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8"/>
  </p:notesMasterIdLst>
  <p:handoutMasterIdLst>
    <p:handoutMasterId r:id="rId159"/>
  </p:handoutMasterIdLst>
  <p:sldIdLst>
    <p:sldId id="257" r:id="rId2"/>
    <p:sldId id="359" r:id="rId3"/>
    <p:sldId id="258" r:id="rId4"/>
    <p:sldId id="259" r:id="rId5"/>
    <p:sldId id="260" r:id="rId6"/>
    <p:sldId id="261" r:id="rId7"/>
    <p:sldId id="262" r:id="rId8"/>
    <p:sldId id="360" r:id="rId9"/>
    <p:sldId id="263" r:id="rId10"/>
    <p:sldId id="264" r:id="rId11"/>
    <p:sldId id="555" r:id="rId12"/>
    <p:sldId id="265" r:id="rId13"/>
    <p:sldId id="410" r:id="rId14"/>
    <p:sldId id="267" r:id="rId15"/>
    <p:sldId id="269" r:id="rId16"/>
    <p:sldId id="361" r:id="rId17"/>
    <p:sldId id="270" r:id="rId18"/>
    <p:sldId id="390" r:id="rId19"/>
    <p:sldId id="271" r:id="rId20"/>
    <p:sldId id="272" r:id="rId21"/>
    <p:sldId id="281" r:id="rId22"/>
    <p:sldId id="276" r:id="rId23"/>
    <p:sldId id="277" r:id="rId24"/>
    <p:sldId id="278" r:id="rId25"/>
    <p:sldId id="279" r:id="rId26"/>
    <p:sldId id="280" r:id="rId27"/>
    <p:sldId id="273" r:id="rId28"/>
    <p:sldId id="282" r:id="rId29"/>
    <p:sldId id="283" r:id="rId30"/>
    <p:sldId id="284" r:id="rId31"/>
    <p:sldId id="287" r:id="rId32"/>
    <p:sldId id="288" r:id="rId33"/>
    <p:sldId id="407" r:id="rId34"/>
    <p:sldId id="408" r:id="rId35"/>
    <p:sldId id="405" r:id="rId36"/>
    <p:sldId id="289" r:id="rId37"/>
    <p:sldId id="292" r:id="rId38"/>
    <p:sldId id="293" r:id="rId39"/>
    <p:sldId id="400" r:id="rId40"/>
    <p:sldId id="401" r:id="rId41"/>
    <p:sldId id="402" r:id="rId42"/>
    <p:sldId id="403" r:id="rId43"/>
    <p:sldId id="404" r:id="rId44"/>
    <p:sldId id="290" r:id="rId45"/>
    <p:sldId id="556" r:id="rId46"/>
    <p:sldId id="557" r:id="rId47"/>
    <p:sldId id="294" r:id="rId48"/>
    <p:sldId id="296" r:id="rId49"/>
    <p:sldId id="297" r:id="rId50"/>
    <p:sldId id="299" r:id="rId51"/>
    <p:sldId id="558" r:id="rId52"/>
    <p:sldId id="527" r:id="rId53"/>
    <p:sldId id="285" r:id="rId54"/>
    <p:sldId id="374" r:id="rId55"/>
    <p:sldId id="367" r:id="rId56"/>
    <p:sldId id="375" r:id="rId57"/>
    <p:sldId id="275" r:id="rId58"/>
    <p:sldId id="370" r:id="rId59"/>
    <p:sldId id="372" r:id="rId60"/>
    <p:sldId id="373" r:id="rId61"/>
    <p:sldId id="543" r:id="rId62"/>
    <p:sldId id="300" r:id="rId63"/>
    <p:sldId id="544" r:id="rId64"/>
    <p:sldId id="376" r:id="rId65"/>
    <p:sldId id="377" r:id="rId66"/>
    <p:sldId id="378" r:id="rId67"/>
    <p:sldId id="379" r:id="rId68"/>
    <p:sldId id="380" r:id="rId69"/>
    <p:sldId id="381" r:id="rId70"/>
    <p:sldId id="382" r:id="rId71"/>
    <p:sldId id="383" r:id="rId72"/>
    <p:sldId id="384" r:id="rId73"/>
    <p:sldId id="304" r:id="rId74"/>
    <p:sldId id="301" r:id="rId75"/>
    <p:sldId id="302" r:id="rId76"/>
    <p:sldId id="306" r:id="rId77"/>
    <p:sldId id="307" r:id="rId78"/>
    <p:sldId id="308" r:id="rId79"/>
    <p:sldId id="309" r:id="rId80"/>
    <p:sldId id="311" r:id="rId81"/>
    <p:sldId id="553" r:id="rId82"/>
    <p:sldId id="554" r:id="rId83"/>
    <p:sldId id="312" r:id="rId84"/>
    <p:sldId id="313" r:id="rId85"/>
    <p:sldId id="547" r:id="rId86"/>
    <p:sldId id="545" r:id="rId87"/>
    <p:sldId id="315" r:id="rId88"/>
    <p:sldId id="546" r:id="rId89"/>
    <p:sldId id="317" r:id="rId90"/>
    <p:sldId id="318" r:id="rId91"/>
    <p:sldId id="548" r:id="rId92"/>
    <p:sldId id="426" r:id="rId93"/>
    <p:sldId id="427" r:id="rId94"/>
    <p:sldId id="428" r:id="rId95"/>
    <p:sldId id="549" r:id="rId96"/>
    <p:sldId id="319" r:id="rId97"/>
    <p:sldId id="429" r:id="rId98"/>
    <p:sldId id="430" r:id="rId99"/>
    <p:sldId id="431" r:id="rId100"/>
    <p:sldId id="432" r:id="rId101"/>
    <p:sldId id="433" r:id="rId102"/>
    <p:sldId id="434" r:id="rId103"/>
    <p:sldId id="435" r:id="rId104"/>
    <p:sldId id="436" r:id="rId105"/>
    <p:sldId id="437" r:id="rId106"/>
    <p:sldId id="320" r:id="rId107"/>
    <p:sldId id="552" r:id="rId108"/>
    <p:sldId id="321" r:id="rId109"/>
    <p:sldId id="551" r:id="rId110"/>
    <p:sldId id="442" r:id="rId111"/>
    <p:sldId id="550" r:id="rId112"/>
    <p:sldId id="364" r:id="rId113"/>
    <p:sldId id="322" r:id="rId114"/>
    <p:sldId id="323" r:id="rId115"/>
    <p:sldId id="560" r:id="rId116"/>
    <p:sldId id="324" r:id="rId117"/>
    <p:sldId id="325" r:id="rId118"/>
    <p:sldId id="561" r:id="rId119"/>
    <p:sldId id="326" r:id="rId120"/>
    <p:sldId id="562" r:id="rId121"/>
    <p:sldId id="368" r:id="rId122"/>
    <p:sldId id="327" r:id="rId123"/>
    <p:sldId id="328" r:id="rId124"/>
    <p:sldId id="369" r:id="rId125"/>
    <p:sldId id="357" r:id="rId126"/>
    <p:sldId id="563" r:id="rId127"/>
    <p:sldId id="564" r:id="rId128"/>
    <p:sldId id="565" r:id="rId129"/>
    <p:sldId id="332" r:id="rId130"/>
    <p:sldId id="566" r:id="rId131"/>
    <p:sldId id="574" r:id="rId132"/>
    <p:sldId id="575" r:id="rId133"/>
    <p:sldId id="480" r:id="rId134"/>
    <p:sldId id="409" r:id="rId135"/>
    <p:sldId id="365" r:id="rId136"/>
    <p:sldId id="334" r:id="rId137"/>
    <p:sldId id="335" r:id="rId138"/>
    <p:sldId id="336" r:id="rId139"/>
    <p:sldId id="567" r:id="rId140"/>
    <p:sldId id="337" r:id="rId141"/>
    <p:sldId id="568" r:id="rId142"/>
    <p:sldId id="338" r:id="rId143"/>
    <p:sldId id="406" r:id="rId144"/>
    <p:sldId id="339" r:id="rId145"/>
    <p:sldId id="340" r:id="rId146"/>
    <p:sldId id="341" r:id="rId147"/>
    <p:sldId id="342" r:id="rId148"/>
    <p:sldId id="343" r:id="rId149"/>
    <p:sldId id="569" r:id="rId150"/>
    <p:sldId id="576" r:id="rId151"/>
    <p:sldId id="577" r:id="rId152"/>
    <p:sldId id="352" r:id="rId153"/>
    <p:sldId id="570" r:id="rId154"/>
    <p:sldId id="571" r:id="rId155"/>
    <p:sldId id="366" r:id="rId156"/>
    <p:sldId id="572" r:id="rId15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FF"/>
    <a:srgbClr val="F2F274"/>
    <a:srgbClr val="FFFF66"/>
    <a:srgbClr val="CCCC00"/>
    <a:srgbClr val="FF7C80"/>
    <a:srgbClr val="FF99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03" autoAdjust="0"/>
    <p:restoredTop sz="61397" autoAdjust="0"/>
  </p:normalViewPr>
  <p:slideViewPr>
    <p:cSldViewPr>
      <p:cViewPr varScale="1">
        <p:scale>
          <a:sx n="42" d="100"/>
          <a:sy n="42" d="100"/>
        </p:scale>
        <p:origin x="141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3.xml"/><Relationship Id="rId3" Type="http://schemas.openxmlformats.org/officeDocument/2006/relationships/slide" Target="slides/slide54.xml"/><Relationship Id="rId7" Type="http://schemas.openxmlformats.org/officeDocument/2006/relationships/slide" Target="slides/slide63.xml"/><Relationship Id="rId2" Type="http://schemas.openxmlformats.org/officeDocument/2006/relationships/slide" Target="slides/slide52.xml"/><Relationship Id="rId1" Type="http://schemas.openxmlformats.org/officeDocument/2006/relationships/slide" Target="slides/slide18.xml"/><Relationship Id="rId6" Type="http://schemas.openxmlformats.org/officeDocument/2006/relationships/slide" Target="slides/slide59.xml"/><Relationship Id="rId5" Type="http://schemas.openxmlformats.org/officeDocument/2006/relationships/slide" Target="slides/slide58.xml"/><Relationship Id="rId4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6E3808D-FFDB-46D7-A9A0-AEABB90EB3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5E72FAD-F463-407B-A9E3-87BF81C8F1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F43DA574-FEF7-419C-937A-21A1279C3DF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5A292BDF-4A29-49F9-9322-2C2D23F7599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5284F33-0582-4C12-A09F-2CBF3684D2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42A007A-C920-44C9-A3D2-DB77461265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8BFD5DB-8FE2-449E-B935-F8775C1C7C9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2AD21C0-5853-43D5-A90B-0935C7102CE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4B48491-37FD-4747-BD35-CCBB570D76A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9E20AAE-5113-46E5-BE8D-A938B5414F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C1D4F65-4766-478F-B943-BDADB66C83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7897339-6684-487C-BD24-65C5066D65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2276A5AD-4CBA-4852-BF88-5ED9DC0479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F7FAC1-502D-43FC-B417-01D5443452BE}" type="slidenum">
              <a:rPr lang="en-US" altLang="zh-CN" sz="1200" smtClean="0"/>
              <a:pPr/>
              <a:t>1</a:t>
            </a:fld>
            <a:endParaRPr lang="en-US" altLang="zh-CN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20AA730-094E-41CA-A79B-D4EFD313A7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35D2AD9-EA8C-456C-B880-6C430F16D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465C83A6-211B-493C-A882-DF0F3F75C1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5D0F0D-9DCA-49CE-B92C-0CC49E6C9BF3}" type="slidenum">
              <a:rPr lang="en-US" altLang="zh-CN" sz="1200" smtClean="0"/>
              <a:pPr/>
              <a:t>10</a:t>
            </a:fld>
            <a:endParaRPr lang="en-US" altLang="zh-CN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5C6F63E-4B8B-46D7-A252-59013DBE3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BFDE6A8-B096-4F31-B2E8-AE3E2B8DE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课后习题</a:t>
            </a:r>
            <a:r>
              <a:rPr lang="en-US" altLang="zh-CN" dirty="0"/>
              <a:t>38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97339-6684-487C-BD24-65C5066D65B8}" type="slidenum">
              <a:rPr lang="en-US" altLang="zh-CN" smtClean="0"/>
              <a:pPr>
                <a:defRPr/>
              </a:pPr>
              <a:t>132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60155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左书上习题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97339-6684-487C-BD24-65C5066D65B8}" type="slidenum">
              <a:rPr lang="en-US" altLang="zh-CN" smtClean="0"/>
              <a:pPr>
                <a:defRPr/>
              </a:pPr>
              <a:t>133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37527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FFBAA847-4271-4CDD-850E-D66F563767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5F19E7-B197-4A6E-AC0F-65BB54B0B26A}" type="slidenum">
              <a:rPr lang="en-US" altLang="zh-CN" sz="1200" smtClean="0"/>
              <a:pPr/>
              <a:t>134</a:t>
            </a:fld>
            <a:endParaRPr lang="en-US" altLang="zh-CN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84DDCD1-7EF8-4DDA-89AB-FCF8A9BA42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4F4C2F6-FFE2-4F22-8D33-CCD371210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D047370-B115-4FE1-8C1D-B4BA0F3609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170277-8381-477C-B953-7296FEDB7FD8}" type="slidenum">
              <a:rPr lang="en-US" altLang="zh-CN" sz="1200"/>
              <a:pPr/>
              <a:t>135</a:t>
            </a:fld>
            <a:endParaRPr lang="en-US" altLang="zh-CN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291504F-C4B9-4CF4-AC6C-81CC05D60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19DA12B-DF4A-458C-B424-57B749EC7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467E1B81-5E2F-4C7A-BC6C-619DD2BAF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EBBB75-0DA3-470F-84AD-A5246B91F63E}" type="slidenum">
              <a:rPr lang="en-US" altLang="zh-CN" sz="1200"/>
              <a:pPr/>
              <a:t>136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0BDE133-671E-403E-BEF6-E98DDC2FA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B7FB75A-3721-4C55-AC15-058580478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D9E7726-FF1C-4756-8AFE-0C2EFA7283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413E20-C319-457E-A376-EAD988E49EF0}" type="slidenum">
              <a:rPr lang="en-US" altLang="zh-CN" sz="1200"/>
              <a:pPr/>
              <a:t>137</a:t>
            </a:fld>
            <a:endParaRPr lang="en-US" altLang="zh-CN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F01D1B0-71ED-4771-AE78-3C64ECB439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6AD0213-2982-41CE-B1D4-4CCC900A4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9EC25F52-C36C-4725-8D6C-5021F0DD32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31A000-603F-4F33-BF0C-E0BA9A129247}" type="slidenum">
              <a:rPr lang="en-US" altLang="zh-CN" sz="1200"/>
              <a:pPr/>
              <a:t>138</a:t>
            </a:fld>
            <a:endParaRPr lang="en-US" altLang="zh-CN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88EF61F-12F8-42B7-9620-9D2F0FC45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BEE8108-FC4D-48E8-951C-0C735C9E7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例如：对于</a:t>
            </a:r>
            <a:r>
              <a:rPr lang="en-US" altLang="zh-CN"/>
              <a:t>{1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3}</a:t>
            </a:r>
            <a:r>
              <a:rPr lang="zh-CN" altLang="en-US"/>
              <a:t>的整除关系就不是全序关系，因为</a:t>
            </a:r>
            <a:r>
              <a:rPr lang="en-US" altLang="zh-CN"/>
              <a:t>2</a:t>
            </a:r>
            <a:r>
              <a:rPr lang="zh-CN" altLang="en-US"/>
              <a:t>与</a:t>
            </a:r>
            <a:r>
              <a:rPr lang="en-US" altLang="zh-CN"/>
              <a:t>3</a:t>
            </a:r>
            <a:r>
              <a:rPr lang="zh-CN" altLang="en-US"/>
              <a:t>不可比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C2D24A73-8602-4CDE-85CF-CF9FA65B78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0BAA41-FC51-431B-8522-92A0DCF30F17}" type="slidenum">
              <a:rPr lang="en-US" altLang="zh-CN" sz="1200"/>
              <a:pPr/>
              <a:t>139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63A0A6E-49AF-4117-8EA8-0296710F4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CB957F2-D22F-4B5C-B76D-29900DC3E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7913D35F-0E98-40B5-A3AB-AF19B447DE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33E2EF-4524-4B9F-92D8-96747A78A5ED}" type="slidenum">
              <a:rPr lang="en-US" altLang="zh-CN" sz="1200"/>
              <a:pPr/>
              <a:t>140</a:t>
            </a:fld>
            <a:endParaRPr lang="en-US" altLang="zh-CN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99A68E0-27A3-4FAB-AF32-73EBAA30A6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4EB95EE-C45B-44AC-AEF7-FF5C47C2B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95A2EF47-7D29-4515-8D7A-86A3F61643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07AEEA-148F-4EF2-8C58-43A33A3C0C80}" type="slidenum">
              <a:rPr lang="en-US" altLang="zh-CN" sz="1200"/>
              <a:pPr/>
              <a:t>141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A3D4340-7EB6-47EF-BC20-1752139F81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A46C076-C256-4EB2-A59C-64D2F5C9D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 2</a:t>
            </a:r>
            <a:r>
              <a:rPr lang="zh-CN" altLang="en-US"/>
              <a:t>覆盖</a:t>
            </a:r>
            <a:r>
              <a:rPr lang="en-US" altLang="zh-CN"/>
              <a:t>1,  4</a:t>
            </a:r>
            <a:r>
              <a:rPr lang="zh-CN" altLang="en-US"/>
              <a:t>和</a:t>
            </a:r>
            <a:r>
              <a:rPr lang="en-US" altLang="zh-CN"/>
              <a:t>6</a:t>
            </a:r>
            <a:r>
              <a:rPr lang="zh-CN" altLang="en-US"/>
              <a:t>覆盖</a:t>
            </a:r>
            <a:r>
              <a:rPr lang="en-US" altLang="zh-CN"/>
              <a:t>2,  </a:t>
            </a:r>
            <a:r>
              <a:rPr lang="zh-CN" altLang="en-US"/>
              <a:t>不覆盖</a:t>
            </a:r>
            <a:r>
              <a:rPr lang="en-US" altLang="zh-CN"/>
              <a:t>1. 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34E3A0A-726B-48EE-812D-6E423FB79F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DB2062-318B-4237-B827-72CA985C052F}" type="slidenum">
              <a:rPr lang="en-US" altLang="zh-CN" sz="1200" smtClean="0"/>
              <a:pPr/>
              <a:t>11</a:t>
            </a:fld>
            <a:endParaRPr lang="en-US" altLang="zh-CN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5A5D80D-4FCE-4887-A817-5AF956CCC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47DF152-B076-4AD2-8423-C5558B963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i="1" dirty="0"/>
              <a:t>A</a:t>
            </a:r>
            <a:r>
              <a:rPr lang="en-US" altLang="zh-CN" dirty="0"/>
              <a:t>×</a:t>
            </a:r>
            <a:r>
              <a:rPr lang="en-US" altLang="zh-CN" i="1" dirty="0"/>
              <a:t>A</a:t>
            </a:r>
            <a:r>
              <a:rPr lang="zh-CN" altLang="en-US" dirty="0"/>
              <a:t>有多少不同的子集，</a:t>
            </a:r>
            <a:r>
              <a:rPr lang="en-US" altLang="zh-CN" i="1" dirty="0"/>
              <a:t>A</a:t>
            </a:r>
            <a:r>
              <a:rPr lang="zh-CN" altLang="en-US" dirty="0"/>
              <a:t>上就有多少不同的二元关系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B70379D-4603-4020-B4DC-44E45B4E8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1A8A48-D152-4442-A8F9-E6E65BED7A87}" type="slidenum">
              <a:rPr lang="en-US" altLang="zh-CN" sz="1200"/>
              <a:pPr/>
              <a:t>142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EC30DE8-4ED8-40FF-B83F-0BE6F5747D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1E98643-F1F3-4585-93AE-4B8E13093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343F8A92-9FED-446C-B55C-9387B6BDCA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DE42A8-0C17-4496-9EDB-180CD23E6E3E}" type="slidenum">
              <a:rPr lang="en-US" altLang="zh-CN" sz="1200"/>
              <a:pPr/>
              <a:t>144</a:t>
            </a:fld>
            <a:endParaRPr lang="en-US" altLang="zh-CN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F8DC391-FBD8-40BC-9AC0-E3DB942DE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4645988-243C-44E6-9FD6-2023A05EF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9491E14-AC80-4452-9822-F7EC6B6C6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587B21-EB52-47ED-93D3-394C0701B292}" type="slidenum">
              <a:rPr lang="en-US" altLang="zh-CN" sz="1200"/>
              <a:pPr/>
              <a:t>145</a:t>
            </a:fld>
            <a:endParaRPr lang="en-US" altLang="zh-CN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5FD3E08-EE71-48D5-A507-710B4A7C82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15CBFC8-6CAC-4D82-8D35-AD304076D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94B68303-CFC4-4EEC-BD61-A3478DF4B4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8DC81D-BA60-4CF5-A98F-02A74A6C74BE}" type="slidenum">
              <a:rPr lang="en-US" altLang="zh-CN" sz="1200"/>
              <a:pPr/>
              <a:t>146</a:t>
            </a:fld>
            <a:endParaRPr lang="en-US" altLang="zh-CN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3011757-B730-4432-BACE-135CFEB4CC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92B149A-25A5-41F9-802C-999F5817D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因为上下确界可能不是当前这个子集中的元素</a:t>
            </a:r>
            <a:endParaRPr lang="en-US" altLang="zh-CN"/>
          </a:p>
          <a:p>
            <a:pPr eaLnBrk="1" hangingPunct="1"/>
            <a:r>
              <a:rPr lang="zh-CN" altLang="en-US"/>
              <a:t>有上（下）界，也不一定就有上（下）确界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2C9CB358-EC55-4F2F-B8BD-70707F1B88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7353ED-D159-45BA-B242-0AAA7A82C31F}" type="slidenum">
              <a:rPr lang="en-US" altLang="zh-CN" sz="1200"/>
              <a:pPr/>
              <a:t>147</a:t>
            </a:fld>
            <a:endParaRPr lang="en-US" altLang="zh-CN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B01C30E-0452-44C5-AA08-86E309BA11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D58B4C0-95D4-4C73-AF8A-1DF617440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FA04B61-8B5A-45DF-AD8F-3EC3ABA399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3C7938-DD0D-4EFD-9483-700D613F5331}" type="slidenum">
              <a:rPr lang="en-US" altLang="zh-CN" sz="1200"/>
              <a:pPr/>
              <a:t>148</a:t>
            </a:fld>
            <a:endParaRPr lang="en-US" altLang="zh-CN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47F467E-DA16-4F5D-9DB7-288252A58E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8921EBE-70C1-4C1B-B1CC-E4B0BE044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课后习题</a:t>
            </a:r>
            <a:r>
              <a:rPr lang="en-US" altLang="zh-CN" dirty="0"/>
              <a:t>38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97339-6684-487C-BD24-65C5066D65B8}" type="slidenum">
              <a:rPr lang="en-US" altLang="zh-CN" smtClean="0"/>
              <a:pPr>
                <a:defRPr/>
              </a:pPr>
              <a:t>151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48980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FA524333-D198-2101-DF79-6793B2138D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0741BD-5DC7-49B7-B2BF-4459FC20518B}" type="slidenum">
              <a:rPr lang="en-US" altLang="zh-CN" sz="1200" smtClean="0"/>
              <a:pPr/>
              <a:t>152</a:t>
            </a:fld>
            <a:endParaRPr lang="en-US" altLang="zh-CN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CA3CB29-E5C3-C6C3-FACA-E7EA19DBF8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B9A2EC1-C40C-1521-6CDC-A04C4639E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课后习题</a:t>
            </a:r>
            <a:r>
              <a:rPr lang="en-US" altLang="zh-CN" dirty="0"/>
              <a:t>48</a:t>
            </a:r>
            <a:r>
              <a:rPr lang="zh-CN" altLang="en-US" dirty="0"/>
              <a:t>，习题课件上也有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F8B06AE-DB65-4C6E-9B24-9ABB39784F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BF8633-8270-4FC4-914B-ECC34A4583CF}" type="slidenum">
              <a:rPr lang="en-US" altLang="zh-CN" sz="1200"/>
              <a:pPr/>
              <a:t>153</a:t>
            </a:fld>
            <a:endParaRPr lang="en-US" altLang="zh-CN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E80715D-3505-49B1-AE25-B25E1D810C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409C7E2-AF0D-48E7-A84A-20802635B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B43BBFEB-68F8-4602-83F5-75EF05606D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41F492AD-8970-4675-87DF-AECBB3BF9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2456</a:t>
            </a:r>
            <a:r>
              <a:rPr lang="zh-CN" altLang="en-US" dirty="0"/>
              <a:t>对，考虑</a:t>
            </a:r>
            <a:r>
              <a:rPr lang="en-US" altLang="zh-CN" dirty="0"/>
              <a:t>B</a:t>
            </a:r>
            <a:r>
              <a:rPr lang="zh-CN" altLang="en-US" dirty="0"/>
              <a:t>是有下界的无穷集，对于</a:t>
            </a:r>
            <a:r>
              <a:rPr lang="en-US" altLang="zh-CN" dirty="0"/>
              <a:t>3</a:t>
            </a:r>
            <a:r>
              <a:rPr lang="zh-CN" altLang="en-US" dirty="0"/>
              <a:t>来说，极大元只可能是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>
                <a:solidFill>
                  <a:srgbClr val="222222"/>
                </a:solidFill>
              </a:rPr>
              <a:t>自然数由</a:t>
            </a:r>
            <a:r>
              <a:rPr lang="en-US" altLang="zh-CN" dirty="0">
                <a:solidFill>
                  <a:srgbClr val="222222"/>
                </a:solidFill>
              </a:rPr>
              <a:t>0</a:t>
            </a:r>
            <a:r>
              <a:rPr lang="zh-CN" altLang="en-US" dirty="0">
                <a:solidFill>
                  <a:srgbClr val="222222"/>
                </a:solidFill>
              </a:rPr>
              <a:t>开始，一个接一个，组成一个无穷集</a:t>
            </a:r>
            <a:endParaRPr lang="en-US" altLang="zh-CN" dirty="0">
              <a:solidFill>
                <a:srgbClr val="222222"/>
              </a:solidFill>
            </a:endParaRPr>
          </a:p>
          <a:p>
            <a:r>
              <a:rPr lang="zh-CN" altLang="en-US" dirty="0">
                <a:solidFill>
                  <a:srgbClr val="222222"/>
                </a:solidFill>
              </a:rPr>
              <a:t>所以最小的自然数是</a:t>
            </a:r>
            <a:r>
              <a:rPr lang="en-US" altLang="zh-CN" dirty="0">
                <a:solidFill>
                  <a:srgbClr val="222222"/>
                </a:solidFill>
              </a:rPr>
              <a:t>0</a:t>
            </a:r>
            <a:r>
              <a:rPr lang="zh-CN" altLang="en-US" dirty="0">
                <a:solidFill>
                  <a:srgbClr val="222222"/>
                </a:solidFill>
              </a:rPr>
              <a:t>，没有最大的自然数，自然数的个数是无限的。</a:t>
            </a:r>
            <a:endParaRPr lang="zh-CN" altLang="en-US" dirty="0"/>
          </a:p>
          <a:p>
            <a:endParaRPr lang="fr-FR" altLang="zh-CN" dirty="0">
              <a:latin typeface="Times New Roman" panose="02020603050405020304" pitchFamily="18" charset="0"/>
            </a:endParaRPr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7709E149-3C75-48AD-A5BC-5A1FB7E4B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3ED5C3-9DD2-4DA6-88C2-553D794D1282}" type="slidenum">
              <a:rPr lang="en-US" altLang="zh-CN" sz="1200" smtClean="0"/>
              <a:pPr/>
              <a:t>154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8D52E6A-E5C7-420F-B51D-9B8BA65A7F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8CDF84-8E90-4A27-9162-74F8C652EDA6}" type="slidenum">
              <a:rPr lang="en-US" altLang="zh-CN" sz="1200" smtClean="0"/>
              <a:pPr/>
              <a:t>12</a:t>
            </a:fld>
            <a:endParaRPr lang="en-US" altLang="zh-CN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EB1F725-E2DC-4AAB-9E2E-CEC146E0B6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2F6E37B-8EB9-4214-9A64-9E6D5F5C7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6F517823-08B3-494C-B227-4C6E4C2F53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5033F0-72D6-472B-8069-CF1422B19A7F}" type="slidenum">
              <a:rPr lang="en-US" altLang="zh-CN" sz="1200"/>
              <a:pPr/>
              <a:t>155</a:t>
            </a:fld>
            <a:endParaRPr lang="en-US" altLang="zh-CN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1F6092F-F104-4BCE-8BAB-84E00C0A51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657D922-BBD9-4E59-B42C-FAC9BDBC3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BD095D4-2CBA-4F91-A8C0-FF71358B3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9C5BCB-9690-4BC6-8A5D-2D0AD767DF93}" type="slidenum">
              <a:rPr lang="en-US" altLang="zh-CN" sz="1200" smtClean="0"/>
              <a:pPr/>
              <a:t>156</a:t>
            </a:fld>
            <a:endParaRPr lang="en-US" altLang="zh-CN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0B8A353-67BF-48F2-8477-FF738DE776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16BF87B-4C5A-4D78-8A2E-86CA21B42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只有第三个是对的</a:t>
            </a:r>
            <a:endParaRPr lang="en-US" altLang="zh-CN" dirty="0"/>
          </a:p>
          <a:p>
            <a:pPr eaLnBrk="1" hangingPunct="1"/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dirty="0"/>
              <a:t> r(R)</a:t>
            </a:r>
            <a:r>
              <a:rPr lang="zh-CN" altLang="en-US" dirty="0"/>
              <a:t>是自反的，自反关系的传递闭包仍是自反的，进而这个自反的</a:t>
            </a:r>
            <a:r>
              <a:rPr lang="en-US" altLang="zh-CN" dirty="0"/>
              <a:t>tr(R)</a:t>
            </a:r>
            <a:r>
              <a:rPr lang="zh-CN" altLang="en-US" dirty="0"/>
              <a:t>的传递闭包仍是自反的，对应表中第一行，故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str(</a:t>
            </a:r>
            <a:r>
              <a:rPr lang="fr-FR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是自反的。且，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str(</a:t>
            </a:r>
            <a:r>
              <a:rPr lang="fr-FR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是一定是对称的。</a:t>
            </a:r>
            <a:endParaRPr lang="en-US" altLang="zh-CN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b="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但是，对于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tr(</a:t>
            </a:r>
            <a:r>
              <a:rPr lang="fr-FR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（传递的），</a:t>
            </a:r>
            <a:r>
              <a:rPr lang="zh-CN" altLang="en-US" b="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其对称闭包不一定是传递的，对应表中第三行的中间空格，故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str(</a:t>
            </a:r>
            <a:r>
              <a:rPr lang="fr-FR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是不一定是传递的</a:t>
            </a:r>
            <a:endParaRPr lang="en-US" altLang="zh-CN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所以，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str(</a:t>
            </a:r>
            <a:r>
              <a:rPr lang="fr-FR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一定是</a:t>
            </a:r>
            <a:r>
              <a:rPr lang="en-US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上的等价关系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，故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dirty="0"/>
              <a:t> </a:t>
            </a:r>
            <a:r>
              <a:rPr lang="zh-CN" altLang="en-US" dirty="0"/>
              <a:t>错</a:t>
            </a:r>
            <a:endParaRPr lang="en-US" altLang="zh-CN" dirty="0"/>
          </a:p>
          <a:p>
            <a:pPr eaLnBrk="1" hangingPunct="1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比如：</a:t>
            </a:r>
            <a:r>
              <a:rPr lang="en-US" altLang="zh-CN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 = {&lt;1,3&gt;,&lt;1,2&gt;}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tr(R)={&lt;1,3&gt;,&lt;1,2&gt;,&lt;1,1&gt;,&lt;2,2&gt;,&lt;3,3&gt;}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是自反的，传递的</a:t>
            </a:r>
            <a:endParaRPr lang="en-US" altLang="zh-CN" b="0" i="0" dirty="0">
              <a:solidFill>
                <a:srgbClr val="171A1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/>
            <a:r>
              <a:rPr lang="en-US" altLang="zh-CN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str(R)={&lt;1,3&gt;,&lt;1,2&gt;,&lt;1,1&gt;,&lt;2,2&gt;,&lt;3,3&gt;,&lt;3,1&gt;,&lt;2,1&gt;}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却不是传递的，</a:t>
            </a:r>
            <a:endParaRPr lang="en-US" altLang="zh-CN" b="0" i="0" dirty="0">
              <a:solidFill>
                <a:srgbClr val="171A1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/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因为</a:t>
            </a:r>
            <a:r>
              <a:rPr lang="en-US" altLang="zh-CN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比如：有</a:t>
            </a:r>
            <a:r>
              <a:rPr lang="en-US" altLang="zh-CN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&lt;3,1&gt;&lt;1,2&gt;,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却没有</a:t>
            </a:r>
            <a:r>
              <a:rPr lang="en-US" altLang="zh-CN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&lt;3,2&gt;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或者，有</a:t>
            </a:r>
            <a:r>
              <a:rPr lang="en-US" altLang="zh-CN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&lt;2,1&gt;&lt;1,3&gt;,</a:t>
            </a:r>
            <a:r>
              <a:rPr lang="zh-CN" altLang="en-US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却没有</a:t>
            </a:r>
            <a:r>
              <a:rPr lang="en-US" altLang="zh-CN" b="0" i="0" dirty="0">
                <a:solidFill>
                  <a:srgbClr val="171A1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&lt;2,3&gt;</a:t>
            </a:r>
          </a:p>
          <a:p>
            <a:pPr eaLnBrk="1" hangingPunct="1"/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恒等关系即是对称的也是反对称的</a:t>
            </a:r>
            <a:endParaRPr lang="en-US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是恒等关系，则②</a:t>
            </a:r>
            <a:r>
              <a:rPr lang="fr-FR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str(</a:t>
            </a:r>
            <a:r>
              <a:rPr lang="fr-FR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fr-FR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是偏序关系，故错）</a:t>
            </a:r>
          </a:p>
          <a:p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是恒等关系，则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lang="fr-FR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tsr(</a:t>
            </a:r>
            <a:r>
              <a:rPr lang="fr-FR" altLang="zh-CN" sz="1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fr-FR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是偏序关系，故错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b="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19F7139D-9E57-4347-B70F-A9526E371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ECA8F2-166A-406F-BD67-4D5E69F550FB}" type="slidenum">
              <a:rPr lang="en-US" altLang="zh-CN" sz="1200" smtClean="0"/>
              <a:pPr/>
              <a:t>13</a:t>
            </a:fld>
            <a:endParaRPr lang="en-US" altLang="zh-CN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B5CE912-B365-4552-9301-40BE017FD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785C2BD-2E74-4868-AAD5-D88239EEF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C3A53767-122F-4230-B361-F6132CA3A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C809E3-A0CB-4427-AE44-5B0B5A7E9615}" type="slidenum">
              <a:rPr lang="en-US" altLang="zh-CN" sz="1200" smtClean="0"/>
              <a:pPr/>
              <a:t>14</a:t>
            </a:fld>
            <a:endParaRPr lang="en-US" altLang="zh-CN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2F027FA-107E-4B33-8D47-6E9A96BA4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6EB77C4-69CD-435A-872C-7F3789459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给出一个关系的方法有</a:t>
            </a:r>
            <a:r>
              <a:rPr lang="en-US" altLang="zh-CN" dirty="0"/>
              <a:t>3</a:t>
            </a:r>
            <a:r>
              <a:rPr lang="zh-CN" altLang="en-US" dirty="0"/>
              <a:t>种</a:t>
            </a:r>
            <a:r>
              <a:rPr lang="en-US" altLang="zh-CN" dirty="0"/>
              <a:t>:</a:t>
            </a:r>
            <a:r>
              <a:rPr lang="zh-CN" altLang="en-US" dirty="0"/>
              <a:t>集合表达式、关系矩阵和关系图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924C0DF-CC7B-4B70-974F-D18654CBFE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8DA2F9-6089-4C74-8962-516092D15E52}" type="slidenum">
              <a:rPr lang="en-US" altLang="zh-CN" sz="1200" smtClean="0"/>
              <a:pPr/>
              <a:t>15</a:t>
            </a:fld>
            <a:endParaRPr lang="en-US" altLang="zh-CN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660BEDE-9561-40FB-A571-A983AA6734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EDF124A-DC5B-412C-9742-9D4FC42E7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7110A59-64E2-4BF6-824A-2659838182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93C46E-D72B-4C1A-A552-F6A3CC46C10B}" type="slidenum">
              <a:rPr lang="en-US" altLang="zh-CN" sz="1200" smtClean="0"/>
              <a:pPr/>
              <a:t>16</a:t>
            </a:fld>
            <a:endParaRPr lang="en-US" altLang="zh-CN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13786DC-5499-49AE-944E-F102A18AA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494CE25-3FFF-4E28-9924-FFC08AAB1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8949C57-E0CB-468F-A7CF-423C37309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808A78-7B0C-4124-A900-5B8B4A1AFE37}" type="slidenum">
              <a:rPr lang="en-US" altLang="zh-CN" sz="1200" smtClean="0"/>
              <a:pPr/>
              <a:t>17</a:t>
            </a:fld>
            <a:endParaRPr lang="en-US" altLang="zh-CN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6D2BB03-4966-4D23-85CC-2B1A5BC700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9BDF952-94BC-4477-B7D5-B64E6E010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368541D4-E3D9-44B6-ADEE-1A82181AD2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BC56304D-5027-4E33-B939-12912DCBB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B0194E1B-AD58-464F-83F2-DB5B3B8349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F9FDCE-DF46-4F90-A463-C9BBC5CF2A6E}" type="slidenum">
              <a:rPr lang="en-US" altLang="zh-CN" sz="1200" smtClean="0"/>
              <a:pPr/>
              <a:t>18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FCA56FD6-1B5A-4A7A-9EA3-D363382308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8ECE45-30B8-4780-BDD6-D3BCD7B8AC28}" type="slidenum">
              <a:rPr lang="en-US" altLang="zh-CN" sz="1200" smtClean="0"/>
              <a:pPr/>
              <a:t>19</a:t>
            </a:fld>
            <a:endParaRPr lang="en-US" altLang="zh-CN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BB6B7CD-FEAC-43FB-9101-D961EF682B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D5353D2-51F6-4B87-A594-B2648C22C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右复合</a:t>
            </a:r>
            <a:endParaRPr lang="en-US" altLang="zh-CN" dirty="0"/>
          </a:p>
          <a:p>
            <a:pPr eaLnBrk="1" hangingPunct="1"/>
            <a:r>
              <a:rPr lang="en-US" altLang="zh-CN" i="1" dirty="0"/>
              <a:t>R</a:t>
            </a:r>
            <a:r>
              <a:rPr lang="en-US" altLang="zh-CN" sz="18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SS</a:t>
            </a:r>
            <a:r>
              <a:rPr lang="en-US" altLang="zh-CN" sz="18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R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5E26298-452B-4E21-9605-ADEF2C34A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60A954E-63D6-48ED-857C-BC979FC3EC6C}" type="slidenum">
              <a:rPr lang="en-US" altLang="zh-CN" sz="1200" smtClean="0"/>
              <a:pPr/>
              <a:t>2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E9CE345-56EB-49B1-AACB-D7195700E2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8916C89-7F3E-4404-B2A3-6263962BC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457D37F-9772-48A0-8B72-8E5C48635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63CCE1-4B9F-456B-BADC-050415714EF3}" type="slidenum">
              <a:rPr lang="en-US" altLang="zh-CN" sz="1200" smtClean="0"/>
              <a:pPr/>
              <a:t>20</a:t>
            </a:fld>
            <a:endParaRPr lang="en-US" altLang="zh-CN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67E0B1F-D73F-42CC-9CB0-1929EF124E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3E6D2C9-0596-4676-8D3A-528551114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0354A719-5B8D-477E-8A5D-C15E340885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F03BCA-BCC6-4025-95F8-27E08483746B}" type="slidenum">
              <a:rPr lang="en-US" altLang="zh-CN" sz="1200" smtClean="0"/>
              <a:pPr/>
              <a:t>21</a:t>
            </a:fld>
            <a:endParaRPr lang="en-US" altLang="zh-CN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06C21A1-8B2E-4A59-A205-0BF7B96646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8593A58-63BE-453E-B46B-249AC54AD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i="1" dirty="0"/>
              <a:t>R</a:t>
            </a:r>
            <a:r>
              <a:rPr lang="en-US" altLang="zh-CN" sz="1400" dirty="0"/>
              <a:t>↾</a:t>
            </a:r>
            <a:r>
              <a:rPr lang="en-US" altLang="zh-CN" i="1" dirty="0"/>
              <a:t>A</a:t>
            </a:r>
            <a:r>
              <a:rPr lang="zh-CN" altLang="en-US" dirty="0"/>
              <a:t>这个运算是从</a:t>
            </a:r>
            <a:r>
              <a:rPr lang="en-US" altLang="zh-CN" dirty="0"/>
              <a:t>R</a:t>
            </a:r>
            <a:r>
              <a:rPr lang="zh-CN" altLang="en-US" dirty="0"/>
              <a:t>中选出一个子关系，使得这个子关系的定义域包含于</a:t>
            </a:r>
            <a:r>
              <a:rPr lang="en-US" altLang="zh-CN" dirty="0"/>
              <a:t>A</a:t>
            </a:r>
          </a:p>
          <a:p>
            <a:pPr eaLnBrk="1" hangingPunct="1"/>
            <a:r>
              <a:rPr lang="zh-CN" altLang="en-US" dirty="0"/>
              <a:t>（若是认为</a:t>
            </a:r>
            <a:r>
              <a:rPr lang="en-US" altLang="zh-CN" dirty="0"/>
              <a:t>A</a:t>
            </a:r>
            <a:r>
              <a:rPr lang="zh-CN" altLang="en-US" dirty="0"/>
              <a:t>隐含着是</a:t>
            </a:r>
            <a:r>
              <a:rPr lang="en-US" altLang="zh-CN" dirty="0" err="1"/>
              <a:t>domR</a:t>
            </a:r>
            <a:r>
              <a:rPr lang="zh-CN" altLang="en-US" dirty="0"/>
              <a:t>的子集，则</a:t>
            </a:r>
            <a:r>
              <a:rPr lang="en-US" altLang="zh-CN" dirty="0" err="1"/>
              <a:t>dom</a:t>
            </a:r>
            <a:r>
              <a:rPr lang="zh-CN" altLang="en-US" dirty="0"/>
              <a:t>（</a:t>
            </a:r>
            <a:r>
              <a:rPr lang="en-US" altLang="zh-CN" i="1" dirty="0"/>
              <a:t>R</a:t>
            </a:r>
            <a:r>
              <a:rPr lang="en-US" altLang="zh-CN" sz="1400" dirty="0"/>
              <a:t>↾</a:t>
            </a:r>
            <a:r>
              <a:rPr lang="en-US" altLang="zh-CN" i="1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=A</a:t>
            </a:r>
            <a:r>
              <a:rPr lang="zh-CN" altLang="en-US" dirty="0"/>
              <a:t>，（有可能</a:t>
            </a:r>
            <a:r>
              <a:rPr lang="en-US" altLang="zh-CN" dirty="0"/>
              <a:t>A</a:t>
            </a:r>
            <a:r>
              <a:rPr lang="zh-CN" altLang="en-US" dirty="0"/>
              <a:t>并不是</a:t>
            </a:r>
            <a:r>
              <a:rPr lang="en-US" altLang="zh-CN" dirty="0" err="1"/>
              <a:t>domR</a:t>
            </a:r>
            <a:r>
              <a:rPr lang="zh-CN" altLang="en-US" dirty="0"/>
              <a:t>的子集）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zh-CN" altLang="en-US" dirty="0"/>
              <a:t>也可以说，通过</a:t>
            </a:r>
            <a:r>
              <a:rPr lang="en-US" altLang="zh-CN" dirty="0"/>
              <a:t>A</a:t>
            </a:r>
            <a:r>
              <a:rPr lang="zh-CN" altLang="en-US" dirty="0"/>
              <a:t>对新的子关系的定义域做了限制</a:t>
            </a:r>
            <a:endParaRPr lang="en-US" altLang="zh-CN" dirty="0"/>
          </a:p>
          <a:p>
            <a:pPr eaLnBrk="1" hangingPunct="1"/>
            <a:r>
              <a:rPr lang="zh-CN" altLang="en-US" dirty="0"/>
              <a:t>先在黑板上用下一张的例</a:t>
            </a:r>
            <a:r>
              <a:rPr lang="en-US" altLang="zh-CN" dirty="0"/>
              <a:t>7</a:t>
            </a:r>
            <a:r>
              <a:rPr lang="zh-CN" altLang="en-US" dirty="0"/>
              <a:t>来讲清楚，再推出此页的定义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BC0F5649-BA40-4D31-8E2B-144865A31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6A03FB0-0B5B-48B5-880D-099937A15372}" type="slidenum">
              <a:rPr lang="en-US" altLang="zh-CN" sz="1200" smtClean="0"/>
              <a:pPr/>
              <a:t>22</a:t>
            </a:fld>
            <a:endParaRPr lang="en-US" altLang="zh-CN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79763B9-3AB2-47B3-8E95-EB1D2A8719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E29A840-D560-4A64-840F-9A6276C37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把这个例子展示在黑板上</a:t>
            </a:r>
            <a:endParaRPr lang="en-US" altLang="zh-CN" dirty="0"/>
          </a:p>
          <a:p>
            <a:pPr eaLnBrk="1" hangingPunct="1"/>
            <a:r>
              <a:rPr lang="zh-CN" altLang="en-US" dirty="0"/>
              <a:t>提问：</a:t>
            </a:r>
            <a:r>
              <a:rPr lang="en-US" altLang="zh-CN" i="1" dirty="0"/>
              <a:t>R</a:t>
            </a:r>
            <a:r>
              <a:rPr lang="en-US" altLang="zh-CN" sz="1400" dirty="0"/>
              <a:t>↾</a:t>
            </a:r>
            <a:r>
              <a:rPr lang="en-US" altLang="zh-CN" dirty="0"/>
              <a:t>{3} = {&lt;3,2&gt;}</a:t>
            </a:r>
          </a:p>
          <a:p>
            <a:pPr eaLnBrk="1" hangingPunct="1"/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[{2,3}] = {2,4} 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9792E939-31DD-4832-9532-4108A3D480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843A45-0466-4458-BB7E-63819C180A2E}" type="slidenum">
              <a:rPr lang="en-US" altLang="zh-CN" sz="1200" smtClean="0"/>
              <a:pPr/>
              <a:t>23</a:t>
            </a:fld>
            <a:endParaRPr lang="en-US" altLang="zh-CN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14495C0-681F-4AD0-9A9E-0105EE29E2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A8B00F4-D791-4D9E-9DC6-ED283CB5C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B6BEFDC-6BB7-41B9-8D5E-3A0D2CC770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D206B0-239F-4D08-888B-645FE6A608D0}" type="slidenum">
              <a:rPr lang="en-US" altLang="zh-CN" sz="1200" smtClean="0"/>
              <a:pPr/>
              <a:t>24</a:t>
            </a:fld>
            <a:endParaRPr lang="en-US" altLang="zh-CN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D5643FC-F40C-4E34-8883-0EF05A76FC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DE4B1E51-174B-4870-A8C3-F45ACDA8A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10D64F7C-97A8-4C8D-9933-BAD587B4A5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567944-EF90-439F-A4A4-2AC723F02B14}" type="slidenum">
              <a:rPr lang="en-US" altLang="zh-CN" sz="1200" smtClean="0"/>
              <a:pPr/>
              <a:t>25</a:t>
            </a:fld>
            <a:endParaRPr lang="en-US" altLang="zh-CN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2C23FC9-71F1-41CF-87D5-732C023748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2A1ECC4-8A8A-4B79-BCBD-F02E398F3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87C5DA7-84EA-45C0-97A2-25AB5C84F2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6DDC0B-75E4-4F82-B672-4EA84C17F2F1}" type="slidenum">
              <a:rPr lang="en-US" altLang="zh-CN" sz="1200" smtClean="0"/>
              <a:pPr/>
              <a:t>26</a:t>
            </a:fld>
            <a:endParaRPr lang="en-US" altLang="zh-CN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F88E5A5-3CA0-41A0-B35D-5C4A2B5D64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D9F7442-4D6B-4EE6-B971-24EF67C4E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4739E4B2-7A2D-41E0-9D87-50BBF72AC4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EC38C7-98FC-4DFC-9924-DD0756FA01BC}" type="slidenum">
              <a:rPr lang="en-US" altLang="zh-CN" sz="1200" smtClean="0"/>
              <a:pPr/>
              <a:t>27</a:t>
            </a:fld>
            <a:endParaRPr lang="en-US" altLang="zh-CN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7D1E968-ED4D-48FB-AE3C-B52ADB6C7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7D33101-D696-42B8-BBAC-46E73EFDA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))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5EE9C66-4C40-4284-853F-8165D01940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3BD06B-BDDB-4C8F-ACDA-47ECC71D2D06}" type="slidenum">
              <a:rPr lang="en-US" altLang="zh-CN" sz="1200" smtClean="0"/>
              <a:pPr/>
              <a:t>28</a:t>
            </a:fld>
            <a:endParaRPr lang="en-US" altLang="zh-CN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3E5C6D0-8FA4-4575-8141-DA629E1DF1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0EB6535-863C-4EC3-A0FE-4289D37A5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1F68B0EE-FDEF-402D-8D61-2618DA8D80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584618-79A4-4C15-A632-06A656DB8CA1}" type="slidenum">
              <a:rPr lang="en-US" altLang="zh-CN" sz="1200" smtClean="0"/>
              <a:pPr/>
              <a:t>29</a:t>
            </a:fld>
            <a:endParaRPr lang="en-US" altLang="zh-CN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7C84335-6768-44CA-8487-1FF55E8ACC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2A5F087-22AA-489A-876E-23A57B230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E90D9F28-AC3F-41FD-8769-F5DF7C3B71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39CAD1-F758-4B9D-A633-8BDB47C08711}" type="slidenum">
              <a:rPr lang="en-US" altLang="zh-CN" sz="1200" smtClean="0"/>
              <a:pPr/>
              <a:t>3</a:t>
            </a:fld>
            <a:endParaRPr lang="en-US" altLang="zh-CN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82F0643-225D-4ABD-B9C8-39E32C4981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4DC7253-A3A0-45EE-8A06-65E83D9FA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2827085D-C0EE-4039-B1F9-F4D14B1066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E2D86D-7ECB-451F-976C-CEE571C02611}" type="slidenum">
              <a:rPr lang="en-US" altLang="zh-CN" sz="1200" smtClean="0"/>
              <a:pPr/>
              <a:t>30</a:t>
            </a:fld>
            <a:endParaRPr lang="en-US" altLang="zh-CN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6222A28-596D-4F07-8A68-DFFA16FBD5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D0362BB-89D8-4526-B916-BBC710DAA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dirty="0"/>
              <a:t>F </a:t>
            </a:r>
            <a:r>
              <a:rPr lang="en-US" altLang="zh-CN" sz="1400" dirty="0"/>
              <a:t>↾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={</a:t>
            </a:r>
            <a:r>
              <a:rPr lang="en-US" altLang="zh-CN" dirty="0">
                <a:solidFill>
                  <a:srgbClr val="0066FF"/>
                </a:solidFill>
              </a:rPr>
              <a:t> 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 err="1">
                <a:solidFill>
                  <a:srgbClr val="0066FF"/>
                </a:solidFill>
              </a:rPr>
              <a:t>F</a:t>
            </a:r>
            <a:r>
              <a:rPr lang="en-US" altLang="zh-CN" dirty="0" err="1">
                <a:solidFill>
                  <a:srgbClr val="0066FF"/>
                </a:solidFill>
              </a:rPr>
              <a:t>∧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∈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dirty="0" err="1">
                <a:solidFill>
                  <a:srgbClr val="0066FF"/>
                </a:solidFill>
              </a:rPr>
              <a:t>∪</a:t>
            </a:r>
            <a:r>
              <a:rPr lang="en-US" altLang="zh-CN" i="1" dirty="0" err="1">
                <a:solidFill>
                  <a:srgbClr val="0066FF"/>
                </a:solidFill>
              </a:rPr>
              <a:t>B</a:t>
            </a:r>
            <a:r>
              <a:rPr lang="en-US" altLang="zh-CN" dirty="0">
                <a:solidFill>
                  <a:srgbClr val="0066FF"/>
                </a:solidFill>
              </a:rPr>
              <a:t>}</a:t>
            </a:r>
            <a:endParaRPr lang="zh-CN" altLang="zh-CN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0D79A427-C685-4342-A97B-97199122BD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A6471E-7576-4516-8CB3-F79AE127B214}" type="slidenum">
              <a:rPr lang="en-US" altLang="zh-CN" sz="1200" smtClean="0"/>
              <a:pPr/>
              <a:t>31</a:t>
            </a:fld>
            <a:endParaRPr lang="en-US" altLang="zh-CN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6428263-18EB-4731-8A19-ADB34E391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7F67AB5E-E652-4E51-9E5D-8DBB5AB49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))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B5C2A4AD-E8A6-4C63-AA3D-DE0CD72463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3F9508-3A25-4540-97DE-8C72F07DDB92}" type="slidenum">
              <a:rPr lang="en-US" altLang="zh-CN" sz="1200" smtClean="0"/>
              <a:pPr/>
              <a:t>32</a:t>
            </a:fld>
            <a:endParaRPr lang="en-US" altLang="zh-CN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10EE1C8-81C7-45C9-BDDD-E91744FD53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726B7290-2814-47CB-84C6-00C380626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B0E9F1FD-E256-4305-AFE2-4E0E72524B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7B2A341E-19B2-4DF9-B88E-A988F10E0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D6EA425B-7768-48AF-B768-6108583E0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134BCD-AC00-4156-95D9-FC65DC913FCE}" type="slidenum">
              <a:rPr lang="en-US" altLang="zh-CN" sz="1200" smtClean="0"/>
              <a:pPr/>
              <a:t>33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889668C9-8102-4432-A9DD-C1457F123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8D46CF-04AC-4EDA-B393-D8328C8ACF76}" type="slidenum">
              <a:rPr lang="en-US" altLang="zh-CN" sz="1200" smtClean="0"/>
              <a:pPr/>
              <a:t>36</a:t>
            </a:fld>
            <a:endParaRPr lang="en-US" altLang="zh-CN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ED821452-BA4B-4052-9C9E-60DA0EDB15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DEA648C9-FFF4-4A5F-8F3D-23F40BC63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65571E5B-3D79-406C-80D7-83E7A9A27E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043887-325F-473B-9C60-DA4E452ED2AE}" type="slidenum">
              <a:rPr lang="en-US" altLang="zh-CN" sz="1200" smtClean="0"/>
              <a:pPr/>
              <a:t>37</a:t>
            </a:fld>
            <a:endParaRPr lang="en-US" altLang="zh-CN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A1F5253D-D9A7-4C7D-974E-83A7DF88F3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75051029-C1A8-4CCA-88AF-58A75A3B0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CBD7841E-7E1C-435B-B509-2C55BBF992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8DFB0E-992E-46DA-A59C-FC45E8A48DD7}" type="slidenum">
              <a:rPr lang="en-US" altLang="zh-CN" sz="1200" smtClean="0"/>
              <a:pPr/>
              <a:t>38</a:t>
            </a:fld>
            <a:endParaRPr lang="en-US" altLang="zh-CN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B6E555F7-9458-4BCC-8799-B7A7D31ADF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92278A6-2FD3-4177-8AF4-7D108DAA6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E8DF11A8-31EA-4056-AC8F-B61C04526E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031C9091-0D11-42D5-BE65-B3CC1BF22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75909ECB-E4D8-4589-84A8-5701D64A44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AB183C-DB02-47A3-9E39-35BA98DA03E3}" type="slidenum">
              <a:rPr lang="en-US" altLang="zh-CN" sz="1200" smtClean="0"/>
              <a:pPr/>
              <a:t>39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B2919CE5-B8B3-489B-B4EE-9EF999EB7E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352967-230E-422B-8553-AEC9A54091EC}" type="slidenum">
              <a:rPr lang="zh-CN" altLang="en-US" sz="1200" smtClean="0">
                <a:latin typeface="Times New Roman" panose="02020603050405020304" pitchFamily="18" charset="0"/>
              </a:rPr>
              <a:pPr/>
              <a:t>43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0C5FD770-F85C-4474-B404-B958B3359D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4A121CCC-2BCF-476F-9379-680BE0D19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4270375"/>
            <a:ext cx="5207000" cy="4046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若</a:t>
            </a:r>
            <a:r>
              <a:rPr lang="en-US" altLang="zh-CN"/>
              <a:t>|A|=n,|AXA|=n</a:t>
            </a:r>
            <a:r>
              <a:rPr lang="en-US" altLang="zh-CN" baseline="30000"/>
              <a:t>2</a:t>
            </a:r>
            <a:r>
              <a:rPr lang="en-US" altLang="zh-CN"/>
              <a:t>,</a:t>
            </a:r>
            <a:r>
              <a:rPr lang="zh-CN" altLang="en-US"/>
              <a:t>则</a:t>
            </a:r>
            <a:r>
              <a:rPr lang="en-US" altLang="zh-CN"/>
              <a:t>A</a:t>
            </a:r>
            <a:r>
              <a:rPr lang="zh-CN" altLang="en-US"/>
              <a:t>上的关系有</a:t>
            </a:r>
            <a:r>
              <a:rPr lang="en-US" altLang="zh-CN"/>
              <a:t>2</a:t>
            </a:r>
            <a:r>
              <a:rPr lang="en-US" altLang="zh-CN" baseline="30000"/>
              <a:t>n2</a:t>
            </a:r>
            <a:r>
              <a:rPr lang="en-US" altLang="zh-CN"/>
              <a:t>,</a:t>
            </a:r>
            <a:r>
              <a:rPr lang="zh-CN" altLang="en-US"/>
              <a:t>（全部子集数）因此</a:t>
            </a:r>
            <a:r>
              <a:rPr lang="en-US" altLang="zh-CN" sz="3600" i="1">
                <a:solidFill>
                  <a:srgbClr val="FF3300"/>
                </a:solidFill>
                <a:ea typeface="隶书" panose="02010509060101010101" pitchFamily="49" charset="-122"/>
              </a:rPr>
              <a:t>R</a:t>
            </a:r>
            <a:r>
              <a:rPr lang="en-US" altLang="zh-CN" sz="3600">
                <a:solidFill>
                  <a:srgbClr val="FF3300"/>
                </a:solidFill>
                <a:ea typeface="隶书" panose="02010509060101010101" pitchFamily="49" charset="-122"/>
              </a:rPr>
              <a:t> </a:t>
            </a:r>
            <a:r>
              <a:rPr lang="zh-CN" altLang="en-US" sz="3600">
                <a:solidFill>
                  <a:srgbClr val="FF3300"/>
                </a:solidFill>
                <a:ea typeface="隶书" panose="02010509060101010101" pitchFamily="49" charset="-122"/>
              </a:rPr>
              <a:t>的不同次幂只有有限个</a:t>
            </a:r>
            <a:r>
              <a:rPr lang="en-US" altLang="zh-CN" sz="3600">
                <a:solidFill>
                  <a:srgbClr val="000000"/>
                </a:solidFill>
                <a:ea typeface="隶书" panose="02010509060101010101" pitchFamily="49" charset="-122"/>
              </a:rPr>
              <a:t>.</a:t>
            </a:r>
          </a:p>
          <a:p>
            <a:pPr eaLnBrk="1" hangingPunct="1"/>
            <a:r>
              <a:rPr kumimoji="1" lang="zh-CN" altLang="zh-CN">
                <a:solidFill>
                  <a:srgbClr val="000000"/>
                </a:solidFill>
                <a:ea typeface="隶书" panose="02010509060101010101" pitchFamily="49" charset="-122"/>
              </a:rPr>
              <a:t>如果有限集合</a:t>
            </a:r>
            <a:r>
              <a:rPr kumimoji="1" lang="zh-CN" altLang="en-US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kumimoji="1" lang="en-US" altLang="zh-CN" i="1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kumimoji="1" lang="zh-CN" altLang="en-US">
                <a:solidFill>
                  <a:srgbClr val="000000"/>
                </a:solidFill>
                <a:ea typeface="隶书" panose="02010509060101010101" pitchFamily="49" charset="-122"/>
              </a:rPr>
              <a:t>有</a:t>
            </a:r>
            <a:r>
              <a:rPr kumimoji="1" lang="en-US" altLang="zh-CN" i="1">
                <a:solidFill>
                  <a:srgbClr val="000000"/>
                </a:solidFill>
                <a:ea typeface="隶书" panose="02010509060101010101" pitchFamily="49" charset="-122"/>
              </a:rPr>
              <a:t>n</a:t>
            </a:r>
            <a:r>
              <a:rPr kumimoji="1" lang="zh-CN" altLang="en-US">
                <a:solidFill>
                  <a:srgbClr val="000000"/>
                </a:solidFill>
                <a:ea typeface="隶书" panose="02010509060101010101" pitchFamily="49" charset="-122"/>
              </a:rPr>
              <a:t>个元素</a:t>
            </a:r>
            <a:r>
              <a:rPr kumimoji="1" lang="en-US" altLang="zh-CN">
                <a:solidFill>
                  <a:srgbClr val="000000"/>
                </a:solidFill>
                <a:ea typeface="隶书" panose="02010509060101010101" pitchFamily="49" charset="-122"/>
              </a:rPr>
              <a:t>,</a:t>
            </a:r>
            <a:r>
              <a:rPr kumimoji="1" lang="zh-CN" altLang="en-US">
                <a:solidFill>
                  <a:srgbClr val="000000"/>
                </a:solidFill>
                <a:ea typeface="隶书" panose="02010509060101010101" pitchFamily="49" charset="-122"/>
              </a:rPr>
              <a:t>则其幂集有</a:t>
            </a:r>
            <a:r>
              <a:rPr kumimoji="1" lang="en-US" altLang="zh-CN">
                <a:solidFill>
                  <a:srgbClr val="000000"/>
                </a:solidFill>
                <a:ea typeface="隶书" panose="02010509060101010101" pitchFamily="49" charset="-122"/>
              </a:rPr>
              <a:t>2</a:t>
            </a:r>
            <a:r>
              <a:rPr kumimoji="1" lang="en-US" altLang="zh-CN" i="1" baseline="30000">
                <a:solidFill>
                  <a:srgbClr val="000000"/>
                </a:solidFill>
                <a:ea typeface="隶书" panose="02010509060101010101" pitchFamily="49" charset="-122"/>
              </a:rPr>
              <a:t>n </a:t>
            </a:r>
            <a:r>
              <a:rPr kumimoji="1" lang="zh-CN" altLang="en-US">
                <a:solidFill>
                  <a:srgbClr val="000000"/>
                </a:solidFill>
                <a:ea typeface="隶书" panose="02010509060101010101" pitchFamily="49" charset="-122"/>
              </a:rPr>
              <a:t>个元素。</a:t>
            </a:r>
            <a:endParaRPr kumimoji="1" lang="zh-CN" altLang="en-US">
              <a:solidFill>
                <a:srgbClr val="FF0000"/>
              </a:solidFill>
              <a:ea typeface="隶书" panose="02010509060101010101" pitchFamily="49" charset="-122"/>
            </a:endParaRP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ACC6ABC-8F40-46BE-85D6-71C8D87CF2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D5C567-F20C-4967-8579-E2A868F34CB3}" type="slidenum">
              <a:rPr lang="en-US" altLang="zh-CN" sz="1200" smtClean="0"/>
              <a:pPr/>
              <a:t>44</a:t>
            </a:fld>
            <a:endParaRPr lang="en-US" altLang="zh-CN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A08D9EAA-4A81-4D3A-97FE-CB4035E41A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00239925-C000-4B57-8DF7-37D3E28AA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鸽巢原理： 如果要把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n+1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个物体放进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个盒子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那么至少有一个盒子包含两个或更多个物体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3FCDE511-16A7-438D-B203-E7E0232F6D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64585A-980B-4310-ADA8-7C3334164B4A}" type="slidenum">
              <a:rPr lang="en-US" altLang="zh-CN" sz="1200" smtClean="0"/>
              <a:pPr/>
              <a:t>4</a:t>
            </a:fld>
            <a:endParaRPr lang="en-US" altLang="zh-CN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71B6A93-7A9C-475B-84A5-E966C1D4B5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DAD19C7-95ED-45C7-BBB9-1848B5A57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= 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}}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CE94301F-4955-48FE-9A10-21FA117609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F9E104B3-378F-446A-A7F0-52D901B99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10DE5A78-ADE6-4C05-BD3B-65A11820E4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42AD23-E6C7-4E12-A239-8725C761CFCE}" type="slidenum">
              <a:rPr lang="en-US" altLang="zh-CN" sz="1200"/>
              <a:pPr/>
              <a:t>45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B43BBFEB-68F8-4602-83F5-75EF05606D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41F492AD-8970-4675-87DF-AECBB3BF9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</a:rPr>
              <a:t>P158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屈习题，书上的答案有误，应该考虑孤立点</a:t>
            </a:r>
            <a:r>
              <a:rPr lang="en-US" altLang="zh-CN" sz="1800" dirty="0">
                <a:latin typeface="Times New Roman" panose="02020603050405020304" pitchFamily="18" charset="0"/>
              </a:rPr>
              <a:t>d</a:t>
            </a:r>
          </a:p>
          <a:p>
            <a:r>
              <a:rPr lang="en-US" altLang="zh-CN" sz="1800" dirty="0">
                <a:latin typeface="Times New Roman" panose="02020603050405020304" pitchFamily="18" charset="0"/>
              </a:rPr>
              <a:t>s=1,t=7</a:t>
            </a:r>
          </a:p>
          <a:p>
            <a:r>
              <a:rPr lang="zh-CN" altLang="en-US" sz="1800" dirty="0">
                <a:latin typeface="Times New Roman" panose="02020603050405020304" pitchFamily="18" charset="0"/>
              </a:rPr>
              <a:t>若是将原题改为</a:t>
            </a:r>
            <a:r>
              <a:rPr lang="fr-FR" altLang="zh-CN" i="1" dirty="0">
                <a:latin typeface="Times New Roman" panose="02020603050405020304" pitchFamily="18" charset="0"/>
              </a:rPr>
              <a:t>R</a:t>
            </a:r>
            <a:r>
              <a:rPr lang="fr-FR" altLang="zh-CN" dirty="0">
                <a:latin typeface="Times New Roman" panose="02020603050405020304" pitchFamily="18" charset="0"/>
              </a:rPr>
              <a:t> = { &lt;</a:t>
            </a:r>
            <a:r>
              <a:rPr lang="fr-FR" altLang="zh-CN" i="1" dirty="0">
                <a:latin typeface="Times New Roman" panose="02020603050405020304" pitchFamily="18" charset="0"/>
              </a:rPr>
              <a:t>a</a:t>
            </a:r>
            <a:r>
              <a:rPr lang="fr-FR" altLang="zh-CN" dirty="0">
                <a:latin typeface="Times New Roman" panose="02020603050405020304" pitchFamily="18" charset="0"/>
              </a:rPr>
              <a:t>,</a:t>
            </a:r>
            <a:r>
              <a:rPr lang="fr-FR" altLang="zh-CN" i="1" dirty="0">
                <a:latin typeface="Times New Roman" panose="02020603050405020304" pitchFamily="18" charset="0"/>
              </a:rPr>
              <a:t>b</a:t>
            </a:r>
            <a:r>
              <a:rPr lang="fr-FR" altLang="zh-CN" dirty="0">
                <a:latin typeface="Times New Roman" panose="02020603050405020304" pitchFamily="18" charset="0"/>
              </a:rPr>
              <a:t>&gt;,&lt;</a:t>
            </a:r>
            <a:r>
              <a:rPr lang="fr-FR" altLang="zh-CN" i="1" dirty="0">
                <a:latin typeface="Times New Roman" panose="02020603050405020304" pitchFamily="18" charset="0"/>
              </a:rPr>
              <a:t>b</a:t>
            </a:r>
            <a:r>
              <a:rPr lang="fr-FR" altLang="zh-CN" dirty="0">
                <a:latin typeface="Times New Roman" panose="02020603050405020304" pitchFamily="18" charset="0"/>
              </a:rPr>
              <a:t>,</a:t>
            </a:r>
            <a:r>
              <a:rPr lang="fr-FR" altLang="zh-CN" i="1" dirty="0"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latin typeface="Times New Roman" panose="02020603050405020304" pitchFamily="18" charset="0"/>
              </a:rPr>
              <a:t>&gt;,&lt;</a:t>
            </a:r>
            <a:r>
              <a:rPr lang="fr-FR" altLang="zh-CN" i="1" dirty="0"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latin typeface="Times New Roman" panose="02020603050405020304" pitchFamily="18" charset="0"/>
              </a:rPr>
              <a:t>,</a:t>
            </a:r>
            <a:r>
              <a:rPr lang="fr-FR" altLang="zh-CN" i="1" dirty="0">
                <a:latin typeface="Times New Roman" panose="02020603050405020304" pitchFamily="18" charset="0"/>
              </a:rPr>
              <a:t>a</a:t>
            </a:r>
            <a:r>
              <a:rPr lang="fr-FR" altLang="zh-CN" dirty="0">
                <a:latin typeface="Times New Roman" panose="02020603050405020304" pitchFamily="18" charset="0"/>
              </a:rPr>
              <a:t>&gt;,&lt;d,d,&gt; &lt;</a:t>
            </a:r>
            <a:r>
              <a:rPr lang="fr-FR" altLang="zh-CN" i="1" dirty="0">
                <a:latin typeface="Times New Roman" panose="02020603050405020304" pitchFamily="18" charset="0"/>
              </a:rPr>
              <a:t>e</a:t>
            </a:r>
            <a:r>
              <a:rPr lang="fr-FR" altLang="zh-CN" dirty="0">
                <a:latin typeface="Times New Roman" panose="02020603050405020304" pitchFamily="18" charset="0"/>
              </a:rPr>
              <a:t>,</a:t>
            </a:r>
            <a:r>
              <a:rPr lang="fr-FR" altLang="zh-CN" i="1" dirty="0">
                <a:latin typeface="Times New Roman" panose="02020603050405020304" pitchFamily="18" charset="0"/>
              </a:rPr>
              <a:t>f</a:t>
            </a:r>
            <a:r>
              <a:rPr lang="fr-FR" altLang="zh-CN" dirty="0">
                <a:latin typeface="Times New Roman" panose="02020603050405020304" pitchFamily="18" charset="0"/>
              </a:rPr>
              <a:t>&gt;,&lt;</a:t>
            </a:r>
            <a:r>
              <a:rPr lang="fr-FR" altLang="zh-CN" i="1" dirty="0">
                <a:latin typeface="Times New Roman" panose="02020603050405020304" pitchFamily="18" charset="0"/>
              </a:rPr>
              <a:t>f</a:t>
            </a:r>
            <a:r>
              <a:rPr lang="fr-FR" altLang="zh-CN" dirty="0">
                <a:latin typeface="Times New Roman" panose="02020603050405020304" pitchFamily="18" charset="0"/>
              </a:rPr>
              <a:t>,</a:t>
            </a:r>
            <a:r>
              <a:rPr lang="fr-FR" altLang="zh-CN" i="1" dirty="0">
                <a:latin typeface="Times New Roman" panose="02020603050405020304" pitchFamily="18" charset="0"/>
              </a:rPr>
              <a:t>e</a:t>
            </a:r>
            <a:r>
              <a:rPr lang="fr-FR" altLang="zh-CN" dirty="0">
                <a:latin typeface="Times New Roman" panose="02020603050405020304" pitchFamily="18" charset="0"/>
              </a:rPr>
              <a:t>&gt; }, </a:t>
            </a:r>
            <a:r>
              <a:rPr lang="zh-CN" altLang="en-US" dirty="0">
                <a:latin typeface="Times New Roman" panose="02020603050405020304" pitchFamily="18" charset="0"/>
              </a:rPr>
              <a:t>即添加了一个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dirty="0" err="1">
                <a:latin typeface="Times New Roman" panose="02020603050405020304" pitchFamily="18" charset="0"/>
              </a:rPr>
              <a:t>d,d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则就是书中答案</a:t>
            </a:r>
            <a:r>
              <a:rPr lang="en-US" altLang="zh-CN" dirty="0">
                <a:latin typeface="Times New Roman" panose="02020603050405020304" pitchFamily="18" charset="0"/>
              </a:rPr>
              <a:t>s=0,t=6</a:t>
            </a:r>
            <a:endParaRPr lang="fr-FR" altLang="zh-CN" dirty="0">
              <a:latin typeface="Times New Roman" panose="02020603050405020304" pitchFamily="18" charset="0"/>
            </a:endParaRPr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7709E149-3C75-48AD-A5BC-5A1FB7E4B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3ED5C3-9DD2-4DA6-88C2-553D794D1282}" type="slidenum">
              <a:rPr lang="en-US" altLang="zh-CN" sz="1200" smtClean="0"/>
              <a:pPr/>
              <a:t>46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E02B94A2-2FC4-4055-831E-7E7BEF29C2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AC9C60-8B7E-4DA5-97E6-D475C13DC21C}" type="slidenum">
              <a:rPr lang="en-US" altLang="zh-CN" sz="1200" smtClean="0"/>
              <a:pPr/>
              <a:t>47</a:t>
            </a:fld>
            <a:endParaRPr lang="en-US" altLang="zh-CN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63BD9349-FC15-462E-8692-659A4770A3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26DE2620-B79C-44C1-A576-3434BD15B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D4B59FD7-674A-430A-8845-3190732E73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1F962C-5D30-4089-BAF4-9A4A002F4829}" type="slidenum">
              <a:rPr lang="en-US" altLang="zh-CN" sz="1200" smtClean="0"/>
              <a:pPr/>
              <a:t>48</a:t>
            </a:fld>
            <a:endParaRPr lang="en-US" altLang="zh-CN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1B13B8F8-47A1-41B7-A606-881E2DE7DC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5ECB70CF-056B-40C5-A129-AC88231BA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CB6B8C8A-0953-420D-83DE-90390C396D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DDFD2C-6710-4B51-80E8-8128CEAF2581}" type="slidenum">
              <a:rPr lang="en-US" altLang="zh-CN" sz="1200" smtClean="0"/>
              <a:pPr/>
              <a:t>49</a:t>
            </a:fld>
            <a:endParaRPr lang="en-US" altLang="zh-CN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218E05E2-6F5A-416D-8309-356EF56837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566A0A92-85C3-405D-85C4-70D1AA24B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p</a:t>
            </a:r>
            <a:r>
              <a:rPr lang="zh-CN" altLang="en-US" dirty="0"/>
              <a:t>是指一个</a:t>
            </a:r>
            <a:r>
              <a:rPr lang="en-US" altLang="zh-CN" dirty="0"/>
              <a:t>pattern</a:t>
            </a:r>
          </a:p>
          <a:p>
            <a:pPr eaLnBrk="1" hangingPunct="1"/>
            <a:r>
              <a:rPr lang="zh-CN" altLang="en-US" dirty="0"/>
              <a:t>可以以</a:t>
            </a:r>
            <a:r>
              <a:rPr lang="en-US" altLang="zh-CN" dirty="0"/>
              <a:t>R2</a:t>
            </a:r>
            <a:r>
              <a:rPr lang="zh-CN" altLang="en-US" dirty="0"/>
              <a:t>为例来理解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40A8EDFA-1B95-48A5-B727-422EC0121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82588EB-DF98-4420-9192-CA462855E8AD}" type="slidenum">
              <a:rPr lang="en-US" altLang="zh-CN" sz="1200" smtClean="0"/>
              <a:pPr/>
              <a:t>50</a:t>
            </a:fld>
            <a:endParaRPr lang="en-US" altLang="zh-CN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080B2364-A4EA-42FA-82B6-50394C7A2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26FD7A65-608F-4FAF-87C7-927414F8E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9AED8122-DC30-4E72-8D76-AC7A5AFF8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971587-489F-4907-B2D5-8F193C02EA03}" type="slidenum">
              <a:rPr lang="en-US" altLang="zh-CN" sz="1200" smtClean="0"/>
              <a:pPr/>
              <a:t>51</a:t>
            </a:fld>
            <a:endParaRPr lang="en-US" altLang="zh-CN" sz="12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0F38B632-93A3-4039-8065-8666AFA3B2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B98E7C36-0CAA-45C9-AD60-026425A8F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7B6C4EFE-782B-4B16-8A97-49937D3981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D7EF84-7D6C-4E35-B2E4-047FC2A85FC2}" type="slidenum">
              <a:rPr lang="en-US" altLang="zh-CN" sz="1200" smtClean="0"/>
              <a:pPr/>
              <a:t>53</a:t>
            </a:fld>
            <a:endParaRPr lang="en-US" altLang="zh-CN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786790B-D23C-4EF0-83E3-B3E849C23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49D7D9C-6651-4CB3-83A6-AC32DD84B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平面上三角形的全等关系是自反的。</a:t>
            </a:r>
          </a:p>
          <a:p>
            <a:pPr eaLnBrk="1" hangingPunct="1"/>
            <a:r>
              <a:rPr lang="zh-CN" altLang="en-US" dirty="0"/>
              <a:t>日常生活中父子关系是反自反的。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3085C55-AF1A-4D95-9909-4D98AFF354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6604DC-8631-4E3C-BCC1-7AAD334ADF2A}" type="slidenum">
              <a:rPr lang="en-US" altLang="zh-CN" sz="1200" smtClean="0"/>
              <a:pPr/>
              <a:t>56</a:t>
            </a:fld>
            <a:endParaRPr lang="en-US" altLang="zh-CN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1C71E89-1F23-447A-A818-CF185EF0D4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9646DC2-87EF-4E53-B213-2C959EBE3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42CDC6A5-1509-42D0-B051-5F67571F9E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ED057D-4D1F-4E8D-8397-849D29A99892}" type="slidenum">
              <a:rPr lang="en-US" altLang="zh-CN" sz="1200" smtClean="0"/>
              <a:pPr/>
              <a:t>57</a:t>
            </a:fld>
            <a:endParaRPr lang="en-US" altLang="zh-CN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08CB0D9-2C88-4327-92B4-F9AB9071DB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001747E-5BC5-43F8-98D6-F955B598C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2389B404-2105-441E-83AE-1C89A2F05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A2F25F-8B13-47C6-9944-5EBA4E2705A0}" type="slidenum">
              <a:rPr lang="en-US" altLang="zh-CN" sz="1200" smtClean="0"/>
              <a:pPr/>
              <a:t>5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4E79599-E1E4-4CAD-96ED-973F3B6EA5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E43F928-85DC-49DD-A08E-D0A09ED33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61F9F99E-1128-4FC7-8FC3-91071E0CF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85A3B1C9-6A78-476B-A891-44B12F514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99979C49-DA9F-472F-98E0-5D1DAE0FD8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5EB304-ED64-4A24-B714-A6E66FFD9535}" type="slidenum">
              <a:rPr lang="en-US" altLang="zh-CN" sz="1200" smtClean="0"/>
              <a:pPr/>
              <a:t>59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02DD1719-D658-46B9-BC9E-B782D4E6CD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63C4A1-DF00-4513-93DA-36ED04D2B837}" type="slidenum">
              <a:rPr lang="en-US" altLang="zh-CN" sz="1200" smtClean="0"/>
              <a:pPr/>
              <a:t>62</a:t>
            </a:fld>
            <a:endParaRPr lang="en-US" altLang="zh-CN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2B73CEF-133E-4352-8A2D-B09BBEDF5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A2C8C93-EB1F-4FA4-AA51-027910D75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不存在这样的</a:t>
            </a:r>
            <a:r>
              <a:rPr lang="en-US" altLang="zh-CN" dirty="0" err="1"/>
              <a:t>x,y,z</a:t>
            </a:r>
            <a:r>
              <a:rPr lang="en-US" altLang="zh-CN" dirty="0"/>
              <a:t>,</a:t>
            </a:r>
            <a:r>
              <a:rPr lang="zh-CN" altLang="en-US" dirty="0"/>
              <a:t>有</a:t>
            </a:r>
            <a:r>
              <a:rPr lang="en-US" altLang="zh-CN" dirty="0"/>
              <a:t>&lt;</a:t>
            </a:r>
            <a:r>
              <a:rPr lang="en-US" altLang="zh-CN" dirty="0" err="1"/>
              <a:t>x,y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R,&lt;</a:t>
            </a:r>
            <a:r>
              <a:rPr lang="en-US" altLang="zh-CN" dirty="0" err="1">
                <a:sym typeface="Symbol" panose="05050102010706020507" pitchFamily="18" charset="2"/>
              </a:rPr>
              <a:t>y,z</a:t>
            </a:r>
            <a:r>
              <a:rPr lang="en-US" altLang="zh-CN" dirty="0">
                <a:sym typeface="Symbol" panose="05050102010706020507" pitchFamily="18" charset="2"/>
              </a:rPr>
              <a:t>&gt; R,</a:t>
            </a:r>
            <a:r>
              <a:rPr lang="zh-CN" altLang="en-US" dirty="0">
                <a:sym typeface="Symbol" panose="05050102010706020507" pitchFamily="18" charset="2"/>
              </a:rPr>
              <a:t>但是</a:t>
            </a:r>
            <a:r>
              <a:rPr lang="en-US" altLang="zh-CN" dirty="0">
                <a:sym typeface="Symbol" panose="05050102010706020507" pitchFamily="18" charset="2"/>
              </a:rPr>
              <a:t>&lt;</a:t>
            </a:r>
            <a:r>
              <a:rPr lang="en-US" altLang="zh-CN" dirty="0" err="1">
                <a:sym typeface="Symbol" panose="05050102010706020507" pitchFamily="18" charset="2"/>
              </a:rPr>
              <a:t>x,z</a:t>
            </a:r>
            <a:r>
              <a:rPr lang="en-US" altLang="zh-CN" dirty="0">
                <a:sym typeface="Symbol" panose="05050102010706020507" pitchFamily="18" charset="2"/>
              </a:rPr>
              <a:t>&gt;R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/>
              <a:t>y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/>
              <a:t>z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∧&lt;</a:t>
            </a:r>
            <a:r>
              <a:rPr lang="en-US" altLang="zh-CN" dirty="0" err="1"/>
              <a:t>x,y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R</a:t>
            </a:r>
            <a:r>
              <a:rPr lang="en-US" altLang="zh-CN" dirty="0"/>
              <a:t>∧&lt;</a:t>
            </a:r>
            <a:r>
              <a:rPr lang="en-US" altLang="zh-CN" dirty="0">
                <a:sym typeface="Symbol" panose="05050102010706020507" pitchFamily="18" charset="2"/>
              </a:rPr>
              <a:t>,&lt;</a:t>
            </a:r>
            <a:r>
              <a:rPr lang="en-US" altLang="zh-CN" dirty="0" err="1">
                <a:sym typeface="Symbol" panose="05050102010706020507" pitchFamily="18" charset="2"/>
              </a:rPr>
              <a:t>y,z</a:t>
            </a:r>
            <a:r>
              <a:rPr lang="en-US" altLang="zh-CN" dirty="0">
                <a:sym typeface="Symbol" panose="05050102010706020507" pitchFamily="18" charset="2"/>
              </a:rPr>
              <a:t>&gt; R</a:t>
            </a:r>
            <a:r>
              <a:rPr lang="en-US" altLang="zh-CN" dirty="0"/>
              <a:t>∧</a:t>
            </a:r>
            <a:r>
              <a:rPr lang="en-US" altLang="zh-CN" dirty="0">
                <a:sym typeface="Symbol" panose="05050102010706020507" pitchFamily="18" charset="2"/>
              </a:rPr>
              <a:t>&lt;</a:t>
            </a:r>
            <a:r>
              <a:rPr lang="en-US" altLang="zh-CN" dirty="0" err="1">
                <a:sym typeface="Symbol" panose="05050102010706020507" pitchFamily="18" charset="2"/>
              </a:rPr>
              <a:t>x,z</a:t>
            </a:r>
            <a:r>
              <a:rPr lang="en-US" altLang="zh-CN" dirty="0">
                <a:sym typeface="Symbol" panose="05050102010706020507" pitchFamily="18" charset="2"/>
              </a:rPr>
              <a:t>&gt;R</a:t>
            </a:r>
            <a:r>
              <a:rPr lang="en-US" altLang="zh-CN" dirty="0"/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97339-6684-487C-BD24-65C5066D65B8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63908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&lt;</a:t>
            </a:r>
            <a:r>
              <a:rPr lang="en-US" altLang="zh-CN" dirty="0" err="1"/>
              <a:t>b,a</a:t>
            </a:r>
            <a:r>
              <a:rPr lang="en-US" altLang="zh-CN" dirty="0"/>
              <a:t>&gt;&lt;</a:t>
            </a:r>
            <a:r>
              <a:rPr lang="en-US" altLang="zh-CN" dirty="0" err="1"/>
              <a:t>a,b</a:t>
            </a:r>
            <a:r>
              <a:rPr lang="en-US" altLang="zh-CN" dirty="0"/>
              <a:t>&gt;</a:t>
            </a:r>
            <a:r>
              <a:rPr lang="zh-CN" altLang="en-US" dirty="0"/>
              <a:t>，但没有</a:t>
            </a:r>
            <a:r>
              <a:rPr lang="en-US" altLang="zh-CN" dirty="0"/>
              <a:t>&lt;</a:t>
            </a:r>
            <a:r>
              <a:rPr lang="en-US" altLang="zh-CN" dirty="0" err="1"/>
              <a:t>b,b</a:t>
            </a:r>
            <a:r>
              <a:rPr lang="en-US" altLang="zh-CN" dirty="0"/>
              <a:t>&gt;</a:t>
            </a:r>
            <a:r>
              <a:rPr lang="zh-CN" altLang="en-US" dirty="0"/>
              <a:t>，故不传递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97339-6684-487C-BD24-65C5066D65B8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0144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97339-6684-487C-BD24-65C5066D65B8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2889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583B2C36-1B92-433B-8D7C-81D36A5F24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08B291CF-3BEB-41A9-80B1-4FCDD9EF5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对称性，注意考虑空集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b="1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b="1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 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zh-CN" altLang="en-US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不属于</a:t>
            </a:r>
            <a:r>
              <a:rPr lang="en-US" altLang="zh-CN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  <a:p>
            <a:r>
              <a:rPr lang="zh-CN" altLang="en-US" sz="1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此题考查了幂集，集合的运算，关系的性质等知识点</a:t>
            </a: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37FB2700-07F8-4AB1-920E-448BE652D5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895C97-FEBA-40A1-8FCA-1D7703D653E0}" type="slidenum">
              <a:rPr lang="en-US" altLang="zh-CN" sz="1200" smtClean="0"/>
              <a:pPr/>
              <a:t>73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0676536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818015C9-17E3-4D3D-BD1F-EA0085167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BC1273-BFD9-47F7-9000-3F35998E9C11}" type="slidenum">
              <a:rPr lang="en-US" altLang="zh-CN" sz="1200" smtClean="0"/>
              <a:pPr/>
              <a:t>74</a:t>
            </a:fld>
            <a:endParaRPr lang="en-US" altLang="zh-CN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6B7BBBC-09E4-48AA-88A0-BC7B90A083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D372EEE-6438-4B4E-B871-E30608D4F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C55F09C-5290-481D-8C87-E4D8BD3B2B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2A5E6E-6B1A-4A7A-8A10-331BA04821B7}" type="slidenum">
              <a:rPr lang="en-US" altLang="zh-CN" sz="1200" smtClean="0"/>
              <a:pPr/>
              <a:t>75</a:t>
            </a:fld>
            <a:endParaRPr lang="en-US" altLang="zh-CN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22CF02E-6B7F-4CE4-87EB-D42DAE3E2E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F7B4F83-AB28-4706-872D-C43792BB7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D265227D-8BA6-4721-8E9B-55FBC1AFD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3CC5F5-D597-44F8-8B6B-CB25C3C0B944}" type="slidenum">
              <a:rPr lang="en-US" altLang="zh-CN" sz="1200" smtClean="0"/>
              <a:pPr/>
              <a:t>76</a:t>
            </a:fld>
            <a:endParaRPr lang="en-US" altLang="zh-CN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3B94143-151C-419F-9854-1DB6725E32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431C005-54BA-441B-950C-9D559CEB0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也可以是：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R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R</a:t>
            </a:r>
            <a:r>
              <a:rPr lang="en-US" altLang="zh-CN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 &lt;</a:t>
            </a:r>
            <a:r>
              <a:rPr lang="en-US" altLang="zh-CN" i="1"/>
              <a:t>y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/>
              <a:t>&gt;∈</a:t>
            </a:r>
            <a:r>
              <a:rPr lang="en-US" altLang="zh-CN" i="1"/>
              <a:t>R</a:t>
            </a:r>
          </a:p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A68E88F-75CF-4C72-AEE9-CEAA0A142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58A18E-11D9-4F41-B8CC-024E061C8405}" type="slidenum">
              <a:rPr lang="en-US" altLang="zh-CN" sz="1200" smtClean="0"/>
              <a:pPr/>
              <a:t>77</a:t>
            </a:fld>
            <a:endParaRPr lang="en-US" altLang="zh-CN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65A6D52-C3BB-4860-90A0-A0820760FB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DAEDD20-C443-4A85-A251-C6634CE98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7082912-AA1A-4C86-98FD-EEAF1EBE87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69F3B5-E009-4DEB-BE40-5C0EDBB07093}" type="slidenum">
              <a:rPr lang="en-US" altLang="zh-CN" sz="1200" smtClean="0"/>
              <a:pPr/>
              <a:t>6</a:t>
            </a:fld>
            <a:endParaRPr lang="en-US" altLang="zh-CN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896DD35-C704-4376-B613-7476984F57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F40655B-23F9-4D40-BBD6-2B3EDE22C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69927E8-552C-4BD9-8FA0-23A2A47016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A75A15-D67C-47B3-A340-5D3F4752DE89}" type="slidenum">
              <a:rPr lang="en-US" altLang="zh-CN" sz="1200" smtClean="0"/>
              <a:pPr/>
              <a:t>78</a:t>
            </a:fld>
            <a:endParaRPr lang="en-US" altLang="zh-CN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A3C3AA4-D72B-4838-8B8E-06D67C0E5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DFF1310-5F0C-48F6-A480-B95B0B528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02164FE-355E-43DB-9DC2-6368F4F05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5755E9-AD63-4E2A-8208-D29AC43EF39C}" type="slidenum">
              <a:rPr lang="en-US" altLang="zh-CN" sz="1200" smtClean="0"/>
              <a:pPr/>
              <a:t>79</a:t>
            </a:fld>
            <a:endParaRPr lang="en-US" altLang="zh-CN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CED5A53-37AF-4798-848E-847FBFD258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7D55888-9F7A-4AF5-8878-B54A01BEB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3265C7B-9384-4179-A093-3241C19D5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917E4C-1A72-4594-B73A-645AD90993A9}" type="slidenum">
              <a:rPr lang="en-US" altLang="zh-CN" sz="1200" smtClean="0"/>
              <a:pPr/>
              <a:t>80</a:t>
            </a:fld>
            <a:endParaRPr lang="en-US" altLang="zh-CN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BFFBD62-52DD-40DF-9244-6339EEC7D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10244A2-A31E-4E49-81AF-3CF61848E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两个具有自反性等的关系，进行交并等运算之后，仍具有或不再具有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B050"/>
                </a:solidFill>
              </a:rPr>
              <a:t>定理</a:t>
            </a:r>
            <a:r>
              <a:rPr lang="en-US" altLang="zh-CN">
                <a:solidFill>
                  <a:srgbClr val="00B050"/>
                </a:solidFill>
              </a:rPr>
              <a:t>7.4</a:t>
            </a:r>
            <a:endParaRPr lang="en-US" altLang="zh-CN"/>
          </a:p>
          <a:p>
            <a:pPr eaLnBrk="1" hangingPunct="1"/>
            <a:r>
              <a:rPr lang="en-US" altLang="zh-CN" dirty="0"/>
              <a:t>(1)  </a:t>
            </a:r>
            <a:r>
              <a:rPr lang="en-US" altLang="zh-CN" i="1" dirty="0"/>
              <a:t>F</a:t>
            </a:r>
            <a:r>
              <a:rPr lang="en-US" altLang="zh-CN" sz="18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H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sz="18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∪</a:t>
            </a:r>
            <a:r>
              <a:rPr lang="en-US" altLang="zh-CN" i="1" dirty="0"/>
              <a:t>F</a:t>
            </a:r>
            <a:r>
              <a:rPr lang="en-US" altLang="zh-CN" sz="18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H      </a:t>
            </a:r>
            <a:r>
              <a:rPr lang="en-US" altLang="zh-CN" dirty="0"/>
              <a:t> (2)  (</a:t>
            </a:r>
            <a:r>
              <a:rPr lang="en-US" altLang="zh-CN" i="1" dirty="0"/>
              <a:t>G</a:t>
            </a:r>
            <a:r>
              <a:rPr lang="en-US" altLang="zh-CN" dirty="0"/>
              <a:t>∪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r>
              <a:rPr lang="en-US" altLang="zh-CN" sz="18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 </a:t>
            </a:r>
            <a:r>
              <a:rPr lang="en-US" altLang="zh-CN" dirty="0"/>
              <a:t>= </a:t>
            </a:r>
            <a:r>
              <a:rPr lang="en-US" altLang="zh-CN" i="1" dirty="0"/>
              <a:t>G</a:t>
            </a:r>
            <a:r>
              <a:rPr lang="en-US" altLang="zh-CN" sz="18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r>
              <a:rPr lang="en-US" altLang="zh-CN" dirty="0"/>
              <a:t>∪</a:t>
            </a:r>
            <a:r>
              <a:rPr lang="en-US" altLang="zh-CN" i="1" dirty="0"/>
              <a:t>H</a:t>
            </a:r>
            <a:r>
              <a:rPr lang="en-US" altLang="zh-CN" sz="18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endParaRPr lang="en-US" altLang="zh-CN" dirty="0"/>
          </a:p>
          <a:p>
            <a:pPr eaLnBrk="1" hangingPunct="1"/>
            <a:r>
              <a:rPr lang="en-US" altLang="zh-CN" dirty="0"/>
              <a:t> (3)  </a:t>
            </a:r>
            <a:r>
              <a:rPr lang="en-US" altLang="zh-CN" i="1" dirty="0"/>
              <a:t>F</a:t>
            </a:r>
            <a:r>
              <a:rPr lang="en-US" altLang="zh-CN" sz="18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F</a:t>
            </a:r>
            <a:r>
              <a:rPr lang="en-US" altLang="zh-CN" sz="18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F</a:t>
            </a:r>
            <a:r>
              <a:rPr lang="en-US" altLang="zh-CN" sz="18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H     </a:t>
            </a:r>
            <a:r>
              <a:rPr lang="en-US" altLang="zh-CN" dirty="0"/>
              <a:t>(4)  (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r>
              <a:rPr lang="en-US" altLang="zh-CN" sz="18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G</a:t>
            </a:r>
            <a:r>
              <a:rPr lang="en-US" altLang="zh-CN" sz="18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sz="18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97339-6684-487C-BD24-65C5066D65B8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8727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481AFD8F-866F-4A2C-83CB-77764CA662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CD7F39-05C9-4019-AABB-C195F54B2A2F}" type="slidenum">
              <a:rPr lang="en-US" altLang="zh-CN" sz="1200" smtClean="0"/>
              <a:pPr/>
              <a:t>82</a:t>
            </a:fld>
            <a:endParaRPr lang="en-US" altLang="zh-CN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8274FF7-740A-4655-8B2C-E4E33DDDBC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1C29F1F-CDED-4D1E-A85D-03E32D16E7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FC824AAE-A8AF-4BF8-A78D-95133BD9F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4DD1792-026D-42CB-A045-C76E475EA675}" type="slidenum">
              <a:rPr lang="en-US" altLang="zh-CN" sz="1200" smtClean="0"/>
              <a:pPr/>
              <a:t>83</a:t>
            </a:fld>
            <a:endParaRPr lang="en-US" altLang="zh-CN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64F1755A-ABF8-49BF-97A7-A6E4CAA08B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7D7516B-4E0F-4405-9365-11A2EE991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28A1CD69-C9D7-4331-818A-B9E8F6C0E1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DF9063-528D-49FC-832F-96C3F19CD54E}" type="slidenum">
              <a:rPr lang="en-US" altLang="zh-CN" sz="1200" smtClean="0"/>
              <a:pPr/>
              <a:t>84</a:t>
            </a:fld>
            <a:endParaRPr lang="en-US" altLang="zh-CN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83C7562-FCEA-43B9-B2A6-4487CD0DF2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2FA6878-BC78-4D36-8758-75C34610D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AA46101D-5E61-4EC3-8523-461CC9490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F21340-131A-4DE6-8709-47043EDFB6F0}" type="slidenum">
              <a:rPr lang="en-US" altLang="zh-CN" sz="1200" smtClean="0"/>
              <a:pPr/>
              <a:t>86</a:t>
            </a:fld>
            <a:endParaRPr lang="en-US" altLang="zh-CN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A9C6A86-8AD4-45C2-9754-CBC809A9B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B158090-A15C-44CF-94C9-AFF71F85C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在有</a:t>
            </a:r>
            <a:r>
              <a:rPr lang="en-US" altLang="zh-CN" dirty="0"/>
              <a:t>n</a:t>
            </a:r>
            <a:r>
              <a:rPr lang="zh-CN" altLang="en-US" dirty="0"/>
              <a:t>个元素的有限集上的关系</a:t>
            </a:r>
            <a:r>
              <a:rPr lang="en-US" altLang="zh-CN" dirty="0"/>
              <a:t>R</a:t>
            </a:r>
            <a:r>
              <a:rPr lang="zh-CN" altLang="en-US" dirty="0"/>
              <a:t>的传递闭包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3</a:t>
            </a:r>
            <a:r>
              <a:rPr lang="en-US" altLang="zh-CN" dirty="0"/>
              <a:t>∪…∪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endParaRPr lang="en-US" altLang="zh-CN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8E7C6D97-66CB-4DF4-85F9-AFC9553B42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92A254-CCF6-44D5-BEAF-E4B6ECBD4DB3}" type="slidenum">
              <a:rPr lang="en-US" altLang="zh-CN" sz="1200" smtClean="0"/>
              <a:pPr/>
              <a:t>87</a:t>
            </a:fld>
            <a:endParaRPr lang="en-US" altLang="zh-CN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EE8ED50-7F2D-4393-AE10-3D11ACD1B4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0B16C19-79AD-419F-864C-A1E4F927D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利用闭包的定义，</a:t>
            </a:r>
            <a:r>
              <a:rPr lang="en-US" altLang="zh-CN" dirty="0"/>
              <a:t>R</a:t>
            </a:r>
            <a:r>
              <a:rPr lang="zh-CN" altLang="en-US" dirty="0"/>
              <a:t>‘</a:t>
            </a:r>
            <a:r>
              <a:rPr lang="en-US" altLang="zh-CN" dirty="0"/>
              <a:t>=R∪R</a:t>
            </a:r>
            <a:r>
              <a:rPr lang="en-US" altLang="zh-CN" baseline="30000" dirty="0"/>
              <a:t>0</a:t>
            </a:r>
            <a:endParaRPr lang="en-US" altLang="zh-CN" dirty="0"/>
          </a:p>
          <a:p>
            <a:pPr eaLnBrk="1" hangingPunct="1"/>
            <a:r>
              <a:rPr lang="zh-CN" altLang="en-US" i="1" dirty="0"/>
              <a:t>首先证：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  <a:r>
              <a:rPr lang="zh-CN" altLang="en-US" dirty="0"/>
              <a:t>是自反的</a:t>
            </a:r>
            <a:endParaRPr lang="en-US" altLang="zh-CN" dirty="0"/>
          </a:p>
          <a:p>
            <a:pPr eaLnBrk="1" hangingPunct="1"/>
            <a:r>
              <a:rPr lang="zh-CN" altLang="en-US" dirty="0"/>
              <a:t>然后证：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</a:p>
          <a:p>
            <a:pPr eaLnBrk="1" hangingPunct="1"/>
            <a:r>
              <a:rPr lang="zh-CN" altLang="en-US" dirty="0"/>
              <a:t>再证：对</a:t>
            </a:r>
            <a:r>
              <a:rPr lang="en-US" altLang="zh-CN" i="1" dirty="0"/>
              <a:t>A</a:t>
            </a:r>
            <a:r>
              <a:rPr lang="zh-CN" altLang="en-US" dirty="0"/>
              <a:t>上任何包含</a:t>
            </a:r>
            <a:r>
              <a:rPr lang="en-US" altLang="zh-CN" i="1" dirty="0"/>
              <a:t>R</a:t>
            </a:r>
            <a:r>
              <a:rPr lang="zh-CN" altLang="en-US" dirty="0"/>
              <a:t>的自反关系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</a:t>
            </a:r>
            <a:r>
              <a:rPr lang="zh-CN" altLang="en-US" dirty="0">
                <a:sym typeface="Symbol" panose="05050102010706020507" pitchFamily="18" charset="2"/>
              </a:rPr>
              <a:t>‘</a:t>
            </a:r>
            <a:r>
              <a:rPr lang="en-US" altLang="zh-CN" dirty="0"/>
              <a:t> </a:t>
            </a:r>
            <a:r>
              <a:rPr lang="zh-CN" altLang="en-US" dirty="0"/>
              <a:t>有</a:t>
            </a:r>
            <a:r>
              <a:rPr lang="en-US" altLang="zh-CN" dirty="0"/>
              <a:t>R∪R</a:t>
            </a:r>
            <a:r>
              <a:rPr lang="en-US" altLang="zh-CN" baseline="30000" dirty="0"/>
              <a:t>0</a:t>
            </a:r>
            <a:r>
              <a:rPr lang="en-US" altLang="zh-CN" dirty="0">
                <a:sym typeface="Symbol" panose="05050102010706020507" pitchFamily="18" charset="2"/>
              </a:rPr>
              <a:t>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</a:t>
            </a:r>
            <a:r>
              <a:rPr lang="zh-CN" altLang="en-US" dirty="0">
                <a:sym typeface="Symbol" panose="05050102010706020507" pitchFamily="18" charset="2"/>
              </a:rPr>
              <a:t>’</a:t>
            </a:r>
            <a:endParaRPr lang="en-US" altLang="zh-CN" baseline="30000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476EFCE6-2DB6-469A-9231-422102EB32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7F1919-53AC-49D1-A8B3-435EE1FA4AA2}" type="slidenum">
              <a:rPr lang="en-US" altLang="zh-CN" sz="1200" smtClean="0"/>
              <a:pPr/>
              <a:t>88</a:t>
            </a:fld>
            <a:endParaRPr lang="en-US" altLang="zh-CN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E46CCFB-46C5-4691-93F6-AB560F17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B1F8EE3-4880-4888-BF2A-1FF34D4BD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3D7D8FF9-1F43-4F25-AAE3-5F6F179D81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005E7A-C6AE-4E25-9F77-20B8E355855E}" type="slidenum">
              <a:rPr lang="en-US" altLang="zh-CN" sz="1200" smtClean="0"/>
              <a:pPr/>
              <a:t>7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E77A42F-0882-4A75-A14B-63959D7B48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A9E6F19-635E-46D0-B169-AE5F48C0B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E681B0CA-2E2A-4DE3-8B77-09E39ADF2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A038D2-DD04-4B53-A2CD-FDB3618BB2F6}" type="slidenum">
              <a:rPr lang="en-US" altLang="zh-CN" sz="1200" smtClean="0"/>
              <a:pPr/>
              <a:t>89</a:t>
            </a:fld>
            <a:endParaRPr lang="en-US" altLang="zh-CN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FDA02EED-BE7B-4DA6-A2A6-E4057012B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CDB9B6D9-EC01-4EB5-B06A-7C221694A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 </a:t>
            </a:r>
            <a:r>
              <a:rPr lang="en-US" altLang="zh-CN" i="1"/>
              <a:t>R</a:t>
            </a:r>
            <a:r>
              <a:rPr lang="en-US" altLang="zh-CN"/>
              <a:t>∪</a:t>
            </a:r>
            <a:r>
              <a:rPr lang="en-US" altLang="zh-CN" i="1"/>
              <a:t>R</a:t>
            </a:r>
            <a:r>
              <a:rPr lang="en-US" altLang="zh-CN" baseline="30000"/>
              <a:t>2</a:t>
            </a:r>
            <a:r>
              <a:rPr lang="en-US" altLang="zh-CN"/>
              <a:t>∪…</a:t>
            </a:r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A7CD28AA-4BF5-46B2-A54F-28E2F6ADD8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615A3A-B4D5-47B5-B125-33FE63FBFA74}" type="slidenum">
              <a:rPr lang="en-US" altLang="zh-CN" sz="1200" smtClean="0"/>
              <a:pPr/>
              <a:t>90</a:t>
            </a:fld>
            <a:endParaRPr lang="en-US" altLang="zh-CN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25CE11D3-BF6E-4257-9A14-ED0A20AC8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A96920A-2747-4666-AED9-F0275B927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C50C5426-0074-42D7-B68A-5AF89FB787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B0A67-6E1B-4334-8F46-7BEC8F23ED00}" type="slidenum">
              <a:rPr lang="en-US" altLang="zh-CN" sz="1200" smtClean="0"/>
              <a:pPr/>
              <a:t>91</a:t>
            </a:fld>
            <a:endParaRPr lang="en-US" altLang="zh-CN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5036D97-9D2F-4EA0-8116-5F4BE2CAAF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3A4F13AE-997E-4021-9F64-119C53082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97339-6684-487C-BD24-65C5066D65B8}" type="slidenum">
              <a:rPr lang="en-US" altLang="zh-CN" smtClean="0"/>
              <a:pPr>
                <a:defRPr/>
              </a:pPr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6721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开始，关注由</a:t>
            </a:r>
            <a:r>
              <a:rPr lang="en-US" altLang="zh-CN" dirty="0"/>
              <a:t>a</a:t>
            </a:r>
            <a:r>
              <a:rPr lang="zh-CN" altLang="en-US" dirty="0"/>
              <a:t>出发可以到的结点，进而关注该结点可以再到的结点，连边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97339-6684-487C-BD24-65C5066D65B8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0958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97339-6684-487C-BD24-65C5066D65B8}" type="slidenum">
              <a:rPr lang="en-US" altLang="zh-CN" smtClean="0"/>
              <a:pPr>
                <a:defRPr/>
              </a:pPr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5166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0CA4D868-F068-4616-8A0E-E204498029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6D2CF4B-2ED0-4755-A55A-312558F52917}" type="slidenum">
              <a:rPr lang="en-US" altLang="zh-CN" sz="1200" smtClean="0"/>
              <a:pPr/>
              <a:t>96</a:t>
            </a:fld>
            <a:endParaRPr lang="en-US" altLang="zh-CN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E304A9FE-C880-4F2E-9CFF-C69839336C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EA80C950-1987-4DC1-B3B6-716C62395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自己体会</a:t>
            </a:r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在讲此算法的思想之前，先分析矩阵中行列数据的含义：</a:t>
            </a:r>
            <a:endParaRPr lang="en-US" altLang="zh-CN" dirty="0"/>
          </a:p>
          <a:p>
            <a:r>
              <a:rPr lang="zh-CN" altLang="en-US" dirty="0"/>
              <a:t>每行中为</a:t>
            </a:r>
            <a:r>
              <a:rPr lang="en-US" altLang="zh-CN" dirty="0"/>
              <a:t>1</a:t>
            </a:r>
            <a:r>
              <a:rPr lang="zh-CN" altLang="en-US" dirty="0"/>
              <a:t>的元素：以</a:t>
            </a:r>
            <a:r>
              <a:rPr lang="en-US" altLang="zh-CN" dirty="0"/>
              <a:t>【</a:t>
            </a:r>
            <a:r>
              <a:rPr lang="zh-CN" altLang="en-US" dirty="0"/>
              <a:t>当前行所表示的节点</a:t>
            </a:r>
            <a:r>
              <a:rPr lang="en-US" altLang="zh-CN" dirty="0"/>
              <a:t>】</a:t>
            </a:r>
            <a:r>
              <a:rPr lang="zh-CN" altLang="en-US" dirty="0"/>
              <a:t>为起点，可以到达的节点</a:t>
            </a:r>
            <a:endParaRPr lang="en-US" altLang="zh-CN" dirty="0"/>
          </a:p>
          <a:p>
            <a:r>
              <a:rPr lang="zh-CN" altLang="en-US" dirty="0"/>
              <a:t>每列中为</a:t>
            </a:r>
            <a:r>
              <a:rPr lang="en-US" altLang="zh-CN" dirty="0"/>
              <a:t>1</a:t>
            </a:r>
            <a:r>
              <a:rPr lang="zh-CN" altLang="en-US" dirty="0"/>
              <a:t>的元素：可以到</a:t>
            </a:r>
            <a:r>
              <a:rPr lang="en-US" altLang="zh-CN" dirty="0"/>
              <a:t>【</a:t>
            </a:r>
            <a:r>
              <a:rPr lang="zh-CN" altLang="en-US" dirty="0"/>
              <a:t>当前列所表示的节点</a:t>
            </a:r>
            <a:r>
              <a:rPr lang="en-US" altLang="zh-CN" dirty="0"/>
              <a:t>】</a:t>
            </a:r>
            <a:r>
              <a:rPr lang="zh-CN" altLang="en-US" dirty="0"/>
              <a:t>的节点</a:t>
            </a:r>
            <a:endParaRPr lang="en-US" altLang="zh-CN" dirty="0"/>
          </a:p>
          <a:p>
            <a:r>
              <a:rPr lang="zh-CN" altLang="en-US" dirty="0"/>
              <a:t>按列处理，从进入第一个节点的边开始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97339-6684-487C-BD24-65C5066D65B8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8487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开始，关注进到</a:t>
            </a:r>
            <a:r>
              <a:rPr lang="en-US" altLang="zh-CN" dirty="0"/>
              <a:t>a</a:t>
            </a:r>
            <a:r>
              <a:rPr lang="zh-CN" altLang="en-US" dirty="0"/>
              <a:t>的边，再看由</a:t>
            </a:r>
            <a:r>
              <a:rPr lang="en-US" altLang="zh-CN" dirty="0"/>
              <a:t>a</a:t>
            </a:r>
            <a:r>
              <a:rPr lang="zh-CN" altLang="en-US" dirty="0"/>
              <a:t>出发的边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897339-6684-487C-BD24-65C5066D65B8}" type="slidenum">
              <a:rPr lang="en-US" altLang="zh-CN" smtClean="0"/>
              <a:pPr>
                <a:defRPr/>
              </a:pPr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66227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A524F91F-2C58-4D8F-AE3D-AE445BFC7D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8A8452-BD13-4519-9C49-BB0878245170}" type="slidenum">
              <a:rPr lang="en-US" altLang="zh-CN" sz="1200" smtClean="0"/>
              <a:pPr/>
              <a:t>106</a:t>
            </a:fld>
            <a:endParaRPr lang="en-US" altLang="zh-CN" sz="12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9EF7D7EA-1724-469B-ABB3-51F738ADAE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39A136F4-7BF1-4B27-9B1E-EA3DC3591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990AFD1B-952A-4A33-A136-257A632D2D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F802F4-6B3A-4104-A515-3EAADF30B863}" type="slidenum">
              <a:rPr lang="en-US" altLang="zh-CN" sz="1200" smtClean="0"/>
              <a:pPr/>
              <a:t>8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DB95618-2E44-4D60-BD4F-1824BF8EE7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834C95A-D153-4906-BB43-8E33DE26A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F64EE37A-1025-4084-9205-448F903A24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918AAB-9BE0-48DE-ACB5-DA16C492BCEA}" type="slidenum">
              <a:rPr lang="en-US" altLang="zh-CN" sz="1200" smtClean="0"/>
              <a:pPr/>
              <a:t>108</a:t>
            </a:fld>
            <a:endParaRPr lang="en-US" altLang="zh-CN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482471E7-D6B7-4405-83D6-22194B3DE2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E7D045AF-E358-4CBC-970B-FDA553EAE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0AAB8A25-2F2A-4E2B-A099-6E8C655E7B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EE62C4-3DE0-457C-B782-1EF70ACFA977}" type="slidenum">
              <a:rPr lang="en-US" altLang="zh-CN" sz="1200" smtClean="0"/>
              <a:pPr/>
              <a:t>109</a:t>
            </a:fld>
            <a:endParaRPr lang="en-US" altLang="zh-CN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0847B66-12D8-485C-B783-C0CDBEF135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93642568-2C91-4D2F-AD32-D1883D0CF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i="1">
                <a:solidFill>
                  <a:srgbClr val="0066FF"/>
                </a:solidFill>
              </a:rPr>
              <a:t> </a:t>
            </a:r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>
            <a:extLst>
              <a:ext uri="{FF2B5EF4-FFF2-40B4-BE49-F238E27FC236}">
                <a16:creationId xmlns:a16="http://schemas.microsoft.com/office/drawing/2014/main" id="{881183DD-6964-4677-BA33-C7F5DC7C2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备注占位符 2">
            <a:extLst>
              <a:ext uri="{FF2B5EF4-FFF2-40B4-BE49-F238E27FC236}">
                <a16:creationId xmlns:a16="http://schemas.microsoft.com/office/drawing/2014/main" id="{99B8DCF3-26AD-4A4A-A5A2-D8438D33B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2" name="灯片编号占位符 3">
            <a:extLst>
              <a:ext uri="{FF2B5EF4-FFF2-40B4-BE49-F238E27FC236}">
                <a16:creationId xmlns:a16="http://schemas.microsoft.com/office/drawing/2014/main" id="{759F1EAA-A278-49E3-B0F0-7C42832B47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A5A7402F-24F5-4B4B-A48F-6702FDFA3A71}" type="slidenum">
              <a:rPr lang="zh-CN" altLang="en-US" sz="1200" smtClean="0">
                <a:latin typeface="Times New Roman" panose="02020603050405020304" pitchFamily="18" charset="0"/>
              </a:rPr>
              <a:pPr/>
              <a:t>110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20BC967B-B869-4496-8846-14D2F8BCE3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201F59-9E35-463E-AFFF-171F6CF9FDBC}" type="slidenum">
              <a:rPr lang="en-US" altLang="zh-CN" sz="1200" smtClean="0"/>
              <a:pPr/>
              <a:t>111</a:t>
            </a:fld>
            <a:endParaRPr lang="en-US" altLang="zh-CN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F1876EA4-6E82-402E-9372-56656ECCB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253F2B41-D5CD-448A-AD2A-5D4B34117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B0AC209D-34E7-4738-ACDF-FCDB44160D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38C301-D436-48F0-938F-AFA4B3558553}" type="slidenum">
              <a:rPr lang="en-US" altLang="zh-CN" sz="1200" smtClean="0"/>
              <a:pPr/>
              <a:t>112</a:t>
            </a:fld>
            <a:endParaRPr lang="en-US" altLang="zh-CN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48E44C40-6A18-4E42-A391-2A72134EE1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7E401CD7-FB9C-418F-803B-3D55CA687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408FE9FA-B723-4814-BFF9-2D12CBAD4E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B6A00C-6C41-4F41-AB69-AED481E49215}" type="slidenum">
              <a:rPr lang="en-US" altLang="zh-CN" sz="1200" smtClean="0"/>
              <a:pPr/>
              <a:t>113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95215EA-057C-4616-9737-461DA56F93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30F65BC-9258-4C8D-9E0E-95AFA3334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E8C250C-4CF6-4765-9958-7A75992186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110C45-1279-441E-9E89-9ED12271E59A}" type="slidenum">
              <a:rPr lang="en-US" altLang="zh-CN" sz="1200" smtClean="0"/>
              <a:pPr/>
              <a:t>114</a:t>
            </a:fld>
            <a:endParaRPr lang="en-US" altLang="zh-CN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F1B3B3D-7E39-45B5-A50F-333EBE0D9E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CA8AE75-C589-4502-9A93-4E3B308BA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B9841BD-278E-4076-8762-98F3252B71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404324-2406-4D1F-82F1-EA91D5B4FC86}" type="slidenum">
              <a:rPr lang="en-US" altLang="zh-CN" sz="1200" smtClean="0"/>
              <a:pPr/>
              <a:t>115</a:t>
            </a:fld>
            <a:endParaRPr lang="en-US" altLang="zh-CN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92462DE-67F5-4EA5-A88C-0AB8E39D01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44378BE-EF8B-43D6-8089-958F9A2AB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3A1A407F-6A38-4AAA-A069-C33BEC6186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B1F062-ACB4-4DF1-87D9-C16AB7CF73DD}" type="slidenum">
              <a:rPr lang="en-US" altLang="zh-CN" sz="1200" smtClean="0"/>
              <a:pPr/>
              <a:t>116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BF6C92B-D74C-4602-BC98-54713B8A8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B7C324C-F179-4CDF-9C76-204D49BAA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69C043E-9BC4-4A3F-A85C-203F2EBCC3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33D32B-0462-410E-8151-C5FA02CC7ADC}" type="slidenum">
              <a:rPr lang="en-US" altLang="zh-CN" sz="1200" smtClean="0"/>
              <a:pPr/>
              <a:t>117</a:t>
            </a:fld>
            <a:endParaRPr lang="en-US" altLang="zh-CN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0E0FAB5-9888-424F-9490-54A0167EDA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42C6A92-0A05-40C4-A996-2B72C1220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FA1AD555-8B78-4EB4-9504-C1D85CCA98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A69906-4CA7-424B-A5BB-D10B60977E5D}" type="slidenum">
              <a:rPr lang="en-US" altLang="zh-CN" sz="1200" smtClean="0"/>
              <a:pPr/>
              <a:t>9</a:t>
            </a:fld>
            <a:endParaRPr lang="en-US" altLang="zh-CN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E96951F-20E9-4D6D-BBC1-34358C6E1A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C98BB4B-B2A2-4442-8D51-CC00C95A4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D25ED509-7C61-48B4-AEE9-7654BA1D0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9BCFAB-5179-409E-905A-FEB6EAADDE2C}" type="slidenum">
              <a:rPr lang="en-US" altLang="zh-CN" sz="1200" smtClean="0"/>
              <a:pPr/>
              <a:t>118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D56B51F-4357-4748-B09C-7C46E7740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A9DF659-2370-45D2-8D20-3BB1B80DE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F35E7631-3D93-43D6-9588-91B8F2D60D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B4DAB84-785C-403C-80C1-467EE81AA7B9}" type="slidenum">
              <a:rPr lang="en-US" altLang="zh-CN" sz="1200" smtClean="0"/>
              <a:pPr/>
              <a:t>119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55F85CD-E86D-4CDE-8AE8-FA16D4ECF5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F912FD8-FA07-4149-8329-0191B69D6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0EA5F038-9B6D-40FA-BEB0-DAA2FC18A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207265-95E7-42E2-8960-EA375302CC42}" type="slidenum">
              <a:rPr lang="en-US" altLang="zh-CN" sz="1200" smtClean="0"/>
              <a:pPr/>
              <a:t>120</a:t>
            </a:fld>
            <a:endParaRPr lang="en-US" altLang="zh-CN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CB6E60B-680A-4FE1-89CB-509AAF66A9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DC71C90-8420-409A-98C6-9BD4CE63F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ADE784F6-3904-49B2-8C3C-5A766EE69F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366ABB-9083-4609-8AEF-3B11CAE4BF3A}" type="slidenum">
              <a:rPr lang="en-US" altLang="zh-CN" sz="1200" smtClean="0"/>
              <a:pPr/>
              <a:t>121</a:t>
            </a:fld>
            <a:endParaRPr lang="en-US" altLang="zh-CN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C589BC4-0EEA-4EBB-BC18-1B4020E367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5FD646D-9FBA-46DC-952A-FC2B55E49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622B3DD-4CEF-450B-85E4-39951159E6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0CA4FE-C867-41B1-8101-C2C2C4AF7A06}" type="slidenum">
              <a:rPr lang="en-US" altLang="zh-CN" sz="1200" smtClean="0"/>
              <a:pPr/>
              <a:t>122</a:t>
            </a:fld>
            <a:endParaRPr lang="en-US" altLang="zh-CN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946ED4D-4A92-43BE-BFD9-DF1FA850A4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9E3C86E-35CC-4D1D-A2E1-B4AED4057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F58F67D1-5186-4C68-8286-D54C3DA1E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DFD254-0D6F-49F5-A21B-C06D77ED1A88}" type="slidenum">
              <a:rPr lang="en-US" altLang="zh-CN" sz="1200" smtClean="0"/>
              <a:pPr/>
              <a:t>123</a:t>
            </a:fld>
            <a:endParaRPr lang="en-US" altLang="zh-CN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017AD9B-908F-4241-B73A-A29129AA7A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3045D7B-5496-49C9-94EF-409AE5267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{&lt;1,1&gt;,&lt;2,2&gt;, …, &lt;8,8&gt;}               </a:t>
            </a:r>
            <a:r>
              <a:rPr lang="en-US" altLang="zh-CN" i="1" dirty="0"/>
              <a:t>A/I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zh-CN" altLang="en-US" i="0" dirty="0"/>
              <a:t>是最大划分（划分的块数最多）</a:t>
            </a:r>
            <a:endParaRPr lang="en-US" altLang="zh-CN" i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dirty="0"/>
              <a:t>E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{&lt;1,1&gt;,&lt;1,2&gt;,&lt;1,3&gt;, …, &lt;8,8&gt;}   </a:t>
            </a:r>
            <a:r>
              <a:rPr lang="en-US" altLang="zh-CN" i="1" dirty="0"/>
              <a:t>A/E</a:t>
            </a:r>
            <a:r>
              <a:rPr lang="en-US" altLang="zh-CN" i="1" baseline="-25000" dirty="0"/>
              <a:t>A </a:t>
            </a:r>
            <a:r>
              <a:rPr lang="zh-CN" altLang="en-US" i="0" dirty="0"/>
              <a:t>是最小划分（划分的块数最少）</a:t>
            </a:r>
            <a:endParaRPr lang="en-US" altLang="zh-CN" i="0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CD7834D-B2BB-46E3-89D3-C6F5DC2B81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98DCA6-BA9D-4107-9B52-7000BDB850B0}" type="slidenum">
              <a:rPr lang="en-US" altLang="zh-CN" sz="1200" smtClean="0"/>
              <a:pPr/>
              <a:t>124</a:t>
            </a:fld>
            <a:endParaRPr lang="en-US" altLang="zh-CN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32D7DB4-FA3D-4E28-9CAE-479063647D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A8DFDF9-777E-4F20-BAFB-FA4C02F4F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AACE2FC5-4914-47F6-AB94-4824B03CFE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BC4C70-37C0-40FC-BF6D-189E74A925EC}" type="slidenum">
              <a:rPr lang="en-US" altLang="zh-CN" sz="1200" smtClean="0"/>
              <a:pPr/>
              <a:t>125</a:t>
            </a:fld>
            <a:endParaRPr lang="en-US" altLang="zh-CN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0F046DC-FD04-4E01-A91B-13A53C498B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15370C9-9904-46DD-8B09-42E6EE7EFA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688BD51-1945-4A7F-ADB0-52A6A078EB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DDFD9F-FD8B-476D-BB31-BF6891279367}" type="slidenum">
              <a:rPr lang="en-US" altLang="zh-CN" sz="1200" smtClean="0"/>
              <a:pPr/>
              <a:t>129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3F46BBB-80A9-440A-8D6B-2E3C1570CA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7FD619F-FA8A-40C0-8777-5E20F9C47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B43BBFEB-68F8-4602-83F5-75EF05606D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41F492AD-8970-4675-87DF-AECBB3BF9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zh-CN" dirty="0">
              <a:latin typeface="Times New Roman" panose="02020603050405020304" pitchFamily="18" charset="0"/>
            </a:endParaRPr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7709E149-3C75-48AD-A5BC-5A1FB7E4B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3ED5C3-9DD2-4DA6-88C2-553D794D1282}" type="slidenum">
              <a:rPr lang="en-US" altLang="zh-CN" sz="1200" smtClean="0"/>
              <a:pPr/>
              <a:t>130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684EC-DEB6-4A1A-9A0E-0FED09E2E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38E983-36A4-492F-B91D-0BFFB0D26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7CAE21-768A-4570-92D9-F61ED4F46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1A6EB7-10BA-4B6F-A404-88E3BC7C49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3019A1-66FD-49B9-8513-D12AB94893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3EB55-D1D2-450D-A00A-128D1DC282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42562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F2073-5815-434A-A469-01A1B828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E501A9-D710-4A4C-AEF4-DAA7A9E4F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77DBD9-FBA5-4AF7-AB47-8DE5BE98D2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66CAB5-FC5B-4EF2-A2D1-E97BB712A4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14BD49-B801-4755-B95B-61A96E527E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A9F21-0161-4165-9FBB-9370185366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0727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171CD5-C62E-4578-A32A-12B8C7421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6D48EA-F2FE-47E0-8C78-9BD5D387E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B0C2D3-A32F-4E03-B51E-7C36650ED6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2D9685-959B-40DE-855D-5E6AF003B2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75792F-C6FF-4016-9CF8-21B2BEA70A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40602-1613-4A8D-8F69-4FD8C34F8F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120723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4E8B8-3AE8-4EC7-A9FE-E7CE1E22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4D72B3-70E1-4C8B-852F-0649DF2BE90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A71492-B44A-4C2A-88C9-73F6B1820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D9835-92F2-49CA-86B3-D00B5BEF7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20CFB-CDDF-4BEB-A901-58B737D261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C2C74-A725-4FF9-8ED7-AED090456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A7C6B-7CDA-4C0B-AFE5-A098C3D346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94559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413CF-26FF-43BA-9717-AFBC7963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4F223-3C94-4D33-86E8-C21876FAD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F8710B-FAB8-4BBA-8D3E-26108D2F4A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96A391-0703-420F-84A7-08FE5049D3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949E6C-E7BB-4220-868B-67EC751637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8D934-2717-4E12-9313-02600D0D68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15705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D29FF-BAC4-4FA4-B135-7A1E5B78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4A24C-6374-4439-9990-333D36DD0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5D49E3-DF76-4212-8C4F-BCF1A86BB6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FA6C00-D4C5-4DB5-B3FF-A40534CB7D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0EAC59-7984-41AB-A050-DB05DC8274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B8438-2B89-4C5B-BD51-7E1A9DD31F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164803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7B08C-CF29-4730-AC7D-C2C3CD39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A68A8-BAFA-40B7-92DC-48BE54B76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0F8DFC-4CF6-4377-8436-E9785C52F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C2787D-ED53-45D4-8805-E9306FA5E9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8C87BE-015D-43BD-95B0-730E7B611A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51A840-A0C8-46B2-AD25-0414CE0511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643DA-F1DF-43C9-9A1C-B1FFF6CF69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60464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8A38A-E932-4E41-AB4A-08C0D35D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C239D-73B3-4F1F-99A5-E95A0F544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F87063-AABA-4248-94C4-DB0268741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4DA736-98A3-4AC5-BF71-7D532441F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AE434-5F02-4D4F-85A9-81926A83F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C1AA365-8204-414A-93B2-F0B2C5C152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F2228DA-6887-485E-BA81-A0B344E122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DEE0AFE-7EC9-4718-8F2F-A2CC277D9B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DFAAE-6314-4347-93F4-E0AA8DC983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42064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948C1-1818-4837-A251-94CAA72D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CC325EA-137D-4D89-AD59-3F72DF0DBF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90D435-E42A-4D91-8EBF-698E497F44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B1283C-3853-4E48-8E80-DF8167091F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0377D-D5E8-49C6-8BE6-EA26A26628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14294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0F3DAD6-6B79-48F9-9B7C-4E30A8B5DA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4EA82FE-0F92-46EB-9705-8FC58B033B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E61C023-9E67-4430-9167-051A363C5A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6E045-71A9-4098-A059-A0FA857735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89389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20A5F-E1BB-47F0-BCBD-37941867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3F991-A4EA-4B28-B4AD-E24A4B35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CE247B-C70F-47AB-AF86-C51CBABA6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BBA5B-0754-4464-8FAE-D6131ED527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0ED98-D289-4012-AB92-D4524F8C1D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B22A2-0F65-4219-8A75-0E7F34E615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33346-C1DA-482C-9AB0-7FD47E8164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81330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E4595-E0ED-4B50-8D0D-89AB280C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FB620C-F6C3-4307-86CF-0A04A1842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D06A9D-71AC-4E0B-9425-9892EBFDB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3AC87-A59E-4CD4-9E96-6C23B9154A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B70B59-689F-4E42-B632-5BC5277196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53C2D3-238E-438C-8CDA-96DB6F4190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22DCF-EA63-43A0-8F3C-C83A41521D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16438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57C0CA8-B08B-4CA0-8FD3-A5FFC8F18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2BC548C-20D6-4EA2-BA29-D9B32DDFA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1424603-E983-467D-B371-D4155954E1F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FDA5C6-FF73-4A51-A20C-70098ADC736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CBACF40-EEE6-4B6B-B1F2-E6AECDFB0B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7781CB2-39DF-471D-8A7F-82B8C2C239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/>
  </p:transition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110.emf"/><Relationship Id="rId7" Type="http://schemas.openxmlformats.org/officeDocument/2006/relationships/image" Target="../media/image112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114.emf"/><Relationship Id="rId5" Type="http://schemas.openxmlformats.org/officeDocument/2006/relationships/image" Target="../media/image111.e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113.e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120.emf"/><Relationship Id="rId3" Type="http://schemas.openxmlformats.org/officeDocument/2006/relationships/image" Target="../media/image115.emf"/><Relationship Id="rId7" Type="http://schemas.openxmlformats.org/officeDocument/2006/relationships/image" Target="../media/image117.emf"/><Relationship Id="rId12" Type="http://schemas.openxmlformats.org/officeDocument/2006/relationships/oleObject" Target="../embeddings/oleObject37.bin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119.emf"/><Relationship Id="rId5" Type="http://schemas.openxmlformats.org/officeDocument/2006/relationships/image" Target="../media/image116.e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118.e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121.emf"/><Relationship Id="rId7" Type="http://schemas.openxmlformats.org/officeDocument/2006/relationships/image" Target="../media/image123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125.emf"/><Relationship Id="rId5" Type="http://schemas.openxmlformats.org/officeDocument/2006/relationships/image" Target="../media/image122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124.e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131.emf"/><Relationship Id="rId3" Type="http://schemas.openxmlformats.org/officeDocument/2006/relationships/image" Target="../media/image126.emf"/><Relationship Id="rId7" Type="http://schemas.openxmlformats.org/officeDocument/2006/relationships/image" Target="../media/image128.emf"/><Relationship Id="rId12" Type="http://schemas.openxmlformats.org/officeDocument/2006/relationships/oleObject" Target="../embeddings/oleObject48.bin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130.emf"/><Relationship Id="rId5" Type="http://schemas.openxmlformats.org/officeDocument/2006/relationships/image" Target="../media/image127.e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129.e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132.emf"/><Relationship Id="rId7" Type="http://schemas.openxmlformats.org/officeDocument/2006/relationships/image" Target="../media/image134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136.emf"/><Relationship Id="rId5" Type="http://schemas.openxmlformats.org/officeDocument/2006/relationships/image" Target="../media/image133.e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135.emf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142.emf"/><Relationship Id="rId3" Type="http://schemas.openxmlformats.org/officeDocument/2006/relationships/image" Target="../media/image137.emf"/><Relationship Id="rId7" Type="http://schemas.openxmlformats.org/officeDocument/2006/relationships/image" Target="../media/image139.emf"/><Relationship Id="rId12" Type="http://schemas.openxmlformats.org/officeDocument/2006/relationships/oleObject" Target="../embeddings/oleObject59.bin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141.emf"/><Relationship Id="rId5" Type="http://schemas.openxmlformats.org/officeDocument/2006/relationships/image" Target="../media/image138.e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140.emf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6.w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149.emf"/><Relationship Id="rId7" Type="http://schemas.openxmlformats.org/officeDocument/2006/relationships/image" Target="../media/image151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153.emf"/><Relationship Id="rId5" Type="http://schemas.openxmlformats.org/officeDocument/2006/relationships/image" Target="../media/image150.e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152.emf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159.emf"/><Relationship Id="rId3" Type="http://schemas.openxmlformats.org/officeDocument/2006/relationships/image" Target="../media/image154.emf"/><Relationship Id="rId7" Type="http://schemas.openxmlformats.org/officeDocument/2006/relationships/image" Target="../media/image156.emf"/><Relationship Id="rId12" Type="http://schemas.openxmlformats.org/officeDocument/2006/relationships/oleObject" Target="../embeddings/oleObject71.bin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158.emf"/><Relationship Id="rId5" Type="http://schemas.openxmlformats.org/officeDocument/2006/relationships/image" Target="../media/image155.e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157.emf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e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95.e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png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02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01.emf"/><Relationship Id="rId4" Type="http://schemas.openxmlformats.org/officeDocument/2006/relationships/image" Target="../media/image98.emf"/><Relationship Id="rId9" Type="http://schemas.openxmlformats.org/officeDocument/2006/relationships/oleObject" Target="../embeddings/oleObject19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109.emf"/><Relationship Id="rId3" Type="http://schemas.openxmlformats.org/officeDocument/2006/relationships/image" Target="../media/image104.emf"/><Relationship Id="rId7" Type="http://schemas.openxmlformats.org/officeDocument/2006/relationships/image" Target="../media/image106.emf"/><Relationship Id="rId12" Type="http://schemas.openxmlformats.org/officeDocument/2006/relationships/oleObject" Target="../embeddings/oleObject26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108.emf"/><Relationship Id="rId5" Type="http://schemas.openxmlformats.org/officeDocument/2006/relationships/image" Target="../media/image105.e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07.emf"/><Relationship Id="rId14" Type="http://schemas.openxmlformats.org/officeDocument/2006/relationships/image" Target="../media/image1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1D5DCAEA-C87C-451D-8A68-173F5F76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10FEDD-EC02-4F42-9B48-18DC2F5E5739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592311A-EB3A-4489-9D13-59468DAE7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latin typeface="华文中宋" panose="02010600040101010101" pitchFamily="2" charset="-122"/>
              </a:rPr>
              <a:t>第七章 二元关系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14276D-C25B-4AB3-9487-0C0404C16B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3"/>
          <a:stretch/>
        </p:blipFill>
        <p:spPr>
          <a:xfrm>
            <a:off x="1331640" y="1124744"/>
            <a:ext cx="6086475" cy="559673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6">
            <a:extLst>
              <a:ext uri="{FF2B5EF4-FFF2-40B4-BE49-F238E27FC236}">
                <a16:creationId xmlns:a16="http://schemas.microsoft.com/office/drawing/2014/main" id="{2B6DD6EC-DE6E-443F-A701-4A8D9B77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7B5D7E-2F61-44D6-9925-C65B0CDDD225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FD1C6CA-F0F4-4F5A-8128-B25C0B5B8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i="1"/>
              <a:t>A</a:t>
            </a:r>
            <a:r>
              <a:rPr lang="zh-CN" altLang="en-US"/>
              <a:t>到</a:t>
            </a:r>
            <a:r>
              <a:rPr lang="en-US" altLang="zh-CN" i="1"/>
              <a:t>B</a:t>
            </a:r>
            <a:r>
              <a:rPr lang="zh-CN" altLang="en-US"/>
              <a:t>的关系与</a:t>
            </a:r>
            <a:r>
              <a:rPr lang="en-US" altLang="zh-CN" i="1"/>
              <a:t>A</a:t>
            </a:r>
            <a:r>
              <a:rPr lang="zh-CN" altLang="en-US"/>
              <a:t>上的关系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23F6594-0BDD-4C69-BD1B-61C23E9A3E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196975"/>
            <a:ext cx="8135938" cy="1439863"/>
          </a:xfrm>
        </p:spPr>
        <p:txBody>
          <a:bodyPr/>
          <a:lstStyle/>
          <a:p>
            <a:pPr marL="715963" indent="-715963"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7.4</a:t>
            </a:r>
          </a:p>
          <a:p>
            <a:pPr marL="715963" indent="-715963" eaLnBrk="1" hangingPunct="1"/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zh-CN" altLang="en-US"/>
              <a:t>为集合</a:t>
            </a:r>
            <a:r>
              <a:rPr lang="en-US" altLang="zh-CN"/>
              <a:t>, </a:t>
            </a:r>
            <a:r>
              <a:rPr lang="en-US" altLang="zh-CN" i="1"/>
              <a:t> A</a:t>
            </a:r>
            <a:r>
              <a:rPr lang="en-US" altLang="zh-CN"/>
              <a:t>×</a:t>
            </a:r>
            <a:r>
              <a:rPr lang="en-US" altLang="zh-CN" i="1"/>
              <a:t>B</a:t>
            </a:r>
            <a:r>
              <a:rPr lang="zh-CN" altLang="en-US"/>
              <a:t>的任何子集所定义的二元关系叫做</a:t>
            </a:r>
            <a:r>
              <a:rPr lang="zh-CN" altLang="en-US">
                <a:solidFill>
                  <a:srgbClr val="A50021"/>
                </a:solidFill>
              </a:rPr>
              <a:t>从</a:t>
            </a:r>
            <a:r>
              <a:rPr lang="en-US" altLang="zh-CN" i="1">
                <a:solidFill>
                  <a:srgbClr val="A50021"/>
                </a:solidFill>
              </a:rPr>
              <a:t>A</a:t>
            </a:r>
          </a:p>
          <a:p>
            <a:pPr marL="715963" indent="-715963" eaLnBrk="1" hangingPunct="1"/>
            <a:r>
              <a:rPr lang="zh-CN" altLang="en-US">
                <a:solidFill>
                  <a:srgbClr val="A50021"/>
                </a:solidFill>
              </a:rPr>
              <a:t>到</a:t>
            </a:r>
            <a:r>
              <a:rPr lang="en-US" altLang="zh-CN" i="1">
                <a:solidFill>
                  <a:srgbClr val="A50021"/>
                </a:solidFill>
              </a:rPr>
              <a:t>B</a:t>
            </a:r>
            <a:r>
              <a:rPr lang="zh-CN" altLang="en-US">
                <a:solidFill>
                  <a:srgbClr val="A50021"/>
                </a:solidFill>
              </a:rPr>
              <a:t>的二元关系</a:t>
            </a:r>
            <a:r>
              <a:rPr lang="en-US" altLang="zh-CN"/>
              <a:t>,  </a:t>
            </a:r>
            <a:r>
              <a:rPr lang="zh-CN" altLang="en-US"/>
              <a:t>当</a:t>
            </a:r>
            <a:r>
              <a:rPr lang="en-US" altLang="zh-CN" i="1"/>
              <a:t>A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zh-CN" altLang="en-US"/>
              <a:t>时则叫做</a:t>
            </a:r>
            <a:r>
              <a:rPr lang="en-US" altLang="zh-CN" i="1">
                <a:solidFill>
                  <a:srgbClr val="A50021"/>
                </a:solidFill>
              </a:rPr>
              <a:t>A</a:t>
            </a:r>
            <a:r>
              <a:rPr lang="zh-CN" altLang="en-US">
                <a:solidFill>
                  <a:srgbClr val="A50021"/>
                </a:solidFill>
              </a:rPr>
              <a:t>上的二元关系</a:t>
            </a:r>
            <a:r>
              <a:rPr lang="en-US" altLang="zh-CN"/>
              <a:t>.</a:t>
            </a:r>
          </a:p>
        </p:txBody>
      </p:sp>
      <p:sp>
        <p:nvSpPr>
          <p:cNvPr id="22536" name="Rectangle 6">
            <a:extLst>
              <a:ext uri="{FF2B5EF4-FFF2-40B4-BE49-F238E27FC236}">
                <a16:creationId xmlns:a16="http://schemas.microsoft.com/office/drawing/2014/main" id="{DDC0B466-4D35-4770-943C-846931552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925763"/>
            <a:ext cx="8208962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15963" indent="-715963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8110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589088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997075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405063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8622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3194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7766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2338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3</a:t>
            </a:r>
            <a:r>
              <a:rPr lang="en-US" altLang="zh-CN"/>
              <a:t>    </a:t>
            </a:r>
            <a:r>
              <a:rPr lang="en-US" altLang="zh-CN" i="1"/>
              <a:t>A</a:t>
            </a:r>
            <a:r>
              <a:rPr lang="en-US" altLang="zh-CN"/>
              <a:t>={0,1}, </a:t>
            </a:r>
            <a:r>
              <a:rPr lang="en-US" altLang="zh-CN" i="1"/>
              <a:t>B</a:t>
            </a:r>
            <a:r>
              <a:rPr lang="en-US" altLang="zh-CN"/>
              <a:t>={1,2,3}, </a:t>
            </a:r>
            <a:r>
              <a:rPr lang="zh-CN" altLang="en-US"/>
              <a:t>那么</a:t>
            </a:r>
          </a:p>
          <a:p>
            <a:pPr eaLnBrk="1" hangingPunct="1"/>
            <a:r>
              <a:rPr lang="zh-CN" altLang="en-US"/>
              <a:t>  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={&lt;0,2&gt;},   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en-US" altLang="zh-CN"/>
              <a:t>×</a:t>
            </a:r>
            <a:r>
              <a:rPr lang="en-US" altLang="zh-CN" i="1"/>
              <a:t>B</a:t>
            </a:r>
            <a:r>
              <a:rPr lang="en-US" altLang="zh-CN"/>
              <a:t>,   </a:t>
            </a:r>
            <a:r>
              <a:rPr lang="en-US" altLang="zh-CN" i="1"/>
              <a:t>R</a:t>
            </a:r>
            <a:r>
              <a:rPr lang="en-US" altLang="zh-CN" baseline="-25000"/>
              <a:t>3</a:t>
            </a:r>
            <a:r>
              <a:rPr lang="en-US" altLang="zh-CN"/>
              <a:t>=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,   </a:t>
            </a:r>
            <a:r>
              <a:rPr lang="en-US" altLang="zh-CN" i="1"/>
              <a:t>R</a:t>
            </a:r>
            <a:r>
              <a:rPr lang="en-US" altLang="zh-CN" baseline="-25000"/>
              <a:t>4</a:t>
            </a:r>
            <a:r>
              <a:rPr lang="en-US" altLang="zh-CN"/>
              <a:t>={&lt;0,1&gt;}</a:t>
            </a:r>
          </a:p>
          <a:p>
            <a:pPr eaLnBrk="1" hangingPunct="1"/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 baseline="-25000"/>
              <a:t>3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 baseline="-25000"/>
              <a:t>4</a:t>
            </a:r>
            <a:r>
              <a:rPr lang="zh-CN" altLang="en-US"/>
              <a:t>是从 </a:t>
            </a:r>
            <a:r>
              <a:rPr lang="en-US" altLang="zh-CN" i="1"/>
              <a:t>A </a:t>
            </a:r>
            <a:r>
              <a:rPr lang="zh-CN" altLang="en-US"/>
              <a:t>到 </a:t>
            </a:r>
            <a:r>
              <a:rPr lang="en-US" altLang="zh-CN" i="1"/>
              <a:t>B </a:t>
            </a:r>
            <a:r>
              <a:rPr lang="zh-CN" altLang="en-US"/>
              <a:t>的二元关系</a:t>
            </a:r>
            <a:r>
              <a:rPr lang="en-US" altLang="zh-CN"/>
              <a:t>, </a:t>
            </a:r>
            <a:endParaRPr lang="en-US" altLang="zh-CN" i="1"/>
          </a:p>
          <a:p>
            <a:pPr eaLnBrk="1" hangingPunct="1"/>
            <a:r>
              <a:rPr lang="en-US" altLang="zh-CN" i="1"/>
              <a:t>R</a:t>
            </a:r>
            <a:r>
              <a:rPr lang="en-US" altLang="zh-CN" baseline="-25000"/>
              <a:t>3 </a:t>
            </a:r>
            <a:r>
              <a:rPr lang="zh-CN" altLang="en-US"/>
              <a:t>和 </a:t>
            </a:r>
            <a:r>
              <a:rPr lang="en-US" altLang="zh-CN" i="1"/>
              <a:t>R</a:t>
            </a:r>
            <a:r>
              <a:rPr lang="en-US" altLang="zh-CN" baseline="-25000"/>
              <a:t>4 </a:t>
            </a:r>
            <a:r>
              <a:rPr lang="zh-CN" altLang="en-US"/>
              <a:t>也是</a:t>
            </a:r>
            <a:r>
              <a:rPr lang="en-US" altLang="zh-CN" i="1"/>
              <a:t>A</a:t>
            </a:r>
            <a:r>
              <a:rPr lang="zh-CN" altLang="en-US"/>
              <a:t>上的二元关系</a:t>
            </a:r>
            <a:r>
              <a:rPr lang="en-US" altLang="zh-CN"/>
              <a:t>. 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3">
            <a:extLst>
              <a:ext uri="{FF2B5EF4-FFF2-40B4-BE49-F238E27FC236}">
                <a16:creationId xmlns:a16="http://schemas.microsoft.com/office/drawing/2014/main" id="{B30845D3-31FF-4C10-B965-5F904528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B70EE7B9-B663-4D59-B180-FDD54945BA8A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100</a:t>
            </a:fld>
            <a:endParaRPr lang="en-US" altLang="zh-CN" sz="1400" b="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4D183C0F-9DC9-4A53-A511-BC07EE799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4</a:t>
            </a:r>
            <a:r>
              <a:rPr lang="zh-CN" altLang="en-US"/>
              <a:t>（续）</a:t>
            </a:r>
          </a:p>
        </p:txBody>
      </p:sp>
      <p:graphicFrame>
        <p:nvGraphicFramePr>
          <p:cNvPr id="715779" name="Object 3">
            <a:extLst>
              <a:ext uri="{FF2B5EF4-FFF2-40B4-BE49-F238E27FC236}">
                <a16:creationId xmlns:a16="http://schemas.microsoft.com/office/drawing/2014/main" id="{D62EC365-1238-444D-87F9-98CA2A4A7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275" y="1257300"/>
          <a:ext cx="31924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2151" imgH="838331" progId="Equation.DSMT4">
                  <p:embed/>
                </p:oleObj>
              </mc:Choice>
              <mc:Fallback>
                <p:oleObj name="Equation" r:id="rId2" imgW="1092151" imgH="83833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1257300"/>
                        <a:ext cx="319246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5780" name="Text Box 4">
            <a:extLst>
              <a:ext uri="{FF2B5EF4-FFF2-40B4-BE49-F238E27FC236}">
                <a16:creationId xmlns:a16="http://schemas.microsoft.com/office/drawing/2014/main" id="{DEF170C1-BA9C-435B-BA1B-4DA2E88F6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75" y="2168525"/>
            <a:ext cx="29432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b="0">
                <a:ea typeface="黑体" panose="02010609060101010101" pitchFamily="49" charset="-122"/>
              </a:rPr>
              <a:t>i=2</a:t>
            </a:r>
            <a:r>
              <a:rPr kumimoji="1" lang="zh-CN" altLang="en-US" sz="4000" b="0">
                <a:ea typeface="黑体" panose="02010609060101010101" pitchFamily="49" charset="-122"/>
              </a:rPr>
              <a:t>时，</a:t>
            </a:r>
            <a:r>
              <a:rPr kumimoji="1" lang="en-US" altLang="zh-CN" sz="4000" b="0">
                <a:ea typeface="黑体" panose="02010609060101010101" pitchFamily="49" charset="-122"/>
              </a:rPr>
              <a:t>j=1,4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b="0">
                <a:ea typeface="黑体" panose="02010609060101010101" pitchFamily="49" charset="-122"/>
              </a:rPr>
              <a:t>A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12 </a:t>
            </a:r>
            <a:r>
              <a:rPr kumimoji="1" lang="en-US" altLang="zh-CN" sz="4000" b="0">
                <a:ea typeface="黑体" panose="02010609060101010101" pitchFamily="49" charset="-122"/>
              </a:rPr>
              <a:t>, A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42</a:t>
            </a:r>
            <a:r>
              <a:rPr kumimoji="1" lang="en-US" altLang="zh-CN" sz="4000" b="0">
                <a:ea typeface="黑体" panose="02010609060101010101" pitchFamily="49" charset="-122"/>
              </a:rPr>
              <a:t>=1</a:t>
            </a:r>
          </a:p>
        </p:txBody>
      </p:sp>
      <p:sp>
        <p:nvSpPr>
          <p:cNvPr id="715781" name="Oval 5">
            <a:extLst>
              <a:ext uri="{FF2B5EF4-FFF2-40B4-BE49-F238E27FC236}">
                <a16:creationId xmlns:a16="http://schemas.microsoft.com/office/drawing/2014/main" id="{751E1837-F499-4E15-B363-099BFDC16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177925"/>
            <a:ext cx="533400" cy="2667000"/>
          </a:xfrm>
          <a:prstGeom prst="ellipse">
            <a:avLst/>
          </a:prstGeom>
          <a:noFill/>
          <a:ln w="28575">
            <a:solidFill>
              <a:srgbClr val="00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3000" b="0">
              <a:latin typeface="Arial Narrow" panose="020B0606020202030204" pitchFamily="34" charset="0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3117AD2D-D18E-4D51-9C20-BC1E9DAD046E}"/>
              </a:ext>
            </a:extLst>
          </p:cNvPr>
          <p:cNvGrpSpPr>
            <a:grpSpLocks/>
          </p:cNvGrpSpPr>
          <p:nvPr/>
        </p:nvGrpSpPr>
        <p:grpSpPr bwMode="auto">
          <a:xfrm>
            <a:off x="750888" y="4025900"/>
            <a:ext cx="3384550" cy="2317750"/>
            <a:chOff x="3225" y="2580"/>
            <a:chExt cx="2132" cy="1460"/>
          </a:xfrm>
        </p:grpSpPr>
        <p:sp>
          <p:nvSpPr>
            <p:cNvPr id="78859" name="Oval 7">
              <a:extLst>
                <a:ext uri="{FF2B5EF4-FFF2-40B4-BE49-F238E27FC236}">
                  <a16:creationId xmlns:a16="http://schemas.microsoft.com/office/drawing/2014/main" id="{4FB399B7-0CCC-49DF-8118-1F082BDD4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3854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78860" name="Oval 8">
              <a:extLst>
                <a:ext uri="{FF2B5EF4-FFF2-40B4-BE49-F238E27FC236}">
                  <a16:creationId xmlns:a16="http://schemas.microsoft.com/office/drawing/2014/main" id="{6EE5F1FC-968B-452A-B03E-D732AB38B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3858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78861" name="Oval 9">
              <a:extLst>
                <a:ext uri="{FF2B5EF4-FFF2-40B4-BE49-F238E27FC236}">
                  <a16:creationId xmlns:a16="http://schemas.microsoft.com/office/drawing/2014/main" id="{FC454A9A-6FDE-4B62-8C39-87D52B927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2696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78862" name="Oval 10">
              <a:extLst>
                <a:ext uri="{FF2B5EF4-FFF2-40B4-BE49-F238E27FC236}">
                  <a16:creationId xmlns:a16="http://schemas.microsoft.com/office/drawing/2014/main" id="{DD71123F-723F-4F15-810F-E1C213281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2696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78863" name="Line 11">
              <a:extLst>
                <a:ext uri="{FF2B5EF4-FFF2-40B4-BE49-F238E27FC236}">
                  <a16:creationId xmlns:a16="http://schemas.microsoft.com/office/drawing/2014/main" id="{F29AA2C6-F750-455F-A097-CD51E61D2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9" y="2741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4" name="Line 12">
              <a:extLst>
                <a:ext uri="{FF2B5EF4-FFF2-40B4-BE49-F238E27FC236}">
                  <a16:creationId xmlns:a16="http://schemas.microsoft.com/office/drawing/2014/main" id="{8B695C84-CBEB-4EF7-A8A0-7BC09F937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9" y="2741"/>
              <a:ext cx="0" cy="11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5" name="Line 13">
              <a:extLst>
                <a:ext uri="{FF2B5EF4-FFF2-40B4-BE49-F238E27FC236}">
                  <a16:creationId xmlns:a16="http://schemas.microsoft.com/office/drawing/2014/main" id="{A59D3254-D60E-49ED-B076-84629AA65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3899"/>
              <a:ext cx="140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6" name="Line 14">
              <a:extLst>
                <a:ext uri="{FF2B5EF4-FFF2-40B4-BE49-F238E27FC236}">
                  <a16:creationId xmlns:a16="http://schemas.microsoft.com/office/drawing/2014/main" id="{63D5B1F2-25C6-42DF-BBE3-8E717F44F8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9" y="2791"/>
              <a:ext cx="0" cy="11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8867" name="Object 15">
              <a:extLst>
                <a:ext uri="{FF2B5EF4-FFF2-40B4-BE49-F238E27FC236}">
                  <a16:creationId xmlns:a16="http://schemas.microsoft.com/office/drawing/2014/main" id="{CCC53774-C827-4DCF-A203-52C8BBFDF1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5" y="2635"/>
            <a:ext cx="25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0899" imgH="63456" progId="Equation.3">
                    <p:embed/>
                  </p:oleObj>
                </mc:Choice>
                <mc:Fallback>
                  <p:oleObj name="Equation" r:id="rId4" imgW="50899" imgH="6345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" y="2635"/>
                          <a:ext cx="25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8" name="Object 16">
              <a:extLst>
                <a:ext uri="{FF2B5EF4-FFF2-40B4-BE49-F238E27FC236}">
                  <a16:creationId xmlns:a16="http://schemas.microsoft.com/office/drawing/2014/main" id="{22CCE3D2-45DB-4CA5-A2F6-BFE12452F6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7" y="3769"/>
            <a:ext cx="2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273" imgH="63456" progId="Equation.3">
                    <p:embed/>
                  </p:oleObj>
                </mc:Choice>
                <mc:Fallback>
                  <p:oleObj name="Equation" r:id="rId6" imgW="38273" imgH="6345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7" y="3769"/>
                          <a:ext cx="2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9" name="Object 17">
              <a:extLst>
                <a:ext uri="{FF2B5EF4-FFF2-40B4-BE49-F238E27FC236}">
                  <a16:creationId xmlns:a16="http://schemas.microsoft.com/office/drawing/2014/main" id="{974AA648-6E0A-4BE2-9A77-051868AD7C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7" y="3704"/>
            <a:ext cx="2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3525" imgH="101688" progId="Equation.3">
                    <p:embed/>
                  </p:oleObj>
                </mc:Choice>
                <mc:Fallback>
                  <p:oleObj name="Equation" r:id="rId8" imgW="63525" imgH="101688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7" y="3704"/>
                          <a:ext cx="28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70" name="Object 18">
              <a:extLst>
                <a:ext uri="{FF2B5EF4-FFF2-40B4-BE49-F238E27FC236}">
                  <a16:creationId xmlns:a16="http://schemas.microsoft.com/office/drawing/2014/main" id="{155D095A-19DF-43D5-9B17-112311FBB2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99" y="2580"/>
            <a:ext cx="25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0899" imgH="101688" progId="Equation.3">
                    <p:embed/>
                  </p:oleObj>
                </mc:Choice>
                <mc:Fallback>
                  <p:oleObj name="Equation" r:id="rId10" imgW="50899" imgH="101688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9" y="2580"/>
                          <a:ext cx="25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5796" name="Line 20">
            <a:extLst>
              <a:ext uri="{FF2B5EF4-FFF2-40B4-BE49-F238E27FC236}">
                <a16:creationId xmlns:a16="http://schemas.microsoft.com/office/drawing/2014/main" id="{57FBE0CA-5BC9-41C4-A312-B920E0C598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9688" y="4330700"/>
            <a:ext cx="2212975" cy="17478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5797" name="Line 21">
            <a:extLst>
              <a:ext uri="{FF2B5EF4-FFF2-40B4-BE49-F238E27FC236}">
                <a16:creationId xmlns:a16="http://schemas.microsoft.com/office/drawing/2014/main" id="{F81710FB-786F-4C46-8051-CEFDC039D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3663" y="4283075"/>
            <a:ext cx="21494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5798" name="Line 22">
            <a:extLst>
              <a:ext uri="{FF2B5EF4-FFF2-40B4-BE49-F238E27FC236}">
                <a16:creationId xmlns:a16="http://schemas.microsoft.com/office/drawing/2014/main" id="{056266CE-7510-4E21-8390-A977DE083F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3813" y="4344988"/>
            <a:ext cx="2212975" cy="1747837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5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5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80" grpId="0" autoUpdateAnimBg="0"/>
      <p:bldP spid="71578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3">
            <a:extLst>
              <a:ext uri="{FF2B5EF4-FFF2-40B4-BE49-F238E27FC236}">
                <a16:creationId xmlns:a16="http://schemas.microsoft.com/office/drawing/2014/main" id="{1816F447-BBC6-40D5-846A-E6566EE2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827F7BF9-80DD-4695-81B9-B97B8EF12295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101</a:t>
            </a:fld>
            <a:endParaRPr lang="en-US" altLang="zh-CN" sz="1400" b="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53778C5-9CD6-425A-8DA2-D5F945A37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4</a:t>
            </a:r>
            <a:r>
              <a:rPr lang="zh-CN" altLang="en-US"/>
              <a:t>（续）</a:t>
            </a:r>
          </a:p>
        </p:txBody>
      </p:sp>
      <p:graphicFrame>
        <p:nvGraphicFramePr>
          <p:cNvPr id="79876" name="Object 3">
            <a:extLst>
              <a:ext uri="{FF2B5EF4-FFF2-40B4-BE49-F238E27FC236}">
                <a16:creationId xmlns:a16="http://schemas.microsoft.com/office/drawing/2014/main" id="{D08580CE-A7A0-4BE2-8B02-B5FA70208A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275" y="1146175"/>
          <a:ext cx="31924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2151" imgH="838331" progId="Equation.DSMT4">
                  <p:embed/>
                </p:oleObj>
              </mc:Choice>
              <mc:Fallback>
                <p:oleObj name="Equation" r:id="rId2" imgW="1092151" imgH="83833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1146175"/>
                        <a:ext cx="319246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Text Box 4">
            <a:extLst>
              <a:ext uri="{FF2B5EF4-FFF2-40B4-BE49-F238E27FC236}">
                <a16:creationId xmlns:a16="http://schemas.microsoft.com/office/drawing/2014/main" id="{53F822C6-A0FA-47C8-A156-66A77CBD5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75" y="2057400"/>
            <a:ext cx="29432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b="0">
                <a:ea typeface="黑体" panose="02010609060101010101" pitchFamily="49" charset="-122"/>
              </a:rPr>
              <a:t>i=2</a:t>
            </a:r>
            <a:r>
              <a:rPr kumimoji="1" lang="zh-CN" altLang="en-US" sz="4000" b="0">
                <a:ea typeface="黑体" panose="02010609060101010101" pitchFamily="49" charset="-122"/>
              </a:rPr>
              <a:t>时，</a:t>
            </a:r>
            <a:r>
              <a:rPr kumimoji="1" lang="en-US" altLang="zh-CN" sz="4000" b="0">
                <a:ea typeface="黑体" panose="02010609060101010101" pitchFamily="49" charset="-122"/>
              </a:rPr>
              <a:t>j=1,4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b="0">
                <a:ea typeface="黑体" panose="02010609060101010101" pitchFamily="49" charset="-122"/>
              </a:rPr>
              <a:t>A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12 </a:t>
            </a:r>
            <a:r>
              <a:rPr kumimoji="1" lang="en-US" altLang="zh-CN" sz="4000" b="0">
                <a:ea typeface="黑体" panose="02010609060101010101" pitchFamily="49" charset="-122"/>
              </a:rPr>
              <a:t>, A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42</a:t>
            </a:r>
            <a:r>
              <a:rPr kumimoji="1" lang="en-US" altLang="zh-CN" sz="4000" b="0">
                <a:ea typeface="黑体" panose="02010609060101010101" pitchFamily="49" charset="-122"/>
              </a:rPr>
              <a:t>=1</a:t>
            </a:r>
          </a:p>
        </p:txBody>
      </p:sp>
      <p:graphicFrame>
        <p:nvGraphicFramePr>
          <p:cNvPr id="716805" name="Object 5">
            <a:extLst>
              <a:ext uri="{FF2B5EF4-FFF2-40B4-BE49-F238E27FC236}">
                <a16:creationId xmlns:a16="http://schemas.microsoft.com/office/drawing/2014/main" id="{94558E86-9FD6-44C3-AFEE-DC19913F9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038600"/>
          <a:ext cx="31924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2151" imgH="838331" progId="Equation.DSMT4">
                  <p:embed/>
                </p:oleObj>
              </mc:Choice>
              <mc:Fallback>
                <p:oleObj name="Equation" r:id="rId4" imgW="1092151" imgH="83833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38600"/>
                        <a:ext cx="319246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FCF22F87-D1A0-4D9A-9B5A-2A103EE88717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371600"/>
            <a:ext cx="2667000" cy="2514600"/>
            <a:chOff x="1008" y="864"/>
            <a:chExt cx="1680" cy="1584"/>
          </a:xfrm>
        </p:grpSpPr>
        <p:sp>
          <p:nvSpPr>
            <p:cNvPr id="79904" name="Line 7">
              <a:extLst>
                <a:ext uri="{FF2B5EF4-FFF2-40B4-BE49-F238E27FC236}">
                  <a16:creationId xmlns:a16="http://schemas.microsoft.com/office/drawing/2014/main" id="{AC712ECA-38E5-49D8-8CC3-48B7C47CF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440"/>
              <a:ext cx="1152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5" name="Line 8">
              <a:extLst>
                <a:ext uri="{FF2B5EF4-FFF2-40B4-BE49-F238E27FC236}">
                  <a16:creationId xmlns:a16="http://schemas.microsoft.com/office/drawing/2014/main" id="{A5C9C89A-1F44-426D-B0BA-ACA33AF0D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440"/>
              <a:ext cx="0" cy="1008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6" name="Line 9">
              <a:extLst>
                <a:ext uri="{FF2B5EF4-FFF2-40B4-BE49-F238E27FC236}">
                  <a16:creationId xmlns:a16="http://schemas.microsoft.com/office/drawing/2014/main" id="{2F53ADA5-43DA-46F9-B690-B70B27C0D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448"/>
              <a:ext cx="1152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7" name="Line 10">
              <a:extLst>
                <a:ext uri="{FF2B5EF4-FFF2-40B4-BE49-F238E27FC236}">
                  <a16:creationId xmlns:a16="http://schemas.microsoft.com/office/drawing/2014/main" id="{4ED7742F-4250-400A-8ECD-D84EB982E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864"/>
              <a:ext cx="0" cy="1584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8" name="Line 11">
              <a:extLst>
                <a:ext uri="{FF2B5EF4-FFF2-40B4-BE49-F238E27FC236}">
                  <a16:creationId xmlns:a16="http://schemas.microsoft.com/office/drawing/2014/main" id="{DCCD8A3E-1905-4021-9EB3-8C12BDB0DA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864"/>
              <a:ext cx="288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9" name="Line 12">
              <a:extLst>
                <a:ext uri="{FF2B5EF4-FFF2-40B4-BE49-F238E27FC236}">
                  <a16:creationId xmlns:a16="http://schemas.microsoft.com/office/drawing/2014/main" id="{848E7911-C779-48B1-AEFF-85E141A12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016"/>
              <a:ext cx="288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6813" name="Line 13">
            <a:extLst>
              <a:ext uri="{FF2B5EF4-FFF2-40B4-BE49-F238E27FC236}">
                <a16:creationId xmlns:a16="http://schemas.microsoft.com/office/drawing/2014/main" id="{F22F3BFF-AF8A-4844-B968-9361648EEFCD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4229100" y="3467100"/>
            <a:ext cx="685800" cy="1981200"/>
          </a:xfrm>
          <a:prstGeom prst="line">
            <a:avLst/>
          </a:prstGeom>
          <a:noFill/>
          <a:ln w="76200">
            <a:solidFill>
              <a:srgbClr val="FF33CC"/>
            </a:solidFill>
            <a:round/>
            <a:headEnd/>
            <a:tailEnd type="triangle" w="med" len="med"/>
          </a:ln>
          <a:scene3d>
            <a:camera prst="legacyObliqueTopRight"/>
            <a:lightRig rig="legacyFlat3" dir="b"/>
          </a:scene3d>
          <a:sp3d extrusionH="36500" prstMaterial="legacyMatte">
            <a:bevelT w="13500" h="13500" prst="angle"/>
            <a:bevelB w="13500" h="13500" prst="angle"/>
            <a:extrusionClr>
              <a:srgbClr val="FF33CC"/>
            </a:extrusionClr>
            <a:contourClr>
              <a:srgbClr val="FF33CC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6E31BAC5-6996-42C9-AB64-C44EF4A93E6E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038600"/>
            <a:ext cx="2819400" cy="2286000"/>
            <a:chOff x="3648" y="2544"/>
            <a:chExt cx="1776" cy="1440"/>
          </a:xfrm>
        </p:grpSpPr>
        <p:sp>
          <p:nvSpPr>
            <p:cNvPr id="79902" name="Oval 15">
              <a:extLst>
                <a:ext uri="{FF2B5EF4-FFF2-40B4-BE49-F238E27FC236}">
                  <a16:creationId xmlns:a16="http://schemas.microsoft.com/office/drawing/2014/main" id="{6208B0D6-2288-4C9C-B457-2F9B71256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648"/>
              <a:ext cx="1776" cy="336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79903" name="Oval 16">
              <a:extLst>
                <a:ext uri="{FF2B5EF4-FFF2-40B4-BE49-F238E27FC236}">
                  <a16:creationId xmlns:a16="http://schemas.microsoft.com/office/drawing/2014/main" id="{0BA70AE1-ABDB-4F52-8FE4-0E0D4FD58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544"/>
              <a:ext cx="1776" cy="336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F8CB5599-DA3E-4E78-A8AC-ECAB05983CF7}"/>
              </a:ext>
            </a:extLst>
          </p:cNvPr>
          <p:cNvGrpSpPr>
            <a:grpSpLocks/>
          </p:cNvGrpSpPr>
          <p:nvPr/>
        </p:nvGrpSpPr>
        <p:grpSpPr bwMode="auto">
          <a:xfrm>
            <a:off x="903288" y="4178300"/>
            <a:ext cx="3384550" cy="2317750"/>
            <a:chOff x="3225" y="2580"/>
            <a:chExt cx="2132" cy="1460"/>
          </a:xfrm>
        </p:grpSpPr>
        <p:sp>
          <p:nvSpPr>
            <p:cNvPr id="79890" name="Oval 18">
              <a:extLst>
                <a:ext uri="{FF2B5EF4-FFF2-40B4-BE49-F238E27FC236}">
                  <a16:creationId xmlns:a16="http://schemas.microsoft.com/office/drawing/2014/main" id="{F02BAAF3-6838-4F1A-99AE-EDD647374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3854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79891" name="Oval 19">
              <a:extLst>
                <a:ext uri="{FF2B5EF4-FFF2-40B4-BE49-F238E27FC236}">
                  <a16:creationId xmlns:a16="http://schemas.microsoft.com/office/drawing/2014/main" id="{595CAE47-8BE5-47C0-9C7B-1DD6242E0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3858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79892" name="Oval 20">
              <a:extLst>
                <a:ext uri="{FF2B5EF4-FFF2-40B4-BE49-F238E27FC236}">
                  <a16:creationId xmlns:a16="http://schemas.microsoft.com/office/drawing/2014/main" id="{592B6C69-1D00-48AA-8A7B-1BEFBA28C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2696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79893" name="Oval 21">
              <a:extLst>
                <a:ext uri="{FF2B5EF4-FFF2-40B4-BE49-F238E27FC236}">
                  <a16:creationId xmlns:a16="http://schemas.microsoft.com/office/drawing/2014/main" id="{3B9F7216-02C9-4E99-876F-2DFF5190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2696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79894" name="Line 22">
              <a:extLst>
                <a:ext uri="{FF2B5EF4-FFF2-40B4-BE49-F238E27FC236}">
                  <a16:creationId xmlns:a16="http://schemas.microsoft.com/office/drawing/2014/main" id="{36047BAD-B330-4F07-B913-2DEB5AF5A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9" y="2741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>
              <a:extLst>
                <a:ext uri="{FF2B5EF4-FFF2-40B4-BE49-F238E27FC236}">
                  <a16:creationId xmlns:a16="http://schemas.microsoft.com/office/drawing/2014/main" id="{0B15B04B-AD9E-4E53-90FA-1DA4F3DDE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9" y="2741"/>
              <a:ext cx="0" cy="11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>
              <a:extLst>
                <a:ext uri="{FF2B5EF4-FFF2-40B4-BE49-F238E27FC236}">
                  <a16:creationId xmlns:a16="http://schemas.microsoft.com/office/drawing/2014/main" id="{7C69D446-D7BF-4461-9C66-956D3F0D20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3899"/>
              <a:ext cx="140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>
              <a:extLst>
                <a:ext uri="{FF2B5EF4-FFF2-40B4-BE49-F238E27FC236}">
                  <a16:creationId xmlns:a16="http://schemas.microsoft.com/office/drawing/2014/main" id="{CA4082B4-0199-46C3-BEED-F9F5D2473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9" y="2791"/>
              <a:ext cx="0" cy="11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9898" name="Object 26">
              <a:extLst>
                <a:ext uri="{FF2B5EF4-FFF2-40B4-BE49-F238E27FC236}">
                  <a16:creationId xmlns:a16="http://schemas.microsoft.com/office/drawing/2014/main" id="{06D0C934-2765-4FE6-A2C5-AC78C5BE3D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5" y="2635"/>
            <a:ext cx="25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0899" imgH="63456" progId="Equation.3">
                    <p:embed/>
                  </p:oleObj>
                </mc:Choice>
                <mc:Fallback>
                  <p:oleObj name="Equation" r:id="rId6" imgW="50899" imgH="63456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" y="2635"/>
                          <a:ext cx="25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9" name="Object 27">
              <a:extLst>
                <a:ext uri="{FF2B5EF4-FFF2-40B4-BE49-F238E27FC236}">
                  <a16:creationId xmlns:a16="http://schemas.microsoft.com/office/drawing/2014/main" id="{D6A7B5A9-7E8E-48A8-832E-D05F1FFA99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7" y="3769"/>
            <a:ext cx="2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8273" imgH="63456" progId="Equation.3">
                    <p:embed/>
                  </p:oleObj>
                </mc:Choice>
                <mc:Fallback>
                  <p:oleObj name="Equation" r:id="rId8" imgW="38273" imgH="63456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7" y="3769"/>
                          <a:ext cx="2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00" name="Object 28">
              <a:extLst>
                <a:ext uri="{FF2B5EF4-FFF2-40B4-BE49-F238E27FC236}">
                  <a16:creationId xmlns:a16="http://schemas.microsoft.com/office/drawing/2014/main" id="{502D5824-35F2-415B-88A0-B123D3D1EB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7" y="3704"/>
            <a:ext cx="2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3525" imgH="101688" progId="Equation.3">
                    <p:embed/>
                  </p:oleObj>
                </mc:Choice>
                <mc:Fallback>
                  <p:oleObj name="Equation" r:id="rId10" imgW="63525" imgH="101688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7" y="3704"/>
                          <a:ext cx="28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01" name="Object 29">
              <a:extLst>
                <a:ext uri="{FF2B5EF4-FFF2-40B4-BE49-F238E27FC236}">
                  <a16:creationId xmlns:a16="http://schemas.microsoft.com/office/drawing/2014/main" id="{C42D616B-3547-4AF4-AEE7-349DF03333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99" y="2580"/>
            <a:ext cx="25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0899" imgH="101688" progId="Equation.3">
                    <p:embed/>
                  </p:oleObj>
                </mc:Choice>
                <mc:Fallback>
                  <p:oleObj name="Equation" r:id="rId12" imgW="50899" imgH="101688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9" y="2580"/>
                          <a:ext cx="25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830" name="Line 30">
            <a:extLst>
              <a:ext uri="{FF2B5EF4-FFF2-40B4-BE49-F238E27FC236}">
                <a16:creationId xmlns:a16="http://schemas.microsoft.com/office/drawing/2014/main" id="{6E80F206-F711-49B8-BB95-16DE34CAB7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2088" y="4483100"/>
            <a:ext cx="2212975" cy="17478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31" name="Line 31">
            <a:extLst>
              <a:ext uri="{FF2B5EF4-FFF2-40B4-BE49-F238E27FC236}">
                <a16:creationId xmlns:a16="http://schemas.microsoft.com/office/drawing/2014/main" id="{D16CD69E-9979-4E90-9296-8190A51D1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6063" y="4435475"/>
            <a:ext cx="214947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32" name="Line 32">
            <a:extLst>
              <a:ext uri="{FF2B5EF4-FFF2-40B4-BE49-F238E27FC236}">
                <a16:creationId xmlns:a16="http://schemas.microsoft.com/office/drawing/2014/main" id="{C3776D15-6A0E-4710-AF81-F43C400BCE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6213" y="4497388"/>
            <a:ext cx="2212975" cy="1747837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33" name="Line 33">
            <a:extLst>
              <a:ext uri="{FF2B5EF4-FFF2-40B4-BE49-F238E27FC236}">
                <a16:creationId xmlns:a16="http://schemas.microsoft.com/office/drawing/2014/main" id="{C914D06A-D7C9-4A8D-B7F5-F37EEB0EE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250" y="4475163"/>
            <a:ext cx="2149475" cy="1701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D88242BF-E488-4B66-B768-00C839ADBCB0}"/>
              </a:ext>
            </a:extLst>
          </p:cNvPr>
          <p:cNvGrpSpPr>
            <a:grpSpLocks/>
          </p:cNvGrpSpPr>
          <p:nvPr/>
        </p:nvGrpSpPr>
        <p:grpSpPr bwMode="auto">
          <a:xfrm>
            <a:off x="1455738" y="6334125"/>
            <a:ext cx="2286000" cy="141288"/>
            <a:chOff x="786" y="3566"/>
            <a:chExt cx="1440" cy="89"/>
          </a:xfrm>
        </p:grpSpPr>
        <p:sp>
          <p:nvSpPr>
            <p:cNvPr id="79888" name="Freeform 36">
              <a:extLst>
                <a:ext uri="{FF2B5EF4-FFF2-40B4-BE49-F238E27FC236}">
                  <a16:creationId xmlns:a16="http://schemas.microsoft.com/office/drawing/2014/main" id="{748712BA-E55E-4CDA-9E68-FF3A7D1EA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" y="3566"/>
              <a:ext cx="1440" cy="89"/>
            </a:xfrm>
            <a:custGeom>
              <a:avLst/>
              <a:gdLst>
                <a:gd name="T0" fmla="*/ 0 w 1440"/>
                <a:gd name="T1" fmla="*/ 0 h 96"/>
                <a:gd name="T2" fmla="*/ 624 w 1440"/>
                <a:gd name="T3" fmla="*/ 19 h 96"/>
                <a:gd name="T4" fmla="*/ 1440 w 1440"/>
                <a:gd name="T5" fmla="*/ 0 h 96"/>
                <a:gd name="T6" fmla="*/ 0 60000 65536"/>
                <a:gd name="T7" fmla="*/ 0 60000 65536"/>
                <a:gd name="T8" fmla="*/ 0 60000 65536"/>
                <a:gd name="T9" fmla="*/ 0 w 1440"/>
                <a:gd name="T10" fmla="*/ 0 h 96"/>
                <a:gd name="T11" fmla="*/ 1440 w 14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96">
                  <a:moveTo>
                    <a:pt x="0" y="0"/>
                  </a:moveTo>
                  <a:cubicBezTo>
                    <a:pt x="192" y="48"/>
                    <a:pt x="384" y="96"/>
                    <a:pt x="624" y="96"/>
                  </a:cubicBezTo>
                  <a:cubicBezTo>
                    <a:pt x="864" y="96"/>
                    <a:pt x="1304" y="16"/>
                    <a:pt x="1440" y="0"/>
                  </a:cubicBezTo>
                </a:path>
              </a:pathLst>
            </a:custGeom>
            <a:noFill/>
            <a:ln w="57150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37">
              <a:extLst>
                <a:ext uri="{FF2B5EF4-FFF2-40B4-BE49-F238E27FC236}">
                  <a16:creationId xmlns:a16="http://schemas.microsoft.com/office/drawing/2014/main" id="{D6CDE31C-38B0-4606-AA9B-8E1965466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3655"/>
              <a:ext cx="240" cy="0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7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>
            <a:extLst>
              <a:ext uri="{FF2B5EF4-FFF2-40B4-BE49-F238E27FC236}">
                <a16:creationId xmlns:a16="http://schemas.microsoft.com/office/drawing/2014/main" id="{1A9F0A75-6E6B-48B9-80E5-21473531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031A4600-3408-476B-B289-14256FB2CB44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102</a:t>
            </a:fld>
            <a:endParaRPr lang="en-US" altLang="zh-CN" sz="1400" b="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7B25D8A9-605A-47D2-81FF-F51A8A78A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4</a:t>
            </a:r>
            <a:r>
              <a:rPr lang="zh-CN" altLang="en-US"/>
              <a:t>（续）</a:t>
            </a:r>
          </a:p>
        </p:txBody>
      </p:sp>
      <p:graphicFrame>
        <p:nvGraphicFramePr>
          <p:cNvPr id="717827" name="Object 3">
            <a:extLst>
              <a:ext uri="{FF2B5EF4-FFF2-40B4-BE49-F238E27FC236}">
                <a16:creationId xmlns:a16="http://schemas.microsoft.com/office/drawing/2014/main" id="{2D54403C-861B-4345-8E2E-AA903A72BC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875" y="1146175"/>
          <a:ext cx="31924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2151" imgH="838331" progId="Equation.DSMT4">
                  <p:embed/>
                </p:oleObj>
              </mc:Choice>
              <mc:Fallback>
                <p:oleObj name="Equation" r:id="rId2" imgW="1092151" imgH="83833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146175"/>
                        <a:ext cx="319246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28" name="Text Box 4">
            <a:extLst>
              <a:ext uri="{FF2B5EF4-FFF2-40B4-BE49-F238E27FC236}">
                <a16:creationId xmlns:a16="http://schemas.microsoft.com/office/drawing/2014/main" id="{D3264456-B543-4067-9B9F-620D9D271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905000"/>
            <a:ext cx="361791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b="0">
                <a:ea typeface="黑体" panose="02010609060101010101" pitchFamily="49" charset="-122"/>
              </a:rPr>
              <a:t>i=3</a:t>
            </a:r>
            <a:r>
              <a:rPr kumimoji="1" lang="zh-CN" altLang="en-US" sz="4000" b="0">
                <a:ea typeface="黑体" panose="02010609060101010101" pitchFamily="49" charset="-122"/>
              </a:rPr>
              <a:t>时，</a:t>
            </a:r>
            <a:r>
              <a:rPr kumimoji="1" lang="en-US" altLang="zh-CN" sz="4000" b="0">
                <a:ea typeface="黑体" panose="02010609060101010101" pitchFamily="49" charset="-122"/>
              </a:rPr>
              <a:t>j=1,2,4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b="0">
                <a:ea typeface="黑体" panose="02010609060101010101" pitchFamily="49" charset="-122"/>
              </a:rPr>
              <a:t>A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13 </a:t>
            </a:r>
            <a:r>
              <a:rPr kumimoji="1" lang="en-US" altLang="zh-CN" sz="4000" b="0">
                <a:ea typeface="黑体" panose="02010609060101010101" pitchFamily="49" charset="-122"/>
              </a:rPr>
              <a:t>, A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23 </a:t>
            </a:r>
            <a:r>
              <a:rPr kumimoji="1" lang="en-US" altLang="zh-CN" sz="4000" b="0">
                <a:ea typeface="黑体" panose="02010609060101010101" pitchFamily="49" charset="-122"/>
              </a:rPr>
              <a:t>, A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43 </a:t>
            </a:r>
            <a:r>
              <a:rPr kumimoji="1" lang="en-US" altLang="zh-CN" sz="4000" b="0">
                <a:ea typeface="黑体" panose="02010609060101010101" pitchFamily="49" charset="-122"/>
              </a:rPr>
              <a:t>=1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sz="4000" b="0">
              <a:ea typeface="黑体" panose="02010609060101010101" pitchFamily="49" charset="-122"/>
            </a:endParaRPr>
          </a:p>
        </p:txBody>
      </p:sp>
      <p:sp>
        <p:nvSpPr>
          <p:cNvPr id="717829" name="Oval 5">
            <a:extLst>
              <a:ext uri="{FF2B5EF4-FFF2-40B4-BE49-F238E27FC236}">
                <a16:creationId xmlns:a16="http://schemas.microsoft.com/office/drawing/2014/main" id="{D51045E6-5415-4205-8003-6436BFFCC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066800"/>
            <a:ext cx="533400" cy="2667000"/>
          </a:xfrm>
          <a:prstGeom prst="ellipse">
            <a:avLst/>
          </a:prstGeom>
          <a:noFill/>
          <a:ln w="28575">
            <a:solidFill>
              <a:srgbClr val="00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b="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5C98625E-AA69-4DB6-A177-691089E21156}"/>
              </a:ext>
            </a:extLst>
          </p:cNvPr>
          <p:cNvGrpSpPr>
            <a:grpSpLocks/>
          </p:cNvGrpSpPr>
          <p:nvPr/>
        </p:nvGrpSpPr>
        <p:grpSpPr bwMode="auto">
          <a:xfrm>
            <a:off x="903288" y="4178300"/>
            <a:ext cx="3384550" cy="2317750"/>
            <a:chOff x="3225" y="2580"/>
            <a:chExt cx="2132" cy="1460"/>
          </a:xfrm>
        </p:grpSpPr>
        <p:sp>
          <p:nvSpPr>
            <p:cNvPr id="80915" name="Oval 7">
              <a:extLst>
                <a:ext uri="{FF2B5EF4-FFF2-40B4-BE49-F238E27FC236}">
                  <a16:creationId xmlns:a16="http://schemas.microsoft.com/office/drawing/2014/main" id="{7A84C6A8-CCF1-4C90-A51A-A2950E9F3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3854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0916" name="Oval 8">
              <a:extLst>
                <a:ext uri="{FF2B5EF4-FFF2-40B4-BE49-F238E27FC236}">
                  <a16:creationId xmlns:a16="http://schemas.microsoft.com/office/drawing/2014/main" id="{F1237AEB-B214-4B63-A460-6077E43CA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3858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0917" name="Oval 9">
              <a:extLst>
                <a:ext uri="{FF2B5EF4-FFF2-40B4-BE49-F238E27FC236}">
                  <a16:creationId xmlns:a16="http://schemas.microsoft.com/office/drawing/2014/main" id="{82C1E8C2-1453-4074-AEA6-5B64E769A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2696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0918" name="Oval 10">
              <a:extLst>
                <a:ext uri="{FF2B5EF4-FFF2-40B4-BE49-F238E27FC236}">
                  <a16:creationId xmlns:a16="http://schemas.microsoft.com/office/drawing/2014/main" id="{60A78340-2D83-4950-82F9-AC005C2E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2696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0919" name="Line 11">
              <a:extLst>
                <a:ext uri="{FF2B5EF4-FFF2-40B4-BE49-F238E27FC236}">
                  <a16:creationId xmlns:a16="http://schemas.microsoft.com/office/drawing/2014/main" id="{DBF260AA-0DFF-46C2-84BC-FEDBCFF25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9" y="2741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0" name="Line 12">
              <a:extLst>
                <a:ext uri="{FF2B5EF4-FFF2-40B4-BE49-F238E27FC236}">
                  <a16:creationId xmlns:a16="http://schemas.microsoft.com/office/drawing/2014/main" id="{59994C2A-0A97-40A0-B937-A5E6A5771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9" y="2741"/>
              <a:ext cx="0" cy="11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1" name="Line 13">
              <a:extLst>
                <a:ext uri="{FF2B5EF4-FFF2-40B4-BE49-F238E27FC236}">
                  <a16:creationId xmlns:a16="http://schemas.microsoft.com/office/drawing/2014/main" id="{4335AD3C-F046-4A98-B3ED-3090B3DD2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3899"/>
              <a:ext cx="140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2" name="Line 14">
              <a:extLst>
                <a:ext uri="{FF2B5EF4-FFF2-40B4-BE49-F238E27FC236}">
                  <a16:creationId xmlns:a16="http://schemas.microsoft.com/office/drawing/2014/main" id="{6FDE0310-440E-42CA-B392-D592AAFB1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9" y="2791"/>
              <a:ext cx="0" cy="11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0923" name="Object 15">
              <a:extLst>
                <a:ext uri="{FF2B5EF4-FFF2-40B4-BE49-F238E27FC236}">
                  <a16:creationId xmlns:a16="http://schemas.microsoft.com/office/drawing/2014/main" id="{01FDCE66-B9B9-46DB-9F6B-062AC364D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5" y="2635"/>
            <a:ext cx="25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0899" imgH="63456" progId="Equation.3">
                    <p:embed/>
                  </p:oleObj>
                </mc:Choice>
                <mc:Fallback>
                  <p:oleObj name="Equation" r:id="rId4" imgW="50899" imgH="6345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" y="2635"/>
                          <a:ext cx="25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4" name="Object 16">
              <a:extLst>
                <a:ext uri="{FF2B5EF4-FFF2-40B4-BE49-F238E27FC236}">
                  <a16:creationId xmlns:a16="http://schemas.microsoft.com/office/drawing/2014/main" id="{6943B942-D162-466F-B85E-9B34823C1E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7" y="3769"/>
            <a:ext cx="2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273" imgH="63456" progId="Equation.3">
                    <p:embed/>
                  </p:oleObj>
                </mc:Choice>
                <mc:Fallback>
                  <p:oleObj name="Equation" r:id="rId6" imgW="38273" imgH="6345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7" y="3769"/>
                          <a:ext cx="2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5" name="Object 17">
              <a:extLst>
                <a:ext uri="{FF2B5EF4-FFF2-40B4-BE49-F238E27FC236}">
                  <a16:creationId xmlns:a16="http://schemas.microsoft.com/office/drawing/2014/main" id="{B6DE4A9E-2C63-4672-8655-068958BB83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7" y="3704"/>
            <a:ext cx="2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3525" imgH="101688" progId="Equation.3">
                    <p:embed/>
                  </p:oleObj>
                </mc:Choice>
                <mc:Fallback>
                  <p:oleObj name="Equation" r:id="rId8" imgW="63525" imgH="101688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7" y="3704"/>
                          <a:ext cx="28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6" name="Object 18">
              <a:extLst>
                <a:ext uri="{FF2B5EF4-FFF2-40B4-BE49-F238E27FC236}">
                  <a16:creationId xmlns:a16="http://schemas.microsoft.com/office/drawing/2014/main" id="{7E4A474A-D839-4E1A-9DE5-FDE9B13A25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99" y="2580"/>
            <a:ext cx="25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0899" imgH="101688" progId="Equation.3">
                    <p:embed/>
                  </p:oleObj>
                </mc:Choice>
                <mc:Fallback>
                  <p:oleObj name="Equation" r:id="rId10" imgW="50899" imgH="101688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9" y="2580"/>
                          <a:ext cx="25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843" name="Line 19">
            <a:extLst>
              <a:ext uri="{FF2B5EF4-FFF2-40B4-BE49-F238E27FC236}">
                <a16:creationId xmlns:a16="http://schemas.microsoft.com/office/drawing/2014/main" id="{95885790-03AD-4758-9D1A-903BDCA9E8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2088" y="4483100"/>
            <a:ext cx="2212975" cy="17478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45" name="Line 21">
            <a:extLst>
              <a:ext uri="{FF2B5EF4-FFF2-40B4-BE49-F238E27FC236}">
                <a16:creationId xmlns:a16="http://schemas.microsoft.com/office/drawing/2014/main" id="{27BC6C6F-359B-440E-A32A-A4CC345496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6213" y="4497388"/>
            <a:ext cx="2212975" cy="17478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46" name="Line 22">
            <a:extLst>
              <a:ext uri="{FF2B5EF4-FFF2-40B4-BE49-F238E27FC236}">
                <a16:creationId xmlns:a16="http://schemas.microsoft.com/office/drawing/2014/main" id="{94EB9982-49A5-4CF3-B12D-2F79EFBE9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250" y="4475163"/>
            <a:ext cx="2149475" cy="170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3">
            <a:extLst>
              <a:ext uri="{FF2B5EF4-FFF2-40B4-BE49-F238E27FC236}">
                <a16:creationId xmlns:a16="http://schemas.microsoft.com/office/drawing/2014/main" id="{4AB7F84F-B8DF-4A62-9481-A55908B496FE}"/>
              </a:ext>
            </a:extLst>
          </p:cNvPr>
          <p:cNvGrpSpPr>
            <a:grpSpLocks/>
          </p:cNvGrpSpPr>
          <p:nvPr/>
        </p:nvGrpSpPr>
        <p:grpSpPr bwMode="auto">
          <a:xfrm>
            <a:off x="1455738" y="6334125"/>
            <a:ext cx="2286000" cy="141288"/>
            <a:chOff x="786" y="3566"/>
            <a:chExt cx="1440" cy="89"/>
          </a:xfrm>
        </p:grpSpPr>
        <p:sp>
          <p:nvSpPr>
            <p:cNvPr id="80913" name="Freeform 24">
              <a:extLst>
                <a:ext uri="{FF2B5EF4-FFF2-40B4-BE49-F238E27FC236}">
                  <a16:creationId xmlns:a16="http://schemas.microsoft.com/office/drawing/2014/main" id="{0BE10C87-4ACE-414B-A77D-64F0FE3AF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" y="3566"/>
              <a:ext cx="1440" cy="89"/>
            </a:xfrm>
            <a:custGeom>
              <a:avLst/>
              <a:gdLst>
                <a:gd name="T0" fmla="*/ 0 w 1440"/>
                <a:gd name="T1" fmla="*/ 0 h 96"/>
                <a:gd name="T2" fmla="*/ 624 w 1440"/>
                <a:gd name="T3" fmla="*/ 19 h 96"/>
                <a:gd name="T4" fmla="*/ 1440 w 1440"/>
                <a:gd name="T5" fmla="*/ 0 h 96"/>
                <a:gd name="T6" fmla="*/ 0 60000 65536"/>
                <a:gd name="T7" fmla="*/ 0 60000 65536"/>
                <a:gd name="T8" fmla="*/ 0 60000 65536"/>
                <a:gd name="T9" fmla="*/ 0 w 1440"/>
                <a:gd name="T10" fmla="*/ 0 h 96"/>
                <a:gd name="T11" fmla="*/ 1440 w 14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96">
                  <a:moveTo>
                    <a:pt x="0" y="0"/>
                  </a:moveTo>
                  <a:cubicBezTo>
                    <a:pt x="192" y="48"/>
                    <a:pt x="384" y="96"/>
                    <a:pt x="624" y="96"/>
                  </a:cubicBezTo>
                  <a:cubicBezTo>
                    <a:pt x="864" y="96"/>
                    <a:pt x="1304" y="16"/>
                    <a:pt x="1440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4" name="Line 25">
              <a:extLst>
                <a:ext uri="{FF2B5EF4-FFF2-40B4-BE49-F238E27FC236}">
                  <a16:creationId xmlns:a16="http://schemas.microsoft.com/office/drawing/2014/main" id="{917C63A0-165B-4191-8346-641A81D0D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3655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6">
            <a:extLst>
              <a:ext uri="{FF2B5EF4-FFF2-40B4-BE49-F238E27FC236}">
                <a16:creationId xmlns:a16="http://schemas.microsoft.com/office/drawing/2014/main" id="{22914BF3-A72E-4B40-8429-3204F17F6823}"/>
              </a:ext>
            </a:extLst>
          </p:cNvPr>
          <p:cNvGrpSpPr>
            <a:grpSpLocks/>
          </p:cNvGrpSpPr>
          <p:nvPr/>
        </p:nvGrpSpPr>
        <p:grpSpPr bwMode="auto">
          <a:xfrm>
            <a:off x="1455738" y="6335713"/>
            <a:ext cx="2286000" cy="141287"/>
            <a:chOff x="786" y="3566"/>
            <a:chExt cx="1440" cy="89"/>
          </a:xfrm>
        </p:grpSpPr>
        <p:sp>
          <p:nvSpPr>
            <p:cNvPr id="80911" name="Freeform 27">
              <a:extLst>
                <a:ext uri="{FF2B5EF4-FFF2-40B4-BE49-F238E27FC236}">
                  <a16:creationId xmlns:a16="http://schemas.microsoft.com/office/drawing/2014/main" id="{BE5CC545-25D4-42DE-9DD7-8485356DA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" y="3566"/>
              <a:ext cx="1440" cy="89"/>
            </a:xfrm>
            <a:custGeom>
              <a:avLst/>
              <a:gdLst>
                <a:gd name="T0" fmla="*/ 0 w 1440"/>
                <a:gd name="T1" fmla="*/ 0 h 96"/>
                <a:gd name="T2" fmla="*/ 624 w 1440"/>
                <a:gd name="T3" fmla="*/ 19 h 96"/>
                <a:gd name="T4" fmla="*/ 1440 w 1440"/>
                <a:gd name="T5" fmla="*/ 0 h 96"/>
                <a:gd name="T6" fmla="*/ 0 60000 65536"/>
                <a:gd name="T7" fmla="*/ 0 60000 65536"/>
                <a:gd name="T8" fmla="*/ 0 60000 65536"/>
                <a:gd name="T9" fmla="*/ 0 w 1440"/>
                <a:gd name="T10" fmla="*/ 0 h 96"/>
                <a:gd name="T11" fmla="*/ 1440 w 14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96">
                  <a:moveTo>
                    <a:pt x="0" y="0"/>
                  </a:moveTo>
                  <a:cubicBezTo>
                    <a:pt x="192" y="48"/>
                    <a:pt x="384" y="96"/>
                    <a:pt x="624" y="96"/>
                  </a:cubicBezTo>
                  <a:cubicBezTo>
                    <a:pt x="864" y="96"/>
                    <a:pt x="1304" y="16"/>
                    <a:pt x="1440" y="0"/>
                  </a:cubicBezTo>
                </a:path>
              </a:pathLst>
            </a:custGeom>
            <a:noFill/>
            <a:ln w="5715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2" name="Line 28">
              <a:extLst>
                <a:ext uri="{FF2B5EF4-FFF2-40B4-BE49-F238E27FC236}">
                  <a16:creationId xmlns:a16="http://schemas.microsoft.com/office/drawing/2014/main" id="{C57B08F5-1367-4CF1-AAA9-945758004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3655"/>
              <a:ext cx="24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857" name="Line 33">
            <a:extLst>
              <a:ext uri="{FF2B5EF4-FFF2-40B4-BE49-F238E27FC236}">
                <a16:creationId xmlns:a16="http://schemas.microsoft.com/office/drawing/2014/main" id="{20376F76-2762-472A-AA1E-E939CFAD6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4788" y="4456113"/>
            <a:ext cx="2149475" cy="1701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58" name="Line 34">
            <a:extLst>
              <a:ext uri="{FF2B5EF4-FFF2-40B4-BE49-F238E27FC236}">
                <a16:creationId xmlns:a16="http://schemas.microsoft.com/office/drawing/2014/main" id="{8A9CB089-F632-4F96-ADC0-DD56185675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563" y="4524375"/>
            <a:ext cx="0" cy="1571625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8" grpId="0" autoUpdateAnimBg="0"/>
      <p:bldP spid="717829" grpId="0" animBg="1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>
            <a:extLst>
              <a:ext uri="{FF2B5EF4-FFF2-40B4-BE49-F238E27FC236}">
                <a16:creationId xmlns:a16="http://schemas.microsoft.com/office/drawing/2014/main" id="{565A8F43-67E1-4FF2-BE38-86AC9100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6C8006B3-4D0C-4C15-8F0D-CED0A387357C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103</a:t>
            </a:fld>
            <a:endParaRPr lang="en-US" altLang="zh-CN" sz="1400" b="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C76378E-0362-4517-A9B0-E527394C6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4</a:t>
            </a:r>
            <a:r>
              <a:rPr lang="zh-CN" altLang="en-US"/>
              <a:t>（续）</a:t>
            </a:r>
          </a:p>
        </p:txBody>
      </p:sp>
      <p:graphicFrame>
        <p:nvGraphicFramePr>
          <p:cNvPr id="81924" name="Object 3">
            <a:extLst>
              <a:ext uri="{FF2B5EF4-FFF2-40B4-BE49-F238E27FC236}">
                <a16:creationId xmlns:a16="http://schemas.microsoft.com/office/drawing/2014/main" id="{415AFAA0-7182-4619-86B4-E415C28CE8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875" y="1146175"/>
          <a:ext cx="31924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2151" imgH="838331" progId="Equation.DSMT4">
                  <p:embed/>
                </p:oleObj>
              </mc:Choice>
              <mc:Fallback>
                <p:oleObj name="Equation" r:id="rId2" imgW="1092151" imgH="83833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146175"/>
                        <a:ext cx="319246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Text Box 4">
            <a:extLst>
              <a:ext uri="{FF2B5EF4-FFF2-40B4-BE49-F238E27FC236}">
                <a16:creationId xmlns:a16="http://schemas.microsoft.com/office/drawing/2014/main" id="{08F89FFA-F282-48B7-8AE6-6ED8ECC17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025" y="1871663"/>
            <a:ext cx="36179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b="0">
                <a:ea typeface="黑体" panose="02010609060101010101" pitchFamily="49" charset="-122"/>
              </a:rPr>
              <a:t>i=3</a:t>
            </a:r>
            <a:r>
              <a:rPr kumimoji="1" lang="zh-CN" altLang="en-US" sz="4000" b="0">
                <a:ea typeface="黑体" panose="02010609060101010101" pitchFamily="49" charset="-122"/>
              </a:rPr>
              <a:t>时，</a:t>
            </a:r>
            <a:r>
              <a:rPr kumimoji="1" lang="en-US" altLang="zh-CN" sz="4000" b="0">
                <a:ea typeface="黑体" panose="02010609060101010101" pitchFamily="49" charset="-122"/>
              </a:rPr>
              <a:t>j=1,2,4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b="0">
                <a:ea typeface="黑体" panose="02010609060101010101" pitchFamily="49" charset="-122"/>
              </a:rPr>
              <a:t>A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13 </a:t>
            </a:r>
            <a:r>
              <a:rPr kumimoji="1" lang="en-US" altLang="zh-CN" sz="4000" b="0">
                <a:ea typeface="黑体" panose="02010609060101010101" pitchFamily="49" charset="-122"/>
              </a:rPr>
              <a:t>, A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23 </a:t>
            </a:r>
            <a:r>
              <a:rPr kumimoji="1" lang="en-US" altLang="zh-CN" sz="4000" b="0">
                <a:ea typeface="黑体" panose="02010609060101010101" pitchFamily="49" charset="-122"/>
              </a:rPr>
              <a:t>, A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43 </a:t>
            </a:r>
            <a:r>
              <a:rPr kumimoji="1" lang="en-US" altLang="zh-CN" sz="4000" b="0">
                <a:ea typeface="黑体" panose="02010609060101010101" pitchFamily="49" charset="-122"/>
              </a:rPr>
              <a:t>=1</a:t>
            </a:r>
          </a:p>
        </p:txBody>
      </p:sp>
      <p:graphicFrame>
        <p:nvGraphicFramePr>
          <p:cNvPr id="718853" name="Object 5">
            <a:extLst>
              <a:ext uri="{FF2B5EF4-FFF2-40B4-BE49-F238E27FC236}">
                <a16:creationId xmlns:a16="http://schemas.microsoft.com/office/drawing/2014/main" id="{22B6D630-98F6-4EDF-87F6-2132A0B92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3810000"/>
          <a:ext cx="312261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899" imgH="838331" progId="Equation.DSMT4">
                  <p:embed/>
                </p:oleObj>
              </mc:Choice>
              <mc:Fallback>
                <p:oleObj name="Equation" r:id="rId4" imgW="1066899" imgH="83833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10000"/>
                        <a:ext cx="312261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13DFE3D7-42B6-4624-8290-6E115AE113BC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295400"/>
            <a:ext cx="2590800" cy="2438400"/>
            <a:chOff x="1200" y="816"/>
            <a:chExt cx="1632" cy="1536"/>
          </a:xfrm>
        </p:grpSpPr>
        <p:sp>
          <p:nvSpPr>
            <p:cNvPr id="81966" name="Line 7">
              <a:extLst>
                <a:ext uri="{FF2B5EF4-FFF2-40B4-BE49-F238E27FC236}">
                  <a16:creationId xmlns:a16="http://schemas.microsoft.com/office/drawing/2014/main" id="{DEC3E27D-F390-41DD-8E90-1E4B5053D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824"/>
              <a:ext cx="1104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7" name="Line 8">
              <a:extLst>
                <a:ext uri="{FF2B5EF4-FFF2-40B4-BE49-F238E27FC236}">
                  <a16:creationId xmlns:a16="http://schemas.microsoft.com/office/drawing/2014/main" id="{A042852C-91F9-4860-B6CC-CE3833B43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824"/>
              <a:ext cx="0" cy="528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8" name="Line 9">
              <a:extLst>
                <a:ext uri="{FF2B5EF4-FFF2-40B4-BE49-F238E27FC236}">
                  <a16:creationId xmlns:a16="http://schemas.microsoft.com/office/drawing/2014/main" id="{3C265C52-1B9F-4D41-B2AC-BD73445FD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352"/>
              <a:ext cx="1152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9" name="Line 10">
              <a:extLst>
                <a:ext uri="{FF2B5EF4-FFF2-40B4-BE49-F238E27FC236}">
                  <a16:creationId xmlns:a16="http://schemas.microsoft.com/office/drawing/2014/main" id="{F8973EEA-8AF1-4240-995E-A6245C64BE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6" y="816"/>
              <a:ext cx="0" cy="153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0" name="Line 11">
              <a:extLst>
                <a:ext uri="{FF2B5EF4-FFF2-40B4-BE49-F238E27FC236}">
                  <a16:creationId xmlns:a16="http://schemas.microsoft.com/office/drawing/2014/main" id="{3913F0C5-1E3A-40DD-B0E9-4980B8F1D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0" y="816"/>
              <a:ext cx="288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1" name="Line 12">
              <a:extLst>
                <a:ext uri="{FF2B5EF4-FFF2-40B4-BE49-F238E27FC236}">
                  <a16:creationId xmlns:a16="http://schemas.microsoft.com/office/drawing/2014/main" id="{29E88A88-1908-4791-AD0D-DB33E9419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8" y="1248"/>
              <a:ext cx="288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2" name="Line 13">
              <a:extLst>
                <a:ext uri="{FF2B5EF4-FFF2-40B4-BE49-F238E27FC236}">
                  <a16:creationId xmlns:a16="http://schemas.microsoft.com/office/drawing/2014/main" id="{D6AB6BAA-7545-4ED5-9299-344BDD05B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2" y="2016"/>
              <a:ext cx="288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862" name="Line 14">
            <a:extLst>
              <a:ext uri="{FF2B5EF4-FFF2-40B4-BE49-F238E27FC236}">
                <a16:creationId xmlns:a16="http://schemas.microsoft.com/office/drawing/2014/main" id="{11EA3D67-B680-4C62-B3DF-E46FCE3E8CB8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4229100" y="3467100"/>
            <a:ext cx="685800" cy="1981200"/>
          </a:xfrm>
          <a:prstGeom prst="line">
            <a:avLst/>
          </a:prstGeom>
          <a:noFill/>
          <a:ln w="76200">
            <a:solidFill>
              <a:srgbClr val="FF33CC"/>
            </a:solidFill>
            <a:round/>
            <a:headEnd/>
            <a:tailEnd type="triangle" w="med" len="med"/>
          </a:ln>
          <a:scene3d>
            <a:camera prst="legacyObliqueTopRight"/>
            <a:lightRig rig="legacyFlat3" dir="b"/>
          </a:scene3d>
          <a:sp3d extrusionH="36500" prstMaterial="legacyMatte">
            <a:bevelT w="13500" h="13500" prst="angle"/>
            <a:bevelB w="13500" h="13500" prst="angle"/>
            <a:extrusionClr>
              <a:srgbClr val="FF33CC"/>
            </a:extrusionClr>
            <a:contourClr>
              <a:srgbClr val="FF33CC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E6D2E4ED-1377-4D9F-9EDD-BAEEE14A225F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733800"/>
            <a:ext cx="2819400" cy="2376488"/>
            <a:chOff x="3696" y="2352"/>
            <a:chExt cx="1776" cy="1497"/>
          </a:xfrm>
        </p:grpSpPr>
        <p:sp>
          <p:nvSpPr>
            <p:cNvPr id="81963" name="Oval 16">
              <a:extLst>
                <a:ext uri="{FF2B5EF4-FFF2-40B4-BE49-F238E27FC236}">
                  <a16:creationId xmlns:a16="http://schemas.microsoft.com/office/drawing/2014/main" id="{05FC2092-8B26-461F-ACB8-3635B0124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13"/>
              <a:ext cx="1776" cy="336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1964" name="Oval 17">
              <a:extLst>
                <a:ext uri="{FF2B5EF4-FFF2-40B4-BE49-F238E27FC236}">
                  <a16:creationId xmlns:a16="http://schemas.microsoft.com/office/drawing/2014/main" id="{F8767D54-F753-44FA-8C32-34553A4FE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784"/>
              <a:ext cx="1776" cy="336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1965" name="Oval 18">
              <a:extLst>
                <a:ext uri="{FF2B5EF4-FFF2-40B4-BE49-F238E27FC236}">
                  <a16:creationId xmlns:a16="http://schemas.microsoft.com/office/drawing/2014/main" id="{482A7333-A77A-4119-9B42-94091C6B9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52"/>
              <a:ext cx="1776" cy="336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" name="Group 19">
            <a:extLst>
              <a:ext uri="{FF2B5EF4-FFF2-40B4-BE49-F238E27FC236}">
                <a16:creationId xmlns:a16="http://schemas.microsoft.com/office/drawing/2014/main" id="{F5CECD36-AA29-4DED-8ABD-443B1BB8C88C}"/>
              </a:ext>
            </a:extLst>
          </p:cNvPr>
          <p:cNvGrpSpPr>
            <a:grpSpLocks/>
          </p:cNvGrpSpPr>
          <p:nvPr/>
        </p:nvGrpSpPr>
        <p:grpSpPr bwMode="auto">
          <a:xfrm>
            <a:off x="1055688" y="4251325"/>
            <a:ext cx="3384550" cy="2317750"/>
            <a:chOff x="3225" y="2580"/>
            <a:chExt cx="2132" cy="1460"/>
          </a:xfrm>
        </p:grpSpPr>
        <p:sp>
          <p:nvSpPr>
            <p:cNvPr id="81951" name="Oval 20">
              <a:extLst>
                <a:ext uri="{FF2B5EF4-FFF2-40B4-BE49-F238E27FC236}">
                  <a16:creationId xmlns:a16="http://schemas.microsoft.com/office/drawing/2014/main" id="{1BC3C68B-99D4-48FD-B1DA-7AB95CCF8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3854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1952" name="Oval 21">
              <a:extLst>
                <a:ext uri="{FF2B5EF4-FFF2-40B4-BE49-F238E27FC236}">
                  <a16:creationId xmlns:a16="http://schemas.microsoft.com/office/drawing/2014/main" id="{23729647-51AC-4CC9-92EF-34C7545B6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3858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1953" name="Oval 22">
              <a:extLst>
                <a:ext uri="{FF2B5EF4-FFF2-40B4-BE49-F238E27FC236}">
                  <a16:creationId xmlns:a16="http://schemas.microsoft.com/office/drawing/2014/main" id="{14385E0B-368F-4C87-9A7F-7338C0E4A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2696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1954" name="Oval 23">
              <a:extLst>
                <a:ext uri="{FF2B5EF4-FFF2-40B4-BE49-F238E27FC236}">
                  <a16:creationId xmlns:a16="http://schemas.microsoft.com/office/drawing/2014/main" id="{7EBE79E9-0BE5-43DA-9A42-852D303D9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2696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1955" name="Line 24">
              <a:extLst>
                <a:ext uri="{FF2B5EF4-FFF2-40B4-BE49-F238E27FC236}">
                  <a16:creationId xmlns:a16="http://schemas.microsoft.com/office/drawing/2014/main" id="{A4DDDE08-C8ED-4B96-988F-64EE16752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9" y="2741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6" name="Line 25">
              <a:extLst>
                <a:ext uri="{FF2B5EF4-FFF2-40B4-BE49-F238E27FC236}">
                  <a16:creationId xmlns:a16="http://schemas.microsoft.com/office/drawing/2014/main" id="{2CFA6B3C-D12A-4B15-8C26-6859A517C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9" y="2741"/>
              <a:ext cx="0" cy="11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7" name="Line 26">
              <a:extLst>
                <a:ext uri="{FF2B5EF4-FFF2-40B4-BE49-F238E27FC236}">
                  <a16:creationId xmlns:a16="http://schemas.microsoft.com/office/drawing/2014/main" id="{537A0104-C552-47A4-B5B4-1DEE42554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3899"/>
              <a:ext cx="140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8" name="Line 27">
              <a:extLst>
                <a:ext uri="{FF2B5EF4-FFF2-40B4-BE49-F238E27FC236}">
                  <a16:creationId xmlns:a16="http://schemas.microsoft.com/office/drawing/2014/main" id="{E052ABCE-DF39-48AD-9C37-D091AC0ECE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9" y="2791"/>
              <a:ext cx="0" cy="11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59" name="Object 28">
              <a:extLst>
                <a:ext uri="{FF2B5EF4-FFF2-40B4-BE49-F238E27FC236}">
                  <a16:creationId xmlns:a16="http://schemas.microsoft.com/office/drawing/2014/main" id="{CF1843AA-7C97-41F6-B791-7CA9F41143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5" y="2635"/>
            <a:ext cx="25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0899" imgH="63456" progId="Equation.3">
                    <p:embed/>
                  </p:oleObj>
                </mc:Choice>
                <mc:Fallback>
                  <p:oleObj name="Equation" r:id="rId6" imgW="50899" imgH="63456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" y="2635"/>
                          <a:ext cx="25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0" name="Object 29">
              <a:extLst>
                <a:ext uri="{FF2B5EF4-FFF2-40B4-BE49-F238E27FC236}">
                  <a16:creationId xmlns:a16="http://schemas.microsoft.com/office/drawing/2014/main" id="{7E4C916F-981A-48AC-A4E5-60C9AA7E10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7" y="3769"/>
            <a:ext cx="2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8273" imgH="63456" progId="Equation.3">
                    <p:embed/>
                  </p:oleObj>
                </mc:Choice>
                <mc:Fallback>
                  <p:oleObj name="Equation" r:id="rId8" imgW="38273" imgH="63456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7" y="3769"/>
                          <a:ext cx="2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1" name="Object 30">
              <a:extLst>
                <a:ext uri="{FF2B5EF4-FFF2-40B4-BE49-F238E27FC236}">
                  <a16:creationId xmlns:a16="http://schemas.microsoft.com/office/drawing/2014/main" id="{2DB4EF2F-6F7B-45CE-9533-004F3B9143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7" y="3704"/>
            <a:ext cx="2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3525" imgH="101688" progId="Equation.3">
                    <p:embed/>
                  </p:oleObj>
                </mc:Choice>
                <mc:Fallback>
                  <p:oleObj name="Equation" r:id="rId10" imgW="63525" imgH="101688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7" y="3704"/>
                          <a:ext cx="28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2" name="Object 31">
              <a:extLst>
                <a:ext uri="{FF2B5EF4-FFF2-40B4-BE49-F238E27FC236}">
                  <a16:creationId xmlns:a16="http://schemas.microsoft.com/office/drawing/2014/main" id="{49367A08-3471-4376-8033-3538637C9F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99" y="2580"/>
            <a:ext cx="25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0899" imgH="101688" progId="Equation.3">
                    <p:embed/>
                  </p:oleObj>
                </mc:Choice>
                <mc:Fallback>
                  <p:oleObj name="Equation" r:id="rId12" imgW="50899" imgH="101688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9" y="2580"/>
                          <a:ext cx="25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880" name="Line 32">
            <a:extLst>
              <a:ext uri="{FF2B5EF4-FFF2-40B4-BE49-F238E27FC236}">
                <a16:creationId xmlns:a16="http://schemas.microsoft.com/office/drawing/2014/main" id="{E2AA025E-1D58-496D-B578-43C8578E29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4488" y="4556125"/>
            <a:ext cx="2212975" cy="17478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881" name="Line 33">
            <a:extLst>
              <a:ext uri="{FF2B5EF4-FFF2-40B4-BE49-F238E27FC236}">
                <a16:creationId xmlns:a16="http://schemas.microsoft.com/office/drawing/2014/main" id="{F19A2D87-37B7-464F-942E-2E9E845A97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8613" y="4570413"/>
            <a:ext cx="2212975" cy="17478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882" name="Line 34">
            <a:extLst>
              <a:ext uri="{FF2B5EF4-FFF2-40B4-BE49-F238E27FC236}">
                <a16:creationId xmlns:a16="http://schemas.microsoft.com/office/drawing/2014/main" id="{2E18E7E6-7B28-44B7-B96B-70F9E55E7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650" y="4548188"/>
            <a:ext cx="2149475" cy="170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066B383A-31CA-4F7D-816D-09D25FA37AC4}"/>
              </a:ext>
            </a:extLst>
          </p:cNvPr>
          <p:cNvGrpSpPr>
            <a:grpSpLocks/>
          </p:cNvGrpSpPr>
          <p:nvPr/>
        </p:nvGrpSpPr>
        <p:grpSpPr bwMode="auto">
          <a:xfrm>
            <a:off x="1608138" y="6407150"/>
            <a:ext cx="2286000" cy="141288"/>
            <a:chOff x="786" y="3566"/>
            <a:chExt cx="1440" cy="89"/>
          </a:xfrm>
        </p:grpSpPr>
        <p:sp>
          <p:nvSpPr>
            <p:cNvPr id="81949" name="Freeform 36">
              <a:extLst>
                <a:ext uri="{FF2B5EF4-FFF2-40B4-BE49-F238E27FC236}">
                  <a16:creationId xmlns:a16="http://schemas.microsoft.com/office/drawing/2014/main" id="{4B92DFA9-5AF1-4F59-8A32-9FCCE0BF7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" y="3566"/>
              <a:ext cx="1440" cy="89"/>
            </a:xfrm>
            <a:custGeom>
              <a:avLst/>
              <a:gdLst>
                <a:gd name="T0" fmla="*/ 0 w 1440"/>
                <a:gd name="T1" fmla="*/ 0 h 96"/>
                <a:gd name="T2" fmla="*/ 624 w 1440"/>
                <a:gd name="T3" fmla="*/ 19 h 96"/>
                <a:gd name="T4" fmla="*/ 1440 w 1440"/>
                <a:gd name="T5" fmla="*/ 0 h 96"/>
                <a:gd name="T6" fmla="*/ 0 60000 65536"/>
                <a:gd name="T7" fmla="*/ 0 60000 65536"/>
                <a:gd name="T8" fmla="*/ 0 60000 65536"/>
                <a:gd name="T9" fmla="*/ 0 w 1440"/>
                <a:gd name="T10" fmla="*/ 0 h 96"/>
                <a:gd name="T11" fmla="*/ 1440 w 14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96">
                  <a:moveTo>
                    <a:pt x="0" y="0"/>
                  </a:moveTo>
                  <a:cubicBezTo>
                    <a:pt x="192" y="48"/>
                    <a:pt x="384" y="96"/>
                    <a:pt x="624" y="96"/>
                  </a:cubicBezTo>
                  <a:cubicBezTo>
                    <a:pt x="864" y="96"/>
                    <a:pt x="1304" y="16"/>
                    <a:pt x="1440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0" name="Line 37">
              <a:extLst>
                <a:ext uri="{FF2B5EF4-FFF2-40B4-BE49-F238E27FC236}">
                  <a16:creationId xmlns:a16="http://schemas.microsoft.com/office/drawing/2014/main" id="{A923CAF0-CCA2-4FF2-ABA0-FBAE6DE13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3655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8">
            <a:extLst>
              <a:ext uri="{FF2B5EF4-FFF2-40B4-BE49-F238E27FC236}">
                <a16:creationId xmlns:a16="http://schemas.microsoft.com/office/drawing/2014/main" id="{81A9E58A-FCE7-4D75-BA48-2772E0AE05D5}"/>
              </a:ext>
            </a:extLst>
          </p:cNvPr>
          <p:cNvGrpSpPr>
            <a:grpSpLocks/>
          </p:cNvGrpSpPr>
          <p:nvPr/>
        </p:nvGrpSpPr>
        <p:grpSpPr bwMode="auto">
          <a:xfrm>
            <a:off x="1608138" y="6408738"/>
            <a:ext cx="2286000" cy="141287"/>
            <a:chOff x="786" y="3566"/>
            <a:chExt cx="1440" cy="89"/>
          </a:xfrm>
        </p:grpSpPr>
        <p:sp>
          <p:nvSpPr>
            <p:cNvPr id="81947" name="Freeform 39">
              <a:extLst>
                <a:ext uri="{FF2B5EF4-FFF2-40B4-BE49-F238E27FC236}">
                  <a16:creationId xmlns:a16="http://schemas.microsoft.com/office/drawing/2014/main" id="{365445A5-786E-46F7-8647-556589194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" y="3566"/>
              <a:ext cx="1440" cy="89"/>
            </a:xfrm>
            <a:custGeom>
              <a:avLst/>
              <a:gdLst>
                <a:gd name="T0" fmla="*/ 0 w 1440"/>
                <a:gd name="T1" fmla="*/ 0 h 96"/>
                <a:gd name="T2" fmla="*/ 624 w 1440"/>
                <a:gd name="T3" fmla="*/ 19 h 96"/>
                <a:gd name="T4" fmla="*/ 1440 w 1440"/>
                <a:gd name="T5" fmla="*/ 0 h 96"/>
                <a:gd name="T6" fmla="*/ 0 60000 65536"/>
                <a:gd name="T7" fmla="*/ 0 60000 65536"/>
                <a:gd name="T8" fmla="*/ 0 60000 65536"/>
                <a:gd name="T9" fmla="*/ 0 w 1440"/>
                <a:gd name="T10" fmla="*/ 0 h 96"/>
                <a:gd name="T11" fmla="*/ 1440 w 14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96">
                  <a:moveTo>
                    <a:pt x="0" y="0"/>
                  </a:moveTo>
                  <a:cubicBezTo>
                    <a:pt x="192" y="48"/>
                    <a:pt x="384" y="96"/>
                    <a:pt x="624" y="96"/>
                  </a:cubicBezTo>
                  <a:cubicBezTo>
                    <a:pt x="864" y="96"/>
                    <a:pt x="1304" y="16"/>
                    <a:pt x="1440" y="0"/>
                  </a:cubicBezTo>
                </a:path>
              </a:pathLst>
            </a:custGeom>
            <a:noFill/>
            <a:ln w="57150" cmpd="sng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8" name="Line 40">
              <a:extLst>
                <a:ext uri="{FF2B5EF4-FFF2-40B4-BE49-F238E27FC236}">
                  <a16:creationId xmlns:a16="http://schemas.microsoft.com/office/drawing/2014/main" id="{70FE501C-912A-4062-9160-713EB2F5F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3655"/>
              <a:ext cx="24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889" name="Line 41">
            <a:extLst>
              <a:ext uri="{FF2B5EF4-FFF2-40B4-BE49-F238E27FC236}">
                <a16:creationId xmlns:a16="http://schemas.microsoft.com/office/drawing/2014/main" id="{A5238B06-5847-481F-9C5A-D819D089E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7188" y="4529138"/>
            <a:ext cx="2149475" cy="1701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890" name="Line 42">
            <a:extLst>
              <a:ext uri="{FF2B5EF4-FFF2-40B4-BE49-F238E27FC236}">
                <a16:creationId xmlns:a16="http://schemas.microsoft.com/office/drawing/2014/main" id="{82A3978F-E59E-4FF1-9C28-E7494167B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0963" y="4597400"/>
            <a:ext cx="0" cy="1684338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46">
            <a:extLst>
              <a:ext uri="{FF2B5EF4-FFF2-40B4-BE49-F238E27FC236}">
                <a16:creationId xmlns:a16="http://schemas.microsoft.com/office/drawing/2014/main" id="{EE244ADF-2CC8-4F5D-BE5A-32380EF6093F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4465638"/>
            <a:ext cx="304800" cy="1901825"/>
            <a:chOff x="756" y="2813"/>
            <a:chExt cx="192" cy="1198"/>
          </a:xfrm>
        </p:grpSpPr>
        <p:sp>
          <p:nvSpPr>
            <p:cNvPr id="81945" name="Freeform 43">
              <a:extLst>
                <a:ext uri="{FF2B5EF4-FFF2-40B4-BE49-F238E27FC236}">
                  <a16:creationId xmlns:a16="http://schemas.microsoft.com/office/drawing/2014/main" id="{CC52406E-8D9B-4A4E-BDC7-A5ADA61CC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2813"/>
              <a:ext cx="192" cy="1198"/>
            </a:xfrm>
            <a:custGeom>
              <a:avLst/>
              <a:gdLst>
                <a:gd name="T0" fmla="*/ 192 w 192"/>
                <a:gd name="T1" fmla="*/ 0 h 1296"/>
                <a:gd name="T2" fmla="*/ 0 w 192"/>
                <a:gd name="T3" fmla="*/ 101 h 1296"/>
                <a:gd name="T4" fmla="*/ 192 w 192"/>
                <a:gd name="T5" fmla="*/ 249 h 1296"/>
                <a:gd name="T6" fmla="*/ 0 60000 65536"/>
                <a:gd name="T7" fmla="*/ 0 60000 65536"/>
                <a:gd name="T8" fmla="*/ 0 60000 65536"/>
                <a:gd name="T9" fmla="*/ 0 w 192"/>
                <a:gd name="T10" fmla="*/ 0 h 1296"/>
                <a:gd name="T11" fmla="*/ 192 w 192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296">
                  <a:moveTo>
                    <a:pt x="192" y="0"/>
                  </a:moveTo>
                  <a:cubicBezTo>
                    <a:pt x="96" y="156"/>
                    <a:pt x="0" y="312"/>
                    <a:pt x="0" y="528"/>
                  </a:cubicBezTo>
                  <a:cubicBezTo>
                    <a:pt x="0" y="744"/>
                    <a:pt x="96" y="1020"/>
                    <a:pt x="192" y="1296"/>
                  </a:cubicBez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6" name="Line 44">
              <a:extLst>
                <a:ext uri="{FF2B5EF4-FFF2-40B4-BE49-F238E27FC236}">
                  <a16:creationId xmlns:a16="http://schemas.microsoft.com/office/drawing/2014/main" id="{72FA4C2A-CC06-449A-8A71-943E0B852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3212"/>
              <a:ext cx="0" cy="13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52">
            <a:extLst>
              <a:ext uri="{FF2B5EF4-FFF2-40B4-BE49-F238E27FC236}">
                <a16:creationId xmlns:a16="http://schemas.microsoft.com/office/drawing/2014/main" id="{F1313BB4-252F-4DD4-8743-94CA2995C260}"/>
              </a:ext>
            </a:extLst>
          </p:cNvPr>
          <p:cNvGrpSpPr>
            <a:grpSpLocks/>
          </p:cNvGrpSpPr>
          <p:nvPr/>
        </p:nvGrpSpPr>
        <p:grpSpPr bwMode="auto">
          <a:xfrm>
            <a:off x="1603375" y="4491038"/>
            <a:ext cx="2286000" cy="1838325"/>
            <a:chOff x="1010" y="2829"/>
            <a:chExt cx="1440" cy="1158"/>
          </a:xfrm>
        </p:grpSpPr>
        <p:sp>
          <p:nvSpPr>
            <p:cNvPr id="81943" name="Freeform 50">
              <a:extLst>
                <a:ext uri="{FF2B5EF4-FFF2-40B4-BE49-F238E27FC236}">
                  <a16:creationId xmlns:a16="http://schemas.microsoft.com/office/drawing/2014/main" id="{AB23CCE7-381E-4F10-AE36-55E9BCB03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2829"/>
              <a:ext cx="1440" cy="1158"/>
            </a:xfrm>
            <a:custGeom>
              <a:avLst/>
              <a:gdLst>
                <a:gd name="T0" fmla="*/ 1440 w 1440"/>
                <a:gd name="T1" fmla="*/ 0 h 1248"/>
                <a:gd name="T2" fmla="*/ 960 w 1440"/>
                <a:gd name="T3" fmla="*/ 161 h 1248"/>
                <a:gd name="T4" fmla="*/ 0 w 1440"/>
                <a:gd name="T5" fmla="*/ 259 h 1248"/>
                <a:gd name="T6" fmla="*/ 0 60000 65536"/>
                <a:gd name="T7" fmla="*/ 0 60000 65536"/>
                <a:gd name="T8" fmla="*/ 0 60000 65536"/>
                <a:gd name="T9" fmla="*/ 0 w 1440"/>
                <a:gd name="T10" fmla="*/ 0 h 1248"/>
                <a:gd name="T11" fmla="*/ 1440 w 1440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1248">
                  <a:moveTo>
                    <a:pt x="1440" y="0"/>
                  </a:moveTo>
                  <a:cubicBezTo>
                    <a:pt x="1320" y="280"/>
                    <a:pt x="1200" y="560"/>
                    <a:pt x="960" y="768"/>
                  </a:cubicBezTo>
                  <a:cubicBezTo>
                    <a:pt x="720" y="976"/>
                    <a:pt x="360" y="1112"/>
                    <a:pt x="0" y="1248"/>
                  </a:cubicBezTo>
                </a:path>
              </a:pathLst>
            </a:custGeom>
            <a:noFill/>
            <a:ln w="76200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4" name="Line 51">
              <a:extLst>
                <a:ext uri="{FF2B5EF4-FFF2-40B4-BE49-F238E27FC236}">
                  <a16:creationId xmlns:a16="http://schemas.microsoft.com/office/drawing/2014/main" id="{BEC09B71-2815-411F-A2AE-365731DC35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3499"/>
              <a:ext cx="96" cy="89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55">
            <a:extLst>
              <a:ext uri="{FF2B5EF4-FFF2-40B4-BE49-F238E27FC236}">
                <a16:creationId xmlns:a16="http://schemas.microsoft.com/office/drawing/2014/main" id="{B44E7C74-AB10-4B15-A30C-A56D97E72F34}"/>
              </a:ext>
            </a:extLst>
          </p:cNvPr>
          <p:cNvGrpSpPr>
            <a:grpSpLocks/>
          </p:cNvGrpSpPr>
          <p:nvPr/>
        </p:nvGrpSpPr>
        <p:grpSpPr bwMode="auto">
          <a:xfrm>
            <a:off x="1011238" y="6143625"/>
            <a:ext cx="609600" cy="609600"/>
            <a:chOff x="637" y="3870"/>
            <a:chExt cx="384" cy="384"/>
          </a:xfrm>
        </p:grpSpPr>
        <p:sp>
          <p:nvSpPr>
            <p:cNvPr id="81941" name="Oval 53">
              <a:extLst>
                <a:ext uri="{FF2B5EF4-FFF2-40B4-BE49-F238E27FC236}">
                  <a16:creationId xmlns:a16="http://schemas.microsoft.com/office/drawing/2014/main" id="{B03FE242-9FA9-428B-90C4-948079289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3870"/>
              <a:ext cx="384" cy="384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1942" name="Line 54">
              <a:extLst>
                <a:ext uri="{FF2B5EF4-FFF2-40B4-BE49-F238E27FC236}">
                  <a16:creationId xmlns:a16="http://schemas.microsoft.com/office/drawing/2014/main" id="{A3978D0F-E5F0-420B-9B5B-61C03562A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4042"/>
              <a:ext cx="19" cy="121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71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>
            <a:extLst>
              <a:ext uri="{FF2B5EF4-FFF2-40B4-BE49-F238E27FC236}">
                <a16:creationId xmlns:a16="http://schemas.microsoft.com/office/drawing/2014/main" id="{8114A1A7-2CBE-425B-90BA-FEAB9033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69D13BC6-71E0-42B6-B6F8-13739CFDBFB3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104</a:t>
            </a:fld>
            <a:endParaRPr lang="en-US" altLang="zh-CN" sz="1400" b="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BB202EA0-165C-413F-B474-4DDEECDD8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4</a:t>
            </a:r>
            <a:r>
              <a:rPr lang="zh-CN" altLang="en-US"/>
              <a:t>（续）</a:t>
            </a:r>
          </a:p>
        </p:txBody>
      </p:sp>
      <p:graphicFrame>
        <p:nvGraphicFramePr>
          <p:cNvPr id="719875" name="Object 3">
            <a:extLst>
              <a:ext uri="{FF2B5EF4-FFF2-40B4-BE49-F238E27FC236}">
                <a16:creationId xmlns:a16="http://schemas.microsoft.com/office/drawing/2014/main" id="{5B1D02F0-C95E-48D8-8A40-F9FD394A83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475" y="1222375"/>
          <a:ext cx="312261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99" imgH="838331" progId="Equation.DSMT4">
                  <p:embed/>
                </p:oleObj>
              </mc:Choice>
              <mc:Fallback>
                <p:oleObj name="Equation" r:id="rId2" imgW="1066899" imgH="83833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1222375"/>
                        <a:ext cx="312261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76" name="Text Box 4">
            <a:extLst>
              <a:ext uri="{FF2B5EF4-FFF2-40B4-BE49-F238E27FC236}">
                <a16:creationId xmlns:a16="http://schemas.microsoft.com/office/drawing/2014/main" id="{F015D475-5909-4BCA-ACBC-9218609EB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188" y="1728788"/>
            <a:ext cx="45402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b="0">
                <a:ea typeface="黑体" panose="02010609060101010101" pitchFamily="49" charset="-122"/>
              </a:rPr>
              <a:t>i=4</a:t>
            </a:r>
            <a:r>
              <a:rPr kumimoji="1" lang="zh-CN" altLang="en-US" sz="4000" b="0">
                <a:ea typeface="黑体" panose="02010609060101010101" pitchFamily="49" charset="-122"/>
              </a:rPr>
              <a:t>时，</a:t>
            </a:r>
            <a:r>
              <a:rPr kumimoji="1" lang="en-US" altLang="zh-CN" sz="4000" b="0">
                <a:ea typeface="黑体" panose="02010609060101010101" pitchFamily="49" charset="-122"/>
              </a:rPr>
              <a:t>j=1,2,3,4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b="0">
                <a:ea typeface="黑体" panose="02010609060101010101" pitchFamily="49" charset="-122"/>
              </a:rPr>
              <a:t>A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14 </a:t>
            </a:r>
            <a:r>
              <a:rPr kumimoji="1" lang="en-US" altLang="zh-CN" sz="4000" b="0">
                <a:ea typeface="黑体" panose="02010609060101010101" pitchFamily="49" charset="-122"/>
              </a:rPr>
              <a:t>, A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24 </a:t>
            </a:r>
            <a:r>
              <a:rPr kumimoji="1" lang="en-US" altLang="zh-CN" sz="4000" b="0">
                <a:ea typeface="黑体" panose="02010609060101010101" pitchFamily="49" charset="-122"/>
              </a:rPr>
              <a:t>, A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34 </a:t>
            </a:r>
            <a:r>
              <a:rPr kumimoji="1" lang="en-US" altLang="zh-CN" sz="4000" b="0">
                <a:ea typeface="黑体" panose="02010609060101010101" pitchFamily="49" charset="-122"/>
              </a:rPr>
              <a:t>,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 </a:t>
            </a:r>
            <a:r>
              <a:rPr kumimoji="1" lang="en-US" altLang="zh-CN" sz="4000" b="0">
                <a:ea typeface="黑体" panose="02010609060101010101" pitchFamily="49" charset="-122"/>
              </a:rPr>
              <a:t>A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44</a:t>
            </a:r>
            <a:r>
              <a:rPr kumimoji="1" lang="en-US" altLang="zh-CN" sz="4000" b="0">
                <a:ea typeface="黑体" panose="02010609060101010101" pitchFamily="49" charset="-122"/>
              </a:rPr>
              <a:t>=1</a:t>
            </a:r>
          </a:p>
        </p:txBody>
      </p:sp>
      <p:sp>
        <p:nvSpPr>
          <p:cNvPr id="719877" name="Oval 5">
            <a:extLst>
              <a:ext uri="{FF2B5EF4-FFF2-40B4-BE49-F238E27FC236}">
                <a16:creationId xmlns:a16="http://schemas.microsoft.com/office/drawing/2014/main" id="{71A09DD2-B5B0-4779-8687-C6916FDEB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066800"/>
            <a:ext cx="533400" cy="2667000"/>
          </a:xfrm>
          <a:prstGeom prst="ellipse">
            <a:avLst/>
          </a:prstGeom>
          <a:noFill/>
          <a:ln w="28575">
            <a:solidFill>
              <a:srgbClr val="00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3000" b="0">
              <a:latin typeface="Arial Narrow" panose="020B0606020202030204" pitchFamily="34" charset="0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576C7D6D-5092-4AD8-9435-A73D1A709EC6}"/>
              </a:ext>
            </a:extLst>
          </p:cNvPr>
          <p:cNvGrpSpPr>
            <a:grpSpLocks/>
          </p:cNvGrpSpPr>
          <p:nvPr/>
        </p:nvGrpSpPr>
        <p:grpSpPr bwMode="auto">
          <a:xfrm>
            <a:off x="1055688" y="4251325"/>
            <a:ext cx="3384550" cy="2317750"/>
            <a:chOff x="3225" y="2580"/>
            <a:chExt cx="2132" cy="1460"/>
          </a:xfrm>
        </p:grpSpPr>
        <p:sp>
          <p:nvSpPr>
            <p:cNvPr id="82977" name="Oval 7">
              <a:extLst>
                <a:ext uri="{FF2B5EF4-FFF2-40B4-BE49-F238E27FC236}">
                  <a16:creationId xmlns:a16="http://schemas.microsoft.com/office/drawing/2014/main" id="{6F0EC4FE-CBA9-4059-958E-D85DFDBF1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3854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2978" name="Oval 8">
              <a:extLst>
                <a:ext uri="{FF2B5EF4-FFF2-40B4-BE49-F238E27FC236}">
                  <a16:creationId xmlns:a16="http://schemas.microsoft.com/office/drawing/2014/main" id="{64CB33CE-4027-4A26-85D3-E8BA6A64F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3858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2979" name="Oval 9">
              <a:extLst>
                <a:ext uri="{FF2B5EF4-FFF2-40B4-BE49-F238E27FC236}">
                  <a16:creationId xmlns:a16="http://schemas.microsoft.com/office/drawing/2014/main" id="{0D07ED8C-7ED6-420C-8D5C-D96149222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2696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2980" name="Oval 10">
              <a:extLst>
                <a:ext uri="{FF2B5EF4-FFF2-40B4-BE49-F238E27FC236}">
                  <a16:creationId xmlns:a16="http://schemas.microsoft.com/office/drawing/2014/main" id="{5323DB6D-05F3-4D2F-9271-0BA491CC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2696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2981" name="Line 11">
              <a:extLst>
                <a:ext uri="{FF2B5EF4-FFF2-40B4-BE49-F238E27FC236}">
                  <a16:creationId xmlns:a16="http://schemas.microsoft.com/office/drawing/2014/main" id="{7902CAF0-E7F2-48C2-99CF-958931DDA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9" y="2741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2" name="Line 12">
              <a:extLst>
                <a:ext uri="{FF2B5EF4-FFF2-40B4-BE49-F238E27FC236}">
                  <a16:creationId xmlns:a16="http://schemas.microsoft.com/office/drawing/2014/main" id="{DBAE2165-BF80-4F00-A1DE-E1B4ECA68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9" y="2741"/>
              <a:ext cx="0" cy="11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3" name="Line 13">
              <a:extLst>
                <a:ext uri="{FF2B5EF4-FFF2-40B4-BE49-F238E27FC236}">
                  <a16:creationId xmlns:a16="http://schemas.microsoft.com/office/drawing/2014/main" id="{7E6E9FD1-82BC-4024-BA45-CEFBAFA0C3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3899"/>
              <a:ext cx="140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4" name="Line 14">
              <a:extLst>
                <a:ext uri="{FF2B5EF4-FFF2-40B4-BE49-F238E27FC236}">
                  <a16:creationId xmlns:a16="http://schemas.microsoft.com/office/drawing/2014/main" id="{F269186E-12D1-46D6-AB88-50AFEB983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9" y="2791"/>
              <a:ext cx="0" cy="11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985" name="Object 15">
              <a:extLst>
                <a:ext uri="{FF2B5EF4-FFF2-40B4-BE49-F238E27FC236}">
                  <a16:creationId xmlns:a16="http://schemas.microsoft.com/office/drawing/2014/main" id="{2F64F0CE-C38A-43F6-A10F-976909A84B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5" y="2635"/>
            <a:ext cx="25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0899" imgH="63456" progId="Equation.3">
                    <p:embed/>
                  </p:oleObj>
                </mc:Choice>
                <mc:Fallback>
                  <p:oleObj name="Equation" r:id="rId4" imgW="50899" imgH="6345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" y="2635"/>
                          <a:ext cx="25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86" name="Object 16">
              <a:extLst>
                <a:ext uri="{FF2B5EF4-FFF2-40B4-BE49-F238E27FC236}">
                  <a16:creationId xmlns:a16="http://schemas.microsoft.com/office/drawing/2014/main" id="{619721C1-54C6-420B-861A-4BBF1E4BC3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7" y="3769"/>
            <a:ext cx="2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273" imgH="63456" progId="Equation.3">
                    <p:embed/>
                  </p:oleObj>
                </mc:Choice>
                <mc:Fallback>
                  <p:oleObj name="Equation" r:id="rId6" imgW="38273" imgH="6345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7" y="3769"/>
                          <a:ext cx="2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87" name="Object 17">
              <a:extLst>
                <a:ext uri="{FF2B5EF4-FFF2-40B4-BE49-F238E27FC236}">
                  <a16:creationId xmlns:a16="http://schemas.microsoft.com/office/drawing/2014/main" id="{7886FE59-18A9-4EE4-8B91-1A0D93E415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7" y="3704"/>
            <a:ext cx="2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3525" imgH="101688" progId="Equation.3">
                    <p:embed/>
                  </p:oleObj>
                </mc:Choice>
                <mc:Fallback>
                  <p:oleObj name="Equation" r:id="rId8" imgW="63525" imgH="101688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7" y="3704"/>
                          <a:ext cx="28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88" name="Object 18">
              <a:extLst>
                <a:ext uri="{FF2B5EF4-FFF2-40B4-BE49-F238E27FC236}">
                  <a16:creationId xmlns:a16="http://schemas.microsoft.com/office/drawing/2014/main" id="{624082AB-6DDB-4861-8289-B804D94D6F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99" y="2580"/>
            <a:ext cx="25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0899" imgH="101688" progId="Equation.3">
                    <p:embed/>
                  </p:oleObj>
                </mc:Choice>
                <mc:Fallback>
                  <p:oleObj name="Equation" r:id="rId10" imgW="50899" imgH="101688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9" y="2580"/>
                          <a:ext cx="25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9891" name="Line 19">
            <a:extLst>
              <a:ext uri="{FF2B5EF4-FFF2-40B4-BE49-F238E27FC236}">
                <a16:creationId xmlns:a16="http://schemas.microsoft.com/office/drawing/2014/main" id="{62D76654-F9EC-47E1-BA1A-9788B4A91C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4488" y="4556125"/>
            <a:ext cx="2212975" cy="17478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892" name="Line 20">
            <a:extLst>
              <a:ext uri="{FF2B5EF4-FFF2-40B4-BE49-F238E27FC236}">
                <a16:creationId xmlns:a16="http://schemas.microsoft.com/office/drawing/2014/main" id="{A3452920-932E-4EBF-AA8F-8C580547AD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8613" y="4570413"/>
            <a:ext cx="2212975" cy="17478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893" name="Line 21">
            <a:extLst>
              <a:ext uri="{FF2B5EF4-FFF2-40B4-BE49-F238E27FC236}">
                <a16:creationId xmlns:a16="http://schemas.microsoft.com/office/drawing/2014/main" id="{0E835622-10A0-4391-8CBE-1E066F3F7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650" y="4548188"/>
            <a:ext cx="2149475" cy="170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C1CA11E9-2CC3-4765-B821-A5B11416A1C4}"/>
              </a:ext>
            </a:extLst>
          </p:cNvPr>
          <p:cNvGrpSpPr>
            <a:grpSpLocks/>
          </p:cNvGrpSpPr>
          <p:nvPr/>
        </p:nvGrpSpPr>
        <p:grpSpPr bwMode="auto">
          <a:xfrm>
            <a:off x="1608138" y="6407150"/>
            <a:ext cx="2286000" cy="141288"/>
            <a:chOff x="786" y="3566"/>
            <a:chExt cx="1440" cy="89"/>
          </a:xfrm>
        </p:grpSpPr>
        <p:sp>
          <p:nvSpPr>
            <p:cNvPr id="82975" name="Freeform 23">
              <a:extLst>
                <a:ext uri="{FF2B5EF4-FFF2-40B4-BE49-F238E27FC236}">
                  <a16:creationId xmlns:a16="http://schemas.microsoft.com/office/drawing/2014/main" id="{5E539E97-229B-4170-9842-887C064CA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" y="3566"/>
              <a:ext cx="1440" cy="89"/>
            </a:xfrm>
            <a:custGeom>
              <a:avLst/>
              <a:gdLst>
                <a:gd name="T0" fmla="*/ 0 w 1440"/>
                <a:gd name="T1" fmla="*/ 0 h 96"/>
                <a:gd name="T2" fmla="*/ 624 w 1440"/>
                <a:gd name="T3" fmla="*/ 19 h 96"/>
                <a:gd name="T4" fmla="*/ 1440 w 1440"/>
                <a:gd name="T5" fmla="*/ 0 h 96"/>
                <a:gd name="T6" fmla="*/ 0 60000 65536"/>
                <a:gd name="T7" fmla="*/ 0 60000 65536"/>
                <a:gd name="T8" fmla="*/ 0 60000 65536"/>
                <a:gd name="T9" fmla="*/ 0 w 1440"/>
                <a:gd name="T10" fmla="*/ 0 h 96"/>
                <a:gd name="T11" fmla="*/ 1440 w 14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96">
                  <a:moveTo>
                    <a:pt x="0" y="0"/>
                  </a:moveTo>
                  <a:cubicBezTo>
                    <a:pt x="192" y="48"/>
                    <a:pt x="384" y="96"/>
                    <a:pt x="624" y="96"/>
                  </a:cubicBezTo>
                  <a:cubicBezTo>
                    <a:pt x="864" y="96"/>
                    <a:pt x="1304" y="16"/>
                    <a:pt x="1440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6" name="Line 24">
              <a:extLst>
                <a:ext uri="{FF2B5EF4-FFF2-40B4-BE49-F238E27FC236}">
                  <a16:creationId xmlns:a16="http://schemas.microsoft.com/office/drawing/2014/main" id="{718B4539-7C16-4069-9AC0-E5252DE08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3655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67EB2E00-6674-422E-A406-E19958E60324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4465638"/>
            <a:ext cx="304800" cy="1901825"/>
            <a:chOff x="756" y="2813"/>
            <a:chExt cx="192" cy="1198"/>
          </a:xfrm>
        </p:grpSpPr>
        <p:sp>
          <p:nvSpPr>
            <p:cNvPr id="82973" name="Freeform 31">
              <a:extLst>
                <a:ext uri="{FF2B5EF4-FFF2-40B4-BE49-F238E27FC236}">
                  <a16:creationId xmlns:a16="http://schemas.microsoft.com/office/drawing/2014/main" id="{F6D74117-F67B-4417-BD59-7F797A37F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2813"/>
              <a:ext cx="192" cy="1198"/>
            </a:xfrm>
            <a:custGeom>
              <a:avLst/>
              <a:gdLst>
                <a:gd name="T0" fmla="*/ 192 w 192"/>
                <a:gd name="T1" fmla="*/ 0 h 1296"/>
                <a:gd name="T2" fmla="*/ 0 w 192"/>
                <a:gd name="T3" fmla="*/ 101 h 1296"/>
                <a:gd name="T4" fmla="*/ 192 w 192"/>
                <a:gd name="T5" fmla="*/ 249 h 1296"/>
                <a:gd name="T6" fmla="*/ 0 60000 65536"/>
                <a:gd name="T7" fmla="*/ 0 60000 65536"/>
                <a:gd name="T8" fmla="*/ 0 60000 65536"/>
                <a:gd name="T9" fmla="*/ 0 w 192"/>
                <a:gd name="T10" fmla="*/ 0 h 1296"/>
                <a:gd name="T11" fmla="*/ 192 w 192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296">
                  <a:moveTo>
                    <a:pt x="192" y="0"/>
                  </a:moveTo>
                  <a:cubicBezTo>
                    <a:pt x="96" y="156"/>
                    <a:pt x="0" y="312"/>
                    <a:pt x="0" y="528"/>
                  </a:cubicBezTo>
                  <a:cubicBezTo>
                    <a:pt x="0" y="744"/>
                    <a:pt x="96" y="1020"/>
                    <a:pt x="192" y="1296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4" name="Line 32">
              <a:extLst>
                <a:ext uri="{FF2B5EF4-FFF2-40B4-BE49-F238E27FC236}">
                  <a16:creationId xmlns:a16="http://schemas.microsoft.com/office/drawing/2014/main" id="{7DDBC151-F2E0-4DAF-B21A-736AA79F5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3212"/>
              <a:ext cx="0" cy="13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9">
            <a:extLst>
              <a:ext uri="{FF2B5EF4-FFF2-40B4-BE49-F238E27FC236}">
                <a16:creationId xmlns:a16="http://schemas.microsoft.com/office/drawing/2014/main" id="{99F7F1E0-ADED-4C3B-A3E7-38167302D600}"/>
              </a:ext>
            </a:extLst>
          </p:cNvPr>
          <p:cNvGrpSpPr>
            <a:grpSpLocks/>
          </p:cNvGrpSpPr>
          <p:nvPr/>
        </p:nvGrpSpPr>
        <p:grpSpPr bwMode="auto">
          <a:xfrm>
            <a:off x="1603375" y="4491038"/>
            <a:ext cx="2286000" cy="1838325"/>
            <a:chOff x="1010" y="2829"/>
            <a:chExt cx="1440" cy="1158"/>
          </a:xfrm>
        </p:grpSpPr>
        <p:sp>
          <p:nvSpPr>
            <p:cNvPr id="82971" name="Freeform 34">
              <a:extLst>
                <a:ext uri="{FF2B5EF4-FFF2-40B4-BE49-F238E27FC236}">
                  <a16:creationId xmlns:a16="http://schemas.microsoft.com/office/drawing/2014/main" id="{2600AD4A-1760-4CF8-928E-D4855E1D2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2829"/>
              <a:ext cx="1440" cy="1158"/>
            </a:xfrm>
            <a:custGeom>
              <a:avLst/>
              <a:gdLst>
                <a:gd name="T0" fmla="*/ 1440 w 1440"/>
                <a:gd name="T1" fmla="*/ 0 h 1248"/>
                <a:gd name="T2" fmla="*/ 960 w 1440"/>
                <a:gd name="T3" fmla="*/ 161 h 1248"/>
                <a:gd name="T4" fmla="*/ 0 w 1440"/>
                <a:gd name="T5" fmla="*/ 259 h 1248"/>
                <a:gd name="T6" fmla="*/ 0 60000 65536"/>
                <a:gd name="T7" fmla="*/ 0 60000 65536"/>
                <a:gd name="T8" fmla="*/ 0 60000 65536"/>
                <a:gd name="T9" fmla="*/ 0 w 1440"/>
                <a:gd name="T10" fmla="*/ 0 h 1248"/>
                <a:gd name="T11" fmla="*/ 1440 w 1440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1248">
                  <a:moveTo>
                    <a:pt x="1440" y="0"/>
                  </a:moveTo>
                  <a:cubicBezTo>
                    <a:pt x="1320" y="280"/>
                    <a:pt x="1200" y="560"/>
                    <a:pt x="960" y="768"/>
                  </a:cubicBezTo>
                  <a:cubicBezTo>
                    <a:pt x="720" y="976"/>
                    <a:pt x="360" y="1112"/>
                    <a:pt x="0" y="1248"/>
                  </a:cubicBez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2" name="Line 35">
              <a:extLst>
                <a:ext uri="{FF2B5EF4-FFF2-40B4-BE49-F238E27FC236}">
                  <a16:creationId xmlns:a16="http://schemas.microsoft.com/office/drawing/2014/main" id="{077AB843-9570-4E99-9239-F28599EB3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3499"/>
              <a:ext cx="96" cy="8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6">
            <a:extLst>
              <a:ext uri="{FF2B5EF4-FFF2-40B4-BE49-F238E27FC236}">
                <a16:creationId xmlns:a16="http://schemas.microsoft.com/office/drawing/2014/main" id="{88351BD6-357A-4CC9-A9AD-03C63234806B}"/>
              </a:ext>
            </a:extLst>
          </p:cNvPr>
          <p:cNvGrpSpPr>
            <a:grpSpLocks/>
          </p:cNvGrpSpPr>
          <p:nvPr/>
        </p:nvGrpSpPr>
        <p:grpSpPr bwMode="auto">
          <a:xfrm>
            <a:off x="1011238" y="6143625"/>
            <a:ext cx="609600" cy="609600"/>
            <a:chOff x="637" y="3870"/>
            <a:chExt cx="384" cy="384"/>
          </a:xfrm>
        </p:grpSpPr>
        <p:sp>
          <p:nvSpPr>
            <p:cNvPr id="82969" name="Oval 37">
              <a:extLst>
                <a:ext uri="{FF2B5EF4-FFF2-40B4-BE49-F238E27FC236}">
                  <a16:creationId xmlns:a16="http://schemas.microsoft.com/office/drawing/2014/main" id="{8207B1EF-6B10-4C77-AD02-27168287F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3870"/>
              <a:ext cx="384" cy="38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2970" name="Line 38">
              <a:extLst>
                <a:ext uri="{FF2B5EF4-FFF2-40B4-BE49-F238E27FC236}">
                  <a16:creationId xmlns:a16="http://schemas.microsoft.com/office/drawing/2014/main" id="{63E2D59A-2F75-4DCA-95FB-84A679D2D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4042"/>
              <a:ext cx="19" cy="12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62">
            <a:extLst>
              <a:ext uri="{FF2B5EF4-FFF2-40B4-BE49-F238E27FC236}">
                <a16:creationId xmlns:a16="http://schemas.microsoft.com/office/drawing/2014/main" id="{2C8E6BCD-19EB-48AB-90AF-1CE2D0CCED02}"/>
              </a:ext>
            </a:extLst>
          </p:cNvPr>
          <p:cNvGrpSpPr>
            <a:grpSpLocks/>
          </p:cNvGrpSpPr>
          <p:nvPr/>
        </p:nvGrpSpPr>
        <p:grpSpPr bwMode="auto">
          <a:xfrm>
            <a:off x="1198563" y="4473575"/>
            <a:ext cx="304800" cy="1901825"/>
            <a:chOff x="756" y="2813"/>
            <a:chExt cx="192" cy="1198"/>
          </a:xfrm>
        </p:grpSpPr>
        <p:sp>
          <p:nvSpPr>
            <p:cNvPr id="82967" name="Freeform 63">
              <a:extLst>
                <a:ext uri="{FF2B5EF4-FFF2-40B4-BE49-F238E27FC236}">
                  <a16:creationId xmlns:a16="http://schemas.microsoft.com/office/drawing/2014/main" id="{8CF6354E-25A7-484C-ABB5-A246BA872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2813"/>
              <a:ext cx="192" cy="1198"/>
            </a:xfrm>
            <a:custGeom>
              <a:avLst/>
              <a:gdLst>
                <a:gd name="T0" fmla="*/ 192 w 192"/>
                <a:gd name="T1" fmla="*/ 0 h 1296"/>
                <a:gd name="T2" fmla="*/ 0 w 192"/>
                <a:gd name="T3" fmla="*/ 101 h 1296"/>
                <a:gd name="T4" fmla="*/ 192 w 192"/>
                <a:gd name="T5" fmla="*/ 249 h 1296"/>
                <a:gd name="T6" fmla="*/ 0 60000 65536"/>
                <a:gd name="T7" fmla="*/ 0 60000 65536"/>
                <a:gd name="T8" fmla="*/ 0 60000 65536"/>
                <a:gd name="T9" fmla="*/ 0 w 192"/>
                <a:gd name="T10" fmla="*/ 0 h 1296"/>
                <a:gd name="T11" fmla="*/ 192 w 192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296">
                  <a:moveTo>
                    <a:pt x="192" y="0"/>
                  </a:moveTo>
                  <a:cubicBezTo>
                    <a:pt x="96" y="156"/>
                    <a:pt x="0" y="312"/>
                    <a:pt x="0" y="528"/>
                  </a:cubicBezTo>
                  <a:cubicBezTo>
                    <a:pt x="0" y="744"/>
                    <a:pt x="96" y="1020"/>
                    <a:pt x="192" y="1296"/>
                  </a:cubicBez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8" name="Line 64">
              <a:extLst>
                <a:ext uri="{FF2B5EF4-FFF2-40B4-BE49-F238E27FC236}">
                  <a16:creationId xmlns:a16="http://schemas.microsoft.com/office/drawing/2014/main" id="{76E068BE-9FD2-406F-8FF1-F2BAA041D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3212"/>
              <a:ext cx="0" cy="13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65">
            <a:extLst>
              <a:ext uri="{FF2B5EF4-FFF2-40B4-BE49-F238E27FC236}">
                <a16:creationId xmlns:a16="http://schemas.microsoft.com/office/drawing/2014/main" id="{16F32931-B482-413F-8E8B-057D4B697EDB}"/>
              </a:ext>
            </a:extLst>
          </p:cNvPr>
          <p:cNvGrpSpPr>
            <a:grpSpLocks/>
          </p:cNvGrpSpPr>
          <p:nvPr/>
        </p:nvGrpSpPr>
        <p:grpSpPr bwMode="auto">
          <a:xfrm>
            <a:off x="1601788" y="4473575"/>
            <a:ext cx="2286000" cy="1838325"/>
            <a:chOff x="1010" y="2829"/>
            <a:chExt cx="1440" cy="1158"/>
          </a:xfrm>
        </p:grpSpPr>
        <p:sp>
          <p:nvSpPr>
            <p:cNvPr id="82965" name="Freeform 66">
              <a:extLst>
                <a:ext uri="{FF2B5EF4-FFF2-40B4-BE49-F238E27FC236}">
                  <a16:creationId xmlns:a16="http://schemas.microsoft.com/office/drawing/2014/main" id="{A26FCCE6-724D-45AF-86A8-7D55D1625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2829"/>
              <a:ext cx="1440" cy="1158"/>
            </a:xfrm>
            <a:custGeom>
              <a:avLst/>
              <a:gdLst>
                <a:gd name="T0" fmla="*/ 1440 w 1440"/>
                <a:gd name="T1" fmla="*/ 0 h 1248"/>
                <a:gd name="T2" fmla="*/ 960 w 1440"/>
                <a:gd name="T3" fmla="*/ 161 h 1248"/>
                <a:gd name="T4" fmla="*/ 0 w 1440"/>
                <a:gd name="T5" fmla="*/ 259 h 1248"/>
                <a:gd name="T6" fmla="*/ 0 60000 65536"/>
                <a:gd name="T7" fmla="*/ 0 60000 65536"/>
                <a:gd name="T8" fmla="*/ 0 60000 65536"/>
                <a:gd name="T9" fmla="*/ 0 w 1440"/>
                <a:gd name="T10" fmla="*/ 0 h 1248"/>
                <a:gd name="T11" fmla="*/ 1440 w 1440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1248">
                  <a:moveTo>
                    <a:pt x="1440" y="0"/>
                  </a:moveTo>
                  <a:cubicBezTo>
                    <a:pt x="1320" y="280"/>
                    <a:pt x="1200" y="560"/>
                    <a:pt x="960" y="768"/>
                  </a:cubicBezTo>
                  <a:cubicBezTo>
                    <a:pt x="720" y="976"/>
                    <a:pt x="360" y="1112"/>
                    <a:pt x="0" y="1248"/>
                  </a:cubicBezTo>
                </a:path>
              </a:pathLst>
            </a:custGeom>
            <a:noFill/>
            <a:ln w="76200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6" name="Line 67">
              <a:extLst>
                <a:ext uri="{FF2B5EF4-FFF2-40B4-BE49-F238E27FC236}">
                  <a16:creationId xmlns:a16="http://schemas.microsoft.com/office/drawing/2014/main" id="{17371491-49C9-4035-9FB2-3404A9373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3499"/>
              <a:ext cx="96" cy="89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68">
            <a:extLst>
              <a:ext uri="{FF2B5EF4-FFF2-40B4-BE49-F238E27FC236}">
                <a16:creationId xmlns:a16="http://schemas.microsoft.com/office/drawing/2014/main" id="{FE5AF492-C20C-42DE-B2D8-4C53FFDA0004}"/>
              </a:ext>
            </a:extLst>
          </p:cNvPr>
          <p:cNvGrpSpPr>
            <a:grpSpLocks/>
          </p:cNvGrpSpPr>
          <p:nvPr/>
        </p:nvGrpSpPr>
        <p:grpSpPr bwMode="auto">
          <a:xfrm>
            <a:off x="1009650" y="6151563"/>
            <a:ext cx="609600" cy="609600"/>
            <a:chOff x="637" y="3870"/>
            <a:chExt cx="384" cy="384"/>
          </a:xfrm>
        </p:grpSpPr>
        <p:sp>
          <p:nvSpPr>
            <p:cNvPr id="82963" name="Oval 69">
              <a:extLst>
                <a:ext uri="{FF2B5EF4-FFF2-40B4-BE49-F238E27FC236}">
                  <a16:creationId xmlns:a16="http://schemas.microsoft.com/office/drawing/2014/main" id="{3B01CE3E-A31A-4DE6-8C7D-A0CA3CFD5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3870"/>
              <a:ext cx="384" cy="384"/>
            </a:xfrm>
            <a:prstGeom prst="ellips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2964" name="Line 70">
              <a:extLst>
                <a:ext uri="{FF2B5EF4-FFF2-40B4-BE49-F238E27FC236}">
                  <a16:creationId xmlns:a16="http://schemas.microsoft.com/office/drawing/2014/main" id="{8E13F28F-2A3B-4E02-9CEC-A3C6EC0AF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4042"/>
              <a:ext cx="19" cy="121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9943" name="Line 71">
            <a:extLst>
              <a:ext uri="{FF2B5EF4-FFF2-40B4-BE49-F238E27FC236}">
                <a16:creationId xmlns:a16="http://schemas.microsoft.com/office/drawing/2014/main" id="{4ACB3D2E-8A04-4830-96B6-8621635DD4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7838" y="6319838"/>
            <a:ext cx="2101850" cy="17462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9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9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6" grpId="0" autoUpdateAnimBg="0"/>
      <p:bldP spid="71987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>
            <a:extLst>
              <a:ext uri="{FF2B5EF4-FFF2-40B4-BE49-F238E27FC236}">
                <a16:creationId xmlns:a16="http://schemas.microsoft.com/office/drawing/2014/main" id="{084B37AC-34E1-42F7-9D4E-224B1E3A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86C715C4-56AC-40EB-B479-55858CDC0075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105</a:t>
            </a:fld>
            <a:endParaRPr lang="en-US" altLang="zh-CN" sz="1400" b="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9C1178A-802F-4157-9ADC-301DFE64A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4</a:t>
            </a:r>
            <a:r>
              <a:rPr lang="zh-CN" altLang="en-US"/>
              <a:t>（续）</a:t>
            </a:r>
          </a:p>
        </p:txBody>
      </p:sp>
      <p:graphicFrame>
        <p:nvGraphicFramePr>
          <p:cNvPr id="83972" name="Object 3">
            <a:extLst>
              <a:ext uri="{FF2B5EF4-FFF2-40B4-BE49-F238E27FC236}">
                <a16:creationId xmlns:a16="http://schemas.microsoft.com/office/drawing/2014/main" id="{58422E18-6B9E-4EDB-A05F-13F52C51D4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475" y="1222375"/>
          <a:ext cx="312261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99" imgH="838331" progId="Equation.DSMT4">
                  <p:embed/>
                </p:oleObj>
              </mc:Choice>
              <mc:Fallback>
                <p:oleObj name="Equation" r:id="rId2" imgW="1066899" imgH="83833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1222375"/>
                        <a:ext cx="312261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Text Box 4">
            <a:extLst>
              <a:ext uri="{FF2B5EF4-FFF2-40B4-BE49-F238E27FC236}">
                <a16:creationId xmlns:a16="http://schemas.microsoft.com/office/drawing/2014/main" id="{B9F465D4-C5C0-45EA-8E67-76FBAF654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0" y="1762125"/>
            <a:ext cx="45402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b="0">
                <a:ea typeface="黑体" panose="02010609060101010101" pitchFamily="49" charset="-122"/>
              </a:rPr>
              <a:t>i=4</a:t>
            </a:r>
            <a:r>
              <a:rPr kumimoji="1" lang="zh-CN" altLang="en-US" sz="4000" b="0">
                <a:ea typeface="黑体" panose="02010609060101010101" pitchFamily="49" charset="-122"/>
              </a:rPr>
              <a:t>时，</a:t>
            </a:r>
            <a:r>
              <a:rPr kumimoji="1" lang="en-US" altLang="zh-CN" sz="4000" b="0">
                <a:ea typeface="黑体" panose="02010609060101010101" pitchFamily="49" charset="-122"/>
              </a:rPr>
              <a:t>j=1,2,3,4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b="0">
                <a:ea typeface="黑体" panose="02010609060101010101" pitchFamily="49" charset="-122"/>
              </a:rPr>
              <a:t>A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14 </a:t>
            </a:r>
            <a:r>
              <a:rPr kumimoji="1" lang="en-US" altLang="zh-CN" sz="4000" b="0">
                <a:ea typeface="黑体" panose="02010609060101010101" pitchFamily="49" charset="-122"/>
              </a:rPr>
              <a:t>, A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24 </a:t>
            </a:r>
            <a:r>
              <a:rPr kumimoji="1" lang="en-US" altLang="zh-CN" sz="4000" b="0">
                <a:ea typeface="黑体" panose="02010609060101010101" pitchFamily="49" charset="-122"/>
              </a:rPr>
              <a:t>, A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34 </a:t>
            </a:r>
            <a:r>
              <a:rPr kumimoji="1" lang="en-US" altLang="zh-CN" sz="4000" b="0">
                <a:ea typeface="黑体" panose="02010609060101010101" pitchFamily="49" charset="-122"/>
              </a:rPr>
              <a:t>,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 </a:t>
            </a:r>
            <a:r>
              <a:rPr kumimoji="1" lang="en-US" altLang="zh-CN" sz="4000" b="0">
                <a:ea typeface="黑体" panose="02010609060101010101" pitchFamily="49" charset="-122"/>
              </a:rPr>
              <a:t>A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44</a:t>
            </a:r>
            <a:r>
              <a:rPr kumimoji="1" lang="en-US" altLang="zh-CN" sz="4000" b="0">
                <a:ea typeface="黑体" panose="02010609060101010101" pitchFamily="49" charset="-122"/>
              </a:rPr>
              <a:t>=1</a:t>
            </a:r>
          </a:p>
        </p:txBody>
      </p:sp>
      <p:graphicFrame>
        <p:nvGraphicFramePr>
          <p:cNvPr id="720901" name="Object 5">
            <a:extLst>
              <a:ext uri="{FF2B5EF4-FFF2-40B4-BE49-F238E27FC236}">
                <a16:creationId xmlns:a16="http://schemas.microsoft.com/office/drawing/2014/main" id="{E59A676C-7DEA-45D8-BF7C-71A312771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038600"/>
          <a:ext cx="28797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727" imgH="838331" progId="Equation.DSMT4">
                  <p:embed/>
                </p:oleObj>
              </mc:Choice>
              <mc:Fallback>
                <p:oleObj name="Equation" r:id="rId4" imgW="977727" imgH="83833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038600"/>
                        <a:ext cx="287972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9E6DC3F3-9659-4C4D-AB73-D06105DCC30F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1450975"/>
            <a:ext cx="2743200" cy="2590800"/>
            <a:chOff x="1018" y="914"/>
            <a:chExt cx="1728" cy="1632"/>
          </a:xfrm>
        </p:grpSpPr>
        <p:sp>
          <p:nvSpPr>
            <p:cNvPr id="84036" name="Line 7">
              <a:extLst>
                <a:ext uri="{FF2B5EF4-FFF2-40B4-BE49-F238E27FC236}">
                  <a16:creationId xmlns:a16="http://schemas.microsoft.com/office/drawing/2014/main" id="{EFC48E4A-7F32-4BBE-AF09-84FB9FD8B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8" y="2210"/>
              <a:ext cx="1104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7" name="Line 8">
              <a:extLst>
                <a:ext uri="{FF2B5EF4-FFF2-40B4-BE49-F238E27FC236}">
                  <a16:creationId xmlns:a16="http://schemas.microsoft.com/office/drawing/2014/main" id="{547818A7-633F-466C-9EC7-79F41B887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" y="2210"/>
              <a:ext cx="0" cy="33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8" name="Line 9">
              <a:extLst>
                <a:ext uri="{FF2B5EF4-FFF2-40B4-BE49-F238E27FC236}">
                  <a16:creationId xmlns:a16="http://schemas.microsoft.com/office/drawing/2014/main" id="{66107301-2D5E-46F8-A100-168B06D2D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" y="2546"/>
              <a:ext cx="1008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9" name="Line 10">
              <a:extLst>
                <a:ext uri="{FF2B5EF4-FFF2-40B4-BE49-F238E27FC236}">
                  <a16:creationId xmlns:a16="http://schemas.microsoft.com/office/drawing/2014/main" id="{F6BCA08B-233C-441D-B0FE-638A5EC63F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6" y="914"/>
              <a:ext cx="0" cy="1632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0" name="Line 11">
              <a:extLst>
                <a:ext uri="{FF2B5EF4-FFF2-40B4-BE49-F238E27FC236}">
                  <a16:creationId xmlns:a16="http://schemas.microsoft.com/office/drawing/2014/main" id="{7E6B767D-E46B-4B41-9B83-24A6D11F70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" y="914"/>
              <a:ext cx="384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1" name="Line 12">
              <a:extLst>
                <a:ext uri="{FF2B5EF4-FFF2-40B4-BE49-F238E27FC236}">
                  <a16:creationId xmlns:a16="http://schemas.microsoft.com/office/drawing/2014/main" id="{E7521C01-B695-416B-B27A-8B7789051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" y="1346"/>
              <a:ext cx="384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2" name="Line 13">
              <a:extLst>
                <a:ext uri="{FF2B5EF4-FFF2-40B4-BE49-F238E27FC236}">
                  <a16:creationId xmlns:a16="http://schemas.microsoft.com/office/drawing/2014/main" id="{D74934AE-89B7-4245-B10C-2C2D41F87E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" y="1682"/>
              <a:ext cx="384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3" name="Line 14">
              <a:extLst>
                <a:ext uri="{FF2B5EF4-FFF2-40B4-BE49-F238E27FC236}">
                  <a16:creationId xmlns:a16="http://schemas.microsoft.com/office/drawing/2014/main" id="{0CBC4C85-E552-4287-834B-15395C609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" y="2066"/>
              <a:ext cx="384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0911" name="Line 15">
            <a:extLst>
              <a:ext uri="{FF2B5EF4-FFF2-40B4-BE49-F238E27FC236}">
                <a16:creationId xmlns:a16="http://schemas.microsoft.com/office/drawing/2014/main" id="{5D17B033-E406-41B0-AB5A-C161EC85AFC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4229100" y="3467100"/>
            <a:ext cx="685800" cy="1981200"/>
          </a:xfrm>
          <a:prstGeom prst="line">
            <a:avLst/>
          </a:prstGeom>
          <a:noFill/>
          <a:ln w="76200">
            <a:solidFill>
              <a:srgbClr val="FF33CC"/>
            </a:solidFill>
            <a:round/>
            <a:headEnd/>
            <a:tailEnd type="triangle" w="med" len="med"/>
          </a:ln>
          <a:scene3d>
            <a:camera prst="legacyObliqueTopRight"/>
            <a:lightRig rig="legacyFlat3" dir="b"/>
          </a:scene3d>
          <a:sp3d extrusionH="36500" prstMaterial="legacyMatte">
            <a:bevelT w="13500" h="13500" prst="angle"/>
            <a:bevelB w="13500" h="13500" prst="angle"/>
            <a:extrusionClr>
              <a:srgbClr val="FF33CC"/>
            </a:extrusionClr>
            <a:contourClr>
              <a:srgbClr val="FF33CC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C61A2E9C-BECC-4AF3-8165-753C21286C65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038600"/>
            <a:ext cx="2895600" cy="2286000"/>
            <a:chOff x="3600" y="2544"/>
            <a:chExt cx="1824" cy="1440"/>
          </a:xfrm>
        </p:grpSpPr>
        <p:sp>
          <p:nvSpPr>
            <p:cNvPr id="84032" name="Oval 17">
              <a:extLst>
                <a:ext uri="{FF2B5EF4-FFF2-40B4-BE49-F238E27FC236}">
                  <a16:creationId xmlns:a16="http://schemas.microsoft.com/office/drawing/2014/main" id="{B8F61429-BC72-4740-97F9-B87374194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648"/>
              <a:ext cx="1776" cy="336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4033" name="Oval 18">
              <a:extLst>
                <a:ext uri="{FF2B5EF4-FFF2-40B4-BE49-F238E27FC236}">
                  <a16:creationId xmlns:a16="http://schemas.microsoft.com/office/drawing/2014/main" id="{033D4273-8D0F-42C6-855F-DB969A056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312"/>
              <a:ext cx="1776" cy="336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4034" name="Oval 19">
              <a:extLst>
                <a:ext uri="{FF2B5EF4-FFF2-40B4-BE49-F238E27FC236}">
                  <a16:creationId xmlns:a16="http://schemas.microsoft.com/office/drawing/2014/main" id="{11C0FC42-A6FC-4BC5-8BE8-12F070B87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928"/>
              <a:ext cx="1776" cy="336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4035" name="Oval 20">
              <a:extLst>
                <a:ext uri="{FF2B5EF4-FFF2-40B4-BE49-F238E27FC236}">
                  <a16:creationId xmlns:a16="http://schemas.microsoft.com/office/drawing/2014/main" id="{B8C6A2FA-284D-4F53-B93A-078EA8A6A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44"/>
              <a:ext cx="1776" cy="336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" name="Group 21">
            <a:extLst>
              <a:ext uri="{FF2B5EF4-FFF2-40B4-BE49-F238E27FC236}">
                <a16:creationId xmlns:a16="http://schemas.microsoft.com/office/drawing/2014/main" id="{6FD192BF-55A5-47C4-853D-342119EE4651}"/>
              </a:ext>
            </a:extLst>
          </p:cNvPr>
          <p:cNvGrpSpPr>
            <a:grpSpLocks/>
          </p:cNvGrpSpPr>
          <p:nvPr/>
        </p:nvGrpSpPr>
        <p:grpSpPr bwMode="auto">
          <a:xfrm>
            <a:off x="255588" y="4324350"/>
            <a:ext cx="3384550" cy="2317750"/>
            <a:chOff x="3225" y="2580"/>
            <a:chExt cx="2132" cy="1460"/>
          </a:xfrm>
        </p:grpSpPr>
        <p:sp>
          <p:nvSpPr>
            <p:cNvPr id="84020" name="Oval 22">
              <a:extLst>
                <a:ext uri="{FF2B5EF4-FFF2-40B4-BE49-F238E27FC236}">
                  <a16:creationId xmlns:a16="http://schemas.microsoft.com/office/drawing/2014/main" id="{347D84F2-7071-40E2-A0E0-4DE43A886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3854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4021" name="Oval 23">
              <a:extLst>
                <a:ext uri="{FF2B5EF4-FFF2-40B4-BE49-F238E27FC236}">
                  <a16:creationId xmlns:a16="http://schemas.microsoft.com/office/drawing/2014/main" id="{18A451D4-1F88-4042-9F8C-D3F33DF15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3858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4022" name="Oval 24">
              <a:extLst>
                <a:ext uri="{FF2B5EF4-FFF2-40B4-BE49-F238E27FC236}">
                  <a16:creationId xmlns:a16="http://schemas.microsoft.com/office/drawing/2014/main" id="{D8C1C477-3E8C-4747-B60F-C25C05BE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2696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4023" name="Oval 25">
              <a:extLst>
                <a:ext uri="{FF2B5EF4-FFF2-40B4-BE49-F238E27FC236}">
                  <a16:creationId xmlns:a16="http://schemas.microsoft.com/office/drawing/2014/main" id="{38EC2D20-1C7A-48C7-8599-E28B25EE8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2696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4024" name="Line 26">
              <a:extLst>
                <a:ext uri="{FF2B5EF4-FFF2-40B4-BE49-F238E27FC236}">
                  <a16:creationId xmlns:a16="http://schemas.microsoft.com/office/drawing/2014/main" id="{56ECA224-7EA2-4B19-876F-DC3D65650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9" y="2741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5" name="Line 27">
              <a:extLst>
                <a:ext uri="{FF2B5EF4-FFF2-40B4-BE49-F238E27FC236}">
                  <a16:creationId xmlns:a16="http://schemas.microsoft.com/office/drawing/2014/main" id="{2D121AD6-F0DD-4E2C-A4F7-F4D4A73BC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9" y="2741"/>
              <a:ext cx="0" cy="11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6" name="Line 28">
              <a:extLst>
                <a:ext uri="{FF2B5EF4-FFF2-40B4-BE49-F238E27FC236}">
                  <a16:creationId xmlns:a16="http://schemas.microsoft.com/office/drawing/2014/main" id="{63231B51-82BC-45D0-B6FB-AD233EA41C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3899"/>
              <a:ext cx="140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7" name="Line 29">
              <a:extLst>
                <a:ext uri="{FF2B5EF4-FFF2-40B4-BE49-F238E27FC236}">
                  <a16:creationId xmlns:a16="http://schemas.microsoft.com/office/drawing/2014/main" id="{67D1937D-CD42-4F4D-AAE6-A08EB6936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9" y="2791"/>
              <a:ext cx="0" cy="11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4028" name="Object 30">
              <a:extLst>
                <a:ext uri="{FF2B5EF4-FFF2-40B4-BE49-F238E27FC236}">
                  <a16:creationId xmlns:a16="http://schemas.microsoft.com/office/drawing/2014/main" id="{2E215FA3-5F1A-4DC6-8C3F-9904261182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5" y="2635"/>
            <a:ext cx="25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0899" imgH="63456" progId="Equation.3">
                    <p:embed/>
                  </p:oleObj>
                </mc:Choice>
                <mc:Fallback>
                  <p:oleObj name="Equation" r:id="rId6" imgW="50899" imgH="63456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" y="2635"/>
                          <a:ext cx="25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029" name="Object 31">
              <a:extLst>
                <a:ext uri="{FF2B5EF4-FFF2-40B4-BE49-F238E27FC236}">
                  <a16:creationId xmlns:a16="http://schemas.microsoft.com/office/drawing/2014/main" id="{60418DE3-A157-48AD-B6C0-0192666891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7" y="3769"/>
            <a:ext cx="2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8273" imgH="63456" progId="Equation.3">
                    <p:embed/>
                  </p:oleObj>
                </mc:Choice>
                <mc:Fallback>
                  <p:oleObj name="Equation" r:id="rId8" imgW="38273" imgH="63456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7" y="3769"/>
                          <a:ext cx="2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030" name="Object 32">
              <a:extLst>
                <a:ext uri="{FF2B5EF4-FFF2-40B4-BE49-F238E27FC236}">
                  <a16:creationId xmlns:a16="http://schemas.microsoft.com/office/drawing/2014/main" id="{DB2DC8C6-6BB2-4003-81E4-4E2A9DB1FD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7" y="3704"/>
            <a:ext cx="2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3525" imgH="101688" progId="Equation.3">
                    <p:embed/>
                  </p:oleObj>
                </mc:Choice>
                <mc:Fallback>
                  <p:oleObj name="Equation" r:id="rId10" imgW="63525" imgH="101688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7" y="3704"/>
                          <a:ext cx="28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031" name="Object 33">
              <a:extLst>
                <a:ext uri="{FF2B5EF4-FFF2-40B4-BE49-F238E27FC236}">
                  <a16:creationId xmlns:a16="http://schemas.microsoft.com/office/drawing/2014/main" id="{E7C6C1A6-C46D-4302-826F-00DA7EB6A1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99" y="2580"/>
            <a:ext cx="25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0899" imgH="101688" progId="Equation.3">
                    <p:embed/>
                  </p:oleObj>
                </mc:Choice>
                <mc:Fallback>
                  <p:oleObj name="Equation" r:id="rId12" imgW="50899" imgH="101688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9" y="2580"/>
                          <a:ext cx="25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0930" name="Line 34">
            <a:extLst>
              <a:ext uri="{FF2B5EF4-FFF2-40B4-BE49-F238E27FC236}">
                <a16:creationId xmlns:a16="http://schemas.microsoft.com/office/drawing/2014/main" id="{D28E469C-51AA-49BA-8162-17377AE28F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4388" y="4629150"/>
            <a:ext cx="2212975" cy="17478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931" name="Line 35">
            <a:extLst>
              <a:ext uri="{FF2B5EF4-FFF2-40B4-BE49-F238E27FC236}">
                <a16:creationId xmlns:a16="http://schemas.microsoft.com/office/drawing/2014/main" id="{F6D7F54E-475E-4DEB-B94A-DBB1115594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8513" y="4643438"/>
            <a:ext cx="2212975" cy="17478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932" name="Line 36">
            <a:extLst>
              <a:ext uri="{FF2B5EF4-FFF2-40B4-BE49-F238E27FC236}">
                <a16:creationId xmlns:a16="http://schemas.microsoft.com/office/drawing/2014/main" id="{1B582017-F4DC-423D-AF71-A54F8AA88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550" y="4621213"/>
            <a:ext cx="2149475" cy="170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7">
            <a:extLst>
              <a:ext uri="{FF2B5EF4-FFF2-40B4-BE49-F238E27FC236}">
                <a16:creationId xmlns:a16="http://schemas.microsoft.com/office/drawing/2014/main" id="{5ECBF4A2-863B-4083-92EE-128B939B89FF}"/>
              </a:ext>
            </a:extLst>
          </p:cNvPr>
          <p:cNvGrpSpPr>
            <a:grpSpLocks/>
          </p:cNvGrpSpPr>
          <p:nvPr/>
        </p:nvGrpSpPr>
        <p:grpSpPr bwMode="auto">
          <a:xfrm>
            <a:off x="808038" y="6480175"/>
            <a:ext cx="2286000" cy="141288"/>
            <a:chOff x="786" y="3566"/>
            <a:chExt cx="1440" cy="89"/>
          </a:xfrm>
        </p:grpSpPr>
        <p:sp>
          <p:nvSpPr>
            <p:cNvPr id="84018" name="Freeform 38">
              <a:extLst>
                <a:ext uri="{FF2B5EF4-FFF2-40B4-BE49-F238E27FC236}">
                  <a16:creationId xmlns:a16="http://schemas.microsoft.com/office/drawing/2014/main" id="{1E5A2983-10E3-4225-BDDD-578F459B8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" y="3566"/>
              <a:ext cx="1440" cy="89"/>
            </a:xfrm>
            <a:custGeom>
              <a:avLst/>
              <a:gdLst>
                <a:gd name="T0" fmla="*/ 0 w 1440"/>
                <a:gd name="T1" fmla="*/ 0 h 96"/>
                <a:gd name="T2" fmla="*/ 624 w 1440"/>
                <a:gd name="T3" fmla="*/ 19 h 96"/>
                <a:gd name="T4" fmla="*/ 1440 w 1440"/>
                <a:gd name="T5" fmla="*/ 0 h 96"/>
                <a:gd name="T6" fmla="*/ 0 60000 65536"/>
                <a:gd name="T7" fmla="*/ 0 60000 65536"/>
                <a:gd name="T8" fmla="*/ 0 60000 65536"/>
                <a:gd name="T9" fmla="*/ 0 w 1440"/>
                <a:gd name="T10" fmla="*/ 0 h 96"/>
                <a:gd name="T11" fmla="*/ 1440 w 14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96">
                  <a:moveTo>
                    <a:pt x="0" y="0"/>
                  </a:moveTo>
                  <a:cubicBezTo>
                    <a:pt x="192" y="48"/>
                    <a:pt x="384" y="96"/>
                    <a:pt x="624" y="96"/>
                  </a:cubicBezTo>
                  <a:cubicBezTo>
                    <a:pt x="864" y="96"/>
                    <a:pt x="1304" y="16"/>
                    <a:pt x="1440" y="0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9" name="Line 39">
              <a:extLst>
                <a:ext uri="{FF2B5EF4-FFF2-40B4-BE49-F238E27FC236}">
                  <a16:creationId xmlns:a16="http://schemas.microsoft.com/office/drawing/2014/main" id="{D1AC7A1E-5DCC-4E93-896F-5D1505654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4" y="3655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0">
            <a:extLst>
              <a:ext uri="{FF2B5EF4-FFF2-40B4-BE49-F238E27FC236}">
                <a16:creationId xmlns:a16="http://schemas.microsoft.com/office/drawing/2014/main" id="{34DD7EFB-675D-4457-B2C1-383E8CA4E8B4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4538663"/>
            <a:ext cx="304800" cy="1901825"/>
            <a:chOff x="756" y="2813"/>
            <a:chExt cx="192" cy="1198"/>
          </a:xfrm>
        </p:grpSpPr>
        <p:sp>
          <p:nvSpPr>
            <p:cNvPr id="84016" name="Freeform 41">
              <a:extLst>
                <a:ext uri="{FF2B5EF4-FFF2-40B4-BE49-F238E27FC236}">
                  <a16:creationId xmlns:a16="http://schemas.microsoft.com/office/drawing/2014/main" id="{05B50D42-B677-417B-A1A1-02397D812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2813"/>
              <a:ext cx="192" cy="1198"/>
            </a:xfrm>
            <a:custGeom>
              <a:avLst/>
              <a:gdLst>
                <a:gd name="T0" fmla="*/ 192 w 192"/>
                <a:gd name="T1" fmla="*/ 0 h 1296"/>
                <a:gd name="T2" fmla="*/ 0 w 192"/>
                <a:gd name="T3" fmla="*/ 101 h 1296"/>
                <a:gd name="T4" fmla="*/ 192 w 192"/>
                <a:gd name="T5" fmla="*/ 249 h 1296"/>
                <a:gd name="T6" fmla="*/ 0 60000 65536"/>
                <a:gd name="T7" fmla="*/ 0 60000 65536"/>
                <a:gd name="T8" fmla="*/ 0 60000 65536"/>
                <a:gd name="T9" fmla="*/ 0 w 192"/>
                <a:gd name="T10" fmla="*/ 0 h 1296"/>
                <a:gd name="T11" fmla="*/ 192 w 192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296">
                  <a:moveTo>
                    <a:pt x="192" y="0"/>
                  </a:moveTo>
                  <a:cubicBezTo>
                    <a:pt x="96" y="156"/>
                    <a:pt x="0" y="312"/>
                    <a:pt x="0" y="528"/>
                  </a:cubicBezTo>
                  <a:cubicBezTo>
                    <a:pt x="0" y="744"/>
                    <a:pt x="96" y="1020"/>
                    <a:pt x="192" y="1296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7" name="Line 42">
              <a:extLst>
                <a:ext uri="{FF2B5EF4-FFF2-40B4-BE49-F238E27FC236}">
                  <a16:creationId xmlns:a16="http://schemas.microsoft.com/office/drawing/2014/main" id="{1B8D3737-5505-40AB-BB8D-50223484B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3212"/>
              <a:ext cx="0" cy="13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43">
            <a:extLst>
              <a:ext uri="{FF2B5EF4-FFF2-40B4-BE49-F238E27FC236}">
                <a16:creationId xmlns:a16="http://schemas.microsoft.com/office/drawing/2014/main" id="{EB55015E-6863-4697-9A53-E949BD01A77E}"/>
              </a:ext>
            </a:extLst>
          </p:cNvPr>
          <p:cNvGrpSpPr>
            <a:grpSpLocks/>
          </p:cNvGrpSpPr>
          <p:nvPr/>
        </p:nvGrpSpPr>
        <p:grpSpPr bwMode="auto">
          <a:xfrm>
            <a:off x="803275" y="4564063"/>
            <a:ext cx="2286000" cy="1838325"/>
            <a:chOff x="1010" y="2829"/>
            <a:chExt cx="1440" cy="1158"/>
          </a:xfrm>
        </p:grpSpPr>
        <p:sp>
          <p:nvSpPr>
            <p:cNvPr id="84014" name="Freeform 44">
              <a:extLst>
                <a:ext uri="{FF2B5EF4-FFF2-40B4-BE49-F238E27FC236}">
                  <a16:creationId xmlns:a16="http://schemas.microsoft.com/office/drawing/2014/main" id="{5F20800E-2C35-44E1-887F-6C4FC1690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2829"/>
              <a:ext cx="1440" cy="1158"/>
            </a:xfrm>
            <a:custGeom>
              <a:avLst/>
              <a:gdLst>
                <a:gd name="T0" fmla="*/ 1440 w 1440"/>
                <a:gd name="T1" fmla="*/ 0 h 1248"/>
                <a:gd name="T2" fmla="*/ 960 w 1440"/>
                <a:gd name="T3" fmla="*/ 161 h 1248"/>
                <a:gd name="T4" fmla="*/ 0 w 1440"/>
                <a:gd name="T5" fmla="*/ 259 h 1248"/>
                <a:gd name="T6" fmla="*/ 0 60000 65536"/>
                <a:gd name="T7" fmla="*/ 0 60000 65536"/>
                <a:gd name="T8" fmla="*/ 0 60000 65536"/>
                <a:gd name="T9" fmla="*/ 0 w 1440"/>
                <a:gd name="T10" fmla="*/ 0 h 1248"/>
                <a:gd name="T11" fmla="*/ 1440 w 1440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1248">
                  <a:moveTo>
                    <a:pt x="1440" y="0"/>
                  </a:moveTo>
                  <a:cubicBezTo>
                    <a:pt x="1320" y="280"/>
                    <a:pt x="1200" y="560"/>
                    <a:pt x="960" y="768"/>
                  </a:cubicBezTo>
                  <a:cubicBezTo>
                    <a:pt x="720" y="976"/>
                    <a:pt x="360" y="1112"/>
                    <a:pt x="0" y="1248"/>
                  </a:cubicBez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5" name="Line 45">
              <a:extLst>
                <a:ext uri="{FF2B5EF4-FFF2-40B4-BE49-F238E27FC236}">
                  <a16:creationId xmlns:a16="http://schemas.microsoft.com/office/drawing/2014/main" id="{EDE27BE4-0FF5-4375-B5B2-6FBDCDA65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3499"/>
              <a:ext cx="96" cy="8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46">
            <a:extLst>
              <a:ext uri="{FF2B5EF4-FFF2-40B4-BE49-F238E27FC236}">
                <a16:creationId xmlns:a16="http://schemas.microsoft.com/office/drawing/2014/main" id="{56C55275-4D9B-46AA-8A30-79C886D43C30}"/>
              </a:ext>
            </a:extLst>
          </p:cNvPr>
          <p:cNvGrpSpPr>
            <a:grpSpLocks/>
          </p:cNvGrpSpPr>
          <p:nvPr/>
        </p:nvGrpSpPr>
        <p:grpSpPr bwMode="auto">
          <a:xfrm>
            <a:off x="211138" y="6216650"/>
            <a:ext cx="609600" cy="609600"/>
            <a:chOff x="637" y="3870"/>
            <a:chExt cx="384" cy="384"/>
          </a:xfrm>
        </p:grpSpPr>
        <p:sp>
          <p:nvSpPr>
            <p:cNvPr id="84012" name="Oval 47">
              <a:extLst>
                <a:ext uri="{FF2B5EF4-FFF2-40B4-BE49-F238E27FC236}">
                  <a16:creationId xmlns:a16="http://schemas.microsoft.com/office/drawing/2014/main" id="{B60110B8-01E1-44FD-9D49-432228269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3870"/>
              <a:ext cx="384" cy="38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4013" name="Line 48">
              <a:extLst>
                <a:ext uri="{FF2B5EF4-FFF2-40B4-BE49-F238E27FC236}">
                  <a16:creationId xmlns:a16="http://schemas.microsoft.com/office/drawing/2014/main" id="{21EB629D-98EB-4A68-87AB-FE9E2282A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4042"/>
              <a:ext cx="19" cy="12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49">
            <a:extLst>
              <a:ext uri="{FF2B5EF4-FFF2-40B4-BE49-F238E27FC236}">
                <a16:creationId xmlns:a16="http://schemas.microsoft.com/office/drawing/2014/main" id="{FCAC760B-F956-44AD-A88C-36E569A5AAE0}"/>
              </a:ext>
            </a:extLst>
          </p:cNvPr>
          <p:cNvGrpSpPr>
            <a:grpSpLocks/>
          </p:cNvGrpSpPr>
          <p:nvPr/>
        </p:nvGrpSpPr>
        <p:grpSpPr bwMode="auto">
          <a:xfrm>
            <a:off x="398463" y="4546600"/>
            <a:ext cx="304800" cy="1901825"/>
            <a:chOff x="756" y="2813"/>
            <a:chExt cx="192" cy="1198"/>
          </a:xfrm>
        </p:grpSpPr>
        <p:sp>
          <p:nvSpPr>
            <p:cNvPr id="84010" name="Freeform 50">
              <a:extLst>
                <a:ext uri="{FF2B5EF4-FFF2-40B4-BE49-F238E27FC236}">
                  <a16:creationId xmlns:a16="http://schemas.microsoft.com/office/drawing/2014/main" id="{692C3D19-2B68-467D-BE52-776AF41DA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2813"/>
              <a:ext cx="192" cy="1198"/>
            </a:xfrm>
            <a:custGeom>
              <a:avLst/>
              <a:gdLst>
                <a:gd name="T0" fmla="*/ 192 w 192"/>
                <a:gd name="T1" fmla="*/ 0 h 1296"/>
                <a:gd name="T2" fmla="*/ 0 w 192"/>
                <a:gd name="T3" fmla="*/ 101 h 1296"/>
                <a:gd name="T4" fmla="*/ 192 w 192"/>
                <a:gd name="T5" fmla="*/ 249 h 1296"/>
                <a:gd name="T6" fmla="*/ 0 60000 65536"/>
                <a:gd name="T7" fmla="*/ 0 60000 65536"/>
                <a:gd name="T8" fmla="*/ 0 60000 65536"/>
                <a:gd name="T9" fmla="*/ 0 w 192"/>
                <a:gd name="T10" fmla="*/ 0 h 1296"/>
                <a:gd name="T11" fmla="*/ 192 w 192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296">
                  <a:moveTo>
                    <a:pt x="192" y="0"/>
                  </a:moveTo>
                  <a:cubicBezTo>
                    <a:pt x="96" y="156"/>
                    <a:pt x="0" y="312"/>
                    <a:pt x="0" y="528"/>
                  </a:cubicBezTo>
                  <a:cubicBezTo>
                    <a:pt x="0" y="744"/>
                    <a:pt x="96" y="1020"/>
                    <a:pt x="192" y="1296"/>
                  </a:cubicBez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1" name="Line 51">
              <a:extLst>
                <a:ext uri="{FF2B5EF4-FFF2-40B4-BE49-F238E27FC236}">
                  <a16:creationId xmlns:a16="http://schemas.microsoft.com/office/drawing/2014/main" id="{8A39B6E5-B5AB-487B-AE2D-FA64FEF18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3212"/>
              <a:ext cx="0" cy="13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52">
            <a:extLst>
              <a:ext uri="{FF2B5EF4-FFF2-40B4-BE49-F238E27FC236}">
                <a16:creationId xmlns:a16="http://schemas.microsoft.com/office/drawing/2014/main" id="{3FF35332-16CC-45EA-9F3F-40785BBD6307}"/>
              </a:ext>
            </a:extLst>
          </p:cNvPr>
          <p:cNvGrpSpPr>
            <a:grpSpLocks/>
          </p:cNvGrpSpPr>
          <p:nvPr/>
        </p:nvGrpSpPr>
        <p:grpSpPr bwMode="auto">
          <a:xfrm>
            <a:off x="801688" y="4546600"/>
            <a:ext cx="2286000" cy="1838325"/>
            <a:chOff x="1010" y="2829"/>
            <a:chExt cx="1440" cy="1158"/>
          </a:xfrm>
        </p:grpSpPr>
        <p:sp>
          <p:nvSpPr>
            <p:cNvPr id="84008" name="Freeform 53">
              <a:extLst>
                <a:ext uri="{FF2B5EF4-FFF2-40B4-BE49-F238E27FC236}">
                  <a16:creationId xmlns:a16="http://schemas.microsoft.com/office/drawing/2014/main" id="{3BBE0CAF-C123-4AB9-9EB7-B1D77723B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2829"/>
              <a:ext cx="1440" cy="1158"/>
            </a:xfrm>
            <a:custGeom>
              <a:avLst/>
              <a:gdLst>
                <a:gd name="T0" fmla="*/ 1440 w 1440"/>
                <a:gd name="T1" fmla="*/ 0 h 1248"/>
                <a:gd name="T2" fmla="*/ 960 w 1440"/>
                <a:gd name="T3" fmla="*/ 161 h 1248"/>
                <a:gd name="T4" fmla="*/ 0 w 1440"/>
                <a:gd name="T5" fmla="*/ 259 h 1248"/>
                <a:gd name="T6" fmla="*/ 0 60000 65536"/>
                <a:gd name="T7" fmla="*/ 0 60000 65536"/>
                <a:gd name="T8" fmla="*/ 0 60000 65536"/>
                <a:gd name="T9" fmla="*/ 0 w 1440"/>
                <a:gd name="T10" fmla="*/ 0 h 1248"/>
                <a:gd name="T11" fmla="*/ 1440 w 1440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1248">
                  <a:moveTo>
                    <a:pt x="1440" y="0"/>
                  </a:moveTo>
                  <a:cubicBezTo>
                    <a:pt x="1320" y="280"/>
                    <a:pt x="1200" y="560"/>
                    <a:pt x="960" y="768"/>
                  </a:cubicBezTo>
                  <a:cubicBezTo>
                    <a:pt x="720" y="976"/>
                    <a:pt x="360" y="1112"/>
                    <a:pt x="0" y="1248"/>
                  </a:cubicBezTo>
                </a:path>
              </a:pathLst>
            </a:custGeom>
            <a:noFill/>
            <a:ln w="76200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9" name="Line 54">
              <a:extLst>
                <a:ext uri="{FF2B5EF4-FFF2-40B4-BE49-F238E27FC236}">
                  <a16:creationId xmlns:a16="http://schemas.microsoft.com/office/drawing/2014/main" id="{53BDEA5D-17FA-4F0B-8391-468DC6088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3499"/>
              <a:ext cx="96" cy="89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5">
            <a:extLst>
              <a:ext uri="{FF2B5EF4-FFF2-40B4-BE49-F238E27FC236}">
                <a16:creationId xmlns:a16="http://schemas.microsoft.com/office/drawing/2014/main" id="{33D2D9EF-E945-4642-81A8-CC4B953BEED9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6224588"/>
            <a:ext cx="609600" cy="609600"/>
            <a:chOff x="637" y="3870"/>
            <a:chExt cx="384" cy="384"/>
          </a:xfrm>
        </p:grpSpPr>
        <p:sp>
          <p:nvSpPr>
            <p:cNvPr id="84006" name="Oval 56">
              <a:extLst>
                <a:ext uri="{FF2B5EF4-FFF2-40B4-BE49-F238E27FC236}">
                  <a16:creationId xmlns:a16="http://schemas.microsoft.com/office/drawing/2014/main" id="{D7E9565D-FCC4-4480-8F33-9E605332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3870"/>
              <a:ext cx="384" cy="384"/>
            </a:xfrm>
            <a:prstGeom prst="ellips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4007" name="Line 57">
              <a:extLst>
                <a:ext uri="{FF2B5EF4-FFF2-40B4-BE49-F238E27FC236}">
                  <a16:creationId xmlns:a16="http://schemas.microsoft.com/office/drawing/2014/main" id="{197D6B52-3D2D-4373-801F-4FA62A300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4042"/>
              <a:ext cx="19" cy="121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0954" name="Line 58">
            <a:extLst>
              <a:ext uri="{FF2B5EF4-FFF2-40B4-BE49-F238E27FC236}">
                <a16:creationId xmlns:a16="http://schemas.microsoft.com/office/drawing/2014/main" id="{7BA2D61A-B9A3-4A9C-B278-333F67251F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7738" y="6392863"/>
            <a:ext cx="2101850" cy="17462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59">
            <a:extLst>
              <a:ext uri="{FF2B5EF4-FFF2-40B4-BE49-F238E27FC236}">
                <a16:creationId xmlns:a16="http://schemas.microsoft.com/office/drawing/2014/main" id="{F6EDA437-A99F-43ED-81D7-97EA75C3D6B9}"/>
              </a:ext>
            </a:extLst>
          </p:cNvPr>
          <p:cNvGrpSpPr>
            <a:grpSpLocks/>
          </p:cNvGrpSpPr>
          <p:nvPr/>
        </p:nvGrpSpPr>
        <p:grpSpPr bwMode="auto">
          <a:xfrm>
            <a:off x="227013" y="4106863"/>
            <a:ext cx="609600" cy="609600"/>
            <a:chOff x="637" y="3870"/>
            <a:chExt cx="384" cy="384"/>
          </a:xfrm>
        </p:grpSpPr>
        <p:sp>
          <p:nvSpPr>
            <p:cNvPr id="84004" name="Oval 60">
              <a:extLst>
                <a:ext uri="{FF2B5EF4-FFF2-40B4-BE49-F238E27FC236}">
                  <a16:creationId xmlns:a16="http://schemas.microsoft.com/office/drawing/2014/main" id="{D1520B7B-4C81-4BFF-83E8-7323BB9A6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3870"/>
              <a:ext cx="384" cy="38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4005" name="Line 61">
              <a:extLst>
                <a:ext uri="{FF2B5EF4-FFF2-40B4-BE49-F238E27FC236}">
                  <a16:creationId xmlns:a16="http://schemas.microsoft.com/office/drawing/2014/main" id="{E0D76872-70AB-486B-89A4-C869F050C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4042"/>
              <a:ext cx="19" cy="12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62">
            <a:extLst>
              <a:ext uri="{FF2B5EF4-FFF2-40B4-BE49-F238E27FC236}">
                <a16:creationId xmlns:a16="http://schemas.microsoft.com/office/drawing/2014/main" id="{CCF1CEB2-E370-4541-B0B9-64BBDA859822}"/>
              </a:ext>
            </a:extLst>
          </p:cNvPr>
          <p:cNvGrpSpPr>
            <a:grpSpLocks/>
          </p:cNvGrpSpPr>
          <p:nvPr/>
        </p:nvGrpSpPr>
        <p:grpSpPr bwMode="auto">
          <a:xfrm rot="-10326680">
            <a:off x="3033713" y="4057650"/>
            <a:ext cx="609600" cy="609600"/>
            <a:chOff x="637" y="3870"/>
            <a:chExt cx="384" cy="384"/>
          </a:xfrm>
        </p:grpSpPr>
        <p:sp>
          <p:nvSpPr>
            <p:cNvPr id="84002" name="Oval 63">
              <a:extLst>
                <a:ext uri="{FF2B5EF4-FFF2-40B4-BE49-F238E27FC236}">
                  <a16:creationId xmlns:a16="http://schemas.microsoft.com/office/drawing/2014/main" id="{0E92EFB8-0657-4F1E-B2D1-7E8F72B90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3870"/>
              <a:ext cx="384" cy="384"/>
            </a:xfrm>
            <a:prstGeom prst="ellips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4003" name="Line 64">
              <a:extLst>
                <a:ext uri="{FF2B5EF4-FFF2-40B4-BE49-F238E27FC236}">
                  <a16:creationId xmlns:a16="http://schemas.microsoft.com/office/drawing/2014/main" id="{81C5B070-BA1F-4D6D-BB72-778E6524A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4042"/>
              <a:ext cx="19" cy="121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65">
            <a:extLst>
              <a:ext uri="{FF2B5EF4-FFF2-40B4-BE49-F238E27FC236}">
                <a16:creationId xmlns:a16="http://schemas.microsoft.com/office/drawing/2014/main" id="{1C83B9B0-BFA6-4703-ABB7-D4F0A006D48D}"/>
              </a:ext>
            </a:extLst>
          </p:cNvPr>
          <p:cNvGrpSpPr>
            <a:grpSpLocks/>
          </p:cNvGrpSpPr>
          <p:nvPr/>
        </p:nvGrpSpPr>
        <p:grpSpPr bwMode="auto">
          <a:xfrm rot="-10326680">
            <a:off x="3097213" y="6248400"/>
            <a:ext cx="609600" cy="609600"/>
            <a:chOff x="637" y="3870"/>
            <a:chExt cx="384" cy="384"/>
          </a:xfrm>
        </p:grpSpPr>
        <p:sp>
          <p:nvSpPr>
            <p:cNvPr id="84000" name="Oval 66">
              <a:extLst>
                <a:ext uri="{FF2B5EF4-FFF2-40B4-BE49-F238E27FC236}">
                  <a16:creationId xmlns:a16="http://schemas.microsoft.com/office/drawing/2014/main" id="{70289472-FBC3-4377-A4F9-B3A73C690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3870"/>
              <a:ext cx="384" cy="384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84001" name="Line 67">
              <a:extLst>
                <a:ext uri="{FF2B5EF4-FFF2-40B4-BE49-F238E27FC236}">
                  <a16:creationId xmlns:a16="http://schemas.microsoft.com/office/drawing/2014/main" id="{62AF6474-C0C9-4DBE-B703-B31ED91D6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4042"/>
              <a:ext cx="19" cy="121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70">
            <a:extLst>
              <a:ext uri="{FF2B5EF4-FFF2-40B4-BE49-F238E27FC236}">
                <a16:creationId xmlns:a16="http://schemas.microsoft.com/office/drawing/2014/main" id="{3E04E3A7-44C9-43F7-8658-F850E0205DD9}"/>
              </a:ext>
            </a:extLst>
          </p:cNvPr>
          <p:cNvGrpSpPr>
            <a:grpSpLocks/>
          </p:cNvGrpSpPr>
          <p:nvPr/>
        </p:nvGrpSpPr>
        <p:grpSpPr bwMode="auto">
          <a:xfrm>
            <a:off x="766763" y="4371975"/>
            <a:ext cx="2286000" cy="141288"/>
            <a:chOff x="483" y="2754"/>
            <a:chExt cx="1440" cy="89"/>
          </a:xfrm>
        </p:grpSpPr>
        <p:sp>
          <p:nvSpPr>
            <p:cNvPr id="83998" name="Freeform 68">
              <a:extLst>
                <a:ext uri="{FF2B5EF4-FFF2-40B4-BE49-F238E27FC236}">
                  <a16:creationId xmlns:a16="http://schemas.microsoft.com/office/drawing/2014/main" id="{9B43D56B-A2C3-4353-B8CF-A46235DA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" y="2754"/>
              <a:ext cx="1440" cy="89"/>
            </a:xfrm>
            <a:custGeom>
              <a:avLst/>
              <a:gdLst>
                <a:gd name="T0" fmla="*/ 1440 w 1440"/>
                <a:gd name="T1" fmla="*/ 19 h 96"/>
                <a:gd name="T2" fmla="*/ 672 w 1440"/>
                <a:gd name="T3" fmla="*/ 0 h 96"/>
                <a:gd name="T4" fmla="*/ 0 w 1440"/>
                <a:gd name="T5" fmla="*/ 19 h 96"/>
                <a:gd name="T6" fmla="*/ 0 60000 65536"/>
                <a:gd name="T7" fmla="*/ 0 60000 65536"/>
                <a:gd name="T8" fmla="*/ 0 60000 65536"/>
                <a:gd name="T9" fmla="*/ 0 w 1440"/>
                <a:gd name="T10" fmla="*/ 0 h 96"/>
                <a:gd name="T11" fmla="*/ 1440 w 14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96">
                  <a:moveTo>
                    <a:pt x="1440" y="96"/>
                  </a:moveTo>
                  <a:cubicBezTo>
                    <a:pt x="1176" y="48"/>
                    <a:pt x="912" y="0"/>
                    <a:pt x="672" y="0"/>
                  </a:cubicBezTo>
                  <a:cubicBezTo>
                    <a:pt x="432" y="0"/>
                    <a:pt x="216" y="48"/>
                    <a:pt x="0" y="96"/>
                  </a:cubicBezTo>
                </a:path>
              </a:pathLst>
            </a:custGeom>
            <a:noFill/>
            <a:ln w="57150" cmpd="sng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9" name="Line 69">
              <a:extLst>
                <a:ext uri="{FF2B5EF4-FFF2-40B4-BE49-F238E27FC236}">
                  <a16:creationId xmlns:a16="http://schemas.microsoft.com/office/drawing/2014/main" id="{4D788370-6528-4BCB-9A4C-A66AED840F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9" y="2754"/>
              <a:ext cx="192" cy="0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0967" name="Freeform 71">
            <a:extLst>
              <a:ext uri="{FF2B5EF4-FFF2-40B4-BE49-F238E27FC236}">
                <a16:creationId xmlns:a16="http://schemas.microsoft.com/office/drawing/2014/main" id="{B2F76FC4-746A-4029-B0B2-0D4BD8A724DE}"/>
              </a:ext>
            </a:extLst>
          </p:cNvPr>
          <p:cNvSpPr>
            <a:spLocks/>
          </p:cNvSpPr>
          <p:nvPr/>
        </p:nvSpPr>
        <p:spPr bwMode="auto">
          <a:xfrm>
            <a:off x="849313" y="4586288"/>
            <a:ext cx="2286000" cy="1838325"/>
          </a:xfrm>
          <a:custGeom>
            <a:avLst/>
            <a:gdLst>
              <a:gd name="T0" fmla="*/ 2147483646 w 1440"/>
              <a:gd name="T1" fmla="*/ 2147483646 h 1248"/>
              <a:gd name="T2" fmla="*/ 2147483646 w 1440"/>
              <a:gd name="T3" fmla="*/ 2147483646 h 1248"/>
              <a:gd name="T4" fmla="*/ 0 w 1440"/>
              <a:gd name="T5" fmla="*/ 0 h 1248"/>
              <a:gd name="T6" fmla="*/ 0 60000 65536"/>
              <a:gd name="T7" fmla="*/ 0 60000 65536"/>
              <a:gd name="T8" fmla="*/ 0 60000 65536"/>
              <a:gd name="T9" fmla="*/ 0 w 1440"/>
              <a:gd name="T10" fmla="*/ 0 h 1248"/>
              <a:gd name="T11" fmla="*/ 1440 w 1440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248">
                <a:moveTo>
                  <a:pt x="1440" y="1248"/>
                </a:moveTo>
                <a:cubicBezTo>
                  <a:pt x="1248" y="968"/>
                  <a:pt x="1056" y="688"/>
                  <a:pt x="816" y="480"/>
                </a:cubicBezTo>
                <a:cubicBezTo>
                  <a:pt x="576" y="272"/>
                  <a:pt x="136" y="80"/>
                  <a:pt x="0" y="0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968" name="Line 72">
            <a:extLst>
              <a:ext uri="{FF2B5EF4-FFF2-40B4-BE49-F238E27FC236}">
                <a16:creationId xmlns:a16="http://schemas.microsoft.com/office/drawing/2014/main" id="{2604739B-62E9-454A-AB1E-82DB53D21B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14563" y="5367338"/>
            <a:ext cx="152400" cy="14128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969" name="Freeform 73">
            <a:extLst>
              <a:ext uri="{FF2B5EF4-FFF2-40B4-BE49-F238E27FC236}">
                <a16:creationId xmlns:a16="http://schemas.microsoft.com/office/drawing/2014/main" id="{66A09DFE-0873-4B36-89FD-20E5C3FE220E}"/>
              </a:ext>
            </a:extLst>
          </p:cNvPr>
          <p:cNvSpPr>
            <a:spLocks/>
          </p:cNvSpPr>
          <p:nvPr/>
        </p:nvSpPr>
        <p:spPr bwMode="auto">
          <a:xfrm>
            <a:off x="3116263" y="4560888"/>
            <a:ext cx="355600" cy="1831975"/>
          </a:xfrm>
          <a:custGeom>
            <a:avLst/>
            <a:gdLst>
              <a:gd name="T0" fmla="*/ 0 w 224"/>
              <a:gd name="T1" fmla="*/ 0 h 1248"/>
              <a:gd name="T2" fmla="*/ 2147483646 w 224"/>
              <a:gd name="T3" fmla="*/ 2147483646 h 1248"/>
              <a:gd name="T4" fmla="*/ 2147483646 w 224"/>
              <a:gd name="T5" fmla="*/ 2147483646 h 1248"/>
              <a:gd name="T6" fmla="*/ 0 w 224"/>
              <a:gd name="T7" fmla="*/ 2147483646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24"/>
              <a:gd name="T13" fmla="*/ 0 h 1248"/>
              <a:gd name="T14" fmla="*/ 224 w 224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4" h="1248">
                <a:moveTo>
                  <a:pt x="0" y="0"/>
                </a:moveTo>
                <a:cubicBezTo>
                  <a:pt x="80" y="160"/>
                  <a:pt x="160" y="320"/>
                  <a:pt x="192" y="432"/>
                </a:cubicBezTo>
                <a:cubicBezTo>
                  <a:pt x="224" y="544"/>
                  <a:pt x="224" y="536"/>
                  <a:pt x="192" y="672"/>
                </a:cubicBezTo>
                <a:cubicBezTo>
                  <a:pt x="160" y="808"/>
                  <a:pt x="80" y="1028"/>
                  <a:pt x="0" y="1248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970" name="Line 74">
            <a:extLst>
              <a:ext uri="{FF2B5EF4-FFF2-40B4-BE49-F238E27FC236}">
                <a16:creationId xmlns:a16="http://schemas.microsoft.com/office/drawing/2014/main" id="{AF4A3972-BE87-4586-8BAC-C8E4112543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1063" y="5335588"/>
            <a:ext cx="0" cy="14128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7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D9C19F83-7DFB-4C40-8357-32A2D571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818DF7-F966-48BC-854F-EC4F8DEF3227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84995" name="Rectangle 7">
            <a:extLst>
              <a:ext uri="{FF2B5EF4-FFF2-40B4-BE49-F238E27FC236}">
                <a16:creationId xmlns:a16="http://schemas.microsoft.com/office/drawing/2014/main" id="{73D2DEE2-A4F1-4105-A36D-36A13858B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闭包的性质</a:t>
            </a:r>
          </a:p>
        </p:txBody>
      </p:sp>
      <p:sp>
        <p:nvSpPr>
          <p:cNvPr id="84996" name="Rectangle 8">
            <a:extLst>
              <a:ext uri="{FF2B5EF4-FFF2-40B4-BE49-F238E27FC236}">
                <a16:creationId xmlns:a16="http://schemas.microsoft.com/office/drawing/2014/main" id="{C688451C-843D-4B37-A8C4-9668444F6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08962" cy="18716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7.11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是非空集合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</a:p>
          <a:p>
            <a:pPr eaLnBrk="1" hangingPunct="1"/>
            <a:r>
              <a:rPr lang="en-US" altLang="zh-CN" dirty="0"/>
              <a:t>(1) </a:t>
            </a:r>
            <a:r>
              <a:rPr lang="en-US" altLang="zh-CN" i="1" dirty="0"/>
              <a:t>R</a:t>
            </a:r>
            <a:r>
              <a:rPr lang="zh-CN" altLang="en-US" dirty="0"/>
              <a:t>是自反的当且仅当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en-US" altLang="zh-CN" dirty="0"/>
              <a:t>(2) </a:t>
            </a:r>
            <a:r>
              <a:rPr lang="en-US" altLang="zh-CN" i="1" dirty="0"/>
              <a:t>R</a:t>
            </a:r>
            <a:r>
              <a:rPr lang="zh-CN" altLang="en-US" dirty="0"/>
              <a:t>是对称的当且仅当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en-US" altLang="zh-CN" dirty="0"/>
              <a:t>(3) </a:t>
            </a:r>
            <a:r>
              <a:rPr lang="en-US" altLang="zh-CN" i="1" dirty="0"/>
              <a:t>R</a:t>
            </a:r>
            <a:r>
              <a:rPr lang="zh-CN" altLang="en-US" dirty="0"/>
              <a:t>是传递的当且仅当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</a:p>
        </p:txBody>
      </p:sp>
      <p:sp>
        <p:nvSpPr>
          <p:cNvPr id="84997" name="Rectangle 9">
            <a:extLst>
              <a:ext uri="{FF2B5EF4-FFF2-40B4-BE49-F238E27FC236}">
                <a16:creationId xmlns:a16="http://schemas.microsoft.com/office/drawing/2014/main" id="{D13B99C1-8313-42A5-81B9-307A94B2C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213100"/>
            <a:ext cx="8280400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7.12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zh-CN" altLang="en-US"/>
              <a:t>和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zh-CN" altLang="en-US"/>
              <a:t>是非空集合</a:t>
            </a:r>
            <a:r>
              <a:rPr lang="en-US" altLang="zh-CN" i="1"/>
              <a:t>A</a:t>
            </a:r>
            <a:r>
              <a:rPr lang="zh-CN" altLang="en-US"/>
              <a:t>上的关系</a:t>
            </a:r>
            <a:r>
              <a:rPr lang="en-US" altLang="zh-CN"/>
              <a:t>, </a:t>
            </a:r>
            <a:r>
              <a:rPr lang="zh-CN" altLang="en-US"/>
              <a:t>且 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  <a:p>
            <a:pPr eaLnBrk="1" hangingPunct="1"/>
            <a:r>
              <a:rPr lang="en-US" altLang="zh-CN"/>
              <a:t>(1) 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 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)  </a:t>
            </a:r>
          </a:p>
          <a:p>
            <a:pPr eaLnBrk="1" hangingPunct="1"/>
            <a:r>
              <a:rPr lang="en-US" altLang="zh-CN"/>
              <a:t>(2) 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 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</a:p>
          <a:p>
            <a:pPr eaLnBrk="1" hangingPunct="1"/>
            <a:r>
              <a:rPr lang="en-US" altLang="zh-CN"/>
              <a:t>(3)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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ransition spd="slow"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20CBDF-111D-418D-8FE4-F05234A6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8D934-2717-4E12-9313-02600D0D681D}" type="slidenum">
              <a:rPr lang="en-US" altLang="zh-CN" smtClean="0"/>
              <a:pPr>
                <a:defRPr/>
              </a:pPr>
              <a:t>107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E2FAEF-F188-4C24-8240-EDF83724D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260648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证 若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dirty="0"/>
              <a:t>s(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s(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) 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A60B781-068B-4748-ABF7-4D617AB31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412776"/>
            <a:ext cx="797560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lt"/>
                <a:ea typeface="+mn-ea"/>
              </a:rPr>
              <a:t>证明：</a:t>
            </a:r>
            <a:endParaRPr lang="en-US" altLang="zh-CN" sz="2800" b="1" dirty="0">
              <a:latin typeface="+mn-lt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lt"/>
                <a:ea typeface="+mn-ea"/>
              </a:rPr>
              <a:t>因为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 </a:t>
            </a:r>
            <a:r>
              <a:rPr lang="zh-CN" altLang="en-US" sz="2800" b="1" dirty="0">
                <a:latin typeface="+mn-lt"/>
                <a:ea typeface="+mn-ea"/>
                <a:sym typeface="Symbol" panose="05050102010706020507" pitchFamily="18" charset="2"/>
              </a:rPr>
              <a:t>对称且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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),         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lt"/>
                <a:ea typeface="+mn-ea"/>
              </a:rPr>
              <a:t>又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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kumimoji="1" lang="zh-CN" altLang="en-US" sz="2800" b="1" i="1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，</a:t>
            </a:r>
            <a:endParaRPr kumimoji="1" lang="en-US" altLang="zh-CN" sz="2800" b="1" i="1" baseline="-250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lt"/>
                <a:ea typeface="+mn-ea"/>
              </a:rPr>
              <a:t>所以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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lt"/>
                <a:ea typeface="+mn-ea"/>
              </a:rPr>
              <a:t>由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zh-CN" altLang="en-US" sz="2800" b="1" dirty="0">
                <a:latin typeface="+mn-lt"/>
                <a:ea typeface="+mn-ea"/>
              </a:rPr>
              <a:t>的定义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，</a:t>
            </a:r>
            <a:r>
              <a:rPr kumimoji="1" lang="en-US" altLang="zh-CN" sz="2800" b="1" i="1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kumimoji="1"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800" b="1" i="1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kumimoji="1" lang="en-US" altLang="zh-CN" sz="2800" b="1" i="1" baseline="-250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kumimoji="1"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zh-CN" altLang="en-US" sz="2800" b="1" dirty="0">
                <a:solidFill>
                  <a:srgbClr val="0066FF"/>
                </a:solidFill>
                <a:latin typeface="+mn-lt"/>
                <a:ea typeface="+mn-ea"/>
              </a:rPr>
              <a:t>是包含</a:t>
            </a:r>
            <a:r>
              <a:rPr kumimoji="1" lang="en-US" altLang="zh-CN" sz="2800" b="1" i="1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kumimoji="1" lang="en-US" altLang="zh-CN" sz="2800" b="1" i="1" baseline="-250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66FF"/>
                </a:solidFill>
                <a:latin typeface="+mn-lt"/>
                <a:ea typeface="+mn-ea"/>
              </a:rPr>
              <a:t>的最小的对称关系</a:t>
            </a:r>
            <a:r>
              <a:rPr lang="zh-CN" altLang="en-US" sz="2800" b="1" dirty="0">
                <a:latin typeface="+mn-lt"/>
                <a:ea typeface="+mn-ea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+mn-lt"/>
                <a:ea typeface="+mn-ea"/>
              </a:rPr>
              <a:t>所以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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688243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46ED2355-E87D-476F-AED4-10E2D38D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E0C4B5-980F-4EBA-9331-5ED16947CB04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108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7587" name="Rectangle 8">
            <a:extLst>
              <a:ext uri="{FF2B5EF4-FFF2-40B4-BE49-F238E27FC236}">
                <a16:creationId xmlns:a16="http://schemas.microsoft.com/office/drawing/2014/main" id="{DC59AE63-73BA-4BC8-8CD7-51B3FA4A3D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1728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7.13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/>
              <a:t>R</a:t>
            </a:r>
            <a:r>
              <a:rPr lang="zh-CN" altLang="en-US"/>
              <a:t>是非空集合</a:t>
            </a:r>
            <a:r>
              <a:rPr lang="en-US" altLang="zh-CN" i="1"/>
              <a:t>A</a:t>
            </a:r>
            <a:r>
              <a:rPr lang="zh-CN" altLang="en-US"/>
              <a:t>上的关系</a:t>
            </a:r>
            <a:r>
              <a:rPr lang="en-US" altLang="zh-CN"/>
              <a:t>,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(1) </a:t>
            </a:r>
            <a:r>
              <a:rPr lang="zh-CN" altLang="en-US"/>
              <a:t>若</a:t>
            </a:r>
            <a:r>
              <a:rPr lang="en-US" altLang="zh-CN" i="1"/>
              <a:t>R</a:t>
            </a:r>
            <a:r>
              <a:rPr lang="zh-CN" altLang="en-US"/>
              <a:t>是自反的</a:t>
            </a:r>
            <a:r>
              <a:rPr lang="en-US" altLang="zh-CN"/>
              <a:t>, </a:t>
            </a:r>
            <a:r>
              <a:rPr lang="zh-CN" altLang="en-US"/>
              <a:t>则 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 </a:t>
            </a:r>
            <a:r>
              <a:rPr lang="zh-CN" altLang="en-US"/>
              <a:t>与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 </a:t>
            </a:r>
            <a:r>
              <a:rPr lang="zh-CN" altLang="en-US"/>
              <a:t>也是自反的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(2) </a:t>
            </a:r>
            <a:r>
              <a:rPr lang="zh-CN" altLang="en-US"/>
              <a:t>若</a:t>
            </a:r>
            <a:r>
              <a:rPr lang="en-US" altLang="zh-CN" i="1"/>
              <a:t>R</a:t>
            </a:r>
            <a:r>
              <a:rPr lang="zh-CN" altLang="en-US"/>
              <a:t>是对称的</a:t>
            </a:r>
            <a:r>
              <a:rPr lang="en-US" altLang="zh-CN"/>
              <a:t>, </a:t>
            </a:r>
            <a:r>
              <a:rPr lang="zh-CN" altLang="en-US"/>
              <a:t>则 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 </a:t>
            </a:r>
            <a:r>
              <a:rPr lang="zh-CN" altLang="en-US"/>
              <a:t>与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 </a:t>
            </a:r>
            <a:r>
              <a:rPr lang="zh-CN" altLang="en-US"/>
              <a:t>也是对称的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(3) </a:t>
            </a:r>
            <a:r>
              <a:rPr lang="zh-CN" altLang="en-US"/>
              <a:t>若</a:t>
            </a:r>
            <a:r>
              <a:rPr lang="en-US" altLang="zh-CN" i="1"/>
              <a:t>R</a:t>
            </a:r>
            <a:r>
              <a:rPr lang="zh-CN" altLang="en-US"/>
              <a:t>是传递的</a:t>
            </a:r>
            <a:r>
              <a:rPr lang="en-US" altLang="zh-CN"/>
              <a:t>, </a:t>
            </a:r>
            <a:r>
              <a:rPr lang="zh-CN" altLang="en-US"/>
              <a:t>则 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 </a:t>
            </a:r>
            <a:r>
              <a:rPr lang="zh-CN" altLang="en-US"/>
              <a:t>是传递的</a:t>
            </a:r>
            <a:r>
              <a:rPr lang="en-US" altLang="zh-CN"/>
              <a:t>. </a:t>
            </a:r>
          </a:p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endParaRPr lang="en-US" altLang="zh-CN"/>
          </a:p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endParaRPr lang="en-US" altLang="zh-CN"/>
          </a:p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endParaRPr lang="en-US" altLang="zh-CN"/>
          </a:p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endParaRPr lang="en-US" altLang="zh-CN"/>
          </a:p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r>
              <a:rPr lang="zh-CN" altLang="en-US"/>
              <a:t>    </a:t>
            </a:r>
            <a:endParaRPr lang="en-US" altLang="zh-CN">
              <a:solidFill>
                <a:srgbClr val="0066FF"/>
              </a:solidFill>
            </a:endParaRPr>
          </a:p>
        </p:txBody>
      </p:sp>
      <p:sp>
        <p:nvSpPr>
          <p:cNvPr id="87044" name="Rectangle 9">
            <a:extLst>
              <a:ext uri="{FF2B5EF4-FFF2-40B4-BE49-F238E27FC236}">
                <a16:creationId xmlns:a16="http://schemas.microsoft.com/office/drawing/2014/main" id="{195FAF21-9814-49A3-B6D2-864A59499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/>
              <a:t>闭包的性质</a:t>
            </a:r>
          </a:p>
        </p:txBody>
      </p:sp>
      <p:sp>
        <p:nvSpPr>
          <p:cNvPr id="6" name="Text Box 5" descr="新闻纸">
            <a:extLst>
              <a:ext uri="{FF2B5EF4-FFF2-40B4-BE49-F238E27FC236}">
                <a16:creationId xmlns:a16="http://schemas.microsoft.com/office/drawing/2014/main" id="{6669E8A7-BE92-4539-8EFD-64B0C5716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08350"/>
            <a:ext cx="2938463" cy="14493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76200">
            <a:pattFill prst="dkDnDiag">
              <a:fgClr>
                <a:srgbClr val="DFBB05"/>
              </a:fgClr>
              <a:bgClr>
                <a:schemeClr val="tx2"/>
              </a:bgClr>
            </a:patt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 dirty="0">
                <a:solidFill>
                  <a:schemeClr val="hlink"/>
                </a:solidFill>
              </a:rPr>
              <a:t>注意：若</a:t>
            </a:r>
            <a:r>
              <a:rPr kumimoji="1" lang="en-US" altLang="zh-CN" sz="2800" dirty="0">
                <a:solidFill>
                  <a:schemeClr val="hlink"/>
                </a:solidFill>
              </a:rPr>
              <a:t>R</a:t>
            </a:r>
            <a:r>
              <a:rPr kumimoji="1" lang="zh-CN" altLang="en-US" sz="2800" dirty="0">
                <a:solidFill>
                  <a:schemeClr val="hlink"/>
                </a:solidFill>
              </a:rPr>
              <a:t>是传递的，则</a:t>
            </a:r>
            <a:r>
              <a:rPr kumimoji="1" lang="en-US" altLang="zh-CN" sz="2800" dirty="0">
                <a:solidFill>
                  <a:schemeClr val="hlink"/>
                </a:solidFill>
              </a:rPr>
              <a:t>s(R)</a:t>
            </a:r>
            <a:r>
              <a:rPr kumimoji="1" lang="zh-CN" altLang="en-US" sz="2800" dirty="0">
                <a:solidFill>
                  <a:schemeClr val="hlink"/>
                </a:solidFill>
              </a:rPr>
              <a:t>不一定是传递的。</a:t>
            </a:r>
          </a:p>
        </p:txBody>
      </p:sp>
      <p:graphicFrame>
        <p:nvGraphicFramePr>
          <p:cNvPr id="7" name="Group 35">
            <a:extLst>
              <a:ext uri="{FF2B5EF4-FFF2-40B4-BE49-F238E27FC236}">
                <a16:creationId xmlns:a16="http://schemas.microsoft.com/office/drawing/2014/main" id="{DBD472A3-7610-4C13-926A-DBCE111657F2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3068638"/>
          <a:ext cx="5040312" cy="1928811"/>
        </p:xfrm>
        <a:graphic>
          <a:graphicData uri="http://schemas.openxmlformats.org/drawingml/2006/table">
            <a:tbl>
              <a:tblPr/>
              <a:tblGrid>
                <a:gridCol w="126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94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91436" marR="91436"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r(R)</a:t>
                      </a: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s(R)</a:t>
                      </a: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t(R)</a:t>
                      </a: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9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自反的</a:t>
                      </a:r>
                    </a:p>
                  </a:txBody>
                  <a:tcPr marL="91436" marR="91436"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35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对称的</a:t>
                      </a:r>
                    </a:p>
                  </a:txBody>
                  <a:tcPr marL="91436" marR="91436"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41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传递的</a:t>
                      </a:r>
                    </a:p>
                  </a:txBody>
                  <a:tcPr marL="91436" marR="91436"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3C285300-61FB-403A-BDC4-5B918A9A7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245100"/>
            <a:ext cx="82296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66FF"/>
                </a:solidFill>
              </a:rPr>
              <a:t>   如：</a:t>
            </a:r>
            <a:r>
              <a:rPr lang="en-US" altLang="zh-CN">
                <a:solidFill>
                  <a:srgbClr val="0066FF"/>
                </a:solidFill>
              </a:rPr>
              <a:t>A={1,2,3}   R={&lt;1,2&gt;}</a:t>
            </a:r>
          </a:p>
          <a:p>
            <a:pPr eaLnBrk="1" hangingPunct="1"/>
            <a:r>
              <a:rPr lang="en-US" altLang="zh-CN">
                <a:solidFill>
                  <a:srgbClr val="0066FF"/>
                </a:solidFill>
              </a:rPr>
              <a:t>   S(R)=R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R</a:t>
            </a:r>
            <a:r>
              <a:rPr lang="en-US" altLang="zh-CN" baseline="30000">
                <a:solidFill>
                  <a:srgbClr val="0066FF"/>
                </a:solidFill>
                <a:sym typeface="Symbol" panose="05050102010706020507" pitchFamily="18" charset="2"/>
              </a:rPr>
              <a:t>-1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 =</a:t>
            </a:r>
            <a:r>
              <a:rPr lang="en-US" altLang="zh-CN">
                <a:solidFill>
                  <a:srgbClr val="0066FF"/>
                </a:solidFill>
              </a:rPr>
              <a:t>{&lt;1,2&gt;, &lt;2,1&gt;}</a:t>
            </a:r>
          </a:p>
          <a:p>
            <a:pPr eaLnBrk="1" hangingPunct="1"/>
            <a:r>
              <a:rPr lang="en-US" altLang="zh-CN">
                <a:solidFill>
                  <a:srgbClr val="0066FF"/>
                </a:solidFill>
              </a:rPr>
              <a:t>   S(R)</a:t>
            </a:r>
            <a:r>
              <a:rPr lang="zh-CN" altLang="en-US">
                <a:solidFill>
                  <a:srgbClr val="0066FF"/>
                </a:solidFill>
              </a:rPr>
              <a:t>不是传递的。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8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DF58D34C-73B0-46C8-A846-B0399B51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96191E-BEAB-4033-93A7-F81F9D81E902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109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7587" name="Rectangle 8">
            <a:extLst>
              <a:ext uri="{FF2B5EF4-FFF2-40B4-BE49-F238E27FC236}">
                <a16:creationId xmlns:a16="http://schemas.microsoft.com/office/drawing/2014/main" id="{A8BF4EAF-1295-40D3-8E87-429406618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39608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kumimoji="1" lang="en-US" altLang="zh-CN" dirty="0">
                <a:ea typeface="楷体_GB2312" pitchFamily="49" charset="-122"/>
              </a:rPr>
              <a:t>    rs(R) = sr(R)</a:t>
            </a:r>
            <a:endParaRPr kumimoji="1" lang="zh-CN" altLang="en-US" dirty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kumimoji="1" lang="en-US" altLang="zh-CN" dirty="0">
                <a:ea typeface="楷体_GB2312" pitchFamily="49" charset="-122"/>
              </a:rPr>
              <a:t>    rt(R) = tr(R)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kumimoji="1" lang="en-US" altLang="zh-CN" dirty="0">
                <a:ea typeface="楷体_GB2312" pitchFamily="49" charset="-122"/>
              </a:rPr>
              <a:t>    st(R)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kumimoji="1" lang="en-US" altLang="zh-CN" dirty="0">
                <a:ea typeface="楷体_GB2312" pitchFamily="49" charset="-122"/>
              </a:rPr>
              <a:t>ts(R)</a:t>
            </a:r>
            <a:endParaRPr lang="en-US" altLang="zh-CN" dirty="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65000"/>
              </a:spcBef>
            </a:pPr>
            <a:r>
              <a:rPr lang="zh-CN" altLang="en-US" dirty="0">
                <a:solidFill>
                  <a:srgbClr val="0066FF"/>
                </a:solidFill>
              </a:rPr>
              <a:t>    如果需要进行多个闭包运算，比如求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zh-CN" altLang="en-US" dirty="0">
                <a:solidFill>
                  <a:srgbClr val="0066FF"/>
                </a:solidFill>
              </a:rPr>
              <a:t>的自反、对称、传递的闭包 </a:t>
            </a:r>
            <a:r>
              <a:rPr lang="en-US" altLang="zh-CN" i="1" dirty="0" err="1">
                <a:solidFill>
                  <a:srgbClr val="0066FF"/>
                </a:solidFill>
              </a:rPr>
              <a:t>tsr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zh-CN" altLang="en-US" dirty="0">
                <a:solidFill>
                  <a:srgbClr val="0066FF"/>
                </a:solidFill>
              </a:rPr>
              <a:t>，运算顺序如下：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i="1" dirty="0">
                <a:solidFill>
                  <a:srgbClr val="0066FF"/>
                </a:solidFill>
              </a:rPr>
              <a:t>                         </a:t>
            </a:r>
            <a:r>
              <a:rPr lang="en-US" altLang="zh-CN" i="1" dirty="0" err="1">
                <a:solidFill>
                  <a:srgbClr val="0066FF"/>
                </a:solidFill>
              </a:rPr>
              <a:t>tsr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) = </a:t>
            </a:r>
            <a:r>
              <a:rPr lang="en-US" altLang="zh-CN" i="1" dirty="0" err="1">
                <a:solidFill>
                  <a:srgbClr val="0066FF"/>
                </a:solidFill>
              </a:rPr>
              <a:t>rts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) = </a:t>
            </a:r>
            <a:r>
              <a:rPr lang="en-US" altLang="zh-CN" i="1" dirty="0" err="1">
                <a:solidFill>
                  <a:srgbClr val="0066FF"/>
                </a:solidFill>
              </a:rPr>
              <a:t>trs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</a:p>
        </p:txBody>
      </p:sp>
      <p:sp>
        <p:nvSpPr>
          <p:cNvPr id="89092" name="Rectangle 9">
            <a:extLst>
              <a:ext uri="{FF2B5EF4-FFF2-40B4-BE49-F238E27FC236}">
                <a16:creationId xmlns:a16="http://schemas.microsoft.com/office/drawing/2014/main" id="{15DD4F87-DEF6-49CE-A531-1D3113BBD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/>
              <a:t>闭包的性质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6">
            <a:extLst>
              <a:ext uri="{FF2B5EF4-FFF2-40B4-BE49-F238E27FC236}">
                <a16:creationId xmlns:a16="http://schemas.microsoft.com/office/drawing/2014/main" id="{2505BC6B-5F13-4315-BDEF-BF1E1E2E8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28775"/>
            <a:ext cx="8208962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715963" indent="-715963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8110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589088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997075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405063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8622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3194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7766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233863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zh-CN" altLang="en-US" dirty="0"/>
              <a:t>若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|=</a:t>
            </a:r>
            <a:r>
              <a:rPr lang="en-US" altLang="zh-CN" i="1" dirty="0"/>
              <a:t>n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dirty="0"/>
              <a:t> |</a:t>
            </a:r>
            <a:r>
              <a:rPr lang="en-US" altLang="zh-CN" i="1" dirty="0"/>
              <a:t>A</a:t>
            </a:r>
            <a:r>
              <a:rPr lang="en-US" altLang="zh-CN" dirty="0"/>
              <a:t>×</a:t>
            </a:r>
            <a:r>
              <a:rPr lang="en-US" altLang="zh-CN" i="1" dirty="0"/>
              <a:t>A</a:t>
            </a:r>
            <a:r>
              <a:rPr lang="en-US" altLang="zh-CN" dirty="0"/>
              <a:t>|=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endParaRPr lang="en-US" altLang="zh-CN" dirty="0"/>
          </a:p>
          <a:p>
            <a:pPr eaLnBrk="1" hangingPunct="1">
              <a:spcBef>
                <a:spcPct val="60000"/>
              </a:spcBef>
            </a:pPr>
            <a:r>
              <a:rPr lang="zh-CN" altLang="en-US" dirty="0"/>
              <a:t>问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(1) </a:t>
            </a:r>
            <a:r>
              <a:rPr lang="en-US" altLang="zh-CN" i="1" dirty="0"/>
              <a:t>A</a:t>
            </a:r>
            <a:r>
              <a:rPr lang="en-US" altLang="zh-CN" dirty="0"/>
              <a:t>×</a:t>
            </a:r>
            <a:r>
              <a:rPr lang="en-US" altLang="zh-CN" i="1" dirty="0"/>
              <a:t>A</a:t>
            </a:r>
            <a:r>
              <a:rPr lang="zh-CN" altLang="en-US" dirty="0"/>
              <a:t>的子集有多少个？</a:t>
            </a:r>
            <a:r>
              <a:rPr lang="en-US" altLang="zh-CN" dirty="0"/>
              <a:t> 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dirty="0">
                <a:sym typeface="Wingdings" panose="05000000000000000000" pitchFamily="2" charset="2"/>
              </a:rPr>
              <a:t>      (2) </a:t>
            </a:r>
            <a:r>
              <a:rPr lang="en-US" altLang="zh-CN" i="1" dirty="0"/>
              <a:t>A</a:t>
            </a:r>
            <a:r>
              <a:rPr lang="zh-CN" altLang="en-US" dirty="0"/>
              <a:t>上有多少个不同的二元关系</a:t>
            </a:r>
            <a:r>
              <a:rPr lang="en-US" altLang="zh-CN" dirty="0"/>
              <a:t>?</a:t>
            </a:r>
          </a:p>
          <a:p>
            <a:pPr eaLnBrk="1" hangingPunct="1">
              <a:spcBef>
                <a:spcPct val="60000"/>
              </a:spcBef>
            </a:pPr>
            <a:endParaRPr lang="en-US" altLang="zh-CN" dirty="0"/>
          </a:p>
          <a:p>
            <a:pPr eaLnBrk="1" hangingPunct="1">
              <a:spcBef>
                <a:spcPct val="60000"/>
              </a:spcBef>
            </a:pPr>
            <a:endParaRPr lang="en-US" altLang="zh-CN" dirty="0"/>
          </a:p>
          <a:p>
            <a:pPr eaLnBrk="1" hangingPunct="1"/>
            <a:r>
              <a:rPr lang="zh-CN" altLang="en-US" dirty="0"/>
              <a:t>例如 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 = 3,  </a:t>
            </a:r>
            <a:r>
              <a:rPr lang="zh-CN" altLang="en-US" dirty="0"/>
              <a:t>则 </a:t>
            </a:r>
            <a:r>
              <a:rPr lang="en-US" altLang="zh-CN" i="1" dirty="0"/>
              <a:t>A</a:t>
            </a:r>
            <a:r>
              <a:rPr lang="zh-CN" altLang="en-US" dirty="0"/>
              <a:t>上有</a:t>
            </a:r>
            <a:r>
              <a:rPr lang="en-US" altLang="zh-CN" dirty="0"/>
              <a:t>=512</a:t>
            </a:r>
            <a:r>
              <a:rPr lang="zh-CN" altLang="en-US" dirty="0"/>
              <a:t>个不同的二元关系</a:t>
            </a:r>
            <a:r>
              <a:rPr lang="en-US" altLang="zh-CN" dirty="0"/>
              <a:t>. </a:t>
            </a:r>
          </a:p>
        </p:txBody>
      </p:sp>
      <p:sp>
        <p:nvSpPr>
          <p:cNvPr id="24579" name="灯片编号占位符 6">
            <a:extLst>
              <a:ext uri="{FF2B5EF4-FFF2-40B4-BE49-F238E27FC236}">
                <a16:creationId xmlns:a16="http://schemas.microsoft.com/office/drawing/2014/main" id="{09DA68AB-AF14-46BA-9DC1-58236058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B695F1-1C1B-4BDE-83A1-7D58DAFC2633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2A7EEDAB-34A9-4494-B91E-901D27A47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i="1"/>
              <a:t>A</a:t>
            </a:r>
            <a:r>
              <a:rPr lang="zh-CN" altLang="en-US"/>
              <a:t>到</a:t>
            </a:r>
            <a:r>
              <a:rPr lang="en-US" altLang="zh-CN" i="1"/>
              <a:t>B</a:t>
            </a:r>
            <a:r>
              <a:rPr lang="zh-CN" altLang="en-US"/>
              <a:t>的关系与</a:t>
            </a:r>
            <a:r>
              <a:rPr lang="en-US" altLang="zh-CN" i="1"/>
              <a:t>A</a:t>
            </a:r>
            <a:r>
              <a:rPr lang="zh-CN" altLang="en-US"/>
              <a:t>上的关系</a:t>
            </a:r>
          </a:p>
        </p:txBody>
      </p:sp>
      <p:graphicFrame>
        <p:nvGraphicFramePr>
          <p:cNvPr id="22534" name="Object 3">
            <a:extLst>
              <a:ext uri="{FF2B5EF4-FFF2-40B4-BE49-F238E27FC236}">
                <a16:creationId xmlns:a16="http://schemas.microsoft.com/office/drawing/2014/main" id="{D32C9252-9A96-47CB-8AFF-FDA0ABCD62E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040313" y="1989138"/>
          <a:ext cx="6000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28501" imgH="215806" progId="Equation.3">
                  <p:embed/>
                </p:oleObj>
              </mc:Choice>
              <mc:Fallback>
                <p:oleObj name="公式" r:id="rId3" imgW="228501" imgH="215806" progId="Equation.3">
                  <p:embed/>
                  <p:pic>
                    <p:nvPicPr>
                      <p:cNvPr id="22534" name="Object 3">
                        <a:extLst>
                          <a:ext uri="{FF2B5EF4-FFF2-40B4-BE49-F238E27FC236}">
                            <a16:creationId xmlns:a16="http://schemas.microsoft.com/office/drawing/2014/main" id="{D32C9252-9A96-47CB-8AFF-FDA0ABCD62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1989138"/>
                        <a:ext cx="60007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2F2404B7-8D09-468E-B87D-5CDF3C4C06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3163" y="2636838"/>
          <a:ext cx="6000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28501" imgH="215806" progId="Equation.3">
                  <p:embed/>
                </p:oleObj>
              </mc:Choice>
              <mc:Fallback>
                <p:oleObj name="公式" r:id="rId5" imgW="228501" imgH="215806" progId="Equation.3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2F2404B7-8D09-468E-B87D-5CDF3C4C06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163" y="2636838"/>
                        <a:ext cx="60007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667C6B-7885-4DE3-B975-EBA2EF79A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5157192"/>
            <a:ext cx="4195664" cy="1772816"/>
          </a:xfrm>
          <a:prstGeom prst="rect">
            <a:avLst/>
          </a:prstGeom>
        </p:spPr>
      </p:pic>
      <p:sp>
        <p:nvSpPr>
          <p:cNvPr id="134148" name="Rectangle 2">
            <a:extLst>
              <a:ext uri="{FF2B5EF4-FFF2-40B4-BE49-F238E27FC236}">
                <a16:creationId xmlns:a16="http://schemas.microsoft.com/office/drawing/2014/main" id="{6496AA1A-3742-4760-8341-BB673DF31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试证性质：</a:t>
            </a:r>
            <a:r>
              <a:rPr lang="en-US" altLang="zh-CN" dirty="0">
                <a:solidFill>
                  <a:schemeClr val="tx1"/>
                </a:solidFill>
              </a:rPr>
              <a:t>st(R)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 </a:t>
            </a:r>
            <a:r>
              <a:rPr lang="en-US" altLang="zh-CN" dirty="0">
                <a:solidFill>
                  <a:schemeClr val="tx1"/>
                </a:solidFill>
              </a:rPr>
              <a:t>ts(R) </a:t>
            </a:r>
          </a:p>
        </p:txBody>
      </p:sp>
      <p:sp>
        <p:nvSpPr>
          <p:cNvPr id="726019" name="Text Box 3">
            <a:extLst>
              <a:ext uri="{FF2B5EF4-FFF2-40B4-BE49-F238E27FC236}">
                <a16:creationId xmlns:a16="http://schemas.microsoft.com/office/drawing/2014/main" id="{D5DBFDC4-45DE-4741-BFB7-A9CE6FB98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114550"/>
            <a:ext cx="82835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根据闭包的定义，可得 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R 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s(R)</a:t>
            </a:r>
          </a:p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  </a:t>
            </a:r>
            <a:r>
              <a:rPr kumimoji="1"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所以 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t(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R) 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ts(R)  , st(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R) 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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sts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(R)</a:t>
            </a:r>
          </a:p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kumimoji="1" lang="zh-CN" altLang="en-US" sz="3200" dirty="0">
                <a:solidFill>
                  <a:srgbClr val="00B05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因为对称关系的传递闭包是对称的</a:t>
            </a:r>
            <a:r>
              <a:rPr kumimoji="1"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，</a:t>
            </a:r>
            <a:endParaRPr kumimoji="1" lang="en-US" altLang="zh-CN" sz="32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kumimoji="1"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所以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ts(R)</a:t>
            </a:r>
            <a:r>
              <a:rPr kumimoji="1"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是对称的，</a:t>
            </a:r>
          </a:p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zh-CN" altLang="en-US" sz="3200" dirty="0">
                <a:solidFill>
                  <a:srgbClr val="00B05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而一个关系</a:t>
            </a:r>
            <a:r>
              <a:rPr kumimoji="1" lang="en-US" altLang="zh-CN" sz="3200" dirty="0">
                <a:solidFill>
                  <a:srgbClr val="00B05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kumimoji="1" lang="zh-CN" altLang="en-US" sz="3200" dirty="0">
                <a:solidFill>
                  <a:srgbClr val="00B05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是对称的充要条件是</a:t>
            </a:r>
            <a:r>
              <a:rPr kumimoji="1" lang="en-US" altLang="zh-CN" sz="3200" dirty="0">
                <a:solidFill>
                  <a:srgbClr val="00B05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R=s(R),</a:t>
            </a:r>
          </a:p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kumimoji="1"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所以 </a:t>
            </a:r>
            <a:endParaRPr kumimoji="1" lang="en-US" altLang="zh-CN" sz="32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         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sts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(R)= ts(R)</a:t>
            </a:r>
            <a:r>
              <a:rPr kumimoji="1"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，</a:t>
            </a:r>
          </a:p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 从而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s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t(R) 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 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ts(R)</a:t>
            </a:r>
            <a:r>
              <a:rPr kumimoji="1"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.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</a:p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得证</a:t>
            </a:r>
            <a:r>
              <a:rPr kumimoji="1" lang="en-US" altLang="zh-CN" sz="3200" dirty="0"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</p:txBody>
      </p:sp>
      <p:sp>
        <p:nvSpPr>
          <p:cNvPr id="726020" name="Text Box 4">
            <a:extLst>
              <a:ext uri="{FF2B5EF4-FFF2-40B4-BE49-F238E27FC236}">
                <a16:creationId xmlns:a16="http://schemas.microsoft.com/office/drawing/2014/main" id="{B4625BDD-3C6E-4A26-9833-B9C8A43DC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898525"/>
            <a:ext cx="1974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>
                <a:latin typeface="Times New Roman" panose="02020603050405020304" pitchFamily="18" charset="0"/>
                <a:ea typeface="隶书" panose="02010509060101010101" pitchFamily="49" charset="-122"/>
              </a:rPr>
              <a:t>证明：</a:t>
            </a:r>
          </a:p>
        </p:txBody>
      </p:sp>
      <p:sp>
        <p:nvSpPr>
          <p:cNvPr id="726021" name="Rectangle 5">
            <a:extLst>
              <a:ext uri="{FF2B5EF4-FFF2-40B4-BE49-F238E27FC236}">
                <a16:creationId xmlns:a16="http://schemas.microsoft.com/office/drawing/2014/main" id="{C08CD007-8B87-49E9-BFBF-2ADBD7005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987425"/>
            <a:ext cx="791433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endParaRPr kumimoji="1" lang="en-US" altLang="zh-CN" sz="3200" dirty="0">
              <a:solidFill>
                <a:srgbClr val="0066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/>
            <a:r>
              <a:rPr kumimoji="1" lang="zh-CN" altLang="en-US" sz="32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若</a:t>
            </a:r>
            <a:r>
              <a:rPr kumimoji="1" lang="en-US" altLang="zh-CN" sz="32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kumimoji="1" lang="en-US" altLang="zh-CN" sz="3200" baseline="-250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kumimoji="1" lang="en-US" altLang="zh-CN" sz="32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</a:t>
            </a:r>
            <a:r>
              <a:rPr kumimoji="1" lang="en-US" altLang="zh-CN" sz="32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R</a:t>
            </a:r>
            <a:r>
              <a:rPr kumimoji="1" lang="en-US" altLang="zh-CN" sz="3200" baseline="-250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kumimoji="1" lang="en-US" altLang="zh-CN" sz="32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sz="32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则 </a:t>
            </a:r>
            <a:r>
              <a:rPr kumimoji="1" lang="en-US" altLang="zh-CN" sz="32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s(R</a:t>
            </a:r>
            <a:r>
              <a:rPr kumimoji="1" lang="en-US" altLang="zh-CN" sz="3200" baseline="-250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kumimoji="1" lang="en-US" altLang="zh-CN" sz="32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 </a:t>
            </a:r>
            <a:r>
              <a:rPr kumimoji="1" lang="en-US" altLang="zh-CN" sz="32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</a:t>
            </a:r>
            <a:r>
              <a:rPr kumimoji="1" lang="en-US" altLang="zh-CN" sz="32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s(R</a:t>
            </a:r>
            <a:r>
              <a:rPr kumimoji="1" lang="en-US" altLang="zh-CN" sz="3200" baseline="-250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kumimoji="1" lang="en-US" altLang="zh-CN" sz="32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), t(R</a:t>
            </a:r>
            <a:r>
              <a:rPr kumimoji="1" lang="en-US" altLang="zh-CN" sz="3200" baseline="-250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kumimoji="1" lang="en-US" altLang="zh-CN" sz="32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 </a:t>
            </a:r>
            <a:r>
              <a:rPr kumimoji="1" lang="en-US" altLang="zh-CN" sz="32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</a:t>
            </a:r>
            <a:r>
              <a:rPr kumimoji="1" lang="en-US" altLang="zh-CN" sz="32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t(R</a:t>
            </a:r>
            <a:r>
              <a:rPr kumimoji="1" lang="en-US" altLang="zh-CN" sz="3200" baseline="-250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kumimoji="1" lang="en-US" altLang="zh-CN" sz="3200" dirty="0">
                <a:solidFill>
                  <a:srgbClr val="00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2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uiExpand="1" build="p" autoUpdateAnimBg="0"/>
      <p:bldP spid="726020" grpId="0" autoUpdateAnimBg="0"/>
      <p:bldP spid="726021" grpId="0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EE097CFE-2687-4136-A19B-6CFB4480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2D3615-4B5C-48A5-84FC-673FC5D7591E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380931" name="Rectangle 3">
            <a:extLst>
              <a:ext uri="{FF2B5EF4-FFF2-40B4-BE49-F238E27FC236}">
                <a16:creationId xmlns:a16="http://schemas.microsoft.com/office/drawing/2014/main" id="{37D17924-805C-41B2-ABBF-83762660F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/>
              <a:t>7.5 </a:t>
            </a:r>
            <a:r>
              <a:rPr lang="zh-CN" altLang="en-US" dirty="0">
                <a:latin typeface="华文中宋" panose="02010600040101010101" pitchFamily="2" charset="-122"/>
              </a:rPr>
              <a:t>关系的闭包（回顾）</a:t>
            </a:r>
            <a:r>
              <a:rPr lang="zh-CN" altLang="en-US" dirty="0"/>
              <a:t> </a:t>
            </a:r>
          </a:p>
        </p:txBody>
      </p:sp>
      <p:sp>
        <p:nvSpPr>
          <p:cNvPr id="91140" name="Rectangle 11">
            <a:extLst>
              <a:ext uri="{FF2B5EF4-FFF2-40B4-BE49-F238E27FC236}">
                <a16:creationId xmlns:a16="http://schemas.microsoft.com/office/drawing/2014/main" id="{A4815C3C-2CDD-4128-8D9B-8082B787C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闭包定义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闭包的构造方法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/>
              <a:t>     集合表示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/>
              <a:t>     矩阵表示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/>
              <a:t>     图表示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闭包的性质 </a:t>
            </a:r>
          </a:p>
        </p:txBody>
      </p:sp>
    </p:spTree>
  </p:cSld>
  <p:clrMapOvr>
    <a:masterClrMapping/>
  </p:clrMapOvr>
  <p:transition spd="slow">
    <p:fad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id="{C3B3AA59-FE73-4525-94FC-5AC58502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842E0B-7CF1-467C-AD7B-14EECAC19845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CFD5214F-4525-4B03-9575-0DA5A20D5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924425"/>
          </a:xfrm>
        </p:spPr>
        <p:txBody>
          <a:bodyPr/>
          <a:lstStyle/>
          <a:p>
            <a:pPr marL="361950" indent="-361950" eaLnBrk="1" hangingPunct="1">
              <a:buClr>
                <a:srgbClr val="FF9900"/>
              </a:buClr>
            </a:pPr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7.1</a:t>
            </a:r>
            <a:r>
              <a:rPr lang="zh-CN" altLang="en-US"/>
              <a:t>有序对与笛卡儿积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7.2</a:t>
            </a:r>
            <a:r>
              <a:rPr lang="zh-CN" altLang="en-US"/>
              <a:t>二元关系的定义与表示法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7.3</a:t>
            </a:r>
            <a:r>
              <a:rPr lang="zh-CN" altLang="en-US"/>
              <a:t>关系的运算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7.4</a:t>
            </a:r>
            <a:r>
              <a:rPr lang="zh-CN" altLang="en-US"/>
              <a:t>关系的性质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7.5</a:t>
            </a:r>
            <a:r>
              <a:rPr lang="zh-CN" altLang="en-US"/>
              <a:t>关系的闭包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</a:rPr>
              <a:t>7.6</a:t>
            </a:r>
            <a:r>
              <a:rPr lang="zh-CN" altLang="en-US">
                <a:solidFill>
                  <a:srgbClr val="FF0000"/>
                </a:solidFill>
              </a:rPr>
              <a:t>等价关系与划分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7.7</a:t>
            </a:r>
            <a:r>
              <a:rPr lang="zh-CN" altLang="en-US"/>
              <a:t>偏序关系</a:t>
            </a:r>
          </a:p>
          <a:p>
            <a:pPr marL="361950" indent="-361950" eaLnBrk="1" hangingPunct="1"/>
            <a:endParaRPr lang="en-US" altLang="zh-CN"/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C60A7FDA-8160-4568-B438-5F04497B7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latin typeface="华文中宋" panose="02010600040101010101" pitchFamily="2" charset="-122"/>
              </a:rPr>
              <a:t>第七章 二元关系</a:t>
            </a:r>
          </a:p>
        </p:txBody>
      </p:sp>
    </p:spTree>
  </p:cSld>
  <p:clrMapOvr>
    <a:masterClrMapping/>
  </p:clrMapOvr>
  <p:transition spd="slow">
    <p:fade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3F85F39B-BB39-418C-BB10-2C532208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08C5C0-F7E3-4583-AB8D-2B42700A02C8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7B81E93-4365-44DE-8784-78B0AE012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7.6</a:t>
            </a:r>
            <a:r>
              <a:rPr lang="en-US" altLang="zh-CN">
                <a:latin typeface="华文中宋" panose="02010600040101010101" pitchFamily="2" charset="-122"/>
              </a:rPr>
              <a:t> </a:t>
            </a:r>
            <a:r>
              <a:rPr lang="zh-CN" altLang="en-US">
                <a:latin typeface="华文中宋" panose="02010600040101010101" pitchFamily="2" charset="-122"/>
              </a:rPr>
              <a:t>等价关系与划分</a:t>
            </a:r>
            <a:r>
              <a:rPr lang="zh-CN" altLang="en-US"/>
              <a:t> </a:t>
            </a:r>
          </a:p>
        </p:txBody>
      </p:sp>
      <p:sp>
        <p:nvSpPr>
          <p:cNvPr id="6148" name="Rectangle 12">
            <a:extLst>
              <a:ext uri="{FF2B5EF4-FFF2-40B4-BE49-F238E27FC236}">
                <a16:creationId xmlns:a16="http://schemas.microsoft.com/office/drawing/2014/main" id="{687DD747-C6FE-47B2-90C6-E1C9D5AFF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等价关系的定义与实例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等价类及其性质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商集与集合的划分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等价关系与划分的一一对应 </a:t>
            </a:r>
          </a:p>
        </p:txBody>
      </p:sp>
    </p:spTree>
  </p:cSld>
  <p:clrMapOvr>
    <a:masterClrMapping/>
  </p:clrMapOvr>
  <p:transition spd="slow">
    <p:fade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1B4B100A-4D0C-4A1C-8681-4D299907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BADCB1-B4E1-4890-B56B-DEFD6F8C8F88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id="{48CBC16D-488A-4506-BC72-D69DBBAC9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等价关系的定义与实例</a:t>
            </a:r>
          </a:p>
        </p:txBody>
      </p:sp>
      <p:sp>
        <p:nvSpPr>
          <p:cNvPr id="8196" name="Rectangle 8">
            <a:extLst>
              <a:ext uri="{FF2B5EF4-FFF2-40B4-BE49-F238E27FC236}">
                <a16:creationId xmlns:a16="http://schemas.microsoft.com/office/drawing/2014/main" id="{506A31B6-037C-49EF-8602-3B6D5AEF6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820150" cy="1439863"/>
          </a:xfrm>
        </p:spPr>
        <p:txBody>
          <a:bodyPr/>
          <a:lstStyle/>
          <a:p>
            <a:pPr marL="609600" indent="-609600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7.15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为非空集合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. </a:t>
            </a:r>
          </a:p>
          <a:p>
            <a:pPr marL="609600" indent="-609600" eaLnBrk="1" hangingPunct="1"/>
            <a:r>
              <a:rPr lang="zh-CN" altLang="en-US" dirty="0"/>
              <a:t>     如果</a:t>
            </a:r>
            <a:r>
              <a:rPr lang="en-US" altLang="zh-CN" i="1" dirty="0"/>
              <a:t>R</a:t>
            </a:r>
            <a:r>
              <a:rPr lang="zh-CN" altLang="en-US" dirty="0"/>
              <a:t>是自反的、对称的和传递的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R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A50021"/>
                </a:solidFill>
              </a:rPr>
              <a:t>等价关系</a:t>
            </a:r>
            <a:r>
              <a:rPr lang="en-US" altLang="zh-CN" dirty="0"/>
              <a:t>.  </a:t>
            </a:r>
          </a:p>
          <a:p>
            <a:pPr marL="609600" indent="-609600" eaLnBrk="1" hangingPunct="1"/>
            <a:r>
              <a:rPr lang="zh-CN" altLang="en-US" dirty="0"/>
              <a:t>     设 </a:t>
            </a:r>
            <a:r>
              <a:rPr lang="en-US" altLang="zh-CN" i="1" dirty="0"/>
              <a:t>R </a:t>
            </a:r>
            <a:r>
              <a:rPr lang="zh-CN" altLang="en-US" dirty="0"/>
              <a:t>是一个等价关系</a:t>
            </a:r>
            <a:r>
              <a:rPr lang="en-US" altLang="zh-CN" dirty="0"/>
              <a:t>, </a:t>
            </a:r>
            <a:r>
              <a:rPr lang="zh-CN" altLang="en-US" dirty="0"/>
              <a:t>若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称 </a:t>
            </a:r>
            <a:r>
              <a:rPr lang="en-US" altLang="zh-CN" i="1" dirty="0">
                <a:solidFill>
                  <a:srgbClr val="A50021"/>
                </a:solidFill>
              </a:rPr>
              <a:t>x</a:t>
            </a:r>
            <a:r>
              <a:rPr lang="zh-CN" altLang="en-US" dirty="0">
                <a:solidFill>
                  <a:srgbClr val="A50021"/>
                </a:solidFill>
              </a:rPr>
              <a:t>等价于</a:t>
            </a:r>
            <a:r>
              <a:rPr lang="en-US" altLang="zh-CN" i="1" dirty="0">
                <a:solidFill>
                  <a:srgbClr val="A50021"/>
                </a:solidFill>
              </a:rPr>
              <a:t>y</a:t>
            </a:r>
            <a:r>
              <a:rPr lang="en-US" altLang="zh-CN" dirty="0"/>
              <a:t>, </a:t>
            </a:r>
            <a:r>
              <a:rPr lang="zh-CN" altLang="en-US" dirty="0"/>
              <a:t>记做 </a:t>
            </a:r>
            <a:r>
              <a:rPr lang="en-US" altLang="zh-CN" i="1" dirty="0"/>
              <a:t>x</a:t>
            </a:r>
            <a:r>
              <a:rPr lang="zh-CN" altLang="en-US" dirty="0"/>
              <a:t>～</a:t>
            </a:r>
            <a:r>
              <a:rPr lang="en-US" altLang="zh-CN" i="1" dirty="0"/>
              <a:t>y </a:t>
            </a:r>
            <a:r>
              <a:rPr lang="en-US" altLang="zh-CN" dirty="0"/>
              <a:t>. </a:t>
            </a:r>
          </a:p>
        </p:txBody>
      </p:sp>
      <p:sp>
        <p:nvSpPr>
          <p:cNvPr id="8197" name="Rectangle 9">
            <a:extLst>
              <a:ext uri="{FF2B5EF4-FFF2-40B4-BE49-F238E27FC236}">
                <a16:creationId xmlns:a16="http://schemas.microsoft.com/office/drawing/2014/main" id="{5351A75E-3485-4AE4-9C80-F469A959B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71850"/>
            <a:ext cx="8497887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160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73200" indent="-5588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9304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387600" indent="-5588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844800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302000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759200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216400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/>
              <a:t>在学生的集合中，属于同一个班级的关系；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zh-CN" altLang="en-US" sz="800"/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/>
              <a:t>三角形中的相似关系；</a:t>
            </a:r>
            <a:endParaRPr lang="zh-CN" altLang="en-US" sz="800"/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zh-CN" altLang="en-US" sz="800"/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/>
              <a:t>在扑克牌中同花色的关系、同点数的关系等。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D504BEAD-A3BC-4576-97B7-DB7F0DDE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B42A25-5A3E-4581-BD81-6A87531280EE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id="{947B4745-BD96-4EE9-902B-55623B844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等价关系的定义与实例</a:t>
            </a:r>
          </a:p>
        </p:txBody>
      </p:sp>
      <p:sp>
        <p:nvSpPr>
          <p:cNvPr id="10244" name="Rectangle 9">
            <a:extLst>
              <a:ext uri="{FF2B5EF4-FFF2-40B4-BE49-F238E27FC236}">
                <a16:creationId xmlns:a16="http://schemas.microsoft.com/office/drawing/2014/main" id="{5CB20E37-4778-48B3-813B-9155624F3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84313"/>
            <a:ext cx="8497887" cy="331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160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73200" indent="-5588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9304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387600" indent="-5588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844800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302000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759200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216400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实例   设 </a:t>
            </a:r>
            <a:r>
              <a:rPr lang="en-US" altLang="zh-CN" i="1"/>
              <a:t>A</a:t>
            </a:r>
            <a:r>
              <a:rPr lang="en-US" altLang="zh-CN"/>
              <a:t>={1,2,…,8}, </a:t>
            </a:r>
            <a:r>
              <a:rPr lang="zh-CN" altLang="en-US"/>
              <a:t>如下定义</a:t>
            </a:r>
            <a:r>
              <a:rPr lang="en-US" altLang="zh-CN" i="1"/>
              <a:t>A</a:t>
            </a:r>
            <a:r>
              <a:rPr lang="zh-CN" altLang="en-US"/>
              <a:t>上的关系</a:t>
            </a:r>
            <a:r>
              <a:rPr lang="en-US" altLang="zh-CN" i="1"/>
              <a:t>R</a:t>
            </a:r>
            <a:r>
              <a:rPr lang="zh-CN" altLang="en-US"/>
              <a:t>：</a:t>
            </a:r>
            <a:endParaRPr lang="zh-CN" altLang="fr-FR"/>
          </a:p>
          <a:p>
            <a:pPr eaLnBrk="1" hangingPunct="1"/>
            <a:r>
              <a:rPr lang="zh-CN" altLang="fr-FR"/>
              <a:t>                      </a:t>
            </a:r>
            <a:r>
              <a:rPr lang="fr-FR" altLang="zh-CN" i="1"/>
              <a:t>R</a:t>
            </a:r>
            <a:r>
              <a:rPr lang="fr-FR" altLang="zh-CN"/>
              <a:t>={&lt;</a:t>
            </a:r>
            <a:r>
              <a:rPr lang="fr-FR" altLang="zh-CN" i="1"/>
              <a:t>x</a:t>
            </a:r>
            <a:r>
              <a:rPr lang="fr-FR" altLang="zh-CN"/>
              <a:t>,</a:t>
            </a:r>
            <a:r>
              <a:rPr lang="fr-FR" altLang="zh-CN" i="1"/>
              <a:t>y</a:t>
            </a:r>
            <a:r>
              <a:rPr lang="fr-FR" altLang="zh-CN"/>
              <a:t>&gt;| </a:t>
            </a:r>
            <a:r>
              <a:rPr lang="fr-FR" altLang="zh-CN" i="1"/>
              <a:t>x</a:t>
            </a:r>
            <a:r>
              <a:rPr lang="fr-FR" altLang="zh-CN"/>
              <a:t>,</a:t>
            </a:r>
            <a:r>
              <a:rPr lang="fr-FR" altLang="zh-CN" i="1"/>
              <a:t>y</a:t>
            </a:r>
            <a:r>
              <a:rPr lang="fr-FR" altLang="zh-CN"/>
              <a:t>∈</a:t>
            </a:r>
            <a:r>
              <a:rPr lang="fr-FR" altLang="zh-CN" i="1"/>
              <a:t>A</a:t>
            </a:r>
            <a:r>
              <a:rPr lang="fr-FR" altLang="zh-CN"/>
              <a:t>∧</a:t>
            </a:r>
            <a:r>
              <a:rPr lang="fr-FR" altLang="zh-CN" i="1"/>
              <a:t>x </a:t>
            </a:r>
            <a:r>
              <a:rPr lang="fr-FR" altLang="zh-CN"/>
              <a:t>≡ </a:t>
            </a:r>
            <a:r>
              <a:rPr lang="fr-FR" altLang="zh-CN" i="1"/>
              <a:t>y</a:t>
            </a:r>
            <a:r>
              <a:rPr lang="fr-FR" altLang="zh-CN"/>
              <a:t>(mod 3)}</a:t>
            </a:r>
          </a:p>
          <a:p>
            <a:pPr eaLnBrk="1" hangingPunct="1"/>
            <a:r>
              <a:rPr lang="zh-CN" altLang="fr-FR"/>
              <a:t>其中</a:t>
            </a:r>
            <a:r>
              <a:rPr lang="en-US" altLang="zh-CN" i="1"/>
              <a:t>x </a:t>
            </a:r>
            <a:r>
              <a:rPr lang="en-US" altLang="zh-CN"/>
              <a:t>≡ </a:t>
            </a:r>
            <a:r>
              <a:rPr lang="en-US" altLang="zh-CN" i="1"/>
              <a:t>y</a:t>
            </a:r>
            <a:r>
              <a:rPr lang="en-US" altLang="zh-CN"/>
              <a:t>(mod 3)</a:t>
            </a:r>
            <a:r>
              <a:rPr lang="zh-CN" altLang="en-US"/>
              <a:t>叫做 </a:t>
            </a:r>
            <a:r>
              <a:rPr lang="en-US" altLang="zh-CN" i="1">
                <a:solidFill>
                  <a:srgbClr val="A50021"/>
                </a:solidFill>
              </a:rPr>
              <a:t>x</a:t>
            </a:r>
            <a:r>
              <a:rPr lang="zh-CN" altLang="en-US">
                <a:solidFill>
                  <a:srgbClr val="A50021"/>
                </a:solidFill>
              </a:rPr>
              <a:t>与 </a:t>
            </a:r>
            <a:r>
              <a:rPr lang="en-US" altLang="zh-CN" i="1">
                <a:solidFill>
                  <a:srgbClr val="A50021"/>
                </a:solidFill>
              </a:rPr>
              <a:t>y </a:t>
            </a:r>
            <a:r>
              <a:rPr lang="zh-CN" altLang="en-US">
                <a:solidFill>
                  <a:srgbClr val="A50021"/>
                </a:solidFill>
              </a:rPr>
              <a:t>模</a:t>
            </a:r>
            <a:r>
              <a:rPr lang="en-US" altLang="zh-CN">
                <a:solidFill>
                  <a:srgbClr val="A50021"/>
                </a:solidFill>
              </a:rPr>
              <a:t>3</a:t>
            </a:r>
            <a:r>
              <a:rPr lang="zh-CN" altLang="en-US">
                <a:solidFill>
                  <a:srgbClr val="A50021"/>
                </a:solidFill>
              </a:rPr>
              <a:t>相等</a:t>
            </a:r>
            <a:r>
              <a:rPr lang="en-US" altLang="zh-CN"/>
              <a:t>, </a:t>
            </a:r>
            <a:r>
              <a:rPr lang="zh-CN" altLang="en-US"/>
              <a:t>即</a:t>
            </a:r>
            <a:r>
              <a:rPr lang="en-US" altLang="zh-CN" i="1"/>
              <a:t>x</a:t>
            </a:r>
            <a:r>
              <a:rPr lang="zh-CN" altLang="en-US"/>
              <a:t>除以</a:t>
            </a:r>
            <a:r>
              <a:rPr lang="en-US" altLang="zh-CN"/>
              <a:t>3</a:t>
            </a:r>
            <a:r>
              <a:rPr lang="zh-CN" altLang="en-US"/>
              <a:t>的余数与</a:t>
            </a:r>
            <a:r>
              <a:rPr lang="en-US" altLang="zh-CN" i="1"/>
              <a:t>y</a:t>
            </a:r>
            <a:r>
              <a:rPr lang="zh-CN" altLang="en-US"/>
              <a:t>除以</a:t>
            </a:r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的余数相等</a:t>
            </a:r>
            <a:r>
              <a:rPr lang="en-US" altLang="zh-CN"/>
              <a:t>. 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不难验证 </a:t>
            </a:r>
            <a:r>
              <a:rPr lang="en-US" altLang="zh-CN" i="1"/>
              <a:t>R </a:t>
            </a:r>
            <a:r>
              <a:rPr lang="zh-CN" altLang="en-US"/>
              <a:t>为</a:t>
            </a:r>
            <a:r>
              <a:rPr lang="en-US" altLang="zh-CN" i="1"/>
              <a:t>A</a:t>
            </a:r>
            <a:r>
              <a:rPr lang="zh-CN" altLang="en-US"/>
              <a:t>上的等价关系</a:t>
            </a:r>
            <a:r>
              <a:rPr lang="en-US" altLang="zh-CN"/>
              <a:t>, </a:t>
            </a:r>
            <a:r>
              <a:rPr lang="zh-CN" altLang="en-US"/>
              <a:t>因为</a:t>
            </a: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(1) 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en-US" altLang="zh-CN"/>
              <a:t>,  </a:t>
            </a:r>
            <a:r>
              <a:rPr lang="zh-CN" altLang="en-US"/>
              <a:t>有</a:t>
            </a:r>
            <a:r>
              <a:rPr lang="zh-CN" altLang="en-US" i="1"/>
              <a:t> </a:t>
            </a:r>
            <a:r>
              <a:rPr lang="en-US" altLang="zh-CN" i="1"/>
              <a:t>x </a:t>
            </a:r>
            <a:r>
              <a:rPr lang="en-US" altLang="zh-CN"/>
              <a:t>≡ </a:t>
            </a:r>
            <a:r>
              <a:rPr lang="en-US" altLang="zh-CN" i="1"/>
              <a:t>x </a:t>
            </a:r>
            <a:r>
              <a:rPr lang="en-US" altLang="zh-CN"/>
              <a:t>(mod 3)</a:t>
            </a: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(2) 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zh-CN" altLang="en-US"/>
              <a:t>若</a:t>
            </a:r>
            <a:r>
              <a:rPr lang="en-US" altLang="zh-CN" i="1"/>
              <a:t>x </a:t>
            </a:r>
            <a:r>
              <a:rPr lang="en-US" altLang="zh-CN"/>
              <a:t>≡ </a:t>
            </a:r>
            <a:r>
              <a:rPr lang="en-US" altLang="zh-CN" i="1"/>
              <a:t>y</a:t>
            </a:r>
            <a:r>
              <a:rPr lang="en-US" altLang="zh-CN"/>
              <a:t>(mod 3), </a:t>
            </a:r>
            <a:r>
              <a:rPr lang="zh-CN" altLang="en-US"/>
              <a:t>则有</a:t>
            </a:r>
            <a:r>
              <a:rPr lang="en-US" altLang="zh-CN" i="1"/>
              <a:t>y </a:t>
            </a:r>
            <a:r>
              <a:rPr lang="en-US" altLang="zh-CN"/>
              <a:t>≡ </a:t>
            </a:r>
            <a:r>
              <a:rPr lang="en-US" altLang="zh-CN" i="1"/>
              <a:t>x</a:t>
            </a:r>
            <a:r>
              <a:rPr lang="en-US" altLang="zh-CN"/>
              <a:t>(mod 3) </a:t>
            </a:r>
          </a:p>
          <a:p>
            <a:pPr eaLnBrk="1" hangingPunct="1"/>
            <a:r>
              <a:rPr lang="en-US" altLang="zh-CN"/>
              <a:t>(3)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,</a:t>
            </a:r>
            <a:r>
              <a:rPr lang="en-US" altLang="zh-CN" i="1"/>
              <a:t>z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zh-CN" altLang="en-US"/>
              <a:t>若</a:t>
            </a:r>
            <a:r>
              <a:rPr lang="en-US" altLang="zh-CN" i="1"/>
              <a:t>x </a:t>
            </a:r>
            <a:r>
              <a:rPr lang="en-US" altLang="zh-CN"/>
              <a:t>≡ </a:t>
            </a:r>
            <a:r>
              <a:rPr lang="en-US" altLang="zh-CN" i="1"/>
              <a:t>y</a:t>
            </a:r>
            <a:r>
              <a:rPr lang="en-US" altLang="zh-CN"/>
              <a:t>(mod 3), </a:t>
            </a:r>
            <a:r>
              <a:rPr lang="en-US" altLang="zh-CN" i="1"/>
              <a:t>y </a:t>
            </a:r>
            <a:r>
              <a:rPr lang="en-US" altLang="zh-CN"/>
              <a:t>≡ </a:t>
            </a:r>
            <a:r>
              <a:rPr lang="en-US" altLang="zh-CN" i="1"/>
              <a:t>z</a:t>
            </a:r>
            <a:r>
              <a:rPr lang="en-US" altLang="zh-CN"/>
              <a:t>(mod 3), </a:t>
            </a:r>
            <a:r>
              <a:rPr lang="zh-CN" altLang="en-US"/>
              <a:t>则有</a:t>
            </a:r>
            <a:r>
              <a:rPr lang="en-US" altLang="zh-CN" i="1"/>
              <a:t>x </a:t>
            </a:r>
            <a:r>
              <a:rPr lang="en-US" altLang="zh-CN"/>
              <a:t>≡ </a:t>
            </a:r>
            <a:r>
              <a:rPr lang="en-US" altLang="zh-CN" i="1"/>
              <a:t>z</a:t>
            </a:r>
            <a:r>
              <a:rPr lang="en-US" altLang="zh-CN"/>
              <a:t>(mod 3)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4639C91A-55C7-4F19-B7EA-06E5E22C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6221B2-F18E-4B77-8AE5-B9E21780898D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2291" name="Rectangle 9">
            <a:extLst>
              <a:ext uri="{FF2B5EF4-FFF2-40B4-BE49-F238E27FC236}">
                <a16:creationId xmlns:a16="http://schemas.microsoft.com/office/drawing/2014/main" id="{E6340C53-0739-44A7-A203-45D6E06CA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005263"/>
            <a:ext cx="619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模 </a:t>
            </a:r>
            <a:r>
              <a:rPr lang="en-US" altLang="zh-CN"/>
              <a:t>3 </a:t>
            </a:r>
            <a:r>
              <a:rPr lang="zh-CN" altLang="en-US">
                <a:latin typeface="Arial" panose="020B0604020202020204" pitchFamily="34" charset="0"/>
              </a:rPr>
              <a:t>等价关系的关系图</a:t>
            </a:r>
          </a:p>
        </p:txBody>
      </p:sp>
      <p:pic>
        <p:nvPicPr>
          <p:cNvPr id="12292" name="Picture 10" descr="7-55">
            <a:extLst>
              <a:ext uri="{FF2B5EF4-FFF2-40B4-BE49-F238E27FC236}">
                <a16:creationId xmlns:a16="http://schemas.microsoft.com/office/drawing/2014/main" id="{FB76C05B-FD12-42BE-9BB2-DCC83DE1C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84313"/>
            <a:ext cx="80645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11">
            <a:extLst>
              <a:ext uri="{FF2B5EF4-FFF2-40B4-BE49-F238E27FC236}">
                <a16:creationId xmlns:a16="http://schemas.microsoft.com/office/drawing/2014/main" id="{D34919A4-EDD9-41CA-8641-6684D6BE4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</a:rPr>
              <a:t>等价关系的实例</a:t>
            </a:r>
          </a:p>
        </p:txBody>
      </p:sp>
    </p:spTree>
  </p:cSld>
  <p:clrMapOvr>
    <a:masterClrMapping/>
  </p:clrMapOvr>
  <p:transition spd="slow">
    <p:fade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6">
            <a:extLst>
              <a:ext uri="{FF2B5EF4-FFF2-40B4-BE49-F238E27FC236}">
                <a16:creationId xmlns:a16="http://schemas.microsoft.com/office/drawing/2014/main" id="{D55C6D0D-55A1-4D81-96D1-1DFAE7B5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9821C3-31FF-4F30-9893-8BAC9B3154C7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F8B15F2E-1575-4A64-A8ED-5776D1C1F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等价类定义 </a:t>
            </a:r>
            <a:endParaRPr lang="zh-CN" altLang="en-US" b="0"/>
          </a:p>
        </p:txBody>
      </p:sp>
      <p:sp>
        <p:nvSpPr>
          <p:cNvPr id="14340" name="Rectangle 8">
            <a:extLst>
              <a:ext uri="{FF2B5EF4-FFF2-40B4-BE49-F238E27FC236}">
                <a16:creationId xmlns:a16="http://schemas.microsoft.com/office/drawing/2014/main" id="{885CEAFC-7A49-44D1-B44E-695FEE76FB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075613" cy="4525963"/>
          </a:xfrm>
        </p:spPr>
        <p:txBody>
          <a:bodyPr/>
          <a:lstStyle/>
          <a:p>
            <a:pPr marL="457200" indent="-457200"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7.16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 i="1"/>
              <a:t>R</a:t>
            </a:r>
            <a:r>
              <a:rPr lang="zh-CN" altLang="en-US"/>
              <a:t>为非空集合</a:t>
            </a:r>
            <a:r>
              <a:rPr lang="en-US" altLang="zh-CN" i="1"/>
              <a:t>A</a:t>
            </a:r>
            <a:r>
              <a:rPr lang="zh-CN" altLang="en-US"/>
              <a:t>上的等价关系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zh-CN" altLang="en-US"/>
              <a:t>，令</a:t>
            </a:r>
          </a:p>
          <a:p>
            <a:pPr marL="457200" indent="-457200" eaLnBrk="1" hangingPunct="1"/>
            <a:r>
              <a:rPr lang="zh-CN" altLang="en-US"/>
              <a:t>                       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/>
              <a:t>]</a:t>
            </a:r>
            <a:r>
              <a:rPr lang="en-US" altLang="zh-CN" i="1" baseline="-25000"/>
              <a:t>R</a:t>
            </a:r>
            <a:r>
              <a:rPr lang="en-US" altLang="zh-CN" i="1"/>
              <a:t> </a:t>
            </a:r>
            <a:r>
              <a:rPr lang="en-US" altLang="zh-CN"/>
              <a:t>= {</a:t>
            </a:r>
            <a:r>
              <a:rPr lang="en-US" altLang="zh-CN" i="1"/>
              <a:t>y </a:t>
            </a:r>
            <a:r>
              <a:rPr lang="en-US" altLang="zh-CN"/>
              <a:t>| </a:t>
            </a:r>
            <a:r>
              <a:rPr lang="en-US" altLang="zh-CN" i="1"/>
              <a:t>y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en-US" altLang="zh-CN"/>
              <a:t>∧</a:t>
            </a:r>
            <a:r>
              <a:rPr lang="en-US" altLang="zh-CN" i="1"/>
              <a:t>xRy</a:t>
            </a:r>
            <a:r>
              <a:rPr lang="en-US" altLang="zh-CN"/>
              <a:t>}</a:t>
            </a:r>
          </a:p>
          <a:p>
            <a:pPr marL="457200" indent="-457200" eaLnBrk="1" hangingPunct="1"/>
            <a:r>
              <a:rPr lang="zh-CN" altLang="en-US"/>
              <a:t>称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/>
              <a:t>]</a:t>
            </a:r>
            <a:r>
              <a:rPr lang="en-US" altLang="zh-CN" i="1" baseline="-25000"/>
              <a:t>R </a:t>
            </a:r>
            <a:r>
              <a:rPr lang="zh-CN" altLang="en-US"/>
              <a:t>为</a:t>
            </a:r>
            <a:r>
              <a:rPr lang="en-US" altLang="zh-CN" i="1"/>
              <a:t>x</a:t>
            </a:r>
            <a:r>
              <a:rPr lang="zh-CN" altLang="en-US"/>
              <a:t>关于</a:t>
            </a:r>
            <a:r>
              <a:rPr lang="en-US" altLang="zh-CN" i="1"/>
              <a:t>R</a:t>
            </a:r>
            <a:r>
              <a:rPr lang="zh-CN" altLang="en-US"/>
              <a:t>的等价类</a:t>
            </a:r>
            <a:r>
              <a:rPr lang="en-US" altLang="zh-CN"/>
              <a:t>, </a:t>
            </a:r>
            <a:r>
              <a:rPr lang="zh-CN" altLang="en-US"/>
              <a:t>简称为</a:t>
            </a:r>
            <a:r>
              <a:rPr lang="en-US" altLang="zh-CN" i="1"/>
              <a:t>x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等价类</a:t>
            </a:r>
            <a:r>
              <a:rPr lang="en-US" altLang="zh-CN"/>
              <a:t>, </a:t>
            </a:r>
            <a:r>
              <a:rPr lang="zh-CN" altLang="en-US"/>
              <a:t>简记为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/>
              <a:t>]</a:t>
            </a:r>
            <a:r>
              <a:rPr lang="zh-CN" altLang="en-US"/>
              <a:t>或    </a:t>
            </a:r>
          </a:p>
          <a:p>
            <a:pPr marL="457200" indent="-457200" eaLnBrk="1" hangingPunct="1"/>
            <a:endParaRPr lang="zh-CN" altLang="en-US"/>
          </a:p>
          <a:p>
            <a:pPr marL="457200" indent="-457200" eaLnBrk="1" hangingPunct="1"/>
            <a:r>
              <a:rPr lang="zh-CN" altLang="en-US"/>
              <a:t>实例   </a:t>
            </a:r>
            <a:r>
              <a:rPr lang="en-US" altLang="zh-CN" i="1"/>
              <a:t>A</a:t>
            </a:r>
            <a:r>
              <a:rPr lang="en-US" altLang="zh-CN"/>
              <a:t>={1, 2, … , 8}</a:t>
            </a:r>
            <a:r>
              <a:rPr lang="zh-CN" altLang="en-US"/>
              <a:t>上模</a:t>
            </a:r>
            <a:r>
              <a:rPr lang="en-US" altLang="zh-CN"/>
              <a:t>3</a:t>
            </a:r>
            <a:r>
              <a:rPr lang="zh-CN" altLang="en-US"/>
              <a:t>等价关系的等价类：</a:t>
            </a:r>
          </a:p>
          <a:p>
            <a:pPr marL="457200" indent="-457200" eaLnBrk="1" hangingPunct="1"/>
            <a:r>
              <a:rPr lang="zh-CN" altLang="en-US"/>
              <a:t>            </a:t>
            </a:r>
            <a:r>
              <a:rPr lang="en-US" altLang="zh-CN"/>
              <a:t>[1] = [4] = [7] = {1, 4, 7}</a:t>
            </a:r>
          </a:p>
          <a:p>
            <a:pPr marL="457200" indent="-457200" eaLnBrk="1" hangingPunct="1"/>
            <a:r>
              <a:rPr lang="en-US" altLang="zh-CN"/>
              <a:t>            [2] = [5] = [8] = {2, 5, 8}</a:t>
            </a:r>
          </a:p>
          <a:p>
            <a:pPr marL="457200" indent="-457200" eaLnBrk="1" hangingPunct="1"/>
            <a:r>
              <a:rPr lang="en-US" altLang="zh-CN"/>
              <a:t>            [3] = [6] = {3, 6}</a:t>
            </a:r>
          </a:p>
        </p:txBody>
      </p:sp>
      <p:graphicFrame>
        <p:nvGraphicFramePr>
          <p:cNvPr id="14341" name="Object 9">
            <a:extLst>
              <a:ext uri="{FF2B5EF4-FFF2-40B4-BE49-F238E27FC236}">
                <a16:creationId xmlns:a16="http://schemas.microsoft.com/office/drawing/2014/main" id="{3243BCDE-BB35-4BE1-987A-E7D19E5D967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8131175" y="2311400"/>
          <a:ext cx="4032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39579" imgH="164957" progId="Equation.3">
                  <p:embed/>
                </p:oleObj>
              </mc:Choice>
              <mc:Fallback>
                <p:oleObj name="公式" r:id="rId3" imgW="139579" imgH="164957" progId="Equation.3">
                  <p:embed/>
                  <p:pic>
                    <p:nvPicPr>
                      <p:cNvPr id="14341" name="Object 9">
                        <a:extLst>
                          <a:ext uri="{FF2B5EF4-FFF2-40B4-BE49-F238E27FC236}">
                            <a16:creationId xmlns:a16="http://schemas.microsoft.com/office/drawing/2014/main" id="{3243BCDE-BB35-4BE1-987A-E7D19E5D96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1175" y="2311400"/>
                        <a:ext cx="4032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72B9A2DB-A26D-4405-BC40-D62BE0F8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3E4D69-05D1-4222-81F5-037C711D4CC0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118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pic>
        <p:nvPicPr>
          <p:cNvPr id="16387" name="Picture 3" descr="特殊符号">
            <a:extLst>
              <a:ext uri="{FF2B5EF4-FFF2-40B4-BE49-F238E27FC236}">
                <a16:creationId xmlns:a16="http://schemas.microsoft.com/office/drawing/2014/main" id="{6B45CA21-9CCE-468D-BA03-4A04928E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636838"/>
            <a:ext cx="2746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8">
            <a:extLst>
              <a:ext uri="{FF2B5EF4-FFF2-40B4-BE49-F238E27FC236}">
                <a16:creationId xmlns:a16="http://schemas.microsoft.com/office/drawing/2014/main" id="{C95F3299-53B5-4053-9580-B75CAFBA8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等价类的性质</a:t>
            </a:r>
          </a:p>
        </p:txBody>
      </p:sp>
      <p:sp>
        <p:nvSpPr>
          <p:cNvPr id="16389" name="Rectangle 9">
            <a:extLst>
              <a:ext uri="{FF2B5EF4-FFF2-40B4-BE49-F238E27FC236}">
                <a16:creationId xmlns:a16="http://schemas.microsoft.com/office/drawing/2014/main" id="{AC59888D-7B05-432D-8B04-76336083D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80400" cy="2303463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7.14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/>
              <a:t>R</a:t>
            </a:r>
            <a:r>
              <a:rPr lang="zh-CN" altLang="en-US"/>
              <a:t>是非空集合</a:t>
            </a:r>
            <a:r>
              <a:rPr lang="en-US" altLang="zh-CN" i="1"/>
              <a:t>A</a:t>
            </a:r>
            <a:r>
              <a:rPr lang="zh-CN" altLang="en-US"/>
              <a:t>上的等价关系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  <a:p>
            <a:pPr eaLnBrk="1" hangingPunct="1"/>
            <a:r>
              <a:rPr lang="en-US" altLang="zh-CN"/>
              <a:t>(1)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, [</a:t>
            </a:r>
            <a:r>
              <a:rPr lang="en-US" altLang="zh-CN" i="1"/>
              <a:t>x</a:t>
            </a:r>
            <a:r>
              <a:rPr lang="en-US" altLang="zh-CN"/>
              <a:t>]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的非空子集</a:t>
            </a:r>
          </a:p>
          <a:p>
            <a:pPr eaLnBrk="1" hangingPunct="1"/>
            <a:r>
              <a:rPr lang="en-US" altLang="zh-CN"/>
              <a:t>(2)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zh-CN" altLang="en-US"/>
              <a:t>如果 </a:t>
            </a:r>
            <a:r>
              <a:rPr lang="en-US" altLang="zh-CN" i="1"/>
              <a:t>xRy</a:t>
            </a:r>
            <a:r>
              <a:rPr lang="en-US" altLang="zh-CN"/>
              <a:t>, </a:t>
            </a:r>
            <a:r>
              <a:rPr lang="zh-CN" altLang="en-US"/>
              <a:t>则 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/>
              <a:t>] = [</a:t>
            </a:r>
            <a:r>
              <a:rPr lang="en-US" altLang="zh-CN" i="1"/>
              <a:t>y</a:t>
            </a:r>
            <a:r>
              <a:rPr lang="en-US" altLang="zh-CN"/>
              <a:t>]</a:t>
            </a:r>
          </a:p>
          <a:p>
            <a:pPr eaLnBrk="1" hangingPunct="1"/>
            <a:r>
              <a:rPr lang="en-US" altLang="zh-CN"/>
              <a:t>(3)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zh-CN" altLang="en-US"/>
              <a:t>如果 </a:t>
            </a:r>
            <a:r>
              <a:rPr lang="en-US" altLang="zh-CN" i="1"/>
              <a:t>x  </a:t>
            </a:r>
            <a:r>
              <a:rPr lang="en-US" altLang="zh-CN"/>
              <a:t>  </a:t>
            </a:r>
            <a:r>
              <a:rPr lang="en-US" altLang="zh-CN" i="1"/>
              <a:t>y</a:t>
            </a:r>
            <a:r>
              <a:rPr lang="en-US" altLang="zh-CN"/>
              <a:t>, </a:t>
            </a:r>
            <a:r>
              <a:rPr lang="zh-CN" altLang="en-US"/>
              <a:t>则 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/>
              <a:t>]</a:t>
            </a:r>
            <a:r>
              <a:rPr lang="zh-CN" altLang="en-US"/>
              <a:t>与</a:t>
            </a:r>
            <a:r>
              <a:rPr lang="en-US" altLang="zh-CN"/>
              <a:t>[</a:t>
            </a:r>
            <a:r>
              <a:rPr lang="en-US" altLang="zh-CN" i="1"/>
              <a:t>y</a:t>
            </a:r>
            <a:r>
              <a:rPr lang="en-US" altLang="zh-CN"/>
              <a:t>]</a:t>
            </a:r>
            <a:r>
              <a:rPr lang="zh-CN" altLang="en-US"/>
              <a:t>不交</a:t>
            </a:r>
          </a:p>
          <a:p>
            <a:pPr eaLnBrk="1" hangingPunct="1"/>
            <a:r>
              <a:rPr lang="en-US" altLang="zh-CN"/>
              <a:t>(4) ∪{[</a:t>
            </a:r>
            <a:r>
              <a:rPr lang="en-US" altLang="zh-CN" i="1"/>
              <a:t>x</a:t>
            </a:r>
            <a:r>
              <a:rPr lang="en-US" altLang="zh-CN"/>
              <a:t>] |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}=</a:t>
            </a:r>
            <a:r>
              <a:rPr lang="en-US" altLang="zh-CN" i="1"/>
              <a:t>A</a:t>
            </a:r>
            <a:endParaRPr lang="en-US" altLang="zh-CN"/>
          </a:p>
        </p:txBody>
      </p:sp>
      <p:pic>
        <p:nvPicPr>
          <p:cNvPr id="16390" name="Picture 10">
            <a:extLst>
              <a:ext uri="{FF2B5EF4-FFF2-40B4-BE49-F238E27FC236}">
                <a16:creationId xmlns:a16="http://schemas.microsoft.com/office/drawing/2014/main" id="{44F8AF9F-378A-4EF1-9689-5112FAC16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565400"/>
            <a:ext cx="292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413A2D-1B65-4DF9-81FD-125A4638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1EF023-CDE6-426A-9A02-25447F8462FB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119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pic>
        <p:nvPicPr>
          <p:cNvPr id="18435" name="Picture 3" descr="特殊符号">
            <a:extLst>
              <a:ext uri="{FF2B5EF4-FFF2-40B4-BE49-F238E27FC236}">
                <a16:creationId xmlns:a16="http://schemas.microsoft.com/office/drawing/2014/main" id="{230DE1E4-8C5A-458C-A48B-3212F376C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636838"/>
            <a:ext cx="2746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8">
            <a:extLst>
              <a:ext uri="{FF2B5EF4-FFF2-40B4-BE49-F238E27FC236}">
                <a16:creationId xmlns:a16="http://schemas.microsoft.com/office/drawing/2014/main" id="{36E89C5C-AB5E-477D-85BB-61A797C0D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等价类的性质</a:t>
            </a:r>
          </a:p>
        </p:txBody>
      </p:sp>
      <p:sp>
        <p:nvSpPr>
          <p:cNvPr id="18437" name="Rectangle 9">
            <a:extLst>
              <a:ext uri="{FF2B5EF4-FFF2-40B4-BE49-F238E27FC236}">
                <a16:creationId xmlns:a16="http://schemas.microsoft.com/office/drawing/2014/main" id="{BF9607AE-4F62-4992-B454-A4C07AA52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80400" cy="2303463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7.14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/>
              <a:t>R</a:t>
            </a:r>
            <a:r>
              <a:rPr lang="zh-CN" altLang="en-US"/>
              <a:t>是非空集合</a:t>
            </a:r>
            <a:r>
              <a:rPr lang="en-US" altLang="zh-CN" i="1"/>
              <a:t>A</a:t>
            </a:r>
            <a:r>
              <a:rPr lang="zh-CN" altLang="en-US"/>
              <a:t>上的等价关系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  <a:p>
            <a:pPr eaLnBrk="1" hangingPunct="1"/>
            <a:r>
              <a:rPr lang="en-US" altLang="zh-CN">
                <a:solidFill>
                  <a:srgbClr val="0066FF"/>
                </a:solidFill>
              </a:rPr>
              <a:t>(1)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, [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]</a:t>
            </a:r>
            <a:r>
              <a:rPr lang="zh-CN" altLang="en-US">
                <a:solidFill>
                  <a:srgbClr val="0066FF"/>
                </a:solidFill>
              </a:rPr>
              <a:t>是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zh-CN" altLang="en-US">
                <a:solidFill>
                  <a:srgbClr val="0066FF"/>
                </a:solidFill>
              </a:rPr>
              <a:t>的非空子集</a:t>
            </a:r>
          </a:p>
          <a:p>
            <a:pPr eaLnBrk="1" hangingPunct="1"/>
            <a:r>
              <a:rPr lang="en-US" altLang="zh-CN"/>
              <a:t>(2)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zh-CN" altLang="en-US"/>
              <a:t>如果 </a:t>
            </a:r>
            <a:r>
              <a:rPr lang="en-US" altLang="zh-CN" i="1"/>
              <a:t>xRy</a:t>
            </a:r>
            <a:r>
              <a:rPr lang="en-US" altLang="zh-CN"/>
              <a:t>, </a:t>
            </a:r>
            <a:r>
              <a:rPr lang="zh-CN" altLang="en-US"/>
              <a:t>则 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/>
              <a:t>] = [</a:t>
            </a:r>
            <a:r>
              <a:rPr lang="en-US" altLang="zh-CN" i="1"/>
              <a:t>y</a:t>
            </a:r>
            <a:r>
              <a:rPr lang="en-US" altLang="zh-CN"/>
              <a:t>]</a:t>
            </a:r>
          </a:p>
          <a:p>
            <a:pPr eaLnBrk="1" hangingPunct="1"/>
            <a:r>
              <a:rPr lang="en-US" altLang="zh-CN"/>
              <a:t>(3)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zh-CN" altLang="en-US"/>
              <a:t>如果 </a:t>
            </a:r>
            <a:r>
              <a:rPr lang="en-US" altLang="zh-CN" i="1"/>
              <a:t>x  </a:t>
            </a:r>
            <a:r>
              <a:rPr lang="en-US" altLang="zh-CN"/>
              <a:t>  </a:t>
            </a:r>
            <a:r>
              <a:rPr lang="en-US" altLang="zh-CN" i="1"/>
              <a:t>y</a:t>
            </a:r>
            <a:r>
              <a:rPr lang="en-US" altLang="zh-CN"/>
              <a:t>, </a:t>
            </a:r>
            <a:r>
              <a:rPr lang="zh-CN" altLang="en-US"/>
              <a:t>则 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/>
              <a:t>]</a:t>
            </a:r>
            <a:r>
              <a:rPr lang="zh-CN" altLang="en-US"/>
              <a:t>与</a:t>
            </a:r>
            <a:r>
              <a:rPr lang="en-US" altLang="zh-CN"/>
              <a:t>[</a:t>
            </a:r>
            <a:r>
              <a:rPr lang="en-US" altLang="zh-CN" i="1"/>
              <a:t>y</a:t>
            </a:r>
            <a:r>
              <a:rPr lang="en-US" altLang="zh-CN"/>
              <a:t>]</a:t>
            </a:r>
            <a:r>
              <a:rPr lang="zh-CN" altLang="en-US"/>
              <a:t>不交</a:t>
            </a:r>
          </a:p>
          <a:p>
            <a:pPr eaLnBrk="1" hangingPunct="1"/>
            <a:r>
              <a:rPr lang="en-US" altLang="zh-CN"/>
              <a:t>(4) ∪{[</a:t>
            </a:r>
            <a:r>
              <a:rPr lang="en-US" altLang="zh-CN" i="1"/>
              <a:t>x</a:t>
            </a:r>
            <a:r>
              <a:rPr lang="en-US" altLang="zh-CN"/>
              <a:t>] |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}=</a:t>
            </a:r>
            <a:r>
              <a:rPr lang="en-US" altLang="zh-CN" i="1"/>
              <a:t>A</a:t>
            </a:r>
            <a:endParaRPr lang="en-US" altLang="zh-CN"/>
          </a:p>
        </p:txBody>
      </p:sp>
      <p:pic>
        <p:nvPicPr>
          <p:cNvPr id="18438" name="Picture 10">
            <a:extLst>
              <a:ext uri="{FF2B5EF4-FFF2-40B4-BE49-F238E27FC236}">
                <a16:creationId xmlns:a16="http://schemas.microsoft.com/office/drawing/2014/main" id="{BE4A70FD-93D4-4CD0-9039-F1DB1A82B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565400"/>
            <a:ext cx="292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Rectangle 11">
            <a:extLst>
              <a:ext uri="{FF2B5EF4-FFF2-40B4-BE49-F238E27FC236}">
                <a16:creationId xmlns:a16="http://schemas.microsoft.com/office/drawing/2014/main" id="{9AD9CB05-6F6C-4B0C-9A15-E433354AA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3571875"/>
            <a:ext cx="828040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 </a:t>
            </a:r>
            <a:r>
              <a:rPr lang="en-US" altLang="zh-CN"/>
              <a:t>(1) </a:t>
            </a:r>
            <a:r>
              <a:rPr lang="zh-CN" altLang="en-US">
                <a:solidFill>
                  <a:srgbClr val="C00000"/>
                </a:solidFill>
              </a:rPr>
              <a:t>证明：</a:t>
            </a:r>
            <a:endParaRPr lang="en-US" altLang="zh-CN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                  </a:t>
            </a:r>
            <a:r>
              <a:rPr lang="zh-CN" altLang="en-US">
                <a:solidFill>
                  <a:srgbClr val="0066FF"/>
                </a:solidFill>
              </a:rPr>
              <a:t>由等价类的定义</a:t>
            </a:r>
            <a:r>
              <a:rPr lang="en-US" altLang="zh-CN">
                <a:solidFill>
                  <a:srgbClr val="0066FF"/>
                </a:solidFill>
              </a:rPr>
              <a:t>,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zh-CN" altLang="en-US">
                <a:solidFill>
                  <a:srgbClr val="0066FF"/>
                </a:solidFill>
              </a:rPr>
              <a:t>有</a:t>
            </a:r>
            <a:r>
              <a:rPr lang="en-US" altLang="zh-CN">
                <a:solidFill>
                  <a:srgbClr val="0066FF"/>
                </a:solidFill>
              </a:rPr>
              <a:t>[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]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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. </a:t>
            </a:r>
          </a:p>
          <a:p>
            <a:pPr eaLnBrk="1" hangingPunct="1"/>
            <a:r>
              <a:rPr lang="en-US" altLang="zh-CN">
                <a:solidFill>
                  <a:srgbClr val="0066FF"/>
                </a:solidFill>
              </a:rPr>
              <a:t>                         </a:t>
            </a:r>
            <a:r>
              <a:rPr lang="zh-CN" altLang="en-US">
                <a:solidFill>
                  <a:srgbClr val="0066FF"/>
                </a:solidFill>
              </a:rPr>
              <a:t>又：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>
                <a:solidFill>
                  <a:srgbClr val="0066FF"/>
                </a:solidFill>
              </a:rPr>
              <a:t>[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], </a:t>
            </a:r>
            <a:r>
              <a:rPr lang="zh-CN" altLang="en-US">
                <a:solidFill>
                  <a:srgbClr val="0066FF"/>
                </a:solidFill>
              </a:rPr>
              <a:t>即</a:t>
            </a:r>
            <a:r>
              <a:rPr lang="en-US" altLang="zh-CN">
                <a:solidFill>
                  <a:srgbClr val="0066FF"/>
                </a:solidFill>
              </a:rPr>
              <a:t>[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]</a:t>
            </a:r>
            <a:r>
              <a:rPr lang="zh-CN" altLang="en-US">
                <a:solidFill>
                  <a:srgbClr val="0066FF"/>
                </a:solidFill>
              </a:rPr>
              <a:t>非空</a:t>
            </a:r>
            <a:r>
              <a:rPr lang="en-US" altLang="zh-CN">
                <a:solidFill>
                  <a:srgbClr val="0066FF"/>
                </a:solidFill>
              </a:rPr>
              <a:t>. </a:t>
            </a:r>
          </a:p>
          <a:p>
            <a:pPr eaLnBrk="1" hangingPunct="1"/>
            <a:endParaRPr lang="en-US" altLang="zh-CN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EA85403-3C09-4312-AF45-03B6FDDDD2DF}"/>
              </a:ext>
            </a:extLst>
          </p:cNvPr>
          <p:cNvCxnSpPr>
            <a:cxnSpLocks/>
          </p:cNvCxnSpPr>
          <p:nvPr/>
        </p:nvCxnSpPr>
        <p:spPr>
          <a:xfrm flipV="1">
            <a:off x="0" y="3500438"/>
            <a:ext cx="9144000" cy="3175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A81334D8-B380-4648-8B94-F61DFACE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7450A0-07F3-472E-A8D2-DE7FB29CEC81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DA98476-103E-465C-B883-4E42F3402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i="1"/>
              <a:t>A</a:t>
            </a:r>
            <a:r>
              <a:rPr lang="zh-CN" altLang="en-US"/>
              <a:t>上重要关系的实例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8657D33-6C76-489B-B0CD-D58CCD51A0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70000"/>
            <a:ext cx="8229600" cy="4103688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7.5 </a:t>
            </a:r>
            <a:r>
              <a:rPr lang="en-US" altLang="zh-CN"/>
              <a:t> </a:t>
            </a:r>
            <a:r>
              <a:rPr lang="zh-CN" altLang="en-US"/>
              <a:t>设 </a:t>
            </a:r>
            <a:r>
              <a:rPr lang="en-US" altLang="zh-CN" i="1"/>
              <a:t>A </a:t>
            </a:r>
            <a:r>
              <a:rPr lang="zh-CN" altLang="en-US"/>
              <a:t>为集合</a:t>
            </a:r>
            <a:r>
              <a:rPr lang="en-US" altLang="zh-CN"/>
              <a:t>, 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(1)  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上的关系，称为</a:t>
            </a:r>
            <a:r>
              <a:rPr lang="zh-CN" altLang="en-US">
                <a:solidFill>
                  <a:srgbClr val="A50021"/>
                </a:solidFill>
              </a:rPr>
              <a:t>空关系</a:t>
            </a:r>
            <a:endParaRPr lang="zh-CN" altLang="en-US" i="1">
              <a:solidFill>
                <a:srgbClr val="A50021"/>
              </a:solidFill>
            </a:endParaRPr>
          </a:p>
          <a:p>
            <a:pPr eaLnBrk="1" hangingPunct="1"/>
            <a:r>
              <a:rPr lang="en-US" altLang="zh-CN"/>
              <a:t>(2)</a:t>
            </a:r>
            <a:r>
              <a:rPr lang="en-US" altLang="zh-CN" i="1"/>
              <a:t> </a:t>
            </a:r>
            <a:r>
              <a:rPr lang="zh-CN" altLang="en-US">
                <a:solidFill>
                  <a:srgbClr val="A50021"/>
                </a:solidFill>
              </a:rPr>
              <a:t>全域关系</a:t>
            </a:r>
            <a:r>
              <a:rPr lang="zh-CN" altLang="en-US"/>
              <a:t>  </a:t>
            </a:r>
            <a:r>
              <a:rPr lang="en-US" altLang="zh-CN" i="1"/>
              <a:t>E</a:t>
            </a:r>
            <a:r>
              <a:rPr lang="en-US" altLang="zh-CN" i="1" baseline="-25000"/>
              <a:t>A </a:t>
            </a:r>
            <a:r>
              <a:rPr lang="en-US" altLang="zh-CN"/>
              <a:t>= {&lt;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&gt;| 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en-US" altLang="zh-CN"/>
              <a:t>∧</a:t>
            </a:r>
            <a:r>
              <a:rPr lang="en-US" altLang="zh-CN" i="1"/>
              <a:t>y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en-US" altLang="zh-CN"/>
              <a:t>} = </a:t>
            </a:r>
            <a:r>
              <a:rPr lang="en-US" altLang="zh-CN" i="1"/>
              <a:t>A</a:t>
            </a:r>
            <a:r>
              <a:rPr lang="en-US" altLang="zh-CN"/>
              <a:t>×</a:t>
            </a:r>
            <a:r>
              <a:rPr lang="en-US" altLang="zh-CN" i="1"/>
              <a:t>A  </a:t>
            </a:r>
          </a:p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      </a:t>
            </a:r>
            <a:r>
              <a:rPr lang="zh-CN" altLang="en-US">
                <a:solidFill>
                  <a:srgbClr val="A50021"/>
                </a:solidFill>
              </a:rPr>
              <a:t>恒等关系 </a:t>
            </a:r>
            <a:r>
              <a:rPr lang="en-US" altLang="zh-CN" i="1"/>
              <a:t>I</a:t>
            </a:r>
            <a:r>
              <a:rPr lang="en-US" altLang="zh-CN" i="1" baseline="-25000"/>
              <a:t>A</a:t>
            </a:r>
            <a:r>
              <a:rPr lang="en-US" altLang="zh-CN" i="1"/>
              <a:t> </a:t>
            </a:r>
            <a:r>
              <a:rPr lang="en-US" altLang="zh-CN"/>
              <a:t>= {&lt;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/>
              <a:t>&gt;| 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en-US" altLang="zh-CN"/>
              <a:t>}</a:t>
            </a:r>
          </a:p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      </a:t>
            </a:r>
          </a:p>
          <a:p>
            <a:pPr eaLnBrk="1" hangingPunct="1"/>
            <a:endParaRPr lang="en-US" altLang="zh-CN">
              <a:solidFill>
                <a:srgbClr val="A50021"/>
              </a:solidFill>
            </a:endParaRPr>
          </a:p>
          <a:p>
            <a:pPr eaLnBrk="1" hangingPunct="1"/>
            <a:r>
              <a:rPr lang="en-US" altLang="zh-CN">
                <a:solidFill>
                  <a:srgbClr val="A50021"/>
                </a:solidFill>
              </a:rPr>
              <a:t>      </a:t>
            </a:r>
          </a:p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      小于等于关系</a:t>
            </a:r>
            <a:r>
              <a:rPr lang="zh-CN" altLang="en-US" i="1"/>
              <a:t> </a:t>
            </a:r>
            <a:r>
              <a:rPr lang="en-US" altLang="zh-CN" i="1"/>
              <a:t>L</a:t>
            </a:r>
            <a:r>
              <a:rPr lang="en-US" altLang="zh-CN" i="1" baseline="-25000"/>
              <a:t>A</a:t>
            </a:r>
            <a:r>
              <a:rPr lang="en-US" altLang="zh-CN" i="1"/>
              <a:t> </a:t>
            </a:r>
            <a:r>
              <a:rPr lang="en-US" altLang="zh-CN"/>
              <a:t>= {&lt;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&gt;| 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en-US" altLang="zh-CN"/>
              <a:t>∧</a:t>
            </a:r>
            <a:r>
              <a:rPr lang="en-US" altLang="zh-CN" i="1"/>
              <a:t>x</a:t>
            </a:r>
            <a:r>
              <a:rPr lang="en-US" altLang="zh-CN"/>
              <a:t>≤</a:t>
            </a:r>
            <a:r>
              <a:rPr lang="en-US" altLang="zh-CN" i="1"/>
              <a:t>y</a:t>
            </a:r>
            <a:r>
              <a:rPr lang="en-US" altLang="zh-CN"/>
              <a:t>}, </a:t>
            </a:r>
            <a:r>
              <a:rPr lang="en-US" altLang="zh-CN" i="1"/>
              <a:t>A</a:t>
            </a:r>
            <a:r>
              <a:rPr lang="zh-CN" altLang="en-US"/>
              <a:t>为实数子集 </a:t>
            </a:r>
            <a:endParaRPr lang="zh-CN" altLang="en-US" i="1"/>
          </a:p>
          <a:p>
            <a:pPr eaLnBrk="1" hangingPunct="1"/>
            <a:r>
              <a:rPr lang="zh-CN" altLang="en-US" i="1"/>
              <a:t>      </a:t>
            </a:r>
            <a:r>
              <a:rPr lang="zh-CN" altLang="en-US">
                <a:solidFill>
                  <a:srgbClr val="A50021"/>
                </a:solidFill>
              </a:rPr>
              <a:t>整除关系 </a:t>
            </a:r>
            <a:r>
              <a:rPr lang="en-US" altLang="zh-CN" i="1"/>
              <a:t>D</a:t>
            </a:r>
            <a:r>
              <a:rPr lang="en-US" altLang="zh-CN" i="1" baseline="-25000"/>
              <a:t>A </a:t>
            </a:r>
            <a:r>
              <a:rPr lang="en-US" altLang="zh-CN"/>
              <a:t>= {&lt;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&gt;| 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en-US" altLang="zh-CN"/>
              <a:t>∧</a:t>
            </a:r>
            <a:r>
              <a:rPr lang="en-US" altLang="zh-CN" i="1"/>
              <a:t>x</a:t>
            </a:r>
            <a:r>
              <a:rPr lang="zh-CN" altLang="en-US"/>
              <a:t>整除</a:t>
            </a:r>
            <a:r>
              <a:rPr lang="en-US" altLang="zh-CN" i="1"/>
              <a:t>y</a:t>
            </a:r>
            <a:r>
              <a:rPr lang="en-US" altLang="zh-CN"/>
              <a:t>}, </a:t>
            </a:r>
            <a:r>
              <a:rPr lang="en-US" altLang="zh-CN" i="1"/>
              <a:t>A</a:t>
            </a:r>
            <a:r>
              <a:rPr lang="zh-CN" altLang="en-US"/>
              <a:t>为非</a:t>
            </a:r>
            <a:r>
              <a:rPr lang="en-US" altLang="zh-CN"/>
              <a:t>0</a:t>
            </a:r>
            <a:r>
              <a:rPr lang="zh-CN" altLang="en-US"/>
              <a:t>整数子集    </a:t>
            </a:r>
            <a:endParaRPr lang="zh-CN" altLang="en-US" i="1"/>
          </a:p>
          <a:p>
            <a:pPr eaLnBrk="1" hangingPunct="1"/>
            <a:r>
              <a:rPr lang="zh-CN" altLang="en-US" i="1"/>
              <a:t>      </a:t>
            </a:r>
            <a:endParaRPr lang="en-US" altLang="zh-CN" i="1"/>
          </a:p>
          <a:p>
            <a:pPr eaLnBrk="1" hangingPunct="1"/>
            <a:endParaRPr lang="en-US" altLang="zh-CN" i="1">
              <a:solidFill>
                <a:srgbClr val="A5002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0EF9F08-BFFC-401D-A359-69B20799E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109913"/>
            <a:ext cx="56546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例如</a:t>
            </a:r>
            <a:r>
              <a:rPr lang="en-US" altLang="zh-CN">
                <a:solidFill>
                  <a:srgbClr val="0066FF"/>
                </a:solidFill>
              </a:rPr>
              <a:t>, 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={1, 2}, </a:t>
            </a:r>
            <a:r>
              <a:rPr lang="zh-CN" altLang="en-US">
                <a:solidFill>
                  <a:srgbClr val="0066FF"/>
                </a:solidFill>
              </a:rPr>
              <a:t>则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      </a:t>
            </a:r>
            <a:r>
              <a:rPr lang="en-US" altLang="zh-CN" i="1">
                <a:solidFill>
                  <a:srgbClr val="0066FF"/>
                </a:solidFill>
              </a:rPr>
              <a:t>E</a:t>
            </a:r>
            <a:r>
              <a:rPr lang="en-US" altLang="zh-CN" i="1" baseline="-25000">
                <a:solidFill>
                  <a:srgbClr val="0066FF"/>
                </a:solidFill>
              </a:rPr>
              <a:t>A</a:t>
            </a:r>
            <a:r>
              <a:rPr lang="en-US" altLang="zh-CN" i="1">
                <a:solidFill>
                  <a:srgbClr val="0066FF"/>
                </a:solidFill>
              </a:rPr>
              <a:t> </a:t>
            </a:r>
            <a:r>
              <a:rPr lang="en-US" altLang="zh-CN">
                <a:solidFill>
                  <a:srgbClr val="0066FF"/>
                </a:solidFill>
              </a:rPr>
              <a:t>= {&lt;1,1&gt;,&lt;1,2&gt;,&lt;2,1&gt;,&lt;2,2&gt;}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66FF"/>
                </a:solidFill>
              </a:rPr>
              <a:t>      </a:t>
            </a:r>
            <a:r>
              <a:rPr lang="en-US" altLang="zh-CN" i="1">
                <a:solidFill>
                  <a:srgbClr val="0066FF"/>
                </a:solidFill>
              </a:rPr>
              <a:t>I</a:t>
            </a:r>
            <a:r>
              <a:rPr lang="en-US" altLang="zh-CN" i="1" baseline="-25000">
                <a:solidFill>
                  <a:srgbClr val="0066FF"/>
                </a:solidFill>
              </a:rPr>
              <a:t>A</a:t>
            </a:r>
            <a:r>
              <a:rPr lang="en-US" altLang="zh-CN" i="1">
                <a:solidFill>
                  <a:srgbClr val="0066FF"/>
                </a:solidFill>
              </a:rPr>
              <a:t> </a:t>
            </a:r>
            <a:r>
              <a:rPr lang="en-US" altLang="zh-CN">
                <a:solidFill>
                  <a:srgbClr val="0066FF"/>
                </a:solidFill>
              </a:rPr>
              <a:t>= {&lt;1,1&gt;,&lt;2,2&gt;}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8258400-F29F-4781-9522-4378F0699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338763"/>
            <a:ext cx="6697663" cy="136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66FF"/>
                </a:solidFill>
              </a:rPr>
              <a:t>例如  </a:t>
            </a:r>
            <a:r>
              <a:rPr lang="en-US" altLang="zh-CN" i="1">
                <a:solidFill>
                  <a:srgbClr val="0066FF"/>
                </a:solidFill>
              </a:rPr>
              <a:t>A </a:t>
            </a:r>
            <a:r>
              <a:rPr lang="en-US" altLang="zh-CN">
                <a:solidFill>
                  <a:srgbClr val="0066FF"/>
                </a:solidFill>
              </a:rPr>
              <a:t>= {1, 2, 3}, </a:t>
            </a:r>
            <a:r>
              <a:rPr lang="zh-CN" altLang="en-US">
                <a:solidFill>
                  <a:srgbClr val="0066FF"/>
                </a:solidFill>
              </a:rPr>
              <a:t>则</a:t>
            </a:r>
            <a:br>
              <a:rPr lang="zh-CN" altLang="en-US">
                <a:solidFill>
                  <a:srgbClr val="0066FF"/>
                </a:solidFill>
              </a:rPr>
            </a:br>
            <a:r>
              <a:rPr lang="zh-CN" altLang="en-US">
                <a:solidFill>
                  <a:srgbClr val="0066FF"/>
                </a:solidFill>
              </a:rPr>
              <a:t>          </a:t>
            </a:r>
            <a:r>
              <a:rPr lang="en-US" altLang="zh-CN" i="1">
                <a:solidFill>
                  <a:srgbClr val="0066FF"/>
                </a:solidFill>
              </a:rPr>
              <a:t>L</a:t>
            </a:r>
            <a:r>
              <a:rPr lang="en-US" altLang="zh-CN" i="1" baseline="-25000">
                <a:solidFill>
                  <a:srgbClr val="0066FF"/>
                </a:solidFill>
              </a:rPr>
              <a:t>A </a:t>
            </a:r>
            <a:r>
              <a:rPr lang="en-US" altLang="zh-CN">
                <a:solidFill>
                  <a:srgbClr val="0066FF"/>
                </a:solidFill>
              </a:rPr>
              <a:t>= {&lt;1,1&gt;,&lt;1,2&gt;,&lt;1,3&gt;,&lt;2,2&gt;,&lt;2,3&gt;,&lt;3,3&gt;}</a:t>
            </a:r>
            <a:br>
              <a:rPr lang="en-US" altLang="zh-CN">
                <a:solidFill>
                  <a:srgbClr val="0066FF"/>
                </a:solidFill>
              </a:rPr>
            </a:br>
            <a:r>
              <a:rPr lang="en-US" altLang="zh-CN">
                <a:solidFill>
                  <a:srgbClr val="0066FF"/>
                </a:solidFill>
              </a:rPr>
              <a:t>          </a:t>
            </a:r>
            <a:r>
              <a:rPr lang="en-US" altLang="zh-CN" i="1">
                <a:solidFill>
                  <a:srgbClr val="0066FF"/>
                </a:solidFill>
              </a:rPr>
              <a:t>D</a:t>
            </a:r>
            <a:r>
              <a:rPr lang="en-US" altLang="zh-CN" i="1" baseline="-25000">
                <a:solidFill>
                  <a:srgbClr val="0066FF"/>
                </a:solidFill>
              </a:rPr>
              <a:t>A </a:t>
            </a:r>
            <a:r>
              <a:rPr lang="en-US" altLang="zh-CN">
                <a:solidFill>
                  <a:srgbClr val="0066FF"/>
                </a:solidFill>
              </a:rPr>
              <a:t>= {&lt;1,1&gt;,&lt;1,2&gt;,&lt;1,3&gt;,&lt;2,2&gt;,&lt;3,3&gt;}</a:t>
            </a:r>
            <a:br>
              <a:rPr lang="en-US" altLang="zh-CN">
                <a:solidFill>
                  <a:srgbClr val="0066FF"/>
                </a:solidFill>
              </a:rPr>
            </a:br>
            <a:endParaRPr lang="en-US" altLang="zh-CN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8EAFA468-FC7F-4ADC-9FA0-1238D566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BFF341-F7F7-4E2E-BFD5-253423C4B71F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120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pic>
        <p:nvPicPr>
          <p:cNvPr id="20483" name="Picture 3" descr="特殊符号">
            <a:extLst>
              <a:ext uri="{FF2B5EF4-FFF2-40B4-BE49-F238E27FC236}">
                <a16:creationId xmlns:a16="http://schemas.microsoft.com/office/drawing/2014/main" id="{23E0DFE6-A3DD-4B08-85C2-118E033B2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636838"/>
            <a:ext cx="2746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8">
            <a:extLst>
              <a:ext uri="{FF2B5EF4-FFF2-40B4-BE49-F238E27FC236}">
                <a16:creationId xmlns:a16="http://schemas.microsoft.com/office/drawing/2014/main" id="{CCD478BE-4599-4151-8FC0-95F5494F1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等价类的性质</a:t>
            </a:r>
          </a:p>
        </p:txBody>
      </p:sp>
      <p:sp>
        <p:nvSpPr>
          <p:cNvPr id="20485" name="Rectangle 9">
            <a:extLst>
              <a:ext uri="{FF2B5EF4-FFF2-40B4-BE49-F238E27FC236}">
                <a16:creationId xmlns:a16="http://schemas.microsoft.com/office/drawing/2014/main" id="{E338B62C-F2F8-4811-8DCF-4685B84F6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80400" cy="2303463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7.14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/>
              <a:t>R</a:t>
            </a:r>
            <a:r>
              <a:rPr lang="zh-CN" altLang="en-US"/>
              <a:t>是非空集合</a:t>
            </a:r>
            <a:r>
              <a:rPr lang="en-US" altLang="zh-CN" i="1"/>
              <a:t>A</a:t>
            </a:r>
            <a:r>
              <a:rPr lang="zh-CN" altLang="en-US"/>
              <a:t>上的等价关系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  <a:p>
            <a:pPr eaLnBrk="1" hangingPunct="1"/>
            <a:r>
              <a:rPr lang="en-US" altLang="zh-CN"/>
              <a:t>(1)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, [</a:t>
            </a:r>
            <a:r>
              <a:rPr lang="en-US" altLang="zh-CN" i="1"/>
              <a:t>x</a:t>
            </a:r>
            <a:r>
              <a:rPr lang="en-US" altLang="zh-CN"/>
              <a:t>]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的非空子集</a:t>
            </a:r>
          </a:p>
          <a:p>
            <a:pPr eaLnBrk="1" hangingPunct="1"/>
            <a:r>
              <a:rPr lang="en-US" altLang="zh-CN">
                <a:solidFill>
                  <a:srgbClr val="0066FF"/>
                </a:solidFill>
              </a:rPr>
              <a:t>(2)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, </a:t>
            </a:r>
            <a:r>
              <a:rPr lang="zh-CN" altLang="en-US">
                <a:solidFill>
                  <a:srgbClr val="0066FF"/>
                </a:solidFill>
              </a:rPr>
              <a:t>如果 </a:t>
            </a:r>
            <a:r>
              <a:rPr lang="en-US" altLang="zh-CN" i="1">
                <a:solidFill>
                  <a:srgbClr val="0066FF"/>
                </a:solidFill>
              </a:rPr>
              <a:t>xRy</a:t>
            </a:r>
            <a:r>
              <a:rPr lang="en-US" altLang="zh-CN">
                <a:solidFill>
                  <a:srgbClr val="0066FF"/>
                </a:solidFill>
              </a:rPr>
              <a:t>, </a:t>
            </a:r>
            <a:r>
              <a:rPr lang="zh-CN" altLang="en-US">
                <a:solidFill>
                  <a:srgbClr val="0066FF"/>
                </a:solidFill>
              </a:rPr>
              <a:t>则 </a:t>
            </a:r>
            <a:r>
              <a:rPr lang="en-US" altLang="zh-CN">
                <a:solidFill>
                  <a:srgbClr val="0066FF"/>
                </a:solidFill>
              </a:rPr>
              <a:t>[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] = [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]</a:t>
            </a:r>
          </a:p>
          <a:p>
            <a:pPr eaLnBrk="1" hangingPunct="1"/>
            <a:r>
              <a:rPr lang="en-US" altLang="zh-CN"/>
              <a:t>(3)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zh-CN" altLang="en-US"/>
              <a:t>如果 </a:t>
            </a:r>
            <a:r>
              <a:rPr lang="en-US" altLang="zh-CN" i="1"/>
              <a:t>x  </a:t>
            </a:r>
            <a:r>
              <a:rPr lang="en-US" altLang="zh-CN"/>
              <a:t>  </a:t>
            </a:r>
            <a:r>
              <a:rPr lang="en-US" altLang="zh-CN" i="1"/>
              <a:t>y</a:t>
            </a:r>
            <a:r>
              <a:rPr lang="en-US" altLang="zh-CN"/>
              <a:t>, </a:t>
            </a:r>
            <a:r>
              <a:rPr lang="zh-CN" altLang="en-US"/>
              <a:t>则 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/>
              <a:t>]</a:t>
            </a:r>
            <a:r>
              <a:rPr lang="zh-CN" altLang="en-US"/>
              <a:t>与</a:t>
            </a:r>
            <a:r>
              <a:rPr lang="en-US" altLang="zh-CN"/>
              <a:t>[</a:t>
            </a:r>
            <a:r>
              <a:rPr lang="en-US" altLang="zh-CN" i="1"/>
              <a:t>y</a:t>
            </a:r>
            <a:r>
              <a:rPr lang="en-US" altLang="zh-CN"/>
              <a:t>]</a:t>
            </a:r>
            <a:r>
              <a:rPr lang="zh-CN" altLang="en-US"/>
              <a:t>不交</a:t>
            </a:r>
          </a:p>
          <a:p>
            <a:pPr eaLnBrk="1" hangingPunct="1"/>
            <a:r>
              <a:rPr lang="en-US" altLang="zh-CN"/>
              <a:t>(4) ∪{[</a:t>
            </a:r>
            <a:r>
              <a:rPr lang="en-US" altLang="zh-CN" i="1"/>
              <a:t>x</a:t>
            </a:r>
            <a:r>
              <a:rPr lang="en-US" altLang="zh-CN"/>
              <a:t>] |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}=</a:t>
            </a:r>
            <a:r>
              <a:rPr lang="en-US" altLang="zh-CN" i="1"/>
              <a:t>A</a:t>
            </a:r>
            <a:endParaRPr lang="en-US" altLang="zh-CN"/>
          </a:p>
        </p:txBody>
      </p:sp>
      <p:pic>
        <p:nvPicPr>
          <p:cNvPr id="20486" name="Picture 10">
            <a:extLst>
              <a:ext uri="{FF2B5EF4-FFF2-40B4-BE49-F238E27FC236}">
                <a16:creationId xmlns:a16="http://schemas.microsoft.com/office/drawing/2014/main" id="{63CF2A88-E289-4C4E-BA4E-AD7BB9CE2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565400"/>
            <a:ext cx="292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Rectangle 11">
            <a:extLst>
              <a:ext uri="{FF2B5EF4-FFF2-40B4-BE49-F238E27FC236}">
                <a16:creationId xmlns:a16="http://schemas.microsoft.com/office/drawing/2014/main" id="{12E74746-A4B9-4CBF-AB57-E6B19F3F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616325"/>
            <a:ext cx="4319587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(2)</a:t>
            </a:r>
            <a:r>
              <a:rPr lang="zh-CN" altLang="en-US">
                <a:solidFill>
                  <a:srgbClr val="C00000"/>
                </a:solidFill>
              </a:rPr>
              <a:t>证明：</a:t>
            </a:r>
            <a:r>
              <a:rPr lang="zh-CN" altLang="en-US">
                <a:solidFill>
                  <a:srgbClr val="0066FF"/>
                </a:solidFill>
              </a:rPr>
              <a:t>任取 </a:t>
            </a:r>
            <a:r>
              <a:rPr lang="en-US" altLang="zh-CN" i="1">
                <a:solidFill>
                  <a:srgbClr val="0066FF"/>
                </a:solidFill>
              </a:rPr>
              <a:t>z</a:t>
            </a:r>
            <a:r>
              <a:rPr lang="fr-FR" altLang="zh-CN">
                <a:solidFill>
                  <a:srgbClr val="0066FF"/>
                </a:solidFill>
              </a:rPr>
              <a:t>∈[</a:t>
            </a:r>
            <a:r>
              <a:rPr lang="fr-FR" altLang="zh-CN" i="1">
                <a:solidFill>
                  <a:srgbClr val="0066FF"/>
                </a:solidFill>
              </a:rPr>
              <a:t>x</a:t>
            </a:r>
            <a:r>
              <a:rPr lang="fr-FR" altLang="zh-CN">
                <a:solidFill>
                  <a:srgbClr val="0066FF"/>
                </a:solidFill>
              </a:rPr>
              <a:t>]</a:t>
            </a:r>
            <a:r>
              <a:rPr lang="en-US" altLang="zh-CN">
                <a:solidFill>
                  <a:srgbClr val="0066FF"/>
                </a:solidFill>
              </a:rPr>
              <a:t>, </a:t>
            </a:r>
            <a:r>
              <a:rPr lang="zh-CN" altLang="en-US">
                <a:solidFill>
                  <a:srgbClr val="0066FF"/>
                </a:solidFill>
              </a:rPr>
              <a:t>则有  </a:t>
            </a:r>
          </a:p>
          <a:p>
            <a:pPr eaLnBrk="1" hangingPunct="1"/>
            <a:r>
              <a:rPr lang="zh-CN" altLang="en-US">
                <a:solidFill>
                  <a:srgbClr val="0066FF"/>
                </a:solidFill>
              </a:rPr>
              <a:t></a:t>
            </a:r>
            <a:r>
              <a:rPr lang="zh-CN" altLang="fr-FR">
                <a:solidFill>
                  <a:srgbClr val="0066FF"/>
                </a:solidFill>
              </a:rPr>
              <a:t>        </a:t>
            </a:r>
            <a:r>
              <a:rPr lang="fr-FR" altLang="zh-CN" i="1">
                <a:solidFill>
                  <a:srgbClr val="0066FF"/>
                </a:solidFill>
              </a:rPr>
              <a:t>z</a:t>
            </a:r>
            <a:r>
              <a:rPr lang="fr-FR" altLang="zh-CN">
                <a:solidFill>
                  <a:srgbClr val="0066FF"/>
                </a:solidFill>
              </a:rPr>
              <a:t>∈[</a:t>
            </a:r>
            <a:r>
              <a:rPr lang="fr-FR" altLang="zh-CN" i="1">
                <a:solidFill>
                  <a:srgbClr val="0066FF"/>
                </a:solidFill>
              </a:rPr>
              <a:t>x</a:t>
            </a:r>
            <a:r>
              <a:rPr lang="fr-FR" altLang="zh-CN">
                <a:solidFill>
                  <a:srgbClr val="0066FF"/>
                </a:solidFill>
              </a:rPr>
              <a:t>]</a:t>
            </a:r>
          </a:p>
          <a:p>
            <a:pPr eaLnBrk="1" hangingPunct="1"/>
            <a:r>
              <a:rPr lang="fr-FR" altLang="zh-CN">
                <a:solidFill>
                  <a:srgbClr val="0066FF"/>
                </a:solidFill>
              </a:rPr>
              <a:t>             </a:t>
            </a:r>
            <a:r>
              <a:rPr lang="fr-FR" altLang="zh-CN"/>
              <a:t> </a:t>
            </a:r>
            <a:r>
              <a:rPr lang="en-US" altLang="zh-CN">
                <a:solidFill>
                  <a:srgbClr val="7030A0"/>
                </a:solidFill>
                <a:sym typeface="Symbol" panose="05050102010706020507" pitchFamily="18" charset="2"/>
              </a:rPr>
              <a:t></a:t>
            </a:r>
            <a:r>
              <a:rPr lang="en-US" altLang="zh-CN">
                <a:solidFill>
                  <a:srgbClr val="7030A0"/>
                </a:solidFill>
              </a:rPr>
              <a:t> </a:t>
            </a:r>
            <a:r>
              <a:rPr lang="fr-FR" altLang="zh-CN">
                <a:solidFill>
                  <a:srgbClr val="7030A0"/>
                </a:solidFill>
              </a:rPr>
              <a:t>&lt;</a:t>
            </a:r>
            <a:r>
              <a:rPr lang="fr-FR" altLang="zh-CN" i="1">
                <a:solidFill>
                  <a:srgbClr val="7030A0"/>
                </a:solidFill>
              </a:rPr>
              <a:t>x</a:t>
            </a:r>
            <a:r>
              <a:rPr lang="fr-FR" altLang="zh-CN">
                <a:solidFill>
                  <a:srgbClr val="7030A0"/>
                </a:solidFill>
              </a:rPr>
              <a:t>,</a:t>
            </a:r>
            <a:r>
              <a:rPr lang="fr-FR" altLang="zh-CN" i="1">
                <a:solidFill>
                  <a:srgbClr val="7030A0"/>
                </a:solidFill>
              </a:rPr>
              <a:t>z</a:t>
            </a:r>
            <a:r>
              <a:rPr lang="fr-FR" altLang="zh-CN">
                <a:solidFill>
                  <a:srgbClr val="7030A0"/>
                </a:solidFill>
              </a:rPr>
              <a:t>&gt;∈</a:t>
            </a:r>
            <a:r>
              <a:rPr lang="fr-FR" altLang="zh-CN" i="1">
                <a:solidFill>
                  <a:srgbClr val="7030A0"/>
                </a:solidFill>
              </a:rPr>
              <a:t>R </a:t>
            </a:r>
          </a:p>
          <a:p>
            <a:pPr eaLnBrk="1" hangingPunct="1"/>
            <a:r>
              <a:rPr lang="fr-FR" altLang="zh-CN" i="1">
                <a:solidFill>
                  <a:srgbClr val="7030A0"/>
                </a:solidFill>
                <a:sym typeface="Symbol" panose="05050102010706020507" pitchFamily="18" charset="2"/>
              </a:rPr>
              <a:t>              </a:t>
            </a:r>
            <a:r>
              <a:rPr lang="en-US" altLang="zh-CN">
                <a:solidFill>
                  <a:srgbClr val="7030A0"/>
                </a:solidFill>
                <a:sym typeface="Symbol" panose="05050102010706020507" pitchFamily="18" charset="2"/>
              </a:rPr>
              <a:t></a:t>
            </a:r>
            <a:r>
              <a:rPr lang="en-US" altLang="zh-CN">
                <a:solidFill>
                  <a:srgbClr val="7030A0"/>
                </a:solidFill>
              </a:rPr>
              <a:t> </a:t>
            </a:r>
            <a:r>
              <a:rPr lang="fr-FR" altLang="zh-CN" i="1">
                <a:solidFill>
                  <a:srgbClr val="7030A0"/>
                </a:solidFill>
              </a:rPr>
              <a:t>&lt;z,x&gt;</a:t>
            </a:r>
            <a:r>
              <a:rPr lang="fr-FR" altLang="zh-CN">
                <a:solidFill>
                  <a:srgbClr val="7030A0"/>
                </a:solidFill>
              </a:rPr>
              <a:t>∈</a:t>
            </a:r>
            <a:r>
              <a:rPr lang="fr-FR" altLang="zh-CN" i="1">
                <a:solidFill>
                  <a:srgbClr val="7030A0"/>
                </a:solidFill>
              </a:rPr>
              <a:t>R</a:t>
            </a:r>
            <a:r>
              <a:rPr lang="en-US" altLang="zh-CN" i="1">
                <a:solidFill>
                  <a:srgbClr val="7030A0"/>
                </a:solidFill>
              </a:rPr>
              <a:t></a:t>
            </a:r>
            <a:endParaRPr lang="fr-FR" altLang="zh-CN" i="1">
              <a:solidFill>
                <a:srgbClr val="7030A0"/>
              </a:solidFill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2715BB04-850E-4157-A497-F0C41ACE8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21150"/>
            <a:ext cx="4319588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fr-FR" altLang="zh-CN" i="1">
                <a:solidFill>
                  <a:srgbClr val="7030A0"/>
                </a:solidFill>
              </a:rPr>
              <a:t>&lt;z,x&gt;</a:t>
            </a:r>
            <a:r>
              <a:rPr lang="en-US" altLang="zh-CN">
                <a:solidFill>
                  <a:srgbClr val="7030A0"/>
                </a:solidFill>
                <a:sym typeface="Symbol" panose="05050102010706020507" pitchFamily="18" charset="2"/>
              </a:rPr>
              <a:t></a:t>
            </a:r>
            <a:r>
              <a:rPr lang="fr-FR" altLang="zh-CN" i="1">
                <a:solidFill>
                  <a:srgbClr val="7030A0"/>
                </a:solidFill>
              </a:rPr>
              <a:t>R</a:t>
            </a:r>
            <a:r>
              <a:rPr lang="fr-FR" altLang="zh-CN">
                <a:solidFill>
                  <a:srgbClr val="7030A0"/>
                </a:solidFill>
              </a:rPr>
              <a:t>∧</a:t>
            </a:r>
            <a:r>
              <a:rPr lang="fr-FR" altLang="zh-CN" i="1"/>
              <a:t>&lt;x,y&gt;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fr-FR" altLang="zh-CN" i="1"/>
              <a:t>R</a:t>
            </a:r>
            <a:r>
              <a:rPr lang="fr-FR" altLang="zh-CN" i="1">
                <a:solidFill>
                  <a:srgbClr val="7030A0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  <a:sym typeface="Symbol" panose="05050102010706020507" pitchFamily="18" charset="2"/>
              </a:rPr>
              <a:t></a:t>
            </a:r>
            <a:r>
              <a:rPr lang="en-US" altLang="zh-CN">
                <a:solidFill>
                  <a:srgbClr val="7030A0"/>
                </a:solidFill>
              </a:rPr>
              <a:t> </a:t>
            </a:r>
            <a:r>
              <a:rPr lang="fr-FR" altLang="zh-CN" i="1">
                <a:solidFill>
                  <a:srgbClr val="7030A0"/>
                </a:solidFill>
              </a:rPr>
              <a:t>&lt;z,y&gt;</a:t>
            </a:r>
            <a:r>
              <a:rPr lang="en-US" altLang="zh-CN">
                <a:solidFill>
                  <a:srgbClr val="7030A0"/>
                </a:solidFill>
                <a:sym typeface="Symbol" panose="05050102010706020507" pitchFamily="18" charset="2"/>
              </a:rPr>
              <a:t></a:t>
            </a:r>
            <a:r>
              <a:rPr lang="fr-FR" altLang="zh-CN" i="1">
                <a:solidFill>
                  <a:srgbClr val="7030A0"/>
                </a:solidFill>
              </a:rPr>
              <a:t>R</a:t>
            </a:r>
          </a:p>
          <a:p>
            <a:pPr eaLnBrk="1" hangingPunct="1"/>
            <a:r>
              <a:rPr lang="fr-FR" altLang="zh-CN" i="1">
                <a:solidFill>
                  <a:srgbClr val="7030A0"/>
                </a:solidFill>
              </a:rPr>
              <a:t>                                  </a:t>
            </a:r>
            <a:r>
              <a:rPr lang="en-US" altLang="zh-CN">
                <a:solidFill>
                  <a:srgbClr val="7030A0"/>
                </a:solidFill>
                <a:sym typeface="Symbol" panose="05050102010706020507" pitchFamily="18" charset="2"/>
              </a:rPr>
              <a:t></a:t>
            </a:r>
            <a:r>
              <a:rPr lang="en-US" altLang="zh-CN">
                <a:solidFill>
                  <a:srgbClr val="7030A0"/>
                </a:solidFill>
              </a:rPr>
              <a:t> </a:t>
            </a:r>
            <a:r>
              <a:rPr lang="fr-FR" altLang="zh-CN" i="1">
                <a:solidFill>
                  <a:srgbClr val="7030A0"/>
                </a:solidFill>
              </a:rPr>
              <a:t>&lt;y,z&gt;</a:t>
            </a:r>
            <a:r>
              <a:rPr lang="en-US" altLang="zh-CN">
                <a:solidFill>
                  <a:srgbClr val="7030A0"/>
                </a:solidFill>
                <a:sym typeface="Symbol" panose="05050102010706020507" pitchFamily="18" charset="2"/>
              </a:rPr>
              <a:t></a:t>
            </a:r>
            <a:r>
              <a:rPr lang="fr-FR" altLang="zh-CN" i="1">
                <a:solidFill>
                  <a:srgbClr val="7030A0"/>
                </a:solidFill>
              </a:rPr>
              <a:t>R</a:t>
            </a:r>
            <a:endParaRPr lang="fr-FR" altLang="zh-CN">
              <a:solidFill>
                <a:srgbClr val="7030A0"/>
              </a:solidFill>
            </a:endParaRPr>
          </a:p>
          <a:p>
            <a:pPr eaLnBrk="1" hangingPunct="1"/>
            <a:r>
              <a:rPr lang="zh-CN" altLang="fr-FR">
                <a:solidFill>
                  <a:srgbClr val="0066FF"/>
                </a:solidFill>
              </a:rPr>
              <a:t>     从而</a:t>
            </a:r>
            <a:r>
              <a:rPr lang="en-US" altLang="zh-CN" i="1">
                <a:solidFill>
                  <a:srgbClr val="0066FF"/>
                </a:solidFill>
              </a:rPr>
              <a:t>z</a:t>
            </a:r>
            <a:r>
              <a:rPr lang="en-US" altLang="zh-CN">
                <a:solidFill>
                  <a:srgbClr val="0066FF"/>
                </a:solidFill>
              </a:rPr>
              <a:t>∈[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].</a:t>
            </a:r>
            <a:r>
              <a:rPr lang="en-US" altLang="zh-CN"/>
              <a:t> </a:t>
            </a:r>
          </a:p>
          <a:p>
            <a:pPr eaLnBrk="1" hangingPunct="1"/>
            <a:r>
              <a:rPr lang="zh-CN" altLang="en-US"/>
              <a:t>     </a:t>
            </a:r>
            <a:r>
              <a:rPr lang="zh-CN" altLang="en-US">
                <a:solidFill>
                  <a:srgbClr val="7030A0"/>
                </a:solidFill>
              </a:rPr>
              <a:t>综上所述必有 </a:t>
            </a:r>
            <a:r>
              <a:rPr lang="en-US" altLang="zh-CN">
                <a:solidFill>
                  <a:srgbClr val="7030A0"/>
                </a:solidFill>
              </a:rPr>
              <a:t>[</a:t>
            </a:r>
            <a:r>
              <a:rPr lang="en-US" altLang="zh-CN" i="1">
                <a:solidFill>
                  <a:srgbClr val="7030A0"/>
                </a:solidFill>
              </a:rPr>
              <a:t>x</a:t>
            </a:r>
            <a:r>
              <a:rPr lang="en-US" altLang="zh-CN">
                <a:solidFill>
                  <a:srgbClr val="7030A0"/>
                </a:solidFill>
              </a:rPr>
              <a:t>]</a:t>
            </a:r>
            <a:r>
              <a:rPr lang="en-US" altLang="zh-CN">
                <a:solidFill>
                  <a:srgbClr val="7030A0"/>
                </a:solidFill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7030A0"/>
                </a:solidFill>
              </a:rPr>
              <a:t>[</a:t>
            </a:r>
            <a:r>
              <a:rPr lang="en-US" altLang="zh-CN" i="1">
                <a:solidFill>
                  <a:srgbClr val="7030A0"/>
                </a:solidFill>
              </a:rPr>
              <a:t>y</a:t>
            </a:r>
            <a:r>
              <a:rPr lang="en-US" altLang="zh-CN">
                <a:solidFill>
                  <a:srgbClr val="7030A0"/>
                </a:solidFill>
              </a:rPr>
              <a:t>]. </a:t>
            </a:r>
          </a:p>
          <a:p>
            <a:pPr eaLnBrk="1" hangingPunct="1"/>
            <a:r>
              <a:rPr lang="zh-CN" altLang="en-US">
                <a:solidFill>
                  <a:srgbClr val="7030A0"/>
                </a:solidFill>
              </a:rPr>
              <a:t>     同理可证 </a:t>
            </a:r>
            <a:r>
              <a:rPr lang="en-US" altLang="zh-CN">
                <a:solidFill>
                  <a:srgbClr val="7030A0"/>
                </a:solidFill>
              </a:rPr>
              <a:t>[</a:t>
            </a:r>
            <a:r>
              <a:rPr lang="en-US" altLang="zh-CN" i="1">
                <a:solidFill>
                  <a:srgbClr val="7030A0"/>
                </a:solidFill>
              </a:rPr>
              <a:t>y</a:t>
            </a:r>
            <a:r>
              <a:rPr lang="en-US" altLang="zh-CN">
                <a:solidFill>
                  <a:srgbClr val="7030A0"/>
                </a:solidFill>
              </a:rPr>
              <a:t>]</a:t>
            </a:r>
            <a:r>
              <a:rPr lang="en-US" altLang="zh-CN">
                <a:solidFill>
                  <a:srgbClr val="7030A0"/>
                </a:solidFill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7030A0"/>
                </a:solidFill>
              </a:rPr>
              <a:t>[</a:t>
            </a:r>
            <a:r>
              <a:rPr lang="en-US" altLang="zh-CN" i="1">
                <a:solidFill>
                  <a:srgbClr val="7030A0"/>
                </a:solidFill>
              </a:rPr>
              <a:t>x</a:t>
            </a:r>
            <a:r>
              <a:rPr lang="en-US" altLang="zh-CN">
                <a:solidFill>
                  <a:srgbClr val="7030A0"/>
                </a:solidFill>
              </a:rPr>
              <a:t>]. </a:t>
            </a:r>
          </a:p>
          <a:p>
            <a:pPr eaLnBrk="1" hangingPunct="1"/>
            <a:r>
              <a:rPr lang="en-US" altLang="zh-CN">
                <a:solidFill>
                  <a:srgbClr val="7030A0"/>
                </a:solidFill>
              </a:rPr>
              <a:t>     </a:t>
            </a:r>
            <a:r>
              <a:rPr lang="zh-CN" altLang="en-US">
                <a:solidFill>
                  <a:srgbClr val="7030A0"/>
                </a:solidFill>
              </a:rPr>
              <a:t>这就得到了</a:t>
            </a:r>
            <a:r>
              <a:rPr lang="en-US" altLang="zh-CN">
                <a:solidFill>
                  <a:srgbClr val="7030A0"/>
                </a:solidFill>
              </a:rPr>
              <a:t>[</a:t>
            </a:r>
            <a:r>
              <a:rPr lang="en-US" altLang="zh-CN" i="1">
                <a:solidFill>
                  <a:srgbClr val="7030A0"/>
                </a:solidFill>
              </a:rPr>
              <a:t>x</a:t>
            </a:r>
            <a:r>
              <a:rPr lang="en-US" altLang="zh-CN">
                <a:solidFill>
                  <a:srgbClr val="7030A0"/>
                </a:solidFill>
              </a:rPr>
              <a:t>] = [</a:t>
            </a:r>
            <a:r>
              <a:rPr lang="en-US" altLang="zh-CN" i="1">
                <a:solidFill>
                  <a:srgbClr val="7030A0"/>
                </a:solidFill>
              </a:rPr>
              <a:t>y</a:t>
            </a:r>
            <a:r>
              <a:rPr lang="en-US" altLang="zh-CN">
                <a:solidFill>
                  <a:srgbClr val="7030A0"/>
                </a:solidFill>
              </a:rPr>
              <a:t>].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87422F5-DFBD-42A9-9581-466F7C056904}"/>
              </a:ext>
            </a:extLst>
          </p:cNvPr>
          <p:cNvCxnSpPr>
            <a:cxnSpLocks/>
          </p:cNvCxnSpPr>
          <p:nvPr/>
        </p:nvCxnSpPr>
        <p:spPr>
          <a:xfrm>
            <a:off x="4356100" y="3573463"/>
            <a:ext cx="0" cy="3148012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AB168DA-4F7C-4345-8DB6-37750F26BAF0}"/>
              </a:ext>
            </a:extLst>
          </p:cNvPr>
          <p:cNvCxnSpPr>
            <a:cxnSpLocks/>
          </p:cNvCxnSpPr>
          <p:nvPr/>
        </p:nvCxnSpPr>
        <p:spPr>
          <a:xfrm flipV="1">
            <a:off x="0" y="3541713"/>
            <a:ext cx="9144000" cy="3175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>
            <a:extLst>
              <a:ext uri="{FF2B5EF4-FFF2-40B4-BE49-F238E27FC236}">
                <a16:creationId xmlns:a16="http://schemas.microsoft.com/office/drawing/2014/main" id="{19E20F60-F907-466E-BA96-1DB4D0FF2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1125538"/>
            <a:ext cx="8280400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7.14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是非空集合</a:t>
            </a:r>
            <a:r>
              <a:rPr lang="en-US" altLang="zh-CN" i="1" dirty="0"/>
              <a:t>A</a:t>
            </a:r>
            <a:r>
              <a:rPr lang="zh-CN" altLang="en-US" dirty="0"/>
              <a:t>上的等价关系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</a:p>
          <a:p>
            <a:pPr eaLnBrk="1" hangingPunct="1"/>
            <a:r>
              <a:rPr lang="en-US" altLang="zh-CN" dirty="0"/>
              <a:t>(1)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/>
              <a:t>, 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的非空子集</a:t>
            </a:r>
          </a:p>
          <a:p>
            <a:pPr eaLnBrk="1" hangingPunct="1"/>
            <a:r>
              <a:rPr lang="en-US" altLang="zh-CN" dirty="0"/>
              <a:t>(2)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/>
              <a:t>, </a:t>
            </a:r>
            <a:r>
              <a:rPr lang="zh-CN" altLang="en-US" dirty="0"/>
              <a:t>如果 </a:t>
            </a:r>
            <a:r>
              <a:rPr lang="en-US" altLang="zh-CN" i="1" dirty="0" err="1"/>
              <a:t>xRy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 = [</a:t>
            </a:r>
            <a:r>
              <a:rPr lang="en-US" altLang="zh-CN" i="1" dirty="0"/>
              <a:t>y</a:t>
            </a:r>
            <a:r>
              <a:rPr lang="en-US" altLang="zh-CN" dirty="0"/>
              <a:t>]</a:t>
            </a:r>
          </a:p>
          <a:p>
            <a:pPr eaLnBrk="1" hangingPunct="1"/>
            <a:r>
              <a:rPr lang="en-US" altLang="zh-CN" dirty="0">
                <a:solidFill>
                  <a:srgbClr val="0066FF"/>
                </a:solidFill>
              </a:rPr>
              <a:t>(3)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dirty="0">
                <a:solidFill>
                  <a:srgbClr val="0066FF"/>
                </a:solidFill>
              </a:rPr>
              <a:t>, </a:t>
            </a:r>
            <a:r>
              <a:rPr lang="zh-CN" altLang="en-US" dirty="0">
                <a:solidFill>
                  <a:srgbClr val="0066FF"/>
                </a:solidFill>
              </a:rPr>
              <a:t>如果 </a:t>
            </a:r>
            <a:r>
              <a:rPr lang="en-US" altLang="zh-CN" i="1" dirty="0">
                <a:solidFill>
                  <a:srgbClr val="0066FF"/>
                </a:solidFill>
              </a:rPr>
              <a:t>x  </a:t>
            </a:r>
            <a:r>
              <a:rPr lang="en-US" altLang="zh-CN" dirty="0">
                <a:solidFill>
                  <a:srgbClr val="0066FF"/>
                </a:solidFill>
              </a:rPr>
              <a:t>  </a:t>
            </a:r>
            <a:r>
              <a:rPr lang="en-US" altLang="zh-CN" i="1" dirty="0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, </a:t>
            </a:r>
            <a:r>
              <a:rPr lang="zh-CN" altLang="en-US" dirty="0">
                <a:solidFill>
                  <a:srgbClr val="0066FF"/>
                </a:solidFill>
              </a:rPr>
              <a:t>则 </a:t>
            </a:r>
            <a:r>
              <a:rPr lang="en-US" altLang="zh-CN" dirty="0">
                <a:solidFill>
                  <a:srgbClr val="0066FF"/>
                </a:solidFill>
              </a:rPr>
              <a:t>[</a:t>
            </a:r>
            <a:r>
              <a:rPr lang="en-US" altLang="zh-CN" i="1" dirty="0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</a:rPr>
              <a:t>]</a:t>
            </a:r>
            <a:r>
              <a:rPr lang="zh-CN" altLang="en-US" dirty="0">
                <a:solidFill>
                  <a:srgbClr val="0066FF"/>
                </a:solidFill>
              </a:rPr>
              <a:t>与</a:t>
            </a:r>
            <a:r>
              <a:rPr lang="en-US" altLang="zh-CN" dirty="0">
                <a:solidFill>
                  <a:srgbClr val="0066FF"/>
                </a:solidFill>
              </a:rPr>
              <a:t>[</a:t>
            </a:r>
            <a:r>
              <a:rPr lang="en-US" altLang="zh-CN" i="1" dirty="0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]</a:t>
            </a:r>
            <a:r>
              <a:rPr lang="zh-CN" altLang="en-US" dirty="0">
                <a:solidFill>
                  <a:srgbClr val="0066FF"/>
                </a:solidFill>
              </a:rPr>
              <a:t>不交</a:t>
            </a:r>
          </a:p>
          <a:p>
            <a:pPr eaLnBrk="1" hangingPunct="1"/>
            <a:r>
              <a:rPr lang="en-US" altLang="zh-CN" dirty="0"/>
              <a:t>(4) ∪{[</a:t>
            </a:r>
            <a:r>
              <a:rPr lang="en-US" altLang="zh-CN" i="1" dirty="0"/>
              <a:t>x</a:t>
            </a:r>
            <a:r>
              <a:rPr lang="en-US" altLang="zh-CN" dirty="0"/>
              <a:t>] |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/>
              <a:t>}=</a:t>
            </a:r>
            <a:r>
              <a:rPr lang="en-US" altLang="zh-CN" i="1" dirty="0"/>
              <a:t>A</a:t>
            </a:r>
            <a:endParaRPr lang="en-US" altLang="zh-CN" dirty="0"/>
          </a:p>
        </p:txBody>
      </p:sp>
      <p:sp>
        <p:nvSpPr>
          <p:cNvPr id="22531" name="灯片编号占位符 5">
            <a:extLst>
              <a:ext uri="{FF2B5EF4-FFF2-40B4-BE49-F238E27FC236}">
                <a16:creationId xmlns:a16="http://schemas.microsoft.com/office/drawing/2014/main" id="{97CFB1ED-1F03-4905-9533-B6571ACA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3B06BC-D559-48A0-A98D-C52854C06E54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pic>
        <p:nvPicPr>
          <p:cNvPr id="22532" name="Picture 3" descr="特殊符号">
            <a:extLst>
              <a:ext uri="{FF2B5EF4-FFF2-40B4-BE49-F238E27FC236}">
                <a16:creationId xmlns:a16="http://schemas.microsoft.com/office/drawing/2014/main" id="{F4585C13-13E8-4DF4-85B5-812CB2B83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25" y="2276475"/>
            <a:ext cx="2746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8">
            <a:extLst>
              <a:ext uri="{FF2B5EF4-FFF2-40B4-BE49-F238E27FC236}">
                <a16:creationId xmlns:a16="http://schemas.microsoft.com/office/drawing/2014/main" id="{F1CF6C6D-8064-44E6-A319-E5DAE311C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18437" name="Rectangle 9">
            <a:extLst>
              <a:ext uri="{FF2B5EF4-FFF2-40B4-BE49-F238E27FC236}">
                <a16:creationId xmlns:a16="http://schemas.microsoft.com/office/drawing/2014/main" id="{718D867B-E21F-4906-B8CB-E65CE54C5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3460750"/>
            <a:ext cx="8280400" cy="3203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(3)</a:t>
            </a:r>
            <a:r>
              <a:rPr lang="zh-CN" altLang="en-US">
                <a:solidFill>
                  <a:srgbClr val="C00000"/>
                </a:solidFill>
              </a:rPr>
              <a:t>证明：</a:t>
            </a:r>
            <a:endParaRPr lang="en-US" altLang="zh-CN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    </a:t>
            </a:r>
            <a:r>
              <a:rPr lang="zh-CN" altLang="en-US">
                <a:solidFill>
                  <a:srgbClr val="0066FF"/>
                </a:solidFill>
              </a:rPr>
              <a:t>假设 </a:t>
            </a:r>
            <a:r>
              <a:rPr lang="en-US" altLang="zh-CN">
                <a:solidFill>
                  <a:srgbClr val="0066FF"/>
                </a:solidFill>
              </a:rPr>
              <a:t>[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]∩[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]≠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</a:t>
            </a:r>
            <a:r>
              <a:rPr lang="en-US" altLang="zh-CN">
                <a:solidFill>
                  <a:srgbClr val="0066FF"/>
                </a:solidFill>
              </a:rPr>
              <a:t>,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    则存在 </a:t>
            </a:r>
            <a:r>
              <a:rPr lang="en-US" altLang="zh-CN" i="1">
                <a:solidFill>
                  <a:srgbClr val="0066FF"/>
                </a:solidFill>
              </a:rPr>
              <a:t>z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>
                <a:solidFill>
                  <a:srgbClr val="0066FF"/>
                </a:solidFill>
              </a:rPr>
              <a:t>[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]∩[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], </a:t>
            </a:r>
            <a:r>
              <a:rPr lang="zh-CN" altLang="en-US">
                <a:solidFill>
                  <a:srgbClr val="0066FF"/>
                </a:solidFill>
              </a:rPr>
              <a:t>从而有</a:t>
            </a:r>
            <a:r>
              <a:rPr lang="en-US" altLang="zh-CN" i="1">
                <a:solidFill>
                  <a:srgbClr val="0066FF"/>
                </a:solidFill>
              </a:rPr>
              <a:t>z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>
                <a:solidFill>
                  <a:srgbClr val="0066FF"/>
                </a:solidFill>
              </a:rPr>
              <a:t>[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]∧</a:t>
            </a:r>
            <a:r>
              <a:rPr lang="en-US" altLang="zh-CN" i="1">
                <a:solidFill>
                  <a:srgbClr val="0066FF"/>
                </a:solidFill>
              </a:rPr>
              <a:t>z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>
                <a:solidFill>
                  <a:srgbClr val="0066FF"/>
                </a:solidFill>
              </a:rPr>
              <a:t>[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],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    即</a:t>
            </a:r>
            <a:r>
              <a:rPr lang="en-US" altLang="zh-CN">
                <a:solidFill>
                  <a:srgbClr val="0066FF"/>
                </a:solidFill>
              </a:rPr>
              <a:t>&lt;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z</a:t>
            </a:r>
            <a:r>
              <a:rPr lang="en-US" altLang="zh-CN">
                <a:solidFill>
                  <a:srgbClr val="0066FF"/>
                </a:solidFill>
              </a:rPr>
              <a:t>&gt;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0066FF"/>
                </a:solidFill>
              </a:rPr>
              <a:t>R</a:t>
            </a:r>
            <a:r>
              <a:rPr lang="en-US" altLang="zh-CN">
                <a:solidFill>
                  <a:srgbClr val="0066FF"/>
                </a:solidFill>
              </a:rPr>
              <a:t>∧&lt;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z</a:t>
            </a:r>
            <a:r>
              <a:rPr lang="en-US" altLang="zh-CN">
                <a:solidFill>
                  <a:srgbClr val="0066FF"/>
                </a:solidFill>
              </a:rPr>
              <a:t>&gt;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0066FF"/>
                </a:solidFill>
              </a:rPr>
              <a:t>R</a:t>
            </a:r>
            <a:r>
              <a:rPr lang="zh-CN" altLang="en-US">
                <a:solidFill>
                  <a:srgbClr val="0066FF"/>
                </a:solidFill>
              </a:rPr>
              <a:t>成立</a:t>
            </a:r>
            <a:r>
              <a:rPr lang="en-US" altLang="zh-CN">
                <a:solidFill>
                  <a:srgbClr val="0066FF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    根据</a:t>
            </a:r>
            <a:r>
              <a:rPr lang="en-US" altLang="zh-CN" i="1">
                <a:solidFill>
                  <a:srgbClr val="0066FF"/>
                </a:solidFill>
              </a:rPr>
              <a:t>R</a:t>
            </a:r>
            <a:r>
              <a:rPr lang="zh-CN" altLang="en-US">
                <a:solidFill>
                  <a:srgbClr val="0066FF"/>
                </a:solidFill>
              </a:rPr>
              <a:t>的对称性和传递性，必有</a:t>
            </a:r>
            <a:r>
              <a:rPr lang="en-US" altLang="zh-CN">
                <a:solidFill>
                  <a:srgbClr val="0066FF"/>
                </a:solidFill>
              </a:rPr>
              <a:t>&lt;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&gt;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0066FF"/>
                </a:solidFill>
              </a:rPr>
              <a:t>R</a:t>
            </a:r>
            <a:r>
              <a:rPr lang="en-US" altLang="zh-CN">
                <a:solidFill>
                  <a:srgbClr val="0066FF"/>
                </a:solidFill>
              </a:rPr>
              <a:t>,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    与 </a:t>
            </a:r>
            <a:r>
              <a:rPr lang="en-US" altLang="zh-CN" i="1">
                <a:solidFill>
                  <a:srgbClr val="0066FF"/>
                </a:solidFill>
              </a:rPr>
              <a:t>x </a:t>
            </a:r>
            <a:r>
              <a:rPr lang="en-US" altLang="zh-CN">
                <a:solidFill>
                  <a:srgbClr val="0066FF"/>
                </a:solidFill>
              </a:rPr>
              <a:t>    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zh-CN" altLang="en-US">
                <a:solidFill>
                  <a:srgbClr val="0066FF"/>
                </a:solidFill>
              </a:rPr>
              <a:t>矛盾</a:t>
            </a:r>
          </a:p>
          <a:p>
            <a:pPr eaLnBrk="1" hangingPunct="1">
              <a:lnSpc>
                <a:spcPct val="90000"/>
              </a:lnSpc>
              <a:spcBef>
                <a:spcPct val="55000"/>
              </a:spcBef>
            </a:pPr>
            <a:endParaRPr lang="en-US" altLang="zh-CN"/>
          </a:p>
        </p:txBody>
      </p:sp>
      <p:pic>
        <p:nvPicPr>
          <p:cNvPr id="22535" name="Picture 10">
            <a:extLst>
              <a:ext uri="{FF2B5EF4-FFF2-40B4-BE49-F238E27FC236}">
                <a16:creationId xmlns:a16="http://schemas.microsoft.com/office/drawing/2014/main" id="{5BCD5702-E64F-48F7-BF09-71905A9FA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481263"/>
            <a:ext cx="292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0">
            <a:extLst>
              <a:ext uri="{FF2B5EF4-FFF2-40B4-BE49-F238E27FC236}">
                <a16:creationId xmlns:a16="http://schemas.microsoft.com/office/drawing/2014/main" id="{9A24B9CC-5CDD-4191-BBD5-667086B27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516563"/>
            <a:ext cx="292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C03A41-9A64-46BE-8369-2B4F8F527E2B}"/>
              </a:ext>
            </a:extLst>
          </p:cNvPr>
          <p:cNvCxnSpPr>
            <a:cxnSpLocks/>
          </p:cNvCxnSpPr>
          <p:nvPr/>
        </p:nvCxnSpPr>
        <p:spPr>
          <a:xfrm flipV="1">
            <a:off x="0" y="3397250"/>
            <a:ext cx="9144000" cy="3175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 descr="特殊符号">
            <a:extLst>
              <a:ext uri="{FF2B5EF4-FFF2-40B4-BE49-F238E27FC236}">
                <a16:creationId xmlns:a16="http://schemas.microsoft.com/office/drawing/2014/main" id="{6FD3224E-5CD1-4903-A101-1CB7BD70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25" y="2276475"/>
            <a:ext cx="2746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8">
            <a:extLst>
              <a:ext uri="{FF2B5EF4-FFF2-40B4-BE49-F238E27FC236}">
                <a16:creationId xmlns:a16="http://schemas.microsoft.com/office/drawing/2014/main" id="{F6CD6B4F-8833-4791-8F96-572121A42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20485" name="Rectangle 11">
            <a:extLst>
              <a:ext uri="{FF2B5EF4-FFF2-40B4-BE49-F238E27FC236}">
                <a16:creationId xmlns:a16="http://schemas.microsoft.com/office/drawing/2014/main" id="{F1E32CD9-522D-448A-97E8-CE7F96BC7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397250"/>
            <a:ext cx="381635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5000"/>
              </a:spcBef>
            </a:pPr>
            <a:r>
              <a:rPr lang="en-US" altLang="zh-CN"/>
              <a:t>(4)</a:t>
            </a:r>
            <a:r>
              <a:rPr lang="zh-CN" altLang="en-US">
                <a:solidFill>
                  <a:srgbClr val="C00000"/>
                </a:solidFill>
              </a:rPr>
              <a:t>证明：</a:t>
            </a:r>
            <a:endParaRPr lang="en-US" altLang="zh-CN">
              <a:solidFill>
                <a:srgbClr val="C00000"/>
              </a:solidFill>
            </a:endParaRPr>
          </a:p>
          <a:p>
            <a:pPr eaLnBrk="1" hangingPunct="1">
              <a:lnSpc>
                <a:spcPts val="1400"/>
              </a:lnSpc>
              <a:spcBef>
                <a:spcPct val="55000"/>
              </a:spcBef>
            </a:pPr>
            <a:r>
              <a:rPr lang="zh-CN" altLang="en-US">
                <a:solidFill>
                  <a:srgbClr val="7030A0"/>
                </a:solidFill>
              </a:rPr>
              <a:t>先证∪</a:t>
            </a:r>
            <a:r>
              <a:rPr lang="en-US" altLang="zh-CN">
                <a:solidFill>
                  <a:srgbClr val="7030A0"/>
                </a:solidFill>
              </a:rPr>
              <a:t>{[</a:t>
            </a:r>
            <a:r>
              <a:rPr lang="en-US" altLang="zh-CN" i="1">
                <a:solidFill>
                  <a:srgbClr val="7030A0"/>
                </a:solidFill>
              </a:rPr>
              <a:t>x</a:t>
            </a:r>
            <a:r>
              <a:rPr lang="en-US" altLang="zh-CN">
                <a:solidFill>
                  <a:srgbClr val="7030A0"/>
                </a:solidFill>
              </a:rPr>
              <a:t>] | </a:t>
            </a:r>
            <a:r>
              <a:rPr lang="en-US" altLang="zh-CN" i="1">
                <a:solidFill>
                  <a:srgbClr val="7030A0"/>
                </a:solidFill>
              </a:rPr>
              <a:t>x</a:t>
            </a:r>
            <a:r>
              <a:rPr lang="en-US" altLang="zh-CN">
                <a:solidFill>
                  <a:srgbClr val="7030A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7030A0"/>
                </a:solidFill>
              </a:rPr>
              <a:t>A</a:t>
            </a:r>
            <a:r>
              <a:rPr lang="en-US" altLang="zh-CN">
                <a:solidFill>
                  <a:srgbClr val="7030A0"/>
                </a:solidFill>
              </a:rPr>
              <a:t>} </a:t>
            </a:r>
            <a:r>
              <a:rPr lang="en-US" altLang="zh-CN">
                <a:solidFill>
                  <a:srgbClr val="7030A0"/>
                </a:solidFill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7030A0"/>
                </a:solidFill>
              </a:rPr>
              <a:t> </a:t>
            </a:r>
            <a:r>
              <a:rPr lang="en-US" altLang="zh-CN" i="1">
                <a:solidFill>
                  <a:srgbClr val="7030A0"/>
                </a:solidFill>
              </a:rPr>
              <a:t>A.  </a:t>
            </a:r>
          </a:p>
          <a:p>
            <a:pPr eaLnBrk="1" hangingPunct="1">
              <a:lnSpc>
                <a:spcPts val="1400"/>
              </a:lnSpc>
              <a:spcBef>
                <a:spcPct val="55000"/>
              </a:spcBef>
            </a:pPr>
            <a:r>
              <a:rPr lang="zh-CN" altLang="en-US">
                <a:solidFill>
                  <a:srgbClr val="0066FF"/>
                </a:solidFill>
              </a:rPr>
              <a:t>任取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,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66FF"/>
                </a:solidFill>
              </a:rPr>
              <a:t>        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>
                <a:solidFill>
                  <a:srgbClr val="0066FF"/>
                </a:solidFill>
              </a:rPr>
              <a:t>∪{[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] | 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}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        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(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∧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>
                <a:solidFill>
                  <a:srgbClr val="0066FF"/>
                </a:solidFill>
              </a:rPr>
              <a:t>[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]) </a:t>
            </a:r>
            <a:endParaRPr lang="en-US" altLang="zh-CN">
              <a:solidFill>
                <a:srgbClr val="0066FF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        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>
                <a:solidFill>
                  <a:srgbClr val="0066FF"/>
                </a:solidFill>
              </a:rPr>
              <a:t>[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]∧[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]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>
                <a:solidFill>
                  <a:srgbClr val="0066FF"/>
                </a:solidFill>
              </a:rPr>
              <a:t>       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0066FF"/>
                </a:solidFill>
              </a:rPr>
              <a:t>A </a:t>
            </a:r>
            <a:endParaRPr lang="en-US" altLang="zh-CN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从而有∪</a:t>
            </a:r>
            <a:r>
              <a:rPr lang="en-US" altLang="zh-CN">
                <a:solidFill>
                  <a:srgbClr val="0066FF"/>
                </a:solidFill>
              </a:rPr>
              <a:t>{[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] | 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∈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}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br>
              <a:rPr lang="en-US" altLang="zh-CN">
                <a:solidFill>
                  <a:srgbClr val="0066FF"/>
                </a:solidFill>
              </a:rPr>
            </a:br>
            <a:br>
              <a:rPr lang="en-US" altLang="zh-CN"/>
            </a:b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96E60CB-6EE6-4A57-9335-67C99C49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5" y="3454400"/>
            <a:ext cx="432117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5000"/>
              </a:spcBef>
            </a:pPr>
            <a:endParaRPr lang="en-US" altLang="zh-CN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7030A0"/>
                </a:solidFill>
              </a:rPr>
              <a:t>再证</a:t>
            </a:r>
            <a:r>
              <a:rPr lang="en-US" altLang="zh-CN" i="1">
                <a:solidFill>
                  <a:srgbClr val="7030A0"/>
                </a:solidFill>
              </a:rPr>
              <a:t>A </a:t>
            </a:r>
            <a:r>
              <a:rPr lang="en-US" altLang="zh-CN">
                <a:solidFill>
                  <a:srgbClr val="7030A0"/>
                </a:solidFill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7030A0"/>
                </a:solidFill>
              </a:rPr>
              <a:t> ∪{[</a:t>
            </a:r>
            <a:r>
              <a:rPr lang="en-US" altLang="zh-CN" i="1">
                <a:solidFill>
                  <a:srgbClr val="7030A0"/>
                </a:solidFill>
              </a:rPr>
              <a:t>x</a:t>
            </a:r>
            <a:r>
              <a:rPr lang="en-US" altLang="zh-CN">
                <a:solidFill>
                  <a:srgbClr val="7030A0"/>
                </a:solidFill>
              </a:rPr>
              <a:t>] | </a:t>
            </a:r>
            <a:r>
              <a:rPr lang="en-US" altLang="zh-CN" i="1">
                <a:solidFill>
                  <a:srgbClr val="7030A0"/>
                </a:solidFill>
              </a:rPr>
              <a:t>x</a:t>
            </a:r>
            <a:r>
              <a:rPr lang="en-US" altLang="zh-CN">
                <a:solidFill>
                  <a:srgbClr val="7030A0"/>
                </a:solidFill>
              </a:rPr>
              <a:t>∈</a:t>
            </a:r>
            <a:r>
              <a:rPr lang="en-US" altLang="zh-CN" i="1">
                <a:solidFill>
                  <a:srgbClr val="7030A0"/>
                </a:solidFill>
              </a:rPr>
              <a:t>A</a:t>
            </a:r>
            <a:r>
              <a:rPr lang="en-US" altLang="zh-CN">
                <a:solidFill>
                  <a:srgbClr val="7030A0"/>
                </a:solidFill>
              </a:rPr>
              <a:t>}.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任取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66FF"/>
                </a:solidFill>
              </a:rPr>
              <a:t>        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0066FF"/>
                </a:solidFill>
              </a:rPr>
              <a:t>A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        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>
                <a:solidFill>
                  <a:srgbClr val="0066FF"/>
                </a:solidFill>
              </a:rPr>
              <a:t>[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]∧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0066FF"/>
                </a:solidFill>
              </a:rPr>
              <a:t>A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>
                <a:solidFill>
                  <a:srgbClr val="0066FF"/>
                </a:solidFill>
                <a:sym typeface="Symbol" panose="05050102010706020507" pitchFamily="18" charset="2"/>
              </a:rPr>
              <a:t>       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∈∪{[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] | 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} 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从而有∪</a:t>
            </a:r>
            <a:r>
              <a:rPr lang="en-US" altLang="zh-CN">
                <a:solidFill>
                  <a:srgbClr val="0066FF"/>
                </a:solidFill>
              </a:rPr>
              <a:t>{[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] | 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∈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}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zh-CN" altLang="en-US">
                <a:solidFill>
                  <a:srgbClr val="0066FF"/>
                </a:solidFill>
              </a:rPr>
              <a:t>成立</a:t>
            </a:r>
            <a:r>
              <a:rPr lang="en-US" altLang="zh-CN">
                <a:solidFill>
                  <a:srgbClr val="0066FF"/>
                </a:solidFill>
              </a:rPr>
              <a:t>.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综上所述得∪</a:t>
            </a:r>
            <a:r>
              <a:rPr lang="en-US" altLang="zh-CN"/>
              <a:t>{[</a:t>
            </a:r>
            <a:r>
              <a:rPr lang="en-US" altLang="zh-CN" i="1"/>
              <a:t>x</a:t>
            </a:r>
            <a:r>
              <a:rPr lang="en-US" altLang="zh-CN"/>
              <a:t>] |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} = </a:t>
            </a:r>
            <a:r>
              <a:rPr lang="en-US" altLang="zh-CN" i="1"/>
              <a:t>A</a:t>
            </a:r>
            <a:r>
              <a:rPr lang="en-US" altLang="zh-CN"/>
              <a:t>. </a:t>
            </a:r>
            <a:br>
              <a:rPr lang="en-US" altLang="zh-CN"/>
            </a:br>
            <a:br>
              <a:rPr lang="en-US" altLang="zh-CN"/>
            </a:br>
            <a:endParaRPr lang="en-US" altLang="zh-CN"/>
          </a:p>
        </p:txBody>
      </p:sp>
      <p:sp>
        <p:nvSpPr>
          <p:cNvPr id="24582" name="Rectangle 9">
            <a:extLst>
              <a:ext uri="{FF2B5EF4-FFF2-40B4-BE49-F238E27FC236}">
                <a16:creationId xmlns:a16="http://schemas.microsoft.com/office/drawing/2014/main" id="{9EA7266E-6672-47A9-80D2-E60A6EF86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1125538"/>
            <a:ext cx="8280400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7.14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/>
              <a:t>R</a:t>
            </a:r>
            <a:r>
              <a:rPr lang="zh-CN" altLang="en-US"/>
              <a:t>是非空集合</a:t>
            </a:r>
            <a:r>
              <a:rPr lang="en-US" altLang="zh-CN" i="1"/>
              <a:t>A</a:t>
            </a:r>
            <a:r>
              <a:rPr lang="zh-CN" altLang="en-US"/>
              <a:t>上的等价关系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  <a:p>
            <a:pPr eaLnBrk="1" hangingPunct="1"/>
            <a:r>
              <a:rPr lang="en-US" altLang="zh-CN"/>
              <a:t>(1)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, [</a:t>
            </a:r>
            <a:r>
              <a:rPr lang="en-US" altLang="zh-CN" i="1"/>
              <a:t>x</a:t>
            </a:r>
            <a:r>
              <a:rPr lang="en-US" altLang="zh-CN"/>
              <a:t>]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的非空子集</a:t>
            </a:r>
          </a:p>
          <a:p>
            <a:pPr eaLnBrk="1" hangingPunct="1"/>
            <a:r>
              <a:rPr lang="en-US" altLang="zh-CN"/>
              <a:t>(2)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zh-CN" altLang="en-US"/>
              <a:t>如果 </a:t>
            </a:r>
            <a:r>
              <a:rPr lang="en-US" altLang="zh-CN" i="1"/>
              <a:t>xRy</a:t>
            </a:r>
            <a:r>
              <a:rPr lang="en-US" altLang="zh-CN"/>
              <a:t>, </a:t>
            </a:r>
            <a:r>
              <a:rPr lang="zh-CN" altLang="en-US"/>
              <a:t>则 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/>
              <a:t>] = [</a:t>
            </a:r>
            <a:r>
              <a:rPr lang="en-US" altLang="zh-CN" i="1"/>
              <a:t>y</a:t>
            </a:r>
            <a:r>
              <a:rPr lang="en-US" altLang="zh-CN"/>
              <a:t>]</a:t>
            </a:r>
          </a:p>
          <a:p>
            <a:pPr eaLnBrk="1" hangingPunct="1"/>
            <a:r>
              <a:rPr lang="en-US" altLang="zh-CN"/>
              <a:t>(3)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zh-CN" altLang="en-US"/>
              <a:t>如果 </a:t>
            </a:r>
            <a:r>
              <a:rPr lang="en-US" altLang="zh-CN" i="1"/>
              <a:t>x  </a:t>
            </a:r>
            <a:r>
              <a:rPr lang="en-US" altLang="zh-CN"/>
              <a:t>  </a:t>
            </a:r>
            <a:r>
              <a:rPr lang="en-US" altLang="zh-CN" i="1"/>
              <a:t>y</a:t>
            </a:r>
            <a:r>
              <a:rPr lang="en-US" altLang="zh-CN"/>
              <a:t>, </a:t>
            </a:r>
            <a:r>
              <a:rPr lang="zh-CN" altLang="en-US"/>
              <a:t>则 </a:t>
            </a:r>
            <a:r>
              <a:rPr lang="en-US" altLang="zh-CN"/>
              <a:t>[</a:t>
            </a:r>
            <a:r>
              <a:rPr lang="en-US" altLang="zh-CN" i="1"/>
              <a:t>x</a:t>
            </a:r>
            <a:r>
              <a:rPr lang="en-US" altLang="zh-CN"/>
              <a:t>]</a:t>
            </a:r>
            <a:r>
              <a:rPr lang="zh-CN" altLang="en-US"/>
              <a:t>与</a:t>
            </a:r>
            <a:r>
              <a:rPr lang="en-US" altLang="zh-CN"/>
              <a:t>[</a:t>
            </a:r>
            <a:r>
              <a:rPr lang="en-US" altLang="zh-CN" i="1"/>
              <a:t>y</a:t>
            </a:r>
            <a:r>
              <a:rPr lang="en-US" altLang="zh-CN"/>
              <a:t>]</a:t>
            </a:r>
            <a:r>
              <a:rPr lang="zh-CN" altLang="en-US"/>
              <a:t>不交</a:t>
            </a:r>
          </a:p>
          <a:p>
            <a:pPr eaLnBrk="1" hangingPunct="1"/>
            <a:r>
              <a:rPr lang="en-US" altLang="zh-CN">
                <a:solidFill>
                  <a:srgbClr val="0066FF"/>
                </a:solidFill>
              </a:rPr>
              <a:t>(4) ∪{[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] | 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}=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endParaRPr lang="en-US" altLang="zh-CN">
              <a:solidFill>
                <a:srgbClr val="0066FF"/>
              </a:solidFill>
            </a:endParaRPr>
          </a:p>
        </p:txBody>
      </p:sp>
      <p:pic>
        <p:nvPicPr>
          <p:cNvPr id="24583" name="Picture 10">
            <a:extLst>
              <a:ext uri="{FF2B5EF4-FFF2-40B4-BE49-F238E27FC236}">
                <a16:creationId xmlns:a16="http://schemas.microsoft.com/office/drawing/2014/main" id="{ED9397EB-4198-46F4-95D8-28048D635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481263"/>
            <a:ext cx="292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4DAD81C-C1AD-4C6C-8C01-9B63BF3F45E3}"/>
              </a:ext>
            </a:extLst>
          </p:cNvPr>
          <p:cNvCxnSpPr>
            <a:cxnSpLocks/>
          </p:cNvCxnSpPr>
          <p:nvPr/>
        </p:nvCxnSpPr>
        <p:spPr>
          <a:xfrm flipV="1">
            <a:off x="0" y="3397250"/>
            <a:ext cx="9144000" cy="3175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50CB9A-1EF6-4702-B0E2-3C4A892DE5E9}"/>
              </a:ext>
            </a:extLst>
          </p:cNvPr>
          <p:cNvCxnSpPr>
            <a:cxnSpLocks/>
          </p:cNvCxnSpPr>
          <p:nvPr/>
        </p:nvCxnSpPr>
        <p:spPr>
          <a:xfrm>
            <a:off x="4356100" y="3573463"/>
            <a:ext cx="0" cy="3148012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96C26681-C571-4B1B-A4FD-FF7E7C40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8D15FE-02D9-40EA-A496-B3A791563EC2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6627" name="Rectangle 7">
            <a:extLst>
              <a:ext uri="{FF2B5EF4-FFF2-40B4-BE49-F238E27FC236}">
                <a16:creationId xmlns:a16="http://schemas.microsoft.com/office/drawing/2014/main" id="{82A8ADAB-2A31-42D7-BED9-1958CBDD6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商集与划分</a:t>
            </a:r>
          </a:p>
        </p:txBody>
      </p:sp>
      <p:sp>
        <p:nvSpPr>
          <p:cNvPr id="22532" name="Rectangle 8">
            <a:extLst>
              <a:ext uri="{FF2B5EF4-FFF2-40B4-BE49-F238E27FC236}">
                <a16:creationId xmlns:a16="http://schemas.microsoft.com/office/drawing/2014/main" id="{DDF34432-A485-4791-8D45-005392D5B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53425" cy="439102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7.17</a:t>
            </a:r>
            <a:r>
              <a:rPr lang="en-US" altLang="zh-CN" dirty="0"/>
              <a:t>  </a:t>
            </a:r>
            <a:r>
              <a:rPr lang="zh-CN" altLang="en-US" dirty="0"/>
              <a:t>设 </a:t>
            </a:r>
            <a:r>
              <a:rPr lang="en-US" altLang="zh-CN" i="1" dirty="0"/>
              <a:t>R </a:t>
            </a:r>
            <a:r>
              <a:rPr lang="zh-CN" altLang="en-US" dirty="0"/>
              <a:t>为非空集合</a:t>
            </a:r>
            <a:r>
              <a:rPr lang="en-US" altLang="zh-CN" i="1" dirty="0"/>
              <a:t>A</a:t>
            </a:r>
            <a:r>
              <a:rPr lang="zh-CN" altLang="en-US" dirty="0"/>
              <a:t>上的等价关系</a:t>
            </a:r>
            <a:r>
              <a:rPr lang="en-US" altLang="zh-CN" dirty="0"/>
              <a:t>, </a:t>
            </a:r>
            <a:r>
              <a:rPr lang="zh-CN" altLang="en-US" dirty="0"/>
              <a:t>以 </a:t>
            </a:r>
            <a:r>
              <a:rPr lang="en-US" altLang="zh-CN" i="1" dirty="0"/>
              <a:t>R </a:t>
            </a:r>
            <a:r>
              <a:rPr lang="zh-CN" altLang="en-US" dirty="0"/>
              <a:t>的所有等价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dirty="0"/>
              <a:t>类作为元素的集合称为</a:t>
            </a:r>
            <a:r>
              <a:rPr lang="en-US" altLang="zh-CN" i="1" dirty="0"/>
              <a:t>A</a:t>
            </a:r>
            <a:r>
              <a:rPr lang="zh-CN" altLang="en-US" dirty="0"/>
              <a:t>关于</a:t>
            </a:r>
            <a:r>
              <a:rPr lang="en-US" altLang="zh-CN" i="1" dirty="0"/>
              <a:t>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商集</a:t>
            </a:r>
            <a:r>
              <a:rPr lang="en-US" altLang="zh-CN" dirty="0"/>
              <a:t>, </a:t>
            </a:r>
            <a:r>
              <a:rPr lang="zh-CN" altLang="en-US" dirty="0"/>
              <a:t>记做</a:t>
            </a:r>
            <a:r>
              <a:rPr lang="en-US" altLang="zh-CN" i="1" dirty="0"/>
              <a:t>A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i="1" dirty="0"/>
              <a:t>A</a:t>
            </a:r>
            <a:r>
              <a:rPr lang="en-US" altLang="zh-CN" dirty="0"/>
              <a:t>/</a:t>
            </a:r>
            <a:r>
              <a:rPr lang="en-US" altLang="zh-CN" i="1" dirty="0"/>
              <a:t>R </a:t>
            </a:r>
            <a:r>
              <a:rPr lang="en-US" altLang="zh-CN" dirty="0"/>
              <a:t>= {[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en-US" altLang="zh-CN" i="1" baseline="-25000" dirty="0"/>
              <a:t>R</a:t>
            </a:r>
            <a:r>
              <a:rPr lang="en-US" altLang="zh-CN" i="1" dirty="0"/>
              <a:t> </a:t>
            </a:r>
            <a:r>
              <a:rPr lang="en-US" altLang="zh-CN" dirty="0"/>
              <a:t>| 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}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5000"/>
              </a:spcBef>
            </a:pPr>
            <a:r>
              <a:rPr lang="zh-CN" altLang="en-US" dirty="0"/>
              <a:t>实例 设 </a:t>
            </a:r>
            <a:r>
              <a:rPr lang="en-US" altLang="zh-CN" i="1" dirty="0"/>
              <a:t>A</a:t>
            </a:r>
            <a:r>
              <a:rPr lang="en-US" altLang="zh-CN" dirty="0"/>
              <a:t>={1,2,…,8}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关于模</a:t>
            </a:r>
            <a:r>
              <a:rPr lang="en-US" altLang="zh-CN" dirty="0"/>
              <a:t>3</a:t>
            </a:r>
            <a:r>
              <a:rPr lang="zh-CN" altLang="en-US" dirty="0"/>
              <a:t>等价关系</a:t>
            </a:r>
            <a:r>
              <a:rPr lang="en-US" altLang="zh-CN" i="1" dirty="0"/>
              <a:t>R</a:t>
            </a:r>
            <a:r>
              <a:rPr lang="zh-CN" altLang="en-US" dirty="0"/>
              <a:t>的商集为</a:t>
            </a:r>
            <a:br>
              <a:rPr lang="zh-CN" altLang="en-US" dirty="0"/>
            </a:br>
            <a:r>
              <a:rPr lang="zh-CN" altLang="en-US" dirty="0"/>
              <a:t>               </a:t>
            </a:r>
            <a:r>
              <a:rPr lang="en-US" altLang="zh-CN" i="1" dirty="0"/>
              <a:t>A/R </a:t>
            </a:r>
            <a:r>
              <a:rPr lang="en-US" altLang="zh-CN" dirty="0"/>
              <a:t>= {{1,4,7}, {2,5,8}, {3,6}}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zh-CN" i="1" dirty="0"/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zh-CN" altLang="en-US" dirty="0"/>
              <a:t>关于恒等关系和全域关系的商集为：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dirty="0"/>
              <a:t>            </a:t>
            </a:r>
            <a:r>
              <a:rPr lang="zh-CN" altLang="en-US" i="1" dirty="0"/>
              <a:t> </a:t>
            </a:r>
            <a:r>
              <a:rPr lang="en-US" altLang="zh-CN" i="1" dirty="0"/>
              <a:t>A/I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{{1}, {2}, …, {8}}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 </a:t>
            </a:r>
            <a:r>
              <a:rPr lang="en-US" altLang="zh-CN" i="1" dirty="0"/>
              <a:t>A/E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{{1,2,…,8}}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00FBC128-ECD4-47B0-A3B7-12213B16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7C37B5-E204-47A7-A992-62C139D853AB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8675" name="Rectangle 7">
            <a:extLst>
              <a:ext uri="{FF2B5EF4-FFF2-40B4-BE49-F238E27FC236}">
                <a16:creationId xmlns:a16="http://schemas.microsoft.com/office/drawing/2014/main" id="{D267EC2A-DA4D-4607-8343-1E8353B5F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商集与划分</a:t>
            </a:r>
          </a:p>
        </p:txBody>
      </p:sp>
      <p:sp>
        <p:nvSpPr>
          <p:cNvPr id="103429" name="Rectangle 9">
            <a:extLst>
              <a:ext uri="{FF2B5EF4-FFF2-40B4-BE49-F238E27FC236}">
                <a16:creationId xmlns:a16="http://schemas.microsoft.com/office/drawing/2014/main" id="{18BA9C11-6165-415D-9205-DB7C43179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28725"/>
            <a:ext cx="82296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7.18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zh-CN" altLang="en-US"/>
              <a:t>为非空集合</a:t>
            </a:r>
            <a:r>
              <a:rPr lang="en-US" altLang="zh-CN"/>
              <a:t>, </a:t>
            </a:r>
            <a:r>
              <a:rPr lang="zh-CN" altLang="en-US"/>
              <a:t>若</a:t>
            </a:r>
            <a:r>
              <a:rPr lang="en-US" altLang="zh-CN" i="1"/>
              <a:t>A</a:t>
            </a:r>
            <a:r>
              <a:rPr lang="zh-CN" altLang="en-US"/>
              <a:t>的子集族</a:t>
            </a:r>
            <a:r>
              <a:rPr lang="en-US" altLang="zh-CN" i="1"/>
              <a:t>π</a:t>
            </a:r>
            <a:r>
              <a:rPr lang="en-US" altLang="zh-CN"/>
              <a:t>(</a:t>
            </a:r>
            <a:r>
              <a:rPr lang="en-US" altLang="zh-CN" i="1"/>
              <a:t>π 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/>
              <a:t> 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))</a:t>
            </a:r>
            <a:r>
              <a:rPr lang="zh-CN" altLang="en-US"/>
              <a:t>满足</a:t>
            </a:r>
            <a:r>
              <a:rPr lang="en-US" altLang="zh-CN"/>
              <a:t>:</a:t>
            </a:r>
          </a:p>
          <a:p>
            <a:pPr eaLnBrk="1" hangingPunct="1"/>
            <a:r>
              <a:rPr lang="en-US" altLang="zh-CN"/>
              <a:t>(1)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</a:t>
            </a:r>
            <a:r>
              <a:rPr lang="en-US" altLang="zh-CN" i="1"/>
              <a:t>π </a:t>
            </a:r>
            <a:endParaRPr lang="en-US" altLang="zh-CN"/>
          </a:p>
          <a:p>
            <a:pPr eaLnBrk="1" hangingPunct="1"/>
            <a:r>
              <a:rPr lang="en-US" altLang="zh-CN"/>
              <a:t>(2) ∪</a:t>
            </a:r>
            <a:r>
              <a:rPr lang="en-US" altLang="zh-CN" i="1"/>
              <a:t>π </a:t>
            </a:r>
            <a:r>
              <a:rPr lang="en-US" altLang="zh-CN"/>
              <a:t>= </a:t>
            </a:r>
            <a:r>
              <a:rPr lang="en-US" altLang="zh-CN" i="1"/>
              <a:t>A</a:t>
            </a:r>
          </a:p>
          <a:p>
            <a:pPr eaLnBrk="1" hangingPunct="1"/>
            <a:r>
              <a:rPr lang="zh-CN" altLang="en-US"/>
              <a:t>则称</a:t>
            </a:r>
            <a:r>
              <a:rPr lang="en-US" altLang="zh-CN" i="1"/>
              <a:t>π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的一个</a:t>
            </a:r>
            <a:r>
              <a:rPr lang="zh-CN" altLang="en-US">
                <a:solidFill>
                  <a:srgbClr val="FF0000"/>
                </a:solidFill>
              </a:rPr>
              <a:t>覆盖</a:t>
            </a:r>
            <a:r>
              <a:rPr lang="zh-CN" altLang="en-US"/>
              <a:t>；</a:t>
            </a:r>
          </a:p>
          <a:p>
            <a:pPr eaLnBrk="1" hangingPunct="1"/>
            <a:endParaRPr lang="zh-CN" altLang="en-US" sz="900"/>
          </a:p>
          <a:p>
            <a:pPr eaLnBrk="1" hangingPunct="1"/>
            <a:r>
              <a:rPr lang="zh-CN" altLang="en-US"/>
              <a:t>若</a:t>
            </a:r>
            <a:r>
              <a:rPr lang="en-US" altLang="zh-CN" i="1"/>
              <a:t>π</a:t>
            </a:r>
            <a:r>
              <a:rPr lang="zh-CN" altLang="en-US"/>
              <a:t>还同时满足下面条件：</a:t>
            </a:r>
            <a:endParaRPr lang="en-US" altLang="zh-CN"/>
          </a:p>
          <a:p>
            <a:pPr eaLnBrk="1" hangingPunct="1"/>
            <a:r>
              <a:rPr lang="en-US" altLang="zh-CN"/>
              <a:t>(3)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y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π</a:t>
            </a:r>
            <a:r>
              <a:rPr lang="en-US" altLang="zh-CN"/>
              <a:t>∧</a:t>
            </a:r>
            <a:r>
              <a:rPr lang="en-US" altLang="zh-CN" i="1"/>
              <a:t>x</a:t>
            </a:r>
            <a:r>
              <a:rPr lang="en-US" altLang="zh-CN"/>
              <a:t>≠</a:t>
            </a:r>
            <a:r>
              <a:rPr lang="en-US" altLang="zh-CN" i="1"/>
              <a:t>y</a:t>
            </a:r>
            <a:r>
              <a:rPr lang="en-US" altLang="zh-CN"/>
              <a:t>→</a:t>
            </a:r>
            <a:r>
              <a:rPr lang="en-US" altLang="zh-CN" i="1"/>
              <a:t>x</a:t>
            </a:r>
            <a:r>
              <a:rPr lang="en-US" altLang="zh-CN"/>
              <a:t>∩</a:t>
            </a:r>
            <a:r>
              <a:rPr lang="en-US" altLang="zh-CN" i="1"/>
              <a:t>y</a:t>
            </a:r>
            <a:r>
              <a:rPr lang="en-US" altLang="zh-CN"/>
              <a:t>=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)</a:t>
            </a:r>
          </a:p>
          <a:p>
            <a:pPr eaLnBrk="1" hangingPunct="1"/>
            <a:r>
              <a:rPr lang="zh-CN" altLang="en-US"/>
              <a:t>则称</a:t>
            </a:r>
            <a:r>
              <a:rPr lang="en-US" altLang="zh-CN" i="1"/>
              <a:t>π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的一个</a:t>
            </a:r>
            <a:r>
              <a:rPr lang="zh-CN" altLang="en-US">
                <a:solidFill>
                  <a:srgbClr val="A50021"/>
                </a:solidFill>
              </a:rPr>
              <a:t>划分</a:t>
            </a:r>
            <a:r>
              <a:rPr lang="en-US" altLang="zh-CN"/>
              <a:t>, </a:t>
            </a:r>
            <a:r>
              <a:rPr lang="zh-CN" altLang="en-US"/>
              <a:t>称</a:t>
            </a:r>
            <a:r>
              <a:rPr lang="en-US" altLang="zh-CN" i="1"/>
              <a:t>π</a:t>
            </a:r>
            <a:r>
              <a:rPr lang="zh-CN" altLang="en-US"/>
              <a:t>中的元素为</a:t>
            </a:r>
            <a:r>
              <a:rPr lang="en-US" altLang="zh-CN" i="1"/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划分块</a:t>
            </a:r>
            <a:r>
              <a:rPr lang="en-US" altLang="zh-CN"/>
              <a:t>.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DD4F069B-4561-44D8-9194-F41260884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368925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solidFill>
                  <a:srgbClr val="0066FF"/>
                </a:solidFill>
              </a:rPr>
              <a:t>注意：划分是覆盖的特殊情形</a:t>
            </a:r>
            <a:endParaRPr lang="en-US" altLang="zh-CN" sz="280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346A47D4-6A3D-4BE6-A9E3-3E295DB2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94FC29-10C9-4459-90CB-F3FC92ADFA5E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B875563-8F27-4DF5-B788-6C37B3F63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划分实例</a:t>
            </a: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377878D4-075A-47BA-B28E-0668E67AD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/>
              <a:t> </a:t>
            </a: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10</a:t>
            </a:r>
            <a:r>
              <a:rPr lang="en-US" altLang="zh-CN"/>
              <a:t>  </a:t>
            </a:r>
            <a:r>
              <a:rPr lang="zh-CN" altLang="en-US"/>
              <a:t>设 </a:t>
            </a:r>
            <a:r>
              <a:rPr lang="en-US" altLang="zh-CN" i="1"/>
              <a:t>A</a:t>
            </a:r>
            <a:r>
              <a:rPr lang="zh-CN" altLang="en-US"/>
              <a:t>＝</a:t>
            </a:r>
            <a:r>
              <a:rPr lang="en-US" altLang="zh-CN"/>
              <a:t>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/>
              <a:t>, </a:t>
            </a:r>
            <a:r>
              <a:rPr lang="en-US" altLang="zh-CN" i="1"/>
              <a:t>d </a:t>
            </a:r>
            <a:r>
              <a:rPr lang="en-US" altLang="zh-CN"/>
              <a:t>}, </a:t>
            </a:r>
            <a:r>
              <a:rPr lang="zh-CN" altLang="en-US"/>
              <a:t>给定 </a:t>
            </a:r>
            <a:r>
              <a:rPr lang="zh-CN" altLang="en-US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3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4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5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6</a:t>
            </a:r>
            <a:r>
              <a:rPr lang="zh-CN" altLang="en-US"/>
              <a:t>如下：</a:t>
            </a:r>
            <a:br>
              <a:rPr lang="zh-CN" altLang="en-US"/>
            </a:br>
            <a:r>
              <a:rPr lang="zh-CN" altLang="en-US"/>
              <a:t>       </a:t>
            </a:r>
            <a:r>
              <a:rPr lang="zh-CN" altLang="en-US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1</a:t>
            </a:r>
            <a:r>
              <a:rPr lang="en-US" altLang="zh-CN"/>
              <a:t>={{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c </a:t>
            </a:r>
            <a:r>
              <a:rPr lang="en-US" altLang="zh-CN"/>
              <a:t>},{ </a:t>
            </a:r>
            <a:r>
              <a:rPr lang="en-US" altLang="zh-CN" i="1"/>
              <a:t>d </a:t>
            </a:r>
            <a:r>
              <a:rPr lang="en-US" altLang="zh-CN"/>
              <a:t>}}</a:t>
            </a:r>
            <a:br>
              <a:rPr lang="en-US" altLang="zh-CN"/>
            </a:br>
            <a:r>
              <a:rPr lang="en-US" altLang="zh-CN"/>
              <a:t>  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2</a:t>
            </a:r>
            <a:r>
              <a:rPr lang="en-US" altLang="zh-CN"/>
              <a:t>={{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}, { </a:t>
            </a:r>
            <a:r>
              <a:rPr lang="en-US" altLang="zh-CN" i="1"/>
              <a:t>c </a:t>
            </a:r>
            <a:r>
              <a:rPr lang="en-US" altLang="zh-CN"/>
              <a:t>}, { </a:t>
            </a:r>
            <a:r>
              <a:rPr lang="en-US" altLang="zh-CN" i="1"/>
              <a:t>d </a:t>
            </a:r>
            <a:r>
              <a:rPr lang="en-US" altLang="zh-CN"/>
              <a:t>}}</a:t>
            </a:r>
            <a:br>
              <a:rPr lang="en-US" altLang="zh-CN"/>
            </a:br>
            <a:r>
              <a:rPr lang="en-US" altLang="zh-CN"/>
              <a:t>  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3</a:t>
            </a:r>
            <a:r>
              <a:rPr lang="en-US" altLang="zh-CN"/>
              <a:t>={{ </a:t>
            </a:r>
            <a:r>
              <a:rPr lang="en-US" altLang="zh-CN" i="1"/>
              <a:t>a </a:t>
            </a:r>
            <a:r>
              <a:rPr lang="en-US" altLang="zh-CN"/>
              <a:t>}, 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/>
              <a:t>, </a:t>
            </a:r>
            <a:r>
              <a:rPr lang="en-US" altLang="zh-CN" i="1"/>
              <a:t>d </a:t>
            </a:r>
            <a:r>
              <a:rPr lang="en-US" altLang="zh-CN"/>
              <a:t>}}</a:t>
            </a:r>
            <a:br>
              <a:rPr lang="en-US" altLang="zh-CN"/>
            </a:br>
            <a:r>
              <a:rPr lang="en-US" altLang="zh-CN"/>
              <a:t>  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4</a:t>
            </a:r>
            <a:r>
              <a:rPr lang="en-US" altLang="zh-CN"/>
              <a:t>={{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}, { </a:t>
            </a:r>
            <a:r>
              <a:rPr lang="en-US" altLang="zh-CN" i="1"/>
              <a:t>c </a:t>
            </a:r>
            <a:r>
              <a:rPr lang="en-US" altLang="zh-CN"/>
              <a:t>}}</a:t>
            </a:r>
            <a:br>
              <a:rPr lang="en-US" altLang="zh-CN"/>
            </a:br>
            <a:r>
              <a:rPr lang="en-US" altLang="zh-CN"/>
              <a:t>  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5</a:t>
            </a:r>
            <a:r>
              <a:rPr lang="en-US" altLang="zh-CN"/>
              <a:t>={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,{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 </a:t>
            </a:r>
            <a:r>
              <a:rPr lang="en-US" altLang="zh-CN"/>
              <a:t>}, { </a:t>
            </a:r>
            <a:r>
              <a:rPr lang="en-US" altLang="zh-CN" i="1"/>
              <a:t>c</a:t>
            </a:r>
            <a:r>
              <a:rPr lang="en-US" altLang="zh-CN"/>
              <a:t>, </a:t>
            </a:r>
            <a:r>
              <a:rPr lang="en-US" altLang="zh-CN" i="1"/>
              <a:t>d </a:t>
            </a:r>
            <a:r>
              <a:rPr lang="en-US" altLang="zh-CN"/>
              <a:t>}}</a:t>
            </a:r>
            <a:br>
              <a:rPr lang="en-US" altLang="zh-CN"/>
            </a:br>
            <a:r>
              <a:rPr lang="en-US" altLang="zh-CN"/>
              <a:t>  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6</a:t>
            </a:r>
            <a:r>
              <a:rPr lang="en-US" altLang="zh-CN"/>
              <a:t>={{ </a:t>
            </a:r>
            <a:r>
              <a:rPr lang="en-US" altLang="zh-CN" i="1"/>
              <a:t>a</a:t>
            </a:r>
            <a:r>
              <a:rPr lang="en-US" altLang="zh-CN"/>
              <a:t>, { </a:t>
            </a:r>
            <a:r>
              <a:rPr lang="en-US" altLang="zh-CN" i="1"/>
              <a:t>a </a:t>
            </a:r>
            <a:r>
              <a:rPr lang="en-US" altLang="zh-CN"/>
              <a:t>}}, { 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/>
              <a:t>, </a:t>
            </a:r>
            <a:r>
              <a:rPr lang="en-US" altLang="zh-CN" i="1"/>
              <a:t>d </a:t>
            </a:r>
            <a:r>
              <a:rPr lang="en-US" altLang="zh-CN"/>
              <a:t>}}</a:t>
            </a:r>
            <a:br>
              <a:rPr lang="en-US" altLang="zh-CN"/>
            </a:br>
            <a:endParaRPr lang="en-US" altLang="zh-CN"/>
          </a:p>
          <a:p>
            <a:pPr eaLnBrk="1" hangingPunct="1"/>
            <a:r>
              <a:rPr lang="zh-CN" altLang="en-US"/>
              <a:t>则 </a:t>
            </a:r>
            <a:r>
              <a:rPr lang="zh-CN" altLang="en-US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1</a:t>
            </a:r>
            <a:r>
              <a:rPr lang="zh-CN" altLang="en-US"/>
              <a:t>和 </a:t>
            </a:r>
            <a:r>
              <a:rPr lang="zh-CN" altLang="en-US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2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的划分</a:t>
            </a:r>
            <a:r>
              <a:rPr lang="en-US" altLang="zh-CN"/>
              <a:t>, </a:t>
            </a:r>
            <a:r>
              <a:rPr lang="zh-CN" altLang="en-US"/>
              <a:t>其他都不是</a:t>
            </a:r>
            <a:r>
              <a:rPr lang="en-US" altLang="zh-CN" i="1"/>
              <a:t>A</a:t>
            </a:r>
            <a:r>
              <a:rPr lang="zh-CN" altLang="en-US"/>
              <a:t>的划分</a:t>
            </a:r>
            <a:r>
              <a:rPr lang="en-US" altLang="zh-CN"/>
              <a:t>. </a:t>
            </a: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3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的覆盖</a:t>
            </a:r>
            <a:r>
              <a:rPr lang="en-US" altLang="zh-CN"/>
              <a:t>.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ABA0F785-8927-490D-BB0F-5D240B7F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D14EAE-0FE6-4A3E-8C5E-A1794F380CE5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03139" name="Text Box 3">
            <a:extLst>
              <a:ext uri="{FF2B5EF4-FFF2-40B4-BE49-F238E27FC236}">
                <a16:creationId xmlns:a16="http://schemas.microsoft.com/office/drawing/2014/main" id="{686855D8-06B8-4F79-A148-0D444A8F3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1322388"/>
            <a:ext cx="87360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rgbClr val="C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>
                <a:solidFill>
                  <a:srgbClr val="C00000"/>
                </a:solidFill>
                <a:latin typeface="宋体" panose="02010600030101010101" pitchFamily="2" charset="-122"/>
              </a:rPr>
              <a:t>7.15 </a:t>
            </a:r>
            <a:r>
              <a:rPr kumimoji="1" lang="zh-CN" altLang="en-US">
                <a:latin typeface="宋体" panose="02010600030101010101" pitchFamily="2" charset="-122"/>
              </a:rPr>
              <a:t>集合</a:t>
            </a:r>
            <a:r>
              <a:rPr kumimoji="1" lang="en-US" altLang="zh-CN" i="1"/>
              <a:t>A</a:t>
            </a:r>
            <a:r>
              <a:rPr kumimoji="1" lang="zh-CN" altLang="en-US">
                <a:latin typeface="宋体" panose="02010600030101010101" pitchFamily="2" charset="-122"/>
              </a:rPr>
              <a:t>上的一个等价关系</a:t>
            </a:r>
            <a:r>
              <a:rPr kumimoji="1" lang="en-US" altLang="zh-CN" i="1"/>
              <a:t>R</a:t>
            </a:r>
            <a:r>
              <a:rPr kumimoji="1" lang="en-US" altLang="zh-CN" i="1">
                <a:latin typeface="宋体" panose="02010600030101010101" pitchFamily="2" charset="-122"/>
              </a:rPr>
              <a:t>, </a:t>
            </a:r>
            <a:r>
              <a:rPr kumimoji="1" lang="zh-CN" altLang="en-US">
                <a:latin typeface="宋体" panose="02010600030101010101" pitchFamily="2" charset="-122"/>
              </a:rPr>
              <a:t>决定了</a:t>
            </a:r>
            <a:r>
              <a:rPr kumimoji="1" lang="en-US" altLang="zh-CN" i="1"/>
              <a:t>A</a:t>
            </a:r>
            <a:r>
              <a:rPr kumimoji="1" lang="zh-CN" altLang="en-US">
                <a:latin typeface="宋体" panose="02010600030101010101" pitchFamily="2" charset="-122"/>
              </a:rPr>
              <a:t>的一个划分</a:t>
            </a:r>
            <a:r>
              <a:rPr kumimoji="1" lang="zh-CN" altLang="en-US" i="1">
                <a:latin typeface="宋体" panose="02010600030101010101" pitchFamily="2" charset="-122"/>
              </a:rPr>
              <a:t>，</a:t>
            </a:r>
            <a:r>
              <a:rPr kumimoji="1" lang="zh-CN" altLang="en-US">
                <a:latin typeface="宋体" panose="02010600030101010101" pitchFamily="2" charset="-122"/>
              </a:rPr>
              <a:t>该划分就是商集 </a:t>
            </a:r>
            <a:r>
              <a:rPr kumimoji="1" lang="en-US" altLang="zh-CN" i="1"/>
              <a:t>A/R</a:t>
            </a:r>
            <a:r>
              <a:rPr kumimoji="1" lang="en-US" altLang="zh-CN" i="1">
                <a:latin typeface="宋体" panose="02010600030101010101" pitchFamily="2" charset="-122"/>
              </a:rPr>
              <a:t> </a:t>
            </a:r>
            <a:r>
              <a:rPr kumimoji="1" lang="en-US" altLang="zh-CN">
                <a:latin typeface="宋体" panose="02010600030101010101" pitchFamily="2" charset="-122"/>
              </a:rPr>
              <a:t>.</a:t>
            </a:r>
            <a:endParaRPr kumimoji="1" lang="zh-CN" altLang="en-US">
              <a:latin typeface="宋体" panose="02010600030101010101" pitchFamily="2" charset="-122"/>
            </a:endParaRPr>
          </a:p>
        </p:txBody>
      </p:sp>
      <p:sp>
        <p:nvSpPr>
          <p:cNvPr id="603140" name="Text Box 4">
            <a:extLst>
              <a:ext uri="{FF2B5EF4-FFF2-40B4-BE49-F238E27FC236}">
                <a16:creationId xmlns:a16="http://schemas.microsoft.com/office/drawing/2014/main" id="{1EA7C111-48F9-4979-A12A-175481F26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20938"/>
            <a:ext cx="85344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0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rgbClr val="C0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>
                <a:solidFill>
                  <a:srgbClr val="C00000"/>
                </a:solidFill>
                <a:latin typeface="宋体" panose="02010600030101010101" pitchFamily="2" charset="-122"/>
              </a:rPr>
              <a:t>7.16 </a:t>
            </a:r>
            <a:r>
              <a:rPr kumimoji="1" lang="zh-CN" altLang="en-US">
                <a:latin typeface="宋体" panose="02010600030101010101" pitchFamily="2" charset="-122"/>
              </a:rPr>
              <a:t>集合</a:t>
            </a:r>
            <a:r>
              <a:rPr kumimoji="1" lang="en-US" altLang="zh-CN" i="1"/>
              <a:t>A</a:t>
            </a:r>
            <a:r>
              <a:rPr kumimoji="1" lang="zh-CN" altLang="en-US">
                <a:latin typeface="宋体" panose="02010600030101010101" pitchFamily="2" charset="-122"/>
              </a:rPr>
              <a:t>的一个划分</a:t>
            </a:r>
            <a:r>
              <a:rPr kumimoji="1" lang="en-US" altLang="zh-CN">
                <a:latin typeface="宋体" panose="02010600030101010101" pitchFamily="2" charset="-122"/>
              </a:rPr>
              <a:t>,</a:t>
            </a:r>
            <a:r>
              <a:rPr kumimoji="1" lang="zh-CN" altLang="en-US">
                <a:latin typeface="宋体" panose="02010600030101010101" pitchFamily="2" charset="-122"/>
              </a:rPr>
              <a:t>确定</a:t>
            </a:r>
            <a:r>
              <a:rPr kumimoji="1" lang="en-US" altLang="zh-CN" i="1"/>
              <a:t>A</a:t>
            </a:r>
            <a:r>
              <a:rPr kumimoji="1" lang="zh-CN" altLang="en-US">
                <a:latin typeface="宋体" panose="02010600030101010101" pitchFamily="2" charset="-122"/>
              </a:rPr>
              <a:t>的元素间的一个等价关系</a:t>
            </a:r>
            <a:r>
              <a:rPr kumimoji="1" lang="en-US" altLang="zh-CN">
                <a:latin typeface="宋体" panose="02010600030101010101" pitchFamily="2" charset="-122"/>
              </a:rPr>
              <a:t>.</a:t>
            </a:r>
            <a:r>
              <a:rPr kumimoji="1" lang="en-US" altLang="zh-CN" b="0">
                <a:ea typeface="隶书" panose="02010509060101010101" pitchFamily="49" charset="-122"/>
              </a:rPr>
              <a:t>            </a:t>
            </a:r>
          </a:p>
        </p:txBody>
      </p:sp>
      <p:sp>
        <p:nvSpPr>
          <p:cNvPr id="603142" name="Rectangle 6">
            <a:extLst>
              <a:ext uri="{FF2B5EF4-FFF2-40B4-BE49-F238E27FC236}">
                <a16:creationId xmlns:a16="http://schemas.microsoft.com/office/drawing/2014/main" id="{B2EF5457-8EDB-4591-8AD0-F5D1FD89D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3292475"/>
            <a:ext cx="59372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en-US" altLang="zh-CN" i="1"/>
              <a:t>aRb</a:t>
            </a:r>
            <a:r>
              <a:rPr kumimoji="1" lang="en-US" altLang="zh-CN">
                <a:latin typeface="宋体" panose="02010600030101010101" pitchFamily="2" charset="-122"/>
              </a:rPr>
              <a:t> </a:t>
            </a:r>
            <a:r>
              <a:rPr kumimoji="1" lang="zh-CN" altLang="en-US">
                <a:latin typeface="宋体" panose="02010600030101010101" pitchFamily="2" charset="-122"/>
              </a:rPr>
              <a:t>当且仅当 </a:t>
            </a:r>
            <a:r>
              <a:rPr kumimoji="1" lang="en-US" altLang="zh-CN" i="1"/>
              <a:t>a </a:t>
            </a:r>
            <a:r>
              <a:rPr kumimoji="1" lang="zh-CN" altLang="en-US">
                <a:latin typeface="宋体" panose="02010600030101010101" pitchFamily="2" charset="-122"/>
              </a:rPr>
              <a:t>和</a:t>
            </a:r>
            <a:r>
              <a:rPr kumimoji="1" lang="zh-CN" altLang="en-US" i="1"/>
              <a:t> </a:t>
            </a:r>
            <a:r>
              <a:rPr kumimoji="1" lang="en-US" altLang="zh-CN" i="1"/>
              <a:t>b</a:t>
            </a:r>
            <a:r>
              <a:rPr kumimoji="1" lang="en-US" altLang="zh-CN">
                <a:latin typeface="宋体" panose="02010600030101010101" pitchFamily="2" charset="-122"/>
              </a:rPr>
              <a:t> </a:t>
            </a:r>
            <a:r>
              <a:rPr kumimoji="1" lang="zh-CN" altLang="en-US">
                <a:latin typeface="宋体" panose="02010600030101010101" pitchFamily="2" charset="-122"/>
              </a:rPr>
              <a:t>在同一个分块中）</a:t>
            </a:r>
            <a:endParaRPr kumimoji="1" lang="en-US" altLang="zh-CN">
              <a:latin typeface="宋体" panose="02010600030101010101" pitchFamily="2" charset="-122"/>
            </a:endParaRPr>
          </a:p>
        </p:txBody>
      </p:sp>
      <p:sp>
        <p:nvSpPr>
          <p:cNvPr id="603146" name="Rectangle 10">
            <a:extLst>
              <a:ext uri="{FF2B5EF4-FFF2-40B4-BE49-F238E27FC236}">
                <a16:creationId xmlns:a16="http://schemas.microsoft.com/office/drawing/2014/main" id="{39E3F1F6-00C7-4697-A852-A536C5FA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4014788"/>
            <a:ext cx="63023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>
                <a:solidFill>
                  <a:srgbClr val="0066FF"/>
                </a:solidFill>
                <a:latin typeface="Arial" panose="020B0604020202020204" pitchFamily="34" charset="0"/>
              </a:rPr>
              <a:t>划分和等价关系在本质上是相同的</a:t>
            </a:r>
            <a:r>
              <a:rPr kumimoji="1" lang="en-US" altLang="zh-CN" sz="2800">
                <a:solidFill>
                  <a:srgbClr val="0066FF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2775" name="Rectangle 2">
            <a:extLst>
              <a:ext uri="{FF2B5EF4-FFF2-40B4-BE49-F238E27FC236}">
                <a16:creationId xmlns:a16="http://schemas.microsoft.com/office/drawing/2014/main" id="{AD628F12-88E7-4F7F-AA88-222B11037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等价关系与划分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/>
      <p:bldP spid="603140" grpId="0"/>
      <p:bldP spid="603142" grpId="0"/>
      <p:bldP spid="60314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22EC1C1F-EEE8-49F0-AE49-C4C6B89C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628665-EFB2-4DAD-B32A-5FADD0BB9FE8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graphicFrame>
        <p:nvGraphicFramePr>
          <p:cNvPr id="604163" name="Object 3">
            <a:extLst>
              <a:ext uri="{FF2B5EF4-FFF2-40B4-BE49-F238E27FC236}">
                <a16:creationId xmlns:a16="http://schemas.microsoft.com/office/drawing/2014/main" id="{D1E4F8CC-1F85-4508-987B-CF2B9F82FB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089400"/>
          <a:ext cx="710088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7655" imgH="133453" progId="Equation.3">
                  <p:embed/>
                </p:oleObj>
              </mc:Choice>
              <mc:Fallback>
                <p:oleObj name="Equation" r:id="rId2" imgW="1647655" imgH="133453" progId="Equation.3">
                  <p:embed/>
                  <p:pic>
                    <p:nvPicPr>
                      <p:cNvPr id="604163" name="Object 3">
                        <a:extLst>
                          <a:ext uri="{FF2B5EF4-FFF2-40B4-BE49-F238E27FC236}">
                            <a16:creationId xmlns:a16="http://schemas.microsoft.com/office/drawing/2014/main" id="{D1E4F8CC-1F85-4508-987B-CF2B9F82FB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89400"/>
                        <a:ext cx="7100888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64" name="Object 4">
            <a:extLst>
              <a:ext uri="{FF2B5EF4-FFF2-40B4-BE49-F238E27FC236}">
                <a16:creationId xmlns:a16="http://schemas.microsoft.com/office/drawing/2014/main" id="{E9C75376-0FD9-4C26-81F7-6EE953711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775200"/>
          <a:ext cx="64706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5313" imgH="133453" progId="Equation.3">
                  <p:embed/>
                </p:oleObj>
              </mc:Choice>
              <mc:Fallback>
                <p:oleObj name="Equation" r:id="rId4" imgW="1495313" imgH="133453" progId="Equation.3">
                  <p:embed/>
                  <p:pic>
                    <p:nvPicPr>
                      <p:cNvPr id="604164" name="Object 4">
                        <a:extLst>
                          <a:ext uri="{FF2B5EF4-FFF2-40B4-BE49-F238E27FC236}">
                            <a16:creationId xmlns:a16="http://schemas.microsoft.com/office/drawing/2014/main" id="{E9C75376-0FD9-4C26-81F7-6EE953711E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75200"/>
                        <a:ext cx="64706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65" name="Object 5">
            <a:extLst>
              <a:ext uri="{FF2B5EF4-FFF2-40B4-BE49-F238E27FC236}">
                <a16:creationId xmlns:a16="http://schemas.microsoft.com/office/drawing/2014/main" id="{29AF6817-A0C9-4B7C-9B72-C5998C274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432425"/>
          <a:ext cx="64706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5313" imgH="133453" progId="Equation.3">
                  <p:embed/>
                </p:oleObj>
              </mc:Choice>
              <mc:Fallback>
                <p:oleObj name="Equation" r:id="rId6" imgW="1495313" imgH="133453" progId="Equation.3">
                  <p:embed/>
                  <p:pic>
                    <p:nvPicPr>
                      <p:cNvPr id="604165" name="Object 5">
                        <a:extLst>
                          <a:ext uri="{FF2B5EF4-FFF2-40B4-BE49-F238E27FC236}">
                            <a16:creationId xmlns:a16="http://schemas.microsoft.com/office/drawing/2014/main" id="{29AF6817-A0C9-4B7C-9B72-C5998C2747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432425"/>
                        <a:ext cx="64706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66" name="Object 6">
            <a:extLst>
              <a:ext uri="{FF2B5EF4-FFF2-40B4-BE49-F238E27FC236}">
                <a16:creationId xmlns:a16="http://schemas.microsoft.com/office/drawing/2014/main" id="{D93C53C4-A048-438E-9498-B419518B01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4738" y="3251200"/>
          <a:ext cx="45132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95314" imgH="133453" progId="Equation.3">
                  <p:embed/>
                </p:oleObj>
              </mc:Choice>
              <mc:Fallback>
                <p:oleObj name="Equation" r:id="rId8" imgW="895314" imgH="133453" progId="Equation.3">
                  <p:embed/>
                  <p:pic>
                    <p:nvPicPr>
                      <p:cNvPr id="604166" name="Object 6">
                        <a:extLst>
                          <a:ext uri="{FF2B5EF4-FFF2-40B4-BE49-F238E27FC236}">
                            <a16:creationId xmlns:a16="http://schemas.microsoft.com/office/drawing/2014/main" id="{D93C53C4-A048-438E-9498-B419518B01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3251200"/>
                        <a:ext cx="451326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67" name="Object 7">
            <a:extLst>
              <a:ext uri="{FF2B5EF4-FFF2-40B4-BE49-F238E27FC236}">
                <a16:creationId xmlns:a16="http://schemas.microsoft.com/office/drawing/2014/main" id="{007A7021-F5E2-497B-8571-83E4D670C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536825"/>
          <a:ext cx="7620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66741" imgH="133453" progId="Equation.3">
                  <p:embed/>
                </p:oleObj>
              </mc:Choice>
              <mc:Fallback>
                <p:oleObj name="Equation" r:id="rId10" imgW="1666741" imgH="133453" progId="Equation.3">
                  <p:embed/>
                  <p:pic>
                    <p:nvPicPr>
                      <p:cNvPr id="604167" name="Object 7">
                        <a:extLst>
                          <a:ext uri="{FF2B5EF4-FFF2-40B4-BE49-F238E27FC236}">
                            <a16:creationId xmlns:a16="http://schemas.microsoft.com/office/drawing/2014/main" id="{007A7021-F5E2-497B-8571-83E4D670CB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36825"/>
                        <a:ext cx="76200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8">
            <a:extLst>
              <a:ext uri="{FF2B5EF4-FFF2-40B4-BE49-F238E27FC236}">
                <a16:creationId xmlns:a16="http://schemas.microsoft.com/office/drawing/2014/main" id="{D3934EB8-1B95-4F27-AFA1-53208FC7B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368550"/>
            <a:ext cx="144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000" b="0"/>
              <a:t>解：</a:t>
            </a:r>
          </a:p>
        </p:txBody>
      </p:sp>
      <p:sp>
        <p:nvSpPr>
          <p:cNvPr id="33801" name="Rectangle 9">
            <a:extLst>
              <a:ext uri="{FF2B5EF4-FFF2-40B4-BE49-F238E27FC236}">
                <a16:creationId xmlns:a16="http://schemas.microsoft.com/office/drawing/2014/main" id="{1998E0E1-3F00-4610-AB74-BACE2FF26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47788"/>
            <a:ext cx="8686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C00000"/>
                </a:solidFill>
                <a:latin typeface="Arial" panose="020B0604020202020204" pitchFamily="34" charset="0"/>
              </a:rPr>
              <a:t>例</a:t>
            </a:r>
            <a:r>
              <a:rPr lang="en-US" altLang="zh-CN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en-US">
                <a:latin typeface="宋体" panose="02010600030101010101" pitchFamily="2" charset="-122"/>
              </a:rPr>
              <a:t>已知</a:t>
            </a:r>
            <a:r>
              <a:rPr kumimoji="1" lang="en-US" altLang="zh-CN" i="1"/>
              <a:t>X=</a:t>
            </a:r>
            <a:r>
              <a:rPr kumimoji="1" lang="en-US" altLang="zh-CN"/>
              <a:t>{</a:t>
            </a:r>
            <a:r>
              <a:rPr kumimoji="1" lang="en-US" altLang="zh-CN" i="1"/>
              <a:t>a,b,c,d,e</a:t>
            </a:r>
            <a:r>
              <a:rPr kumimoji="1" lang="en-US" altLang="zh-CN"/>
              <a:t>}, </a:t>
            </a:r>
            <a:r>
              <a:rPr kumimoji="1" lang="en-US" altLang="zh-CN" i="1"/>
              <a:t>C=</a:t>
            </a:r>
            <a:r>
              <a:rPr kumimoji="1" lang="en-US" altLang="zh-CN"/>
              <a:t>{{</a:t>
            </a:r>
            <a:r>
              <a:rPr kumimoji="1" lang="en-US" altLang="zh-CN" i="1"/>
              <a:t>a,b</a:t>
            </a:r>
            <a:r>
              <a:rPr kumimoji="1" lang="en-US" altLang="zh-CN"/>
              <a:t>},{</a:t>
            </a:r>
            <a:r>
              <a:rPr kumimoji="1" lang="en-US" altLang="zh-CN" i="1"/>
              <a:t>c</a:t>
            </a:r>
            <a:r>
              <a:rPr kumimoji="1" lang="en-US" altLang="zh-CN"/>
              <a:t>},{</a:t>
            </a:r>
            <a:r>
              <a:rPr kumimoji="1" lang="en-US" altLang="zh-CN" i="1"/>
              <a:t>d,e</a:t>
            </a:r>
            <a:r>
              <a:rPr kumimoji="1" lang="en-US" altLang="zh-CN"/>
              <a:t>}}  </a:t>
            </a:r>
            <a:r>
              <a:rPr kumimoji="1" lang="zh-CN" altLang="en-US">
                <a:latin typeface="宋体" panose="02010600030101010101" pitchFamily="2" charset="-122"/>
              </a:rPr>
              <a:t>试写出由</a:t>
            </a:r>
            <a:r>
              <a:rPr kumimoji="1" lang="zh-CN" altLang="en-US"/>
              <a:t> </a:t>
            </a:r>
            <a:r>
              <a:rPr kumimoji="1" lang="en-US" altLang="zh-CN" i="1"/>
              <a:t>C</a:t>
            </a:r>
            <a:r>
              <a:rPr kumimoji="1" lang="en-US" altLang="zh-CN"/>
              <a:t> </a:t>
            </a:r>
            <a:r>
              <a:rPr kumimoji="1" lang="zh-CN" altLang="en-US">
                <a:latin typeface="宋体" panose="02010600030101010101" pitchFamily="2" charset="-122"/>
              </a:rPr>
              <a:t>导出的 </a:t>
            </a:r>
            <a:r>
              <a:rPr kumimoji="1" lang="en-US" altLang="zh-CN" i="1"/>
              <a:t>X</a:t>
            </a:r>
            <a:r>
              <a:rPr kumimoji="1" lang="en-US" altLang="zh-CN"/>
              <a:t> </a:t>
            </a:r>
            <a:r>
              <a:rPr kumimoji="1" lang="zh-CN" altLang="en-US">
                <a:latin typeface="宋体" panose="02010600030101010101" pitchFamily="2" charset="-122"/>
              </a:rPr>
              <a:t>中的等价关系</a:t>
            </a:r>
            <a:r>
              <a:rPr kumimoji="1" lang="zh-CN" altLang="en-US"/>
              <a:t> </a:t>
            </a:r>
            <a:r>
              <a:rPr kumimoji="1" lang="en-US" altLang="zh-CN" i="1"/>
              <a:t>R</a:t>
            </a:r>
            <a:r>
              <a:rPr kumimoji="1" lang="en-US" altLang="zh-CN">
                <a:latin typeface="宋体" panose="02010600030101010101" pitchFamily="2" charset="-122"/>
              </a:rPr>
              <a:t> ,</a:t>
            </a:r>
            <a:r>
              <a:rPr kumimoji="1" lang="zh-CN" altLang="en-US">
                <a:latin typeface="宋体" panose="02010600030101010101" pitchFamily="2" charset="-122"/>
              </a:rPr>
              <a:t>并给出关系矩阵和关系图</a:t>
            </a:r>
            <a:r>
              <a:rPr kumimoji="1" lang="en-US" altLang="zh-CN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33802" name="Rectangle 2">
            <a:extLst>
              <a:ext uri="{FF2B5EF4-FFF2-40B4-BE49-F238E27FC236}">
                <a16:creationId xmlns:a16="http://schemas.microsoft.com/office/drawing/2014/main" id="{0D35A344-1E7B-4E4B-A147-9326E5245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BFCE8301-F4F4-4584-A97F-14F6FA04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1C2011-64EF-4F1B-81BC-7FAC5679761F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128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39CD3E8-2D17-4360-B08C-8F053ABA2AC1}"/>
              </a:ext>
            </a:extLst>
          </p:cNvPr>
          <p:cNvGrpSpPr>
            <a:grpSpLocks/>
          </p:cNvGrpSpPr>
          <p:nvPr/>
        </p:nvGrpSpPr>
        <p:grpSpPr bwMode="auto">
          <a:xfrm>
            <a:off x="6740525" y="2120900"/>
            <a:ext cx="561975" cy="568325"/>
            <a:chOff x="2388" y="1536"/>
            <a:chExt cx="384" cy="432"/>
          </a:xfrm>
        </p:grpSpPr>
        <p:sp>
          <p:nvSpPr>
            <p:cNvPr id="34847" name="Oval 4">
              <a:extLst>
                <a:ext uri="{FF2B5EF4-FFF2-40B4-BE49-F238E27FC236}">
                  <a16:creationId xmlns:a16="http://schemas.microsoft.com/office/drawing/2014/main" id="{1BB4EA7C-25EB-412B-9FBF-890F2AF24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18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Arial" panose="020B0604020202020204" pitchFamily="34" charset="0"/>
              </a:endParaRPr>
            </a:p>
          </p:txBody>
        </p:sp>
        <p:sp>
          <p:nvSpPr>
            <p:cNvPr id="34848" name="Oval 5">
              <a:extLst>
                <a:ext uri="{FF2B5EF4-FFF2-40B4-BE49-F238E27FC236}">
                  <a16:creationId xmlns:a16="http://schemas.microsoft.com/office/drawing/2014/main" id="{73D94C1A-FD6F-4FF9-8125-5EA17297C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536"/>
              <a:ext cx="384" cy="3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4849" name="Object 6">
              <a:extLst>
                <a:ext uri="{FF2B5EF4-FFF2-40B4-BE49-F238E27FC236}">
                  <a16:creationId xmlns:a16="http://schemas.microsoft.com/office/drawing/2014/main" id="{D89E11E7-F22F-4802-8AA7-E691B8B39A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1538"/>
            <a:ext cx="302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7542" imgH="66726" progId="Equation.3">
                    <p:embed/>
                  </p:oleObj>
                </mc:Choice>
                <mc:Fallback>
                  <p:oleObj name="Equation" r:id="rId2" imgW="47542" imgH="66726" progId="Equation.3">
                    <p:embed/>
                    <p:pic>
                      <p:nvPicPr>
                        <p:cNvPr id="34849" name="Object 6">
                          <a:extLst>
                            <a:ext uri="{FF2B5EF4-FFF2-40B4-BE49-F238E27FC236}">
                              <a16:creationId xmlns:a16="http://schemas.microsoft.com/office/drawing/2014/main" id="{D89E11E7-F22F-4802-8AA7-E691B8B39A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538"/>
                          <a:ext cx="302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0" name="Line 7">
              <a:extLst>
                <a:ext uri="{FF2B5EF4-FFF2-40B4-BE49-F238E27FC236}">
                  <a16:creationId xmlns:a16="http://schemas.microsoft.com/office/drawing/2014/main" id="{8594FAFF-AE8E-44A3-A7B7-BB42EBDE7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8" y="167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A1D421B1-FA18-46E9-A7C9-E855019BEC09}"/>
              </a:ext>
            </a:extLst>
          </p:cNvPr>
          <p:cNvGrpSpPr>
            <a:grpSpLocks/>
          </p:cNvGrpSpPr>
          <p:nvPr/>
        </p:nvGrpSpPr>
        <p:grpSpPr bwMode="auto">
          <a:xfrm>
            <a:off x="7564438" y="2968625"/>
            <a:ext cx="588962" cy="3700463"/>
            <a:chOff x="3792" y="415"/>
            <a:chExt cx="401" cy="2813"/>
          </a:xfrm>
        </p:grpSpPr>
        <p:sp>
          <p:nvSpPr>
            <p:cNvPr id="34836" name="Oval 9">
              <a:extLst>
                <a:ext uri="{FF2B5EF4-FFF2-40B4-BE49-F238E27FC236}">
                  <a16:creationId xmlns:a16="http://schemas.microsoft.com/office/drawing/2014/main" id="{8084A628-229A-4606-AA02-788DEEC297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000" y="1752"/>
              <a:ext cx="1968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Arial" panose="020B0604020202020204" pitchFamily="34" charset="0"/>
              </a:endParaRPr>
            </a:p>
          </p:txBody>
        </p:sp>
        <p:sp>
          <p:nvSpPr>
            <p:cNvPr id="34837" name="Oval 10">
              <a:extLst>
                <a:ext uri="{FF2B5EF4-FFF2-40B4-BE49-F238E27FC236}">
                  <a16:creationId xmlns:a16="http://schemas.microsoft.com/office/drawing/2014/main" id="{8269557C-E6D5-42B5-A3A3-30581552E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Arial" panose="020B0604020202020204" pitchFamily="34" charset="0"/>
              </a:endParaRPr>
            </a:p>
          </p:txBody>
        </p:sp>
        <p:sp>
          <p:nvSpPr>
            <p:cNvPr id="34838" name="Oval 11">
              <a:extLst>
                <a:ext uri="{FF2B5EF4-FFF2-40B4-BE49-F238E27FC236}">
                  <a16:creationId xmlns:a16="http://schemas.microsoft.com/office/drawing/2014/main" id="{1253EB98-BF11-48EF-8400-5C2E541F4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8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Arial" panose="020B0604020202020204" pitchFamily="34" charset="0"/>
              </a:endParaRPr>
            </a:p>
          </p:txBody>
        </p:sp>
        <p:sp>
          <p:nvSpPr>
            <p:cNvPr id="34839" name="Oval 12">
              <a:extLst>
                <a:ext uri="{FF2B5EF4-FFF2-40B4-BE49-F238E27FC236}">
                  <a16:creationId xmlns:a16="http://schemas.microsoft.com/office/drawing/2014/main" id="{C9B583B3-A7B8-4F1F-BDA9-B7BA7923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832"/>
              <a:ext cx="384" cy="3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Arial" panose="020B0604020202020204" pitchFamily="34" charset="0"/>
              </a:endParaRPr>
            </a:p>
          </p:txBody>
        </p:sp>
        <p:sp>
          <p:nvSpPr>
            <p:cNvPr id="34840" name="Oval 13">
              <a:extLst>
                <a:ext uri="{FF2B5EF4-FFF2-40B4-BE49-F238E27FC236}">
                  <a16:creationId xmlns:a16="http://schemas.microsoft.com/office/drawing/2014/main" id="{0DDC7E86-3B03-4E12-9732-F8266EF5E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480"/>
              <a:ext cx="384" cy="3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4841" name="Object 14">
              <a:extLst>
                <a:ext uri="{FF2B5EF4-FFF2-40B4-BE49-F238E27FC236}">
                  <a16:creationId xmlns:a16="http://schemas.microsoft.com/office/drawing/2014/main" id="{20B8049B-4B37-4B4F-93CD-BE5E24B72C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23" y="415"/>
            <a:ext cx="370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6628" imgH="104608" progId="Equation.3">
                    <p:embed/>
                  </p:oleObj>
                </mc:Choice>
                <mc:Fallback>
                  <p:oleObj name="Equation" r:id="rId4" imgW="66628" imgH="104608" progId="Equation.3">
                    <p:embed/>
                    <p:pic>
                      <p:nvPicPr>
                        <p:cNvPr id="34841" name="Object 14">
                          <a:extLst>
                            <a:ext uri="{FF2B5EF4-FFF2-40B4-BE49-F238E27FC236}">
                              <a16:creationId xmlns:a16="http://schemas.microsoft.com/office/drawing/2014/main" id="{20B8049B-4B37-4B4F-93CD-BE5E24B72C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3" y="415"/>
                          <a:ext cx="370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2" name="Object 15">
              <a:extLst>
                <a:ext uri="{FF2B5EF4-FFF2-40B4-BE49-F238E27FC236}">
                  <a16:creationId xmlns:a16="http://schemas.microsoft.com/office/drawing/2014/main" id="{91791D8C-DCF9-4487-988F-B35B0D6722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2" y="2858"/>
            <a:ext cx="302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7542" imgH="66726" progId="Equation.3">
                    <p:embed/>
                  </p:oleObj>
                </mc:Choice>
                <mc:Fallback>
                  <p:oleObj name="Equation" r:id="rId6" imgW="47542" imgH="66726" progId="Equation.3">
                    <p:embed/>
                    <p:pic>
                      <p:nvPicPr>
                        <p:cNvPr id="34842" name="Object 15">
                          <a:extLst>
                            <a:ext uri="{FF2B5EF4-FFF2-40B4-BE49-F238E27FC236}">
                              <a16:creationId xmlns:a16="http://schemas.microsoft.com/office/drawing/2014/main" id="{91791D8C-DCF9-4487-988F-B35B0D6722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" y="2858"/>
                          <a:ext cx="302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3" name="Line 16">
              <a:extLst>
                <a:ext uri="{FF2B5EF4-FFF2-40B4-BE49-F238E27FC236}">
                  <a16:creationId xmlns:a16="http://schemas.microsoft.com/office/drawing/2014/main" id="{89022A8B-B83B-4579-B798-3CD1C9E05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6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Line 17">
              <a:extLst>
                <a:ext uri="{FF2B5EF4-FFF2-40B4-BE49-F238E27FC236}">
                  <a16:creationId xmlns:a16="http://schemas.microsoft.com/office/drawing/2014/main" id="{37FC38EE-0673-4EAA-BC21-93B4F0A8D2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168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Line 18">
              <a:extLst>
                <a:ext uri="{FF2B5EF4-FFF2-40B4-BE49-F238E27FC236}">
                  <a16:creationId xmlns:a16="http://schemas.microsoft.com/office/drawing/2014/main" id="{78D7D75E-9AC8-405C-8F94-E2473EDF5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6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Line 19">
              <a:extLst>
                <a:ext uri="{FF2B5EF4-FFF2-40B4-BE49-F238E27FC236}">
                  <a16:creationId xmlns:a16="http://schemas.microsoft.com/office/drawing/2014/main" id="{28EA2D64-789B-4980-8599-32209B528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024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2337F501-55E1-4DAD-B7EB-4F2D88C9C8CC}"/>
              </a:ext>
            </a:extLst>
          </p:cNvPr>
          <p:cNvGrpSpPr>
            <a:grpSpLocks/>
          </p:cNvGrpSpPr>
          <p:nvPr/>
        </p:nvGrpSpPr>
        <p:grpSpPr bwMode="auto">
          <a:xfrm>
            <a:off x="5659438" y="2892425"/>
            <a:ext cx="563562" cy="3648075"/>
            <a:chOff x="1152" y="490"/>
            <a:chExt cx="384" cy="2774"/>
          </a:xfrm>
        </p:grpSpPr>
        <p:sp>
          <p:nvSpPr>
            <p:cNvPr id="34825" name="Oval 21">
              <a:extLst>
                <a:ext uri="{FF2B5EF4-FFF2-40B4-BE49-F238E27FC236}">
                  <a16:creationId xmlns:a16="http://schemas.microsoft.com/office/drawing/2014/main" id="{8C292C57-AFB0-40EE-9194-53C0E79A89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0" y="1762"/>
              <a:ext cx="1968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Arial" panose="020B0604020202020204" pitchFamily="34" charset="0"/>
              </a:endParaRPr>
            </a:p>
          </p:txBody>
        </p:sp>
        <p:sp>
          <p:nvSpPr>
            <p:cNvPr id="34826" name="Oval 22">
              <a:extLst>
                <a:ext uri="{FF2B5EF4-FFF2-40B4-BE49-F238E27FC236}">
                  <a16:creationId xmlns:a16="http://schemas.microsoft.com/office/drawing/2014/main" id="{3CE1D5EA-AE8F-4A31-80EB-A78D5E232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9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Arial" panose="020B0604020202020204" pitchFamily="34" charset="0"/>
              </a:endParaRPr>
            </a:p>
          </p:txBody>
        </p:sp>
        <p:sp>
          <p:nvSpPr>
            <p:cNvPr id="34827" name="Oval 23">
              <a:extLst>
                <a:ext uri="{FF2B5EF4-FFF2-40B4-BE49-F238E27FC236}">
                  <a16:creationId xmlns:a16="http://schemas.microsoft.com/office/drawing/2014/main" id="{AA2B43E6-DEB0-43A3-A2F0-C31A04FAD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842"/>
              <a:ext cx="384" cy="3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4828" name="Object 24">
              <a:extLst>
                <a:ext uri="{FF2B5EF4-FFF2-40B4-BE49-F238E27FC236}">
                  <a16:creationId xmlns:a16="http://schemas.microsoft.com/office/drawing/2014/main" id="{8B2EE01E-FD9E-402F-B5EC-4490A1C221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2794"/>
            <a:ext cx="336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7258" imgH="104608" progId="Equation.3">
                    <p:embed/>
                  </p:oleObj>
                </mc:Choice>
                <mc:Fallback>
                  <p:oleObj name="Equation" r:id="rId8" imgW="57258" imgH="104608" progId="Equation.3">
                    <p:embed/>
                    <p:pic>
                      <p:nvPicPr>
                        <p:cNvPr id="34828" name="Object 24">
                          <a:extLst>
                            <a:ext uri="{FF2B5EF4-FFF2-40B4-BE49-F238E27FC236}">
                              <a16:creationId xmlns:a16="http://schemas.microsoft.com/office/drawing/2014/main" id="{8B2EE01E-FD9E-402F-B5EC-4490A1C221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794"/>
                          <a:ext cx="336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9" name="Line 25">
              <a:extLst>
                <a:ext uri="{FF2B5EF4-FFF2-40B4-BE49-F238E27FC236}">
                  <a16:creationId xmlns:a16="http://schemas.microsoft.com/office/drawing/2014/main" id="{28C575DC-0F17-4FF0-9846-627020DB7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4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Line 26">
              <a:extLst>
                <a:ext uri="{FF2B5EF4-FFF2-40B4-BE49-F238E27FC236}">
                  <a16:creationId xmlns:a16="http://schemas.microsoft.com/office/drawing/2014/main" id="{F2CD9DC1-77F8-4F9F-8F6E-D81CF8BD15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69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27">
              <a:extLst>
                <a:ext uri="{FF2B5EF4-FFF2-40B4-BE49-F238E27FC236}">
                  <a16:creationId xmlns:a16="http://schemas.microsoft.com/office/drawing/2014/main" id="{AFBFA2FD-6B8D-4505-AB84-D9587B89F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Oval 28">
              <a:extLst>
                <a:ext uri="{FF2B5EF4-FFF2-40B4-BE49-F238E27FC236}">
                  <a16:creationId xmlns:a16="http://schemas.microsoft.com/office/drawing/2014/main" id="{8BAC6463-4496-4820-9FF2-443651B7B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82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Arial" panose="020B0604020202020204" pitchFamily="34" charset="0"/>
              </a:endParaRPr>
            </a:p>
          </p:txBody>
        </p:sp>
        <p:sp>
          <p:nvSpPr>
            <p:cNvPr id="34833" name="Oval 29">
              <a:extLst>
                <a:ext uri="{FF2B5EF4-FFF2-40B4-BE49-F238E27FC236}">
                  <a16:creationId xmlns:a16="http://schemas.microsoft.com/office/drawing/2014/main" id="{37D4D0C0-C9E1-4511-8570-0E1864866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90"/>
              <a:ext cx="384" cy="3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4834" name="Object 30">
              <a:extLst>
                <a:ext uri="{FF2B5EF4-FFF2-40B4-BE49-F238E27FC236}">
                  <a16:creationId xmlns:a16="http://schemas.microsoft.com/office/drawing/2014/main" id="{BBC7ADE9-221B-4D27-A714-4004DA1D62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6" y="492"/>
            <a:ext cx="335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7258" imgH="66726" progId="Equation.3">
                    <p:embed/>
                  </p:oleObj>
                </mc:Choice>
                <mc:Fallback>
                  <p:oleObj name="Equation" r:id="rId10" imgW="57258" imgH="66726" progId="Equation.3">
                    <p:embed/>
                    <p:pic>
                      <p:nvPicPr>
                        <p:cNvPr id="34834" name="Object 30">
                          <a:extLst>
                            <a:ext uri="{FF2B5EF4-FFF2-40B4-BE49-F238E27FC236}">
                              <a16:creationId xmlns:a16="http://schemas.microsoft.com/office/drawing/2014/main" id="{BBC7ADE9-221B-4D27-A714-4004DA1D62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492"/>
                          <a:ext cx="335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5" name="Line 31">
              <a:extLst>
                <a:ext uri="{FF2B5EF4-FFF2-40B4-BE49-F238E27FC236}">
                  <a16:creationId xmlns:a16="http://schemas.microsoft.com/office/drawing/2014/main" id="{615571BA-5802-4FF2-9842-A6AADE0B0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624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05216" name="Object 32">
            <a:extLst>
              <a:ext uri="{FF2B5EF4-FFF2-40B4-BE49-F238E27FC236}">
                <a16:creationId xmlns:a16="http://schemas.microsoft.com/office/drawing/2014/main" id="{94DE3F23-49F9-40BF-B4BB-ABCDA3604B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349500"/>
          <a:ext cx="4800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57488" imgH="1076312" progId="Equation.3">
                  <p:embed/>
                </p:oleObj>
              </mc:Choice>
              <mc:Fallback>
                <p:oleObj name="Equation" r:id="rId12" imgW="1457488" imgH="1076312" progId="Equation.3">
                  <p:embed/>
                  <p:pic>
                    <p:nvPicPr>
                      <p:cNvPr id="605216" name="Object 32">
                        <a:extLst>
                          <a:ext uri="{FF2B5EF4-FFF2-40B4-BE49-F238E27FC236}">
                            <a16:creationId xmlns:a16="http://schemas.microsoft.com/office/drawing/2014/main" id="{94DE3F23-49F9-40BF-B4BB-ABCDA3604B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49500"/>
                        <a:ext cx="48006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9">
            <a:extLst>
              <a:ext uri="{FF2B5EF4-FFF2-40B4-BE49-F238E27FC236}">
                <a16:creationId xmlns:a16="http://schemas.microsoft.com/office/drawing/2014/main" id="{86A2BC46-F1A8-48A9-9A04-8EAE6FF6A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47788"/>
            <a:ext cx="8686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C00000"/>
                </a:solidFill>
                <a:latin typeface="Arial" panose="020B0604020202020204" pitchFamily="34" charset="0"/>
              </a:rPr>
              <a:t>例</a:t>
            </a:r>
            <a:r>
              <a:rPr lang="en-US" altLang="zh-CN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en-US">
                <a:latin typeface="宋体" panose="02010600030101010101" pitchFamily="2" charset="-122"/>
              </a:rPr>
              <a:t>已知</a:t>
            </a:r>
            <a:r>
              <a:rPr kumimoji="1" lang="en-US" altLang="zh-CN" i="1"/>
              <a:t>X=</a:t>
            </a:r>
            <a:r>
              <a:rPr kumimoji="1" lang="en-US" altLang="zh-CN"/>
              <a:t>{</a:t>
            </a:r>
            <a:r>
              <a:rPr kumimoji="1" lang="en-US" altLang="zh-CN" i="1"/>
              <a:t>a,b,c,d,e</a:t>
            </a:r>
            <a:r>
              <a:rPr kumimoji="1" lang="en-US" altLang="zh-CN"/>
              <a:t>}, </a:t>
            </a:r>
            <a:r>
              <a:rPr kumimoji="1" lang="en-US" altLang="zh-CN" i="1"/>
              <a:t>C=</a:t>
            </a:r>
            <a:r>
              <a:rPr kumimoji="1" lang="en-US" altLang="zh-CN"/>
              <a:t>{{</a:t>
            </a:r>
            <a:r>
              <a:rPr kumimoji="1" lang="en-US" altLang="zh-CN" i="1"/>
              <a:t>a,b</a:t>
            </a:r>
            <a:r>
              <a:rPr kumimoji="1" lang="en-US" altLang="zh-CN"/>
              <a:t>},{</a:t>
            </a:r>
            <a:r>
              <a:rPr kumimoji="1" lang="en-US" altLang="zh-CN" i="1"/>
              <a:t>c</a:t>
            </a:r>
            <a:r>
              <a:rPr kumimoji="1" lang="en-US" altLang="zh-CN"/>
              <a:t>},{</a:t>
            </a:r>
            <a:r>
              <a:rPr kumimoji="1" lang="en-US" altLang="zh-CN" i="1"/>
              <a:t>d,e</a:t>
            </a:r>
            <a:r>
              <a:rPr kumimoji="1" lang="en-US" altLang="zh-CN"/>
              <a:t>}}  </a:t>
            </a:r>
            <a:r>
              <a:rPr kumimoji="1" lang="zh-CN" altLang="en-US">
                <a:latin typeface="宋体" panose="02010600030101010101" pitchFamily="2" charset="-122"/>
              </a:rPr>
              <a:t>试写出由</a:t>
            </a:r>
            <a:r>
              <a:rPr kumimoji="1" lang="zh-CN" altLang="en-US"/>
              <a:t> </a:t>
            </a:r>
            <a:r>
              <a:rPr kumimoji="1" lang="en-US" altLang="zh-CN" i="1"/>
              <a:t>C</a:t>
            </a:r>
            <a:r>
              <a:rPr kumimoji="1" lang="en-US" altLang="zh-CN"/>
              <a:t> </a:t>
            </a:r>
            <a:r>
              <a:rPr kumimoji="1" lang="zh-CN" altLang="en-US">
                <a:latin typeface="宋体" panose="02010600030101010101" pitchFamily="2" charset="-122"/>
              </a:rPr>
              <a:t>导出的 </a:t>
            </a:r>
            <a:r>
              <a:rPr kumimoji="1" lang="en-US" altLang="zh-CN" i="1"/>
              <a:t>X</a:t>
            </a:r>
            <a:r>
              <a:rPr kumimoji="1" lang="en-US" altLang="zh-CN"/>
              <a:t> </a:t>
            </a:r>
            <a:r>
              <a:rPr kumimoji="1" lang="zh-CN" altLang="en-US">
                <a:latin typeface="宋体" panose="02010600030101010101" pitchFamily="2" charset="-122"/>
              </a:rPr>
              <a:t>中的等价关系</a:t>
            </a:r>
            <a:r>
              <a:rPr kumimoji="1" lang="zh-CN" altLang="en-US"/>
              <a:t> </a:t>
            </a:r>
            <a:r>
              <a:rPr kumimoji="1" lang="en-US" altLang="zh-CN" i="1"/>
              <a:t>R</a:t>
            </a:r>
            <a:r>
              <a:rPr kumimoji="1" lang="en-US" altLang="zh-CN">
                <a:latin typeface="宋体" panose="02010600030101010101" pitchFamily="2" charset="-122"/>
              </a:rPr>
              <a:t> ,</a:t>
            </a:r>
            <a:r>
              <a:rPr kumimoji="1" lang="zh-CN" altLang="en-US">
                <a:latin typeface="宋体" panose="02010600030101010101" pitchFamily="2" charset="-122"/>
              </a:rPr>
              <a:t>并给出关系矩阵和关系图</a:t>
            </a:r>
            <a:r>
              <a:rPr kumimoji="1" lang="en-US" altLang="zh-CN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34824" name="Rectangle 2">
            <a:extLst>
              <a:ext uri="{FF2B5EF4-FFF2-40B4-BE49-F238E27FC236}">
                <a16:creationId xmlns:a16="http://schemas.microsoft.com/office/drawing/2014/main" id="{9D174EF8-CDD1-4074-99D9-B8B7F345D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实例（续）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>
            <a:extLst>
              <a:ext uri="{FF2B5EF4-FFF2-40B4-BE49-F238E27FC236}">
                <a16:creationId xmlns:a16="http://schemas.microsoft.com/office/drawing/2014/main" id="{512D4023-3160-4C28-A977-CADB6234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D10D6A-7177-4868-A4F4-1DDD7D0ECFA4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129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35843" name="Rectangle 35">
            <a:extLst>
              <a:ext uri="{FF2B5EF4-FFF2-40B4-BE49-F238E27FC236}">
                <a16:creationId xmlns:a16="http://schemas.microsoft.com/office/drawing/2014/main" id="{F3691CC4-7B84-492C-BC7E-BA529ADD1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5538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11</a:t>
            </a:r>
            <a:r>
              <a:rPr lang="en-US" altLang="zh-CN"/>
              <a:t>   </a:t>
            </a:r>
            <a:r>
              <a:rPr lang="zh-CN" altLang="en-US"/>
              <a:t>给出 </a:t>
            </a:r>
            <a:r>
              <a:rPr lang="en-US" altLang="zh-CN" i="1"/>
              <a:t>A</a:t>
            </a:r>
            <a:r>
              <a:rPr lang="zh-CN" altLang="en-US"/>
              <a:t>＝</a:t>
            </a:r>
            <a:r>
              <a:rPr lang="en-US" altLang="zh-CN"/>
              <a:t>{1,2,3}</a:t>
            </a:r>
            <a:r>
              <a:rPr lang="zh-CN" altLang="en-US"/>
              <a:t>上所有的等价关系</a:t>
            </a:r>
          </a:p>
        </p:txBody>
      </p:sp>
      <p:sp>
        <p:nvSpPr>
          <p:cNvPr id="35844" name="Rectangle 36">
            <a:extLst>
              <a:ext uri="{FF2B5EF4-FFF2-40B4-BE49-F238E27FC236}">
                <a16:creationId xmlns:a16="http://schemas.microsoft.com/office/drawing/2014/main" id="{12139A84-3CC8-4E07-AE54-C67BBB45D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</a:rPr>
              <a:t>实例</a:t>
            </a:r>
          </a:p>
        </p:txBody>
      </p:sp>
      <p:grpSp>
        <p:nvGrpSpPr>
          <p:cNvPr id="35845" name="Group 91">
            <a:extLst>
              <a:ext uri="{FF2B5EF4-FFF2-40B4-BE49-F238E27FC236}">
                <a16:creationId xmlns:a16="http://schemas.microsoft.com/office/drawing/2014/main" id="{B9E6E29A-FD7C-4812-A355-0DF961848CD6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478088"/>
            <a:ext cx="8424862" cy="1887537"/>
            <a:chOff x="249" y="1561"/>
            <a:chExt cx="5307" cy="1189"/>
          </a:xfrm>
        </p:grpSpPr>
        <p:grpSp>
          <p:nvGrpSpPr>
            <p:cNvPr id="35848" name="Group 83">
              <a:extLst>
                <a:ext uri="{FF2B5EF4-FFF2-40B4-BE49-F238E27FC236}">
                  <a16:creationId xmlns:a16="http://schemas.microsoft.com/office/drawing/2014/main" id="{23171C03-94CE-4151-803D-59D04A26E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1561"/>
              <a:ext cx="907" cy="1189"/>
              <a:chOff x="521" y="1661"/>
              <a:chExt cx="907" cy="1189"/>
            </a:xfrm>
          </p:grpSpPr>
          <p:grpSp>
            <p:nvGrpSpPr>
              <p:cNvPr id="35887" name="Group 46">
                <a:extLst>
                  <a:ext uri="{FF2B5EF4-FFF2-40B4-BE49-F238E27FC236}">
                    <a16:creationId xmlns:a16="http://schemas.microsoft.com/office/drawing/2014/main" id="{521B6487-3EAF-424C-B53B-AED71D35C3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1" y="1661"/>
                <a:ext cx="907" cy="907"/>
                <a:chOff x="612" y="2296"/>
                <a:chExt cx="907" cy="907"/>
              </a:xfrm>
            </p:grpSpPr>
            <p:sp>
              <p:nvSpPr>
                <p:cNvPr id="35889" name="Oval 38">
                  <a:extLst>
                    <a:ext uri="{FF2B5EF4-FFF2-40B4-BE49-F238E27FC236}">
                      <a16:creationId xmlns:a16="http://schemas.microsoft.com/office/drawing/2014/main" id="{E97A7189-DC3B-4CC9-A134-C33BCC90C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296"/>
                  <a:ext cx="907" cy="907"/>
                </a:xfrm>
                <a:prstGeom prst="ellipse">
                  <a:avLst/>
                </a:prstGeom>
                <a:solidFill>
                  <a:srgbClr val="FFFF99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890" name="Oval 39">
                  <a:extLst>
                    <a:ext uri="{FF2B5EF4-FFF2-40B4-BE49-F238E27FC236}">
                      <a16:creationId xmlns:a16="http://schemas.microsoft.com/office/drawing/2014/main" id="{45F61FB0-1700-49C7-93AC-4EB58D09C6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5" y="2432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1</a:t>
                  </a:r>
                </a:p>
              </p:txBody>
            </p:sp>
            <p:sp>
              <p:nvSpPr>
                <p:cNvPr id="35891" name="Oval 44">
                  <a:extLst>
                    <a:ext uri="{FF2B5EF4-FFF2-40B4-BE49-F238E27FC236}">
                      <a16:creationId xmlns:a16="http://schemas.microsoft.com/office/drawing/2014/main" id="{44061BCD-CB83-41B5-9221-A6F81574F9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3" y="2817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Arial" panose="020B0604020202020204" pitchFamily="34" charset="0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2</a:t>
                  </a:r>
                </a:p>
              </p:txBody>
            </p:sp>
            <p:sp>
              <p:nvSpPr>
                <p:cNvPr id="35892" name="Oval 45">
                  <a:extLst>
                    <a:ext uri="{FF2B5EF4-FFF2-40B4-BE49-F238E27FC236}">
                      <a16:creationId xmlns:a16="http://schemas.microsoft.com/office/drawing/2014/main" id="{C30E3881-451F-45FC-8318-56D06564D3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" y="2817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000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3</a:t>
                  </a:r>
                </a:p>
              </p:txBody>
            </p:sp>
          </p:grpSp>
          <p:sp>
            <p:nvSpPr>
              <p:cNvPr id="35888" name="Rectangle 78">
                <a:extLst>
                  <a:ext uri="{FF2B5EF4-FFF2-40B4-BE49-F238E27FC236}">
                    <a16:creationId xmlns:a16="http://schemas.microsoft.com/office/drawing/2014/main" id="{F0A6F361-58F8-40CA-819A-5808F0607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" y="2523"/>
                <a:ext cx="36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Arial" panose="020B0604020202020204" pitchFamily="34" charset="0"/>
                    <a:sym typeface="Symbol" panose="05050102010706020507" pitchFamily="18" charset="2"/>
                  </a:rPr>
                  <a:t></a:t>
                </a:r>
                <a:r>
                  <a:rPr lang="en-US" altLang="zh-CN" sz="2800" b="0" baseline="-25000">
                    <a:latin typeface="Arial" panose="020B0604020202020204" pitchFamily="34" charset="0"/>
                  </a:rPr>
                  <a:t>1</a:t>
                </a:r>
                <a:r>
                  <a:rPr lang="en-US" altLang="zh-CN" sz="2800" baseline="-25000">
                    <a:latin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</a:p>
            </p:txBody>
          </p:sp>
        </p:grpSp>
        <p:grpSp>
          <p:nvGrpSpPr>
            <p:cNvPr id="35849" name="Group 87">
              <a:extLst>
                <a:ext uri="{FF2B5EF4-FFF2-40B4-BE49-F238E27FC236}">
                  <a16:creationId xmlns:a16="http://schemas.microsoft.com/office/drawing/2014/main" id="{59FA7022-C63C-49B6-AB6A-B2A6B198F9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9" y="1561"/>
              <a:ext cx="907" cy="1189"/>
              <a:chOff x="3152" y="2931"/>
              <a:chExt cx="907" cy="1189"/>
            </a:xfrm>
          </p:grpSpPr>
          <p:grpSp>
            <p:nvGrpSpPr>
              <p:cNvPr id="35877" name="Group 76">
                <a:extLst>
                  <a:ext uri="{FF2B5EF4-FFF2-40B4-BE49-F238E27FC236}">
                    <a16:creationId xmlns:a16="http://schemas.microsoft.com/office/drawing/2014/main" id="{62223F90-C7C7-4BBF-99DB-A4E5FB6035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2" y="2931"/>
                <a:ext cx="907" cy="907"/>
                <a:chOff x="3152" y="3022"/>
                <a:chExt cx="907" cy="907"/>
              </a:xfrm>
            </p:grpSpPr>
            <p:grpSp>
              <p:nvGrpSpPr>
                <p:cNvPr id="35879" name="Group 57">
                  <a:extLst>
                    <a:ext uri="{FF2B5EF4-FFF2-40B4-BE49-F238E27FC236}">
                      <a16:creationId xmlns:a16="http://schemas.microsoft.com/office/drawing/2014/main" id="{F1BFDF6F-5FAA-4A5C-B86A-3673B9A5FF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52" y="3022"/>
                  <a:ext cx="907" cy="907"/>
                  <a:chOff x="612" y="2296"/>
                  <a:chExt cx="907" cy="907"/>
                </a:xfrm>
              </p:grpSpPr>
              <p:sp>
                <p:nvSpPr>
                  <p:cNvPr id="35883" name="Oval 58">
                    <a:extLst>
                      <a:ext uri="{FF2B5EF4-FFF2-40B4-BE49-F238E27FC236}">
                        <a16:creationId xmlns:a16="http://schemas.microsoft.com/office/drawing/2014/main" id="{D44266DC-8E61-4A8D-8ACA-CDE4B73E09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5884" name="Oval 59">
                    <a:extLst>
                      <a:ext uri="{FF2B5EF4-FFF2-40B4-BE49-F238E27FC236}">
                        <a16:creationId xmlns:a16="http://schemas.microsoft.com/office/drawing/2014/main" id="{5498ECA0-BCC0-47BF-9B6B-39AF0ED5EE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00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35885" name="Oval 60">
                    <a:extLst>
                      <a:ext uri="{FF2B5EF4-FFF2-40B4-BE49-F238E27FC236}">
                        <a16:creationId xmlns:a16="http://schemas.microsoft.com/office/drawing/2014/main" id="{48C2290D-32E7-49A9-8AD4-DF9925CCED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000"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35886" name="Oval 61">
                    <a:extLst>
                      <a:ext uri="{FF2B5EF4-FFF2-40B4-BE49-F238E27FC236}">
                        <a16:creationId xmlns:a16="http://schemas.microsoft.com/office/drawing/2014/main" id="{610CDE52-E3B7-4952-81C3-D760239019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00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35880" name="Line 70">
                  <a:extLst>
                    <a:ext uri="{FF2B5EF4-FFF2-40B4-BE49-F238E27FC236}">
                      <a16:creationId xmlns:a16="http://schemas.microsoft.com/office/drawing/2014/main" id="{850E4894-F83C-41C2-BD10-19580D0915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3" y="3203"/>
                  <a:ext cx="363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81" name="Line 71">
                  <a:extLst>
                    <a:ext uri="{FF2B5EF4-FFF2-40B4-BE49-F238E27FC236}">
                      <a16:creationId xmlns:a16="http://schemas.microsoft.com/office/drawing/2014/main" id="{FA1DF21F-F0F1-46C4-84D9-2509318F5D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06" y="3294"/>
                  <a:ext cx="408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82" name="Line 72">
                  <a:extLst>
                    <a:ext uri="{FF2B5EF4-FFF2-40B4-BE49-F238E27FC236}">
                      <a16:creationId xmlns:a16="http://schemas.microsoft.com/office/drawing/2014/main" id="{973B1389-42A1-4514-8DC4-F35A8561BB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6" y="3521"/>
                  <a:ext cx="0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878" name="Rectangle 79">
                <a:extLst>
                  <a:ext uri="{FF2B5EF4-FFF2-40B4-BE49-F238E27FC236}">
                    <a16:creationId xmlns:a16="http://schemas.microsoft.com/office/drawing/2014/main" id="{99864E16-6240-4855-A03F-A91E8B79D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9" y="3793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Arial" panose="020B0604020202020204" pitchFamily="34" charset="0"/>
                    <a:sym typeface="Symbol" panose="05050102010706020507" pitchFamily="18" charset="2"/>
                  </a:rPr>
                  <a:t></a:t>
                </a:r>
                <a:r>
                  <a:rPr lang="en-US" altLang="zh-CN" sz="2800" b="0" baseline="-25000">
                    <a:latin typeface="Arial" panose="020B0604020202020204" pitchFamily="34" charset="0"/>
                    <a:sym typeface="Symbol" panose="05050102010706020507" pitchFamily="18" charset="2"/>
                  </a:rPr>
                  <a:t>5</a:t>
                </a:r>
                <a:endParaRPr lang="en-US" altLang="zh-CN" sz="2800" b="0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5850" name="Group 84">
              <a:extLst>
                <a:ext uri="{FF2B5EF4-FFF2-40B4-BE49-F238E27FC236}">
                  <a16:creationId xmlns:a16="http://schemas.microsoft.com/office/drawing/2014/main" id="{75C28913-0E07-4C60-B583-324D0FAE87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1570"/>
              <a:ext cx="907" cy="1180"/>
              <a:chOff x="2154" y="1706"/>
              <a:chExt cx="907" cy="1180"/>
            </a:xfrm>
          </p:grpSpPr>
          <p:grpSp>
            <p:nvGrpSpPr>
              <p:cNvPr id="35869" name="Group 73">
                <a:extLst>
                  <a:ext uri="{FF2B5EF4-FFF2-40B4-BE49-F238E27FC236}">
                    <a16:creationId xmlns:a16="http://schemas.microsoft.com/office/drawing/2014/main" id="{95293347-1EC5-4594-A5B5-F047655FE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4" y="1706"/>
                <a:ext cx="907" cy="907"/>
                <a:chOff x="2154" y="1797"/>
                <a:chExt cx="907" cy="907"/>
              </a:xfrm>
            </p:grpSpPr>
            <p:grpSp>
              <p:nvGrpSpPr>
                <p:cNvPr id="35871" name="Group 47">
                  <a:extLst>
                    <a:ext uri="{FF2B5EF4-FFF2-40B4-BE49-F238E27FC236}">
                      <a16:creationId xmlns:a16="http://schemas.microsoft.com/office/drawing/2014/main" id="{B16934FC-6DEA-4668-B00C-582F0B7958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4" y="1797"/>
                  <a:ext cx="907" cy="907"/>
                  <a:chOff x="612" y="2296"/>
                  <a:chExt cx="907" cy="907"/>
                </a:xfrm>
              </p:grpSpPr>
              <p:sp>
                <p:nvSpPr>
                  <p:cNvPr id="35873" name="Oval 48">
                    <a:extLst>
                      <a:ext uri="{FF2B5EF4-FFF2-40B4-BE49-F238E27FC236}">
                        <a16:creationId xmlns:a16="http://schemas.microsoft.com/office/drawing/2014/main" id="{F66DB609-90A1-4494-AF29-7EF19542CF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5874" name="Oval 49">
                    <a:extLst>
                      <a:ext uri="{FF2B5EF4-FFF2-40B4-BE49-F238E27FC236}">
                        <a16:creationId xmlns:a16="http://schemas.microsoft.com/office/drawing/2014/main" id="{B43AE7CD-193B-44D8-844B-D2DA9843E8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00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35875" name="Oval 50">
                    <a:extLst>
                      <a:ext uri="{FF2B5EF4-FFF2-40B4-BE49-F238E27FC236}">
                        <a16:creationId xmlns:a16="http://schemas.microsoft.com/office/drawing/2014/main" id="{AACC4EC9-4784-46B5-865D-C953D51413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000"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35876" name="Oval 51">
                    <a:extLst>
                      <a:ext uri="{FF2B5EF4-FFF2-40B4-BE49-F238E27FC236}">
                        <a16:creationId xmlns:a16="http://schemas.microsoft.com/office/drawing/2014/main" id="{EB3EF319-664C-4C48-816A-58CFE32A9B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00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35872" name="Line 67">
                  <a:extLst>
                    <a:ext uri="{FF2B5EF4-FFF2-40B4-BE49-F238E27FC236}">
                      <a16:creationId xmlns:a16="http://schemas.microsoft.com/office/drawing/2014/main" id="{41998CDD-543D-4189-9952-0235DF6EAF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4" y="2205"/>
                  <a:ext cx="90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870" name="Rectangle 80">
                <a:extLst>
                  <a:ext uri="{FF2B5EF4-FFF2-40B4-BE49-F238E27FC236}">
                    <a16:creationId xmlns:a16="http://schemas.microsoft.com/office/drawing/2014/main" id="{029D90A0-5F41-4D1A-AD68-370DBD7B9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1" y="2559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Arial" panose="020B0604020202020204" pitchFamily="34" charset="0"/>
                    <a:sym typeface="Symbol" panose="05050102010706020507" pitchFamily="18" charset="2"/>
                  </a:rPr>
                  <a:t></a:t>
                </a:r>
                <a:r>
                  <a:rPr lang="en-US" altLang="zh-CN" sz="2800" b="0" baseline="-2500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35851" name="Group 86">
              <a:extLst>
                <a:ext uri="{FF2B5EF4-FFF2-40B4-BE49-F238E27FC236}">
                  <a16:creationId xmlns:a16="http://schemas.microsoft.com/office/drawing/2014/main" id="{035739FF-5C77-4073-B083-3ED54116ED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0" y="1561"/>
              <a:ext cx="907" cy="1189"/>
              <a:chOff x="1383" y="2931"/>
              <a:chExt cx="907" cy="1189"/>
            </a:xfrm>
          </p:grpSpPr>
          <p:grpSp>
            <p:nvGrpSpPr>
              <p:cNvPr id="35861" name="Group 75">
                <a:extLst>
                  <a:ext uri="{FF2B5EF4-FFF2-40B4-BE49-F238E27FC236}">
                    <a16:creationId xmlns:a16="http://schemas.microsoft.com/office/drawing/2014/main" id="{48EF67B4-50EC-4C64-BAD2-65B49B312B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3" y="2931"/>
                <a:ext cx="907" cy="907"/>
                <a:chOff x="1383" y="3022"/>
                <a:chExt cx="907" cy="907"/>
              </a:xfrm>
            </p:grpSpPr>
            <p:grpSp>
              <p:nvGrpSpPr>
                <p:cNvPr id="35863" name="Group 52">
                  <a:extLst>
                    <a:ext uri="{FF2B5EF4-FFF2-40B4-BE49-F238E27FC236}">
                      <a16:creationId xmlns:a16="http://schemas.microsoft.com/office/drawing/2014/main" id="{7880CF24-5A39-4BC8-BE8F-3D5C8BBC20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83" y="3022"/>
                  <a:ext cx="907" cy="907"/>
                  <a:chOff x="612" y="2296"/>
                  <a:chExt cx="907" cy="907"/>
                </a:xfrm>
              </p:grpSpPr>
              <p:sp>
                <p:nvSpPr>
                  <p:cNvPr id="35865" name="Oval 53">
                    <a:extLst>
                      <a:ext uri="{FF2B5EF4-FFF2-40B4-BE49-F238E27FC236}">
                        <a16:creationId xmlns:a16="http://schemas.microsoft.com/office/drawing/2014/main" id="{1722AC6D-AA8B-495C-8319-A67AB014A1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5866" name="Oval 54">
                    <a:extLst>
                      <a:ext uri="{FF2B5EF4-FFF2-40B4-BE49-F238E27FC236}">
                        <a16:creationId xmlns:a16="http://schemas.microsoft.com/office/drawing/2014/main" id="{C6C78A02-C624-4192-9858-61C706AB4E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00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35867" name="Oval 55">
                    <a:extLst>
                      <a:ext uri="{FF2B5EF4-FFF2-40B4-BE49-F238E27FC236}">
                        <a16:creationId xmlns:a16="http://schemas.microsoft.com/office/drawing/2014/main" id="{551C8F9A-CEB6-49B8-A1FD-2165305A1C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000"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35868" name="Oval 56">
                    <a:extLst>
                      <a:ext uri="{FF2B5EF4-FFF2-40B4-BE49-F238E27FC236}">
                        <a16:creationId xmlns:a16="http://schemas.microsoft.com/office/drawing/2014/main" id="{AE52A292-37FA-4423-B96B-2D5706469D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00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35864" name="Line 69">
                  <a:extLst>
                    <a:ext uri="{FF2B5EF4-FFF2-40B4-BE49-F238E27FC236}">
                      <a16:creationId xmlns:a16="http://schemas.microsoft.com/office/drawing/2014/main" id="{44286C22-95AC-4C42-897B-8459EAB4E0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01" y="3113"/>
                  <a:ext cx="363" cy="77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862" name="Rectangle 81">
                <a:extLst>
                  <a:ext uri="{FF2B5EF4-FFF2-40B4-BE49-F238E27FC236}">
                    <a16:creationId xmlns:a16="http://schemas.microsoft.com/office/drawing/2014/main" id="{2B8243B2-BC68-4F3D-B0B8-2F1C7A647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3793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Arial" panose="020B0604020202020204" pitchFamily="34" charset="0"/>
                    <a:sym typeface="Symbol" panose="05050102010706020507" pitchFamily="18" charset="2"/>
                  </a:rPr>
                  <a:t></a:t>
                </a:r>
                <a:r>
                  <a:rPr lang="en-US" altLang="zh-CN" sz="2800" b="0" baseline="-25000">
                    <a:latin typeface="Arial" panose="020B0604020202020204" pitchFamily="34" charset="0"/>
                    <a:sym typeface="Symbol" panose="05050102010706020507" pitchFamily="18" charset="2"/>
                  </a:rPr>
                  <a:t>4</a:t>
                </a:r>
                <a:endParaRPr lang="en-US" altLang="zh-CN" sz="2800" b="0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5852" name="Group 85">
              <a:extLst>
                <a:ext uri="{FF2B5EF4-FFF2-40B4-BE49-F238E27FC236}">
                  <a16:creationId xmlns:a16="http://schemas.microsoft.com/office/drawing/2014/main" id="{C4548B92-7DAB-481D-A4D8-CF90B079A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6" y="1570"/>
              <a:ext cx="907" cy="1180"/>
              <a:chOff x="3923" y="1706"/>
              <a:chExt cx="907" cy="1180"/>
            </a:xfrm>
          </p:grpSpPr>
          <p:grpSp>
            <p:nvGrpSpPr>
              <p:cNvPr id="35853" name="Group 74">
                <a:extLst>
                  <a:ext uri="{FF2B5EF4-FFF2-40B4-BE49-F238E27FC236}">
                    <a16:creationId xmlns:a16="http://schemas.microsoft.com/office/drawing/2014/main" id="{A6C6E028-FE30-420C-907F-04CE878B0D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1706"/>
                <a:ext cx="907" cy="907"/>
                <a:chOff x="3923" y="1752"/>
                <a:chExt cx="907" cy="907"/>
              </a:xfrm>
            </p:grpSpPr>
            <p:grpSp>
              <p:nvGrpSpPr>
                <p:cNvPr id="35855" name="Group 62">
                  <a:extLst>
                    <a:ext uri="{FF2B5EF4-FFF2-40B4-BE49-F238E27FC236}">
                      <a16:creationId xmlns:a16="http://schemas.microsoft.com/office/drawing/2014/main" id="{E15CD536-0F12-4D37-91C3-3E5E382C69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23" y="1752"/>
                  <a:ext cx="907" cy="907"/>
                  <a:chOff x="612" y="2296"/>
                  <a:chExt cx="907" cy="907"/>
                </a:xfrm>
              </p:grpSpPr>
              <p:sp>
                <p:nvSpPr>
                  <p:cNvPr id="35857" name="Oval 63">
                    <a:extLst>
                      <a:ext uri="{FF2B5EF4-FFF2-40B4-BE49-F238E27FC236}">
                        <a16:creationId xmlns:a16="http://schemas.microsoft.com/office/drawing/2014/main" id="{0EF5CC57-4D33-4E5F-AB4A-DDB22AAA0E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5858" name="Oval 64">
                    <a:extLst>
                      <a:ext uri="{FF2B5EF4-FFF2-40B4-BE49-F238E27FC236}">
                        <a16:creationId xmlns:a16="http://schemas.microsoft.com/office/drawing/2014/main" id="{B3FE543D-1E49-4859-8B64-B9B65AAE36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00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35859" name="Oval 65">
                    <a:extLst>
                      <a:ext uri="{FF2B5EF4-FFF2-40B4-BE49-F238E27FC236}">
                        <a16:creationId xmlns:a16="http://schemas.microsoft.com/office/drawing/2014/main" id="{DD704614-6857-49C6-A5B5-D2238126EE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000">
                        <a:latin typeface="Arial" panose="020B0604020202020204" pitchFamily="34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35860" name="Oval 66">
                    <a:extLst>
                      <a:ext uri="{FF2B5EF4-FFF2-40B4-BE49-F238E27FC236}">
                        <a16:creationId xmlns:a16="http://schemas.microsoft.com/office/drawing/2014/main" id="{6B6CB983-BB3C-4882-B8CF-B328FA6692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69B3F1"/>
                      </a:buClr>
                      <a:buFont typeface="Wingdings" panose="05000000000000000000" pitchFamily="2" charset="2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lang="en-US" altLang="zh-CN" sz="200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35856" name="Line 68">
                  <a:extLst>
                    <a:ext uri="{FF2B5EF4-FFF2-40B4-BE49-F238E27FC236}">
                      <a16:creationId xmlns:a16="http://schemas.microsoft.com/office/drawing/2014/main" id="{1017036C-9B61-4D08-B314-229D60C96A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05" y="1888"/>
                  <a:ext cx="408" cy="72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854" name="Rectangle 82">
                <a:extLst>
                  <a:ext uri="{FF2B5EF4-FFF2-40B4-BE49-F238E27FC236}">
                    <a16:creationId xmlns:a16="http://schemas.microsoft.com/office/drawing/2014/main" id="{93F34DAB-3A1F-4CD8-A0E2-921C92922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" y="2559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Arial" panose="020B0604020202020204" pitchFamily="34" charset="0"/>
                    <a:sym typeface="Symbol" panose="05050102010706020507" pitchFamily="18" charset="2"/>
                  </a:rPr>
                  <a:t></a:t>
                </a:r>
                <a:r>
                  <a:rPr lang="en-US" altLang="zh-CN" sz="2800" b="0" baseline="-25000">
                    <a:latin typeface="Arial" panose="020B0604020202020204" pitchFamily="34" charset="0"/>
                    <a:sym typeface="Symbol" panose="05050102010706020507" pitchFamily="18" charset="2"/>
                  </a:rPr>
                  <a:t>3</a:t>
                </a:r>
                <a:endParaRPr lang="en-US" altLang="zh-CN" sz="2800" b="0" baseline="-250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5846" name="Rectangle 89">
            <a:extLst>
              <a:ext uri="{FF2B5EF4-FFF2-40B4-BE49-F238E27FC236}">
                <a16:creationId xmlns:a16="http://schemas.microsoft.com/office/drawing/2014/main" id="{0607FACE-CDAC-4E87-B120-489C8C414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437063"/>
            <a:ext cx="8099425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1</a:t>
            </a:r>
            <a:r>
              <a:rPr lang="zh-CN" altLang="en-US"/>
              <a:t>对应 </a:t>
            </a:r>
            <a:r>
              <a:rPr lang="en-US" altLang="zh-CN" i="1"/>
              <a:t>E</a:t>
            </a:r>
            <a:r>
              <a:rPr lang="en-US" altLang="zh-CN" i="1" baseline="-25000"/>
              <a:t>A</a:t>
            </a:r>
            <a:r>
              <a:rPr lang="en-US" altLang="zh-CN"/>
              <a:t>, </a:t>
            </a:r>
            <a:r>
              <a:rPr lang="en-US" altLang="zh-CN" sz="2800" b="0"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5 </a:t>
            </a:r>
            <a:r>
              <a:rPr lang="zh-CN" altLang="en-US"/>
              <a:t>对应 </a:t>
            </a:r>
            <a:r>
              <a:rPr lang="en-US" altLang="zh-CN" i="1"/>
              <a:t>I</a:t>
            </a:r>
            <a:r>
              <a:rPr lang="en-US" altLang="zh-CN" i="1" baseline="-25000"/>
              <a:t>A</a:t>
            </a:r>
            <a:r>
              <a:rPr lang="en-US" altLang="zh-CN"/>
              <a:t>,   </a:t>
            </a:r>
            <a:r>
              <a:rPr lang="en-US" altLang="zh-CN" sz="2800" b="0">
                <a:sym typeface="Symbol" panose="05050102010706020507" pitchFamily="18" charset="2"/>
              </a:rPr>
              <a:t>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/>
              <a:t>, </a:t>
            </a:r>
            <a:r>
              <a:rPr lang="en-US" altLang="zh-CN" sz="2800" b="0">
                <a:sym typeface="Symbol" panose="05050102010706020507" pitchFamily="18" charset="2"/>
              </a:rPr>
              <a:t></a:t>
            </a:r>
            <a:r>
              <a:rPr lang="en-US" altLang="zh-CN" baseline="-25000">
                <a:sym typeface="Symbol" panose="05050102010706020507" pitchFamily="18" charset="2"/>
              </a:rPr>
              <a:t>3 </a:t>
            </a:r>
            <a:r>
              <a:rPr lang="zh-CN" altLang="en-US"/>
              <a:t>和</a:t>
            </a:r>
            <a:r>
              <a:rPr lang="zh-CN" altLang="en-US" sz="2800"/>
              <a:t> </a:t>
            </a:r>
            <a:r>
              <a:rPr lang="zh-CN" altLang="en-US" sz="2800" b="0">
                <a:sym typeface="Symbol" panose="05050102010706020507" pitchFamily="18" charset="2"/>
              </a:rPr>
              <a:t></a:t>
            </a:r>
            <a:r>
              <a:rPr lang="en-US" altLang="zh-CN" baseline="-25000">
                <a:sym typeface="Symbol" panose="05050102010706020507" pitchFamily="18" charset="2"/>
              </a:rPr>
              <a:t>4</a:t>
            </a:r>
            <a:r>
              <a:rPr lang="zh-CN" altLang="en-US"/>
              <a:t>分别对应 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 baseline="-25000"/>
              <a:t>3</a:t>
            </a:r>
            <a:r>
              <a:rPr lang="zh-CN" altLang="en-US"/>
              <a:t>和 </a:t>
            </a:r>
            <a:r>
              <a:rPr lang="en-US" altLang="zh-CN" i="1"/>
              <a:t>R</a:t>
            </a:r>
            <a:r>
              <a:rPr lang="en-US" altLang="zh-CN" baseline="-25000"/>
              <a:t>4</a:t>
            </a:r>
            <a:r>
              <a:rPr lang="en-US" altLang="zh-CN"/>
              <a:t>. </a:t>
            </a:r>
            <a:endParaRPr lang="en-US" altLang="zh-CN" i="1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i="1"/>
              <a:t>               R</a:t>
            </a:r>
            <a:r>
              <a:rPr lang="en-US" altLang="zh-CN" baseline="-25000"/>
              <a:t>2</a:t>
            </a:r>
            <a:r>
              <a:rPr lang="en-US" altLang="zh-CN"/>
              <a:t>={&lt;2,3&gt;,&lt;3,2&gt;}∪</a:t>
            </a:r>
            <a:r>
              <a:rPr lang="en-US" altLang="zh-CN" i="1"/>
              <a:t>I</a:t>
            </a:r>
            <a:r>
              <a:rPr lang="en-US" altLang="zh-CN" i="1" baseline="-25000"/>
              <a:t>A</a:t>
            </a:r>
            <a:br>
              <a:rPr lang="en-US" altLang="zh-CN"/>
            </a:br>
            <a:r>
              <a:rPr lang="en-US" altLang="zh-CN"/>
              <a:t>               </a:t>
            </a:r>
            <a:r>
              <a:rPr lang="en-US" altLang="zh-CN" i="1"/>
              <a:t>R</a:t>
            </a:r>
            <a:r>
              <a:rPr lang="en-US" altLang="zh-CN" baseline="-25000"/>
              <a:t>3</a:t>
            </a:r>
            <a:r>
              <a:rPr lang="en-US" altLang="zh-CN"/>
              <a:t>={&lt;1,3&gt;,&lt;3,1&gt;}∪</a:t>
            </a:r>
            <a:r>
              <a:rPr lang="en-US" altLang="zh-CN" i="1"/>
              <a:t>I</a:t>
            </a:r>
            <a:r>
              <a:rPr lang="en-US" altLang="zh-CN" i="1" baseline="-25000"/>
              <a:t>A</a:t>
            </a:r>
            <a:br>
              <a:rPr lang="en-US" altLang="zh-CN"/>
            </a:br>
            <a:r>
              <a:rPr lang="en-US" altLang="zh-CN"/>
              <a:t>               </a:t>
            </a:r>
            <a:r>
              <a:rPr lang="en-US" altLang="zh-CN" i="1"/>
              <a:t>R</a:t>
            </a:r>
            <a:r>
              <a:rPr lang="en-US" altLang="zh-CN" baseline="-25000"/>
              <a:t>4</a:t>
            </a:r>
            <a:r>
              <a:rPr lang="en-US" altLang="zh-CN"/>
              <a:t>={&lt;1,2&gt;,&lt;2,1&gt;}∪</a:t>
            </a:r>
            <a:r>
              <a:rPr lang="en-US" altLang="zh-CN" i="1"/>
              <a:t>I</a:t>
            </a:r>
            <a:r>
              <a:rPr lang="en-US" altLang="zh-CN" i="1" baseline="-25000"/>
              <a:t>A</a:t>
            </a:r>
          </a:p>
        </p:txBody>
      </p:sp>
      <p:sp>
        <p:nvSpPr>
          <p:cNvPr id="35847" name="Rectangle 90">
            <a:extLst>
              <a:ext uri="{FF2B5EF4-FFF2-40B4-BE49-F238E27FC236}">
                <a16:creationId xmlns:a16="http://schemas.microsoft.com/office/drawing/2014/main" id="{30F2B94C-5190-48BB-82FB-86C78D0B6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73238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解   先做出</a:t>
            </a:r>
            <a:r>
              <a:rPr lang="en-US" altLang="zh-CN" i="1"/>
              <a:t>A</a:t>
            </a:r>
            <a:r>
              <a:rPr lang="zh-CN" altLang="en-US"/>
              <a:t>的划分</a:t>
            </a:r>
            <a:r>
              <a:rPr lang="en-US" altLang="zh-CN"/>
              <a:t>, </a:t>
            </a:r>
            <a:r>
              <a:rPr lang="zh-CN" altLang="en-US"/>
              <a:t>从左到右分别记作 </a:t>
            </a:r>
            <a:r>
              <a:rPr lang="zh-CN" altLang="en-US">
                <a:latin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3</a:t>
            </a:r>
            <a:r>
              <a:rPr lang="en-US" altLang="zh-CN"/>
              <a:t>,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4</a:t>
            </a:r>
            <a:r>
              <a:rPr lang="en-US" altLang="zh-CN"/>
              <a:t>,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</a:t>
            </a:r>
            <a:r>
              <a:rPr lang="en-US" altLang="zh-CN" baseline="-25000"/>
              <a:t>5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4AB33AA5-E78B-402D-A16D-F540CB33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80C902-40EC-4DDB-A5C1-0B9666742635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8DB3DF6-08BB-41D5-AD15-F869EF3BA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i="1"/>
              <a:t>A</a:t>
            </a:r>
            <a:r>
              <a:rPr lang="zh-CN" altLang="en-US"/>
              <a:t>上重要关系的实例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7685E7C-1900-4DED-A8D9-1DA10CACB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70000"/>
            <a:ext cx="8229600" cy="646113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包含关系</a:t>
            </a:r>
            <a:r>
              <a:rPr lang="zh-CN" altLang="en-US" i="1"/>
              <a:t> </a:t>
            </a:r>
            <a:r>
              <a:rPr lang="en-US" altLang="zh-CN" i="1"/>
              <a:t>R</a:t>
            </a:r>
            <a:r>
              <a:rPr lang="en-US" altLang="zh-CN" baseline="-25000">
                <a:sym typeface="Symbol" panose="05050102010706020507" pitchFamily="18" charset="2"/>
              </a:rPr>
              <a:t></a:t>
            </a:r>
            <a:r>
              <a:rPr lang="en-US" altLang="zh-CN"/>
              <a:t> = {&lt;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&gt;| 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en-US" altLang="zh-CN"/>
              <a:t>∧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 i="1"/>
              <a:t>y</a:t>
            </a:r>
            <a:r>
              <a:rPr lang="en-US" altLang="zh-CN"/>
              <a:t>}, </a:t>
            </a:r>
            <a:r>
              <a:rPr lang="en-US" altLang="zh-CN" i="1"/>
              <a:t>A</a:t>
            </a:r>
            <a:r>
              <a:rPr lang="zh-CN" altLang="en-US"/>
              <a:t>是集合族</a:t>
            </a:r>
            <a:r>
              <a:rPr lang="en-US" altLang="zh-CN"/>
              <a:t>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D27A87-AB3A-4581-910D-61299E7CB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205038"/>
            <a:ext cx="8713788" cy="3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例如</a:t>
            </a:r>
            <a:r>
              <a:rPr lang="en-US" altLang="zh-CN">
                <a:solidFill>
                  <a:srgbClr val="0066FF"/>
                </a:solidFill>
              </a:rPr>
              <a:t>:</a:t>
            </a:r>
            <a:r>
              <a:rPr lang="zh-CN" altLang="en-US">
                <a:solidFill>
                  <a:srgbClr val="0066FF"/>
                </a:solidFill>
              </a:rPr>
              <a:t> </a:t>
            </a:r>
            <a:endParaRPr lang="en-US" altLang="zh-CN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i="1">
                <a:solidFill>
                  <a:srgbClr val="0066FF"/>
                </a:solidFill>
              </a:rPr>
              <a:t>B</a:t>
            </a:r>
            <a:r>
              <a:rPr lang="en-US" altLang="zh-CN">
                <a:solidFill>
                  <a:srgbClr val="0066FF"/>
                </a:solidFill>
              </a:rPr>
              <a:t>={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, </a:t>
            </a:r>
            <a:r>
              <a:rPr lang="en-US" altLang="zh-CN" i="1">
                <a:solidFill>
                  <a:srgbClr val="0066FF"/>
                </a:solidFill>
              </a:rPr>
              <a:t>b</a:t>
            </a:r>
            <a:r>
              <a:rPr lang="en-US" altLang="zh-CN">
                <a:solidFill>
                  <a:srgbClr val="0066FF"/>
                </a:solidFill>
              </a:rPr>
              <a:t>}, </a:t>
            </a:r>
            <a:r>
              <a:rPr lang="en-US" altLang="zh-CN" i="1">
                <a:solidFill>
                  <a:srgbClr val="0066FF"/>
                </a:solidFill>
              </a:rPr>
              <a:t>A </a:t>
            </a:r>
            <a:r>
              <a:rPr lang="en-US" altLang="zh-CN">
                <a:solidFill>
                  <a:srgbClr val="0066FF"/>
                </a:solidFill>
              </a:rPr>
              <a:t>= </a:t>
            </a:r>
            <a:r>
              <a:rPr lang="en-US" altLang="zh-CN" i="1">
                <a:solidFill>
                  <a:srgbClr val="0066FF"/>
                </a:solidFill>
              </a:rPr>
              <a:t>P</a:t>
            </a:r>
            <a:r>
              <a:rPr lang="en-US" altLang="zh-CN">
                <a:solidFill>
                  <a:srgbClr val="0066FF"/>
                </a:solidFill>
              </a:rPr>
              <a:t>(</a:t>
            </a:r>
            <a:r>
              <a:rPr lang="en-US" altLang="zh-CN" i="1">
                <a:solidFill>
                  <a:srgbClr val="0066FF"/>
                </a:solidFill>
              </a:rPr>
              <a:t>B</a:t>
            </a:r>
            <a:r>
              <a:rPr lang="en-US" altLang="zh-CN">
                <a:solidFill>
                  <a:srgbClr val="0066FF"/>
                </a:solidFill>
              </a:rPr>
              <a:t>) = {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</a:t>
            </a:r>
            <a:r>
              <a:rPr lang="en-US" altLang="zh-CN">
                <a:solidFill>
                  <a:srgbClr val="0066FF"/>
                </a:solidFill>
              </a:rPr>
              <a:t>,{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},{</a:t>
            </a:r>
            <a:r>
              <a:rPr lang="en-US" altLang="zh-CN" i="1">
                <a:solidFill>
                  <a:srgbClr val="0066FF"/>
                </a:solidFill>
              </a:rPr>
              <a:t>b</a:t>
            </a:r>
            <a:r>
              <a:rPr lang="en-US" altLang="zh-CN">
                <a:solidFill>
                  <a:srgbClr val="0066FF"/>
                </a:solidFill>
              </a:rPr>
              <a:t>},{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b</a:t>
            </a:r>
            <a:r>
              <a:rPr lang="en-US" altLang="zh-CN">
                <a:solidFill>
                  <a:srgbClr val="0066FF"/>
                </a:solidFill>
              </a:rPr>
              <a:t>}},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0066FF"/>
                </a:solidFill>
              </a:rPr>
              <a:t>则 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zh-CN" altLang="en-US">
                <a:solidFill>
                  <a:srgbClr val="0066FF"/>
                </a:solidFill>
              </a:rPr>
              <a:t>上的包含关系是</a:t>
            </a:r>
            <a:br>
              <a:rPr lang="zh-CN" altLang="en-US">
                <a:solidFill>
                  <a:srgbClr val="0066FF"/>
                </a:solidFill>
              </a:rPr>
            </a:br>
            <a:r>
              <a:rPr lang="zh-CN" altLang="en-US">
                <a:solidFill>
                  <a:srgbClr val="0066FF"/>
                </a:solidFill>
              </a:rPr>
              <a:t>          </a:t>
            </a:r>
            <a:r>
              <a:rPr lang="en-US" altLang="zh-CN" i="1">
                <a:solidFill>
                  <a:srgbClr val="0066FF"/>
                </a:solidFill>
              </a:rPr>
              <a:t>R</a:t>
            </a:r>
            <a:r>
              <a:rPr lang="en-US" altLang="zh-CN" baseline="-25000">
                <a:solidFill>
                  <a:srgbClr val="0066FF"/>
                </a:solidFill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0066FF"/>
                </a:solidFill>
              </a:rPr>
              <a:t> = {&lt;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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</a:t>
            </a:r>
            <a:r>
              <a:rPr lang="en-US" altLang="zh-CN">
                <a:solidFill>
                  <a:srgbClr val="0066FF"/>
                </a:solidFill>
              </a:rPr>
              <a:t>&gt;,&lt;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</a:t>
            </a:r>
            <a:r>
              <a:rPr lang="en-US" altLang="zh-CN">
                <a:solidFill>
                  <a:srgbClr val="0066FF"/>
                </a:solidFill>
              </a:rPr>
              <a:t>,{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}&gt;,&lt;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</a:t>
            </a:r>
            <a:r>
              <a:rPr lang="en-US" altLang="zh-CN">
                <a:solidFill>
                  <a:srgbClr val="0066FF"/>
                </a:solidFill>
              </a:rPr>
              <a:t>,{</a:t>
            </a:r>
            <a:r>
              <a:rPr lang="en-US" altLang="zh-CN" i="1">
                <a:solidFill>
                  <a:srgbClr val="0066FF"/>
                </a:solidFill>
              </a:rPr>
              <a:t>b</a:t>
            </a:r>
            <a:r>
              <a:rPr lang="en-US" altLang="zh-CN">
                <a:solidFill>
                  <a:srgbClr val="0066FF"/>
                </a:solidFill>
              </a:rPr>
              <a:t>}&gt;,&lt;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</a:t>
            </a:r>
            <a:r>
              <a:rPr lang="en-US" altLang="zh-CN">
                <a:solidFill>
                  <a:srgbClr val="0066FF"/>
                </a:solidFill>
              </a:rPr>
              <a:t>,{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b</a:t>
            </a:r>
            <a:r>
              <a:rPr lang="en-US" altLang="zh-CN">
                <a:solidFill>
                  <a:srgbClr val="0066FF"/>
                </a:solidFill>
              </a:rPr>
              <a:t>}&gt;,&lt;{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},{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}&gt;,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0066FF"/>
                </a:solidFill>
              </a:rPr>
              <a:t>                &lt;{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},{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b</a:t>
            </a:r>
            <a:r>
              <a:rPr lang="en-US" altLang="zh-CN">
                <a:solidFill>
                  <a:srgbClr val="0066FF"/>
                </a:solidFill>
              </a:rPr>
              <a:t>}&gt;,&lt;{</a:t>
            </a:r>
            <a:r>
              <a:rPr lang="en-US" altLang="zh-CN" i="1">
                <a:solidFill>
                  <a:srgbClr val="0066FF"/>
                </a:solidFill>
              </a:rPr>
              <a:t>b</a:t>
            </a:r>
            <a:r>
              <a:rPr lang="en-US" altLang="zh-CN">
                <a:solidFill>
                  <a:srgbClr val="0066FF"/>
                </a:solidFill>
              </a:rPr>
              <a:t>},{</a:t>
            </a:r>
            <a:r>
              <a:rPr lang="en-US" altLang="zh-CN" i="1">
                <a:solidFill>
                  <a:srgbClr val="0066FF"/>
                </a:solidFill>
              </a:rPr>
              <a:t>b</a:t>
            </a:r>
            <a:r>
              <a:rPr lang="en-US" altLang="zh-CN">
                <a:solidFill>
                  <a:srgbClr val="0066FF"/>
                </a:solidFill>
              </a:rPr>
              <a:t>}&gt;,&lt;{</a:t>
            </a:r>
            <a:r>
              <a:rPr lang="en-US" altLang="zh-CN" i="1">
                <a:solidFill>
                  <a:srgbClr val="0066FF"/>
                </a:solidFill>
              </a:rPr>
              <a:t>b</a:t>
            </a:r>
            <a:r>
              <a:rPr lang="en-US" altLang="zh-CN">
                <a:solidFill>
                  <a:srgbClr val="0066FF"/>
                </a:solidFill>
              </a:rPr>
              <a:t>},{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b</a:t>
            </a:r>
            <a:r>
              <a:rPr lang="en-US" altLang="zh-CN">
                <a:solidFill>
                  <a:srgbClr val="0066FF"/>
                </a:solidFill>
              </a:rPr>
              <a:t>}&gt;,&lt;{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b</a:t>
            </a:r>
            <a:r>
              <a:rPr lang="en-US" altLang="zh-CN">
                <a:solidFill>
                  <a:srgbClr val="0066FF"/>
                </a:solidFill>
              </a:rPr>
              <a:t>},{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b</a:t>
            </a:r>
            <a:r>
              <a:rPr lang="en-US" altLang="zh-CN">
                <a:solidFill>
                  <a:srgbClr val="0066FF"/>
                </a:solidFill>
              </a:rPr>
              <a:t>}&gt;}</a:t>
            </a:r>
            <a:br>
              <a:rPr lang="en-US" altLang="zh-CN"/>
            </a:b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类似的还可以定义：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       大于等于关系</a:t>
            </a:r>
            <a:r>
              <a:rPr lang="en-US" altLang="zh-CN"/>
              <a:t>, </a:t>
            </a:r>
            <a:r>
              <a:rPr lang="zh-CN" altLang="en-US"/>
              <a:t>小于关系</a:t>
            </a:r>
            <a:r>
              <a:rPr lang="en-US" altLang="zh-CN"/>
              <a:t>, </a:t>
            </a:r>
            <a:r>
              <a:rPr lang="zh-CN" altLang="en-US"/>
              <a:t>大于关系</a:t>
            </a:r>
            <a:r>
              <a:rPr lang="en-US" altLang="zh-CN"/>
              <a:t>, </a:t>
            </a:r>
            <a:r>
              <a:rPr lang="zh-CN" altLang="en-US"/>
              <a:t>真包含关系等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3">
            <a:extLst>
              <a:ext uri="{FF2B5EF4-FFF2-40B4-BE49-F238E27FC236}">
                <a16:creationId xmlns:a16="http://schemas.microsoft.com/office/drawing/2014/main" id="{4750D1ED-741B-4318-BCBF-C57A8569AF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ABD6C9-DE68-4A3D-9374-665FBA489F0F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130</a:t>
            </a:fld>
            <a:endParaRPr lang="en-US" altLang="zh-CN" sz="1400" b="0" dirty="0">
              <a:latin typeface="Arial" panose="020B0604020202020204" pitchFamily="34" charset="0"/>
            </a:endParaRPr>
          </a:p>
        </p:txBody>
      </p:sp>
      <p:sp>
        <p:nvSpPr>
          <p:cNvPr id="4101" name="标题 1">
            <a:extLst>
              <a:ext uri="{FF2B5EF4-FFF2-40B4-BE49-F238E27FC236}">
                <a16:creationId xmlns:a16="http://schemas.microsoft.com/office/drawing/2014/main" id="{3CCE86F3-CD38-492D-BD1C-9D8DC50B6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进阶例题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B25E4B-874F-4F4D-BA35-51F7C12F0D6B}"/>
              </a:ext>
            </a:extLst>
          </p:cNvPr>
          <p:cNvSpPr txBox="1"/>
          <p:nvPr/>
        </p:nvSpPr>
        <p:spPr>
          <a:xfrm>
            <a:off x="5580112" y="44624"/>
            <a:ext cx="113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FF0000"/>
                </a:solidFill>
                <a:sym typeface="Webdings" panose="05030102010509060703" pitchFamily="18" charset="2"/>
              </a:rPr>
              <a:t>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5E4E0E-4674-41F0-9540-851F069DC7AF}"/>
              </a:ext>
            </a:extLst>
          </p:cNvPr>
          <p:cNvSpPr txBox="1"/>
          <p:nvPr/>
        </p:nvSpPr>
        <p:spPr>
          <a:xfrm>
            <a:off x="395536" y="1268760"/>
            <a:ext cx="8424936" cy="390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例：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lang="fr-FR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是全集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的子集，给出各</a:t>
            </a:r>
            <a:r>
              <a:rPr lang="zh-CN" altLang="zh-CN" b="1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命题</a:t>
            </a:r>
            <a:r>
              <a:rPr lang="en-US" altLang="zh-CN" b="1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(</a:t>
            </a:r>
            <a:r>
              <a:rPr lang="zh-CN" altLang="zh-CN" b="1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如下所示</a:t>
            </a:r>
            <a:r>
              <a:rPr lang="en-US" altLang="zh-CN" b="1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)</a:t>
            </a:r>
            <a:r>
              <a:rPr lang="zh-CN" altLang="zh-CN" b="1" kern="100" dirty="0">
                <a:latin typeface="Times New Roman" panose="02020603050405020304" pitchFamily="18" charset="0"/>
                <a:cs typeface="宋体" panose="02010600030101010101" pitchFamily="2" charset="-122"/>
              </a:rPr>
              <a:t>及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由这些命题构成的集合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</a:t>
            </a:r>
            <a:r>
              <a:rPr lang="fr-FR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altLang="zh-CN" b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fr-FR" altLang="zh-CN" b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altLang="zh-CN" b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altLang="zh-CN" b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altLang="zh-CN" b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fr-FR" altLang="zh-CN" b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altLang="zh-CN" b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fr-FR" altLang="zh-CN" b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fr-FR" altLang="zh-CN" b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50000"/>
              </a:lnSpc>
            </a:pPr>
            <a:r>
              <a:rPr lang="fr-FR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kern="100" dirty="0"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b="1" kern="100" dirty="0">
                <a:solidFill>
                  <a:srgbClr val="0066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altLang="zh-CN" b="1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;  </a:t>
            </a:r>
            <a:r>
              <a:rPr lang="fr-FR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kern="100" dirty="0"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altLang="zh-CN" b="1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∪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;  </a:t>
            </a:r>
            <a:r>
              <a:rPr lang="fr-FR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FR" altLang="zh-CN" b="1" kern="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⊆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;      </a:t>
            </a:r>
            <a:r>
              <a:rPr lang="fr-FR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~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altLang="zh-CN" b="1" kern="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⊆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; </a:t>
            </a:r>
            <a:r>
              <a:rPr lang="fr-FR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~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altLang="zh-CN" b="1" kern="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⊆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; </a:t>
            </a:r>
            <a:endParaRPr lang="zh-CN" altLang="zh-CN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50000"/>
              </a:lnSpc>
            </a:pPr>
            <a:r>
              <a:rPr lang="fr-FR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~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altLang="zh-CN" b="1" kern="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⊆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ymbol" panose="05050102010706020507" pitchFamily="18" charset="2"/>
              </a:rPr>
              <a:t>~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;   </a:t>
            </a:r>
            <a:r>
              <a:rPr lang="fr-FR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altLang="zh-CN" b="1" kern="0" dirty="0">
                <a:effectLst/>
                <a:latin typeface="inherit"/>
                <a:ea typeface="宋体" panose="02010600030101010101" pitchFamily="2" charset="-122"/>
                <a:cs typeface="宋体" panose="02010600030101010101" pitchFamily="2" charset="-122"/>
              </a:rPr>
              <a:t>∩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;  </a:t>
            </a:r>
            <a:r>
              <a:rPr lang="zh-CN" altLang="zh-CN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fr-FR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altLang="zh-CN" b="1" kern="0" dirty="0">
                <a:effectLst/>
                <a:latin typeface="inherit"/>
                <a:ea typeface="宋体" panose="02010600030101010101" pitchFamily="2" charset="-122"/>
                <a:cs typeface="宋体" panose="02010600030101010101" pitchFamily="2" charset="-122"/>
              </a:rPr>
              <a:t>∩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;  </a:t>
            </a:r>
            <a:r>
              <a:rPr lang="fr-FR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FR" altLang="zh-CN" b="1" kern="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⊆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ymbol" panose="05050102010706020507" pitchFamily="18" charset="2"/>
              </a:rPr>
              <a:t>~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; </a:t>
            </a:r>
            <a:r>
              <a:rPr lang="fr-FR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altLang="zh-CN" b="1" kern="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⊆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b="1" i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algn="just">
              <a:lnSpc>
                <a:spcPct val="150000"/>
              </a:lnSpc>
            </a:pP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上定义等价关系</a:t>
            </a: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altLang="zh-CN" b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zh-CN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fr-FR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xR</a:t>
            </a:r>
            <a:r>
              <a:rPr lang="fr-FR" altLang="zh-CN" b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fr-FR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FR" altLang="zh-CN" b="1" kern="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⇔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FR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fr-FR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的充分必要条件</a:t>
            </a:r>
            <a:endParaRPr lang="zh-CN" altLang="zh-CN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的商集</a:t>
            </a:r>
            <a:r>
              <a:rPr lang="en-US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A7EB2F-184B-459C-899B-F3B94DE8AABE}"/>
              </a:ext>
            </a:extLst>
          </p:cNvPr>
          <p:cNvSpPr txBox="1"/>
          <p:nvPr/>
        </p:nvSpPr>
        <p:spPr>
          <a:xfrm>
            <a:off x="1008112" y="550077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/>
              <a:t>= {{</a:t>
            </a:r>
            <a:r>
              <a:rPr lang="en-US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altLang="zh-CN" b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/>
              <a:t>},{</a:t>
            </a:r>
            <a:r>
              <a:rPr lang="en-US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fr-FR" altLang="zh-CN" b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altLang="zh-CN" b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/>
              <a:t>},{</a:t>
            </a:r>
            <a:r>
              <a:rPr lang="en-US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altLang="zh-CN" b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fr-FR" altLang="zh-CN" b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/>
              <a:t>},{</a:t>
            </a:r>
            <a:r>
              <a:rPr lang="en-US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fr-FR" altLang="zh-CN" b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kern="1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/>
              <a:t>}}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AD16A-DD61-6E3F-FDC5-2B6FF4D2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等价关系的证明方法及实例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8F024-BF2D-AA14-3567-55EC03C4F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84077"/>
            <a:ext cx="8229600" cy="476250"/>
          </a:xfrm>
        </p:spPr>
        <p:txBody>
          <a:bodyPr/>
          <a:lstStyle/>
          <a:p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是非空集合</a:t>
            </a:r>
            <a:r>
              <a:rPr lang="en-US" altLang="zh-CN" i="1" dirty="0"/>
              <a:t>A</a:t>
            </a:r>
            <a:r>
              <a:rPr lang="zh-CN" altLang="en-US" dirty="0"/>
              <a:t>上的二元关系，证明</a:t>
            </a:r>
            <a:r>
              <a:rPr lang="en-US" altLang="zh-CN" i="1" dirty="0"/>
              <a:t>R</a:t>
            </a:r>
            <a:r>
              <a:rPr lang="zh-CN" altLang="en-US" dirty="0"/>
              <a:t>是等价关系的方法：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768152-71EE-6040-2883-F0564FDC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8D934-2717-4E12-9313-02600D0D681D}" type="slidenum">
              <a:rPr lang="en-US" altLang="zh-CN" smtClean="0"/>
              <a:pPr>
                <a:defRPr/>
              </a:pPr>
              <a:t>131</a:t>
            </a:fld>
            <a:endParaRPr lang="en-US" altLang="zh-CN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B9175A8-E7E3-6421-EFAA-AFFFF93E8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603513"/>
            <a:ext cx="8229600" cy="2977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1.  </a:t>
            </a:r>
            <a:r>
              <a:rPr lang="zh-CN" altLang="en-US" dirty="0"/>
              <a:t>证明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上自反</a:t>
            </a:r>
          </a:p>
          <a:p>
            <a:pPr eaLnBrk="1" hangingPunct="1"/>
            <a:r>
              <a:rPr lang="zh-CN" altLang="en-US" dirty="0"/>
              <a:t>     任取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    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 ……………………..….…….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endParaRPr lang="zh-CN" altLang="en-US" dirty="0"/>
          </a:p>
          <a:p>
            <a:pPr eaLnBrk="1" hangingPunct="1">
              <a:spcBef>
                <a:spcPct val="65000"/>
              </a:spcBef>
            </a:pPr>
            <a:r>
              <a:rPr lang="en-US" altLang="zh-CN" dirty="0"/>
              <a:t>2.  </a:t>
            </a:r>
            <a:r>
              <a:rPr lang="zh-CN" altLang="en-US" dirty="0"/>
              <a:t>证明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上对称</a:t>
            </a:r>
          </a:p>
          <a:p>
            <a:pPr eaLnBrk="1" hangingPunct="1"/>
            <a:r>
              <a:rPr lang="zh-CN" altLang="en-US" dirty="0"/>
              <a:t>     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</a:p>
          <a:p>
            <a:pPr eaLnBrk="1" hangingPunct="1"/>
            <a:r>
              <a:rPr lang="zh-CN" altLang="en-US" dirty="0"/>
              <a:t>       </a:t>
            </a:r>
            <a:r>
              <a:rPr lang="fr-FR" altLang="zh-CN" dirty="0"/>
              <a:t>&lt;</a:t>
            </a:r>
            <a:r>
              <a:rPr lang="fr-FR" altLang="zh-CN" i="1" dirty="0"/>
              <a:t>x</a:t>
            </a:r>
            <a:r>
              <a:rPr lang="fr-FR" altLang="zh-CN" dirty="0"/>
              <a:t>,</a:t>
            </a:r>
            <a:r>
              <a:rPr lang="fr-FR" altLang="zh-CN" i="1" dirty="0"/>
              <a:t>y</a:t>
            </a:r>
            <a:r>
              <a:rPr lang="fr-FR" altLang="zh-CN" dirty="0"/>
              <a:t>&gt;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fr-FR" altLang="zh-CN" i="1" dirty="0"/>
              <a:t>R</a:t>
            </a:r>
            <a:r>
              <a:rPr lang="fr-FR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fr-FR" altLang="zh-CN" dirty="0"/>
              <a:t> ……………………………….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fr-FR" altLang="zh-CN" dirty="0"/>
              <a:t> &lt;</a:t>
            </a:r>
            <a:r>
              <a:rPr lang="fr-FR" altLang="zh-CN" i="1" dirty="0"/>
              <a:t>y</a:t>
            </a:r>
            <a:r>
              <a:rPr lang="fr-FR" altLang="zh-CN" dirty="0"/>
              <a:t>,</a:t>
            </a:r>
            <a:r>
              <a:rPr lang="fr-FR" altLang="zh-CN" i="1" dirty="0"/>
              <a:t>x</a:t>
            </a:r>
            <a:r>
              <a:rPr lang="fr-FR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fr-FR" altLang="zh-CN" i="1" dirty="0"/>
              <a:t>R</a:t>
            </a:r>
            <a:endParaRPr lang="fr-FR" altLang="zh-CN" dirty="0"/>
          </a:p>
          <a:p>
            <a:pPr eaLnBrk="1" hangingPunct="1"/>
            <a:r>
              <a:rPr lang="fr-FR" altLang="zh-CN" dirty="0"/>
              <a:t>           </a:t>
            </a:r>
            <a:endParaRPr lang="zh-CN" alt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738360C-F484-BA08-24CB-8B521DD9E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553342"/>
            <a:ext cx="8229600" cy="13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65000"/>
              </a:spcBef>
            </a:pPr>
            <a:r>
              <a:rPr lang="en-US" altLang="zh-CN" dirty="0"/>
              <a:t>3.  </a:t>
            </a:r>
            <a:r>
              <a:rPr lang="zh-CN" altLang="en-US" dirty="0"/>
              <a:t>证明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上传递</a:t>
            </a:r>
          </a:p>
          <a:p>
            <a:pPr eaLnBrk="1" hangingPunct="1"/>
            <a:r>
              <a:rPr lang="zh-CN" altLang="en-US" dirty="0"/>
              <a:t>     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endParaRPr lang="zh-CN" altLang="fr-FR" dirty="0"/>
          </a:p>
          <a:p>
            <a:pPr eaLnBrk="1" hangingPunct="1"/>
            <a:r>
              <a:rPr lang="fr-FR" altLang="zh-CN" dirty="0"/>
              <a:t>       &lt;</a:t>
            </a:r>
            <a:r>
              <a:rPr lang="fr-FR" altLang="zh-CN" i="1" dirty="0"/>
              <a:t>x</a:t>
            </a:r>
            <a:r>
              <a:rPr lang="fr-FR" altLang="zh-CN" dirty="0"/>
              <a:t>,</a:t>
            </a:r>
            <a:r>
              <a:rPr lang="fr-FR" altLang="zh-CN" i="1" dirty="0"/>
              <a:t>y</a:t>
            </a:r>
            <a:r>
              <a:rPr lang="fr-FR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fr-FR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fr-FR" altLang="zh-CN" dirty="0"/>
              <a:t>&lt;</a:t>
            </a:r>
            <a:r>
              <a:rPr lang="fr-FR" altLang="zh-CN" i="1" dirty="0"/>
              <a:t>y</a:t>
            </a:r>
            <a:r>
              <a:rPr lang="fr-FR" altLang="zh-CN" dirty="0"/>
              <a:t>,</a:t>
            </a:r>
            <a:r>
              <a:rPr lang="fr-FR" altLang="zh-CN" i="1" dirty="0"/>
              <a:t>z</a:t>
            </a:r>
            <a:r>
              <a:rPr lang="fr-FR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fr-FR" altLang="zh-CN" i="1" dirty="0"/>
              <a:t>R</a:t>
            </a:r>
            <a:r>
              <a:rPr lang="fr-FR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fr-FR" altLang="zh-CN" dirty="0"/>
              <a:t> ……………………..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</a:p>
          <a:p>
            <a:pPr eaLnBrk="1" hangingPunct="1"/>
            <a:r>
              <a:rPr lang="en-US" altLang="zh-CN" dirty="0"/>
              <a:t>                  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BC591C-A94A-7F20-2AB7-567E7DDF1440}"/>
              </a:ext>
            </a:extLst>
          </p:cNvPr>
          <p:cNvSpPr txBox="1"/>
          <p:nvPr/>
        </p:nvSpPr>
        <p:spPr>
          <a:xfrm>
            <a:off x="323528" y="602128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Symbol" panose="05050102010706020507" pitchFamily="18" charset="2"/>
              </a:rPr>
              <a:t>因此，</a:t>
            </a:r>
            <a:r>
              <a:rPr lang="zh-CN" altLang="en-US" b="1" i="1" dirty="0">
                <a:latin typeface="+mn-lt"/>
                <a:ea typeface="+mn-ea"/>
              </a:rPr>
              <a:t>R</a:t>
            </a:r>
            <a:r>
              <a:rPr lang="zh-CN" altLang="en-US" b="1" dirty="0"/>
              <a:t>是</a:t>
            </a:r>
            <a:r>
              <a:rPr lang="zh-CN" altLang="en-US" b="1" dirty="0">
                <a:sym typeface="Symbol" panose="05050102010706020507" pitchFamily="18" charset="2"/>
              </a:rPr>
              <a:t>等价关系</a:t>
            </a:r>
            <a:r>
              <a:rPr lang="en-US" altLang="zh-CN" b="1" dirty="0">
                <a:sym typeface="Symbol" panose="05050102010706020507" pitchFamily="18" charset="2"/>
              </a:rPr>
              <a:t>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79434441"/>
      </p:ext>
    </p:extLst>
  </p:cSld>
  <p:clrMapOvr>
    <a:masterClrMapping/>
  </p:clrMapOvr>
  <p:transition spd="slow">
    <p:fade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AD16A-DD61-6E3F-FDC5-2B6FF4D2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等价关系的证明方法及实例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768152-71EE-6040-2883-F0564FDC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8D934-2717-4E12-9313-02600D0D681D}" type="slidenum">
              <a:rPr lang="en-US" altLang="zh-CN" smtClean="0"/>
              <a:pPr>
                <a:defRPr/>
              </a:pPr>
              <a:t>132</a:t>
            </a:fld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EE0183-36CA-917D-C2EB-5D4604854447}"/>
              </a:ext>
            </a:extLst>
          </p:cNvPr>
          <p:cNvSpPr txBox="1"/>
          <p:nvPr/>
        </p:nvSpPr>
        <p:spPr>
          <a:xfrm>
            <a:off x="363807" y="993270"/>
            <a:ext cx="6480720" cy="11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例：</a:t>
            </a:r>
            <a:r>
              <a:rPr lang="zh-CN" altLang="en-US" b="1" dirty="0"/>
              <a:t>设</a:t>
            </a:r>
            <a:r>
              <a:rPr lang="zh-CN" altLang="en-US" b="1" i="1" dirty="0">
                <a:latin typeface="+mn-lt"/>
                <a:ea typeface="+mn-ea"/>
              </a:rPr>
              <a:t>R</a:t>
            </a:r>
            <a:r>
              <a:rPr lang="zh-CN" altLang="en-US" b="1" dirty="0"/>
              <a:t>为非空集合</a:t>
            </a:r>
            <a:r>
              <a:rPr lang="zh-CN" altLang="en-US" b="1" i="1" dirty="0">
                <a:latin typeface="+mn-lt"/>
                <a:ea typeface="+mn-ea"/>
              </a:rPr>
              <a:t>A</a:t>
            </a:r>
            <a:r>
              <a:rPr lang="zh-CN" altLang="en-US" b="1" dirty="0"/>
              <a:t>上的自反和传递的关系，    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  </a:t>
            </a:r>
            <a:r>
              <a:rPr lang="zh-CN" altLang="en-US" b="1" dirty="0"/>
              <a:t>证明：</a:t>
            </a:r>
            <a:r>
              <a:rPr lang="zh-CN" altLang="en-US" b="1" i="1" dirty="0">
                <a:latin typeface="+mn-lt"/>
                <a:ea typeface="+mn-ea"/>
              </a:rPr>
              <a:t>R</a:t>
            </a:r>
            <a:r>
              <a:rPr lang="zh-CN" altLang="en-US" b="1" dirty="0">
                <a:latin typeface="+mn-lt"/>
              </a:rPr>
              <a:t>∩</a:t>
            </a:r>
            <a:r>
              <a:rPr lang="zh-CN" altLang="en-US" b="1" i="1" dirty="0">
                <a:latin typeface="+mn-lt"/>
                <a:ea typeface="+mn-ea"/>
              </a:rPr>
              <a:t>R</a:t>
            </a:r>
            <a:r>
              <a:rPr lang="en-US" altLang="zh-CN" b="1" baseline="30000" dirty="0">
                <a:latin typeface="+mn-lt"/>
              </a:rPr>
              <a:t>-1</a:t>
            </a:r>
            <a:r>
              <a:rPr lang="zh-CN" altLang="en-US" b="1" dirty="0"/>
              <a:t>是</a:t>
            </a:r>
            <a:r>
              <a:rPr lang="zh-CN" altLang="en-US" b="1" i="1" dirty="0">
                <a:latin typeface="+mn-lt"/>
                <a:ea typeface="+mn-ea"/>
              </a:rPr>
              <a:t>A</a:t>
            </a:r>
            <a:r>
              <a:rPr lang="zh-CN" altLang="en-US" b="1" dirty="0"/>
              <a:t>上的等价关系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169FD1E-BECC-EB83-A3C2-BE83CCAE0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94" y="2583036"/>
            <a:ext cx="8715994" cy="256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dirty="0"/>
              <a:t>1.  </a:t>
            </a:r>
            <a:r>
              <a:rPr lang="zh-CN" altLang="en-US" dirty="0"/>
              <a:t>自反性   任取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66FF"/>
                </a:solidFill>
              </a:rPr>
              <a:t>                            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</a:rPr>
              <a:t>&gt;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</a:rPr>
              <a:t>&gt;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</a:rPr>
              <a:t>&gt;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</a:rPr>
              <a:t>&gt;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zh-CN" altLang="en-US" b="1" i="1" dirty="0">
                <a:solidFill>
                  <a:srgbClr val="0066FF"/>
                </a:solidFill>
                <a:latin typeface="+mn-lt"/>
                <a:ea typeface="+mn-ea"/>
              </a:rPr>
              <a:t>R</a:t>
            </a:r>
            <a:r>
              <a:rPr lang="en-US" altLang="zh-CN" b="1" baseline="30000" dirty="0">
                <a:solidFill>
                  <a:srgbClr val="0066FF"/>
                </a:solidFill>
                <a:latin typeface="+mn-lt"/>
              </a:rPr>
              <a:t>-1</a:t>
            </a:r>
            <a:endParaRPr lang="en-US" altLang="zh-CN" i="1" dirty="0">
              <a:solidFill>
                <a:srgbClr val="0066FF"/>
              </a:solidFill>
            </a:endParaRPr>
          </a:p>
          <a:p>
            <a:pPr eaLnBrk="1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dirty="0"/>
              <a:t>                            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zh-CN" altLang="en-US" b="1" i="1" dirty="0">
                <a:latin typeface="+mn-lt"/>
                <a:ea typeface="+mn-ea"/>
              </a:rPr>
              <a:t>R</a:t>
            </a:r>
            <a:r>
              <a:rPr lang="zh-CN" altLang="en-US" b="1" dirty="0">
                <a:latin typeface="+mn-lt"/>
              </a:rPr>
              <a:t>∩</a:t>
            </a:r>
            <a:r>
              <a:rPr lang="zh-CN" altLang="en-US" b="1" i="1" dirty="0">
                <a:latin typeface="+mn-lt"/>
                <a:ea typeface="+mn-ea"/>
              </a:rPr>
              <a:t>R</a:t>
            </a:r>
            <a:r>
              <a:rPr lang="en-US" altLang="zh-CN" b="1" baseline="30000" dirty="0">
                <a:latin typeface="+mn-lt"/>
              </a:rPr>
              <a:t>-1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dirty="0"/>
              <a:t>2.  </a:t>
            </a:r>
            <a:r>
              <a:rPr lang="zh-CN" altLang="en-US" dirty="0"/>
              <a:t>对称性   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fr-FR" altLang="zh-CN" dirty="0"/>
              <a:t>&lt;</a:t>
            </a:r>
            <a:r>
              <a:rPr lang="fr-FR" altLang="zh-CN" i="1" dirty="0"/>
              <a:t>x</a:t>
            </a:r>
            <a:r>
              <a:rPr lang="fr-FR" altLang="zh-CN" dirty="0"/>
              <a:t>,</a:t>
            </a:r>
            <a:r>
              <a:rPr lang="fr-FR" altLang="zh-CN" i="1" dirty="0"/>
              <a:t>y</a:t>
            </a:r>
            <a:r>
              <a:rPr lang="fr-FR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zh-CN" altLang="en-US" b="1" i="1" dirty="0">
                <a:latin typeface="+mn-lt"/>
                <a:ea typeface="+mn-ea"/>
              </a:rPr>
              <a:t>R</a:t>
            </a:r>
            <a:r>
              <a:rPr lang="zh-CN" altLang="en-US" b="1" dirty="0">
                <a:latin typeface="+mn-lt"/>
              </a:rPr>
              <a:t>∩</a:t>
            </a:r>
            <a:r>
              <a:rPr lang="zh-CN" altLang="en-US" b="1" i="1" dirty="0">
                <a:latin typeface="+mn-lt"/>
                <a:ea typeface="+mn-ea"/>
              </a:rPr>
              <a:t>R</a:t>
            </a:r>
            <a:r>
              <a:rPr lang="en-US" altLang="zh-CN" b="1" baseline="30000" dirty="0">
                <a:latin typeface="+mn-lt"/>
              </a:rPr>
              <a:t>-1</a:t>
            </a:r>
            <a:r>
              <a:rPr lang="fr-FR" altLang="zh-CN" dirty="0"/>
              <a:t> 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ym typeface="Symbol" panose="05050102010706020507" pitchFamily="18" charset="2"/>
              </a:rPr>
              <a:t>                                </a:t>
            </a:r>
            <a:r>
              <a:rPr lang="fr-FR" altLang="zh-CN" dirty="0">
                <a:solidFill>
                  <a:srgbClr val="0066FF"/>
                </a:solidFill>
              </a:rPr>
              <a:t>&lt;</a:t>
            </a:r>
            <a:r>
              <a:rPr lang="fr-FR" altLang="zh-CN" i="1" dirty="0">
                <a:solidFill>
                  <a:srgbClr val="0066FF"/>
                </a:solidFill>
              </a:rPr>
              <a:t>x</a:t>
            </a:r>
            <a:r>
              <a:rPr lang="fr-FR" altLang="zh-CN" dirty="0">
                <a:solidFill>
                  <a:srgbClr val="0066FF"/>
                </a:solidFill>
              </a:rPr>
              <a:t>,</a:t>
            </a:r>
            <a:r>
              <a:rPr lang="fr-FR" altLang="zh-CN" i="1" dirty="0">
                <a:solidFill>
                  <a:srgbClr val="0066FF"/>
                </a:solidFill>
              </a:rPr>
              <a:t>y</a:t>
            </a:r>
            <a:r>
              <a:rPr lang="fr-FR" altLang="zh-CN" dirty="0">
                <a:solidFill>
                  <a:srgbClr val="0066FF"/>
                </a:solidFill>
              </a:rPr>
              <a:t>&gt;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zh-CN" altLang="en-US" b="1" i="1" dirty="0">
                <a:solidFill>
                  <a:srgbClr val="0066FF"/>
                </a:solidFill>
                <a:latin typeface="+mn-lt"/>
                <a:ea typeface="+mn-ea"/>
              </a:rPr>
              <a:t>R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</a:t>
            </a:r>
            <a:r>
              <a:rPr lang="fr-FR" altLang="zh-CN" dirty="0">
                <a:solidFill>
                  <a:srgbClr val="0066FF"/>
                </a:solidFill>
              </a:rPr>
              <a:t>&lt;</a:t>
            </a:r>
            <a:r>
              <a:rPr lang="fr-FR" altLang="zh-CN" i="1" dirty="0">
                <a:solidFill>
                  <a:srgbClr val="0066FF"/>
                </a:solidFill>
              </a:rPr>
              <a:t>x</a:t>
            </a:r>
            <a:r>
              <a:rPr lang="fr-FR" altLang="zh-CN" dirty="0">
                <a:solidFill>
                  <a:srgbClr val="0066FF"/>
                </a:solidFill>
              </a:rPr>
              <a:t>,</a:t>
            </a:r>
            <a:r>
              <a:rPr lang="fr-FR" altLang="zh-CN" i="1" dirty="0">
                <a:solidFill>
                  <a:srgbClr val="0066FF"/>
                </a:solidFill>
              </a:rPr>
              <a:t>y</a:t>
            </a:r>
            <a:r>
              <a:rPr lang="fr-FR" altLang="zh-CN" dirty="0">
                <a:solidFill>
                  <a:srgbClr val="0066FF"/>
                </a:solidFill>
              </a:rPr>
              <a:t>&gt;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zh-CN" altLang="en-US" b="1" i="1" dirty="0">
                <a:solidFill>
                  <a:srgbClr val="0066FF"/>
                </a:solidFill>
                <a:latin typeface="+mn-lt"/>
                <a:ea typeface="+mn-ea"/>
              </a:rPr>
              <a:t>R</a:t>
            </a:r>
            <a:r>
              <a:rPr lang="en-US" altLang="zh-CN" b="1" baseline="30000" dirty="0">
                <a:solidFill>
                  <a:srgbClr val="0066FF"/>
                </a:solidFill>
                <a:latin typeface="+mn-lt"/>
              </a:rPr>
              <a:t>-1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fr-FR" altLang="zh-CN" dirty="0">
                <a:solidFill>
                  <a:srgbClr val="0066FF"/>
                </a:solidFill>
              </a:rPr>
              <a:t>&lt;</a:t>
            </a:r>
            <a:r>
              <a:rPr lang="fr-FR" altLang="zh-CN" i="1" dirty="0">
                <a:solidFill>
                  <a:srgbClr val="0066FF"/>
                </a:solidFill>
              </a:rPr>
              <a:t>y</a:t>
            </a:r>
            <a:r>
              <a:rPr lang="fr-FR" altLang="zh-CN" dirty="0">
                <a:solidFill>
                  <a:srgbClr val="0066FF"/>
                </a:solidFill>
              </a:rPr>
              <a:t>,</a:t>
            </a:r>
            <a:r>
              <a:rPr lang="fr-FR" altLang="zh-CN" i="1" dirty="0">
                <a:solidFill>
                  <a:srgbClr val="0066FF"/>
                </a:solidFill>
              </a:rPr>
              <a:t>x</a:t>
            </a:r>
            <a:r>
              <a:rPr lang="fr-FR" altLang="zh-CN" dirty="0">
                <a:solidFill>
                  <a:srgbClr val="0066FF"/>
                </a:solidFill>
              </a:rPr>
              <a:t>&gt;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zh-CN" altLang="en-US" i="1" dirty="0">
                <a:solidFill>
                  <a:srgbClr val="0066FF"/>
                </a:solidFill>
              </a:rPr>
              <a:t>R</a:t>
            </a:r>
            <a:r>
              <a:rPr lang="en-US" altLang="zh-CN" baseline="30000" dirty="0">
                <a:solidFill>
                  <a:srgbClr val="0066FF"/>
                </a:solidFill>
              </a:rPr>
              <a:t>-1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</a:t>
            </a:r>
            <a:r>
              <a:rPr lang="fr-FR" altLang="zh-CN" dirty="0">
                <a:solidFill>
                  <a:srgbClr val="0066FF"/>
                </a:solidFill>
              </a:rPr>
              <a:t>&lt;</a:t>
            </a:r>
            <a:r>
              <a:rPr lang="fr-FR" altLang="zh-CN" i="1" dirty="0">
                <a:solidFill>
                  <a:srgbClr val="0066FF"/>
                </a:solidFill>
              </a:rPr>
              <a:t>y</a:t>
            </a:r>
            <a:r>
              <a:rPr lang="fr-FR" altLang="zh-CN" dirty="0">
                <a:solidFill>
                  <a:srgbClr val="0066FF"/>
                </a:solidFill>
              </a:rPr>
              <a:t>,</a:t>
            </a:r>
            <a:r>
              <a:rPr lang="fr-FR" altLang="zh-CN" i="1" dirty="0">
                <a:solidFill>
                  <a:srgbClr val="0066FF"/>
                </a:solidFill>
              </a:rPr>
              <a:t>x</a:t>
            </a:r>
            <a:r>
              <a:rPr lang="fr-FR" altLang="zh-CN" dirty="0">
                <a:solidFill>
                  <a:srgbClr val="0066FF"/>
                </a:solidFill>
              </a:rPr>
              <a:t>&gt;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zh-CN" altLang="en-US" i="1" dirty="0">
                <a:solidFill>
                  <a:srgbClr val="0066FF"/>
                </a:solidFill>
              </a:rPr>
              <a:t>R</a:t>
            </a:r>
            <a:endParaRPr lang="fr-FR" altLang="zh-CN" dirty="0">
              <a:solidFill>
                <a:srgbClr val="0066FF"/>
              </a:solidFill>
            </a:endParaRPr>
          </a:p>
          <a:p>
            <a:pPr eaLnBrk="1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ym typeface="Symbol" panose="05050102010706020507" pitchFamily="18" charset="2"/>
              </a:rPr>
              <a:t>                                </a:t>
            </a:r>
            <a:r>
              <a:rPr lang="fr-FR" altLang="zh-CN" dirty="0"/>
              <a:t> &lt;</a:t>
            </a:r>
            <a:r>
              <a:rPr lang="fr-FR" altLang="zh-CN" i="1" dirty="0"/>
              <a:t>y</a:t>
            </a:r>
            <a:r>
              <a:rPr lang="fr-FR" altLang="zh-CN" dirty="0"/>
              <a:t>,</a:t>
            </a:r>
            <a:r>
              <a:rPr lang="fr-FR" altLang="zh-CN" i="1" dirty="0"/>
              <a:t>x</a:t>
            </a:r>
            <a:r>
              <a:rPr lang="fr-FR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zh-CN" altLang="en-US" b="1" i="1" dirty="0">
                <a:latin typeface="+mn-lt"/>
                <a:ea typeface="+mn-ea"/>
              </a:rPr>
              <a:t>R</a:t>
            </a:r>
            <a:r>
              <a:rPr lang="zh-CN" altLang="en-US" b="1" dirty="0">
                <a:latin typeface="+mn-lt"/>
              </a:rPr>
              <a:t>∩</a:t>
            </a:r>
            <a:r>
              <a:rPr lang="zh-CN" altLang="en-US" b="1" i="1" dirty="0">
                <a:latin typeface="+mn-lt"/>
                <a:ea typeface="+mn-ea"/>
              </a:rPr>
              <a:t>R</a:t>
            </a:r>
            <a:r>
              <a:rPr lang="en-US" altLang="zh-CN" b="1" baseline="30000" dirty="0">
                <a:latin typeface="+mn-lt"/>
              </a:rPr>
              <a:t>-1</a:t>
            </a:r>
            <a:endParaRPr lang="fr-FR" altLang="zh-CN" dirty="0"/>
          </a:p>
          <a:p>
            <a:pPr eaLnBrk="1" hangingPunct="1">
              <a:lnSpc>
                <a:spcPts val="2500"/>
              </a:lnSpc>
              <a:spcBef>
                <a:spcPts val="0"/>
              </a:spcBef>
            </a:pPr>
            <a:r>
              <a:rPr lang="fr-FR" altLang="zh-CN" dirty="0"/>
              <a:t>           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B519AB-3303-80D8-FCDC-BED961032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92" y="4660336"/>
            <a:ext cx="8731395" cy="208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dirty="0"/>
              <a:t>3.  </a:t>
            </a:r>
            <a:r>
              <a:rPr lang="zh-CN" altLang="en-US" dirty="0"/>
              <a:t>传递性   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fr-FR" altLang="zh-CN" dirty="0"/>
              <a:t>&lt;</a:t>
            </a:r>
            <a:r>
              <a:rPr lang="fr-FR" altLang="zh-CN" i="1" dirty="0"/>
              <a:t>x</a:t>
            </a:r>
            <a:r>
              <a:rPr lang="fr-FR" altLang="zh-CN" dirty="0"/>
              <a:t>,</a:t>
            </a:r>
            <a:r>
              <a:rPr lang="fr-FR" altLang="zh-CN" i="1" dirty="0"/>
              <a:t>y</a:t>
            </a:r>
            <a:r>
              <a:rPr lang="fr-FR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zh-CN" altLang="en-US" b="1" i="1" dirty="0">
                <a:latin typeface="+mn-lt"/>
                <a:ea typeface="+mn-ea"/>
              </a:rPr>
              <a:t>R</a:t>
            </a:r>
            <a:r>
              <a:rPr lang="zh-CN" altLang="en-US" b="1" dirty="0">
                <a:latin typeface="+mn-lt"/>
              </a:rPr>
              <a:t>∩</a:t>
            </a:r>
            <a:r>
              <a:rPr lang="zh-CN" altLang="en-US" b="1" i="1" dirty="0">
                <a:latin typeface="+mn-lt"/>
                <a:ea typeface="+mn-ea"/>
              </a:rPr>
              <a:t>R</a:t>
            </a:r>
            <a:r>
              <a:rPr lang="en-US" altLang="zh-CN" b="1" baseline="30000" dirty="0">
                <a:latin typeface="+mn-lt"/>
              </a:rPr>
              <a:t>-1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fr-FR" altLang="zh-CN" dirty="0"/>
              <a:t>&lt;</a:t>
            </a:r>
            <a:r>
              <a:rPr lang="fr-FR" altLang="zh-CN" i="1" dirty="0"/>
              <a:t>y</a:t>
            </a:r>
            <a:r>
              <a:rPr lang="fr-FR" altLang="zh-CN" dirty="0"/>
              <a:t>,</a:t>
            </a:r>
            <a:r>
              <a:rPr lang="fr-FR" altLang="zh-CN" i="1" dirty="0"/>
              <a:t>z</a:t>
            </a:r>
            <a:r>
              <a:rPr lang="fr-FR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zh-CN" altLang="en-US" b="1" i="1" dirty="0">
                <a:latin typeface="+mn-lt"/>
                <a:ea typeface="+mn-ea"/>
              </a:rPr>
              <a:t>R</a:t>
            </a:r>
            <a:r>
              <a:rPr lang="zh-CN" altLang="en-US" b="1" dirty="0">
                <a:latin typeface="+mn-lt"/>
              </a:rPr>
              <a:t>∩</a:t>
            </a:r>
            <a:r>
              <a:rPr lang="zh-CN" altLang="en-US" b="1" i="1" dirty="0">
                <a:latin typeface="+mn-lt"/>
                <a:ea typeface="+mn-ea"/>
              </a:rPr>
              <a:t>R</a:t>
            </a:r>
            <a:r>
              <a:rPr lang="en-US" altLang="zh-CN" b="1" baseline="30000" dirty="0">
                <a:latin typeface="+mn-lt"/>
              </a:rPr>
              <a:t>-1</a:t>
            </a:r>
            <a:r>
              <a:rPr lang="fr-FR" altLang="zh-CN" dirty="0"/>
              <a:t> 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ym typeface="Symbol" panose="05050102010706020507" pitchFamily="18" charset="2"/>
              </a:rPr>
              <a:t>                               </a:t>
            </a:r>
            <a:r>
              <a:rPr lang="fr-FR" altLang="zh-CN" dirty="0"/>
              <a:t> </a:t>
            </a:r>
            <a:r>
              <a:rPr lang="fr-FR" altLang="zh-CN" dirty="0">
                <a:solidFill>
                  <a:srgbClr val="0066FF"/>
                </a:solidFill>
              </a:rPr>
              <a:t>&lt;</a:t>
            </a:r>
            <a:r>
              <a:rPr lang="fr-FR" altLang="zh-CN" i="1" dirty="0">
                <a:solidFill>
                  <a:srgbClr val="0066FF"/>
                </a:solidFill>
              </a:rPr>
              <a:t>x</a:t>
            </a:r>
            <a:r>
              <a:rPr lang="fr-FR" altLang="zh-CN" dirty="0">
                <a:solidFill>
                  <a:srgbClr val="0066FF"/>
                </a:solidFill>
              </a:rPr>
              <a:t>,</a:t>
            </a:r>
            <a:r>
              <a:rPr lang="fr-FR" altLang="zh-CN" i="1" dirty="0">
                <a:solidFill>
                  <a:srgbClr val="0066FF"/>
                </a:solidFill>
              </a:rPr>
              <a:t>y</a:t>
            </a:r>
            <a:r>
              <a:rPr lang="fr-FR" altLang="zh-CN" dirty="0">
                <a:solidFill>
                  <a:srgbClr val="0066FF"/>
                </a:solidFill>
              </a:rPr>
              <a:t>&gt;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zh-CN" altLang="en-US" b="1" i="1" dirty="0">
                <a:solidFill>
                  <a:srgbClr val="0066FF"/>
                </a:solidFill>
                <a:latin typeface="+mn-lt"/>
                <a:ea typeface="+mn-ea"/>
              </a:rPr>
              <a:t>R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</a:t>
            </a:r>
            <a:r>
              <a:rPr lang="fr-FR" altLang="zh-CN" dirty="0">
                <a:solidFill>
                  <a:srgbClr val="7030A0"/>
                </a:solidFill>
              </a:rPr>
              <a:t>&lt;</a:t>
            </a:r>
            <a:r>
              <a:rPr lang="fr-FR" altLang="zh-CN" i="1" dirty="0">
                <a:solidFill>
                  <a:srgbClr val="7030A0"/>
                </a:solidFill>
              </a:rPr>
              <a:t>x</a:t>
            </a:r>
            <a:r>
              <a:rPr lang="fr-FR" altLang="zh-CN" dirty="0">
                <a:solidFill>
                  <a:srgbClr val="7030A0"/>
                </a:solidFill>
              </a:rPr>
              <a:t>,</a:t>
            </a:r>
            <a:r>
              <a:rPr lang="fr-FR" altLang="zh-CN" i="1" dirty="0">
                <a:solidFill>
                  <a:srgbClr val="7030A0"/>
                </a:solidFill>
              </a:rPr>
              <a:t>y</a:t>
            </a:r>
            <a:r>
              <a:rPr lang="fr-FR" altLang="zh-CN" dirty="0">
                <a:solidFill>
                  <a:srgbClr val="7030A0"/>
                </a:solidFill>
              </a:rPr>
              <a:t>&gt;</a:t>
            </a: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</a:t>
            </a:r>
            <a:r>
              <a:rPr lang="zh-CN" altLang="en-US" b="1" i="1" dirty="0">
                <a:solidFill>
                  <a:srgbClr val="7030A0"/>
                </a:solidFill>
                <a:latin typeface="+mn-lt"/>
                <a:ea typeface="+mn-ea"/>
              </a:rPr>
              <a:t>R</a:t>
            </a:r>
            <a:r>
              <a:rPr lang="en-US" altLang="zh-CN" b="1" baseline="30000" dirty="0">
                <a:solidFill>
                  <a:srgbClr val="7030A0"/>
                </a:solidFill>
                <a:latin typeface="+mn-lt"/>
              </a:rPr>
              <a:t>-1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</a:t>
            </a:r>
            <a:r>
              <a:rPr lang="fr-FR" altLang="zh-CN" dirty="0">
                <a:solidFill>
                  <a:srgbClr val="0066FF"/>
                </a:solidFill>
              </a:rPr>
              <a:t>&lt;</a:t>
            </a:r>
            <a:r>
              <a:rPr lang="fr-FR" altLang="zh-CN" i="1" dirty="0">
                <a:solidFill>
                  <a:srgbClr val="0066FF"/>
                </a:solidFill>
              </a:rPr>
              <a:t>y</a:t>
            </a:r>
            <a:r>
              <a:rPr lang="fr-FR" altLang="zh-CN" dirty="0">
                <a:solidFill>
                  <a:srgbClr val="0066FF"/>
                </a:solidFill>
              </a:rPr>
              <a:t>,</a:t>
            </a:r>
            <a:r>
              <a:rPr lang="fr-FR" altLang="zh-CN" i="1" dirty="0">
                <a:solidFill>
                  <a:srgbClr val="0066FF"/>
                </a:solidFill>
              </a:rPr>
              <a:t>z</a:t>
            </a:r>
            <a:r>
              <a:rPr lang="fr-FR" altLang="zh-CN" dirty="0">
                <a:solidFill>
                  <a:srgbClr val="0066FF"/>
                </a:solidFill>
              </a:rPr>
              <a:t>&gt;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zh-CN" altLang="en-US" b="1" i="1" dirty="0">
                <a:solidFill>
                  <a:srgbClr val="0066FF"/>
                </a:solidFill>
                <a:latin typeface="+mn-lt"/>
                <a:ea typeface="+mn-ea"/>
              </a:rPr>
              <a:t>R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</a:t>
            </a:r>
            <a:r>
              <a:rPr lang="fr-FR" altLang="zh-CN" dirty="0">
                <a:solidFill>
                  <a:srgbClr val="7030A0"/>
                </a:solidFill>
              </a:rPr>
              <a:t>&lt;</a:t>
            </a:r>
            <a:r>
              <a:rPr lang="fr-FR" altLang="zh-CN" i="1" dirty="0">
                <a:solidFill>
                  <a:srgbClr val="7030A0"/>
                </a:solidFill>
              </a:rPr>
              <a:t>y</a:t>
            </a:r>
            <a:r>
              <a:rPr lang="fr-FR" altLang="zh-CN" dirty="0">
                <a:solidFill>
                  <a:srgbClr val="7030A0"/>
                </a:solidFill>
              </a:rPr>
              <a:t>,</a:t>
            </a:r>
            <a:r>
              <a:rPr lang="fr-FR" altLang="zh-CN" i="1" dirty="0">
                <a:solidFill>
                  <a:srgbClr val="7030A0"/>
                </a:solidFill>
              </a:rPr>
              <a:t>z</a:t>
            </a:r>
            <a:r>
              <a:rPr lang="fr-FR" altLang="zh-CN" dirty="0">
                <a:solidFill>
                  <a:srgbClr val="7030A0"/>
                </a:solidFill>
              </a:rPr>
              <a:t>&gt;</a:t>
            </a: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</a:t>
            </a:r>
            <a:r>
              <a:rPr lang="zh-CN" altLang="en-US" b="1" i="1" dirty="0">
                <a:solidFill>
                  <a:srgbClr val="7030A0"/>
                </a:solidFill>
                <a:latin typeface="+mn-lt"/>
                <a:ea typeface="+mn-ea"/>
              </a:rPr>
              <a:t>R</a:t>
            </a:r>
            <a:r>
              <a:rPr lang="en-US" altLang="zh-CN" b="1" baseline="30000" dirty="0">
                <a:solidFill>
                  <a:srgbClr val="7030A0"/>
                </a:solidFill>
                <a:latin typeface="+mn-lt"/>
              </a:rPr>
              <a:t>-1</a:t>
            </a:r>
            <a:r>
              <a:rPr lang="fr-FR" altLang="zh-CN" dirty="0">
                <a:solidFill>
                  <a:srgbClr val="7030A0"/>
                </a:solidFill>
              </a:rPr>
              <a:t> </a:t>
            </a:r>
            <a:endParaRPr lang="fr-FR" altLang="zh-CN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ym typeface="Symbol" panose="05050102010706020507" pitchFamily="18" charset="2"/>
              </a:rPr>
              <a:t>                               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z</a:t>
            </a:r>
            <a:r>
              <a:rPr lang="en-US" altLang="zh-CN" dirty="0">
                <a:solidFill>
                  <a:srgbClr val="0066FF"/>
                </a:solidFill>
              </a:rPr>
              <a:t>&gt;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zh-CN" altLang="en-US" b="1" i="1" dirty="0">
                <a:solidFill>
                  <a:srgbClr val="0066FF"/>
                </a:solidFill>
                <a:latin typeface="+mn-lt"/>
                <a:ea typeface="+mn-ea"/>
              </a:rPr>
              <a:t>R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en-US" altLang="zh-CN" i="1" dirty="0" err="1">
                <a:solidFill>
                  <a:srgbClr val="7030A0"/>
                </a:solidFill>
              </a:rPr>
              <a:t>x</a:t>
            </a:r>
            <a:r>
              <a:rPr lang="en-US" altLang="zh-CN" dirty="0" err="1">
                <a:solidFill>
                  <a:srgbClr val="7030A0"/>
                </a:solidFill>
              </a:rPr>
              <a:t>,</a:t>
            </a:r>
            <a:r>
              <a:rPr lang="en-US" altLang="zh-CN" i="1" dirty="0" err="1">
                <a:solidFill>
                  <a:srgbClr val="7030A0"/>
                </a:solidFill>
              </a:rPr>
              <a:t>z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</a:t>
            </a:r>
            <a:r>
              <a:rPr lang="zh-CN" altLang="en-US" b="1" i="1" dirty="0">
                <a:solidFill>
                  <a:srgbClr val="7030A0"/>
                </a:solidFill>
                <a:latin typeface="+mn-lt"/>
                <a:ea typeface="+mn-ea"/>
              </a:rPr>
              <a:t>R</a:t>
            </a:r>
            <a:r>
              <a:rPr lang="en-US" altLang="zh-CN" b="1" baseline="30000" dirty="0">
                <a:solidFill>
                  <a:srgbClr val="7030A0"/>
                </a:solidFill>
                <a:latin typeface="+mn-lt"/>
              </a:rPr>
              <a:t>-1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ym typeface="Symbol" panose="05050102010706020507" pitchFamily="18" charset="2"/>
              </a:rPr>
              <a:t>                               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zh-CN" altLang="en-US" b="1" i="1" dirty="0">
                <a:latin typeface="+mn-lt"/>
                <a:ea typeface="+mn-ea"/>
              </a:rPr>
              <a:t>R</a:t>
            </a:r>
            <a:r>
              <a:rPr lang="zh-CN" altLang="en-US" b="1" dirty="0">
                <a:latin typeface="+mn-lt"/>
              </a:rPr>
              <a:t>∩</a:t>
            </a:r>
            <a:r>
              <a:rPr lang="zh-CN" altLang="en-US" b="1" i="1" dirty="0">
                <a:latin typeface="+mn-lt"/>
                <a:ea typeface="+mn-ea"/>
              </a:rPr>
              <a:t>R</a:t>
            </a:r>
            <a:r>
              <a:rPr lang="en-US" altLang="zh-CN" b="1" baseline="30000" dirty="0">
                <a:latin typeface="+mn-lt"/>
              </a:rPr>
              <a:t>-1</a:t>
            </a:r>
            <a:r>
              <a:rPr lang="en-US" altLang="zh-CN" dirty="0"/>
              <a:t> 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dirty="0"/>
              <a:t>                  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F3A0FF-7840-0C86-8D77-E926669BF73C}"/>
              </a:ext>
            </a:extLst>
          </p:cNvPr>
          <p:cNvSpPr txBox="1"/>
          <p:nvPr/>
        </p:nvSpPr>
        <p:spPr>
          <a:xfrm>
            <a:off x="681864" y="611573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Symbol" panose="05050102010706020507" pitchFamily="18" charset="2"/>
              </a:rPr>
              <a:t>因此，</a:t>
            </a:r>
            <a:r>
              <a:rPr lang="zh-CN" altLang="en-US" b="1" i="1" dirty="0">
                <a:latin typeface="+mn-lt"/>
                <a:ea typeface="+mn-ea"/>
              </a:rPr>
              <a:t>R</a:t>
            </a:r>
            <a:r>
              <a:rPr lang="zh-CN" altLang="en-US" b="1" dirty="0">
                <a:sym typeface="Symbol" panose="05050102010706020507" pitchFamily="18" charset="2"/>
              </a:rPr>
              <a:t>是等价关系</a:t>
            </a:r>
            <a:r>
              <a:rPr lang="en-US" altLang="zh-CN" b="1" dirty="0">
                <a:sym typeface="Symbol" panose="05050102010706020507" pitchFamily="18" charset="2"/>
              </a:rPr>
              <a:t>.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C2D54F-9064-2199-1BB5-76E4C10FA274}"/>
              </a:ext>
            </a:extLst>
          </p:cNvPr>
          <p:cNvSpPr txBox="1"/>
          <p:nvPr/>
        </p:nvSpPr>
        <p:spPr>
          <a:xfrm>
            <a:off x="233092" y="211255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证明：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ED43C4C-07CC-BDEC-9673-D2C8F22F4FC6}"/>
              </a:ext>
            </a:extLst>
          </p:cNvPr>
          <p:cNvCxnSpPr/>
          <p:nvPr/>
        </p:nvCxnSpPr>
        <p:spPr>
          <a:xfrm>
            <a:off x="233092" y="3573016"/>
            <a:ext cx="858738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B1E0FA8-A706-24AD-F722-91E691113219}"/>
              </a:ext>
            </a:extLst>
          </p:cNvPr>
          <p:cNvCxnSpPr/>
          <p:nvPr/>
        </p:nvCxnSpPr>
        <p:spPr>
          <a:xfrm>
            <a:off x="233092" y="4660336"/>
            <a:ext cx="858738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D26C241-E908-087C-DD75-6FE9ADDD3540}"/>
              </a:ext>
            </a:extLst>
          </p:cNvPr>
          <p:cNvCxnSpPr/>
          <p:nvPr/>
        </p:nvCxnSpPr>
        <p:spPr>
          <a:xfrm>
            <a:off x="233092" y="6077949"/>
            <a:ext cx="858738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767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灯片编号占位符 3">
            <a:extLst>
              <a:ext uri="{FF2B5EF4-FFF2-40B4-BE49-F238E27FC236}">
                <a16:creationId xmlns:a16="http://schemas.microsoft.com/office/drawing/2014/main" id="{74762517-258E-C25A-B3C5-3D731DCD9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44408" y="6245224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4DD35A9E-92F9-4954-A643-3986319EA10E}" type="slidenum">
              <a:rPr lang="zh-CN" altLang="en-US" sz="1400">
                <a:latin typeface="Times New Roman" panose="02020603050405020304" pitchFamily="18" charset="0"/>
              </a:rPr>
              <a:pPr/>
              <a:t>133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764931" name="Rectangle 3">
            <a:extLst>
              <a:ext uri="{FF2B5EF4-FFF2-40B4-BE49-F238E27FC236}">
                <a16:creationId xmlns:a16="http://schemas.microsoft.com/office/drawing/2014/main" id="{787148C6-4DFB-EAE5-8C32-4A7B0DEFF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148580"/>
            <a:ext cx="8640960" cy="557289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Z</a:t>
            </a:r>
            <a:r>
              <a:rPr lang="en-US" altLang="zh-CN" baseline="30000" dirty="0"/>
              <a:t>+</a:t>
            </a:r>
            <a:r>
              <a:rPr lang="en-US" altLang="zh-CN" dirty="0">
                <a:sym typeface="Symbol" panose="05050102010706020507" pitchFamily="18" charset="2"/>
              </a:rPr>
              <a:t> </a:t>
            </a:r>
            <a:r>
              <a:rPr lang="en-US" altLang="zh-CN" dirty="0"/>
              <a:t>Z</a:t>
            </a:r>
            <a:r>
              <a:rPr lang="en-US" altLang="zh-CN" baseline="30000" dirty="0"/>
              <a:t>+</a:t>
            </a:r>
            <a:r>
              <a:rPr lang="zh-CN" altLang="en-US" dirty="0"/>
              <a:t>上的二元关系（</a:t>
            </a:r>
            <a:r>
              <a:rPr lang="en-US" altLang="zh-CN" dirty="0"/>
              <a:t> </a:t>
            </a:r>
            <a:r>
              <a:rPr lang="zh-CN" altLang="en-US" dirty="0"/>
              <a:t>其中，</a:t>
            </a:r>
            <a:r>
              <a:rPr lang="en-US" altLang="zh-CN" dirty="0"/>
              <a:t>Z</a:t>
            </a:r>
            <a:r>
              <a:rPr lang="en-US" altLang="zh-CN" baseline="30000" dirty="0"/>
              <a:t>+</a:t>
            </a:r>
            <a:r>
              <a:rPr lang="zh-CN" altLang="en-US" dirty="0"/>
              <a:t>表示正整数集）</a:t>
            </a:r>
            <a:r>
              <a:rPr lang="en-US" altLang="zh-CN" dirty="0"/>
              <a:t>,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其定义如下：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&gt;,&lt;</a:t>
            </a:r>
            <a:r>
              <a:rPr lang="en-US" altLang="zh-CN" i="1" dirty="0" err="1"/>
              <a:t>u</a:t>
            </a:r>
            <a:r>
              <a:rPr lang="en-US" altLang="zh-CN" dirty="0" err="1"/>
              <a:t>,</a:t>
            </a:r>
            <a:r>
              <a:rPr lang="en-US" altLang="zh-CN" i="1" dirty="0" err="1"/>
              <a:t>v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Z</a:t>
            </a:r>
            <a:r>
              <a:rPr lang="en-US" altLang="zh-CN" baseline="30000" dirty="0"/>
              <a:t>+</a:t>
            </a:r>
            <a:r>
              <a:rPr lang="en-US" altLang="zh-CN" dirty="0">
                <a:sym typeface="Symbol" panose="05050102010706020507" pitchFamily="18" charset="2"/>
              </a:rPr>
              <a:t> </a:t>
            </a:r>
            <a:r>
              <a:rPr lang="en-US" altLang="zh-CN" dirty="0"/>
              <a:t>Z</a:t>
            </a:r>
            <a:r>
              <a:rPr lang="en-US" altLang="zh-CN" baseline="30000" dirty="0"/>
              <a:t>+</a:t>
            </a:r>
            <a:r>
              <a:rPr lang="en-US" altLang="zh-CN" dirty="0">
                <a:sym typeface="Symbol" panose="05050102010706020507" pitchFamily="18" charset="2"/>
              </a:rPr>
              <a:t> ,</a:t>
            </a:r>
            <a:endParaRPr lang="en-US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                         </a:t>
            </a:r>
            <a:r>
              <a:rPr lang="en-US" altLang="zh-CN" dirty="0"/>
              <a:t>&lt;&lt;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&gt;,&lt;</a:t>
            </a:r>
            <a:r>
              <a:rPr lang="en-US" altLang="zh-CN" i="1" dirty="0" err="1"/>
              <a:t>u</a:t>
            </a:r>
            <a:r>
              <a:rPr lang="en-US" altLang="zh-CN" dirty="0" err="1"/>
              <a:t>,</a:t>
            </a:r>
            <a:r>
              <a:rPr lang="en-US" altLang="zh-CN" i="1" dirty="0" err="1"/>
              <a:t>v</a:t>
            </a:r>
            <a:r>
              <a:rPr lang="en-US" altLang="zh-CN" dirty="0"/>
              <a:t>&gt;&gt;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 当且仅当 </a:t>
            </a:r>
            <a:r>
              <a:rPr lang="en-US" altLang="zh-CN" i="1" dirty="0">
                <a:sym typeface="Symbol" panose="05050102010706020507" pitchFamily="18" charset="2"/>
              </a:rPr>
              <a:t>xv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i="1" dirty="0" err="1">
                <a:sym typeface="Symbol" panose="05050102010706020507" pitchFamily="18" charset="2"/>
              </a:rPr>
              <a:t>yu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sym typeface="Symbol" panose="05050102010706020507" pitchFamily="18" charset="2"/>
              </a:rPr>
              <a:t>         证明：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是一个等价关系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证明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: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1.</a:t>
            </a:r>
            <a:r>
              <a:rPr lang="zh-CN" altLang="en-US" dirty="0">
                <a:sym typeface="Symbol" panose="05050102010706020507" pitchFamily="18" charset="2"/>
              </a:rPr>
              <a:t>自反性</a:t>
            </a:r>
            <a:r>
              <a:rPr lang="en-US" altLang="zh-CN" dirty="0">
                <a:sym typeface="Symbol" panose="05050102010706020507" pitchFamily="18" charset="2"/>
              </a:rPr>
              <a:t>   &lt;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,y</a:t>
            </a:r>
            <a:r>
              <a:rPr lang="en-US" altLang="zh-CN" dirty="0">
                <a:sym typeface="Symbol" panose="05050102010706020507" pitchFamily="18" charset="2"/>
              </a:rPr>
              <a:t>&gt;A,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                 </a:t>
            </a:r>
            <a:r>
              <a:rPr lang="zh-CN" altLang="en-US" dirty="0">
                <a:solidFill>
                  <a:srgbClr val="0066FF"/>
                </a:solidFill>
                <a:sym typeface="Symbol" panose="05050102010706020507" pitchFamily="18" charset="2"/>
              </a:rPr>
              <a:t>因为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xy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yx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66FF"/>
                </a:solidFill>
                <a:sym typeface="Symbol" panose="05050102010706020507" pitchFamily="18" charset="2"/>
              </a:rPr>
              <a:t>所以</a:t>
            </a:r>
            <a:r>
              <a:rPr lang="zh-CN" altLang="en-US" dirty="0">
                <a:solidFill>
                  <a:srgbClr val="0066FF"/>
                </a:solidFill>
              </a:rPr>
              <a:t>，</a:t>
            </a:r>
            <a:endParaRPr lang="en-US" altLang="zh-CN" dirty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                     </a:t>
            </a:r>
            <a:r>
              <a:rPr lang="en-US" altLang="zh-CN" dirty="0"/>
              <a:t>&lt;&lt;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sym typeface="Symbol" panose="05050102010706020507" pitchFamily="18" charset="2"/>
              </a:rPr>
              <a:t>2.</a:t>
            </a:r>
            <a:r>
              <a:rPr lang="zh-CN" altLang="en-US" dirty="0">
                <a:sym typeface="Symbol" panose="05050102010706020507" pitchFamily="18" charset="2"/>
              </a:rPr>
              <a:t>对称性</a:t>
            </a:r>
            <a:r>
              <a:rPr lang="en-US" altLang="zh-CN" dirty="0">
                <a:sym typeface="Symbol" panose="05050102010706020507" pitchFamily="18" charset="2"/>
              </a:rPr>
              <a:t>   </a:t>
            </a:r>
            <a:r>
              <a:rPr lang="en-US" altLang="zh-CN" dirty="0"/>
              <a:t>&lt;&lt;</a:t>
            </a:r>
            <a:r>
              <a:rPr lang="en-US" altLang="zh-CN" i="1" dirty="0" err="1"/>
              <a:t>x</a:t>
            </a:r>
            <a:r>
              <a:rPr lang="en-US" altLang="zh-CN" dirty="0" err="1"/>
              <a:t>,y</a:t>
            </a:r>
            <a:r>
              <a:rPr lang="en-US" altLang="zh-CN" dirty="0"/>
              <a:t>&gt;,&lt;</a:t>
            </a:r>
            <a:r>
              <a:rPr lang="en-US" altLang="zh-CN" i="1" dirty="0" err="1"/>
              <a:t>u</a:t>
            </a:r>
            <a:r>
              <a:rPr lang="en-US" altLang="zh-CN" dirty="0" err="1"/>
              <a:t>,</a:t>
            </a:r>
            <a:r>
              <a:rPr lang="en-US" altLang="zh-CN" i="1" dirty="0" err="1"/>
              <a:t>v</a:t>
            </a:r>
            <a:r>
              <a:rPr lang="en-US" altLang="zh-CN" dirty="0"/>
              <a:t>&gt;&gt;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                 </a:t>
            </a:r>
            <a:r>
              <a:rPr lang="zh-CN" altLang="en-US" dirty="0">
                <a:solidFill>
                  <a:srgbClr val="0066FF"/>
                </a:solidFill>
                <a:sym typeface="Symbol" panose="05050102010706020507" pitchFamily="18" charset="2"/>
              </a:rPr>
              <a:t>则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xv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yu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66FF"/>
                </a:solidFill>
                <a:sym typeface="Symbol" panose="05050102010706020507" pitchFamily="18" charset="2"/>
              </a:rPr>
              <a:t>即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uy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vx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66FF"/>
                </a:solidFill>
                <a:sym typeface="Symbol" panose="05050102010706020507" pitchFamily="18" charset="2"/>
              </a:rPr>
              <a:t>所以，    </a:t>
            </a:r>
            <a:endParaRPr lang="en-US" altLang="zh-CN" dirty="0">
              <a:solidFill>
                <a:srgbClr val="0066FF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   </a:t>
            </a:r>
            <a:r>
              <a:rPr lang="en-US" altLang="zh-CN" dirty="0"/>
              <a:t>&lt;&lt;</a:t>
            </a:r>
            <a:r>
              <a:rPr lang="en-US" altLang="zh-CN" i="1" dirty="0" err="1"/>
              <a:t>u</a:t>
            </a:r>
            <a:r>
              <a:rPr lang="en-US" altLang="zh-CN" dirty="0" err="1"/>
              <a:t>,</a:t>
            </a:r>
            <a:r>
              <a:rPr lang="en-US" altLang="zh-CN" i="1" dirty="0" err="1"/>
              <a:t>v</a:t>
            </a:r>
            <a:r>
              <a:rPr lang="en-US" altLang="zh-CN" dirty="0"/>
              <a:t>&gt;,&lt;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sym typeface="Symbol" panose="05050102010706020507" pitchFamily="18" charset="2"/>
              </a:rPr>
              <a:t>3.</a:t>
            </a:r>
            <a:r>
              <a:rPr lang="zh-CN" altLang="en-US" dirty="0">
                <a:sym typeface="Symbol" panose="05050102010706020507" pitchFamily="18" charset="2"/>
              </a:rPr>
              <a:t>传递性</a:t>
            </a:r>
            <a:r>
              <a:rPr lang="en-US" altLang="zh-CN" dirty="0">
                <a:sym typeface="Symbol" panose="05050102010706020507" pitchFamily="18" charset="2"/>
              </a:rPr>
              <a:t>   </a:t>
            </a:r>
            <a:r>
              <a:rPr lang="en-US" altLang="zh-CN" dirty="0"/>
              <a:t>&lt;&lt;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&gt;,&lt;</a:t>
            </a:r>
            <a:r>
              <a:rPr lang="en-US" altLang="zh-CN" i="1" dirty="0" err="1"/>
              <a:t>u</a:t>
            </a:r>
            <a:r>
              <a:rPr lang="en-US" altLang="zh-CN" dirty="0" err="1"/>
              <a:t>,</a:t>
            </a:r>
            <a:r>
              <a:rPr lang="en-US" altLang="zh-CN" i="1" dirty="0" err="1"/>
              <a:t>v</a:t>
            </a:r>
            <a:r>
              <a:rPr lang="en-US" altLang="zh-CN" dirty="0"/>
              <a:t>&gt;&gt;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,&lt;&lt;</a:t>
            </a:r>
            <a:r>
              <a:rPr lang="en-US" altLang="zh-CN" i="1" dirty="0" err="1"/>
              <a:t>u</a:t>
            </a:r>
            <a:r>
              <a:rPr lang="en-US" altLang="zh-CN" dirty="0" err="1"/>
              <a:t>,</a:t>
            </a:r>
            <a:r>
              <a:rPr lang="en-US" altLang="zh-CN" i="1" dirty="0" err="1"/>
              <a:t>v</a:t>
            </a:r>
            <a:r>
              <a:rPr lang="en-US" altLang="zh-CN" dirty="0"/>
              <a:t>&gt;,&lt;</a:t>
            </a:r>
            <a:r>
              <a:rPr lang="en-US" altLang="zh-CN" i="1" dirty="0" err="1"/>
              <a:t>w</a:t>
            </a:r>
            <a:r>
              <a:rPr lang="en-US" altLang="zh-CN" dirty="0" err="1"/>
              <a:t>,</a:t>
            </a:r>
            <a:r>
              <a:rPr lang="en-US" altLang="zh-CN" i="1" dirty="0" err="1"/>
              <a:t>s</a:t>
            </a:r>
            <a:r>
              <a:rPr lang="en-US" altLang="zh-CN" dirty="0"/>
              <a:t>&gt;&gt;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</a:t>
            </a:r>
            <a:r>
              <a:rPr lang="zh-CN" altLang="en-US" dirty="0">
                <a:solidFill>
                  <a:srgbClr val="0066FF"/>
                </a:solidFill>
                <a:sym typeface="Symbol" panose="05050102010706020507" pitchFamily="18" charset="2"/>
              </a:rPr>
              <a:t>则 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xv=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yu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us=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vw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. </a:t>
            </a:r>
            <a:r>
              <a:rPr lang="zh-CN" altLang="en-US" dirty="0">
                <a:solidFill>
                  <a:srgbClr val="0066FF"/>
                </a:solidFill>
                <a:sym typeface="Symbol" panose="05050102010706020507" pitchFamily="18" charset="2"/>
              </a:rPr>
              <a:t>因此 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xvus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yuvw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66FF"/>
                </a:solidFill>
                <a:sym typeface="Symbol" panose="05050102010706020507" pitchFamily="18" charset="2"/>
              </a:rPr>
              <a:t>即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xs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yw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66FF"/>
                </a:solidFill>
                <a:sym typeface="Symbol" panose="05050102010706020507" pitchFamily="18" charset="2"/>
              </a:rPr>
              <a:t>所以， </a:t>
            </a:r>
            <a:endParaRPr lang="en-US" altLang="zh-CN" dirty="0">
              <a:solidFill>
                <a:srgbClr val="0066FF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              &lt;&lt;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&gt;,&lt;</a:t>
            </a:r>
            <a:r>
              <a:rPr lang="en-US" altLang="zh-CN" i="1" dirty="0" err="1"/>
              <a:t>w</a:t>
            </a:r>
            <a:r>
              <a:rPr lang="en-US" altLang="zh-CN" dirty="0" err="1"/>
              <a:t>,</a:t>
            </a:r>
            <a:r>
              <a:rPr lang="en-US" altLang="zh-CN" i="1" dirty="0" err="1"/>
              <a:t>s</a:t>
            </a:r>
            <a:r>
              <a:rPr lang="en-US" altLang="zh-CN" dirty="0"/>
              <a:t>&gt;&gt;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zh-CN" altLang="en-US" dirty="0">
                <a:sym typeface="Symbol" panose="05050102010706020507" pitchFamily="18" charset="2"/>
              </a:rPr>
              <a:t>因此，</a:t>
            </a:r>
            <a:r>
              <a:rPr lang="en-US" altLang="zh-CN" i="1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是等价关系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4FB689B-E631-5258-4ECC-BF25D56D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dirty="0"/>
              <a:t>等价关系的证明方法及实例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9583961-2BAC-1373-2065-7AAB3D2DF609}"/>
              </a:ext>
            </a:extLst>
          </p:cNvPr>
          <p:cNvCxnSpPr/>
          <p:nvPr/>
        </p:nvCxnSpPr>
        <p:spPr>
          <a:xfrm>
            <a:off x="233092" y="4069872"/>
            <a:ext cx="858738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44C69FF-0EBB-982B-CFC9-ECAAB75836B3}"/>
              </a:ext>
            </a:extLst>
          </p:cNvPr>
          <p:cNvCxnSpPr/>
          <p:nvPr/>
        </p:nvCxnSpPr>
        <p:spPr>
          <a:xfrm>
            <a:off x="233092" y="5157192"/>
            <a:ext cx="858738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3B1E816-3CF1-8BF2-D284-5AA7F6F8733F}"/>
              </a:ext>
            </a:extLst>
          </p:cNvPr>
          <p:cNvCxnSpPr/>
          <p:nvPr/>
        </p:nvCxnSpPr>
        <p:spPr>
          <a:xfrm>
            <a:off x="233092" y="6237312"/>
            <a:ext cx="858738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1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7ADBACBE-8BFA-4837-AE70-2B922943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F5C18C-36E4-4C00-AA22-14BD3F04CAEA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624FE90-7F7D-488F-AED4-B09D5AD76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7.6</a:t>
            </a:r>
            <a:r>
              <a:rPr lang="en-US" altLang="zh-CN">
                <a:latin typeface="华文中宋" panose="02010600040101010101" pitchFamily="2" charset="-122"/>
              </a:rPr>
              <a:t> </a:t>
            </a:r>
            <a:r>
              <a:rPr lang="zh-CN" altLang="en-US">
                <a:latin typeface="华文中宋" panose="02010600040101010101" pitchFamily="2" charset="-122"/>
              </a:rPr>
              <a:t>等价关系与划分（回顾）</a:t>
            </a:r>
            <a:r>
              <a:rPr lang="zh-CN" altLang="en-US"/>
              <a:t> </a:t>
            </a:r>
          </a:p>
        </p:txBody>
      </p:sp>
      <p:sp>
        <p:nvSpPr>
          <p:cNvPr id="37892" name="Rectangle 12">
            <a:extLst>
              <a:ext uri="{FF2B5EF4-FFF2-40B4-BE49-F238E27FC236}">
                <a16:creationId xmlns:a16="http://schemas.microsoft.com/office/drawing/2014/main" id="{7E0E5649-6A07-4DE9-89F2-EECB6EF1C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等价关系的定义与实例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等价类及其性质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商集与集合的划分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等价关系与划分的一一对应 </a:t>
            </a:r>
          </a:p>
        </p:txBody>
      </p:sp>
    </p:spTree>
  </p:cSld>
  <p:clrMapOvr>
    <a:masterClrMapping/>
  </p:clrMapOvr>
  <p:transition spd="slow">
    <p:fade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E26E8BBA-FE16-464B-A9F1-8DDBABE4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18C4D2-4404-4BF1-8CE2-E3EDE0A86E2A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9435549-80DF-4C22-B3B9-908BE2A9F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924425"/>
          </a:xfrm>
        </p:spPr>
        <p:txBody>
          <a:bodyPr/>
          <a:lstStyle/>
          <a:p>
            <a:pPr marL="361950" indent="-361950" eaLnBrk="1" hangingPunct="1">
              <a:buClr>
                <a:srgbClr val="FF9900"/>
              </a:buClr>
            </a:pPr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7.1</a:t>
            </a:r>
            <a:r>
              <a:rPr lang="zh-CN" altLang="en-US"/>
              <a:t>有序对与笛卡儿积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7.2</a:t>
            </a:r>
            <a:r>
              <a:rPr lang="zh-CN" altLang="en-US"/>
              <a:t>二元关系的定义与表示法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7.3</a:t>
            </a:r>
            <a:r>
              <a:rPr lang="zh-CN" altLang="en-US"/>
              <a:t>关系的运算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7.4</a:t>
            </a:r>
            <a:r>
              <a:rPr lang="zh-CN" altLang="en-US"/>
              <a:t>关系的性质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7.5</a:t>
            </a:r>
            <a:r>
              <a:rPr lang="zh-CN" altLang="en-US"/>
              <a:t>关系的闭包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7.6</a:t>
            </a:r>
            <a:r>
              <a:rPr lang="zh-CN" altLang="en-US"/>
              <a:t>等价关系与划分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</a:rPr>
              <a:t>7.7</a:t>
            </a:r>
            <a:r>
              <a:rPr lang="zh-CN" altLang="en-US">
                <a:solidFill>
                  <a:srgbClr val="FF0000"/>
                </a:solidFill>
              </a:rPr>
              <a:t>偏序关系</a:t>
            </a:r>
          </a:p>
          <a:p>
            <a:pPr marL="361950" indent="-361950" eaLnBrk="1" hangingPunct="1"/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1B92E68-242D-40A2-B40F-19D893E81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latin typeface="华文中宋" panose="02010600040101010101" pitchFamily="2" charset="-122"/>
              </a:rPr>
              <a:t>第七章 二元关系</a:t>
            </a:r>
          </a:p>
        </p:txBody>
      </p:sp>
    </p:spTree>
  </p:cSld>
  <p:clrMapOvr>
    <a:masterClrMapping/>
  </p:clrMapOvr>
  <p:transition spd="slow">
    <p:fade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EDB7DF17-6806-4BBB-A3A9-ED58D0F0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1EC795-92A3-4800-B493-BD9CA7A16EFD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0423392-65C8-4A02-938F-60A93E1C7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7.7 </a:t>
            </a:r>
            <a:r>
              <a:rPr lang="zh-CN" altLang="en-US">
                <a:latin typeface="华文中宋" panose="02010600040101010101" pitchFamily="2" charset="-122"/>
              </a:rPr>
              <a:t>偏序关系</a:t>
            </a:r>
            <a:r>
              <a:rPr lang="zh-CN" altLang="en-US"/>
              <a:t> </a:t>
            </a:r>
          </a:p>
        </p:txBody>
      </p:sp>
      <p:sp>
        <p:nvSpPr>
          <p:cNvPr id="6148" name="Rectangle 11">
            <a:extLst>
              <a:ext uri="{FF2B5EF4-FFF2-40B4-BE49-F238E27FC236}">
                <a16:creationId xmlns:a16="http://schemas.microsoft.com/office/drawing/2014/main" id="{C421DA2F-F808-4877-89AB-B0EF2F831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偏序关系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/>
              <a:t>     偏序关系的定义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/>
              <a:t>     偏序关系的实例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偏序集与哈斯图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偏序集中的特殊元素及其性质</a:t>
            </a:r>
          </a:p>
          <a:p>
            <a:pPr eaLnBrk="1" hangingPunct="1"/>
            <a:r>
              <a:rPr lang="zh-CN" altLang="en-US"/>
              <a:t>     </a:t>
            </a:r>
            <a:r>
              <a:rPr lang="zh-CN" altLang="en-US">
                <a:solidFill>
                  <a:srgbClr val="0066FF"/>
                </a:solidFill>
              </a:rPr>
              <a:t>极大元、极小元、</a:t>
            </a:r>
            <a:endParaRPr lang="en-US" altLang="zh-CN">
              <a:solidFill>
                <a:srgbClr val="0066FF"/>
              </a:solidFill>
            </a:endParaRPr>
          </a:p>
          <a:p>
            <a:pPr eaLnBrk="1" hangingPunct="1"/>
            <a:r>
              <a:rPr lang="en-US" altLang="zh-CN">
                <a:solidFill>
                  <a:srgbClr val="0066FF"/>
                </a:solidFill>
              </a:rPr>
              <a:t>     </a:t>
            </a:r>
            <a:r>
              <a:rPr lang="zh-CN" altLang="en-US">
                <a:solidFill>
                  <a:srgbClr val="0066FF"/>
                </a:solidFill>
              </a:rPr>
              <a:t>最大元、最小元；</a:t>
            </a:r>
          </a:p>
          <a:p>
            <a:pPr eaLnBrk="1" hangingPunct="1"/>
            <a:r>
              <a:rPr lang="zh-CN" altLang="en-US"/>
              <a:t>     </a:t>
            </a:r>
            <a:r>
              <a:rPr lang="zh-CN" altLang="en-US">
                <a:solidFill>
                  <a:srgbClr val="7030A0"/>
                </a:solidFill>
              </a:rPr>
              <a:t>上界、下界、</a:t>
            </a:r>
            <a:endParaRPr lang="en-US" altLang="zh-CN">
              <a:solidFill>
                <a:srgbClr val="7030A0"/>
              </a:solidFill>
            </a:endParaRPr>
          </a:p>
          <a:p>
            <a:pPr eaLnBrk="1" hangingPunct="1"/>
            <a:r>
              <a:rPr lang="en-US" altLang="zh-CN">
                <a:solidFill>
                  <a:srgbClr val="7030A0"/>
                </a:solidFill>
              </a:rPr>
              <a:t>     </a:t>
            </a:r>
            <a:r>
              <a:rPr lang="zh-CN" altLang="en-US">
                <a:solidFill>
                  <a:srgbClr val="7030A0"/>
                </a:solidFill>
              </a:rPr>
              <a:t>最小上界、最大下界</a:t>
            </a:r>
            <a:r>
              <a:rPr lang="en-US" altLang="zh-CN">
                <a:solidFill>
                  <a:srgbClr val="7030A0"/>
                </a:solidFill>
              </a:rPr>
              <a:t>.</a:t>
            </a:r>
            <a:endParaRPr lang="zh-CN" altLang="en-US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D17CD1E8-A1EC-4437-AFA6-62BE2362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69B64B-5822-4E61-89FB-05AC70894F91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id="{E8C417CA-2C2A-43FD-9371-5EF309FE1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定义与实例</a:t>
            </a:r>
          </a:p>
        </p:txBody>
      </p:sp>
      <p:sp>
        <p:nvSpPr>
          <p:cNvPr id="113668" name="Rectangle 8">
            <a:extLst>
              <a:ext uri="{FF2B5EF4-FFF2-40B4-BE49-F238E27FC236}">
                <a16:creationId xmlns:a16="http://schemas.microsoft.com/office/drawing/2014/main" id="{FB26B47F-1BE7-4822-A4A1-81C007D74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7.19  </a:t>
            </a:r>
          </a:p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偏序关系</a:t>
            </a:r>
            <a:r>
              <a:rPr lang="zh-CN" altLang="en-US"/>
              <a:t>：非空集合</a:t>
            </a:r>
            <a:r>
              <a:rPr lang="en-US" altLang="zh-CN" i="1"/>
              <a:t>A</a:t>
            </a:r>
            <a:r>
              <a:rPr lang="zh-CN" altLang="en-US"/>
              <a:t>上的自反、反对称和传递的关系，</a:t>
            </a:r>
          </a:p>
          <a:p>
            <a:pPr eaLnBrk="1" hangingPunct="1"/>
            <a:r>
              <a:rPr lang="zh-CN" altLang="en-US"/>
              <a:t>记作≼</a:t>
            </a:r>
            <a:r>
              <a:rPr lang="en-US" altLang="zh-CN"/>
              <a:t>. </a:t>
            </a:r>
          </a:p>
          <a:p>
            <a:pPr eaLnBrk="1" hangingPunct="1"/>
            <a:r>
              <a:rPr lang="zh-CN" altLang="en-US"/>
              <a:t>设≼为偏序关系</a:t>
            </a:r>
            <a:r>
              <a:rPr lang="en-US" altLang="zh-CN"/>
              <a:t>, </a:t>
            </a:r>
            <a:r>
              <a:rPr lang="zh-CN" altLang="en-US"/>
              <a:t>如果 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&gt; ∈≼, </a:t>
            </a:r>
            <a:r>
              <a:rPr lang="zh-CN" altLang="en-US"/>
              <a:t>则记作 </a:t>
            </a:r>
            <a:r>
              <a:rPr lang="en-US" altLang="zh-CN" i="1"/>
              <a:t>x </a:t>
            </a:r>
            <a:r>
              <a:rPr lang="en-US" altLang="zh-CN"/>
              <a:t>≼ </a:t>
            </a:r>
            <a:r>
              <a:rPr lang="en-US" altLang="zh-CN" i="1"/>
              <a:t>y</a:t>
            </a:r>
            <a:r>
              <a:rPr lang="en-US" altLang="zh-CN"/>
              <a:t>, </a:t>
            </a:r>
            <a:r>
              <a:rPr lang="zh-CN" altLang="en-US"/>
              <a:t>读作</a:t>
            </a:r>
          </a:p>
          <a:p>
            <a:pPr eaLnBrk="1" hangingPunct="1"/>
            <a:r>
              <a:rPr lang="en-US" altLang="zh-CN" i="1"/>
              <a:t>x</a:t>
            </a:r>
            <a:r>
              <a:rPr lang="zh-CN" altLang="en-US"/>
              <a:t>“小于或等于”</a:t>
            </a:r>
            <a:r>
              <a:rPr lang="en-US" altLang="zh-CN" i="1"/>
              <a:t>y</a:t>
            </a:r>
            <a:r>
              <a:rPr lang="en-US" altLang="zh-CN"/>
              <a:t>.  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实例</a:t>
            </a:r>
          </a:p>
          <a:p>
            <a:pPr eaLnBrk="1" hangingPunct="1"/>
            <a:r>
              <a:rPr lang="zh-CN" altLang="en-US"/>
              <a:t>集合</a:t>
            </a:r>
            <a:r>
              <a:rPr lang="en-US" altLang="zh-CN" i="1"/>
              <a:t>A</a:t>
            </a:r>
            <a:r>
              <a:rPr lang="zh-CN" altLang="en-US"/>
              <a:t>上的恒等关系 </a:t>
            </a:r>
            <a:r>
              <a:rPr lang="en-US" altLang="zh-CN" i="1"/>
              <a:t>I</a:t>
            </a:r>
            <a:r>
              <a:rPr lang="en-US" altLang="zh-CN" i="1" baseline="-25000"/>
              <a:t>A</a:t>
            </a:r>
            <a:r>
              <a:rPr lang="zh-CN" altLang="en-US"/>
              <a:t>是 </a:t>
            </a:r>
            <a:r>
              <a:rPr lang="en-US" altLang="zh-CN" i="1"/>
              <a:t>A</a:t>
            </a:r>
            <a:r>
              <a:rPr lang="zh-CN" altLang="en-US"/>
              <a:t>上的偏序关系</a:t>
            </a:r>
            <a:r>
              <a:rPr lang="en-US" altLang="zh-CN"/>
              <a:t>. </a:t>
            </a:r>
          </a:p>
          <a:p>
            <a:pPr eaLnBrk="1" hangingPunct="1"/>
            <a:r>
              <a:rPr lang="zh-CN" altLang="en-US"/>
              <a:t>小于或等于关系</a:t>
            </a:r>
            <a:r>
              <a:rPr lang="en-US" altLang="zh-CN"/>
              <a:t>, </a:t>
            </a:r>
            <a:r>
              <a:rPr lang="zh-CN" altLang="en-US"/>
              <a:t>整除关系和包含关系也是相应集合上的</a:t>
            </a:r>
            <a:endParaRPr lang="en-US" altLang="zh-CN"/>
          </a:p>
          <a:p>
            <a:pPr eaLnBrk="1" hangingPunct="1"/>
            <a:r>
              <a:rPr lang="zh-CN" altLang="en-US"/>
              <a:t>偏序关系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11B2D854-737C-4C8E-9A91-4BAF9A7E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ECDBE5-6913-4C02-8DA9-AB7EE5C717EA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138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id="{CBE24885-C3C6-4F77-B2DF-929E21B70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相关概念</a:t>
            </a:r>
          </a:p>
        </p:txBody>
      </p:sp>
      <p:sp>
        <p:nvSpPr>
          <p:cNvPr id="10244" name="Rectangle 8">
            <a:extLst>
              <a:ext uri="{FF2B5EF4-FFF2-40B4-BE49-F238E27FC236}">
                <a16:creationId xmlns:a16="http://schemas.microsoft.com/office/drawing/2014/main" id="{4BBE61C4-40C7-4E08-883F-999A117BD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7715250" cy="1727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7.20 </a:t>
            </a:r>
            <a:r>
              <a:rPr lang="en-US" altLang="zh-CN"/>
              <a:t> </a:t>
            </a:r>
            <a:r>
              <a:rPr lang="zh-CN" altLang="en-US"/>
              <a:t>设 </a:t>
            </a:r>
            <a:r>
              <a:rPr lang="en-US" altLang="zh-CN" i="1"/>
              <a:t>R </a:t>
            </a:r>
            <a:r>
              <a:rPr lang="zh-CN" altLang="en-US"/>
              <a:t>为非空集合</a:t>
            </a:r>
            <a:r>
              <a:rPr lang="en-US" altLang="zh-CN" i="1"/>
              <a:t>A</a:t>
            </a:r>
            <a:r>
              <a:rPr lang="zh-CN" altLang="en-US"/>
              <a:t>上的偏序关系</a:t>
            </a:r>
            <a:r>
              <a:rPr lang="en-US" altLang="zh-CN"/>
              <a:t>, </a:t>
            </a:r>
          </a:p>
          <a:p>
            <a:pPr eaLnBrk="1" hangingPunct="1"/>
            <a:r>
              <a:rPr lang="en-US" altLang="zh-CN"/>
              <a:t>(1)</a:t>
            </a:r>
            <a:r>
              <a:rPr lang="en-US" altLang="zh-CN" b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 i="1"/>
              <a:t>x </a:t>
            </a:r>
            <a:r>
              <a:rPr lang="en-US" altLang="zh-CN"/>
              <a:t>≺ </a:t>
            </a:r>
            <a:r>
              <a:rPr lang="en-US" altLang="zh-CN" i="1"/>
              <a:t>y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zh-CN" altLang="en-US"/>
              <a:t>  </a:t>
            </a:r>
            <a:r>
              <a:rPr lang="en-US" altLang="zh-CN" i="1"/>
              <a:t>x </a:t>
            </a:r>
            <a:r>
              <a:rPr lang="en-US" altLang="zh-CN"/>
              <a:t>≼ </a:t>
            </a:r>
            <a:r>
              <a:rPr lang="en-US" altLang="zh-CN" i="1"/>
              <a:t>y</a:t>
            </a:r>
            <a:r>
              <a:rPr lang="en-US" altLang="zh-CN"/>
              <a:t>∧</a:t>
            </a:r>
            <a:r>
              <a:rPr lang="en-US" altLang="zh-CN" i="1"/>
              <a:t> x</a:t>
            </a:r>
            <a:r>
              <a:rPr lang="zh-CN" altLang="en-US">
                <a:sym typeface="Symbol" panose="05050102010706020507" pitchFamily="18" charset="2"/>
              </a:rPr>
              <a:t></a:t>
            </a:r>
            <a:r>
              <a:rPr lang="en-US" altLang="zh-CN" i="1"/>
              <a:t>y</a:t>
            </a:r>
            <a:endParaRPr lang="en-US" altLang="zh-CN"/>
          </a:p>
          <a:p>
            <a:pPr eaLnBrk="1" hangingPunct="1"/>
            <a:r>
              <a:rPr lang="en-US" altLang="zh-CN"/>
              <a:t>(2)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>
                <a:solidFill>
                  <a:srgbClr val="A50021"/>
                </a:solidFill>
              </a:rPr>
              <a:t>可比</a:t>
            </a: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</a:t>
            </a:r>
            <a:r>
              <a:rPr lang="zh-CN" altLang="en-US"/>
              <a:t>  </a:t>
            </a:r>
            <a:r>
              <a:rPr lang="en-US" altLang="zh-CN" i="1"/>
              <a:t>x </a:t>
            </a:r>
            <a:r>
              <a:rPr lang="en-US" altLang="zh-CN"/>
              <a:t>≼ </a:t>
            </a:r>
            <a:r>
              <a:rPr lang="en-US" altLang="zh-CN" i="1"/>
              <a:t>y</a:t>
            </a:r>
            <a:r>
              <a:rPr lang="en-US" altLang="zh-CN"/>
              <a:t>∨</a:t>
            </a:r>
            <a:r>
              <a:rPr lang="en-US" altLang="zh-CN" i="1"/>
              <a:t>y </a:t>
            </a:r>
            <a:r>
              <a:rPr lang="en-US" altLang="zh-CN"/>
              <a:t>≼ </a:t>
            </a:r>
            <a:r>
              <a:rPr lang="en-US" altLang="zh-CN" i="1"/>
              <a:t>x 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任取元素 </a:t>
            </a:r>
            <a:r>
              <a:rPr lang="en-US" altLang="zh-CN" i="1"/>
              <a:t>x </a:t>
            </a:r>
            <a:r>
              <a:rPr lang="zh-CN" altLang="en-US"/>
              <a:t>和 </a:t>
            </a:r>
            <a:r>
              <a:rPr lang="en-US" altLang="zh-CN" i="1"/>
              <a:t>y</a:t>
            </a:r>
            <a:r>
              <a:rPr lang="en-US" altLang="zh-CN"/>
              <a:t>, </a:t>
            </a:r>
            <a:r>
              <a:rPr lang="zh-CN" altLang="en-US"/>
              <a:t>可能有下述几种情况发生：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 i="1"/>
              <a:t>x </a:t>
            </a:r>
            <a:r>
              <a:rPr lang="en-US" altLang="zh-CN"/>
              <a:t>≺ </a:t>
            </a:r>
            <a:r>
              <a:rPr lang="en-US" altLang="zh-CN" i="1"/>
              <a:t>y </a:t>
            </a:r>
            <a:r>
              <a:rPr lang="en-US" altLang="zh-CN"/>
              <a:t>(</a:t>
            </a:r>
            <a:r>
              <a:rPr lang="zh-CN" altLang="en-US"/>
              <a:t>或 </a:t>
            </a:r>
            <a:r>
              <a:rPr lang="en-US" altLang="zh-CN" i="1"/>
              <a:t>y </a:t>
            </a:r>
            <a:r>
              <a:rPr lang="en-US" altLang="zh-CN"/>
              <a:t>≺ </a:t>
            </a:r>
            <a:r>
              <a:rPr lang="en-US" altLang="zh-CN" i="1"/>
              <a:t>x</a:t>
            </a:r>
            <a:r>
              <a:rPr lang="en-US" altLang="zh-CN"/>
              <a:t>),    </a:t>
            </a:r>
            <a:r>
              <a:rPr lang="en-US" altLang="zh-CN" i="1"/>
              <a:t>x</a:t>
            </a:r>
            <a:r>
              <a:rPr lang="zh-CN" altLang="en-US"/>
              <a:t>＝</a:t>
            </a:r>
            <a:r>
              <a:rPr lang="en-US" altLang="zh-CN" i="1"/>
              <a:t>y</a:t>
            </a:r>
            <a:r>
              <a:rPr lang="en-US" altLang="zh-CN"/>
              <a:t>,    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不是可比的</a:t>
            </a:r>
          </a:p>
        </p:txBody>
      </p:sp>
      <p:sp>
        <p:nvSpPr>
          <p:cNvPr id="115717" name="Rectangle 9">
            <a:extLst>
              <a:ext uri="{FF2B5EF4-FFF2-40B4-BE49-F238E27FC236}">
                <a16:creationId xmlns:a16="http://schemas.microsoft.com/office/drawing/2014/main" id="{5284EC14-AD56-4C67-85AD-37C9567C7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4221163"/>
            <a:ext cx="8280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7.21</a:t>
            </a:r>
            <a:r>
              <a:rPr lang="en-US" altLang="zh-CN"/>
              <a:t>  </a:t>
            </a:r>
            <a:r>
              <a:rPr lang="en-US" altLang="zh-CN" i="1"/>
              <a:t>R </a:t>
            </a:r>
            <a:r>
              <a:rPr lang="zh-CN" altLang="en-US"/>
              <a:t>为非空集合</a:t>
            </a:r>
            <a:r>
              <a:rPr lang="en-US" altLang="zh-CN" i="1"/>
              <a:t>A</a:t>
            </a:r>
            <a:r>
              <a:rPr lang="zh-CN" altLang="en-US"/>
              <a:t>上的偏序关系</a:t>
            </a:r>
            <a:r>
              <a:rPr lang="en-US" altLang="zh-CN"/>
              <a:t>, 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(1) 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都是可比的，则称</a:t>
            </a:r>
            <a:r>
              <a:rPr lang="en-US" altLang="zh-CN" i="1"/>
              <a:t>R</a:t>
            </a:r>
            <a:r>
              <a:rPr lang="zh-CN" altLang="en-US"/>
              <a:t>为</a:t>
            </a:r>
            <a:r>
              <a:rPr lang="zh-CN" altLang="en-US">
                <a:solidFill>
                  <a:srgbClr val="A50021"/>
                </a:solidFill>
              </a:rPr>
              <a:t>全序</a:t>
            </a:r>
            <a:r>
              <a:rPr lang="zh-CN" altLang="en-US"/>
              <a:t>（或线序）</a:t>
            </a:r>
          </a:p>
          <a:p>
            <a:pPr eaLnBrk="1" hangingPunct="1"/>
            <a:r>
              <a:rPr lang="zh-CN" altLang="en-US"/>
              <a:t>实例：数集上的小于或等于关系是全序关系</a:t>
            </a:r>
            <a:r>
              <a:rPr lang="en-US" altLang="zh-CN"/>
              <a:t>,</a:t>
            </a:r>
          </a:p>
          <a:p>
            <a:pPr eaLnBrk="1" hangingPunct="1"/>
            <a:r>
              <a:rPr lang="zh-CN" altLang="en-US"/>
              <a:t>            整除关系不是正整数集合上的全序关系</a:t>
            </a:r>
          </a:p>
          <a:p>
            <a:pPr eaLnBrk="1" hangingPunct="1">
              <a:spcBef>
                <a:spcPct val="50000"/>
              </a:spcBef>
            </a:pPr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9C17490A-7BC2-49F5-98F7-D42B9C53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49037C-2211-4242-AF88-00ABAD9E7DAE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139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id="{C17F9BB4-6820-494C-B9A9-2C4186EF8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相关概念</a:t>
            </a:r>
          </a:p>
        </p:txBody>
      </p:sp>
      <p:sp>
        <p:nvSpPr>
          <p:cNvPr id="12292" name="Rectangle 10">
            <a:extLst>
              <a:ext uri="{FF2B5EF4-FFF2-40B4-BE49-F238E27FC236}">
                <a16:creationId xmlns:a16="http://schemas.microsoft.com/office/drawing/2014/main" id="{E3694807-E219-4681-B33D-21911F35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08113"/>
            <a:ext cx="7920037" cy="403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7.22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zh-CN" altLang="en-US"/>
              <a:t>如果 </a:t>
            </a:r>
            <a:r>
              <a:rPr lang="en-US" altLang="zh-CN" i="1"/>
              <a:t>x</a:t>
            </a:r>
            <a:r>
              <a:rPr lang="en-US" altLang="zh-CN"/>
              <a:t>≺</a:t>
            </a:r>
            <a:r>
              <a:rPr lang="en-US" altLang="zh-CN" i="1"/>
              <a:t>y </a:t>
            </a:r>
            <a:r>
              <a:rPr lang="zh-CN" altLang="en-US"/>
              <a:t>且不存在 </a:t>
            </a:r>
            <a:r>
              <a:rPr lang="en-US" altLang="zh-CN" i="1"/>
              <a:t>z</a:t>
            </a:r>
            <a:r>
              <a:rPr lang="en-US" altLang="zh-CN"/>
              <a:t>∈</a:t>
            </a:r>
            <a:r>
              <a:rPr lang="en-US" altLang="zh-CN" i="1"/>
              <a:t>A </a:t>
            </a:r>
            <a:r>
              <a:rPr lang="zh-CN" altLang="en-US"/>
              <a:t>使得 </a:t>
            </a:r>
            <a:r>
              <a:rPr lang="en-US" altLang="zh-CN" i="1"/>
              <a:t>x</a:t>
            </a:r>
            <a:r>
              <a:rPr lang="en-US" altLang="zh-CN"/>
              <a:t>≺</a:t>
            </a:r>
            <a:r>
              <a:rPr lang="en-US" altLang="zh-CN" i="1"/>
              <a:t>z</a:t>
            </a:r>
            <a:r>
              <a:rPr lang="en-US" altLang="zh-CN"/>
              <a:t>≺</a:t>
            </a:r>
            <a:r>
              <a:rPr lang="en-US" altLang="zh-CN" i="1"/>
              <a:t>y</a:t>
            </a:r>
            <a:r>
              <a:rPr lang="en-US" altLang="zh-CN"/>
              <a:t>,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               则称 </a:t>
            </a:r>
            <a:r>
              <a:rPr lang="en-US" altLang="zh-CN" i="1"/>
              <a:t>y</a:t>
            </a:r>
            <a:r>
              <a:rPr lang="zh-CN" altLang="en-US">
                <a:solidFill>
                  <a:srgbClr val="A50021"/>
                </a:solidFill>
              </a:rPr>
              <a:t>覆盖</a:t>
            </a:r>
            <a:r>
              <a:rPr lang="en-US" altLang="zh-CN" i="1"/>
              <a:t>x</a:t>
            </a:r>
            <a:r>
              <a:rPr lang="en-US" altLang="zh-CN"/>
              <a:t>.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例如</a:t>
            </a:r>
            <a:r>
              <a:rPr lang="en-US" altLang="zh-CN"/>
              <a:t>:</a:t>
            </a:r>
          </a:p>
          <a:p>
            <a:pPr eaLnBrk="1" hangingPunct="1"/>
            <a:r>
              <a:rPr lang="en-US" altLang="zh-CN"/>
              <a:t>        {1,2,4,6}</a:t>
            </a:r>
            <a:r>
              <a:rPr lang="zh-CN" altLang="en-US"/>
              <a:t>集合上整除关系</a:t>
            </a:r>
            <a:r>
              <a:rPr lang="en-US" altLang="zh-CN"/>
              <a:t>, </a:t>
            </a:r>
          </a:p>
          <a:p>
            <a:pPr eaLnBrk="1" hangingPunct="1"/>
            <a:r>
              <a:rPr lang="en-US" altLang="zh-CN"/>
              <a:t>        2</a:t>
            </a:r>
            <a:r>
              <a:rPr lang="zh-CN" altLang="en-US"/>
              <a:t>覆盖</a:t>
            </a:r>
            <a:r>
              <a:rPr lang="en-US" altLang="zh-CN"/>
              <a:t>1, </a:t>
            </a:r>
          </a:p>
          <a:p>
            <a:pPr eaLnBrk="1" hangingPunct="1"/>
            <a:r>
              <a:rPr lang="en-US" altLang="zh-CN"/>
              <a:t>        4</a:t>
            </a:r>
            <a:r>
              <a:rPr lang="zh-CN" altLang="en-US"/>
              <a:t>和</a:t>
            </a:r>
            <a:r>
              <a:rPr lang="en-US" altLang="zh-CN"/>
              <a:t>6</a:t>
            </a:r>
            <a:r>
              <a:rPr lang="zh-CN" altLang="en-US"/>
              <a:t>覆盖</a:t>
            </a:r>
            <a:r>
              <a:rPr lang="en-US" altLang="zh-CN"/>
              <a:t>2,  </a:t>
            </a:r>
            <a:r>
              <a:rPr lang="zh-CN" altLang="en-US"/>
              <a:t>不覆盖</a:t>
            </a:r>
            <a:r>
              <a:rPr lang="en-US" altLang="zh-CN"/>
              <a:t>1. </a:t>
            </a:r>
          </a:p>
        </p:txBody>
      </p:sp>
      <p:sp>
        <p:nvSpPr>
          <p:cNvPr id="12293" name="Text Box 60">
            <a:extLst>
              <a:ext uri="{FF2B5EF4-FFF2-40B4-BE49-F238E27FC236}">
                <a16:creationId xmlns:a16="http://schemas.microsoft.com/office/drawing/2014/main" id="{CD7B389F-F34F-4E9E-BA29-64F9D3C85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2230438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kumimoji="1" lang="zh-CN" altLang="en-US" sz="3600">
              <a:ea typeface="楷体_GB2312"/>
              <a:cs typeface="楷体_GB2312"/>
            </a:endParaRPr>
          </a:p>
        </p:txBody>
      </p:sp>
      <p:grpSp>
        <p:nvGrpSpPr>
          <p:cNvPr id="12294" name="组合 73">
            <a:extLst>
              <a:ext uri="{FF2B5EF4-FFF2-40B4-BE49-F238E27FC236}">
                <a16:creationId xmlns:a16="http://schemas.microsoft.com/office/drawing/2014/main" id="{B09739A2-0008-4E07-97B2-061ED52A639F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554288"/>
            <a:ext cx="2065338" cy="2670175"/>
            <a:chOff x="5968548" y="2418201"/>
            <a:chExt cx="2065587" cy="2670056"/>
          </a:xfrm>
        </p:grpSpPr>
        <p:grpSp>
          <p:nvGrpSpPr>
            <p:cNvPr id="12295" name="组合 83">
              <a:extLst>
                <a:ext uri="{FF2B5EF4-FFF2-40B4-BE49-F238E27FC236}">
                  <a16:creationId xmlns:a16="http://schemas.microsoft.com/office/drawing/2014/main" id="{BE82FB96-5BCC-4501-AA3A-7F7507D40B22}"/>
                </a:ext>
              </a:extLst>
            </p:cNvPr>
            <p:cNvGrpSpPr>
              <a:grpSpLocks/>
            </p:cNvGrpSpPr>
            <p:nvPr/>
          </p:nvGrpSpPr>
          <p:grpSpPr bwMode="auto">
            <a:xfrm rot="-1637327">
              <a:off x="6711312" y="3061796"/>
              <a:ext cx="524544" cy="522442"/>
              <a:chOff x="6123637" y="2418365"/>
              <a:chExt cx="524544" cy="522442"/>
            </a:xfrm>
          </p:grpSpPr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E8DEE596-182B-41F2-8AC9-16D85ACF2E05}"/>
                  </a:ext>
                </a:extLst>
              </p:cNvPr>
              <p:cNvSpPr/>
              <p:nvPr/>
            </p:nvSpPr>
            <p:spPr>
              <a:xfrm>
                <a:off x="6123908" y="2417664"/>
                <a:ext cx="523938" cy="523852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C7CD0A5A-4212-4867-AEF0-7E521AF5D567}"/>
                  </a:ext>
                </a:extLst>
              </p:cNvPr>
              <p:cNvCxnSpPr>
                <a:cxnSpLocks/>
                <a:stCxn id="85" idx="6"/>
              </p:cNvCxnSpPr>
              <p:nvPr/>
            </p:nvCxnSpPr>
            <p:spPr>
              <a:xfrm flipH="1">
                <a:off x="6624812" y="2674214"/>
                <a:ext cx="22228" cy="1079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296" name="组合 80">
              <a:extLst>
                <a:ext uri="{FF2B5EF4-FFF2-40B4-BE49-F238E27FC236}">
                  <a16:creationId xmlns:a16="http://schemas.microsoft.com/office/drawing/2014/main" id="{830CF202-3FC8-4B7F-AFEC-FB8F60FE44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3069" y="4565815"/>
              <a:ext cx="524544" cy="522442"/>
              <a:chOff x="6123637" y="2418365"/>
              <a:chExt cx="524544" cy="522442"/>
            </a:xfrm>
          </p:grpSpPr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20A55644-2AC4-4AE8-958F-0513BB925CDB}"/>
                  </a:ext>
                </a:extLst>
              </p:cNvPr>
              <p:cNvSpPr/>
              <p:nvPr/>
            </p:nvSpPr>
            <p:spPr>
              <a:xfrm>
                <a:off x="6123436" y="2418542"/>
                <a:ext cx="525526" cy="522265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324FF539-A1E8-40A4-99EF-DBDCD4CFF494}"/>
                  </a:ext>
                </a:extLst>
              </p:cNvPr>
              <p:cNvCxnSpPr>
                <a:cxnSpLocks/>
                <a:stCxn id="82" idx="6"/>
              </p:cNvCxnSpPr>
              <p:nvPr/>
            </p:nvCxnSpPr>
            <p:spPr>
              <a:xfrm flipH="1">
                <a:off x="6626734" y="2680468"/>
                <a:ext cx="22228" cy="10635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297" name="组合 76">
              <a:extLst>
                <a:ext uri="{FF2B5EF4-FFF2-40B4-BE49-F238E27FC236}">
                  <a16:creationId xmlns:a16="http://schemas.microsoft.com/office/drawing/2014/main" id="{2B9D2AC7-E363-440F-843E-F296C879A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25560" y="2418201"/>
              <a:ext cx="524544" cy="522442"/>
              <a:chOff x="6123637" y="2418365"/>
              <a:chExt cx="524544" cy="522442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4C8C2349-D365-4083-A06B-A1262547D0D7}"/>
                  </a:ext>
                </a:extLst>
              </p:cNvPr>
              <p:cNvSpPr/>
              <p:nvPr/>
            </p:nvSpPr>
            <p:spPr>
              <a:xfrm>
                <a:off x="6124126" y="2418365"/>
                <a:ext cx="523938" cy="522264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091DF184-9E0B-41BC-AF6D-745B4EF5E1E6}"/>
                  </a:ext>
                </a:extLst>
              </p:cNvPr>
              <p:cNvCxnSpPr>
                <a:cxnSpLocks/>
                <a:stCxn id="78" idx="6"/>
              </p:cNvCxnSpPr>
              <p:nvPr/>
            </p:nvCxnSpPr>
            <p:spPr>
              <a:xfrm flipH="1">
                <a:off x="6625836" y="2680290"/>
                <a:ext cx="22228" cy="10635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298" name="组合 72">
              <a:extLst>
                <a:ext uri="{FF2B5EF4-FFF2-40B4-BE49-F238E27FC236}">
                  <a16:creationId xmlns:a16="http://schemas.microsoft.com/office/drawing/2014/main" id="{15D951A0-A840-4943-843F-44BF8ED042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3637" y="2418365"/>
              <a:ext cx="524544" cy="522442"/>
              <a:chOff x="6123637" y="2418365"/>
              <a:chExt cx="524544" cy="522442"/>
            </a:xfrm>
          </p:grpSpPr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CC67765-22E2-481A-B286-431E8E7770FD}"/>
                  </a:ext>
                </a:extLst>
              </p:cNvPr>
              <p:cNvSpPr/>
              <p:nvPr/>
            </p:nvSpPr>
            <p:spPr>
              <a:xfrm>
                <a:off x="6124142" y="2418201"/>
                <a:ext cx="523938" cy="522264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CD128BEF-A275-480C-B42F-BCA321C64620}"/>
                  </a:ext>
                </a:extLst>
              </p:cNvPr>
              <p:cNvCxnSpPr>
                <a:cxnSpLocks/>
                <a:stCxn id="67" idx="6"/>
              </p:cNvCxnSpPr>
              <p:nvPr/>
            </p:nvCxnSpPr>
            <p:spPr>
              <a:xfrm flipH="1">
                <a:off x="6625852" y="2680126"/>
                <a:ext cx="22228" cy="10635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C52E6895-30EB-432E-9518-203EC9AA59A3}"/>
                </a:ext>
              </a:extLst>
            </p:cNvPr>
            <p:cNvCxnSpPr>
              <a:cxnSpLocks/>
            </p:cNvCxnSpPr>
            <p:nvPr/>
          </p:nvCxnSpPr>
          <p:spPr>
            <a:xfrm>
              <a:off x="6979908" y="3721480"/>
              <a:ext cx="0" cy="720693"/>
            </a:xfrm>
            <a:prstGeom prst="line">
              <a:avLst/>
            </a:prstGeom>
            <a:ln w="28575">
              <a:headEnd type="stealth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4B88584-6024-40FA-B859-113C4082B296}"/>
                </a:ext>
              </a:extLst>
            </p:cNvPr>
            <p:cNvCxnSpPr>
              <a:cxnSpLocks/>
            </p:cNvCxnSpPr>
            <p:nvPr/>
          </p:nvCxnSpPr>
          <p:spPr>
            <a:xfrm>
              <a:off x="6455970" y="3065872"/>
              <a:ext cx="523938" cy="522264"/>
            </a:xfrm>
            <a:prstGeom prst="line">
              <a:avLst/>
            </a:prstGeom>
            <a:ln w="28575">
              <a:headEnd type="stealth" w="med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24C40D9-E62A-4E2B-9D35-087FEDB22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9908" y="3065872"/>
              <a:ext cx="614436" cy="522264"/>
            </a:xfrm>
            <a:prstGeom prst="line">
              <a:avLst/>
            </a:prstGeom>
            <a:ln w="28575" cap="rnd">
              <a:solidFill>
                <a:schemeClr val="dk1">
                  <a:alpha val="82000"/>
                </a:schemeClr>
              </a:solidFill>
              <a:round/>
              <a:headEnd type="stealth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02" name="文本框 35">
              <a:extLst>
                <a:ext uri="{FF2B5EF4-FFF2-40B4-BE49-F238E27FC236}">
                  <a16:creationId xmlns:a16="http://schemas.microsoft.com/office/drawing/2014/main" id="{1D7C138D-0C17-4E90-A23A-5E3915F43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3311" y="4221088"/>
              <a:ext cx="3342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latin typeface="Arial" panose="020B0604020202020204" pitchFamily="34" charset="0"/>
                </a:rPr>
                <a:t>1</a:t>
              </a:r>
              <a:endParaRPr lang="zh-CN" altLang="en-US" b="0">
                <a:latin typeface="Arial" panose="020B0604020202020204" pitchFamily="34" charset="0"/>
              </a:endParaRPr>
            </a:p>
          </p:txBody>
        </p:sp>
        <p:sp>
          <p:nvSpPr>
            <p:cNvPr id="12303" name="文本框 39">
              <a:extLst>
                <a:ext uri="{FF2B5EF4-FFF2-40B4-BE49-F238E27FC236}">
                  <a16:creationId xmlns:a16="http://schemas.microsoft.com/office/drawing/2014/main" id="{1F0ADCE5-9E39-4F23-A588-2244DE24B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3312" y="3534983"/>
              <a:ext cx="3342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latin typeface="Arial" panose="020B0604020202020204" pitchFamily="34" charset="0"/>
                </a:rPr>
                <a:t>2</a:t>
              </a:r>
              <a:endParaRPr lang="zh-CN" altLang="en-US" b="0">
                <a:latin typeface="Arial" panose="020B0604020202020204" pitchFamily="34" charset="0"/>
              </a:endParaRPr>
            </a:p>
          </p:txBody>
        </p:sp>
        <p:sp>
          <p:nvSpPr>
            <p:cNvPr id="12304" name="文本框 40">
              <a:extLst>
                <a:ext uri="{FF2B5EF4-FFF2-40B4-BE49-F238E27FC236}">
                  <a16:creationId xmlns:a16="http://schemas.microsoft.com/office/drawing/2014/main" id="{10CDB8C8-4BDE-464C-9B0F-08D44750F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9856" y="2918931"/>
              <a:ext cx="3342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latin typeface="Arial" panose="020B0604020202020204" pitchFamily="34" charset="0"/>
                </a:rPr>
                <a:t>6</a:t>
              </a:r>
              <a:endParaRPr lang="zh-CN" altLang="en-US" b="0">
                <a:latin typeface="Arial" panose="020B0604020202020204" pitchFamily="34" charset="0"/>
              </a:endParaRPr>
            </a:p>
          </p:txBody>
        </p:sp>
        <p:sp>
          <p:nvSpPr>
            <p:cNvPr id="12305" name="文本框 41">
              <a:extLst>
                <a:ext uri="{FF2B5EF4-FFF2-40B4-BE49-F238E27FC236}">
                  <a16:creationId xmlns:a16="http://schemas.microsoft.com/office/drawing/2014/main" id="{AB5E759C-DC2A-4171-A6E8-368039099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8548" y="2965003"/>
              <a:ext cx="3342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latin typeface="Arial" panose="020B0604020202020204" pitchFamily="34" charset="0"/>
                </a:rPr>
                <a:t>4</a:t>
              </a:r>
              <a:endParaRPr lang="zh-CN" altLang="en-US" b="0">
                <a:latin typeface="Arial" panose="020B0604020202020204" pitchFamily="34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1138A97-8A02-4297-A5E0-582088A0AD1F}"/>
                </a:ext>
              </a:extLst>
            </p:cNvPr>
            <p:cNvSpPr/>
            <p:nvPr/>
          </p:nvSpPr>
          <p:spPr>
            <a:xfrm>
              <a:off x="6868770" y="3473841"/>
              <a:ext cx="246092" cy="2444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FC02600-0FBB-471F-A506-98FFB2EC1FAF}"/>
                </a:ext>
              </a:extLst>
            </p:cNvPr>
            <p:cNvSpPr/>
            <p:nvPr/>
          </p:nvSpPr>
          <p:spPr>
            <a:xfrm>
              <a:off x="6228929" y="2853157"/>
              <a:ext cx="244504" cy="2444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0AE7A5B-FE28-4C96-8B49-AF10F0FD83BC}"/>
                </a:ext>
              </a:extLst>
            </p:cNvPr>
            <p:cNvSpPr/>
            <p:nvPr/>
          </p:nvSpPr>
          <p:spPr>
            <a:xfrm>
              <a:off x="7567354" y="2853157"/>
              <a:ext cx="244504" cy="2444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4A779C01-A071-4096-889B-E537E515B686}"/>
                </a:ext>
              </a:extLst>
            </p:cNvPr>
            <p:cNvSpPr/>
            <p:nvPr/>
          </p:nvSpPr>
          <p:spPr>
            <a:xfrm>
              <a:off x="6857655" y="4408837"/>
              <a:ext cx="244504" cy="2444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DB37AD5-DD7C-4D93-9D1B-022F2F7F627F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6357533" y="3097621"/>
              <a:ext cx="536640" cy="1346140"/>
            </a:xfrm>
            <a:prstGeom prst="line">
              <a:avLst/>
            </a:prstGeom>
            <a:ln w="28575">
              <a:headEnd type="stealth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096C13A-B45C-405C-B384-22E6B86D19A8}"/>
                </a:ext>
              </a:extLst>
            </p:cNvPr>
            <p:cNvCxnSpPr>
              <a:cxnSpLocks/>
              <a:endCxn id="48" idx="7"/>
            </p:cNvCxnSpPr>
            <p:nvPr/>
          </p:nvCxnSpPr>
          <p:spPr>
            <a:xfrm flipH="1">
              <a:off x="7067230" y="3130956"/>
              <a:ext cx="620788" cy="1312804"/>
            </a:xfrm>
            <a:prstGeom prst="line">
              <a:avLst/>
            </a:prstGeom>
            <a:ln w="28575">
              <a:headEnd type="stealth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A8002A37-554D-4DCD-8A82-6845155E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BA7DE5-E1E8-4309-A4AE-08327ADB1786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06ADBF8-9CD4-43BE-9D3E-54F70DB23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关系的表示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8935B46-F30C-4C69-8A03-922263E07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362950" cy="5400675"/>
          </a:xfrm>
        </p:spPr>
        <p:txBody>
          <a:bodyPr/>
          <a:lstStyle/>
          <a:p>
            <a:pPr marL="441325" indent="-441325" eaLnBrk="1" hangingPunct="1">
              <a:spcBef>
                <a:spcPct val="60000"/>
              </a:spcBef>
            </a:pPr>
            <a:r>
              <a:rPr lang="en-US" altLang="zh-CN" dirty="0"/>
              <a:t>1.  </a:t>
            </a:r>
            <a:r>
              <a:rPr lang="zh-CN" altLang="en-US" dirty="0">
                <a:solidFill>
                  <a:srgbClr val="A50021"/>
                </a:solidFill>
              </a:rPr>
              <a:t>关系矩阵</a:t>
            </a:r>
          </a:p>
          <a:p>
            <a:pPr marL="441325" indent="-441325" eaLnBrk="1" hangingPunct="1"/>
            <a:r>
              <a:rPr lang="zh-CN" altLang="en-US" dirty="0"/>
              <a:t>     若</a:t>
            </a:r>
            <a:r>
              <a:rPr lang="en-US" altLang="zh-CN" i="1" dirty="0"/>
              <a:t>A</a:t>
            </a:r>
            <a:r>
              <a:rPr lang="en-US" altLang="zh-CN" dirty="0"/>
              <a:t>={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m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i="1" dirty="0"/>
              <a:t>B</a:t>
            </a:r>
            <a:r>
              <a:rPr lang="en-US" altLang="zh-CN" dirty="0"/>
              <a:t>={</a:t>
            </a:r>
            <a:r>
              <a:rPr lang="en-US" altLang="zh-CN" i="1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i="1" dirty="0"/>
              <a:t>R</a:t>
            </a:r>
            <a:r>
              <a:rPr lang="zh-CN" altLang="en-US" dirty="0"/>
              <a:t>是从</a:t>
            </a:r>
            <a:r>
              <a:rPr lang="en-US" altLang="zh-CN" i="1" dirty="0"/>
              <a:t>A</a:t>
            </a:r>
            <a:r>
              <a:rPr lang="zh-CN" altLang="en-US" dirty="0"/>
              <a:t>到</a:t>
            </a:r>
            <a:r>
              <a:rPr lang="en-US" altLang="zh-CN" i="1" dirty="0"/>
              <a:t>B</a:t>
            </a:r>
            <a:r>
              <a:rPr lang="zh-CN" altLang="en-US" dirty="0"/>
              <a:t>的</a:t>
            </a:r>
          </a:p>
          <a:p>
            <a:pPr marL="441325" indent="-441325" eaLnBrk="1" hangingPunct="1"/>
            <a:r>
              <a:rPr lang="zh-CN" altLang="en-US" dirty="0"/>
              <a:t>     关系，</a:t>
            </a:r>
            <a:r>
              <a:rPr lang="en-US" altLang="zh-CN" i="1" dirty="0"/>
              <a:t>R</a:t>
            </a:r>
            <a:r>
              <a:rPr lang="zh-CN" altLang="en-US" dirty="0"/>
              <a:t>的关系矩阵是布尔矩阵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R</a:t>
            </a:r>
            <a:r>
              <a:rPr lang="en-US" altLang="zh-CN" dirty="0"/>
              <a:t> = [ </a:t>
            </a:r>
            <a:r>
              <a:rPr lang="en-US" altLang="zh-CN" i="1" dirty="0" err="1"/>
              <a:t>r</a:t>
            </a:r>
            <a:r>
              <a:rPr lang="en-US" altLang="zh-CN" i="1" baseline="-25000" dirty="0" err="1"/>
              <a:t>ij</a:t>
            </a:r>
            <a:r>
              <a:rPr lang="en-US" altLang="zh-CN" baseline="-25000" dirty="0"/>
              <a:t> </a:t>
            </a:r>
            <a:r>
              <a:rPr lang="en-US" altLang="zh-CN" dirty="0"/>
              <a:t>] </a:t>
            </a:r>
            <a:r>
              <a:rPr lang="en-US" altLang="zh-CN" i="1" baseline="-25000" dirty="0" err="1"/>
              <a:t>m</a:t>
            </a:r>
            <a:r>
              <a:rPr lang="en-US" altLang="zh-CN" baseline="-25000" dirty="0" err="1">
                <a:sym typeface="Symbol" panose="05050102010706020507" pitchFamily="18" charset="2"/>
              </a:rPr>
              <a:t>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</a:p>
          <a:p>
            <a:pPr marL="441325" indent="-441325" eaLnBrk="1" hangingPunct="1"/>
            <a:r>
              <a:rPr lang="zh-CN" altLang="en-US" dirty="0"/>
              <a:t>                          </a:t>
            </a:r>
            <a:r>
              <a:rPr lang="en-US" altLang="zh-CN" i="1" dirty="0" err="1"/>
              <a:t>r</a:t>
            </a:r>
            <a:r>
              <a:rPr lang="en-US" altLang="zh-CN" i="1" baseline="-25000" dirty="0" err="1"/>
              <a:t>ij</a:t>
            </a:r>
            <a:r>
              <a:rPr lang="en-US" altLang="zh-CN" baseline="-25000" dirty="0"/>
              <a:t> </a:t>
            </a:r>
            <a:r>
              <a:rPr lang="en-US" altLang="zh-CN" dirty="0"/>
              <a:t>=</a:t>
            </a:r>
            <a:r>
              <a:rPr lang="en-US" altLang="zh-CN" sz="2500" b="0" dirty="0"/>
              <a:t> 1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&gt;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. </a:t>
            </a:r>
          </a:p>
          <a:p>
            <a:pPr marL="441325" indent="-441325" eaLnBrk="1" hangingPunct="1"/>
            <a:r>
              <a:rPr lang="en-US" altLang="zh-CN" dirty="0"/>
              <a:t>2.  </a:t>
            </a:r>
            <a:r>
              <a:rPr lang="zh-CN" altLang="en-US" dirty="0">
                <a:solidFill>
                  <a:srgbClr val="A50021"/>
                </a:solidFill>
              </a:rPr>
              <a:t>关系图</a:t>
            </a:r>
          </a:p>
          <a:p>
            <a:pPr marL="441325" indent="-441325" eaLnBrk="1" hangingPunct="1"/>
            <a:r>
              <a:rPr lang="zh-CN" altLang="en-US" dirty="0"/>
              <a:t>      若</a:t>
            </a:r>
            <a:r>
              <a:rPr lang="en-US" altLang="zh-CN" i="1" dirty="0"/>
              <a:t>A</a:t>
            </a:r>
            <a:r>
              <a:rPr lang="en-US" altLang="zh-CN" dirty="0"/>
              <a:t>= {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m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i="1" dirty="0"/>
              <a:t>R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上的关系，</a:t>
            </a:r>
            <a:r>
              <a:rPr lang="en-US" altLang="zh-CN" i="1" dirty="0"/>
              <a:t>R</a:t>
            </a:r>
            <a:r>
              <a:rPr lang="zh-CN" altLang="en-US" dirty="0"/>
              <a:t>的关系图是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R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dirty="0"/>
              <a:t>&gt;, </a:t>
            </a:r>
            <a:r>
              <a:rPr lang="zh-CN" altLang="en-US" dirty="0"/>
              <a:t>其中</a:t>
            </a:r>
            <a:r>
              <a:rPr lang="en-US" altLang="zh-CN" i="1" dirty="0"/>
              <a:t>A</a:t>
            </a:r>
            <a:r>
              <a:rPr lang="zh-CN" altLang="en-US" dirty="0"/>
              <a:t>为结点集，</a:t>
            </a:r>
            <a:r>
              <a:rPr lang="en-US" altLang="zh-CN" i="1" dirty="0"/>
              <a:t>R</a:t>
            </a:r>
            <a:r>
              <a:rPr lang="zh-CN" altLang="en-US" dirty="0"/>
              <a:t>为边集</a:t>
            </a:r>
            <a:r>
              <a:rPr lang="en-US" altLang="zh-CN" dirty="0"/>
              <a:t>.  </a:t>
            </a:r>
            <a:r>
              <a:rPr lang="zh-CN" altLang="en-US" dirty="0"/>
              <a:t>如果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&gt;</a:t>
            </a:r>
            <a:r>
              <a:rPr lang="zh-CN" altLang="en-US" dirty="0"/>
              <a:t>属于</a:t>
            </a:r>
          </a:p>
          <a:p>
            <a:pPr marL="441325" indent="-441325" eaLnBrk="1" hangingPunct="1"/>
            <a:r>
              <a:rPr lang="zh-CN" altLang="en-US" dirty="0"/>
              <a:t>     关系</a:t>
            </a:r>
            <a:r>
              <a:rPr lang="en-US" altLang="zh-CN" i="1" dirty="0"/>
              <a:t>R</a:t>
            </a:r>
            <a:r>
              <a:rPr lang="zh-CN" altLang="en-US" dirty="0"/>
              <a:t>，在图中就有一条从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 </a:t>
            </a:r>
            <a:r>
              <a:rPr lang="zh-CN" altLang="en-US" dirty="0"/>
              <a:t>到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zh-CN" altLang="en-US" dirty="0"/>
              <a:t>的有向边</a:t>
            </a:r>
            <a:r>
              <a:rPr lang="en-US" altLang="zh-CN" dirty="0"/>
              <a:t>. </a:t>
            </a:r>
          </a:p>
          <a:p>
            <a:pPr marL="441325" indent="-441325" eaLnBrk="1" hangingPunct="1">
              <a:spcBef>
                <a:spcPct val="60000"/>
              </a:spcBef>
              <a:buClr>
                <a:srgbClr val="FF9900"/>
              </a:buClr>
            </a:pPr>
            <a:r>
              <a:rPr lang="zh-CN" altLang="en-US" dirty="0"/>
              <a:t>注意：</a:t>
            </a:r>
          </a:p>
          <a:p>
            <a:pPr marL="441325" indent="-441325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关系矩阵适合表示从</a:t>
            </a:r>
            <a:r>
              <a:rPr lang="en-US" altLang="zh-CN" i="1" dirty="0"/>
              <a:t>A</a:t>
            </a:r>
            <a:r>
              <a:rPr lang="zh-CN" altLang="en-US" dirty="0"/>
              <a:t>到</a:t>
            </a:r>
            <a:r>
              <a:rPr lang="en-US" altLang="zh-CN" i="1" dirty="0"/>
              <a:t>B</a:t>
            </a:r>
            <a:r>
              <a:rPr lang="zh-CN" altLang="en-US" dirty="0"/>
              <a:t>的关系或</a:t>
            </a:r>
            <a:r>
              <a:rPr lang="en-US" altLang="zh-CN" i="1" dirty="0"/>
              <a:t>A</a:t>
            </a:r>
            <a:r>
              <a:rPr lang="zh-CN" altLang="en-US" dirty="0"/>
              <a:t>上的关系（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zh-CN" altLang="en-US" dirty="0"/>
              <a:t>为有穷集）</a:t>
            </a:r>
          </a:p>
          <a:p>
            <a:pPr marL="441325" indent="-441325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关系图适合表示有穷集</a:t>
            </a:r>
            <a:r>
              <a:rPr lang="en-US" altLang="zh-CN" i="1" dirty="0"/>
              <a:t>A</a:t>
            </a:r>
            <a:r>
              <a:rPr lang="zh-CN" altLang="en-US" dirty="0"/>
              <a:t>上的关系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87CB2D0D-CFD0-4053-B2F6-7D8F6A9C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1E8AE9-0D19-4C6A-A56B-125BBA381C8C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140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4339" name="Rectangle 10">
            <a:extLst>
              <a:ext uri="{FF2B5EF4-FFF2-40B4-BE49-F238E27FC236}">
                <a16:creationId xmlns:a16="http://schemas.microsoft.com/office/drawing/2014/main" id="{5B468828-4578-4918-ADE9-EC121DF27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偏序集与哈斯图</a:t>
            </a:r>
          </a:p>
        </p:txBody>
      </p:sp>
      <p:sp>
        <p:nvSpPr>
          <p:cNvPr id="14340" name="Rectangle 11">
            <a:extLst>
              <a:ext uri="{FF2B5EF4-FFF2-40B4-BE49-F238E27FC236}">
                <a16:creationId xmlns:a16="http://schemas.microsoft.com/office/drawing/2014/main" id="{B3C889F6-17DF-4AA5-AD75-45D6774AD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075613" cy="1512887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7.23</a:t>
            </a:r>
            <a:r>
              <a:rPr lang="en-US" altLang="zh-CN"/>
              <a:t> </a:t>
            </a:r>
            <a:r>
              <a:rPr lang="zh-CN" altLang="en-US"/>
              <a:t>集合</a:t>
            </a:r>
            <a:r>
              <a:rPr lang="en-US" altLang="zh-CN" i="1"/>
              <a:t>A</a:t>
            </a:r>
            <a:r>
              <a:rPr lang="zh-CN" altLang="en-US"/>
              <a:t>和</a:t>
            </a:r>
            <a:r>
              <a:rPr lang="en-US" altLang="zh-CN" i="1"/>
              <a:t>A</a:t>
            </a:r>
            <a:r>
              <a:rPr lang="zh-CN" altLang="en-US"/>
              <a:t>上的偏序关系≼一起叫做</a:t>
            </a:r>
            <a:r>
              <a:rPr lang="zh-CN" altLang="en-US">
                <a:solidFill>
                  <a:srgbClr val="A50021"/>
                </a:solidFill>
              </a:rPr>
              <a:t>偏序集</a:t>
            </a:r>
            <a:r>
              <a:rPr lang="en-US" altLang="zh-CN"/>
              <a:t>, </a:t>
            </a:r>
            <a:r>
              <a:rPr lang="zh-CN" altLang="en-US"/>
              <a:t>记作</a:t>
            </a:r>
          </a:p>
          <a:p>
            <a:pPr eaLnBrk="1" hangingPunct="1"/>
            <a:r>
              <a:rPr lang="en-US" altLang="zh-CN"/>
              <a:t>&lt;</a:t>
            </a:r>
            <a:r>
              <a:rPr lang="en-US" altLang="zh-CN" i="1"/>
              <a:t>A</a:t>
            </a:r>
            <a:r>
              <a:rPr lang="en-US" altLang="zh-CN"/>
              <a:t>,≼&gt;.  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/>
              <a:t>实例</a:t>
            </a:r>
            <a:r>
              <a:rPr lang="en-US" altLang="zh-CN"/>
              <a:t>:   &lt;Z,≤&gt;, 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/>
              <a:t>            &lt;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),</a:t>
            </a:r>
            <a:r>
              <a:rPr lang="en-US" altLang="zh-CN" i="1"/>
              <a:t>R</a:t>
            </a:r>
            <a:r>
              <a:rPr lang="en-US" altLang="zh-CN" baseline="-25000">
                <a:sym typeface="Symbol" panose="05050102010706020507" pitchFamily="18" charset="2"/>
              </a:rPr>
              <a:t></a:t>
            </a:r>
            <a:r>
              <a:rPr lang="en-US" altLang="zh-CN"/>
              <a:t>&gt; </a:t>
            </a:r>
          </a:p>
        </p:txBody>
      </p:sp>
      <p:sp>
        <p:nvSpPr>
          <p:cNvPr id="14341" name="矩形 2">
            <a:extLst>
              <a:ext uri="{FF2B5EF4-FFF2-40B4-BE49-F238E27FC236}">
                <a16:creationId xmlns:a16="http://schemas.microsoft.com/office/drawing/2014/main" id="{EEFC6DB2-E7C4-4531-9455-F3744E141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448050"/>
            <a:ext cx="2396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&lt;{1,2,4,6},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zh-CN" altLang="en-US" baseline="-25000" dirty="0">
                <a:solidFill>
                  <a:srgbClr val="000000"/>
                </a:solidFill>
              </a:rPr>
              <a:t>整除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endParaRPr lang="zh-CN" altLang="en-US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5BB6E98D-B3FF-47A4-B459-1604C220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7D0E54-D793-4F1B-A9B1-BE2CC35DDC6F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6387" name="Rectangle 10">
            <a:extLst>
              <a:ext uri="{FF2B5EF4-FFF2-40B4-BE49-F238E27FC236}">
                <a16:creationId xmlns:a16="http://schemas.microsoft.com/office/drawing/2014/main" id="{B8817FBB-7861-41F2-AB16-C70FEB8B7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偏序集与哈斯图</a:t>
            </a:r>
          </a:p>
        </p:txBody>
      </p:sp>
      <p:sp>
        <p:nvSpPr>
          <p:cNvPr id="16388" name="Rectangle 12">
            <a:extLst>
              <a:ext uri="{FF2B5EF4-FFF2-40B4-BE49-F238E27FC236}">
                <a16:creationId xmlns:a16="http://schemas.microsoft.com/office/drawing/2014/main" id="{5BE65EE5-2DD1-44FA-91E2-2405B974B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41438"/>
            <a:ext cx="80645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>
                <a:solidFill>
                  <a:srgbClr val="A50021"/>
                </a:solidFill>
              </a:rPr>
              <a:t>哈斯图</a:t>
            </a:r>
            <a:r>
              <a:rPr lang="en-US" altLang="zh-CN"/>
              <a:t>: </a:t>
            </a:r>
            <a:r>
              <a:rPr lang="zh-CN" altLang="en-US"/>
              <a:t>利用偏序关系的自反、反对称、传递性进行简化的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关系图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79CC6C7-3ECA-400A-BE7E-B1D4D4ABCA97}"/>
              </a:ext>
            </a:extLst>
          </p:cNvPr>
          <p:cNvGrpSpPr>
            <a:grpSpLocks/>
          </p:cNvGrpSpPr>
          <p:nvPr/>
        </p:nvGrpSpPr>
        <p:grpSpPr bwMode="auto">
          <a:xfrm>
            <a:off x="4424363" y="2370138"/>
            <a:ext cx="2065337" cy="2670175"/>
            <a:chOff x="5968548" y="2418201"/>
            <a:chExt cx="2065587" cy="2670056"/>
          </a:xfrm>
        </p:grpSpPr>
        <p:grpSp>
          <p:nvGrpSpPr>
            <p:cNvPr id="16407" name="组合 7">
              <a:extLst>
                <a:ext uri="{FF2B5EF4-FFF2-40B4-BE49-F238E27FC236}">
                  <a16:creationId xmlns:a16="http://schemas.microsoft.com/office/drawing/2014/main" id="{80B845A4-A638-4BBE-8970-DA1D0D2FC62B}"/>
                </a:ext>
              </a:extLst>
            </p:cNvPr>
            <p:cNvGrpSpPr>
              <a:grpSpLocks/>
            </p:cNvGrpSpPr>
            <p:nvPr/>
          </p:nvGrpSpPr>
          <p:grpSpPr bwMode="auto">
            <a:xfrm rot="-1637327">
              <a:off x="6711312" y="3061796"/>
              <a:ext cx="524544" cy="522442"/>
              <a:chOff x="6123637" y="2418365"/>
              <a:chExt cx="524544" cy="522442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CB834DF-1EDF-49A6-B6D8-02B17E1B0CAD}"/>
                  </a:ext>
                </a:extLst>
              </p:cNvPr>
              <p:cNvSpPr/>
              <p:nvPr/>
            </p:nvSpPr>
            <p:spPr>
              <a:xfrm>
                <a:off x="6123908" y="2417664"/>
                <a:ext cx="523938" cy="523852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317B5F84-8405-42C0-985E-6F74D17B7B13}"/>
                  </a:ext>
                </a:extLst>
              </p:cNvPr>
              <p:cNvCxnSpPr>
                <a:cxnSpLocks/>
                <a:stCxn id="31" idx="6"/>
              </p:cNvCxnSpPr>
              <p:nvPr/>
            </p:nvCxnSpPr>
            <p:spPr>
              <a:xfrm flipH="1">
                <a:off x="6624812" y="2674214"/>
                <a:ext cx="22228" cy="1079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408" name="组合 8">
              <a:extLst>
                <a:ext uri="{FF2B5EF4-FFF2-40B4-BE49-F238E27FC236}">
                  <a16:creationId xmlns:a16="http://schemas.microsoft.com/office/drawing/2014/main" id="{5DD1DB40-CB18-4263-B524-48183ACCBF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3069" y="4565815"/>
              <a:ext cx="524544" cy="522442"/>
              <a:chOff x="6123637" y="2418365"/>
              <a:chExt cx="524544" cy="522442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AFD99AD-83DF-4BDD-9527-5C5807840991}"/>
                  </a:ext>
                </a:extLst>
              </p:cNvPr>
              <p:cNvSpPr/>
              <p:nvPr/>
            </p:nvSpPr>
            <p:spPr>
              <a:xfrm>
                <a:off x="6123436" y="2418542"/>
                <a:ext cx="525525" cy="522265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52B86CFD-25D2-4DAA-A2AE-D6CF0D3BEE45}"/>
                  </a:ext>
                </a:extLst>
              </p:cNvPr>
              <p:cNvCxnSpPr>
                <a:cxnSpLocks/>
                <a:stCxn id="29" idx="6"/>
              </p:cNvCxnSpPr>
              <p:nvPr/>
            </p:nvCxnSpPr>
            <p:spPr>
              <a:xfrm flipH="1">
                <a:off x="6626733" y="2680468"/>
                <a:ext cx="22228" cy="10635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409" name="组合 9">
              <a:extLst>
                <a:ext uri="{FF2B5EF4-FFF2-40B4-BE49-F238E27FC236}">
                  <a16:creationId xmlns:a16="http://schemas.microsoft.com/office/drawing/2014/main" id="{18CEF3DD-A5BC-4EA9-B27F-10CBA80E0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25560" y="2418201"/>
              <a:ext cx="524544" cy="522442"/>
              <a:chOff x="6123637" y="2418365"/>
              <a:chExt cx="524544" cy="522442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69D1BE4-703E-4B43-A2D8-AD6C06A04D5A}"/>
                  </a:ext>
                </a:extLst>
              </p:cNvPr>
              <p:cNvSpPr/>
              <p:nvPr/>
            </p:nvSpPr>
            <p:spPr>
              <a:xfrm>
                <a:off x="6124126" y="2418365"/>
                <a:ext cx="523938" cy="522264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28318E11-EFF5-43C1-9A86-116EA7E9BE0A}"/>
                  </a:ext>
                </a:extLst>
              </p:cNvPr>
              <p:cNvCxnSpPr>
                <a:cxnSpLocks/>
                <a:stCxn id="27" idx="6"/>
              </p:cNvCxnSpPr>
              <p:nvPr/>
            </p:nvCxnSpPr>
            <p:spPr>
              <a:xfrm flipH="1">
                <a:off x="6625836" y="2680290"/>
                <a:ext cx="22228" cy="10635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410" name="组合 10">
              <a:extLst>
                <a:ext uri="{FF2B5EF4-FFF2-40B4-BE49-F238E27FC236}">
                  <a16:creationId xmlns:a16="http://schemas.microsoft.com/office/drawing/2014/main" id="{B1C0C773-E875-4500-83F8-882F53EAFD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3637" y="2418365"/>
              <a:ext cx="524544" cy="522442"/>
              <a:chOff x="6123637" y="2418365"/>
              <a:chExt cx="524544" cy="522442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8B7FC644-23E4-4E63-8AEF-4EF8D892D937}"/>
                  </a:ext>
                </a:extLst>
              </p:cNvPr>
              <p:cNvSpPr/>
              <p:nvPr/>
            </p:nvSpPr>
            <p:spPr>
              <a:xfrm>
                <a:off x="6124142" y="2418201"/>
                <a:ext cx="523938" cy="522264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B921DE47-7B0E-4B67-80F3-2C26CA2E62C1}"/>
                  </a:ext>
                </a:extLst>
              </p:cNvPr>
              <p:cNvCxnSpPr>
                <a:cxnSpLocks/>
                <a:stCxn id="25" idx="6"/>
              </p:cNvCxnSpPr>
              <p:nvPr/>
            </p:nvCxnSpPr>
            <p:spPr>
              <a:xfrm flipH="1">
                <a:off x="6625852" y="2680126"/>
                <a:ext cx="22228" cy="10635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CF952F6-BEBB-47D8-B8B5-EAB782275775}"/>
                </a:ext>
              </a:extLst>
            </p:cNvPr>
            <p:cNvCxnSpPr>
              <a:cxnSpLocks/>
            </p:cNvCxnSpPr>
            <p:nvPr/>
          </p:nvCxnSpPr>
          <p:spPr>
            <a:xfrm>
              <a:off x="6979907" y="3721480"/>
              <a:ext cx="0" cy="720693"/>
            </a:xfrm>
            <a:prstGeom prst="line">
              <a:avLst/>
            </a:prstGeom>
            <a:ln w="28575">
              <a:headEnd type="stealth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BE2623B-0873-47BE-9F1C-FD1A2D880506}"/>
                </a:ext>
              </a:extLst>
            </p:cNvPr>
            <p:cNvCxnSpPr>
              <a:cxnSpLocks/>
            </p:cNvCxnSpPr>
            <p:nvPr/>
          </p:nvCxnSpPr>
          <p:spPr>
            <a:xfrm>
              <a:off x="6455969" y="3065872"/>
              <a:ext cx="523938" cy="522264"/>
            </a:xfrm>
            <a:prstGeom prst="line">
              <a:avLst/>
            </a:prstGeom>
            <a:ln w="28575">
              <a:headEnd type="stealth" w="med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BCB6A6B-33CB-4696-8D71-466F10B689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9907" y="3065872"/>
              <a:ext cx="614437" cy="522264"/>
            </a:xfrm>
            <a:prstGeom prst="line">
              <a:avLst/>
            </a:prstGeom>
            <a:ln w="28575" cap="rnd">
              <a:solidFill>
                <a:schemeClr val="dk1">
                  <a:alpha val="82000"/>
                </a:schemeClr>
              </a:solidFill>
              <a:round/>
              <a:headEnd type="stealth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14" name="文本框 14">
              <a:extLst>
                <a:ext uri="{FF2B5EF4-FFF2-40B4-BE49-F238E27FC236}">
                  <a16:creationId xmlns:a16="http://schemas.microsoft.com/office/drawing/2014/main" id="{7CB24B25-814A-484A-9E89-59FDD594B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3311" y="4221088"/>
              <a:ext cx="3342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latin typeface="Arial" panose="020B0604020202020204" pitchFamily="34" charset="0"/>
                </a:rPr>
                <a:t>1</a:t>
              </a:r>
              <a:endParaRPr lang="zh-CN" altLang="en-US" b="0">
                <a:latin typeface="Arial" panose="020B0604020202020204" pitchFamily="34" charset="0"/>
              </a:endParaRPr>
            </a:p>
          </p:txBody>
        </p:sp>
        <p:sp>
          <p:nvSpPr>
            <p:cNvPr id="16415" name="文本框 15">
              <a:extLst>
                <a:ext uri="{FF2B5EF4-FFF2-40B4-BE49-F238E27FC236}">
                  <a16:creationId xmlns:a16="http://schemas.microsoft.com/office/drawing/2014/main" id="{148F4985-71A3-4FC8-A881-5FC467D48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3312" y="3534983"/>
              <a:ext cx="3342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latin typeface="Arial" panose="020B0604020202020204" pitchFamily="34" charset="0"/>
                </a:rPr>
                <a:t>2</a:t>
              </a:r>
              <a:endParaRPr lang="zh-CN" altLang="en-US" b="0">
                <a:latin typeface="Arial" panose="020B0604020202020204" pitchFamily="34" charset="0"/>
              </a:endParaRPr>
            </a:p>
          </p:txBody>
        </p:sp>
        <p:sp>
          <p:nvSpPr>
            <p:cNvPr id="16416" name="文本框 16">
              <a:extLst>
                <a:ext uri="{FF2B5EF4-FFF2-40B4-BE49-F238E27FC236}">
                  <a16:creationId xmlns:a16="http://schemas.microsoft.com/office/drawing/2014/main" id="{7C580F97-F50B-4717-8489-BD62D2BAE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9856" y="2918931"/>
              <a:ext cx="3342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latin typeface="Arial" panose="020B0604020202020204" pitchFamily="34" charset="0"/>
                </a:rPr>
                <a:t>6</a:t>
              </a:r>
              <a:endParaRPr lang="zh-CN" altLang="en-US" b="0">
                <a:latin typeface="Arial" panose="020B0604020202020204" pitchFamily="34" charset="0"/>
              </a:endParaRPr>
            </a:p>
          </p:txBody>
        </p:sp>
        <p:sp>
          <p:nvSpPr>
            <p:cNvPr id="16417" name="文本框 17">
              <a:extLst>
                <a:ext uri="{FF2B5EF4-FFF2-40B4-BE49-F238E27FC236}">
                  <a16:creationId xmlns:a16="http://schemas.microsoft.com/office/drawing/2014/main" id="{F6ECB5FF-E172-4CF8-AF13-D8468CC1A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8548" y="2965003"/>
              <a:ext cx="3342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latin typeface="Arial" panose="020B0604020202020204" pitchFamily="34" charset="0"/>
                </a:rPr>
                <a:t>4</a:t>
              </a:r>
              <a:endParaRPr lang="zh-CN" altLang="en-US" b="0">
                <a:latin typeface="Arial" panose="020B0604020202020204" pitchFamily="34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8C60A13-F5A7-4D3C-B964-87538F56A93B}"/>
                </a:ext>
              </a:extLst>
            </p:cNvPr>
            <p:cNvSpPr/>
            <p:nvPr/>
          </p:nvSpPr>
          <p:spPr>
            <a:xfrm>
              <a:off x="6868769" y="3473841"/>
              <a:ext cx="246093" cy="2444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E0D74E2-5B6F-468D-9C39-56833C70B6D4}"/>
                </a:ext>
              </a:extLst>
            </p:cNvPr>
            <p:cNvSpPr/>
            <p:nvPr/>
          </p:nvSpPr>
          <p:spPr>
            <a:xfrm>
              <a:off x="6228930" y="2853157"/>
              <a:ext cx="244505" cy="2444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3F23628-8DAE-43EC-B411-A28B7DE89751}"/>
                </a:ext>
              </a:extLst>
            </p:cNvPr>
            <p:cNvSpPr/>
            <p:nvPr/>
          </p:nvSpPr>
          <p:spPr>
            <a:xfrm>
              <a:off x="7567354" y="2853157"/>
              <a:ext cx="244505" cy="2444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B555E1A-D165-4DC4-BA0C-E3B380888FDC}"/>
                </a:ext>
              </a:extLst>
            </p:cNvPr>
            <p:cNvSpPr/>
            <p:nvPr/>
          </p:nvSpPr>
          <p:spPr>
            <a:xfrm>
              <a:off x="6857656" y="4408837"/>
              <a:ext cx="244505" cy="2444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FE7C801-DDA9-48FE-9E02-D673082EA14F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6357532" y="3097621"/>
              <a:ext cx="536640" cy="1346140"/>
            </a:xfrm>
            <a:prstGeom prst="line">
              <a:avLst/>
            </a:prstGeom>
            <a:ln w="28575">
              <a:headEnd type="stealth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F33A19C-9261-4DE9-B67F-E18453769A4D}"/>
                </a:ext>
              </a:extLst>
            </p:cNvPr>
            <p:cNvCxnSpPr>
              <a:cxnSpLocks/>
              <a:endCxn id="22" idx="7"/>
            </p:cNvCxnSpPr>
            <p:nvPr/>
          </p:nvCxnSpPr>
          <p:spPr>
            <a:xfrm flipH="1">
              <a:off x="7067231" y="3130956"/>
              <a:ext cx="620787" cy="1312804"/>
            </a:xfrm>
            <a:prstGeom prst="line">
              <a:avLst/>
            </a:prstGeom>
            <a:ln w="28575">
              <a:headEnd type="stealth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390" name="矩形 5">
            <a:extLst>
              <a:ext uri="{FF2B5EF4-FFF2-40B4-BE49-F238E27FC236}">
                <a16:creationId xmlns:a16="http://schemas.microsoft.com/office/drawing/2014/main" id="{D75D72BD-7D1C-4017-8C98-F214893DA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2328863"/>
            <a:ext cx="3856038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500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特点：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(1) </a:t>
            </a:r>
            <a:r>
              <a:rPr lang="zh-CN" altLang="en-US">
                <a:latin typeface="Arial" panose="020B0604020202020204" pitchFamily="34" charset="0"/>
              </a:rPr>
              <a:t>每个结点没有环；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(2) </a:t>
            </a:r>
            <a:r>
              <a:rPr lang="zh-CN" altLang="en-US">
                <a:latin typeface="Arial" panose="020B0604020202020204" pitchFamily="34" charset="0"/>
              </a:rPr>
              <a:t>两个连通的结点之间的序关系通过结点位置的高低表示，位置低的元素的顺序在前（省略箭头）；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(3) </a:t>
            </a:r>
            <a:r>
              <a:rPr lang="zh-CN" altLang="en-US">
                <a:latin typeface="Arial" panose="020B0604020202020204" pitchFamily="34" charset="0"/>
              </a:rPr>
              <a:t>具有覆盖关系的两个结点之间连边</a:t>
            </a:r>
            <a:r>
              <a:rPr lang="en-US" altLang="zh-CN">
                <a:latin typeface="Arial" panose="020B0604020202020204" pitchFamily="34" charset="0"/>
              </a:rPr>
              <a:t>.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D27C10E-0605-4D68-8AC1-5C4CE0BF36A4}"/>
              </a:ext>
            </a:extLst>
          </p:cNvPr>
          <p:cNvGrpSpPr>
            <a:grpSpLocks/>
          </p:cNvGrpSpPr>
          <p:nvPr/>
        </p:nvGrpSpPr>
        <p:grpSpPr bwMode="auto">
          <a:xfrm>
            <a:off x="7089775" y="2938463"/>
            <a:ext cx="2022475" cy="1893887"/>
            <a:chOff x="6012160" y="2903163"/>
            <a:chExt cx="2021975" cy="1893485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657AA57-B7D1-4906-BFC2-46CC774B28BC}"/>
                </a:ext>
              </a:extLst>
            </p:cNvPr>
            <p:cNvCxnSpPr>
              <a:cxnSpLocks/>
            </p:cNvCxnSpPr>
            <p:nvPr/>
          </p:nvCxnSpPr>
          <p:spPr>
            <a:xfrm>
              <a:off x="6980296" y="3588817"/>
              <a:ext cx="0" cy="718984"/>
            </a:xfrm>
            <a:prstGeom prst="line">
              <a:avLst/>
            </a:prstGeom>
            <a:ln w="28575">
              <a:headEnd type="non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4CB4AAC-867C-4FC1-B06D-4F4ED19D6F47}"/>
                </a:ext>
              </a:extLst>
            </p:cNvPr>
            <p:cNvCxnSpPr>
              <a:cxnSpLocks/>
            </p:cNvCxnSpPr>
            <p:nvPr/>
          </p:nvCxnSpPr>
          <p:spPr>
            <a:xfrm>
              <a:off x="6456550" y="3065054"/>
              <a:ext cx="523745" cy="523764"/>
            </a:xfrm>
            <a:prstGeom prst="line">
              <a:avLst/>
            </a:prstGeom>
            <a:ln w="28575">
              <a:headEnd type="non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171EE66-4339-4EAC-9EC4-15EBC0D7C5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0296" y="3065054"/>
              <a:ext cx="614211" cy="523764"/>
            </a:xfrm>
            <a:prstGeom prst="line">
              <a:avLst/>
            </a:prstGeom>
            <a:ln w="28575" cap="rnd">
              <a:solidFill>
                <a:schemeClr val="dk1">
                  <a:alpha val="82000"/>
                </a:schemeClr>
              </a:solidFill>
              <a:round/>
              <a:headEnd type="non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99" name="文本框 40">
              <a:extLst>
                <a:ext uri="{FF2B5EF4-FFF2-40B4-BE49-F238E27FC236}">
                  <a16:creationId xmlns:a16="http://schemas.microsoft.com/office/drawing/2014/main" id="{581C1C68-983A-4CD7-BC3D-AF73E5274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3311" y="4334983"/>
              <a:ext cx="3342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latin typeface="Arial" panose="020B0604020202020204" pitchFamily="34" charset="0"/>
                </a:rPr>
                <a:t>1</a:t>
              </a:r>
              <a:endParaRPr lang="zh-CN" altLang="en-US" b="0">
                <a:latin typeface="Arial" panose="020B0604020202020204" pitchFamily="34" charset="0"/>
              </a:endParaRPr>
            </a:p>
          </p:txBody>
        </p:sp>
        <p:sp>
          <p:nvSpPr>
            <p:cNvPr id="16400" name="文本框 41">
              <a:extLst>
                <a:ext uri="{FF2B5EF4-FFF2-40B4-BE49-F238E27FC236}">
                  <a16:creationId xmlns:a16="http://schemas.microsoft.com/office/drawing/2014/main" id="{A9DBFDB3-45D7-4FF0-95A2-8FFC87672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3312" y="3534983"/>
              <a:ext cx="3342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latin typeface="Arial" panose="020B0604020202020204" pitchFamily="34" charset="0"/>
                </a:rPr>
                <a:t>2</a:t>
              </a:r>
              <a:endParaRPr lang="zh-CN" altLang="en-US" b="0">
                <a:latin typeface="Arial" panose="020B0604020202020204" pitchFamily="34" charset="0"/>
              </a:endParaRPr>
            </a:p>
          </p:txBody>
        </p:sp>
        <p:sp>
          <p:nvSpPr>
            <p:cNvPr id="16401" name="文本框 42">
              <a:extLst>
                <a:ext uri="{FF2B5EF4-FFF2-40B4-BE49-F238E27FC236}">
                  <a16:creationId xmlns:a16="http://schemas.microsoft.com/office/drawing/2014/main" id="{17BFC96D-B020-42C9-A15F-A45A82687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9856" y="2918931"/>
              <a:ext cx="3342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latin typeface="Arial" panose="020B0604020202020204" pitchFamily="34" charset="0"/>
                </a:rPr>
                <a:t>6</a:t>
              </a:r>
              <a:endParaRPr lang="zh-CN" altLang="en-US" b="0">
                <a:latin typeface="Arial" panose="020B0604020202020204" pitchFamily="34" charset="0"/>
              </a:endParaRPr>
            </a:p>
          </p:txBody>
        </p:sp>
        <p:sp>
          <p:nvSpPr>
            <p:cNvPr id="16402" name="文本框 43">
              <a:extLst>
                <a:ext uri="{FF2B5EF4-FFF2-40B4-BE49-F238E27FC236}">
                  <a16:creationId xmlns:a16="http://schemas.microsoft.com/office/drawing/2014/main" id="{E6E605D9-A52C-462B-A316-B68749FE8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160" y="2903163"/>
              <a:ext cx="3342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latin typeface="Arial" panose="020B0604020202020204" pitchFamily="34" charset="0"/>
                </a:rPr>
                <a:t>4</a:t>
              </a:r>
              <a:endParaRPr lang="zh-CN" altLang="en-US" b="0">
                <a:latin typeface="Arial" panose="020B0604020202020204" pitchFamily="34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7ACAC7E-0438-4972-90C3-D149F5D4A2B2}"/>
                </a:ext>
              </a:extLst>
            </p:cNvPr>
            <p:cNvSpPr/>
            <p:nvPr/>
          </p:nvSpPr>
          <p:spPr>
            <a:xfrm>
              <a:off x="6869198" y="3474542"/>
              <a:ext cx="244415" cy="2444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9DAE0C0-8362-4882-A05F-6B464AD5D57E}"/>
                </a:ext>
              </a:extLst>
            </p:cNvPr>
            <p:cNvSpPr/>
            <p:nvPr/>
          </p:nvSpPr>
          <p:spPr>
            <a:xfrm>
              <a:off x="6296253" y="2919035"/>
              <a:ext cx="244415" cy="2444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3D7177EB-0C34-4387-8E55-A7350EF552D9}"/>
                </a:ext>
              </a:extLst>
            </p:cNvPr>
            <p:cNvSpPr/>
            <p:nvPr/>
          </p:nvSpPr>
          <p:spPr>
            <a:xfrm>
              <a:off x="7461190" y="2903163"/>
              <a:ext cx="244415" cy="2444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4AB12EF8-7C7C-4C36-B087-2D0EBE71D3A3}"/>
                </a:ext>
              </a:extLst>
            </p:cNvPr>
            <p:cNvSpPr/>
            <p:nvPr/>
          </p:nvSpPr>
          <p:spPr>
            <a:xfrm>
              <a:off x="6858089" y="4274472"/>
              <a:ext cx="244415" cy="24442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4336" name="文本框 14335">
            <a:extLst>
              <a:ext uri="{FF2B5EF4-FFF2-40B4-BE49-F238E27FC236}">
                <a16:creationId xmlns:a16="http://schemas.microsoft.com/office/drawing/2014/main" id="{39A8BBB0-8811-4274-AF89-550634BCE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175" y="5040313"/>
            <a:ext cx="1281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哈斯图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0A57DA7-C4F4-4197-BA85-07AE4EE0D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38" y="5715000"/>
            <a:ext cx="2396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&lt;{1,2,4,6},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zh-CN" altLang="en-US" baseline="-25000" dirty="0">
                <a:solidFill>
                  <a:srgbClr val="000000"/>
                </a:solidFill>
              </a:rPr>
              <a:t>整除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endParaRPr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14341" name="箭头: 右 14340">
            <a:extLst>
              <a:ext uri="{FF2B5EF4-FFF2-40B4-BE49-F238E27FC236}">
                <a16:creationId xmlns:a16="http://schemas.microsoft.com/office/drawing/2014/main" id="{4196A366-5DE3-4AB3-99E9-0C86AAD37E1D}"/>
              </a:ext>
            </a:extLst>
          </p:cNvPr>
          <p:cNvSpPr/>
          <p:nvPr/>
        </p:nvSpPr>
        <p:spPr>
          <a:xfrm>
            <a:off x="6524625" y="3886200"/>
            <a:ext cx="620713" cy="2444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17D143A-C743-45E0-904E-A5CDCFE8B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5040313"/>
            <a:ext cx="1282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关系图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" grpId="0"/>
      <p:bldP spid="51" grpId="0"/>
      <p:bldP spid="14341" grpId="0" animBg="1"/>
      <p:bldP spid="53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EE0E9740-0348-4686-A5BF-0A1877C2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8F8AE7-041B-479E-AFD3-743A157C1815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8435" name="Rectangle 9">
            <a:extLst>
              <a:ext uri="{FF2B5EF4-FFF2-40B4-BE49-F238E27FC236}">
                <a16:creationId xmlns:a16="http://schemas.microsoft.com/office/drawing/2014/main" id="{88C0C1A6-38AA-413E-94F2-857858746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18436" name="Rectangle 10">
            <a:extLst>
              <a:ext uri="{FF2B5EF4-FFF2-40B4-BE49-F238E27FC236}">
                <a16:creationId xmlns:a16="http://schemas.microsoft.com/office/drawing/2014/main" id="{1A4CA0A7-1CD8-4E26-968C-AA83A8D6C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80400" cy="1008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12</a:t>
            </a:r>
            <a:r>
              <a:rPr lang="en-US" altLang="zh-CN" dirty="0"/>
              <a:t>  </a:t>
            </a:r>
            <a:r>
              <a:rPr lang="zh-CN" altLang="en-US" dirty="0"/>
              <a:t>偏序集</a:t>
            </a:r>
            <a:r>
              <a:rPr lang="en-US" altLang="zh-CN" dirty="0"/>
              <a:t>&lt;{1,2,3,4,5,6,7,8,9}, </a:t>
            </a:r>
            <a:r>
              <a:rPr lang="en-US" altLang="zh-CN" i="1" dirty="0"/>
              <a:t>R</a:t>
            </a:r>
            <a:r>
              <a:rPr lang="zh-CN" altLang="en-US" baseline="-25000" dirty="0"/>
              <a:t>整除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  <a:r>
              <a:rPr lang="en-US" altLang="zh-CN" i="1" dirty="0"/>
              <a:t>P</a:t>
            </a:r>
            <a:r>
              <a:rPr lang="en-US" altLang="zh-CN" dirty="0"/>
              <a:t>({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}),</a:t>
            </a:r>
            <a:r>
              <a:rPr lang="en-US" altLang="zh-CN" i="1" dirty="0"/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&gt;</a:t>
            </a:r>
            <a:r>
              <a:rPr lang="zh-CN" altLang="en-US" dirty="0"/>
              <a:t>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哈斯图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18437" name="Picture 12" descr="4">
            <a:extLst>
              <a:ext uri="{FF2B5EF4-FFF2-40B4-BE49-F238E27FC236}">
                <a16:creationId xmlns:a16="http://schemas.microsoft.com/office/drawing/2014/main" id="{36712A4C-5551-4808-BE7C-609C2754C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99" t="6117" r="-2565" b="8000"/>
          <a:stretch>
            <a:fillRect/>
          </a:stretch>
        </p:blipFill>
        <p:spPr bwMode="auto">
          <a:xfrm>
            <a:off x="755650" y="2420938"/>
            <a:ext cx="7632700" cy="3486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1A7F1094-A6A9-458C-AE62-B070C107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41691E-7C3A-4B92-A68A-8EBAF0D6735C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08259" name="Rectangle 3">
            <a:extLst>
              <a:ext uri="{FF2B5EF4-FFF2-40B4-BE49-F238E27FC236}">
                <a16:creationId xmlns:a16="http://schemas.microsoft.com/office/drawing/2014/main" id="{35DE784A-9D06-4868-A7D1-EA88E185E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748712" cy="4251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哈斯图是简化的关系图</a:t>
            </a:r>
            <a:r>
              <a:rPr lang="zh-CN" altLang="en-US" sz="2800"/>
              <a:t>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/>
              <a:t>(1)</a:t>
            </a:r>
            <a:r>
              <a:rPr lang="zh-CN" altLang="en-US" sz="2800"/>
              <a:t>自反性：每个顶点都有自回路，</a:t>
            </a:r>
            <a:r>
              <a:rPr lang="zh-CN" altLang="en-US" sz="2800">
                <a:solidFill>
                  <a:srgbClr val="FF0000"/>
                </a:solidFill>
              </a:rPr>
              <a:t>省去自回路</a:t>
            </a:r>
            <a:r>
              <a:rPr lang="en-US" altLang="zh-CN" sz="2800"/>
              <a:t>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/>
              <a:t>(2)</a:t>
            </a:r>
            <a:r>
              <a:rPr lang="zh-CN" altLang="en-US" sz="2800"/>
              <a:t>反对称性：从小到大安置顶点，</a:t>
            </a:r>
            <a:r>
              <a:rPr lang="zh-CN" altLang="en-US" sz="2800">
                <a:solidFill>
                  <a:srgbClr val="FF0000"/>
                </a:solidFill>
              </a:rPr>
              <a:t>可省略箭头</a:t>
            </a:r>
            <a:r>
              <a:rPr lang="en-US" altLang="zh-CN" sz="2800"/>
              <a:t>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/>
              <a:t>(3)</a:t>
            </a:r>
            <a:r>
              <a:rPr lang="zh-CN" altLang="en-US" sz="2800"/>
              <a:t>传递性：由于有</a:t>
            </a:r>
            <a:r>
              <a:rPr lang="en-US" altLang="zh-CN" sz="2800"/>
              <a:t>&lt;</a:t>
            </a:r>
            <a:r>
              <a:rPr lang="en-US" altLang="zh-CN" sz="2800" i="1"/>
              <a:t>a</a:t>
            </a:r>
            <a:r>
              <a:rPr lang="en-US" altLang="zh-CN" sz="2800"/>
              <a:t>,</a:t>
            </a:r>
            <a:r>
              <a:rPr lang="en-US" altLang="zh-CN" sz="2800" i="1"/>
              <a:t>b</a:t>
            </a:r>
            <a:r>
              <a:rPr lang="en-US" altLang="zh-CN" sz="2800"/>
              <a:t>&gt;,&lt;</a:t>
            </a:r>
            <a:r>
              <a:rPr lang="en-US" altLang="zh-CN" sz="2800" i="1"/>
              <a:t>b</a:t>
            </a:r>
            <a:r>
              <a:rPr lang="en-US" altLang="zh-CN" sz="2800"/>
              <a:t>,</a:t>
            </a:r>
            <a:r>
              <a:rPr lang="en-US" altLang="zh-CN" sz="2800" i="1"/>
              <a:t>c</a:t>
            </a:r>
            <a:r>
              <a:rPr lang="en-US" altLang="zh-CN" sz="2800"/>
              <a:t>&gt; ∈</a:t>
            </a:r>
            <a:r>
              <a:rPr lang="en-US" altLang="zh-CN" sz="2800" i="1"/>
              <a:t>R</a:t>
            </a:r>
            <a:r>
              <a:rPr lang="en-US" altLang="zh-CN" sz="2800"/>
              <a:t> </a:t>
            </a:r>
            <a:r>
              <a:rPr lang="zh-CN" altLang="en-US" sz="2800"/>
              <a:t>则</a:t>
            </a:r>
            <a:r>
              <a:rPr lang="en-US" altLang="zh-CN" sz="2800"/>
              <a:t>&lt;</a:t>
            </a:r>
            <a:r>
              <a:rPr lang="en-US" altLang="zh-CN" sz="2800" i="1"/>
              <a:t>a</a:t>
            </a:r>
            <a:r>
              <a:rPr lang="en-US" altLang="zh-CN" sz="2800"/>
              <a:t>,</a:t>
            </a:r>
            <a:r>
              <a:rPr lang="en-US" altLang="zh-CN" sz="2800" i="1"/>
              <a:t>c</a:t>
            </a:r>
            <a:r>
              <a:rPr lang="en-US" altLang="zh-CN" sz="2800"/>
              <a:t>&gt; ∈</a:t>
            </a:r>
            <a:r>
              <a:rPr lang="en-US" altLang="zh-CN" sz="2800" i="1"/>
              <a:t>R</a:t>
            </a:r>
            <a:r>
              <a:rPr lang="zh-CN" altLang="en-US" sz="2800"/>
              <a:t>，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/>
              <a:t>         </a:t>
            </a:r>
            <a:r>
              <a:rPr lang="zh-CN" altLang="en-US" sz="2800"/>
              <a:t>故只画</a:t>
            </a:r>
            <a:r>
              <a:rPr lang="en-US" altLang="zh-CN" sz="2800"/>
              <a:t>&lt;</a:t>
            </a:r>
            <a:r>
              <a:rPr lang="en-US" altLang="zh-CN" sz="2800" i="1"/>
              <a:t>a</a:t>
            </a:r>
            <a:r>
              <a:rPr lang="en-US" altLang="zh-CN" sz="2800"/>
              <a:t>,</a:t>
            </a:r>
            <a:r>
              <a:rPr lang="en-US" altLang="zh-CN" sz="2800" i="1"/>
              <a:t>b</a:t>
            </a:r>
            <a:r>
              <a:rPr lang="en-US" altLang="zh-CN" sz="2800"/>
              <a:t>&gt;,&lt;</a:t>
            </a:r>
            <a:r>
              <a:rPr lang="en-US" altLang="zh-CN" sz="2800" i="1"/>
              <a:t>b</a:t>
            </a:r>
            <a:r>
              <a:rPr lang="en-US" altLang="zh-CN" sz="2800"/>
              <a:t>,</a:t>
            </a:r>
            <a:r>
              <a:rPr lang="en-US" altLang="zh-CN" sz="2800" i="1"/>
              <a:t>c</a:t>
            </a:r>
            <a:r>
              <a:rPr lang="en-US" altLang="zh-CN" sz="2800"/>
              <a:t>&gt;</a:t>
            </a:r>
            <a:r>
              <a:rPr lang="zh-CN" altLang="en-US" sz="2800"/>
              <a:t>对应的边，</a:t>
            </a:r>
            <a:r>
              <a:rPr lang="zh-CN" altLang="en-US" sz="2800">
                <a:solidFill>
                  <a:srgbClr val="FF0000"/>
                </a:solidFill>
              </a:rPr>
              <a:t>省略边</a:t>
            </a:r>
            <a:r>
              <a:rPr lang="en-US" altLang="zh-CN" sz="2800">
                <a:solidFill>
                  <a:srgbClr val="FF0000"/>
                </a:solidFill>
              </a:rPr>
              <a:t>&lt;</a:t>
            </a:r>
            <a:r>
              <a:rPr lang="en-US" altLang="zh-CN" sz="2800" i="1">
                <a:solidFill>
                  <a:srgbClr val="FF0000"/>
                </a:solidFill>
              </a:rPr>
              <a:t>a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 i="1">
                <a:solidFill>
                  <a:srgbClr val="FF0000"/>
                </a:solidFill>
              </a:rPr>
              <a:t>c</a:t>
            </a:r>
            <a:r>
              <a:rPr lang="en-US" altLang="zh-CN" sz="2800">
                <a:solidFill>
                  <a:srgbClr val="FF0000"/>
                </a:solidFill>
              </a:rPr>
              <a:t>&gt;</a:t>
            </a:r>
            <a:r>
              <a:rPr lang="en-US" altLang="zh-CN" sz="2800"/>
              <a:t>.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20484" name="Rectangle 9">
            <a:extLst>
              <a:ext uri="{FF2B5EF4-FFF2-40B4-BE49-F238E27FC236}">
                <a16:creationId xmlns:a16="http://schemas.microsoft.com/office/drawing/2014/main" id="{9E7718FB-921C-43F8-BE50-0188998BF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哈斯图与关系图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F12D80B3-6B15-492F-81EE-8E78B906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C0EE59-E509-4DCD-9F2C-F0DE6F3C1A5F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1507" name="Rectangle 9">
            <a:extLst>
              <a:ext uri="{FF2B5EF4-FFF2-40B4-BE49-F238E27FC236}">
                <a16:creationId xmlns:a16="http://schemas.microsoft.com/office/drawing/2014/main" id="{8C4836A2-614B-491A-8484-BAC3205A5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064500" cy="10080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13</a:t>
            </a:r>
            <a:r>
              <a:rPr lang="en-US" altLang="zh-CN"/>
              <a:t>  </a:t>
            </a:r>
            <a:r>
              <a:rPr lang="zh-CN" altLang="en-US"/>
              <a:t>已知偏序集</a:t>
            </a:r>
            <a:r>
              <a:rPr lang="en-US" altLang="zh-CN"/>
              <a:t>&lt;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R</a:t>
            </a:r>
            <a:r>
              <a:rPr lang="en-US" altLang="zh-CN"/>
              <a:t>&gt;</a:t>
            </a:r>
            <a:r>
              <a:rPr lang="zh-CN" altLang="en-US"/>
              <a:t>的哈斯图如下图所示</a:t>
            </a:r>
            <a:r>
              <a:rPr lang="en-US" altLang="zh-CN"/>
              <a:t>, </a:t>
            </a:r>
            <a:r>
              <a:rPr lang="zh-CN" altLang="en-US"/>
              <a:t>试求出集合</a:t>
            </a:r>
            <a:r>
              <a:rPr lang="en-US" altLang="zh-CN" i="1"/>
              <a:t>A</a:t>
            </a:r>
          </a:p>
          <a:p>
            <a:pPr eaLnBrk="1" hangingPunct="1"/>
            <a:r>
              <a:rPr lang="zh-CN" altLang="en-US"/>
              <a:t>和关系</a:t>
            </a:r>
            <a:r>
              <a:rPr lang="en-US" altLang="zh-CN" i="1"/>
              <a:t>R</a:t>
            </a:r>
            <a:r>
              <a:rPr lang="zh-CN" altLang="en-US"/>
              <a:t>的表达式</a:t>
            </a:r>
            <a:r>
              <a:rPr lang="en-US" altLang="zh-CN"/>
              <a:t>. </a:t>
            </a:r>
          </a:p>
        </p:txBody>
      </p:sp>
      <p:sp>
        <p:nvSpPr>
          <p:cNvPr id="436234" name="Rectangle 10">
            <a:extLst>
              <a:ext uri="{FF2B5EF4-FFF2-40B4-BE49-F238E27FC236}">
                <a16:creationId xmlns:a16="http://schemas.microsoft.com/office/drawing/2014/main" id="{00C172EE-0097-4CD5-8C38-DEB459D3D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45125"/>
            <a:ext cx="831691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解  </a:t>
            </a:r>
            <a:r>
              <a:rPr lang="en-US" altLang="zh-CN" i="1"/>
              <a:t>A</a:t>
            </a:r>
            <a:r>
              <a:rPr lang="en-US" altLang="zh-CN"/>
              <a:t>={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/>
              <a:t>, </a:t>
            </a:r>
            <a:r>
              <a:rPr lang="en-US" altLang="zh-CN" i="1"/>
              <a:t>d</a:t>
            </a:r>
            <a:r>
              <a:rPr lang="en-US" altLang="zh-CN"/>
              <a:t>, </a:t>
            </a:r>
            <a:r>
              <a:rPr lang="en-US" altLang="zh-CN" i="1"/>
              <a:t>e</a:t>
            </a:r>
            <a:r>
              <a:rPr lang="en-US" altLang="zh-CN"/>
              <a:t>, </a:t>
            </a:r>
            <a:r>
              <a:rPr lang="en-US" altLang="zh-CN" i="1"/>
              <a:t>f</a:t>
            </a:r>
            <a:r>
              <a:rPr lang="en-US" altLang="zh-CN"/>
              <a:t>, </a:t>
            </a:r>
            <a:r>
              <a:rPr lang="en-US" altLang="zh-CN" i="1"/>
              <a:t>g</a:t>
            </a:r>
            <a:r>
              <a:rPr lang="en-US" altLang="zh-CN"/>
              <a:t>, </a:t>
            </a:r>
            <a:r>
              <a:rPr lang="en-US" altLang="zh-CN" i="1"/>
              <a:t>h </a:t>
            </a:r>
            <a:r>
              <a:rPr lang="en-US" altLang="zh-CN"/>
              <a:t>}</a:t>
            </a:r>
            <a:endParaRPr lang="en-US" altLang="zh-CN" i="1"/>
          </a:p>
          <a:p>
            <a:pPr eaLnBrk="1" hangingPunct="1"/>
            <a:r>
              <a:rPr lang="en-US" altLang="zh-CN" i="1"/>
              <a:t>R</a:t>
            </a:r>
            <a:r>
              <a:rPr lang="en-US" altLang="zh-CN"/>
              <a:t>={&lt;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d</a:t>
            </a:r>
            <a:r>
              <a:rPr lang="en-US" altLang="zh-CN"/>
              <a:t>&gt;,&lt;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e</a:t>
            </a:r>
            <a:r>
              <a:rPr lang="en-US" altLang="zh-CN"/>
              <a:t>&gt;,&lt;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f</a:t>
            </a:r>
            <a:r>
              <a:rPr lang="en-US" altLang="zh-CN"/>
              <a:t>&gt;,&lt;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d</a:t>
            </a:r>
            <a:r>
              <a:rPr lang="en-US" altLang="zh-CN"/>
              <a:t>&gt;,&lt;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e</a:t>
            </a:r>
            <a:r>
              <a:rPr lang="en-US" altLang="zh-CN"/>
              <a:t>&gt;,&lt;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f</a:t>
            </a:r>
            <a:r>
              <a:rPr lang="en-US" altLang="zh-CN"/>
              <a:t>&gt;,&lt;</a:t>
            </a:r>
            <a:r>
              <a:rPr lang="en-US" altLang="zh-CN" i="1"/>
              <a:t>d</a:t>
            </a:r>
            <a:r>
              <a:rPr lang="en-US" altLang="zh-CN"/>
              <a:t>,</a:t>
            </a:r>
            <a:r>
              <a:rPr lang="en-US" altLang="zh-CN" i="1"/>
              <a:t>f</a:t>
            </a:r>
            <a:r>
              <a:rPr lang="en-US" altLang="zh-CN"/>
              <a:t>&gt;,&lt;</a:t>
            </a:r>
            <a:r>
              <a:rPr lang="en-US" altLang="zh-CN" i="1"/>
              <a:t>e</a:t>
            </a:r>
            <a:r>
              <a:rPr lang="en-US" altLang="zh-CN"/>
              <a:t>,</a:t>
            </a:r>
            <a:r>
              <a:rPr lang="en-US" altLang="zh-CN" i="1"/>
              <a:t>f</a:t>
            </a:r>
            <a:r>
              <a:rPr lang="en-US" altLang="zh-CN"/>
              <a:t>&gt;,&lt;</a:t>
            </a:r>
            <a:r>
              <a:rPr lang="en-US" altLang="zh-CN" i="1"/>
              <a:t>g</a:t>
            </a:r>
            <a:r>
              <a:rPr lang="en-US" altLang="zh-CN"/>
              <a:t>,</a:t>
            </a:r>
            <a:r>
              <a:rPr lang="en-US" altLang="zh-CN" i="1"/>
              <a:t>h</a:t>
            </a:r>
            <a:r>
              <a:rPr lang="en-US" altLang="zh-CN"/>
              <a:t>&gt;}∪</a:t>
            </a:r>
            <a:r>
              <a:rPr lang="en-US" altLang="zh-CN" i="1"/>
              <a:t>I</a:t>
            </a:r>
            <a:r>
              <a:rPr lang="en-US" altLang="zh-CN" i="1" baseline="-25000"/>
              <a:t>A</a:t>
            </a:r>
            <a:endParaRPr lang="en-US" altLang="zh-CN" baseline="-25000"/>
          </a:p>
        </p:txBody>
      </p:sp>
      <p:pic>
        <p:nvPicPr>
          <p:cNvPr id="21509" name="Picture 11" descr="7-8">
            <a:extLst>
              <a:ext uri="{FF2B5EF4-FFF2-40B4-BE49-F238E27FC236}">
                <a16:creationId xmlns:a16="http://schemas.microsoft.com/office/drawing/2014/main" id="{89A45D2E-AEA8-4791-899E-C5AB07856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0" b="16397"/>
          <a:stretch>
            <a:fillRect/>
          </a:stretch>
        </p:blipFill>
        <p:spPr bwMode="auto">
          <a:xfrm>
            <a:off x="2555875" y="2349500"/>
            <a:ext cx="3960813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12">
            <a:extLst>
              <a:ext uri="{FF2B5EF4-FFF2-40B4-BE49-F238E27FC236}">
                <a16:creationId xmlns:a16="http://schemas.microsoft.com/office/drawing/2014/main" id="{88338052-FE41-4DE1-97A6-F03810D8D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4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DDBA41F8-B70D-4851-A478-38325AC6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B452A2-7E6C-414F-886B-C7064CDD85E7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3555" name="Rectangle 11">
            <a:extLst>
              <a:ext uri="{FF2B5EF4-FFF2-40B4-BE49-F238E27FC236}">
                <a16:creationId xmlns:a16="http://schemas.microsoft.com/office/drawing/2014/main" id="{7A52663A-A678-41CD-ACFB-443EB3A9F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偏序集中的特殊元素 </a:t>
            </a:r>
          </a:p>
        </p:txBody>
      </p:sp>
      <p:sp>
        <p:nvSpPr>
          <p:cNvPr id="21508" name="Rectangle 12">
            <a:extLst>
              <a:ext uri="{FF2B5EF4-FFF2-40B4-BE49-F238E27FC236}">
                <a16:creationId xmlns:a16="http://schemas.microsoft.com/office/drawing/2014/main" id="{DCCD0293-AEBB-4ACA-B21E-DD3A5FFEB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5388"/>
            <a:ext cx="8229600" cy="2233612"/>
          </a:xfrm>
        </p:spPr>
        <p:txBody>
          <a:bodyPr/>
          <a:lstStyle/>
          <a:p>
            <a:pPr marL="457200" indent="-457200"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7.24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&lt;</a:t>
            </a:r>
            <a:r>
              <a:rPr lang="en-US" altLang="zh-CN" i="1"/>
              <a:t>A</a:t>
            </a:r>
            <a:r>
              <a:rPr lang="en-US" altLang="zh-CN"/>
              <a:t>,≼&gt;</a:t>
            </a:r>
            <a:r>
              <a:rPr lang="zh-CN" altLang="en-US"/>
              <a:t>为偏序集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∈</a:t>
            </a:r>
            <a:r>
              <a:rPr lang="en-US" altLang="zh-CN" i="1">
                <a:solidFill>
                  <a:srgbClr val="0066FF"/>
                </a:solidFill>
              </a:rPr>
              <a:t>B</a:t>
            </a:r>
          </a:p>
          <a:p>
            <a:pPr marL="457200" indent="-457200" eaLnBrk="1" hangingPunct="1"/>
            <a:r>
              <a:rPr lang="en-US" altLang="zh-CN"/>
              <a:t>(1) </a:t>
            </a:r>
            <a:r>
              <a:rPr lang="zh-CN" altLang="en-US"/>
              <a:t>若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B</a:t>
            </a:r>
            <a:r>
              <a:rPr lang="en-US" altLang="zh-CN"/>
              <a:t>→</a:t>
            </a:r>
            <a:r>
              <a:rPr lang="en-US" altLang="zh-CN" i="1"/>
              <a:t>y</a:t>
            </a:r>
            <a:r>
              <a:rPr lang="en-US" altLang="zh-CN"/>
              <a:t>≼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成立</a:t>
            </a:r>
            <a:r>
              <a:rPr lang="en-US" altLang="zh-CN"/>
              <a:t>, </a:t>
            </a:r>
            <a:r>
              <a:rPr lang="zh-CN" altLang="en-US"/>
              <a:t>则称 </a:t>
            </a:r>
            <a:r>
              <a:rPr lang="en-US" altLang="zh-CN" i="1"/>
              <a:t>y </a:t>
            </a:r>
            <a:r>
              <a:rPr lang="zh-CN" altLang="en-US"/>
              <a:t>为</a:t>
            </a:r>
            <a:r>
              <a:rPr lang="en-US" altLang="zh-CN" i="1"/>
              <a:t>B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最小元</a:t>
            </a:r>
          </a:p>
          <a:p>
            <a:pPr marL="457200" indent="-457200" eaLnBrk="1" hangingPunct="1"/>
            <a:r>
              <a:rPr lang="en-US" altLang="zh-CN"/>
              <a:t>(2) </a:t>
            </a:r>
            <a:r>
              <a:rPr lang="zh-CN" altLang="en-US"/>
              <a:t>若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B</a:t>
            </a:r>
            <a:r>
              <a:rPr lang="en-US" altLang="zh-CN"/>
              <a:t>→</a:t>
            </a:r>
            <a:r>
              <a:rPr lang="en-US" altLang="zh-CN" i="1"/>
              <a:t>x</a:t>
            </a:r>
            <a:r>
              <a:rPr lang="en-US" altLang="zh-CN"/>
              <a:t>≼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成立</a:t>
            </a:r>
            <a:r>
              <a:rPr lang="en-US" altLang="zh-CN"/>
              <a:t>, </a:t>
            </a:r>
            <a:r>
              <a:rPr lang="zh-CN" altLang="en-US"/>
              <a:t>则称 </a:t>
            </a:r>
            <a:r>
              <a:rPr lang="en-US" altLang="zh-CN" i="1"/>
              <a:t>y </a:t>
            </a:r>
            <a:r>
              <a:rPr lang="zh-CN" altLang="en-US"/>
              <a:t>为</a:t>
            </a:r>
            <a:r>
              <a:rPr lang="en-US" altLang="zh-CN" i="1"/>
              <a:t>B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最大元</a:t>
            </a:r>
          </a:p>
          <a:p>
            <a:pPr marL="457200" indent="-457200" eaLnBrk="1" hangingPunct="1"/>
            <a:r>
              <a:rPr lang="en-US" altLang="zh-CN"/>
              <a:t>(3) </a:t>
            </a:r>
            <a:r>
              <a:rPr lang="zh-CN" altLang="en-US"/>
              <a:t>若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B</a:t>
            </a:r>
            <a:r>
              <a:rPr lang="en-US" altLang="zh-CN"/>
              <a:t>∧</a:t>
            </a:r>
            <a:r>
              <a:rPr lang="en-US" altLang="zh-CN" i="1"/>
              <a:t>x</a:t>
            </a:r>
            <a:r>
              <a:rPr lang="en-US" altLang="zh-CN"/>
              <a:t>≼</a:t>
            </a:r>
            <a:r>
              <a:rPr lang="en-US" altLang="zh-CN" i="1"/>
              <a:t>y</a:t>
            </a:r>
            <a:r>
              <a:rPr lang="en-US" altLang="zh-CN"/>
              <a:t>→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成立</a:t>
            </a:r>
            <a:r>
              <a:rPr lang="en-US" altLang="zh-CN"/>
              <a:t>, </a:t>
            </a:r>
            <a:r>
              <a:rPr lang="zh-CN" altLang="en-US"/>
              <a:t>则称 </a:t>
            </a:r>
            <a:r>
              <a:rPr lang="en-US" altLang="zh-CN" i="1"/>
              <a:t>y </a:t>
            </a:r>
            <a:r>
              <a:rPr lang="zh-CN" altLang="en-US"/>
              <a:t>为</a:t>
            </a:r>
            <a:r>
              <a:rPr lang="en-US" altLang="zh-CN" i="1"/>
              <a:t>B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极小元</a:t>
            </a:r>
          </a:p>
          <a:p>
            <a:pPr marL="457200" indent="-457200" eaLnBrk="1" hangingPunct="1"/>
            <a:r>
              <a:rPr lang="en-US" altLang="zh-CN"/>
              <a:t>(4) </a:t>
            </a:r>
            <a:r>
              <a:rPr lang="zh-CN" altLang="en-US"/>
              <a:t>若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B</a:t>
            </a:r>
            <a:r>
              <a:rPr lang="en-US" altLang="zh-CN"/>
              <a:t>∧</a:t>
            </a:r>
            <a:r>
              <a:rPr lang="en-US" altLang="zh-CN" i="1"/>
              <a:t>y</a:t>
            </a:r>
            <a:r>
              <a:rPr lang="en-US" altLang="zh-CN"/>
              <a:t>≼</a:t>
            </a:r>
            <a:r>
              <a:rPr lang="en-US" altLang="zh-CN" i="1"/>
              <a:t>x</a:t>
            </a:r>
            <a:r>
              <a:rPr lang="en-US" altLang="zh-CN"/>
              <a:t>→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成立</a:t>
            </a:r>
            <a:r>
              <a:rPr lang="en-US" altLang="zh-CN"/>
              <a:t>, </a:t>
            </a:r>
            <a:r>
              <a:rPr lang="zh-CN" altLang="en-US"/>
              <a:t>则称 </a:t>
            </a:r>
            <a:r>
              <a:rPr lang="en-US" altLang="zh-CN" i="1"/>
              <a:t>y </a:t>
            </a:r>
            <a:r>
              <a:rPr lang="zh-CN" altLang="en-US"/>
              <a:t>为</a:t>
            </a:r>
            <a:r>
              <a:rPr lang="en-US" altLang="zh-CN" i="1"/>
              <a:t>B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极大元</a:t>
            </a:r>
            <a:endParaRPr lang="zh-CN" altLang="en-US"/>
          </a:p>
        </p:txBody>
      </p:sp>
      <p:sp>
        <p:nvSpPr>
          <p:cNvPr id="123909" name="Rectangle 14">
            <a:extLst>
              <a:ext uri="{FF2B5EF4-FFF2-40B4-BE49-F238E27FC236}">
                <a16:creationId xmlns:a16="http://schemas.microsoft.com/office/drawing/2014/main" id="{EFE2B9F9-779F-49FC-90E0-1F6B9F485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716338"/>
            <a:ext cx="8208962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zh-CN" altLang="en-US"/>
              <a:t>性质：</a:t>
            </a:r>
          </a:p>
          <a:p>
            <a:pPr eaLnBrk="1" hangingPunct="1"/>
            <a:r>
              <a:rPr lang="en-US" altLang="zh-CN"/>
              <a:t>(1) </a:t>
            </a:r>
            <a:r>
              <a:rPr lang="zh-CN" altLang="en-US"/>
              <a:t>对于有穷集，极小元和极大元一定存在，可能存在多个</a:t>
            </a:r>
            <a:r>
              <a:rPr lang="en-US" altLang="zh-CN"/>
              <a:t>. </a:t>
            </a:r>
          </a:p>
          <a:p>
            <a:pPr eaLnBrk="1" hangingPunct="1"/>
            <a:r>
              <a:rPr lang="en-US" altLang="zh-CN"/>
              <a:t>(2) </a:t>
            </a:r>
            <a:r>
              <a:rPr lang="zh-CN" altLang="en-US"/>
              <a:t>最小元和最大元不一定存在，如果存在一定惟一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(3) </a:t>
            </a:r>
            <a:r>
              <a:rPr lang="zh-CN" altLang="en-US"/>
              <a:t>最小元一定是极小元；最大元一定是极大元</a:t>
            </a:r>
            <a:r>
              <a:rPr lang="en-US" altLang="zh-CN"/>
              <a:t>. </a:t>
            </a:r>
          </a:p>
          <a:p>
            <a:pPr eaLnBrk="1" hangingPunct="1"/>
            <a:r>
              <a:rPr lang="en-US" altLang="zh-CN"/>
              <a:t>(4) </a:t>
            </a:r>
            <a:r>
              <a:rPr lang="zh-CN" altLang="en-US"/>
              <a:t>孤立结点既是极小元，也是极大元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21351751-697F-4072-B298-5A039A60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F3CA7C-C72A-4C0A-9862-4A56C6A881B4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3555" name="Rectangle 12">
            <a:extLst>
              <a:ext uri="{FF2B5EF4-FFF2-40B4-BE49-F238E27FC236}">
                <a16:creationId xmlns:a16="http://schemas.microsoft.com/office/drawing/2014/main" id="{C73F7FE4-2C57-41F8-AD3F-D93BD41FA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569325" cy="23749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7.25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&lt;</a:t>
            </a:r>
            <a:r>
              <a:rPr lang="en-US" altLang="zh-CN" i="1"/>
              <a:t>A</a:t>
            </a:r>
            <a:r>
              <a:rPr lang="en-US" altLang="zh-CN"/>
              <a:t>, ≼&gt;</a:t>
            </a:r>
            <a:r>
              <a:rPr lang="zh-CN" altLang="en-US"/>
              <a:t>为偏序集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∈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endParaRPr lang="en-US" altLang="zh-CN">
              <a:solidFill>
                <a:srgbClr val="0066FF"/>
              </a:solidFill>
            </a:endParaRPr>
          </a:p>
          <a:p>
            <a:pPr eaLnBrk="1" hangingPunct="1"/>
            <a:r>
              <a:rPr lang="en-US" altLang="zh-CN"/>
              <a:t>(1) </a:t>
            </a:r>
            <a:r>
              <a:rPr lang="zh-CN" altLang="en-US"/>
              <a:t>若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B</a:t>
            </a:r>
            <a:r>
              <a:rPr lang="en-US" altLang="zh-CN"/>
              <a:t>→</a:t>
            </a:r>
            <a:r>
              <a:rPr lang="en-US" altLang="zh-CN" i="1"/>
              <a:t>x</a:t>
            </a:r>
            <a:r>
              <a:rPr lang="en-US" altLang="zh-CN"/>
              <a:t>≼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成立</a:t>
            </a:r>
            <a:r>
              <a:rPr lang="en-US" altLang="zh-CN"/>
              <a:t>, </a:t>
            </a:r>
            <a:r>
              <a:rPr lang="zh-CN" altLang="en-US"/>
              <a:t>则称</a:t>
            </a:r>
            <a:r>
              <a:rPr lang="en-US" altLang="zh-CN" i="1"/>
              <a:t>y</a:t>
            </a:r>
            <a:r>
              <a:rPr lang="zh-CN" altLang="en-US"/>
              <a:t>为</a:t>
            </a:r>
            <a:r>
              <a:rPr lang="en-US" altLang="zh-CN" i="1"/>
              <a:t>B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上界</a:t>
            </a:r>
            <a:r>
              <a:rPr lang="zh-CN" altLang="en-US"/>
              <a:t> </a:t>
            </a:r>
          </a:p>
          <a:p>
            <a:pPr eaLnBrk="1" hangingPunct="1"/>
            <a:r>
              <a:rPr lang="en-US" altLang="zh-CN"/>
              <a:t>(2) </a:t>
            </a:r>
            <a:r>
              <a:rPr lang="zh-CN" altLang="en-US"/>
              <a:t>若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B</a:t>
            </a:r>
            <a:r>
              <a:rPr lang="en-US" altLang="zh-CN"/>
              <a:t>→</a:t>
            </a:r>
            <a:r>
              <a:rPr lang="en-US" altLang="zh-CN" i="1"/>
              <a:t>y</a:t>
            </a:r>
            <a:r>
              <a:rPr lang="en-US" altLang="zh-CN"/>
              <a:t>≼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成立</a:t>
            </a:r>
            <a:r>
              <a:rPr lang="en-US" altLang="zh-CN"/>
              <a:t>, </a:t>
            </a:r>
            <a:r>
              <a:rPr lang="zh-CN" altLang="en-US"/>
              <a:t>则称</a:t>
            </a:r>
            <a:r>
              <a:rPr lang="en-US" altLang="zh-CN" i="1"/>
              <a:t>y</a:t>
            </a:r>
            <a:r>
              <a:rPr lang="zh-CN" altLang="en-US"/>
              <a:t>为</a:t>
            </a:r>
            <a:r>
              <a:rPr lang="en-US" altLang="zh-CN" i="1"/>
              <a:t>B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下界</a:t>
            </a:r>
            <a:r>
              <a:rPr lang="zh-CN" altLang="en-US"/>
              <a:t> </a:t>
            </a:r>
          </a:p>
          <a:p>
            <a:pPr eaLnBrk="1" hangingPunct="1"/>
            <a:r>
              <a:rPr lang="en-US" altLang="zh-CN"/>
              <a:t>(3) </a:t>
            </a:r>
            <a:r>
              <a:rPr lang="zh-CN" altLang="en-US"/>
              <a:t>令</a:t>
            </a:r>
            <a:r>
              <a:rPr lang="en-US" altLang="zh-CN" i="1"/>
              <a:t>C</a:t>
            </a:r>
            <a:r>
              <a:rPr lang="zh-CN" altLang="en-US"/>
              <a:t>＝</a:t>
            </a:r>
            <a:r>
              <a:rPr lang="en-US" altLang="zh-CN"/>
              <a:t>{</a:t>
            </a:r>
            <a:r>
              <a:rPr lang="en-US" altLang="zh-CN" i="1"/>
              <a:t>y</a:t>
            </a:r>
            <a:r>
              <a:rPr lang="en-US" altLang="zh-CN"/>
              <a:t>| </a:t>
            </a:r>
            <a:r>
              <a:rPr lang="en-US" altLang="zh-CN" i="1"/>
              <a:t>y</a:t>
            </a:r>
            <a:r>
              <a:rPr lang="zh-CN" altLang="en-US"/>
              <a:t>为</a:t>
            </a:r>
            <a:r>
              <a:rPr lang="en-US" altLang="zh-CN" i="1"/>
              <a:t>B</a:t>
            </a:r>
            <a:r>
              <a:rPr lang="zh-CN" altLang="en-US"/>
              <a:t>的上界</a:t>
            </a:r>
            <a:r>
              <a:rPr lang="en-US" altLang="zh-CN"/>
              <a:t>}, </a:t>
            </a:r>
            <a:r>
              <a:rPr lang="en-US" altLang="zh-CN" i="1"/>
              <a:t>C</a:t>
            </a:r>
            <a:r>
              <a:rPr lang="zh-CN" altLang="en-US"/>
              <a:t>的最小元为</a:t>
            </a:r>
            <a:r>
              <a:rPr lang="en-US" altLang="zh-CN" i="1"/>
              <a:t>B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最小上界</a:t>
            </a:r>
            <a:r>
              <a:rPr lang="zh-CN" altLang="en-US"/>
              <a:t>或</a:t>
            </a:r>
            <a:r>
              <a:rPr lang="zh-CN" altLang="en-US">
                <a:solidFill>
                  <a:srgbClr val="A50021"/>
                </a:solidFill>
              </a:rPr>
              <a:t>上确界</a:t>
            </a:r>
            <a:r>
              <a:rPr lang="zh-CN" altLang="en-US"/>
              <a:t> </a:t>
            </a:r>
          </a:p>
          <a:p>
            <a:pPr eaLnBrk="1" hangingPunct="1"/>
            <a:r>
              <a:rPr lang="en-US" altLang="zh-CN"/>
              <a:t>(4) </a:t>
            </a:r>
            <a:r>
              <a:rPr lang="zh-CN" altLang="en-US"/>
              <a:t>令</a:t>
            </a:r>
            <a:r>
              <a:rPr lang="en-US" altLang="zh-CN" i="1"/>
              <a:t>D</a:t>
            </a:r>
            <a:r>
              <a:rPr lang="zh-CN" altLang="en-US"/>
              <a:t>＝</a:t>
            </a:r>
            <a:r>
              <a:rPr lang="en-US" altLang="zh-CN"/>
              <a:t>{</a:t>
            </a:r>
            <a:r>
              <a:rPr lang="en-US" altLang="zh-CN" i="1"/>
              <a:t>y</a:t>
            </a:r>
            <a:r>
              <a:rPr lang="en-US" altLang="zh-CN"/>
              <a:t>| </a:t>
            </a:r>
            <a:r>
              <a:rPr lang="en-US" altLang="zh-CN" i="1"/>
              <a:t>y</a:t>
            </a:r>
            <a:r>
              <a:rPr lang="zh-CN" altLang="en-US"/>
              <a:t>为</a:t>
            </a:r>
            <a:r>
              <a:rPr lang="en-US" altLang="zh-CN" i="1"/>
              <a:t>B</a:t>
            </a:r>
            <a:r>
              <a:rPr lang="zh-CN" altLang="en-US"/>
              <a:t>的下界</a:t>
            </a:r>
            <a:r>
              <a:rPr lang="en-US" altLang="zh-CN"/>
              <a:t>}, </a:t>
            </a:r>
            <a:r>
              <a:rPr lang="en-US" altLang="zh-CN" i="1"/>
              <a:t>D</a:t>
            </a:r>
            <a:r>
              <a:rPr lang="zh-CN" altLang="en-US"/>
              <a:t>的最大元为</a:t>
            </a:r>
            <a:r>
              <a:rPr lang="en-US" altLang="zh-CN" i="1"/>
              <a:t>B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最大下界</a:t>
            </a:r>
            <a:r>
              <a:rPr lang="zh-CN" altLang="en-US"/>
              <a:t>或</a:t>
            </a:r>
            <a:r>
              <a:rPr lang="zh-CN" altLang="en-US">
                <a:solidFill>
                  <a:srgbClr val="A50021"/>
                </a:solidFill>
              </a:rPr>
              <a:t>下确界</a:t>
            </a:r>
          </a:p>
          <a:p>
            <a:pPr eaLnBrk="1" hangingPunct="1"/>
            <a:endParaRPr lang="en-US" altLang="zh-CN"/>
          </a:p>
        </p:txBody>
      </p:sp>
      <p:sp>
        <p:nvSpPr>
          <p:cNvPr id="25604" name="Rectangle 13">
            <a:extLst>
              <a:ext uri="{FF2B5EF4-FFF2-40B4-BE49-F238E27FC236}">
                <a16:creationId xmlns:a16="http://schemas.microsoft.com/office/drawing/2014/main" id="{8959C5C4-AFE3-47D6-A35C-0E28FA6DD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/>
              <a:t>偏序集中的特殊元素 </a:t>
            </a:r>
          </a:p>
        </p:txBody>
      </p:sp>
      <p:sp>
        <p:nvSpPr>
          <p:cNvPr id="125957" name="Rectangle 14">
            <a:extLst>
              <a:ext uri="{FF2B5EF4-FFF2-40B4-BE49-F238E27FC236}">
                <a16:creationId xmlns:a16="http://schemas.microsoft.com/office/drawing/2014/main" id="{B9D47712-31E4-4FEF-A2BB-5ADF470D1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690938"/>
            <a:ext cx="8820150" cy="225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性质：</a:t>
            </a:r>
          </a:p>
          <a:p>
            <a:pPr eaLnBrk="1" hangingPunct="1"/>
            <a:r>
              <a:rPr lang="en-US" altLang="zh-CN"/>
              <a:t>(1) </a:t>
            </a:r>
            <a:r>
              <a:rPr lang="zh-CN" altLang="en-US"/>
              <a:t>下界、上界、下确界、上确界不一定存在</a:t>
            </a:r>
          </a:p>
          <a:p>
            <a:pPr eaLnBrk="1" hangingPunct="1"/>
            <a:r>
              <a:rPr lang="en-US" altLang="zh-CN"/>
              <a:t>(2) </a:t>
            </a:r>
            <a:r>
              <a:rPr lang="zh-CN" altLang="en-US"/>
              <a:t>下界、上界存在不一定惟一</a:t>
            </a:r>
          </a:p>
          <a:p>
            <a:pPr eaLnBrk="1" hangingPunct="1"/>
            <a:r>
              <a:rPr lang="en-US" altLang="zh-CN"/>
              <a:t>(3) </a:t>
            </a:r>
            <a:r>
              <a:rPr lang="zh-CN" altLang="en-US"/>
              <a:t>下确界、上确界如果存在，则惟一</a:t>
            </a:r>
          </a:p>
          <a:p>
            <a:pPr eaLnBrk="1" hangingPunct="1"/>
            <a:r>
              <a:rPr lang="en-US" altLang="zh-CN"/>
              <a:t>(4) </a:t>
            </a:r>
            <a:r>
              <a:rPr lang="zh-CN" altLang="en-US"/>
              <a:t>集合的最小元是其下确界，最大元是其上确界；反之不对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B518B45-C063-42B1-B3A8-78EBE11F85FA}"/>
              </a:ext>
            </a:extLst>
          </p:cNvPr>
          <p:cNvSpPr/>
          <p:nvPr/>
        </p:nvSpPr>
        <p:spPr>
          <a:xfrm rot="19509435">
            <a:off x="5884863" y="3382963"/>
            <a:ext cx="1484312" cy="2035175"/>
          </a:xfrm>
          <a:prstGeom prst="ellipse">
            <a:avLst/>
          </a:prstGeom>
          <a:solidFill>
            <a:srgbClr val="CCFFCC"/>
          </a:solidFill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7651" name="Picture 11" descr="7-8">
            <a:extLst>
              <a:ext uri="{FF2B5EF4-FFF2-40B4-BE49-F238E27FC236}">
                <a16:creationId xmlns:a16="http://schemas.microsoft.com/office/drawing/2014/main" id="{A7CA4E80-A72C-44BE-803F-BCD47054C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6" r="22261" b="20337"/>
          <a:stretch>
            <a:fillRect/>
          </a:stretch>
        </p:blipFill>
        <p:spPr bwMode="auto">
          <a:xfrm>
            <a:off x="5603875" y="2667000"/>
            <a:ext cx="3097213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灯片编号占位符 5">
            <a:extLst>
              <a:ext uri="{FF2B5EF4-FFF2-40B4-BE49-F238E27FC236}">
                <a16:creationId xmlns:a16="http://schemas.microsoft.com/office/drawing/2014/main" id="{ED8C2BA9-D49E-4674-8FD1-71093557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508E82-D375-4C82-8E5F-42D127C4D92F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7653" name="Rectangle 8">
            <a:extLst>
              <a:ext uri="{FF2B5EF4-FFF2-40B4-BE49-F238E27FC236}">
                <a16:creationId xmlns:a16="http://schemas.microsoft.com/office/drawing/2014/main" id="{EBB85B77-213B-453A-BCA1-7EA65E551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27654" name="Rectangle 9">
            <a:extLst>
              <a:ext uri="{FF2B5EF4-FFF2-40B4-BE49-F238E27FC236}">
                <a16:creationId xmlns:a16="http://schemas.microsoft.com/office/drawing/2014/main" id="{EA340E30-E787-4661-B370-11D4DCE22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865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14</a:t>
            </a:r>
            <a:r>
              <a:rPr lang="en-US" altLang="zh-CN"/>
              <a:t>   </a:t>
            </a:r>
            <a:r>
              <a:rPr lang="zh-CN" altLang="en-US"/>
              <a:t>设偏序集</a:t>
            </a:r>
            <a:r>
              <a:rPr lang="en-US" altLang="zh-CN"/>
              <a:t>&lt;</a:t>
            </a:r>
            <a:r>
              <a:rPr lang="en-US" altLang="zh-CN" i="1"/>
              <a:t>A</a:t>
            </a:r>
            <a:r>
              <a:rPr lang="en-US" altLang="zh-CN"/>
              <a:t>,≼&gt;</a:t>
            </a:r>
            <a:r>
              <a:rPr lang="zh-CN" altLang="en-US"/>
              <a:t>，求</a:t>
            </a:r>
            <a:r>
              <a:rPr lang="en-US" altLang="zh-CN" i="1"/>
              <a:t>A</a:t>
            </a:r>
            <a:r>
              <a:rPr lang="zh-CN" altLang="en-US"/>
              <a:t>的极小元、最小元、极大元、最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大元，设</a:t>
            </a:r>
            <a:r>
              <a:rPr lang="en-US" altLang="zh-CN" i="1"/>
              <a:t>B</a:t>
            </a:r>
            <a:r>
              <a:rPr lang="zh-CN" altLang="en-US"/>
              <a:t>＝</a:t>
            </a:r>
            <a:r>
              <a:rPr lang="en-US" altLang="zh-CN"/>
              <a:t>{ 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d </a:t>
            </a:r>
            <a:r>
              <a:rPr lang="en-US" altLang="zh-CN"/>
              <a:t>}, </a:t>
            </a:r>
            <a:r>
              <a:rPr lang="zh-CN" altLang="en-US"/>
              <a:t>求</a:t>
            </a:r>
            <a:r>
              <a:rPr lang="en-US" altLang="zh-CN" i="1"/>
              <a:t>B</a:t>
            </a:r>
            <a:r>
              <a:rPr lang="zh-CN" altLang="en-US"/>
              <a:t>的下界、上界、下确界、上确界</a:t>
            </a:r>
            <a:r>
              <a:rPr lang="en-US" altLang="zh-CN"/>
              <a:t>. </a:t>
            </a:r>
          </a:p>
        </p:txBody>
      </p:sp>
      <p:sp>
        <p:nvSpPr>
          <p:cNvPr id="442378" name="Rectangle 10">
            <a:extLst>
              <a:ext uri="{FF2B5EF4-FFF2-40B4-BE49-F238E27FC236}">
                <a16:creationId xmlns:a16="http://schemas.microsoft.com/office/drawing/2014/main" id="{A5670942-FC25-4BB3-9F78-FA5599733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0"/>
            <a:ext cx="4572000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/>
              <a:t>解</a:t>
            </a:r>
          </a:p>
          <a:p>
            <a:pPr eaLnBrk="1" hangingPunct="1">
              <a:buClrTx/>
              <a:buFontTx/>
              <a:buNone/>
            </a:pPr>
            <a:r>
              <a:rPr lang="zh-CN" altLang="en-US"/>
              <a:t>极小元：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/>
              <a:t>, </a:t>
            </a:r>
            <a:r>
              <a:rPr lang="en-US" altLang="zh-CN" i="1"/>
              <a:t>g</a:t>
            </a:r>
            <a:r>
              <a:rPr lang="zh-CN" altLang="en-US"/>
              <a:t>；  </a:t>
            </a:r>
          </a:p>
          <a:p>
            <a:pPr eaLnBrk="1" hangingPunct="1">
              <a:buClrTx/>
              <a:buFontTx/>
              <a:buNone/>
            </a:pPr>
            <a:r>
              <a:rPr lang="zh-CN" altLang="en-US"/>
              <a:t>极大元：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f</a:t>
            </a:r>
            <a:r>
              <a:rPr lang="en-US" altLang="zh-CN"/>
              <a:t>, </a:t>
            </a:r>
            <a:r>
              <a:rPr lang="en-US" altLang="zh-CN" i="1"/>
              <a:t>h</a:t>
            </a:r>
            <a:r>
              <a:rPr lang="zh-CN" altLang="en-US"/>
              <a:t>；</a:t>
            </a:r>
          </a:p>
          <a:p>
            <a:pPr eaLnBrk="1" hangingPunct="1">
              <a:buClrTx/>
              <a:buFontTx/>
              <a:buNone/>
            </a:pPr>
            <a:r>
              <a:rPr lang="zh-CN" altLang="en-US"/>
              <a:t>没有最小元与最大元</a:t>
            </a:r>
            <a:r>
              <a:rPr lang="en-US" altLang="zh-CN"/>
              <a:t>.</a:t>
            </a:r>
            <a:endParaRPr lang="en-US" altLang="zh-CN" i="1"/>
          </a:p>
          <a:p>
            <a:pPr eaLnBrk="1" hangingPunct="1">
              <a:buClrTx/>
              <a:buFontTx/>
              <a:buNone/>
            </a:pPr>
            <a:r>
              <a:rPr lang="en-US" altLang="zh-CN" i="1"/>
              <a:t>B</a:t>
            </a:r>
            <a:r>
              <a:rPr lang="zh-CN" altLang="en-US"/>
              <a:t>的下界和最大下界都不存在；</a:t>
            </a:r>
          </a:p>
          <a:p>
            <a:pPr eaLnBrk="1" hangingPunct="1">
              <a:buClrTx/>
              <a:buFontTx/>
              <a:buNone/>
            </a:pPr>
            <a:r>
              <a:rPr lang="zh-CN" altLang="en-US"/>
              <a:t>上界有 </a:t>
            </a:r>
            <a:r>
              <a:rPr lang="en-US" altLang="zh-CN" i="1"/>
              <a:t>d </a:t>
            </a:r>
            <a:r>
              <a:rPr lang="zh-CN" altLang="en-US"/>
              <a:t>和 </a:t>
            </a:r>
            <a:r>
              <a:rPr lang="en-US" altLang="zh-CN" i="1"/>
              <a:t>f</a:t>
            </a:r>
            <a:r>
              <a:rPr lang="en-US" altLang="zh-CN"/>
              <a:t>, </a:t>
            </a:r>
          </a:p>
          <a:p>
            <a:pPr eaLnBrk="1" hangingPunct="1">
              <a:buClrTx/>
              <a:buFontTx/>
              <a:buNone/>
            </a:pPr>
            <a:r>
              <a:rPr lang="zh-CN" altLang="en-US"/>
              <a:t>最小上界为 </a:t>
            </a:r>
            <a:r>
              <a:rPr lang="en-US" altLang="zh-CN" i="1"/>
              <a:t>d</a:t>
            </a:r>
            <a:r>
              <a:rPr lang="en-US" altLang="zh-CN"/>
              <a:t>. </a:t>
            </a:r>
            <a:br>
              <a:rPr lang="en-US" altLang="zh-CN"/>
            </a:br>
            <a:r>
              <a:rPr lang="en-US" altLang="zh-CN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7D04BCE3-6B77-4B61-BA1C-7556ECB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6BFE6A-5A14-4886-B086-A8F3180D7FEA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148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9699" name="Rectangle 7">
            <a:extLst>
              <a:ext uri="{FF2B5EF4-FFF2-40B4-BE49-F238E27FC236}">
                <a16:creationId xmlns:a16="http://schemas.microsoft.com/office/drawing/2014/main" id="{61907643-55AE-4152-A35F-0BD340751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29700" name="Rectangle 8">
            <a:extLst>
              <a:ext uri="{FF2B5EF4-FFF2-40B4-BE49-F238E27FC236}">
                <a16:creationId xmlns:a16="http://schemas.microsoft.com/office/drawing/2014/main" id="{6A8373E0-72C2-439A-8B44-5DA738991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2592388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15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 i="1"/>
              <a:t>X</a:t>
            </a:r>
            <a:r>
              <a:rPr lang="zh-CN" altLang="en-US"/>
              <a:t>为集合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zh-CN" altLang="en-US"/>
              <a:t>＝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－</a:t>
            </a:r>
            <a:r>
              <a:rPr lang="en-US" altLang="zh-CN"/>
              <a:t>{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}</a:t>
            </a:r>
            <a:r>
              <a:rPr lang="zh-CN" altLang="en-US"/>
              <a:t>－</a:t>
            </a:r>
            <a:r>
              <a:rPr lang="en-US" altLang="zh-CN"/>
              <a:t>{</a:t>
            </a:r>
            <a:r>
              <a:rPr lang="en-US" altLang="zh-CN" i="1"/>
              <a:t>X</a:t>
            </a:r>
            <a:r>
              <a:rPr lang="en-US" altLang="zh-CN"/>
              <a:t>}, </a:t>
            </a:r>
            <a:r>
              <a:rPr lang="zh-CN" altLang="en-US"/>
              <a:t>且</a:t>
            </a:r>
            <a:r>
              <a:rPr lang="en-US" altLang="zh-CN" i="1"/>
              <a:t>A</a:t>
            </a:r>
            <a:r>
              <a:rPr lang="en-US" altLang="zh-CN"/>
              <a:t>≠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. </a:t>
            </a:r>
            <a:r>
              <a:rPr lang="zh-CN" altLang="en-US"/>
              <a:t>若</a:t>
            </a:r>
            <a:r>
              <a:rPr lang="en-US" altLang="zh-CN"/>
              <a:t>|</a:t>
            </a:r>
            <a:r>
              <a:rPr lang="en-US" altLang="zh-CN" i="1"/>
              <a:t>X</a:t>
            </a:r>
            <a:r>
              <a:rPr lang="en-US" altLang="zh-CN"/>
              <a:t>|=</a:t>
            </a:r>
            <a:r>
              <a:rPr lang="en-US" altLang="zh-CN" i="1"/>
              <a:t>n</a:t>
            </a:r>
            <a:r>
              <a:rPr lang="en-US" altLang="zh-CN"/>
              <a:t>, </a:t>
            </a:r>
            <a:r>
              <a:rPr lang="en-US" altLang="zh-CN" i="1"/>
              <a:t>n</a:t>
            </a:r>
            <a:r>
              <a:rPr lang="en-US" altLang="zh-CN"/>
              <a:t>≥2. </a:t>
            </a:r>
            <a:r>
              <a:rPr lang="zh-CN" altLang="en-US"/>
              <a:t>问： </a:t>
            </a:r>
          </a:p>
          <a:p>
            <a:pPr eaLnBrk="1" hangingPunct="1"/>
            <a:r>
              <a:rPr lang="en-US" altLang="zh-CN"/>
              <a:t>(1)  </a:t>
            </a:r>
            <a:r>
              <a:rPr lang="zh-CN" altLang="en-US"/>
              <a:t>偏序集 </a:t>
            </a:r>
            <a:r>
              <a:rPr lang="en-US" altLang="zh-CN"/>
              <a:t>&lt;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 baseline="-25000">
                <a:sym typeface="Symbol" panose="05050102010706020507" pitchFamily="18" charset="2"/>
              </a:rPr>
              <a:t></a:t>
            </a:r>
            <a:r>
              <a:rPr lang="en-US" altLang="zh-CN"/>
              <a:t>&gt; </a:t>
            </a:r>
            <a:r>
              <a:rPr lang="zh-CN" altLang="en-US"/>
              <a:t>是否存在最大元？ </a:t>
            </a:r>
          </a:p>
          <a:p>
            <a:pPr eaLnBrk="1" hangingPunct="1"/>
            <a:r>
              <a:rPr lang="en-US" altLang="zh-CN"/>
              <a:t>(2)  </a:t>
            </a:r>
            <a:r>
              <a:rPr lang="zh-CN" altLang="en-US"/>
              <a:t>偏序集 </a:t>
            </a:r>
            <a:r>
              <a:rPr lang="en-US" altLang="zh-CN"/>
              <a:t>&lt;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 baseline="-25000">
                <a:sym typeface="Symbol" panose="05050102010706020507" pitchFamily="18" charset="2"/>
              </a:rPr>
              <a:t></a:t>
            </a:r>
            <a:r>
              <a:rPr lang="en-US" altLang="zh-CN"/>
              <a:t>&gt; </a:t>
            </a:r>
            <a:r>
              <a:rPr lang="zh-CN" altLang="en-US"/>
              <a:t>是否存在最小元？ </a:t>
            </a:r>
          </a:p>
          <a:p>
            <a:pPr eaLnBrk="1" hangingPunct="1"/>
            <a:r>
              <a:rPr lang="en-US" altLang="zh-CN">
                <a:solidFill>
                  <a:srgbClr val="0066FF"/>
                </a:solidFill>
              </a:rPr>
              <a:t>(3)  </a:t>
            </a:r>
            <a:r>
              <a:rPr lang="zh-CN" altLang="en-US">
                <a:solidFill>
                  <a:srgbClr val="0066FF"/>
                </a:solidFill>
              </a:rPr>
              <a:t>偏序集 </a:t>
            </a:r>
            <a:r>
              <a:rPr lang="en-US" altLang="zh-CN">
                <a:solidFill>
                  <a:srgbClr val="0066FF"/>
                </a:solidFill>
              </a:rPr>
              <a:t>&lt;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, </a:t>
            </a:r>
            <a:r>
              <a:rPr lang="en-US" altLang="zh-CN" i="1">
                <a:solidFill>
                  <a:srgbClr val="0066FF"/>
                </a:solidFill>
              </a:rPr>
              <a:t>R</a:t>
            </a:r>
            <a:r>
              <a:rPr lang="en-US" altLang="zh-CN" baseline="-25000">
                <a:solidFill>
                  <a:srgbClr val="0066FF"/>
                </a:solidFill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0066FF"/>
                </a:solidFill>
              </a:rPr>
              <a:t>&gt; </a:t>
            </a:r>
            <a:r>
              <a:rPr lang="zh-CN" altLang="en-US">
                <a:solidFill>
                  <a:srgbClr val="0066FF"/>
                </a:solidFill>
              </a:rPr>
              <a:t>中极大元和极小元的一般形式是什么？</a:t>
            </a:r>
          </a:p>
          <a:p>
            <a:pPr eaLnBrk="1" hangingPunct="1"/>
            <a:r>
              <a:rPr lang="zh-CN" altLang="en-US">
                <a:solidFill>
                  <a:srgbClr val="0066FF"/>
                </a:solidFill>
              </a:rPr>
              <a:t>       并说明理由</a:t>
            </a:r>
            <a:r>
              <a:rPr lang="en-US" altLang="zh-CN">
                <a:solidFill>
                  <a:srgbClr val="0066FF"/>
                </a:solidFill>
              </a:rPr>
              <a:t>. </a:t>
            </a:r>
          </a:p>
        </p:txBody>
      </p:sp>
      <p:sp>
        <p:nvSpPr>
          <p:cNvPr id="444425" name="Rectangle 9">
            <a:extLst>
              <a:ext uri="{FF2B5EF4-FFF2-40B4-BE49-F238E27FC236}">
                <a16:creationId xmlns:a16="http://schemas.microsoft.com/office/drawing/2014/main" id="{FAF4CCC7-5792-48FE-86DC-E165AC1E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79863"/>
            <a:ext cx="4464050" cy="249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ClrTx/>
              <a:buFontTx/>
              <a:buNone/>
            </a:pPr>
            <a:r>
              <a:rPr lang="zh-CN" altLang="en-US"/>
              <a:t>解  </a:t>
            </a:r>
            <a:r>
              <a:rPr lang="en-US" altLang="zh-CN"/>
              <a:t>(1)(2) &lt;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 baseline="-25000">
                <a:sym typeface="Symbol" panose="05050102010706020507" pitchFamily="18" charset="2"/>
              </a:rPr>
              <a:t></a:t>
            </a:r>
            <a:r>
              <a:rPr lang="en-US" altLang="zh-CN"/>
              <a:t>&gt; </a:t>
            </a:r>
            <a:r>
              <a:rPr lang="zh-CN" altLang="en-US"/>
              <a:t>不存在最小元和最大元</a:t>
            </a:r>
            <a:r>
              <a:rPr lang="en-US" altLang="zh-CN"/>
              <a:t>, </a:t>
            </a:r>
            <a:r>
              <a:rPr lang="zh-CN" altLang="en-US"/>
              <a:t>因为</a:t>
            </a:r>
            <a:r>
              <a:rPr lang="en-US" altLang="zh-CN" i="1"/>
              <a:t>n</a:t>
            </a:r>
            <a:r>
              <a:rPr lang="en-US" altLang="zh-CN"/>
              <a:t>≥2.</a:t>
            </a:r>
          </a:p>
          <a:p>
            <a:pPr eaLnBrk="1" hangingPunct="1">
              <a:spcBef>
                <a:spcPct val="25000"/>
              </a:spcBef>
              <a:buClrTx/>
              <a:buFontTx/>
              <a:buNone/>
            </a:pPr>
            <a:r>
              <a:rPr lang="en-US" altLang="zh-CN">
                <a:solidFill>
                  <a:srgbClr val="0066FF"/>
                </a:solidFill>
              </a:rPr>
              <a:t>(3) &lt;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, </a:t>
            </a:r>
            <a:r>
              <a:rPr lang="en-US" altLang="zh-CN" i="1">
                <a:solidFill>
                  <a:srgbClr val="0066FF"/>
                </a:solidFill>
              </a:rPr>
              <a:t>R</a:t>
            </a:r>
            <a:r>
              <a:rPr lang="en-US" altLang="zh-CN" baseline="-25000">
                <a:solidFill>
                  <a:srgbClr val="0066FF"/>
                </a:solidFill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0066FF"/>
                </a:solidFill>
              </a:rPr>
              <a:t>&gt; </a:t>
            </a:r>
            <a:r>
              <a:rPr lang="zh-CN" altLang="en-US">
                <a:solidFill>
                  <a:srgbClr val="0066FF"/>
                </a:solidFill>
              </a:rPr>
              <a:t>的极小元就是 </a:t>
            </a:r>
            <a:r>
              <a:rPr lang="en-US" altLang="zh-CN" i="1">
                <a:solidFill>
                  <a:srgbClr val="0066FF"/>
                </a:solidFill>
              </a:rPr>
              <a:t>X </a:t>
            </a:r>
            <a:r>
              <a:rPr lang="zh-CN" altLang="en-US">
                <a:solidFill>
                  <a:srgbClr val="0066FF"/>
                </a:solidFill>
              </a:rPr>
              <a:t>的所有单元集</a:t>
            </a:r>
            <a:r>
              <a:rPr lang="en-US" altLang="zh-CN">
                <a:solidFill>
                  <a:srgbClr val="0066FF"/>
                </a:solidFill>
              </a:rPr>
              <a:t>, </a:t>
            </a:r>
            <a:r>
              <a:rPr lang="zh-CN" altLang="en-US">
                <a:solidFill>
                  <a:srgbClr val="0066FF"/>
                </a:solidFill>
              </a:rPr>
              <a:t>即</a:t>
            </a:r>
            <a:r>
              <a:rPr lang="en-US" altLang="zh-CN">
                <a:solidFill>
                  <a:srgbClr val="0066FF"/>
                </a:solidFill>
              </a:rPr>
              <a:t>{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}, 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∈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.</a:t>
            </a:r>
          </a:p>
          <a:p>
            <a:pPr eaLnBrk="1" hangingPunct="1">
              <a:spcBef>
                <a:spcPct val="25000"/>
              </a:spcBef>
              <a:buClrTx/>
              <a:buFontTx/>
              <a:buNone/>
            </a:pPr>
            <a:r>
              <a:rPr lang="en-US" altLang="zh-CN">
                <a:solidFill>
                  <a:srgbClr val="0066FF"/>
                </a:solidFill>
              </a:rPr>
              <a:t> &lt;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, </a:t>
            </a:r>
            <a:r>
              <a:rPr lang="en-US" altLang="zh-CN" i="1">
                <a:solidFill>
                  <a:srgbClr val="0066FF"/>
                </a:solidFill>
              </a:rPr>
              <a:t>R</a:t>
            </a:r>
            <a:r>
              <a:rPr lang="en-US" altLang="zh-CN" baseline="-25000">
                <a:solidFill>
                  <a:srgbClr val="0066FF"/>
                </a:solidFill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0066FF"/>
                </a:solidFill>
              </a:rPr>
              <a:t>&gt; </a:t>
            </a:r>
            <a:r>
              <a:rPr lang="zh-CN" altLang="en-US">
                <a:solidFill>
                  <a:srgbClr val="0066FF"/>
                </a:solidFill>
              </a:rPr>
              <a:t>的极大元恰好比 </a:t>
            </a:r>
            <a:r>
              <a:rPr lang="en-US" altLang="zh-CN" i="1">
                <a:solidFill>
                  <a:srgbClr val="0066FF"/>
                </a:solidFill>
              </a:rPr>
              <a:t>X </a:t>
            </a:r>
            <a:r>
              <a:rPr lang="zh-CN" altLang="en-US">
                <a:solidFill>
                  <a:srgbClr val="0066FF"/>
                </a:solidFill>
              </a:rPr>
              <a:t>少一个元素</a:t>
            </a:r>
            <a:r>
              <a:rPr lang="en-US" altLang="zh-CN">
                <a:solidFill>
                  <a:srgbClr val="0066FF"/>
                </a:solidFill>
              </a:rPr>
              <a:t>, </a:t>
            </a:r>
            <a:r>
              <a:rPr lang="zh-CN" altLang="en-US">
                <a:solidFill>
                  <a:srgbClr val="0066FF"/>
                </a:solidFill>
              </a:rPr>
              <a:t>即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>
                <a:solidFill>
                  <a:srgbClr val="0066FF"/>
                </a:solidFill>
              </a:rPr>
              <a:t>{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}, 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∈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C6ECB3-EDA3-4A7C-92E8-53B40763B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3844925"/>
            <a:ext cx="30956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id="{E2CAD0AF-3D58-4B51-8F8B-884619EE09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24A7E9-20C7-4CF7-A84A-5B2BF9443E21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149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F1D53BA-5D7D-42EA-B70F-7342E0D99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713" y="141288"/>
            <a:ext cx="6453187" cy="684212"/>
          </a:xfrm>
        </p:spPr>
        <p:txBody>
          <a:bodyPr/>
          <a:lstStyle/>
          <a:p>
            <a:pPr eaLnBrk="1" hangingPunct="1"/>
            <a:r>
              <a:rPr lang="zh-CN" altLang="en-US"/>
              <a:t>实例：</a:t>
            </a:r>
            <a:r>
              <a:rPr lang="en-US" altLang="zh-CN"/>
              <a:t>  &lt;{1,2,…,12}, </a:t>
            </a:r>
            <a:r>
              <a:rPr lang="en-US" altLang="zh-CN" i="1"/>
              <a:t>R</a:t>
            </a:r>
            <a:r>
              <a:rPr lang="zh-CN" altLang="en-US" baseline="-25000"/>
              <a:t>整除</a:t>
            </a:r>
            <a:r>
              <a:rPr lang="en-US" altLang="zh-CN"/>
              <a:t>&gt;</a:t>
            </a:r>
          </a:p>
        </p:txBody>
      </p:sp>
      <p:sp>
        <p:nvSpPr>
          <p:cNvPr id="31748" name="Rectangle 42">
            <a:extLst>
              <a:ext uri="{FF2B5EF4-FFF2-40B4-BE49-F238E27FC236}">
                <a16:creationId xmlns:a16="http://schemas.microsoft.com/office/drawing/2014/main" id="{C6A1DC12-569B-4C11-8E81-BBA08166C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1025525"/>
            <a:ext cx="8764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 b="0">
                <a:solidFill>
                  <a:schemeClr val="tx2"/>
                </a:solidFill>
                <a:ea typeface="隶书" panose="02010509060101010101" pitchFamily="49" charset="-122"/>
              </a:rPr>
              <a:t>画出哈斯图</a:t>
            </a:r>
            <a:r>
              <a:rPr kumimoji="1" lang="en-US" altLang="zh-CN" sz="3200" b="0">
                <a:solidFill>
                  <a:schemeClr val="tx2"/>
                </a:solidFill>
                <a:ea typeface="隶书" panose="02010509060101010101" pitchFamily="49" charset="-122"/>
              </a:rPr>
              <a:t>,</a:t>
            </a:r>
            <a:r>
              <a:rPr kumimoji="1" lang="zh-CN" altLang="en-US" sz="3200" b="0">
                <a:solidFill>
                  <a:schemeClr val="tx2"/>
                </a:solidFill>
                <a:ea typeface="隶书" panose="02010509060101010101" pitchFamily="49" charset="-122"/>
              </a:rPr>
              <a:t>并求 </a:t>
            </a:r>
            <a:r>
              <a:rPr kumimoji="1" lang="en-US" altLang="zh-CN" sz="3200" b="0" i="1">
                <a:solidFill>
                  <a:schemeClr val="tx2"/>
                </a:solidFill>
                <a:ea typeface="隶书" panose="02010509060101010101" pitchFamily="49" charset="-122"/>
              </a:rPr>
              <a:t>B</a:t>
            </a:r>
            <a:r>
              <a:rPr kumimoji="1" lang="en-US" altLang="zh-CN" sz="3200" b="0">
                <a:solidFill>
                  <a:schemeClr val="tx2"/>
                </a:solidFill>
                <a:ea typeface="隶书" panose="02010509060101010101" pitchFamily="49" charset="-122"/>
              </a:rPr>
              <a:t> = {2,3,6}</a:t>
            </a:r>
            <a:r>
              <a:rPr kumimoji="1" lang="zh-CN" altLang="en-US" sz="3200" b="0">
                <a:solidFill>
                  <a:schemeClr val="tx2"/>
                </a:solidFill>
                <a:ea typeface="隶书" panose="02010509060101010101" pitchFamily="49" charset="-122"/>
              </a:rPr>
              <a:t>的</a:t>
            </a:r>
            <a:r>
              <a:rPr kumimoji="1" lang="en-US" altLang="zh-CN" sz="3200" b="0">
                <a:solidFill>
                  <a:schemeClr val="tx2"/>
                </a:solidFill>
                <a:ea typeface="隶书" panose="02010509060101010101" pitchFamily="49" charset="-122"/>
              </a:rPr>
              <a:t> </a:t>
            </a:r>
            <a:r>
              <a:rPr kumimoji="1" lang="zh-CN" altLang="en-US" sz="3200" b="0">
                <a:solidFill>
                  <a:schemeClr val="tx2"/>
                </a:solidFill>
                <a:ea typeface="隶书" panose="02010509060101010101" pitchFamily="49" charset="-122"/>
              </a:rPr>
              <a:t>上</a:t>
            </a:r>
            <a:r>
              <a:rPr kumimoji="1" lang="en-US" altLang="zh-CN" sz="3200" b="0">
                <a:solidFill>
                  <a:schemeClr val="tx2"/>
                </a:solidFill>
                <a:ea typeface="隶书" panose="02010509060101010101" pitchFamily="49" charset="-122"/>
              </a:rPr>
              <a:t>(</a:t>
            </a:r>
            <a:r>
              <a:rPr kumimoji="1" lang="zh-CN" altLang="en-US" sz="3200" b="0">
                <a:solidFill>
                  <a:schemeClr val="tx2"/>
                </a:solidFill>
                <a:ea typeface="隶书" panose="02010509060101010101" pitchFamily="49" charset="-122"/>
              </a:rPr>
              <a:t>确</a:t>
            </a:r>
            <a:r>
              <a:rPr kumimoji="1" lang="en-US" altLang="zh-CN" sz="3200" b="0">
                <a:solidFill>
                  <a:schemeClr val="tx2"/>
                </a:solidFill>
                <a:ea typeface="隶书" panose="02010509060101010101" pitchFamily="49" charset="-122"/>
              </a:rPr>
              <a:t>)</a:t>
            </a:r>
            <a:r>
              <a:rPr kumimoji="1" lang="zh-CN" altLang="en-US" sz="3200" b="0">
                <a:solidFill>
                  <a:schemeClr val="tx2"/>
                </a:solidFill>
                <a:ea typeface="隶书" panose="02010509060101010101" pitchFamily="49" charset="-122"/>
              </a:rPr>
              <a:t> 、下</a:t>
            </a:r>
            <a:r>
              <a:rPr kumimoji="1" lang="en-US" altLang="zh-CN" sz="3200" b="0">
                <a:solidFill>
                  <a:schemeClr val="tx2"/>
                </a:solidFill>
                <a:ea typeface="隶书" panose="02010509060101010101" pitchFamily="49" charset="-122"/>
              </a:rPr>
              <a:t>(</a:t>
            </a:r>
            <a:r>
              <a:rPr kumimoji="1" lang="zh-CN" altLang="en-US" sz="3200" b="0">
                <a:solidFill>
                  <a:schemeClr val="tx2"/>
                </a:solidFill>
                <a:ea typeface="隶书" panose="02010509060101010101" pitchFamily="49" charset="-122"/>
              </a:rPr>
              <a:t>确</a:t>
            </a:r>
            <a:r>
              <a:rPr kumimoji="1" lang="en-US" altLang="zh-CN" sz="3200" b="0">
                <a:solidFill>
                  <a:schemeClr val="tx2"/>
                </a:solidFill>
                <a:ea typeface="隶书" panose="02010509060101010101" pitchFamily="49" charset="-122"/>
              </a:rPr>
              <a:t>)</a:t>
            </a:r>
            <a:r>
              <a:rPr kumimoji="1" lang="zh-CN" altLang="en-US" sz="3200" b="0">
                <a:solidFill>
                  <a:schemeClr val="tx2"/>
                </a:solidFill>
                <a:ea typeface="隶书" panose="02010509060101010101" pitchFamily="49" charset="-122"/>
              </a:rPr>
              <a:t>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A9CA53-0596-4B6D-8E76-A2B73A2AF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55"/>
          <a:stretch>
            <a:fillRect/>
          </a:stretch>
        </p:blipFill>
        <p:spPr bwMode="auto">
          <a:xfrm>
            <a:off x="1320800" y="2073275"/>
            <a:ext cx="4259263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B72204A-9817-43C7-B509-A36EF00EB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027363"/>
            <a:ext cx="2028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9C19E5E-FE93-4565-A3F7-BFB715846F57}"/>
              </a:ext>
            </a:extLst>
          </p:cNvPr>
          <p:cNvSpPr/>
          <p:nvPr/>
        </p:nvSpPr>
        <p:spPr>
          <a:xfrm>
            <a:off x="5292725" y="3141663"/>
            <a:ext cx="574675" cy="15827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08D3E237-5D0D-47AC-87A1-073907F1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0D96ED-59F5-48E0-B4F2-64B382207CDA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5315AEA-1B1A-445E-A5DD-249CE323A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AC35B8E-2808-4C89-87E0-9FEB19DFC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1439862"/>
          </a:xfrm>
        </p:spPr>
        <p:txBody>
          <a:bodyPr/>
          <a:lstStyle/>
          <a:p>
            <a:pPr marL="457200" indent="-457200" eaLnBrk="1" hangingPunct="1"/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4</a:t>
            </a:r>
            <a:endParaRPr lang="en-US" altLang="zh-CN" i="1" dirty="0">
              <a:solidFill>
                <a:srgbClr val="A50021"/>
              </a:solidFill>
            </a:endParaRPr>
          </a:p>
          <a:p>
            <a:pPr marL="457200" indent="-457200" eaLnBrk="1" hangingPunct="1"/>
            <a:r>
              <a:rPr lang="en-US" altLang="zh-CN" i="1" dirty="0"/>
              <a:t>          A</a:t>
            </a:r>
            <a:r>
              <a:rPr lang="en-US" altLang="zh-CN" dirty="0"/>
              <a:t>={1,2,3,4}, </a:t>
            </a:r>
            <a:r>
              <a:rPr lang="en-US" altLang="zh-CN" i="1" dirty="0"/>
              <a:t>R</a:t>
            </a:r>
            <a:r>
              <a:rPr lang="en-US" altLang="zh-CN" dirty="0"/>
              <a:t>={&lt;1,1&gt;,&lt;1,2&gt;,&lt;2,3&gt;,&lt;2,4&gt;,&lt;4,2&gt;},</a:t>
            </a:r>
            <a:endParaRPr lang="en-US" altLang="zh-CN" i="1" dirty="0"/>
          </a:p>
          <a:p>
            <a:pPr marL="457200" indent="-457200" eaLnBrk="1" hangingPunct="1"/>
            <a:r>
              <a:rPr lang="en-US" altLang="zh-CN" i="1" dirty="0"/>
              <a:t>          R</a:t>
            </a:r>
            <a:r>
              <a:rPr lang="zh-CN" altLang="en-US" dirty="0"/>
              <a:t>的关系矩阵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R</a:t>
            </a:r>
            <a:endParaRPr lang="en-US" altLang="zh-CN" dirty="0"/>
          </a:p>
          <a:p>
            <a:pPr marL="457200" indent="-457200" eaLnBrk="1" hangingPunct="1"/>
            <a:r>
              <a:rPr lang="zh-CN" altLang="en-US" dirty="0"/>
              <a:t>                                                               关系图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R</a:t>
            </a:r>
            <a:r>
              <a:rPr lang="zh-CN" altLang="en-US" dirty="0"/>
              <a:t>如下：</a:t>
            </a:r>
          </a:p>
        </p:txBody>
      </p:sp>
      <p:pic>
        <p:nvPicPr>
          <p:cNvPr id="30725" name="Picture 4" descr="图片2">
            <a:extLst>
              <a:ext uri="{FF2B5EF4-FFF2-40B4-BE49-F238E27FC236}">
                <a16:creationId xmlns:a16="http://schemas.microsoft.com/office/drawing/2014/main" id="{D09F79F9-50B2-4E1E-9E86-51C2AD447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141663"/>
            <a:ext cx="266382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6">
            <a:extLst>
              <a:ext uri="{FF2B5EF4-FFF2-40B4-BE49-F238E27FC236}">
                <a16:creationId xmlns:a16="http://schemas.microsoft.com/office/drawing/2014/main" id="{571312D3-1372-416D-8DC9-C4868CE78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0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Arial" panose="020B0604020202020204" pitchFamily="34" charset="0"/>
            </a:endParaRPr>
          </a:p>
        </p:txBody>
      </p:sp>
      <p:graphicFrame>
        <p:nvGraphicFramePr>
          <p:cNvPr id="32775" name="Object 5">
            <a:extLst>
              <a:ext uri="{FF2B5EF4-FFF2-40B4-BE49-F238E27FC236}">
                <a16:creationId xmlns:a16="http://schemas.microsoft.com/office/drawing/2014/main" id="{575EE5DA-BEF2-44E7-91B9-0244ECD2F5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138" y="3268663"/>
          <a:ext cx="3417887" cy="24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08100" imgH="927100" progId="Equation.3">
                  <p:embed/>
                </p:oleObj>
              </mc:Choice>
              <mc:Fallback>
                <p:oleObj name="公式" r:id="rId4" imgW="1308100" imgH="927100" progId="Equation.3">
                  <p:embed/>
                  <p:pic>
                    <p:nvPicPr>
                      <p:cNvPr id="32775" name="Object 5">
                        <a:extLst>
                          <a:ext uri="{FF2B5EF4-FFF2-40B4-BE49-F238E27FC236}">
                            <a16:creationId xmlns:a16="http://schemas.microsoft.com/office/drawing/2014/main" id="{575EE5DA-BEF2-44E7-91B9-0244ECD2F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3268663"/>
                        <a:ext cx="3417887" cy="241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AD16A-DD61-6E3F-FDC5-2B6FF4D2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偏序关系的证明方法及实例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8F024-BF2D-AA14-3567-55EC03C4F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84077"/>
            <a:ext cx="8229600" cy="476250"/>
          </a:xfrm>
        </p:spPr>
        <p:txBody>
          <a:bodyPr/>
          <a:lstStyle/>
          <a:p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是非空集合</a:t>
            </a:r>
            <a:r>
              <a:rPr lang="en-US" altLang="zh-CN" i="1" dirty="0"/>
              <a:t>A</a:t>
            </a:r>
            <a:r>
              <a:rPr lang="zh-CN" altLang="en-US" dirty="0"/>
              <a:t>上的二元关系，证明</a:t>
            </a:r>
            <a:r>
              <a:rPr lang="en-US" altLang="zh-CN" i="1" dirty="0"/>
              <a:t>R</a:t>
            </a:r>
            <a:r>
              <a:rPr lang="zh-CN" altLang="en-US" dirty="0"/>
              <a:t>是偏序关系的方法：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768152-71EE-6040-2883-F0564FDC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8D934-2717-4E12-9313-02600D0D681D}" type="slidenum">
              <a:rPr lang="en-US" altLang="zh-CN" smtClean="0"/>
              <a:pPr>
                <a:defRPr/>
              </a:pPr>
              <a:t>150</a:t>
            </a:fld>
            <a:endParaRPr lang="en-US" altLang="zh-CN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B9175A8-E7E3-6421-EFAA-AFFFF93E8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603513"/>
            <a:ext cx="8229600" cy="2977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1.  </a:t>
            </a:r>
            <a:r>
              <a:rPr lang="zh-CN" altLang="en-US" dirty="0"/>
              <a:t>证明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上自反</a:t>
            </a:r>
          </a:p>
          <a:p>
            <a:pPr eaLnBrk="1" hangingPunct="1"/>
            <a:r>
              <a:rPr lang="zh-CN" altLang="en-US" dirty="0"/>
              <a:t>     任取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    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 ……………………..….…….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endParaRPr lang="zh-CN" altLang="en-US" dirty="0"/>
          </a:p>
          <a:p>
            <a:pPr eaLnBrk="1" hangingPunct="1"/>
            <a:r>
              <a:rPr lang="en-US" altLang="zh-CN" dirty="0"/>
              <a:t>2.  </a:t>
            </a:r>
            <a:r>
              <a:rPr lang="zh-CN" altLang="en-US" dirty="0"/>
              <a:t>证明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上反对称</a:t>
            </a:r>
          </a:p>
          <a:p>
            <a:pPr eaLnBrk="1" hangingPunct="1"/>
            <a:r>
              <a:rPr lang="zh-CN" altLang="en-US" dirty="0"/>
              <a:t>     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</a:p>
          <a:p>
            <a:pPr eaLnBrk="1" hangingPunct="1"/>
            <a:r>
              <a:rPr lang="zh-CN" altLang="en-US" dirty="0"/>
              <a:t>             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……………………..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/>
              <a:t>y</a:t>
            </a:r>
            <a:r>
              <a:rPr lang="en-US" altLang="zh-CN" dirty="0"/>
              <a:t> </a:t>
            </a:r>
          </a:p>
          <a:p>
            <a:pPr eaLnBrk="1" hangingPunct="1"/>
            <a:r>
              <a:rPr lang="fr-FR" altLang="zh-CN" dirty="0"/>
              <a:t>           </a:t>
            </a:r>
            <a:endParaRPr lang="zh-CN" alt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738360C-F484-BA08-24CB-8B521DD9E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553342"/>
            <a:ext cx="8229600" cy="13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65000"/>
              </a:spcBef>
            </a:pPr>
            <a:r>
              <a:rPr lang="en-US" altLang="zh-CN" dirty="0"/>
              <a:t>3.  </a:t>
            </a:r>
            <a:r>
              <a:rPr lang="zh-CN" altLang="en-US" dirty="0"/>
              <a:t>证明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上传递</a:t>
            </a:r>
          </a:p>
          <a:p>
            <a:pPr eaLnBrk="1" hangingPunct="1"/>
            <a:r>
              <a:rPr lang="zh-CN" altLang="en-US" dirty="0"/>
              <a:t>     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endParaRPr lang="zh-CN" altLang="fr-FR" dirty="0"/>
          </a:p>
          <a:p>
            <a:pPr eaLnBrk="1" hangingPunct="1"/>
            <a:r>
              <a:rPr lang="fr-FR" altLang="zh-CN" dirty="0"/>
              <a:t>       &lt;</a:t>
            </a:r>
            <a:r>
              <a:rPr lang="fr-FR" altLang="zh-CN" i="1" dirty="0"/>
              <a:t>x</a:t>
            </a:r>
            <a:r>
              <a:rPr lang="fr-FR" altLang="zh-CN" dirty="0"/>
              <a:t>,</a:t>
            </a:r>
            <a:r>
              <a:rPr lang="fr-FR" altLang="zh-CN" i="1" dirty="0"/>
              <a:t>y</a:t>
            </a:r>
            <a:r>
              <a:rPr lang="fr-FR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fr-FR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fr-FR" altLang="zh-CN" dirty="0"/>
              <a:t>&lt;</a:t>
            </a:r>
            <a:r>
              <a:rPr lang="fr-FR" altLang="zh-CN" i="1" dirty="0"/>
              <a:t>y</a:t>
            </a:r>
            <a:r>
              <a:rPr lang="fr-FR" altLang="zh-CN" dirty="0"/>
              <a:t>,</a:t>
            </a:r>
            <a:r>
              <a:rPr lang="fr-FR" altLang="zh-CN" i="1" dirty="0"/>
              <a:t>z</a:t>
            </a:r>
            <a:r>
              <a:rPr lang="fr-FR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fr-FR" altLang="zh-CN" i="1" dirty="0"/>
              <a:t>R</a:t>
            </a:r>
            <a:r>
              <a:rPr lang="fr-FR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fr-FR" altLang="zh-CN" dirty="0"/>
              <a:t> ……………………..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</a:p>
          <a:p>
            <a:pPr eaLnBrk="1" hangingPunct="1"/>
            <a:r>
              <a:rPr lang="en-US" altLang="zh-CN" dirty="0"/>
              <a:t>                  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BC591C-A94A-7F20-2AB7-567E7DDF1440}"/>
              </a:ext>
            </a:extLst>
          </p:cNvPr>
          <p:cNvSpPr txBox="1"/>
          <p:nvPr/>
        </p:nvSpPr>
        <p:spPr>
          <a:xfrm>
            <a:off x="323528" y="602128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Symbol" panose="05050102010706020507" pitchFamily="18" charset="2"/>
              </a:rPr>
              <a:t>因此，</a:t>
            </a:r>
            <a:r>
              <a:rPr lang="zh-CN" altLang="en-US" b="1" i="1" dirty="0">
                <a:latin typeface="+mn-lt"/>
                <a:ea typeface="+mn-ea"/>
              </a:rPr>
              <a:t>R</a:t>
            </a:r>
            <a:r>
              <a:rPr lang="zh-CN" altLang="en-US" b="1" dirty="0">
                <a:sym typeface="Symbol" panose="05050102010706020507" pitchFamily="18" charset="2"/>
              </a:rPr>
              <a:t>是偏序关系</a:t>
            </a:r>
            <a:r>
              <a:rPr lang="en-US" altLang="zh-CN" b="1" dirty="0">
                <a:sym typeface="Symbol" panose="05050102010706020507" pitchFamily="18" charset="2"/>
              </a:rPr>
              <a:t>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82842385"/>
      </p:ext>
    </p:extLst>
  </p:cSld>
  <p:clrMapOvr>
    <a:masterClrMapping/>
  </p:clrMapOvr>
  <p:transition spd="slow">
    <p:fade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AD16A-DD61-6E3F-FDC5-2B6FF4D2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偏序关系的证明方法及实例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768152-71EE-6040-2883-F0564FDC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8D934-2717-4E12-9313-02600D0D681D}" type="slidenum">
              <a:rPr lang="en-US" altLang="zh-CN" smtClean="0"/>
              <a:pPr>
                <a:defRPr/>
              </a:pPr>
              <a:t>151</a:t>
            </a:fld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EE0183-36CA-917D-C2EB-5D4604854447}"/>
              </a:ext>
            </a:extLst>
          </p:cNvPr>
          <p:cNvSpPr txBox="1"/>
          <p:nvPr/>
        </p:nvSpPr>
        <p:spPr>
          <a:xfrm>
            <a:off x="271079" y="1274245"/>
            <a:ext cx="6944497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例：</a:t>
            </a:r>
            <a:r>
              <a:rPr lang="zh-CN" altLang="en-US" b="1" dirty="0"/>
              <a:t>证明在实数集</a:t>
            </a:r>
            <a:r>
              <a:rPr lang="en-US" altLang="zh-CN" b="1" dirty="0"/>
              <a:t>R</a:t>
            </a:r>
            <a:r>
              <a:rPr lang="zh-CN" altLang="en-US" b="1" dirty="0"/>
              <a:t>上</a:t>
            </a:r>
            <a:r>
              <a:rPr lang="en-US" altLang="zh-CN" b="1" dirty="0"/>
              <a:t>, </a:t>
            </a:r>
            <a:r>
              <a:rPr lang="zh-CN" altLang="en-US" b="1" dirty="0"/>
              <a:t>小于等于</a:t>
            </a:r>
            <a:r>
              <a:rPr lang="zh-CN" altLang="en-US" b="1" i="1" dirty="0">
                <a:latin typeface="+mn-lt"/>
                <a:ea typeface="+mn-ea"/>
              </a:rPr>
              <a:t>R</a:t>
            </a:r>
            <a:r>
              <a:rPr lang="en-US" altLang="zh-CN" b="1" baseline="-25000" dirty="0">
                <a:sym typeface="Symbol" panose="05050102010706020507" pitchFamily="18" charset="2"/>
              </a:rPr>
              <a:t></a:t>
            </a:r>
            <a:r>
              <a:rPr lang="zh-CN" altLang="en-US" b="1" dirty="0">
                <a:sym typeface="Symbol" panose="05050102010706020507" pitchFamily="18" charset="2"/>
              </a:rPr>
              <a:t>是偏序关系</a:t>
            </a:r>
            <a:r>
              <a:rPr lang="en-US" altLang="zh-CN" b="1" dirty="0">
                <a:sym typeface="Symbol" panose="05050102010706020507" pitchFamily="18" charset="2"/>
              </a:rPr>
              <a:t>.</a:t>
            </a:r>
            <a:endParaRPr lang="zh-CN" altLang="en-US" b="1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169FD1E-BECC-EB83-A3C2-BE83CCAE0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94" y="2583036"/>
            <a:ext cx="8715994" cy="256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dirty="0"/>
              <a:t>1.  </a:t>
            </a:r>
            <a:r>
              <a:rPr lang="zh-CN" altLang="en-US" dirty="0"/>
              <a:t>自反性   任取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R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dirty="0"/>
              <a:t>, </a:t>
            </a:r>
            <a:r>
              <a:rPr lang="en-US" altLang="zh-CN" i="1" dirty="0"/>
              <a:t> 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i="1" dirty="0"/>
              <a:t>                             </a:t>
            </a:r>
            <a:r>
              <a:rPr lang="zh-CN" altLang="en-US" dirty="0">
                <a:solidFill>
                  <a:srgbClr val="0066FF"/>
                </a:solidFill>
              </a:rPr>
              <a:t>有</a:t>
            </a:r>
            <a:r>
              <a:rPr lang="en-US" altLang="zh-CN" i="1" dirty="0">
                <a:solidFill>
                  <a:srgbClr val="0066FF"/>
                </a:solidFill>
              </a:rPr>
              <a:t>x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</a:t>
            </a:r>
            <a:r>
              <a:rPr lang="en-US" altLang="zh-CN" i="1" dirty="0">
                <a:solidFill>
                  <a:srgbClr val="0066FF"/>
                </a:solidFill>
              </a:rPr>
              <a:t> x</a:t>
            </a:r>
            <a:r>
              <a:rPr lang="zh-CN" altLang="en-US" dirty="0">
                <a:solidFill>
                  <a:srgbClr val="0066FF"/>
                </a:solidFill>
              </a:rPr>
              <a:t>，故</a:t>
            </a:r>
            <a:r>
              <a:rPr lang="en-US" altLang="zh-CN" i="1" dirty="0">
                <a:solidFill>
                  <a:srgbClr val="0066FF"/>
                </a:solidFill>
              </a:rPr>
              <a:t> 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i="1" dirty="0">
                <a:sym typeface="Symbol" panose="05050102010706020507" pitchFamily="18" charset="2"/>
              </a:rPr>
              <a:t>                             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zh-CN" altLang="en-US" i="1" dirty="0"/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</a:t>
            </a:r>
            <a:endParaRPr lang="en-US" altLang="zh-CN" b="1" baseline="30000" dirty="0">
              <a:latin typeface="+mn-lt"/>
            </a:endParaRPr>
          </a:p>
          <a:p>
            <a:pPr eaLnBrk="1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dirty="0"/>
              <a:t>2.  </a:t>
            </a:r>
            <a:r>
              <a:rPr lang="zh-CN" altLang="en-US" dirty="0"/>
              <a:t>反对称性   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fr-FR" altLang="zh-CN" dirty="0"/>
              <a:t>&lt;</a:t>
            </a:r>
            <a:r>
              <a:rPr lang="fr-FR" altLang="zh-CN" i="1" dirty="0"/>
              <a:t>x</a:t>
            </a:r>
            <a:r>
              <a:rPr lang="fr-FR" altLang="zh-CN" dirty="0"/>
              <a:t>,</a:t>
            </a:r>
            <a:r>
              <a:rPr lang="fr-FR" altLang="zh-CN" i="1" dirty="0"/>
              <a:t>y</a:t>
            </a:r>
            <a:r>
              <a:rPr lang="fr-FR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zh-CN" altLang="en-US" i="1" dirty="0"/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</a:t>
            </a:r>
            <a:r>
              <a:rPr lang="en-US" altLang="zh-CN" dirty="0">
                <a:sym typeface="Symbol" panose="05050102010706020507" pitchFamily="18" charset="2"/>
              </a:rPr>
              <a:t> </a:t>
            </a:r>
            <a:r>
              <a:rPr lang="fr-FR" altLang="zh-CN" dirty="0"/>
              <a:t>&lt;</a:t>
            </a:r>
            <a:r>
              <a:rPr lang="fr-FR" altLang="zh-CN" i="1" dirty="0"/>
              <a:t>y</a:t>
            </a:r>
            <a:r>
              <a:rPr lang="fr-FR" altLang="zh-CN" dirty="0"/>
              <a:t>,</a:t>
            </a:r>
            <a:r>
              <a:rPr lang="fr-FR" altLang="zh-CN" i="1" dirty="0"/>
              <a:t>x</a:t>
            </a:r>
            <a:r>
              <a:rPr lang="fr-FR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zh-CN" altLang="en-US" i="1" dirty="0"/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</a:t>
            </a:r>
            <a:endParaRPr lang="fr-FR" altLang="zh-CN" dirty="0"/>
          </a:p>
          <a:p>
            <a:pPr eaLnBrk="1" hangingPunct="1">
              <a:lnSpc>
                <a:spcPts val="25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66FF"/>
                </a:solidFill>
              </a:rPr>
              <a:t>                                             即</a:t>
            </a:r>
            <a:r>
              <a:rPr lang="fr-FR" altLang="zh-CN" i="1" dirty="0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 </a:t>
            </a:r>
            <a:r>
              <a:rPr lang="fr-FR" altLang="zh-CN" i="1" dirty="0">
                <a:solidFill>
                  <a:srgbClr val="0066FF"/>
                </a:solidFill>
              </a:rPr>
              <a:t>y </a:t>
            </a:r>
            <a:r>
              <a:rPr lang="zh-CN" altLang="en-US" dirty="0">
                <a:solidFill>
                  <a:srgbClr val="0066FF"/>
                </a:solidFill>
              </a:rPr>
              <a:t>且 </a:t>
            </a:r>
            <a:r>
              <a:rPr lang="fr-FR" altLang="zh-CN" i="1" dirty="0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 </a:t>
            </a:r>
            <a:r>
              <a:rPr lang="fr-FR" altLang="zh-CN" i="1" dirty="0">
                <a:solidFill>
                  <a:srgbClr val="0066FF"/>
                </a:solidFill>
              </a:rPr>
              <a:t>x</a:t>
            </a:r>
            <a:r>
              <a:rPr lang="zh-CN" altLang="en-US" dirty="0">
                <a:solidFill>
                  <a:srgbClr val="0066FF"/>
                </a:solidFill>
              </a:rPr>
              <a:t>，则必有</a:t>
            </a:r>
            <a:endParaRPr lang="fr-FR" altLang="zh-CN" dirty="0">
              <a:solidFill>
                <a:srgbClr val="0066FF"/>
              </a:solidFill>
            </a:endParaRPr>
          </a:p>
          <a:p>
            <a:pPr eaLnBrk="1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i="1" dirty="0"/>
              <a:t>                                              x</a:t>
            </a:r>
            <a:r>
              <a:rPr lang="en-US" altLang="zh-CN" dirty="0"/>
              <a:t> = </a:t>
            </a:r>
            <a:r>
              <a:rPr lang="en-US" altLang="zh-CN" i="1" dirty="0"/>
              <a:t>y</a:t>
            </a:r>
            <a:r>
              <a:rPr lang="fr-FR" altLang="zh-CN" dirty="0"/>
              <a:t>           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B519AB-3303-80D8-FCDC-BED961032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92" y="4660336"/>
            <a:ext cx="8731395" cy="208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dirty="0"/>
              <a:t>3.  </a:t>
            </a:r>
            <a:r>
              <a:rPr lang="zh-CN" altLang="en-US" dirty="0"/>
              <a:t>传递性   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fr-FR" altLang="zh-CN" dirty="0"/>
              <a:t>&lt;</a:t>
            </a:r>
            <a:r>
              <a:rPr lang="fr-FR" altLang="zh-CN" i="1" dirty="0"/>
              <a:t>x</a:t>
            </a:r>
            <a:r>
              <a:rPr lang="fr-FR" altLang="zh-CN" dirty="0"/>
              <a:t>,</a:t>
            </a:r>
            <a:r>
              <a:rPr lang="fr-FR" altLang="zh-CN" i="1" dirty="0"/>
              <a:t>y</a:t>
            </a:r>
            <a:r>
              <a:rPr lang="fr-FR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zh-CN" altLang="en-US" i="1" dirty="0"/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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fr-FR" altLang="zh-CN" dirty="0"/>
              <a:t>&lt;</a:t>
            </a:r>
            <a:r>
              <a:rPr lang="fr-FR" altLang="zh-CN" i="1" dirty="0"/>
              <a:t>y</a:t>
            </a:r>
            <a:r>
              <a:rPr lang="fr-FR" altLang="zh-CN" dirty="0"/>
              <a:t>,</a:t>
            </a:r>
            <a:r>
              <a:rPr lang="fr-FR" altLang="zh-CN" i="1" dirty="0"/>
              <a:t>z</a:t>
            </a:r>
            <a:r>
              <a:rPr lang="fr-FR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zh-CN" altLang="en-US" i="1" dirty="0"/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</a:t>
            </a:r>
            <a:endParaRPr lang="fr-FR" altLang="zh-CN" dirty="0"/>
          </a:p>
          <a:p>
            <a:pPr eaLnBrk="1" hangingPunct="1">
              <a:lnSpc>
                <a:spcPts val="25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66FF"/>
                </a:solidFill>
              </a:rPr>
              <a:t>                                              即</a:t>
            </a:r>
            <a:r>
              <a:rPr lang="fr-FR" altLang="zh-CN" i="1" dirty="0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 </a:t>
            </a:r>
            <a:r>
              <a:rPr lang="fr-FR" altLang="zh-CN" i="1" dirty="0">
                <a:solidFill>
                  <a:srgbClr val="0066FF"/>
                </a:solidFill>
              </a:rPr>
              <a:t>y </a:t>
            </a:r>
            <a:r>
              <a:rPr lang="zh-CN" altLang="en-US" dirty="0">
                <a:solidFill>
                  <a:srgbClr val="0066FF"/>
                </a:solidFill>
              </a:rPr>
              <a:t>且 </a:t>
            </a:r>
            <a:r>
              <a:rPr lang="fr-FR" altLang="zh-CN" i="1" dirty="0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 </a:t>
            </a:r>
            <a:r>
              <a:rPr lang="fr-FR" altLang="zh-CN" i="1" dirty="0">
                <a:solidFill>
                  <a:srgbClr val="0066FF"/>
                </a:solidFill>
              </a:rPr>
              <a:t>z </a:t>
            </a:r>
            <a:r>
              <a:rPr lang="zh-CN" altLang="en-US" dirty="0">
                <a:solidFill>
                  <a:srgbClr val="0066FF"/>
                </a:solidFill>
              </a:rPr>
              <a:t>，则必有</a:t>
            </a:r>
            <a:r>
              <a:rPr lang="fr-FR" altLang="zh-CN" i="1" dirty="0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 </a:t>
            </a:r>
            <a:r>
              <a:rPr lang="fr-FR" altLang="zh-CN" i="1" dirty="0">
                <a:solidFill>
                  <a:srgbClr val="0066FF"/>
                </a:solidFill>
              </a:rPr>
              <a:t>z</a:t>
            </a:r>
            <a:r>
              <a:rPr lang="zh-CN" altLang="en-US" dirty="0">
                <a:solidFill>
                  <a:srgbClr val="0066FF"/>
                </a:solidFill>
              </a:rPr>
              <a:t>，即</a:t>
            </a:r>
            <a:r>
              <a:rPr lang="fr-FR" altLang="zh-CN" i="1" dirty="0">
                <a:solidFill>
                  <a:srgbClr val="0066FF"/>
                </a:solidFill>
              </a:rPr>
              <a:t> </a:t>
            </a:r>
            <a:endParaRPr lang="en-US" altLang="zh-CN" dirty="0">
              <a:solidFill>
                <a:srgbClr val="0066FF"/>
              </a:solidFill>
            </a:endParaRPr>
          </a:p>
          <a:p>
            <a:pPr eaLnBrk="1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dirty="0">
                <a:sym typeface="Symbol" panose="05050102010706020507" pitchFamily="18" charset="2"/>
              </a:rPr>
              <a:t>                               </a:t>
            </a:r>
            <a:r>
              <a:rPr lang="en-US" altLang="zh-CN" dirty="0"/>
              <a:t>              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zh-CN" altLang="en-US" i="1" dirty="0"/>
              <a:t> R</a:t>
            </a:r>
            <a:r>
              <a:rPr lang="en-US" altLang="zh-CN" baseline="-25000" dirty="0">
                <a:sym typeface="Symbol" panose="05050102010706020507" pitchFamily="18" charset="2"/>
              </a:rPr>
              <a:t> </a:t>
            </a:r>
            <a:endParaRPr lang="en-US" altLang="zh-CN" dirty="0"/>
          </a:p>
          <a:p>
            <a:pPr eaLnBrk="1" hangingPunct="1">
              <a:lnSpc>
                <a:spcPts val="2500"/>
              </a:lnSpc>
              <a:spcBef>
                <a:spcPts val="0"/>
              </a:spcBef>
            </a:pPr>
            <a:r>
              <a:rPr lang="en-US" altLang="zh-CN" dirty="0"/>
              <a:t>                  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F3A0FF-7840-0C86-8D77-E926669BF73C}"/>
              </a:ext>
            </a:extLst>
          </p:cNvPr>
          <p:cNvSpPr txBox="1"/>
          <p:nvPr/>
        </p:nvSpPr>
        <p:spPr>
          <a:xfrm>
            <a:off x="681863" y="5877272"/>
            <a:ext cx="55936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Symbol" panose="05050102010706020507" pitchFamily="18" charset="2"/>
              </a:rPr>
              <a:t>因此，</a:t>
            </a:r>
            <a:r>
              <a:rPr lang="zh-CN" altLang="en-US" b="1" dirty="0"/>
              <a:t>小于等于</a:t>
            </a:r>
            <a:r>
              <a:rPr lang="zh-CN" altLang="en-US" b="1" i="1" dirty="0">
                <a:solidFill>
                  <a:srgbClr val="000000"/>
                </a:solidFill>
                <a:latin typeface="Times New Roman"/>
                <a:ea typeface="宋体"/>
              </a:rPr>
              <a:t>R</a:t>
            </a:r>
            <a:r>
              <a:rPr lang="en-US" altLang="zh-CN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b="1" baseline="-25000" dirty="0">
                <a:sym typeface="Symbol" panose="05050102010706020507" pitchFamily="18" charset="2"/>
              </a:rPr>
              <a:t> </a:t>
            </a:r>
            <a:r>
              <a:rPr lang="zh-CN" altLang="en-US" b="1" dirty="0">
                <a:sym typeface="Symbol" panose="05050102010706020507" pitchFamily="18" charset="2"/>
              </a:rPr>
              <a:t>是偏序关系</a:t>
            </a:r>
            <a:r>
              <a:rPr lang="en-US" altLang="zh-CN" b="1" dirty="0">
                <a:sym typeface="Symbol" panose="05050102010706020507" pitchFamily="18" charset="2"/>
              </a:rPr>
              <a:t>.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C2D54F-9064-2199-1BB5-76E4C10FA274}"/>
              </a:ext>
            </a:extLst>
          </p:cNvPr>
          <p:cNvSpPr txBox="1"/>
          <p:nvPr/>
        </p:nvSpPr>
        <p:spPr>
          <a:xfrm>
            <a:off x="233092" y="211255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证明：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ED43C4C-07CC-BDEC-9673-D2C8F22F4FC6}"/>
              </a:ext>
            </a:extLst>
          </p:cNvPr>
          <p:cNvCxnSpPr/>
          <p:nvPr/>
        </p:nvCxnSpPr>
        <p:spPr>
          <a:xfrm>
            <a:off x="233092" y="3573016"/>
            <a:ext cx="858738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B1E0FA8-A706-24AD-F722-91E691113219}"/>
              </a:ext>
            </a:extLst>
          </p:cNvPr>
          <p:cNvCxnSpPr/>
          <p:nvPr/>
        </p:nvCxnSpPr>
        <p:spPr>
          <a:xfrm>
            <a:off x="233092" y="4581128"/>
            <a:ext cx="858738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D26C241-E908-087C-DD75-6FE9ADDD3540}"/>
              </a:ext>
            </a:extLst>
          </p:cNvPr>
          <p:cNvCxnSpPr/>
          <p:nvPr/>
        </p:nvCxnSpPr>
        <p:spPr>
          <a:xfrm>
            <a:off x="233092" y="5805264"/>
            <a:ext cx="858738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1991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2887F243-DF8C-B8B2-2976-54ECF02C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28016C-4408-44DD-9429-207FD751C257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4579" name="Rectangle 9">
            <a:extLst>
              <a:ext uri="{FF2B5EF4-FFF2-40B4-BE49-F238E27FC236}">
                <a16:creationId xmlns:a16="http://schemas.microsoft.com/office/drawing/2014/main" id="{755752ED-2EC6-5F18-9F89-9F93AA09A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0728"/>
            <a:ext cx="86423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30188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设偏序集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R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  <a:r>
              <a:rPr lang="en-US" altLang="zh-CN" i="1" dirty="0"/>
              <a:t>B</a:t>
            </a:r>
            <a:r>
              <a:rPr lang="en-US" altLang="zh-CN" dirty="0"/>
              <a:t>,</a:t>
            </a:r>
            <a:r>
              <a:rPr lang="en-US" altLang="zh-CN" i="1" dirty="0"/>
              <a:t>S</a:t>
            </a:r>
            <a:r>
              <a:rPr lang="en-US" altLang="zh-CN" dirty="0"/>
              <a:t>&gt;</a:t>
            </a:r>
            <a:r>
              <a:rPr lang="zh-CN" altLang="en-US" dirty="0"/>
              <a:t>，定义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zh-CN" altLang="en-US" dirty="0">
                <a:sym typeface="Symbol" panose="05050102010706020507" pitchFamily="18" charset="2"/>
              </a:rPr>
              <a:t>上二元关系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    &lt;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&gt;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&lt;</a:t>
            </a:r>
            <a:r>
              <a:rPr lang="en-US" altLang="zh-CN" i="1" dirty="0" err="1">
                <a:sym typeface="Symbol" panose="05050102010706020507" pitchFamily="18" charset="2"/>
              </a:rPr>
              <a:t>u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v</a:t>
            </a:r>
            <a:r>
              <a:rPr lang="en-US" altLang="zh-CN" dirty="0">
                <a:sym typeface="Symbol" panose="05050102010706020507" pitchFamily="18" charset="2"/>
              </a:rPr>
              <a:t>&gt; </a:t>
            </a:r>
            <a:r>
              <a:rPr lang="en-US" altLang="zh-CN" dirty="0"/>
              <a:t> </a:t>
            </a:r>
            <a:r>
              <a:rPr lang="en-US" altLang="zh-CN" i="1" dirty="0" err="1">
                <a:sym typeface="Symbol" panose="05050102010706020507" pitchFamily="18" charset="2"/>
              </a:rPr>
              <a:t>xRu</a:t>
            </a:r>
            <a:r>
              <a:rPr lang="en-US" altLang="zh-CN" dirty="0">
                <a:sym typeface="Symbol" panose="05050102010706020507" pitchFamily="18" charset="2"/>
              </a:rPr>
              <a:t> </a:t>
            </a:r>
            <a:r>
              <a:rPr lang="en-US" altLang="zh-CN" dirty="0"/>
              <a:t> </a:t>
            </a:r>
            <a:r>
              <a:rPr lang="en-US" altLang="zh-CN" i="1" dirty="0" err="1">
                <a:sym typeface="Symbol" panose="05050102010706020507" pitchFamily="18" charset="2"/>
              </a:rPr>
              <a:t>ySv</a:t>
            </a:r>
            <a:r>
              <a:rPr lang="en-US" altLang="zh-CN" dirty="0">
                <a:sym typeface="Symbol" panose="05050102010706020507" pitchFamily="18" charset="2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        证明：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zh-CN" altLang="en-US" dirty="0">
                <a:sym typeface="Symbol" panose="05050102010706020507" pitchFamily="18" charset="2"/>
              </a:rPr>
              <a:t>为偏序关系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462860" name="Rectangle 12">
            <a:extLst>
              <a:ext uri="{FF2B5EF4-FFF2-40B4-BE49-F238E27FC236}">
                <a16:creationId xmlns:a16="http://schemas.microsoft.com/office/drawing/2014/main" id="{774DDFAE-6A19-E62B-1E08-21FB64564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43" y="2204864"/>
            <a:ext cx="847963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C00000"/>
                </a:solidFill>
              </a:rPr>
              <a:t>证明：</a:t>
            </a:r>
            <a:r>
              <a:rPr lang="en-US" altLang="zh-CN" dirty="0"/>
              <a:t>1.</a:t>
            </a:r>
            <a:r>
              <a:rPr lang="zh-CN" altLang="en-US" dirty="0"/>
              <a:t>自反性  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 dirty="0"/>
              <a:t>                                      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0066FF"/>
                </a:solidFill>
              </a:rPr>
              <a:t>B</a:t>
            </a:r>
            <a:r>
              <a:rPr lang="en-US" altLang="zh-CN" i="1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xRx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solidFill>
                  <a:srgbClr val="0066FF"/>
                </a:solidFill>
              </a:rPr>
              <a:t>ySy</a:t>
            </a:r>
            <a:r>
              <a:rPr lang="en-US" altLang="zh-CN" i="1" dirty="0">
                <a:solidFill>
                  <a:srgbClr val="0066FF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 dirty="0">
                <a:sym typeface="Symbol" panose="05050102010706020507" pitchFamily="18" charset="2"/>
              </a:rPr>
              <a:t>                                   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&gt;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&lt;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&gt;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2.</a:t>
            </a:r>
            <a:r>
              <a:rPr lang="zh-CN" altLang="en-US" dirty="0">
                <a:sym typeface="Symbol" panose="05050102010706020507" pitchFamily="18" charset="2"/>
              </a:rPr>
              <a:t>反对称性   任取</a:t>
            </a:r>
            <a:r>
              <a:rPr lang="en-US" altLang="zh-CN" dirty="0">
                <a:sym typeface="Symbol" panose="05050102010706020507" pitchFamily="18" charset="2"/>
              </a:rPr>
              <a:t>&lt;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&gt;,&lt;</a:t>
            </a:r>
            <a:r>
              <a:rPr lang="en-US" altLang="zh-CN" i="1" dirty="0" err="1">
                <a:sym typeface="Symbol" panose="05050102010706020507" pitchFamily="18" charset="2"/>
              </a:rPr>
              <a:t>u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v</a:t>
            </a:r>
            <a:r>
              <a:rPr lang="en-US" altLang="zh-CN" dirty="0">
                <a:sym typeface="Symbol" panose="05050102010706020507" pitchFamily="18" charset="2"/>
              </a:rPr>
              <a:t>&gt;, &lt;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&gt;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&lt;</a:t>
            </a:r>
            <a:r>
              <a:rPr lang="en-US" altLang="zh-CN" i="1" dirty="0" err="1">
                <a:sym typeface="Symbol" panose="05050102010706020507" pitchFamily="18" charset="2"/>
              </a:rPr>
              <a:t>u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v</a:t>
            </a:r>
            <a:r>
              <a:rPr lang="en-US" altLang="zh-CN" dirty="0">
                <a:sym typeface="Symbol" panose="05050102010706020507" pitchFamily="18" charset="2"/>
              </a:rPr>
              <a:t>&gt;</a:t>
            </a:r>
            <a:r>
              <a:rPr lang="en-US" altLang="zh-CN" dirty="0"/>
              <a:t>&lt;</a:t>
            </a:r>
            <a:r>
              <a:rPr lang="en-US" altLang="zh-CN" i="1" dirty="0" err="1">
                <a:sym typeface="Symbol" panose="05050102010706020507" pitchFamily="18" charset="2"/>
              </a:rPr>
              <a:t>u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v</a:t>
            </a:r>
            <a:r>
              <a:rPr lang="en-US" altLang="zh-CN" dirty="0">
                <a:sym typeface="Symbol" panose="05050102010706020507" pitchFamily="18" charset="2"/>
              </a:rPr>
              <a:t>&gt;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&lt;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          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xRu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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ySv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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uRx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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vSy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                            </a:t>
            </a:r>
            <a:r>
              <a:rPr lang="en-US" altLang="zh-CN" dirty="0">
                <a:solidFill>
                  <a:srgbClr val="0066FF"/>
                </a:solidFill>
              </a:rPr>
              <a:t> (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xRu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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uRx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) </a:t>
            </a:r>
            <a:r>
              <a:rPr lang="en-US" altLang="zh-CN" dirty="0">
                <a:solidFill>
                  <a:srgbClr val="0066FF"/>
                </a:solidFill>
              </a:rPr>
              <a:t> (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ySv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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vSy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) 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u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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v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           </a:t>
            </a:r>
            <a:r>
              <a:rPr lang="en-US" altLang="zh-CN" dirty="0"/>
              <a:t> &lt;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&gt;=&lt;</a:t>
            </a:r>
            <a:r>
              <a:rPr lang="en-US" altLang="zh-CN" i="1" dirty="0" err="1">
                <a:sym typeface="Symbol" panose="05050102010706020507" pitchFamily="18" charset="2"/>
              </a:rPr>
              <a:t>u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v</a:t>
            </a:r>
            <a:r>
              <a:rPr lang="en-US" altLang="zh-CN" dirty="0">
                <a:sym typeface="Symbol" panose="05050102010706020507" pitchFamily="18" charset="2"/>
              </a:rPr>
              <a:t>&gt;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3.</a:t>
            </a:r>
            <a:r>
              <a:rPr lang="zh-CN" altLang="en-US" dirty="0">
                <a:sym typeface="Symbol" panose="05050102010706020507" pitchFamily="18" charset="2"/>
              </a:rPr>
              <a:t>传递性  任取</a:t>
            </a:r>
            <a:r>
              <a:rPr lang="en-US" altLang="zh-CN" dirty="0">
                <a:sym typeface="Symbol" panose="05050102010706020507" pitchFamily="18" charset="2"/>
              </a:rPr>
              <a:t>&lt;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&gt;,&lt;</a:t>
            </a:r>
            <a:r>
              <a:rPr lang="en-US" altLang="zh-CN" i="1" dirty="0" err="1">
                <a:sym typeface="Symbol" panose="05050102010706020507" pitchFamily="18" charset="2"/>
              </a:rPr>
              <a:t>u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v</a:t>
            </a:r>
            <a:r>
              <a:rPr lang="en-US" altLang="zh-CN" dirty="0">
                <a:sym typeface="Symbol" panose="05050102010706020507" pitchFamily="18" charset="2"/>
              </a:rPr>
              <a:t>&gt;, &lt;</a:t>
            </a:r>
            <a:r>
              <a:rPr lang="en-US" altLang="zh-CN" i="1" dirty="0" err="1">
                <a:sym typeface="Symbol" panose="05050102010706020507" pitchFamily="18" charset="2"/>
              </a:rPr>
              <a:t>w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&gt;, &lt;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&gt;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&lt;</a:t>
            </a:r>
            <a:r>
              <a:rPr lang="en-US" altLang="zh-CN" i="1" dirty="0" err="1">
                <a:sym typeface="Symbol" panose="05050102010706020507" pitchFamily="18" charset="2"/>
              </a:rPr>
              <a:t>u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v</a:t>
            </a:r>
            <a:r>
              <a:rPr lang="en-US" altLang="zh-CN" dirty="0">
                <a:sym typeface="Symbol" panose="05050102010706020507" pitchFamily="18" charset="2"/>
              </a:rPr>
              <a:t>&gt;</a:t>
            </a:r>
            <a:r>
              <a:rPr lang="en-US" altLang="zh-CN" dirty="0"/>
              <a:t>&lt;</a:t>
            </a:r>
            <a:r>
              <a:rPr lang="en-US" altLang="zh-CN" i="1" dirty="0" err="1">
                <a:sym typeface="Symbol" panose="05050102010706020507" pitchFamily="18" charset="2"/>
              </a:rPr>
              <a:t>u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v</a:t>
            </a:r>
            <a:r>
              <a:rPr lang="en-US" altLang="zh-CN" dirty="0">
                <a:sym typeface="Symbol" panose="05050102010706020507" pitchFamily="18" charset="2"/>
              </a:rPr>
              <a:t>&gt;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&lt;</a:t>
            </a:r>
            <a:r>
              <a:rPr lang="en-US" altLang="zh-CN" i="1" dirty="0" err="1">
                <a:sym typeface="Symbol" panose="05050102010706020507" pitchFamily="18" charset="2"/>
              </a:rPr>
              <a:t>w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&gt;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      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xRu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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ySv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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uRw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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vSt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                        </a:t>
            </a:r>
            <a:r>
              <a:rPr lang="en-US" altLang="zh-CN" dirty="0">
                <a:solidFill>
                  <a:srgbClr val="0066FF"/>
                </a:solidFill>
              </a:rPr>
              <a:t> (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xRu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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uRw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) </a:t>
            </a:r>
            <a:r>
              <a:rPr lang="en-US" altLang="zh-CN" dirty="0">
                <a:solidFill>
                  <a:srgbClr val="0066FF"/>
                </a:solidFill>
              </a:rPr>
              <a:t> (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ySv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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vSt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) 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xRw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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 err="1">
                <a:solidFill>
                  <a:srgbClr val="0066FF"/>
                </a:solidFill>
                <a:sym typeface="Symbol" panose="05050102010706020507" pitchFamily="18" charset="2"/>
              </a:rPr>
              <a:t>ySt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       </a:t>
            </a:r>
            <a:r>
              <a:rPr lang="en-US" altLang="zh-CN" dirty="0"/>
              <a:t> &lt;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&gt;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&lt;</a:t>
            </a:r>
            <a:r>
              <a:rPr lang="en-US" altLang="zh-CN" i="1" dirty="0" err="1">
                <a:sym typeface="Symbol" panose="05050102010706020507" pitchFamily="18" charset="2"/>
              </a:rPr>
              <a:t>w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&gt;</a:t>
            </a:r>
            <a:r>
              <a:rPr lang="en-US" altLang="zh-CN" b="0" dirty="0"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8C2AC63-235A-4CDE-1E2E-693CE59C3728}"/>
              </a:ext>
            </a:extLst>
          </p:cNvPr>
          <p:cNvSpPr txBox="1">
            <a:spLocks/>
          </p:cNvSpPr>
          <p:nvPr/>
        </p:nvSpPr>
        <p:spPr>
          <a:xfrm>
            <a:off x="1979613" y="260350"/>
            <a:ext cx="6121400" cy="41751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偏序关系的证明方法及实例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A50E11-FC3B-D0F3-8D4E-7C0CACCAEE24}"/>
              </a:ext>
            </a:extLst>
          </p:cNvPr>
          <p:cNvSpPr txBox="1"/>
          <p:nvPr/>
        </p:nvSpPr>
        <p:spPr>
          <a:xfrm>
            <a:off x="755576" y="636681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ym typeface="Symbol" panose="05050102010706020507" pitchFamily="18" charset="2"/>
              </a:rPr>
              <a:t>因此，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</a:t>
            </a:r>
            <a:r>
              <a:rPr lang="zh-CN" altLang="en-US" b="1" dirty="0">
                <a:sym typeface="Symbol" panose="05050102010706020507" pitchFamily="18" charset="2"/>
              </a:rPr>
              <a:t>为偏序关系</a:t>
            </a:r>
            <a:r>
              <a:rPr lang="en-US" altLang="zh-CN" b="1" dirty="0">
                <a:sym typeface="Symbol" panose="05050102010706020507" pitchFamily="18" charset="2"/>
              </a:rPr>
              <a:t>.</a:t>
            </a:r>
            <a:endParaRPr lang="zh-CN" altLang="en-US" b="1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CBEAF56-88E1-8F9C-74D4-E767BD396C37}"/>
              </a:ext>
            </a:extLst>
          </p:cNvPr>
          <p:cNvCxnSpPr/>
          <p:nvPr/>
        </p:nvCxnSpPr>
        <p:spPr>
          <a:xfrm>
            <a:off x="233092" y="3356992"/>
            <a:ext cx="858738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8D0BDCF-6B52-FD3E-9488-21E80CB69CD5}"/>
              </a:ext>
            </a:extLst>
          </p:cNvPr>
          <p:cNvCxnSpPr/>
          <p:nvPr/>
        </p:nvCxnSpPr>
        <p:spPr>
          <a:xfrm>
            <a:off x="233092" y="4797152"/>
            <a:ext cx="858738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878BA25-ED6A-0C53-E962-57AE310ACC88}"/>
              </a:ext>
            </a:extLst>
          </p:cNvPr>
          <p:cNvCxnSpPr/>
          <p:nvPr/>
        </p:nvCxnSpPr>
        <p:spPr>
          <a:xfrm>
            <a:off x="233092" y="6309320"/>
            <a:ext cx="858738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9F8734EE-EB51-46B8-A2B8-0F9147A6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66D64E-B372-4430-B92D-7BF76AB625F2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73F6547-2D99-454D-9D7C-7C1C71C29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7.7 </a:t>
            </a:r>
            <a:r>
              <a:rPr lang="zh-CN" altLang="en-US">
                <a:latin typeface="华文中宋" panose="02010600040101010101" pitchFamily="2" charset="-122"/>
              </a:rPr>
              <a:t>偏序关系（回顾）</a:t>
            </a:r>
            <a:r>
              <a:rPr lang="zh-CN" altLang="en-US"/>
              <a:t> </a:t>
            </a:r>
          </a:p>
        </p:txBody>
      </p:sp>
      <p:sp>
        <p:nvSpPr>
          <p:cNvPr id="32772" name="Rectangle 11">
            <a:extLst>
              <a:ext uri="{FF2B5EF4-FFF2-40B4-BE49-F238E27FC236}">
                <a16:creationId xmlns:a16="http://schemas.microsoft.com/office/drawing/2014/main" id="{706E79CE-6E4A-4E3B-BCCC-DCB8DE26B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偏序关系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/>
              <a:t>     偏序关系的定义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/>
              <a:t>     偏序关系的实例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偏序集与哈斯图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偏序集中的特殊元素及其性质</a:t>
            </a:r>
          </a:p>
          <a:p>
            <a:pPr eaLnBrk="1" hangingPunct="1"/>
            <a:r>
              <a:rPr lang="zh-CN" altLang="en-US">
                <a:solidFill>
                  <a:srgbClr val="0066FF"/>
                </a:solidFill>
              </a:rPr>
              <a:t>     极大元、极小元、</a:t>
            </a:r>
            <a:endParaRPr lang="en-US" altLang="zh-CN">
              <a:solidFill>
                <a:srgbClr val="0066FF"/>
              </a:solidFill>
            </a:endParaRPr>
          </a:p>
          <a:p>
            <a:pPr eaLnBrk="1" hangingPunct="1"/>
            <a:r>
              <a:rPr lang="en-US" altLang="zh-CN">
                <a:solidFill>
                  <a:srgbClr val="0066FF"/>
                </a:solidFill>
              </a:rPr>
              <a:t>     </a:t>
            </a:r>
            <a:r>
              <a:rPr lang="zh-CN" altLang="en-US">
                <a:solidFill>
                  <a:srgbClr val="0066FF"/>
                </a:solidFill>
              </a:rPr>
              <a:t>最大元、最小元；</a:t>
            </a:r>
          </a:p>
          <a:p>
            <a:pPr eaLnBrk="1" hangingPunct="1"/>
            <a:r>
              <a:rPr lang="zh-CN" altLang="en-US"/>
              <a:t>     </a:t>
            </a:r>
            <a:r>
              <a:rPr lang="zh-CN" altLang="en-US">
                <a:solidFill>
                  <a:srgbClr val="7030A0"/>
                </a:solidFill>
              </a:rPr>
              <a:t>上界、下界、</a:t>
            </a:r>
            <a:endParaRPr lang="en-US" altLang="zh-CN">
              <a:solidFill>
                <a:srgbClr val="7030A0"/>
              </a:solidFill>
            </a:endParaRPr>
          </a:p>
          <a:p>
            <a:pPr eaLnBrk="1" hangingPunct="1"/>
            <a:r>
              <a:rPr lang="en-US" altLang="zh-CN">
                <a:solidFill>
                  <a:srgbClr val="7030A0"/>
                </a:solidFill>
              </a:rPr>
              <a:t>     </a:t>
            </a:r>
            <a:r>
              <a:rPr lang="zh-CN" altLang="en-US">
                <a:solidFill>
                  <a:srgbClr val="7030A0"/>
                </a:solidFill>
              </a:rPr>
              <a:t>最小上界、最大下界</a:t>
            </a:r>
            <a:r>
              <a:rPr lang="en-US" altLang="zh-CN">
                <a:solidFill>
                  <a:srgbClr val="7030A0"/>
                </a:solidFill>
              </a:rPr>
              <a:t>.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3">
            <a:extLst>
              <a:ext uri="{FF2B5EF4-FFF2-40B4-BE49-F238E27FC236}">
                <a16:creationId xmlns:a16="http://schemas.microsoft.com/office/drawing/2014/main" id="{4750D1ED-741B-4318-BCBF-C57A8569AF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ABD6C9-DE68-4A3D-9374-665FBA489F0F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154</a:t>
            </a:fld>
            <a:endParaRPr lang="en-US" altLang="zh-CN" sz="1400" b="0" dirty="0">
              <a:latin typeface="Arial" panose="020B0604020202020204" pitchFamily="34" charset="0"/>
            </a:endParaRPr>
          </a:p>
        </p:txBody>
      </p:sp>
      <p:sp>
        <p:nvSpPr>
          <p:cNvPr id="4101" name="标题 1">
            <a:extLst>
              <a:ext uri="{FF2B5EF4-FFF2-40B4-BE49-F238E27FC236}">
                <a16:creationId xmlns:a16="http://schemas.microsoft.com/office/drawing/2014/main" id="{3CCE86F3-CD38-492D-BD1C-9D8DC50B6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进阶例题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B25E4B-874F-4F4D-BA35-51F7C12F0D6B}"/>
              </a:ext>
            </a:extLst>
          </p:cNvPr>
          <p:cNvSpPr txBox="1"/>
          <p:nvPr/>
        </p:nvSpPr>
        <p:spPr>
          <a:xfrm>
            <a:off x="5580112" y="44624"/>
            <a:ext cx="113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FF0000"/>
                </a:solidFill>
                <a:sym typeface="Webdings" panose="05030102010509060703" pitchFamily="18" charset="2"/>
              </a:rPr>
              <a:t>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A0DEAC-3311-41BD-A89D-D68A5451CA13}"/>
              </a:ext>
            </a:extLst>
          </p:cNvPr>
          <p:cNvSpPr txBox="1"/>
          <p:nvPr/>
        </p:nvSpPr>
        <p:spPr>
          <a:xfrm>
            <a:off x="467544" y="1412776"/>
            <a:ext cx="8352928" cy="4461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例：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对于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偏序集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&lt;N, </a:t>
            </a:r>
            <a:r>
              <a:rPr lang="fr-FR" altLang="zh-CN" b="1" kern="0" dirty="0">
                <a:effectLst/>
                <a:latin typeface="inherit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fr-FR" altLang="zh-CN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是自然数集合，</a:t>
            </a:r>
            <a:r>
              <a:rPr lang="fr-FR" altLang="zh-CN" b="1" kern="0" dirty="0">
                <a:latin typeface="inherit"/>
                <a:cs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为普通的小于等于关系，对于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任意非空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子集</a:t>
            </a:r>
            <a:r>
              <a:rPr lang="en-US" altLang="zh-CN" sz="2400" b="1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，下面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那些命题为真？</a:t>
            </a: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lang="en-US" altLang="zh-CN" sz="2400" b="1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中的极大元一定存在；</a:t>
            </a: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的上确界不一定存在；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中的极大元可能多于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个；</a:t>
            </a: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④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b="1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的极小元，则</a:t>
            </a:r>
            <a:r>
              <a:rPr lang="en-US" altLang="zh-CN" sz="2400" b="1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也为</a:t>
            </a:r>
            <a:r>
              <a:rPr lang="en-US" altLang="zh-CN" sz="2400" b="1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的最小元；</a:t>
            </a: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⑤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b="1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的极小元，则</a:t>
            </a:r>
            <a:r>
              <a:rPr lang="en-US" altLang="zh-CN" sz="2400" b="1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也为</a:t>
            </a:r>
            <a:r>
              <a:rPr lang="en-US" altLang="zh-CN" sz="2400" b="1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的下确界；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⑥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的下界一定存在。</a:t>
            </a: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D74B25-A840-45EE-AACF-27D4D9162C47}"/>
              </a:ext>
            </a:extLst>
          </p:cNvPr>
          <p:cNvSpPr txBox="1"/>
          <p:nvPr/>
        </p:nvSpPr>
        <p:spPr>
          <a:xfrm>
            <a:off x="178172" y="3198018"/>
            <a:ext cx="4333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768780-E50E-4B16-BD94-6B530694E4FD}"/>
              </a:ext>
            </a:extLst>
          </p:cNvPr>
          <p:cNvSpPr txBox="1"/>
          <p:nvPr/>
        </p:nvSpPr>
        <p:spPr>
          <a:xfrm>
            <a:off x="178172" y="4304961"/>
            <a:ext cx="4333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469DA4-1E49-4986-9A35-B5791D243643}"/>
              </a:ext>
            </a:extLst>
          </p:cNvPr>
          <p:cNvSpPr txBox="1"/>
          <p:nvPr/>
        </p:nvSpPr>
        <p:spPr>
          <a:xfrm>
            <a:off x="178172" y="4858433"/>
            <a:ext cx="4333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AE89AB-6AEA-49F4-B065-6D0AA968C577}"/>
              </a:ext>
            </a:extLst>
          </p:cNvPr>
          <p:cNvSpPr txBox="1"/>
          <p:nvPr/>
        </p:nvSpPr>
        <p:spPr>
          <a:xfrm>
            <a:off x="178172" y="5398618"/>
            <a:ext cx="4333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226D705F-4890-4AE3-B458-624FE32C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EEE7B1-9683-4296-B062-E8EA6FC7082B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3514A48-F14F-430A-AAE9-4B29A5477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924425"/>
          </a:xfrm>
        </p:spPr>
        <p:txBody>
          <a:bodyPr/>
          <a:lstStyle/>
          <a:p>
            <a:pPr marL="361950" indent="-361950" eaLnBrk="1" hangingPunct="1">
              <a:buClr>
                <a:srgbClr val="FF9900"/>
              </a:buClr>
            </a:pPr>
            <a:r>
              <a:rPr lang="zh-CN" altLang="en-US" dirty="0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7.1 </a:t>
            </a:r>
            <a:r>
              <a:rPr lang="zh-CN" altLang="en-US" dirty="0"/>
              <a:t>有序对与笛卡儿积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7.2 </a:t>
            </a:r>
            <a:r>
              <a:rPr lang="zh-CN" altLang="en-US" dirty="0"/>
              <a:t>二元关系的定义与表示法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7.3 </a:t>
            </a:r>
            <a:r>
              <a:rPr lang="zh-CN" altLang="en-US" dirty="0"/>
              <a:t>关系的运算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7.4 </a:t>
            </a:r>
            <a:r>
              <a:rPr lang="zh-CN" altLang="en-US" dirty="0"/>
              <a:t>关系的性质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7.5 </a:t>
            </a:r>
            <a:r>
              <a:rPr lang="zh-CN" altLang="en-US" dirty="0"/>
              <a:t>关系的闭包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7.6 </a:t>
            </a:r>
            <a:r>
              <a:rPr lang="zh-CN" altLang="en-US" dirty="0"/>
              <a:t>等价关系与划分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7.7 </a:t>
            </a:r>
            <a:r>
              <a:rPr lang="zh-CN" altLang="en-US" dirty="0"/>
              <a:t>偏序关系</a:t>
            </a:r>
          </a:p>
          <a:p>
            <a:pPr marL="361950" indent="-361950" eaLnBrk="1" hangingPunct="1"/>
            <a:endParaRPr lang="en-US" altLang="zh-CN" dirty="0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C131891D-D44B-411A-91C4-F6EAABE05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 dirty="0">
                <a:latin typeface="华文中宋" panose="02010600040101010101" pitchFamily="2" charset="-122"/>
              </a:rPr>
              <a:t>第七章 二元关系（回顾）</a:t>
            </a:r>
          </a:p>
        </p:txBody>
      </p:sp>
    </p:spTree>
  </p:cSld>
  <p:clrMapOvr>
    <a:masterClrMapping/>
  </p:clrMapOvr>
  <p:transition spd="slow">
    <p:fade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5D4CBF04-2A8D-4631-BAEB-5DA376E5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AB60EE-C2CB-49A3-80FF-983FAF0F425A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8195" name="标题 1">
            <a:extLst>
              <a:ext uri="{FF2B5EF4-FFF2-40B4-BE49-F238E27FC236}">
                <a16:creationId xmlns:a16="http://schemas.microsoft.com/office/drawing/2014/main" id="{0EC7D70B-A750-430A-BC91-5A50E11CE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进阶例题</a:t>
            </a:r>
          </a:p>
        </p:txBody>
      </p:sp>
      <p:graphicFrame>
        <p:nvGraphicFramePr>
          <p:cNvPr id="11" name="Group 35">
            <a:extLst>
              <a:ext uri="{FF2B5EF4-FFF2-40B4-BE49-F238E27FC236}">
                <a16:creationId xmlns:a16="http://schemas.microsoft.com/office/drawing/2014/main" id="{9B85B6F4-B938-45F4-B36F-0706C98DE293}"/>
              </a:ext>
            </a:extLst>
          </p:cNvPr>
          <p:cNvGraphicFramePr>
            <a:graphicFrameLocks noGrp="1"/>
          </p:cNvGraphicFramePr>
          <p:nvPr/>
        </p:nvGraphicFramePr>
        <p:xfrm>
          <a:off x="1861123" y="4491582"/>
          <a:ext cx="5040312" cy="1928811"/>
        </p:xfrm>
        <a:graphic>
          <a:graphicData uri="http://schemas.openxmlformats.org/drawingml/2006/table">
            <a:tbl>
              <a:tblPr/>
              <a:tblGrid>
                <a:gridCol w="126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94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91436" marR="91436"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r(R)</a:t>
                      </a: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s(R)</a:t>
                      </a: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t(R)</a:t>
                      </a: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9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自反的</a:t>
                      </a:r>
                    </a:p>
                  </a:txBody>
                  <a:tcPr marL="91436" marR="91436"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35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对称的</a:t>
                      </a:r>
                    </a:p>
                  </a:txBody>
                  <a:tcPr marL="91436" marR="91436"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41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传递的</a:t>
                      </a:r>
                    </a:p>
                  </a:txBody>
                  <a:tcPr marL="91436" marR="91436"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40000"/>
                        </a:spcBef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40000"/>
                        </a:spcBef>
                        <a:buClr>
                          <a:srgbClr val="8DACD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8DACD0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91436" marR="91436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4BBC35E-7828-4D78-A681-1C19C59AE121}"/>
              </a:ext>
            </a:extLst>
          </p:cNvPr>
          <p:cNvSpPr txBox="1"/>
          <p:nvPr/>
        </p:nvSpPr>
        <p:spPr>
          <a:xfrm>
            <a:off x="5580112" y="44624"/>
            <a:ext cx="113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FF0000"/>
                </a:solidFill>
                <a:sym typeface="Webdings" panose="05030102010509060703" pitchFamily="18" charset="2"/>
              </a:rPr>
              <a:t>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7A90A1-E5E8-4D52-B359-165F9EE230C1}"/>
              </a:ext>
            </a:extLst>
          </p:cNvPr>
          <p:cNvSpPr txBox="1"/>
          <p:nvPr/>
        </p:nvSpPr>
        <p:spPr>
          <a:xfrm>
            <a:off x="75758" y="1170188"/>
            <a:ext cx="8611042" cy="2792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tabLst>
                <a:tab pos="533400" algn="l"/>
              </a:tabLst>
            </a:pPr>
            <a:r>
              <a:rPr lang="zh-CN" altLang="en-US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fr-FR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fr-FR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上的二元关系，则下列阐述中正确的是：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zh-CN" altLang="zh-CN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lnSpc>
                <a:spcPct val="150000"/>
              </a:lnSpc>
            </a:pP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str(</a:t>
            </a:r>
            <a:r>
              <a:rPr lang="fr-FR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一定是</a:t>
            </a:r>
            <a:r>
              <a:rPr lang="en-US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上的等价关系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zh-CN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lnSpc>
                <a:spcPct val="150000"/>
              </a:lnSpc>
            </a:pP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str(</a:t>
            </a:r>
            <a:r>
              <a:rPr lang="fr-FR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一定不是</a:t>
            </a:r>
            <a:r>
              <a:rPr lang="en-US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上的偏序关系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zh-CN" altLang="zh-CN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lnSpc>
                <a:spcPct val="150000"/>
              </a:lnSpc>
            </a:pP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tsr(</a:t>
            </a:r>
            <a:r>
              <a:rPr lang="fr-FR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一定是</a:t>
            </a:r>
            <a:r>
              <a:rPr lang="en-US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上的等价关系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zh-CN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algn="just">
              <a:lnSpc>
                <a:spcPct val="150000"/>
              </a:lnSpc>
            </a:pP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④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tsr(</a:t>
            </a:r>
            <a:r>
              <a:rPr lang="fr-FR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fr-FR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一定不是</a:t>
            </a:r>
            <a:r>
              <a:rPr lang="en-US" altLang="zh-CN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上的偏序关系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zh-CN" altLang="zh-CN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D9743F-4F68-4146-84D1-9EEEDDFA61BB}"/>
              </a:ext>
            </a:extLst>
          </p:cNvPr>
          <p:cNvSpPr txBox="1"/>
          <p:nvPr/>
        </p:nvSpPr>
        <p:spPr>
          <a:xfrm>
            <a:off x="322188" y="2967037"/>
            <a:ext cx="4333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C26E12-948A-E928-95C0-308D5417FC0C}"/>
              </a:ext>
            </a:extLst>
          </p:cNvPr>
          <p:cNvSpPr txBox="1"/>
          <p:nvPr/>
        </p:nvSpPr>
        <p:spPr>
          <a:xfrm>
            <a:off x="5334000" y="18468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反例：</a:t>
            </a:r>
            <a:r>
              <a:rPr lang="en-US" altLang="zh-CN" sz="1800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 = {&lt;1,3&gt;,&lt;1,2&gt;}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F910962F-D4D5-4D7F-8E21-A8E3D115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9FFD04E-8652-4CCC-8CC2-2CE19A6E7DF1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2B28D0F-8042-46A9-8F1B-EFA886264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924425"/>
          </a:xfrm>
        </p:spPr>
        <p:txBody>
          <a:bodyPr/>
          <a:lstStyle/>
          <a:p>
            <a:pPr marL="361950" indent="-361950" eaLnBrk="1" hangingPunct="1">
              <a:buClr>
                <a:srgbClr val="FF9900"/>
              </a:buClr>
            </a:pPr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7.1</a:t>
            </a:r>
            <a:r>
              <a:rPr lang="zh-CN" altLang="en-US"/>
              <a:t>有序对与笛卡儿积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7.2</a:t>
            </a:r>
            <a:r>
              <a:rPr lang="zh-CN" altLang="en-US"/>
              <a:t>二元关系的定义与表示法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</a:rPr>
              <a:t>7.3</a:t>
            </a:r>
            <a:r>
              <a:rPr lang="zh-CN" altLang="en-US">
                <a:solidFill>
                  <a:srgbClr val="FF0000"/>
                </a:solidFill>
              </a:rPr>
              <a:t>关系的运算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7.4</a:t>
            </a:r>
            <a:r>
              <a:rPr lang="zh-CN" altLang="en-US"/>
              <a:t>关系的性质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7.5</a:t>
            </a:r>
            <a:r>
              <a:rPr lang="zh-CN" altLang="en-US"/>
              <a:t>关系的闭包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7.6</a:t>
            </a:r>
            <a:r>
              <a:rPr lang="zh-CN" altLang="en-US"/>
              <a:t>等价关系与划分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7.7</a:t>
            </a:r>
            <a:r>
              <a:rPr lang="zh-CN" altLang="en-US"/>
              <a:t>偏序关系</a:t>
            </a:r>
          </a:p>
          <a:p>
            <a:pPr marL="361950" indent="-361950" eaLnBrk="1" hangingPunct="1"/>
            <a:endParaRPr lang="en-US" altLang="zh-CN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668B5FE5-EE2B-4B05-AB26-80A34D6F8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latin typeface="华文中宋" panose="02010600040101010101" pitchFamily="2" charset="-122"/>
              </a:rPr>
              <a:t>第七章 二元关系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5D55E782-BC04-49CE-B3C2-D95F98E9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B10F76-DD8C-4A27-9D1A-4AB175FF9896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630AAD0-4D8A-42D4-B262-403B19667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7.3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关系的运算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7F569E9-5801-4BB0-8601-DCDE20080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147050" cy="2305050"/>
          </a:xfrm>
        </p:spPr>
        <p:txBody>
          <a:bodyPr/>
          <a:lstStyle/>
          <a:p>
            <a:pPr marL="457200" indent="-457200" eaLnBrk="1" hangingPunct="1"/>
            <a:r>
              <a:rPr lang="zh-CN" altLang="en-US" dirty="0"/>
              <a:t>关系的基本运算</a:t>
            </a:r>
          </a:p>
          <a:p>
            <a:pPr marL="457200" indent="-457200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7.6  </a:t>
            </a:r>
            <a:r>
              <a:rPr lang="zh-CN" altLang="en-US" dirty="0"/>
              <a:t>关系的</a:t>
            </a:r>
            <a:r>
              <a:rPr lang="zh-CN" altLang="en-US" dirty="0">
                <a:solidFill>
                  <a:srgbClr val="A50021"/>
                </a:solidFill>
              </a:rPr>
              <a:t>定义域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A50021"/>
                </a:solidFill>
              </a:rPr>
              <a:t>值域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A50021"/>
                </a:solidFill>
              </a:rPr>
              <a:t>域</a:t>
            </a:r>
            <a:r>
              <a:rPr lang="zh-CN" altLang="en-US" dirty="0"/>
              <a:t>分别定义为</a:t>
            </a:r>
            <a:endParaRPr lang="zh-CN" altLang="en-US" dirty="0">
              <a:solidFill>
                <a:srgbClr val="A50021"/>
              </a:solidFill>
            </a:endParaRPr>
          </a:p>
          <a:p>
            <a:pPr marL="457200" indent="-457200" eaLnBrk="1" hangingPunct="1"/>
            <a:r>
              <a:rPr lang="zh-CN" altLang="en-US" dirty="0"/>
              <a:t>              </a:t>
            </a:r>
            <a:r>
              <a:rPr lang="en-US" altLang="zh-CN" dirty="0" err="1"/>
              <a:t>dom</a:t>
            </a:r>
            <a:r>
              <a:rPr lang="en-US" altLang="zh-CN" i="1" dirty="0" err="1"/>
              <a:t>R</a:t>
            </a:r>
            <a:r>
              <a:rPr lang="en-US" altLang="zh-CN" dirty="0"/>
              <a:t> = { </a:t>
            </a:r>
            <a:r>
              <a:rPr lang="en-US" altLang="zh-CN" i="1" dirty="0"/>
              <a:t>x</a:t>
            </a:r>
            <a:r>
              <a:rPr lang="en-US" altLang="zh-CN" dirty="0"/>
              <a:t> |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y</a:t>
            </a:r>
            <a:r>
              <a:rPr lang="en-US" altLang="zh-CN" dirty="0"/>
              <a:t> (&lt;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) }</a:t>
            </a:r>
          </a:p>
          <a:p>
            <a:pPr marL="457200" indent="-457200" eaLnBrk="1" hangingPunct="1"/>
            <a:r>
              <a:rPr lang="en-US" altLang="zh-CN" dirty="0"/>
              <a:t>              </a:t>
            </a:r>
            <a:r>
              <a:rPr lang="en-US" altLang="zh-CN" dirty="0" err="1"/>
              <a:t>ran</a:t>
            </a:r>
            <a:r>
              <a:rPr lang="en-US" altLang="zh-CN" i="1" dirty="0" err="1"/>
              <a:t>R</a:t>
            </a:r>
            <a:r>
              <a:rPr lang="en-US" altLang="zh-CN" dirty="0"/>
              <a:t> = { </a:t>
            </a:r>
            <a:r>
              <a:rPr lang="en-US" altLang="zh-CN" i="1" dirty="0"/>
              <a:t>y</a:t>
            </a:r>
            <a:r>
              <a:rPr lang="en-US" altLang="zh-CN" dirty="0"/>
              <a:t> |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x</a:t>
            </a:r>
            <a:r>
              <a:rPr lang="en-US" altLang="zh-CN" dirty="0"/>
              <a:t> (&lt;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) }</a:t>
            </a:r>
          </a:p>
          <a:p>
            <a:pPr marL="457200" indent="-457200" eaLnBrk="1" hangingPunct="1"/>
            <a:r>
              <a:rPr lang="en-US" altLang="zh-CN" dirty="0"/>
              <a:t>              </a:t>
            </a:r>
            <a:r>
              <a:rPr lang="en-US" altLang="zh-CN" dirty="0" err="1"/>
              <a:t>fld</a:t>
            </a:r>
            <a:r>
              <a:rPr lang="en-US" altLang="zh-CN" i="1" dirty="0" err="1"/>
              <a:t>R</a:t>
            </a:r>
            <a:r>
              <a:rPr lang="en-US" altLang="zh-CN" dirty="0"/>
              <a:t> = </a:t>
            </a:r>
            <a:r>
              <a:rPr lang="en-US" altLang="zh-CN" dirty="0" err="1"/>
              <a:t>dom</a:t>
            </a:r>
            <a:r>
              <a:rPr lang="en-US" altLang="zh-CN" i="1" dirty="0" err="1"/>
              <a:t>R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 </a:t>
            </a:r>
            <a:r>
              <a:rPr lang="en-US" altLang="zh-CN" dirty="0" err="1"/>
              <a:t>ran</a:t>
            </a:r>
            <a:r>
              <a:rPr lang="en-US" altLang="zh-CN" i="1" dirty="0" err="1"/>
              <a:t>R</a:t>
            </a:r>
            <a:r>
              <a:rPr lang="en-US" altLang="zh-CN" i="1" dirty="0"/>
              <a:t> </a:t>
            </a:r>
            <a:endParaRPr lang="en-US" altLang="zh-CN" dirty="0"/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A43DAE85-FF68-440E-90A5-6C1BFAC5C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932238"/>
            <a:ext cx="8459787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75000"/>
              </a:spcBef>
            </a:pP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5</a:t>
            </a:r>
            <a:r>
              <a:rPr lang="en-US" altLang="zh-CN"/>
              <a:t>   </a:t>
            </a:r>
            <a:r>
              <a:rPr lang="en-US" altLang="zh-CN" i="1"/>
              <a:t>R</a:t>
            </a:r>
            <a:r>
              <a:rPr lang="en-US" altLang="zh-CN"/>
              <a:t>={&lt;1,2&gt;,&lt;1,3&gt;,&lt;2,4&gt;,&lt;4,3&gt;}, </a:t>
            </a:r>
            <a:r>
              <a:rPr lang="zh-CN" altLang="en-US"/>
              <a:t>则   </a:t>
            </a:r>
          </a:p>
          <a:p>
            <a:pPr eaLnBrk="1" hangingPunct="1"/>
            <a:r>
              <a:rPr lang="zh-CN" altLang="en-US"/>
              <a:t>              </a:t>
            </a:r>
            <a:r>
              <a:rPr lang="en-US" altLang="zh-CN"/>
              <a:t>dom</a:t>
            </a:r>
            <a:r>
              <a:rPr lang="en-US" altLang="zh-CN" i="1"/>
              <a:t>R</a:t>
            </a:r>
            <a:r>
              <a:rPr lang="en-US" altLang="zh-CN"/>
              <a:t>={1, 2, 4}   </a:t>
            </a:r>
          </a:p>
          <a:p>
            <a:pPr eaLnBrk="1" hangingPunct="1"/>
            <a:r>
              <a:rPr lang="en-US" altLang="zh-CN"/>
              <a:t>              ran</a:t>
            </a:r>
            <a:r>
              <a:rPr lang="en-US" altLang="zh-CN" i="1"/>
              <a:t>R</a:t>
            </a:r>
            <a:r>
              <a:rPr lang="en-US" altLang="zh-CN"/>
              <a:t>={2, 3, 4} </a:t>
            </a:r>
          </a:p>
          <a:p>
            <a:pPr eaLnBrk="1" hangingPunct="1"/>
            <a:r>
              <a:rPr lang="en-US" altLang="zh-CN"/>
              <a:t>              fld</a:t>
            </a:r>
            <a:r>
              <a:rPr lang="en-US" altLang="zh-CN" i="1"/>
              <a:t>R</a:t>
            </a:r>
            <a:r>
              <a:rPr lang="en-US" altLang="zh-CN"/>
              <a:t>={1, 2, 3, 4}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>
            <a:extLst>
              <a:ext uri="{FF2B5EF4-FFF2-40B4-BE49-F238E27FC236}">
                <a16:creationId xmlns:a16="http://schemas.microsoft.com/office/drawing/2014/main" id="{5CCCB325-1177-4594-83C9-5A4AE3F6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FE79D040-866A-4178-B429-CC2B55D551B7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400" b="0"/>
          </a:p>
        </p:txBody>
      </p:sp>
      <p:sp>
        <p:nvSpPr>
          <p:cNvPr id="671748" name="Rectangle 4">
            <a:extLst>
              <a:ext uri="{FF2B5EF4-FFF2-40B4-BE49-F238E27FC236}">
                <a16:creationId xmlns:a16="http://schemas.microsoft.com/office/drawing/2014/main" id="{6520EE51-FF13-44F0-8765-9D1EEC424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ea"/>
              </a:rPr>
              <a:t>逆运算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+mn-ea"/>
                <a:ea typeface="+mn-ea"/>
              </a:rPr>
              <a:t>例如</a:t>
            </a:r>
            <a:r>
              <a:rPr lang="en-US" altLang="zh-CN" sz="2400" b="1" dirty="0">
                <a:latin typeface="+mn-ea"/>
                <a:ea typeface="+mn-ea"/>
              </a:rPr>
              <a:t>: </a:t>
            </a:r>
            <a:r>
              <a:rPr lang="zh-CN" altLang="en-US" sz="2400" b="1" dirty="0">
                <a:latin typeface="+mn-ea"/>
                <a:ea typeface="+mn-ea"/>
              </a:rPr>
              <a:t>整数集合</a:t>
            </a:r>
            <a:r>
              <a:rPr lang="en-US" altLang="zh-CN" sz="2400" b="1" dirty="0">
                <a:latin typeface="+mn-ea"/>
                <a:ea typeface="+mn-ea"/>
              </a:rPr>
              <a:t>Z</a:t>
            </a:r>
            <a:r>
              <a:rPr lang="zh-CN" altLang="en-US" sz="2400" b="1" dirty="0">
                <a:latin typeface="+mn-ea"/>
                <a:ea typeface="+mn-ea"/>
              </a:rPr>
              <a:t>上的大于关系            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逆关系为 </a:t>
            </a:r>
            <a:r>
              <a:rPr lang="en-US" altLang="zh-CN" sz="2400" b="1" dirty="0">
                <a:latin typeface="+mn-ea"/>
                <a:ea typeface="+mn-ea"/>
              </a:rPr>
              <a:t>Z</a:t>
            </a:r>
            <a:r>
              <a:rPr lang="zh-CN" altLang="en-US" sz="2400" b="1" dirty="0">
                <a:latin typeface="+mn-ea"/>
                <a:ea typeface="+mn-ea"/>
              </a:rPr>
              <a:t>上的小于关系</a:t>
            </a:r>
            <a:endParaRPr lang="en-US" altLang="zh-CN" sz="2400" b="1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ea"/>
              </a:rPr>
              <a:t>复合运算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+mn-ea"/>
                <a:ea typeface="+mn-ea"/>
              </a:rPr>
              <a:t>例如</a:t>
            </a:r>
            <a:r>
              <a:rPr lang="en-US" altLang="zh-CN" sz="2400" b="1" dirty="0">
                <a:latin typeface="+mn-ea"/>
                <a:ea typeface="+mn-ea"/>
              </a:rPr>
              <a:t>:    F:</a:t>
            </a:r>
            <a:r>
              <a:rPr lang="zh-CN" altLang="en-US" sz="2400" b="1" dirty="0">
                <a:latin typeface="+mn-ea"/>
                <a:ea typeface="+mn-ea"/>
              </a:rPr>
              <a:t>父子关系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+mn-ea"/>
                <a:ea typeface="+mn-ea"/>
              </a:rPr>
              <a:t> </a:t>
            </a:r>
            <a:r>
              <a:rPr lang="en-US" altLang="zh-CN" sz="2400" b="1" dirty="0">
                <a:latin typeface="+mn-ea"/>
                <a:ea typeface="+mn-ea"/>
              </a:rPr>
              <a:t>F = {&lt;</a:t>
            </a:r>
            <a:r>
              <a:rPr lang="zh-CN" altLang="en-US" sz="2400" b="1" dirty="0">
                <a:latin typeface="+mn-ea"/>
                <a:ea typeface="+mn-ea"/>
              </a:rPr>
              <a:t>老李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r>
              <a:rPr lang="zh-CN" altLang="en-US" sz="2400" b="1" dirty="0">
                <a:latin typeface="+mn-ea"/>
                <a:ea typeface="+mn-ea"/>
              </a:rPr>
              <a:t>大李</a:t>
            </a:r>
            <a:r>
              <a:rPr lang="en-US" altLang="zh-CN" sz="2400" b="1" dirty="0">
                <a:latin typeface="+mn-ea"/>
                <a:ea typeface="+mn-ea"/>
              </a:rPr>
              <a:t>&gt;, &lt;</a:t>
            </a:r>
            <a:r>
              <a:rPr lang="zh-CN" altLang="en-US" sz="2400" b="1" dirty="0">
                <a:latin typeface="+mn-ea"/>
                <a:ea typeface="+mn-ea"/>
              </a:rPr>
              <a:t>大李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r>
              <a:rPr lang="zh-CN" altLang="en-US" sz="2400" b="1" dirty="0">
                <a:latin typeface="+mn-ea"/>
                <a:ea typeface="+mn-ea"/>
              </a:rPr>
              <a:t>小李</a:t>
            </a:r>
            <a:r>
              <a:rPr lang="en-US" altLang="zh-CN" sz="2400" b="1" dirty="0">
                <a:latin typeface="+mn-ea"/>
                <a:ea typeface="+mn-ea"/>
              </a:rPr>
              <a:t>&gt;}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+mn-ea"/>
                <a:ea typeface="+mn-ea"/>
              </a:rPr>
              <a:t> F </a:t>
            </a:r>
            <a:r>
              <a:rPr lang="en-US" altLang="zh-CN" sz="2400" b="1" baseline="-2000" dirty="0">
                <a:latin typeface="+mn-ea"/>
                <a:ea typeface="+mn-ea"/>
              </a:rPr>
              <a:t>º</a:t>
            </a:r>
            <a:r>
              <a:rPr lang="en-US" altLang="zh-CN" sz="2400" b="1" dirty="0">
                <a:latin typeface="+mn-ea"/>
                <a:ea typeface="+mn-ea"/>
              </a:rPr>
              <a:t> F : </a:t>
            </a:r>
            <a:r>
              <a:rPr lang="zh-CN" altLang="en-US" sz="2400" b="1" dirty="0">
                <a:latin typeface="+mn-ea"/>
                <a:ea typeface="+mn-ea"/>
              </a:rPr>
              <a:t>祖孙关系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+mn-ea"/>
                <a:ea typeface="+mn-ea"/>
              </a:rPr>
              <a:t>B : </a:t>
            </a:r>
            <a:r>
              <a:rPr lang="zh-CN" altLang="en-US" sz="2400" b="1" dirty="0">
                <a:latin typeface="+mn-ea"/>
                <a:ea typeface="+mn-ea"/>
              </a:rPr>
              <a:t>兄弟关系    </a:t>
            </a:r>
            <a:r>
              <a:rPr lang="en-US" altLang="zh-CN" sz="2400" b="1" dirty="0">
                <a:latin typeface="+mn-ea"/>
                <a:ea typeface="+mn-ea"/>
              </a:rPr>
              <a:t>B = {&lt;</a:t>
            </a:r>
            <a:r>
              <a:rPr lang="zh-CN" altLang="en-US" sz="2400" b="1" dirty="0">
                <a:latin typeface="+mn-ea"/>
                <a:ea typeface="+mn-ea"/>
              </a:rPr>
              <a:t>老李</a:t>
            </a:r>
            <a:r>
              <a:rPr lang="en-US" altLang="zh-CN" sz="2400" b="1" dirty="0">
                <a:latin typeface="+mn-ea"/>
                <a:ea typeface="+mn-ea"/>
              </a:rPr>
              <a:t>1,</a:t>
            </a:r>
            <a:r>
              <a:rPr lang="zh-CN" altLang="en-US" sz="2400" b="1" dirty="0">
                <a:latin typeface="+mn-ea"/>
                <a:ea typeface="+mn-ea"/>
              </a:rPr>
              <a:t>老李</a:t>
            </a:r>
            <a:r>
              <a:rPr lang="en-US" altLang="zh-CN" sz="2400" b="1" dirty="0">
                <a:latin typeface="+mn-ea"/>
                <a:ea typeface="+mn-ea"/>
              </a:rPr>
              <a:t>&gt;}</a:t>
            </a:r>
            <a:endParaRPr lang="zh-CN" altLang="en-US" sz="2400" b="1" dirty="0">
              <a:latin typeface="+mn-ea"/>
              <a:ea typeface="+mn-ea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 </a:t>
            </a:r>
            <a:r>
              <a:rPr lang="en-US" altLang="zh-CN" sz="2400" b="1" dirty="0">
                <a:latin typeface="+mn-ea"/>
                <a:ea typeface="+mn-ea"/>
              </a:rPr>
              <a:t>B </a:t>
            </a:r>
            <a:r>
              <a:rPr lang="en-US" altLang="zh-CN" sz="2400" b="1" baseline="-2000" dirty="0">
                <a:latin typeface="+mn-ea"/>
                <a:ea typeface="+mn-ea"/>
              </a:rPr>
              <a:t>º </a:t>
            </a:r>
            <a:r>
              <a:rPr lang="en-US" altLang="zh-CN" sz="2400" b="1" dirty="0">
                <a:latin typeface="+mn-ea"/>
                <a:ea typeface="+mn-ea"/>
              </a:rPr>
              <a:t>F  :  </a:t>
            </a:r>
            <a:r>
              <a:rPr lang="zh-CN" altLang="en-US" sz="2400" b="1" dirty="0">
                <a:latin typeface="+mn-ea"/>
                <a:ea typeface="+mn-ea"/>
              </a:rPr>
              <a:t>叔侄关系</a:t>
            </a: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E953E9A6-1E85-4069-8D30-16816FB1C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关系运算</a:t>
            </a:r>
            <a:r>
              <a:rPr lang="en-US" altLang="zh-CN" dirty="0"/>
              <a:t>(</a:t>
            </a:r>
            <a:r>
              <a:rPr lang="zh-CN" altLang="en-US" dirty="0"/>
              <a:t>逆与复合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294CF56F-3A46-4414-B673-A7FB9B5C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D23C0A-A66D-4EEC-96D9-08662347FE31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A337351-E0D6-45EE-B84C-F0E3491C7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关系运算</a:t>
            </a:r>
            <a:r>
              <a:rPr lang="en-US" altLang="zh-CN" dirty="0"/>
              <a:t>(</a:t>
            </a:r>
            <a:r>
              <a:rPr lang="zh-CN" altLang="en-US" dirty="0"/>
              <a:t>逆与复合</a:t>
            </a:r>
            <a:r>
              <a:rPr lang="en-US" altLang="zh-CN" dirty="0"/>
              <a:t>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F449A55-97EE-42E0-B8A9-23F0A5205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47050" cy="19431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7.7</a:t>
            </a:r>
            <a:r>
              <a:rPr lang="en-US" altLang="zh-CN" dirty="0"/>
              <a:t>  </a:t>
            </a:r>
            <a:r>
              <a:rPr lang="zh-CN" altLang="en-US" dirty="0"/>
              <a:t>关系的</a:t>
            </a:r>
            <a:r>
              <a:rPr lang="zh-CN" altLang="en-US" dirty="0">
                <a:solidFill>
                  <a:srgbClr val="A50021"/>
                </a:solidFill>
              </a:rPr>
              <a:t>逆运</a:t>
            </a:r>
            <a:r>
              <a:rPr lang="zh-CN" altLang="en-US" dirty="0"/>
              <a:t>算</a:t>
            </a:r>
          </a:p>
          <a:p>
            <a:pPr eaLnBrk="1" hangingPunct="1"/>
            <a:r>
              <a:rPr lang="zh-CN" altLang="en-US" i="1" dirty="0"/>
              <a:t>                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= { &lt;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dirty="0"/>
              <a:t>&gt; | &lt;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 </a:t>
            </a:r>
            <a:r>
              <a:rPr lang="en-US" altLang="zh-CN" dirty="0"/>
              <a:t>}</a:t>
            </a: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7.8</a:t>
            </a:r>
            <a:r>
              <a:rPr lang="en-US" altLang="zh-CN" dirty="0"/>
              <a:t>  </a:t>
            </a:r>
            <a:r>
              <a:rPr lang="zh-CN" altLang="en-US" dirty="0"/>
              <a:t>关系的</a:t>
            </a:r>
            <a:r>
              <a:rPr lang="zh-CN" altLang="en-US" dirty="0">
                <a:solidFill>
                  <a:srgbClr val="A50021"/>
                </a:solidFill>
              </a:rPr>
              <a:t>复合</a:t>
            </a:r>
            <a:r>
              <a:rPr lang="zh-CN" altLang="en-US" dirty="0"/>
              <a:t>运算</a:t>
            </a:r>
          </a:p>
          <a:p>
            <a:pPr eaLnBrk="1" hangingPunct="1"/>
            <a:r>
              <a:rPr lang="zh-CN" altLang="en-US" i="1" dirty="0"/>
              <a:t>                 </a:t>
            </a:r>
            <a:r>
              <a:rPr lang="en-US" altLang="zh-CN" i="1" dirty="0"/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S</a:t>
            </a:r>
            <a:r>
              <a:rPr lang="en-US" altLang="zh-CN" dirty="0"/>
              <a:t> = { &lt;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dirty="0"/>
              <a:t>&gt; |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 (&lt;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 </a:t>
            </a:r>
            <a:r>
              <a:rPr lang="en-US" altLang="zh-CN" dirty="0"/>
              <a:t>&lt;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S</a:t>
            </a:r>
            <a:r>
              <a:rPr lang="en-US" altLang="zh-CN" dirty="0"/>
              <a:t>) } </a:t>
            </a: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C395C6FC-0588-40D8-A92D-46FB3CBC8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16338"/>
            <a:ext cx="82296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6</a:t>
            </a:r>
            <a:r>
              <a:rPr lang="en-US" altLang="zh-CN" dirty="0"/>
              <a:t>   </a:t>
            </a:r>
            <a:r>
              <a:rPr lang="en-US" altLang="zh-CN" i="1" dirty="0"/>
              <a:t>R </a:t>
            </a:r>
            <a:r>
              <a:rPr lang="en-US" altLang="zh-CN" dirty="0"/>
              <a:t>= {&lt;1,2&gt;, &lt;2,3&gt;, &lt;1,4&gt;, &lt;2,2&gt;}</a:t>
            </a:r>
          </a:p>
          <a:p>
            <a:pPr eaLnBrk="1" hangingPunct="1"/>
            <a:r>
              <a:rPr lang="en-US" altLang="zh-CN" dirty="0"/>
              <a:t>         </a:t>
            </a:r>
            <a:r>
              <a:rPr lang="en-US" altLang="zh-CN" i="1" dirty="0"/>
              <a:t>S </a:t>
            </a:r>
            <a:r>
              <a:rPr lang="en-US" altLang="zh-CN" dirty="0"/>
              <a:t>= {&lt;1,1&gt;, &lt;1,3&gt;, &lt;2,3&gt;, &lt;3,2&gt;, &lt;3,3&gt;} </a:t>
            </a:r>
          </a:p>
          <a:p>
            <a:pPr eaLnBrk="1" hangingPunct="1"/>
            <a:r>
              <a:rPr lang="en-US" altLang="zh-CN" dirty="0"/>
              <a:t>        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 </a:t>
            </a:r>
            <a:r>
              <a:rPr lang="en-US" altLang="zh-CN" dirty="0"/>
              <a:t>= {&lt;2,1&gt;, &lt;3,2&gt;, &lt;4,1&gt;, &lt;2,2&gt;} </a:t>
            </a:r>
          </a:p>
          <a:p>
            <a:pPr eaLnBrk="1" hangingPunct="1"/>
            <a:r>
              <a:rPr lang="en-US" altLang="zh-CN" dirty="0"/>
              <a:t>         </a:t>
            </a:r>
            <a:r>
              <a:rPr lang="en-US" altLang="zh-CN" i="1" dirty="0"/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S</a:t>
            </a:r>
            <a:r>
              <a:rPr lang="en-US" altLang="zh-CN" dirty="0"/>
              <a:t> = {&lt;1,3&gt;, &lt;2,2&gt;, &lt;2,3&gt;}</a:t>
            </a:r>
          </a:p>
          <a:p>
            <a:pPr eaLnBrk="1" hangingPunct="1"/>
            <a:r>
              <a:rPr lang="en-US" altLang="zh-CN" dirty="0"/>
              <a:t>         </a:t>
            </a:r>
            <a:r>
              <a:rPr lang="en-US" altLang="zh-CN" i="1" dirty="0"/>
              <a:t>S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R</a:t>
            </a:r>
            <a:r>
              <a:rPr lang="en-US" altLang="zh-CN" dirty="0"/>
              <a:t> = {&lt;1,2&gt;, &lt;1,4&gt;, &lt;3,2&gt;, &lt;3,3&gt;}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B61778-45B2-C831-FEA7-D1E9BF9CAFB3}"/>
              </a:ext>
            </a:extLst>
          </p:cNvPr>
          <p:cNvSpPr txBox="1"/>
          <p:nvPr/>
        </p:nvSpPr>
        <p:spPr>
          <a:xfrm>
            <a:off x="3419872" y="6149330"/>
            <a:ext cx="1728192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solidFill>
                  <a:srgbClr val="000000"/>
                </a:solidFill>
                <a:latin typeface="+mn-lt"/>
              </a:rPr>
              <a:t>R</a:t>
            </a:r>
            <a:r>
              <a:rPr lang="en-US" altLang="zh-CN" b="1" baseline="-16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solidFill>
                  <a:srgbClr val="000000"/>
                </a:solidFill>
                <a:latin typeface="+mn-lt"/>
              </a:rPr>
              <a:t>S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1" i="1" dirty="0"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solidFill>
                  <a:srgbClr val="000000"/>
                </a:solidFill>
                <a:latin typeface="+mn-lt"/>
              </a:rPr>
              <a:t>S</a:t>
            </a:r>
            <a:r>
              <a:rPr lang="en-US" altLang="zh-CN" sz="3600" b="1" baseline="-160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solidFill>
                  <a:srgbClr val="000000"/>
                </a:solidFill>
                <a:latin typeface="+mn-lt"/>
              </a:rPr>
              <a:t>R</a:t>
            </a:r>
            <a:endParaRPr lang="zh-CN" altLang="en-US" b="1" i="1" dirty="0"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5C4B4EF0-EF8A-43A5-9065-2B26BCFC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DE2D72-7364-43DA-961C-D609565702F5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627270C-E1EE-41FB-8722-8213AAD0D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924425"/>
          </a:xfrm>
        </p:spPr>
        <p:txBody>
          <a:bodyPr/>
          <a:lstStyle/>
          <a:p>
            <a:pPr marL="361950" indent="-361950" eaLnBrk="1" hangingPunct="1">
              <a:buClr>
                <a:srgbClr val="FF9900"/>
              </a:buClr>
            </a:pPr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</a:rPr>
              <a:t>7.1</a:t>
            </a:r>
            <a:r>
              <a:rPr lang="zh-CN" altLang="en-US">
                <a:solidFill>
                  <a:srgbClr val="FF0000"/>
                </a:solidFill>
              </a:rPr>
              <a:t>有序对与笛卡儿积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7.2</a:t>
            </a:r>
            <a:r>
              <a:rPr lang="zh-CN" altLang="en-US"/>
              <a:t>二元关系的定义与表示法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7.3</a:t>
            </a:r>
            <a:r>
              <a:rPr lang="zh-CN" altLang="en-US"/>
              <a:t>关系的运算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7.4</a:t>
            </a:r>
            <a:r>
              <a:rPr lang="zh-CN" altLang="en-US"/>
              <a:t>关系的性质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7.5</a:t>
            </a:r>
            <a:r>
              <a:rPr lang="zh-CN" altLang="en-US"/>
              <a:t>关系的闭包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7.6</a:t>
            </a:r>
            <a:r>
              <a:rPr lang="zh-CN" altLang="en-US"/>
              <a:t>等价关系与划分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7.7</a:t>
            </a:r>
            <a:r>
              <a:rPr lang="zh-CN" altLang="en-US"/>
              <a:t>偏序关系</a:t>
            </a:r>
          </a:p>
          <a:p>
            <a:pPr marL="361950" indent="-361950" eaLnBrk="1" hangingPunct="1"/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1CBD5E4-D0AB-4E83-91F6-6BBCC6F47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latin typeface="华文中宋" panose="02010600040101010101" pitchFamily="2" charset="-122"/>
              </a:rPr>
              <a:t>第七章 二元关系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71421E6A-33E1-46BF-8F1C-5154D3F4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388267-EA72-4DD8-BD82-F255DFD2BA9B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0E1C277-A722-48E3-962C-83D2FB91B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复合运算的图示法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DDFFBC5-171A-4262-BAD9-E16AB0CE1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97450"/>
          </a:xfrm>
        </p:spPr>
        <p:txBody>
          <a:bodyPr/>
          <a:lstStyle/>
          <a:p>
            <a:pPr eaLnBrk="1" hangingPunct="1"/>
            <a:r>
              <a:rPr lang="zh-CN" altLang="en-US" dirty="0"/>
              <a:t>利用图示（不是关系图）方法求复合</a:t>
            </a:r>
          </a:p>
          <a:p>
            <a:pPr eaLnBrk="1" hangingPunct="1"/>
            <a:r>
              <a:rPr lang="zh-CN" altLang="en-US" dirty="0"/>
              <a:t>                  </a:t>
            </a:r>
            <a:r>
              <a:rPr lang="en-US" altLang="zh-CN" i="1" dirty="0"/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S</a:t>
            </a:r>
            <a:r>
              <a:rPr lang="en-US" altLang="zh-CN" dirty="0"/>
              <a:t> ={&lt;1,3&gt;, &lt;2,2&gt;, &lt;2,3&gt;}</a:t>
            </a:r>
          </a:p>
          <a:p>
            <a:pPr eaLnBrk="1" hangingPunct="1"/>
            <a:r>
              <a:rPr lang="en-US" altLang="zh-CN" dirty="0"/>
              <a:t>                  </a:t>
            </a:r>
            <a:r>
              <a:rPr lang="en-US" altLang="zh-CN" i="1" dirty="0"/>
              <a:t>S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R</a:t>
            </a:r>
            <a:r>
              <a:rPr lang="en-US" altLang="zh-CN" dirty="0"/>
              <a:t> ={&lt;1,2&gt;, &lt;1,4&gt;, &lt;3,2&gt;, &lt;3,3&gt;}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pic>
        <p:nvPicPr>
          <p:cNvPr id="43013" name="Picture 4" descr="图片2">
            <a:extLst>
              <a:ext uri="{FF2B5EF4-FFF2-40B4-BE49-F238E27FC236}">
                <a16:creationId xmlns:a16="http://schemas.microsoft.com/office/drawing/2014/main" id="{FA335B70-AB86-46C7-845C-65694F3F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67"/>
          <a:stretch>
            <a:fillRect/>
          </a:stretch>
        </p:blipFill>
        <p:spPr bwMode="auto">
          <a:xfrm>
            <a:off x="1258888" y="3141663"/>
            <a:ext cx="3313112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图片2">
            <a:extLst>
              <a:ext uri="{FF2B5EF4-FFF2-40B4-BE49-F238E27FC236}">
                <a16:creationId xmlns:a16="http://schemas.microsoft.com/office/drawing/2014/main" id="{65539C75-F552-4CB3-BD74-8F66E63CC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7"/>
          <a:stretch>
            <a:fillRect/>
          </a:stretch>
        </p:blipFill>
        <p:spPr bwMode="auto">
          <a:xfrm>
            <a:off x="5032375" y="3192463"/>
            <a:ext cx="3313113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CC8A6BE-9B24-4D32-A65C-B2891EB20DA5}"/>
              </a:ext>
            </a:extLst>
          </p:cNvPr>
          <p:cNvSpPr/>
          <p:nvPr/>
        </p:nvSpPr>
        <p:spPr>
          <a:xfrm>
            <a:off x="755650" y="5922963"/>
            <a:ext cx="550227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 i="1" dirty="0">
                <a:latin typeface="+mn-lt"/>
              </a:rPr>
              <a:t>R </a:t>
            </a:r>
            <a:r>
              <a:rPr lang="en-US" altLang="zh-CN" sz="2000" b="1" dirty="0">
                <a:latin typeface="+mn-lt"/>
              </a:rPr>
              <a:t>= {&lt;1,2&gt;, &lt;2,3&gt;, &lt;1,4&gt;, &lt;2,2&gt;}</a:t>
            </a:r>
          </a:p>
          <a:p>
            <a:pPr eaLnBrk="1" hangingPunct="1">
              <a:defRPr/>
            </a:pPr>
            <a:r>
              <a:rPr lang="en-US" altLang="zh-CN" sz="2000" b="1" i="1" dirty="0">
                <a:latin typeface="+mn-lt"/>
              </a:rPr>
              <a:t>S </a:t>
            </a:r>
            <a:r>
              <a:rPr lang="en-US" altLang="zh-CN" sz="2000" b="1" dirty="0">
                <a:latin typeface="+mn-lt"/>
              </a:rPr>
              <a:t>= {&lt;1,1&gt;, &lt;1,3&gt;, &lt;2,3&gt;, &lt;3,2&gt;, &lt;3,3&gt;}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CEC87065-9198-4069-A5BA-07303AC4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960005D-85FD-4314-8E99-23D3E6AB52E0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40A0A7B-4E45-406D-9786-34A319A49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关系运算</a:t>
            </a:r>
            <a:r>
              <a:rPr lang="en-US" altLang="zh-CN"/>
              <a:t>(</a:t>
            </a:r>
            <a:r>
              <a:rPr lang="zh-CN" altLang="en-US"/>
              <a:t>限制与像</a:t>
            </a:r>
            <a:r>
              <a:rPr lang="en-US" altLang="zh-CN"/>
              <a:t>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B26C5F3-5476-4BF2-9799-192DCC1F1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7.9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为二元关系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zh-CN" altLang="en-US" dirty="0"/>
              <a:t>是集合 </a:t>
            </a:r>
          </a:p>
          <a:p>
            <a:pPr eaLnBrk="1" hangingPunct="1"/>
            <a:r>
              <a:rPr lang="en-US" altLang="zh-CN" dirty="0"/>
              <a:t>(1) 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A50021"/>
                </a:solidFill>
              </a:rPr>
              <a:t>限制</a:t>
            </a:r>
            <a:r>
              <a:rPr lang="zh-CN" altLang="en-US" dirty="0"/>
              <a:t>记作</a:t>
            </a:r>
            <a:r>
              <a:rPr lang="zh-CN" altLang="en-US" i="1" dirty="0"/>
              <a:t> </a:t>
            </a:r>
            <a:r>
              <a:rPr lang="en-US" altLang="zh-CN" i="1" dirty="0"/>
              <a:t>R</a:t>
            </a:r>
            <a:r>
              <a:rPr lang="en-US" altLang="zh-CN" sz="2800" dirty="0"/>
              <a:t>↾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zh-CN" altLang="en-US" dirty="0"/>
              <a:t>其中   </a:t>
            </a:r>
            <a:br>
              <a:rPr lang="zh-CN" altLang="en-US" dirty="0"/>
            </a:br>
            <a:r>
              <a:rPr lang="zh-CN" altLang="en-US" dirty="0"/>
              <a:t>               </a:t>
            </a:r>
            <a:r>
              <a:rPr lang="en-US" altLang="zh-CN" i="1" dirty="0"/>
              <a:t>R</a:t>
            </a:r>
            <a:r>
              <a:rPr lang="en-US" altLang="zh-CN" sz="2800" dirty="0"/>
              <a:t>↾</a:t>
            </a:r>
            <a:r>
              <a:rPr lang="en-US" altLang="zh-CN" i="1" dirty="0"/>
              <a:t>A </a:t>
            </a:r>
            <a:r>
              <a:rPr lang="en-US" altLang="zh-CN" dirty="0"/>
              <a:t>= {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 | </a:t>
            </a:r>
            <a:r>
              <a:rPr lang="en-US" altLang="zh-CN" i="1" dirty="0"/>
              <a:t>xRy</a:t>
            </a:r>
            <a:r>
              <a:rPr lang="en-US" altLang="zh-CN" dirty="0"/>
              <a:t>∧</a:t>
            </a:r>
            <a:r>
              <a:rPr lang="en-US" altLang="zh-CN" i="1" dirty="0"/>
              <a:t>x</a:t>
            </a:r>
            <a:r>
              <a:rPr lang="en-US" altLang="zh-CN" dirty="0"/>
              <a:t>∈</a:t>
            </a:r>
            <a:r>
              <a:rPr lang="en-US" altLang="zh-CN" i="1" dirty="0"/>
              <a:t>A </a:t>
            </a:r>
            <a:r>
              <a:rPr lang="en-US" altLang="zh-CN" dirty="0"/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(2)  </a:t>
            </a:r>
            <a:r>
              <a:rPr lang="en-US" altLang="zh-CN" i="1" dirty="0"/>
              <a:t>A</a:t>
            </a:r>
            <a:r>
              <a:rPr lang="zh-CN" altLang="en-US" dirty="0"/>
              <a:t>在</a:t>
            </a:r>
            <a:r>
              <a:rPr lang="en-US" altLang="zh-CN" i="1" dirty="0"/>
              <a:t>R</a:t>
            </a:r>
            <a:r>
              <a:rPr lang="zh-CN" altLang="en-US" dirty="0"/>
              <a:t>下的</a:t>
            </a:r>
            <a:r>
              <a:rPr lang="zh-CN" altLang="en-US" dirty="0">
                <a:solidFill>
                  <a:srgbClr val="A50021"/>
                </a:solidFill>
              </a:rPr>
              <a:t>像</a:t>
            </a:r>
            <a:r>
              <a:rPr lang="zh-CN" altLang="en-US" dirty="0"/>
              <a:t>记作</a:t>
            </a:r>
            <a:r>
              <a:rPr lang="en-US" altLang="zh-CN" i="1" dirty="0"/>
              <a:t>R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], </a:t>
            </a:r>
            <a:r>
              <a:rPr lang="zh-CN" altLang="en-US" dirty="0"/>
              <a:t>其中</a:t>
            </a:r>
            <a:br>
              <a:rPr lang="zh-CN" altLang="en-US" dirty="0"/>
            </a:br>
            <a:r>
              <a:rPr lang="zh-CN" altLang="en-US" dirty="0"/>
              <a:t>               </a:t>
            </a:r>
            <a:r>
              <a:rPr lang="en-US" altLang="zh-CN" i="1" dirty="0"/>
              <a:t>R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]=ran(</a:t>
            </a:r>
            <a:r>
              <a:rPr lang="en-US" altLang="zh-CN" i="1" dirty="0"/>
              <a:t>R</a:t>
            </a:r>
            <a:r>
              <a:rPr lang="en-US" altLang="zh-CN" sz="2800" dirty="0"/>
              <a:t>↾</a:t>
            </a:r>
            <a:r>
              <a:rPr lang="en-US" altLang="zh-CN" i="1" dirty="0"/>
              <a:t>A</a:t>
            </a:r>
            <a:r>
              <a:rPr lang="en-US" altLang="zh-CN" dirty="0"/>
              <a:t>) 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说明：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z="2600" i="1" dirty="0"/>
              <a:t>R</a:t>
            </a:r>
            <a:r>
              <a:rPr lang="zh-CN" altLang="en-US" sz="2600" dirty="0"/>
              <a:t>在</a:t>
            </a:r>
            <a:r>
              <a:rPr lang="en-US" altLang="zh-CN" sz="2600" i="1" dirty="0"/>
              <a:t>A</a:t>
            </a:r>
            <a:r>
              <a:rPr lang="zh-CN" altLang="en-US" sz="2600" dirty="0"/>
              <a:t>上的限制 </a:t>
            </a:r>
            <a:r>
              <a:rPr lang="en-US" altLang="zh-CN" sz="2600" i="1" dirty="0"/>
              <a:t>R</a:t>
            </a:r>
            <a:r>
              <a:rPr lang="en-US" altLang="zh-CN" sz="2900" dirty="0"/>
              <a:t>↾</a:t>
            </a:r>
            <a:r>
              <a:rPr lang="en-US" altLang="zh-CN" sz="2600" i="1" dirty="0"/>
              <a:t>A</a:t>
            </a:r>
            <a:r>
              <a:rPr lang="zh-CN" altLang="en-US" sz="2600" dirty="0"/>
              <a:t>是 </a:t>
            </a:r>
            <a:r>
              <a:rPr lang="en-US" altLang="zh-CN" sz="2600" i="1" dirty="0"/>
              <a:t>R </a:t>
            </a:r>
            <a:r>
              <a:rPr lang="zh-CN" altLang="en-US" sz="2600" dirty="0"/>
              <a:t>的子关系，即 </a:t>
            </a:r>
            <a:r>
              <a:rPr lang="en-US" altLang="zh-CN" sz="2600" i="1" dirty="0"/>
              <a:t>R</a:t>
            </a:r>
            <a:r>
              <a:rPr lang="en-US" altLang="zh-CN" sz="2900" dirty="0"/>
              <a:t>↾</a:t>
            </a:r>
            <a:r>
              <a:rPr lang="en-US" altLang="zh-CN" sz="2600" i="1" dirty="0"/>
              <a:t>A </a:t>
            </a:r>
            <a:r>
              <a:rPr lang="en-US" altLang="zh-CN" sz="2600" dirty="0">
                <a:sym typeface="Symbol" panose="05050102010706020507" pitchFamily="18" charset="2"/>
              </a:rPr>
              <a:t> </a:t>
            </a:r>
            <a:r>
              <a:rPr lang="en-US" altLang="zh-CN" sz="2600" i="1" dirty="0"/>
              <a:t>R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z="2600" i="1" dirty="0"/>
              <a:t>A</a:t>
            </a:r>
            <a:r>
              <a:rPr lang="zh-CN" altLang="en-US" sz="2600" dirty="0"/>
              <a:t>在</a:t>
            </a:r>
            <a:r>
              <a:rPr lang="en-US" altLang="zh-CN" sz="2600" i="1" dirty="0"/>
              <a:t>R</a:t>
            </a:r>
            <a:r>
              <a:rPr lang="zh-CN" altLang="en-US" sz="2600" dirty="0"/>
              <a:t>下的像 </a:t>
            </a:r>
            <a:r>
              <a:rPr lang="en-US" altLang="zh-CN" sz="2600" i="1" dirty="0"/>
              <a:t>R</a:t>
            </a:r>
            <a:r>
              <a:rPr lang="en-US" altLang="zh-CN" sz="2600" dirty="0"/>
              <a:t>[</a:t>
            </a:r>
            <a:r>
              <a:rPr lang="en-US" altLang="zh-CN" sz="2600" i="1" dirty="0"/>
              <a:t>A</a:t>
            </a:r>
            <a:r>
              <a:rPr lang="en-US" altLang="zh-CN" sz="2600" dirty="0"/>
              <a:t>] </a:t>
            </a:r>
            <a:r>
              <a:rPr lang="zh-CN" altLang="en-US" sz="2600" dirty="0"/>
              <a:t>是 </a:t>
            </a:r>
            <a:r>
              <a:rPr lang="en-US" altLang="zh-CN" sz="2600" dirty="0" err="1"/>
              <a:t>ran</a:t>
            </a:r>
            <a:r>
              <a:rPr lang="en-US" altLang="zh-CN" sz="2600" i="1" dirty="0" err="1"/>
              <a:t>R</a:t>
            </a:r>
            <a:r>
              <a:rPr lang="en-US" altLang="zh-CN" sz="2600" i="1" dirty="0"/>
              <a:t> </a:t>
            </a:r>
            <a:r>
              <a:rPr lang="zh-CN" altLang="en-US" sz="2600" dirty="0"/>
              <a:t>的子集，即 </a:t>
            </a:r>
            <a:r>
              <a:rPr lang="en-US" altLang="zh-CN" sz="2600" i="1" dirty="0"/>
              <a:t>R</a:t>
            </a:r>
            <a:r>
              <a:rPr lang="en-US" altLang="zh-CN" sz="2600" dirty="0"/>
              <a:t>[</a:t>
            </a:r>
            <a:r>
              <a:rPr lang="en-US" altLang="zh-CN" sz="2600" i="1" dirty="0"/>
              <a:t>A</a:t>
            </a:r>
            <a:r>
              <a:rPr lang="en-US" altLang="zh-CN" sz="2600" dirty="0"/>
              <a:t>]</a:t>
            </a:r>
            <a:r>
              <a:rPr lang="en-US" altLang="zh-CN" sz="2600" dirty="0">
                <a:sym typeface="Symbol" panose="05050102010706020507" pitchFamily="18" charset="2"/>
              </a:rPr>
              <a:t> </a:t>
            </a:r>
            <a:r>
              <a:rPr lang="en-US" altLang="zh-CN" sz="2600" dirty="0" err="1"/>
              <a:t>ran</a:t>
            </a:r>
            <a:r>
              <a:rPr lang="en-US" altLang="zh-CN" sz="2600" i="1" dirty="0" err="1"/>
              <a:t>R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0336EC15-F1AC-4978-9C5E-01052821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11BEE0-D014-4872-808B-88B739369C0B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074D9FB-2A9C-47D1-8E8C-278AA6DC7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3215845-29CC-419E-8A47-98C9F5202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7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en-US" altLang="zh-CN" dirty="0"/>
              <a:t>={&lt;1,2&gt;,&lt;1,3&gt;,&lt;2,2&gt;,&lt;2,4&gt;,&lt;3,2&gt;}, </a:t>
            </a:r>
            <a:r>
              <a:rPr lang="zh-CN" altLang="en-US" dirty="0"/>
              <a:t>则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br>
              <a:rPr lang="zh-CN" altLang="en-US" dirty="0"/>
            </a:br>
            <a:r>
              <a:rPr lang="zh-CN" altLang="en-US" dirty="0"/>
              <a:t> </a:t>
            </a:r>
            <a:r>
              <a:rPr lang="en-US" altLang="zh-CN" i="1" dirty="0"/>
              <a:t>R</a:t>
            </a:r>
            <a:r>
              <a:rPr lang="en-US" altLang="zh-CN" sz="2800" dirty="0"/>
              <a:t>↾</a:t>
            </a:r>
            <a:r>
              <a:rPr lang="en-US" altLang="zh-CN" dirty="0"/>
              <a:t>{1} = {&lt;1,2&gt;,&lt;1,3&gt;}</a:t>
            </a:r>
            <a:br>
              <a:rPr lang="en-US" altLang="zh-CN" dirty="0"/>
            </a:br>
            <a:r>
              <a:rPr lang="en-US" altLang="zh-CN" dirty="0"/>
              <a:t> </a:t>
            </a:r>
            <a:r>
              <a:rPr lang="en-US" altLang="zh-CN" i="1" dirty="0"/>
              <a:t>R</a:t>
            </a:r>
            <a:r>
              <a:rPr lang="en-US" altLang="zh-CN" sz="2800" dirty="0"/>
              <a:t>↾</a:t>
            </a:r>
            <a:r>
              <a:rPr lang="en-US" altLang="zh-CN" dirty="0">
                <a:sym typeface="Symbol" panose="05050102010706020507" pitchFamily="18" charset="2"/>
              </a:rPr>
              <a:t> </a:t>
            </a:r>
            <a:r>
              <a:rPr lang="en-US" altLang="zh-CN" dirty="0"/>
              <a:t>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br>
              <a:rPr lang="en-US" altLang="zh-CN" dirty="0"/>
            </a:br>
            <a:r>
              <a:rPr lang="en-US" altLang="zh-CN" dirty="0"/>
              <a:t> </a:t>
            </a:r>
            <a:r>
              <a:rPr lang="en-US" altLang="zh-CN" i="1" dirty="0"/>
              <a:t>R</a:t>
            </a:r>
            <a:r>
              <a:rPr lang="en-US" altLang="zh-CN" sz="2800" dirty="0"/>
              <a:t>↾</a:t>
            </a:r>
            <a:r>
              <a:rPr lang="en-US" altLang="zh-CN" dirty="0"/>
              <a:t>{2,3} = {&lt;2,2&gt;,&lt;2,4&gt;,&lt;3,2&gt;}</a:t>
            </a:r>
          </a:p>
          <a:p>
            <a:pPr eaLnBrk="1" hangingPunct="1">
              <a:lnSpc>
                <a:spcPct val="120000"/>
              </a:lnSpc>
            </a:pPr>
            <a:br>
              <a:rPr lang="en-US" altLang="zh-CN" dirty="0"/>
            </a:br>
            <a:r>
              <a:rPr lang="en-US" altLang="zh-CN" dirty="0">
                <a:solidFill>
                  <a:srgbClr val="0066FF"/>
                </a:solidFill>
              </a:rPr>
              <a:t> 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[{1}] = {2,3}</a:t>
            </a:r>
            <a:br>
              <a:rPr lang="en-US" altLang="zh-CN" dirty="0">
                <a:solidFill>
                  <a:srgbClr val="0066FF"/>
                </a:solidFill>
              </a:rPr>
            </a:br>
            <a:r>
              <a:rPr lang="en-US" altLang="zh-CN" dirty="0">
                <a:solidFill>
                  <a:srgbClr val="0066FF"/>
                </a:solidFill>
              </a:rPr>
              <a:t> 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[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</a:t>
            </a:r>
            <a:r>
              <a:rPr lang="en-US" altLang="zh-CN" dirty="0">
                <a:solidFill>
                  <a:srgbClr val="0066FF"/>
                </a:solidFill>
              </a:rPr>
              <a:t>] =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</a:t>
            </a:r>
            <a:br>
              <a:rPr lang="en-US" altLang="zh-CN" dirty="0">
                <a:solidFill>
                  <a:srgbClr val="0066FF"/>
                </a:solidFill>
              </a:rPr>
            </a:br>
            <a:r>
              <a:rPr lang="en-US" altLang="zh-CN" dirty="0">
                <a:solidFill>
                  <a:srgbClr val="0066FF"/>
                </a:solidFill>
              </a:rPr>
              <a:t> 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[{3}] = {2}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60264164-AFBF-40E3-9273-94803A79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159DFB-B3B5-405C-B4A2-EA2729BCB573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14F555F-B0A6-4DC5-9202-385AA167D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关系运算的性质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8A524D5-EF14-4193-8193-0F937186FE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18488" cy="1439863"/>
          </a:xfrm>
        </p:spPr>
        <p:txBody>
          <a:bodyPr/>
          <a:lstStyle/>
          <a:p>
            <a:pPr marL="1616075" indent="-1616075" eaLnBrk="1" hangingPunct="1"/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7.1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/>
              <a:t>F</a:t>
            </a:r>
            <a:r>
              <a:rPr lang="zh-CN" altLang="en-US"/>
              <a:t>是任意的关系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  <a:p>
            <a:pPr marL="1616075" indent="-1616075" eaLnBrk="1" hangingPunct="1"/>
            <a:r>
              <a:rPr lang="zh-CN" altLang="en-US"/>
              <a:t> </a:t>
            </a:r>
            <a:r>
              <a:rPr lang="en-US" altLang="zh-CN"/>
              <a:t>(1)  (</a:t>
            </a:r>
            <a:r>
              <a:rPr lang="en-US" altLang="zh-CN" i="1"/>
              <a:t>F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)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 i="1"/>
              <a:t>=F</a:t>
            </a:r>
          </a:p>
          <a:p>
            <a:pPr marL="1616075" indent="-1616075" eaLnBrk="1" hangingPunct="1"/>
            <a:r>
              <a:rPr lang="en-US" altLang="zh-CN"/>
              <a:t> </a:t>
            </a:r>
            <a:r>
              <a:rPr lang="en-US" altLang="zh-CN">
                <a:solidFill>
                  <a:srgbClr val="0066FF"/>
                </a:solidFill>
              </a:rPr>
              <a:t>(2)  dom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r>
              <a:rPr lang="en-US" altLang="zh-CN" i="1" baseline="3000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solidFill>
                  <a:srgbClr val="0066FF"/>
                </a:solidFill>
              </a:rPr>
              <a:t>1</a:t>
            </a:r>
            <a:r>
              <a:rPr lang="en-US" altLang="zh-CN">
                <a:solidFill>
                  <a:srgbClr val="0066FF"/>
                </a:solidFill>
              </a:rPr>
              <a:t>= ran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r>
              <a:rPr lang="en-US" altLang="zh-CN">
                <a:solidFill>
                  <a:srgbClr val="0066FF"/>
                </a:solidFill>
              </a:rPr>
              <a:t>,  ran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r>
              <a:rPr lang="en-US" altLang="zh-CN" i="1" baseline="3000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solidFill>
                  <a:srgbClr val="0066FF"/>
                </a:solidFill>
              </a:rPr>
              <a:t>1</a:t>
            </a:r>
            <a:r>
              <a:rPr lang="en-US" altLang="zh-CN">
                <a:solidFill>
                  <a:srgbClr val="0066FF"/>
                </a:solidFill>
              </a:rPr>
              <a:t>= dom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endParaRPr lang="en-US" altLang="zh-CN">
              <a:solidFill>
                <a:srgbClr val="0066FF"/>
              </a:solidFill>
            </a:endParaRPr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84DB45C5-422E-48D0-983B-875DFD9F4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852738"/>
            <a:ext cx="7704137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616075" indent="-161607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263775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671763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307975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487738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39449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4021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8593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3165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证 </a:t>
            </a:r>
            <a:r>
              <a:rPr lang="en-US" altLang="zh-CN"/>
              <a:t>(1) </a:t>
            </a:r>
            <a:r>
              <a:rPr lang="zh-CN" altLang="en-US"/>
              <a:t>任取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&gt;, </a:t>
            </a:r>
            <a:r>
              <a:rPr lang="zh-CN" altLang="en-US"/>
              <a:t>由逆的定义有</a:t>
            </a:r>
          </a:p>
          <a:p>
            <a:pPr eaLnBrk="1" hangingPunct="1"/>
            <a:r>
              <a:rPr lang="zh-CN" altLang="en-US"/>
              <a:t>                      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&gt;∈(</a:t>
            </a:r>
            <a:r>
              <a:rPr lang="en-US" altLang="zh-CN" i="1"/>
              <a:t>F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)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&lt;</a:t>
            </a:r>
            <a:r>
              <a:rPr lang="en-US" altLang="zh-CN" i="1"/>
              <a:t>y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/>
              <a:t>&gt;∈</a:t>
            </a:r>
            <a:r>
              <a:rPr lang="en-US" altLang="zh-CN" i="1"/>
              <a:t>F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F</a:t>
            </a:r>
            <a:r>
              <a:rPr lang="en-US" altLang="zh-CN"/>
              <a:t>.</a:t>
            </a:r>
          </a:p>
          <a:p>
            <a:pPr eaLnBrk="1" hangingPunct="1"/>
            <a:r>
              <a:rPr lang="zh-CN" altLang="en-US"/>
              <a:t>所以有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)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=</a:t>
            </a:r>
            <a:r>
              <a:rPr lang="en-US" altLang="zh-CN" i="1"/>
              <a:t>F</a:t>
            </a:r>
            <a:r>
              <a:rPr lang="en-US" altLang="zh-CN"/>
              <a:t>.</a:t>
            </a:r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47DF90D6-ED3F-4690-9A85-01A9BC891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92600"/>
            <a:ext cx="7777162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616075" indent="-161607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263775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671763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307975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487738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39449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4021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8593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31653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66FF"/>
                </a:solidFill>
              </a:rPr>
              <a:t>(2)  </a:t>
            </a:r>
            <a:r>
              <a:rPr lang="zh-CN" altLang="en-US">
                <a:solidFill>
                  <a:srgbClr val="0066FF"/>
                </a:solidFill>
              </a:rPr>
              <a:t>任取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,</a:t>
            </a:r>
          </a:p>
          <a:p>
            <a:pPr eaLnBrk="1" hangingPunct="1"/>
            <a:r>
              <a:rPr lang="en-US" altLang="zh-CN" i="1">
                <a:solidFill>
                  <a:srgbClr val="0066FF"/>
                </a:solidFill>
              </a:rPr>
              <a:t>                     x</a:t>
            </a:r>
            <a:r>
              <a:rPr lang="en-US" altLang="zh-CN">
                <a:solidFill>
                  <a:srgbClr val="0066FF"/>
                </a:solidFill>
              </a:rPr>
              <a:t>∈dom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r>
              <a:rPr lang="en-US" altLang="zh-CN" i="1" baseline="3000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solidFill>
                  <a:srgbClr val="0066FF"/>
                </a:solidFill>
              </a:rPr>
              <a:t>1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(&lt;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&gt;∈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r>
              <a:rPr lang="en-US" altLang="zh-CN" i="1" baseline="3000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solidFill>
                  <a:srgbClr val="0066FF"/>
                </a:solidFill>
              </a:rPr>
              <a:t>1</a:t>
            </a:r>
            <a:r>
              <a:rPr lang="en-US" altLang="zh-CN">
                <a:solidFill>
                  <a:srgbClr val="0066FF"/>
                </a:solidFill>
              </a:rPr>
              <a:t>) </a:t>
            </a:r>
          </a:p>
          <a:p>
            <a:pPr eaLnBrk="1" hangingPunct="1"/>
            <a:r>
              <a:rPr lang="en-US" altLang="zh-CN">
                <a:solidFill>
                  <a:srgbClr val="0066FF"/>
                </a:solidFill>
              </a:rPr>
              <a:t>               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(&lt;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&gt;∈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r>
              <a:rPr lang="en-US" altLang="zh-CN">
                <a:solidFill>
                  <a:srgbClr val="0066FF"/>
                </a:solidFill>
              </a:rPr>
              <a:t>)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∈ran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r>
              <a:rPr lang="en-US" altLang="zh-CN">
                <a:solidFill>
                  <a:srgbClr val="0066FF"/>
                </a:solidFill>
              </a:rPr>
              <a:t> </a:t>
            </a:r>
          </a:p>
          <a:p>
            <a:pPr eaLnBrk="1" hangingPunct="1"/>
            <a:r>
              <a:rPr lang="zh-CN" altLang="en-US">
                <a:solidFill>
                  <a:srgbClr val="0066FF"/>
                </a:solidFill>
              </a:rPr>
              <a:t>所以有 </a:t>
            </a:r>
            <a:r>
              <a:rPr lang="en-US" altLang="zh-CN">
                <a:solidFill>
                  <a:srgbClr val="0066FF"/>
                </a:solidFill>
              </a:rPr>
              <a:t>dom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r>
              <a:rPr lang="en-US" altLang="zh-CN" i="1" baseline="3000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solidFill>
                  <a:srgbClr val="0066FF"/>
                </a:solidFill>
              </a:rPr>
              <a:t>1</a:t>
            </a:r>
            <a:r>
              <a:rPr lang="en-US" altLang="zh-CN">
                <a:solidFill>
                  <a:srgbClr val="0066FF"/>
                </a:solidFill>
              </a:rPr>
              <a:t>=ran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r>
              <a:rPr lang="en-US" altLang="zh-CN">
                <a:solidFill>
                  <a:srgbClr val="0066FF"/>
                </a:solidFill>
              </a:rPr>
              <a:t>. </a:t>
            </a:r>
          </a:p>
          <a:p>
            <a:pPr eaLnBrk="1" hangingPunct="1"/>
            <a:r>
              <a:rPr lang="zh-CN" altLang="en-US">
                <a:solidFill>
                  <a:srgbClr val="0066FF"/>
                </a:solidFill>
              </a:rPr>
              <a:t>同理可证 </a:t>
            </a:r>
            <a:r>
              <a:rPr lang="en-US" altLang="zh-CN">
                <a:solidFill>
                  <a:srgbClr val="0066FF"/>
                </a:solidFill>
              </a:rPr>
              <a:t>ran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r>
              <a:rPr lang="en-US" altLang="zh-CN" i="1" baseline="3000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solidFill>
                  <a:srgbClr val="0066FF"/>
                </a:solidFill>
              </a:rPr>
              <a:t>1</a:t>
            </a:r>
            <a:r>
              <a:rPr lang="en-US" altLang="zh-CN">
                <a:solidFill>
                  <a:srgbClr val="0066FF"/>
                </a:solidFill>
              </a:rPr>
              <a:t>=dom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r>
              <a:rPr lang="en-US" altLang="zh-CN">
                <a:solidFill>
                  <a:srgbClr val="0066FF"/>
                </a:solidFill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  <p:bldP spid="450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7CF72E41-F991-4368-A4ED-282F2F0F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E4C96D-52BF-41F1-89AF-0D2E25BCAEAB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F875767-D803-4393-B08D-8D8A12ECD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280400" cy="136842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7.2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/>
              <a:t>F</a:t>
            </a:r>
            <a:r>
              <a:rPr lang="en-US" altLang="zh-CN"/>
              <a:t>, </a:t>
            </a:r>
            <a:r>
              <a:rPr lang="en-US" altLang="zh-CN" i="1"/>
              <a:t>G</a:t>
            </a:r>
            <a:r>
              <a:rPr lang="en-US" altLang="zh-CN"/>
              <a:t>, </a:t>
            </a:r>
            <a:r>
              <a:rPr lang="en-US" altLang="zh-CN" i="1"/>
              <a:t>H</a:t>
            </a:r>
            <a:r>
              <a:rPr lang="zh-CN" altLang="en-US"/>
              <a:t>是任意的关系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  <a:p>
            <a:pPr eaLnBrk="1" hangingPunct="1"/>
            <a:r>
              <a:rPr lang="en-US" altLang="zh-CN"/>
              <a:t>(1) (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G</a:t>
            </a:r>
            <a:r>
              <a:rPr lang="en-US" altLang="zh-CN"/>
              <a:t>)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H </a:t>
            </a:r>
            <a:r>
              <a:rPr lang="en-US" altLang="zh-CN"/>
              <a:t>= 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/>
              <a:t>(</a:t>
            </a:r>
            <a:r>
              <a:rPr lang="en-US" altLang="zh-CN" i="1"/>
              <a:t>G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H</a:t>
            </a:r>
            <a:r>
              <a:rPr lang="en-US" altLang="zh-CN"/>
              <a:t>)</a:t>
            </a:r>
          </a:p>
          <a:p>
            <a:pPr eaLnBrk="1" hangingPunct="1"/>
            <a:r>
              <a:rPr lang="en-US" altLang="zh-CN"/>
              <a:t>(2) (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G</a:t>
            </a:r>
            <a:r>
              <a:rPr lang="en-US" altLang="zh-CN"/>
              <a:t>)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 = </a:t>
            </a:r>
            <a:r>
              <a:rPr lang="en-US" altLang="zh-CN" i="1"/>
              <a:t>G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F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FDD9E78F-1D7E-4763-BA96-80C3389A2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/>
              <a:t>关系运算的性质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7EFFBA05-A89D-43C8-B278-82883ECCA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36838"/>
            <a:ext cx="8064500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证 </a:t>
            </a:r>
            <a:r>
              <a:rPr lang="en-US" altLang="zh-CN"/>
              <a:t>(1) </a:t>
            </a:r>
            <a:r>
              <a:rPr lang="zh-CN" altLang="en-US"/>
              <a:t>任取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&gt;, </a:t>
            </a:r>
          </a:p>
          <a:p>
            <a:pPr eaLnBrk="1" hangingPunct="1"/>
            <a:r>
              <a:rPr lang="en-US" altLang="zh-CN"/>
              <a:t>                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G</a:t>
            </a:r>
            <a:r>
              <a:rPr lang="en-US" altLang="zh-CN"/>
              <a:t>)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H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            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0066FF"/>
                </a:solidFill>
              </a:rPr>
              <a:t>t </a:t>
            </a:r>
            <a:r>
              <a:rPr lang="en-US" altLang="zh-CN">
                <a:solidFill>
                  <a:srgbClr val="0066FF"/>
                </a:solidFill>
              </a:rPr>
              <a:t>(&lt;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t</a:t>
            </a:r>
            <a:r>
              <a:rPr lang="en-US" altLang="zh-CN">
                <a:solidFill>
                  <a:srgbClr val="0066FF"/>
                </a:solidFill>
              </a:rPr>
              <a:t>&gt;∈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r>
              <a:rPr lang="en-US" altLang="zh-CN" sz="3600" baseline="-16000">
                <a:solidFill>
                  <a:srgbClr val="0066FF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66FF"/>
                </a:solidFill>
              </a:rPr>
              <a:t>G</a:t>
            </a:r>
            <a:r>
              <a:rPr lang="en-US" altLang="zh-CN">
                <a:solidFill>
                  <a:srgbClr val="0066FF"/>
                </a:solidFill>
              </a:rPr>
              <a:t>∧&lt;</a:t>
            </a:r>
            <a:r>
              <a:rPr lang="en-US" altLang="zh-CN" i="1">
                <a:solidFill>
                  <a:srgbClr val="0066FF"/>
                </a:solidFill>
              </a:rPr>
              <a:t>t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&gt;∈</a:t>
            </a:r>
            <a:r>
              <a:rPr lang="en-US" altLang="zh-CN" i="1">
                <a:solidFill>
                  <a:srgbClr val="0066FF"/>
                </a:solidFill>
              </a:rPr>
              <a:t>H</a:t>
            </a:r>
            <a:r>
              <a:rPr lang="en-US" altLang="zh-CN">
                <a:solidFill>
                  <a:srgbClr val="0066FF"/>
                </a:solidFill>
              </a:rPr>
              <a:t>)</a:t>
            </a:r>
            <a:endParaRPr lang="en-US" altLang="zh-CN">
              <a:solidFill>
                <a:srgbClr val="0066FF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            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0066FF"/>
                </a:solidFill>
              </a:rPr>
              <a:t>t </a:t>
            </a:r>
            <a:r>
              <a:rPr lang="en-US" altLang="zh-CN">
                <a:solidFill>
                  <a:srgbClr val="0066FF"/>
                </a:solidFill>
              </a:rPr>
              <a:t>(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0066FF"/>
                </a:solidFill>
              </a:rPr>
              <a:t>s </a:t>
            </a:r>
            <a:r>
              <a:rPr lang="en-US" altLang="zh-CN">
                <a:solidFill>
                  <a:srgbClr val="0066FF"/>
                </a:solidFill>
              </a:rPr>
              <a:t>(&lt;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s</a:t>
            </a:r>
            <a:r>
              <a:rPr lang="en-US" altLang="zh-CN">
                <a:solidFill>
                  <a:srgbClr val="0066FF"/>
                </a:solidFill>
              </a:rPr>
              <a:t>&gt;∈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r>
              <a:rPr lang="en-US" altLang="zh-CN">
                <a:solidFill>
                  <a:srgbClr val="0066FF"/>
                </a:solidFill>
              </a:rPr>
              <a:t>∧&lt;</a:t>
            </a:r>
            <a:r>
              <a:rPr lang="en-US" altLang="zh-CN" i="1">
                <a:solidFill>
                  <a:srgbClr val="0066FF"/>
                </a:solidFill>
              </a:rPr>
              <a:t>s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t</a:t>
            </a:r>
            <a:r>
              <a:rPr lang="en-US" altLang="zh-CN">
                <a:solidFill>
                  <a:srgbClr val="0066FF"/>
                </a:solidFill>
              </a:rPr>
              <a:t>&gt;∈</a:t>
            </a:r>
            <a:r>
              <a:rPr lang="en-US" altLang="zh-CN" i="1">
                <a:solidFill>
                  <a:srgbClr val="0066FF"/>
                </a:solidFill>
              </a:rPr>
              <a:t>G</a:t>
            </a:r>
            <a:r>
              <a:rPr lang="en-US" altLang="zh-CN">
                <a:solidFill>
                  <a:srgbClr val="0066FF"/>
                </a:solidFill>
              </a:rPr>
              <a:t>)∧&lt;</a:t>
            </a:r>
            <a:r>
              <a:rPr lang="en-US" altLang="zh-CN" i="1">
                <a:solidFill>
                  <a:srgbClr val="0066FF"/>
                </a:solidFill>
              </a:rPr>
              <a:t>t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&gt;∈</a:t>
            </a:r>
            <a:r>
              <a:rPr lang="en-US" altLang="zh-CN" i="1">
                <a:solidFill>
                  <a:srgbClr val="0066FF"/>
                </a:solidFill>
              </a:rPr>
              <a:t>H</a:t>
            </a:r>
            <a:r>
              <a:rPr lang="en-US" altLang="zh-CN">
                <a:solidFill>
                  <a:srgbClr val="0066FF"/>
                </a:solidFill>
              </a:rPr>
              <a:t>)</a:t>
            </a:r>
          </a:p>
          <a:p>
            <a:pPr eaLnBrk="1" hangingPunct="1"/>
            <a:r>
              <a:rPr lang="en-US" altLang="zh-CN">
                <a:solidFill>
                  <a:srgbClr val="0066FF"/>
                </a:solidFill>
              </a:rPr>
              <a:t>	</a:t>
            </a:r>
            <a:r>
              <a:rPr lang="en-US" altLang="zh-CN">
                <a:solidFill>
                  <a:srgbClr val="FF0000"/>
                </a:solidFill>
              </a:rPr>
              <a:t>      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FF0000"/>
                </a:solidFill>
              </a:rPr>
              <a:t>t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FF0000"/>
                </a:solidFill>
              </a:rPr>
              <a:t>s </a:t>
            </a:r>
            <a:r>
              <a:rPr lang="en-US" altLang="zh-CN">
                <a:solidFill>
                  <a:srgbClr val="FF0000"/>
                </a:solidFill>
              </a:rPr>
              <a:t>(&lt;</a:t>
            </a:r>
            <a:r>
              <a:rPr lang="en-US" altLang="zh-CN" i="1">
                <a:solidFill>
                  <a:srgbClr val="FF0000"/>
                </a:solidFill>
              </a:rPr>
              <a:t>x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en-US" altLang="zh-CN" i="1">
                <a:solidFill>
                  <a:srgbClr val="FF0000"/>
                </a:solidFill>
              </a:rPr>
              <a:t>s</a:t>
            </a:r>
            <a:r>
              <a:rPr lang="en-US" altLang="zh-CN">
                <a:solidFill>
                  <a:srgbClr val="FF0000"/>
                </a:solidFill>
              </a:rPr>
              <a:t>&gt;∈</a:t>
            </a:r>
            <a:r>
              <a:rPr lang="en-US" altLang="zh-CN" i="1">
                <a:solidFill>
                  <a:srgbClr val="FF0000"/>
                </a:solidFill>
              </a:rPr>
              <a:t>F</a:t>
            </a:r>
            <a:r>
              <a:rPr lang="en-US" altLang="zh-CN">
                <a:solidFill>
                  <a:srgbClr val="FF0000"/>
                </a:solidFill>
              </a:rPr>
              <a:t>∧&lt;</a:t>
            </a:r>
            <a:r>
              <a:rPr lang="en-US" altLang="zh-CN" i="1">
                <a:solidFill>
                  <a:srgbClr val="FF0000"/>
                </a:solidFill>
              </a:rPr>
              <a:t>s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en-US" altLang="zh-CN" i="1">
                <a:solidFill>
                  <a:srgbClr val="FF0000"/>
                </a:solidFill>
              </a:rPr>
              <a:t>t</a:t>
            </a:r>
            <a:r>
              <a:rPr lang="en-US" altLang="zh-CN">
                <a:solidFill>
                  <a:srgbClr val="FF0000"/>
                </a:solidFill>
              </a:rPr>
              <a:t>&gt;∈</a:t>
            </a:r>
            <a:r>
              <a:rPr lang="en-US" altLang="zh-CN" i="1">
                <a:solidFill>
                  <a:srgbClr val="FF0000"/>
                </a:solidFill>
              </a:rPr>
              <a:t>G</a:t>
            </a:r>
            <a:r>
              <a:rPr lang="en-US" altLang="zh-CN">
                <a:solidFill>
                  <a:srgbClr val="FF0000"/>
                </a:solidFill>
              </a:rPr>
              <a:t>∧&lt;</a:t>
            </a:r>
            <a:r>
              <a:rPr lang="en-US" altLang="zh-CN" i="1">
                <a:solidFill>
                  <a:srgbClr val="FF0000"/>
                </a:solidFill>
              </a:rPr>
              <a:t>t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en-US" altLang="zh-CN" i="1">
                <a:solidFill>
                  <a:srgbClr val="FF0000"/>
                </a:solidFill>
              </a:rPr>
              <a:t>y</a:t>
            </a:r>
            <a:r>
              <a:rPr lang="en-US" altLang="zh-CN">
                <a:solidFill>
                  <a:srgbClr val="FF0000"/>
                </a:solidFill>
              </a:rPr>
              <a:t>&gt;∈</a:t>
            </a:r>
            <a:r>
              <a:rPr lang="en-US" altLang="zh-CN" i="1">
                <a:solidFill>
                  <a:srgbClr val="FF0000"/>
                </a:solidFill>
              </a:rPr>
              <a:t>H</a:t>
            </a:r>
            <a:r>
              <a:rPr lang="en-US" altLang="zh-CN">
                <a:solidFill>
                  <a:srgbClr val="FF0000"/>
                </a:solidFill>
              </a:rPr>
              <a:t>)</a:t>
            </a:r>
          </a:p>
          <a:p>
            <a:pPr eaLnBrk="1" hangingPunct="1"/>
            <a:r>
              <a:rPr lang="en-US" altLang="zh-CN">
                <a:solidFill>
                  <a:srgbClr val="0066FF"/>
                </a:solidFill>
              </a:rPr>
              <a:t>           </a:t>
            </a:r>
            <a:r>
              <a:rPr lang="en-US" altLang="zh-CN">
                <a:solidFill>
                  <a:srgbClr val="00B050"/>
                </a:solidFill>
                <a:sym typeface="Symbol" panose="05050102010706020507" pitchFamily="18" charset="2"/>
              </a:rPr>
              <a:t></a:t>
            </a:r>
            <a:r>
              <a:rPr lang="en-US" altLang="zh-CN">
                <a:solidFill>
                  <a:srgbClr val="00B050"/>
                </a:solidFill>
              </a:rPr>
              <a:t> </a:t>
            </a:r>
            <a:r>
              <a:rPr lang="en-US" altLang="zh-CN">
                <a:solidFill>
                  <a:srgbClr val="00B050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00B050"/>
                </a:solidFill>
              </a:rPr>
              <a:t>s </a:t>
            </a:r>
            <a:r>
              <a:rPr lang="en-US" altLang="zh-CN">
                <a:solidFill>
                  <a:srgbClr val="00B050"/>
                </a:solidFill>
              </a:rPr>
              <a:t>(&lt;</a:t>
            </a:r>
            <a:r>
              <a:rPr lang="en-US" altLang="zh-CN" i="1">
                <a:solidFill>
                  <a:srgbClr val="00B050"/>
                </a:solidFill>
              </a:rPr>
              <a:t>x</a:t>
            </a:r>
            <a:r>
              <a:rPr lang="en-US" altLang="zh-CN">
                <a:solidFill>
                  <a:srgbClr val="00B050"/>
                </a:solidFill>
              </a:rPr>
              <a:t>,</a:t>
            </a:r>
            <a:r>
              <a:rPr lang="en-US" altLang="zh-CN" i="1">
                <a:solidFill>
                  <a:srgbClr val="00B050"/>
                </a:solidFill>
              </a:rPr>
              <a:t>s</a:t>
            </a:r>
            <a:r>
              <a:rPr lang="en-US" altLang="zh-CN">
                <a:solidFill>
                  <a:srgbClr val="00B050"/>
                </a:solidFill>
              </a:rPr>
              <a:t>&gt;∈</a:t>
            </a:r>
            <a:r>
              <a:rPr lang="en-US" altLang="zh-CN" i="1">
                <a:solidFill>
                  <a:srgbClr val="00B050"/>
                </a:solidFill>
              </a:rPr>
              <a:t>F</a:t>
            </a:r>
            <a:r>
              <a:rPr lang="en-US" altLang="zh-CN">
                <a:solidFill>
                  <a:srgbClr val="00B050"/>
                </a:solidFill>
              </a:rPr>
              <a:t>∧</a:t>
            </a:r>
            <a:r>
              <a:rPr lang="en-US" altLang="zh-CN">
                <a:solidFill>
                  <a:srgbClr val="00B050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00B050"/>
                </a:solidFill>
              </a:rPr>
              <a:t>t </a:t>
            </a:r>
            <a:r>
              <a:rPr lang="en-US" altLang="zh-CN">
                <a:solidFill>
                  <a:srgbClr val="00B050"/>
                </a:solidFill>
              </a:rPr>
              <a:t>(&lt;</a:t>
            </a:r>
            <a:r>
              <a:rPr lang="en-US" altLang="zh-CN" i="1">
                <a:solidFill>
                  <a:srgbClr val="00B050"/>
                </a:solidFill>
              </a:rPr>
              <a:t>s</a:t>
            </a:r>
            <a:r>
              <a:rPr lang="en-US" altLang="zh-CN">
                <a:solidFill>
                  <a:srgbClr val="00B050"/>
                </a:solidFill>
              </a:rPr>
              <a:t>,</a:t>
            </a:r>
            <a:r>
              <a:rPr lang="en-US" altLang="zh-CN" i="1">
                <a:solidFill>
                  <a:srgbClr val="00B050"/>
                </a:solidFill>
              </a:rPr>
              <a:t>t</a:t>
            </a:r>
            <a:r>
              <a:rPr lang="en-US" altLang="zh-CN">
                <a:solidFill>
                  <a:srgbClr val="00B050"/>
                </a:solidFill>
              </a:rPr>
              <a:t>&gt;∈</a:t>
            </a:r>
            <a:r>
              <a:rPr lang="en-US" altLang="zh-CN" i="1">
                <a:solidFill>
                  <a:srgbClr val="00B050"/>
                </a:solidFill>
              </a:rPr>
              <a:t>G</a:t>
            </a:r>
            <a:r>
              <a:rPr lang="en-US" altLang="zh-CN">
                <a:solidFill>
                  <a:srgbClr val="00B050"/>
                </a:solidFill>
              </a:rPr>
              <a:t>∧&lt;</a:t>
            </a:r>
            <a:r>
              <a:rPr lang="en-US" altLang="zh-CN" i="1">
                <a:solidFill>
                  <a:srgbClr val="00B050"/>
                </a:solidFill>
              </a:rPr>
              <a:t>t</a:t>
            </a:r>
            <a:r>
              <a:rPr lang="en-US" altLang="zh-CN">
                <a:solidFill>
                  <a:srgbClr val="00B050"/>
                </a:solidFill>
              </a:rPr>
              <a:t>,</a:t>
            </a:r>
            <a:r>
              <a:rPr lang="en-US" altLang="zh-CN" i="1">
                <a:solidFill>
                  <a:srgbClr val="00B050"/>
                </a:solidFill>
              </a:rPr>
              <a:t>y</a:t>
            </a:r>
            <a:r>
              <a:rPr lang="en-US" altLang="zh-CN">
                <a:solidFill>
                  <a:srgbClr val="00B050"/>
                </a:solidFill>
              </a:rPr>
              <a:t>&gt;∈</a:t>
            </a:r>
            <a:r>
              <a:rPr lang="en-US" altLang="zh-CN" i="1">
                <a:solidFill>
                  <a:srgbClr val="00B050"/>
                </a:solidFill>
              </a:rPr>
              <a:t>H</a:t>
            </a:r>
            <a:r>
              <a:rPr lang="en-US" altLang="zh-CN">
                <a:solidFill>
                  <a:srgbClr val="00B050"/>
                </a:solidFill>
              </a:rPr>
              <a:t>))</a:t>
            </a:r>
          </a:p>
          <a:p>
            <a:pPr eaLnBrk="1" hangingPunct="1"/>
            <a:r>
              <a:rPr lang="en-US" altLang="zh-CN">
                <a:solidFill>
                  <a:srgbClr val="0066FF"/>
                </a:solidFill>
              </a:rPr>
              <a:t>           </a:t>
            </a:r>
            <a:r>
              <a:rPr lang="en-US" altLang="zh-CN">
                <a:solidFill>
                  <a:srgbClr val="00B050"/>
                </a:solidFill>
                <a:sym typeface="Symbol" panose="05050102010706020507" pitchFamily="18" charset="2"/>
              </a:rPr>
              <a:t></a:t>
            </a:r>
            <a:r>
              <a:rPr lang="en-US" altLang="zh-CN">
                <a:solidFill>
                  <a:srgbClr val="00B050"/>
                </a:solidFill>
              </a:rPr>
              <a:t> </a:t>
            </a:r>
            <a:r>
              <a:rPr lang="en-US" altLang="zh-CN">
                <a:solidFill>
                  <a:srgbClr val="00B050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00B050"/>
                </a:solidFill>
              </a:rPr>
              <a:t>s </a:t>
            </a:r>
            <a:r>
              <a:rPr lang="en-US" altLang="zh-CN">
                <a:solidFill>
                  <a:srgbClr val="00B050"/>
                </a:solidFill>
              </a:rPr>
              <a:t>(&lt;</a:t>
            </a:r>
            <a:r>
              <a:rPr lang="en-US" altLang="zh-CN" i="1">
                <a:solidFill>
                  <a:srgbClr val="00B050"/>
                </a:solidFill>
              </a:rPr>
              <a:t>x</a:t>
            </a:r>
            <a:r>
              <a:rPr lang="en-US" altLang="zh-CN">
                <a:solidFill>
                  <a:srgbClr val="00B050"/>
                </a:solidFill>
              </a:rPr>
              <a:t>,</a:t>
            </a:r>
            <a:r>
              <a:rPr lang="en-US" altLang="zh-CN" i="1">
                <a:solidFill>
                  <a:srgbClr val="00B050"/>
                </a:solidFill>
              </a:rPr>
              <a:t>s</a:t>
            </a:r>
            <a:r>
              <a:rPr lang="en-US" altLang="zh-CN">
                <a:solidFill>
                  <a:srgbClr val="00B050"/>
                </a:solidFill>
              </a:rPr>
              <a:t>&gt;∈</a:t>
            </a:r>
            <a:r>
              <a:rPr lang="en-US" altLang="zh-CN" i="1">
                <a:solidFill>
                  <a:srgbClr val="00B050"/>
                </a:solidFill>
              </a:rPr>
              <a:t>F</a:t>
            </a:r>
            <a:r>
              <a:rPr lang="en-US" altLang="zh-CN">
                <a:solidFill>
                  <a:srgbClr val="00B050"/>
                </a:solidFill>
              </a:rPr>
              <a:t>∧&lt;</a:t>
            </a:r>
            <a:r>
              <a:rPr lang="en-US" altLang="zh-CN" i="1">
                <a:solidFill>
                  <a:srgbClr val="00B050"/>
                </a:solidFill>
              </a:rPr>
              <a:t>s</a:t>
            </a:r>
            <a:r>
              <a:rPr lang="en-US" altLang="zh-CN">
                <a:solidFill>
                  <a:srgbClr val="00B050"/>
                </a:solidFill>
              </a:rPr>
              <a:t>,</a:t>
            </a:r>
            <a:r>
              <a:rPr lang="en-US" altLang="zh-CN" i="1">
                <a:solidFill>
                  <a:srgbClr val="00B050"/>
                </a:solidFill>
              </a:rPr>
              <a:t>y</a:t>
            </a:r>
            <a:r>
              <a:rPr lang="en-US" altLang="zh-CN">
                <a:solidFill>
                  <a:srgbClr val="00B050"/>
                </a:solidFill>
              </a:rPr>
              <a:t>&gt;∈</a:t>
            </a:r>
            <a:r>
              <a:rPr lang="en-US" altLang="zh-CN" i="1">
                <a:solidFill>
                  <a:srgbClr val="00B050"/>
                </a:solidFill>
              </a:rPr>
              <a:t>G</a:t>
            </a:r>
            <a:r>
              <a:rPr lang="en-US" altLang="zh-CN" sz="3600" baseline="-16000">
                <a:solidFill>
                  <a:srgbClr val="00B05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B050"/>
                </a:solidFill>
              </a:rPr>
              <a:t>H</a:t>
            </a:r>
            <a:r>
              <a:rPr lang="en-US" altLang="zh-CN">
                <a:solidFill>
                  <a:srgbClr val="00B050"/>
                </a:solidFill>
              </a:rPr>
              <a:t>)</a:t>
            </a:r>
          </a:p>
          <a:p>
            <a:pPr eaLnBrk="1" hangingPunct="1"/>
            <a:r>
              <a:rPr lang="en-US" altLang="zh-CN"/>
              <a:t>          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/>
              <a:t>(</a:t>
            </a:r>
            <a:r>
              <a:rPr lang="en-US" altLang="zh-CN" i="1"/>
              <a:t>G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H</a:t>
            </a:r>
            <a:r>
              <a:rPr lang="en-US" altLang="zh-CN"/>
              <a:t>) </a:t>
            </a:r>
          </a:p>
          <a:p>
            <a:pPr eaLnBrk="1" hangingPunct="1"/>
            <a:r>
              <a:rPr lang="zh-CN" altLang="en-US"/>
              <a:t>所以 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G</a:t>
            </a:r>
            <a:r>
              <a:rPr lang="en-US" altLang="zh-CN"/>
              <a:t>)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H </a:t>
            </a:r>
            <a:r>
              <a:rPr lang="en-US" altLang="zh-CN"/>
              <a:t>= 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/>
              <a:t>(</a:t>
            </a:r>
            <a:r>
              <a:rPr lang="en-US" altLang="zh-CN" i="1"/>
              <a:t>G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H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64FEC342-4892-4430-8567-3E12A844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9FEFBFD-E8FD-4EFA-BDB0-35F35327D822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78BCA0D-FD12-4760-8351-441A944C3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25D84982-5085-4D26-B104-70E5246E0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>
              <a:spcBef>
                <a:spcPct val="90000"/>
              </a:spcBef>
            </a:pPr>
            <a:r>
              <a:rPr lang="en-US" altLang="zh-CN"/>
              <a:t>(2) (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G</a:t>
            </a:r>
            <a:r>
              <a:rPr lang="en-US" altLang="zh-CN"/>
              <a:t>)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 = </a:t>
            </a:r>
            <a:r>
              <a:rPr lang="en-US" altLang="zh-CN" i="1"/>
              <a:t>G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F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endParaRPr lang="en-US" altLang="zh-CN"/>
          </a:p>
          <a:p>
            <a:pPr eaLnBrk="1" hangingPunct="1">
              <a:spcBef>
                <a:spcPct val="90000"/>
              </a:spcBef>
            </a:pPr>
            <a:r>
              <a:rPr lang="zh-CN" altLang="en-US"/>
              <a:t>证明：</a:t>
            </a:r>
            <a:endParaRPr lang="en-US" altLang="zh-CN"/>
          </a:p>
          <a:p>
            <a:pPr eaLnBrk="1" hangingPunct="1">
              <a:spcBef>
                <a:spcPct val="90000"/>
              </a:spcBef>
            </a:pPr>
            <a:r>
              <a:rPr lang="en-US" altLang="zh-CN"/>
              <a:t>   </a:t>
            </a:r>
            <a:r>
              <a:rPr lang="zh-CN" altLang="en-US"/>
              <a:t>任取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&gt;, </a:t>
            </a:r>
          </a:p>
          <a:p>
            <a:pPr eaLnBrk="1" hangingPunct="1">
              <a:spcBef>
                <a:spcPct val="90000"/>
              </a:spcBef>
            </a:pPr>
            <a:r>
              <a:rPr lang="en-US" altLang="zh-CN"/>
              <a:t>       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&gt;∈(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G</a:t>
            </a:r>
            <a:r>
              <a:rPr lang="en-US" altLang="zh-CN"/>
              <a:t>)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 </a:t>
            </a:r>
          </a:p>
          <a:p>
            <a:pPr eaLnBrk="1" hangingPunct="1">
              <a:spcBef>
                <a:spcPct val="90000"/>
              </a:spcBef>
            </a:pPr>
            <a:r>
              <a:rPr lang="en-US" altLang="zh-CN"/>
              <a:t>       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>
                <a:solidFill>
                  <a:srgbClr val="0066FF"/>
                </a:solidFill>
              </a:rPr>
              <a:t> &lt;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&gt;∈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r>
              <a:rPr lang="en-US" altLang="zh-CN" sz="3600" baseline="-16000">
                <a:solidFill>
                  <a:srgbClr val="0066FF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66FF"/>
                </a:solidFill>
              </a:rPr>
              <a:t>G</a:t>
            </a:r>
            <a:br>
              <a:rPr lang="en-US" altLang="zh-CN">
                <a:solidFill>
                  <a:srgbClr val="0066FF"/>
                </a:solidFill>
              </a:rPr>
            </a:br>
            <a:r>
              <a:rPr lang="en-US" altLang="zh-CN">
                <a:solidFill>
                  <a:srgbClr val="0066FF"/>
                </a:solidFill>
              </a:rPr>
              <a:t>  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0066FF"/>
                </a:solidFill>
              </a:rPr>
              <a:t>t </a:t>
            </a:r>
            <a:r>
              <a:rPr lang="en-US" altLang="zh-CN">
                <a:solidFill>
                  <a:srgbClr val="0066FF"/>
                </a:solidFill>
              </a:rPr>
              <a:t>(&lt;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t</a:t>
            </a:r>
            <a:r>
              <a:rPr lang="en-US" altLang="zh-CN">
                <a:solidFill>
                  <a:srgbClr val="0066FF"/>
                </a:solidFill>
              </a:rPr>
              <a:t>&gt;∈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r>
              <a:rPr lang="en-US" altLang="zh-CN">
                <a:solidFill>
                  <a:srgbClr val="0066FF"/>
                </a:solidFill>
              </a:rPr>
              <a:t>∧&lt;</a:t>
            </a:r>
            <a:r>
              <a:rPr lang="en-US" altLang="zh-CN" i="1">
                <a:solidFill>
                  <a:srgbClr val="0066FF"/>
                </a:solidFill>
              </a:rPr>
              <a:t>t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x&gt;</a:t>
            </a:r>
            <a:r>
              <a:rPr lang="en-US" altLang="zh-CN">
                <a:solidFill>
                  <a:srgbClr val="0066FF"/>
                </a:solidFill>
              </a:rPr>
              <a:t>∈</a:t>
            </a:r>
            <a:r>
              <a:rPr lang="en-US" altLang="zh-CN" i="1">
                <a:solidFill>
                  <a:srgbClr val="0066FF"/>
                </a:solidFill>
              </a:rPr>
              <a:t>G</a:t>
            </a:r>
            <a:r>
              <a:rPr lang="en-US" altLang="zh-CN">
                <a:solidFill>
                  <a:srgbClr val="0066FF"/>
                </a:solidFill>
              </a:rPr>
              <a:t>)</a:t>
            </a:r>
            <a:br>
              <a:rPr lang="en-US" altLang="zh-CN">
                <a:solidFill>
                  <a:srgbClr val="0066FF"/>
                </a:solidFill>
              </a:rPr>
            </a:br>
            <a:r>
              <a:rPr lang="en-US" altLang="zh-CN">
                <a:solidFill>
                  <a:srgbClr val="0066FF"/>
                </a:solidFill>
              </a:rPr>
              <a:t>   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0066FF"/>
                </a:solidFill>
              </a:rPr>
              <a:t>t </a:t>
            </a:r>
            <a:r>
              <a:rPr lang="en-US" altLang="zh-CN">
                <a:solidFill>
                  <a:srgbClr val="0066FF"/>
                </a:solidFill>
              </a:rPr>
              <a:t>(&lt;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t</a:t>
            </a:r>
            <a:r>
              <a:rPr lang="en-US" altLang="zh-CN">
                <a:solidFill>
                  <a:srgbClr val="0066FF"/>
                </a:solidFill>
              </a:rPr>
              <a:t>&gt;∈</a:t>
            </a:r>
            <a:r>
              <a:rPr lang="en-US" altLang="zh-CN" i="1">
                <a:solidFill>
                  <a:srgbClr val="0066FF"/>
                </a:solidFill>
              </a:rPr>
              <a:t>G</a:t>
            </a:r>
            <a:r>
              <a:rPr lang="en-US" altLang="zh-CN" i="1" baseline="3000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solidFill>
                  <a:srgbClr val="0066FF"/>
                </a:solidFill>
              </a:rPr>
              <a:t>1</a:t>
            </a:r>
            <a:r>
              <a:rPr lang="en-US" altLang="zh-CN">
                <a:solidFill>
                  <a:srgbClr val="0066FF"/>
                </a:solidFill>
              </a:rPr>
              <a:t>∧&lt;</a:t>
            </a:r>
            <a:r>
              <a:rPr lang="en-US" altLang="zh-CN" i="1">
                <a:solidFill>
                  <a:srgbClr val="0066FF"/>
                </a:solidFill>
              </a:rPr>
              <a:t>t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&gt;∈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r>
              <a:rPr lang="en-US" altLang="zh-CN" i="1" baseline="3000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solidFill>
                  <a:srgbClr val="0066FF"/>
                </a:solidFill>
              </a:rPr>
              <a:t>1</a:t>
            </a:r>
            <a:r>
              <a:rPr lang="en-US" altLang="zh-CN">
                <a:solidFill>
                  <a:srgbClr val="0066FF"/>
                </a:solidFill>
              </a:rPr>
              <a:t>)</a:t>
            </a:r>
          </a:p>
          <a:p>
            <a:pPr eaLnBrk="1" hangingPunct="1">
              <a:spcBef>
                <a:spcPct val="90000"/>
              </a:spcBef>
            </a:pPr>
            <a:r>
              <a:rPr lang="en-US" altLang="zh-CN"/>
              <a:t>        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G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 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F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br>
              <a:rPr lang="en-US" altLang="zh-CN"/>
            </a:br>
            <a:r>
              <a:rPr lang="zh-CN" altLang="en-US"/>
              <a:t>所以 </a:t>
            </a:r>
            <a:r>
              <a:rPr lang="en-US" altLang="zh-CN"/>
              <a:t>(</a:t>
            </a:r>
            <a:r>
              <a:rPr lang="en-US" altLang="zh-CN" i="1"/>
              <a:t>F 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sz="360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/>
              <a:t>G</a:t>
            </a:r>
            <a:r>
              <a:rPr lang="en-US" altLang="zh-CN"/>
              <a:t>)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 = </a:t>
            </a:r>
            <a:r>
              <a:rPr lang="en-US" altLang="zh-CN" i="1"/>
              <a:t>G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 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F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 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629F4891-C96B-44C1-A39E-75949523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500DA7-51E0-4B38-A3D1-73464B00AC26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847E74B-89F4-4742-AD45-CF090D0D3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关系运算的性质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AD6B5E02-1894-4A1A-8071-E209651CB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147050" cy="10795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7.3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/>
              <a:t>R</a:t>
            </a:r>
            <a:r>
              <a:rPr lang="zh-CN" altLang="en-US"/>
              <a:t>为</a:t>
            </a:r>
            <a:r>
              <a:rPr lang="en-US" altLang="zh-CN" i="1"/>
              <a:t>A</a:t>
            </a:r>
            <a:r>
              <a:rPr lang="zh-CN" altLang="en-US"/>
              <a:t>上的关系</a:t>
            </a:r>
            <a:r>
              <a:rPr lang="en-US" altLang="zh-CN"/>
              <a:t>, </a:t>
            </a:r>
            <a:r>
              <a:rPr lang="zh-CN" altLang="en-US"/>
              <a:t>则</a:t>
            </a:r>
            <a:br>
              <a:rPr lang="zh-CN" altLang="en-US"/>
            </a:br>
            <a:r>
              <a:rPr lang="zh-CN" altLang="en-US"/>
              <a:t>       </a:t>
            </a:r>
            <a:r>
              <a:rPr lang="en-US" altLang="zh-CN" i="1"/>
              <a:t>R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I</a:t>
            </a:r>
            <a:r>
              <a:rPr lang="en-US" altLang="zh-CN" i="1" baseline="-25000"/>
              <a:t>A</a:t>
            </a:r>
            <a:r>
              <a:rPr lang="en-US" altLang="zh-CN"/>
              <a:t>= </a:t>
            </a:r>
            <a:r>
              <a:rPr lang="en-US" altLang="zh-CN" i="1"/>
              <a:t>I</a:t>
            </a:r>
            <a:r>
              <a:rPr lang="en-US" altLang="zh-CN" i="1" baseline="-25000"/>
              <a:t>A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R</a:t>
            </a:r>
            <a:r>
              <a:rPr lang="en-US" altLang="zh-CN"/>
              <a:t>=</a:t>
            </a:r>
            <a:r>
              <a:rPr lang="en-US" altLang="zh-CN" i="1"/>
              <a:t>R</a:t>
            </a:r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66BC80C3-1834-4CC0-81AD-447F9BE5E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65400"/>
            <a:ext cx="8064500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证任取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</a:t>
            </a:r>
            <a:br>
              <a:rPr lang="en-US" altLang="zh-CN"/>
            </a:br>
            <a:r>
              <a:rPr lang="en-US" altLang="zh-CN"/>
              <a:t>               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R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I</a:t>
            </a:r>
            <a:r>
              <a:rPr lang="en-US" altLang="zh-CN" i="1" baseline="-25000"/>
              <a:t>A</a:t>
            </a:r>
            <a:br>
              <a:rPr lang="en-US" altLang="zh-CN"/>
            </a:br>
            <a:r>
              <a:rPr lang="en-US" altLang="zh-CN">
                <a:solidFill>
                  <a:srgbClr val="0066FF"/>
                </a:solidFill>
              </a:rPr>
              <a:t>      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0066FF"/>
                </a:solidFill>
              </a:rPr>
              <a:t>t </a:t>
            </a:r>
            <a:r>
              <a:rPr lang="en-US" altLang="zh-CN">
                <a:solidFill>
                  <a:srgbClr val="0066FF"/>
                </a:solidFill>
              </a:rPr>
              <a:t>(&lt;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t</a:t>
            </a:r>
            <a:r>
              <a:rPr lang="en-US" altLang="zh-CN">
                <a:solidFill>
                  <a:srgbClr val="0066FF"/>
                </a:solidFill>
              </a:rPr>
              <a:t>&gt;∈</a:t>
            </a:r>
            <a:r>
              <a:rPr lang="en-US" altLang="zh-CN" i="1">
                <a:solidFill>
                  <a:srgbClr val="0066FF"/>
                </a:solidFill>
              </a:rPr>
              <a:t>R</a:t>
            </a:r>
            <a:r>
              <a:rPr lang="en-US" altLang="zh-CN">
                <a:solidFill>
                  <a:srgbClr val="0066FF"/>
                </a:solidFill>
              </a:rPr>
              <a:t>∧&lt;</a:t>
            </a:r>
            <a:r>
              <a:rPr lang="en-US" altLang="zh-CN" i="1">
                <a:solidFill>
                  <a:srgbClr val="0066FF"/>
                </a:solidFill>
              </a:rPr>
              <a:t>t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&gt;∈</a:t>
            </a:r>
            <a:r>
              <a:rPr lang="en-US" altLang="zh-CN" i="1">
                <a:solidFill>
                  <a:srgbClr val="0066FF"/>
                </a:solidFill>
              </a:rPr>
              <a:t>I</a:t>
            </a:r>
            <a:r>
              <a:rPr lang="en-US" altLang="zh-CN" i="1" baseline="-25000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) </a:t>
            </a:r>
            <a:endParaRPr lang="en-US" altLang="zh-CN">
              <a:solidFill>
                <a:srgbClr val="0066FF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               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0066FF"/>
                </a:solidFill>
              </a:rPr>
              <a:t>t </a:t>
            </a:r>
            <a:r>
              <a:rPr lang="en-US" altLang="zh-CN">
                <a:solidFill>
                  <a:srgbClr val="0066FF"/>
                </a:solidFill>
              </a:rPr>
              <a:t>(&lt;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t</a:t>
            </a:r>
            <a:r>
              <a:rPr lang="en-US" altLang="zh-CN">
                <a:solidFill>
                  <a:srgbClr val="0066FF"/>
                </a:solidFill>
              </a:rPr>
              <a:t>&gt;∈</a:t>
            </a:r>
            <a:r>
              <a:rPr lang="en-US" altLang="zh-CN" i="1">
                <a:solidFill>
                  <a:srgbClr val="0066FF"/>
                </a:solidFill>
              </a:rPr>
              <a:t>R</a:t>
            </a:r>
            <a:r>
              <a:rPr lang="en-US" altLang="zh-CN">
                <a:solidFill>
                  <a:srgbClr val="0066FF"/>
                </a:solidFill>
              </a:rPr>
              <a:t>∧</a:t>
            </a:r>
            <a:r>
              <a:rPr lang="en-US" altLang="zh-CN" i="1">
                <a:solidFill>
                  <a:srgbClr val="0066FF"/>
                </a:solidFill>
              </a:rPr>
              <a:t>t</a:t>
            </a:r>
            <a:r>
              <a:rPr lang="en-US" altLang="zh-CN">
                <a:solidFill>
                  <a:srgbClr val="0066FF"/>
                </a:solidFill>
              </a:rPr>
              <a:t>=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∧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∈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)   </a:t>
            </a:r>
            <a:endParaRPr lang="en-US" altLang="zh-CN">
              <a:solidFill>
                <a:srgbClr val="0066FF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               </a:t>
            </a:r>
            <a:r>
              <a:rPr lang="en-US" altLang="zh-CN"/>
              <a:t>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R</a:t>
            </a:r>
          </a:p>
          <a:p>
            <a:pPr eaLnBrk="1" hangingPunct="1"/>
            <a:endParaRPr lang="en-US" altLang="zh-CN" i="1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5768D44E-FB3A-4DDE-A08E-D46018E2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868C36-01C5-42C1-BF8D-083B29D86BF0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122EB2A-C264-4CA6-A13A-69AD91166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关系运算的性质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B8B390F-A12F-4636-B44E-6FAE53C66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147050" cy="14398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7.4</a:t>
            </a:r>
            <a:r>
              <a:rPr lang="en-US" altLang="zh-CN" dirty="0"/>
              <a:t> </a:t>
            </a:r>
          </a:p>
          <a:p>
            <a:pPr eaLnBrk="1" hangingPunct="1"/>
            <a:r>
              <a:rPr lang="en-US" altLang="zh-CN" dirty="0"/>
              <a:t> (1) 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H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∪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H      </a:t>
            </a:r>
            <a:r>
              <a:rPr lang="en-US" altLang="zh-CN" dirty="0"/>
              <a:t> (2)  (</a:t>
            </a:r>
            <a:r>
              <a:rPr lang="en-US" altLang="zh-CN" i="1" dirty="0"/>
              <a:t>G</a:t>
            </a:r>
            <a:r>
              <a:rPr lang="en-US" altLang="zh-CN" dirty="0"/>
              <a:t>∪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 </a:t>
            </a:r>
            <a:r>
              <a:rPr lang="en-US" altLang="zh-CN" dirty="0"/>
              <a:t>= </a:t>
            </a:r>
            <a:r>
              <a:rPr lang="en-US" altLang="zh-CN" i="1" dirty="0"/>
              <a:t>G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r>
              <a:rPr lang="en-US" altLang="zh-CN" dirty="0"/>
              <a:t>∪</a:t>
            </a:r>
            <a:r>
              <a:rPr lang="en-US" altLang="zh-CN" i="1" dirty="0"/>
              <a:t>H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endParaRPr lang="en-US" altLang="zh-CN" dirty="0"/>
          </a:p>
          <a:p>
            <a:pPr eaLnBrk="1" hangingPunct="1"/>
            <a:r>
              <a:rPr lang="en-US" altLang="zh-CN" dirty="0"/>
              <a:t> (3) 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H        </a:t>
            </a:r>
            <a:r>
              <a:rPr lang="en-US" altLang="zh-CN" dirty="0"/>
              <a:t>(4)  (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G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endParaRPr lang="en-US" altLang="zh-CN" dirty="0"/>
          </a:p>
        </p:txBody>
      </p:sp>
      <p:sp>
        <p:nvSpPr>
          <p:cNvPr id="53253" name="Rectangle 4">
            <a:extLst>
              <a:ext uri="{FF2B5EF4-FFF2-40B4-BE49-F238E27FC236}">
                <a16:creationId xmlns:a16="http://schemas.microsoft.com/office/drawing/2014/main" id="{2604FFC4-6D47-4116-B273-CED8CC83E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20938"/>
            <a:ext cx="7848600" cy="422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70000"/>
              </a:spcBef>
            </a:pPr>
            <a:r>
              <a:rPr lang="zh-CN" altLang="en-US" dirty="0"/>
              <a:t>只证 </a:t>
            </a:r>
            <a:r>
              <a:rPr lang="en-US" altLang="zh-CN" dirty="0"/>
              <a:t>(3)  </a:t>
            </a: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</a:t>
            </a:r>
            <a:br>
              <a:rPr lang="en-US" altLang="zh-CN" dirty="0"/>
            </a:b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66FF"/>
                </a:solidFill>
              </a:rPr>
              <a:t>t </a:t>
            </a:r>
            <a:r>
              <a:rPr lang="en-US" altLang="zh-CN" dirty="0">
                <a:solidFill>
                  <a:srgbClr val="0066FF"/>
                </a:solidFill>
              </a:rPr>
              <a:t>(&lt;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t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dirty="0">
                <a:solidFill>
                  <a:srgbClr val="0066FF"/>
                </a:solidFill>
              </a:rPr>
              <a:t>∧&lt;</a:t>
            </a:r>
            <a:r>
              <a:rPr lang="en-US" altLang="zh-CN" i="1" dirty="0" err="1">
                <a:solidFill>
                  <a:srgbClr val="0066FF"/>
                </a:solidFill>
              </a:rPr>
              <a:t>t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G</a:t>
            </a:r>
            <a:r>
              <a:rPr lang="en-US" altLang="zh-CN" dirty="0">
                <a:solidFill>
                  <a:srgbClr val="0066FF"/>
                </a:solidFill>
              </a:rPr>
              <a:t>∩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br>
              <a:rPr lang="en-US" altLang="zh-CN" dirty="0">
                <a:solidFill>
                  <a:srgbClr val="0066FF"/>
                </a:solidFill>
              </a:rPr>
            </a:b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66FF"/>
                </a:solidFill>
              </a:rPr>
              <a:t>t </a:t>
            </a:r>
            <a:r>
              <a:rPr lang="en-US" altLang="zh-CN" dirty="0">
                <a:solidFill>
                  <a:srgbClr val="0066FF"/>
                </a:solidFill>
              </a:rPr>
              <a:t>(&lt;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t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dirty="0">
                <a:solidFill>
                  <a:srgbClr val="0066FF"/>
                </a:solidFill>
              </a:rPr>
              <a:t>∧&lt;</a:t>
            </a:r>
            <a:r>
              <a:rPr lang="en-US" altLang="zh-CN" i="1" dirty="0" err="1">
                <a:solidFill>
                  <a:srgbClr val="0066FF"/>
                </a:solidFill>
              </a:rPr>
              <a:t>t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G</a:t>
            </a:r>
            <a:r>
              <a:rPr lang="en-US" altLang="zh-CN" dirty="0">
                <a:solidFill>
                  <a:srgbClr val="0066FF"/>
                </a:solidFill>
              </a:rPr>
              <a:t>∧&lt;</a:t>
            </a:r>
            <a:r>
              <a:rPr lang="en-US" altLang="zh-CN" i="1" dirty="0" err="1">
                <a:solidFill>
                  <a:srgbClr val="0066FF"/>
                </a:solidFill>
              </a:rPr>
              <a:t>t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br>
              <a:rPr lang="en-US" altLang="zh-CN" dirty="0">
                <a:solidFill>
                  <a:srgbClr val="0066FF"/>
                </a:solidFill>
              </a:rPr>
            </a:b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66FF"/>
                </a:solidFill>
              </a:rPr>
              <a:t>t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t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dirty="0">
                <a:solidFill>
                  <a:srgbClr val="0066FF"/>
                </a:solidFill>
              </a:rPr>
              <a:t>∧&lt;</a:t>
            </a:r>
            <a:r>
              <a:rPr lang="en-US" altLang="zh-CN" i="1" dirty="0" err="1">
                <a:solidFill>
                  <a:srgbClr val="0066FF"/>
                </a:solidFill>
              </a:rPr>
              <a:t>t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G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en-US" altLang="zh-CN" dirty="0">
                <a:solidFill>
                  <a:srgbClr val="0066FF"/>
                </a:solidFill>
              </a:rPr>
              <a:t>∧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t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dirty="0">
                <a:solidFill>
                  <a:srgbClr val="0066FF"/>
                </a:solidFill>
              </a:rPr>
              <a:t>∧&lt;</a:t>
            </a:r>
            <a:r>
              <a:rPr lang="en-US" altLang="zh-CN" i="1" dirty="0" err="1">
                <a:solidFill>
                  <a:srgbClr val="0066FF"/>
                </a:solidFill>
              </a:rPr>
              <a:t>t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br>
              <a:rPr lang="en-US" altLang="zh-CN" dirty="0">
                <a:solidFill>
                  <a:srgbClr val="0066FF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66FF"/>
                </a:solidFill>
              </a:rPr>
              <a:t>t 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t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dirty="0">
                <a:solidFill>
                  <a:srgbClr val="0066FF"/>
                </a:solidFill>
              </a:rPr>
              <a:t>∧&lt;</a:t>
            </a:r>
            <a:r>
              <a:rPr lang="en-US" altLang="zh-CN" i="1" dirty="0" err="1">
                <a:solidFill>
                  <a:srgbClr val="0066FF"/>
                </a:solidFill>
              </a:rPr>
              <a:t>t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G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en-US" altLang="zh-CN" dirty="0">
                <a:solidFill>
                  <a:srgbClr val="0066FF"/>
                </a:solidFill>
              </a:rPr>
              <a:t>∧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66FF"/>
                </a:solidFill>
              </a:rPr>
              <a:t>t 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t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dirty="0">
                <a:solidFill>
                  <a:srgbClr val="0066FF"/>
                </a:solidFill>
              </a:rPr>
              <a:t>∧&lt;</a:t>
            </a:r>
            <a:r>
              <a:rPr lang="en-US" altLang="zh-CN" i="1" dirty="0" err="1">
                <a:solidFill>
                  <a:srgbClr val="0066FF"/>
                </a:solidFill>
              </a:rPr>
              <a:t>t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br>
              <a:rPr lang="en-US" altLang="zh-CN" dirty="0">
                <a:solidFill>
                  <a:srgbClr val="0066FF"/>
                </a:solidFill>
              </a:rPr>
            </a:b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0066FF"/>
                </a:solidFill>
              </a:rPr>
              <a:t> 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sz="3600" baseline="-16000" dirty="0">
                <a:solidFill>
                  <a:srgbClr val="0066FF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66FF"/>
                </a:solidFill>
              </a:rPr>
              <a:t>G</a:t>
            </a:r>
            <a:r>
              <a:rPr lang="en-US" altLang="zh-CN" dirty="0">
                <a:solidFill>
                  <a:srgbClr val="0066FF"/>
                </a:solidFill>
              </a:rPr>
              <a:t>∧&lt;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sz="3600" baseline="-16000" dirty="0">
                <a:solidFill>
                  <a:srgbClr val="0066FF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br>
              <a:rPr lang="en-US" altLang="zh-CN" dirty="0">
                <a:solidFill>
                  <a:srgbClr val="0066FF"/>
                </a:solidFill>
              </a:rPr>
            </a:b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H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/>
              <a:t>所以有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dirty="0"/>
              <a:t>)  </a:t>
            </a:r>
            <a:r>
              <a:rPr lang="en-US" altLang="zh-CN" dirty="0">
                <a:sym typeface="Symbol" panose="05050102010706020507" pitchFamily="18" charset="2"/>
              </a:rPr>
              <a:t> 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H</a:t>
            </a:r>
          </a:p>
        </p:txBody>
      </p:sp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0620231A-C44E-735D-D0E0-593071B74E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659456"/>
              </p:ext>
            </p:extLst>
          </p:nvPr>
        </p:nvGraphicFramePr>
        <p:xfrm>
          <a:off x="824895" y="6204744"/>
          <a:ext cx="62976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519160" imgH="2946600" progId="Equation.3">
                  <p:embed/>
                </p:oleObj>
              </mc:Choice>
              <mc:Fallback>
                <p:oleObj name="Equation" r:id="rId3" imgW="32519160" imgH="2946600" progId="Equation.3">
                  <p:embed/>
                  <p:pic>
                    <p:nvPicPr>
                      <p:cNvPr id="773130" name="Object 10">
                        <a:extLst>
                          <a:ext uri="{FF2B5EF4-FFF2-40B4-BE49-F238E27FC236}">
                            <a16:creationId xmlns:a16="http://schemas.microsoft.com/office/drawing/2014/main" id="{0022A372-0017-477B-8625-74DA408EA9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895" y="6204744"/>
                        <a:ext cx="6297613" cy="557212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0085FE50-977D-43A0-B201-296D5E5E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319F16-3109-4A42-A4AA-DF9150796B90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EEB2E60-8532-4846-B552-423F7D02A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推广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7E88B0D3-1131-4E38-B8FC-29418AF87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algn="just" eaLnBrk="1" hangingPunct="1"/>
            <a:r>
              <a:rPr lang="zh-CN" altLang="en-US"/>
              <a:t>定理</a:t>
            </a:r>
            <a:r>
              <a:rPr lang="en-US" altLang="zh-CN"/>
              <a:t>7.4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的结论可以推广到有限多个关系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</a:rPr>
              <a:t> 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>
                <a:solidFill>
                  <a:srgbClr val="000000"/>
                </a:solidFill>
              </a:rPr>
              <a:t>…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-30000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) =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>
                <a:solidFill>
                  <a:srgbClr val="000000"/>
                </a:solidFill>
              </a:rPr>
              <a:t>…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-30000">
                <a:solidFill>
                  <a:srgbClr val="000000"/>
                </a:solidFill>
              </a:rPr>
              <a:t>n</a:t>
            </a:r>
            <a:br>
              <a:rPr lang="en-US" altLang="zh-CN">
                <a:solidFill>
                  <a:srgbClr val="000000"/>
                </a:solidFill>
              </a:rPr>
            </a:br>
            <a:r>
              <a:rPr lang="en-US" altLang="zh-CN">
                <a:solidFill>
                  <a:srgbClr val="000000"/>
                </a:solidFill>
              </a:rPr>
              <a:t>  (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>
                <a:solidFill>
                  <a:srgbClr val="000000"/>
                </a:solidFill>
              </a:rPr>
              <a:t>…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-30000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 </a:t>
            </a:r>
            <a:r>
              <a:rPr lang="en-US" altLang="zh-CN">
                <a:solidFill>
                  <a:srgbClr val="000000"/>
                </a:solidFill>
              </a:rPr>
              <a:t>=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>
                <a:solidFill>
                  <a:srgbClr val="000000"/>
                </a:solidFill>
              </a:rPr>
              <a:t>…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-30000">
                <a:solidFill>
                  <a:srgbClr val="000000"/>
                </a:solidFill>
              </a:rPr>
              <a:t>n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br>
              <a:rPr lang="en-US" altLang="zh-CN">
                <a:solidFill>
                  <a:srgbClr val="000000"/>
                </a:solidFill>
              </a:rPr>
            </a:b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∩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∩ … ∩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-30000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) 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∩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∩ … ∩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-30000">
                <a:solidFill>
                  <a:srgbClr val="000000"/>
                </a:solidFill>
              </a:rPr>
              <a:t>n</a:t>
            </a:r>
            <a:br>
              <a:rPr lang="en-US" altLang="zh-CN">
                <a:solidFill>
                  <a:srgbClr val="000000"/>
                </a:solidFill>
              </a:rPr>
            </a:br>
            <a:r>
              <a:rPr lang="en-US" altLang="zh-CN">
                <a:solidFill>
                  <a:srgbClr val="000000"/>
                </a:solidFill>
              </a:rPr>
              <a:t>  (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∩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∩ … ∩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-30000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 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-30000">
                <a:solidFill>
                  <a:srgbClr val="000000"/>
                </a:solidFill>
              </a:rPr>
              <a:t>1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>
                <a:solidFill>
                  <a:srgbClr val="000000"/>
                </a:solidFill>
              </a:rPr>
              <a:t>∩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-30000">
                <a:solidFill>
                  <a:srgbClr val="000000"/>
                </a:solidFill>
              </a:rPr>
              <a:t>2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>
                <a:solidFill>
                  <a:srgbClr val="000000"/>
                </a:solidFill>
              </a:rPr>
              <a:t>∩ … ∩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-30000">
                <a:solidFill>
                  <a:srgbClr val="000000"/>
                </a:solidFill>
              </a:rPr>
              <a:t>n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B84A7438-5375-4C00-9618-7FA17EB5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D6272C-874D-419A-ABBA-5881C59C2611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04DE93DB-584E-481A-92B6-B8BDDBFC4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关系运算的性质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7CBEE9A6-1B44-44A0-BFB0-843F1D740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7.5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 i="1"/>
              <a:t>F </a:t>
            </a:r>
            <a:r>
              <a:rPr lang="zh-CN" altLang="en-US"/>
              <a:t>为关系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zh-CN" altLang="en-US"/>
              <a:t>为集合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  <a:p>
            <a:pPr eaLnBrk="1" hangingPunct="1"/>
            <a:r>
              <a:rPr lang="en-US" altLang="zh-CN"/>
              <a:t>(1)  </a:t>
            </a:r>
            <a:r>
              <a:rPr lang="en-US" altLang="zh-CN" i="1"/>
              <a:t>F </a:t>
            </a:r>
            <a:r>
              <a:rPr lang="en-US" altLang="zh-CN" sz="2800"/>
              <a:t>↾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∪</a:t>
            </a:r>
            <a:r>
              <a:rPr lang="en-US" altLang="zh-CN" i="1"/>
              <a:t>B</a:t>
            </a:r>
            <a:r>
              <a:rPr lang="en-US" altLang="zh-CN"/>
              <a:t>) = </a:t>
            </a:r>
            <a:r>
              <a:rPr lang="en-US" altLang="zh-CN" i="1"/>
              <a:t>F </a:t>
            </a:r>
            <a:r>
              <a:rPr lang="en-US" altLang="zh-CN" sz="2800"/>
              <a:t>↾</a:t>
            </a:r>
            <a:r>
              <a:rPr lang="en-US" altLang="zh-CN" i="1"/>
              <a:t>A</a:t>
            </a:r>
            <a:r>
              <a:rPr lang="en-US" altLang="zh-CN"/>
              <a:t>∪</a:t>
            </a:r>
            <a:r>
              <a:rPr lang="en-US" altLang="zh-CN" i="1"/>
              <a:t>F </a:t>
            </a:r>
            <a:r>
              <a:rPr lang="en-US" altLang="zh-CN" sz="2800"/>
              <a:t>↾</a:t>
            </a:r>
            <a:r>
              <a:rPr lang="en-US" altLang="zh-CN" i="1"/>
              <a:t>B</a:t>
            </a:r>
          </a:p>
          <a:p>
            <a:pPr eaLnBrk="1" hangingPunct="1"/>
            <a:r>
              <a:rPr lang="en-US" altLang="zh-CN"/>
              <a:t>(2)  </a:t>
            </a:r>
            <a:r>
              <a:rPr lang="en-US" altLang="zh-CN" i="1"/>
              <a:t>F 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/>
              <a:t>∪</a:t>
            </a:r>
            <a:r>
              <a:rPr lang="en-US" altLang="zh-CN" i="1"/>
              <a:t>B</a:t>
            </a:r>
            <a:r>
              <a:rPr lang="en-US" altLang="zh-CN"/>
              <a:t>] = </a:t>
            </a:r>
            <a:r>
              <a:rPr lang="en-US" altLang="zh-CN" i="1"/>
              <a:t>F 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/>
              <a:t>]∪</a:t>
            </a:r>
            <a:r>
              <a:rPr lang="en-US" altLang="zh-CN" i="1"/>
              <a:t>F </a:t>
            </a:r>
            <a:r>
              <a:rPr lang="en-US" altLang="zh-CN"/>
              <a:t>[</a:t>
            </a:r>
            <a:r>
              <a:rPr lang="en-US" altLang="zh-CN" i="1"/>
              <a:t>B</a:t>
            </a:r>
            <a:r>
              <a:rPr lang="en-US" altLang="zh-CN"/>
              <a:t>]</a:t>
            </a:r>
          </a:p>
          <a:p>
            <a:pPr eaLnBrk="1" hangingPunct="1"/>
            <a:r>
              <a:rPr lang="en-US" altLang="zh-CN"/>
              <a:t>(3)  </a:t>
            </a:r>
            <a:r>
              <a:rPr lang="en-US" altLang="zh-CN" i="1"/>
              <a:t>F </a:t>
            </a:r>
            <a:r>
              <a:rPr lang="en-US" altLang="zh-CN" sz="2800"/>
              <a:t>↾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∩</a:t>
            </a:r>
            <a:r>
              <a:rPr lang="en-US" altLang="zh-CN" i="1"/>
              <a:t>B</a:t>
            </a:r>
            <a:r>
              <a:rPr lang="en-US" altLang="zh-CN"/>
              <a:t>) = </a:t>
            </a:r>
            <a:r>
              <a:rPr lang="en-US" altLang="zh-CN" i="1"/>
              <a:t>F </a:t>
            </a:r>
            <a:r>
              <a:rPr lang="en-US" altLang="zh-CN" sz="2800"/>
              <a:t>↾</a:t>
            </a:r>
            <a:r>
              <a:rPr lang="en-US" altLang="zh-CN" i="1"/>
              <a:t>A</a:t>
            </a:r>
            <a:r>
              <a:rPr lang="en-US" altLang="zh-CN"/>
              <a:t>∩</a:t>
            </a:r>
            <a:r>
              <a:rPr lang="en-US" altLang="zh-CN" i="1"/>
              <a:t>F </a:t>
            </a:r>
            <a:r>
              <a:rPr lang="en-US" altLang="zh-CN" sz="2800"/>
              <a:t>↾</a:t>
            </a:r>
            <a:r>
              <a:rPr lang="en-US" altLang="zh-CN" i="1"/>
              <a:t>B</a:t>
            </a:r>
          </a:p>
          <a:p>
            <a:pPr eaLnBrk="1" hangingPunct="1"/>
            <a:r>
              <a:rPr lang="en-US" altLang="zh-CN"/>
              <a:t>(4)  </a:t>
            </a:r>
            <a:r>
              <a:rPr lang="en-US" altLang="zh-CN" i="1"/>
              <a:t>F 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/>
              <a:t>∩</a:t>
            </a:r>
            <a:r>
              <a:rPr lang="en-US" altLang="zh-CN" i="1"/>
              <a:t>B</a:t>
            </a:r>
            <a:r>
              <a:rPr lang="en-US" altLang="zh-CN"/>
              <a:t>] 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/>
              <a:t> </a:t>
            </a:r>
            <a:r>
              <a:rPr lang="en-US" altLang="zh-CN" i="1"/>
              <a:t>F 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/>
              <a:t>]∩</a:t>
            </a:r>
            <a:r>
              <a:rPr lang="en-US" altLang="zh-CN" i="1"/>
              <a:t>F </a:t>
            </a:r>
            <a:r>
              <a:rPr lang="en-US" altLang="zh-CN"/>
              <a:t>[</a:t>
            </a:r>
            <a:r>
              <a:rPr lang="en-US" altLang="zh-CN" i="1"/>
              <a:t>B</a:t>
            </a:r>
            <a:r>
              <a:rPr lang="en-US" altLang="zh-CN"/>
              <a:t>]</a:t>
            </a:r>
            <a:br>
              <a:rPr lang="en-US" altLang="zh-CN"/>
            </a:br>
            <a:r>
              <a:rPr lang="en-US" altLang="zh-CN"/>
              <a:t> 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E74DB7D5-2652-4058-92AA-2494592A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A21586-473D-4357-A92F-9A85F1F4EDB1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CE7570A-8849-4A9E-A3EA-E208E7F0E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7.1 </a:t>
            </a:r>
            <a:r>
              <a:rPr lang="zh-CN" altLang="en-US">
                <a:latin typeface="宋体" panose="02010600030101010101" pitchFamily="2" charset="-122"/>
              </a:rPr>
              <a:t>有序对与笛卡儿积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5602B88-6921-4382-B5F7-963BF81D7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marL="808038" indent="-808038"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7.1</a:t>
            </a:r>
            <a:r>
              <a:rPr lang="en-US" altLang="zh-CN"/>
              <a:t>  </a:t>
            </a:r>
            <a:r>
              <a:rPr lang="zh-CN" altLang="en-US"/>
              <a:t>由两个元素 </a:t>
            </a:r>
            <a:r>
              <a:rPr lang="en-US" altLang="zh-CN" i="1"/>
              <a:t>x </a:t>
            </a:r>
            <a:r>
              <a:rPr lang="zh-CN" altLang="en-US"/>
              <a:t>和 </a:t>
            </a:r>
            <a:r>
              <a:rPr lang="en-US" altLang="zh-CN" i="1"/>
              <a:t>y</a:t>
            </a:r>
            <a:r>
              <a:rPr lang="zh-CN" altLang="en-US"/>
              <a:t>，按照一定的顺序组成的二元组</a:t>
            </a:r>
          </a:p>
          <a:p>
            <a:pPr marL="808038" indent="-808038" eaLnBrk="1" hangingPunct="1"/>
            <a:r>
              <a:rPr lang="zh-CN" altLang="en-US"/>
              <a:t>称为</a:t>
            </a:r>
            <a:r>
              <a:rPr lang="zh-CN" altLang="en-US">
                <a:solidFill>
                  <a:srgbClr val="A50021"/>
                </a:solidFill>
              </a:rPr>
              <a:t>有序对</a:t>
            </a:r>
            <a:r>
              <a:rPr lang="zh-CN" altLang="en-US"/>
              <a:t>，记作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&gt;.</a:t>
            </a:r>
          </a:p>
          <a:p>
            <a:pPr marL="808038" indent="-808038" eaLnBrk="1" hangingPunct="1">
              <a:spcBef>
                <a:spcPct val="60000"/>
              </a:spcBef>
            </a:pPr>
            <a:r>
              <a:rPr lang="zh-CN" altLang="en-US"/>
              <a:t>有序对性质</a:t>
            </a:r>
            <a:r>
              <a:rPr lang="en-US" altLang="zh-CN"/>
              <a:t>: </a:t>
            </a:r>
          </a:p>
          <a:p>
            <a:pPr marL="808038" indent="-808038" eaLnBrk="1" hangingPunct="1"/>
            <a:r>
              <a:rPr lang="en-US" altLang="zh-CN"/>
              <a:t>(1) </a:t>
            </a:r>
            <a:r>
              <a:rPr lang="zh-CN" altLang="en-US"/>
              <a:t>有序性  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</a:t>
            </a:r>
            <a:r>
              <a:rPr lang="en-US" altLang="zh-CN"/>
              <a:t>&lt;</a:t>
            </a:r>
            <a:r>
              <a:rPr lang="en-US" altLang="zh-CN" i="1"/>
              <a:t>y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/>
              <a:t>&gt; </a:t>
            </a:r>
            <a:r>
              <a:rPr lang="zh-CN" altLang="en-US"/>
              <a:t>（当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</a:t>
            </a:r>
            <a:r>
              <a:rPr lang="en-US" altLang="zh-CN" i="1"/>
              <a:t>y</a:t>
            </a:r>
            <a:r>
              <a:rPr lang="zh-CN" altLang="en-US"/>
              <a:t>时）  </a:t>
            </a:r>
          </a:p>
          <a:p>
            <a:pPr marL="808038" indent="-808038" eaLnBrk="1" hangingPunct="1"/>
            <a:r>
              <a:rPr lang="en-US" altLang="zh-CN"/>
              <a:t>(2)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</a:t>
            </a:r>
            <a:r>
              <a:rPr lang="zh-CN" altLang="en-US"/>
              <a:t>与</a:t>
            </a:r>
            <a:r>
              <a:rPr lang="en-US" altLang="zh-CN"/>
              <a:t>&lt;</a:t>
            </a:r>
            <a:r>
              <a:rPr lang="en-US" altLang="zh-CN" i="1"/>
              <a:t>u</a:t>
            </a:r>
            <a:r>
              <a:rPr lang="en-US" altLang="zh-CN"/>
              <a:t>,</a:t>
            </a:r>
            <a:r>
              <a:rPr lang="en-US" altLang="zh-CN" i="1"/>
              <a:t>v</a:t>
            </a:r>
            <a:r>
              <a:rPr lang="en-US" altLang="zh-CN"/>
              <a:t>&gt;</a:t>
            </a:r>
            <a:r>
              <a:rPr lang="zh-CN" altLang="en-US"/>
              <a:t>相等的充分必要条件是</a:t>
            </a:r>
          </a:p>
          <a:p>
            <a:pPr marL="808038" indent="-808038" eaLnBrk="1" hangingPunct="1"/>
            <a:r>
              <a:rPr lang="zh-CN" altLang="en-US"/>
              <a:t>                    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&gt;=&lt;</a:t>
            </a:r>
            <a:r>
              <a:rPr lang="en-US" altLang="zh-CN" i="1"/>
              <a:t>u</a:t>
            </a:r>
            <a:r>
              <a:rPr lang="en-US" altLang="zh-CN"/>
              <a:t>,</a:t>
            </a:r>
            <a:r>
              <a:rPr lang="en-US" altLang="zh-CN" i="1"/>
              <a:t>v</a:t>
            </a:r>
            <a:r>
              <a:rPr lang="en-US" altLang="zh-CN"/>
              <a:t>&gt;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u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y</a:t>
            </a:r>
            <a:r>
              <a:rPr lang="en-US" altLang="zh-CN"/>
              <a:t>=</a:t>
            </a:r>
            <a:r>
              <a:rPr lang="en-US" altLang="zh-CN" i="1"/>
              <a:t>v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3F04F52D-12DD-4852-ADE8-C7822C17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F7B9A1-7CB6-4E61-9EC9-B1322419107E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387774C9-657D-41FE-8489-0D2A66CC7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E9770C1-6B0C-40A2-ADAA-11CAAEB58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400675"/>
          </a:xfrm>
        </p:spPr>
        <p:txBody>
          <a:bodyPr/>
          <a:lstStyle/>
          <a:p>
            <a:pPr eaLnBrk="1" hangingPunct="1"/>
            <a:r>
              <a:rPr lang="zh-CN" altLang="en-US"/>
              <a:t>证 只证 </a:t>
            </a:r>
            <a:r>
              <a:rPr lang="en-US" altLang="zh-CN"/>
              <a:t>(1) </a:t>
            </a:r>
            <a:r>
              <a:rPr lang="zh-CN" altLang="en-US"/>
              <a:t>和 </a:t>
            </a:r>
            <a:r>
              <a:rPr lang="en-US" altLang="zh-CN"/>
              <a:t>(4).</a:t>
            </a:r>
          </a:p>
          <a:p>
            <a:pPr eaLnBrk="1" hangingPunct="1"/>
            <a:r>
              <a:rPr lang="en-US" altLang="zh-CN"/>
              <a:t> (1)</a:t>
            </a:r>
            <a:r>
              <a:rPr lang="en-US" altLang="zh-CN" i="1"/>
              <a:t> F </a:t>
            </a:r>
            <a:r>
              <a:rPr lang="en-US" altLang="zh-CN" sz="2800"/>
              <a:t>↾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∪</a:t>
            </a:r>
            <a:r>
              <a:rPr lang="en-US" altLang="zh-CN" i="1"/>
              <a:t>B</a:t>
            </a:r>
            <a:r>
              <a:rPr lang="en-US" altLang="zh-CN"/>
              <a:t>) = </a:t>
            </a:r>
            <a:r>
              <a:rPr lang="en-US" altLang="zh-CN" i="1"/>
              <a:t>F </a:t>
            </a:r>
            <a:r>
              <a:rPr lang="en-US" altLang="zh-CN" sz="2800"/>
              <a:t>↾</a:t>
            </a:r>
            <a:r>
              <a:rPr lang="en-US" altLang="zh-CN" i="1"/>
              <a:t>A</a:t>
            </a:r>
            <a:r>
              <a:rPr lang="en-US" altLang="zh-CN"/>
              <a:t>∪</a:t>
            </a:r>
            <a:r>
              <a:rPr lang="en-US" altLang="zh-CN" i="1"/>
              <a:t>F </a:t>
            </a:r>
            <a:r>
              <a:rPr lang="en-US" altLang="zh-CN" sz="2800"/>
              <a:t>↾</a:t>
            </a:r>
            <a:r>
              <a:rPr lang="en-US" altLang="zh-CN" i="1"/>
              <a:t>B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 </a:t>
            </a:r>
            <a:r>
              <a:rPr lang="zh-CN" altLang="en-US"/>
              <a:t>证明：任取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</a:t>
            </a:r>
            <a:br>
              <a:rPr lang="en-US" altLang="zh-CN"/>
            </a:br>
            <a:r>
              <a:rPr lang="en-US" altLang="zh-CN"/>
              <a:t>      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F </a:t>
            </a:r>
            <a:r>
              <a:rPr lang="en-US" altLang="zh-CN" sz="2800"/>
              <a:t>↾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∪</a:t>
            </a:r>
            <a:r>
              <a:rPr lang="en-US" altLang="zh-CN" i="1"/>
              <a:t>B</a:t>
            </a:r>
            <a:r>
              <a:rPr lang="en-US" altLang="zh-CN"/>
              <a:t>)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                  </a:t>
            </a:r>
            <a:r>
              <a:rPr lang="en-US" altLang="zh-CN">
                <a:solidFill>
                  <a:srgbClr val="0066FF"/>
                </a:solidFill>
              </a:rPr>
              <a:t> &lt;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&gt;∈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r>
              <a:rPr lang="en-US" altLang="zh-CN">
                <a:solidFill>
                  <a:srgbClr val="0066FF"/>
                </a:solidFill>
              </a:rPr>
              <a:t>∧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∈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∪</a:t>
            </a:r>
            <a:r>
              <a:rPr lang="en-US" altLang="zh-CN" i="1">
                <a:solidFill>
                  <a:srgbClr val="0066FF"/>
                </a:solidFill>
              </a:rPr>
              <a:t>B</a:t>
            </a:r>
            <a:endParaRPr lang="en-US" altLang="zh-CN">
              <a:solidFill>
                <a:srgbClr val="0066FF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                  </a:t>
            </a:r>
            <a:r>
              <a:rPr lang="en-US" altLang="zh-CN">
                <a:solidFill>
                  <a:srgbClr val="0066FF"/>
                </a:solidFill>
              </a:rPr>
              <a:t> &lt;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&gt;∈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r>
              <a:rPr lang="en-US" altLang="zh-CN">
                <a:solidFill>
                  <a:srgbClr val="0066FF"/>
                </a:solidFill>
              </a:rPr>
              <a:t>∧(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∈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∨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∈</a:t>
            </a:r>
            <a:r>
              <a:rPr lang="en-US" altLang="zh-CN" i="1">
                <a:solidFill>
                  <a:srgbClr val="0066FF"/>
                </a:solidFill>
              </a:rPr>
              <a:t>B</a:t>
            </a:r>
            <a:r>
              <a:rPr lang="en-US" altLang="zh-CN">
                <a:solidFill>
                  <a:srgbClr val="0066FF"/>
                </a:solidFill>
              </a:rPr>
              <a:t>)</a:t>
            </a:r>
            <a:endParaRPr lang="en-US" altLang="zh-CN">
              <a:solidFill>
                <a:srgbClr val="0066FF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                  </a:t>
            </a:r>
            <a:r>
              <a:rPr lang="en-US" altLang="zh-CN">
                <a:solidFill>
                  <a:srgbClr val="0066FF"/>
                </a:solidFill>
              </a:rPr>
              <a:t> (&lt;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&gt;∈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r>
              <a:rPr lang="en-US" altLang="zh-CN">
                <a:solidFill>
                  <a:srgbClr val="0066FF"/>
                </a:solidFill>
              </a:rPr>
              <a:t>∧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∈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)∨(&lt;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&gt;∈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r>
              <a:rPr lang="en-US" altLang="zh-CN">
                <a:solidFill>
                  <a:srgbClr val="0066FF"/>
                </a:solidFill>
              </a:rPr>
              <a:t>∧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∈</a:t>
            </a:r>
            <a:r>
              <a:rPr lang="en-US" altLang="zh-CN" i="1">
                <a:solidFill>
                  <a:srgbClr val="0066FF"/>
                </a:solidFill>
              </a:rPr>
              <a:t>B</a:t>
            </a:r>
            <a:r>
              <a:rPr lang="en-US" altLang="zh-CN">
                <a:solidFill>
                  <a:srgbClr val="0066FF"/>
                </a:solidFill>
              </a:rPr>
              <a:t>)</a:t>
            </a:r>
            <a:endParaRPr lang="en-US" altLang="zh-CN">
              <a:solidFill>
                <a:srgbClr val="0066FF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                  </a:t>
            </a:r>
            <a:r>
              <a:rPr lang="en-US" altLang="zh-CN">
                <a:solidFill>
                  <a:srgbClr val="0066FF"/>
                </a:solidFill>
              </a:rPr>
              <a:t> &lt;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&gt;∈</a:t>
            </a:r>
            <a:r>
              <a:rPr lang="en-US" altLang="zh-CN" i="1">
                <a:solidFill>
                  <a:srgbClr val="0066FF"/>
                </a:solidFill>
              </a:rPr>
              <a:t>F </a:t>
            </a:r>
            <a:r>
              <a:rPr lang="en-US" altLang="zh-CN" sz="2800">
                <a:solidFill>
                  <a:srgbClr val="0066FF"/>
                </a:solidFill>
              </a:rPr>
              <a:t>↾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∨&lt;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&gt;∈</a:t>
            </a:r>
            <a:r>
              <a:rPr lang="en-US" altLang="zh-CN" i="1">
                <a:solidFill>
                  <a:srgbClr val="0066FF"/>
                </a:solidFill>
              </a:rPr>
              <a:t>F </a:t>
            </a:r>
            <a:r>
              <a:rPr lang="en-US" altLang="zh-CN" sz="2800">
                <a:solidFill>
                  <a:srgbClr val="0066FF"/>
                </a:solidFill>
              </a:rPr>
              <a:t>↾</a:t>
            </a:r>
            <a:r>
              <a:rPr lang="en-US" altLang="zh-CN" i="1">
                <a:solidFill>
                  <a:srgbClr val="0066FF"/>
                </a:solidFill>
              </a:rPr>
              <a:t>B</a:t>
            </a:r>
            <a:endParaRPr lang="en-US" altLang="zh-CN">
              <a:solidFill>
                <a:srgbClr val="0066FF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                  </a:t>
            </a:r>
            <a:r>
              <a:rPr lang="en-US" altLang="zh-CN"/>
              <a:t>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F </a:t>
            </a:r>
            <a:r>
              <a:rPr lang="en-US" altLang="zh-CN" sz="2800"/>
              <a:t>↾</a:t>
            </a:r>
            <a:r>
              <a:rPr lang="en-US" altLang="zh-CN" i="1"/>
              <a:t>A</a:t>
            </a:r>
            <a:r>
              <a:rPr lang="en-US" altLang="zh-CN"/>
              <a:t>∪</a:t>
            </a:r>
            <a:r>
              <a:rPr lang="en-US" altLang="zh-CN" i="1"/>
              <a:t>F </a:t>
            </a:r>
            <a:r>
              <a:rPr lang="en-US" altLang="zh-CN" sz="2800"/>
              <a:t>↾</a:t>
            </a:r>
            <a:r>
              <a:rPr lang="en-US" altLang="zh-CN" i="1"/>
              <a:t>B</a:t>
            </a:r>
            <a:endParaRPr lang="en-US" altLang="zh-CN"/>
          </a:p>
          <a:p>
            <a:pPr eaLnBrk="1" hangingPunct="1">
              <a:spcBef>
                <a:spcPct val="60000"/>
              </a:spcBef>
            </a:pPr>
            <a:r>
              <a:rPr lang="en-US" altLang="zh-CN"/>
              <a:t> </a:t>
            </a:r>
            <a:r>
              <a:rPr lang="zh-CN" altLang="en-US"/>
              <a:t>所以有</a:t>
            </a:r>
            <a:r>
              <a:rPr lang="en-US" altLang="zh-CN" i="1"/>
              <a:t>F </a:t>
            </a:r>
            <a:r>
              <a:rPr lang="en-US" altLang="zh-CN" sz="2800"/>
              <a:t>↾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∪</a:t>
            </a:r>
            <a:r>
              <a:rPr lang="en-US" altLang="zh-CN" i="1"/>
              <a:t>B</a:t>
            </a:r>
            <a:r>
              <a:rPr lang="en-US" altLang="zh-CN"/>
              <a:t>) = </a:t>
            </a:r>
            <a:r>
              <a:rPr lang="en-US" altLang="zh-CN" i="1"/>
              <a:t>F </a:t>
            </a:r>
            <a:r>
              <a:rPr lang="en-US" altLang="zh-CN" sz="2800"/>
              <a:t>↾</a:t>
            </a:r>
            <a:r>
              <a:rPr lang="en-US" altLang="zh-CN" i="1"/>
              <a:t>A</a:t>
            </a:r>
            <a:r>
              <a:rPr lang="en-US" altLang="zh-CN"/>
              <a:t>∪</a:t>
            </a:r>
            <a:r>
              <a:rPr lang="en-US" altLang="zh-CN" i="1"/>
              <a:t>F </a:t>
            </a:r>
            <a:r>
              <a:rPr lang="en-US" altLang="zh-CN" sz="2800"/>
              <a:t>↾</a:t>
            </a:r>
            <a:r>
              <a:rPr lang="en-US" altLang="zh-CN" i="1"/>
              <a:t>B</a:t>
            </a:r>
            <a:r>
              <a:rPr lang="en-US" altLang="zh-CN"/>
              <a:t>. </a:t>
            </a:r>
          </a:p>
        </p:txBody>
      </p:sp>
      <p:sp>
        <p:nvSpPr>
          <p:cNvPr id="63493" name="矩形 1">
            <a:extLst>
              <a:ext uri="{FF2B5EF4-FFF2-40B4-BE49-F238E27FC236}">
                <a16:creationId xmlns:a16="http://schemas.microsoft.com/office/drawing/2014/main" id="{4DBEA607-5D59-4D39-8873-DB5A9B193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113" y="1196975"/>
            <a:ext cx="3970337" cy="523875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Arial" panose="020B0604020202020204" pitchFamily="34" charset="0"/>
              </a:rPr>
              <a:t> </a:t>
            </a:r>
            <a:r>
              <a:rPr lang="en-US" altLang="zh-CN" b="0" i="1">
                <a:latin typeface="Arial" panose="020B0604020202020204" pitchFamily="34" charset="0"/>
              </a:rPr>
              <a:t>R</a:t>
            </a:r>
            <a:r>
              <a:rPr lang="en-US" altLang="zh-CN" sz="2800" b="0">
                <a:latin typeface="Arial" panose="020B0604020202020204" pitchFamily="34" charset="0"/>
              </a:rPr>
              <a:t>↾</a:t>
            </a:r>
            <a:r>
              <a:rPr lang="en-US" altLang="zh-CN" b="0" i="1">
                <a:latin typeface="Arial" panose="020B0604020202020204" pitchFamily="34" charset="0"/>
              </a:rPr>
              <a:t>A </a:t>
            </a:r>
            <a:r>
              <a:rPr lang="en-US" altLang="zh-CN" b="0">
                <a:latin typeface="Arial" panose="020B0604020202020204" pitchFamily="34" charset="0"/>
              </a:rPr>
              <a:t>= { &lt;</a:t>
            </a:r>
            <a:r>
              <a:rPr lang="en-US" altLang="zh-CN" b="0" i="1">
                <a:latin typeface="Arial" panose="020B0604020202020204" pitchFamily="34" charset="0"/>
              </a:rPr>
              <a:t>x</a:t>
            </a:r>
            <a:r>
              <a:rPr lang="en-US" altLang="zh-CN" b="0">
                <a:latin typeface="Arial" panose="020B0604020202020204" pitchFamily="34" charset="0"/>
              </a:rPr>
              <a:t>,</a:t>
            </a:r>
            <a:r>
              <a:rPr lang="en-US" altLang="zh-CN" b="0" i="1">
                <a:latin typeface="Arial" panose="020B0604020202020204" pitchFamily="34" charset="0"/>
              </a:rPr>
              <a:t>y</a:t>
            </a:r>
            <a:r>
              <a:rPr lang="en-US" altLang="zh-CN" b="0">
                <a:latin typeface="Arial" panose="020B0604020202020204" pitchFamily="34" charset="0"/>
              </a:rPr>
              <a:t>&gt; | </a:t>
            </a:r>
            <a:r>
              <a:rPr lang="en-US" altLang="zh-CN" b="0" i="1">
                <a:latin typeface="Arial" panose="020B0604020202020204" pitchFamily="34" charset="0"/>
              </a:rPr>
              <a:t>xRy</a:t>
            </a:r>
            <a:r>
              <a:rPr lang="en-US" altLang="zh-CN" b="0">
                <a:latin typeface="Arial" panose="020B0604020202020204" pitchFamily="34" charset="0"/>
              </a:rPr>
              <a:t>∧</a:t>
            </a:r>
            <a:r>
              <a:rPr lang="en-US" altLang="zh-CN" b="0" i="1">
                <a:latin typeface="Arial" panose="020B0604020202020204" pitchFamily="34" charset="0"/>
              </a:rPr>
              <a:t>x</a:t>
            </a:r>
            <a:r>
              <a:rPr lang="en-US" altLang="zh-CN" b="0">
                <a:latin typeface="Arial" panose="020B0604020202020204" pitchFamily="34" charset="0"/>
              </a:rPr>
              <a:t>∈</a:t>
            </a:r>
            <a:r>
              <a:rPr lang="en-US" altLang="zh-CN" b="0" i="1">
                <a:latin typeface="Arial" panose="020B0604020202020204" pitchFamily="34" charset="0"/>
              </a:rPr>
              <a:t>A </a:t>
            </a:r>
            <a:r>
              <a:rPr lang="en-US" altLang="zh-CN" b="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2E9490FE-0062-4BB9-90D1-AD7559BC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1CA5F4-4B0D-4D95-BFD1-2202B93D00DC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C8234D50-C5DC-4AD6-B20D-A961C5EE9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A95DD19-6277-4B56-A990-59F5510BA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453062"/>
          </a:xfrm>
        </p:spPr>
        <p:txBody>
          <a:bodyPr/>
          <a:lstStyle/>
          <a:p>
            <a:pPr eaLnBrk="1" hangingPunct="1"/>
            <a:r>
              <a:rPr lang="en-US" altLang="zh-CN" dirty="0"/>
              <a:t>(4) 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∩</a:t>
            </a:r>
            <a:r>
              <a:rPr lang="en-US" altLang="zh-CN" i="1" dirty="0"/>
              <a:t>B</a:t>
            </a:r>
            <a:r>
              <a:rPr lang="en-US" altLang="zh-CN" dirty="0"/>
              <a:t>]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]∩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br>
              <a:rPr lang="en-US" altLang="zh-CN" dirty="0"/>
            </a:br>
            <a:endParaRPr lang="en-US" altLang="zh-CN" dirty="0"/>
          </a:p>
          <a:p>
            <a:pPr eaLnBrk="1" hangingPunct="1"/>
            <a:r>
              <a:rPr lang="zh-CN" altLang="en-US" dirty="0"/>
              <a:t>证明：任取</a:t>
            </a:r>
            <a:r>
              <a:rPr lang="en-US" altLang="zh-CN" i="1" dirty="0"/>
              <a:t>y</a:t>
            </a:r>
            <a:r>
              <a:rPr lang="en-US" altLang="zh-CN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      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F</a:t>
            </a:r>
            <a:r>
              <a:rPr lang="en-US" altLang="zh-CN" i="1" dirty="0"/>
              <a:t>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∩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>
                <a:solidFill>
                  <a:srgbClr val="0066FF"/>
                </a:solidFill>
              </a:rPr>
              <a:t>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66FF"/>
                </a:solidFill>
              </a:rPr>
              <a:t>x </a:t>
            </a:r>
            <a:r>
              <a:rPr lang="en-US" altLang="zh-CN" dirty="0">
                <a:solidFill>
                  <a:srgbClr val="0066FF"/>
                </a:solidFill>
              </a:rPr>
              <a:t>(&lt;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 err="1">
                <a:solidFill>
                  <a:srgbClr val="0066FF"/>
                </a:solidFill>
              </a:rPr>
              <a:t>F</a:t>
            </a:r>
            <a:r>
              <a:rPr lang="en-US" altLang="zh-CN" dirty="0" err="1">
                <a:solidFill>
                  <a:srgbClr val="0066FF"/>
                </a:solidFill>
              </a:rPr>
              <a:t>∧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∈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dirty="0" err="1">
                <a:solidFill>
                  <a:srgbClr val="0066FF"/>
                </a:solidFill>
              </a:rPr>
              <a:t>∩</a:t>
            </a:r>
            <a:r>
              <a:rPr lang="en-US" altLang="zh-CN" i="1" dirty="0" err="1">
                <a:solidFill>
                  <a:srgbClr val="0066FF"/>
                </a:solidFill>
              </a:rPr>
              <a:t>B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br>
              <a:rPr lang="en-US" altLang="zh-CN" dirty="0">
                <a:solidFill>
                  <a:srgbClr val="0066FF"/>
                </a:solidFill>
              </a:rPr>
            </a:br>
            <a:r>
              <a:rPr lang="en-US" altLang="zh-CN" dirty="0">
                <a:solidFill>
                  <a:srgbClr val="0066FF"/>
                </a:solidFill>
              </a:rPr>
              <a:t>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66FF"/>
                </a:solidFill>
              </a:rPr>
              <a:t>x </a:t>
            </a:r>
            <a:r>
              <a:rPr lang="en-US" altLang="zh-CN" dirty="0">
                <a:solidFill>
                  <a:srgbClr val="0066FF"/>
                </a:solidFill>
              </a:rPr>
              <a:t>(&lt;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 err="1">
                <a:solidFill>
                  <a:srgbClr val="0066FF"/>
                </a:solidFill>
              </a:rPr>
              <a:t>F</a:t>
            </a:r>
            <a:r>
              <a:rPr lang="en-US" altLang="zh-CN" dirty="0" err="1">
                <a:solidFill>
                  <a:srgbClr val="0066FF"/>
                </a:solidFill>
              </a:rPr>
              <a:t>∧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∈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dirty="0" err="1">
                <a:solidFill>
                  <a:srgbClr val="0066FF"/>
                </a:solidFill>
              </a:rPr>
              <a:t>∧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∈</a:t>
            </a:r>
            <a:r>
              <a:rPr lang="en-US" altLang="zh-CN" i="1" dirty="0" err="1">
                <a:solidFill>
                  <a:srgbClr val="0066FF"/>
                </a:solidFill>
              </a:rPr>
              <a:t>B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br>
              <a:rPr lang="en-US" altLang="zh-CN" dirty="0">
                <a:solidFill>
                  <a:srgbClr val="0066FF"/>
                </a:solidFill>
              </a:rPr>
            </a:br>
            <a:r>
              <a:rPr lang="en-US" altLang="zh-CN" dirty="0">
                <a:solidFill>
                  <a:srgbClr val="0066FF"/>
                </a:solidFill>
              </a:rPr>
              <a:t>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66FF"/>
                </a:solidFill>
              </a:rPr>
              <a:t>x </a:t>
            </a:r>
            <a:r>
              <a:rPr lang="en-US" altLang="zh-CN" dirty="0">
                <a:solidFill>
                  <a:srgbClr val="0066FF"/>
                </a:solidFill>
              </a:rPr>
              <a:t>( </a:t>
            </a:r>
            <a:r>
              <a:rPr lang="en-US" altLang="zh-CN" dirty="0">
                <a:solidFill>
                  <a:srgbClr val="FF0000"/>
                </a:solidFill>
              </a:rPr>
              <a:t>(&lt;</a:t>
            </a:r>
            <a:r>
              <a:rPr lang="en-US" altLang="zh-CN" i="1" dirty="0" err="1">
                <a:solidFill>
                  <a:srgbClr val="FF0000"/>
                </a:solidFill>
              </a:rPr>
              <a:t>x</a:t>
            </a:r>
            <a:r>
              <a:rPr lang="en-US" altLang="zh-CN" dirty="0" err="1">
                <a:solidFill>
                  <a:srgbClr val="FF0000"/>
                </a:solidFill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</a:rPr>
              <a:t>y</a:t>
            </a:r>
            <a:r>
              <a:rPr lang="en-US" altLang="zh-CN" dirty="0">
                <a:solidFill>
                  <a:srgbClr val="FF0000"/>
                </a:solidFill>
              </a:rPr>
              <a:t>&gt;∈</a:t>
            </a:r>
            <a:r>
              <a:rPr lang="en-US" altLang="zh-CN" i="1" dirty="0" err="1">
                <a:solidFill>
                  <a:srgbClr val="FF0000"/>
                </a:solidFill>
              </a:rPr>
              <a:t>F</a:t>
            </a:r>
            <a:r>
              <a:rPr lang="en-US" altLang="zh-CN" dirty="0" err="1">
                <a:solidFill>
                  <a:srgbClr val="FF0000"/>
                </a:solidFill>
              </a:rPr>
              <a:t>∧</a:t>
            </a:r>
            <a:r>
              <a:rPr lang="en-US" altLang="zh-CN" i="1" dirty="0" err="1">
                <a:solidFill>
                  <a:srgbClr val="FF0000"/>
                </a:solidFill>
              </a:rPr>
              <a:t>x</a:t>
            </a:r>
            <a:r>
              <a:rPr lang="en-US" altLang="zh-CN" dirty="0" err="1">
                <a:solidFill>
                  <a:srgbClr val="FF0000"/>
                </a:solidFill>
              </a:rPr>
              <a:t>∈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0066FF"/>
                </a:solidFill>
              </a:rPr>
              <a:t>∧</a:t>
            </a:r>
            <a:r>
              <a:rPr lang="en-US" altLang="zh-CN" dirty="0">
                <a:solidFill>
                  <a:srgbClr val="FF0000"/>
                </a:solidFill>
              </a:rPr>
              <a:t>(&lt;</a:t>
            </a:r>
            <a:r>
              <a:rPr lang="en-US" altLang="zh-CN" i="1" dirty="0" err="1">
                <a:solidFill>
                  <a:srgbClr val="FF0000"/>
                </a:solidFill>
              </a:rPr>
              <a:t>x</a:t>
            </a:r>
            <a:r>
              <a:rPr lang="en-US" altLang="zh-CN" dirty="0" err="1">
                <a:solidFill>
                  <a:srgbClr val="FF0000"/>
                </a:solidFill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</a:rPr>
              <a:t>y</a:t>
            </a:r>
            <a:r>
              <a:rPr lang="en-US" altLang="zh-CN" dirty="0">
                <a:solidFill>
                  <a:srgbClr val="FF0000"/>
                </a:solidFill>
              </a:rPr>
              <a:t>&gt;∈</a:t>
            </a:r>
            <a:r>
              <a:rPr lang="en-US" altLang="zh-CN" i="1" dirty="0" err="1">
                <a:solidFill>
                  <a:srgbClr val="FF0000"/>
                </a:solidFill>
              </a:rPr>
              <a:t>F</a:t>
            </a:r>
            <a:r>
              <a:rPr lang="en-US" altLang="zh-CN" dirty="0" err="1">
                <a:solidFill>
                  <a:srgbClr val="FF0000"/>
                </a:solidFill>
              </a:rPr>
              <a:t>∧</a:t>
            </a:r>
            <a:r>
              <a:rPr lang="en-US" altLang="zh-CN" i="1" dirty="0" err="1">
                <a:solidFill>
                  <a:srgbClr val="FF0000"/>
                </a:solidFill>
              </a:rPr>
              <a:t>x</a:t>
            </a:r>
            <a:r>
              <a:rPr lang="en-US" altLang="zh-CN" dirty="0" err="1">
                <a:solidFill>
                  <a:srgbClr val="FF0000"/>
                </a:solidFill>
              </a:rPr>
              <a:t>∈</a:t>
            </a:r>
            <a:r>
              <a:rPr lang="en-US" altLang="zh-CN" i="1" dirty="0" err="1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0066FF"/>
                </a:solidFill>
              </a:rPr>
              <a:t> )</a:t>
            </a:r>
            <a:br>
              <a:rPr lang="en-US" altLang="zh-CN" dirty="0">
                <a:solidFill>
                  <a:srgbClr val="0066FF"/>
                </a:solidFill>
              </a:rPr>
            </a:br>
            <a:r>
              <a:rPr lang="en-US" altLang="zh-CN" dirty="0">
                <a:solidFill>
                  <a:srgbClr val="0066FF"/>
                </a:solidFill>
              </a:rPr>
              <a:t>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FF0000"/>
                </a:solidFill>
              </a:rPr>
              <a:t>x </a:t>
            </a:r>
            <a:r>
              <a:rPr lang="en-US" altLang="zh-CN" dirty="0">
                <a:solidFill>
                  <a:srgbClr val="FF0000"/>
                </a:solidFill>
              </a:rPr>
              <a:t>(&lt;</a:t>
            </a:r>
            <a:r>
              <a:rPr lang="en-US" altLang="zh-CN" i="1" dirty="0" err="1">
                <a:solidFill>
                  <a:srgbClr val="FF0000"/>
                </a:solidFill>
              </a:rPr>
              <a:t>x</a:t>
            </a:r>
            <a:r>
              <a:rPr lang="en-US" altLang="zh-CN" dirty="0" err="1">
                <a:solidFill>
                  <a:srgbClr val="FF0000"/>
                </a:solidFill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</a:rPr>
              <a:t>y</a:t>
            </a:r>
            <a:r>
              <a:rPr lang="en-US" altLang="zh-CN" dirty="0">
                <a:solidFill>
                  <a:srgbClr val="FF0000"/>
                </a:solidFill>
              </a:rPr>
              <a:t>&gt;∈</a:t>
            </a:r>
            <a:r>
              <a:rPr lang="en-US" altLang="zh-CN" i="1" dirty="0" err="1">
                <a:solidFill>
                  <a:srgbClr val="FF0000"/>
                </a:solidFill>
              </a:rPr>
              <a:t>F</a:t>
            </a:r>
            <a:r>
              <a:rPr lang="en-US" altLang="zh-CN" dirty="0" err="1">
                <a:solidFill>
                  <a:srgbClr val="FF0000"/>
                </a:solidFill>
              </a:rPr>
              <a:t>∧</a:t>
            </a:r>
            <a:r>
              <a:rPr lang="en-US" altLang="zh-CN" i="1" dirty="0" err="1">
                <a:solidFill>
                  <a:srgbClr val="FF0000"/>
                </a:solidFill>
              </a:rPr>
              <a:t>x</a:t>
            </a:r>
            <a:r>
              <a:rPr lang="en-US" altLang="zh-CN" dirty="0" err="1">
                <a:solidFill>
                  <a:srgbClr val="FF0000"/>
                </a:solidFill>
              </a:rPr>
              <a:t>∈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0066FF"/>
                </a:solidFill>
              </a:rPr>
              <a:t>∧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FF0000"/>
                </a:solidFill>
              </a:rPr>
              <a:t>x </a:t>
            </a:r>
            <a:r>
              <a:rPr lang="en-US" altLang="zh-CN" dirty="0">
                <a:solidFill>
                  <a:srgbClr val="FF0000"/>
                </a:solidFill>
              </a:rPr>
              <a:t>(&lt;</a:t>
            </a:r>
            <a:r>
              <a:rPr lang="en-US" altLang="zh-CN" i="1" dirty="0" err="1">
                <a:solidFill>
                  <a:srgbClr val="FF0000"/>
                </a:solidFill>
              </a:rPr>
              <a:t>x</a:t>
            </a:r>
            <a:r>
              <a:rPr lang="en-US" altLang="zh-CN" dirty="0" err="1">
                <a:solidFill>
                  <a:srgbClr val="FF0000"/>
                </a:solidFill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</a:rPr>
              <a:t>y</a:t>
            </a:r>
            <a:r>
              <a:rPr lang="en-US" altLang="zh-CN" dirty="0">
                <a:solidFill>
                  <a:srgbClr val="FF0000"/>
                </a:solidFill>
              </a:rPr>
              <a:t>&gt;∈</a:t>
            </a:r>
            <a:r>
              <a:rPr lang="en-US" altLang="zh-CN" i="1" dirty="0" err="1">
                <a:solidFill>
                  <a:srgbClr val="FF0000"/>
                </a:solidFill>
              </a:rPr>
              <a:t>F</a:t>
            </a:r>
            <a:r>
              <a:rPr lang="en-US" altLang="zh-CN" dirty="0" err="1">
                <a:solidFill>
                  <a:srgbClr val="FF0000"/>
                </a:solidFill>
              </a:rPr>
              <a:t>∧</a:t>
            </a:r>
            <a:r>
              <a:rPr lang="en-US" altLang="zh-CN" i="1" dirty="0" err="1">
                <a:solidFill>
                  <a:srgbClr val="FF0000"/>
                </a:solidFill>
              </a:rPr>
              <a:t>x</a:t>
            </a:r>
            <a:r>
              <a:rPr lang="en-US" altLang="zh-CN" dirty="0" err="1">
                <a:solidFill>
                  <a:srgbClr val="FF0000"/>
                </a:solidFill>
              </a:rPr>
              <a:t>∈</a:t>
            </a:r>
            <a:r>
              <a:rPr lang="en-US" altLang="zh-CN" i="1" dirty="0" err="1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0066FF"/>
                </a:solidFill>
              </a:rPr>
              <a:t>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</a:rPr>
              <a:t>y</a:t>
            </a:r>
            <a:r>
              <a:rPr lang="en-US" altLang="zh-CN" dirty="0" err="1">
                <a:solidFill>
                  <a:srgbClr val="FF0000"/>
                </a:solidFill>
              </a:rPr>
              <a:t>∈</a:t>
            </a:r>
            <a:r>
              <a:rPr lang="en-US" altLang="zh-CN" i="1" dirty="0" err="1">
                <a:solidFill>
                  <a:srgbClr val="FF0000"/>
                </a:solidFill>
              </a:rPr>
              <a:t>F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en-US" altLang="zh-CN" dirty="0">
                <a:solidFill>
                  <a:srgbClr val="0066FF"/>
                </a:solidFill>
              </a:rPr>
              <a:t>∧</a:t>
            </a:r>
            <a:r>
              <a:rPr lang="en-US" altLang="zh-CN" i="1" dirty="0" err="1">
                <a:solidFill>
                  <a:srgbClr val="FF0000"/>
                </a:solidFill>
              </a:rPr>
              <a:t>y</a:t>
            </a:r>
            <a:r>
              <a:rPr lang="en-US" altLang="zh-CN" dirty="0" err="1">
                <a:solidFill>
                  <a:srgbClr val="FF0000"/>
                </a:solidFill>
              </a:rPr>
              <a:t>∈</a:t>
            </a:r>
            <a:r>
              <a:rPr lang="en-US" altLang="zh-CN" i="1" dirty="0" err="1">
                <a:solidFill>
                  <a:srgbClr val="FF0000"/>
                </a:solidFill>
              </a:rPr>
              <a:t>F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i="1" dirty="0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/>
              <a:t>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F</a:t>
            </a:r>
            <a:r>
              <a:rPr lang="en-US" altLang="zh-CN" i="1" dirty="0"/>
              <a:t>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]∩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zh-CN" altLang="en-US" dirty="0"/>
              <a:t>所以有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∩</a:t>
            </a:r>
            <a:r>
              <a:rPr lang="en-US" altLang="zh-CN" i="1" dirty="0"/>
              <a:t>B</a:t>
            </a:r>
            <a:r>
              <a:rPr lang="en-US" altLang="zh-CN" dirty="0"/>
              <a:t>] 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]∩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]. 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65541" name="矩形 1">
            <a:extLst>
              <a:ext uri="{FF2B5EF4-FFF2-40B4-BE49-F238E27FC236}">
                <a16:creationId xmlns:a16="http://schemas.microsoft.com/office/drawing/2014/main" id="{C5680E28-9AB1-4728-B127-B392BBF3A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830388"/>
            <a:ext cx="2305050" cy="523875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0">
                <a:latin typeface="Arial" panose="020B0604020202020204" pitchFamily="34" charset="0"/>
              </a:rPr>
              <a:t> </a:t>
            </a:r>
            <a:r>
              <a:rPr lang="en-US" altLang="zh-CN" b="0" i="1">
                <a:latin typeface="Arial" panose="020B0604020202020204" pitchFamily="34" charset="0"/>
              </a:rPr>
              <a:t>R</a:t>
            </a:r>
            <a:r>
              <a:rPr lang="en-US" altLang="zh-CN" b="0">
                <a:latin typeface="Arial" panose="020B0604020202020204" pitchFamily="34" charset="0"/>
              </a:rPr>
              <a:t>[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>
                <a:latin typeface="Arial" panose="020B0604020202020204" pitchFamily="34" charset="0"/>
              </a:rPr>
              <a:t>]=ran(</a:t>
            </a:r>
            <a:r>
              <a:rPr lang="en-US" altLang="zh-CN" b="0" i="1">
                <a:latin typeface="Arial" panose="020B0604020202020204" pitchFamily="34" charset="0"/>
              </a:rPr>
              <a:t>R</a:t>
            </a:r>
            <a:r>
              <a:rPr lang="en-US" altLang="zh-CN" sz="2800" b="0">
                <a:latin typeface="Arial" panose="020B0604020202020204" pitchFamily="34" charset="0"/>
              </a:rPr>
              <a:t>↾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65542" name="矩形 1">
            <a:extLst>
              <a:ext uri="{FF2B5EF4-FFF2-40B4-BE49-F238E27FC236}">
                <a16:creationId xmlns:a16="http://schemas.microsoft.com/office/drawing/2014/main" id="{4EDB8919-00F8-43FE-88C9-E85DD2FA4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1287463"/>
            <a:ext cx="3970337" cy="523875"/>
          </a:xfrm>
          <a:prstGeom prst="rect">
            <a:avLst/>
          </a:prstGeom>
          <a:solidFill>
            <a:srgbClr val="92D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latin typeface="Arial" panose="020B0604020202020204" pitchFamily="34" charset="0"/>
              </a:rPr>
              <a:t> </a:t>
            </a:r>
            <a:r>
              <a:rPr lang="en-US" altLang="zh-CN" b="0" i="1">
                <a:latin typeface="Arial" panose="020B0604020202020204" pitchFamily="34" charset="0"/>
              </a:rPr>
              <a:t>R</a:t>
            </a:r>
            <a:r>
              <a:rPr lang="en-US" altLang="zh-CN" sz="2800" b="0">
                <a:latin typeface="Arial" panose="020B0604020202020204" pitchFamily="34" charset="0"/>
              </a:rPr>
              <a:t>↾</a:t>
            </a:r>
            <a:r>
              <a:rPr lang="en-US" altLang="zh-CN" b="0" i="1">
                <a:latin typeface="Arial" panose="020B0604020202020204" pitchFamily="34" charset="0"/>
              </a:rPr>
              <a:t>A </a:t>
            </a:r>
            <a:r>
              <a:rPr lang="en-US" altLang="zh-CN" b="0">
                <a:latin typeface="Arial" panose="020B0604020202020204" pitchFamily="34" charset="0"/>
              </a:rPr>
              <a:t>= { &lt;</a:t>
            </a:r>
            <a:r>
              <a:rPr lang="en-US" altLang="zh-CN" b="0" i="1">
                <a:latin typeface="Arial" panose="020B0604020202020204" pitchFamily="34" charset="0"/>
              </a:rPr>
              <a:t>x</a:t>
            </a:r>
            <a:r>
              <a:rPr lang="en-US" altLang="zh-CN" b="0">
                <a:latin typeface="Arial" panose="020B0604020202020204" pitchFamily="34" charset="0"/>
              </a:rPr>
              <a:t>,</a:t>
            </a:r>
            <a:r>
              <a:rPr lang="en-US" altLang="zh-CN" b="0" i="1">
                <a:latin typeface="Arial" panose="020B0604020202020204" pitchFamily="34" charset="0"/>
              </a:rPr>
              <a:t>y</a:t>
            </a:r>
            <a:r>
              <a:rPr lang="en-US" altLang="zh-CN" b="0">
                <a:latin typeface="Arial" panose="020B0604020202020204" pitchFamily="34" charset="0"/>
              </a:rPr>
              <a:t>&gt; | </a:t>
            </a:r>
            <a:r>
              <a:rPr lang="en-US" altLang="zh-CN" b="0" i="1">
                <a:latin typeface="Arial" panose="020B0604020202020204" pitchFamily="34" charset="0"/>
              </a:rPr>
              <a:t>xRy</a:t>
            </a:r>
            <a:r>
              <a:rPr lang="en-US" altLang="zh-CN" b="0">
                <a:latin typeface="Arial" panose="020B0604020202020204" pitchFamily="34" charset="0"/>
              </a:rPr>
              <a:t>∧</a:t>
            </a:r>
            <a:r>
              <a:rPr lang="en-US" altLang="zh-CN" b="0" i="1">
                <a:latin typeface="Arial" panose="020B0604020202020204" pitchFamily="34" charset="0"/>
              </a:rPr>
              <a:t>x</a:t>
            </a:r>
            <a:r>
              <a:rPr lang="en-US" altLang="zh-CN" b="0">
                <a:latin typeface="Arial" panose="020B0604020202020204" pitchFamily="34" charset="0"/>
              </a:rPr>
              <a:t>∈</a:t>
            </a:r>
            <a:r>
              <a:rPr lang="en-US" altLang="zh-CN" b="0" i="1">
                <a:latin typeface="Arial" panose="020B0604020202020204" pitchFamily="34" charset="0"/>
              </a:rPr>
              <a:t>A </a:t>
            </a:r>
            <a:r>
              <a:rPr lang="en-US" altLang="zh-CN" b="0">
                <a:latin typeface="Arial" panose="020B0604020202020204" pitchFamily="34" charset="0"/>
              </a:rPr>
              <a:t>}</a:t>
            </a:r>
          </a:p>
        </p:txBody>
      </p:sp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FDFEFEC6-1C44-222A-4F75-1B7AF707C0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728011"/>
              </p:ext>
            </p:extLst>
          </p:nvPr>
        </p:nvGraphicFramePr>
        <p:xfrm>
          <a:off x="824895" y="6204744"/>
          <a:ext cx="62976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519160" imgH="2946600" progId="Equation.3">
                  <p:embed/>
                </p:oleObj>
              </mc:Choice>
              <mc:Fallback>
                <p:oleObj name="Equation" r:id="rId3" imgW="32519160" imgH="2946600" progId="Equation.3">
                  <p:embed/>
                  <p:pic>
                    <p:nvPicPr>
                      <p:cNvPr id="2" name="Object 10">
                        <a:extLst>
                          <a:ext uri="{FF2B5EF4-FFF2-40B4-BE49-F238E27FC236}">
                            <a16:creationId xmlns:a16="http://schemas.microsoft.com/office/drawing/2014/main" id="{0620231A-C44E-735D-D0E0-593071B74E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895" y="6204744"/>
                        <a:ext cx="6297613" cy="557212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9A408681-BCB7-4E5D-A6BA-8D30818F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57F257-915D-4C4A-8411-8BDA32FAB601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3CBE907-BB10-4417-9F25-714F7E175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关系的幂运算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083E0350-7ECB-48A2-B45C-4FC0E57FD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453062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7.10</a:t>
            </a:r>
          </a:p>
          <a:p>
            <a:pPr marL="609600" indent="-609600" eaLnBrk="1" hangingPunct="1">
              <a:defRPr/>
            </a:pPr>
            <a:r>
              <a:rPr lang="zh-CN" altLang="en-US" dirty="0"/>
              <a:t>设 </a:t>
            </a:r>
            <a:r>
              <a:rPr lang="en-US" altLang="zh-CN" i="1" dirty="0"/>
              <a:t>R </a:t>
            </a:r>
            <a:r>
              <a:rPr lang="zh-CN" altLang="en-US" dirty="0"/>
              <a:t>为 </a:t>
            </a:r>
            <a:r>
              <a:rPr lang="en-US" altLang="zh-CN" i="1" dirty="0"/>
              <a:t>A 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en-US" altLang="zh-CN" i="1" dirty="0"/>
              <a:t>n</a:t>
            </a:r>
            <a:r>
              <a:rPr lang="zh-CN" altLang="en-US" dirty="0"/>
              <a:t>为自然数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i="1" dirty="0"/>
              <a:t>R </a:t>
            </a:r>
            <a:r>
              <a:rPr lang="zh-CN" altLang="en-US" dirty="0"/>
              <a:t>的 </a:t>
            </a:r>
            <a:r>
              <a:rPr lang="en-US" altLang="zh-CN" i="1" dirty="0">
                <a:solidFill>
                  <a:srgbClr val="A50021"/>
                </a:solidFill>
              </a:rPr>
              <a:t>n </a:t>
            </a:r>
            <a:r>
              <a:rPr lang="zh-CN" altLang="en-US" dirty="0">
                <a:solidFill>
                  <a:srgbClr val="A50021"/>
                </a:solidFill>
              </a:rPr>
              <a:t>次幂</a:t>
            </a:r>
            <a:r>
              <a:rPr lang="zh-CN" altLang="en-US" dirty="0"/>
              <a:t>定义为：</a:t>
            </a:r>
          </a:p>
          <a:p>
            <a:pPr marL="609600" indent="-609600" eaLnBrk="1" hangingPunct="1">
              <a:defRPr/>
            </a:pPr>
            <a:r>
              <a:rPr lang="en-US" altLang="zh-CN" dirty="0"/>
              <a:t>(1)  </a:t>
            </a:r>
            <a:r>
              <a:rPr lang="en-US" altLang="zh-CN" i="1" dirty="0"/>
              <a:t>R</a:t>
            </a:r>
            <a:r>
              <a:rPr lang="en-US" altLang="zh-CN" baseline="30000" dirty="0"/>
              <a:t>0 </a:t>
            </a:r>
            <a:r>
              <a:rPr lang="en-US" altLang="zh-CN" dirty="0"/>
              <a:t>= { 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x</a:t>
            </a:r>
            <a:r>
              <a:rPr lang="en-US" altLang="zh-CN" dirty="0"/>
              <a:t>&gt; | </a:t>
            </a:r>
            <a:r>
              <a:rPr lang="en-US" altLang="zh-CN" i="1" dirty="0"/>
              <a:t>x</a:t>
            </a:r>
            <a:r>
              <a:rPr lang="en-US" altLang="zh-CN" dirty="0"/>
              <a:t>∈</a:t>
            </a:r>
            <a:r>
              <a:rPr lang="en-US" altLang="zh-CN" i="1" dirty="0"/>
              <a:t>A </a:t>
            </a:r>
            <a:r>
              <a:rPr lang="en-US" altLang="zh-CN" dirty="0"/>
              <a:t>} =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</a:p>
          <a:p>
            <a:pPr marL="609600" indent="-609600" eaLnBrk="1" hangingPunct="1">
              <a:defRPr/>
            </a:pPr>
            <a:r>
              <a:rPr lang="en-US" altLang="zh-CN" dirty="0"/>
              <a:t>(2)</a:t>
            </a:r>
            <a:r>
              <a:rPr lang="en-US" altLang="zh-CN" i="1" dirty="0"/>
              <a:t> 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+1 </a:t>
            </a:r>
            <a:r>
              <a:rPr lang="en-US" altLang="zh-CN" dirty="0"/>
              <a:t>=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R</a:t>
            </a:r>
            <a:endParaRPr lang="en-US" altLang="zh-CN" dirty="0"/>
          </a:p>
          <a:p>
            <a:pPr marL="609600" indent="-609600" eaLnBrk="1" hangingPunct="1">
              <a:spcBef>
                <a:spcPct val="110000"/>
              </a:spcBef>
              <a:defRPr/>
            </a:pPr>
            <a:r>
              <a:rPr lang="zh-CN" altLang="en-US" dirty="0"/>
              <a:t>注意：</a:t>
            </a:r>
          </a:p>
          <a:p>
            <a:pPr marL="609600" indent="-609600" eaLnBrk="1" hangingPunct="1"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500" dirty="0"/>
              <a:t>对于</a:t>
            </a:r>
            <a:r>
              <a:rPr lang="en-US" altLang="zh-CN" sz="2500" i="1" dirty="0"/>
              <a:t>A</a:t>
            </a:r>
            <a:r>
              <a:rPr lang="zh-CN" altLang="en-US" sz="2500" dirty="0"/>
              <a:t>上的任何关系 </a:t>
            </a:r>
            <a:r>
              <a:rPr lang="en-US" altLang="zh-CN" sz="2500" i="1" dirty="0"/>
              <a:t>R</a:t>
            </a:r>
            <a:r>
              <a:rPr lang="en-US" altLang="zh-CN" sz="2500" baseline="-25000" dirty="0"/>
              <a:t>1 </a:t>
            </a:r>
            <a:r>
              <a:rPr lang="zh-CN" altLang="en-US" sz="2500" dirty="0"/>
              <a:t>和 </a:t>
            </a:r>
            <a:r>
              <a:rPr lang="en-US" altLang="zh-CN" sz="2500" i="1" dirty="0"/>
              <a:t>R</a:t>
            </a:r>
            <a:r>
              <a:rPr lang="en-US" altLang="zh-CN" sz="2500" baseline="-25000" dirty="0"/>
              <a:t>2 </a:t>
            </a:r>
            <a:r>
              <a:rPr lang="zh-CN" altLang="en-US" sz="2500" dirty="0"/>
              <a:t>都有 </a:t>
            </a:r>
            <a:r>
              <a:rPr lang="en-US" altLang="zh-CN" sz="2500" i="1" dirty="0"/>
              <a:t>R</a:t>
            </a:r>
            <a:r>
              <a:rPr lang="en-US" altLang="zh-CN" sz="2500" baseline="-25000" dirty="0"/>
              <a:t>1</a:t>
            </a:r>
            <a:r>
              <a:rPr lang="en-US" altLang="zh-CN" sz="2500" baseline="30000" dirty="0"/>
              <a:t>0 </a:t>
            </a:r>
            <a:r>
              <a:rPr lang="en-US" altLang="zh-CN" sz="2500" dirty="0"/>
              <a:t>= </a:t>
            </a:r>
            <a:r>
              <a:rPr lang="en-US" altLang="zh-CN" sz="2500" i="1" dirty="0"/>
              <a:t>R</a:t>
            </a:r>
            <a:r>
              <a:rPr lang="en-US" altLang="zh-CN" sz="2500" baseline="-25000" dirty="0"/>
              <a:t>2</a:t>
            </a:r>
            <a:r>
              <a:rPr lang="en-US" altLang="zh-CN" sz="2500" baseline="30000" dirty="0"/>
              <a:t>0 </a:t>
            </a:r>
            <a:r>
              <a:rPr lang="en-US" altLang="zh-CN" sz="2500" dirty="0"/>
              <a:t>= </a:t>
            </a:r>
            <a:r>
              <a:rPr lang="en-US" altLang="zh-CN" sz="2500" i="1" dirty="0"/>
              <a:t>I</a:t>
            </a:r>
            <a:r>
              <a:rPr lang="en-US" altLang="zh-CN" sz="2500" i="1" baseline="-25000" dirty="0"/>
              <a:t>A</a:t>
            </a:r>
            <a:r>
              <a:rPr lang="en-US" altLang="zh-CN" sz="2500" dirty="0"/>
              <a:t> </a:t>
            </a:r>
          </a:p>
          <a:p>
            <a:pPr marL="609600" indent="-609600" eaLnBrk="1" hangingPunct="1"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500" dirty="0"/>
              <a:t>对于</a:t>
            </a:r>
            <a:r>
              <a:rPr lang="en-US" altLang="zh-CN" sz="2500" i="1" dirty="0"/>
              <a:t>A</a:t>
            </a:r>
            <a:r>
              <a:rPr lang="zh-CN" altLang="en-US" sz="2500" dirty="0"/>
              <a:t>上的任何关系 </a:t>
            </a:r>
            <a:r>
              <a:rPr lang="en-US" altLang="zh-CN" sz="2500" i="1" dirty="0"/>
              <a:t>R </a:t>
            </a:r>
            <a:r>
              <a:rPr lang="zh-CN" altLang="en-US" sz="2500" dirty="0"/>
              <a:t>都有 </a:t>
            </a:r>
            <a:r>
              <a:rPr lang="en-US" altLang="zh-CN" sz="2500" i="1" dirty="0"/>
              <a:t>R</a:t>
            </a:r>
            <a:r>
              <a:rPr lang="en-US" altLang="zh-CN" sz="2500" baseline="30000" dirty="0"/>
              <a:t>1 </a:t>
            </a:r>
            <a:r>
              <a:rPr lang="en-US" altLang="zh-CN" sz="2500" dirty="0"/>
              <a:t>= </a:t>
            </a:r>
            <a:r>
              <a:rPr lang="en-US" altLang="zh-CN" sz="2500" i="1" dirty="0"/>
              <a:t>R</a:t>
            </a:r>
          </a:p>
          <a:p>
            <a:pPr marL="0" indent="0" eaLnBrk="1" hangingPunct="1">
              <a:buClr>
                <a:srgbClr val="FF9900"/>
              </a:buClr>
              <a:defRPr/>
            </a:pPr>
            <a:endParaRPr lang="en-US" altLang="zh-CN" dirty="0"/>
          </a:p>
          <a:p>
            <a:pPr marL="0" indent="0" eaLnBrk="1" hangingPunct="1">
              <a:buClr>
                <a:srgbClr val="FF9900"/>
              </a:buClr>
              <a:defRPr/>
            </a:pPr>
            <a:r>
              <a:rPr lang="zh-CN" altLang="en-US" dirty="0">
                <a:solidFill>
                  <a:srgbClr val="0066FF"/>
                </a:solidFill>
              </a:rPr>
              <a:t>关系的幂运算的两种求法：</a:t>
            </a:r>
            <a:endParaRPr lang="en-US" altLang="zh-CN" dirty="0">
              <a:solidFill>
                <a:srgbClr val="0066FF"/>
              </a:solidFill>
            </a:endParaRP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关系矩阵法</a:t>
            </a:r>
            <a:endParaRPr lang="en-US" altLang="zh-CN" dirty="0"/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关系图法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>
            <a:extLst>
              <a:ext uri="{FF2B5EF4-FFF2-40B4-BE49-F238E27FC236}">
                <a16:creationId xmlns:a16="http://schemas.microsoft.com/office/drawing/2014/main" id="{7354FB67-74ED-4DCD-B8B4-FA600F26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3863" y="62738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8A2CFE-09FF-4C77-8573-B26B69E2C77D}" type="slidenum">
              <a:rPr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400" b="0"/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828C1986-6A93-4789-B2A2-6EED47643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用关系矩阵求关系的幂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59AB007A-9FE3-44E8-BF8D-335B00DEA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1820863"/>
            <a:ext cx="1744662" cy="1908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3300"/>
                </a:solidFill>
              </a:rPr>
              <a:t>逻辑乘</a:t>
            </a:r>
            <a:r>
              <a:rPr kumimoji="1" lang="en-US" altLang="zh-CN">
                <a:solidFill>
                  <a:srgbClr val="FF3300"/>
                </a:solidFill>
              </a:rPr>
              <a:t>(</a:t>
            </a:r>
            <a:r>
              <a:rPr kumimoji="1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)</a:t>
            </a:r>
            <a:endParaRPr kumimoji="1" lang="en-US" altLang="zh-CN">
              <a:solidFill>
                <a:srgbClr val="FF33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rgbClr val="FF3300"/>
                </a:solidFill>
              </a:rPr>
              <a:t>0 </a:t>
            </a:r>
            <a:r>
              <a:rPr kumimoji="1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 0 = 0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rgbClr val="FF3300"/>
                </a:solidFill>
              </a:rPr>
              <a:t>0 </a:t>
            </a:r>
            <a:r>
              <a:rPr kumimoji="1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 1 = 0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rgbClr val="FF3300"/>
                </a:solidFill>
              </a:rPr>
              <a:t>1 </a:t>
            </a:r>
            <a:r>
              <a:rPr kumimoji="1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 0 = 0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rgbClr val="FF3300"/>
                </a:solidFill>
              </a:rPr>
              <a:t>1 </a:t>
            </a:r>
            <a:r>
              <a:rPr kumimoji="1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 1 = 1</a:t>
            </a: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A29486BE-4357-471D-A65D-58EE52553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0" y="1820863"/>
            <a:ext cx="1744663" cy="19081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3300"/>
                </a:solidFill>
              </a:rPr>
              <a:t>逻辑加</a:t>
            </a:r>
            <a:r>
              <a:rPr kumimoji="1" lang="en-US" altLang="zh-CN">
                <a:solidFill>
                  <a:srgbClr val="FF3300"/>
                </a:solidFill>
              </a:rPr>
              <a:t>(</a:t>
            </a:r>
            <a:r>
              <a:rPr kumimoji="1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)</a:t>
            </a:r>
            <a:endParaRPr kumimoji="1" lang="en-US" altLang="zh-CN">
              <a:solidFill>
                <a:srgbClr val="FF33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rgbClr val="FF3300"/>
                </a:solidFill>
              </a:rPr>
              <a:t>0 </a:t>
            </a:r>
            <a:r>
              <a:rPr kumimoji="1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 0 = 0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rgbClr val="FF3300"/>
                </a:solidFill>
              </a:rPr>
              <a:t>0 </a:t>
            </a:r>
            <a:r>
              <a:rPr kumimoji="1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 1 = 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rgbClr val="FF3300"/>
                </a:solidFill>
              </a:rPr>
              <a:t>1 </a:t>
            </a:r>
            <a:r>
              <a:rPr kumimoji="1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 0 = 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rgbClr val="FF3300"/>
                </a:solidFill>
              </a:rPr>
              <a:t>1 </a:t>
            </a:r>
            <a:r>
              <a:rPr kumimoji="1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 1 = 1</a:t>
            </a:r>
          </a:p>
        </p:txBody>
      </p:sp>
      <p:pic>
        <p:nvPicPr>
          <p:cNvPr id="69648" name="图片 1">
            <a:extLst>
              <a:ext uri="{FF2B5EF4-FFF2-40B4-BE49-F238E27FC236}">
                <a16:creationId xmlns:a16="http://schemas.microsoft.com/office/drawing/2014/main" id="{2C538728-42AE-4F59-995F-4163247A9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70000"/>
            <a:ext cx="4438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9" name="图片 2">
            <a:extLst>
              <a:ext uri="{FF2B5EF4-FFF2-40B4-BE49-F238E27FC236}">
                <a16:creationId xmlns:a16="http://schemas.microsoft.com/office/drawing/2014/main" id="{AE889FA4-81FF-4AE7-BC32-F8DD12B98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751013"/>
            <a:ext cx="3324225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2AD51A-A189-473D-8A65-A6434DA24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3484563"/>
            <a:ext cx="30956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32403D-544D-4392-9EF4-9AEB56D0C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197600"/>
            <a:ext cx="4495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35EFC87-14F8-4166-9380-BC165829D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4033838"/>
            <a:ext cx="465455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142C772-F03C-4E27-917A-C5B4C35DB7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6176" y="4260468"/>
            <a:ext cx="2463034" cy="1908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>
            <a:extLst>
              <a:ext uri="{FF2B5EF4-FFF2-40B4-BE49-F238E27FC236}">
                <a16:creationId xmlns:a16="http://schemas.microsoft.com/office/drawing/2014/main" id="{EF9224F4-57A4-43E9-AA19-9ADA99EB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E3DB07EA-1222-4E4B-88FE-5F415A89E683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400" b="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BD4D9C47-6F34-4BF2-A733-73690C12A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上例（续）</a:t>
            </a:r>
          </a:p>
        </p:txBody>
      </p:sp>
      <p:pic>
        <p:nvPicPr>
          <p:cNvPr id="71684" name="图片 9">
            <a:extLst>
              <a:ext uri="{FF2B5EF4-FFF2-40B4-BE49-F238E27FC236}">
                <a16:creationId xmlns:a16="http://schemas.microsoft.com/office/drawing/2014/main" id="{48416F4A-C485-4F53-9574-045505E3C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70000"/>
            <a:ext cx="4438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4FC50C-7E2F-4DE9-8DB2-1C1C8FFD6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33550"/>
            <a:ext cx="4495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E79C0BB-88EC-4DD0-9CD4-022ED46B0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20938"/>
            <a:ext cx="321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97F2A54-4EDA-46E1-8A40-4E4EDA104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009900"/>
            <a:ext cx="34956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4DCCAA7-D223-4703-9115-E7C7A051A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4271963"/>
            <a:ext cx="21621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6A4C49-43DE-4D54-9012-77EE3F1E6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5870575"/>
            <a:ext cx="4038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>
            <a:extLst>
              <a:ext uri="{FF2B5EF4-FFF2-40B4-BE49-F238E27FC236}">
                <a16:creationId xmlns:a16="http://schemas.microsoft.com/office/drawing/2014/main" id="{C4C5E9E6-025E-444A-BA30-9A734208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C18CFD7B-92E1-4B5F-91EE-A13FFDFE515C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400" b="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8B530A7E-6B61-46D4-81D1-99F756B01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用关系图求关系的幂</a:t>
            </a:r>
          </a:p>
        </p:txBody>
      </p:sp>
      <p:sp>
        <p:nvSpPr>
          <p:cNvPr id="688146" name="Text Box 18">
            <a:extLst>
              <a:ext uri="{FF2B5EF4-FFF2-40B4-BE49-F238E27FC236}">
                <a16:creationId xmlns:a16="http://schemas.microsoft.com/office/drawing/2014/main" id="{9D0AB027-1E6F-456D-8002-9262C59D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2057400"/>
            <a:ext cx="1616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400" b="0" dirty="0">
                <a:ea typeface="隶书" panose="02010509060101010101" pitchFamily="49" charset="-122"/>
              </a:rPr>
              <a:t>解：</a:t>
            </a:r>
          </a:p>
        </p:txBody>
      </p:sp>
      <p:pic>
        <p:nvPicPr>
          <p:cNvPr id="72717" name="图片 55">
            <a:extLst>
              <a:ext uri="{FF2B5EF4-FFF2-40B4-BE49-F238E27FC236}">
                <a16:creationId xmlns:a16="http://schemas.microsoft.com/office/drawing/2014/main" id="{83B250F6-610B-41B6-A8FB-851DFDAD8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70000"/>
            <a:ext cx="44386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8" name="图片 2">
            <a:extLst>
              <a:ext uri="{FF2B5EF4-FFF2-40B4-BE49-F238E27FC236}">
                <a16:creationId xmlns:a16="http://schemas.microsoft.com/office/drawing/2014/main" id="{811B8325-8E65-4AB3-84A9-D780637E0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1911350"/>
            <a:ext cx="48736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ECFC2D-CCE5-4406-A6D1-67B84B0F218B}"/>
              </a:ext>
            </a:extLst>
          </p:cNvPr>
          <p:cNvGrpSpPr/>
          <p:nvPr/>
        </p:nvGrpSpPr>
        <p:grpSpPr>
          <a:xfrm>
            <a:off x="1412771" y="3435350"/>
            <a:ext cx="5333997" cy="1523999"/>
            <a:chOff x="1412771" y="3435350"/>
            <a:chExt cx="5333997" cy="152399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F95B07C-85F4-4064-9D13-61FC5C00D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2771" y="3435350"/>
              <a:ext cx="5333997" cy="1523999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0EC3C40-E6C7-4B7B-A0C6-80B09F15E219}"/>
                </a:ext>
              </a:extLst>
            </p:cNvPr>
            <p:cNvSpPr txBox="1"/>
            <p:nvPr/>
          </p:nvSpPr>
          <p:spPr>
            <a:xfrm>
              <a:off x="6214463" y="4088358"/>
              <a:ext cx="477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i="1" dirty="0">
                  <a:latin typeface="+mn-lt"/>
                </a:rPr>
                <a:t>c</a:t>
              </a:r>
              <a:endParaRPr lang="zh-CN" altLang="en-US" sz="4800" i="1" dirty="0">
                <a:latin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CF2B9CA-A07F-434A-82C4-B68D78EC70BB}"/>
              </a:ext>
            </a:extLst>
          </p:cNvPr>
          <p:cNvGrpSpPr/>
          <p:nvPr/>
        </p:nvGrpSpPr>
        <p:grpSpPr>
          <a:xfrm>
            <a:off x="1649413" y="4919355"/>
            <a:ext cx="5515425" cy="1523999"/>
            <a:chOff x="1649413" y="4919355"/>
            <a:chExt cx="5515425" cy="152399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A104747-0490-40A2-AAF7-C6DFF244E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49413" y="4919355"/>
              <a:ext cx="5515425" cy="1523999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ED5E208-34E3-4127-BDA9-E0717EEF6470}"/>
                </a:ext>
              </a:extLst>
            </p:cNvPr>
            <p:cNvSpPr txBox="1"/>
            <p:nvPr/>
          </p:nvSpPr>
          <p:spPr>
            <a:xfrm>
              <a:off x="6314428" y="5520024"/>
              <a:ext cx="4775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i="1" dirty="0">
                  <a:latin typeface="+mn-lt"/>
                </a:rPr>
                <a:t>c</a:t>
              </a:r>
              <a:endParaRPr lang="zh-CN" altLang="en-US" sz="5400" i="1" dirty="0">
                <a:latin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4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6">
            <a:extLst>
              <a:ext uri="{FF2B5EF4-FFF2-40B4-BE49-F238E27FC236}">
                <a16:creationId xmlns:a16="http://schemas.microsoft.com/office/drawing/2014/main" id="{A54C5BBD-CF7F-4A66-8A2A-EAFC702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FC9928-E876-41B6-AAFD-76B6EF8CA988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598226A1-65BC-4957-9468-511E39B57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br>
              <a:rPr lang="en-US" altLang="zh-CN">
                <a:solidFill>
                  <a:srgbClr val="000000"/>
                </a:solidFill>
              </a:rPr>
            </a:b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E97F7113-6CAB-4867-B3EC-50D510F5EE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291513" cy="936625"/>
          </a:xfrm>
        </p:spPr>
        <p:txBody>
          <a:bodyPr/>
          <a:lstStyle/>
          <a:p>
            <a:pPr marL="0" indent="0" eaLnBrk="1" hangingPunct="1"/>
            <a:r>
              <a:rPr lang="zh-CN" altLang="en-US">
                <a:solidFill>
                  <a:srgbClr val="A50021"/>
                </a:solidFill>
              </a:rPr>
              <a:t>例 </a:t>
            </a:r>
            <a:r>
              <a:rPr lang="en-US" altLang="zh-CN">
                <a:solidFill>
                  <a:srgbClr val="A50021"/>
                </a:solidFill>
              </a:rPr>
              <a:t>8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en-US">
                <a:solidFill>
                  <a:srgbClr val="000000"/>
                </a:solidFill>
              </a:rPr>
              <a:t>设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 = {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},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>
                <a:solidFill>
                  <a:srgbClr val="000000"/>
                </a:solidFill>
              </a:rPr>
              <a:t> = {&lt;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&gt;,&lt;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&gt;,&lt;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</a:rPr>
              <a:t>&gt;,&lt;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&gt;}, </a:t>
            </a:r>
          </a:p>
          <a:p>
            <a:pPr marL="0" indent="0" eaLnBrk="1" hangingPunct="1"/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求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zh-CN" altLang="en-US">
                <a:solidFill>
                  <a:srgbClr val="000000"/>
                </a:solidFill>
              </a:rPr>
              <a:t>的各次幂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zh-CN" altLang="en-US">
                <a:solidFill>
                  <a:srgbClr val="000000"/>
                </a:solidFill>
              </a:rPr>
              <a:t>分别用矩阵和关系图表示</a:t>
            </a:r>
            <a:r>
              <a:rPr lang="en-US" altLang="zh-CN">
                <a:solidFill>
                  <a:srgbClr val="000000"/>
                </a:solidFill>
              </a:rPr>
              <a:t>. </a:t>
            </a:r>
            <a:endParaRPr lang="en-US" altLang="zh-CN">
              <a:solidFill>
                <a:srgbClr val="808080"/>
              </a:solidFill>
              <a:ea typeface="华文中宋" panose="02010600040101010101" pitchFamily="2" charset="-122"/>
            </a:endParaRPr>
          </a:p>
        </p:txBody>
      </p:sp>
      <p:graphicFrame>
        <p:nvGraphicFramePr>
          <p:cNvPr id="65541" name="Object 4">
            <a:extLst>
              <a:ext uri="{FF2B5EF4-FFF2-40B4-BE49-F238E27FC236}">
                <a16:creationId xmlns:a16="http://schemas.microsoft.com/office/drawing/2014/main" id="{1416B824-7F21-485F-83B7-5F853C3503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708275"/>
          <a:ext cx="2374900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231900" imgH="927100" progId="Equation.3">
                  <p:embed/>
                </p:oleObj>
              </mc:Choice>
              <mc:Fallback>
                <p:oleObj name="公式" r:id="rId3" imgW="1231900" imgH="927100" progId="Equation.3">
                  <p:embed/>
                  <p:pic>
                    <p:nvPicPr>
                      <p:cNvPr id="65541" name="Object 4">
                        <a:extLst>
                          <a:ext uri="{FF2B5EF4-FFF2-40B4-BE49-F238E27FC236}">
                            <a16:creationId xmlns:a16="http://schemas.microsoft.com/office/drawing/2014/main" id="{1416B824-7F21-485F-83B7-5F853C3503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08275"/>
                        <a:ext cx="2374900" cy="178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Rectangle 6">
            <a:extLst>
              <a:ext uri="{FF2B5EF4-FFF2-40B4-BE49-F238E27FC236}">
                <a16:creationId xmlns:a16="http://schemas.microsoft.com/office/drawing/2014/main" id="{18C51289-3910-423D-A4F5-DD1AE58A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05038"/>
            <a:ext cx="438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解  </a:t>
            </a:r>
            <a:r>
              <a:rPr lang="en-US" altLang="zh-CN" i="1">
                <a:solidFill>
                  <a:srgbClr val="000000"/>
                </a:solidFill>
                <a:sym typeface="Symbol" panose="05050102010706020507" pitchFamily="18" charset="2"/>
              </a:rPr>
              <a:t>R 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与</a:t>
            </a:r>
            <a:r>
              <a:rPr lang="zh-CN" altLang="en-US" i="1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3000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的关系矩阵分别是：</a:t>
            </a:r>
          </a:p>
        </p:txBody>
      </p:sp>
      <p:graphicFrame>
        <p:nvGraphicFramePr>
          <p:cNvPr id="65543" name="Object 7">
            <a:extLst>
              <a:ext uri="{FF2B5EF4-FFF2-40B4-BE49-F238E27FC236}">
                <a16:creationId xmlns:a16="http://schemas.microsoft.com/office/drawing/2014/main" id="{2E993461-489C-4555-B273-2C787A991FB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827088" y="4665663"/>
          <a:ext cx="6265862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251200" imgH="927100" progId="Equation.3">
                  <p:embed/>
                </p:oleObj>
              </mc:Choice>
              <mc:Fallback>
                <p:oleObj name="公式" r:id="rId5" imgW="3251200" imgH="927100" progId="Equation.3">
                  <p:embed/>
                  <p:pic>
                    <p:nvPicPr>
                      <p:cNvPr id="65543" name="Object 7">
                        <a:extLst>
                          <a:ext uri="{FF2B5EF4-FFF2-40B4-BE49-F238E27FC236}">
                            <a16:creationId xmlns:a16="http://schemas.microsoft.com/office/drawing/2014/main" id="{2E993461-489C-4555-B273-2C787A991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65663"/>
                        <a:ext cx="6265862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9">
            <a:extLst>
              <a:ext uri="{FF2B5EF4-FFF2-40B4-BE49-F238E27FC236}">
                <a16:creationId xmlns:a16="http://schemas.microsoft.com/office/drawing/2014/main" id="{870808D3-7B2B-43E9-A65C-27E083A35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60350"/>
            <a:ext cx="61928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求关系的幂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A0012462-640D-4EAC-9533-BA661A5C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662059-A0CC-4F0A-94B2-685D3E5A57A2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2977C3D-8251-4C23-A907-5C2BC0FB4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184775"/>
          </a:xfrm>
        </p:spPr>
        <p:txBody>
          <a:bodyPr/>
          <a:lstStyle/>
          <a:p>
            <a:pPr eaLnBrk="1" hangingPunct="1"/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4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的矩阵是：</a:t>
            </a:r>
          </a:p>
          <a:p>
            <a:pPr eaLnBrk="1" hangingPunct="1"/>
            <a:endParaRPr lang="zh-CN" altLang="en-US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</a:rPr>
              <a:t>因此</a:t>
            </a:r>
            <a:r>
              <a:rPr lang="en-US" altLang="zh-CN" i="1">
                <a:solidFill>
                  <a:srgbClr val="000000"/>
                </a:solidFill>
              </a:rPr>
              <a:t>M</a:t>
            </a:r>
            <a:r>
              <a:rPr lang="en-US" altLang="zh-CN" baseline="30000">
                <a:solidFill>
                  <a:srgbClr val="000000"/>
                </a:solidFill>
              </a:rPr>
              <a:t>4</a:t>
            </a:r>
            <a:r>
              <a:rPr lang="en-US" altLang="zh-CN">
                <a:solidFill>
                  <a:srgbClr val="000000"/>
                </a:solidFill>
              </a:rPr>
              <a:t>=</a:t>
            </a:r>
            <a:r>
              <a:rPr lang="en-US" altLang="zh-CN" i="1">
                <a:solidFill>
                  <a:srgbClr val="000000"/>
                </a:solidFill>
              </a:rPr>
              <a:t>M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zh-CN" altLang="en-US">
                <a:solidFill>
                  <a:srgbClr val="000000"/>
                </a:solidFill>
              </a:rPr>
              <a:t>即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4</a:t>
            </a:r>
            <a:r>
              <a:rPr lang="en-US" altLang="zh-CN">
                <a:solidFill>
                  <a:srgbClr val="000000"/>
                </a:solidFill>
              </a:rPr>
              <a:t>=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. </a:t>
            </a:r>
            <a:r>
              <a:rPr lang="zh-CN" altLang="en-US">
                <a:solidFill>
                  <a:srgbClr val="000000"/>
                </a:solidFill>
              </a:rPr>
              <a:t>因此可以得到</a:t>
            </a:r>
            <a:br>
              <a:rPr lang="zh-CN" altLang="en-US">
                <a:solidFill>
                  <a:srgbClr val="000000"/>
                </a:solidFill>
              </a:rPr>
            </a:br>
            <a:r>
              <a:rPr lang="zh-CN" altLang="en-US">
                <a:solidFill>
                  <a:srgbClr val="000000"/>
                </a:solidFill>
              </a:rPr>
              <a:t>      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=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4</a:t>
            </a:r>
            <a:r>
              <a:rPr lang="en-US" altLang="zh-CN">
                <a:solidFill>
                  <a:srgbClr val="000000"/>
                </a:solidFill>
              </a:rPr>
              <a:t>=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6</a:t>
            </a:r>
            <a:r>
              <a:rPr lang="en-US" altLang="zh-CN">
                <a:solidFill>
                  <a:srgbClr val="000000"/>
                </a:solidFill>
              </a:rPr>
              <a:t>=…</a:t>
            </a:r>
            <a:r>
              <a:rPr lang="zh-CN" altLang="en-US">
                <a:solidFill>
                  <a:srgbClr val="000000"/>
                </a:solidFill>
              </a:rPr>
              <a:t>，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3</a:t>
            </a:r>
            <a:r>
              <a:rPr lang="en-US" altLang="zh-CN">
                <a:solidFill>
                  <a:srgbClr val="000000"/>
                </a:solidFill>
              </a:rPr>
              <a:t>=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5</a:t>
            </a:r>
            <a:r>
              <a:rPr lang="en-US" altLang="zh-CN">
                <a:solidFill>
                  <a:srgbClr val="000000"/>
                </a:solidFill>
              </a:rPr>
              <a:t>=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7</a:t>
            </a:r>
            <a:r>
              <a:rPr lang="en-US" altLang="zh-CN">
                <a:solidFill>
                  <a:srgbClr val="000000"/>
                </a:solidFill>
              </a:rPr>
              <a:t>=…</a:t>
            </a:r>
            <a:br>
              <a:rPr lang="en-US" altLang="zh-CN">
                <a:solidFill>
                  <a:srgbClr val="000000"/>
                </a:solidFill>
              </a:rPr>
            </a:br>
            <a:endParaRPr lang="en-US" altLang="zh-CN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0</a:t>
            </a:r>
            <a:r>
              <a:rPr lang="zh-CN" altLang="en-US">
                <a:solidFill>
                  <a:srgbClr val="000000"/>
                </a:solidFill>
              </a:rPr>
              <a:t>的关系矩阵是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      </a:t>
            </a:r>
          </a:p>
        </p:txBody>
      </p:sp>
      <p:sp>
        <p:nvSpPr>
          <p:cNvPr id="75780" name="Rectangle 5">
            <a:extLst>
              <a:ext uri="{FF2B5EF4-FFF2-40B4-BE49-F238E27FC236}">
                <a16:creationId xmlns:a16="http://schemas.microsoft.com/office/drawing/2014/main" id="{E5D5C405-85F9-4069-B00C-B679FD235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Arial" panose="020B0604020202020204" pitchFamily="34" charset="0"/>
            </a:endParaRPr>
          </a:p>
        </p:txBody>
      </p:sp>
      <p:graphicFrame>
        <p:nvGraphicFramePr>
          <p:cNvPr id="75781" name="Object 4">
            <a:extLst>
              <a:ext uri="{FF2B5EF4-FFF2-40B4-BE49-F238E27FC236}">
                <a16:creationId xmlns:a16="http://schemas.microsoft.com/office/drawing/2014/main" id="{76888F6D-166B-4235-BB6D-5120626095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8600" y="1628775"/>
          <a:ext cx="5160963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717800" imgH="927100" progId="Equation.3">
                  <p:embed/>
                </p:oleObj>
              </mc:Choice>
              <mc:Fallback>
                <p:oleObj name="公式" r:id="rId3" imgW="2717800" imgH="927100" progId="Equation.3">
                  <p:embed/>
                  <p:pic>
                    <p:nvPicPr>
                      <p:cNvPr id="75781" name="Object 4">
                        <a:extLst>
                          <a:ext uri="{FF2B5EF4-FFF2-40B4-BE49-F238E27FC236}">
                            <a16:creationId xmlns:a16="http://schemas.microsoft.com/office/drawing/2014/main" id="{76888F6D-166B-4235-BB6D-512062609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628775"/>
                        <a:ext cx="5160963" cy="176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Rectangle 7">
            <a:extLst>
              <a:ext uri="{FF2B5EF4-FFF2-40B4-BE49-F238E27FC236}">
                <a16:creationId xmlns:a16="http://schemas.microsoft.com/office/drawing/2014/main" id="{483A6E83-CDB3-41BC-9C5F-B759E7D22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Arial" panose="020B0604020202020204" pitchFamily="34" charset="0"/>
            </a:endParaRPr>
          </a:p>
        </p:txBody>
      </p:sp>
      <p:graphicFrame>
        <p:nvGraphicFramePr>
          <p:cNvPr id="67591" name="Object 6">
            <a:extLst>
              <a:ext uri="{FF2B5EF4-FFF2-40B4-BE49-F238E27FC236}">
                <a16:creationId xmlns:a16="http://schemas.microsoft.com/office/drawing/2014/main" id="{318C83AA-793E-497A-B9FB-E65DAB209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508500"/>
          <a:ext cx="2592388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295400" imgH="927100" progId="Equation.3">
                  <p:embed/>
                </p:oleObj>
              </mc:Choice>
              <mc:Fallback>
                <p:oleObj name="公式" r:id="rId5" imgW="1295400" imgH="927100" progId="Equation.3">
                  <p:embed/>
                  <p:pic>
                    <p:nvPicPr>
                      <p:cNvPr id="67591" name="Object 6">
                        <a:extLst>
                          <a:ext uri="{FF2B5EF4-FFF2-40B4-BE49-F238E27FC236}">
                            <a16:creationId xmlns:a16="http://schemas.microsoft.com/office/drawing/2014/main" id="{318C83AA-793E-497A-B9FB-E65DAB209F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508500"/>
                        <a:ext cx="2592388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Rectangle 8">
            <a:extLst>
              <a:ext uri="{FF2B5EF4-FFF2-40B4-BE49-F238E27FC236}">
                <a16:creationId xmlns:a16="http://schemas.microsoft.com/office/drawing/2014/main" id="{65A7FDAA-1822-4F3D-809D-CD52AE334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/>
              <a:t>求关系的幂（续）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4C14212C-A717-4FB9-917D-ED2327DE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8024E9-DB89-4EEE-AAA2-37777D90778D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B2F123F-2A6D-44C0-BF18-A0906DC4D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求关系的幂（续）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22548FD8-0A39-458B-8140-4D79DA90D0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229600" cy="863600"/>
          </a:xfrm>
        </p:spPr>
        <p:txBody>
          <a:bodyPr/>
          <a:lstStyle/>
          <a:p>
            <a:pPr eaLnBrk="1" hangingPunct="1"/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3</a:t>
            </a:r>
            <a:r>
              <a:rPr lang="en-US" altLang="zh-CN">
                <a:solidFill>
                  <a:srgbClr val="000000"/>
                </a:solidFill>
              </a:rPr>
              <a:t>,…</a:t>
            </a:r>
            <a:r>
              <a:rPr lang="zh-CN" altLang="en-US">
                <a:solidFill>
                  <a:srgbClr val="000000"/>
                </a:solidFill>
              </a:rPr>
              <a:t>的关系图如下图所示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r>
              <a:rPr lang="en-US" altLang="zh-CN"/>
              <a:t> </a:t>
            </a:r>
          </a:p>
        </p:txBody>
      </p:sp>
      <p:pic>
        <p:nvPicPr>
          <p:cNvPr id="77829" name="Picture 4" descr="图片2">
            <a:extLst>
              <a:ext uri="{FF2B5EF4-FFF2-40B4-BE49-F238E27FC236}">
                <a16:creationId xmlns:a16="http://schemas.microsoft.com/office/drawing/2014/main" id="{333C2369-0A23-42BA-AE94-1C717796B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55"/>
          <a:stretch>
            <a:fillRect/>
          </a:stretch>
        </p:blipFill>
        <p:spPr bwMode="auto">
          <a:xfrm>
            <a:off x="684213" y="2420938"/>
            <a:ext cx="7848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1" name="Text Box 8">
            <a:extLst>
              <a:ext uri="{FF2B5EF4-FFF2-40B4-BE49-F238E27FC236}">
                <a16:creationId xmlns:a16="http://schemas.microsoft.com/office/drawing/2014/main" id="{D7594F8D-AB1B-4705-B614-CA8882705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8" y="33051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/>
              <a:t>R</a:t>
            </a:r>
            <a:r>
              <a:rPr lang="en-US" altLang="zh-CN" baseline="30000"/>
              <a:t>0</a:t>
            </a:r>
          </a:p>
        </p:txBody>
      </p:sp>
      <p:sp>
        <p:nvSpPr>
          <p:cNvPr id="77832" name="Text Box 9">
            <a:extLst>
              <a:ext uri="{FF2B5EF4-FFF2-40B4-BE49-F238E27FC236}">
                <a16:creationId xmlns:a16="http://schemas.microsoft.com/office/drawing/2014/main" id="{4E28E57E-7D34-4983-A9F2-45320856F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32845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/>
              <a:t>R</a:t>
            </a:r>
            <a:r>
              <a:rPr lang="en-US" altLang="zh-CN" baseline="30000"/>
              <a:t>1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E1B534-5C57-4EB9-81E7-9EC2B402B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19" y="4197349"/>
            <a:ext cx="4169769" cy="2047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C81D812-B161-4458-9226-06A0C55FE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236" y="4068763"/>
            <a:ext cx="3899545" cy="204787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3">
            <a:extLst>
              <a:ext uri="{FF2B5EF4-FFF2-40B4-BE49-F238E27FC236}">
                <a16:creationId xmlns:a16="http://schemas.microsoft.com/office/drawing/2014/main" id="{F93616F3-678D-40F5-A4AA-62A62411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966DD120-7F94-439C-B2DA-F075A5BFA410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400" b="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0A68B28B-CB67-4560-AD76-9778C33CF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endParaRPr lang="en-US" altLang="zh-CN"/>
          </a:p>
        </p:txBody>
      </p:sp>
      <p:pic>
        <p:nvPicPr>
          <p:cNvPr id="79876" name="图片 1">
            <a:extLst>
              <a:ext uri="{FF2B5EF4-FFF2-40B4-BE49-F238E27FC236}">
                <a16:creationId xmlns:a16="http://schemas.microsoft.com/office/drawing/2014/main" id="{EEFB2DA9-41E4-47F1-81C9-6B6E4F769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00213"/>
            <a:ext cx="58293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249404FF-F974-44D2-BA5C-FC948F60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E654C26-BAF0-4C60-B7E5-AA3C0D9199B3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0454FB1-4FA6-4226-B70A-7ABC4798E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笛卡儿积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2D0DDEF-BBC3-45C3-8044-0C4F1614C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91513" cy="1008062"/>
          </a:xfrm>
        </p:spPr>
        <p:txBody>
          <a:bodyPr/>
          <a:lstStyle/>
          <a:p>
            <a:pPr marL="1431925" indent="-1431925" eaLnBrk="1" hangingPunct="1">
              <a:tabLst>
                <a:tab pos="1431925" algn="l"/>
              </a:tabLst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7.2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zh-CN" altLang="en-US" dirty="0"/>
              <a:t>为集合，</a:t>
            </a:r>
            <a:r>
              <a:rPr lang="en-US" altLang="zh-CN" i="1" dirty="0"/>
              <a:t>A</a:t>
            </a:r>
            <a:r>
              <a:rPr lang="zh-CN" altLang="en-US" dirty="0"/>
              <a:t>与</a:t>
            </a:r>
            <a:r>
              <a:rPr lang="en-US" altLang="zh-CN" i="1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笛卡儿积</a:t>
            </a:r>
            <a:r>
              <a:rPr lang="zh-CN" altLang="en-US" dirty="0"/>
              <a:t>记作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zh-CN" altLang="en-US" dirty="0"/>
              <a:t>，且</a:t>
            </a:r>
          </a:p>
          <a:p>
            <a:pPr marL="1431925" indent="-1431925" eaLnBrk="1" hangingPunct="1">
              <a:tabLst>
                <a:tab pos="1431925" algn="l"/>
              </a:tabLst>
            </a:pPr>
            <a:r>
              <a:rPr lang="zh-CN" altLang="en-US" dirty="0"/>
              <a:t>                     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 </a:t>
            </a:r>
            <a:r>
              <a:rPr lang="en-US" altLang="zh-CN" dirty="0"/>
              <a:t>= {&lt;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&gt;| 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/>
              <a:t>y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B</a:t>
            </a:r>
            <a:r>
              <a:rPr lang="en-US" altLang="zh-CN" dirty="0"/>
              <a:t>}.</a:t>
            </a: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20709BF7-24EF-49CC-A2D9-4F7F73F52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2276475"/>
            <a:ext cx="8351837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431925" indent="-143192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1431925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354263" indent="-558800">
              <a:spcBef>
                <a:spcPct val="20000"/>
              </a:spcBef>
              <a:buChar char="–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3092450" indent="-558800">
              <a:spcBef>
                <a:spcPct val="20000"/>
              </a:spcBef>
              <a:buChar char="•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3830638" indent="-558800">
              <a:spcBef>
                <a:spcPct val="20000"/>
              </a:spcBef>
              <a:buChar char="–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4568825" indent="-558800">
              <a:spcBef>
                <a:spcPct val="20000"/>
              </a:spcBef>
              <a:buChar char="»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5026025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5483225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5940425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6397625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80000"/>
              </a:spcBef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1</a:t>
            </a:r>
            <a:r>
              <a:rPr lang="en-US" altLang="zh-CN" dirty="0"/>
              <a:t>   </a:t>
            </a:r>
            <a:r>
              <a:rPr lang="en-US" altLang="zh-CN" i="1" dirty="0"/>
              <a:t>A</a:t>
            </a:r>
            <a:r>
              <a:rPr lang="en-US" altLang="zh-CN" dirty="0"/>
              <a:t>={1,2,3}, </a:t>
            </a:r>
            <a:r>
              <a:rPr lang="en-US" altLang="zh-CN" i="1" dirty="0"/>
              <a:t>B</a:t>
            </a:r>
            <a:r>
              <a:rPr lang="en-US" altLang="zh-CN" dirty="0"/>
              <a:t>={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}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</a:p>
          <a:p>
            <a:pPr eaLnBrk="1" hangingPunct="1"/>
            <a:r>
              <a:rPr lang="en-US" altLang="zh-CN" dirty="0"/>
              <a:t>    ={&lt;1,</a:t>
            </a:r>
            <a:r>
              <a:rPr lang="en-US" altLang="zh-CN" i="1" dirty="0"/>
              <a:t>a</a:t>
            </a:r>
            <a:r>
              <a:rPr lang="en-US" altLang="zh-CN" dirty="0"/>
              <a:t>&gt;,&lt;1,</a:t>
            </a:r>
            <a:r>
              <a:rPr lang="en-US" altLang="zh-CN" i="1" dirty="0"/>
              <a:t>b</a:t>
            </a:r>
            <a:r>
              <a:rPr lang="en-US" altLang="zh-CN" dirty="0"/>
              <a:t>&gt;,&lt;1,</a:t>
            </a:r>
            <a:r>
              <a:rPr lang="en-US" altLang="zh-CN" i="1" dirty="0"/>
              <a:t>c</a:t>
            </a:r>
            <a:r>
              <a:rPr lang="en-US" altLang="zh-CN" dirty="0"/>
              <a:t>&gt;,&lt;2,</a:t>
            </a:r>
            <a:r>
              <a:rPr lang="en-US" altLang="zh-CN" i="1" dirty="0"/>
              <a:t>a</a:t>
            </a:r>
            <a:r>
              <a:rPr lang="en-US" altLang="zh-CN" dirty="0"/>
              <a:t>&gt;,&lt;2,</a:t>
            </a:r>
            <a:r>
              <a:rPr lang="en-US" altLang="zh-CN" i="1" dirty="0"/>
              <a:t>b</a:t>
            </a:r>
            <a:r>
              <a:rPr lang="en-US" altLang="zh-CN" dirty="0"/>
              <a:t>&gt;,&lt;2,</a:t>
            </a:r>
            <a:r>
              <a:rPr lang="en-US" altLang="zh-CN" i="1" dirty="0"/>
              <a:t>c</a:t>
            </a:r>
            <a:r>
              <a:rPr lang="en-US" altLang="zh-CN" dirty="0"/>
              <a:t>&gt;,&lt;3,</a:t>
            </a:r>
            <a:r>
              <a:rPr lang="en-US" altLang="zh-CN" i="1" dirty="0"/>
              <a:t>a</a:t>
            </a:r>
            <a:r>
              <a:rPr lang="en-US" altLang="zh-CN" dirty="0"/>
              <a:t>&gt;,&lt;3,</a:t>
            </a:r>
            <a:r>
              <a:rPr lang="en-US" altLang="zh-CN" i="1" dirty="0"/>
              <a:t>b</a:t>
            </a:r>
            <a:r>
              <a:rPr lang="en-US" altLang="zh-CN" dirty="0"/>
              <a:t>&gt;,&lt;3,</a:t>
            </a:r>
            <a:r>
              <a:rPr lang="en-US" altLang="zh-CN" i="1" dirty="0"/>
              <a:t>c</a:t>
            </a:r>
            <a:r>
              <a:rPr lang="en-US" altLang="zh-CN" dirty="0"/>
              <a:t>&gt;} 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</a:p>
          <a:p>
            <a:pPr eaLnBrk="1" hangingPunct="1"/>
            <a:r>
              <a:rPr lang="en-US" altLang="zh-CN" dirty="0"/>
              <a:t>    ={&lt;</a:t>
            </a:r>
            <a:r>
              <a:rPr lang="en-US" altLang="zh-CN" i="1" dirty="0"/>
              <a:t>a</a:t>
            </a:r>
            <a:r>
              <a:rPr lang="en-US" altLang="zh-CN" dirty="0"/>
              <a:t>,1&gt;,&lt;</a:t>
            </a:r>
            <a:r>
              <a:rPr lang="en-US" altLang="zh-CN" i="1" dirty="0"/>
              <a:t>b</a:t>
            </a:r>
            <a:r>
              <a:rPr lang="en-US" altLang="zh-CN" dirty="0"/>
              <a:t>,1&gt;,&lt;</a:t>
            </a:r>
            <a:r>
              <a:rPr lang="en-US" altLang="zh-CN" i="1" dirty="0"/>
              <a:t>c</a:t>
            </a:r>
            <a:r>
              <a:rPr lang="en-US" altLang="zh-CN" dirty="0"/>
              <a:t>,1&gt;,&lt;</a:t>
            </a:r>
            <a:r>
              <a:rPr lang="en-US" altLang="zh-CN" i="1" dirty="0"/>
              <a:t>a</a:t>
            </a:r>
            <a:r>
              <a:rPr lang="en-US" altLang="zh-CN" dirty="0"/>
              <a:t>,2&gt;,&lt;</a:t>
            </a:r>
            <a:r>
              <a:rPr lang="en-US" altLang="zh-CN" i="1" dirty="0"/>
              <a:t>b</a:t>
            </a:r>
            <a:r>
              <a:rPr lang="en-US" altLang="zh-CN" dirty="0"/>
              <a:t>,2&gt;,&lt;</a:t>
            </a:r>
            <a:r>
              <a:rPr lang="en-US" altLang="zh-CN" i="1" dirty="0"/>
              <a:t>c</a:t>
            </a:r>
            <a:r>
              <a:rPr lang="en-US" altLang="zh-CN" dirty="0"/>
              <a:t>,2&gt;,&lt;</a:t>
            </a:r>
            <a:r>
              <a:rPr lang="en-US" altLang="zh-CN" i="1" dirty="0"/>
              <a:t>a</a:t>
            </a:r>
            <a:r>
              <a:rPr lang="en-US" altLang="zh-CN" dirty="0"/>
              <a:t>,3&gt;,&lt;</a:t>
            </a:r>
            <a:r>
              <a:rPr lang="en-US" altLang="zh-CN" i="1" dirty="0"/>
              <a:t>b</a:t>
            </a:r>
            <a:r>
              <a:rPr lang="en-US" altLang="zh-CN" dirty="0"/>
              <a:t>,3&gt;,&lt;</a:t>
            </a:r>
            <a:r>
              <a:rPr lang="en-US" altLang="zh-CN" i="1" dirty="0"/>
              <a:t>c</a:t>
            </a:r>
            <a:r>
              <a:rPr lang="en-US" altLang="zh-CN" dirty="0"/>
              <a:t>,3&gt;} 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 </a:t>
            </a:r>
          </a:p>
          <a:p>
            <a:pPr eaLnBrk="1" hangingPunct="1"/>
            <a:r>
              <a:rPr lang="en-US" altLang="zh-CN" i="1" dirty="0"/>
              <a:t>     </a:t>
            </a:r>
          </a:p>
          <a:p>
            <a:pPr eaLnBrk="1" hangingPunct="1"/>
            <a:r>
              <a:rPr lang="en-US" altLang="zh-CN" i="1" dirty="0"/>
              <a:t>     A</a:t>
            </a:r>
            <a:r>
              <a:rPr lang="en-US" altLang="zh-CN" dirty="0"/>
              <a:t>={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}, 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 </a:t>
            </a:r>
            <a:r>
              <a:rPr lang="en-US" altLang="zh-CN" dirty="0"/>
              <a:t>= {&lt;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&gt;, &lt;{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},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&gt;}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 </a:t>
            </a:r>
            <a:r>
              <a:rPr lang="en-US" altLang="zh-CN" dirty="0"/>
              <a:t>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B897FA-252B-4D8E-B884-1312BF4ED0BB}"/>
              </a:ext>
            </a:extLst>
          </p:cNvPr>
          <p:cNvSpPr txBox="1"/>
          <p:nvPr/>
        </p:nvSpPr>
        <p:spPr>
          <a:xfrm>
            <a:off x="2843808" y="4653136"/>
            <a:ext cx="1728192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latin typeface="Times New Roman" panose="02020603050405020304" pitchFamily="18" charset="0"/>
              </a:rPr>
              <a:t>B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1" i="1" dirty="0">
                <a:latin typeface="Times New Roman" panose="02020603050405020304" pitchFamily="18" charset="0"/>
              </a:rPr>
              <a:t> B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endParaRPr lang="zh-CN" altLang="en-US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>
            <a:extLst>
              <a:ext uri="{FF2B5EF4-FFF2-40B4-BE49-F238E27FC236}">
                <a16:creationId xmlns:a16="http://schemas.microsoft.com/office/drawing/2014/main" id="{E4C3D6CA-7ECE-4C7E-A1E8-87CE0D0D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C86E4232-A35F-485C-B4E4-8873C43E1F55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400" b="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0EE2D568-101F-4641-9644-546169711C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R1</a:t>
            </a:r>
          </a:p>
        </p:txBody>
      </p:sp>
      <p:pic>
        <p:nvPicPr>
          <p:cNvPr id="81924" name="图片 1">
            <a:extLst>
              <a:ext uri="{FF2B5EF4-FFF2-40B4-BE49-F238E27FC236}">
                <a16:creationId xmlns:a16="http://schemas.microsoft.com/office/drawing/2014/main" id="{9E52A4DF-C770-41A1-958E-63D2DF146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85888"/>
            <a:ext cx="54864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图片 2">
            <a:extLst>
              <a:ext uri="{FF2B5EF4-FFF2-40B4-BE49-F238E27FC236}">
                <a16:creationId xmlns:a16="http://schemas.microsoft.com/office/drawing/2014/main" id="{E223C4D0-5D61-492D-B130-D19C51D26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409825"/>
            <a:ext cx="30003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图片 3">
            <a:extLst>
              <a:ext uri="{FF2B5EF4-FFF2-40B4-BE49-F238E27FC236}">
                <a16:creationId xmlns:a16="http://schemas.microsoft.com/office/drawing/2014/main" id="{E09DE43C-BF47-4505-8374-BE5D626F2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1213"/>
            <a:ext cx="15335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图片 4">
            <a:extLst>
              <a:ext uri="{FF2B5EF4-FFF2-40B4-BE49-F238E27FC236}">
                <a16:creationId xmlns:a16="http://schemas.microsoft.com/office/drawing/2014/main" id="{DCD19EF3-D8B8-458C-99CC-FA6F07C6A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4411663"/>
            <a:ext cx="21145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>
            <a:extLst>
              <a:ext uri="{FF2B5EF4-FFF2-40B4-BE49-F238E27FC236}">
                <a16:creationId xmlns:a16="http://schemas.microsoft.com/office/drawing/2014/main" id="{6A7A07E6-914F-4200-8B31-62DA5781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3063" y="627697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C2E52D-0078-43FC-A70E-E3CB630488DD}" type="slidenum">
              <a:rPr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400" b="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99DF8CF9-83E3-4D62-B320-61E72497B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R2</a:t>
            </a:r>
          </a:p>
        </p:txBody>
      </p:sp>
      <p:sp>
        <p:nvSpPr>
          <p:cNvPr id="684047" name="Text Box 15">
            <a:extLst>
              <a:ext uri="{FF2B5EF4-FFF2-40B4-BE49-F238E27FC236}">
                <a16:creationId xmlns:a16="http://schemas.microsoft.com/office/drawing/2014/main" id="{7909E630-8F84-4381-8E95-FD0B03E45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5100" y="3905250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 b="0">
                <a:solidFill>
                  <a:srgbClr val="C00000"/>
                </a:solidFill>
              </a:rPr>
              <a:t>即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200EF1-DD3A-4936-9E73-0CB3815C3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5"/>
          <a:stretch>
            <a:fillRect/>
          </a:stretch>
        </p:blipFill>
        <p:spPr bwMode="auto">
          <a:xfrm>
            <a:off x="771525" y="1797050"/>
            <a:ext cx="44862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图片 2">
            <a:extLst>
              <a:ext uri="{FF2B5EF4-FFF2-40B4-BE49-F238E27FC236}">
                <a16:creationId xmlns:a16="http://schemas.microsoft.com/office/drawing/2014/main" id="{48DD6985-B564-4E37-B7B2-9A12B9929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173163"/>
            <a:ext cx="45624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9C9C544-1589-4F53-91FE-A73A993D6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185988"/>
            <a:ext cx="51943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57E6D8-2288-4C32-8335-E4629BB53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2722563"/>
            <a:ext cx="44481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481C39-E126-4F6C-968D-B64E49960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248025"/>
            <a:ext cx="4029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BBABCB-A6B2-4FE3-AAC0-D272B3D19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4484688"/>
            <a:ext cx="4905375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>
            <a:extLst>
              <a:ext uri="{FF2B5EF4-FFF2-40B4-BE49-F238E27FC236}">
                <a16:creationId xmlns:a16="http://schemas.microsoft.com/office/drawing/2014/main" id="{54429DC5-CC77-4D01-B4B6-788F86D6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F730BEE6-402F-4F07-AA66-79427F6E9C8D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400" b="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070076A-4F82-41C2-BF73-F75F58480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R3</a:t>
            </a:r>
          </a:p>
        </p:txBody>
      </p:sp>
      <p:pic>
        <p:nvPicPr>
          <p:cNvPr id="83972" name="图片 1">
            <a:extLst>
              <a:ext uri="{FF2B5EF4-FFF2-40B4-BE49-F238E27FC236}">
                <a16:creationId xmlns:a16="http://schemas.microsoft.com/office/drawing/2014/main" id="{99FC6459-FBF9-4831-BFDC-D6956522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447800"/>
            <a:ext cx="56959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27D15A-158B-430D-A077-1DCF918C6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546350"/>
            <a:ext cx="58578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190D5A3-8E0A-434E-919C-502C0CAD4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30625"/>
            <a:ext cx="35147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3">
            <a:extLst>
              <a:ext uri="{FF2B5EF4-FFF2-40B4-BE49-F238E27FC236}">
                <a16:creationId xmlns:a16="http://schemas.microsoft.com/office/drawing/2014/main" id="{E23F6775-F40B-4A47-9DD6-689F5EC2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74B181C9-9452-4334-948B-1736D25D996E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400" b="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0CB8CE46-460E-40F0-8C05-0D12E0B9A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R4</a:t>
            </a:r>
          </a:p>
        </p:txBody>
      </p:sp>
      <p:sp>
        <p:nvSpPr>
          <p:cNvPr id="686089" name="Text Box 9" descr="新闻纸">
            <a:extLst>
              <a:ext uri="{FF2B5EF4-FFF2-40B4-BE49-F238E27FC236}">
                <a16:creationId xmlns:a16="http://schemas.microsoft.com/office/drawing/2014/main" id="{588B2542-F364-402E-94A4-F9F2F1432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029200"/>
            <a:ext cx="8001000" cy="1247775"/>
          </a:xfrm>
          <a:prstGeom prst="rect">
            <a:avLst/>
          </a:prstGeom>
          <a:noFill/>
          <a:ln w="57150">
            <a:pattFill prst="ltDnDiag">
              <a:fgClr>
                <a:schemeClr val="accent2"/>
              </a:fgClr>
              <a:bgClr>
                <a:srgbClr val="FFFFFF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 b="0">
                <a:solidFill>
                  <a:srgbClr val="000000"/>
                </a:solidFill>
                <a:ea typeface="隶书" panose="02010509060101010101" pitchFamily="49" charset="-122"/>
              </a:rPr>
              <a:t>对于有穷集 </a:t>
            </a:r>
            <a:r>
              <a:rPr kumimoji="1" lang="en-US" altLang="zh-CN" sz="3600" b="0" i="1">
                <a:solidFill>
                  <a:srgbClr val="000000"/>
                </a:solidFill>
                <a:ea typeface="隶书" panose="02010509060101010101" pitchFamily="49" charset="-122"/>
              </a:rPr>
              <a:t>A </a:t>
            </a:r>
            <a:r>
              <a:rPr kumimoji="1" lang="zh-CN" altLang="en-US" sz="3600" b="0">
                <a:solidFill>
                  <a:srgbClr val="000000"/>
                </a:solidFill>
                <a:ea typeface="隶书" panose="02010509060101010101" pitchFamily="49" charset="-122"/>
              </a:rPr>
              <a:t>和 </a:t>
            </a:r>
            <a:r>
              <a:rPr kumimoji="1" lang="en-US" altLang="zh-CN" sz="3600" b="0" i="1">
                <a:solidFill>
                  <a:srgbClr val="000000"/>
                </a:solidFill>
                <a:ea typeface="隶书" panose="02010509060101010101" pitchFamily="49" charset="-122"/>
              </a:rPr>
              <a:t>A</a:t>
            </a:r>
            <a:r>
              <a:rPr kumimoji="1" lang="en-US" altLang="zh-CN" sz="3600" b="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kumimoji="1" lang="zh-CN" altLang="en-US" sz="3600" b="0">
                <a:solidFill>
                  <a:srgbClr val="000000"/>
                </a:solidFill>
                <a:ea typeface="隶书" panose="02010509060101010101" pitchFamily="49" charset="-122"/>
              </a:rPr>
              <a:t>上的关系 </a:t>
            </a:r>
            <a:r>
              <a:rPr kumimoji="1" lang="en-US" altLang="zh-CN" sz="3600" b="0" i="1">
                <a:solidFill>
                  <a:srgbClr val="000000"/>
                </a:solidFill>
                <a:ea typeface="隶书" panose="02010509060101010101" pitchFamily="49" charset="-122"/>
              </a:rPr>
              <a:t>R</a:t>
            </a:r>
            <a:r>
              <a:rPr kumimoji="1" lang="zh-CN" altLang="en-US" sz="3600" b="0">
                <a:solidFill>
                  <a:srgbClr val="000000"/>
                </a:solidFill>
                <a:ea typeface="隶书" panose="02010509060101010101" pitchFamily="49" charset="-122"/>
              </a:rPr>
              <a:t>，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 b="0" i="1">
                <a:solidFill>
                  <a:srgbClr val="FF3300"/>
                </a:solidFill>
                <a:ea typeface="隶书" panose="02010509060101010101" pitchFamily="49" charset="-122"/>
              </a:rPr>
              <a:t>R</a:t>
            </a:r>
            <a:r>
              <a:rPr kumimoji="1" lang="en-US" altLang="zh-CN" sz="3600" b="0">
                <a:solidFill>
                  <a:srgbClr val="FF3300"/>
                </a:solidFill>
                <a:ea typeface="隶书" panose="02010509060101010101" pitchFamily="49" charset="-122"/>
              </a:rPr>
              <a:t> </a:t>
            </a:r>
            <a:r>
              <a:rPr kumimoji="1" lang="zh-CN" altLang="en-US" sz="3600" b="0">
                <a:solidFill>
                  <a:srgbClr val="FF3300"/>
                </a:solidFill>
                <a:ea typeface="隶书" panose="02010509060101010101" pitchFamily="49" charset="-122"/>
              </a:rPr>
              <a:t>的不同次幂只有有限个</a:t>
            </a:r>
            <a:r>
              <a:rPr kumimoji="1" lang="en-US" altLang="zh-CN" sz="3600" b="0">
                <a:solidFill>
                  <a:srgbClr val="000000"/>
                </a:solidFill>
                <a:ea typeface="隶书" panose="02010509060101010101" pitchFamily="49" charset="-122"/>
              </a:rPr>
              <a:t>.</a:t>
            </a:r>
          </a:p>
        </p:txBody>
      </p:sp>
      <p:pic>
        <p:nvPicPr>
          <p:cNvPr id="84997" name="图片 1">
            <a:extLst>
              <a:ext uri="{FF2B5EF4-FFF2-40B4-BE49-F238E27FC236}">
                <a16:creationId xmlns:a16="http://schemas.microsoft.com/office/drawing/2014/main" id="{EFA40092-F332-4332-BD83-347736D27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174750"/>
            <a:ext cx="4133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AA717C1-5715-4EE8-A59C-8F09E3613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838325"/>
            <a:ext cx="48577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18853F-C4EF-47A1-984C-C55AF1F09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2460625"/>
            <a:ext cx="2855913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673CEB-6ED7-476F-90C6-CBD66C14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3227388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2002BD-E9DC-4CDC-B583-848A223CB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3930650"/>
            <a:ext cx="4152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68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68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9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B3BBB9B7-42E2-452E-B745-1DD57AAF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18F11C-FF4E-4DCD-8075-27F558A69645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07811FA1-5C96-4DF8-9FB1-FF9C002FA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solidFill>
                  <a:srgbClr val="000000"/>
                </a:solidFill>
              </a:rPr>
              <a:t>幂运算的性质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9314DF8D-F7D7-4A30-91A0-DE004EA0B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075613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7.6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zh-CN" altLang="en-US" dirty="0">
                <a:solidFill>
                  <a:srgbClr val="000000"/>
                </a:solidFill>
              </a:rPr>
              <a:t>设 </a:t>
            </a:r>
            <a:r>
              <a:rPr lang="en-US" altLang="zh-CN" i="1" dirty="0">
                <a:solidFill>
                  <a:srgbClr val="000000"/>
                </a:solidFill>
              </a:rPr>
              <a:t>A </a:t>
            </a:r>
            <a:r>
              <a:rPr lang="zh-CN" altLang="en-US" dirty="0">
                <a:solidFill>
                  <a:srgbClr val="000000"/>
                </a:solidFill>
              </a:rPr>
              <a:t>为 </a:t>
            </a:r>
            <a:r>
              <a:rPr lang="en-US" altLang="zh-CN" i="1" dirty="0">
                <a:solidFill>
                  <a:srgbClr val="000000"/>
                </a:solidFill>
              </a:rPr>
              <a:t>n </a:t>
            </a:r>
            <a:r>
              <a:rPr lang="zh-CN" altLang="en-US" dirty="0">
                <a:solidFill>
                  <a:srgbClr val="000000"/>
                </a:solidFill>
              </a:rPr>
              <a:t>元集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是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上的关系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则存在自然数 </a:t>
            </a:r>
            <a:r>
              <a:rPr lang="en-US" altLang="zh-CN" i="1" dirty="0">
                <a:solidFill>
                  <a:srgbClr val="000000"/>
                </a:solidFill>
              </a:rPr>
              <a:t>s </a:t>
            </a:r>
            <a:r>
              <a:rPr lang="zh-CN" altLang="en-US" dirty="0">
                <a:solidFill>
                  <a:srgbClr val="000000"/>
                </a:solidFill>
              </a:rPr>
              <a:t>和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000000"/>
                </a:solidFill>
              </a:rPr>
              <a:t>t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使得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s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t 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65FC2AAB-AEE1-4E00-9C65-2A147B29A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Arial" panose="020B0604020202020204" pitchFamily="34" charset="0"/>
            </a:endParaRPr>
          </a:p>
        </p:txBody>
      </p:sp>
      <p:sp>
        <p:nvSpPr>
          <p:cNvPr id="87046" name="Rectangle 7">
            <a:extLst>
              <a:ext uri="{FF2B5EF4-FFF2-40B4-BE49-F238E27FC236}">
                <a16:creationId xmlns:a16="http://schemas.microsoft.com/office/drawing/2014/main" id="{5D894D74-6C4C-4C47-9A76-EB8A9FA36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Arial" panose="020B0604020202020204" pitchFamily="34" charset="0"/>
            </a:endParaRPr>
          </a:p>
        </p:txBody>
      </p:sp>
      <p:grpSp>
        <p:nvGrpSpPr>
          <p:cNvPr id="71687" name="Group 9">
            <a:extLst>
              <a:ext uri="{FF2B5EF4-FFF2-40B4-BE49-F238E27FC236}">
                <a16:creationId xmlns:a16="http://schemas.microsoft.com/office/drawing/2014/main" id="{28F891AA-6B4A-4B80-B131-3CE5702439E7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278063"/>
            <a:ext cx="8207375" cy="2735262"/>
            <a:chOff x="295" y="1344"/>
            <a:chExt cx="5170" cy="1723"/>
          </a:xfrm>
        </p:grpSpPr>
        <p:sp>
          <p:nvSpPr>
            <p:cNvPr id="87048" name="Rectangle 8">
              <a:extLst>
                <a:ext uri="{FF2B5EF4-FFF2-40B4-BE49-F238E27FC236}">
                  <a16:creationId xmlns:a16="http://schemas.microsoft.com/office/drawing/2014/main" id="{199D412D-9A1B-4491-97D6-6FCDEC874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344"/>
              <a:ext cx="5170" cy="1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5000"/>
                </a:spcBef>
              </a:pPr>
              <a:r>
                <a:rPr lang="zh-CN" altLang="en-US" dirty="0">
                  <a:solidFill>
                    <a:srgbClr val="000000"/>
                  </a:solidFill>
                </a:rPr>
                <a:t>证  </a:t>
              </a:r>
              <a:r>
                <a:rPr lang="en-US" altLang="zh-CN" i="1" dirty="0">
                  <a:solidFill>
                    <a:srgbClr val="000000"/>
                  </a:solidFill>
                </a:rPr>
                <a:t>R </a:t>
              </a:r>
              <a:r>
                <a:rPr lang="zh-CN" altLang="en-US" dirty="0">
                  <a:solidFill>
                    <a:srgbClr val="000000"/>
                  </a:solidFill>
                </a:rPr>
                <a:t>为</a:t>
              </a:r>
              <a:r>
                <a:rPr lang="en-US" altLang="zh-CN" i="1" dirty="0">
                  <a:solidFill>
                    <a:srgbClr val="000000"/>
                  </a:solidFill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</a:rPr>
                <a:t>上的关系</a:t>
              </a:r>
              <a:r>
                <a:rPr lang="en-US" altLang="zh-CN" dirty="0">
                  <a:solidFill>
                    <a:srgbClr val="000000"/>
                  </a:solidFill>
                </a:rPr>
                <a:t>, </a:t>
              </a:r>
            </a:p>
            <a:p>
              <a:pPr eaLnBrk="1" hangingPunct="1"/>
              <a:r>
                <a:rPr lang="zh-CN" altLang="en-US" dirty="0">
                  <a:solidFill>
                    <a:srgbClr val="000000"/>
                  </a:solidFill>
                </a:rPr>
                <a:t>由于</a:t>
              </a:r>
              <a:r>
                <a:rPr lang="en-US" altLang="zh-CN" dirty="0">
                  <a:solidFill>
                    <a:srgbClr val="000000"/>
                  </a:solidFill>
                </a:rPr>
                <a:t>|</a:t>
              </a:r>
              <a:r>
                <a:rPr lang="en-US" altLang="zh-CN" i="1" dirty="0">
                  <a:solidFill>
                    <a:srgbClr val="000000"/>
                  </a:solidFill>
                </a:rPr>
                <a:t>A</a:t>
              </a:r>
              <a:r>
                <a:rPr lang="en-US" altLang="zh-CN" dirty="0">
                  <a:solidFill>
                    <a:srgbClr val="000000"/>
                  </a:solidFill>
                </a:rPr>
                <a:t>|=</a:t>
              </a:r>
              <a:r>
                <a:rPr lang="en-US" altLang="zh-CN" i="1" dirty="0">
                  <a:solidFill>
                    <a:srgbClr val="000000"/>
                  </a:solidFill>
                </a:rPr>
                <a:t>n</a:t>
              </a:r>
              <a:r>
                <a:rPr lang="en-US" altLang="zh-CN" dirty="0">
                  <a:solidFill>
                    <a:srgbClr val="000000"/>
                  </a:solidFill>
                </a:rPr>
                <a:t>,  </a:t>
              </a:r>
              <a:r>
                <a:rPr lang="en-US" altLang="zh-CN" i="1" dirty="0">
                  <a:solidFill>
                    <a:srgbClr val="000000"/>
                  </a:solidFill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</a:rPr>
                <a:t>上的不同关系只有      个</a:t>
              </a:r>
              <a:r>
                <a:rPr lang="en-US" altLang="zh-CN" dirty="0">
                  <a:solidFill>
                    <a:srgbClr val="000000"/>
                  </a:solidFill>
                </a:rPr>
                <a:t>. </a:t>
              </a:r>
            </a:p>
            <a:p>
              <a:pPr eaLnBrk="1" hangingPunct="1">
                <a:spcAft>
                  <a:spcPct val="45000"/>
                </a:spcAft>
              </a:pPr>
              <a:r>
                <a:rPr lang="zh-CN" altLang="en-US" dirty="0">
                  <a:solidFill>
                    <a:srgbClr val="000000"/>
                  </a:solidFill>
                </a:rPr>
                <a:t>列出 </a:t>
              </a:r>
              <a:r>
                <a:rPr lang="en-US" altLang="zh-CN" i="1" dirty="0">
                  <a:solidFill>
                    <a:srgbClr val="000000"/>
                  </a:solidFill>
                </a:rPr>
                <a:t>R </a:t>
              </a:r>
              <a:r>
                <a:rPr lang="zh-CN" altLang="en-US" dirty="0">
                  <a:solidFill>
                    <a:srgbClr val="000000"/>
                  </a:solidFill>
                </a:rPr>
                <a:t>的各次幂</a:t>
              </a:r>
              <a:endParaRPr lang="zh-CN" altLang="en-US" i="1" dirty="0">
                <a:solidFill>
                  <a:srgbClr val="000000"/>
                </a:solidFill>
              </a:endParaRPr>
            </a:p>
            <a:p>
              <a:pPr eaLnBrk="1" hangingPunct="1"/>
              <a:r>
                <a:rPr lang="zh-CN" altLang="en-US" i="1" dirty="0">
                  <a:solidFill>
                    <a:srgbClr val="000000"/>
                  </a:solidFill>
                </a:rPr>
                <a:t>                  </a:t>
              </a:r>
              <a:r>
                <a:rPr lang="en-US" altLang="zh-CN" i="1" dirty="0">
                  <a:solidFill>
                    <a:srgbClr val="000000"/>
                  </a:solidFill>
                </a:rPr>
                <a:t>R</a:t>
              </a:r>
              <a:r>
                <a:rPr lang="en-US" altLang="zh-CN" baseline="30000" dirty="0">
                  <a:solidFill>
                    <a:srgbClr val="000000"/>
                  </a:solidFill>
                </a:rPr>
                <a:t>0</a:t>
              </a:r>
              <a:r>
                <a:rPr lang="en-US" altLang="zh-CN" dirty="0">
                  <a:solidFill>
                    <a:srgbClr val="000000"/>
                  </a:solidFill>
                </a:rPr>
                <a:t>, </a:t>
              </a:r>
              <a:r>
                <a:rPr lang="en-US" altLang="zh-CN" i="1" dirty="0">
                  <a:solidFill>
                    <a:srgbClr val="000000"/>
                  </a:solidFill>
                </a:rPr>
                <a:t>R</a:t>
              </a:r>
              <a:r>
                <a:rPr lang="en-US" altLang="zh-CN" baseline="30000" dirty="0">
                  <a:solidFill>
                    <a:srgbClr val="000000"/>
                  </a:solidFill>
                </a:rPr>
                <a:t>1</a:t>
              </a:r>
              <a:r>
                <a:rPr lang="en-US" altLang="zh-CN" dirty="0">
                  <a:solidFill>
                    <a:srgbClr val="000000"/>
                  </a:solidFill>
                </a:rPr>
                <a:t>, </a:t>
              </a:r>
              <a:r>
                <a:rPr lang="en-US" altLang="zh-CN" i="1" dirty="0">
                  <a:solidFill>
                    <a:srgbClr val="000000"/>
                  </a:solidFill>
                </a:rPr>
                <a:t>R</a:t>
              </a:r>
              <a:r>
                <a:rPr lang="en-US" altLang="zh-CN" baseline="30000" dirty="0">
                  <a:solidFill>
                    <a:srgbClr val="000000"/>
                  </a:solidFill>
                </a:rPr>
                <a:t>2</a:t>
              </a:r>
              <a:r>
                <a:rPr lang="en-US" altLang="zh-CN" dirty="0">
                  <a:solidFill>
                    <a:srgbClr val="000000"/>
                  </a:solidFill>
                </a:rPr>
                <a:t>, … ,        , …,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000000"/>
                  </a:solidFill>
                </a:rPr>
                <a:t>必存在自然数 </a:t>
              </a:r>
              <a:r>
                <a:rPr lang="en-US" altLang="zh-CN" i="1" dirty="0">
                  <a:solidFill>
                    <a:srgbClr val="000000"/>
                  </a:solidFill>
                </a:rPr>
                <a:t>s </a:t>
              </a:r>
              <a:r>
                <a:rPr lang="zh-CN" altLang="en-US" dirty="0">
                  <a:solidFill>
                    <a:srgbClr val="000000"/>
                  </a:solidFill>
                </a:rPr>
                <a:t>和 </a:t>
              </a:r>
              <a:r>
                <a:rPr lang="en-US" altLang="zh-CN" i="1" dirty="0">
                  <a:solidFill>
                    <a:srgbClr val="000000"/>
                  </a:solidFill>
                </a:rPr>
                <a:t>t </a:t>
              </a:r>
              <a:r>
                <a:rPr lang="zh-CN" altLang="en-US" dirty="0">
                  <a:solidFill>
                    <a:srgbClr val="000000"/>
                  </a:solidFill>
                </a:rPr>
                <a:t>使得 </a:t>
              </a:r>
              <a:r>
                <a:rPr lang="en-US" altLang="zh-CN" i="1" dirty="0">
                  <a:solidFill>
                    <a:srgbClr val="000000"/>
                  </a:solidFill>
                </a:rPr>
                <a:t>R</a:t>
              </a:r>
              <a:r>
                <a:rPr lang="en-US" altLang="zh-CN" i="1" baseline="30000" dirty="0">
                  <a:solidFill>
                    <a:srgbClr val="000000"/>
                  </a:solidFill>
                </a:rPr>
                <a:t>s </a:t>
              </a:r>
              <a:r>
                <a:rPr lang="en-US" altLang="zh-CN" dirty="0">
                  <a:solidFill>
                    <a:srgbClr val="000000"/>
                  </a:solidFill>
                </a:rPr>
                <a:t>= </a:t>
              </a:r>
              <a:r>
                <a:rPr lang="en-US" altLang="zh-CN" i="1" dirty="0">
                  <a:solidFill>
                    <a:srgbClr val="000000"/>
                  </a:solidFill>
                </a:rPr>
                <a:t>R</a:t>
              </a:r>
              <a:r>
                <a:rPr lang="en-US" altLang="zh-CN" i="1" baseline="30000" dirty="0">
                  <a:solidFill>
                    <a:srgbClr val="000000"/>
                  </a:solidFill>
                </a:rPr>
                <a:t>t  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7049" name="Object 4">
              <a:extLst>
                <a:ext uri="{FF2B5EF4-FFF2-40B4-BE49-F238E27FC236}">
                  <a16:creationId xmlns:a16="http://schemas.microsoft.com/office/drawing/2014/main" id="{5E3E3A3E-83F0-4234-BD55-E10BED6350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" y="2233"/>
            <a:ext cx="36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304668" imgH="241195" progId="Equation.3">
                    <p:embed/>
                  </p:oleObj>
                </mc:Choice>
                <mc:Fallback>
                  <p:oleObj name="公式" r:id="rId3" imgW="304668" imgH="241195" progId="Equation.3">
                    <p:embed/>
                    <p:pic>
                      <p:nvPicPr>
                        <p:cNvPr id="87049" name="Object 4">
                          <a:extLst>
                            <a:ext uri="{FF2B5EF4-FFF2-40B4-BE49-F238E27FC236}">
                              <a16:creationId xmlns:a16="http://schemas.microsoft.com/office/drawing/2014/main" id="{5E3E3A3E-83F0-4234-BD55-E10BED6350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233"/>
                          <a:ext cx="362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0" name="Object 6">
              <a:extLst>
                <a:ext uri="{FF2B5EF4-FFF2-40B4-BE49-F238E27FC236}">
                  <a16:creationId xmlns:a16="http://schemas.microsoft.com/office/drawing/2014/main" id="{CA6752E3-0B8A-41E6-B603-7E98566660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0" y="1570"/>
            <a:ext cx="343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28501" imgH="215806" progId="Equation.3">
                    <p:embed/>
                  </p:oleObj>
                </mc:Choice>
                <mc:Fallback>
                  <p:oleObj name="公式" r:id="rId5" imgW="228501" imgH="215806" progId="Equation.3">
                    <p:embed/>
                    <p:pic>
                      <p:nvPicPr>
                        <p:cNvPr id="87050" name="Object 6">
                          <a:extLst>
                            <a:ext uri="{FF2B5EF4-FFF2-40B4-BE49-F238E27FC236}">
                              <a16:creationId xmlns:a16="http://schemas.microsoft.com/office/drawing/2014/main" id="{CA6752E3-0B8A-41E6-B603-7E98566660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0" y="1570"/>
                          <a:ext cx="343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E2A71E74-DF4F-4C03-AD44-084434413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用实例理解关系的幂运算</a:t>
            </a:r>
          </a:p>
        </p:txBody>
      </p:sp>
      <p:sp>
        <p:nvSpPr>
          <p:cNvPr id="10243" name="灯片编号占位符 3">
            <a:extLst>
              <a:ext uri="{FF2B5EF4-FFF2-40B4-BE49-F238E27FC236}">
                <a16:creationId xmlns:a16="http://schemas.microsoft.com/office/drawing/2014/main" id="{70A83EE6-19D1-46EF-B5D0-E3B17005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99B522-90C9-40C8-8C7F-227A9E504CAC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875F86-E7A6-4543-ADF6-0899EBEF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" y="1030288"/>
            <a:ext cx="8840787" cy="54530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defRPr/>
            </a:pPr>
            <a:r>
              <a:rPr lang="zh-CN" altLang="en-US" dirty="0">
                <a:solidFill>
                  <a:srgbClr val="A50021"/>
                </a:solidFill>
              </a:rPr>
              <a:t>例 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zh-CN" altLang="en-US" dirty="0">
                <a:solidFill>
                  <a:srgbClr val="000000"/>
                </a:solidFill>
              </a:rPr>
              <a:t>设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en-US" altLang="zh-CN" dirty="0">
                <a:solidFill>
                  <a:srgbClr val="000000"/>
                </a:solidFill>
              </a:rPr>
              <a:t> = {</a:t>
            </a:r>
            <a:r>
              <a:rPr lang="en-US" altLang="zh-CN" i="1" dirty="0" err="1">
                <a:solidFill>
                  <a:srgbClr val="000000"/>
                </a:solidFill>
              </a:rPr>
              <a:t>a</a:t>
            </a:r>
            <a:r>
              <a:rPr lang="en-US" altLang="zh-CN" dirty="0" err="1">
                <a:solidFill>
                  <a:srgbClr val="000000"/>
                </a:solidFill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</a:rPr>
              <a:t>b</a:t>
            </a:r>
            <a:r>
              <a:rPr lang="en-US" altLang="zh-CN" dirty="0" err="1">
                <a:solidFill>
                  <a:srgbClr val="000000"/>
                </a:solidFill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</a:rPr>
              <a:t>c</a:t>
            </a: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zh-CN" altLang="en-US" dirty="0">
                <a:solidFill>
                  <a:srgbClr val="000000"/>
                </a:solidFill>
              </a:rPr>
              <a:t>                  </a:t>
            </a:r>
            <a:r>
              <a:rPr lang="en-US" altLang="zh-CN" dirty="0">
                <a:solidFill>
                  <a:srgbClr val="00B050"/>
                </a:solidFill>
              </a:rPr>
              <a:t>【</a:t>
            </a:r>
            <a:r>
              <a:rPr lang="en-US" altLang="zh-CN" i="1" dirty="0">
                <a:solidFill>
                  <a:srgbClr val="00B050"/>
                </a:solidFill>
              </a:rPr>
              <a:t>|A|</a:t>
            </a:r>
            <a:r>
              <a:rPr lang="en-US" altLang="zh-CN" dirty="0">
                <a:solidFill>
                  <a:srgbClr val="00B050"/>
                </a:solidFill>
              </a:rPr>
              <a:t> =</a:t>
            </a:r>
            <a:r>
              <a:rPr lang="en-US" altLang="zh-CN" dirty="0"/>
              <a:t>3</a:t>
            </a:r>
            <a:r>
              <a:rPr lang="en-US" altLang="zh-CN" dirty="0">
                <a:solidFill>
                  <a:srgbClr val="00B050"/>
                </a:solidFill>
              </a:rPr>
              <a:t>】</a:t>
            </a:r>
          </a:p>
          <a:p>
            <a:pPr eaLnBrk="1" hangingPunct="1">
              <a:defRPr/>
            </a:pPr>
            <a:r>
              <a:rPr lang="en-US" altLang="zh-CN" i="1" dirty="0">
                <a:solidFill>
                  <a:srgbClr val="000000"/>
                </a:solidFill>
              </a:rPr>
              <a:t>       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  <a:r>
              <a:rPr lang="en-US" altLang="zh-CN" dirty="0">
                <a:solidFill>
                  <a:srgbClr val="000000"/>
                </a:solidFill>
              </a:rPr>
              <a:t> = {</a:t>
            </a:r>
            <a:r>
              <a:rPr lang="en-US" altLang="zh-CN" i="1" dirty="0" err="1">
                <a:solidFill>
                  <a:srgbClr val="000000"/>
                </a:solidFill>
              </a:rPr>
              <a:t>a</a:t>
            </a:r>
            <a:r>
              <a:rPr lang="en-US" altLang="zh-CN" dirty="0" err="1">
                <a:solidFill>
                  <a:srgbClr val="000000"/>
                </a:solidFill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</a:rPr>
              <a:t>b</a:t>
            </a:r>
            <a:r>
              <a:rPr lang="en-US" altLang="zh-CN" dirty="0" err="1">
                <a:solidFill>
                  <a:srgbClr val="000000"/>
                </a:solidFill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</a:rPr>
              <a:t>c</a:t>
            </a: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en-US" altLang="zh-CN" dirty="0">
                <a:sym typeface="Symbol" panose="05050102010706020507" pitchFamily="18" charset="2"/>
              </a:rPr>
              <a:t> </a:t>
            </a:r>
            <a:r>
              <a:rPr lang="en-US" altLang="zh-CN" dirty="0">
                <a:solidFill>
                  <a:srgbClr val="000000"/>
                </a:solidFill>
              </a:rPr>
              <a:t> {</a:t>
            </a:r>
            <a:r>
              <a:rPr lang="en-US" altLang="zh-CN" i="1" dirty="0" err="1">
                <a:solidFill>
                  <a:srgbClr val="000000"/>
                </a:solidFill>
              </a:rPr>
              <a:t>a</a:t>
            </a:r>
            <a:r>
              <a:rPr lang="en-US" altLang="zh-CN" dirty="0" err="1">
                <a:solidFill>
                  <a:srgbClr val="000000"/>
                </a:solidFill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</a:rPr>
              <a:t>b</a:t>
            </a:r>
            <a:r>
              <a:rPr lang="en-US" altLang="zh-CN" dirty="0" err="1">
                <a:solidFill>
                  <a:srgbClr val="000000"/>
                </a:solidFill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</a:rPr>
              <a:t>c</a:t>
            </a: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en-US" altLang="zh-CN" dirty="0">
                <a:sym typeface="Symbol" panose="05050102010706020507" pitchFamily="18" charset="2"/>
              </a:rPr>
              <a:t>  </a:t>
            </a:r>
            <a:r>
              <a:rPr lang="en-US" altLang="zh-CN" dirty="0">
                <a:solidFill>
                  <a:srgbClr val="00B050"/>
                </a:solidFill>
                <a:sym typeface="Symbol" panose="05050102010706020507" pitchFamily="18" charset="2"/>
              </a:rPr>
              <a:t>【</a:t>
            </a:r>
            <a:r>
              <a:rPr lang="en-US" altLang="zh-CN" i="1" dirty="0">
                <a:solidFill>
                  <a:srgbClr val="00B050"/>
                </a:solidFill>
              </a:rPr>
              <a:t>| A</a:t>
            </a:r>
            <a:r>
              <a:rPr lang="en-US" altLang="zh-CN" dirty="0">
                <a:solidFill>
                  <a:srgbClr val="00B050"/>
                </a:solidFill>
                <a:sym typeface="Symbol" panose="05050102010706020507" pitchFamily="18" charset="2"/>
              </a:rPr>
              <a:t> </a:t>
            </a:r>
            <a:r>
              <a:rPr lang="en-US" altLang="zh-CN" i="1" dirty="0">
                <a:solidFill>
                  <a:srgbClr val="00B050"/>
                </a:solidFill>
              </a:rPr>
              <a:t>A |</a:t>
            </a:r>
            <a:r>
              <a:rPr lang="en-US" altLang="zh-CN" dirty="0">
                <a:solidFill>
                  <a:srgbClr val="00B050"/>
                </a:solidFill>
              </a:rPr>
              <a:t> =</a:t>
            </a:r>
            <a:r>
              <a:rPr lang="en-US" altLang="zh-CN" dirty="0"/>
              <a:t>3</a:t>
            </a:r>
            <a:r>
              <a:rPr lang="en-US" altLang="zh-CN" baseline="30000" dirty="0"/>
              <a:t>2</a:t>
            </a:r>
            <a:r>
              <a:rPr lang="en-US" altLang="zh-CN" dirty="0">
                <a:solidFill>
                  <a:srgbClr val="00B050"/>
                </a:solidFill>
                <a:sym typeface="Symbol" panose="05050102010706020507" pitchFamily="18" charset="2"/>
              </a:rPr>
              <a:t>】</a:t>
            </a:r>
            <a:endParaRPr lang="en-US" altLang="zh-CN" i="1" dirty="0">
              <a:solidFill>
                <a:srgbClr val="00B050"/>
              </a:solidFill>
            </a:endParaRPr>
          </a:p>
          <a:p>
            <a:pPr eaLnBrk="1" hangingPunct="1">
              <a:defRPr/>
            </a:pPr>
            <a:r>
              <a:rPr lang="en-US" altLang="zh-CN" dirty="0"/>
              <a:t>               = {&lt;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/>
              <a:t>&gt;,&lt;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>
                <a:solidFill>
                  <a:srgbClr val="000000"/>
                </a:solidFill>
              </a:rPr>
              <a:t>b</a:t>
            </a:r>
            <a:r>
              <a:rPr lang="en-US" altLang="zh-CN" dirty="0"/>
              <a:t>&gt;,&lt;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>
                <a:solidFill>
                  <a:srgbClr val="000000"/>
                </a:solidFill>
              </a:rPr>
              <a:t>c</a:t>
            </a:r>
            <a:r>
              <a:rPr lang="en-US" altLang="zh-CN" dirty="0"/>
              <a:t>&gt;,&lt;</a:t>
            </a:r>
            <a:r>
              <a:rPr lang="en-US" altLang="zh-CN" i="1" dirty="0" err="1">
                <a:solidFill>
                  <a:srgbClr val="000000"/>
                </a:solidFill>
              </a:rPr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/>
              <a:t>&gt;,&lt;</a:t>
            </a:r>
            <a:r>
              <a:rPr lang="en-US" altLang="zh-CN" i="1" dirty="0" err="1">
                <a:solidFill>
                  <a:srgbClr val="000000"/>
                </a:solidFill>
              </a:rPr>
              <a:t>b</a:t>
            </a:r>
            <a:r>
              <a:rPr lang="en-US" altLang="zh-CN" dirty="0" err="1"/>
              <a:t>,</a:t>
            </a:r>
            <a:r>
              <a:rPr lang="en-US" altLang="zh-CN" i="1" dirty="0" err="1">
                <a:solidFill>
                  <a:srgbClr val="000000"/>
                </a:solidFill>
              </a:rPr>
              <a:t>b</a:t>
            </a:r>
            <a:r>
              <a:rPr lang="en-US" altLang="zh-CN" dirty="0"/>
              <a:t>&gt;,&lt;</a:t>
            </a:r>
            <a:r>
              <a:rPr lang="en-US" altLang="zh-CN" i="1" dirty="0" err="1">
                <a:solidFill>
                  <a:srgbClr val="000000"/>
                </a:solidFill>
              </a:rPr>
              <a:t>b</a:t>
            </a:r>
            <a:r>
              <a:rPr lang="en-US" altLang="zh-CN" dirty="0" err="1"/>
              <a:t>,</a:t>
            </a:r>
            <a:r>
              <a:rPr lang="en-US" altLang="zh-CN" i="1" dirty="0" err="1">
                <a:solidFill>
                  <a:srgbClr val="000000"/>
                </a:solidFill>
              </a:rPr>
              <a:t>c</a:t>
            </a:r>
            <a:r>
              <a:rPr lang="en-US" altLang="zh-CN" dirty="0"/>
              <a:t>&gt;,&lt;</a:t>
            </a:r>
            <a:r>
              <a:rPr lang="en-US" altLang="zh-CN" i="1" dirty="0" err="1">
                <a:solidFill>
                  <a:srgbClr val="000000"/>
                </a:solidFill>
              </a:rPr>
              <a:t>c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/>
              <a:t>&gt;,&lt;</a:t>
            </a:r>
            <a:r>
              <a:rPr lang="en-US" altLang="zh-CN" i="1" dirty="0" err="1">
                <a:solidFill>
                  <a:srgbClr val="000000"/>
                </a:solidFill>
              </a:rPr>
              <a:t>c</a:t>
            </a:r>
            <a:r>
              <a:rPr lang="en-US" altLang="zh-CN" dirty="0" err="1"/>
              <a:t>,</a:t>
            </a:r>
            <a:r>
              <a:rPr lang="en-US" altLang="zh-CN" i="1" dirty="0" err="1">
                <a:solidFill>
                  <a:srgbClr val="000000"/>
                </a:solidFill>
              </a:rPr>
              <a:t>b</a:t>
            </a:r>
            <a:r>
              <a:rPr lang="en-US" altLang="zh-CN" dirty="0"/>
              <a:t>&gt;,&lt;</a:t>
            </a:r>
            <a:r>
              <a:rPr lang="en-US" altLang="zh-CN" i="1" dirty="0" err="1">
                <a:solidFill>
                  <a:srgbClr val="000000"/>
                </a:solidFill>
              </a:rPr>
              <a:t>c</a:t>
            </a:r>
            <a:r>
              <a:rPr lang="en-US" altLang="zh-CN" dirty="0" err="1"/>
              <a:t>,</a:t>
            </a:r>
            <a:r>
              <a:rPr lang="en-US" altLang="zh-CN" i="1" dirty="0" err="1">
                <a:solidFill>
                  <a:srgbClr val="000000"/>
                </a:solidFill>
              </a:rPr>
              <a:t>c</a:t>
            </a:r>
            <a:r>
              <a:rPr lang="en-US" altLang="zh-CN" dirty="0"/>
              <a:t>&gt;} </a:t>
            </a:r>
            <a:endParaRPr lang="en-US" altLang="zh-CN" i="1" dirty="0"/>
          </a:p>
          <a:p>
            <a:pPr eaLnBrk="1" hangingPunct="1">
              <a:defRPr/>
            </a:pPr>
            <a:r>
              <a:rPr lang="en-US" altLang="zh-CN" i="1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altLang="zh-CN" i="1" dirty="0">
                <a:solidFill>
                  <a:srgbClr val="000000"/>
                </a:solidFill>
              </a:rPr>
              <a:t>P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000000"/>
                </a:solidFill>
              </a:rPr>
              <a:t>                                  </a:t>
            </a:r>
            <a:r>
              <a:rPr lang="en-US" altLang="zh-CN" dirty="0">
                <a:solidFill>
                  <a:srgbClr val="00B050"/>
                </a:solidFill>
                <a:sym typeface="Symbol" panose="05050102010706020507" pitchFamily="18" charset="2"/>
              </a:rPr>
              <a:t>【</a:t>
            </a:r>
            <a:r>
              <a:rPr lang="en-US" altLang="zh-CN" i="1" dirty="0">
                <a:solidFill>
                  <a:srgbClr val="00B050"/>
                </a:solidFill>
              </a:rPr>
              <a:t>| P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i="1" dirty="0">
                <a:solidFill>
                  <a:srgbClr val="00B050"/>
                </a:solidFill>
              </a:rPr>
              <a:t>A</a:t>
            </a:r>
            <a:r>
              <a:rPr lang="en-US" altLang="zh-CN" dirty="0">
                <a:solidFill>
                  <a:srgbClr val="00B050"/>
                </a:solidFill>
                <a:sym typeface="Symbol" panose="05050102010706020507" pitchFamily="18" charset="2"/>
              </a:rPr>
              <a:t></a:t>
            </a:r>
            <a:r>
              <a:rPr lang="en-US" altLang="zh-CN" i="1" dirty="0">
                <a:solidFill>
                  <a:srgbClr val="00B050"/>
                </a:solidFill>
              </a:rPr>
              <a:t>A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en-US" altLang="zh-CN" i="1" dirty="0">
                <a:solidFill>
                  <a:srgbClr val="00B050"/>
                </a:solidFill>
              </a:rPr>
              <a:t> |</a:t>
            </a:r>
            <a:r>
              <a:rPr lang="en-US" altLang="zh-CN" dirty="0">
                <a:solidFill>
                  <a:srgbClr val="00B050"/>
                </a:solidFill>
              </a:rPr>
              <a:t> =      =512</a:t>
            </a:r>
            <a:r>
              <a:rPr lang="en-US" altLang="zh-CN" dirty="0">
                <a:solidFill>
                  <a:srgbClr val="00B050"/>
                </a:solidFill>
                <a:sym typeface="Symbol" panose="05050102010706020507" pitchFamily="18" charset="2"/>
              </a:rPr>
              <a:t>】</a:t>
            </a:r>
            <a:endParaRPr lang="en-US" altLang="zh-CN" i="1" dirty="0">
              <a:solidFill>
                <a:srgbClr val="00B050"/>
              </a:solidFill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/>
              <a:t>={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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/>
              <a:t>{&lt;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/>
              <a:t>&gt;},{&lt;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&gt;},{&lt;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&gt;},{&lt;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/>
              <a:t>&gt;},{&lt;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&gt;},{&lt;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&gt;},{&lt;</a:t>
            </a:r>
            <a:r>
              <a:rPr lang="en-US" altLang="zh-CN" i="1" dirty="0" err="1"/>
              <a:t>c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/>
              <a:t>&gt;},</a:t>
            </a:r>
          </a:p>
          <a:p>
            <a:pPr eaLnBrk="1" hangingPunct="1">
              <a:defRPr/>
            </a:pPr>
            <a:r>
              <a:rPr lang="en-US" altLang="zh-CN" dirty="0"/>
              <a:t>     {&lt;</a:t>
            </a:r>
            <a:r>
              <a:rPr lang="en-US" altLang="zh-CN" i="1" dirty="0" err="1"/>
              <a:t>c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&gt;},{&lt;</a:t>
            </a:r>
            <a:r>
              <a:rPr lang="en-US" altLang="zh-CN" i="1" dirty="0" err="1"/>
              <a:t>c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&gt;}, {&lt;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/>
              <a:t>&gt;,&lt;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&gt;},{&lt;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/>
              <a:t>&gt;,&lt;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&gt;}…,</a:t>
            </a:r>
          </a:p>
          <a:p>
            <a:pPr eaLnBrk="1" hangingPunct="1">
              <a:defRPr/>
            </a:pPr>
            <a:r>
              <a:rPr lang="en-US" altLang="zh-CN" dirty="0"/>
              <a:t>     {&lt;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/>
              <a:t>&gt;,&lt;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>
                <a:solidFill>
                  <a:srgbClr val="000000"/>
                </a:solidFill>
              </a:rPr>
              <a:t>b</a:t>
            </a:r>
            <a:r>
              <a:rPr lang="en-US" altLang="zh-CN" dirty="0"/>
              <a:t>&gt;,&lt;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>
                <a:solidFill>
                  <a:srgbClr val="000000"/>
                </a:solidFill>
              </a:rPr>
              <a:t>c</a:t>
            </a:r>
            <a:r>
              <a:rPr lang="en-US" altLang="zh-CN" dirty="0"/>
              <a:t>&gt;}, … ,</a:t>
            </a:r>
            <a:r>
              <a:rPr lang="en-US" altLang="zh-CN" dirty="0">
                <a:solidFill>
                  <a:srgbClr val="0066FF"/>
                </a:solidFill>
              </a:rPr>
              <a:t>{&lt;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dirty="0">
                <a:solidFill>
                  <a:srgbClr val="0066FF"/>
                </a:solidFill>
              </a:rPr>
              <a:t>&gt;,&lt;</a:t>
            </a:r>
            <a:r>
              <a:rPr lang="en-US" altLang="zh-CN" i="1" dirty="0" err="1">
                <a:solidFill>
                  <a:srgbClr val="0066FF"/>
                </a:solidFill>
              </a:rPr>
              <a:t>b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b</a:t>
            </a:r>
            <a:r>
              <a:rPr lang="en-US" altLang="zh-CN" dirty="0">
                <a:solidFill>
                  <a:srgbClr val="0066FF"/>
                </a:solidFill>
              </a:rPr>
              <a:t>&gt;,&lt;</a:t>
            </a:r>
            <a:r>
              <a:rPr lang="en-US" altLang="zh-CN" i="1" dirty="0" err="1">
                <a:solidFill>
                  <a:srgbClr val="0066FF"/>
                </a:solidFill>
              </a:rPr>
              <a:t>c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c</a:t>
            </a:r>
            <a:r>
              <a:rPr lang="en-US" altLang="zh-CN" dirty="0">
                <a:solidFill>
                  <a:srgbClr val="0066FF"/>
                </a:solidFill>
              </a:rPr>
              <a:t>&gt;}</a:t>
            </a:r>
            <a:r>
              <a:rPr lang="en-US" altLang="zh-CN" dirty="0"/>
              <a:t>, … ,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en-US" altLang="zh-CN" dirty="0">
                <a:solidFill>
                  <a:srgbClr val="FF0000"/>
                </a:solidFill>
              </a:rPr>
              <a:t>{&lt;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dirty="0" err="1">
                <a:solidFill>
                  <a:srgbClr val="FF0000"/>
                </a:solidFill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&gt;,&lt;</a:t>
            </a:r>
            <a:r>
              <a:rPr lang="en-US" altLang="zh-CN" i="1" dirty="0" err="1">
                <a:solidFill>
                  <a:srgbClr val="FF0000"/>
                </a:solidFill>
              </a:rPr>
              <a:t>b</a:t>
            </a:r>
            <a:r>
              <a:rPr lang="en-US" altLang="zh-CN" dirty="0" err="1">
                <a:solidFill>
                  <a:srgbClr val="FF0000"/>
                </a:solidFill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rgbClr val="FF0000"/>
                </a:solidFill>
              </a:rPr>
              <a:t>&gt;,&lt;</a:t>
            </a:r>
            <a:r>
              <a:rPr lang="en-US" altLang="zh-CN" i="1" dirty="0" err="1">
                <a:solidFill>
                  <a:srgbClr val="FF0000"/>
                </a:solidFill>
              </a:rPr>
              <a:t>c</a:t>
            </a:r>
            <a:r>
              <a:rPr lang="en-US" altLang="zh-CN" dirty="0" err="1">
                <a:solidFill>
                  <a:srgbClr val="FF0000"/>
                </a:solidFill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&gt;}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… , </a:t>
            </a:r>
            <a:r>
              <a:rPr lang="en-US" altLang="zh-CN" dirty="0">
                <a:solidFill>
                  <a:srgbClr val="FF00FF"/>
                </a:solidFill>
              </a:rPr>
              <a:t>{&lt;</a:t>
            </a:r>
            <a:r>
              <a:rPr lang="en-US" altLang="zh-CN" i="1" dirty="0" err="1">
                <a:solidFill>
                  <a:srgbClr val="FF00FF"/>
                </a:solidFill>
              </a:rPr>
              <a:t>a</a:t>
            </a:r>
            <a:r>
              <a:rPr lang="en-US" altLang="zh-CN" dirty="0" err="1">
                <a:solidFill>
                  <a:srgbClr val="FF00FF"/>
                </a:solidFill>
              </a:rPr>
              <a:t>,</a:t>
            </a:r>
            <a:r>
              <a:rPr lang="en-US" altLang="zh-CN" i="1" dirty="0" err="1">
                <a:solidFill>
                  <a:srgbClr val="FF00FF"/>
                </a:solidFill>
              </a:rPr>
              <a:t>c</a:t>
            </a:r>
            <a:r>
              <a:rPr lang="en-US" altLang="zh-CN" dirty="0">
                <a:solidFill>
                  <a:srgbClr val="FF00FF"/>
                </a:solidFill>
              </a:rPr>
              <a:t>&gt;,&lt;</a:t>
            </a:r>
            <a:r>
              <a:rPr lang="en-US" altLang="zh-CN" i="1" dirty="0" err="1">
                <a:solidFill>
                  <a:srgbClr val="FF00FF"/>
                </a:solidFill>
              </a:rPr>
              <a:t>b</a:t>
            </a:r>
            <a:r>
              <a:rPr lang="en-US" altLang="zh-CN" dirty="0" err="1">
                <a:solidFill>
                  <a:srgbClr val="FF00FF"/>
                </a:solidFill>
              </a:rPr>
              <a:t>,</a:t>
            </a:r>
            <a:r>
              <a:rPr lang="en-US" altLang="zh-CN" i="1" dirty="0" err="1">
                <a:solidFill>
                  <a:srgbClr val="FF00FF"/>
                </a:solidFill>
              </a:rPr>
              <a:t>a</a:t>
            </a:r>
            <a:r>
              <a:rPr lang="en-US" altLang="zh-CN" dirty="0">
                <a:solidFill>
                  <a:srgbClr val="FF00FF"/>
                </a:solidFill>
              </a:rPr>
              <a:t>&gt;,&lt;</a:t>
            </a:r>
            <a:r>
              <a:rPr lang="en-US" altLang="zh-CN" i="1" dirty="0" err="1">
                <a:solidFill>
                  <a:srgbClr val="FF00FF"/>
                </a:solidFill>
              </a:rPr>
              <a:t>c</a:t>
            </a:r>
            <a:r>
              <a:rPr lang="en-US" altLang="zh-CN" dirty="0" err="1">
                <a:solidFill>
                  <a:srgbClr val="FF00FF"/>
                </a:solidFill>
              </a:rPr>
              <a:t>,</a:t>
            </a:r>
            <a:r>
              <a:rPr lang="en-US" altLang="zh-CN" i="1" dirty="0" err="1">
                <a:solidFill>
                  <a:srgbClr val="FF00FF"/>
                </a:solidFill>
              </a:rPr>
              <a:t>b</a:t>
            </a:r>
            <a:r>
              <a:rPr lang="en-US" altLang="zh-CN" dirty="0">
                <a:solidFill>
                  <a:srgbClr val="FF00FF"/>
                </a:solidFill>
              </a:rPr>
              <a:t>&gt;}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dirty="0"/>
              <a:t>… ,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i="1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} </a:t>
            </a:r>
            <a:endParaRPr lang="en-US" altLang="zh-CN" i="1" dirty="0">
              <a:solidFill>
                <a:srgbClr val="000000"/>
              </a:solidFill>
            </a:endParaRPr>
          </a:p>
          <a:p>
            <a:pPr marL="0" indent="0" eaLnBrk="1" hangingPunct="1">
              <a:defRPr/>
            </a:pPr>
            <a:endParaRPr lang="en-US" altLang="zh-CN" i="1" dirty="0">
              <a:solidFill>
                <a:srgbClr val="000000"/>
              </a:solidFill>
            </a:endParaRPr>
          </a:p>
          <a:p>
            <a:pPr marL="0" indent="0" eaLnBrk="1" hangingPunct="1">
              <a:defRPr/>
            </a:pPr>
            <a:r>
              <a:rPr lang="en-US" altLang="zh-CN" i="1" dirty="0">
                <a:solidFill>
                  <a:srgbClr val="FF0000"/>
                </a:solidFill>
              </a:rPr>
              <a:t>      R</a:t>
            </a:r>
            <a:r>
              <a:rPr lang="en-US" altLang="zh-CN" dirty="0">
                <a:solidFill>
                  <a:srgbClr val="FF0000"/>
                </a:solidFill>
              </a:rPr>
              <a:t>  = {&lt;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dirty="0" err="1">
                <a:solidFill>
                  <a:srgbClr val="FF0000"/>
                </a:solidFill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&gt;,&lt;</a:t>
            </a:r>
            <a:r>
              <a:rPr lang="en-US" altLang="zh-CN" i="1" dirty="0" err="1">
                <a:solidFill>
                  <a:srgbClr val="FF0000"/>
                </a:solidFill>
              </a:rPr>
              <a:t>b</a:t>
            </a:r>
            <a:r>
              <a:rPr lang="en-US" altLang="zh-CN" dirty="0" err="1">
                <a:solidFill>
                  <a:srgbClr val="FF0000"/>
                </a:solidFill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rgbClr val="FF0000"/>
                </a:solidFill>
              </a:rPr>
              <a:t>&gt;,&lt;</a:t>
            </a:r>
            <a:r>
              <a:rPr lang="en-US" altLang="zh-CN" i="1" dirty="0" err="1">
                <a:solidFill>
                  <a:srgbClr val="FF0000"/>
                </a:solidFill>
              </a:rPr>
              <a:t>c</a:t>
            </a:r>
            <a:r>
              <a:rPr lang="en-US" altLang="zh-CN" dirty="0" err="1">
                <a:solidFill>
                  <a:srgbClr val="FF0000"/>
                </a:solidFill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&gt;}</a:t>
            </a:r>
          </a:p>
          <a:p>
            <a:pPr marL="0" indent="0" eaLnBrk="1" hangingPunct="1">
              <a:defRPr/>
            </a:pPr>
            <a:r>
              <a:rPr lang="en-US" altLang="zh-CN" i="1" dirty="0">
                <a:solidFill>
                  <a:srgbClr val="000000"/>
                </a:solidFill>
              </a:rPr>
              <a:t>      </a:t>
            </a:r>
            <a:r>
              <a:rPr lang="en-US" altLang="zh-CN" i="1" dirty="0">
                <a:solidFill>
                  <a:srgbClr val="FF00FF"/>
                </a:solidFill>
              </a:rPr>
              <a:t>R</a:t>
            </a:r>
            <a:r>
              <a:rPr lang="en-US" altLang="zh-CN" baseline="30000" dirty="0">
                <a:solidFill>
                  <a:srgbClr val="FF00FF"/>
                </a:solidFill>
              </a:rPr>
              <a:t>2</a:t>
            </a:r>
            <a:r>
              <a:rPr lang="en-US" altLang="zh-CN" dirty="0">
                <a:solidFill>
                  <a:srgbClr val="FF00FF"/>
                </a:solidFill>
              </a:rPr>
              <a:t> = {&lt;</a:t>
            </a:r>
            <a:r>
              <a:rPr lang="en-US" altLang="zh-CN" i="1" dirty="0" err="1">
                <a:solidFill>
                  <a:srgbClr val="FF00FF"/>
                </a:solidFill>
              </a:rPr>
              <a:t>a</a:t>
            </a:r>
            <a:r>
              <a:rPr lang="en-US" altLang="zh-CN" dirty="0" err="1">
                <a:solidFill>
                  <a:srgbClr val="FF00FF"/>
                </a:solidFill>
              </a:rPr>
              <a:t>,</a:t>
            </a:r>
            <a:r>
              <a:rPr lang="en-US" altLang="zh-CN" i="1" dirty="0" err="1">
                <a:solidFill>
                  <a:srgbClr val="FF00FF"/>
                </a:solidFill>
              </a:rPr>
              <a:t>c</a:t>
            </a:r>
            <a:r>
              <a:rPr lang="en-US" altLang="zh-CN" dirty="0">
                <a:solidFill>
                  <a:srgbClr val="FF00FF"/>
                </a:solidFill>
              </a:rPr>
              <a:t>&gt;,&lt;</a:t>
            </a:r>
            <a:r>
              <a:rPr lang="en-US" altLang="zh-CN" i="1" dirty="0" err="1">
                <a:solidFill>
                  <a:srgbClr val="FF00FF"/>
                </a:solidFill>
              </a:rPr>
              <a:t>b</a:t>
            </a:r>
            <a:r>
              <a:rPr lang="en-US" altLang="zh-CN" dirty="0" err="1">
                <a:solidFill>
                  <a:srgbClr val="FF00FF"/>
                </a:solidFill>
              </a:rPr>
              <a:t>,</a:t>
            </a:r>
            <a:r>
              <a:rPr lang="en-US" altLang="zh-CN" i="1" dirty="0" err="1">
                <a:solidFill>
                  <a:srgbClr val="FF00FF"/>
                </a:solidFill>
              </a:rPr>
              <a:t>a</a:t>
            </a:r>
            <a:r>
              <a:rPr lang="en-US" altLang="zh-CN" dirty="0">
                <a:solidFill>
                  <a:srgbClr val="FF00FF"/>
                </a:solidFill>
              </a:rPr>
              <a:t>&gt;,&lt;</a:t>
            </a:r>
            <a:r>
              <a:rPr lang="en-US" altLang="zh-CN" i="1" dirty="0" err="1">
                <a:solidFill>
                  <a:srgbClr val="FF00FF"/>
                </a:solidFill>
              </a:rPr>
              <a:t>c</a:t>
            </a:r>
            <a:r>
              <a:rPr lang="en-US" altLang="zh-CN" dirty="0" err="1">
                <a:solidFill>
                  <a:srgbClr val="FF00FF"/>
                </a:solidFill>
              </a:rPr>
              <a:t>,</a:t>
            </a:r>
            <a:r>
              <a:rPr lang="en-US" altLang="zh-CN" i="1" dirty="0" err="1">
                <a:solidFill>
                  <a:srgbClr val="FF00FF"/>
                </a:solidFill>
              </a:rPr>
              <a:t>b</a:t>
            </a:r>
            <a:r>
              <a:rPr lang="en-US" altLang="zh-CN" dirty="0">
                <a:solidFill>
                  <a:srgbClr val="FF00FF"/>
                </a:solidFill>
              </a:rPr>
              <a:t>&gt;}</a:t>
            </a:r>
          </a:p>
          <a:p>
            <a:pPr marL="0" indent="0" eaLnBrk="1" hangingPunct="1">
              <a:defRPr/>
            </a:pPr>
            <a:r>
              <a:rPr lang="en-US" altLang="zh-CN" i="1" dirty="0">
                <a:solidFill>
                  <a:srgbClr val="0066FF"/>
                </a:solidFill>
              </a:rPr>
              <a:t>      R</a:t>
            </a:r>
            <a:r>
              <a:rPr lang="en-US" altLang="zh-CN" baseline="30000" dirty="0">
                <a:solidFill>
                  <a:srgbClr val="0066FF"/>
                </a:solidFill>
              </a:rPr>
              <a:t>3</a:t>
            </a:r>
            <a:r>
              <a:rPr lang="en-US" altLang="zh-CN" dirty="0">
                <a:solidFill>
                  <a:srgbClr val="0066FF"/>
                </a:solidFill>
              </a:rPr>
              <a:t> = {&lt;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dirty="0">
                <a:solidFill>
                  <a:srgbClr val="0066FF"/>
                </a:solidFill>
              </a:rPr>
              <a:t>&gt;,&lt;</a:t>
            </a:r>
            <a:r>
              <a:rPr lang="en-US" altLang="zh-CN" i="1" dirty="0" err="1">
                <a:solidFill>
                  <a:srgbClr val="0066FF"/>
                </a:solidFill>
              </a:rPr>
              <a:t>b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b</a:t>
            </a:r>
            <a:r>
              <a:rPr lang="en-US" altLang="zh-CN" dirty="0">
                <a:solidFill>
                  <a:srgbClr val="0066FF"/>
                </a:solidFill>
              </a:rPr>
              <a:t>&gt;,&lt;</a:t>
            </a:r>
            <a:r>
              <a:rPr lang="en-US" altLang="zh-CN" i="1" dirty="0" err="1">
                <a:solidFill>
                  <a:srgbClr val="0066FF"/>
                </a:solidFill>
              </a:rPr>
              <a:t>c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c</a:t>
            </a:r>
            <a:r>
              <a:rPr lang="en-US" altLang="zh-CN" dirty="0">
                <a:solidFill>
                  <a:srgbClr val="0066FF"/>
                </a:solidFill>
              </a:rPr>
              <a:t>&gt;} </a:t>
            </a:r>
          </a:p>
          <a:p>
            <a:pPr marL="0" indent="0" eaLnBrk="1" hangingPunct="1">
              <a:defRPr/>
            </a:pPr>
            <a:endParaRPr lang="en-US" altLang="zh-CN" dirty="0">
              <a:solidFill>
                <a:srgbClr val="808080"/>
              </a:solidFill>
              <a:ea typeface="华文中宋" panose="02010600040101010101" pitchFamily="2" charset="-122"/>
            </a:endParaRPr>
          </a:p>
        </p:txBody>
      </p:sp>
      <p:graphicFrame>
        <p:nvGraphicFramePr>
          <p:cNvPr id="10245" name="Object 6">
            <a:extLst>
              <a:ext uri="{FF2B5EF4-FFF2-40B4-BE49-F238E27FC236}">
                <a16:creationId xmlns:a16="http://schemas.microsoft.com/office/drawing/2014/main" id="{471C33AD-E040-486E-B2DB-22107B6C4B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2709863"/>
          <a:ext cx="4841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03024" imgH="215713" progId="Equation.3">
                  <p:embed/>
                </p:oleObj>
              </mc:Choice>
              <mc:Fallback>
                <p:oleObj name="公式" r:id="rId3" imgW="203024" imgH="215713" progId="Equation.3">
                  <p:embed/>
                  <p:pic>
                    <p:nvPicPr>
                      <p:cNvPr id="10245" name="Object 6">
                        <a:extLst>
                          <a:ext uri="{FF2B5EF4-FFF2-40B4-BE49-F238E27FC236}">
                            <a16:creationId xmlns:a16="http://schemas.microsoft.com/office/drawing/2014/main" id="{471C33AD-E040-486E-B2DB-22107B6C4B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709863"/>
                        <a:ext cx="48418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324D744-745A-4534-86D0-B5ECFD530C1B}"/>
              </a:ext>
            </a:extLst>
          </p:cNvPr>
          <p:cNvSpPr txBox="1"/>
          <p:nvPr/>
        </p:nvSpPr>
        <p:spPr>
          <a:xfrm>
            <a:off x="3995936" y="5877272"/>
            <a:ext cx="52517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30000" dirty="0">
                <a:solidFill>
                  <a:srgbClr val="0066FF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30000" dirty="0">
                <a:solidFill>
                  <a:srgbClr val="FF0000"/>
                </a:solidFill>
              </a:rPr>
              <a:t>1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FF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30000" dirty="0">
                <a:solidFill>
                  <a:srgbClr val="FF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| </a:t>
            </a:r>
            <a:r>
              <a:rPr lang="en-US" altLang="zh-CN" b="1" i="1" dirty="0">
                <a:solidFill>
                  <a:srgbClr val="0066FF"/>
                </a:solidFill>
                <a:latin typeface="Times New Roman"/>
              </a:rPr>
              <a:t>R</a:t>
            </a:r>
            <a:r>
              <a:rPr lang="en-US" altLang="zh-CN" b="1" baseline="30000" dirty="0">
                <a:solidFill>
                  <a:srgbClr val="0066FF"/>
                </a:solidFill>
                <a:latin typeface="Times New Roman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  <a:latin typeface="Times New Roman"/>
              </a:rPr>
              <a:t>R</a:t>
            </a:r>
            <a:r>
              <a:rPr lang="en-US" altLang="zh-CN" baseline="30000" dirty="0">
                <a:solidFill>
                  <a:srgbClr val="FF0000"/>
                </a:solidFill>
              </a:rPr>
              <a:t>1</a:t>
            </a:r>
            <a:r>
              <a:rPr lang="en-US" altLang="zh-CN" b="1" i="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altLang="zh-CN" b="1" i="1" dirty="0">
                <a:solidFill>
                  <a:srgbClr val="FF00FF"/>
                </a:solidFill>
                <a:latin typeface="Times New Roman"/>
              </a:rPr>
              <a:t>R</a:t>
            </a:r>
            <a:r>
              <a:rPr lang="en-US" altLang="zh-CN" b="1" baseline="30000" dirty="0">
                <a:solidFill>
                  <a:srgbClr val="FF00FF"/>
                </a:solidFill>
                <a:latin typeface="Times New Roman"/>
              </a:rPr>
              <a:t>2</a:t>
            </a:r>
            <a:r>
              <a:rPr lang="en-US" altLang="zh-CN" b="1" i="1" dirty="0">
                <a:solidFill>
                  <a:srgbClr val="000000"/>
                </a:solidFill>
                <a:latin typeface="Times New Roman"/>
              </a:rPr>
              <a:t> |</a:t>
            </a:r>
            <a:r>
              <a:rPr lang="en-US" altLang="zh-CN" b="1" i="1" dirty="0">
                <a:solidFill>
                  <a:srgbClr val="0066FF"/>
                </a:solidFill>
                <a:latin typeface="Times New Roman"/>
              </a:rPr>
              <a:t> R</a:t>
            </a:r>
            <a:r>
              <a:rPr lang="en-US" altLang="zh-CN" b="1" baseline="30000" dirty="0">
                <a:solidFill>
                  <a:srgbClr val="0066FF"/>
                </a:solidFill>
                <a:latin typeface="Times New Roman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  <a:latin typeface="Times New Roman"/>
              </a:rPr>
              <a:t>R</a:t>
            </a:r>
            <a:r>
              <a:rPr lang="en-US" altLang="zh-CN" baseline="30000" dirty="0">
                <a:solidFill>
                  <a:srgbClr val="FF0000"/>
                </a:solidFill>
              </a:rPr>
              <a:t>1</a:t>
            </a:r>
            <a:r>
              <a:rPr lang="en-US" altLang="zh-CN" b="1" i="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altLang="zh-CN" b="1" i="1" dirty="0">
                <a:solidFill>
                  <a:srgbClr val="FF00FF"/>
                </a:solidFill>
                <a:latin typeface="Times New Roman"/>
              </a:rPr>
              <a:t>R</a:t>
            </a:r>
            <a:r>
              <a:rPr lang="en-US" altLang="zh-CN" b="1" baseline="30000" dirty="0">
                <a:solidFill>
                  <a:srgbClr val="FF00FF"/>
                </a:solidFill>
                <a:latin typeface="Times New Roman"/>
              </a:rPr>
              <a:t>2</a:t>
            </a:r>
            <a:r>
              <a:rPr lang="en-US" altLang="zh-CN" b="1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dirty="0"/>
              <a:t>|……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CA7529-9BB7-4044-AB9A-504EC8871E61}"/>
              </a:ext>
            </a:extLst>
          </p:cNvPr>
          <p:cNvCxnSpPr/>
          <p:nvPr/>
        </p:nvCxnSpPr>
        <p:spPr>
          <a:xfrm>
            <a:off x="179388" y="2492375"/>
            <a:ext cx="8672512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F17FF38-64B8-4851-8E57-8C2BCA9CE9F4}"/>
              </a:ext>
            </a:extLst>
          </p:cNvPr>
          <p:cNvCxnSpPr/>
          <p:nvPr/>
        </p:nvCxnSpPr>
        <p:spPr>
          <a:xfrm>
            <a:off x="234950" y="5229225"/>
            <a:ext cx="8674100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DA2491E-F505-4188-9676-CB278DCBDB7F}"/>
              </a:ext>
            </a:extLst>
          </p:cNvPr>
          <p:cNvSpPr txBox="1"/>
          <p:nvPr/>
        </p:nvSpPr>
        <p:spPr>
          <a:xfrm>
            <a:off x="4015673" y="5373216"/>
            <a:ext cx="512832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 dirty="0">
                <a:solidFill>
                  <a:srgbClr val="0066FF"/>
                </a:solidFill>
                <a:latin typeface="+mn-lt"/>
              </a:rPr>
              <a:t>R</a:t>
            </a:r>
            <a:r>
              <a:rPr lang="en-US" altLang="zh-CN" b="1" baseline="30000" dirty="0">
                <a:solidFill>
                  <a:srgbClr val="0066FF"/>
                </a:solidFill>
                <a:latin typeface="+mn-lt"/>
              </a:rPr>
              <a:t>0</a:t>
            </a:r>
            <a:r>
              <a:rPr lang="en-US" altLang="zh-CN" b="1" dirty="0">
                <a:latin typeface="+mn-lt"/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R</a:t>
            </a:r>
            <a:r>
              <a:rPr lang="en-US" altLang="zh-CN" baseline="30000" dirty="0">
                <a:solidFill>
                  <a:srgbClr val="FF0000"/>
                </a:solidFill>
              </a:rPr>
              <a:t>1</a:t>
            </a:r>
            <a:r>
              <a:rPr lang="en-US" altLang="zh-CN" b="1" i="1" dirty="0">
                <a:latin typeface="+mn-lt"/>
              </a:rPr>
              <a:t>, </a:t>
            </a:r>
            <a:r>
              <a:rPr lang="en-US" altLang="zh-CN" b="1" i="1" dirty="0">
                <a:solidFill>
                  <a:srgbClr val="FF00FF"/>
                </a:solidFill>
                <a:latin typeface="+mn-lt"/>
              </a:rPr>
              <a:t>R</a:t>
            </a:r>
            <a:r>
              <a:rPr lang="en-US" altLang="zh-CN" b="1" baseline="30000" dirty="0">
                <a:solidFill>
                  <a:srgbClr val="FF00FF"/>
                </a:solidFill>
                <a:latin typeface="+mn-lt"/>
              </a:rPr>
              <a:t>2</a:t>
            </a:r>
            <a:r>
              <a:rPr lang="en-US" altLang="zh-CN" b="1" i="1" dirty="0">
                <a:latin typeface="+mn-lt"/>
              </a:rPr>
              <a:t> | </a:t>
            </a:r>
            <a:r>
              <a:rPr lang="en-US" altLang="zh-CN" b="1" i="1" dirty="0">
                <a:solidFill>
                  <a:srgbClr val="0066FF"/>
                </a:solidFill>
                <a:latin typeface="+mn-lt"/>
              </a:rPr>
              <a:t>R</a:t>
            </a:r>
            <a:r>
              <a:rPr lang="en-US" altLang="zh-CN" b="1" baseline="30000" dirty="0">
                <a:solidFill>
                  <a:srgbClr val="0066FF"/>
                </a:solidFill>
                <a:latin typeface="+mn-lt"/>
              </a:rPr>
              <a:t>3</a:t>
            </a:r>
            <a:r>
              <a:rPr lang="en-US" altLang="zh-CN" b="1" i="1" dirty="0"/>
              <a:t>,</a:t>
            </a:r>
            <a:r>
              <a:rPr lang="en-US" altLang="zh-CN" baseline="30000" dirty="0">
                <a:solidFill>
                  <a:srgbClr val="000000"/>
                </a:solidFill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/>
              </a:rPr>
              <a:t>R</a:t>
            </a:r>
            <a:r>
              <a:rPr lang="en-US" altLang="zh-CN" baseline="30000" dirty="0">
                <a:solidFill>
                  <a:srgbClr val="FF0000"/>
                </a:solidFill>
              </a:rPr>
              <a:t>4</a:t>
            </a:r>
            <a:r>
              <a:rPr lang="en-US" altLang="zh-CN" b="1" i="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altLang="zh-CN" b="1" i="1" dirty="0">
                <a:solidFill>
                  <a:srgbClr val="FF00FF"/>
                </a:solidFill>
                <a:latin typeface="Times New Roman"/>
              </a:rPr>
              <a:t>R</a:t>
            </a:r>
            <a:r>
              <a:rPr lang="en-US" altLang="zh-CN" b="1" baseline="30000" dirty="0">
                <a:solidFill>
                  <a:srgbClr val="FF00FF"/>
                </a:solidFill>
                <a:latin typeface="Times New Roman"/>
              </a:rPr>
              <a:t>5 </a:t>
            </a:r>
            <a:r>
              <a:rPr lang="en-US" altLang="zh-CN" dirty="0"/>
              <a:t>| </a:t>
            </a:r>
            <a:r>
              <a:rPr lang="en-US" altLang="zh-CN" b="1" i="1" dirty="0">
                <a:solidFill>
                  <a:srgbClr val="0066FF"/>
                </a:solidFill>
                <a:latin typeface="Times New Roman"/>
              </a:rPr>
              <a:t>R</a:t>
            </a:r>
            <a:r>
              <a:rPr lang="en-US" altLang="zh-CN" b="1" baseline="30000" dirty="0">
                <a:solidFill>
                  <a:srgbClr val="0066FF"/>
                </a:solidFill>
                <a:latin typeface="Times New Roman"/>
              </a:rPr>
              <a:t>6</a:t>
            </a:r>
            <a:r>
              <a:rPr lang="en-US" altLang="zh-CN" b="1" i="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altLang="zh-CN" baseline="30000" dirty="0">
                <a:solidFill>
                  <a:srgbClr val="000000"/>
                </a:solidFill>
              </a:rPr>
              <a:t>  </a:t>
            </a:r>
            <a:r>
              <a:rPr lang="en-US" altLang="zh-CN" b="1" i="1" dirty="0">
                <a:solidFill>
                  <a:srgbClr val="FF0000"/>
                </a:solidFill>
                <a:latin typeface="Times New Roman"/>
              </a:rPr>
              <a:t>R</a:t>
            </a:r>
            <a:r>
              <a:rPr lang="en-US" altLang="zh-CN" baseline="30000" dirty="0">
                <a:solidFill>
                  <a:srgbClr val="FF0000"/>
                </a:solidFill>
              </a:rPr>
              <a:t>7</a:t>
            </a:r>
            <a:r>
              <a:rPr lang="en-US" altLang="zh-CN" b="1" i="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altLang="zh-CN" b="1" i="1" dirty="0">
                <a:solidFill>
                  <a:srgbClr val="FF00FF"/>
                </a:solidFill>
                <a:latin typeface="Times New Roman"/>
              </a:rPr>
              <a:t>R</a:t>
            </a:r>
            <a:r>
              <a:rPr lang="en-US" altLang="zh-CN" b="1" baseline="30000" dirty="0">
                <a:solidFill>
                  <a:srgbClr val="FF00FF"/>
                </a:solidFill>
                <a:latin typeface="Times New Roman"/>
              </a:rPr>
              <a:t>8 </a:t>
            </a:r>
            <a:r>
              <a:rPr lang="en-US" altLang="zh-CN" dirty="0"/>
              <a:t>|……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0F7FD-A012-4237-84CD-41D3F4EDE7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2452" y="2618916"/>
            <a:ext cx="5626968" cy="3325142"/>
          </a:xfrm>
        </p:spPr>
        <p:txBody>
          <a:bodyPr/>
          <a:lstStyle/>
          <a:p>
            <a:r>
              <a:rPr lang="fr-FR" altLang="zh-CN" i="1" dirty="0">
                <a:solidFill>
                  <a:srgbClr val="FF0000"/>
                </a:solidFill>
              </a:rPr>
              <a:t>R</a:t>
            </a:r>
            <a:r>
              <a:rPr lang="fr-FR" altLang="zh-CN" dirty="0">
                <a:solidFill>
                  <a:srgbClr val="FF0000"/>
                </a:solidFill>
              </a:rPr>
              <a:t> = { &lt;</a:t>
            </a:r>
            <a:r>
              <a:rPr lang="fr-FR" altLang="zh-CN" i="1" dirty="0">
                <a:solidFill>
                  <a:srgbClr val="FF0000"/>
                </a:solidFill>
              </a:rPr>
              <a:t>a</a:t>
            </a:r>
            <a:r>
              <a:rPr lang="fr-FR" altLang="zh-CN" dirty="0">
                <a:solidFill>
                  <a:srgbClr val="FF0000"/>
                </a:solidFill>
              </a:rPr>
              <a:t>,</a:t>
            </a:r>
            <a:r>
              <a:rPr lang="fr-FR" altLang="zh-CN" i="1" dirty="0">
                <a:solidFill>
                  <a:srgbClr val="FF0000"/>
                </a:solidFill>
              </a:rPr>
              <a:t>b</a:t>
            </a:r>
            <a:r>
              <a:rPr lang="fr-FR" altLang="zh-CN" dirty="0">
                <a:solidFill>
                  <a:srgbClr val="FF0000"/>
                </a:solidFill>
              </a:rPr>
              <a:t>&gt;,&lt;</a:t>
            </a:r>
            <a:r>
              <a:rPr lang="fr-FR" altLang="zh-CN" i="1" dirty="0">
                <a:solidFill>
                  <a:srgbClr val="FF0000"/>
                </a:solidFill>
              </a:rPr>
              <a:t>b</a:t>
            </a:r>
            <a:r>
              <a:rPr lang="fr-FR" altLang="zh-CN" dirty="0">
                <a:solidFill>
                  <a:srgbClr val="FF0000"/>
                </a:solidFill>
              </a:rPr>
              <a:t>,</a:t>
            </a:r>
            <a:r>
              <a:rPr lang="fr-FR" altLang="zh-CN" i="1" dirty="0">
                <a:solidFill>
                  <a:srgbClr val="FF0000"/>
                </a:solidFill>
              </a:rPr>
              <a:t>c</a:t>
            </a:r>
            <a:r>
              <a:rPr lang="fr-FR" altLang="zh-CN" dirty="0">
                <a:solidFill>
                  <a:srgbClr val="FF0000"/>
                </a:solidFill>
              </a:rPr>
              <a:t>&gt;,&lt;</a:t>
            </a:r>
            <a:r>
              <a:rPr lang="fr-FR" altLang="zh-CN" i="1" dirty="0">
                <a:solidFill>
                  <a:srgbClr val="FF0000"/>
                </a:solidFill>
              </a:rPr>
              <a:t>c</a:t>
            </a:r>
            <a:r>
              <a:rPr lang="fr-FR" altLang="zh-CN" dirty="0">
                <a:solidFill>
                  <a:srgbClr val="FF0000"/>
                </a:solidFill>
              </a:rPr>
              <a:t>,</a:t>
            </a:r>
            <a:r>
              <a:rPr lang="fr-FR" altLang="zh-CN" i="1" dirty="0">
                <a:solidFill>
                  <a:srgbClr val="FF0000"/>
                </a:solidFill>
              </a:rPr>
              <a:t>a</a:t>
            </a:r>
            <a:r>
              <a:rPr lang="fr-FR" altLang="zh-CN" dirty="0">
                <a:solidFill>
                  <a:srgbClr val="FF0000"/>
                </a:solidFill>
              </a:rPr>
              <a:t>&gt;, &lt;</a:t>
            </a:r>
            <a:r>
              <a:rPr lang="fr-FR" altLang="zh-CN" i="1" dirty="0">
                <a:solidFill>
                  <a:srgbClr val="FF0000"/>
                </a:solidFill>
              </a:rPr>
              <a:t>e</a:t>
            </a:r>
            <a:r>
              <a:rPr lang="fr-FR" altLang="zh-CN" dirty="0">
                <a:solidFill>
                  <a:srgbClr val="FF0000"/>
                </a:solidFill>
              </a:rPr>
              <a:t>,</a:t>
            </a:r>
            <a:r>
              <a:rPr lang="fr-FR" altLang="zh-CN" i="1" dirty="0">
                <a:solidFill>
                  <a:srgbClr val="FF0000"/>
                </a:solidFill>
              </a:rPr>
              <a:t>f</a:t>
            </a:r>
            <a:r>
              <a:rPr lang="fr-FR" altLang="zh-CN" dirty="0">
                <a:solidFill>
                  <a:srgbClr val="FF0000"/>
                </a:solidFill>
              </a:rPr>
              <a:t>&gt;,&lt;</a:t>
            </a:r>
            <a:r>
              <a:rPr lang="fr-FR" altLang="zh-CN" i="1" dirty="0">
                <a:solidFill>
                  <a:srgbClr val="FF0000"/>
                </a:solidFill>
              </a:rPr>
              <a:t>f</a:t>
            </a:r>
            <a:r>
              <a:rPr lang="fr-FR" altLang="zh-CN" dirty="0">
                <a:solidFill>
                  <a:srgbClr val="FF0000"/>
                </a:solidFill>
              </a:rPr>
              <a:t>,</a:t>
            </a:r>
            <a:r>
              <a:rPr lang="fr-FR" altLang="zh-CN" i="1" dirty="0">
                <a:solidFill>
                  <a:srgbClr val="FF0000"/>
                </a:solidFill>
              </a:rPr>
              <a:t>e</a:t>
            </a:r>
            <a:r>
              <a:rPr lang="fr-FR" altLang="zh-CN" dirty="0">
                <a:solidFill>
                  <a:srgbClr val="FF0000"/>
                </a:solidFill>
              </a:rPr>
              <a:t>&gt; }</a:t>
            </a:r>
          </a:p>
          <a:p>
            <a:r>
              <a:rPr lang="fr-FR" altLang="zh-CN" i="1" dirty="0"/>
              <a:t>R</a:t>
            </a:r>
            <a:r>
              <a:rPr lang="fr-FR" altLang="zh-CN" baseline="30000" dirty="0"/>
              <a:t>2</a:t>
            </a:r>
            <a:r>
              <a:rPr lang="fr-FR" altLang="zh-CN" dirty="0"/>
              <a:t> = { &lt;</a:t>
            </a:r>
            <a:r>
              <a:rPr lang="fr-FR" altLang="zh-CN" i="1" dirty="0"/>
              <a:t>a</a:t>
            </a:r>
            <a:r>
              <a:rPr lang="fr-FR" altLang="zh-CN" dirty="0"/>
              <a:t>,</a:t>
            </a:r>
            <a:r>
              <a:rPr lang="fr-FR" altLang="zh-CN" i="1" dirty="0"/>
              <a:t>c</a:t>
            </a:r>
            <a:r>
              <a:rPr lang="fr-FR" altLang="zh-CN" dirty="0"/>
              <a:t>&gt;,&lt;</a:t>
            </a:r>
            <a:r>
              <a:rPr lang="fr-FR" altLang="zh-CN" i="1" dirty="0"/>
              <a:t>b</a:t>
            </a:r>
            <a:r>
              <a:rPr lang="fr-FR" altLang="zh-CN" dirty="0"/>
              <a:t>,</a:t>
            </a:r>
            <a:r>
              <a:rPr lang="fr-FR" altLang="zh-CN" i="1" dirty="0"/>
              <a:t>a</a:t>
            </a:r>
            <a:r>
              <a:rPr lang="fr-FR" altLang="zh-CN" dirty="0"/>
              <a:t>&gt;,&lt;</a:t>
            </a:r>
            <a:r>
              <a:rPr lang="fr-FR" altLang="zh-CN" i="1" dirty="0"/>
              <a:t>c</a:t>
            </a:r>
            <a:r>
              <a:rPr lang="fr-FR" altLang="zh-CN" dirty="0"/>
              <a:t>,</a:t>
            </a:r>
            <a:r>
              <a:rPr lang="fr-FR" altLang="zh-CN" i="1" dirty="0"/>
              <a:t>b</a:t>
            </a:r>
            <a:r>
              <a:rPr lang="fr-FR" altLang="zh-CN" dirty="0"/>
              <a:t>&gt;, &lt;</a:t>
            </a:r>
            <a:r>
              <a:rPr lang="fr-FR" altLang="zh-CN" i="1" dirty="0"/>
              <a:t>e</a:t>
            </a:r>
            <a:r>
              <a:rPr lang="fr-FR" altLang="zh-CN" dirty="0"/>
              <a:t>,</a:t>
            </a:r>
            <a:r>
              <a:rPr lang="fr-FR" altLang="zh-CN" i="1" dirty="0"/>
              <a:t>e</a:t>
            </a:r>
            <a:r>
              <a:rPr lang="fr-FR" altLang="zh-CN" dirty="0"/>
              <a:t>&gt;,&lt;</a:t>
            </a:r>
            <a:r>
              <a:rPr lang="fr-FR" altLang="zh-CN" i="1" dirty="0"/>
              <a:t>f</a:t>
            </a:r>
            <a:r>
              <a:rPr lang="fr-FR" altLang="zh-CN" dirty="0"/>
              <a:t>,</a:t>
            </a:r>
            <a:r>
              <a:rPr lang="fr-FR" altLang="zh-CN" i="1" dirty="0"/>
              <a:t>f</a:t>
            </a:r>
            <a:r>
              <a:rPr lang="fr-FR" altLang="zh-CN" dirty="0"/>
              <a:t>&gt; }</a:t>
            </a:r>
          </a:p>
          <a:p>
            <a:r>
              <a:rPr lang="fr-FR" altLang="zh-CN" i="1" dirty="0"/>
              <a:t>R</a:t>
            </a:r>
            <a:r>
              <a:rPr lang="fr-FR" altLang="zh-CN" baseline="30000" dirty="0"/>
              <a:t>3</a:t>
            </a:r>
            <a:r>
              <a:rPr lang="fr-FR" altLang="zh-CN" dirty="0"/>
              <a:t> = { &lt;</a:t>
            </a:r>
            <a:r>
              <a:rPr lang="fr-FR" altLang="zh-CN" i="1" dirty="0"/>
              <a:t>a</a:t>
            </a:r>
            <a:r>
              <a:rPr lang="fr-FR" altLang="zh-CN" dirty="0"/>
              <a:t>,</a:t>
            </a:r>
            <a:r>
              <a:rPr lang="fr-FR" altLang="zh-CN" i="1" dirty="0"/>
              <a:t>a</a:t>
            </a:r>
            <a:r>
              <a:rPr lang="fr-FR" altLang="zh-CN" dirty="0"/>
              <a:t>&gt;,&lt;</a:t>
            </a:r>
            <a:r>
              <a:rPr lang="fr-FR" altLang="zh-CN" i="1" dirty="0"/>
              <a:t>b</a:t>
            </a:r>
            <a:r>
              <a:rPr lang="fr-FR" altLang="zh-CN" dirty="0"/>
              <a:t>,</a:t>
            </a:r>
            <a:r>
              <a:rPr lang="fr-FR" altLang="zh-CN" i="1" dirty="0"/>
              <a:t>b</a:t>
            </a:r>
            <a:r>
              <a:rPr lang="fr-FR" altLang="zh-CN" dirty="0"/>
              <a:t>&gt;,&lt;</a:t>
            </a:r>
            <a:r>
              <a:rPr lang="fr-FR" altLang="zh-CN" i="1" dirty="0"/>
              <a:t>c</a:t>
            </a:r>
            <a:r>
              <a:rPr lang="fr-FR" altLang="zh-CN" dirty="0"/>
              <a:t>,</a:t>
            </a:r>
            <a:r>
              <a:rPr lang="fr-FR" altLang="zh-CN" i="1" dirty="0"/>
              <a:t>c</a:t>
            </a:r>
            <a:r>
              <a:rPr lang="fr-FR" altLang="zh-CN" dirty="0"/>
              <a:t>&gt;, &lt;</a:t>
            </a:r>
            <a:r>
              <a:rPr lang="fr-FR" altLang="zh-CN" i="1" dirty="0"/>
              <a:t>e</a:t>
            </a:r>
            <a:r>
              <a:rPr lang="fr-FR" altLang="zh-CN" dirty="0"/>
              <a:t>,</a:t>
            </a:r>
            <a:r>
              <a:rPr lang="fr-FR" altLang="zh-CN" i="1" dirty="0"/>
              <a:t>f</a:t>
            </a:r>
            <a:r>
              <a:rPr lang="fr-FR" altLang="zh-CN" dirty="0"/>
              <a:t>&gt;,&lt;</a:t>
            </a:r>
            <a:r>
              <a:rPr lang="fr-FR" altLang="zh-CN" i="1" dirty="0"/>
              <a:t>f</a:t>
            </a:r>
            <a:r>
              <a:rPr lang="fr-FR" altLang="zh-CN" dirty="0"/>
              <a:t>,</a:t>
            </a:r>
            <a:r>
              <a:rPr lang="fr-FR" altLang="zh-CN" i="1" dirty="0"/>
              <a:t>e</a:t>
            </a:r>
            <a:r>
              <a:rPr lang="fr-FR" altLang="zh-CN" dirty="0"/>
              <a:t>&gt; }</a:t>
            </a:r>
          </a:p>
          <a:p>
            <a:r>
              <a:rPr lang="fr-FR" altLang="zh-CN" i="1" dirty="0"/>
              <a:t>R</a:t>
            </a:r>
            <a:r>
              <a:rPr lang="fr-FR" altLang="zh-CN" baseline="30000" dirty="0"/>
              <a:t>4</a:t>
            </a:r>
            <a:r>
              <a:rPr lang="fr-FR" altLang="zh-CN" dirty="0"/>
              <a:t>= { &lt;</a:t>
            </a:r>
            <a:r>
              <a:rPr lang="fr-FR" altLang="zh-CN" i="1" dirty="0"/>
              <a:t>a</a:t>
            </a:r>
            <a:r>
              <a:rPr lang="fr-FR" altLang="zh-CN" dirty="0"/>
              <a:t>,</a:t>
            </a:r>
            <a:r>
              <a:rPr lang="fr-FR" altLang="zh-CN" i="1" dirty="0"/>
              <a:t>b</a:t>
            </a:r>
            <a:r>
              <a:rPr lang="fr-FR" altLang="zh-CN" dirty="0"/>
              <a:t>&gt;,&lt;</a:t>
            </a:r>
            <a:r>
              <a:rPr lang="fr-FR" altLang="zh-CN" i="1" dirty="0"/>
              <a:t>b</a:t>
            </a:r>
            <a:r>
              <a:rPr lang="fr-FR" altLang="zh-CN" dirty="0"/>
              <a:t>,</a:t>
            </a:r>
            <a:r>
              <a:rPr lang="fr-FR" altLang="zh-CN" i="1" dirty="0"/>
              <a:t>c</a:t>
            </a:r>
            <a:r>
              <a:rPr lang="fr-FR" altLang="zh-CN" dirty="0"/>
              <a:t>&gt;,&lt;</a:t>
            </a:r>
            <a:r>
              <a:rPr lang="fr-FR" altLang="zh-CN" i="1" dirty="0"/>
              <a:t>c</a:t>
            </a:r>
            <a:r>
              <a:rPr lang="fr-FR" altLang="zh-CN" dirty="0"/>
              <a:t>,</a:t>
            </a:r>
            <a:r>
              <a:rPr lang="fr-FR" altLang="zh-CN" i="1" dirty="0"/>
              <a:t>a</a:t>
            </a:r>
            <a:r>
              <a:rPr lang="fr-FR" altLang="zh-CN" dirty="0"/>
              <a:t>&gt;, &lt;</a:t>
            </a:r>
            <a:r>
              <a:rPr lang="fr-FR" altLang="zh-CN" i="1" dirty="0"/>
              <a:t>e</a:t>
            </a:r>
            <a:r>
              <a:rPr lang="fr-FR" altLang="zh-CN" dirty="0"/>
              <a:t>,</a:t>
            </a:r>
            <a:r>
              <a:rPr lang="fr-FR" altLang="zh-CN" i="1" dirty="0"/>
              <a:t>e</a:t>
            </a:r>
            <a:r>
              <a:rPr lang="fr-FR" altLang="zh-CN" dirty="0"/>
              <a:t>&gt;,&lt;</a:t>
            </a:r>
            <a:r>
              <a:rPr lang="fr-FR" altLang="zh-CN" i="1" dirty="0"/>
              <a:t>f</a:t>
            </a:r>
            <a:r>
              <a:rPr lang="fr-FR" altLang="zh-CN" dirty="0"/>
              <a:t>,</a:t>
            </a:r>
            <a:r>
              <a:rPr lang="fr-FR" altLang="zh-CN" i="1" dirty="0"/>
              <a:t>f</a:t>
            </a:r>
            <a:r>
              <a:rPr lang="fr-FR" altLang="zh-CN" dirty="0"/>
              <a:t>&gt; }</a:t>
            </a:r>
          </a:p>
          <a:p>
            <a:r>
              <a:rPr lang="fr-FR" altLang="zh-CN" i="1" dirty="0">
                <a:solidFill>
                  <a:srgbClr val="000000"/>
                </a:solidFill>
              </a:rPr>
              <a:t>R</a:t>
            </a:r>
            <a:r>
              <a:rPr lang="fr-FR" altLang="zh-CN" baseline="30000" dirty="0"/>
              <a:t>5</a:t>
            </a:r>
            <a:r>
              <a:rPr lang="fr-FR" altLang="zh-CN" dirty="0">
                <a:solidFill>
                  <a:srgbClr val="000000"/>
                </a:solidFill>
              </a:rPr>
              <a:t> = { &lt;</a:t>
            </a:r>
            <a:r>
              <a:rPr lang="fr-FR" altLang="zh-CN" i="1" dirty="0">
                <a:solidFill>
                  <a:srgbClr val="000000"/>
                </a:solidFill>
              </a:rPr>
              <a:t>a</a:t>
            </a:r>
            <a:r>
              <a:rPr lang="fr-FR" altLang="zh-CN" dirty="0">
                <a:solidFill>
                  <a:srgbClr val="000000"/>
                </a:solidFill>
              </a:rPr>
              <a:t>,</a:t>
            </a:r>
            <a:r>
              <a:rPr lang="fr-FR" altLang="zh-CN" i="1" dirty="0">
                <a:solidFill>
                  <a:srgbClr val="000000"/>
                </a:solidFill>
              </a:rPr>
              <a:t>c</a:t>
            </a:r>
            <a:r>
              <a:rPr lang="fr-FR" altLang="zh-CN" dirty="0">
                <a:solidFill>
                  <a:srgbClr val="000000"/>
                </a:solidFill>
              </a:rPr>
              <a:t>&gt;,&lt;</a:t>
            </a:r>
            <a:r>
              <a:rPr lang="fr-FR" altLang="zh-CN" i="1" dirty="0">
                <a:solidFill>
                  <a:srgbClr val="000000"/>
                </a:solidFill>
              </a:rPr>
              <a:t>b</a:t>
            </a:r>
            <a:r>
              <a:rPr lang="fr-FR" altLang="zh-CN" dirty="0">
                <a:solidFill>
                  <a:srgbClr val="000000"/>
                </a:solidFill>
              </a:rPr>
              <a:t>,</a:t>
            </a:r>
            <a:r>
              <a:rPr lang="fr-FR" altLang="zh-CN" i="1" dirty="0">
                <a:solidFill>
                  <a:srgbClr val="000000"/>
                </a:solidFill>
              </a:rPr>
              <a:t>a</a:t>
            </a:r>
            <a:r>
              <a:rPr lang="fr-FR" altLang="zh-CN" dirty="0">
                <a:solidFill>
                  <a:srgbClr val="000000"/>
                </a:solidFill>
              </a:rPr>
              <a:t>&gt;,&lt;</a:t>
            </a:r>
            <a:r>
              <a:rPr lang="fr-FR" altLang="zh-CN" i="1" dirty="0">
                <a:solidFill>
                  <a:srgbClr val="000000"/>
                </a:solidFill>
              </a:rPr>
              <a:t>c</a:t>
            </a:r>
            <a:r>
              <a:rPr lang="fr-FR" altLang="zh-CN" dirty="0">
                <a:solidFill>
                  <a:srgbClr val="000000"/>
                </a:solidFill>
              </a:rPr>
              <a:t>,</a:t>
            </a:r>
            <a:r>
              <a:rPr lang="fr-FR" altLang="zh-CN" i="1" dirty="0">
                <a:solidFill>
                  <a:srgbClr val="000000"/>
                </a:solidFill>
              </a:rPr>
              <a:t>b</a:t>
            </a:r>
            <a:r>
              <a:rPr lang="fr-FR" altLang="zh-CN" dirty="0">
                <a:solidFill>
                  <a:srgbClr val="000000"/>
                </a:solidFill>
              </a:rPr>
              <a:t>&gt;, </a:t>
            </a:r>
            <a:r>
              <a:rPr lang="fr-FR" altLang="zh-CN" dirty="0"/>
              <a:t>&lt;</a:t>
            </a:r>
            <a:r>
              <a:rPr lang="fr-FR" altLang="zh-CN" i="1" dirty="0"/>
              <a:t>e</a:t>
            </a:r>
            <a:r>
              <a:rPr lang="fr-FR" altLang="zh-CN" dirty="0"/>
              <a:t>,</a:t>
            </a:r>
            <a:r>
              <a:rPr lang="fr-FR" altLang="zh-CN" i="1" dirty="0"/>
              <a:t>f</a:t>
            </a:r>
            <a:r>
              <a:rPr lang="fr-FR" altLang="zh-CN" dirty="0"/>
              <a:t>&gt;,&lt;</a:t>
            </a:r>
            <a:r>
              <a:rPr lang="fr-FR" altLang="zh-CN" i="1" dirty="0"/>
              <a:t>f</a:t>
            </a:r>
            <a:r>
              <a:rPr lang="fr-FR" altLang="zh-CN" dirty="0"/>
              <a:t>,</a:t>
            </a:r>
            <a:r>
              <a:rPr lang="fr-FR" altLang="zh-CN" i="1" dirty="0"/>
              <a:t>e</a:t>
            </a:r>
            <a:r>
              <a:rPr lang="fr-FR" altLang="zh-CN" dirty="0"/>
              <a:t>&gt; </a:t>
            </a:r>
            <a:r>
              <a:rPr lang="fr-FR" altLang="zh-CN" dirty="0">
                <a:solidFill>
                  <a:srgbClr val="000000"/>
                </a:solidFill>
              </a:rPr>
              <a:t>}</a:t>
            </a:r>
          </a:p>
          <a:p>
            <a:r>
              <a:rPr lang="fr-FR" altLang="zh-CN" i="1" dirty="0"/>
              <a:t>R</a:t>
            </a:r>
            <a:r>
              <a:rPr lang="fr-FR" altLang="zh-CN" baseline="30000" dirty="0"/>
              <a:t>6</a:t>
            </a:r>
            <a:r>
              <a:rPr lang="fr-FR" altLang="zh-CN" dirty="0"/>
              <a:t> = { &lt;</a:t>
            </a:r>
            <a:r>
              <a:rPr lang="fr-FR" altLang="zh-CN" i="1" dirty="0"/>
              <a:t>a</a:t>
            </a:r>
            <a:r>
              <a:rPr lang="fr-FR" altLang="zh-CN" dirty="0"/>
              <a:t>,</a:t>
            </a:r>
            <a:r>
              <a:rPr lang="fr-FR" altLang="zh-CN" i="1" dirty="0"/>
              <a:t>a</a:t>
            </a:r>
            <a:r>
              <a:rPr lang="fr-FR" altLang="zh-CN" dirty="0"/>
              <a:t>&gt;,&lt;</a:t>
            </a:r>
            <a:r>
              <a:rPr lang="fr-FR" altLang="zh-CN" i="1" dirty="0"/>
              <a:t>b</a:t>
            </a:r>
            <a:r>
              <a:rPr lang="fr-FR" altLang="zh-CN" dirty="0"/>
              <a:t>,</a:t>
            </a:r>
            <a:r>
              <a:rPr lang="fr-FR" altLang="zh-CN" i="1" dirty="0"/>
              <a:t>b</a:t>
            </a:r>
            <a:r>
              <a:rPr lang="fr-FR" altLang="zh-CN" dirty="0"/>
              <a:t>&gt;,&lt;</a:t>
            </a:r>
            <a:r>
              <a:rPr lang="fr-FR" altLang="zh-CN" i="1" dirty="0"/>
              <a:t>c</a:t>
            </a:r>
            <a:r>
              <a:rPr lang="fr-FR" altLang="zh-CN" dirty="0"/>
              <a:t>,</a:t>
            </a:r>
            <a:r>
              <a:rPr lang="fr-FR" altLang="zh-CN" i="1" dirty="0"/>
              <a:t>c</a:t>
            </a:r>
            <a:r>
              <a:rPr lang="fr-FR" altLang="zh-CN" dirty="0"/>
              <a:t>&gt;, &lt;</a:t>
            </a:r>
            <a:r>
              <a:rPr lang="fr-FR" altLang="zh-CN" i="1" dirty="0"/>
              <a:t>e</a:t>
            </a:r>
            <a:r>
              <a:rPr lang="fr-FR" altLang="zh-CN" dirty="0"/>
              <a:t>,</a:t>
            </a:r>
            <a:r>
              <a:rPr lang="fr-FR" altLang="zh-CN" i="1" dirty="0"/>
              <a:t>e</a:t>
            </a:r>
            <a:r>
              <a:rPr lang="fr-FR" altLang="zh-CN" dirty="0"/>
              <a:t>&gt;,&lt;</a:t>
            </a:r>
            <a:r>
              <a:rPr lang="fr-FR" altLang="zh-CN" i="1" dirty="0"/>
              <a:t>f</a:t>
            </a:r>
            <a:r>
              <a:rPr lang="fr-FR" altLang="zh-CN" dirty="0"/>
              <a:t>,</a:t>
            </a:r>
            <a:r>
              <a:rPr lang="fr-FR" altLang="zh-CN" i="1" dirty="0"/>
              <a:t>f</a:t>
            </a:r>
            <a:r>
              <a:rPr lang="fr-FR" altLang="zh-CN" dirty="0"/>
              <a:t>&gt; }</a:t>
            </a:r>
          </a:p>
          <a:p>
            <a:r>
              <a:rPr lang="fr-FR" altLang="zh-CN" i="1" dirty="0">
                <a:solidFill>
                  <a:srgbClr val="FF0000"/>
                </a:solidFill>
              </a:rPr>
              <a:t>R</a:t>
            </a:r>
            <a:r>
              <a:rPr lang="fr-FR" altLang="zh-CN" baseline="30000" dirty="0">
                <a:solidFill>
                  <a:srgbClr val="FF0000"/>
                </a:solidFill>
              </a:rPr>
              <a:t>7</a:t>
            </a:r>
            <a:r>
              <a:rPr lang="fr-FR" altLang="zh-CN" dirty="0">
                <a:solidFill>
                  <a:srgbClr val="FF0000"/>
                </a:solidFill>
              </a:rPr>
              <a:t> = { &lt;</a:t>
            </a:r>
            <a:r>
              <a:rPr lang="fr-FR" altLang="zh-CN" i="1" dirty="0">
                <a:solidFill>
                  <a:srgbClr val="FF0000"/>
                </a:solidFill>
              </a:rPr>
              <a:t>a</a:t>
            </a:r>
            <a:r>
              <a:rPr lang="fr-FR" altLang="zh-CN" dirty="0">
                <a:solidFill>
                  <a:srgbClr val="FF0000"/>
                </a:solidFill>
              </a:rPr>
              <a:t>,</a:t>
            </a:r>
            <a:r>
              <a:rPr lang="fr-FR" altLang="zh-CN" i="1" dirty="0">
                <a:solidFill>
                  <a:srgbClr val="FF0000"/>
                </a:solidFill>
              </a:rPr>
              <a:t>b</a:t>
            </a:r>
            <a:r>
              <a:rPr lang="fr-FR" altLang="zh-CN" dirty="0">
                <a:solidFill>
                  <a:srgbClr val="FF0000"/>
                </a:solidFill>
              </a:rPr>
              <a:t>&gt;,&lt;</a:t>
            </a:r>
            <a:r>
              <a:rPr lang="fr-FR" altLang="zh-CN" i="1" dirty="0">
                <a:solidFill>
                  <a:srgbClr val="FF0000"/>
                </a:solidFill>
              </a:rPr>
              <a:t>b</a:t>
            </a:r>
            <a:r>
              <a:rPr lang="fr-FR" altLang="zh-CN" dirty="0">
                <a:solidFill>
                  <a:srgbClr val="FF0000"/>
                </a:solidFill>
              </a:rPr>
              <a:t>,</a:t>
            </a:r>
            <a:r>
              <a:rPr lang="fr-FR" altLang="zh-CN" i="1" dirty="0">
                <a:solidFill>
                  <a:srgbClr val="FF0000"/>
                </a:solidFill>
              </a:rPr>
              <a:t>c</a:t>
            </a:r>
            <a:r>
              <a:rPr lang="fr-FR" altLang="zh-CN" dirty="0">
                <a:solidFill>
                  <a:srgbClr val="FF0000"/>
                </a:solidFill>
              </a:rPr>
              <a:t>&gt;,&lt;</a:t>
            </a:r>
            <a:r>
              <a:rPr lang="fr-FR" altLang="zh-CN" i="1" dirty="0">
                <a:solidFill>
                  <a:srgbClr val="FF0000"/>
                </a:solidFill>
              </a:rPr>
              <a:t>c</a:t>
            </a:r>
            <a:r>
              <a:rPr lang="fr-FR" altLang="zh-CN" dirty="0">
                <a:solidFill>
                  <a:srgbClr val="FF0000"/>
                </a:solidFill>
              </a:rPr>
              <a:t>,</a:t>
            </a:r>
            <a:r>
              <a:rPr lang="fr-FR" altLang="zh-CN" i="1" dirty="0">
                <a:solidFill>
                  <a:srgbClr val="FF0000"/>
                </a:solidFill>
              </a:rPr>
              <a:t>a</a:t>
            </a:r>
            <a:r>
              <a:rPr lang="fr-FR" altLang="zh-CN" dirty="0">
                <a:solidFill>
                  <a:srgbClr val="FF0000"/>
                </a:solidFill>
              </a:rPr>
              <a:t>&gt;, &lt;</a:t>
            </a:r>
            <a:r>
              <a:rPr lang="fr-FR" altLang="zh-CN" i="1" dirty="0">
                <a:solidFill>
                  <a:srgbClr val="FF0000"/>
                </a:solidFill>
              </a:rPr>
              <a:t>e</a:t>
            </a:r>
            <a:r>
              <a:rPr lang="fr-FR" altLang="zh-CN" dirty="0">
                <a:solidFill>
                  <a:srgbClr val="FF0000"/>
                </a:solidFill>
              </a:rPr>
              <a:t>,</a:t>
            </a:r>
            <a:r>
              <a:rPr lang="fr-FR" altLang="zh-CN" i="1" dirty="0">
                <a:solidFill>
                  <a:srgbClr val="FF0000"/>
                </a:solidFill>
              </a:rPr>
              <a:t>f</a:t>
            </a:r>
            <a:r>
              <a:rPr lang="fr-FR" altLang="zh-CN" dirty="0">
                <a:solidFill>
                  <a:srgbClr val="FF0000"/>
                </a:solidFill>
              </a:rPr>
              <a:t>&gt;,&lt;</a:t>
            </a:r>
            <a:r>
              <a:rPr lang="fr-FR" altLang="zh-CN" i="1" dirty="0">
                <a:solidFill>
                  <a:srgbClr val="FF0000"/>
                </a:solidFill>
              </a:rPr>
              <a:t>f</a:t>
            </a:r>
            <a:r>
              <a:rPr lang="fr-FR" altLang="zh-CN" dirty="0">
                <a:solidFill>
                  <a:srgbClr val="FF0000"/>
                </a:solidFill>
              </a:rPr>
              <a:t>,</a:t>
            </a:r>
            <a:r>
              <a:rPr lang="fr-FR" altLang="zh-CN" i="1" dirty="0">
                <a:solidFill>
                  <a:srgbClr val="FF0000"/>
                </a:solidFill>
              </a:rPr>
              <a:t>e</a:t>
            </a:r>
            <a:r>
              <a:rPr lang="fr-FR" altLang="zh-CN" dirty="0">
                <a:solidFill>
                  <a:srgbClr val="FF0000"/>
                </a:solidFill>
              </a:rPr>
              <a:t>&gt; }</a:t>
            </a:r>
          </a:p>
          <a:p>
            <a:r>
              <a:rPr lang="fr-FR" altLang="zh-CN" dirty="0"/>
              <a:t>……</a:t>
            </a:r>
          </a:p>
          <a:p>
            <a:endParaRPr lang="fr-FR" altLang="zh-CN" dirty="0"/>
          </a:p>
          <a:p>
            <a:endParaRPr lang="fr-FR" altLang="zh-CN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4099" name="灯片编号占位符 3">
            <a:extLst>
              <a:ext uri="{FF2B5EF4-FFF2-40B4-BE49-F238E27FC236}">
                <a16:creationId xmlns:a16="http://schemas.microsoft.com/office/drawing/2014/main" id="{4750D1ED-741B-4318-BCBF-C57A8569AF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ABD6C9-DE68-4A3D-9374-665FBA489F0F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101" name="标题 1">
            <a:extLst>
              <a:ext uri="{FF2B5EF4-FFF2-40B4-BE49-F238E27FC236}">
                <a16:creationId xmlns:a16="http://schemas.microsoft.com/office/drawing/2014/main" id="{3CCE86F3-CD38-492D-BD1C-9D8DC50B6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进阶例题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7749A6-1B5E-49FB-BF25-A7F277A83A54}"/>
              </a:ext>
            </a:extLst>
          </p:cNvPr>
          <p:cNvSpPr txBox="1"/>
          <p:nvPr/>
        </p:nvSpPr>
        <p:spPr>
          <a:xfrm>
            <a:off x="6866864" y="1901735"/>
            <a:ext cx="180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s=1,t=7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B25E4B-874F-4F4D-BA35-51F7C12F0D6B}"/>
              </a:ext>
            </a:extLst>
          </p:cNvPr>
          <p:cNvSpPr txBox="1"/>
          <p:nvPr/>
        </p:nvSpPr>
        <p:spPr>
          <a:xfrm>
            <a:off x="5580112" y="44624"/>
            <a:ext cx="113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FF0000"/>
                </a:solidFill>
                <a:sym typeface="Webdings" panose="05030102010509060703" pitchFamily="18" charset="2"/>
              </a:rPr>
              <a:t>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B71C2F-35FA-466C-A253-9BD991451557}"/>
                  </a:ext>
                </a:extLst>
              </p:cNvPr>
              <p:cNvSpPr txBox="1"/>
              <p:nvPr/>
            </p:nvSpPr>
            <p:spPr>
              <a:xfrm>
                <a:off x="323528" y="1282240"/>
                <a:ext cx="8272149" cy="1130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fr-FR" altLang="zh-CN" sz="2400" b="1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fr-FR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= {</a:t>
                </a:r>
                <a:r>
                  <a:rPr lang="fr-FR" altLang="zh-CN" sz="2400" b="1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fr-FR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fr-FR" altLang="zh-CN" sz="2400" b="1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fr-FR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fr-FR" altLang="zh-CN" sz="2400" b="1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fr-FR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fr-FR" altLang="zh-CN" sz="2400" b="1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fr-FR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fr-FR" altLang="zh-CN" sz="2400" b="1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fr-FR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fr-FR" altLang="zh-CN" sz="2400" b="1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r>
                  <a:rPr lang="fr-FR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}, </a:t>
                </a:r>
                <a:r>
                  <a:rPr lang="fr-FR" altLang="zh-CN" sz="2400" b="1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fr-FR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= {&lt;</a:t>
                </a:r>
                <a:r>
                  <a:rPr lang="fr-FR" altLang="zh-CN" sz="2400" b="1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fr-FR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fr-FR" altLang="zh-CN" sz="2400" b="1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fr-FR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&gt;,&lt;</a:t>
                </a:r>
                <a:r>
                  <a:rPr lang="fr-FR" altLang="zh-CN" sz="2400" b="1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fr-FR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fr-FR" altLang="zh-CN" sz="2400" b="1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fr-FR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&gt;,&lt;</a:t>
                </a:r>
                <a:r>
                  <a:rPr lang="fr-FR" altLang="zh-CN" sz="2400" b="1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fr-FR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fr-FR" altLang="zh-CN" sz="2400" b="1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fr-FR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&gt;,&lt;</a:t>
                </a:r>
                <a:r>
                  <a:rPr lang="fr-FR" altLang="zh-CN" sz="2400" b="1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fr-FR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fr-FR" altLang="zh-CN" sz="2400" b="1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r>
                  <a:rPr lang="fr-FR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&gt;,&lt;</a:t>
                </a:r>
                <a:r>
                  <a:rPr lang="fr-FR" altLang="zh-CN" sz="2400" b="1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r>
                  <a:rPr lang="fr-FR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fr-FR" altLang="zh-CN" sz="2400" b="1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r>
                  <a:rPr lang="fr-FR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&gt;},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则使得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𝒔</m:t>
                        </m:r>
                      </m:sup>
                    </m:sSup>
                    <m:r>
                      <a:rPr lang="fr-FR" altLang="zh-CN" sz="24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成立的最小自然数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𝒔</m:t>
                    </m:r>
                  </m:oMath>
                </a14:m>
                <a:r>
                  <a:rPr lang="fr-FR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fr-FR" altLang="zh-CN" sz="24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𝒕</m:t>
                    </m:r>
                    <m:r>
                      <a:rPr lang="fr-FR" altLang="zh-CN" sz="24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zh-CN" sz="24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𝒔</m:t>
                    </m:r>
                    <m:r>
                      <a:rPr lang="fr-FR" altLang="zh-CN" sz="24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𝒕</m:t>
                    </m:r>
                    <m:r>
                      <a:rPr lang="fr-FR" altLang="zh-CN" sz="24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400" b="1" u="sng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                )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u="sng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</a:t>
                </a:r>
                <a:r>
                  <a:rPr lang="en-US" altLang="zh-CN" sz="24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B71C2F-35FA-466C-A253-9BD991451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82240"/>
                <a:ext cx="8272149" cy="1130246"/>
              </a:xfrm>
              <a:prstGeom prst="rect">
                <a:avLst/>
              </a:prstGeom>
              <a:blipFill>
                <a:blip r:embed="rId3"/>
                <a:stretch>
                  <a:fillRect l="-1105" b="-1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A286D950-857C-4B15-B64E-D97DC624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441B52-F822-41C0-BC66-F0FA5C89CB06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AE7631A-9A02-4CFB-9A2D-0B82359E4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1368425"/>
          </a:xfrm>
        </p:spPr>
        <p:txBody>
          <a:bodyPr/>
          <a:lstStyle/>
          <a:p>
            <a:pPr marL="457200" indent="-457200" eaLnBrk="1" hangingPunct="1"/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7.7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设 </a:t>
            </a:r>
            <a:r>
              <a:rPr lang="en-US" altLang="zh-CN" i="1">
                <a:solidFill>
                  <a:srgbClr val="000000"/>
                </a:solidFill>
              </a:rPr>
              <a:t>R </a:t>
            </a:r>
            <a:r>
              <a:rPr lang="zh-CN" altLang="en-US">
                <a:solidFill>
                  <a:srgbClr val="000000"/>
                </a:solidFill>
              </a:rPr>
              <a:t>是 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zh-CN" altLang="en-US">
                <a:solidFill>
                  <a:srgbClr val="000000"/>
                </a:solidFill>
              </a:rPr>
              <a:t>上的关系</a:t>
            </a:r>
            <a:r>
              <a:rPr lang="en-US" altLang="zh-CN">
                <a:solidFill>
                  <a:srgbClr val="000000"/>
                </a:solidFill>
              </a:rPr>
              <a:t>,  </a:t>
            </a:r>
            <a:r>
              <a:rPr lang="en-US" altLang="zh-CN" i="1">
                <a:solidFill>
                  <a:srgbClr val="000000"/>
                </a:solidFill>
              </a:rPr>
              <a:t> m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∈N, </a:t>
            </a:r>
            <a:r>
              <a:rPr lang="zh-CN" altLang="en-US">
                <a:solidFill>
                  <a:srgbClr val="000000"/>
                </a:solidFill>
              </a:rPr>
              <a:t>则 </a:t>
            </a:r>
            <a:endParaRPr lang="zh-CN" altLang="en-US" i="1">
              <a:solidFill>
                <a:srgbClr val="000000"/>
              </a:solidFill>
            </a:endParaRPr>
          </a:p>
          <a:p>
            <a:pPr marL="457200" indent="-457200" eaLnBrk="1" hangingPunct="1"/>
            <a:r>
              <a:rPr lang="en-US" altLang="zh-CN">
                <a:solidFill>
                  <a:srgbClr val="000000"/>
                </a:solidFill>
              </a:rPr>
              <a:t>(1)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n </a:t>
            </a:r>
            <a:r>
              <a:rPr lang="en-US" altLang="zh-CN">
                <a:solidFill>
                  <a:srgbClr val="000000"/>
                </a:solidFill>
              </a:rPr>
              <a:t>=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 baseline="30000">
                <a:solidFill>
                  <a:srgbClr val="000000"/>
                </a:solidFill>
              </a:rPr>
              <a:t>+</a:t>
            </a:r>
            <a:r>
              <a:rPr lang="en-US" altLang="zh-CN" i="1" baseline="30000">
                <a:solidFill>
                  <a:srgbClr val="000000"/>
                </a:solidFill>
              </a:rPr>
              <a:t>n</a:t>
            </a:r>
            <a:endParaRPr lang="en-US" altLang="zh-CN">
              <a:solidFill>
                <a:srgbClr val="000000"/>
              </a:solidFill>
            </a:endParaRPr>
          </a:p>
          <a:p>
            <a:pPr marL="457200" indent="-457200" eaLnBrk="1" hangingPunct="1"/>
            <a:r>
              <a:rPr lang="en-US" altLang="zh-CN">
                <a:solidFill>
                  <a:srgbClr val="000000"/>
                </a:solidFill>
              </a:rPr>
              <a:t>(2) (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 i="1" baseline="30000">
                <a:solidFill>
                  <a:srgbClr val="000000"/>
                </a:solidFill>
              </a:rPr>
              <a:t>n </a:t>
            </a:r>
            <a:r>
              <a:rPr lang="en-US" altLang="zh-CN">
                <a:solidFill>
                  <a:srgbClr val="000000"/>
                </a:solidFill>
              </a:rPr>
              <a:t>=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mn</a:t>
            </a:r>
            <a:r>
              <a:rPr lang="en-US" altLang="zh-CN"/>
              <a:t> </a:t>
            </a: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2C62AF6B-DD34-4ADC-8773-DC1FB85F3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/>
              <a:t>幂运算的性质</a:t>
            </a:r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FD9C7145-EE8C-43FB-BA8C-A9C905F76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52738"/>
            <a:ext cx="82296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证 用归纳法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(1)  </a:t>
            </a:r>
            <a:r>
              <a:rPr lang="zh-CN" altLang="en-US">
                <a:solidFill>
                  <a:srgbClr val="000000"/>
                </a:solidFill>
              </a:rPr>
              <a:t>对于任意给定的</a:t>
            </a:r>
            <a:r>
              <a:rPr lang="en-US" altLang="zh-CN" i="1">
                <a:solidFill>
                  <a:srgbClr val="000000"/>
                </a:solidFill>
              </a:rPr>
              <a:t>m</a:t>
            </a:r>
            <a:r>
              <a:rPr lang="en-US" altLang="zh-CN">
                <a:solidFill>
                  <a:srgbClr val="000000"/>
                </a:solidFill>
              </a:rPr>
              <a:t>∈N, </a:t>
            </a:r>
            <a:r>
              <a:rPr lang="zh-CN" altLang="en-US">
                <a:solidFill>
                  <a:srgbClr val="000000"/>
                </a:solidFill>
              </a:rPr>
              <a:t>施归纳于</a:t>
            </a:r>
            <a:r>
              <a:rPr lang="en-US" altLang="zh-CN" i="1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若</a:t>
            </a:r>
            <a:r>
              <a:rPr lang="en-US" altLang="zh-CN" i="1">
                <a:solidFill>
                  <a:srgbClr val="000000"/>
                </a:solidFill>
              </a:rPr>
              <a:t>n=</a:t>
            </a:r>
            <a:r>
              <a:rPr lang="en-US" altLang="zh-CN">
                <a:solidFill>
                  <a:srgbClr val="000000"/>
                </a:solidFill>
              </a:rPr>
              <a:t>0, </a:t>
            </a:r>
            <a:r>
              <a:rPr lang="zh-CN" altLang="en-US">
                <a:solidFill>
                  <a:srgbClr val="000000"/>
                </a:solidFill>
              </a:rPr>
              <a:t>则有 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                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0 </a:t>
            </a:r>
            <a:r>
              <a:rPr lang="en-US" altLang="zh-CN" i="1">
                <a:solidFill>
                  <a:srgbClr val="000000"/>
                </a:solidFill>
              </a:rPr>
              <a:t>= 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I</a:t>
            </a:r>
            <a:r>
              <a:rPr lang="en-US" altLang="zh-CN" i="1" baseline="-30000">
                <a:solidFill>
                  <a:srgbClr val="000000"/>
                </a:solidFill>
              </a:rPr>
              <a:t>A </a:t>
            </a:r>
            <a:r>
              <a:rPr lang="en-US" altLang="zh-CN" i="1">
                <a:solidFill>
                  <a:srgbClr val="000000"/>
                </a:solidFill>
              </a:rPr>
              <a:t>= R</a:t>
            </a:r>
            <a:r>
              <a:rPr lang="en-US" altLang="zh-CN" i="1" baseline="30000">
                <a:solidFill>
                  <a:srgbClr val="000000"/>
                </a:solidFill>
              </a:rPr>
              <a:t>m </a:t>
            </a:r>
            <a:r>
              <a:rPr lang="en-US" altLang="zh-CN" i="1">
                <a:solidFill>
                  <a:srgbClr val="000000"/>
                </a:solidFill>
              </a:rPr>
              <a:t>= 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 baseline="30000">
                <a:solidFill>
                  <a:srgbClr val="000000"/>
                </a:solidFill>
              </a:rPr>
              <a:t>+0</a:t>
            </a:r>
            <a:r>
              <a:rPr lang="en-US" altLang="zh-CN" i="1">
                <a:solidFill>
                  <a:srgbClr val="000000"/>
                </a:solidFill>
              </a:rPr>
              <a:t>  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假设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n </a:t>
            </a:r>
            <a:r>
              <a:rPr lang="en-US" altLang="zh-CN" i="1">
                <a:solidFill>
                  <a:srgbClr val="000000"/>
                </a:solidFill>
              </a:rPr>
              <a:t>= R</a:t>
            </a:r>
            <a:r>
              <a:rPr lang="en-US" altLang="zh-CN" i="1" baseline="30000">
                <a:solidFill>
                  <a:srgbClr val="000000"/>
                </a:solidFill>
              </a:rPr>
              <a:t>m+n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zh-CN" altLang="en-US">
                <a:solidFill>
                  <a:srgbClr val="000000"/>
                </a:solidFill>
              </a:rPr>
              <a:t>则有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          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n+</a:t>
            </a:r>
            <a:r>
              <a:rPr lang="en-US" altLang="zh-CN" baseline="30000">
                <a:solidFill>
                  <a:srgbClr val="000000"/>
                </a:solidFill>
              </a:rPr>
              <a:t>1</a:t>
            </a:r>
            <a:r>
              <a:rPr lang="en-US" altLang="zh-CN" i="1" baseline="30000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rgbClr val="000000"/>
                </a:solidFill>
              </a:rPr>
              <a:t>= R</a:t>
            </a:r>
            <a:r>
              <a:rPr lang="en-US" altLang="zh-CN" i="1" baseline="30000">
                <a:solidFill>
                  <a:srgbClr val="000000"/>
                </a:solidFill>
              </a:rPr>
              <a:t>m 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n 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 i="1">
                <a:solidFill>
                  <a:srgbClr val="000000"/>
                </a:solidFill>
              </a:rPr>
              <a:t> =</a:t>
            </a:r>
            <a:r>
              <a:rPr lang="en-US" altLang="zh-CN">
                <a:solidFill>
                  <a:srgbClr val="000000"/>
                </a:solidFill>
              </a:rPr>
              <a:t> (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 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 = R</a:t>
            </a:r>
            <a:r>
              <a:rPr lang="en-US" altLang="zh-CN" i="1" baseline="30000">
                <a:solidFill>
                  <a:srgbClr val="000000"/>
                </a:solidFill>
              </a:rPr>
              <a:t>m+n+</a:t>
            </a:r>
            <a:r>
              <a:rPr lang="en-US" altLang="zh-CN" baseline="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 , 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所以对一切</a:t>
            </a:r>
            <a:r>
              <a:rPr lang="en-US" altLang="zh-CN" i="1">
                <a:solidFill>
                  <a:srgbClr val="000000"/>
                </a:solidFill>
              </a:rPr>
              <a:t>m,n</a:t>
            </a:r>
            <a:r>
              <a:rPr lang="en-US" altLang="zh-CN">
                <a:solidFill>
                  <a:srgbClr val="000000"/>
                </a:solidFill>
              </a:rPr>
              <a:t>∈N </a:t>
            </a:r>
            <a:r>
              <a:rPr lang="zh-CN" altLang="en-US">
                <a:solidFill>
                  <a:srgbClr val="000000"/>
                </a:solidFill>
              </a:rPr>
              <a:t>有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n </a:t>
            </a:r>
            <a:r>
              <a:rPr lang="en-US" altLang="zh-CN" i="1">
                <a:solidFill>
                  <a:srgbClr val="000000"/>
                </a:solidFill>
              </a:rPr>
              <a:t>= R</a:t>
            </a:r>
            <a:r>
              <a:rPr lang="en-US" altLang="zh-CN" i="1" baseline="30000">
                <a:solidFill>
                  <a:srgbClr val="000000"/>
                </a:solidFill>
              </a:rPr>
              <a:t>m+n</a:t>
            </a:r>
            <a:r>
              <a:rPr lang="en-US" altLang="zh-CN">
                <a:solidFill>
                  <a:srgbClr val="000000"/>
                </a:solidFill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BC3C072C-1D6A-4E2D-BA58-18BDE148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0F58DD-13DF-446E-AFBF-A629AA7E0FC6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273D7917-7C5C-4D73-9369-D6FA38DBF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C8686167-48CB-46ED-9629-5E4B22DA1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229600" cy="4525963"/>
          </a:xfrm>
        </p:spPr>
        <p:txBody>
          <a:bodyPr/>
          <a:lstStyle/>
          <a:p>
            <a:pPr marL="895350" indent="-895350" eaLnBrk="1" hangingPunct="1"/>
            <a:r>
              <a:rPr lang="en-US" altLang="zh-CN">
                <a:solidFill>
                  <a:srgbClr val="000000"/>
                </a:solidFill>
              </a:rPr>
              <a:t>(2) ) (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 i="1" baseline="30000">
                <a:solidFill>
                  <a:srgbClr val="000000"/>
                </a:solidFill>
              </a:rPr>
              <a:t>n </a:t>
            </a:r>
            <a:r>
              <a:rPr lang="en-US" altLang="zh-CN">
                <a:solidFill>
                  <a:srgbClr val="000000"/>
                </a:solidFill>
              </a:rPr>
              <a:t>=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mn</a:t>
            </a:r>
            <a:r>
              <a:rPr lang="en-US" altLang="zh-CN"/>
              <a:t> </a:t>
            </a:r>
            <a:endParaRPr lang="en-US" altLang="zh-CN">
              <a:solidFill>
                <a:srgbClr val="000000"/>
              </a:solidFill>
            </a:endParaRPr>
          </a:p>
          <a:p>
            <a:pPr marL="895350" indent="-895350" eaLnBrk="1" hangingPunct="1"/>
            <a:endParaRPr lang="en-US" altLang="zh-CN">
              <a:solidFill>
                <a:srgbClr val="000000"/>
              </a:solidFill>
            </a:endParaRPr>
          </a:p>
          <a:p>
            <a:pPr marL="895350" indent="-895350" eaLnBrk="1" hangingPunct="1"/>
            <a:r>
              <a:rPr lang="zh-CN" altLang="en-US">
                <a:solidFill>
                  <a:srgbClr val="000000"/>
                </a:solidFill>
              </a:rPr>
              <a:t>证明：对于任意给定的</a:t>
            </a:r>
            <a:r>
              <a:rPr lang="en-US" altLang="zh-CN" i="1">
                <a:solidFill>
                  <a:srgbClr val="000000"/>
                </a:solidFill>
              </a:rPr>
              <a:t>m</a:t>
            </a:r>
            <a:r>
              <a:rPr lang="en-US" altLang="zh-CN">
                <a:solidFill>
                  <a:srgbClr val="000000"/>
                </a:solidFill>
              </a:rPr>
              <a:t>∈N, </a:t>
            </a:r>
            <a:r>
              <a:rPr lang="zh-CN" altLang="en-US">
                <a:solidFill>
                  <a:srgbClr val="000000"/>
                </a:solidFill>
              </a:rPr>
              <a:t>施归纳于</a:t>
            </a:r>
            <a:r>
              <a:rPr lang="en-US" altLang="zh-CN" i="1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  <a:p>
            <a:pPr marL="895350" indent="-895350" eaLnBrk="1" hangingPunct="1"/>
            <a:r>
              <a:rPr lang="zh-CN" altLang="en-US">
                <a:solidFill>
                  <a:srgbClr val="000000"/>
                </a:solidFill>
              </a:rPr>
              <a:t>若</a:t>
            </a:r>
            <a:r>
              <a:rPr lang="en-US" altLang="zh-CN" i="1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=0, </a:t>
            </a:r>
            <a:r>
              <a:rPr lang="zh-CN" altLang="en-US">
                <a:solidFill>
                  <a:srgbClr val="000000"/>
                </a:solidFill>
              </a:rPr>
              <a:t>则有 </a:t>
            </a:r>
          </a:p>
          <a:p>
            <a:pPr marL="895350" indent="-895350" eaLnBrk="1" hangingPunct="1"/>
            <a:r>
              <a:rPr lang="zh-CN" altLang="en-US">
                <a:solidFill>
                  <a:srgbClr val="000000"/>
                </a:solidFill>
              </a:rPr>
              <a:t>                        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 baseline="30000">
                <a:solidFill>
                  <a:srgbClr val="000000"/>
                </a:solidFill>
              </a:rPr>
              <a:t>0 </a:t>
            </a:r>
            <a:r>
              <a:rPr lang="en-US" altLang="zh-CN" i="1">
                <a:solidFill>
                  <a:srgbClr val="000000"/>
                </a:solidFill>
              </a:rPr>
              <a:t>= I</a:t>
            </a:r>
            <a:r>
              <a:rPr lang="en-US" altLang="zh-CN" i="1" baseline="-30000">
                <a:solidFill>
                  <a:srgbClr val="000000"/>
                </a:solidFill>
              </a:rPr>
              <a:t>A </a:t>
            </a:r>
            <a:r>
              <a:rPr lang="en-US" altLang="zh-CN" i="1">
                <a:solidFill>
                  <a:srgbClr val="000000"/>
                </a:solidFill>
              </a:rPr>
              <a:t>= R</a:t>
            </a:r>
            <a:r>
              <a:rPr lang="en-US" altLang="zh-CN" baseline="30000">
                <a:solidFill>
                  <a:srgbClr val="000000"/>
                </a:solidFill>
              </a:rPr>
              <a:t>0</a:t>
            </a:r>
            <a:r>
              <a:rPr lang="en-US" altLang="zh-CN" i="1" baseline="30000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rgbClr val="000000"/>
                </a:solidFill>
              </a:rPr>
              <a:t>= 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 baseline="30000">
                <a:solidFill>
                  <a:srgbClr val="000000"/>
                </a:solidFill>
              </a:rPr>
              <a:t>×0</a:t>
            </a:r>
            <a:r>
              <a:rPr lang="en-US" altLang="zh-CN">
                <a:solidFill>
                  <a:srgbClr val="000000"/>
                </a:solidFill>
              </a:rPr>
              <a:t> </a:t>
            </a:r>
          </a:p>
          <a:p>
            <a:pPr marL="895350" indent="-895350" eaLnBrk="1" hangingPunct="1"/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假设 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 i="1" baseline="30000">
                <a:solidFill>
                  <a:srgbClr val="000000"/>
                </a:solidFill>
              </a:rPr>
              <a:t>n </a:t>
            </a:r>
            <a:r>
              <a:rPr lang="en-US" altLang="zh-CN" i="1">
                <a:solidFill>
                  <a:srgbClr val="000000"/>
                </a:solidFill>
              </a:rPr>
              <a:t>= R</a:t>
            </a:r>
            <a:r>
              <a:rPr lang="en-US" altLang="zh-CN" i="1" baseline="30000">
                <a:solidFill>
                  <a:srgbClr val="000000"/>
                </a:solidFill>
              </a:rPr>
              <a:t>mn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zh-CN" altLang="en-US">
                <a:solidFill>
                  <a:srgbClr val="000000"/>
                </a:solidFill>
              </a:rPr>
              <a:t>则有</a:t>
            </a:r>
          </a:p>
          <a:p>
            <a:pPr marL="895350" indent="-895350" eaLnBrk="1" hangingPunct="1"/>
            <a:r>
              <a:rPr lang="zh-CN" altLang="en-US">
                <a:solidFill>
                  <a:srgbClr val="000000"/>
                </a:solidFill>
              </a:rPr>
              <a:t>                    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 i="1" baseline="30000">
                <a:solidFill>
                  <a:srgbClr val="000000"/>
                </a:solidFill>
              </a:rPr>
              <a:t>n+</a:t>
            </a:r>
            <a:r>
              <a:rPr lang="en-US" altLang="zh-CN" baseline="30000">
                <a:solidFill>
                  <a:srgbClr val="000000"/>
                </a:solidFill>
              </a:rPr>
              <a:t>1</a:t>
            </a:r>
            <a:r>
              <a:rPr lang="en-US" altLang="zh-CN" i="1" baseline="30000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rgbClr val="000000"/>
                </a:solidFill>
              </a:rPr>
              <a:t>= 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 i="1" baseline="30000">
                <a:solidFill>
                  <a:srgbClr val="000000"/>
                </a:solidFill>
              </a:rPr>
              <a:t>n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 </a:t>
            </a:r>
            <a:r>
              <a:rPr lang="en-US" altLang="zh-CN" i="1">
                <a:solidFill>
                  <a:srgbClr val="000000"/>
                </a:solidFill>
              </a:rPr>
              <a:t>= 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mn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n </a:t>
            </a:r>
          </a:p>
          <a:p>
            <a:pPr marL="895350" indent="-895350" eaLnBrk="1" hangingPunct="1"/>
            <a:r>
              <a:rPr lang="en-US" altLang="zh-CN" i="1">
                <a:solidFill>
                  <a:srgbClr val="000000"/>
                </a:solidFill>
              </a:rPr>
              <a:t>                                 = R</a:t>
            </a:r>
            <a:r>
              <a:rPr lang="en-US" altLang="zh-CN" i="1" baseline="30000">
                <a:solidFill>
                  <a:srgbClr val="000000"/>
                </a:solidFill>
              </a:rPr>
              <a:t>mn+m </a:t>
            </a:r>
            <a:r>
              <a:rPr lang="en-US" altLang="zh-CN" i="1">
                <a:solidFill>
                  <a:srgbClr val="000000"/>
                </a:solidFill>
              </a:rPr>
              <a:t>= 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 baseline="30000">
                <a:solidFill>
                  <a:srgbClr val="000000"/>
                </a:solidFill>
              </a:rPr>
              <a:t>(</a:t>
            </a:r>
            <a:r>
              <a:rPr lang="en-US" altLang="zh-CN" i="1" baseline="30000">
                <a:solidFill>
                  <a:srgbClr val="000000"/>
                </a:solidFill>
              </a:rPr>
              <a:t>n+</a:t>
            </a:r>
            <a:r>
              <a:rPr lang="en-US" altLang="zh-CN" baseline="30000">
                <a:solidFill>
                  <a:srgbClr val="000000"/>
                </a:solidFill>
              </a:rPr>
              <a:t>1)</a:t>
            </a:r>
          </a:p>
          <a:p>
            <a:pPr marL="895350" indent="-895350" eaLnBrk="1" hangingPunct="1">
              <a:spcBef>
                <a:spcPct val="60000"/>
              </a:spcBef>
            </a:pPr>
            <a:r>
              <a:rPr lang="zh-CN" altLang="en-US">
                <a:solidFill>
                  <a:srgbClr val="000000"/>
                </a:solidFill>
              </a:rPr>
              <a:t>所以对一切</a:t>
            </a:r>
            <a:r>
              <a:rPr lang="en-US" altLang="zh-CN" i="1">
                <a:solidFill>
                  <a:srgbClr val="000000"/>
                </a:solidFill>
              </a:rPr>
              <a:t>m,n</a:t>
            </a:r>
            <a:r>
              <a:rPr lang="en-US" altLang="zh-CN">
                <a:solidFill>
                  <a:srgbClr val="000000"/>
                </a:solidFill>
              </a:rPr>
              <a:t>∈N </a:t>
            </a:r>
            <a:r>
              <a:rPr lang="zh-CN" altLang="en-US">
                <a:solidFill>
                  <a:srgbClr val="000000"/>
                </a:solidFill>
              </a:rPr>
              <a:t>有 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m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 i="1" baseline="30000">
                <a:solidFill>
                  <a:srgbClr val="000000"/>
                </a:solidFill>
              </a:rPr>
              <a:t>n </a:t>
            </a:r>
            <a:r>
              <a:rPr lang="en-US" altLang="zh-CN" i="1">
                <a:solidFill>
                  <a:srgbClr val="000000"/>
                </a:solidFill>
              </a:rPr>
              <a:t>= R</a:t>
            </a:r>
            <a:r>
              <a:rPr lang="en-US" altLang="zh-CN" i="1" baseline="30000">
                <a:solidFill>
                  <a:srgbClr val="000000"/>
                </a:solidFill>
              </a:rPr>
              <a:t>mn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r>
              <a:rPr lang="en-US" altLang="zh-CN"/>
              <a:t> </a:t>
            </a:r>
          </a:p>
          <a:p>
            <a:pPr marL="895350" indent="-895350" eaLnBrk="1" hangingPunct="1"/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id="{0206A0BA-3FAB-4279-93D1-0813E69F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2DD4A8-E2A9-4D66-A9C8-41AA2DDFBB8A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E606E936-5104-4480-BE3B-54FE8204C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2232025"/>
          </a:xfrm>
        </p:spPr>
        <p:txBody>
          <a:bodyPr/>
          <a:lstStyle/>
          <a:p>
            <a:pPr eaLnBrk="1" hangingPunct="1"/>
            <a:r>
              <a:rPr lang="zh-CN" altLang="zh-CN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7.8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设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是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zh-CN" altLang="en-US">
                <a:solidFill>
                  <a:srgbClr val="000000"/>
                </a:solidFill>
              </a:rPr>
              <a:t>上的关系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若存在自然数 </a:t>
            </a:r>
            <a:r>
              <a:rPr lang="en-US" altLang="zh-CN" i="1">
                <a:solidFill>
                  <a:srgbClr val="000000"/>
                </a:solidFill>
              </a:rPr>
              <a:t>s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t 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s</a:t>
            </a:r>
            <a:r>
              <a:rPr lang="en-US" altLang="zh-CN">
                <a:solidFill>
                  <a:srgbClr val="000000"/>
                </a:solidFill>
              </a:rPr>
              <a:t>&lt;</a:t>
            </a:r>
            <a:r>
              <a:rPr lang="en-US" altLang="zh-CN" i="1">
                <a:solidFill>
                  <a:srgbClr val="000000"/>
                </a:solidFill>
              </a:rPr>
              <a:t>t</a:t>
            </a:r>
            <a:r>
              <a:rPr lang="en-US" altLang="zh-CN">
                <a:solidFill>
                  <a:srgbClr val="000000"/>
                </a:solidFill>
              </a:rPr>
              <a:t>) </a:t>
            </a:r>
            <a:r>
              <a:rPr lang="zh-CN" altLang="en-US">
                <a:solidFill>
                  <a:srgbClr val="000000"/>
                </a:solidFill>
              </a:rPr>
              <a:t>使得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s</a:t>
            </a:r>
            <a:r>
              <a:rPr lang="en-US" altLang="zh-CN">
                <a:solidFill>
                  <a:srgbClr val="000000"/>
                </a:solidFill>
              </a:rPr>
              <a:t>=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t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zh-CN" altLang="en-US">
                <a:solidFill>
                  <a:srgbClr val="000000"/>
                </a:solidFill>
              </a:rPr>
              <a:t>则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(1) 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对任何 </a:t>
            </a:r>
            <a:r>
              <a:rPr lang="en-US" altLang="zh-CN" i="1">
                <a:solidFill>
                  <a:srgbClr val="000000"/>
                </a:solidFill>
              </a:rPr>
              <a:t>k</a:t>
            </a:r>
            <a:r>
              <a:rPr lang="en-US" altLang="zh-CN">
                <a:solidFill>
                  <a:srgbClr val="000000"/>
                </a:solidFill>
              </a:rPr>
              <a:t>∈N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有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s</a:t>
            </a:r>
            <a:r>
              <a:rPr lang="en-US" altLang="zh-CN" baseline="30000">
                <a:solidFill>
                  <a:srgbClr val="000000"/>
                </a:solidFill>
              </a:rPr>
              <a:t>+</a:t>
            </a:r>
            <a:r>
              <a:rPr lang="en-US" altLang="zh-CN" i="1" baseline="30000">
                <a:solidFill>
                  <a:srgbClr val="000000"/>
                </a:solidFill>
              </a:rPr>
              <a:t>k </a:t>
            </a:r>
            <a:r>
              <a:rPr lang="en-US" altLang="zh-CN">
                <a:solidFill>
                  <a:srgbClr val="000000"/>
                </a:solidFill>
              </a:rPr>
              <a:t>=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t</a:t>
            </a:r>
            <a:r>
              <a:rPr lang="en-US" altLang="zh-CN" baseline="30000">
                <a:solidFill>
                  <a:srgbClr val="000000"/>
                </a:solidFill>
              </a:rPr>
              <a:t>+</a:t>
            </a:r>
            <a:r>
              <a:rPr lang="en-US" altLang="zh-CN" i="1" baseline="30000">
                <a:solidFill>
                  <a:srgbClr val="000000"/>
                </a:solidFill>
              </a:rPr>
              <a:t>k</a:t>
            </a:r>
            <a:r>
              <a:rPr lang="en-US" altLang="zh-CN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66FF"/>
                </a:solidFill>
              </a:rPr>
              <a:t>(2) </a:t>
            </a:r>
            <a:r>
              <a:rPr lang="zh-CN" altLang="en-US">
                <a:solidFill>
                  <a:srgbClr val="0066FF"/>
                </a:solidFill>
                <a:cs typeface="Times New Roman" panose="02020603050405020304" pitchFamily="18" charset="0"/>
              </a:rPr>
              <a:t>对任何 </a:t>
            </a:r>
            <a:r>
              <a:rPr lang="en-US" altLang="zh-CN" i="1">
                <a:solidFill>
                  <a:srgbClr val="0066FF"/>
                </a:solidFill>
              </a:rPr>
              <a:t>k</a:t>
            </a:r>
            <a:r>
              <a:rPr lang="en-US" altLang="zh-CN">
                <a:solidFill>
                  <a:srgbClr val="0066FF"/>
                </a:solidFill>
              </a:rPr>
              <a:t>, </a:t>
            </a:r>
            <a:r>
              <a:rPr lang="en-US" altLang="zh-CN" i="1">
                <a:solidFill>
                  <a:srgbClr val="0066FF"/>
                </a:solidFill>
              </a:rPr>
              <a:t>i</a:t>
            </a:r>
            <a:r>
              <a:rPr lang="en-US" altLang="zh-CN">
                <a:solidFill>
                  <a:srgbClr val="0066FF"/>
                </a:solidFill>
              </a:rPr>
              <a:t>∈N</a:t>
            </a:r>
            <a:r>
              <a:rPr lang="zh-CN" altLang="en-US">
                <a:solidFill>
                  <a:srgbClr val="0066FF"/>
                </a:solidFill>
                <a:cs typeface="Times New Roman" panose="02020603050405020304" pitchFamily="18" charset="0"/>
              </a:rPr>
              <a:t>有 </a:t>
            </a:r>
            <a:r>
              <a:rPr lang="en-US" altLang="zh-CN" i="1">
                <a:solidFill>
                  <a:srgbClr val="0066FF"/>
                </a:solidFill>
              </a:rPr>
              <a:t>R</a:t>
            </a:r>
            <a:r>
              <a:rPr lang="en-US" altLang="zh-CN" i="1" baseline="30000">
                <a:solidFill>
                  <a:srgbClr val="0066FF"/>
                </a:solidFill>
              </a:rPr>
              <a:t>s</a:t>
            </a:r>
            <a:r>
              <a:rPr lang="en-US" altLang="zh-CN" baseline="30000">
                <a:solidFill>
                  <a:srgbClr val="0066FF"/>
                </a:solidFill>
              </a:rPr>
              <a:t>+</a:t>
            </a:r>
            <a:r>
              <a:rPr lang="en-US" altLang="zh-CN" i="1" baseline="30000">
                <a:solidFill>
                  <a:srgbClr val="0066FF"/>
                </a:solidFill>
              </a:rPr>
              <a:t>kp</a:t>
            </a:r>
            <a:r>
              <a:rPr lang="en-US" altLang="zh-CN" baseline="30000">
                <a:solidFill>
                  <a:srgbClr val="0066FF"/>
                </a:solidFill>
              </a:rPr>
              <a:t>+</a:t>
            </a:r>
            <a:r>
              <a:rPr lang="en-US" altLang="zh-CN" i="1" baseline="30000">
                <a:solidFill>
                  <a:srgbClr val="0066FF"/>
                </a:solidFill>
              </a:rPr>
              <a:t>i </a:t>
            </a:r>
            <a:r>
              <a:rPr lang="en-US" altLang="zh-CN">
                <a:solidFill>
                  <a:srgbClr val="0066FF"/>
                </a:solidFill>
              </a:rPr>
              <a:t>= </a:t>
            </a:r>
            <a:r>
              <a:rPr lang="en-US" altLang="zh-CN" i="1">
                <a:solidFill>
                  <a:srgbClr val="0066FF"/>
                </a:solidFill>
              </a:rPr>
              <a:t>R</a:t>
            </a:r>
            <a:r>
              <a:rPr lang="en-US" altLang="zh-CN" i="1" baseline="30000">
                <a:solidFill>
                  <a:srgbClr val="0066FF"/>
                </a:solidFill>
              </a:rPr>
              <a:t>s</a:t>
            </a:r>
            <a:r>
              <a:rPr lang="en-US" altLang="zh-CN" baseline="30000">
                <a:solidFill>
                  <a:srgbClr val="0066FF"/>
                </a:solidFill>
              </a:rPr>
              <a:t>+</a:t>
            </a:r>
            <a:r>
              <a:rPr lang="en-US" altLang="zh-CN" i="1" baseline="30000">
                <a:solidFill>
                  <a:srgbClr val="0066FF"/>
                </a:solidFill>
              </a:rPr>
              <a:t>i</a:t>
            </a:r>
            <a:r>
              <a:rPr lang="en-US" altLang="zh-CN">
                <a:solidFill>
                  <a:srgbClr val="0066FF"/>
                </a:solidFill>
              </a:rPr>
              <a:t>, </a:t>
            </a:r>
            <a:r>
              <a:rPr lang="zh-CN" altLang="en-US">
                <a:solidFill>
                  <a:srgbClr val="0066FF"/>
                </a:solidFill>
                <a:cs typeface="Times New Roman" panose="02020603050405020304" pitchFamily="18" charset="0"/>
              </a:rPr>
              <a:t>其中 </a:t>
            </a:r>
            <a:r>
              <a:rPr lang="en-US" altLang="zh-CN" i="1">
                <a:solidFill>
                  <a:srgbClr val="0066FF"/>
                </a:solidFill>
              </a:rPr>
              <a:t>p </a:t>
            </a:r>
            <a:r>
              <a:rPr lang="en-US" altLang="zh-CN">
                <a:solidFill>
                  <a:srgbClr val="0066FF"/>
                </a:solidFill>
              </a:rPr>
              <a:t>= </a:t>
            </a:r>
            <a:r>
              <a:rPr lang="en-US" altLang="zh-CN" i="1">
                <a:solidFill>
                  <a:srgbClr val="0066FF"/>
                </a:solidFill>
              </a:rPr>
              <a:t>t</a:t>
            </a:r>
            <a:r>
              <a:rPr lang="en-US" altLang="zh-CN">
                <a:solidFill>
                  <a:srgbClr val="0066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solidFill>
                  <a:srgbClr val="0066FF"/>
                </a:solidFill>
              </a:rPr>
              <a:t>s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 (3) 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令</a:t>
            </a:r>
            <a:r>
              <a:rPr lang="en-US" altLang="zh-CN" i="1">
                <a:solidFill>
                  <a:srgbClr val="000000"/>
                </a:solidFill>
              </a:rPr>
              <a:t>S </a:t>
            </a:r>
            <a:r>
              <a:rPr lang="en-US" altLang="zh-CN">
                <a:solidFill>
                  <a:srgbClr val="000000"/>
                </a:solidFill>
              </a:rPr>
              <a:t>= {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,…,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t</a:t>
            </a:r>
            <a:r>
              <a:rPr lang="en-US" altLang="zh-CN" baseline="300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}, 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则对于任意的 </a:t>
            </a:r>
            <a:r>
              <a:rPr lang="en-US" altLang="zh-CN" i="1">
                <a:solidFill>
                  <a:srgbClr val="000000"/>
                </a:solidFill>
              </a:rPr>
              <a:t>q</a:t>
            </a:r>
            <a:r>
              <a:rPr lang="en-US" altLang="zh-CN">
                <a:solidFill>
                  <a:srgbClr val="000000"/>
                </a:solidFill>
              </a:rPr>
              <a:t>∈N 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有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q</a:t>
            </a:r>
            <a:r>
              <a:rPr lang="en-US" altLang="zh-CN">
                <a:solidFill>
                  <a:srgbClr val="000000"/>
                </a:solidFill>
              </a:rPr>
              <a:t>∈</a:t>
            </a:r>
            <a:r>
              <a:rPr lang="en-US" altLang="zh-CN"/>
              <a:t>S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A076CC40-9520-4332-8D97-5502E227F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/>
              <a:t>幂运算的性质</a:t>
            </a:r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CE03C037-BF89-4D3E-9B22-DF251CD39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3643313"/>
            <a:ext cx="8229600" cy="288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证 </a:t>
            </a:r>
            <a:r>
              <a:rPr lang="en-US" altLang="zh-CN">
                <a:solidFill>
                  <a:srgbClr val="000000"/>
                </a:solidFill>
              </a:rPr>
              <a:t>(1) 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s+k </a:t>
            </a:r>
            <a:r>
              <a:rPr lang="en-US" altLang="zh-CN" i="1">
                <a:solidFill>
                  <a:srgbClr val="000000"/>
                </a:solidFill>
              </a:rPr>
              <a:t>= R</a:t>
            </a:r>
            <a:r>
              <a:rPr lang="en-US" altLang="zh-CN" i="1" baseline="30000">
                <a:solidFill>
                  <a:srgbClr val="000000"/>
                </a:solidFill>
              </a:rPr>
              <a:t>s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k </a:t>
            </a:r>
            <a:r>
              <a:rPr lang="en-US" altLang="zh-CN" i="1">
                <a:solidFill>
                  <a:srgbClr val="000000"/>
                </a:solidFill>
              </a:rPr>
              <a:t>= R</a:t>
            </a:r>
            <a:r>
              <a:rPr lang="en-US" altLang="zh-CN" i="1" baseline="30000">
                <a:solidFill>
                  <a:srgbClr val="000000"/>
                </a:solidFill>
              </a:rPr>
              <a:t>t 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k </a:t>
            </a:r>
            <a:r>
              <a:rPr lang="en-US" altLang="zh-CN" i="1">
                <a:solidFill>
                  <a:srgbClr val="000000"/>
                </a:solidFill>
              </a:rPr>
              <a:t>= R</a:t>
            </a:r>
            <a:r>
              <a:rPr lang="en-US" altLang="zh-CN" i="1" baseline="30000">
                <a:solidFill>
                  <a:srgbClr val="000000"/>
                </a:solidFill>
              </a:rPr>
              <a:t>t+k</a:t>
            </a:r>
            <a:endParaRPr lang="en-US" altLang="zh-CN" i="1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66FF"/>
                </a:solidFill>
              </a:rPr>
              <a:t>(2)  </a:t>
            </a:r>
            <a:r>
              <a:rPr lang="zh-CN" altLang="en-US">
                <a:solidFill>
                  <a:srgbClr val="0066FF"/>
                </a:solidFill>
              </a:rPr>
              <a:t>对</a:t>
            </a:r>
            <a:r>
              <a:rPr lang="en-US" altLang="zh-CN" i="1">
                <a:solidFill>
                  <a:srgbClr val="0066FF"/>
                </a:solidFill>
              </a:rPr>
              <a:t>k</a:t>
            </a:r>
            <a:r>
              <a:rPr lang="zh-CN" altLang="en-US">
                <a:solidFill>
                  <a:srgbClr val="0066FF"/>
                </a:solidFill>
              </a:rPr>
              <a:t>归纳</a:t>
            </a:r>
            <a:r>
              <a:rPr lang="en-US" altLang="zh-CN">
                <a:solidFill>
                  <a:srgbClr val="0066FF"/>
                </a:solidFill>
              </a:rPr>
              <a:t>.  </a:t>
            </a:r>
            <a:r>
              <a:rPr lang="zh-CN" altLang="en-US">
                <a:solidFill>
                  <a:srgbClr val="0066FF"/>
                </a:solidFill>
              </a:rPr>
              <a:t>若</a:t>
            </a:r>
            <a:r>
              <a:rPr lang="en-US" altLang="zh-CN" i="1">
                <a:solidFill>
                  <a:srgbClr val="0066FF"/>
                </a:solidFill>
              </a:rPr>
              <a:t>k</a:t>
            </a:r>
            <a:r>
              <a:rPr lang="en-US" altLang="zh-CN">
                <a:solidFill>
                  <a:srgbClr val="0066FF"/>
                </a:solidFill>
              </a:rPr>
              <a:t>=0, </a:t>
            </a:r>
            <a:r>
              <a:rPr lang="zh-CN" altLang="en-US">
                <a:solidFill>
                  <a:srgbClr val="0066FF"/>
                </a:solidFill>
              </a:rPr>
              <a:t>则有</a:t>
            </a:r>
            <a:r>
              <a:rPr lang="en-US" altLang="zh-CN" i="1">
                <a:solidFill>
                  <a:srgbClr val="0066FF"/>
                </a:solidFill>
              </a:rPr>
              <a:t>R</a:t>
            </a:r>
            <a:r>
              <a:rPr lang="en-US" altLang="zh-CN" i="1" baseline="30000">
                <a:solidFill>
                  <a:srgbClr val="0066FF"/>
                </a:solidFill>
              </a:rPr>
              <a:t>s+</a:t>
            </a:r>
            <a:r>
              <a:rPr lang="en-US" altLang="zh-CN" baseline="30000">
                <a:solidFill>
                  <a:srgbClr val="0066FF"/>
                </a:solidFill>
              </a:rPr>
              <a:t>0</a:t>
            </a:r>
            <a:r>
              <a:rPr lang="en-US" altLang="zh-CN" i="1" baseline="30000">
                <a:solidFill>
                  <a:srgbClr val="0066FF"/>
                </a:solidFill>
              </a:rPr>
              <a:t>p+i </a:t>
            </a:r>
            <a:r>
              <a:rPr lang="en-US" altLang="zh-CN" i="1">
                <a:solidFill>
                  <a:srgbClr val="0066FF"/>
                </a:solidFill>
              </a:rPr>
              <a:t>= R</a:t>
            </a:r>
            <a:r>
              <a:rPr lang="en-US" altLang="zh-CN" i="1" baseline="30000">
                <a:solidFill>
                  <a:srgbClr val="0066FF"/>
                </a:solidFill>
              </a:rPr>
              <a:t>s+i</a:t>
            </a:r>
            <a:endParaRPr lang="en-US" altLang="zh-CN" i="1">
              <a:solidFill>
                <a:srgbClr val="0066FF"/>
              </a:solidFill>
            </a:endParaRPr>
          </a:p>
          <a:p>
            <a:pPr eaLnBrk="1" hangingPunct="1"/>
            <a:r>
              <a:rPr lang="zh-CN" altLang="en-US">
                <a:solidFill>
                  <a:srgbClr val="0066FF"/>
                </a:solidFill>
              </a:rPr>
              <a:t>假设 </a:t>
            </a:r>
            <a:r>
              <a:rPr lang="en-US" altLang="zh-CN" i="1">
                <a:solidFill>
                  <a:srgbClr val="0066FF"/>
                </a:solidFill>
              </a:rPr>
              <a:t>R</a:t>
            </a:r>
            <a:r>
              <a:rPr lang="en-US" altLang="zh-CN" i="1" baseline="30000">
                <a:solidFill>
                  <a:srgbClr val="0066FF"/>
                </a:solidFill>
              </a:rPr>
              <a:t>s+kp+i </a:t>
            </a:r>
            <a:r>
              <a:rPr lang="en-US" altLang="zh-CN" i="1">
                <a:solidFill>
                  <a:srgbClr val="0066FF"/>
                </a:solidFill>
              </a:rPr>
              <a:t>= R</a:t>
            </a:r>
            <a:r>
              <a:rPr lang="en-US" altLang="zh-CN" i="1" baseline="30000">
                <a:solidFill>
                  <a:srgbClr val="0066FF"/>
                </a:solidFill>
              </a:rPr>
              <a:t>s+i</a:t>
            </a:r>
            <a:r>
              <a:rPr lang="en-US" altLang="zh-CN">
                <a:solidFill>
                  <a:srgbClr val="0066FF"/>
                </a:solidFill>
              </a:rPr>
              <a:t>, </a:t>
            </a:r>
            <a:r>
              <a:rPr lang="zh-CN" altLang="en-US">
                <a:solidFill>
                  <a:srgbClr val="0066FF"/>
                </a:solidFill>
              </a:rPr>
              <a:t>其中</a:t>
            </a:r>
            <a:r>
              <a:rPr lang="en-US" altLang="zh-CN" i="1">
                <a:solidFill>
                  <a:srgbClr val="0066FF"/>
                </a:solidFill>
              </a:rPr>
              <a:t>p = t</a:t>
            </a:r>
            <a:r>
              <a:rPr lang="en-US" altLang="zh-CN" i="1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>
                <a:solidFill>
                  <a:srgbClr val="0066FF"/>
                </a:solidFill>
              </a:rPr>
              <a:t>s</a:t>
            </a:r>
            <a:r>
              <a:rPr lang="en-US" altLang="zh-CN">
                <a:solidFill>
                  <a:srgbClr val="0066FF"/>
                </a:solidFill>
              </a:rPr>
              <a:t>, </a:t>
            </a:r>
            <a:r>
              <a:rPr lang="zh-CN" altLang="en-US">
                <a:solidFill>
                  <a:srgbClr val="0066FF"/>
                </a:solidFill>
              </a:rPr>
              <a:t>则</a:t>
            </a:r>
          </a:p>
          <a:p>
            <a:pPr eaLnBrk="1" hangingPunct="1"/>
            <a:r>
              <a:rPr lang="zh-CN" altLang="en-US">
                <a:solidFill>
                  <a:srgbClr val="0066FF"/>
                </a:solidFill>
              </a:rPr>
              <a:t>                 </a:t>
            </a:r>
            <a:r>
              <a:rPr lang="en-US" altLang="zh-CN" i="1">
                <a:solidFill>
                  <a:srgbClr val="0066FF"/>
                </a:solidFill>
              </a:rPr>
              <a:t>R</a:t>
            </a:r>
            <a:r>
              <a:rPr lang="en-US" altLang="zh-CN" i="1" baseline="30000">
                <a:solidFill>
                  <a:srgbClr val="0066FF"/>
                </a:solidFill>
              </a:rPr>
              <a:t>s+(k+1)p+i </a:t>
            </a:r>
            <a:r>
              <a:rPr lang="en-US" altLang="zh-CN" i="1">
                <a:solidFill>
                  <a:srgbClr val="0066FF"/>
                </a:solidFill>
              </a:rPr>
              <a:t>= R</a:t>
            </a:r>
            <a:r>
              <a:rPr lang="en-US" altLang="zh-CN" i="1" baseline="30000">
                <a:solidFill>
                  <a:srgbClr val="0066FF"/>
                </a:solidFill>
              </a:rPr>
              <a:t>s+kp+i+p </a:t>
            </a:r>
            <a:r>
              <a:rPr lang="en-US" altLang="zh-CN" i="1">
                <a:solidFill>
                  <a:srgbClr val="0066FF"/>
                </a:solidFill>
              </a:rPr>
              <a:t>= R</a:t>
            </a:r>
            <a:r>
              <a:rPr lang="en-US" altLang="zh-CN" i="1" baseline="30000">
                <a:solidFill>
                  <a:srgbClr val="0066FF"/>
                </a:solidFill>
              </a:rPr>
              <a:t>s+kp+i</a:t>
            </a:r>
            <a:r>
              <a:rPr lang="en-US" altLang="zh-CN" sz="3600" baseline="-16000">
                <a:solidFill>
                  <a:srgbClr val="0066FF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66FF"/>
                </a:solidFill>
              </a:rPr>
              <a:t>R</a:t>
            </a:r>
            <a:r>
              <a:rPr lang="en-US" altLang="zh-CN" i="1" baseline="30000">
                <a:solidFill>
                  <a:srgbClr val="0066FF"/>
                </a:solidFill>
              </a:rPr>
              <a:t>p</a:t>
            </a:r>
            <a:r>
              <a:rPr lang="en-US" altLang="zh-CN">
                <a:solidFill>
                  <a:srgbClr val="0066FF"/>
                </a:solidFill>
              </a:rPr>
              <a:t> </a:t>
            </a:r>
          </a:p>
          <a:p>
            <a:pPr eaLnBrk="1" hangingPunct="1"/>
            <a:r>
              <a:rPr lang="en-US" altLang="zh-CN">
                <a:solidFill>
                  <a:srgbClr val="0066FF"/>
                </a:solidFill>
              </a:rPr>
              <a:t>              </a:t>
            </a:r>
            <a:r>
              <a:rPr lang="en-US" altLang="zh-CN" i="1">
                <a:solidFill>
                  <a:srgbClr val="0066FF"/>
                </a:solidFill>
              </a:rPr>
              <a:t>= R</a:t>
            </a:r>
            <a:r>
              <a:rPr lang="en-US" altLang="zh-CN" i="1" baseline="30000">
                <a:solidFill>
                  <a:srgbClr val="0066FF"/>
                </a:solidFill>
              </a:rPr>
              <a:t>s+i</a:t>
            </a:r>
            <a:r>
              <a:rPr lang="en-US" altLang="zh-CN" sz="3600" baseline="-16000">
                <a:solidFill>
                  <a:srgbClr val="0066FF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solidFill>
                  <a:srgbClr val="0066FF"/>
                </a:solidFill>
              </a:rPr>
              <a:t>R</a:t>
            </a:r>
            <a:r>
              <a:rPr lang="en-US" altLang="zh-CN" i="1" baseline="30000">
                <a:solidFill>
                  <a:srgbClr val="0066FF"/>
                </a:solidFill>
              </a:rPr>
              <a:t>p </a:t>
            </a:r>
            <a:r>
              <a:rPr lang="en-US" altLang="zh-CN" i="1">
                <a:solidFill>
                  <a:srgbClr val="0066FF"/>
                </a:solidFill>
              </a:rPr>
              <a:t>= R</a:t>
            </a:r>
            <a:r>
              <a:rPr lang="en-US" altLang="zh-CN" i="1" baseline="30000">
                <a:solidFill>
                  <a:srgbClr val="0066FF"/>
                </a:solidFill>
              </a:rPr>
              <a:t>s+p+i </a:t>
            </a:r>
            <a:r>
              <a:rPr lang="en-US" altLang="zh-CN" i="1">
                <a:solidFill>
                  <a:srgbClr val="0066FF"/>
                </a:solidFill>
              </a:rPr>
              <a:t>= R</a:t>
            </a:r>
            <a:r>
              <a:rPr lang="en-US" altLang="zh-CN" i="1" baseline="30000">
                <a:solidFill>
                  <a:srgbClr val="0066FF"/>
                </a:solidFill>
              </a:rPr>
              <a:t>s+t</a:t>
            </a:r>
            <a:r>
              <a:rPr lang="en-US" altLang="zh-CN" i="1" baseline="3000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baseline="30000">
                <a:solidFill>
                  <a:srgbClr val="0066FF"/>
                </a:solidFill>
              </a:rPr>
              <a:t>s+i</a:t>
            </a:r>
            <a:r>
              <a:rPr lang="en-US" altLang="zh-CN" i="1">
                <a:solidFill>
                  <a:srgbClr val="0066FF"/>
                </a:solidFill>
              </a:rPr>
              <a:t> = R</a:t>
            </a:r>
            <a:r>
              <a:rPr lang="en-US" altLang="zh-CN" i="1" baseline="30000">
                <a:solidFill>
                  <a:srgbClr val="0066FF"/>
                </a:solidFill>
              </a:rPr>
              <a:t>t+i </a:t>
            </a:r>
            <a:r>
              <a:rPr lang="en-US" altLang="zh-CN" i="1">
                <a:solidFill>
                  <a:srgbClr val="0066FF"/>
                </a:solidFill>
              </a:rPr>
              <a:t>= R</a:t>
            </a:r>
            <a:r>
              <a:rPr lang="en-US" altLang="zh-CN" i="1" baseline="30000">
                <a:solidFill>
                  <a:srgbClr val="0066FF"/>
                </a:solidFill>
              </a:rPr>
              <a:t>s+i</a:t>
            </a:r>
            <a:r>
              <a:rPr lang="en-US" altLang="zh-CN">
                <a:solidFill>
                  <a:srgbClr val="0066FF"/>
                </a:solidFill>
              </a:rPr>
              <a:t> </a:t>
            </a:r>
          </a:p>
          <a:p>
            <a:pPr eaLnBrk="1" hangingPunct="1"/>
            <a:r>
              <a:rPr lang="zh-CN" altLang="en-US">
                <a:solidFill>
                  <a:srgbClr val="0066FF"/>
                </a:solidFill>
              </a:rPr>
              <a:t>由归纳法命题得证</a:t>
            </a:r>
            <a:r>
              <a:rPr lang="en-US" altLang="zh-CN">
                <a:solidFill>
                  <a:srgbClr val="0066FF"/>
                </a:solidFill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C77B4F0B-E12A-40BC-96B1-9E79A519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E702C5-1D6C-4259-88ED-75D7883C1CE5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814F1A0-BAED-4E30-8A86-F0045357D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笛卡儿积的性质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3C9EDEA-E808-48E6-8D01-4ABEE2E3A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marL="457200" indent="-457200" eaLnBrk="1" hangingPunct="1"/>
            <a:r>
              <a:rPr lang="en-US" altLang="zh-CN"/>
              <a:t>(1) </a:t>
            </a:r>
            <a:r>
              <a:rPr lang="zh-CN" altLang="en-US"/>
              <a:t>不适合交换律     </a:t>
            </a:r>
          </a:p>
          <a:p>
            <a:pPr marL="457200" indent="-457200" eaLnBrk="1" hangingPunct="1"/>
            <a:r>
              <a:rPr lang="zh-CN" altLang="en-US"/>
              <a:t>          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B </a:t>
            </a:r>
            <a:r>
              <a:rPr lang="en-US" altLang="zh-CN">
                <a:sym typeface="Symbol" panose="05050102010706020507" pitchFamily="18" charset="2"/>
              </a:rPr>
              <a:t></a:t>
            </a:r>
            <a:r>
              <a:rPr lang="en-US" altLang="zh-CN"/>
              <a:t> 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A</a:t>
            </a:r>
            <a:r>
              <a:rPr lang="en-US" altLang="zh-CN"/>
              <a:t>   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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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</a:t>
            </a:r>
            <a:r>
              <a:rPr lang="en-US" altLang="zh-CN"/>
              <a:t>)</a:t>
            </a:r>
          </a:p>
          <a:p>
            <a:pPr marL="457200" indent="-457200" eaLnBrk="1" hangingPunct="1"/>
            <a:r>
              <a:rPr lang="en-US" altLang="zh-CN"/>
              <a:t>(2) </a:t>
            </a:r>
            <a:r>
              <a:rPr lang="zh-CN" altLang="en-US"/>
              <a:t>不适合结合律</a:t>
            </a:r>
          </a:p>
          <a:p>
            <a:pPr marL="457200" indent="-457200" eaLnBrk="1" hangingPunct="1"/>
            <a:r>
              <a:rPr lang="zh-CN" altLang="en-US"/>
              <a:t>            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C </a:t>
            </a:r>
            <a:r>
              <a:rPr lang="en-US" altLang="zh-CN">
                <a:sym typeface="Symbol" panose="05050102010706020507" pitchFamily="18" charset="2"/>
              </a:rPr>
              <a:t>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C</a:t>
            </a:r>
            <a:r>
              <a:rPr lang="en-US" altLang="zh-CN"/>
              <a:t>)   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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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>
                <a:sym typeface="Symbol" panose="05050102010706020507" pitchFamily="18" charset="2"/>
              </a:rPr>
              <a:t></a:t>
            </a:r>
            <a:r>
              <a:rPr lang="en-US" altLang="zh-CN"/>
              <a:t>)</a:t>
            </a:r>
          </a:p>
          <a:p>
            <a:pPr marL="457200" indent="-457200" eaLnBrk="1" hangingPunct="1"/>
            <a:r>
              <a:rPr lang="en-US" altLang="zh-CN"/>
              <a:t>(3) </a:t>
            </a:r>
            <a:r>
              <a:rPr lang="zh-CN" altLang="en-US"/>
              <a:t>对于并或交运算满足分配律</a:t>
            </a:r>
          </a:p>
          <a:p>
            <a:pPr marL="457200" indent="-457200" eaLnBrk="1" hangingPunct="1"/>
            <a:r>
              <a:rPr lang="zh-CN" altLang="en-US"/>
              <a:t>           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C</a:t>
            </a:r>
            <a:r>
              <a:rPr lang="en-US" altLang="zh-CN"/>
              <a:t>) = 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C</a:t>
            </a:r>
            <a:r>
              <a:rPr lang="en-US" altLang="zh-CN"/>
              <a:t>)     (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C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A </a:t>
            </a:r>
            <a:r>
              <a:rPr lang="en-US" altLang="zh-CN"/>
              <a:t>= (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 i="1"/>
              <a:t>C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A</a:t>
            </a:r>
            <a:r>
              <a:rPr lang="en-US" altLang="zh-CN"/>
              <a:t>) </a:t>
            </a:r>
          </a:p>
          <a:p>
            <a:pPr marL="457200" indent="-457200" eaLnBrk="1" hangingPunct="1"/>
            <a:r>
              <a:rPr lang="en-US" altLang="zh-CN"/>
              <a:t>           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C</a:t>
            </a:r>
            <a:r>
              <a:rPr lang="en-US" altLang="zh-CN"/>
              <a:t>) = 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C</a:t>
            </a:r>
            <a:r>
              <a:rPr lang="en-US" altLang="zh-CN"/>
              <a:t>)     (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C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A </a:t>
            </a:r>
            <a:r>
              <a:rPr lang="en-US" altLang="zh-CN"/>
              <a:t>= (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/>
              <a:t>(</a:t>
            </a:r>
            <a:r>
              <a:rPr lang="en-US" altLang="zh-CN" i="1"/>
              <a:t>C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A</a:t>
            </a:r>
            <a:r>
              <a:rPr lang="en-US" altLang="zh-CN"/>
              <a:t>) </a:t>
            </a:r>
          </a:p>
          <a:p>
            <a:pPr marL="457200" indent="-457200" eaLnBrk="1" hangingPunct="1"/>
            <a:r>
              <a:rPr lang="en-US" altLang="zh-CN"/>
              <a:t>(4) </a:t>
            </a:r>
            <a:r>
              <a:rPr lang="zh-CN" altLang="en-US"/>
              <a:t>若 </a:t>
            </a:r>
            <a:r>
              <a:rPr lang="en-US" altLang="zh-CN" i="1"/>
              <a:t>A </a:t>
            </a:r>
            <a:r>
              <a:rPr lang="zh-CN" altLang="en-US"/>
              <a:t>或 </a:t>
            </a:r>
            <a:r>
              <a:rPr lang="en-US" altLang="zh-CN" i="1"/>
              <a:t>B </a:t>
            </a:r>
            <a:r>
              <a:rPr lang="zh-CN" altLang="en-US"/>
              <a:t>中有一个为空集，则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B </a:t>
            </a:r>
            <a:r>
              <a:rPr lang="zh-CN" altLang="en-US"/>
              <a:t>就是空集</a:t>
            </a:r>
            <a:r>
              <a:rPr lang="en-US" altLang="zh-CN"/>
              <a:t>.</a:t>
            </a:r>
            <a:endParaRPr lang="en-US" altLang="zh-CN" i="1"/>
          </a:p>
          <a:p>
            <a:pPr marL="457200" indent="-457200" eaLnBrk="1" hangingPunct="1"/>
            <a:r>
              <a:rPr lang="en-US" altLang="zh-CN" i="1"/>
              <a:t>            A</a:t>
            </a:r>
            <a:r>
              <a:rPr lang="en-US" altLang="zh-CN">
                <a:sym typeface="Symbol" panose="05050102010706020507" pitchFamily="18" charset="2"/>
              </a:rPr>
              <a:t></a:t>
            </a:r>
            <a:r>
              <a:rPr lang="en-US" altLang="zh-CN"/>
              <a:t> = </a:t>
            </a:r>
            <a:r>
              <a:rPr lang="en-US" altLang="zh-CN">
                <a:sym typeface="Symbol" panose="05050102010706020507" pitchFamily="18" charset="2"/>
              </a:rPr>
              <a:t></a:t>
            </a:r>
            <a:r>
              <a:rPr lang="en-US" altLang="zh-CN" i="1"/>
              <a:t>B </a:t>
            </a:r>
            <a:r>
              <a:rPr lang="en-US" altLang="zh-CN"/>
              <a:t>=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 </a:t>
            </a:r>
          </a:p>
          <a:p>
            <a:pPr marL="457200" indent="-457200" eaLnBrk="1" hangingPunct="1"/>
            <a:r>
              <a:rPr lang="en-US" altLang="zh-CN"/>
              <a:t>(5) </a:t>
            </a:r>
            <a:r>
              <a:rPr lang="zh-CN" altLang="en-US"/>
              <a:t>若 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/>
              <a:t>| = </a:t>
            </a:r>
            <a:r>
              <a:rPr lang="en-US" altLang="zh-CN" i="1"/>
              <a:t>m</a:t>
            </a:r>
            <a:r>
              <a:rPr lang="en-US" altLang="zh-CN"/>
              <a:t>, |</a:t>
            </a:r>
            <a:r>
              <a:rPr lang="en-US" altLang="zh-CN" i="1"/>
              <a:t>B</a:t>
            </a:r>
            <a:r>
              <a:rPr lang="en-US" altLang="zh-CN"/>
              <a:t>| = </a:t>
            </a:r>
            <a:r>
              <a:rPr lang="en-US" altLang="zh-CN" i="1"/>
              <a:t>n</a:t>
            </a:r>
            <a:r>
              <a:rPr lang="en-US" altLang="zh-CN"/>
              <a:t>, </a:t>
            </a:r>
            <a:r>
              <a:rPr lang="zh-CN" altLang="en-US"/>
              <a:t>则 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B</a:t>
            </a:r>
            <a:r>
              <a:rPr lang="en-US" altLang="zh-CN"/>
              <a:t>| = </a:t>
            </a:r>
            <a:r>
              <a:rPr lang="en-US" altLang="zh-CN" i="1"/>
              <a:t>mn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582CEE33-4540-441A-9E30-EBCB4415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82E106-F2EA-4265-9FCC-5B32AB9487E6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0EDA530B-3CCC-4278-83BE-110004F0F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CA4FEC4-E408-423B-9718-C58CA4501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ea typeface="华文中宋" panose="02010600040101010101" pitchFamily="2" charset="-122"/>
              </a:rPr>
              <a:t>(3)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令</a:t>
            </a:r>
            <a:r>
              <a:rPr lang="en-US" altLang="zh-CN" i="1">
                <a:solidFill>
                  <a:srgbClr val="000000"/>
                </a:solidFill>
              </a:rPr>
              <a:t>S </a:t>
            </a:r>
            <a:r>
              <a:rPr lang="en-US" altLang="zh-CN">
                <a:solidFill>
                  <a:srgbClr val="000000"/>
                </a:solidFill>
              </a:rPr>
              <a:t>= {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,…,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t</a:t>
            </a:r>
            <a:r>
              <a:rPr lang="en-US" altLang="zh-CN" baseline="300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}, 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则对于任意的 </a:t>
            </a:r>
            <a:r>
              <a:rPr lang="en-US" altLang="zh-CN" i="1">
                <a:solidFill>
                  <a:srgbClr val="000000"/>
                </a:solidFill>
              </a:rPr>
              <a:t>q</a:t>
            </a:r>
            <a:r>
              <a:rPr lang="en-US" altLang="zh-CN">
                <a:solidFill>
                  <a:srgbClr val="000000"/>
                </a:solidFill>
              </a:rPr>
              <a:t>∈N 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有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q</a:t>
            </a:r>
            <a:r>
              <a:rPr lang="en-US" altLang="zh-CN">
                <a:solidFill>
                  <a:srgbClr val="000000"/>
                </a:solidFill>
              </a:rPr>
              <a:t>∈</a:t>
            </a:r>
            <a:r>
              <a:rPr lang="en-US" altLang="zh-CN"/>
              <a:t>S</a:t>
            </a:r>
            <a:endParaRPr lang="en-US" altLang="zh-CN">
              <a:solidFill>
                <a:srgbClr val="000000"/>
              </a:solidFill>
              <a:ea typeface="华文中宋" panose="02010600040101010101" pitchFamily="2" charset="-122"/>
            </a:endParaRPr>
          </a:p>
          <a:p>
            <a:pPr eaLnBrk="1" hangingPunct="1"/>
            <a:r>
              <a:rPr lang="en-US" altLang="zh-CN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en-US" altLang="zh-CN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>
                <a:solidFill>
                  <a:srgbClr val="00B050"/>
                </a:solidFill>
              </a:rPr>
              <a:t>若存在自然数 </a:t>
            </a:r>
            <a:r>
              <a:rPr lang="en-US" altLang="zh-CN" i="1">
                <a:solidFill>
                  <a:srgbClr val="00B050"/>
                </a:solidFill>
              </a:rPr>
              <a:t>s</a:t>
            </a:r>
            <a:r>
              <a:rPr lang="en-US" altLang="zh-CN">
                <a:solidFill>
                  <a:srgbClr val="00B050"/>
                </a:solidFill>
              </a:rPr>
              <a:t>, </a:t>
            </a:r>
            <a:r>
              <a:rPr lang="en-US" altLang="zh-CN" i="1">
                <a:solidFill>
                  <a:srgbClr val="00B050"/>
                </a:solidFill>
              </a:rPr>
              <a:t>t </a:t>
            </a:r>
            <a:r>
              <a:rPr lang="en-US" altLang="zh-CN">
                <a:solidFill>
                  <a:srgbClr val="00B050"/>
                </a:solidFill>
              </a:rPr>
              <a:t>(</a:t>
            </a:r>
            <a:r>
              <a:rPr lang="en-US" altLang="zh-CN" i="1">
                <a:solidFill>
                  <a:srgbClr val="00B050"/>
                </a:solidFill>
              </a:rPr>
              <a:t>s</a:t>
            </a:r>
            <a:r>
              <a:rPr lang="en-US" altLang="zh-CN">
                <a:solidFill>
                  <a:srgbClr val="00B050"/>
                </a:solidFill>
              </a:rPr>
              <a:t>&lt;</a:t>
            </a:r>
            <a:r>
              <a:rPr lang="en-US" altLang="zh-CN" i="1">
                <a:solidFill>
                  <a:srgbClr val="00B050"/>
                </a:solidFill>
              </a:rPr>
              <a:t>t</a:t>
            </a:r>
            <a:r>
              <a:rPr lang="en-US" altLang="zh-CN">
                <a:solidFill>
                  <a:srgbClr val="00B050"/>
                </a:solidFill>
              </a:rPr>
              <a:t>) </a:t>
            </a:r>
            <a:r>
              <a:rPr lang="zh-CN" altLang="en-US">
                <a:solidFill>
                  <a:srgbClr val="00B050"/>
                </a:solidFill>
              </a:rPr>
              <a:t>使得 </a:t>
            </a:r>
            <a:r>
              <a:rPr lang="en-US" altLang="zh-CN" i="1">
                <a:solidFill>
                  <a:srgbClr val="00B050"/>
                </a:solidFill>
              </a:rPr>
              <a:t>R</a:t>
            </a:r>
            <a:r>
              <a:rPr lang="en-US" altLang="zh-CN" i="1" baseline="30000">
                <a:solidFill>
                  <a:srgbClr val="00B050"/>
                </a:solidFill>
              </a:rPr>
              <a:t>s</a:t>
            </a:r>
            <a:r>
              <a:rPr lang="en-US" altLang="zh-CN">
                <a:solidFill>
                  <a:srgbClr val="00B050"/>
                </a:solidFill>
              </a:rPr>
              <a:t>=</a:t>
            </a:r>
            <a:r>
              <a:rPr lang="en-US" altLang="zh-CN" i="1">
                <a:solidFill>
                  <a:srgbClr val="00B050"/>
                </a:solidFill>
              </a:rPr>
              <a:t>R</a:t>
            </a:r>
            <a:r>
              <a:rPr lang="en-US" altLang="zh-CN" i="1" baseline="30000">
                <a:solidFill>
                  <a:srgbClr val="00B050"/>
                </a:solidFill>
              </a:rPr>
              <a:t>t</a:t>
            </a:r>
            <a:r>
              <a:rPr lang="en-US" altLang="zh-CN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证明：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</a:rPr>
              <a:t>任取 </a:t>
            </a:r>
            <a:r>
              <a:rPr lang="en-US" altLang="zh-CN" i="1">
                <a:solidFill>
                  <a:srgbClr val="000000"/>
                </a:solidFill>
              </a:rPr>
              <a:t>q</a:t>
            </a:r>
            <a:r>
              <a:rPr lang="en-US" altLang="zh-CN">
                <a:solidFill>
                  <a:srgbClr val="000000"/>
                </a:solidFill>
              </a:rPr>
              <a:t>∈N</a:t>
            </a:r>
            <a:r>
              <a:rPr lang="en-US" altLang="zh-CN" i="1">
                <a:solidFill>
                  <a:srgbClr val="000000"/>
                </a:solidFill>
              </a:rPr>
              <a:t>,</a:t>
            </a:r>
            <a:r>
              <a:rPr lang="en-US" altLang="zh-CN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</a:rPr>
              <a:t>若 </a:t>
            </a:r>
            <a:r>
              <a:rPr lang="en-US" altLang="zh-CN" i="1">
                <a:solidFill>
                  <a:srgbClr val="000000"/>
                </a:solidFill>
              </a:rPr>
              <a:t>q &lt; t,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</a:rPr>
              <a:t>显然有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q</a:t>
            </a:r>
            <a:r>
              <a:rPr lang="en-US" altLang="zh-CN">
                <a:solidFill>
                  <a:srgbClr val="000000"/>
                </a:solidFill>
              </a:rPr>
              <a:t>∈</a:t>
            </a:r>
            <a:r>
              <a:rPr lang="en-US" altLang="zh-CN" i="1">
                <a:solidFill>
                  <a:srgbClr val="000000"/>
                </a:solidFill>
              </a:rPr>
              <a:t>S,</a:t>
            </a:r>
            <a:r>
              <a:rPr lang="en-US" altLang="zh-CN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</a:rPr>
              <a:t>若</a:t>
            </a:r>
            <a:r>
              <a:rPr lang="en-US" altLang="zh-CN" i="1">
                <a:solidFill>
                  <a:srgbClr val="000000"/>
                </a:solidFill>
              </a:rPr>
              <a:t>q </a:t>
            </a:r>
            <a:r>
              <a:rPr lang="en-US" altLang="zh-CN">
                <a:solidFill>
                  <a:srgbClr val="000000"/>
                </a:solidFill>
              </a:rPr>
              <a:t>≥</a:t>
            </a:r>
            <a:r>
              <a:rPr lang="en-US" altLang="zh-CN" i="1">
                <a:solidFill>
                  <a:srgbClr val="000000"/>
                </a:solidFill>
              </a:rPr>
              <a:t> t, 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</a:rPr>
              <a:t>则存在自然数 </a:t>
            </a:r>
            <a:r>
              <a:rPr lang="en-US" altLang="zh-CN" i="1">
                <a:solidFill>
                  <a:srgbClr val="000000"/>
                </a:solidFill>
              </a:rPr>
              <a:t>k 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</a:rPr>
              <a:t>和 </a:t>
            </a:r>
            <a:r>
              <a:rPr lang="en-US" altLang="zh-CN" i="1">
                <a:solidFill>
                  <a:srgbClr val="000000"/>
                </a:solidFill>
              </a:rPr>
              <a:t>i 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</a:rPr>
              <a:t>使得 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</a:rPr>
              <a:t>                    </a:t>
            </a:r>
            <a:r>
              <a:rPr lang="en-US" altLang="zh-CN" i="1">
                <a:solidFill>
                  <a:srgbClr val="000000"/>
                </a:solidFill>
              </a:rPr>
              <a:t>q = s+kp+i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</a:rPr>
              <a:t>其中</a:t>
            </a:r>
            <a:r>
              <a:rPr lang="en-US" altLang="zh-CN">
                <a:solidFill>
                  <a:srgbClr val="000000"/>
                </a:solidFill>
              </a:rPr>
              <a:t>0≤</a:t>
            </a:r>
            <a:r>
              <a:rPr lang="en-US" altLang="zh-CN" i="1">
                <a:solidFill>
                  <a:srgbClr val="000000"/>
                </a:solidFill>
              </a:rPr>
              <a:t>i</a:t>
            </a:r>
            <a:r>
              <a:rPr lang="en-US" altLang="zh-CN">
                <a:solidFill>
                  <a:srgbClr val="000000"/>
                </a:solidFill>
              </a:rPr>
              <a:t>≤</a:t>
            </a:r>
            <a:r>
              <a:rPr lang="en-US" altLang="zh-CN" i="1">
                <a:solidFill>
                  <a:srgbClr val="000000"/>
                </a:solidFill>
              </a:rPr>
              <a:t>p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>
                <a:solidFill>
                  <a:srgbClr val="000000"/>
                </a:solidFill>
              </a:rPr>
              <a:t>1.</a:t>
            </a:r>
            <a:endParaRPr lang="en-US" altLang="zh-CN">
              <a:solidFill>
                <a:srgbClr val="000000"/>
              </a:solidFill>
              <a:latin typeface="华文中宋" panose="02010600040101010101" pitchFamily="2" charset="-122"/>
            </a:endParaRPr>
          </a:p>
          <a:p>
            <a:pPr eaLnBrk="1" hangingPunct="1"/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</a:rPr>
              <a:t>于是</a:t>
            </a:r>
            <a:r>
              <a:rPr lang="zh-CN" altLang="en-US">
                <a:solidFill>
                  <a:srgbClr val="000000"/>
                </a:solidFill>
              </a:rPr>
              <a:t>  </a:t>
            </a:r>
            <a:br>
              <a:rPr lang="zh-CN" altLang="en-US">
                <a:solidFill>
                  <a:srgbClr val="000000"/>
                </a:solidFill>
              </a:rPr>
            </a:br>
            <a:r>
              <a:rPr lang="zh-CN" altLang="en-US">
                <a:solidFill>
                  <a:srgbClr val="000000"/>
                </a:solidFill>
              </a:rPr>
              <a:t>                  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q </a:t>
            </a:r>
            <a:r>
              <a:rPr lang="en-US" altLang="zh-CN" i="1">
                <a:solidFill>
                  <a:srgbClr val="000000"/>
                </a:solidFill>
              </a:rPr>
              <a:t>= R</a:t>
            </a:r>
            <a:r>
              <a:rPr lang="en-US" altLang="zh-CN" i="1" baseline="30000">
                <a:solidFill>
                  <a:srgbClr val="000000"/>
                </a:solidFill>
              </a:rPr>
              <a:t>s+kp+i </a:t>
            </a:r>
            <a:r>
              <a:rPr lang="en-US" altLang="zh-CN" i="1">
                <a:solidFill>
                  <a:srgbClr val="000000"/>
                </a:solidFill>
              </a:rPr>
              <a:t>= R</a:t>
            </a:r>
            <a:r>
              <a:rPr lang="en-US" altLang="zh-CN" i="1" baseline="30000">
                <a:solidFill>
                  <a:srgbClr val="000000"/>
                </a:solidFill>
              </a:rPr>
              <a:t>s+i</a:t>
            </a:r>
            <a:r>
              <a:rPr lang="en-US" altLang="zh-CN" i="1">
                <a:solidFill>
                  <a:srgbClr val="000000"/>
                </a:solidFill>
              </a:rPr>
              <a:t>  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而 </a:t>
            </a:r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                       </a:t>
            </a:r>
            <a:r>
              <a:rPr lang="en-US" altLang="zh-CN" i="1">
                <a:solidFill>
                  <a:srgbClr val="000000"/>
                </a:solidFill>
              </a:rPr>
              <a:t>s+i ≤ s+p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en-US" altLang="zh-CN" i="1">
                <a:solidFill>
                  <a:srgbClr val="000000"/>
                </a:solidFill>
              </a:rPr>
              <a:t> = s+t</a:t>
            </a:r>
            <a:r>
              <a:rPr lang="en-US" altLang="zh-CN" i="1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>
                <a:solidFill>
                  <a:srgbClr val="000000"/>
                </a:solidFill>
              </a:rPr>
              <a:t>s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en-US" altLang="zh-CN" i="1">
                <a:solidFill>
                  <a:srgbClr val="000000"/>
                </a:solidFill>
              </a:rPr>
              <a:t> = t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>
                <a:solidFill>
                  <a:srgbClr val="000000"/>
                </a:solidFill>
              </a:rPr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</a:rPr>
              <a:t>从而</a:t>
            </a:r>
            <a:r>
              <a:rPr lang="zh-CN" altLang="en-US">
                <a:solidFill>
                  <a:srgbClr val="000000"/>
                </a:solidFill>
                <a:latin typeface="华文中宋" panose="02010600040101010101" pitchFamily="2" charset="-122"/>
              </a:rPr>
              <a:t>证明了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q</a:t>
            </a:r>
            <a:r>
              <a:rPr lang="en-US" altLang="zh-CN">
                <a:solidFill>
                  <a:srgbClr val="000000"/>
                </a:solidFill>
              </a:rPr>
              <a:t>∈</a:t>
            </a:r>
            <a:r>
              <a:rPr lang="en-US" altLang="zh-CN" i="1">
                <a:solidFill>
                  <a:srgbClr val="000000"/>
                </a:solidFill>
              </a:rPr>
              <a:t>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id="{901DA3C9-C7C9-4932-9C3F-9962FDF8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0BFD06-6809-401C-BA5C-B71380ED4A86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32B75884-8FE6-4291-AACC-A7292FF66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924425"/>
          </a:xfrm>
        </p:spPr>
        <p:txBody>
          <a:bodyPr/>
          <a:lstStyle/>
          <a:p>
            <a:pPr marL="361950" indent="-361950" eaLnBrk="1" hangingPunct="1">
              <a:buClr>
                <a:srgbClr val="FF9900"/>
              </a:buClr>
            </a:pPr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7.1</a:t>
            </a:r>
            <a:r>
              <a:rPr lang="zh-CN" altLang="en-US"/>
              <a:t>有序对与笛卡儿积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7.2</a:t>
            </a:r>
            <a:r>
              <a:rPr lang="zh-CN" altLang="en-US"/>
              <a:t>二元关系的定义与表示法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7.3</a:t>
            </a:r>
            <a:r>
              <a:rPr lang="zh-CN" altLang="en-US"/>
              <a:t>关系的运算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</a:rPr>
              <a:t>7.4</a:t>
            </a:r>
            <a:r>
              <a:rPr lang="zh-CN" altLang="en-US">
                <a:solidFill>
                  <a:srgbClr val="FF0000"/>
                </a:solidFill>
              </a:rPr>
              <a:t>关系的性质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7.5</a:t>
            </a:r>
            <a:r>
              <a:rPr lang="zh-CN" altLang="en-US"/>
              <a:t>关系的闭包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7.6</a:t>
            </a:r>
            <a:r>
              <a:rPr lang="zh-CN" altLang="en-US"/>
              <a:t>等价关系与划分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7.7</a:t>
            </a:r>
            <a:r>
              <a:rPr lang="zh-CN" altLang="en-US"/>
              <a:t>偏序关系</a:t>
            </a:r>
          </a:p>
          <a:p>
            <a:pPr marL="361950" indent="-361950" eaLnBrk="1" hangingPunct="1"/>
            <a:endParaRPr lang="en-US" altLang="zh-CN"/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CA691FAA-FE8E-4004-908B-7064D79DA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latin typeface="华文中宋" panose="02010600040101010101" pitchFamily="2" charset="-122"/>
              </a:rPr>
              <a:t>第七章 二元关系</a:t>
            </a:r>
          </a:p>
        </p:txBody>
      </p:sp>
    </p:spTree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A99759BE-3F7D-421D-B582-B46C6E80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72200" y="6121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D6F205-10C8-43F3-803A-081BCFF49F19}" type="slidenum">
              <a:rPr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400" b="0" dirty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B9CF1CD-D211-4AF3-9ECA-D5E051357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7.4 </a:t>
            </a:r>
            <a:r>
              <a:rPr lang="zh-CN" altLang="en-US" dirty="0"/>
              <a:t>关系的性质 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3390D9B-985E-40E2-AB17-8314616FE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/>
              <a:t>1.</a:t>
            </a:r>
            <a:r>
              <a:rPr lang="zh-CN" altLang="en-US" dirty="0"/>
              <a:t>自反性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eflexive)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2.</a:t>
            </a:r>
            <a:r>
              <a:rPr lang="zh-CN" altLang="en-US" dirty="0"/>
              <a:t>反自反性</a:t>
            </a:r>
            <a:r>
              <a:rPr lang="en-US" altLang="zh-CN" dirty="0"/>
              <a:t>(irreflexive)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3.</a:t>
            </a:r>
            <a:r>
              <a:rPr lang="zh-CN" altLang="en-US" dirty="0"/>
              <a:t>对称性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ymmetric)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4.</a:t>
            </a:r>
            <a:r>
              <a:rPr lang="zh-CN" altLang="en-US" dirty="0"/>
              <a:t>反对称性</a:t>
            </a:r>
            <a:r>
              <a:rPr lang="en-US" altLang="zh-CN" dirty="0"/>
              <a:t>(antisymmetric)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5.</a:t>
            </a:r>
            <a:r>
              <a:rPr lang="zh-CN" altLang="en-US" dirty="0"/>
              <a:t>传递性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ransitive)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65759EB7-F917-4534-BCC1-1A141E78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0F831D-04A5-4E98-94A6-66D84E5C0A95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F6D281B-082D-45D5-A8FB-CACE63816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华文中宋" panose="02010600040101010101" pitchFamily="2" charset="-122"/>
              </a:rPr>
              <a:t>自反性与反自反性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8EC618C-46D6-4FC4-94F5-FA5038B4F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13788" cy="1439862"/>
          </a:xfrm>
        </p:spPr>
        <p:txBody>
          <a:bodyPr/>
          <a:lstStyle/>
          <a:p>
            <a:pPr marL="1260475" indent="-1260475" eaLnBrk="1" hangingPunct="1">
              <a:tabLst>
                <a:tab pos="1703388" algn="l"/>
              </a:tabLst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7.11 </a:t>
            </a:r>
            <a:r>
              <a:rPr lang="en-US" altLang="zh-CN" dirty="0"/>
              <a:t> </a:t>
            </a:r>
            <a:r>
              <a:rPr lang="zh-CN" altLang="en-US" dirty="0"/>
              <a:t>设 </a:t>
            </a:r>
            <a:r>
              <a:rPr lang="en-US" altLang="zh-CN" i="1" dirty="0"/>
              <a:t>R 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</a:p>
          <a:p>
            <a:pPr marL="1260475" indent="-1260475" eaLnBrk="1" hangingPunct="1">
              <a:tabLst>
                <a:tab pos="1703388" algn="l"/>
              </a:tabLst>
            </a:pPr>
            <a:r>
              <a:rPr lang="en-US" altLang="zh-CN" dirty="0"/>
              <a:t>(1) </a:t>
            </a:r>
            <a:r>
              <a:rPr lang="zh-CN" altLang="en-US" dirty="0"/>
              <a:t>若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→&lt;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zh-CN" altLang="en-US" dirty="0"/>
              <a:t>则称 </a:t>
            </a:r>
            <a:r>
              <a:rPr lang="en-US" altLang="zh-CN" i="1" dirty="0"/>
              <a:t>R </a:t>
            </a:r>
            <a:r>
              <a:rPr lang="zh-CN" altLang="en-US" dirty="0"/>
              <a:t>在 </a:t>
            </a:r>
            <a:r>
              <a:rPr lang="en-US" altLang="zh-CN" i="1" dirty="0"/>
              <a:t>A </a:t>
            </a:r>
            <a:r>
              <a:rPr lang="zh-CN" altLang="en-US" dirty="0"/>
              <a:t>上是</a:t>
            </a:r>
            <a:r>
              <a:rPr lang="zh-CN" altLang="en-US" dirty="0">
                <a:solidFill>
                  <a:srgbClr val="A50021"/>
                </a:solidFill>
              </a:rPr>
              <a:t>自反</a:t>
            </a:r>
            <a:r>
              <a:rPr lang="zh-CN" altLang="en-US" dirty="0"/>
              <a:t>的</a:t>
            </a:r>
            <a:r>
              <a:rPr lang="en-US" altLang="zh-CN" dirty="0"/>
              <a:t>.</a:t>
            </a:r>
          </a:p>
          <a:p>
            <a:pPr marL="1260475" indent="-1260475" eaLnBrk="1" hangingPunct="1">
              <a:tabLst>
                <a:tab pos="1703388" algn="l"/>
              </a:tabLst>
            </a:pPr>
            <a:endParaRPr lang="en-US" altLang="zh-CN" dirty="0"/>
          </a:p>
          <a:p>
            <a:pPr marL="1260475" indent="-1260475" eaLnBrk="1" hangingPunct="1">
              <a:tabLst>
                <a:tab pos="1703388" algn="l"/>
              </a:tabLst>
            </a:pPr>
            <a:endParaRPr lang="en-US" altLang="zh-CN" dirty="0"/>
          </a:p>
          <a:p>
            <a:pPr marL="1260475" indent="-1260475" eaLnBrk="1" hangingPunct="1">
              <a:tabLst>
                <a:tab pos="1703388" algn="l"/>
              </a:tabLst>
            </a:pPr>
            <a:endParaRPr lang="en-US" altLang="zh-CN" dirty="0"/>
          </a:p>
          <a:p>
            <a:pPr marL="1260475" indent="-1260475" eaLnBrk="1" hangingPunct="1">
              <a:tabLst>
                <a:tab pos="1703388" algn="l"/>
              </a:tabLst>
            </a:pPr>
            <a:endParaRPr lang="en-US" altLang="zh-CN" dirty="0"/>
          </a:p>
          <a:p>
            <a:pPr marL="1260475" indent="-1260475" eaLnBrk="1" hangingPunct="1">
              <a:tabLst>
                <a:tab pos="1703388" algn="l"/>
              </a:tabLst>
            </a:pPr>
            <a:endParaRPr lang="en-US" altLang="zh-CN" dirty="0"/>
          </a:p>
          <a:p>
            <a:pPr marL="1260475" indent="-1260475" eaLnBrk="1" hangingPunct="1">
              <a:tabLst>
                <a:tab pos="1703388" algn="l"/>
              </a:tabLst>
            </a:pPr>
            <a:r>
              <a:rPr lang="en-US" altLang="zh-CN" dirty="0"/>
              <a:t>(2) </a:t>
            </a:r>
            <a:r>
              <a:rPr lang="zh-CN" altLang="en-US" dirty="0"/>
              <a:t>若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→&lt;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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zh-CN" altLang="en-US" dirty="0"/>
              <a:t>则称 </a:t>
            </a:r>
            <a:r>
              <a:rPr lang="en-US" altLang="zh-CN" i="1" dirty="0"/>
              <a:t>R </a:t>
            </a:r>
            <a:r>
              <a:rPr lang="zh-CN" altLang="en-US" dirty="0"/>
              <a:t>在 </a:t>
            </a:r>
            <a:r>
              <a:rPr lang="en-US" altLang="zh-CN" i="1" dirty="0"/>
              <a:t>A </a:t>
            </a:r>
            <a:r>
              <a:rPr lang="zh-CN" altLang="en-US" dirty="0"/>
              <a:t>上是</a:t>
            </a:r>
            <a:r>
              <a:rPr lang="zh-CN" altLang="en-US" dirty="0">
                <a:solidFill>
                  <a:srgbClr val="A50021"/>
                </a:solidFill>
              </a:rPr>
              <a:t>反自反</a:t>
            </a:r>
            <a:r>
              <a:rPr lang="zh-CN" altLang="en-US" dirty="0"/>
              <a:t>的</a:t>
            </a:r>
            <a:r>
              <a:rPr lang="en-US" altLang="zh-CN" dirty="0"/>
              <a:t>.         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4B0BBC-8096-4882-9692-421AB705B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862" y="2163999"/>
            <a:ext cx="2916908" cy="20500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87BCCA0-2177-40DD-9456-66EA2C561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076" y="4824519"/>
            <a:ext cx="2944694" cy="18654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9F152C5-68F5-4F7E-8013-99B7CB203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2437892"/>
            <a:ext cx="1680570" cy="17942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25DD67-148D-4EBB-A812-7880AD25AF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072" y="4799675"/>
            <a:ext cx="1680570" cy="186869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:a16="http://schemas.microsoft.com/office/drawing/2014/main" id="{B53D4FD8-9F2C-4BE4-B6E6-A799DDA3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891A31C8-F32B-45FE-8351-F84A6202D641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zh-CN" sz="14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F16ECB7-A3FF-48AB-AB30-C94D280C5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09700"/>
            <a:ext cx="7840663" cy="34925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: </a:t>
            </a:r>
            <a:r>
              <a:rPr lang="zh-CN" altLang="en-US"/>
              <a:t>已知</a:t>
            </a:r>
            <a:r>
              <a:rPr lang="en-US" altLang="zh-CN"/>
              <a:t>X={a,b,c}, </a:t>
            </a:r>
            <a:r>
              <a:rPr lang="zh-CN" altLang="en-US"/>
              <a:t>下面关系哪些是自反的</a:t>
            </a:r>
            <a:r>
              <a:rPr lang="en-US" altLang="zh-CN"/>
              <a:t>?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69DBADB-D9D9-4ADA-92EC-6FB61334F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2060575"/>
            <a:ext cx="7110413" cy="5105400"/>
          </a:xfrm>
        </p:spPr>
        <p:txBody>
          <a:bodyPr/>
          <a:lstStyle/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1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2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3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4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5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6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7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8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</p:txBody>
      </p:sp>
      <p:sp>
        <p:nvSpPr>
          <p:cNvPr id="646148" name="Rectangle 4">
            <a:extLst>
              <a:ext uri="{FF2B5EF4-FFF2-40B4-BE49-F238E27FC236}">
                <a16:creationId xmlns:a16="http://schemas.microsoft.com/office/drawing/2014/main" id="{7D43160E-C3DE-4FE8-8AB2-DF68F17FE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2047875"/>
            <a:ext cx="43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</a:p>
        </p:txBody>
      </p:sp>
      <p:sp>
        <p:nvSpPr>
          <p:cNvPr id="646149" name="Rectangle 5">
            <a:extLst>
              <a:ext uri="{FF2B5EF4-FFF2-40B4-BE49-F238E27FC236}">
                <a16:creationId xmlns:a16="http://schemas.microsoft.com/office/drawing/2014/main" id="{60827DB7-79B0-4ACD-B1CF-37A943398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4270375"/>
            <a:ext cx="43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</a:p>
        </p:txBody>
      </p:sp>
      <p:sp>
        <p:nvSpPr>
          <p:cNvPr id="646150" name="Rectangle 6">
            <a:extLst>
              <a:ext uri="{FF2B5EF4-FFF2-40B4-BE49-F238E27FC236}">
                <a16:creationId xmlns:a16="http://schemas.microsoft.com/office/drawing/2014/main" id="{EADBAECE-73BE-4E64-AEC6-0EAC3A855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2514600"/>
            <a:ext cx="403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646151" name="Rectangle 7">
            <a:extLst>
              <a:ext uri="{FF2B5EF4-FFF2-40B4-BE49-F238E27FC236}">
                <a16:creationId xmlns:a16="http://schemas.microsoft.com/office/drawing/2014/main" id="{4621E442-3B01-4602-9930-CD254ECCA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3067050"/>
            <a:ext cx="403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646152" name="Rectangle 8">
            <a:extLst>
              <a:ext uri="{FF2B5EF4-FFF2-40B4-BE49-F238E27FC236}">
                <a16:creationId xmlns:a16="http://schemas.microsoft.com/office/drawing/2014/main" id="{996B04BA-5FC9-4460-BA73-2C67A5065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3681413"/>
            <a:ext cx="403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646153" name="Rectangle 9">
            <a:extLst>
              <a:ext uri="{FF2B5EF4-FFF2-40B4-BE49-F238E27FC236}">
                <a16:creationId xmlns:a16="http://schemas.microsoft.com/office/drawing/2014/main" id="{3BA3E856-5D66-4049-9F09-C2D4B9878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4749800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646154" name="Rectangle 10">
            <a:extLst>
              <a:ext uri="{FF2B5EF4-FFF2-40B4-BE49-F238E27FC236}">
                <a16:creationId xmlns:a16="http://schemas.microsoft.com/office/drawing/2014/main" id="{CE4C3567-A4F0-4507-A9D4-84931A313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5302250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646155" name="Rectangle 11">
            <a:extLst>
              <a:ext uri="{FF2B5EF4-FFF2-40B4-BE49-F238E27FC236}">
                <a16:creationId xmlns:a16="http://schemas.microsoft.com/office/drawing/2014/main" id="{FD9E708C-9748-4B63-999A-F397FE86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5916613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50194" name="Line 12">
            <a:extLst>
              <a:ext uri="{FF2B5EF4-FFF2-40B4-BE49-F238E27FC236}">
                <a16:creationId xmlns:a16="http://schemas.microsoft.com/office/drawing/2014/main" id="{BE6AF3E9-4633-448A-8425-50FD573CDD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2555875"/>
            <a:ext cx="8778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5" name="Line 13">
            <a:extLst>
              <a:ext uri="{FF2B5EF4-FFF2-40B4-BE49-F238E27FC236}">
                <a16:creationId xmlns:a16="http://schemas.microsoft.com/office/drawing/2014/main" id="{D2B9E9ED-9F91-4BAC-B55F-018685E055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2650" y="2555875"/>
            <a:ext cx="8794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6" name="Line 14">
            <a:extLst>
              <a:ext uri="{FF2B5EF4-FFF2-40B4-BE49-F238E27FC236}">
                <a16:creationId xmlns:a16="http://schemas.microsoft.com/office/drawing/2014/main" id="{4CADD16E-D454-4237-969B-B840136D93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3113" y="2555875"/>
            <a:ext cx="8794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1" name="Line 15">
            <a:extLst>
              <a:ext uri="{FF2B5EF4-FFF2-40B4-BE49-F238E27FC236}">
                <a16:creationId xmlns:a16="http://schemas.microsoft.com/office/drawing/2014/main" id="{DC75058B-567E-4B04-849B-57D4A9F55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4749800"/>
            <a:ext cx="75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2" name="Line 16">
            <a:extLst>
              <a:ext uri="{FF2B5EF4-FFF2-40B4-BE49-F238E27FC236}">
                <a16:creationId xmlns:a16="http://schemas.microsoft.com/office/drawing/2014/main" id="{98A5089E-668B-43C8-806D-DDDF3977D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8525" y="4727575"/>
            <a:ext cx="75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3" name="Line 17">
            <a:extLst>
              <a:ext uri="{FF2B5EF4-FFF2-40B4-BE49-F238E27FC236}">
                <a16:creationId xmlns:a16="http://schemas.microsoft.com/office/drawing/2014/main" id="{41070ABF-19D3-4E91-8A54-4AE7440EE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4730750"/>
            <a:ext cx="75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5" name="Rectangle 2">
            <a:extLst>
              <a:ext uri="{FF2B5EF4-FFF2-40B4-BE49-F238E27FC236}">
                <a16:creationId xmlns:a16="http://schemas.microsoft.com/office/drawing/2014/main" id="{33CB3939-FA68-4DB4-B5FD-AE80DFE28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anose="02010600040101010101" pitchFamily="2" charset="-122"/>
              </a:rPr>
              <a:t>自反性与反自反性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4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4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4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8" grpId="0" autoUpdateAnimBg="0"/>
      <p:bldP spid="646149" grpId="0" autoUpdateAnimBg="0"/>
      <p:bldP spid="646150" grpId="0" autoUpdateAnimBg="0"/>
      <p:bldP spid="646151" grpId="0" autoUpdateAnimBg="0"/>
      <p:bldP spid="646152" grpId="0" autoUpdateAnimBg="0"/>
      <p:bldP spid="646153" grpId="0" autoUpdateAnimBg="0"/>
      <p:bldP spid="646154" grpId="0" autoUpdateAnimBg="0"/>
      <p:bldP spid="646155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A4FB9765-AB49-46BB-BB7B-A37C8E82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DAFEB7F7-1C2E-488D-B3D1-8EEADA19812E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zh-CN" sz="1400" b="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46D5498-1502-4B02-8807-7005A48A8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62063"/>
            <a:ext cx="8137525" cy="47625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: </a:t>
            </a:r>
            <a:r>
              <a:rPr lang="zh-CN" altLang="en-US"/>
              <a:t>已知</a:t>
            </a:r>
            <a:r>
              <a:rPr lang="en-US" altLang="zh-CN"/>
              <a:t>X={a,b,c}, </a:t>
            </a:r>
            <a:r>
              <a:rPr lang="zh-CN" altLang="en-US"/>
              <a:t>下面关系哪些是反自反的</a:t>
            </a:r>
            <a:r>
              <a:rPr lang="en-US" altLang="zh-CN"/>
              <a:t>?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9958CF0-7C30-45A6-AB98-466D4D223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1989138"/>
            <a:ext cx="7661275" cy="5105400"/>
          </a:xfrm>
        </p:spPr>
        <p:txBody>
          <a:bodyPr/>
          <a:lstStyle/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1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2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3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4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5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6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7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8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</p:txBody>
      </p:sp>
      <p:sp>
        <p:nvSpPr>
          <p:cNvPr id="648196" name="Rectangle 4">
            <a:extLst>
              <a:ext uri="{FF2B5EF4-FFF2-40B4-BE49-F238E27FC236}">
                <a16:creationId xmlns:a16="http://schemas.microsoft.com/office/drawing/2014/main" id="{40794A92-212B-4C70-BCF8-389B22BA7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4751388"/>
            <a:ext cx="43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</a:p>
        </p:txBody>
      </p:sp>
      <p:sp>
        <p:nvSpPr>
          <p:cNvPr id="648197" name="Rectangle 5">
            <a:extLst>
              <a:ext uri="{FF2B5EF4-FFF2-40B4-BE49-F238E27FC236}">
                <a16:creationId xmlns:a16="http://schemas.microsoft.com/office/drawing/2014/main" id="{080B6C24-03AA-44BD-A97A-9C41B187A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280025"/>
            <a:ext cx="43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</a:p>
        </p:txBody>
      </p:sp>
      <p:sp>
        <p:nvSpPr>
          <p:cNvPr id="648198" name="Rectangle 6">
            <a:extLst>
              <a:ext uri="{FF2B5EF4-FFF2-40B4-BE49-F238E27FC236}">
                <a16:creationId xmlns:a16="http://schemas.microsoft.com/office/drawing/2014/main" id="{282AECA8-8791-4CAC-9E26-86C7A43CC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776913"/>
            <a:ext cx="43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</a:p>
        </p:txBody>
      </p:sp>
      <p:sp>
        <p:nvSpPr>
          <p:cNvPr id="648199" name="Rectangle 7">
            <a:extLst>
              <a:ext uri="{FF2B5EF4-FFF2-40B4-BE49-F238E27FC236}">
                <a16:creationId xmlns:a16="http://schemas.microsoft.com/office/drawing/2014/main" id="{D4AB0E6D-D60A-4067-8FC8-194C81E02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2506663"/>
            <a:ext cx="403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648200" name="Rectangle 8">
            <a:extLst>
              <a:ext uri="{FF2B5EF4-FFF2-40B4-BE49-F238E27FC236}">
                <a16:creationId xmlns:a16="http://schemas.microsoft.com/office/drawing/2014/main" id="{1544E6E3-FFA0-4E84-8114-5BE7539FD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9113"/>
            <a:ext cx="403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648201" name="Rectangle 9">
            <a:extLst>
              <a:ext uri="{FF2B5EF4-FFF2-40B4-BE49-F238E27FC236}">
                <a16:creationId xmlns:a16="http://schemas.microsoft.com/office/drawing/2014/main" id="{2596C1D0-8C3F-45E8-A033-B9CE61497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3587750"/>
            <a:ext cx="403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648202" name="Rectangle 10">
            <a:extLst>
              <a:ext uri="{FF2B5EF4-FFF2-40B4-BE49-F238E27FC236}">
                <a16:creationId xmlns:a16="http://schemas.microsoft.com/office/drawing/2014/main" id="{071EB5AB-EA36-4DAE-A0D5-C4ECB7897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1931988"/>
            <a:ext cx="403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648203" name="Rectangle 11">
            <a:extLst>
              <a:ext uri="{FF2B5EF4-FFF2-40B4-BE49-F238E27FC236}">
                <a16:creationId xmlns:a16="http://schemas.microsoft.com/office/drawing/2014/main" id="{C98CEAB7-06B9-43F9-B815-B1BF4CC6C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4149725"/>
            <a:ext cx="403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10253" name="Rectangle 2">
            <a:extLst>
              <a:ext uri="{FF2B5EF4-FFF2-40B4-BE49-F238E27FC236}">
                <a16:creationId xmlns:a16="http://schemas.microsoft.com/office/drawing/2014/main" id="{45C6D4F4-3295-4CEC-8B49-556CA8F73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  <a:latin typeface="华文中宋" panose="02010600040101010101" pitchFamily="2" charset="-122"/>
              </a:rPr>
              <a:t>自反性与反自反性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6" grpId="0" autoUpdateAnimBg="0"/>
      <p:bldP spid="648197" grpId="0" autoUpdateAnimBg="0"/>
      <p:bldP spid="648198" grpId="0" autoUpdateAnimBg="0"/>
      <p:bldP spid="648199" grpId="0" autoUpdateAnimBg="0"/>
      <p:bldP spid="648200" grpId="0" autoUpdateAnimBg="0"/>
      <p:bldP spid="648201" grpId="0" autoUpdateAnimBg="0"/>
      <p:bldP spid="648202" grpId="0" autoUpdateAnimBg="0"/>
      <p:bldP spid="648203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4D86D5A-F6C3-4985-8964-9F60A80DA9A9}"/>
              </a:ext>
            </a:extLst>
          </p:cNvPr>
          <p:cNvSpPr/>
          <p:nvPr/>
        </p:nvSpPr>
        <p:spPr>
          <a:xfrm>
            <a:off x="684213" y="3429000"/>
            <a:ext cx="1079500" cy="1187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不一定</a:t>
            </a:r>
          </a:p>
        </p:txBody>
      </p:sp>
      <p:sp>
        <p:nvSpPr>
          <p:cNvPr id="11267" name="灯片编号占位符 5">
            <a:extLst>
              <a:ext uri="{FF2B5EF4-FFF2-40B4-BE49-F238E27FC236}">
                <a16:creationId xmlns:a16="http://schemas.microsoft.com/office/drawing/2014/main" id="{C7041301-37FD-4324-ACB9-D879BDB5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85A366-569A-4016-97AF-D236B1C31FBB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33D46621-03D7-47D7-BCB6-801F8A3AF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华文中宋" panose="02010600040101010101" pitchFamily="2" charset="-122"/>
              </a:rPr>
              <a:t>自反性与反自反性</a:t>
            </a:r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62C38B6E-4112-483D-9566-7E0804B02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1341438"/>
            <a:ext cx="8499475" cy="13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325813" indent="-161766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37338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4141788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4549775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50069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54641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59213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6378575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实例：</a:t>
            </a:r>
          </a:p>
          <a:p>
            <a:pPr eaLnBrk="1" hangingPunct="1"/>
            <a:r>
              <a:rPr lang="zh-CN" altLang="en-US" dirty="0"/>
              <a:t>自反：全域关系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A</a:t>
            </a:r>
            <a:r>
              <a:rPr lang="en-US" altLang="zh-CN" dirty="0"/>
              <a:t>, </a:t>
            </a:r>
            <a:r>
              <a:rPr lang="zh-CN" altLang="en-US" dirty="0"/>
              <a:t>恒等关系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dirty="0"/>
              <a:t>, </a:t>
            </a:r>
            <a:r>
              <a:rPr lang="zh-CN" altLang="en-US" dirty="0"/>
              <a:t>小于等于关系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A</a:t>
            </a:r>
            <a:r>
              <a:rPr lang="en-US" altLang="zh-CN" dirty="0"/>
              <a:t>, </a:t>
            </a:r>
            <a:r>
              <a:rPr lang="zh-CN" altLang="en-US" dirty="0"/>
              <a:t>整除关系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A</a:t>
            </a:r>
            <a:endParaRPr lang="en-US" altLang="zh-CN" baseline="-25000" dirty="0"/>
          </a:p>
          <a:p>
            <a:pPr eaLnBrk="1" hangingPunct="1"/>
            <a:r>
              <a:rPr lang="zh-CN" altLang="en-US" dirty="0"/>
              <a:t>反自反：实数集上的小于关系、幂集上的真包含关系</a:t>
            </a:r>
            <a:r>
              <a:rPr lang="en-US" altLang="zh-CN" dirty="0"/>
              <a:t>.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                </a:t>
            </a:r>
            <a:endParaRPr lang="en-US" altLang="zh-CN" dirty="0"/>
          </a:p>
          <a:p>
            <a:pPr eaLnBrk="1" hangingPunct="1"/>
            <a:r>
              <a:rPr lang="zh-CN" altLang="en-US" dirty="0"/>
              <a:t>                                 已知：</a:t>
            </a:r>
            <a:r>
              <a:rPr lang="en-US" altLang="zh-CN" i="1" dirty="0"/>
              <a:t>A</a:t>
            </a:r>
            <a:r>
              <a:rPr lang="en-US" altLang="zh-CN" dirty="0"/>
              <a:t>={1,2,3},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</a:t>
            </a:r>
          </a:p>
          <a:p>
            <a:pPr eaLnBrk="1" hangingPunct="1"/>
            <a:r>
              <a:rPr lang="en-US" altLang="zh-CN" i="1" dirty="0"/>
              <a:t>                                 </a:t>
            </a:r>
            <a:r>
              <a:rPr lang="zh-CN" altLang="en-US" dirty="0"/>
              <a:t>如：</a:t>
            </a:r>
            <a:r>
              <a:rPr lang="en-US" altLang="zh-CN" i="1" dirty="0"/>
              <a:t> R</a:t>
            </a:r>
            <a:r>
              <a:rPr lang="en-US" altLang="zh-CN" baseline="-25000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{&lt;1,1&gt;,&lt;2,2&gt;}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                                         </a:t>
            </a:r>
            <a:r>
              <a:rPr lang="zh-CN" altLang="en-US" dirty="0"/>
              <a:t>既不是自反的也不是反自反的</a:t>
            </a:r>
            <a:r>
              <a:rPr lang="en-US" altLang="zh-CN" dirty="0"/>
              <a:t>.</a:t>
            </a:r>
            <a:endParaRPr lang="en-US" altLang="zh-CN" sz="2000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553D027B-D9DF-4653-8C37-0F4210EF7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100388"/>
            <a:ext cx="6297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+mn-ea"/>
                <a:ea typeface="+mn-ea"/>
              </a:rPr>
              <a:t>一个关系不是自反的，就一定是反自反的吗？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840CF31-B6C2-4506-9DE0-0A5FC888B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36850"/>
            <a:ext cx="1423988" cy="118745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4800">
                <a:solidFill>
                  <a:srgbClr val="FF3300"/>
                </a:solidFill>
                <a:ea typeface="黑体" panose="02010609060101010101" pitchFamily="49" charset="-122"/>
              </a:rPr>
              <a:t>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utoUpdateAnimBg="0"/>
      <p:bldP spid="9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6158EFE9-5AA3-4BAA-A65B-73963802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14DED2-8977-4A88-BAFA-64D340208B7D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C0CCA47-7551-4280-9CFD-A895CF61E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对称性与反对称性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FB22360-BE81-47A9-A84F-8CE4C7422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91512" cy="2305050"/>
          </a:xfrm>
        </p:spPr>
        <p:txBody>
          <a:bodyPr/>
          <a:lstStyle/>
          <a:p>
            <a:pPr marL="1071563" indent="-1071563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7.12</a:t>
            </a:r>
            <a:r>
              <a:rPr lang="en-US" altLang="zh-CN" dirty="0"/>
              <a:t> </a:t>
            </a:r>
            <a:r>
              <a:rPr lang="zh-CN" altLang="en-US" dirty="0"/>
              <a:t>设 </a:t>
            </a:r>
            <a:r>
              <a:rPr lang="en-US" altLang="zh-CN" i="1" dirty="0"/>
              <a:t>R </a:t>
            </a:r>
            <a:r>
              <a:rPr lang="zh-CN" altLang="en-US" dirty="0"/>
              <a:t>为 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 </a:t>
            </a:r>
          </a:p>
          <a:p>
            <a:pPr marL="1071563" indent="-1071563" eaLnBrk="1" hangingPunct="1"/>
            <a:r>
              <a:rPr lang="en-US" altLang="zh-CN" dirty="0"/>
              <a:t>(1) </a:t>
            </a:r>
            <a:r>
              <a:rPr lang="zh-CN" altLang="en-US" dirty="0"/>
              <a:t>若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y</a:t>
            </a:r>
            <a:r>
              <a:rPr lang="en-US" altLang="zh-CN" dirty="0"/>
              <a:t>( 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∧&lt;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→&lt;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zh-CN" altLang="en-US" dirty="0"/>
              <a:t>则称 </a:t>
            </a:r>
            <a:r>
              <a:rPr lang="en-US" altLang="zh-CN" i="1" dirty="0"/>
              <a:t>R </a:t>
            </a:r>
            <a:r>
              <a:rPr lang="zh-CN" altLang="en-US" dirty="0"/>
              <a:t>为 </a:t>
            </a:r>
            <a:r>
              <a:rPr lang="en-US" altLang="zh-CN" i="1" dirty="0"/>
              <a:t>A</a:t>
            </a:r>
            <a:r>
              <a:rPr lang="zh-CN" altLang="en-US" dirty="0"/>
              <a:t>上 的  </a:t>
            </a:r>
            <a:endParaRPr lang="en-US" altLang="zh-CN" dirty="0"/>
          </a:p>
          <a:p>
            <a:pPr marL="1071563" indent="-1071563" eaLnBrk="1" hangingPunct="1"/>
            <a:r>
              <a:rPr lang="zh-CN" altLang="en-US" dirty="0">
                <a:solidFill>
                  <a:srgbClr val="A50021"/>
                </a:solidFill>
              </a:rPr>
              <a:t>对称</a:t>
            </a:r>
            <a:r>
              <a:rPr lang="zh-CN" altLang="en-US" dirty="0"/>
              <a:t>关系</a:t>
            </a:r>
            <a:r>
              <a:rPr lang="en-US" altLang="zh-CN" dirty="0"/>
              <a:t>.</a:t>
            </a:r>
          </a:p>
          <a:p>
            <a:pPr marL="1071563" indent="-1071563" eaLnBrk="1" hangingPunct="1"/>
            <a:endParaRPr lang="en-US" altLang="zh-CN" dirty="0"/>
          </a:p>
          <a:p>
            <a:pPr marL="1071563" indent="-1071563" eaLnBrk="1" hangingPunct="1"/>
            <a:endParaRPr lang="en-US" altLang="zh-CN" dirty="0"/>
          </a:p>
          <a:p>
            <a:pPr marL="1071563" indent="-1071563" eaLnBrk="1" hangingPunct="1"/>
            <a:endParaRPr lang="en-US" altLang="zh-CN" dirty="0"/>
          </a:p>
          <a:p>
            <a:pPr marL="1071563" indent="-1071563" eaLnBrk="1" hangingPunct="1"/>
            <a:r>
              <a:rPr lang="en-US" altLang="zh-CN" dirty="0"/>
              <a:t>(2) </a:t>
            </a:r>
            <a:r>
              <a:rPr lang="zh-CN" altLang="en-US" dirty="0"/>
              <a:t>若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y</a:t>
            </a:r>
            <a:r>
              <a:rPr lang="en-US" altLang="zh-CN" dirty="0"/>
              <a:t>( 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∧&lt;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 err="1"/>
              <a:t>R</a:t>
            </a:r>
            <a:r>
              <a:rPr lang="en-US" altLang="zh-CN" dirty="0" err="1"/>
              <a:t>→</a:t>
            </a:r>
            <a:r>
              <a:rPr lang="en-US" altLang="zh-CN" i="1" dirty="0" err="1"/>
              <a:t>x</a:t>
            </a:r>
            <a:r>
              <a:rPr lang="en-US" altLang="zh-CN" dirty="0"/>
              <a:t>=</a:t>
            </a:r>
            <a:r>
              <a:rPr lang="en-US" altLang="zh-CN" i="1" dirty="0"/>
              <a:t>y</a:t>
            </a:r>
            <a:r>
              <a:rPr lang="en-US" altLang="zh-CN" dirty="0"/>
              <a:t>), </a:t>
            </a:r>
            <a:r>
              <a:rPr lang="zh-CN" altLang="en-US" dirty="0"/>
              <a:t>则称 </a:t>
            </a:r>
            <a:r>
              <a:rPr lang="en-US" altLang="zh-CN" i="1" dirty="0"/>
              <a:t>R </a:t>
            </a:r>
            <a:r>
              <a:rPr lang="zh-CN" altLang="en-US" dirty="0"/>
              <a:t>为</a:t>
            </a:r>
          </a:p>
          <a:p>
            <a:pPr marL="1071563" indent="-1071563" eaLnBrk="1" hangingPunct="1"/>
            <a:r>
              <a:rPr lang="en-US" altLang="zh-CN" i="1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A50021"/>
                </a:solidFill>
              </a:rPr>
              <a:t>反对称</a:t>
            </a:r>
            <a:r>
              <a:rPr lang="zh-CN" altLang="en-US" dirty="0"/>
              <a:t>关系</a:t>
            </a:r>
            <a:r>
              <a:rPr lang="en-US" altLang="zh-CN" dirty="0"/>
              <a:t>.</a:t>
            </a:r>
            <a:endParaRPr lang="en-US" altLang="zh-CN" sz="2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BC5838-300C-46BD-B46F-1E5354C8C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2608263"/>
            <a:ext cx="2609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2000" b="0" i="1">
                <a:solidFill>
                  <a:srgbClr val="0066FF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000" b="0">
                <a:solidFill>
                  <a:srgbClr val="0066FF"/>
                </a:solidFill>
                <a:latin typeface="Arial" panose="020B0604020202020204" pitchFamily="34" charset="0"/>
              </a:rPr>
              <a:t>上的全域关系</a:t>
            </a:r>
            <a:r>
              <a:rPr lang="en-US" altLang="zh-CN" sz="2000" b="0" i="1">
                <a:solidFill>
                  <a:srgbClr val="0066FF"/>
                </a:solidFill>
                <a:latin typeface="Arial" panose="020B0604020202020204" pitchFamily="34" charset="0"/>
              </a:rPr>
              <a:t>E</a:t>
            </a:r>
            <a:r>
              <a:rPr lang="en-US" altLang="zh-CN" sz="2000" b="0" i="1" baseline="-25000">
                <a:solidFill>
                  <a:srgbClr val="0066FF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000" b="0">
                <a:solidFill>
                  <a:srgbClr val="0066FF"/>
                </a:solidFill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000" b="0">
                <a:solidFill>
                  <a:srgbClr val="0066FF"/>
                </a:solidFill>
                <a:latin typeface="Arial" panose="020B0604020202020204" pitchFamily="34" charset="0"/>
              </a:rPr>
              <a:t>恒等关系</a:t>
            </a:r>
            <a:r>
              <a:rPr lang="en-US" altLang="zh-CN" sz="2000" b="0" i="1">
                <a:solidFill>
                  <a:srgbClr val="0066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b="0" i="1" baseline="-25000">
                <a:solidFill>
                  <a:srgbClr val="0066FF"/>
                </a:solidFill>
                <a:latin typeface="Arial" panose="020B0604020202020204" pitchFamily="34" charset="0"/>
              </a:rPr>
              <a:t>A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000" b="0">
                <a:solidFill>
                  <a:srgbClr val="0066FF"/>
                </a:solidFill>
                <a:latin typeface="Arial" panose="020B0604020202020204" pitchFamily="34" charset="0"/>
              </a:rPr>
              <a:t>空关系</a:t>
            </a:r>
            <a:r>
              <a:rPr lang="zh-CN" altLang="en-US" sz="2000" b="0">
                <a:solidFill>
                  <a:srgbClr val="0066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</a:t>
            </a:r>
            <a:endParaRPr lang="zh-CN" altLang="en-US" sz="2000" b="0">
              <a:solidFill>
                <a:srgbClr val="0066FF"/>
              </a:solidFill>
              <a:latin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AD9E58-B278-499E-ADD0-2DA8B76D9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887913"/>
            <a:ext cx="2609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000" b="0">
                <a:solidFill>
                  <a:srgbClr val="0066FF"/>
                </a:solidFill>
                <a:latin typeface="Arial" panose="020B0604020202020204" pitchFamily="34" charset="0"/>
              </a:rPr>
              <a:t>恒等关系</a:t>
            </a:r>
            <a:r>
              <a:rPr lang="en-US" altLang="zh-CN" sz="2000" b="0" i="1">
                <a:solidFill>
                  <a:srgbClr val="0066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000" b="0" i="1" baseline="-25000">
                <a:solidFill>
                  <a:srgbClr val="0066FF"/>
                </a:solidFill>
                <a:latin typeface="Arial" panose="020B0604020202020204" pitchFamily="34" charset="0"/>
              </a:rPr>
              <a:t>A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000" b="0">
                <a:solidFill>
                  <a:srgbClr val="0066FF"/>
                </a:solidFill>
                <a:latin typeface="Arial" panose="020B0604020202020204" pitchFamily="34" charset="0"/>
              </a:rPr>
              <a:t>空关系</a:t>
            </a:r>
            <a:r>
              <a:rPr lang="zh-CN" altLang="en-US" sz="2000" b="0">
                <a:solidFill>
                  <a:srgbClr val="0066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</a:t>
            </a:r>
            <a:endParaRPr lang="zh-CN" altLang="en-US" sz="2000" b="0">
              <a:solidFill>
                <a:srgbClr val="0066FF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A9A758-8C02-4911-823D-1CFB9365C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588" y="1946685"/>
            <a:ext cx="2522964" cy="178653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6E9C040-7954-4D49-9EA8-ABD638E4D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905" y="4427537"/>
            <a:ext cx="2539647" cy="1850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97E462-B604-4529-A810-F9F2EA5FA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082" y="2264753"/>
            <a:ext cx="1568670" cy="14633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05C0E4-A65D-47D5-8BD1-81018270A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479" y="4584699"/>
            <a:ext cx="1568670" cy="160352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7C7CF02F-BB4E-4A25-92C9-EA1648B9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DA957C98-61D6-4F44-B0FB-2894AD78AA6D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zh-CN" sz="1400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E420B55-EF13-40D1-A7BA-3891C7AFD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427163"/>
            <a:ext cx="7993063" cy="325437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: </a:t>
            </a:r>
            <a:r>
              <a:rPr lang="zh-CN" altLang="en-US"/>
              <a:t>已知</a:t>
            </a:r>
            <a:r>
              <a:rPr lang="en-US" altLang="zh-CN"/>
              <a:t>X={a,b,c}, </a:t>
            </a:r>
            <a:r>
              <a:rPr lang="zh-CN" altLang="en-US"/>
              <a:t>下面关系哪些是对称的</a:t>
            </a:r>
            <a:r>
              <a:rPr lang="en-US" altLang="zh-CN"/>
              <a:t>?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386916B-1BB8-4D83-8E12-75F1310AC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2068513"/>
            <a:ext cx="7777162" cy="5105400"/>
          </a:xfrm>
        </p:spPr>
        <p:txBody>
          <a:bodyPr/>
          <a:lstStyle/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1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2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3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4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5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6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7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8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</p:txBody>
      </p:sp>
      <p:sp>
        <p:nvSpPr>
          <p:cNvPr id="651268" name="Rectangle 4">
            <a:extLst>
              <a:ext uri="{FF2B5EF4-FFF2-40B4-BE49-F238E27FC236}">
                <a16:creationId xmlns:a16="http://schemas.microsoft.com/office/drawing/2014/main" id="{F5CB465E-7467-4651-B58F-C846D4D02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3702050"/>
            <a:ext cx="43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</a:p>
        </p:txBody>
      </p:sp>
      <p:sp>
        <p:nvSpPr>
          <p:cNvPr id="651269" name="Rectangle 5">
            <a:extLst>
              <a:ext uri="{FF2B5EF4-FFF2-40B4-BE49-F238E27FC236}">
                <a16:creationId xmlns:a16="http://schemas.microsoft.com/office/drawing/2014/main" id="{FD090D39-7C4C-4CB1-A9C7-7D197A149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4311650"/>
            <a:ext cx="43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</a:p>
        </p:txBody>
      </p:sp>
      <p:sp>
        <p:nvSpPr>
          <p:cNvPr id="651270" name="Rectangle 6">
            <a:extLst>
              <a:ext uri="{FF2B5EF4-FFF2-40B4-BE49-F238E27FC236}">
                <a16:creationId xmlns:a16="http://schemas.microsoft.com/office/drawing/2014/main" id="{517006B3-F948-4735-B640-DD4B481B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4773613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651271" name="Rectangle 7">
            <a:extLst>
              <a:ext uri="{FF2B5EF4-FFF2-40B4-BE49-F238E27FC236}">
                <a16:creationId xmlns:a16="http://schemas.microsoft.com/office/drawing/2014/main" id="{8B8D8102-86C3-47FD-8C0A-F120EC04B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5326063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651272" name="Rectangle 8">
            <a:extLst>
              <a:ext uri="{FF2B5EF4-FFF2-40B4-BE49-F238E27FC236}">
                <a16:creationId xmlns:a16="http://schemas.microsoft.com/office/drawing/2014/main" id="{D2AAFCA1-87C9-464B-9A09-CAF5EA284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5880100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651273" name="Rectangle 9">
            <a:extLst>
              <a:ext uri="{FF2B5EF4-FFF2-40B4-BE49-F238E27FC236}">
                <a16:creationId xmlns:a16="http://schemas.microsoft.com/office/drawing/2014/main" id="{FDAED282-98B2-4EB6-8895-E8C35BEBD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2019300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651274" name="Rectangle 10">
            <a:extLst>
              <a:ext uri="{FF2B5EF4-FFF2-40B4-BE49-F238E27FC236}">
                <a16:creationId xmlns:a16="http://schemas.microsoft.com/office/drawing/2014/main" id="{F880ABD8-2AF6-48CF-A029-F3AF772E4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2571750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651275" name="Rectangle 11">
            <a:extLst>
              <a:ext uri="{FF2B5EF4-FFF2-40B4-BE49-F238E27FC236}">
                <a16:creationId xmlns:a16="http://schemas.microsoft.com/office/drawing/2014/main" id="{91C61FB6-E42B-489F-AC51-06BBD74EB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3125788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15373" name="Rectangle 2">
            <a:extLst>
              <a:ext uri="{FF2B5EF4-FFF2-40B4-BE49-F238E27FC236}">
                <a16:creationId xmlns:a16="http://schemas.microsoft.com/office/drawing/2014/main" id="{41281201-AF7E-490C-922E-5139B8AA1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</a:rPr>
              <a:t>对称性与反对称性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8" grpId="0" autoUpdateAnimBg="0"/>
      <p:bldP spid="651269" grpId="0" autoUpdateAnimBg="0"/>
      <p:bldP spid="651270" grpId="0" autoUpdateAnimBg="0"/>
      <p:bldP spid="651271" grpId="0" autoUpdateAnimBg="0"/>
      <p:bldP spid="651272" grpId="0" autoUpdateAnimBg="0"/>
      <p:bldP spid="651273" grpId="0" autoUpdateAnimBg="0"/>
      <p:bldP spid="651274" grpId="0" autoUpdateAnimBg="0"/>
      <p:bldP spid="651275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>
            <a:extLst>
              <a:ext uri="{FF2B5EF4-FFF2-40B4-BE49-F238E27FC236}">
                <a16:creationId xmlns:a16="http://schemas.microsoft.com/office/drawing/2014/main" id="{0EA25486-1573-462A-89F8-E4CACCC7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91BD0210-C72C-4219-BC6A-034FA31135C8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zh-CN" sz="1400" b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5C1031B-60F6-4241-835A-3C82DC65F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412875"/>
            <a:ext cx="8135937" cy="465138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: </a:t>
            </a:r>
            <a:r>
              <a:rPr lang="zh-CN" altLang="en-US"/>
              <a:t>已知</a:t>
            </a:r>
            <a:r>
              <a:rPr lang="en-US" altLang="zh-CN"/>
              <a:t>X={a,b,c}, </a:t>
            </a:r>
            <a:r>
              <a:rPr lang="zh-CN" altLang="en-US"/>
              <a:t>下面关系哪些是反对称的</a:t>
            </a:r>
            <a:r>
              <a:rPr lang="en-US" altLang="zh-CN"/>
              <a:t>?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2E5ACF9-C55F-4713-A585-144A8BC25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1875" y="1985963"/>
            <a:ext cx="7689850" cy="5105400"/>
          </a:xfrm>
        </p:spPr>
        <p:txBody>
          <a:bodyPr/>
          <a:lstStyle/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1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2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3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4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5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6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7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8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</p:txBody>
      </p:sp>
      <p:sp>
        <p:nvSpPr>
          <p:cNvPr id="653316" name="Rectangle 4">
            <a:extLst>
              <a:ext uri="{FF2B5EF4-FFF2-40B4-BE49-F238E27FC236}">
                <a16:creationId xmlns:a16="http://schemas.microsoft.com/office/drawing/2014/main" id="{DDFC0C18-0CC0-43E7-B1A1-AF5CA3244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3" y="2011363"/>
            <a:ext cx="43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</a:p>
        </p:txBody>
      </p:sp>
      <p:sp>
        <p:nvSpPr>
          <p:cNvPr id="653317" name="Rectangle 5">
            <a:extLst>
              <a:ext uri="{FF2B5EF4-FFF2-40B4-BE49-F238E27FC236}">
                <a16:creationId xmlns:a16="http://schemas.microsoft.com/office/drawing/2014/main" id="{A5F813EF-77F2-4D30-B24D-9D9BD303B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3" y="2544763"/>
            <a:ext cx="43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</a:p>
        </p:txBody>
      </p:sp>
      <p:sp>
        <p:nvSpPr>
          <p:cNvPr id="653318" name="Rectangle 6">
            <a:extLst>
              <a:ext uri="{FF2B5EF4-FFF2-40B4-BE49-F238E27FC236}">
                <a16:creationId xmlns:a16="http://schemas.microsoft.com/office/drawing/2014/main" id="{3615212F-7221-4935-811A-30DE93C20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3" y="4640263"/>
            <a:ext cx="43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</a:p>
        </p:txBody>
      </p:sp>
      <p:sp>
        <p:nvSpPr>
          <p:cNvPr id="653319" name="Rectangle 7">
            <a:extLst>
              <a:ext uri="{FF2B5EF4-FFF2-40B4-BE49-F238E27FC236}">
                <a16:creationId xmlns:a16="http://schemas.microsoft.com/office/drawing/2014/main" id="{E7DEE545-21D2-45FF-8440-1C90120F4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3" y="5249863"/>
            <a:ext cx="43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</a:p>
        </p:txBody>
      </p:sp>
      <p:sp>
        <p:nvSpPr>
          <p:cNvPr id="653320" name="Rectangle 8">
            <a:extLst>
              <a:ext uri="{FF2B5EF4-FFF2-40B4-BE49-F238E27FC236}">
                <a16:creationId xmlns:a16="http://schemas.microsoft.com/office/drawing/2014/main" id="{C93D4F47-81C8-439A-B693-EB666B04B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3" y="5859463"/>
            <a:ext cx="43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</a:p>
        </p:txBody>
      </p:sp>
      <p:sp>
        <p:nvSpPr>
          <p:cNvPr id="653321" name="Rectangle 9">
            <a:extLst>
              <a:ext uri="{FF2B5EF4-FFF2-40B4-BE49-F238E27FC236}">
                <a16:creationId xmlns:a16="http://schemas.microsoft.com/office/drawing/2014/main" id="{794961F5-EE4D-426F-94CA-CF490443A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938463"/>
            <a:ext cx="403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653322" name="Rectangle 10">
            <a:extLst>
              <a:ext uri="{FF2B5EF4-FFF2-40B4-BE49-F238E27FC236}">
                <a16:creationId xmlns:a16="http://schemas.microsoft.com/office/drawing/2014/main" id="{4A8CDC34-55CD-4B00-9D99-8E496E0B4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3490913"/>
            <a:ext cx="403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653323" name="Rectangle 11">
            <a:extLst>
              <a:ext uri="{FF2B5EF4-FFF2-40B4-BE49-F238E27FC236}">
                <a16:creationId xmlns:a16="http://schemas.microsoft.com/office/drawing/2014/main" id="{046A68B2-D64D-4B81-B984-960C60512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4076700"/>
            <a:ext cx="403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16397" name="Rectangle 2">
            <a:extLst>
              <a:ext uri="{FF2B5EF4-FFF2-40B4-BE49-F238E27FC236}">
                <a16:creationId xmlns:a16="http://schemas.microsoft.com/office/drawing/2014/main" id="{134F61E4-84B9-41A4-B666-D6FF7D240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</a:rPr>
              <a:t>对称性与反对称性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6" grpId="0" autoUpdateAnimBg="0"/>
      <p:bldP spid="653317" grpId="0" autoUpdateAnimBg="0"/>
      <p:bldP spid="653318" grpId="0" autoUpdateAnimBg="0"/>
      <p:bldP spid="653319" grpId="0" autoUpdateAnimBg="0"/>
      <p:bldP spid="653320" grpId="0" autoUpdateAnimBg="0"/>
      <p:bldP spid="653321" grpId="0" autoUpdateAnimBg="0"/>
      <p:bldP spid="653322" grpId="0" autoUpdateAnimBg="0"/>
      <p:bldP spid="65332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501E1000-9A22-4C3E-9DBF-0667030F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573328-4455-419C-9A34-D27651B7DB86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2DF9996-0F70-4248-995A-72ACF58A1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性质证明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8732F87-DD4B-4091-A540-DFDE91259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0225" y="1339850"/>
            <a:ext cx="8218488" cy="576263"/>
          </a:xfrm>
        </p:spPr>
        <p:txBody>
          <a:bodyPr/>
          <a:lstStyle/>
          <a:p>
            <a:pPr eaLnBrk="1" hangingPunct="1"/>
            <a:r>
              <a:rPr lang="zh-CN" altLang="en-US"/>
              <a:t>证明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C</a:t>
            </a:r>
            <a:r>
              <a:rPr lang="en-US" altLang="zh-CN"/>
              <a:t>) = 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C</a:t>
            </a:r>
            <a:r>
              <a:rPr lang="en-US" altLang="zh-CN"/>
              <a:t>)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F5EB0235-A22B-4A7B-85DF-0A4FAF9A8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133600"/>
            <a:ext cx="8208963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证  任取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 </a:t>
            </a:r>
          </a:p>
          <a:p>
            <a:pPr eaLnBrk="1" hangingPunct="1"/>
            <a:r>
              <a:rPr lang="en-US" altLang="zh-CN"/>
              <a:t>                  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A</a:t>
            </a:r>
            <a:r>
              <a:rPr lang="en-US" altLang="zh-CN"/>
              <a:t>×(</a:t>
            </a:r>
            <a:r>
              <a:rPr lang="en-US" altLang="zh-CN" i="1"/>
              <a:t>B</a:t>
            </a:r>
            <a:r>
              <a:rPr lang="en-US" altLang="zh-CN"/>
              <a:t>∪</a:t>
            </a:r>
            <a:r>
              <a:rPr lang="en-US" altLang="zh-CN" i="1"/>
              <a:t>C</a:t>
            </a:r>
            <a:r>
              <a:rPr lang="en-US" altLang="zh-CN"/>
              <a:t>) </a:t>
            </a:r>
          </a:p>
          <a:p>
            <a:pPr eaLnBrk="1" hangingPunct="1"/>
            <a:r>
              <a:rPr lang="en-US" altLang="zh-CN"/>
              <a:t>           </a:t>
            </a:r>
            <a:r>
              <a:rPr lang="en-US" altLang="zh-CN">
                <a:solidFill>
                  <a:srgbClr val="0066FF"/>
                </a:solidFill>
              </a:rPr>
              <a:t>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∈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∧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∈</a:t>
            </a:r>
            <a:r>
              <a:rPr lang="en-US" altLang="zh-CN" i="1">
                <a:solidFill>
                  <a:srgbClr val="0066FF"/>
                </a:solidFill>
              </a:rPr>
              <a:t>B</a:t>
            </a:r>
            <a:r>
              <a:rPr lang="en-US" altLang="zh-CN">
                <a:solidFill>
                  <a:srgbClr val="0066FF"/>
                </a:solidFill>
              </a:rPr>
              <a:t>∪</a:t>
            </a:r>
            <a:r>
              <a:rPr lang="en-US" altLang="zh-CN" i="1">
                <a:solidFill>
                  <a:srgbClr val="0066FF"/>
                </a:solidFill>
              </a:rPr>
              <a:t>C  </a:t>
            </a:r>
            <a:endParaRPr lang="en-US" altLang="zh-CN">
              <a:solidFill>
                <a:srgbClr val="0066FF"/>
              </a:solidFill>
            </a:endParaRPr>
          </a:p>
          <a:p>
            <a:pPr eaLnBrk="1" hangingPunct="1"/>
            <a:r>
              <a:rPr lang="en-US" altLang="zh-CN">
                <a:solidFill>
                  <a:srgbClr val="0066FF"/>
                </a:solidFill>
              </a:rPr>
              <a:t>           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>
                <a:solidFill>
                  <a:srgbClr val="0066FF"/>
                </a:solidFill>
              </a:rPr>
              <a:t> 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∈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∧(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∈</a:t>
            </a:r>
            <a:r>
              <a:rPr lang="en-US" altLang="zh-CN" i="1">
                <a:solidFill>
                  <a:srgbClr val="0066FF"/>
                </a:solidFill>
              </a:rPr>
              <a:t>B</a:t>
            </a:r>
            <a:r>
              <a:rPr lang="en-US" altLang="zh-CN">
                <a:solidFill>
                  <a:srgbClr val="0066FF"/>
                </a:solidFill>
              </a:rPr>
              <a:t>∨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∈</a:t>
            </a:r>
            <a:r>
              <a:rPr lang="en-US" altLang="zh-CN" i="1">
                <a:solidFill>
                  <a:srgbClr val="0066FF"/>
                </a:solidFill>
              </a:rPr>
              <a:t>C</a:t>
            </a:r>
            <a:r>
              <a:rPr lang="en-US" altLang="zh-CN">
                <a:solidFill>
                  <a:srgbClr val="0066FF"/>
                </a:solidFill>
              </a:rPr>
              <a:t>)</a:t>
            </a:r>
          </a:p>
          <a:p>
            <a:pPr eaLnBrk="1" hangingPunct="1"/>
            <a:r>
              <a:rPr lang="en-US" altLang="zh-CN">
                <a:solidFill>
                  <a:srgbClr val="0066FF"/>
                </a:solidFill>
              </a:rPr>
              <a:t>          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>
                <a:solidFill>
                  <a:srgbClr val="0066FF"/>
                </a:solidFill>
              </a:rPr>
              <a:t> (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∈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∧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∈</a:t>
            </a:r>
            <a:r>
              <a:rPr lang="en-US" altLang="zh-CN" i="1">
                <a:solidFill>
                  <a:srgbClr val="0066FF"/>
                </a:solidFill>
              </a:rPr>
              <a:t>B</a:t>
            </a:r>
            <a:r>
              <a:rPr lang="en-US" altLang="zh-CN">
                <a:solidFill>
                  <a:srgbClr val="0066FF"/>
                </a:solidFill>
              </a:rPr>
              <a:t>)∨(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∈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∧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∈</a:t>
            </a:r>
            <a:r>
              <a:rPr lang="en-US" altLang="zh-CN" i="1">
                <a:solidFill>
                  <a:srgbClr val="0066FF"/>
                </a:solidFill>
              </a:rPr>
              <a:t>C</a:t>
            </a:r>
            <a:r>
              <a:rPr lang="en-US" altLang="zh-CN">
                <a:solidFill>
                  <a:srgbClr val="0066FF"/>
                </a:solidFill>
              </a:rPr>
              <a:t>)     </a:t>
            </a:r>
          </a:p>
          <a:p>
            <a:pPr eaLnBrk="1" hangingPunct="1"/>
            <a:r>
              <a:rPr lang="en-US" altLang="zh-CN">
                <a:solidFill>
                  <a:srgbClr val="0066FF"/>
                </a:solidFill>
              </a:rPr>
              <a:t>          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>
                <a:solidFill>
                  <a:srgbClr val="0066FF"/>
                </a:solidFill>
              </a:rPr>
              <a:t> &lt;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&gt;∈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×</a:t>
            </a:r>
            <a:r>
              <a:rPr lang="en-US" altLang="zh-CN" i="1">
                <a:solidFill>
                  <a:srgbClr val="0066FF"/>
                </a:solidFill>
              </a:rPr>
              <a:t>B</a:t>
            </a:r>
            <a:r>
              <a:rPr lang="en-US" altLang="zh-CN">
                <a:solidFill>
                  <a:srgbClr val="0066FF"/>
                </a:solidFill>
              </a:rPr>
              <a:t>∨&lt;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&gt;∈</a:t>
            </a:r>
            <a:r>
              <a:rPr lang="en-US" altLang="zh-CN" i="1">
                <a:solidFill>
                  <a:srgbClr val="0066FF"/>
                </a:solidFill>
              </a:rPr>
              <a:t>A</a:t>
            </a:r>
            <a:r>
              <a:rPr lang="en-US" altLang="zh-CN">
                <a:solidFill>
                  <a:srgbClr val="0066FF"/>
                </a:solidFill>
              </a:rPr>
              <a:t>×</a:t>
            </a:r>
            <a:r>
              <a:rPr lang="en-US" altLang="zh-CN" i="1">
                <a:solidFill>
                  <a:srgbClr val="0066FF"/>
                </a:solidFill>
              </a:rPr>
              <a:t>C</a:t>
            </a:r>
            <a:endParaRPr lang="en-US" altLang="zh-CN">
              <a:solidFill>
                <a:srgbClr val="0066FF"/>
              </a:solidFill>
            </a:endParaRPr>
          </a:p>
          <a:p>
            <a:pPr eaLnBrk="1" hangingPunct="1"/>
            <a:r>
              <a:rPr lang="en-US" altLang="zh-CN"/>
              <a:t>          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&gt;∈(</a:t>
            </a:r>
            <a:r>
              <a:rPr lang="en-US" altLang="zh-CN" i="1"/>
              <a:t>A</a:t>
            </a:r>
            <a:r>
              <a:rPr lang="en-US" altLang="zh-CN"/>
              <a:t>×</a:t>
            </a:r>
            <a:r>
              <a:rPr lang="en-US" altLang="zh-CN" i="1"/>
              <a:t>B</a:t>
            </a:r>
            <a:r>
              <a:rPr lang="en-US" altLang="zh-CN"/>
              <a:t>)∪(</a:t>
            </a:r>
            <a:r>
              <a:rPr lang="en-US" altLang="zh-CN" i="1"/>
              <a:t>A</a:t>
            </a:r>
            <a:r>
              <a:rPr lang="en-US" altLang="zh-CN"/>
              <a:t>×</a:t>
            </a:r>
            <a:r>
              <a:rPr lang="en-US" altLang="zh-CN" i="1"/>
              <a:t>C</a:t>
            </a:r>
            <a:r>
              <a:rPr lang="en-US" altLang="zh-CN"/>
              <a:t>)</a:t>
            </a:r>
          </a:p>
          <a:p>
            <a:pPr eaLnBrk="1" hangingPunct="1"/>
            <a:r>
              <a:rPr lang="zh-CN" altLang="en-US"/>
              <a:t>所以有</a:t>
            </a:r>
            <a:r>
              <a:rPr lang="en-US" altLang="zh-CN" i="1"/>
              <a:t>A</a:t>
            </a:r>
            <a:r>
              <a:rPr lang="en-US" altLang="zh-CN"/>
              <a:t>×(</a:t>
            </a:r>
            <a:r>
              <a:rPr lang="en-US" altLang="zh-CN" i="1"/>
              <a:t>B</a:t>
            </a:r>
            <a:r>
              <a:rPr lang="en-US" altLang="zh-CN"/>
              <a:t>∪</a:t>
            </a:r>
            <a:r>
              <a:rPr lang="en-US" altLang="zh-CN" i="1"/>
              <a:t>C</a:t>
            </a:r>
            <a:r>
              <a:rPr lang="en-US" altLang="zh-CN"/>
              <a:t>) = (</a:t>
            </a:r>
            <a:r>
              <a:rPr lang="en-US" altLang="zh-CN" i="1"/>
              <a:t>A</a:t>
            </a:r>
            <a:r>
              <a:rPr lang="en-US" altLang="zh-CN"/>
              <a:t>×</a:t>
            </a:r>
            <a:r>
              <a:rPr lang="en-US" altLang="zh-CN" i="1"/>
              <a:t>B</a:t>
            </a:r>
            <a:r>
              <a:rPr lang="en-US" altLang="zh-CN"/>
              <a:t>)∪(</a:t>
            </a:r>
            <a:r>
              <a:rPr lang="en-US" altLang="zh-CN" i="1"/>
              <a:t>A</a:t>
            </a:r>
            <a:r>
              <a:rPr lang="en-US" altLang="zh-CN"/>
              <a:t>×</a:t>
            </a:r>
            <a:r>
              <a:rPr lang="en-US" altLang="zh-CN" i="1"/>
              <a:t>C</a:t>
            </a:r>
            <a:r>
              <a:rPr lang="en-US" altLang="zh-CN"/>
              <a:t>).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7B9ABE74-0035-4A73-B947-D301D993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4681A9AA-1329-4BE4-BBCF-635E57A2C959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zh-CN" sz="1400" b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0BD5FB3-1720-4F60-B89C-F335EB9A2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问题</a:t>
            </a:r>
          </a:p>
        </p:txBody>
      </p:sp>
      <p:sp>
        <p:nvSpPr>
          <p:cNvPr id="654339" name="Text Box 3">
            <a:extLst>
              <a:ext uri="{FF2B5EF4-FFF2-40B4-BE49-F238E27FC236}">
                <a16:creationId xmlns:a16="http://schemas.microsoft.com/office/drawing/2014/main" id="{7F444FE5-821E-4393-AC24-069B1DD36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95400"/>
            <a:ext cx="6553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 一个关系不是对称的，就一定是反对称的吗？</a:t>
            </a:r>
          </a:p>
        </p:txBody>
      </p:sp>
      <p:sp>
        <p:nvSpPr>
          <p:cNvPr id="654340" name="Text Box 4">
            <a:extLst>
              <a:ext uri="{FF2B5EF4-FFF2-40B4-BE49-F238E27FC236}">
                <a16:creationId xmlns:a16="http://schemas.microsoft.com/office/drawing/2014/main" id="{CAB088A5-E257-45F6-A17B-19FEAAB02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2971800"/>
            <a:ext cx="7924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 dirty="0">
                <a:latin typeface="+mn-ea"/>
                <a:ea typeface="+mn-ea"/>
              </a:rPr>
              <a:t>不一定。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 dirty="0">
                <a:latin typeface="+mn-ea"/>
                <a:ea typeface="+mn-ea"/>
              </a:rPr>
              <a:t>如：</a:t>
            </a:r>
            <a:r>
              <a:rPr kumimoji="1" lang="en-US" altLang="zh-CN" sz="3200" dirty="0">
                <a:latin typeface="+mn-ea"/>
                <a:ea typeface="+mn-ea"/>
              </a:rPr>
              <a:t>A={1,2,3},     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 dirty="0">
                <a:latin typeface="+mn-ea"/>
                <a:ea typeface="+mn-ea"/>
              </a:rPr>
              <a:t>        S={&lt;1,2&gt;,&lt;1,3&gt;, &lt;3,1&gt;}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 dirty="0">
                <a:latin typeface="+mn-ea"/>
                <a:ea typeface="+mn-ea"/>
              </a:rPr>
              <a:t>则 </a:t>
            </a:r>
            <a:r>
              <a:rPr kumimoji="1" lang="en-US" altLang="zh-CN" sz="3200" dirty="0">
                <a:latin typeface="+mn-ea"/>
                <a:ea typeface="+mn-ea"/>
              </a:rPr>
              <a:t>S </a:t>
            </a:r>
            <a:r>
              <a:rPr kumimoji="1" lang="zh-CN" altLang="en-US" sz="3200" dirty="0">
                <a:latin typeface="+mn-ea"/>
                <a:ea typeface="+mn-ea"/>
              </a:rPr>
              <a:t>既不是对称的也不是反对称的。</a:t>
            </a:r>
          </a:p>
        </p:txBody>
      </p:sp>
      <p:sp>
        <p:nvSpPr>
          <p:cNvPr id="654341" name="AutoShape 5">
            <a:extLst>
              <a:ext uri="{FF2B5EF4-FFF2-40B4-BE49-F238E27FC236}">
                <a16:creationId xmlns:a16="http://schemas.microsoft.com/office/drawing/2014/main" id="{AC21A685-5815-4CAB-907D-4F709230C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1828800" cy="1447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4800">
                <a:solidFill>
                  <a:srgbClr val="FF3300"/>
                </a:solidFill>
                <a:ea typeface="黑体" panose="02010609060101010101" pitchFamily="49" charset="-122"/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autoUpdateAnimBg="0"/>
      <p:bldP spid="654341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>
            <a:extLst>
              <a:ext uri="{FF2B5EF4-FFF2-40B4-BE49-F238E27FC236}">
                <a16:creationId xmlns:a16="http://schemas.microsoft.com/office/drawing/2014/main" id="{FEBB8B47-8B9C-4535-AB82-B0D549A9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1B402F29-1093-4BAD-89FF-666E80EB504C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zh-CN" sz="1400" b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2F470E8-BE66-4E16-9DF8-FA7FEF7A3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问题</a:t>
            </a:r>
          </a:p>
        </p:txBody>
      </p:sp>
      <p:sp>
        <p:nvSpPr>
          <p:cNvPr id="654339" name="Text Box 3">
            <a:extLst>
              <a:ext uri="{FF2B5EF4-FFF2-40B4-BE49-F238E27FC236}">
                <a16:creationId xmlns:a16="http://schemas.microsoft.com/office/drawing/2014/main" id="{6AFCF47F-A8B2-421E-82BD-A7214CA11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056" y="1295400"/>
            <a:ext cx="6121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 dirty="0">
                <a:latin typeface="+mn-ea"/>
                <a:ea typeface="+mn-ea"/>
              </a:rPr>
              <a:t>有没有一个关系，既是对称的，也是反对称的？</a:t>
            </a:r>
          </a:p>
        </p:txBody>
      </p:sp>
      <p:sp>
        <p:nvSpPr>
          <p:cNvPr id="654340" name="Text Box 4">
            <a:extLst>
              <a:ext uri="{FF2B5EF4-FFF2-40B4-BE49-F238E27FC236}">
                <a16:creationId xmlns:a16="http://schemas.microsoft.com/office/drawing/2014/main" id="{F382CC6A-E8C8-4D44-9327-EB697754C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2819400"/>
            <a:ext cx="7196137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endParaRPr kumimoji="1" lang="en-US" altLang="zh-CN" sz="3200" dirty="0">
              <a:latin typeface="+mn-ea"/>
              <a:ea typeface="+mn-ea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 dirty="0">
                <a:latin typeface="+mn-ea"/>
                <a:ea typeface="+mn-ea"/>
              </a:rPr>
              <a:t>有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 dirty="0">
                <a:solidFill>
                  <a:srgbClr val="0000FF"/>
                </a:solidFill>
                <a:latin typeface="+mn-ea"/>
                <a:ea typeface="+mn-ea"/>
              </a:rPr>
              <a:t>     </a:t>
            </a:r>
            <a:r>
              <a:rPr kumimoji="1" lang="en-US" altLang="zh-CN" sz="3200" dirty="0">
                <a:solidFill>
                  <a:srgbClr val="0000FF"/>
                </a:solidFill>
                <a:latin typeface="+mn-ea"/>
                <a:ea typeface="+mn-ea"/>
              </a:rPr>
              <a:t>N={&lt;1,1&gt;,&lt;2,2&gt;,&lt;3,3&gt;}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 dirty="0">
                <a:solidFill>
                  <a:srgbClr val="0000FF"/>
                </a:solidFill>
                <a:latin typeface="+mn-ea"/>
                <a:ea typeface="+mn-ea"/>
              </a:rPr>
              <a:t> N</a:t>
            </a:r>
            <a:r>
              <a:rPr kumimoji="1" lang="zh-CN" altLang="en-US" sz="3200" dirty="0">
                <a:solidFill>
                  <a:srgbClr val="0000FF"/>
                </a:solidFill>
                <a:latin typeface="+mn-ea"/>
                <a:ea typeface="+mn-ea"/>
              </a:rPr>
              <a:t>即是对称的，也是反对称的。</a:t>
            </a:r>
          </a:p>
        </p:txBody>
      </p:sp>
      <p:sp>
        <p:nvSpPr>
          <p:cNvPr id="654341" name="AutoShape 5">
            <a:extLst>
              <a:ext uri="{FF2B5EF4-FFF2-40B4-BE49-F238E27FC236}">
                <a16:creationId xmlns:a16="http://schemas.microsoft.com/office/drawing/2014/main" id="{AA98FB2D-E922-4675-92F2-110047B63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1828800" cy="14478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4800">
                <a:solidFill>
                  <a:srgbClr val="FF3300"/>
                </a:solidFill>
                <a:ea typeface="黑体" panose="02010609060101010101" pitchFamily="49" charset="-122"/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autoUpdateAnimBg="0"/>
      <p:bldP spid="654341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40DAD18F-3B0E-4B53-A3C4-1D76D340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1E4DBA-417E-446D-B3B5-045620AFCED0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44F524A-AF2A-4DB9-82C9-A5B1CFD6F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传递性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1CDB3B9-B66F-4647-A35C-AE1FF055B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12954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7.13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若</a:t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z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∧&lt;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→&lt;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),</a:t>
            </a:r>
          </a:p>
          <a:p>
            <a:pPr eaLnBrk="1" hangingPunct="1"/>
            <a:r>
              <a:rPr lang="zh-CN" altLang="en-US" dirty="0"/>
              <a:t>则称 </a:t>
            </a:r>
            <a:r>
              <a:rPr lang="en-US" altLang="zh-CN" i="1" dirty="0"/>
              <a:t>R 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A50021"/>
                </a:solidFill>
              </a:rPr>
              <a:t>传递</a:t>
            </a:r>
            <a:r>
              <a:rPr lang="zh-CN" altLang="en-US" dirty="0"/>
              <a:t>关系</a:t>
            </a:r>
            <a:r>
              <a:rPr lang="en-US" altLang="zh-CN" dirty="0"/>
              <a:t>.</a:t>
            </a:r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C309DAF0-67C5-4560-83B9-F36AFF899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781300"/>
            <a:ext cx="8135937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实例：</a:t>
            </a:r>
            <a:r>
              <a:rPr lang="zh-CN" altLang="en-US" i="1"/>
              <a:t> </a:t>
            </a:r>
            <a:r>
              <a:rPr lang="en-US" altLang="zh-CN" i="1"/>
              <a:t>A</a:t>
            </a:r>
            <a:r>
              <a:rPr lang="zh-CN" altLang="en-US"/>
              <a:t>上的全域关系 </a:t>
            </a:r>
            <a:r>
              <a:rPr lang="en-US" altLang="zh-CN" i="1"/>
              <a:t>E</a:t>
            </a:r>
            <a:r>
              <a:rPr lang="en-US" altLang="zh-CN" i="1" baseline="-25000"/>
              <a:t>A</a:t>
            </a:r>
            <a:r>
              <a:rPr lang="en-US" altLang="zh-CN"/>
              <a:t>,</a:t>
            </a:r>
            <a:r>
              <a:rPr lang="zh-CN" altLang="en-US"/>
              <a:t>恒等关系 </a:t>
            </a:r>
            <a:r>
              <a:rPr lang="en-US" altLang="zh-CN" i="1"/>
              <a:t>I</a:t>
            </a:r>
            <a:r>
              <a:rPr lang="en-US" altLang="zh-CN" i="1" baseline="-25000"/>
              <a:t>A</a:t>
            </a:r>
            <a:r>
              <a:rPr lang="zh-CN" altLang="en-US"/>
              <a:t>和空关系 </a:t>
            </a:r>
            <a:r>
              <a:rPr lang="zh-CN" altLang="en-US">
                <a:sym typeface="Symbol" panose="05050102010706020507" pitchFamily="18" charset="2"/>
              </a:rPr>
              <a:t>，</a:t>
            </a:r>
            <a:r>
              <a:rPr lang="zh-CN" altLang="en-US"/>
              <a:t>小于等</a:t>
            </a:r>
          </a:p>
          <a:p>
            <a:pPr eaLnBrk="1" hangingPunct="1"/>
            <a:r>
              <a:rPr lang="zh-CN" altLang="en-US"/>
              <a:t>于和小于关系，整除关系，包含与真包含关系</a:t>
            </a:r>
          </a:p>
          <a:p>
            <a:pPr eaLnBrk="1" hangingPunct="1"/>
            <a:r>
              <a:rPr lang="zh-CN" altLang="en-US"/>
              <a:t>设 </a:t>
            </a:r>
            <a:r>
              <a:rPr lang="en-US" altLang="zh-CN" i="1"/>
              <a:t>A</a:t>
            </a:r>
            <a:r>
              <a:rPr lang="zh-CN" altLang="en-US"/>
              <a:t>＝</a:t>
            </a:r>
            <a:r>
              <a:rPr lang="en-US" altLang="zh-CN"/>
              <a:t>{1,2,3}, 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 baseline="-25000"/>
              <a:t>3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上的关系</a:t>
            </a:r>
            <a:r>
              <a:rPr lang="en-US" altLang="zh-CN"/>
              <a:t>, </a:t>
            </a:r>
            <a:r>
              <a:rPr lang="zh-CN" altLang="en-US"/>
              <a:t>其中</a:t>
            </a:r>
            <a:endParaRPr lang="zh-CN" altLang="en-US" i="1"/>
          </a:p>
          <a:p>
            <a:pPr eaLnBrk="1" hangingPunct="1"/>
            <a:r>
              <a:rPr lang="zh-CN" altLang="en-US" i="1"/>
              <a:t>                  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zh-CN" altLang="en-US"/>
              <a:t>＝</a:t>
            </a:r>
            <a:r>
              <a:rPr lang="en-US" altLang="zh-CN"/>
              <a:t>{&lt;1,1&gt;,&lt;2,2&gt;} </a:t>
            </a:r>
          </a:p>
          <a:p>
            <a:pPr eaLnBrk="1" hangingPunct="1"/>
            <a:r>
              <a:rPr lang="en-US" altLang="zh-CN"/>
              <a:t>                  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zh-CN" altLang="en-US"/>
              <a:t>＝</a:t>
            </a:r>
            <a:r>
              <a:rPr lang="en-US" altLang="zh-CN"/>
              <a:t>{&lt;1,2&gt;,&lt;2,3&gt;}</a:t>
            </a:r>
          </a:p>
          <a:p>
            <a:pPr eaLnBrk="1" hangingPunct="1"/>
            <a:r>
              <a:rPr lang="en-US" altLang="zh-CN"/>
              <a:t>                  </a:t>
            </a:r>
            <a:r>
              <a:rPr lang="en-US" altLang="zh-CN" i="1"/>
              <a:t>R</a:t>
            </a:r>
            <a:r>
              <a:rPr lang="en-US" altLang="zh-CN" baseline="-25000"/>
              <a:t>3</a:t>
            </a:r>
            <a:r>
              <a:rPr lang="zh-CN" altLang="en-US"/>
              <a:t>＝</a:t>
            </a:r>
            <a:r>
              <a:rPr lang="en-US" altLang="zh-CN"/>
              <a:t>{&lt;1,3&gt;}</a:t>
            </a:r>
            <a:endParaRPr lang="en-US" altLang="zh-CN" i="1"/>
          </a:p>
          <a:p>
            <a:pPr eaLnBrk="1" hangingPunct="1"/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zh-CN" altLang="en-US"/>
              <a:t>和</a:t>
            </a:r>
            <a:r>
              <a:rPr lang="en-US" altLang="zh-CN" i="1"/>
              <a:t>R</a:t>
            </a:r>
            <a:r>
              <a:rPr lang="en-US" altLang="zh-CN" baseline="-25000"/>
              <a:t>3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上的传递关系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zh-CN" altLang="en-US"/>
              <a:t>不是</a:t>
            </a:r>
            <a:r>
              <a:rPr lang="en-US" altLang="zh-CN" i="1"/>
              <a:t>A</a:t>
            </a:r>
            <a:r>
              <a:rPr lang="zh-CN" altLang="en-US"/>
              <a:t>上的传递关系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id="{E7D5C534-B6E2-4435-BCEA-5657C9B9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850" y="6094413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08759A70-18A3-4BF7-953B-5A9741EEC304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zh-CN" sz="1400" b="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85EAF2E-8180-4CE7-A794-36E93A761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988" y="1412875"/>
            <a:ext cx="7850187" cy="300038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: </a:t>
            </a:r>
            <a:r>
              <a:rPr lang="zh-CN" altLang="en-US"/>
              <a:t>已知</a:t>
            </a:r>
            <a:r>
              <a:rPr lang="en-US" altLang="zh-CN"/>
              <a:t>X={a,b,c}, </a:t>
            </a:r>
            <a:r>
              <a:rPr lang="zh-CN" altLang="en-US"/>
              <a:t>下面关系哪些是传递的</a:t>
            </a:r>
            <a:r>
              <a:rPr lang="en-US" altLang="zh-CN"/>
              <a:t>?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9265997-5B90-43B4-AC8E-6515B17FB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8738" y="1989138"/>
            <a:ext cx="7573962" cy="5105400"/>
          </a:xfrm>
        </p:spPr>
        <p:txBody>
          <a:bodyPr/>
          <a:lstStyle/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1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2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3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4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5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6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7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b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&gt;, &lt;</a:t>
            </a:r>
            <a:r>
              <a:rPr lang="en-US" altLang="zh-CN" sz="3000" i="1"/>
              <a:t>c</a:t>
            </a:r>
            <a:r>
              <a:rPr lang="en-US" altLang="zh-CN" sz="3000"/>
              <a:t>, </a:t>
            </a:r>
            <a:r>
              <a:rPr lang="en-US" altLang="zh-CN" sz="3000" i="1"/>
              <a:t>a</a:t>
            </a:r>
            <a:r>
              <a:rPr lang="en-US" altLang="zh-CN" sz="3000"/>
              <a:t>&gt;}</a:t>
            </a:r>
          </a:p>
          <a:p>
            <a:pPr eaLnBrk="1" hangingPunct="1"/>
            <a:r>
              <a:rPr lang="en-US" altLang="zh-CN" sz="3000" i="1"/>
              <a:t>R</a:t>
            </a:r>
            <a:r>
              <a:rPr lang="en-US" altLang="zh-CN" sz="3000" baseline="-25000"/>
              <a:t>8</a:t>
            </a:r>
            <a:r>
              <a:rPr lang="en-US" altLang="zh-CN" sz="3000"/>
              <a:t> = {&lt;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b</a:t>
            </a:r>
            <a:r>
              <a:rPr lang="en-US" altLang="zh-CN" sz="3000"/>
              <a:t>&gt;, &lt;</a:t>
            </a:r>
            <a:r>
              <a:rPr lang="en-US" altLang="zh-CN" sz="3000" i="1"/>
              <a:t>a</a:t>
            </a:r>
            <a:r>
              <a:rPr lang="en-US" altLang="zh-CN" sz="3000"/>
              <a:t>, </a:t>
            </a:r>
            <a:r>
              <a:rPr lang="en-US" altLang="zh-CN" sz="3000" i="1"/>
              <a:t>c</a:t>
            </a:r>
            <a:r>
              <a:rPr lang="en-US" altLang="zh-CN" sz="3000"/>
              <a:t>&gt;}</a:t>
            </a:r>
          </a:p>
        </p:txBody>
      </p:sp>
      <p:sp>
        <p:nvSpPr>
          <p:cNvPr id="656388" name="Rectangle 4">
            <a:extLst>
              <a:ext uri="{FF2B5EF4-FFF2-40B4-BE49-F238E27FC236}">
                <a16:creationId xmlns:a16="http://schemas.microsoft.com/office/drawing/2014/main" id="{379E58F8-3416-48B8-A758-F6D5BAB01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1882775"/>
            <a:ext cx="43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</a:p>
        </p:txBody>
      </p:sp>
      <p:sp>
        <p:nvSpPr>
          <p:cNvPr id="656389" name="Rectangle 5">
            <a:extLst>
              <a:ext uri="{FF2B5EF4-FFF2-40B4-BE49-F238E27FC236}">
                <a16:creationId xmlns:a16="http://schemas.microsoft.com/office/drawing/2014/main" id="{8CD74B18-B9FF-4C08-B142-16202519C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595813"/>
            <a:ext cx="43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</a:p>
        </p:txBody>
      </p:sp>
      <p:sp>
        <p:nvSpPr>
          <p:cNvPr id="656390" name="Rectangle 6">
            <a:extLst>
              <a:ext uri="{FF2B5EF4-FFF2-40B4-BE49-F238E27FC236}">
                <a16:creationId xmlns:a16="http://schemas.microsoft.com/office/drawing/2014/main" id="{8369AEE9-A1A9-4CCF-BC5D-497BA71BD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762625"/>
            <a:ext cx="43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</a:p>
        </p:txBody>
      </p:sp>
      <p:sp>
        <p:nvSpPr>
          <p:cNvPr id="656391" name="Rectangle 7">
            <a:extLst>
              <a:ext uri="{FF2B5EF4-FFF2-40B4-BE49-F238E27FC236}">
                <a16:creationId xmlns:a16="http://schemas.microsoft.com/office/drawing/2014/main" id="{B4BC1B1D-2910-4354-88D0-989C1C5F1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62413"/>
            <a:ext cx="43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</a:p>
        </p:txBody>
      </p:sp>
      <p:sp>
        <p:nvSpPr>
          <p:cNvPr id="656392" name="Rectangle 8">
            <a:extLst>
              <a:ext uri="{FF2B5EF4-FFF2-40B4-BE49-F238E27FC236}">
                <a16:creationId xmlns:a16="http://schemas.microsoft.com/office/drawing/2014/main" id="{73D5CEC9-17C5-4B5E-8BB1-B1298DEBF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2398713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656393" name="Rectangle 9">
            <a:extLst>
              <a:ext uri="{FF2B5EF4-FFF2-40B4-BE49-F238E27FC236}">
                <a16:creationId xmlns:a16="http://schemas.microsoft.com/office/drawing/2014/main" id="{E55F342A-D0AB-4643-9883-9C29496A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2951163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656394" name="Rectangle 10">
            <a:extLst>
              <a:ext uri="{FF2B5EF4-FFF2-40B4-BE49-F238E27FC236}">
                <a16:creationId xmlns:a16="http://schemas.microsoft.com/office/drawing/2014/main" id="{49CB1D52-BED3-4069-968A-99967601B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3536950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656395" name="Rectangle 11">
            <a:extLst>
              <a:ext uri="{FF2B5EF4-FFF2-40B4-BE49-F238E27FC236}">
                <a16:creationId xmlns:a16="http://schemas.microsoft.com/office/drawing/2014/main" id="{AC771EDD-8D1C-4D4C-99C3-D55DDA078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5162550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FF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×</a:t>
            </a:r>
            <a:endParaRPr kumimoji="1" lang="zh-CN" altLang="en-US" sz="3600">
              <a:solidFill>
                <a:srgbClr val="0000FF"/>
              </a:solidFill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22541" name="Rectangle 2">
            <a:extLst>
              <a:ext uri="{FF2B5EF4-FFF2-40B4-BE49-F238E27FC236}">
                <a16:creationId xmlns:a16="http://schemas.microsoft.com/office/drawing/2014/main" id="{32E6B431-0385-4839-B548-B2111612F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</a:rPr>
              <a:t>传递性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 autoUpdateAnimBg="0"/>
      <p:bldP spid="656389" grpId="0" autoUpdateAnimBg="0"/>
      <p:bldP spid="656390" grpId="0" autoUpdateAnimBg="0"/>
      <p:bldP spid="656391" grpId="0" autoUpdateAnimBg="0"/>
      <p:bldP spid="656392" grpId="0" autoUpdateAnimBg="0"/>
      <p:bldP spid="656393" grpId="0" autoUpdateAnimBg="0"/>
      <p:bldP spid="656394" grpId="0" autoUpdateAnimBg="0"/>
      <p:bldP spid="656395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>
            <a:extLst>
              <a:ext uri="{FF2B5EF4-FFF2-40B4-BE49-F238E27FC236}">
                <a16:creationId xmlns:a16="http://schemas.microsoft.com/office/drawing/2014/main" id="{A73A2F52-076D-45A0-A0A2-8267F950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5BB8538C-1C7D-4448-85E6-6F16DA0887C1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zh-CN" sz="1400" b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61AEFCF-8A78-4D69-BB2D-11BAF6456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R1</a:t>
            </a:r>
          </a:p>
        </p:txBody>
      </p:sp>
      <p:sp>
        <p:nvSpPr>
          <p:cNvPr id="657428" name="Text Box 20">
            <a:extLst>
              <a:ext uri="{FF2B5EF4-FFF2-40B4-BE49-F238E27FC236}">
                <a16:creationId xmlns:a16="http://schemas.microsoft.com/office/drawing/2014/main" id="{1D60F951-EBD9-456F-B348-044C8ACEA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5521325"/>
            <a:ext cx="666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 b="0">
                <a:ea typeface="黑体" panose="02010609060101010101" pitchFamily="49" charset="-122"/>
              </a:rPr>
              <a:t>R</a:t>
            </a:r>
            <a:r>
              <a:rPr kumimoji="1" lang="en-US" altLang="zh-CN" sz="3600" b="0" baseline="-25000">
                <a:ea typeface="黑体" panose="02010609060101010101" pitchFamily="49" charset="-122"/>
              </a:rPr>
              <a:t>1 </a:t>
            </a:r>
            <a:r>
              <a:rPr kumimoji="1" lang="zh-CN" altLang="en-US" sz="3600" b="0">
                <a:ea typeface="黑体" panose="02010609060101010101" pitchFamily="49" charset="-122"/>
              </a:rPr>
              <a:t>是自反的、反对称、传递的。</a:t>
            </a:r>
            <a:endParaRPr kumimoji="1" lang="zh-CN" altLang="en-US" sz="3600" b="0" baseline="-25000">
              <a:ea typeface="黑体" panose="02010609060101010101" pitchFamily="49" charset="-122"/>
            </a:endParaRPr>
          </a:p>
        </p:txBody>
      </p:sp>
      <p:sp>
        <p:nvSpPr>
          <p:cNvPr id="23559" name="Rectangle 21">
            <a:extLst>
              <a:ext uri="{FF2B5EF4-FFF2-40B4-BE49-F238E27FC236}">
                <a16:creationId xmlns:a16="http://schemas.microsoft.com/office/drawing/2014/main" id="{9C05E0D5-9996-402C-85D0-CD1F10E3A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1365250"/>
            <a:ext cx="7700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i="1"/>
              <a:t>R</a:t>
            </a:r>
            <a:r>
              <a:rPr kumimoji="1" lang="en-US" altLang="zh-CN" sz="4000" baseline="-25000"/>
              <a:t>1</a:t>
            </a:r>
            <a:r>
              <a:rPr kumimoji="1" lang="en-US" altLang="zh-CN" sz="4000"/>
              <a:t> = {&lt;</a:t>
            </a:r>
            <a:r>
              <a:rPr kumimoji="1" lang="en-US" altLang="zh-CN" sz="4000" i="1"/>
              <a:t>a</a:t>
            </a:r>
            <a:r>
              <a:rPr kumimoji="1" lang="en-US" altLang="zh-CN" sz="4000"/>
              <a:t>, </a:t>
            </a:r>
            <a:r>
              <a:rPr kumimoji="1" lang="en-US" altLang="zh-CN" sz="4000" i="1"/>
              <a:t>a</a:t>
            </a:r>
            <a:r>
              <a:rPr kumimoji="1" lang="en-US" altLang="zh-CN" sz="4000"/>
              <a:t>&gt;, &lt;</a:t>
            </a:r>
            <a:r>
              <a:rPr kumimoji="1" lang="en-US" altLang="zh-CN" sz="4000" i="1"/>
              <a:t>a</a:t>
            </a:r>
            <a:r>
              <a:rPr kumimoji="1" lang="en-US" altLang="zh-CN" sz="4000"/>
              <a:t>, </a:t>
            </a:r>
            <a:r>
              <a:rPr kumimoji="1" lang="en-US" altLang="zh-CN" sz="4000" i="1"/>
              <a:t>b</a:t>
            </a:r>
            <a:r>
              <a:rPr kumimoji="1" lang="en-US" altLang="zh-CN" sz="4000"/>
              <a:t>&gt;, &lt;</a:t>
            </a:r>
            <a:r>
              <a:rPr kumimoji="1" lang="en-US" altLang="zh-CN" sz="4000" i="1"/>
              <a:t>b</a:t>
            </a:r>
            <a:r>
              <a:rPr kumimoji="1" lang="en-US" altLang="zh-CN" sz="4000"/>
              <a:t>, </a:t>
            </a:r>
            <a:r>
              <a:rPr kumimoji="1" lang="en-US" altLang="zh-CN" sz="4000" i="1"/>
              <a:t>b</a:t>
            </a:r>
            <a:r>
              <a:rPr kumimoji="1" lang="en-US" altLang="zh-CN" sz="4000"/>
              <a:t>&gt;, &lt;</a:t>
            </a:r>
            <a:r>
              <a:rPr kumimoji="1" lang="en-US" altLang="zh-CN" sz="4000" i="1"/>
              <a:t>c</a:t>
            </a:r>
            <a:r>
              <a:rPr kumimoji="1" lang="en-US" altLang="zh-CN" sz="4000"/>
              <a:t>, </a:t>
            </a:r>
            <a:r>
              <a:rPr kumimoji="1" lang="en-US" altLang="zh-CN" sz="4000" i="1"/>
              <a:t>c</a:t>
            </a:r>
            <a:r>
              <a:rPr kumimoji="1" lang="en-US" altLang="zh-CN" sz="4000"/>
              <a:t>&gt;}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BF7E97-7476-434D-A671-92F94D52E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4" y="2530474"/>
            <a:ext cx="4155073" cy="25547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450FFF9-2207-4D55-92E1-4F15478FD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884908"/>
            <a:ext cx="2133600" cy="22002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2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2E8C8C6C-BDB5-4FF1-8434-D14EBDF2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EB777901-0FCD-47CF-B3E4-03585ED4CE51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zh-CN" sz="1400" b="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C3CFF74-FF16-4410-9275-42C41D699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R2</a:t>
            </a:r>
          </a:p>
        </p:txBody>
      </p:sp>
      <p:sp>
        <p:nvSpPr>
          <p:cNvPr id="658454" name="Text Box 22">
            <a:extLst>
              <a:ext uri="{FF2B5EF4-FFF2-40B4-BE49-F238E27FC236}">
                <a16:creationId xmlns:a16="http://schemas.microsoft.com/office/drawing/2014/main" id="{71DB7541-5105-4651-BE2F-2E770DEDB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432425"/>
            <a:ext cx="3827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b="0">
                <a:ea typeface="黑体" panose="02010609060101010101" pitchFamily="49" charset="-122"/>
              </a:rPr>
              <a:t>R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2 </a:t>
            </a:r>
            <a:r>
              <a:rPr kumimoji="1" lang="zh-CN" altLang="en-US" sz="4000" b="0">
                <a:ea typeface="黑体" panose="02010609060101010101" pitchFamily="49" charset="-122"/>
              </a:rPr>
              <a:t>是反对称的。</a:t>
            </a:r>
            <a:endParaRPr kumimoji="1" lang="zh-CN" altLang="en-US" sz="4000" b="0" baseline="-25000">
              <a:ea typeface="黑体" panose="02010609060101010101" pitchFamily="49" charset="-122"/>
            </a:endParaRPr>
          </a:p>
        </p:txBody>
      </p:sp>
      <p:sp>
        <p:nvSpPr>
          <p:cNvPr id="24583" name="Rectangle 23">
            <a:extLst>
              <a:ext uri="{FF2B5EF4-FFF2-40B4-BE49-F238E27FC236}">
                <a16:creationId xmlns:a16="http://schemas.microsoft.com/office/drawing/2014/main" id="{E12314FE-7621-466D-9532-BF6B2C5FF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1243013"/>
            <a:ext cx="7729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kumimoji="1" lang="en-US" altLang="zh-CN" sz="4000" i="1"/>
              <a:t>R</a:t>
            </a:r>
            <a:r>
              <a:rPr kumimoji="1" lang="en-US" altLang="zh-CN" sz="4000" baseline="-25000"/>
              <a:t>2</a:t>
            </a:r>
            <a:r>
              <a:rPr kumimoji="1" lang="en-US" altLang="zh-CN" sz="4000"/>
              <a:t> = {&lt;</a:t>
            </a:r>
            <a:r>
              <a:rPr kumimoji="1" lang="en-US" altLang="zh-CN" sz="4000" i="1"/>
              <a:t>a</a:t>
            </a:r>
            <a:r>
              <a:rPr kumimoji="1" lang="en-US" altLang="zh-CN" sz="4000"/>
              <a:t>, </a:t>
            </a:r>
            <a:r>
              <a:rPr kumimoji="1" lang="en-US" altLang="zh-CN" sz="4000" i="1"/>
              <a:t>a</a:t>
            </a:r>
            <a:r>
              <a:rPr kumimoji="1" lang="en-US" altLang="zh-CN" sz="4000"/>
              <a:t>&gt;, &lt;</a:t>
            </a:r>
            <a:r>
              <a:rPr kumimoji="1" lang="en-US" altLang="zh-CN" sz="4000" i="1"/>
              <a:t>a</a:t>
            </a:r>
            <a:r>
              <a:rPr kumimoji="1" lang="en-US" altLang="zh-CN" sz="4000"/>
              <a:t>, </a:t>
            </a:r>
            <a:r>
              <a:rPr kumimoji="1" lang="en-US" altLang="zh-CN" sz="4000" i="1"/>
              <a:t>b</a:t>
            </a:r>
            <a:r>
              <a:rPr kumimoji="1" lang="en-US" altLang="zh-CN" sz="4000"/>
              <a:t>&gt;, &lt;</a:t>
            </a:r>
            <a:r>
              <a:rPr kumimoji="1" lang="en-US" altLang="zh-CN" sz="4000" i="1"/>
              <a:t>b</a:t>
            </a:r>
            <a:r>
              <a:rPr kumimoji="1" lang="en-US" altLang="zh-CN" sz="4000"/>
              <a:t>, </a:t>
            </a:r>
            <a:r>
              <a:rPr kumimoji="1" lang="en-US" altLang="zh-CN" sz="4000" i="1"/>
              <a:t>b</a:t>
            </a:r>
            <a:r>
              <a:rPr kumimoji="1" lang="en-US" altLang="zh-CN" sz="4000"/>
              <a:t>&gt;, &lt;</a:t>
            </a:r>
            <a:r>
              <a:rPr kumimoji="1" lang="en-US" altLang="zh-CN" sz="4000" i="1"/>
              <a:t>c</a:t>
            </a:r>
            <a:r>
              <a:rPr kumimoji="1" lang="en-US" altLang="zh-CN" sz="4000"/>
              <a:t>, </a:t>
            </a:r>
            <a:r>
              <a:rPr kumimoji="1" lang="en-US" altLang="zh-CN" sz="4000" i="1"/>
              <a:t>a</a:t>
            </a:r>
            <a:r>
              <a:rPr kumimoji="1" lang="en-US" altLang="zh-CN" sz="4000"/>
              <a:t>&gt;}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47A5DA-3D2A-4697-B2F6-07CC2DFC9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4" y="2165229"/>
            <a:ext cx="4058451" cy="25655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35472B2-FDB3-4AD9-A0E9-BD8E2BBCF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2449513"/>
            <a:ext cx="1828800" cy="2209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54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434BE30D-70DF-4FF4-94F6-6A97E28F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4AF432B1-67B3-4E68-BD06-B9CC6F64D833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zh-CN" sz="1400" b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54CC990-CFB1-444F-AEF0-442150582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R3</a:t>
            </a:r>
          </a:p>
        </p:txBody>
      </p:sp>
      <p:sp>
        <p:nvSpPr>
          <p:cNvPr id="25606" name="Rectangle 20">
            <a:extLst>
              <a:ext uri="{FF2B5EF4-FFF2-40B4-BE49-F238E27FC236}">
                <a16:creationId xmlns:a16="http://schemas.microsoft.com/office/drawing/2014/main" id="{366E66DD-D250-46E5-B314-2975F9A37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1341438"/>
            <a:ext cx="7672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i="1" dirty="0"/>
              <a:t>R</a:t>
            </a:r>
            <a:r>
              <a:rPr kumimoji="1" lang="en-US" altLang="zh-CN" sz="4000" baseline="-25000" dirty="0"/>
              <a:t>3</a:t>
            </a:r>
            <a:r>
              <a:rPr kumimoji="1" lang="en-US" altLang="zh-CN" sz="4000" dirty="0"/>
              <a:t> = {&lt;</a:t>
            </a:r>
            <a:r>
              <a:rPr kumimoji="1" lang="en-US" altLang="zh-CN" sz="4000" i="1" dirty="0"/>
              <a:t>a</a:t>
            </a:r>
            <a:r>
              <a:rPr kumimoji="1" lang="en-US" altLang="zh-CN" sz="4000" dirty="0"/>
              <a:t>, </a:t>
            </a:r>
            <a:r>
              <a:rPr kumimoji="1" lang="en-US" altLang="zh-CN" sz="4000" i="1" dirty="0"/>
              <a:t>c</a:t>
            </a:r>
            <a:r>
              <a:rPr kumimoji="1" lang="en-US" altLang="zh-CN" sz="4000" dirty="0"/>
              <a:t>&gt;, &lt;</a:t>
            </a:r>
            <a:r>
              <a:rPr kumimoji="1" lang="en-US" altLang="zh-CN" sz="4000" i="1" dirty="0"/>
              <a:t>a</a:t>
            </a:r>
            <a:r>
              <a:rPr kumimoji="1" lang="en-US" altLang="zh-CN" sz="4000" dirty="0"/>
              <a:t>, </a:t>
            </a:r>
            <a:r>
              <a:rPr kumimoji="1" lang="en-US" altLang="zh-CN" sz="4000" i="1" dirty="0"/>
              <a:t>b</a:t>
            </a:r>
            <a:r>
              <a:rPr kumimoji="1" lang="en-US" altLang="zh-CN" sz="4000" dirty="0"/>
              <a:t>&gt;, &lt;</a:t>
            </a:r>
            <a:r>
              <a:rPr kumimoji="1" lang="en-US" altLang="zh-CN" sz="4000" i="1" dirty="0"/>
              <a:t>b</a:t>
            </a:r>
            <a:r>
              <a:rPr kumimoji="1" lang="en-US" altLang="zh-CN" sz="4000" dirty="0"/>
              <a:t>, </a:t>
            </a:r>
            <a:r>
              <a:rPr kumimoji="1" lang="en-US" altLang="zh-CN" sz="4000" i="1" dirty="0"/>
              <a:t>a</a:t>
            </a:r>
            <a:r>
              <a:rPr kumimoji="1" lang="en-US" altLang="zh-CN" sz="4000" dirty="0"/>
              <a:t>&gt;, &lt;</a:t>
            </a:r>
            <a:r>
              <a:rPr kumimoji="1" lang="en-US" altLang="zh-CN" sz="4000" i="1" dirty="0"/>
              <a:t>c</a:t>
            </a:r>
            <a:r>
              <a:rPr kumimoji="1" lang="en-US" altLang="zh-CN" sz="4000" dirty="0"/>
              <a:t>, </a:t>
            </a:r>
            <a:r>
              <a:rPr kumimoji="1" lang="en-US" altLang="zh-CN" sz="4000" i="1" dirty="0"/>
              <a:t>c</a:t>
            </a:r>
            <a:r>
              <a:rPr kumimoji="1" lang="en-US" altLang="zh-CN" sz="4000" dirty="0"/>
              <a:t>&gt;}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6AAE76-744C-4D70-BC2A-3BBDC46C6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2454573"/>
            <a:ext cx="3835977" cy="24600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3C706E-7F07-48E9-BFC6-1AD306F0B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824297"/>
            <a:ext cx="1790700" cy="21050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id="{A271AD30-A86C-4A27-BB5A-AF663811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A1C13EB4-A55E-4861-88FB-183E7F7D4C24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zh-CN" sz="1400" b="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D18FE71-2DB3-48F3-AD47-09D128DA5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R4</a:t>
            </a:r>
          </a:p>
        </p:txBody>
      </p:sp>
      <p:sp>
        <p:nvSpPr>
          <p:cNvPr id="660500" name="Text Box 20">
            <a:extLst>
              <a:ext uri="{FF2B5EF4-FFF2-40B4-BE49-F238E27FC236}">
                <a16:creationId xmlns:a16="http://schemas.microsoft.com/office/drawing/2014/main" id="{918E1A9F-AD5B-4108-A274-8DB8DAE11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508625"/>
            <a:ext cx="3319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b="0">
                <a:ea typeface="黑体" panose="02010609060101010101" pitchFamily="49" charset="-122"/>
              </a:rPr>
              <a:t>R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4 </a:t>
            </a:r>
            <a:r>
              <a:rPr kumimoji="1" lang="zh-CN" altLang="en-US" sz="4000" b="0">
                <a:ea typeface="黑体" panose="02010609060101010101" pitchFamily="49" charset="-122"/>
              </a:rPr>
              <a:t>是对称的。</a:t>
            </a:r>
            <a:endParaRPr kumimoji="1" lang="zh-CN" altLang="en-US" sz="4000" b="0" baseline="-25000">
              <a:ea typeface="黑体" panose="02010609060101010101" pitchFamily="49" charset="-122"/>
            </a:endParaRPr>
          </a:p>
        </p:txBody>
      </p:sp>
      <p:sp>
        <p:nvSpPr>
          <p:cNvPr id="26631" name="Rectangle 21">
            <a:extLst>
              <a:ext uri="{FF2B5EF4-FFF2-40B4-BE49-F238E27FC236}">
                <a16:creationId xmlns:a16="http://schemas.microsoft.com/office/drawing/2014/main" id="{C8192575-576E-4CD1-8059-42A0B1EED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1341438"/>
            <a:ext cx="7700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i="1"/>
              <a:t>R</a:t>
            </a:r>
            <a:r>
              <a:rPr kumimoji="1" lang="en-US" altLang="zh-CN" sz="4000" baseline="-25000"/>
              <a:t>4</a:t>
            </a:r>
            <a:r>
              <a:rPr kumimoji="1" lang="en-US" altLang="zh-CN" sz="4000"/>
              <a:t> = {&lt;</a:t>
            </a:r>
            <a:r>
              <a:rPr kumimoji="1" lang="en-US" altLang="zh-CN" sz="4000" i="1"/>
              <a:t>a</a:t>
            </a:r>
            <a:r>
              <a:rPr kumimoji="1" lang="en-US" altLang="zh-CN" sz="4000"/>
              <a:t>, </a:t>
            </a:r>
            <a:r>
              <a:rPr kumimoji="1" lang="en-US" altLang="zh-CN" sz="4000" i="1"/>
              <a:t>a</a:t>
            </a:r>
            <a:r>
              <a:rPr kumimoji="1" lang="en-US" altLang="zh-CN" sz="4000"/>
              <a:t>&gt;, &lt;</a:t>
            </a:r>
            <a:r>
              <a:rPr kumimoji="1" lang="en-US" altLang="zh-CN" sz="4000" i="1"/>
              <a:t>a</a:t>
            </a:r>
            <a:r>
              <a:rPr kumimoji="1" lang="en-US" altLang="zh-CN" sz="4000"/>
              <a:t>, </a:t>
            </a:r>
            <a:r>
              <a:rPr kumimoji="1" lang="en-US" altLang="zh-CN" sz="4000" i="1"/>
              <a:t>b</a:t>
            </a:r>
            <a:r>
              <a:rPr kumimoji="1" lang="en-US" altLang="zh-CN" sz="4000"/>
              <a:t>&gt;, &lt;</a:t>
            </a:r>
            <a:r>
              <a:rPr kumimoji="1" lang="en-US" altLang="zh-CN" sz="4000" i="1"/>
              <a:t>b</a:t>
            </a:r>
            <a:r>
              <a:rPr kumimoji="1" lang="en-US" altLang="zh-CN" sz="4000"/>
              <a:t>, </a:t>
            </a:r>
            <a:r>
              <a:rPr kumimoji="1" lang="en-US" altLang="zh-CN" sz="4000" i="1"/>
              <a:t>a</a:t>
            </a:r>
            <a:r>
              <a:rPr kumimoji="1" lang="en-US" altLang="zh-CN" sz="4000"/>
              <a:t>&gt;, &lt;</a:t>
            </a:r>
            <a:r>
              <a:rPr kumimoji="1" lang="en-US" altLang="zh-CN" sz="4000" i="1"/>
              <a:t>c</a:t>
            </a:r>
            <a:r>
              <a:rPr kumimoji="1" lang="en-US" altLang="zh-CN" sz="4000"/>
              <a:t>, </a:t>
            </a:r>
            <a:r>
              <a:rPr kumimoji="1" lang="en-US" altLang="zh-CN" sz="4000" i="1"/>
              <a:t>c</a:t>
            </a:r>
            <a:r>
              <a:rPr kumimoji="1" lang="en-US" altLang="zh-CN" sz="4000"/>
              <a:t>&gt;}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6C6478-68F5-4511-98F9-4DAC53EFC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1" y="2485220"/>
            <a:ext cx="4080210" cy="25279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5515E4-9778-44F0-A037-87E4DBDDC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784475"/>
            <a:ext cx="1971675" cy="22955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500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>
            <a:extLst>
              <a:ext uri="{FF2B5EF4-FFF2-40B4-BE49-F238E27FC236}">
                <a16:creationId xmlns:a16="http://schemas.microsoft.com/office/drawing/2014/main" id="{7AEB882F-4D0A-4AF1-B12D-520F0133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53792AF5-85E1-4EB2-A03B-059B1C06034F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zh-CN" sz="1400" b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97F97CB-1595-43A2-8FD4-DCE825D0D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R5</a:t>
            </a:r>
          </a:p>
        </p:txBody>
      </p:sp>
      <p:sp>
        <p:nvSpPr>
          <p:cNvPr id="661526" name="Text Box 22">
            <a:extLst>
              <a:ext uri="{FF2B5EF4-FFF2-40B4-BE49-F238E27FC236}">
                <a16:creationId xmlns:a16="http://schemas.microsoft.com/office/drawing/2014/main" id="{391E346B-8B36-42BD-BCF6-137CD56AD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08625"/>
            <a:ext cx="7383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b="0">
                <a:ea typeface="黑体" panose="02010609060101010101" pitchFamily="49" charset="-122"/>
              </a:rPr>
              <a:t>R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5 </a:t>
            </a:r>
            <a:r>
              <a:rPr kumimoji="1" lang="zh-CN" altLang="en-US" sz="4000" b="0">
                <a:ea typeface="黑体" panose="02010609060101010101" pitchFamily="49" charset="-122"/>
              </a:rPr>
              <a:t>是自反的、对称的、传递的。</a:t>
            </a:r>
            <a:endParaRPr kumimoji="1" lang="zh-CN" altLang="en-US" sz="4000" b="0" baseline="-25000">
              <a:ea typeface="黑体" panose="02010609060101010101" pitchFamily="49" charset="-122"/>
            </a:endParaRPr>
          </a:p>
        </p:txBody>
      </p:sp>
      <p:sp>
        <p:nvSpPr>
          <p:cNvPr id="27655" name="Rectangle 23">
            <a:extLst>
              <a:ext uri="{FF2B5EF4-FFF2-40B4-BE49-F238E27FC236}">
                <a16:creationId xmlns:a16="http://schemas.microsoft.com/office/drawing/2014/main" id="{759A2E7E-5DF1-48CF-9F14-C50856F47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1341438"/>
            <a:ext cx="8385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 i="1"/>
              <a:t>R</a:t>
            </a:r>
            <a:r>
              <a:rPr kumimoji="1" lang="en-US" altLang="zh-CN" sz="3600" baseline="-25000"/>
              <a:t>5</a:t>
            </a:r>
            <a:r>
              <a:rPr kumimoji="1" lang="en-US" altLang="zh-CN" sz="3600"/>
              <a:t> = {&lt;</a:t>
            </a:r>
            <a:r>
              <a:rPr kumimoji="1" lang="en-US" altLang="zh-CN" sz="3600" i="1"/>
              <a:t>a</a:t>
            </a:r>
            <a:r>
              <a:rPr kumimoji="1" lang="en-US" altLang="zh-CN" sz="3600"/>
              <a:t>, </a:t>
            </a:r>
            <a:r>
              <a:rPr kumimoji="1" lang="en-US" altLang="zh-CN" sz="3600" i="1"/>
              <a:t>a</a:t>
            </a:r>
            <a:r>
              <a:rPr kumimoji="1" lang="en-US" altLang="zh-CN" sz="3600"/>
              <a:t>&gt;, &lt;</a:t>
            </a:r>
            <a:r>
              <a:rPr kumimoji="1" lang="en-US" altLang="zh-CN" sz="3600" i="1"/>
              <a:t>a</a:t>
            </a:r>
            <a:r>
              <a:rPr kumimoji="1" lang="en-US" altLang="zh-CN" sz="3600"/>
              <a:t>, </a:t>
            </a:r>
            <a:r>
              <a:rPr kumimoji="1" lang="en-US" altLang="zh-CN" sz="3600" i="1"/>
              <a:t>b</a:t>
            </a:r>
            <a:r>
              <a:rPr kumimoji="1" lang="en-US" altLang="zh-CN" sz="3600"/>
              <a:t>&gt;, &lt;</a:t>
            </a:r>
            <a:r>
              <a:rPr kumimoji="1" lang="en-US" altLang="zh-CN" sz="3600" i="1"/>
              <a:t>b</a:t>
            </a:r>
            <a:r>
              <a:rPr kumimoji="1" lang="en-US" altLang="zh-CN" sz="3600"/>
              <a:t>, </a:t>
            </a:r>
            <a:r>
              <a:rPr kumimoji="1" lang="en-US" altLang="zh-CN" sz="3600" i="1"/>
              <a:t>a</a:t>
            </a:r>
            <a:r>
              <a:rPr kumimoji="1" lang="en-US" altLang="zh-CN" sz="3600"/>
              <a:t>&gt;, &lt;</a:t>
            </a:r>
            <a:r>
              <a:rPr kumimoji="1" lang="en-US" altLang="zh-CN" sz="3600" i="1"/>
              <a:t>b</a:t>
            </a:r>
            <a:r>
              <a:rPr kumimoji="1" lang="en-US" altLang="zh-CN" sz="3600"/>
              <a:t>, </a:t>
            </a:r>
            <a:r>
              <a:rPr kumimoji="1" lang="en-US" altLang="zh-CN" sz="3600" i="1"/>
              <a:t>b</a:t>
            </a:r>
            <a:r>
              <a:rPr kumimoji="1" lang="en-US" altLang="zh-CN" sz="3600"/>
              <a:t>&gt;, &lt;</a:t>
            </a:r>
            <a:r>
              <a:rPr kumimoji="1" lang="en-US" altLang="zh-CN" sz="3600" i="1"/>
              <a:t>c</a:t>
            </a:r>
            <a:r>
              <a:rPr kumimoji="1" lang="en-US" altLang="zh-CN" sz="3600"/>
              <a:t>, </a:t>
            </a:r>
            <a:r>
              <a:rPr kumimoji="1" lang="en-US" altLang="zh-CN" sz="3600" i="1"/>
              <a:t>c</a:t>
            </a:r>
            <a:r>
              <a:rPr kumimoji="1" lang="en-US" altLang="zh-CN" sz="3600"/>
              <a:t>&gt;}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C253F6-8537-4593-BA0F-7355BFC77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3" y="2182018"/>
            <a:ext cx="4434505" cy="29031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13512F4-67EF-47A2-A402-FCC39ED96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691087"/>
            <a:ext cx="2066925" cy="22002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26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4F3DEC69-C5EE-47B6-B4F5-51F77CC2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2C1FEE10-D15D-45B3-B1F0-71B103FCA55D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zh-CN" sz="1400" b="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E35A121-33FA-4316-9EAD-42F01E68F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R6</a:t>
            </a:r>
          </a:p>
        </p:txBody>
      </p:sp>
      <p:sp>
        <p:nvSpPr>
          <p:cNvPr id="662546" name="Text Box 18">
            <a:extLst>
              <a:ext uri="{FF2B5EF4-FFF2-40B4-BE49-F238E27FC236}">
                <a16:creationId xmlns:a16="http://schemas.microsoft.com/office/drawing/2014/main" id="{ACC06CC5-2DEA-4B2F-B7CE-CF70C11EA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5286375"/>
            <a:ext cx="7893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b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en-US" altLang="zh-CN" sz="4000" b="0" baseline="-25000">
                <a:latin typeface="黑体" panose="02010609060101010101" pitchFamily="49" charset="-122"/>
                <a:ea typeface="黑体" panose="02010609060101010101" pitchFamily="49" charset="-122"/>
              </a:rPr>
              <a:t>6 </a:t>
            </a:r>
            <a:r>
              <a:rPr kumimoji="1" lang="zh-CN" altLang="en-US" sz="4000" b="0">
                <a:latin typeface="黑体" panose="02010609060101010101" pitchFamily="49" charset="-122"/>
                <a:ea typeface="黑体" panose="02010609060101010101" pitchFamily="49" charset="-122"/>
              </a:rPr>
              <a:t>是反自反的、反对称、传递的。</a:t>
            </a:r>
            <a:endParaRPr kumimoji="1" lang="zh-CN" altLang="en-US" sz="4000" b="0" baseline="-25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9" name="Rectangle 19">
            <a:extLst>
              <a:ext uri="{FF2B5EF4-FFF2-40B4-BE49-F238E27FC236}">
                <a16:creationId xmlns:a16="http://schemas.microsoft.com/office/drawing/2014/main" id="{05E40FCE-BEDB-4AF1-95A1-FD90195E3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1268413"/>
            <a:ext cx="61071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i="1"/>
              <a:t>R</a:t>
            </a:r>
            <a:r>
              <a:rPr kumimoji="1" lang="en-US" altLang="zh-CN" sz="4000" baseline="-25000"/>
              <a:t>6</a:t>
            </a:r>
            <a:r>
              <a:rPr kumimoji="1" lang="en-US" altLang="zh-CN" sz="4000"/>
              <a:t> = {&lt;</a:t>
            </a:r>
            <a:r>
              <a:rPr kumimoji="1" lang="en-US" altLang="zh-CN" sz="4000" i="1"/>
              <a:t>a</a:t>
            </a:r>
            <a:r>
              <a:rPr kumimoji="1" lang="en-US" altLang="zh-CN" sz="4000"/>
              <a:t>, </a:t>
            </a:r>
            <a:r>
              <a:rPr kumimoji="1" lang="en-US" altLang="zh-CN" sz="4000" i="1"/>
              <a:t>b</a:t>
            </a:r>
            <a:r>
              <a:rPr kumimoji="1" lang="en-US" altLang="zh-CN" sz="4000"/>
              <a:t>&gt;, &lt;</a:t>
            </a:r>
            <a:r>
              <a:rPr kumimoji="1" lang="en-US" altLang="zh-CN" sz="4000" i="1"/>
              <a:t>b</a:t>
            </a:r>
            <a:r>
              <a:rPr kumimoji="1" lang="en-US" altLang="zh-CN" sz="4000"/>
              <a:t>, </a:t>
            </a:r>
            <a:r>
              <a:rPr kumimoji="1" lang="en-US" altLang="zh-CN" sz="4000" i="1"/>
              <a:t>c</a:t>
            </a:r>
            <a:r>
              <a:rPr kumimoji="1" lang="en-US" altLang="zh-CN" sz="4000"/>
              <a:t>&gt;, &lt;</a:t>
            </a:r>
            <a:r>
              <a:rPr kumimoji="1" lang="en-US" altLang="zh-CN" sz="4000" i="1"/>
              <a:t>a</a:t>
            </a:r>
            <a:r>
              <a:rPr kumimoji="1" lang="en-US" altLang="zh-CN" sz="4000"/>
              <a:t>, </a:t>
            </a:r>
            <a:r>
              <a:rPr kumimoji="1" lang="en-US" altLang="zh-CN" sz="4000" i="1"/>
              <a:t>c</a:t>
            </a:r>
            <a:r>
              <a:rPr kumimoji="1" lang="en-US" altLang="zh-CN" sz="4000"/>
              <a:t>&gt;}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1F06DC-B39D-49F5-BD1A-649658122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97" y="2333625"/>
            <a:ext cx="3924158" cy="24733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46C786-B346-4C0E-AB35-38FCB1E0B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2745001"/>
            <a:ext cx="1524000" cy="2133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4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6D607A98-471A-435C-B677-8891C058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9BDC1F-DE70-441F-8457-6ECDDB37F8DE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FACAA88-E68D-4A52-A726-5596077A2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F16FD21-A632-4507-A6A9-AD39F9951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686800" cy="1439863"/>
          </a:xfrm>
        </p:spPr>
        <p:txBody>
          <a:bodyPr/>
          <a:lstStyle/>
          <a:p>
            <a:pPr marL="1524000" indent="-1524000" eaLnBrk="1" hangingPunct="1"/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2 </a:t>
            </a:r>
            <a:r>
              <a:rPr lang="zh-CN" altLang="en-US" dirty="0"/>
              <a:t>设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, </a:t>
            </a:r>
            <a:r>
              <a:rPr lang="en-US" altLang="zh-CN" i="1" dirty="0"/>
              <a:t>D</a:t>
            </a:r>
            <a:r>
              <a:rPr lang="zh-CN" altLang="en-US" dirty="0"/>
              <a:t>是任意集合</a:t>
            </a:r>
            <a:endParaRPr lang="en-US" altLang="zh-CN" dirty="0"/>
          </a:p>
          <a:p>
            <a:pPr marL="1524000" indent="-1524000" eaLnBrk="1" hangingPunct="1"/>
            <a:r>
              <a:rPr lang="en-US" altLang="zh-CN" dirty="0"/>
              <a:t>(1)  </a:t>
            </a:r>
            <a:r>
              <a:rPr lang="zh-CN" altLang="en-US" dirty="0"/>
              <a:t>证明</a:t>
            </a:r>
            <a:r>
              <a:rPr lang="en-US" altLang="zh-CN" i="1" dirty="0"/>
              <a:t>A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en-US" altLang="zh-CN" dirty="0"/>
              <a:t>,</a:t>
            </a:r>
            <a:r>
              <a:rPr lang="en-US" altLang="zh-CN" i="1" dirty="0"/>
              <a:t>C</a:t>
            </a:r>
            <a:r>
              <a:rPr lang="en-US" altLang="zh-CN" dirty="0"/>
              <a:t>=</a:t>
            </a:r>
            <a:r>
              <a:rPr lang="en-US" altLang="zh-CN" i="1" dirty="0"/>
              <a:t>D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D</a:t>
            </a:r>
            <a:r>
              <a:rPr lang="en-US" altLang="zh-CN" dirty="0"/>
              <a:t> </a:t>
            </a:r>
          </a:p>
          <a:p>
            <a:pPr marL="1524000" indent="-1524000" eaLnBrk="1" hangingPunct="1"/>
            <a:r>
              <a:rPr lang="en-US" altLang="zh-CN" dirty="0"/>
              <a:t>(2)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 </a:t>
            </a:r>
            <a:r>
              <a:rPr lang="en-US" altLang="zh-CN" dirty="0"/>
              <a:t>= 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D</a:t>
            </a:r>
            <a:r>
              <a:rPr lang="zh-CN" altLang="en-US" dirty="0"/>
              <a:t>是否推出 </a:t>
            </a:r>
            <a:r>
              <a:rPr lang="en-US" altLang="zh-CN" i="1" dirty="0"/>
              <a:t>A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en-US" altLang="zh-CN" dirty="0"/>
              <a:t>,</a:t>
            </a:r>
            <a:r>
              <a:rPr lang="en-US" altLang="zh-CN" i="1" dirty="0"/>
              <a:t>C</a:t>
            </a:r>
            <a:r>
              <a:rPr lang="en-US" altLang="zh-CN" dirty="0"/>
              <a:t>=</a:t>
            </a:r>
            <a:r>
              <a:rPr lang="en-US" altLang="zh-CN" i="1" dirty="0"/>
              <a:t>D</a:t>
            </a:r>
            <a:r>
              <a:rPr lang="en-US" altLang="zh-CN" dirty="0"/>
              <a:t>? </a:t>
            </a:r>
            <a:r>
              <a:rPr lang="zh-CN" altLang="en-US" dirty="0"/>
              <a:t>为什么？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8528B1C1-7C25-4E4A-92AA-108594541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81300"/>
            <a:ext cx="8686800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524000" indent="-15240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891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3971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28051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2131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3670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127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584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041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解 </a:t>
            </a:r>
            <a:r>
              <a:rPr lang="en-US" altLang="zh-CN" dirty="0"/>
              <a:t>(1) </a:t>
            </a:r>
            <a:r>
              <a:rPr lang="zh-CN" altLang="en-US" dirty="0"/>
              <a:t>若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, </a:t>
            </a:r>
            <a:r>
              <a:rPr lang="en-US" altLang="zh-CN" i="1" dirty="0"/>
              <a:t>D</a:t>
            </a:r>
            <a:r>
              <a:rPr lang="zh-CN" altLang="en-US" dirty="0"/>
              <a:t>都是非空集合</a:t>
            </a:r>
            <a:endParaRPr lang="en-US" altLang="zh-CN" dirty="0"/>
          </a:p>
          <a:p>
            <a:pPr eaLnBrk="1" hangingPunct="1"/>
            <a:r>
              <a:rPr lang="zh-CN" altLang="en-US" dirty="0"/>
              <a:t>              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</a:p>
          <a:p>
            <a:pPr eaLnBrk="1" hangingPunct="1"/>
            <a:r>
              <a:rPr lang="en-US" altLang="zh-CN" dirty="0"/>
              <a:t>                  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             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0066FF"/>
                </a:solidFill>
              </a:rPr>
              <a:t>C</a:t>
            </a:r>
            <a:endParaRPr lang="en-US" altLang="zh-CN" dirty="0">
              <a:solidFill>
                <a:srgbClr val="0066FF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              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0066FF"/>
                </a:solidFill>
              </a:rPr>
              <a:t>B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0066FF"/>
                </a:solidFill>
              </a:rPr>
              <a:t>D</a:t>
            </a:r>
            <a:endParaRPr lang="en-US" altLang="zh-CN" dirty="0">
              <a:solidFill>
                <a:srgbClr val="0066FF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              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D</a:t>
            </a:r>
            <a:endParaRPr lang="en-US" altLang="zh-CN" dirty="0"/>
          </a:p>
          <a:p>
            <a:pPr eaLnBrk="1" hangingPunct="1"/>
            <a:r>
              <a:rPr lang="zh-CN" altLang="en-US" dirty="0"/>
              <a:t>          否则，显然成立</a:t>
            </a:r>
            <a:endParaRPr lang="en-US" altLang="zh-CN" dirty="0"/>
          </a:p>
          <a:p>
            <a:pPr eaLnBrk="1" hangingPunct="1"/>
            <a:r>
              <a:rPr lang="en-US" altLang="zh-CN" dirty="0"/>
              <a:t>(2) </a:t>
            </a:r>
            <a:r>
              <a:rPr lang="zh-CN" altLang="en-US" dirty="0"/>
              <a:t>不一定</a:t>
            </a:r>
            <a:r>
              <a:rPr lang="en-US" altLang="zh-CN" dirty="0"/>
              <a:t>.</a:t>
            </a:r>
            <a:r>
              <a:rPr lang="zh-CN" altLang="en-US" dirty="0"/>
              <a:t>反例如下：</a:t>
            </a:r>
          </a:p>
          <a:p>
            <a:pPr eaLnBrk="1" hangingPunct="1"/>
            <a:r>
              <a:rPr lang="zh-CN" altLang="en-US" dirty="0"/>
              <a:t>      </a:t>
            </a:r>
            <a:r>
              <a:rPr lang="en-US" altLang="zh-CN" i="1" dirty="0"/>
              <a:t>A</a:t>
            </a:r>
            <a:r>
              <a:rPr lang="en-US" altLang="zh-CN" dirty="0"/>
              <a:t>={1}</a:t>
            </a:r>
            <a:r>
              <a:rPr lang="zh-CN" altLang="en-US" dirty="0"/>
              <a:t>，</a:t>
            </a:r>
            <a:r>
              <a:rPr lang="en-US" altLang="zh-CN" i="1" dirty="0"/>
              <a:t>B</a:t>
            </a:r>
            <a:r>
              <a:rPr lang="en-US" altLang="zh-CN" dirty="0"/>
              <a:t>={2}, </a:t>
            </a:r>
            <a:r>
              <a:rPr lang="en-US" altLang="zh-CN" i="1" dirty="0"/>
              <a:t>C </a:t>
            </a:r>
            <a:r>
              <a:rPr lang="en-US" altLang="zh-CN" dirty="0"/>
              <a:t>= </a:t>
            </a:r>
            <a:r>
              <a:rPr lang="en-US" altLang="zh-CN" i="1" dirty="0"/>
              <a:t>D </a:t>
            </a:r>
            <a:r>
              <a:rPr lang="en-US" altLang="zh-CN" dirty="0"/>
              <a:t>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 </a:t>
            </a:r>
            <a:r>
              <a:rPr lang="en-US" altLang="zh-CN" dirty="0"/>
              <a:t>= 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D</a:t>
            </a:r>
            <a:r>
              <a:rPr lang="zh-CN" altLang="en-US" dirty="0"/>
              <a:t>但是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id="{5DF4C247-DF9A-46E2-A5BC-4697C575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7F24F8C2-FEE5-4380-A630-64E894E24C31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zh-CN" sz="1400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A460EA6-3C2D-482C-91E3-65751A77A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R7</a:t>
            </a:r>
          </a:p>
        </p:txBody>
      </p:sp>
      <p:sp>
        <p:nvSpPr>
          <p:cNvPr id="663570" name="Text Box 18">
            <a:extLst>
              <a:ext uri="{FF2B5EF4-FFF2-40B4-BE49-F238E27FC236}">
                <a16:creationId xmlns:a16="http://schemas.microsoft.com/office/drawing/2014/main" id="{D96EAEFF-0603-43BD-9EA6-7317E531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508625"/>
            <a:ext cx="5859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b="0">
                <a:ea typeface="黑体" panose="02010609060101010101" pitchFamily="49" charset="-122"/>
              </a:rPr>
              <a:t>R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7 </a:t>
            </a:r>
            <a:r>
              <a:rPr kumimoji="1" lang="zh-CN" altLang="en-US" sz="4000" b="0">
                <a:ea typeface="黑体" panose="02010609060101010101" pitchFamily="49" charset="-122"/>
              </a:rPr>
              <a:t>是反自反、反对称的。</a:t>
            </a:r>
          </a:p>
        </p:txBody>
      </p:sp>
      <p:sp>
        <p:nvSpPr>
          <p:cNvPr id="29703" name="Rectangle 19">
            <a:extLst>
              <a:ext uri="{FF2B5EF4-FFF2-40B4-BE49-F238E27FC236}">
                <a16:creationId xmlns:a16="http://schemas.microsoft.com/office/drawing/2014/main" id="{24D3ED04-54FF-4E85-BDB1-7DAE1C80F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1341438"/>
            <a:ext cx="6107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kumimoji="1" lang="en-US" altLang="zh-CN" sz="4000" i="1"/>
              <a:t>R</a:t>
            </a:r>
            <a:r>
              <a:rPr kumimoji="1" lang="en-US" altLang="zh-CN" sz="4000" baseline="-25000"/>
              <a:t>7</a:t>
            </a:r>
            <a:r>
              <a:rPr kumimoji="1" lang="en-US" altLang="zh-CN" sz="4000"/>
              <a:t> = {&lt;</a:t>
            </a:r>
            <a:r>
              <a:rPr kumimoji="1" lang="en-US" altLang="zh-CN" sz="4000" i="1"/>
              <a:t>a</a:t>
            </a:r>
            <a:r>
              <a:rPr kumimoji="1" lang="en-US" altLang="zh-CN" sz="4000"/>
              <a:t>, </a:t>
            </a:r>
            <a:r>
              <a:rPr kumimoji="1" lang="en-US" altLang="zh-CN" sz="4000" i="1"/>
              <a:t>b</a:t>
            </a:r>
            <a:r>
              <a:rPr kumimoji="1" lang="en-US" altLang="zh-CN" sz="4000"/>
              <a:t>&gt;, &lt;</a:t>
            </a:r>
            <a:r>
              <a:rPr kumimoji="1" lang="en-US" altLang="zh-CN" sz="4000" i="1"/>
              <a:t>b</a:t>
            </a:r>
            <a:r>
              <a:rPr kumimoji="1" lang="en-US" altLang="zh-CN" sz="4000"/>
              <a:t>, </a:t>
            </a:r>
            <a:r>
              <a:rPr kumimoji="1" lang="en-US" altLang="zh-CN" sz="4000" i="1"/>
              <a:t>c</a:t>
            </a:r>
            <a:r>
              <a:rPr kumimoji="1" lang="en-US" altLang="zh-CN" sz="4000"/>
              <a:t>&gt;, &lt;</a:t>
            </a:r>
            <a:r>
              <a:rPr kumimoji="1" lang="en-US" altLang="zh-CN" sz="4000" i="1"/>
              <a:t>c</a:t>
            </a:r>
            <a:r>
              <a:rPr kumimoji="1" lang="en-US" altLang="zh-CN" sz="4000"/>
              <a:t>, </a:t>
            </a:r>
            <a:r>
              <a:rPr kumimoji="1" lang="en-US" altLang="zh-CN" sz="4000" i="1"/>
              <a:t>a</a:t>
            </a:r>
            <a:r>
              <a:rPr kumimoji="1" lang="en-US" altLang="zh-CN" sz="4000"/>
              <a:t>&gt;}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D7FDC6-C62D-4D9D-91E0-D68913E3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5" y="2151435"/>
            <a:ext cx="4233699" cy="27237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4373E57-A1B5-409E-8227-B56A63E66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620139"/>
            <a:ext cx="1400175" cy="2095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0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ECF69F98-0DA6-45D7-99B1-9FE8078B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CFC86066-DC28-4467-8974-E59FDDDB0637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zh-CN" sz="1400" b="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3078237-22A6-4C9B-A5BE-FD29ECD1E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R8</a:t>
            </a:r>
          </a:p>
        </p:txBody>
      </p:sp>
      <p:sp>
        <p:nvSpPr>
          <p:cNvPr id="664580" name="Text Box 4">
            <a:extLst>
              <a:ext uri="{FF2B5EF4-FFF2-40B4-BE49-F238E27FC236}">
                <a16:creationId xmlns:a16="http://schemas.microsoft.com/office/drawing/2014/main" id="{304BB86E-63BE-462C-A409-E54C3C0E3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5508625"/>
            <a:ext cx="7383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b="0">
                <a:ea typeface="黑体" panose="02010609060101010101" pitchFamily="49" charset="-122"/>
              </a:rPr>
              <a:t>R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8 </a:t>
            </a:r>
            <a:r>
              <a:rPr kumimoji="1" lang="zh-CN" altLang="en-US" sz="4000" b="0">
                <a:ea typeface="黑体" panose="02010609060101010101" pitchFamily="49" charset="-122"/>
              </a:rPr>
              <a:t>是反自反、反对称、传递的。</a:t>
            </a:r>
          </a:p>
        </p:txBody>
      </p:sp>
      <p:sp>
        <p:nvSpPr>
          <p:cNvPr id="30728" name="Rectangle 17">
            <a:extLst>
              <a:ext uri="{FF2B5EF4-FFF2-40B4-BE49-F238E27FC236}">
                <a16:creationId xmlns:a16="http://schemas.microsoft.com/office/drawing/2014/main" id="{C4DE9162-F7C7-43DB-9939-DA0AD0A1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1412875"/>
            <a:ext cx="45418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i="1"/>
              <a:t>R</a:t>
            </a:r>
            <a:r>
              <a:rPr kumimoji="1" lang="en-US" altLang="zh-CN" sz="4000" baseline="-25000"/>
              <a:t>8</a:t>
            </a:r>
            <a:r>
              <a:rPr kumimoji="1" lang="en-US" altLang="zh-CN" sz="4000"/>
              <a:t> = {&lt;</a:t>
            </a:r>
            <a:r>
              <a:rPr kumimoji="1" lang="en-US" altLang="zh-CN" sz="4000" i="1"/>
              <a:t>a</a:t>
            </a:r>
            <a:r>
              <a:rPr kumimoji="1" lang="en-US" altLang="zh-CN" sz="4000"/>
              <a:t>, </a:t>
            </a:r>
            <a:r>
              <a:rPr kumimoji="1" lang="en-US" altLang="zh-CN" sz="4000" i="1"/>
              <a:t>b</a:t>
            </a:r>
            <a:r>
              <a:rPr kumimoji="1" lang="en-US" altLang="zh-CN" sz="4000"/>
              <a:t>&gt;, &lt;</a:t>
            </a:r>
            <a:r>
              <a:rPr kumimoji="1" lang="en-US" altLang="zh-CN" sz="4000" i="1"/>
              <a:t>a</a:t>
            </a:r>
            <a:r>
              <a:rPr kumimoji="1" lang="en-US" altLang="zh-CN" sz="4000"/>
              <a:t>, </a:t>
            </a:r>
            <a:r>
              <a:rPr kumimoji="1" lang="en-US" altLang="zh-CN" sz="4000" i="1"/>
              <a:t>c</a:t>
            </a:r>
            <a:r>
              <a:rPr kumimoji="1" lang="en-US" altLang="zh-CN" sz="4000"/>
              <a:t>&gt;}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7C0CB8-4FAE-4195-93C1-A969E7E68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32" y="2395842"/>
            <a:ext cx="3906738" cy="26044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DCA78AB-097D-44BC-B1B7-775666525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725738"/>
            <a:ext cx="1752600" cy="21717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id="{2ABB2DD1-691B-4F17-A055-F1138521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84B3CE93-CE4A-4FC9-8751-810CF2DCC488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zh-CN" sz="1400" b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E12B5ED-8FD5-41ED-ABDF-5854600C0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总结</a:t>
            </a:r>
            <a:endParaRPr lang="en-US" altLang="zh-CN"/>
          </a:p>
        </p:txBody>
      </p:sp>
      <p:sp>
        <p:nvSpPr>
          <p:cNvPr id="665603" name="Rectangle 3">
            <a:extLst>
              <a:ext uri="{FF2B5EF4-FFF2-40B4-BE49-F238E27FC236}">
                <a16:creationId xmlns:a16="http://schemas.microsoft.com/office/drawing/2014/main" id="{1EC5EF52-E02A-46D6-9FC5-DEA47ECDE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52525"/>
            <a:ext cx="9144000" cy="52482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4800" b="0">
              <a:solidFill>
                <a:srgbClr val="FF3300"/>
              </a:solidFill>
              <a:ea typeface="隶书" panose="02010509060101010101" pitchFamily="49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8B82A33-3BA4-4996-BF6C-8244C70D198F}"/>
              </a:ext>
            </a:extLst>
          </p:cNvPr>
          <p:cNvGrpSpPr>
            <a:grpSpLocks/>
          </p:cNvGrpSpPr>
          <p:nvPr/>
        </p:nvGrpSpPr>
        <p:grpSpPr bwMode="auto">
          <a:xfrm>
            <a:off x="0" y="1393825"/>
            <a:ext cx="9144000" cy="4702175"/>
            <a:chOff x="-3" y="-3"/>
            <a:chExt cx="3930" cy="3462"/>
          </a:xfrm>
        </p:grpSpPr>
        <p:grpSp>
          <p:nvGrpSpPr>
            <p:cNvPr id="31752" name="Group 5">
              <a:extLst>
                <a:ext uri="{FF2B5EF4-FFF2-40B4-BE49-F238E27FC236}">
                  <a16:creationId xmlns:a16="http://schemas.microsoft.com/office/drawing/2014/main" id="{37F747A0-2AB8-47C5-A38D-B02F670C0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924" cy="3456"/>
              <a:chOff x="0" y="0"/>
              <a:chExt cx="3924" cy="3456"/>
            </a:xfrm>
          </p:grpSpPr>
          <p:grpSp>
            <p:nvGrpSpPr>
              <p:cNvPr id="31754" name="Group 6">
                <a:extLst>
                  <a:ext uri="{FF2B5EF4-FFF2-40B4-BE49-F238E27FC236}">
                    <a16:creationId xmlns:a16="http://schemas.microsoft.com/office/drawing/2014/main" id="{734E833B-4510-4C97-A732-28B8529538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654" cy="384"/>
                <a:chOff x="0" y="0"/>
                <a:chExt cx="654" cy="384"/>
              </a:xfrm>
            </p:grpSpPr>
            <p:sp>
              <p:nvSpPr>
                <p:cNvPr id="31914" name="Rectangle 7">
                  <a:extLst>
                    <a:ext uri="{FF2B5EF4-FFF2-40B4-BE49-F238E27FC236}">
                      <a16:creationId xmlns:a16="http://schemas.microsoft.com/office/drawing/2014/main" id="{BF8A6B12-9360-449F-88CC-EA9D16BADA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915" name="Rectangle 8">
                  <a:extLst>
                    <a:ext uri="{FF2B5EF4-FFF2-40B4-BE49-F238E27FC236}">
                      <a16:creationId xmlns:a16="http://schemas.microsoft.com/office/drawing/2014/main" id="{EFFD6C68-5456-4E8D-9E25-756FDE232E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55" name="Group 9">
                <a:extLst>
                  <a:ext uri="{FF2B5EF4-FFF2-40B4-BE49-F238E27FC236}">
                    <a16:creationId xmlns:a16="http://schemas.microsoft.com/office/drawing/2014/main" id="{D2351E88-C3D0-472F-B432-2BBB85F05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" y="0"/>
                <a:ext cx="654" cy="384"/>
                <a:chOff x="654" y="0"/>
                <a:chExt cx="654" cy="384"/>
              </a:xfrm>
            </p:grpSpPr>
            <p:sp>
              <p:nvSpPr>
                <p:cNvPr id="31912" name="Rectangle 10">
                  <a:extLst>
                    <a:ext uri="{FF2B5EF4-FFF2-40B4-BE49-F238E27FC236}">
                      <a16:creationId xmlns:a16="http://schemas.microsoft.com/office/drawing/2014/main" id="{22551AAE-9499-43D7-8E60-8181D51EE5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7" y="0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000">
                      <a:solidFill>
                        <a:srgbClr val="000000"/>
                      </a:solidFill>
                    </a:rPr>
                    <a:t>自反性</a:t>
                  </a:r>
                  <a:endParaRPr kumimoji="1" lang="zh-CN" altLang="en-US" sz="2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913" name="Rectangle 11">
                  <a:extLst>
                    <a:ext uri="{FF2B5EF4-FFF2-40B4-BE49-F238E27FC236}">
                      <a16:creationId xmlns:a16="http://schemas.microsoft.com/office/drawing/2014/main" id="{4978E999-7C70-4100-9097-961C8C76FE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4" y="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56" name="Group 12">
                <a:extLst>
                  <a:ext uri="{FF2B5EF4-FFF2-40B4-BE49-F238E27FC236}">
                    <a16:creationId xmlns:a16="http://schemas.microsoft.com/office/drawing/2014/main" id="{9AAFC9B8-ABB7-43D6-A841-EC9E87257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8" y="0"/>
                <a:ext cx="654" cy="384"/>
                <a:chOff x="1308" y="0"/>
                <a:chExt cx="654" cy="384"/>
              </a:xfrm>
            </p:grpSpPr>
            <p:sp>
              <p:nvSpPr>
                <p:cNvPr id="31910" name="Rectangle 13">
                  <a:extLst>
                    <a:ext uri="{FF2B5EF4-FFF2-40B4-BE49-F238E27FC236}">
                      <a16:creationId xmlns:a16="http://schemas.microsoft.com/office/drawing/2014/main" id="{0467B48A-7EF9-46E2-8F1A-767E11B3F3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1" y="0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000">
                      <a:solidFill>
                        <a:srgbClr val="000000"/>
                      </a:solidFill>
                    </a:rPr>
                    <a:t>反自反性</a:t>
                  </a:r>
                  <a:endParaRPr kumimoji="1"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911" name="Rectangle 14">
                  <a:extLst>
                    <a:ext uri="{FF2B5EF4-FFF2-40B4-BE49-F238E27FC236}">
                      <a16:creationId xmlns:a16="http://schemas.microsoft.com/office/drawing/2014/main" id="{0B5C62AF-32C9-4349-B9A2-386A5360EA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8" y="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57" name="Group 15">
                <a:extLst>
                  <a:ext uri="{FF2B5EF4-FFF2-40B4-BE49-F238E27FC236}">
                    <a16:creationId xmlns:a16="http://schemas.microsoft.com/office/drawing/2014/main" id="{A09AF1D8-6B10-47F6-A12D-B8854AF9FA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2" y="0"/>
                <a:ext cx="654" cy="384"/>
                <a:chOff x="1962" y="0"/>
                <a:chExt cx="654" cy="384"/>
              </a:xfrm>
            </p:grpSpPr>
            <p:sp>
              <p:nvSpPr>
                <p:cNvPr id="31908" name="Rectangle 16">
                  <a:extLst>
                    <a:ext uri="{FF2B5EF4-FFF2-40B4-BE49-F238E27FC236}">
                      <a16:creationId xmlns:a16="http://schemas.microsoft.com/office/drawing/2014/main" id="{69EBDD84-9881-4BFE-B9DC-54E18DED21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5" y="0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000">
                      <a:solidFill>
                        <a:srgbClr val="000000"/>
                      </a:solidFill>
                    </a:rPr>
                    <a:t>对称性</a:t>
                  </a:r>
                  <a:endParaRPr kumimoji="1" lang="zh-CN" altLang="en-US" sz="2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909" name="Rectangle 17">
                  <a:extLst>
                    <a:ext uri="{FF2B5EF4-FFF2-40B4-BE49-F238E27FC236}">
                      <a16:creationId xmlns:a16="http://schemas.microsoft.com/office/drawing/2014/main" id="{C82D5081-1213-4685-AC29-1DDFB8927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2" y="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58" name="Group 18">
                <a:extLst>
                  <a:ext uri="{FF2B5EF4-FFF2-40B4-BE49-F238E27FC236}">
                    <a16:creationId xmlns:a16="http://schemas.microsoft.com/office/drawing/2014/main" id="{AB442ADB-00C0-4CD0-9FF2-D6D5E94329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16" y="0"/>
                <a:ext cx="654" cy="384"/>
                <a:chOff x="2616" y="0"/>
                <a:chExt cx="654" cy="384"/>
              </a:xfrm>
            </p:grpSpPr>
            <p:sp>
              <p:nvSpPr>
                <p:cNvPr id="31906" name="Rectangle 19">
                  <a:extLst>
                    <a:ext uri="{FF2B5EF4-FFF2-40B4-BE49-F238E27FC236}">
                      <a16:creationId xmlns:a16="http://schemas.microsoft.com/office/drawing/2014/main" id="{4FF1FBFD-1A41-42CE-A0FD-C2F1752E1D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9" y="0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000">
                      <a:solidFill>
                        <a:srgbClr val="000000"/>
                      </a:solidFill>
                    </a:rPr>
                    <a:t>反对称性</a:t>
                  </a: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907" name="Rectangle 20">
                  <a:extLst>
                    <a:ext uri="{FF2B5EF4-FFF2-40B4-BE49-F238E27FC236}">
                      <a16:creationId xmlns:a16="http://schemas.microsoft.com/office/drawing/2014/main" id="{D587C994-A9EA-4500-8FEB-23B00F6E17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6" y="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59" name="Group 21">
                <a:extLst>
                  <a:ext uri="{FF2B5EF4-FFF2-40B4-BE49-F238E27FC236}">
                    <a16:creationId xmlns:a16="http://schemas.microsoft.com/office/drawing/2014/main" id="{50354722-8E5F-4D0B-A660-0E923953A9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0" y="0"/>
                <a:ext cx="654" cy="384"/>
                <a:chOff x="3270" y="0"/>
                <a:chExt cx="654" cy="384"/>
              </a:xfrm>
            </p:grpSpPr>
            <p:sp>
              <p:nvSpPr>
                <p:cNvPr id="31904" name="Rectangle 22">
                  <a:extLst>
                    <a:ext uri="{FF2B5EF4-FFF2-40B4-BE49-F238E27FC236}">
                      <a16:creationId xmlns:a16="http://schemas.microsoft.com/office/drawing/2014/main" id="{2F87DF21-A919-40B3-96D1-D070FC4E8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3" y="0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000">
                      <a:solidFill>
                        <a:srgbClr val="000000"/>
                      </a:solidFill>
                    </a:rPr>
                    <a:t>传递性</a:t>
                  </a:r>
                  <a:endParaRPr kumimoji="1" lang="zh-CN" altLang="en-US" sz="2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905" name="Rectangle 23">
                  <a:extLst>
                    <a:ext uri="{FF2B5EF4-FFF2-40B4-BE49-F238E27FC236}">
                      <a16:creationId xmlns:a16="http://schemas.microsoft.com/office/drawing/2014/main" id="{9DD42D91-E844-42F7-8340-90B57E898B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0" y="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60" name="Group 24">
                <a:extLst>
                  <a:ext uri="{FF2B5EF4-FFF2-40B4-BE49-F238E27FC236}">
                    <a16:creationId xmlns:a16="http://schemas.microsoft.com/office/drawing/2014/main" id="{57EA370A-E6EC-4C0A-8E54-EF066904D8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84"/>
                <a:ext cx="654" cy="384"/>
                <a:chOff x="0" y="384"/>
                <a:chExt cx="654" cy="384"/>
              </a:xfrm>
            </p:grpSpPr>
            <p:sp>
              <p:nvSpPr>
                <p:cNvPr id="31902" name="Rectangle 25">
                  <a:extLst>
                    <a:ext uri="{FF2B5EF4-FFF2-40B4-BE49-F238E27FC236}">
                      <a16:creationId xmlns:a16="http://schemas.microsoft.com/office/drawing/2014/main" id="{FDA01410-7563-4A32-9A6C-4DE461BA42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3200">
                      <a:solidFill>
                        <a:srgbClr val="000000"/>
                      </a:solidFill>
                    </a:rPr>
                    <a:t>R1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903" name="Rectangle 26">
                  <a:extLst>
                    <a:ext uri="{FF2B5EF4-FFF2-40B4-BE49-F238E27FC236}">
                      <a16:creationId xmlns:a16="http://schemas.microsoft.com/office/drawing/2014/main" id="{8974B711-1129-480D-84F5-4EF6AE6E2C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61" name="Group 27">
                <a:extLst>
                  <a:ext uri="{FF2B5EF4-FFF2-40B4-BE49-F238E27FC236}">
                    <a16:creationId xmlns:a16="http://schemas.microsoft.com/office/drawing/2014/main" id="{6889A949-156C-4FDF-B03A-31B0F3B0EE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" y="384"/>
                <a:ext cx="654" cy="384"/>
                <a:chOff x="654" y="384"/>
                <a:chExt cx="654" cy="384"/>
              </a:xfrm>
            </p:grpSpPr>
            <p:sp>
              <p:nvSpPr>
                <p:cNvPr id="31900" name="Rectangle 28">
                  <a:extLst>
                    <a:ext uri="{FF2B5EF4-FFF2-40B4-BE49-F238E27FC236}">
                      <a16:creationId xmlns:a16="http://schemas.microsoft.com/office/drawing/2014/main" id="{1AA8BCC2-1686-468E-8FED-499BA4ADA0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7" y="384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</a:t>
                  </a:r>
                  <a:endParaRPr kumimoji="1" lang="zh-CN" altLang="en-US" sz="3200">
                    <a:solidFill>
                      <a:srgbClr val="000000"/>
                    </a:solidFill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1901" name="Rectangle 29">
                  <a:extLst>
                    <a:ext uri="{FF2B5EF4-FFF2-40B4-BE49-F238E27FC236}">
                      <a16:creationId xmlns:a16="http://schemas.microsoft.com/office/drawing/2014/main" id="{D38EA8CF-642F-4A1D-9D4D-6F0FEC6E85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4" y="38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62" name="Group 30">
                <a:extLst>
                  <a:ext uri="{FF2B5EF4-FFF2-40B4-BE49-F238E27FC236}">
                    <a16:creationId xmlns:a16="http://schemas.microsoft.com/office/drawing/2014/main" id="{F26D753B-F1B6-45F7-8656-E9FDDBB75E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8" y="384"/>
                <a:ext cx="654" cy="384"/>
                <a:chOff x="1308" y="384"/>
                <a:chExt cx="654" cy="384"/>
              </a:xfrm>
            </p:grpSpPr>
            <p:sp>
              <p:nvSpPr>
                <p:cNvPr id="31898" name="Rectangle 31">
                  <a:extLst>
                    <a:ext uri="{FF2B5EF4-FFF2-40B4-BE49-F238E27FC236}">
                      <a16:creationId xmlns:a16="http://schemas.microsoft.com/office/drawing/2014/main" id="{29F85B21-56E3-4617-BAE1-659C8828DF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1" y="384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99" name="Rectangle 32">
                  <a:extLst>
                    <a:ext uri="{FF2B5EF4-FFF2-40B4-BE49-F238E27FC236}">
                      <a16:creationId xmlns:a16="http://schemas.microsoft.com/office/drawing/2014/main" id="{9454DA61-E781-42CD-8C68-DF00A63616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8" y="38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63" name="Group 33">
                <a:extLst>
                  <a:ext uri="{FF2B5EF4-FFF2-40B4-BE49-F238E27FC236}">
                    <a16:creationId xmlns:a16="http://schemas.microsoft.com/office/drawing/2014/main" id="{76471CD0-D042-45AC-9767-4FCC86D500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2" y="384"/>
                <a:ext cx="654" cy="384"/>
                <a:chOff x="1962" y="384"/>
                <a:chExt cx="654" cy="384"/>
              </a:xfrm>
            </p:grpSpPr>
            <p:sp>
              <p:nvSpPr>
                <p:cNvPr id="31896" name="Rectangle 34">
                  <a:extLst>
                    <a:ext uri="{FF2B5EF4-FFF2-40B4-BE49-F238E27FC236}">
                      <a16:creationId xmlns:a16="http://schemas.microsoft.com/office/drawing/2014/main" id="{F86E1ECC-7FFC-4FAC-9AD9-39C97A1122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5" y="384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97" name="Rectangle 35">
                  <a:extLst>
                    <a:ext uri="{FF2B5EF4-FFF2-40B4-BE49-F238E27FC236}">
                      <a16:creationId xmlns:a16="http://schemas.microsoft.com/office/drawing/2014/main" id="{4B24CD2F-F68C-45C2-8F8C-C8E26261F7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2" y="38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64" name="Group 36">
                <a:extLst>
                  <a:ext uri="{FF2B5EF4-FFF2-40B4-BE49-F238E27FC236}">
                    <a16:creationId xmlns:a16="http://schemas.microsoft.com/office/drawing/2014/main" id="{FCA5124B-FAAC-4838-AA26-B2214710F5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16" y="384"/>
                <a:ext cx="654" cy="384"/>
                <a:chOff x="2616" y="384"/>
                <a:chExt cx="654" cy="384"/>
              </a:xfrm>
            </p:grpSpPr>
            <p:sp>
              <p:nvSpPr>
                <p:cNvPr id="31894" name="Rectangle 37">
                  <a:extLst>
                    <a:ext uri="{FF2B5EF4-FFF2-40B4-BE49-F238E27FC236}">
                      <a16:creationId xmlns:a16="http://schemas.microsoft.com/office/drawing/2014/main" id="{7E1633B9-FE43-4F43-98D3-7FEC102064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9" y="384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</a:t>
                  </a:r>
                  <a:endParaRPr kumimoji="1" lang="zh-CN" altLang="en-US" sz="3200">
                    <a:solidFill>
                      <a:srgbClr val="000000"/>
                    </a:solidFill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1895" name="Rectangle 38">
                  <a:extLst>
                    <a:ext uri="{FF2B5EF4-FFF2-40B4-BE49-F238E27FC236}">
                      <a16:creationId xmlns:a16="http://schemas.microsoft.com/office/drawing/2014/main" id="{26BE8C34-CCD3-489B-AC05-D2592F851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6" y="38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65" name="Group 39">
                <a:extLst>
                  <a:ext uri="{FF2B5EF4-FFF2-40B4-BE49-F238E27FC236}">
                    <a16:creationId xmlns:a16="http://schemas.microsoft.com/office/drawing/2014/main" id="{47BBB88A-B538-4E64-8167-17923496FA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0" y="384"/>
                <a:ext cx="654" cy="384"/>
                <a:chOff x="3270" y="384"/>
                <a:chExt cx="654" cy="384"/>
              </a:xfrm>
            </p:grpSpPr>
            <p:sp>
              <p:nvSpPr>
                <p:cNvPr id="31892" name="Rectangle 40">
                  <a:extLst>
                    <a:ext uri="{FF2B5EF4-FFF2-40B4-BE49-F238E27FC236}">
                      <a16:creationId xmlns:a16="http://schemas.microsoft.com/office/drawing/2014/main" id="{2C11842E-7A3D-4709-9CB4-0CD5EA6AA3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3" y="384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</a:t>
                  </a:r>
                  <a:endParaRPr kumimoji="1" lang="zh-CN" altLang="en-US" sz="3200">
                    <a:solidFill>
                      <a:srgbClr val="000000"/>
                    </a:solidFill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1893" name="Rectangle 41">
                  <a:extLst>
                    <a:ext uri="{FF2B5EF4-FFF2-40B4-BE49-F238E27FC236}">
                      <a16:creationId xmlns:a16="http://schemas.microsoft.com/office/drawing/2014/main" id="{75CA80FA-4995-4D96-AE6F-F55B9A9602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0" y="38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66" name="Group 42">
                <a:extLst>
                  <a:ext uri="{FF2B5EF4-FFF2-40B4-BE49-F238E27FC236}">
                    <a16:creationId xmlns:a16="http://schemas.microsoft.com/office/drawing/2014/main" id="{9173EE98-FD85-468B-B651-89A09CDD9F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768"/>
                <a:ext cx="654" cy="384"/>
                <a:chOff x="0" y="768"/>
                <a:chExt cx="654" cy="384"/>
              </a:xfrm>
            </p:grpSpPr>
            <p:sp>
              <p:nvSpPr>
                <p:cNvPr id="31890" name="Rectangle 43">
                  <a:extLst>
                    <a:ext uri="{FF2B5EF4-FFF2-40B4-BE49-F238E27FC236}">
                      <a16:creationId xmlns:a16="http://schemas.microsoft.com/office/drawing/2014/main" id="{3AF6C7FD-F789-4282-AE98-5C729816E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3200">
                      <a:solidFill>
                        <a:srgbClr val="000000"/>
                      </a:solidFill>
                    </a:rPr>
                    <a:t>R2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91" name="Rectangle 44">
                  <a:extLst>
                    <a:ext uri="{FF2B5EF4-FFF2-40B4-BE49-F238E27FC236}">
                      <a16:creationId xmlns:a16="http://schemas.microsoft.com/office/drawing/2014/main" id="{A243F259-A3B9-4751-818B-2507A7CA2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67" name="Group 45">
                <a:extLst>
                  <a:ext uri="{FF2B5EF4-FFF2-40B4-BE49-F238E27FC236}">
                    <a16:creationId xmlns:a16="http://schemas.microsoft.com/office/drawing/2014/main" id="{9C0C2EF1-5C0C-4F30-A86A-D50149D2FD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" y="768"/>
                <a:ext cx="654" cy="384"/>
                <a:chOff x="654" y="768"/>
                <a:chExt cx="654" cy="384"/>
              </a:xfrm>
            </p:grpSpPr>
            <p:sp>
              <p:nvSpPr>
                <p:cNvPr id="31888" name="Rectangle 46">
                  <a:extLst>
                    <a:ext uri="{FF2B5EF4-FFF2-40B4-BE49-F238E27FC236}">
                      <a16:creationId xmlns:a16="http://schemas.microsoft.com/office/drawing/2014/main" id="{DDE32B9A-457E-4D9B-BCDB-97EB096495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7" y="768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89" name="Rectangle 47">
                  <a:extLst>
                    <a:ext uri="{FF2B5EF4-FFF2-40B4-BE49-F238E27FC236}">
                      <a16:creationId xmlns:a16="http://schemas.microsoft.com/office/drawing/2014/main" id="{AC4EB136-D144-42DA-9E66-AE742D9F74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4" y="76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68" name="Group 48">
                <a:extLst>
                  <a:ext uri="{FF2B5EF4-FFF2-40B4-BE49-F238E27FC236}">
                    <a16:creationId xmlns:a16="http://schemas.microsoft.com/office/drawing/2014/main" id="{0EF1564C-4F37-4D6B-A82C-0A4F1C859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8" y="768"/>
                <a:ext cx="654" cy="384"/>
                <a:chOff x="1308" y="768"/>
                <a:chExt cx="654" cy="384"/>
              </a:xfrm>
            </p:grpSpPr>
            <p:sp>
              <p:nvSpPr>
                <p:cNvPr id="31886" name="Rectangle 49">
                  <a:extLst>
                    <a:ext uri="{FF2B5EF4-FFF2-40B4-BE49-F238E27FC236}">
                      <a16:creationId xmlns:a16="http://schemas.microsoft.com/office/drawing/2014/main" id="{BCF6B26D-4422-4551-8108-C61A0E27A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1" y="768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87" name="Rectangle 50">
                  <a:extLst>
                    <a:ext uri="{FF2B5EF4-FFF2-40B4-BE49-F238E27FC236}">
                      <a16:creationId xmlns:a16="http://schemas.microsoft.com/office/drawing/2014/main" id="{FDEEDBD1-C2DC-4F75-BA45-3DE9822862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8" y="76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69" name="Group 51">
                <a:extLst>
                  <a:ext uri="{FF2B5EF4-FFF2-40B4-BE49-F238E27FC236}">
                    <a16:creationId xmlns:a16="http://schemas.microsoft.com/office/drawing/2014/main" id="{C3D7B8C7-D6E6-4D1D-8E72-D9B2645505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2" y="768"/>
                <a:ext cx="654" cy="384"/>
                <a:chOff x="1962" y="768"/>
                <a:chExt cx="654" cy="384"/>
              </a:xfrm>
            </p:grpSpPr>
            <p:sp>
              <p:nvSpPr>
                <p:cNvPr id="31884" name="Rectangle 52">
                  <a:extLst>
                    <a:ext uri="{FF2B5EF4-FFF2-40B4-BE49-F238E27FC236}">
                      <a16:creationId xmlns:a16="http://schemas.microsoft.com/office/drawing/2014/main" id="{D00CB6C9-47D1-4268-8E8B-376039B31D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5" y="768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85" name="Rectangle 53">
                  <a:extLst>
                    <a:ext uri="{FF2B5EF4-FFF2-40B4-BE49-F238E27FC236}">
                      <a16:creationId xmlns:a16="http://schemas.microsoft.com/office/drawing/2014/main" id="{D525CE67-1711-4555-914F-8DBF4951FA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2" y="76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70" name="Group 54">
                <a:extLst>
                  <a:ext uri="{FF2B5EF4-FFF2-40B4-BE49-F238E27FC236}">
                    <a16:creationId xmlns:a16="http://schemas.microsoft.com/office/drawing/2014/main" id="{AD9DE34F-F66A-406E-B1F7-C315632EFC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16" y="768"/>
                <a:ext cx="654" cy="384"/>
                <a:chOff x="2616" y="768"/>
                <a:chExt cx="654" cy="384"/>
              </a:xfrm>
            </p:grpSpPr>
            <p:sp>
              <p:nvSpPr>
                <p:cNvPr id="31882" name="Rectangle 55">
                  <a:extLst>
                    <a:ext uri="{FF2B5EF4-FFF2-40B4-BE49-F238E27FC236}">
                      <a16:creationId xmlns:a16="http://schemas.microsoft.com/office/drawing/2014/main" id="{19767CA1-4397-4F03-A631-8057199B1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9" y="768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</a:t>
                  </a:r>
                  <a:endParaRPr kumimoji="1" lang="zh-CN" altLang="en-US" sz="3200">
                    <a:solidFill>
                      <a:srgbClr val="000000"/>
                    </a:solidFill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1883" name="Rectangle 56">
                  <a:extLst>
                    <a:ext uri="{FF2B5EF4-FFF2-40B4-BE49-F238E27FC236}">
                      <a16:creationId xmlns:a16="http://schemas.microsoft.com/office/drawing/2014/main" id="{C3D9B935-96C7-41A3-B268-74337FFEDC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6" y="76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71" name="Group 57">
                <a:extLst>
                  <a:ext uri="{FF2B5EF4-FFF2-40B4-BE49-F238E27FC236}">
                    <a16:creationId xmlns:a16="http://schemas.microsoft.com/office/drawing/2014/main" id="{0F2218E7-15C8-463E-B341-F5D3FB4601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0" y="768"/>
                <a:ext cx="654" cy="384"/>
                <a:chOff x="3270" y="768"/>
                <a:chExt cx="654" cy="384"/>
              </a:xfrm>
            </p:grpSpPr>
            <p:sp>
              <p:nvSpPr>
                <p:cNvPr id="31880" name="Rectangle 58">
                  <a:extLst>
                    <a:ext uri="{FF2B5EF4-FFF2-40B4-BE49-F238E27FC236}">
                      <a16:creationId xmlns:a16="http://schemas.microsoft.com/office/drawing/2014/main" id="{84AB136B-19F5-45B6-8E1A-5F8D6BA0B4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3" y="768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1881" name="Rectangle 59">
                  <a:extLst>
                    <a:ext uri="{FF2B5EF4-FFF2-40B4-BE49-F238E27FC236}">
                      <a16:creationId xmlns:a16="http://schemas.microsoft.com/office/drawing/2014/main" id="{4B15E59E-4D43-41CC-945B-9764F7988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0" y="76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72" name="Group 60">
                <a:extLst>
                  <a:ext uri="{FF2B5EF4-FFF2-40B4-BE49-F238E27FC236}">
                    <a16:creationId xmlns:a16="http://schemas.microsoft.com/office/drawing/2014/main" id="{4E30A633-D812-4080-9BEC-67CECDCD74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2"/>
                <a:ext cx="654" cy="384"/>
                <a:chOff x="0" y="1152"/>
                <a:chExt cx="654" cy="384"/>
              </a:xfrm>
            </p:grpSpPr>
            <p:sp>
              <p:nvSpPr>
                <p:cNvPr id="31878" name="Rectangle 61">
                  <a:extLst>
                    <a:ext uri="{FF2B5EF4-FFF2-40B4-BE49-F238E27FC236}">
                      <a16:creationId xmlns:a16="http://schemas.microsoft.com/office/drawing/2014/main" id="{181C7C7D-20E1-44D3-AC6C-5220024F3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3200">
                      <a:solidFill>
                        <a:srgbClr val="000000"/>
                      </a:solidFill>
                    </a:rPr>
                    <a:t>R3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79" name="Rectangle 62">
                  <a:extLst>
                    <a:ext uri="{FF2B5EF4-FFF2-40B4-BE49-F238E27FC236}">
                      <a16:creationId xmlns:a16="http://schemas.microsoft.com/office/drawing/2014/main" id="{FA111934-F143-440B-B66D-72C317C19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73" name="Group 63">
                <a:extLst>
                  <a:ext uri="{FF2B5EF4-FFF2-40B4-BE49-F238E27FC236}">
                    <a16:creationId xmlns:a16="http://schemas.microsoft.com/office/drawing/2014/main" id="{FD5ABFAC-689C-4485-8D68-687468035B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" y="1152"/>
                <a:ext cx="654" cy="384"/>
                <a:chOff x="654" y="1152"/>
                <a:chExt cx="654" cy="384"/>
              </a:xfrm>
            </p:grpSpPr>
            <p:sp>
              <p:nvSpPr>
                <p:cNvPr id="31876" name="Rectangle 64">
                  <a:extLst>
                    <a:ext uri="{FF2B5EF4-FFF2-40B4-BE49-F238E27FC236}">
                      <a16:creationId xmlns:a16="http://schemas.microsoft.com/office/drawing/2014/main" id="{8C12CF93-2029-4943-9192-B6B79EC043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7" y="1152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77" name="Rectangle 65">
                  <a:extLst>
                    <a:ext uri="{FF2B5EF4-FFF2-40B4-BE49-F238E27FC236}">
                      <a16:creationId xmlns:a16="http://schemas.microsoft.com/office/drawing/2014/main" id="{5FB7A002-B6F6-4175-BE69-701631F449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4" y="115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74" name="Group 66">
                <a:extLst>
                  <a:ext uri="{FF2B5EF4-FFF2-40B4-BE49-F238E27FC236}">
                    <a16:creationId xmlns:a16="http://schemas.microsoft.com/office/drawing/2014/main" id="{D92D195A-5148-416A-9FAB-72A8C51893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8" y="1152"/>
                <a:ext cx="654" cy="384"/>
                <a:chOff x="1308" y="1152"/>
                <a:chExt cx="654" cy="384"/>
              </a:xfrm>
            </p:grpSpPr>
            <p:sp>
              <p:nvSpPr>
                <p:cNvPr id="31874" name="Rectangle 67">
                  <a:extLst>
                    <a:ext uri="{FF2B5EF4-FFF2-40B4-BE49-F238E27FC236}">
                      <a16:creationId xmlns:a16="http://schemas.microsoft.com/office/drawing/2014/main" id="{E797057C-4AB5-4817-AA81-BE9C7F4012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1" y="1152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75" name="Rectangle 68">
                  <a:extLst>
                    <a:ext uri="{FF2B5EF4-FFF2-40B4-BE49-F238E27FC236}">
                      <a16:creationId xmlns:a16="http://schemas.microsoft.com/office/drawing/2014/main" id="{2C799ED7-3285-4410-9658-F4DA2AD323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8" y="115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75" name="Group 69">
                <a:extLst>
                  <a:ext uri="{FF2B5EF4-FFF2-40B4-BE49-F238E27FC236}">
                    <a16:creationId xmlns:a16="http://schemas.microsoft.com/office/drawing/2014/main" id="{69A2795E-446F-4C37-880B-3356A1B170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2" y="1152"/>
                <a:ext cx="654" cy="384"/>
                <a:chOff x="1962" y="1152"/>
                <a:chExt cx="654" cy="384"/>
              </a:xfrm>
            </p:grpSpPr>
            <p:sp>
              <p:nvSpPr>
                <p:cNvPr id="31872" name="Rectangle 70">
                  <a:extLst>
                    <a:ext uri="{FF2B5EF4-FFF2-40B4-BE49-F238E27FC236}">
                      <a16:creationId xmlns:a16="http://schemas.microsoft.com/office/drawing/2014/main" id="{BC77B4D6-AADD-4ABE-84BE-1940C9EE11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5" y="1152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73" name="Rectangle 71">
                  <a:extLst>
                    <a:ext uri="{FF2B5EF4-FFF2-40B4-BE49-F238E27FC236}">
                      <a16:creationId xmlns:a16="http://schemas.microsoft.com/office/drawing/2014/main" id="{FF398AED-5751-4A85-8849-758D20164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2" y="115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76" name="Group 72">
                <a:extLst>
                  <a:ext uri="{FF2B5EF4-FFF2-40B4-BE49-F238E27FC236}">
                    <a16:creationId xmlns:a16="http://schemas.microsoft.com/office/drawing/2014/main" id="{98F09A0D-5F3E-4ADF-9925-A83901EB25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16" y="1152"/>
                <a:ext cx="654" cy="384"/>
                <a:chOff x="2616" y="1152"/>
                <a:chExt cx="654" cy="384"/>
              </a:xfrm>
            </p:grpSpPr>
            <p:sp>
              <p:nvSpPr>
                <p:cNvPr id="31870" name="Rectangle 73">
                  <a:extLst>
                    <a:ext uri="{FF2B5EF4-FFF2-40B4-BE49-F238E27FC236}">
                      <a16:creationId xmlns:a16="http://schemas.microsoft.com/office/drawing/2014/main" id="{FD854963-8374-464B-A85C-92A640B064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9" y="1152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71" name="Rectangle 74">
                  <a:extLst>
                    <a:ext uri="{FF2B5EF4-FFF2-40B4-BE49-F238E27FC236}">
                      <a16:creationId xmlns:a16="http://schemas.microsoft.com/office/drawing/2014/main" id="{1841A3B7-5D93-4E2D-B3F2-8321C7F10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6" y="115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77" name="Group 75">
                <a:extLst>
                  <a:ext uri="{FF2B5EF4-FFF2-40B4-BE49-F238E27FC236}">
                    <a16:creationId xmlns:a16="http://schemas.microsoft.com/office/drawing/2014/main" id="{067657F9-8C27-420D-9075-F7A101642E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0" y="1152"/>
                <a:ext cx="654" cy="384"/>
                <a:chOff x="3270" y="1152"/>
                <a:chExt cx="654" cy="384"/>
              </a:xfrm>
            </p:grpSpPr>
            <p:sp>
              <p:nvSpPr>
                <p:cNvPr id="31868" name="Rectangle 76">
                  <a:extLst>
                    <a:ext uri="{FF2B5EF4-FFF2-40B4-BE49-F238E27FC236}">
                      <a16:creationId xmlns:a16="http://schemas.microsoft.com/office/drawing/2014/main" id="{20C460CE-230E-4799-8BD2-3A097869EC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3" y="1152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69" name="Rectangle 77">
                  <a:extLst>
                    <a:ext uri="{FF2B5EF4-FFF2-40B4-BE49-F238E27FC236}">
                      <a16:creationId xmlns:a16="http://schemas.microsoft.com/office/drawing/2014/main" id="{C90BBC8B-09C3-432B-9F25-E0DE334649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0" y="115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78" name="Group 78">
                <a:extLst>
                  <a:ext uri="{FF2B5EF4-FFF2-40B4-BE49-F238E27FC236}">
                    <a16:creationId xmlns:a16="http://schemas.microsoft.com/office/drawing/2014/main" id="{67859BC8-D37B-4070-B487-136CABA354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536"/>
                <a:ext cx="654" cy="384"/>
                <a:chOff x="0" y="1536"/>
                <a:chExt cx="654" cy="384"/>
              </a:xfrm>
            </p:grpSpPr>
            <p:sp>
              <p:nvSpPr>
                <p:cNvPr id="31866" name="Rectangle 79">
                  <a:extLst>
                    <a:ext uri="{FF2B5EF4-FFF2-40B4-BE49-F238E27FC236}">
                      <a16:creationId xmlns:a16="http://schemas.microsoft.com/office/drawing/2014/main" id="{0C60A034-0D34-47F3-BE5F-A2EBA79EE1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3200">
                      <a:solidFill>
                        <a:srgbClr val="000000"/>
                      </a:solidFill>
                    </a:rPr>
                    <a:t>R4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67" name="Rectangle 80">
                  <a:extLst>
                    <a:ext uri="{FF2B5EF4-FFF2-40B4-BE49-F238E27FC236}">
                      <a16:creationId xmlns:a16="http://schemas.microsoft.com/office/drawing/2014/main" id="{919D96B0-43A6-422D-9C0A-901103A618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79" name="Group 81">
                <a:extLst>
                  <a:ext uri="{FF2B5EF4-FFF2-40B4-BE49-F238E27FC236}">
                    <a16:creationId xmlns:a16="http://schemas.microsoft.com/office/drawing/2014/main" id="{681A962D-0255-40FC-9A8E-154DEFACCE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" y="1536"/>
                <a:ext cx="654" cy="384"/>
                <a:chOff x="654" y="1536"/>
                <a:chExt cx="654" cy="384"/>
              </a:xfrm>
            </p:grpSpPr>
            <p:sp>
              <p:nvSpPr>
                <p:cNvPr id="31864" name="Rectangle 82">
                  <a:extLst>
                    <a:ext uri="{FF2B5EF4-FFF2-40B4-BE49-F238E27FC236}">
                      <a16:creationId xmlns:a16="http://schemas.microsoft.com/office/drawing/2014/main" id="{CEBF1C0D-690B-4569-BB7D-E2539EDD87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7" y="1536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65" name="Rectangle 83">
                  <a:extLst>
                    <a:ext uri="{FF2B5EF4-FFF2-40B4-BE49-F238E27FC236}">
                      <a16:creationId xmlns:a16="http://schemas.microsoft.com/office/drawing/2014/main" id="{BDDFAAEF-2B7E-4B9E-AE89-AD8F93F85A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4" y="153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80" name="Group 84">
                <a:extLst>
                  <a:ext uri="{FF2B5EF4-FFF2-40B4-BE49-F238E27FC236}">
                    <a16:creationId xmlns:a16="http://schemas.microsoft.com/office/drawing/2014/main" id="{306466E6-91E1-4039-8FBA-2EB7C6F290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8" y="1536"/>
                <a:ext cx="654" cy="384"/>
                <a:chOff x="1308" y="1536"/>
                <a:chExt cx="654" cy="384"/>
              </a:xfrm>
            </p:grpSpPr>
            <p:sp>
              <p:nvSpPr>
                <p:cNvPr id="31862" name="Rectangle 85">
                  <a:extLst>
                    <a:ext uri="{FF2B5EF4-FFF2-40B4-BE49-F238E27FC236}">
                      <a16:creationId xmlns:a16="http://schemas.microsoft.com/office/drawing/2014/main" id="{FDC8EA5A-94A3-456B-820B-9EAE8AF9A9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1" y="1536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63" name="Rectangle 86">
                  <a:extLst>
                    <a:ext uri="{FF2B5EF4-FFF2-40B4-BE49-F238E27FC236}">
                      <a16:creationId xmlns:a16="http://schemas.microsoft.com/office/drawing/2014/main" id="{450D406E-AF1C-4F59-AD5E-D269F0541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8" y="153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81" name="Group 87">
                <a:extLst>
                  <a:ext uri="{FF2B5EF4-FFF2-40B4-BE49-F238E27FC236}">
                    <a16:creationId xmlns:a16="http://schemas.microsoft.com/office/drawing/2014/main" id="{8CCA4BF9-9008-4B1E-90E0-2FF08628E7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2" y="1536"/>
                <a:ext cx="654" cy="384"/>
                <a:chOff x="1962" y="1536"/>
                <a:chExt cx="654" cy="384"/>
              </a:xfrm>
            </p:grpSpPr>
            <p:sp>
              <p:nvSpPr>
                <p:cNvPr id="31860" name="Rectangle 88">
                  <a:extLst>
                    <a:ext uri="{FF2B5EF4-FFF2-40B4-BE49-F238E27FC236}">
                      <a16:creationId xmlns:a16="http://schemas.microsoft.com/office/drawing/2014/main" id="{CAA17295-2C71-4304-83E1-F031A05645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5" y="1536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</a:t>
                  </a:r>
                  <a:endParaRPr kumimoji="1" lang="zh-CN" altLang="en-US" sz="3200">
                    <a:solidFill>
                      <a:srgbClr val="000000"/>
                    </a:solidFill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1861" name="Rectangle 89">
                  <a:extLst>
                    <a:ext uri="{FF2B5EF4-FFF2-40B4-BE49-F238E27FC236}">
                      <a16:creationId xmlns:a16="http://schemas.microsoft.com/office/drawing/2014/main" id="{AD72013F-4E42-4A81-A300-DB0C6CFA7B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2" y="153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82" name="Group 90">
                <a:extLst>
                  <a:ext uri="{FF2B5EF4-FFF2-40B4-BE49-F238E27FC236}">
                    <a16:creationId xmlns:a16="http://schemas.microsoft.com/office/drawing/2014/main" id="{B86AAD90-52EA-474C-B4E5-FDA16B41FF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16" y="1536"/>
                <a:ext cx="654" cy="384"/>
                <a:chOff x="2616" y="1536"/>
                <a:chExt cx="654" cy="384"/>
              </a:xfrm>
            </p:grpSpPr>
            <p:sp>
              <p:nvSpPr>
                <p:cNvPr id="31858" name="Rectangle 91">
                  <a:extLst>
                    <a:ext uri="{FF2B5EF4-FFF2-40B4-BE49-F238E27FC236}">
                      <a16:creationId xmlns:a16="http://schemas.microsoft.com/office/drawing/2014/main" id="{4D6097DE-B730-4F3A-85DE-1B627F263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9" y="1536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59" name="Rectangle 92">
                  <a:extLst>
                    <a:ext uri="{FF2B5EF4-FFF2-40B4-BE49-F238E27FC236}">
                      <a16:creationId xmlns:a16="http://schemas.microsoft.com/office/drawing/2014/main" id="{208158BA-66B2-48AF-A3A3-46681D0122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6" y="153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83" name="Group 93">
                <a:extLst>
                  <a:ext uri="{FF2B5EF4-FFF2-40B4-BE49-F238E27FC236}">
                    <a16:creationId xmlns:a16="http://schemas.microsoft.com/office/drawing/2014/main" id="{CBBD7A21-810C-4E17-BE5E-4EEE71025A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0" y="1536"/>
                <a:ext cx="654" cy="384"/>
                <a:chOff x="3270" y="1536"/>
                <a:chExt cx="654" cy="384"/>
              </a:xfrm>
            </p:grpSpPr>
            <p:sp>
              <p:nvSpPr>
                <p:cNvPr id="31856" name="Rectangle 94">
                  <a:extLst>
                    <a:ext uri="{FF2B5EF4-FFF2-40B4-BE49-F238E27FC236}">
                      <a16:creationId xmlns:a16="http://schemas.microsoft.com/office/drawing/2014/main" id="{F171471D-650F-402F-B18E-850416A94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3" y="1536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1857" name="Rectangle 95">
                  <a:extLst>
                    <a:ext uri="{FF2B5EF4-FFF2-40B4-BE49-F238E27FC236}">
                      <a16:creationId xmlns:a16="http://schemas.microsoft.com/office/drawing/2014/main" id="{84F63F18-355F-4AE7-8E0F-67007E81ED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0" y="1536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84" name="Group 96">
                <a:extLst>
                  <a:ext uri="{FF2B5EF4-FFF2-40B4-BE49-F238E27FC236}">
                    <a16:creationId xmlns:a16="http://schemas.microsoft.com/office/drawing/2014/main" id="{D1B478FA-C91F-41EB-BA57-5B6D40FC6E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0"/>
                <a:ext cx="654" cy="384"/>
                <a:chOff x="0" y="1920"/>
                <a:chExt cx="654" cy="384"/>
              </a:xfrm>
            </p:grpSpPr>
            <p:sp>
              <p:nvSpPr>
                <p:cNvPr id="31854" name="Rectangle 97">
                  <a:extLst>
                    <a:ext uri="{FF2B5EF4-FFF2-40B4-BE49-F238E27FC236}">
                      <a16:creationId xmlns:a16="http://schemas.microsoft.com/office/drawing/2014/main" id="{F93FBC93-8097-412C-912D-E6467B215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3200">
                      <a:solidFill>
                        <a:srgbClr val="000000"/>
                      </a:solidFill>
                    </a:rPr>
                    <a:t>R5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55" name="Rectangle 98">
                  <a:extLst>
                    <a:ext uri="{FF2B5EF4-FFF2-40B4-BE49-F238E27FC236}">
                      <a16:creationId xmlns:a16="http://schemas.microsoft.com/office/drawing/2014/main" id="{74B068F1-0443-498F-9928-6BDFBE1115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85" name="Group 99">
                <a:extLst>
                  <a:ext uri="{FF2B5EF4-FFF2-40B4-BE49-F238E27FC236}">
                    <a16:creationId xmlns:a16="http://schemas.microsoft.com/office/drawing/2014/main" id="{52BBD350-2F5E-4A74-BE96-2AF7E995C4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" y="1920"/>
                <a:ext cx="654" cy="384"/>
                <a:chOff x="654" y="1920"/>
                <a:chExt cx="654" cy="384"/>
              </a:xfrm>
            </p:grpSpPr>
            <p:sp>
              <p:nvSpPr>
                <p:cNvPr id="31852" name="Rectangle 100">
                  <a:extLst>
                    <a:ext uri="{FF2B5EF4-FFF2-40B4-BE49-F238E27FC236}">
                      <a16:creationId xmlns:a16="http://schemas.microsoft.com/office/drawing/2014/main" id="{2AD0FEF9-8C7A-4FED-B32C-32558F2961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7" y="1920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</a:t>
                  </a:r>
                  <a:endParaRPr kumimoji="1" lang="zh-CN" altLang="en-US" sz="3200">
                    <a:solidFill>
                      <a:srgbClr val="000000"/>
                    </a:solidFill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1853" name="Rectangle 101">
                  <a:extLst>
                    <a:ext uri="{FF2B5EF4-FFF2-40B4-BE49-F238E27FC236}">
                      <a16:creationId xmlns:a16="http://schemas.microsoft.com/office/drawing/2014/main" id="{065CA09A-95A6-4299-A9AD-46682CB95D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4" y="192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86" name="Group 102">
                <a:extLst>
                  <a:ext uri="{FF2B5EF4-FFF2-40B4-BE49-F238E27FC236}">
                    <a16:creationId xmlns:a16="http://schemas.microsoft.com/office/drawing/2014/main" id="{E1C47AC4-E69A-488B-BEB4-8C79866AFD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8" y="1920"/>
                <a:ext cx="654" cy="384"/>
                <a:chOff x="1308" y="1920"/>
                <a:chExt cx="654" cy="384"/>
              </a:xfrm>
            </p:grpSpPr>
            <p:sp>
              <p:nvSpPr>
                <p:cNvPr id="31850" name="Rectangle 103">
                  <a:extLst>
                    <a:ext uri="{FF2B5EF4-FFF2-40B4-BE49-F238E27FC236}">
                      <a16:creationId xmlns:a16="http://schemas.microsoft.com/office/drawing/2014/main" id="{390253C4-91DE-49DA-922A-8C835FAD2D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1" y="1920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51" name="Rectangle 104">
                  <a:extLst>
                    <a:ext uri="{FF2B5EF4-FFF2-40B4-BE49-F238E27FC236}">
                      <a16:creationId xmlns:a16="http://schemas.microsoft.com/office/drawing/2014/main" id="{696D84B1-ED08-4B0C-A612-FE393E97AE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8" y="192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87" name="Group 105">
                <a:extLst>
                  <a:ext uri="{FF2B5EF4-FFF2-40B4-BE49-F238E27FC236}">
                    <a16:creationId xmlns:a16="http://schemas.microsoft.com/office/drawing/2014/main" id="{F0FAF88A-2EB8-4063-AF3F-1DF5327A53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2" y="1920"/>
                <a:ext cx="654" cy="384"/>
                <a:chOff x="1962" y="1920"/>
                <a:chExt cx="654" cy="384"/>
              </a:xfrm>
            </p:grpSpPr>
            <p:sp>
              <p:nvSpPr>
                <p:cNvPr id="31848" name="Rectangle 106">
                  <a:extLst>
                    <a:ext uri="{FF2B5EF4-FFF2-40B4-BE49-F238E27FC236}">
                      <a16:creationId xmlns:a16="http://schemas.microsoft.com/office/drawing/2014/main" id="{6C6D4001-F33F-4B11-99BB-BBAAC30A5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5" y="1920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</a:t>
                  </a:r>
                  <a:endParaRPr kumimoji="1" lang="zh-CN" altLang="en-US" sz="3200">
                    <a:solidFill>
                      <a:srgbClr val="000000"/>
                    </a:solidFill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1849" name="Rectangle 107">
                  <a:extLst>
                    <a:ext uri="{FF2B5EF4-FFF2-40B4-BE49-F238E27FC236}">
                      <a16:creationId xmlns:a16="http://schemas.microsoft.com/office/drawing/2014/main" id="{39AE8C5C-F9AB-4448-B1E3-7055FE1CA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2" y="192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88" name="Group 108">
                <a:extLst>
                  <a:ext uri="{FF2B5EF4-FFF2-40B4-BE49-F238E27FC236}">
                    <a16:creationId xmlns:a16="http://schemas.microsoft.com/office/drawing/2014/main" id="{AA7779D8-72D0-463E-8DB9-731DB732AD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16" y="1920"/>
                <a:ext cx="654" cy="384"/>
                <a:chOff x="2616" y="1920"/>
                <a:chExt cx="654" cy="384"/>
              </a:xfrm>
            </p:grpSpPr>
            <p:sp>
              <p:nvSpPr>
                <p:cNvPr id="31846" name="Rectangle 109">
                  <a:extLst>
                    <a:ext uri="{FF2B5EF4-FFF2-40B4-BE49-F238E27FC236}">
                      <a16:creationId xmlns:a16="http://schemas.microsoft.com/office/drawing/2014/main" id="{A845B58B-C453-46DF-8542-011DF25A76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9" y="1920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47" name="Rectangle 110">
                  <a:extLst>
                    <a:ext uri="{FF2B5EF4-FFF2-40B4-BE49-F238E27FC236}">
                      <a16:creationId xmlns:a16="http://schemas.microsoft.com/office/drawing/2014/main" id="{6B4DCAAD-F1E7-40C3-87D4-5D48C0BEC3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6" y="192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89" name="Group 111">
                <a:extLst>
                  <a:ext uri="{FF2B5EF4-FFF2-40B4-BE49-F238E27FC236}">
                    <a16:creationId xmlns:a16="http://schemas.microsoft.com/office/drawing/2014/main" id="{09B99154-DE72-44BF-A11B-76AB930798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0" y="1920"/>
                <a:ext cx="654" cy="384"/>
                <a:chOff x="3270" y="1920"/>
                <a:chExt cx="654" cy="384"/>
              </a:xfrm>
            </p:grpSpPr>
            <p:sp>
              <p:nvSpPr>
                <p:cNvPr id="31844" name="Rectangle 112">
                  <a:extLst>
                    <a:ext uri="{FF2B5EF4-FFF2-40B4-BE49-F238E27FC236}">
                      <a16:creationId xmlns:a16="http://schemas.microsoft.com/office/drawing/2014/main" id="{53F9926B-1BCF-4863-81C2-F8350D7EF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3" y="1920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</a:t>
                  </a:r>
                  <a:endParaRPr kumimoji="1" lang="zh-CN" altLang="en-US" sz="3200">
                    <a:solidFill>
                      <a:srgbClr val="000000"/>
                    </a:solidFill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1845" name="Rectangle 113">
                  <a:extLst>
                    <a:ext uri="{FF2B5EF4-FFF2-40B4-BE49-F238E27FC236}">
                      <a16:creationId xmlns:a16="http://schemas.microsoft.com/office/drawing/2014/main" id="{40F93B7E-68FA-4C81-85D8-04A5EAAA34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0" y="1920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90" name="Group 114">
                <a:extLst>
                  <a:ext uri="{FF2B5EF4-FFF2-40B4-BE49-F238E27FC236}">
                    <a16:creationId xmlns:a16="http://schemas.microsoft.com/office/drawing/2014/main" id="{E95B009E-F0CC-40EF-BEEA-1F4EE43DB5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04"/>
                <a:ext cx="654" cy="384"/>
                <a:chOff x="0" y="2304"/>
                <a:chExt cx="654" cy="384"/>
              </a:xfrm>
            </p:grpSpPr>
            <p:sp>
              <p:nvSpPr>
                <p:cNvPr id="31842" name="Rectangle 115">
                  <a:extLst>
                    <a:ext uri="{FF2B5EF4-FFF2-40B4-BE49-F238E27FC236}">
                      <a16:creationId xmlns:a16="http://schemas.microsoft.com/office/drawing/2014/main" id="{C5425389-EB2A-4E1B-BCAC-1C66C644CC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304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3200">
                      <a:solidFill>
                        <a:srgbClr val="000000"/>
                      </a:solidFill>
                    </a:rPr>
                    <a:t>R6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43" name="Rectangle 116">
                  <a:extLst>
                    <a:ext uri="{FF2B5EF4-FFF2-40B4-BE49-F238E27FC236}">
                      <a16:creationId xmlns:a16="http://schemas.microsoft.com/office/drawing/2014/main" id="{80F7AF6F-4A84-4FBC-AF90-AFC7598AA6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30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91" name="Group 117">
                <a:extLst>
                  <a:ext uri="{FF2B5EF4-FFF2-40B4-BE49-F238E27FC236}">
                    <a16:creationId xmlns:a16="http://schemas.microsoft.com/office/drawing/2014/main" id="{6D19DE53-95F3-4997-AD30-2EC54D968C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" y="2304"/>
                <a:ext cx="654" cy="384"/>
                <a:chOff x="654" y="2304"/>
                <a:chExt cx="654" cy="384"/>
              </a:xfrm>
            </p:grpSpPr>
            <p:sp>
              <p:nvSpPr>
                <p:cNvPr id="31840" name="Rectangle 118">
                  <a:extLst>
                    <a:ext uri="{FF2B5EF4-FFF2-40B4-BE49-F238E27FC236}">
                      <a16:creationId xmlns:a16="http://schemas.microsoft.com/office/drawing/2014/main" id="{5E5E7FD6-BF69-4C1E-AB96-C137D7F913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7" y="2304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41" name="Rectangle 119">
                  <a:extLst>
                    <a:ext uri="{FF2B5EF4-FFF2-40B4-BE49-F238E27FC236}">
                      <a16:creationId xmlns:a16="http://schemas.microsoft.com/office/drawing/2014/main" id="{281B4A8D-518A-4C3B-8185-4B50543963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4" y="230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92" name="Group 120">
                <a:extLst>
                  <a:ext uri="{FF2B5EF4-FFF2-40B4-BE49-F238E27FC236}">
                    <a16:creationId xmlns:a16="http://schemas.microsoft.com/office/drawing/2014/main" id="{11E816C0-1727-4F83-81F5-F3C521CCA7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8" y="2304"/>
                <a:ext cx="654" cy="384"/>
                <a:chOff x="1308" y="2304"/>
                <a:chExt cx="654" cy="384"/>
              </a:xfrm>
            </p:grpSpPr>
            <p:sp>
              <p:nvSpPr>
                <p:cNvPr id="31838" name="Rectangle 121">
                  <a:extLst>
                    <a:ext uri="{FF2B5EF4-FFF2-40B4-BE49-F238E27FC236}">
                      <a16:creationId xmlns:a16="http://schemas.microsoft.com/office/drawing/2014/main" id="{2F4D95E0-EDF7-4C6B-9BA2-C630EDD6E9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1" y="2304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</a:t>
                  </a:r>
                  <a:endParaRPr kumimoji="1" lang="zh-CN" altLang="en-US" sz="3200">
                    <a:solidFill>
                      <a:srgbClr val="000000"/>
                    </a:solidFill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1839" name="Rectangle 122">
                  <a:extLst>
                    <a:ext uri="{FF2B5EF4-FFF2-40B4-BE49-F238E27FC236}">
                      <a16:creationId xmlns:a16="http://schemas.microsoft.com/office/drawing/2014/main" id="{827A202A-5DE2-4F8F-B05B-BB6FE02518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8" y="230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93" name="Group 123">
                <a:extLst>
                  <a:ext uri="{FF2B5EF4-FFF2-40B4-BE49-F238E27FC236}">
                    <a16:creationId xmlns:a16="http://schemas.microsoft.com/office/drawing/2014/main" id="{08A3F5EC-EF1B-4793-AF9B-803F1D050C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2" y="2304"/>
                <a:ext cx="654" cy="384"/>
                <a:chOff x="1962" y="2304"/>
                <a:chExt cx="654" cy="384"/>
              </a:xfrm>
            </p:grpSpPr>
            <p:sp>
              <p:nvSpPr>
                <p:cNvPr id="31836" name="Rectangle 124">
                  <a:extLst>
                    <a:ext uri="{FF2B5EF4-FFF2-40B4-BE49-F238E27FC236}">
                      <a16:creationId xmlns:a16="http://schemas.microsoft.com/office/drawing/2014/main" id="{A051944E-0290-4534-82C2-F7873B65F2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5" y="2304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37" name="Rectangle 125">
                  <a:extLst>
                    <a:ext uri="{FF2B5EF4-FFF2-40B4-BE49-F238E27FC236}">
                      <a16:creationId xmlns:a16="http://schemas.microsoft.com/office/drawing/2014/main" id="{FEEB26D2-CEE2-4E3F-9BE1-1DACC061A4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2" y="230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94" name="Group 126">
                <a:extLst>
                  <a:ext uri="{FF2B5EF4-FFF2-40B4-BE49-F238E27FC236}">
                    <a16:creationId xmlns:a16="http://schemas.microsoft.com/office/drawing/2014/main" id="{804CB31A-C223-4FFC-BA70-635BD12320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16" y="2304"/>
                <a:ext cx="654" cy="384"/>
                <a:chOff x="2616" y="2304"/>
                <a:chExt cx="654" cy="384"/>
              </a:xfrm>
            </p:grpSpPr>
            <p:sp>
              <p:nvSpPr>
                <p:cNvPr id="31834" name="Rectangle 127">
                  <a:extLst>
                    <a:ext uri="{FF2B5EF4-FFF2-40B4-BE49-F238E27FC236}">
                      <a16:creationId xmlns:a16="http://schemas.microsoft.com/office/drawing/2014/main" id="{26881E7D-59E5-4802-AE91-2FD88D8A89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9" y="2304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</a:t>
                  </a:r>
                  <a:endParaRPr kumimoji="1" lang="zh-CN" altLang="en-US" sz="3200">
                    <a:solidFill>
                      <a:srgbClr val="000000"/>
                    </a:solidFill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1835" name="Rectangle 128">
                  <a:extLst>
                    <a:ext uri="{FF2B5EF4-FFF2-40B4-BE49-F238E27FC236}">
                      <a16:creationId xmlns:a16="http://schemas.microsoft.com/office/drawing/2014/main" id="{3290795B-CA30-4266-A548-BDA850F0C2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6" y="230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95" name="Group 129">
                <a:extLst>
                  <a:ext uri="{FF2B5EF4-FFF2-40B4-BE49-F238E27FC236}">
                    <a16:creationId xmlns:a16="http://schemas.microsoft.com/office/drawing/2014/main" id="{73F0FD23-2802-4EBE-BC81-F8EB497F50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0" y="2304"/>
                <a:ext cx="654" cy="384"/>
                <a:chOff x="3270" y="2304"/>
                <a:chExt cx="654" cy="384"/>
              </a:xfrm>
            </p:grpSpPr>
            <p:sp>
              <p:nvSpPr>
                <p:cNvPr id="31832" name="Rectangle 130">
                  <a:extLst>
                    <a:ext uri="{FF2B5EF4-FFF2-40B4-BE49-F238E27FC236}">
                      <a16:creationId xmlns:a16="http://schemas.microsoft.com/office/drawing/2014/main" id="{FA266C69-9484-4F3F-85AB-D0782980E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3" y="2304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</a:t>
                  </a:r>
                  <a:endParaRPr kumimoji="1" lang="zh-CN" altLang="en-US" sz="3200">
                    <a:solidFill>
                      <a:srgbClr val="000000"/>
                    </a:solidFill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1833" name="Rectangle 131">
                  <a:extLst>
                    <a:ext uri="{FF2B5EF4-FFF2-40B4-BE49-F238E27FC236}">
                      <a16:creationId xmlns:a16="http://schemas.microsoft.com/office/drawing/2014/main" id="{6C3DC622-6639-472C-9CA1-EB6B7678DF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0" y="2304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96" name="Group 132">
                <a:extLst>
                  <a:ext uri="{FF2B5EF4-FFF2-40B4-BE49-F238E27FC236}">
                    <a16:creationId xmlns:a16="http://schemas.microsoft.com/office/drawing/2014/main" id="{5E79349C-E8C8-4F2F-BC31-673334CC03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688"/>
                <a:ext cx="654" cy="384"/>
                <a:chOff x="0" y="2688"/>
                <a:chExt cx="654" cy="384"/>
              </a:xfrm>
            </p:grpSpPr>
            <p:sp>
              <p:nvSpPr>
                <p:cNvPr id="31830" name="Rectangle 133">
                  <a:extLst>
                    <a:ext uri="{FF2B5EF4-FFF2-40B4-BE49-F238E27FC236}">
                      <a16:creationId xmlns:a16="http://schemas.microsoft.com/office/drawing/2014/main" id="{8F9A22D0-E7EE-4F41-ACC7-FDA1E2A1A0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688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3200">
                      <a:solidFill>
                        <a:srgbClr val="000000"/>
                      </a:solidFill>
                    </a:rPr>
                    <a:t>R7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31" name="Rectangle 134">
                  <a:extLst>
                    <a:ext uri="{FF2B5EF4-FFF2-40B4-BE49-F238E27FC236}">
                      <a16:creationId xmlns:a16="http://schemas.microsoft.com/office/drawing/2014/main" id="{88AF0690-14ED-4277-8BB0-D999607424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68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97" name="Group 135">
                <a:extLst>
                  <a:ext uri="{FF2B5EF4-FFF2-40B4-BE49-F238E27FC236}">
                    <a16:creationId xmlns:a16="http://schemas.microsoft.com/office/drawing/2014/main" id="{4C6354EF-AAC6-4E03-B884-F07FB6574E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" y="2688"/>
                <a:ext cx="654" cy="384"/>
                <a:chOff x="654" y="2688"/>
                <a:chExt cx="654" cy="384"/>
              </a:xfrm>
            </p:grpSpPr>
            <p:sp>
              <p:nvSpPr>
                <p:cNvPr id="31828" name="Rectangle 136">
                  <a:extLst>
                    <a:ext uri="{FF2B5EF4-FFF2-40B4-BE49-F238E27FC236}">
                      <a16:creationId xmlns:a16="http://schemas.microsoft.com/office/drawing/2014/main" id="{9358BF84-9B46-4E77-9C4F-6141B81DE2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7" y="2688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29" name="Rectangle 137">
                  <a:extLst>
                    <a:ext uri="{FF2B5EF4-FFF2-40B4-BE49-F238E27FC236}">
                      <a16:creationId xmlns:a16="http://schemas.microsoft.com/office/drawing/2014/main" id="{CDF9626F-1031-4C38-92C1-79AC79086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4" y="268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98" name="Group 138">
                <a:extLst>
                  <a:ext uri="{FF2B5EF4-FFF2-40B4-BE49-F238E27FC236}">
                    <a16:creationId xmlns:a16="http://schemas.microsoft.com/office/drawing/2014/main" id="{D0760E12-3216-4D31-8F3D-4294496A09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8" y="2688"/>
                <a:ext cx="654" cy="384"/>
                <a:chOff x="1308" y="2688"/>
                <a:chExt cx="654" cy="384"/>
              </a:xfrm>
            </p:grpSpPr>
            <p:sp>
              <p:nvSpPr>
                <p:cNvPr id="31826" name="Rectangle 139">
                  <a:extLst>
                    <a:ext uri="{FF2B5EF4-FFF2-40B4-BE49-F238E27FC236}">
                      <a16:creationId xmlns:a16="http://schemas.microsoft.com/office/drawing/2014/main" id="{91DEFFB4-BB0B-47D0-8F7F-A39A415079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1" y="2688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</a:t>
                  </a:r>
                  <a:endParaRPr kumimoji="1" lang="zh-CN" altLang="en-US" sz="3200">
                    <a:solidFill>
                      <a:srgbClr val="000000"/>
                    </a:solidFill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1827" name="Rectangle 140">
                  <a:extLst>
                    <a:ext uri="{FF2B5EF4-FFF2-40B4-BE49-F238E27FC236}">
                      <a16:creationId xmlns:a16="http://schemas.microsoft.com/office/drawing/2014/main" id="{0766D8EA-F3FD-44A5-866B-C23976B585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8" y="268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799" name="Group 141">
                <a:extLst>
                  <a:ext uri="{FF2B5EF4-FFF2-40B4-BE49-F238E27FC236}">
                    <a16:creationId xmlns:a16="http://schemas.microsoft.com/office/drawing/2014/main" id="{A956ED91-D5E6-495A-BA09-34B371411F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2" y="2688"/>
                <a:ext cx="654" cy="384"/>
                <a:chOff x="1962" y="2688"/>
                <a:chExt cx="654" cy="384"/>
              </a:xfrm>
            </p:grpSpPr>
            <p:sp>
              <p:nvSpPr>
                <p:cNvPr id="31824" name="Rectangle 142">
                  <a:extLst>
                    <a:ext uri="{FF2B5EF4-FFF2-40B4-BE49-F238E27FC236}">
                      <a16:creationId xmlns:a16="http://schemas.microsoft.com/office/drawing/2014/main" id="{A6E23FD8-03E0-4F36-BE50-F4F7209F7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5" y="2688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25" name="Rectangle 143">
                  <a:extLst>
                    <a:ext uri="{FF2B5EF4-FFF2-40B4-BE49-F238E27FC236}">
                      <a16:creationId xmlns:a16="http://schemas.microsoft.com/office/drawing/2014/main" id="{79E87791-460E-4BBF-9253-2F671629F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2" y="268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800" name="Group 144">
                <a:extLst>
                  <a:ext uri="{FF2B5EF4-FFF2-40B4-BE49-F238E27FC236}">
                    <a16:creationId xmlns:a16="http://schemas.microsoft.com/office/drawing/2014/main" id="{85EC1E86-8176-41D3-BA20-DDAA755FFF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16" y="2688"/>
                <a:ext cx="654" cy="384"/>
                <a:chOff x="2616" y="2688"/>
                <a:chExt cx="654" cy="384"/>
              </a:xfrm>
            </p:grpSpPr>
            <p:sp>
              <p:nvSpPr>
                <p:cNvPr id="31822" name="Rectangle 145">
                  <a:extLst>
                    <a:ext uri="{FF2B5EF4-FFF2-40B4-BE49-F238E27FC236}">
                      <a16:creationId xmlns:a16="http://schemas.microsoft.com/office/drawing/2014/main" id="{0857BA18-C4F6-40D9-BC2B-34198A4CD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9" y="2688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</a:t>
                  </a:r>
                  <a:endParaRPr kumimoji="1" lang="zh-CN" altLang="en-US" sz="3200">
                    <a:solidFill>
                      <a:srgbClr val="000000"/>
                    </a:solidFill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1823" name="Rectangle 146">
                  <a:extLst>
                    <a:ext uri="{FF2B5EF4-FFF2-40B4-BE49-F238E27FC236}">
                      <a16:creationId xmlns:a16="http://schemas.microsoft.com/office/drawing/2014/main" id="{4D3762A9-06A6-4564-8E0A-851D0D064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6" y="268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801" name="Group 147">
                <a:extLst>
                  <a:ext uri="{FF2B5EF4-FFF2-40B4-BE49-F238E27FC236}">
                    <a16:creationId xmlns:a16="http://schemas.microsoft.com/office/drawing/2014/main" id="{089CBCE9-8DA7-475D-9CE8-E88092F368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0" y="2688"/>
                <a:ext cx="654" cy="384"/>
                <a:chOff x="3270" y="2688"/>
                <a:chExt cx="654" cy="384"/>
              </a:xfrm>
            </p:grpSpPr>
            <p:sp>
              <p:nvSpPr>
                <p:cNvPr id="31820" name="Rectangle 148">
                  <a:extLst>
                    <a:ext uri="{FF2B5EF4-FFF2-40B4-BE49-F238E27FC236}">
                      <a16:creationId xmlns:a16="http://schemas.microsoft.com/office/drawing/2014/main" id="{9590BB10-3482-434A-9D58-AA9CA0CB53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3" y="2688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21" name="Rectangle 149">
                  <a:extLst>
                    <a:ext uri="{FF2B5EF4-FFF2-40B4-BE49-F238E27FC236}">
                      <a16:creationId xmlns:a16="http://schemas.microsoft.com/office/drawing/2014/main" id="{EF86DF8A-85A2-4310-967C-1B65EAA897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0" y="2688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802" name="Group 150">
                <a:extLst>
                  <a:ext uri="{FF2B5EF4-FFF2-40B4-BE49-F238E27FC236}">
                    <a16:creationId xmlns:a16="http://schemas.microsoft.com/office/drawing/2014/main" id="{ED3F1A24-0842-4F12-AA27-D3BE85296D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072"/>
                <a:ext cx="654" cy="384"/>
                <a:chOff x="0" y="3072"/>
                <a:chExt cx="654" cy="384"/>
              </a:xfrm>
            </p:grpSpPr>
            <p:sp>
              <p:nvSpPr>
                <p:cNvPr id="31818" name="Rectangle 151">
                  <a:extLst>
                    <a:ext uri="{FF2B5EF4-FFF2-40B4-BE49-F238E27FC236}">
                      <a16:creationId xmlns:a16="http://schemas.microsoft.com/office/drawing/2014/main" id="{C26D7482-E26A-49EA-B379-1BE56D879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072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3200">
                      <a:solidFill>
                        <a:srgbClr val="000000"/>
                      </a:solidFill>
                    </a:rPr>
                    <a:t>R8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19" name="Rectangle 152">
                  <a:extLst>
                    <a:ext uri="{FF2B5EF4-FFF2-40B4-BE49-F238E27FC236}">
                      <a16:creationId xmlns:a16="http://schemas.microsoft.com/office/drawing/2014/main" id="{75A4E4B3-8297-4D08-A18A-BB3D9E76A0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07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803" name="Group 153">
                <a:extLst>
                  <a:ext uri="{FF2B5EF4-FFF2-40B4-BE49-F238E27FC236}">
                    <a16:creationId xmlns:a16="http://schemas.microsoft.com/office/drawing/2014/main" id="{C05606D2-AF6A-4532-9D12-2FAA3F5004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" y="3072"/>
                <a:ext cx="654" cy="384"/>
                <a:chOff x="654" y="3072"/>
                <a:chExt cx="654" cy="384"/>
              </a:xfrm>
            </p:grpSpPr>
            <p:sp>
              <p:nvSpPr>
                <p:cNvPr id="31816" name="Rectangle 154">
                  <a:extLst>
                    <a:ext uri="{FF2B5EF4-FFF2-40B4-BE49-F238E27FC236}">
                      <a16:creationId xmlns:a16="http://schemas.microsoft.com/office/drawing/2014/main" id="{8CE31833-5921-4CF1-BE7C-A49B8F0E29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7" y="3072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17" name="Rectangle 155">
                  <a:extLst>
                    <a:ext uri="{FF2B5EF4-FFF2-40B4-BE49-F238E27FC236}">
                      <a16:creationId xmlns:a16="http://schemas.microsoft.com/office/drawing/2014/main" id="{9C0C327B-B0B1-4AE8-91A8-2B1AC0BDCC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4" y="307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804" name="Group 156">
                <a:extLst>
                  <a:ext uri="{FF2B5EF4-FFF2-40B4-BE49-F238E27FC236}">
                    <a16:creationId xmlns:a16="http://schemas.microsoft.com/office/drawing/2014/main" id="{8FED9F35-E5CC-4E47-BB9D-9250651F07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8" y="3072"/>
                <a:ext cx="654" cy="384"/>
                <a:chOff x="1308" y="3072"/>
                <a:chExt cx="654" cy="384"/>
              </a:xfrm>
            </p:grpSpPr>
            <p:sp>
              <p:nvSpPr>
                <p:cNvPr id="31814" name="Rectangle 157">
                  <a:extLst>
                    <a:ext uri="{FF2B5EF4-FFF2-40B4-BE49-F238E27FC236}">
                      <a16:creationId xmlns:a16="http://schemas.microsoft.com/office/drawing/2014/main" id="{F12B6E30-7BDD-4C4D-BF8D-260CFBEFE6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1" y="3072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</a:t>
                  </a:r>
                  <a:endParaRPr kumimoji="1" lang="zh-CN" altLang="en-US" sz="3200">
                    <a:solidFill>
                      <a:srgbClr val="000000"/>
                    </a:solidFill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1815" name="Rectangle 158">
                  <a:extLst>
                    <a:ext uri="{FF2B5EF4-FFF2-40B4-BE49-F238E27FC236}">
                      <a16:creationId xmlns:a16="http://schemas.microsoft.com/office/drawing/2014/main" id="{87712B29-C061-4E4A-86E0-2FB92C203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8" y="307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805" name="Group 159">
                <a:extLst>
                  <a:ext uri="{FF2B5EF4-FFF2-40B4-BE49-F238E27FC236}">
                    <a16:creationId xmlns:a16="http://schemas.microsoft.com/office/drawing/2014/main" id="{F4C9133E-EDED-4C1A-AAD0-F0A5042B40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2" y="3072"/>
                <a:ext cx="654" cy="384"/>
                <a:chOff x="1962" y="3072"/>
                <a:chExt cx="654" cy="384"/>
              </a:xfrm>
            </p:grpSpPr>
            <p:sp>
              <p:nvSpPr>
                <p:cNvPr id="31812" name="Rectangle 160">
                  <a:extLst>
                    <a:ext uri="{FF2B5EF4-FFF2-40B4-BE49-F238E27FC236}">
                      <a16:creationId xmlns:a16="http://schemas.microsoft.com/office/drawing/2014/main" id="{0F2C9DCE-8AF4-4892-8DEB-B8C4E295FF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5" y="3072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13" name="Rectangle 161">
                  <a:extLst>
                    <a:ext uri="{FF2B5EF4-FFF2-40B4-BE49-F238E27FC236}">
                      <a16:creationId xmlns:a16="http://schemas.microsoft.com/office/drawing/2014/main" id="{092BA232-857B-4712-AA50-117F80A655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2" y="307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806" name="Group 162">
                <a:extLst>
                  <a:ext uri="{FF2B5EF4-FFF2-40B4-BE49-F238E27FC236}">
                    <a16:creationId xmlns:a16="http://schemas.microsoft.com/office/drawing/2014/main" id="{505DC0C8-3B22-458A-9F37-F38AA3FB9B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16" y="3072"/>
                <a:ext cx="654" cy="384"/>
                <a:chOff x="2616" y="3072"/>
                <a:chExt cx="654" cy="384"/>
              </a:xfrm>
            </p:grpSpPr>
            <p:sp>
              <p:nvSpPr>
                <p:cNvPr id="31810" name="Rectangle 163">
                  <a:extLst>
                    <a:ext uri="{FF2B5EF4-FFF2-40B4-BE49-F238E27FC236}">
                      <a16:creationId xmlns:a16="http://schemas.microsoft.com/office/drawing/2014/main" id="{0A042F6D-65E3-4275-84CB-1895D29C34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9" y="3072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</a:t>
                  </a:r>
                  <a:endParaRPr kumimoji="1" lang="zh-CN" altLang="en-US" sz="3200">
                    <a:solidFill>
                      <a:srgbClr val="000000"/>
                    </a:solidFill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1811" name="Rectangle 164">
                  <a:extLst>
                    <a:ext uri="{FF2B5EF4-FFF2-40B4-BE49-F238E27FC236}">
                      <a16:creationId xmlns:a16="http://schemas.microsoft.com/office/drawing/2014/main" id="{31408415-55DB-4EDF-BA2C-2C92E9E6C5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6" y="307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31807" name="Group 165">
                <a:extLst>
                  <a:ext uri="{FF2B5EF4-FFF2-40B4-BE49-F238E27FC236}">
                    <a16:creationId xmlns:a16="http://schemas.microsoft.com/office/drawing/2014/main" id="{FB1FD8E7-04C4-4B37-98D9-3C1F6152AA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0" y="3072"/>
                <a:ext cx="654" cy="384"/>
                <a:chOff x="3270" y="3072"/>
                <a:chExt cx="654" cy="384"/>
              </a:xfrm>
            </p:grpSpPr>
            <p:sp>
              <p:nvSpPr>
                <p:cNvPr id="31808" name="Rectangle 166">
                  <a:extLst>
                    <a:ext uri="{FF2B5EF4-FFF2-40B4-BE49-F238E27FC236}">
                      <a16:creationId xmlns:a16="http://schemas.microsoft.com/office/drawing/2014/main" id="{96E91DF5-BE85-452A-8EE4-8650777E4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3" y="3072"/>
                  <a:ext cx="56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320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</a:t>
                  </a:r>
                  <a:endParaRPr kumimoji="1" lang="zh-CN" altLang="en-US" sz="3200">
                    <a:solidFill>
                      <a:srgbClr val="000000"/>
                    </a:solidFill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kumimoji="1" lang="zh-CN" altLang="en-US" sz="3200">
                    <a:solidFill>
                      <a:srgbClr val="000000"/>
                    </a:solidFill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1809" name="Rectangle 167">
                  <a:extLst>
                    <a:ext uri="{FF2B5EF4-FFF2-40B4-BE49-F238E27FC236}">
                      <a16:creationId xmlns:a16="http://schemas.microsoft.com/office/drawing/2014/main" id="{BFA448CA-70BB-4DD3-B391-F60017FBD7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0" y="3072"/>
                  <a:ext cx="65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69B3F1"/>
                    </a:buClr>
                    <a:buFont typeface="Wingdings" panose="05000000000000000000" pitchFamily="2" charset="2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华文中宋" panose="020106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3000" b="0">
                    <a:latin typeface="Arial Narrow" panose="020B0606020202030204" pitchFamily="34" charset="0"/>
                  </a:endParaRPr>
                </a:p>
              </p:txBody>
            </p:sp>
          </p:grpSp>
        </p:grpSp>
        <p:sp>
          <p:nvSpPr>
            <p:cNvPr id="31753" name="Rectangle 168">
              <a:extLst>
                <a:ext uri="{FF2B5EF4-FFF2-40B4-BE49-F238E27FC236}">
                  <a16:creationId xmlns:a16="http://schemas.microsoft.com/office/drawing/2014/main" id="{E4C54DE1-9B34-4FA4-831F-30347752E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930" cy="346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</p:grpSp>
      <p:sp>
        <p:nvSpPr>
          <p:cNvPr id="665769" name="Oval 169">
            <a:extLst>
              <a:ext uri="{FF2B5EF4-FFF2-40B4-BE49-F238E27FC236}">
                <a16:creationId xmlns:a16="http://schemas.microsoft.com/office/drawing/2014/main" id="{126D6E4D-5FDD-42CF-8F4D-08401A84B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038600"/>
            <a:ext cx="8991600" cy="533400"/>
          </a:xfrm>
          <a:prstGeom prst="ellips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4000" b="0">
                <a:solidFill>
                  <a:srgbClr val="FF3300"/>
                </a:solidFill>
                <a:ea typeface="隶书" panose="02010509060101010101" pitchFamily="49" charset="-122"/>
              </a:rPr>
              <a:t>等价关系</a:t>
            </a:r>
          </a:p>
        </p:txBody>
      </p:sp>
      <p:sp>
        <p:nvSpPr>
          <p:cNvPr id="665770" name="Oval 170">
            <a:extLst>
              <a:ext uri="{FF2B5EF4-FFF2-40B4-BE49-F238E27FC236}">
                <a16:creationId xmlns:a16="http://schemas.microsoft.com/office/drawing/2014/main" id="{64126177-2FC3-4902-A26C-728C6DF9E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905000"/>
            <a:ext cx="8991600" cy="533400"/>
          </a:xfrm>
          <a:prstGeom prst="ellips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4000" b="0">
                <a:solidFill>
                  <a:srgbClr val="FF3300"/>
                </a:solidFill>
                <a:ea typeface="隶书" panose="02010509060101010101" pitchFamily="49" charset="-122"/>
              </a:rPr>
              <a:t>偏序关系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5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5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5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5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 animBg="1" autoUpdateAnimBg="0"/>
      <p:bldP spid="665769" grpId="0" animBg="1" autoUpdateAnimBg="0"/>
      <p:bldP spid="665770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9269BAE8-93A5-4EB7-9B70-2B8255A00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63068A-5A2E-4E7D-8311-6EE993AD82FB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147" name="标题 1">
            <a:extLst>
              <a:ext uri="{FF2B5EF4-FFF2-40B4-BE49-F238E27FC236}">
                <a16:creationId xmlns:a16="http://schemas.microsoft.com/office/drawing/2014/main" id="{98254C7D-424C-47D5-B253-175290EB6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进阶例题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B829B4-9C09-4741-A4AC-9EF653F13871}"/>
              </a:ext>
            </a:extLst>
          </p:cNvPr>
          <p:cNvSpPr txBox="1"/>
          <p:nvPr/>
        </p:nvSpPr>
        <p:spPr>
          <a:xfrm>
            <a:off x="5580112" y="44624"/>
            <a:ext cx="113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FF0000"/>
                </a:solidFill>
                <a:sym typeface="Webdings" panose="05030102010509060703" pitchFamily="18" charset="2"/>
              </a:rPr>
              <a:t>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010232-2483-4A12-8699-D70E75DCFD1B}"/>
              </a:ext>
            </a:extLst>
          </p:cNvPr>
          <p:cNvSpPr txBox="1"/>
          <p:nvPr/>
        </p:nvSpPr>
        <p:spPr>
          <a:xfrm>
            <a:off x="491030" y="1268760"/>
            <a:ext cx="8195770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lang="en-US" altLang="zh-CN" sz="2400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{1,2,3}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400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P(</a:t>
            </a:r>
            <a:r>
              <a:rPr lang="en-US" altLang="zh-CN" sz="2400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上的二元关系，</a:t>
            </a:r>
            <a:endParaRPr lang="en-US" altLang="zh-CN" sz="2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且</a:t>
            </a:r>
            <a:r>
              <a:rPr lang="en-US" altLang="zh-CN" sz="2400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={&lt;</a:t>
            </a:r>
            <a:r>
              <a:rPr lang="en-US" altLang="zh-CN" sz="2400" b="1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b="1" i="1" kern="100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 | </a:t>
            </a:r>
            <a:r>
              <a:rPr lang="en-US" altLang="zh-CN" b="1" i="1" kern="100" dirty="0" err="1">
                <a:latin typeface="Times New Roman" panose="02020603050405020304" pitchFamily="18" charset="0"/>
              </a:rPr>
              <a:t>a</a:t>
            </a:r>
            <a:r>
              <a:rPr lang="en-US" altLang="zh-CN" sz="1800" b="1" dirty="0" err="1">
                <a:solidFill>
                  <a:srgbClr val="000000"/>
                </a:solidFill>
              </a:rPr>
              <a:t>∩</a:t>
            </a:r>
            <a:r>
              <a:rPr lang="en-US" altLang="zh-CN" b="1" i="1" kern="100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kern="100" dirty="0">
                <a:solidFill>
                  <a:srgbClr val="495057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≠</a:t>
            </a:r>
            <a:r>
              <a:rPr lang="en-US" altLang="zh-CN" b="1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ymbol" panose="05050102010706020507" pitchFamily="18" charset="2"/>
              </a:rPr>
              <a:t>, </a:t>
            </a:r>
            <a:r>
              <a:rPr lang="en-US" altLang="zh-CN" b="1" i="1" kern="100" dirty="0">
                <a:latin typeface="Times New Roman" panose="02020603050405020304" pitchFamily="18" charset="0"/>
              </a:rPr>
              <a:t>a</a:t>
            </a:r>
            <a:r>
              <a:rPr lang="fr-FR" altLang="zh-CN" sz="1800" b="1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∈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P(</a:t>
            </a:r>
            <a:r>
              <a:rPr lang="en-US" altLang="zh-CN" b="1" i="1" kern="100" dirty="0">
                <a:latin typeface="Times New Roman" panose="02020603050405020304" pitchFamily="18" charset="0"/>
              </a:rPr>
              <a:t>A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en-US" altLang="zh-CN" b="1" i="1" kern="100" dirty="0">
                <a:latin typeface="Times New Roman" panose="02020603050405020304" pitchFamily="18" charset="0"/>
              </a:rPr>
              <a:t>b</a:t>
            </a:r>
            <a:r>
              <a:rPr lang="fr-FR" altLang="zh-CN" sz="1800" b="1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∈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P(</a:t>
            </a:r>
            <a:r>
              <a:rPr lang="en-US" altLang="zh-CN" b="1" i="1" kern="100" dirty="0">
                <a:latin typeface="Times New Roman" panose="02020603050405020304" pitchFamily="18" charset="0"/>
              </a:rPr>
              <a:t>A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)}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lang="en-US" altLang="zh-CN" sz="2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lang="en-US" altLang="zh-CN" b="1" i="1" kern="100" dirty="0">
                <a:latin typeface="Times New Roman" panose="02020603050405020304" pitchFamily="18" charset="0"/>
              </a:rPr>
              <a:t>R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满足下列哪个性质？</a:t>
            </a:r>
            <a:endParaRPr lang="en-US" altLang="zh-CN" sz="2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zh-CN" altLang="zh-CN" b="1" kern="100" dirty="0">
                <a:latin typeface="Times New Roman" panose="02020603050405020304" pitchFamily="18" charset="0"/>
              </a:rPr>
              <a:t>自反性</a:t>
            </a:r>
            <a:r>
              <a:rPr lang="en-US" altLang="zh-CN" b="1" kern="100" dirty="0">
                <a:latin typeface="Times New Roman" panose="02020603050405020304" pitchFamily="18" charset="0"/>
              </a:rPr>
              <a:t>              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zh-CN" altLang="zh-CN" b="1" kern="100" dirty="0">
                <a:latin typeface="Times New Roman" panose="02020603050405020304" pitchFamily="18" charset="0"/>
              </a:rPr>
              <a:t>反自反性</a:t>
            </a:r>
          </a:p>
          <a:p>
            <a:pPr>
              <a:lnSpc>
                <a:spcPct val="150000"/>
              </a:lnSpc>
            </a:pPr>
            <a:r>
              <a:rPr lang="en-US" altLang="zh-CN" b="1" kern="100" dirty="0">
                <a:latin typeface="Times New Roman" panose="02020603050405020304" pitchFamily="18" charset="0"/>
              </a:rPr>
              <a:t>C)  </a:t>
            </a:r>
            <a:r>
              <a:rPr lang="zh-CN" altLang="zh-CN" b="1" kern="100" dirty="0">
                <a:latin typeface="Times New Roman" panose="02020603050405020304" pitchFamily="18" charset="0"/>
              </a:rPr>
              <a:t>对称性</a:t>
            </a:r>
            <a:endParaRPr lang="en-US" altLang="zh-CN" b="1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kern="100" dirty="0">
                <a:latin typeface="Times New Roman" panose="02020603050405020304" pitchFamily="18" charset="0"/>
              </a:rPr>
              <a:t>D)  </a:t>
            </a:r>
            <a:r>
              <a:rPr lang="zh-CN" altLang="zh-CN" b="1" kern="100" dirty="0">
                <a:latin typeface="Times New Roman" panose="02020603050405020304" pitchFamily="18" charset="0"/>
              </a:rPr>
              <a:t>反对称性</a:t>
            </a:r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CD767D-784C-47BC-AFF8-7DC958D6691E}"/>
              </a:ext>
            </a:extLst>
          </p:cNvPr>
          <p:cNvSpPr txBox="1"/>
          <p:nvPr/>
        </p:nvSpPr>
        <p:spPr>
          <a:xfrm>
            <a:off x="251520" y="419147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880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DB9835AE-05A7-414D-9BAF-08541505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5A974D-E893-4ADE-AA1B-EF9685E85897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8AF432E-5B3C-409E-91C7-D97B46CED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solidFill>
                  <a:srgbClr val="000000"/>
                </a:solidFill>
              </a:rPr>
              <a:t>关系性质成立的充要条件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F28FB92-86FF-482B-8CEA-9D22EC3A7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7.9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设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</a:rPr>
              <a:t>为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上的关系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(1) </a:t>
            </a:r>
            <a:r>
              <a:rPr lang="en-US" altLang="zh-CN" i="1" dirty="0">
                <a:solidFill>
                  <a:srgbClr val="000000"/>
                </a:solidFill>
              </a:rPr>
              <a:t> 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上自反当且仅当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i="1" baseline="-30000" dirty="0">
                <a:solidFill>
                  <a:srgbClr val="000000"/>
                </a:solidFill>
              </a:rPr>
              <a:t>A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(2) </a:t>
            </a:r>
            <a:r>
              <a:rPr lang="en-US" altLang="zh-CN" i="1" dirty="0">
                <a:solidFill>
                  <a:srgbClr val="000000"/>
                </a:solidFill>
              </a:rPr>
              <a:t> 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上反自反当且仅当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i="1" baseline="-30000" dirty="0">
                <a:solidFill>
                  <a:srgbClr val="000000"/>
                </a:solidFill>
              </a:rPr>
              <a:t>A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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(3) </a:t>
            </a:r>
            <a:r>
              <a:rPr lang="en-US" altLang="zh-CN" i="1" dirty="0">
                <a:solidFill>
                  <a:srgbClr val="000000"/>
                </a:solidFill>
              </a:rPr>
              <a:t> 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上对称当且仅当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R=R</a:t>
            </a:r>
            <a:r>
              <a:rPr lang="en-US" altLang="zh-CN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(4) </a:t>
            </a:r>
            <a:r>
              <a:rPr lang="en-US" altLang="zh-CN" i="1" dirty="0">
                <a:solidFill>
                  <a:srgbClr val="000000"/>
                </a:solidFill>
              </a:rPr>
              <a:t> 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上反对称当且仅当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baseline="30000" dirty="0">
                <a:solidFill>
                  <a:srgbClr val="000000"/>
                </a:solidFill>
              </a:rPr>
              <a:t>1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i="1" baseline="-30000" dirty="0">
                <a:solidFill>
                  <a:srgbClr val="000000"/>
                </a:solidFill>
              </a:rPr>
              <a:t>A</a:t>
            </a:r>
            <a:endParaRPr lang="en-US" altLang="zh-CN" i="1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(5) </a:t>
            </a:r>
            <a:r>
              <a:rPr lang="en-US" altLang="zh-CN" i="1" dirty="0">
                <a:solidFill>
                  <a:srgbClr val="000000"/>
                </a:solidFill>
              </a:rPr>
              <a:t> 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上传递当且仅当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dirty="0"/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046E53FB-9782-45C8-9122-A0164327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C0412E-D732-489C-A848-F2D6E8E902D7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54658D10-A498-4150-8027-1E2A19BC3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8B15C34-E5DF-408B-ADB0-B00844553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/>
              <a:t>证明  只证</a:t>
            </a:r>
            <a:r>
              <a:rPr lang="en-US" altLang="zh-CN" dirty="0"/>
              <a:t>(1)</a:t>
            </a:r>
            <a:r>
              <a:rPr lang="zh-CN" altLang="en-US" dirty="0"/>
              <a:t>、</a:t>
            </a:r>
            <a:r>
              <a:rPr lang="en-US" altLang="zh-CN" dirty="0"/>
              <a:t>(3)</a:t>
            </a:r>
            <a:r>
              <a:rPr lang="zh-CN" altLang="en-US" dirty="0"/>
              <a:t>、</a:t>
            </a:r>
            <a:r>
              <a:rPr lang="en-US" altLang="zh-CN" dirty="0"/>
              <a:t>(4)</a:t>
            </a:r>
            <a:r>
              <a:rPr lang="zh-CN" altLang="en-US" dirty="0"/>
              <a:t>、</a:t>
            </a:r>
            <a:r>
              <a:rPr lang="en-US" altLang="zh-CN" dirty="0"/>
              <a:t>(5)</a:t>
            </a:r>
          </a:p>
          <a:p>
            <a:pPr eaLnBrk="1" hangingPunct="1"/>
            <a:r>
              <a:rPr lang="en-US" altLang="zh-CN" dirty="0"/>
              <a:t>(1) </a:t>
            </a:r>
            <a:r>
              <a:rPr lang="en-US" altLang="zh-CN" i="1" dirty="0">
                <a:solidFill>
                  <a:srgbClr val="000000"/>
                </a:solidFill>
              </a:rPr>
              <a:t> 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上自反当且仅当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i="1" baseline="-30000" dirty="0">
                <a:solidFill>
                  <a:srgbClr val="000000"/>
                </a:solidFill>
              </a:rPr>
              <a:t>A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证明：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必要性：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上自反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i="1" baseline="-30000" dirty="0">
                <a:solidFill>
                  <a:srgbClr val="000000"/>
                </a:solidFill>
              </a:rPr>
              <a:t>A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</a:rPr>
              <a:t>任取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&gt;, </a:t>
            </a:r>
            <a:r>
              <a:rPr lang="zh-CN" altLang="en-US" dirty="0">
                <a:solidFill>
                  <a:srgbClr val="0066FF"/>
                </a:solidFill>
              </a:rPr>
              <a:t>有</a:t>
            </a:r>
            <a:endParaRPr lang="en-US" altLang="zh-CN" dirty="0">
              <a:solidFill>
                <a:srgbClr val="0066FF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</a:rPr>
              <a:t>     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I</a:t>
            </a:r>
            <a:r>
              <a:rPr lang="en-US" altLang="zh-CN" i="1" baseline="-25000" dirty="0">
                <a:solidFill>
                  <a:srgbClr val="0066FF"/>
                </a:solidFill>
              </a:rPr>
              <a:t>A</a:t>
            </a:r>
            <a:r>
              <a:rPr lang="en-US" altLang="zh-CN" i="1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 err="1">
                <a:solidFill>
                  <a:srgbClr val="0066FF"/>
                </a:solidFill>
              </a:rPr>
              <a:t>∈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dirty="0" err="1">
                <a:solidFill>
                  <a:srgbClr val="0066FF"/>
                </a:solidFill>
              </a:rPr>
              <a:t>∧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</a:rPr>
              <a:t>=</a:t>
            </a:r>
            <a:r>
              <a:rPr lang="en-US" altLang="zh-CN" i="1" dirty="0">
                <a:solidFill>
                  <a:srgbClr val="0066FF"/>
                </a:solidFill>
              </a:rPr>
              <a:t>y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</a:rPr>
              <a:t>从而证明了</a:t>
            </a:r>
            <a:r>
              <a:rPr lang="en-US" altLang="zh-CN" i="1" dirty="0">
                <a:solidFill>
                  <a:srgbClr val="0066FF"/>
                </a:solidFill>
              </a:rPr>
              <a:t>I</a:t>
            </a:r>
            <a:r>
              <a:rPr lang="en-US" altLang="zh-CN" i="1" baseline="-25000" dirty="0">
                <a:solidFill>
                  <a:srgbClr val="0066FF"/>
                </a:solidFill>
              </a:rPr>
              <a:t>A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充分性：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i="1" baseline="-30000" dirty="0">
                <a:solidFill>
                  <a:srgbClr val="000000"/>
                </a:solidFill>
              </a:rPr>
              <a:t>A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上自反 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</a:rPr>
              <a:t>任取</a:t>
            </a:r>
            <a:r>
              <a:rPr lang="en-US" altLang="zh-CN" i="1" dirty="0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</a:rPr>
              <a:t>, </a:t>
            </a:r>
            <a:r>
              <a:rPr lang="zh-CN" altLang="en-US" dirty="0">
                <a:solidFill>
                  <a:srgbClr val="0066FF"/>
                </a:solidFill>
              </a:rPr>
              <a:t>有</a:t>
            </a:r>
            <a:br>
              <a:rPr lang="zh-CN" altLang="en-US" dirty="0">
                <a:solidFill>
                  <a:srgbClr val="0066FF"/>
                </a:solidFill>
              </a:rPr>
            </a:br>
            <a:r>
              <a:rPr lang="zh-CN" altLang="en-US" dirty="0">
                <a:solidFill>
                  <a:srgbClr val="0066FF"/>
                </a:solidFill>
              </a:rPr>
              <a:t>       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∈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i="1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I</a:t>
            </a:r>
            <a:r>
              <a:rPr lang="en-US" altLang="zh-CN" i="1" baseline="-25000" dirty="0">
                <a:solidFill>
                  <a:srgbClr val="0066FF"/>
                </a:solidFill>
              </a:rPr>
              <a:t>A</a:t>
            </a:r>
            <a:r>
              <a:rPr lang="en-US" altLang="zh-CN" i="1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dirty="0">
                <a:solidFill>
                  <a:srgbClr val="0066FF"/>
                </a:solidFill>
              </a:rPr>
              <a:t>因此 </a:t>
            </a:r>
            <a:r>
              <a:rPr lang="en-US" altLang="zh-CN" i="1" dirty="0">
                <a:solidFill>
                  <a:srgbClr val="0066FF"/>
                </a:solidFill>
              </a:rPr>
              <a:t>R </a:t>
            </a:r>
            <a:r>
              <a:rPr lang="zh-CN" altLang="en-US" dirty="0">
                <a:solidFill>
                  <a:srgbClr val="0066FF"/>
                </a:solidFill>
              </a:rPr>
              <a:t>在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zh-CN" altLang="en-US" dirty="0">
                <a:solidFill>
                  <a:srgbClr val="0066FF"/>
                </a:solidFill>
              </a:rPr>
              <a:t>上是自反的</a:t>
            </a:r>
            <a:r>
              <a:rPr lang="en-US" altLang="zh-CN" dirty="0">
                <a:solidFill>
                  <a:srgbClr val="0066FF"/>
                </a:solidFill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469C27EF-4BF8-4747-ABC6-0AF2EE5F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30E878-6172-46FD-B1E6-DC6F81C389E9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36867" name="Rectangle 7">
            <a:extLst>
              <a:ext uri="{FF2B5EF4-FFF2-40B4-BE49-F238E27FC236}">
                <a16:creationId xmlns:a16="http://schemas.microsoft.com/office/drawing/2014/main" id="{00879CE8-C860-4D94-AB36-31A0FB832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36868" name="Rectangle 8">
            <a:extLst>
              <a:ext uri="{FF2B5EF4-FFF2-40B4-BE49-F238E27FC236}">
                <a16:creationId xmlns:a16="http://schemas.microsoft.com/office/drawing/2014/main" id="{6B82BFFE-503A-49DF-9140-34E6FF19E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dirty="0"/>
              <a:t>(3)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上对称当且仅当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R=R</a:t>
            </a:r>
            <a:r>
              <a:rPr lang="en-US" altLang="zh-CN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证明：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必要性：</a:t>
            </a:r>
            <a:r>
              <a:rPr lang="en-US" altLang="zh-CN" i="1" dirty="0"/>
              <a:t>R 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上对称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/>
              <a:t>R=R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</a:rPr>
              <a:t>任取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&gt;, </a:t>
            </a:r>
            <a:br>
              <a:rPr lang="en-US" altLang="zh-CN" dirty="0">
                <a:solidFill>
                  <a:srgbClr val="0066FF"/>
                </a:solidFill>
              </a:rPr>
            </a:br>
            <a:r>
              <a:rPr lang="en-US" altLang="zh-CN" dirty="0">
                <a:solidFill>
                  <a:srgbClr val="0066FF"/>
                </a:solidFill>
              </a:rPr>
              <a:t>&lt;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0066FF"/>
                </a:solidFill>
              </a:rPr>
              <a:t> &lt;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0066FF"/>
                </a:solidFill>
              </a:rPr>
              <a:t> 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r>
              <a:rPr lang="en-US" altLang="zh-CN" dirty="0">
                <a:solidFill>
                  <a:srgbClr val="0066FF"/>
                </a:solidFill>
              </a:rPr>
              <a:t></a:t>
            </a:r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</a:rPr>
              <a:t>所以 </a:t>
            </a:r>
            <a:r>
              <a:rPr lang="en-US" altLang="zh-CN" i="1" dirty="0">
                <a:solidFill>
                  <a:srgbClr val="0066FF"/>
                </a:solidFill>
              </a:rPr>
              <a:t>R </a:t>
            </a:r>
            <a:r>
              <a:rPr lang="en-US" altLang="zh-CN" dirty="0">
                <a:solidFill>
                  <a:srgbClr val="0066FF"/>
                </a:solidFill>
              </a:rPr>
              <a:t>= 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充分性：</a:t>
            </a:r>
            <a:r>
              <a:rPr lang="en-US" altLang="zh-CN" i="1" dirty="0"/>
              <a:t>R=R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US" altLang="zh-CN" i="1" dirty="0"/>
              <a:t>R 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上对称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</a:rPr>
              <a:t>任取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&gt;, </a:t>
            </a:r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</a:rPr>
              <a:t>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&lt;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&lt;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</a:rPr>
              <a:t>所以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zh-CN" altLang="en-US" dirty="0">
                <a:solidFill>
                  <a:srgbClr val="0066FF"/>
                </a:solidFill>
              </a:rPr>
              <a:t>在</a:t>
            </a:r>
            <a:r>
              <a:rPr lang="en-US" altLang="zh-CN" dirty="0">
                <a:solidFill>
                  <a:srgbClr val="0066FF"/>
                </a:solidFill>
              </a:rPr>
              <a:t>A</a:t>
            </a:r>
            <a:r>
              <a:rPr lang="zh-CN" altLang="en-US" dirty="0">
                <a:solidFill>
                  <a:srgbClr val="0066FF"/>
                </a:solidFill>
              </a:rPr>
              <a:t>上是对称的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42680BA6-025C-4835-8379-B4AD75E0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40FE04-38A8-4DB2-BFA5-E5F484D23B45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EC25C20A-5749-4535-826D-1FB3B8A3A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38916" name="Rectangle 8">
            <a:extLst>
              <a:ext uri="{FF2B5EF4-FFF2-40B4-BE49-F238E27FC236}">
                <a16:creationId xmlns:a16="http://schemas.microsoft.com/office/drawing/2014/main" id="{80C7C728-71CA-46FB-9100-AC0B90B9C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0450"/>
            <a:ext cx="8351838" cy="51847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dirty="0"/>
              <a:t>(4) 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上反对称当且仅当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baseline="30000" dirty="0">
                <a:solidFill>
                  <a:srgbClr val="000000"/>
                </a:solidFill>
              </a:rPr>
              <a:t>1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i="1" baseline="-30000" dirty="0">
                <a:solidFill>
                  <a:srgbClr val="000000"/>
                </a:solidFill>
              </a:rPr>
              <a:t>A</a:t>
            </a: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证明：</a:t>
            </a:r>
            <a:r>
              <a:rPr lang="zh-CN" altLang="en-US" dirty="0">
                <a:solidFill>
                  <a:srgbClr val="FF0000"/>
                </a:solidFill>
              </a:rPr>
              <a:t>必要性：</a:t>
            </a:r>
            <a:r>
              <a:rPr lang="en-US" altLang="zh-CN" i="1" dirty="0">
                <a:solidFill>
                  <a:srgbClr val="000000"/>
                </a:solidFill>
              </a:rPr>
              <a:t> 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上反对称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 </a:t>
            </a:r>
            <a:r>
              <a:rPr lang="en-US" altLang="zh-CN" i="1" baseline="30000" dirty="0">
                <a:solidFill>
                  <a:srgbClr val="000000"/>
                </a:solidFill>
              </a:rPr>
              <a:t>1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i="1" baseline="-30000" dirty="0">
                <a:solidFill>
                  <a:srgbClr val="000000"/>
                </a:solidFill>
              </a:rPr>
              <a:t>A</a:t>
            </a:r>
            <a:r>
              <a:rPr lang="en-US" altLang="zh-CN" dirty="0"/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0066FF"/>
                </a:solidFill>
              </a:rPr>
              <a:t>任取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&gt;, </a:t>
            </a:r>
            <a:r>
              <a:rPr lang="zh-CN" altLang="en-US" dirty="0">
                <a:solidFill>
                  <a:srgbClr val="0066FF"/>
                </a:solidFill>
              </a:rPr>
              <a:t>有</a:t>
            </a:r>
            <a:br>
              <a:rPr lang="zh-CN" altLang="en-US" dirty="0">
                <a:solidFill>
                  <a:srgbClr val="0066FF"/>
                </a:solidFill>
              </a:rPr>
            </a:br>
            <a:r>
              <a:rPr lang="zh-CN" altLang="en-US" dirty="0">
                <a:solidFill>
                  <a:srgbClr val="0066FF"/>
                </a:solidFill>
              </a:rPr>
              <a:t>       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∩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 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∧&lt;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br>
              <a:rPr lang="en-US" altLang="zh-CN" baseline="30000" dirty="0">
                <a:solidFill>
                  <a:srgbClr val="0066FF"/>
                </a:solidFill>
              </a:rPr>
            </a:br>
            <a:r>
              <a:rPr lang="en-US" altLang="zh-CN" baseline="30000" dirty="0">
                <a:solidFill>
                  <a:srgbClr val="0066FF"/>
                </a:solidFill>
              </a:rPr>
              <a:t>       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∧&lt;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</a:rPr>
              <a:t>=</a:t>
            </a:r>
            <a:r>
              <a:rPr lang="en-US" altLang="zh-CN" i="1" dirty="0">
                <a:solidFill>
                  <a:srgbClr val="0066FF"/>
                </a:solidFill>
              </a:rPr>
              <a:t>y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dirty="0">
                <a:solidFill>
                  <a:srgbClr val="0066FF"/>
                </a:solidFill>
              </a:rPr>
              <a:t> </a:t>
            </a:r>
            <a:br>
              <a:rPr lang="en-US" altLang="zh-CN" dirty="0">
                <a:solidFill>
                  <a:srgbClr val="0066FF"/>
                </a:solidFill>
              </a:rPr>
            </a:br>
            <a:r>
              <a:rPr lang="en-US" altLang="zh-CN" dirty="0">
                <a:solidFill>
                  <a:srgbClr val="0066FF"/>
                </a:solidFill>
              </a:rPr>
              <a:t>     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I</a:t>
            </a:r>
            <a:r>
              <a:rPr lang="en-US" altLang="zh-CN" i="1" baseline="-25000" dirty="0">
                <a:solidFill>
                  <a:srgbClr val="0066FF"/>
                </a:solidFill>
              </a:rPr>
              <a:t>A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0066FF"/>
                </a:solidFill>
              </a:rPr>
              <a:t>这就证明了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∩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olidFill>
                  <a:srgbClr val="0066FF"/>
                </a:solidFill>
              </a:rPr>
              <a:t>I</a:t>
            </a:r>
            <a:r>
              <a:rPr lang="en-US" altLang="zh-CN" i="1" baseline="-25000" dirty="0">
                <a:solidFill>
                  <a:srgbClr val="0066FF"/>
                </a:solidFill>
              </a:rPr>
              <a:t>A </a:t>
            </a:r>
            <a:endParaRPr lang="en-US" altLang="zh-CN" dirty="0">
              <a:solidFill>
                <a:srgbClr val="0066FF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45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充分性：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 R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 </a:t>
            </a:r>
            <a:r>
              <a:rPr lang="en-US" altLang="zh-CN" i="1" baseline="30000" dirty="0">
                <a:solidFill>
                  <a:srgbClr val="000000"/>
                </a:solidFill>
              </a:rPr>
              <a:t>1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i="1" baseline="-30000" dirty="0">
                <a:solidFill>
                  <a:srgbClr val="00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上反对称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spcBef>
                <a:spcPct val="45000"/>
              </a:spcBef>
            </a:pPr>
            <a:r>
              <a:rPr lang="zh-CN" altLang="en-US" dirty="0">
                <a:solidFill>
                  <a:srgbClr val="0066FF"/>
                </a:solidFill>
              </a:rPr>
              <a:t>任取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&gt;,</a:t>
            </a:r>
            <a:r>
              <a:rPr lang="zh-CN" altLang="en-US" dirty="0">
                <a:solidFill>
                  <a:srgbClr val="0066FF"/>
                </a:solidFill>
              </a:rPr>
              <a:t>有</a:t>
            </a:r>
            <a:endParaRPr lang="en-US" altLang="zh-CN" dirty="0">
              <a:solidFill>
                <a:srgbClr val="0066FF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66FF"/>
                </a:solidFill>
              </a:rPr>
              <a:t>      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∧&lt;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∧&lt;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br>
              <a:rPr lang="en-US" altLang="zh-CN" dirty="0">
                <a:solidFill>
                  <a:srgbClr val="0066FF"/>
                </a:solidFill>
              </a:rPr>
            </a:br>
            <a:r>
              <a:rPr lang="en-US" altLang="zh-CN" dirty="0">
                <a:solidFill>
                  <a:srgbClr val="0066FF"/>
                </a:solidFill>
              </a:rPr>
              <a:t> 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∩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I</a:t>
            </a:r>
            <a:r>
              <a:rPr lang="en-US" altLang="zh-CN" i="1" baseline="-25000" dirty="0">
                <a:solidFill>
                  <a:srgbClr val="0066FF"/>
                </a:solidFill>
              </a:rPr>
              <a:t>A</a:t>
            </a:r>
            <a:r>
              <a:rPr lang="en-US" altLang="zh-CN" baseline="-25000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</a:rPr>
              <a:t>=</a:t>
            </a:r>
            <a:r>
              <a:rPr lang="en-US" altLang="zh-CN" i="1" dirty="0">
                <a:solidFill>
                  <a:srgbClr val="0066FF"/>
                </a:solidFill>
              </a:rPr>
              <a:t>y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0066FF"/>
                </a:solidFill>
              </a:rPr>
              <a:t>从而证明了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zh-CN" altLang="en-US" dirty="0">
                <a:solidFill>
                  <a:srgbClr val="0066FF"/>
                </a:solidFill>
              </a:rPr>
              <a:t>在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zh-CN" altLang="en-US" dirty="0">
                <a:solidFill>
                  <a:srgbClr val="0066FF"/>
                </a:solidFill>
              </a:rPr>
              <a:t>上是反对称的</a:t>
            </a:r>
            <a:r>
              <a:rPr lang="en-US" altLang="zh-CN" dirty="0">
                <a:solidFill>
                  <a:srgbClr val="0066FF"/>
                </a:solidFill>
              </a:rPr>
              <a:t>.</a:t>
            </a:r>
            <a:br>
              <a:rPr lang="en-US" altLang="zh-CN" dirty="0">
                <a:solidFill>
                  <a:srgbClr val="0066FF"/>
                </a:solidFill>
              </a:rPr>
            </a:br>
            <a:endParaRPr lang="en-US" altLang="zh-CN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0934B4AF-CF9C-4464-9D40-754C8750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E924EC-BEC3-4FC7-AA6E-995AD8F9A690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graphicFrame>
        <p:nvGraphicFramePr>
          <p:cNvPr id="372738" name="Object 2">
            <a:extLst>
              <a:ext uri="{FF2B5EF4-FFF2-40B4-BE49-F238E27FC236}">
                <a16:creationId xmlns:a16="http://schemas.microsoft.com/office/drawing/2014/main" id="{CA3234E0-18FA-4D61-A54C-6409F9BCFD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1411288"/>
          <a:ext cx="12612688" cy="845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6083374" imgH="4045038" progId="Word.Document.8">
                  <p:embed/>
                </p:oleObj>
              </mc:Choice>
              <mc:Fallback>
                <p:oleObj name="文档" r:id="rId3" imgW="6083374" imgH="4045038" progId="Word.Document.8">
                  <p:embed/>
                  <p:pic>
                    <p:nvPicPr>
                      <p:cNvPr id="372738" name="Object 2">
                        <a:extLst>
                          <a:ext uri="{FF2B5EF4-FFF2-40B4-BE49-F238E27FC236}">
                            <a16:creationId xmlns:a16="http://schemas.microsoft.com/office/drawing/2014/main" id="{CA3234E0-18FA-4D61-A54C-6409F9BCFD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411288"/>
                        <a:ext cx="12612688" cy="845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7">
            <a:extLst>
              <a:ext uri="{FF2B5EF4-FFF2-40B4-BE49-F238E27FC236}">
                <a16:creationId xmlns:a16="http://schemas.microsoft.com/office/drawing/2014/main" id="{F11F67C0-A6A2-418D-B34D-DFBFBA533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40965" name="Rectangle 8">
            <a:extLst>
              <a:ext uri="{FF2B5EF4-FFF2-40B4-BE49-F238E27FC236}">
                <a16:creationId xmlns:a16="http://schemas.microsoft.com/office/drawing/2014/main" id="{7DFDA4A2-E921-419F-903F-48204941D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229600" cy="4895850"/>
          </a:xfrm>
        </p:spPr>
        <p:txBody>
          <a:bodyPr/>
          <a:lstStyle/>
          <a:p>
            <a:pPr eaLnBrk="1" hangingPunct="1"/>
            <a:r>
              <a:rPr lang="en-US" altLang="zh-CN" dirty="0"/>
              <a:t>(5)</a:t>
            </a:r>
            <a:r>
              <a:rPr lang="en-US" altLang="zh-CN" sz="2000" dirty="0"/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上传递当且仅当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dirty="0"/>
              <a:t> 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证明：</a:t>
            </a:r>
            <a:endParaRPr lang="en-US" altLang="zh-CN" dirty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必要性</a:t>
            </a:r>
            <a:r>
              <a:rPr lang="zh-CN" altLang="en-US" dirty="0"/>
              <a:t>：</a:t>
            </a:r>
            <a:r>
              <a:rPr lang="en-US" altLang="zh-CN" i="1" dirty="0">
                <a:solidFill>
                  <a:srgbClr val="000000"/>
                </a:solidFill>
              </a:rPr>
              <a:t> 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上传递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dirty="0"/>
              <a:t> 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</a:rPr>
              <a:t>任取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</a:t>
            </a:r>
            <a:r>
              <a:rPr lang="zh-CN" altLang="en-US" dirty="0">
                <a:solidFill>
                  <a:srgbClr val="0066FF"/>
                </a:solidFill>
              </a:rPr>
              <a:t>有</a:t>
            </a:r>
            <a:br>
              <a:rPr lang="zh-CN" altLang="en-US" dirty="0">
                <a:solidFill>
                  <a:srgbClr val="0066FF"/>
                </a:solidFill>
              </a:rPr>
            </a:br>
            <a:r>
              <a:rPr lang="zh-CN" altLang="en-US" dirty="0">
                <a:solidFill>
                  <a:srgbClr val="0066FF"/>
                </a:solidFill>
              </a:rPr>
              <a:t> 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sz="3200" baseline="-16000" dirty="0">
                <a:solidFill>
                  <a:srgbClr val="0066FF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endParaRPr lang="en-US" altLang="zh-CN" dirty="0">
              <a:solidFill>
                <a:srgbClr val="0066FF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66FF"/>
                </a:solidFill>
              </a:rPr>
              <a:t>     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66FF"/>
                </a:solidFill>
              </a:rPr>
              <a:t>t </a:t>
            </a:r>
            <a:r>
              <a:rPr lang="en-US" altLang="zh-CN" dirty="0">
                <a:solidFill>
                  <a:srgbClr val="0066FF"/>
                </a:solidFill>
              </a:rPr>
              <a:t>(&lt;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t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∧&lt;</a:t>
            </a:r>
            <a:r>
              <a:rPr lang="en-US" altLang="zh-CN" i="1" dirty="0" err="1">
                <a:solidFill>
                  <a:srgbClr val="0066FF"/>
                </a:solidFill>
              </a:rPr>
              <a:t>t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</a:p>
          <a:p>
            <a:pPr eaLnBrk="1" hangingPunct="1"/>
            <a:r>
              <a:rPr lang="en-US" altLang="zh-CN" dirty="0">
                <a:solidFill>
                  <a:srgbClr val="0066FF"/>
                </a:solidFill>
              </a:rPr>
              <a:t>    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</a:t>
            </a:r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</a:rPr>
              <a:t>所以 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sz="3200" baseline="-16000" dirty="0">
                <a:solidFill>
                  <a:srgbClr val="0066FF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66FF"/>
                </a:solidFill>
              </a:rPr>
              <a:t>R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充分性</a:t>
            </a:r>
            <a:r>
              <a:rPr lang="zh-CN" altLang="en-US" dirty="0"/>
              <a:t>：</a:t>
            </a:r>
            <a:r>
              <a:rPr lang="en-US" altLang="zh-CN" i="1" dirty="0">
                <a:solidFill>
                  <a:srgbClr val="000000"/>
                </a:solidFill>
              </a:rPr>
              <a:t> R</a:t>
            </a:r>
            <a:r>
              <a:rPr lang="en-US" altLang="zh-CN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上传递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</a:rPr>
              <a:t>任取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&gt;,&lt;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z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, </a:t>
            </a:r>
            <a:r>
              <a:rPr lang="zh-CN" altLang="en-US" dirty="0">
                <a:solidFill>
                  <a:srgbClr val="0066FF"/>
                </a:solidFill>
              </a:rPr>
              <a:t>则</a:t>
            </a:r>
            <a:br>
              <a:rPr lang="zh-CN" altLang="en-US" dirty="0">
                <a:solidFill>
                  <a:srgbClr val="0066FF"/>
                </a:solidFill>
              </a:rPr>
            </a:br>
            <a:r>
              <a:rPr lang="zh-CN" altLang="en-US" dirty="0">
                <a:solidFill>
                  <a:srgbClr val="0066FF"/>
                </a:solidFill>
              </a:rPr>
              <a:t>         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∧&lt;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z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</a:p>
          <a:p>
            <a:pPr eaLnBrk="1" hangingPunct="1"/>
            <a:r>
              <a:rPr lang="en-US" altLang="zh-CN" i="1" dirty="0">
                <a:solidFill>
                  <a:srgbClr val="0066FF"/>
                </a:solidFill>
              </a:rPr>
              <a:t>             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z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sz="3200" baseline="-16000" dirty="0">
                <a:solidFill>
                  <a:srgbClr val="0066FF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66FF"/>
                </a:solidFill>
              </a:rPr>
              <a:t>R 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z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</a:rPr>
              <a:t>所以 </a:t>
            </a:r>
            <a:r>
              <a:rPr lang="en-US" altLang="zh-CN" i="1" dirty="0">
                <a:solidFill>
                  <a:srgbClr val="0066FF"/>
                </a:solidFill>
              </a:rPr>
              <a:t>R </a:t>
            </a:r>
            <a:r>
              <a:rPr lang="zh-CN" altLang="en-US" dirty="0">
                <a:solidFill>
                  <a:srgbClr val="0066FF"/>
                </a:solidFill>
              </a:rPr>
              <a:t>在 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zh-CN" altLang="en-US" dirty="0">
                <a:solidFill>
                  <a:srgbClr val="0066FF"/>
                </a:solidFill>
              </a:rPr>
              <a:t>上是传递的</a:t>
            </a:r>
            <a:endParaRPr lang="zh-CN" altLang="en-US" sz="20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>
            <a:extLst>
              <a:ext uri="{FF2B5EF4-FFF2-40B4-BE49-F238E27FC236}">
                <a16:creationId xmlns:a16="http://schemas.microsoft.com/office/drawing/2014/main" id="{7CB5F11D-605A-4B0C-B58C-7AAE0FBC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D96FE0-0E15-40FA-8787-C3BC27451FD3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graphicFrame>
        <p:nvGraphicFramePr>
          <p:cNvPr id="374983" name="Group 199">
            <a:extLst>
              <a:ext uri="{FF2B5EF4-FFF2-40B4-BE49-F238E27FC236}">
                <a16:creationId xmlns:a16="http://schemas.microsoft.com/office/drawing/2014/main" id="{6987AD19-751C-444E-AB42-A5EFC6B99E5D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1412875"/>
          <a:ext cx="8713788" cy="4465639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30474702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3564889341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141877935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453012899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985209018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8845945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自反性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反自反性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对称性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反对称性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传递性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976998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16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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33467"/>
                  </a:ext>
                </a:extLst>
              </a:tr>
              <a:tr h="151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关系矩阵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主对角线元素全是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主对角线元素全是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矩阵是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对称矩阵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若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ij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且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≠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则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ji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中相应位置都是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291709"/>
                  </a:ext>
                </a:extLst>
              </a:tr>
              <a:tr h="2024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关系图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每个顶点都有环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每个顶点都没有环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两点之间有边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是一对方向相反的边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两点之间有边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是一条有向边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点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到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有边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r>
                        <a:rPr kumimoji="0" lang="en-US" altLang="zh-CN" sz="24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到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有边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则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到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也有边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322002"/>
                  </a:ext>
                </a:extLst>
              </a:tr>
            </a:tbl>
          </a:graphicData>
        </a:graphic>
      </p:graphicFrame>
      <p:sp>
        <p:nvSpPr>
          <p:cNvPr id="43048" name="Rectangle 169">
            <a:extLst>
              <a:ext uri="{FF2B5EF4-FFF2-40B4-BE49-F238E27FC236}">
                <a16:creationId xmlns:a16="http://schemas.microsoft.com/office/drawing/2014/main" id="{4D87F823-DC71-4886-BB08-9D8B26BE3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/>
              <a:t>关系性质的三种等价条件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87EB74DE-466B-4540-A343-6525DA80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5F951C-85EF-45CA-AA89-379EE1E26B25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1D9165D-E772-4A57-A281-1D6E6F6E6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924425"/>
          </a:xfrm>
        </p:spPr>
        <p:txBody>
          <a:bodyPr/>
          <a:lstStyle/>
          <a:p>
            <a:pPr marL="361950" indent="-361950" eaLnBrk="1" hangingPunct="1">
              <a:buClr>
                <a:srgbClr val="FF9900"/>
              </a:buClr>
            </a:pPr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7.1</a:t>
            </a:r>
            <a:r>
              <a:rPr lang="zh-CN" altLang="en-US"/>
              <a:t>有序对与笛卡儿积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</a:rPr>
              <a:t>7.2</a:t>
            </a:r>
            <a:r>
              <a:rPr lang="zh-CN" altLang="en-US">
                <a:solidFill>
                  <a:srgbClr val="FF0000"/>
                </a:solidFill>
              </a:rPr>
              <a:t>二元关系的定义与表示法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7.3</a:t>
            </a:r>
            <a:r>
              <a:rPr lang="zh-CN" altLang="en-US"/>
              <a:t>关系的运算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7.4</a:t>
            </a:r>
            <a:r>
              <a:rPr lang="zh-CN" altLang="en-US"/>
              <a:t>关系的性质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7.5</a:t>
            </a:r>
            <a:r>
              <a:rPr lang="zh-CN" altLang="en-US"/>
              <a:t>关系的闭包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7.6</a:t>
            </a:r>
            <a:r>
              <a:rPr lang="zh-CN" altLang="en-US"/>
              <a:t>等价关系与划分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7.7</a:t>
            </a:r>
            <a:r>
              <a:rPr lang="zh-CN" altLang="en-US"/>
              <a:t>偏序关系</a:t>
            </a:r>
          </a:p>
          <a:p>
            <a:pPr marL="361950" indent="-361950" eaLnBrk="1" hangingPunct="1"/>
            <a:endParaRPr lang="en-US" altLang="zh-CN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D3AE83C8-E5E4-4FDD-AB6D-5BB9D151B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latin typeface="华文中宋" panose="02010600040101010101" pitchFamily="2" charset="-122"/>
              </a:rPr>
              <a:t>第七章 二元关系</a:t>
            </a:r>
          </a:p>
        </p:txBody>
      </p:sp>
    </p:spTree>
  </p:cSld>
  <p:clrMapOvr>
    <a:masterClrMapping/>
  </p:clrMapOvr>
  <p:transition spd="slow"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>
            <a:extLst>
              <a:ext uri="{FF2B5EF4-FFF2-40B4-BE49-F238E27FC236}">
                <a16:creationId xmlns:a16="http://schemas.microsoft.com/office/drawing/2014/main" id="{7DE3DD95-9FAC-4000-B32F-45721AD6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7F72C7-1680-4C68-839E-DACFB3E3CE2C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graphicFrame>
        <p:nvGraphicFramePr>
          <p:cNvPr id="379108" name="Group 228">
            <a:extLst>
              <a:ext uri="{FF2B5EF4-FFF2-40B4-BE49-F238E27FC236}">
                <a16:creationId xmlns:a16="http://schemas.microsoft.com/office/drawing/2014/main" id="{D2335B5C-83BC-44FA-8B91-5ACA39972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19315"/>
              </p:ext>
            </p:extLst>
          </p:nvPr>
        </p:nvGraphicFramePr>
        <p:xfrm>
          <a:off x="323850" y="1557338"/>
          <a:ext cx="8424863" cy="3108326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693460561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141673026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508499997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1920115796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1387360844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3228583957"/>
                    </a:ext>
                  </a:extLst>
                </a:gridCol>
              </a:tblGrid>
              <a:tr h="7001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自反性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反自反性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对称性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反对称性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传递性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027308"/>
                  </a:ext>
                </a:extLst>
              </a:tr>
              <a:tr h="4572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732178"/>
                  </a:ext>
                </a:extLst>
              </a:tr>
              <a:tr h="4572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166867"/>
                  </a:ext>
                </a:extLst>
              </a:tr>
              <a:tr h="4572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523823"/>
                  </a:ext>
                </a:extLst>
              </a:tr>
              <a:tr h="4572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102391"/>
                  </a:ext>
                </a:extLst>
              </a:tr>
              <a:tr h="5791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 </a:t>
                      </a:r>
                      <a:r>
                        <a:rPr kumimoji="0" lang="en-US" altLang="zh-CN" sz="3200" b="1" i="0" u="none" strike="noStrike" cap="none" normalizeH="0" baseline="-16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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华文中宋" panose="02010600040101010101" pitchFamily="2" charset="-122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marT="45725" marB="4572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540991"/>
                  </a:ext>
                </a:extLst>
              </a:tr>
            </a:tbl>
          </a:graphicData>
        </a:graphic>
      </p:graphicFrame>
      <p:sp>
        <p:nvSpPr>
          <p:cNvPr id="45110" name="Rectangle 217">
            <a:extLst>
              <a:ext uri="{FF2B5EF4-FFF2-40B4-BE49-F238E27FC236}">
                <a16:creationId xmlns:a16="http://schemas.microsoft.com/office/drawing/2014/main" id="{CF6F1EF2-CDFB-44B2-976B-1341C117A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188913"/>
            <a:ext cx="5487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latin typeface="Arial" panose="020B0604020202020204" pitchFamily="34" charset="0"/>
              </a:rPr>
              <a:t>关系的性质和运算之间的联系</a:t>
            </a:r>
          </a:p>
        </p:txBody>
      </p:sp>
    </p:spTree>
  </p:cSld>
  <p:clrMapOvr>
    <a:masterClrMapping/>
  </p:clrMapOvr>
  <p:transition spd="slow"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559312-6093-4D43-9A87-C79DEAEF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396EE1-5417-41EB-B497-22A69CE2D501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3" name="Rectangle 217">
            <a:extLst>
              <a:ext uri="{FF2B5EF4-FFF2-40B4-BE49-F238E27FC236}">
                <a16:creationId xmlns:a16="http://schemas.microsoft.com/office/drawing/2014/main" id="{7D437E1E-D764-467B-B1DA-860D0CF89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41484"/>
            <a:ext cx="65678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若</a:t>
            </a:r>
            <a:r>
              <a:rPr lang="en-US" altLang="zh-CN" sz="2800" i="1" dirty="0">
                <a:solidFill>
                  <a:srgbClr val="000000"/>
                </a:solidFill>
              </a:rPr>
              <a:t>R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1</a:t>
            </a:r>
            <a:r>
              <a:rPr lang="zh-CN" altLang="en-US" sz="2800" dirty="0">
                <a:solidFill>
                  <a:srgbClr val="000000"/>
                </a:solidFill>
              </a:rPr>
              <a:t>和</a:t>
            </a:r>
            <a:r>
              <a:rPr lang="en-US" altLang="zh-CN" sz="2800" i="1" dirty="0">
                <a:solidFill>
                  <a:srgbClr val="000000"/>
                </a:solidFill>
              </a:rPr>
              <a:t>R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2</a:t>
            </a:r>
            <a:r>
              <a:rPr lang="zh-CN" altLang="en-US" sz="2800" dirty="0">
                <a:solidFill>
                  <a:srgbClr val="000000"/>
                </a:solidFill>
              </a:rPr>
              <a:t>是传递的，则</a:t>
            </a:r>
            <a:r>
              <a:rPr lang="en-US" altLang="zh-CN" sz="2800" i="1" dirty="0">
                <a:solidFill>
                  <a:srgbClr val="000000"/>
                </a:solidFill>
              </a:rPr>
              <a:t>R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1</a:t>
            </a:r>
            <a:r>
              <a:rPr lang="en-US" altLang="zh-CN" sz="2800" dirty="0">
                <a:ea typeface="华文中宋" panose="02010600040101010101" pitchFamily="2" charset="-122"/>
                <a:cs typeface="宋体" panose="02010600030101010101" pitchFamily="2" charset="-122"/>
              </a:rPr>
              <a:t>∩</a:t>
            </a:r>
            <a:r>
              <a:rPr lang="en-US" altLang="zh-CN" sz="2800" i="1" dirty="0">
                <a:solidFill>
                  <a:srgbClr val="000000"/>
                </a:solidFill>
              </a:rPr>
              <a:t>R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2</a:t>
            </a:r>
            <a:r>
              <a:rPr lang="zh-CN" altLang="en-US" sz="2800" dirty="0">
                <a:solidFill>
                  <a:srgbClr val="000000"/>
                </a:solidFill>
              </a:rPr>
              <a:t>也是传递的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EB3315A-62B1-4F0F-A9AE-B74FFFF05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77" y="1484784"/>
            <a:ext cx="820737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5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证  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spcBef>
                <a:spcPct val="55000"/>
              </a:spcBef>
            </a:pPr>
            <a:r>
              <a:rPr lang="en-US" altLang="zh-CN" dirty="0">
                <a:solidFill>
                  <a:srgbClr val="000000"/>
                </a:solidFill>
              </a:rPr>
              <a:t>         </a:t>
            </a:r>
            <a:r>
              <a:rPr lang="zh-CN" altLang="en-US" dirty="0">
                <a:solidFill>
                  <a:srgbClr val="000000"/>
                </a:solidFill>
              </a:rPr>
              <a:t>由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是传递的，可得：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spcBef>
                <a:spcPct val="55000"/>
              </a:spcBef>
            </a:pPr>
            <a:r>
              <a:rPr lang="en-US" altLang="zh-CN" i="1" dirty="0">
                <a:solidFill>
                  <a:srgbClr val="000000"/>
                </a:solidFill>
              </a:rPr>
              <a:t>          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baseline="-16000" dirty="0">
                <a:solidFill>
                  <a:srgbClr val="FF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baseline="-16000" dirty="0">
                <a:solidFill>
                  <a:srgbClr val="FF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baseline="-25000" dirty="0">
                <a:solidFill>
                  <a:srgbClr val="000000"/>
                </a:solidFill>
              </a:rPr>
              <a:t>   </a:t>
            </a:r>
            <a:r>
              <a:rPr lang="zh-CN" altLang="en-US" dirty="0">
                <a:solidFill>
                  <a:srgbClr val="000000"/>
                </a:solidFill>
              </a:rPr>
              <a:t>和   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baseline="-16000" dirty="0">
                <a:solidFill>
                  <a:srgbClr val="FF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baseline="-16000" dirty="0">
                <a:solidFill>
                  <a:srgbClr val="FF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endParaRPr lang="en-US" altLang="zh-CN" dirty="0">
              <a:solidFill>
                <a:srgbClr val="C00000"/>
              </a:solidFill>
            </a:endParaRPr>
          </a:p>
          <a:p>
            <a:pPr eaLnBrk="1" hangingPunct="1">
              <a:spcBef>
                <a:spcPct val="55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          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ea typeface="华文中宋" panose="02010600040101010101" pitchFamily="2" charset="-122"/>
                <a:cs typeface="宋体" panose="02010600030101010101" pitchFamily="2" charset="-122"/>
              </a:rPr>
              <a:t>∩</a:t>
            </a:r>
            <a:r>
              <a:rPr lang="en-US" altLang="zh-CN" baseline="-16000" dirty="0">
                <a:solidFill>
                  <a:srgbClr val="00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aseline="-16000" dirty="0">
                <a:solidFill>
                  <a:srgbClr val="00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</a:t>
            </a:r>
            <a:r>
              <a:rPr lang="en-US" altLang="zh-CN" dirty="0">
                <a:solidFill>
                  <a:srgbClr val="000000"/>
                </a:solidFill>
              </a:rPr>
              <a:t> 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ea typeface="华文中宋" panose="02010600040101010101" pitchFamily="2" charset="-122"/>
                <a:cs typeface="宋体" panose="02010600030101010101" pitchFamily="2" charset="-122"/>
              </a:rPr>
              <a:t>∩</a:t>
            </a:r>
            <a:r>
              <a:rPr lang="en-US" altLang="zh-CN" baseline="-16000" dirty="0">
                <a:solidFill>
                  <a:srgbClr val="00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aseline="-16000" dirty="0">
                <a:solidFill>
                  <a:srgbClr val="00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baseline="-16000" dirty="0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                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baseline="-16000" dirty="0">
                <a:solidFill>
                  <a:srgbClr val="FF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  <a:ea typeface="华文中宋" panose="0201060004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dirty="0">
                <a:ea typeface="华文中宋" panose="02010600040101010101" pitchFamily="2" charset="-122"/>
                <a:cs typeface="宋体" panose="02010600030101010101" pitchFamily="2" charset="-122"/>
              </a:rPr>
              <a:t>∩</a:t>
            </a:r>
            <a:r>
              <a:rPr lang="en-US" altLang="zh-CN" baseline="-16000" dirty="0">
                <a:solidFill>
                  <a:srgbClr val="00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baseline="-16000" dirty="0">
                <a:solidFill>
                  <a:srgbClr val="00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ea typeface="华文中宋" panose="02010600040101010101" pitchFamily="2" charset="-122"/>
                <a:cs typeface="宋体" panose="02010600030101010101" pitchFamily="2" charset="-122"/>
              </a:rPr>
              <a:t> ∩</a:t>
            </a:r>
            <a:r>
              <a:rPr lang="en-US" altLang="zh-CN" baseline="-16000" dirty="0">
                <a:solidFill>
                  <a:srgbClr val="00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baseline="-16000" dirty="0">
                <a:solidFill>
                  <a:srgbClr val="00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baseline="-16000" dirty="0">
                <a:solidFill>
                  <a:srgbClr val="00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华文中宋" panose="02010600040101010101" pitchFamily="2" charset="-122"/>
                <a:cs typeface="宋体" panose="02010600030101010101" pitchFamily="2" charset="-122"/>
              </a:rPr>
              <a:t>∩ 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i="1" baseline="-25000" dirty="0">
                <a:solidFill>
                  <a:srgbClr val="FF0000"/>
                </a:solidFill>
              </a:rPr>
              <a:t>2</a:t>
            </a:r>
            <a:r>
              <a:rPr lang="en-US" altLang="zh-CN" baseline="-16000" dirty="0">
                <a:solidFill>
                  <a:srgbClr val="FF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baseline="-16000" dirty="0">
                <a:solidFill>
                  <a:srgbClr val="FF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dirty="0">
                <a:solidFill>
                  <a:srgbClr val="00B050"/>
                </a:solidFill>
              </a:rPr>
              <a:t>【</a:t>
            </a:r>
            <a:r>
              <a:rPr lang="zh-CN" altLang="en-US" dirty="0">
                <a:solidFill>
                  <a:srgbClr val="00B050"/>
                </a:solidFill>
              </a:rPr>
              <a:t>定理</a:t>
            </a:r>
            <a:r>
              <a:rPr lang="en-US" altLang="zh-CN" dirty="0">
                <a:solidFill>
                  <a:srgbClr val="00B050"/>
                </a:solidFill>
              </a:rPr>
              <a:t>7.4】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          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baseline="-16000" dirty="0">
                <a:solidFill>
                  <a:srgbClr val="00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华文中宋" panose="02010600040101010101" pitchFamily="2" charset="-122"/>
                <a:cs typeface="宋体" panose="02010600030101010101" pitchFamily="2" charset="-122"/>
              </a:rPr>
              <a:t>∩</a:t>
            </a:r>
            <a:r>
              <a:rPr lang="en-US" altLang="zh-CN" baseline="-16000" dirty="0">
                <a:solidFill>
                  <a:srgbClr val="00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baseline="-16000" dirty="0">
                <a:solidFill>
                  <a:srgbClr val="00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ea typeface="华文中宋" panose="02010600040101010101" pitchFamily="2" charset="-122"/>
                <a:cs typeface="宋体" panose="02010600030101010101" pitchFamily="2" charset="-122"/>
              </a:rPr>
              <a:t> ∩</a:t>
            </a:r>
            <a:r>
              <a:rPr lang="en-US" altLang="zh-CN" baseline="-16000" dirty="0">
                <a:solidFill>
                  <a:srgbClr val="00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baseline="-16000" dirty="0">
                <a:solidFill>
                  <a:srgbClr val="00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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baseline="-16000" dirty="0">
                <a:solidFill>
                  <a:srgbClr val="00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华文中宋" panose="02010600040101010101" pitchFamily="2" charset="-122"/>
                <a:cs typeface="宋体" panose="02010600030101010101" pitchFamily="2" charset="-122"/>
              </a:rPr>
              <a:t>∩ </a:t>
            </a:r>
            <a:r>
              <a:rPr lang="en-US" altLang="zh-CN" i="1" dirty="0">
                <a:solidFill>
                  <a:srgbClr val="C00000"/>
                </a:solidFill>
              </a:rPr>
              <a:t>R</a:t>
            </a:r>
            <a:r>
              <a:rPr lang="en-US" altLang="zh-CN" i="1" baseline="-25000" dirty="0">
                <a:solidFill>
                  <a:srgbClr val="C00000"/>
                </a:solidFill>
              </a:rPr>
              <a:t>2</a:t>
            </a:r>
            <a:r>
              <a:rPr lang="en-US" altLang="zh-CN" baseline="-16000" dirty="0">
                <a:solidFill>
                  <a:srgbClr val="00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i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55000"/>
              </a:spcBef>
            </a:pP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          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baseline="-16000" dirty="0">
                <a:solidFill>
                  <a:srgbClr val="00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华文中宋" panose="02010600040101010101" pitchFamily="2" charset="-122"/>
                <a:cs typeface="宋体" panose="02010600030101010101" pitchFamily="2" charset="-122"/>
              </a:rPr>
              <a:t>∩ </a:t>
            </a:r>
            <a:r>
              <a:rPr lang="en-US" altLang="zh-CN" i="1" dirty="0">
                <a:solidFill>
                  <a:srgbClr val="C00000"/>
                </a:solidFill>
              </a:rPr>
              <a:t>R</a:t>
            </a:r>
            <a:r>
              <a:rPr lang="en-US" altLang="zh-CN" i="1" baseline="-25000" dirty="0">
                <a:solidFill>
                  <a:srgbClr val="C00000"/>
                </a:solidFill>
              </a:rPr>
              <a:t>2</a:t>
            </a:r>
            <a:r>
              <a:rPr lang="en-US" altLang="zh-CN" baseline="-16000" dirty="0">
                <a:solidFill>
                  <a:srgbClr val="000000"/>
                </a:solidFill>
                <a:ea typeface="华文中宋" panose="0201060004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i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55000"/>
              </a:spcBef>
            </a:pP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520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2FC6F96D-41F8-4889-963B-594D0E54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BA5513-0DB2-44E8-935F-017BBD9A73A7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C08D121-4C41-4C55-A178-308B031EE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924425"/>
          </a:xfrm>
        </p:spPr>
        <p:txBody>
          <a:bodyPr/>
          <a:lstStyle/>
          <a:p>
            <a:pPr marL="361950" indent="-361950" eaLnBrk="1" hangingPunct="1">
              <a:buClr>
                <a:srgbClr val="FF9900"/>
              </a:buClr>
            </a:pPr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7.1</a:t>
            </a:r>
            <a:r>
              <a:rPr lang="zh-CN" altLang="en-US"/>
              <a:t>有序对与笛卡儿积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7.2</a:t>
            </a:r>
            <a:r>
              <a:rPr lang="zh-CN" altLang="en-US"/>
              <a:t>二元关系的定义与表示法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7.3</a:t>
            </a:r>
            <a:r>
              <a:rPr lang="zh-CN" altLang="en-US"/>
              <a:t>关系的运算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7.4</a:t>
            </a:r>
            <a:r>
              <a:rPr lang="zh-CN" altLang="en-US"/>
              <a:t>关系的性质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</a:rPr>
              <a:t>7.5</a:t>
            </a:r>
            <a:r>
              <a:rPr lang="zh-CN" altLang="en-US">
                <a:solidFill>
                  <a:srgbClr val="FF0000"/>
                </a:solidFill>
              </a:rPr>
              <a:t>关系的闭包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7.6</a:t>
            </a:r>
            <a:r>
              <a:rPr lang="zh-CN" altLang="en-US"/>
              <a:t>等价关系与划分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7.7</a:t>
            </a:r>
            <a:r>
              <a:rPr lang="zh-CN" altLang="en-US"/>
              <a:t>偏序关系</a:t>
            </a:r>
          </a:p>
          <a:p>
            <a:pPr marL="361950" indent="-361950" eaLnBrk="1" hangingPunct="1"/>
            <a:endParaRPr lang="en-US" altLang="zh-CN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1D7CC50F-774F-424C-B225-5F6963738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latin typeface="华文中宋" panose="02010600040101010101" pitchFamily="2" charset="-122"/>
              </a:rPr>
              <a:t>第七章 二元关系</a:t>
            </a:r>
          </a:p>
        </p:txBody>
      </p:sp>
    </p:spTree>
  </p:cSld>
  <p:clrMapOvr>
    <a:masterClrMapping/>
  </p:clrMapOvr>
  <p:transition spd="slow"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641BAB56-3C7B-4472-8C62-E88B1158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036523-08F1-45CD-9F8C-F40F423CEBB7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380931" name="Rectangle 3">
            <a:extLst>
              <a:ext uri="{FF2B5EF4-FFF2-40B4-BE49-F238E27FC236}">
                <a16:creationId xmlns:a16="http://schemas.microsoft.com/office/drawing/2014/main" id="{82A26C61-F20B-40EC-BABC-DF17A746E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/>
              <a:t>7.5 </a:t>
            </a:r>
            <a:r>
              <a:rPr lang="zh-CN" altLang="en-US" dirty="0">
                <a:latin typeface="华文中宋" panose="02010600040101010101" pitchFamily="2" charset="-122"/>
              </a:rPr>
              <a:t>关系的闭包</a:t>
            </a:r>
            <a:r>
              <a:rPr lang="zh-CN" altLang="en-US" dirty="0"/>
              <a:t> </a:t>
            </a:r>
          </a:p>
        </p:txBody>
      </p:sp>
      <p:sp>
        <p:nvSpPr>
          <p:cNvPr id="49156" name="Rectangle 11">
            <a:extLst>
              <a:ext uri="{FF2B5EF4-FFF2-40B4-BE49-F238E27FC236}">
                <a16:creationId xmlns:a16="http://schemas.microsoft.com/office/drawing/2014/main" id="{B88CBD61-8AC0-4920-A041-BB672E2AA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闭包定义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闭包的构造方法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/>
              <a:t>     集合表示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/>
              <a:t>     矩阵表示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/>
              <a:t>     图表示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闭包的性质 </a:t>
            </a:r>
          </a:p>
        </p:txBody>
      </p:sp>
    </p:spTree>
  </p:cSld>
  <p:clrMapOvr>
    <a:masterClrMapping/>
  </p:clrMapOvr>
  <p:transition spd="slow"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8B2E8797-9C0D-4E39-8F31-6EEE6963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2560D5-C039-4D46-88F0-76E1E4349780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1203" name="Rectangle 8">
            <a:extLst>
              <a:ext uri="{FF2B5EF4-FFF2-40B4-BE49-F238E27FC236}">
                <a16:creationId xmlns:a16="http://schemas.microsoft.com/office/drawing/2014/main" id="{4F7D8023-9203-40BC-B088-33D3E82E4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闭包定义</a:t>
            </a:r>
          </a:p>
        </p:txBody>
      </p:sp>
      <p:sp>
        <p:nvSpPr>
          <p:cNvPr id="51204" name="Rectangle 9">
            <a:extLst>
              <a:ext uri="{FF2B5EF4-FFF2-40B4-BE49-F238E27FC236}">
                <a16:creationId xmlns:a16="http://schemas.microsoft.com/office/drawing/2014/main" id="{E7FE6D23-E176-46BD-9229-54C778F79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497192" cy="4104679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7.14</a:t>
            </a:r>
            <a:r>
              <a:rPr lang="en-US" altLang="zh-CN" dirty="0"/>
              <a:t> </a:t>
            </a:r>
          </a:p>
          <a:p>
            <a:pPr eaLnBrk="1" hangingPunct="1"/>
            <a:r>
              <a:rPr lang="zh-CN" altLang="en-US" dirty="0"/>
              <a:t>    设</a:t>
            </a:r>
            <a:r>
              <a:rPr lang="en-US" altLang="zh-CN" i="1" dirty="0"/>
              <a:t>R</a:t>
            </a:r>
            <a:r>
              <a:rPr lang="zh-CN" altLang="en-US" dirty="0"/>
              <a:t>是非空集合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自反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A50021"/>
                </a:solidFill>
              </a:rPr>
              <a:t>对称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A50021"/>
                </a:solidFill>
              </a:rPr>
              <a:t>传递</a:t>
            </a:r>
            <a:r>
              <a:rPr lang="en-US" altLang="zh-CN" dirty="0"/>
              <a:t>)</a:t>
            </a:r>
            <a:r>
              <a:rPr lang="zh-CN" altLang="en-US" dirty="0">
                <a:solidFill>
                  <a:srgbClr val="A50021"/>
                </a:solidFill>
              </a:rPr>
              <a:t>闭包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i="1" dirty="0"/>
              <a:t>R</a:t>
            </a:r>
            <a:r>
              <a:rPr lang="en-US" altLang="zh-CN" i="1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, </a:t>
            </a:r>
            <a:r>
              <a:rPr lang="zh-CN" altLang="en-US" dirty="0"/>
              <a:t>使得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满足以下条件：</a:t>
            </a:r>
          </a:p>
          <a:p>
            <a:pPr eaLnBrk="1" hangingPunct="1"/>
            <a:r>
              <a:rPr lang="en-US" altLang="zh-CN" dirty="0"/>
              <a:t>(1) 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是自反的</a:t>
            </a:r>
            <a:r>
              <a:rPr lang="en-US" altLang="zh-CN" dirty="0"/>
              <a:t>(</a:t>
            </a:r>
            <a:r>
              <a:rPr lang="zh-CN" altLang="en-US" dirty="0"/>
              <a:t>对称的或传递的</a:t>
            </a:r>
            <a:r>
              <a:rPr lang="en-US" altLang="zh-CN" dirty="0"/>
              <a:t>) </a:t>
            </a:r>
          </a:p>
          <a:p>
            <a:pPr eaLnBrk="1" hangingPunct="1"/>
            <a:r>
              <a:rPr lang="en-US" altLang="zh-CN" dirty="0"/>
              <a:t>(2) 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eaLnBrk="1" hangingPunct="1"/>
            <a:r>
              <a:rPr lang="en-US" altLang="zh-CN" dirty="0"/>
              <a:t>(3) </a:t>
            </a:r>
            <a:r>
              <a:rPr lang="zh-CN" altLang="en-US" dirty="0"/>
              <a:t>对</a:t>
            </a:r>
            <a:r>
              <a:rPr lang="en-US" altLang="zh-CN" i="1" dirty="0"/>
              <a:t>A</a:t>
            </a:r>
            <a:r>
              <a:rPr lang="zh-CN" altLang="en-US" dirty="0"/>
              <a:t>上任何包含</a:t>
            </a:r>
            <a:r>
              <a:rPr lang="en-US" altLang="zh-CN" i="1" dirty="0"/>
              <a:t>R</a:t>
            </a:r>
            <a:r>
              <a:rPr lang="zh-CN" altLang="en-US" dirty="0"/>
              <a:t>的自反</a:t>
            </a:r>
            <a:r>
              <a:rPr lang="en-US" altLang="zh-CN" dirty="0"/>
              <a:t>(</a:t>
            </a:r>
            <a:r>
              <a:rPr lang="zh-CN" altLang="en-US" dirty="0"/>
              <a:t>对称或传递</a:t>
            </a:r>
            <a:r>
              <a:rPr lang="en-US" altLang="zh-CN" dirty="0"/>
              <a:t>)</a:t>
            </a:r>
            <a:r>
              <a:rPr lang="zh-CN" altLang="en-US" dirty="0"/>
              <a:t>关系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</a:t>
            </a:r>
            <a:r>
              <a:rPr lang="en-US" altLang="zh-CN" dirty="0"/>
              <a:t> </a:t>
            </a:r>
            <a:r>
              <a:rPr lang="zh-CN" altLang="en-US" dirty="0"/>
              <a:t>有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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</a:t>
            </a:r>
            <a:endParaRPr lang="en-US" altLang="zh-CN" dirty="0"/>
          </a:p>
          <a:p>
            <a:pPr eaLnBrk="1" hangingPunct="1"/>
            <a:endParaRPr lang="en-US" altLang="zh-CN" i="1" dirty="0"/>
          </a:p>
          <a:p>
            <a:pPr eaLnBrk="1" hangingPunct="1"/>
            <a:r>
              <a:rPr lang="en-US" altLang="zh-CN" i="1" dirty="0"/>
              <a:t>R</a:t>
            </a:r>
            <a:r>
              <a:rPr lang="zh-CN" altLang="en-US" dirty="0"/>
              <a:t>的自反闭包记作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i="1" dirty="0"/>
              <a:t>R</a:t>
            </a:r>
            <a:r>
              <a:rPr lang="zh-CN" altLang="en-US" dirty="0"/>
              <a:t>的对称闭包记作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i="1" dirty="0"/>
              <a:t>R</a:t>
            </a:r>
            <a:r>
              <a:rPr lang="zh-CN" altLang="en-US" dirty="0"/>
              <a:t>的传递闭包记作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B7C9C4F6-5640-4B58-8601-A4E85EEAB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闭包的构造方法</a:t>
            </a:r>
          </a:p>
        </p:txBody>
      </p:sp>
      <p:sp>
        <p:nvSpPr>
          <p:cNvPr id="53251" name="内容占位符 2">
            <a:extLst>
              <a:ext uri="{FF2B5EF4-FFF2-40B4-BE49-F238E27FC236}">
                <a16:creationId xmlns:a16="http://schemas.microsoft.com/office/drawing/2014/main" id="{6234780A-FFBC-4E07-876C-F0C451A8BE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集合表示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矩阵表示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图表示</a:t>
            </a:r>
          </a:p>
          <a:p>
            <a:endParaRPr lang="zh-CN" altLang="en-US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812E6020-CD86-442F-957E-FA7FBDC5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BD09ED-C2F6-431C-BC63-7BBF80ED56DD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16942965-663D-44EC-B4F9-2EE9DF61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D72D2B-BB86-4E08-96FD-5A9363A4967D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4275" name="Rectangle 8">
            <a:extLst>
              <a:ext uri="{FF2B5EF4-FFF2-40B4-BE49-F238E27FC236}">
                <a16:creationId xmlns:a16="http://schemas.microsoft.com/office/drawing/2014/main" id="{E64E7A94-07A9-49D6-8C6D-43D2841A9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闭包的构造方法之</a:t>
            </a:r>
            <a:r>
              <a:rPr lang="zh-CN" altLang="en-US">
                <a:solidFill>
                  <a:srgbClr val="FF0000"/>
                </a:solidFill>
              </a:rPr>
              <a:t>集合表示</a:t>
            </a:r>
          </a:p>
        </p:txBody>
      </p:sp>
      <p:sp>
        <p:nvSpPr>
          <p:cNvPr id="54276" name="Rectangle 11">
            <a:extLst>
              <a:ext uri="{FF2B5EF4-FFF2-40B4-BE49-F238E27FC236}">
                <a16:creationId xmlns:a16="http://schemas.microsoft.com/office/drawing/2014/main" id="{EB88D0E7-6FEA-4C68-A93C-7A0654AD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8" y="1341438"/>
            <a:ext cx="8208962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7.10</a:t>
            </a:r>
            <a:r>
              <a:rPr lang="en-US" altLang="zh-CN" dirty="0"/>
              <a:t>  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则有</a:t>
            </a:r>
          </a:p>
          <a:p>
            <a:pPr eaLnBrk="1" hangingPunct="1"/>
            <a:r>
              <a:rPr lang="en-US" altLang="zh-CN" dirty="0"/>
              <a:t>(1) 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</a:p>
          <a:p>
            <a:pPr eaLnBrk="1" hangingPunct="1"/>
            <a:r>
              <a:rPr lang="en-US" altLang="zh-CN" dirty="0"/>
              <a:t>(2) 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</a:p>
          <a:p>
            <a:pPr eaLnBrk="1" hangingPunct="1"/>
            <a:r>
              <a:rPr lang="en-US" altLang="zh-CN" dirty="0"/>
              <a:t>(3) 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3</a:t>
            </a:r>
            <a:r>
              <a:rPr lang="en-US" altLang="zh-CN" dirty="0"/>
              <a:t>∪…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</a:rPr>
              <a:t>说明：对有穷集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dirty="0">
                <a:solidFill>
                  <a:srgbClr val="0066FF"/>
                </a:solidFill>
              </a:rPr>
              <a:t>(|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dirty="0">
                <a:solidFill>
                  <a:srgbClr val="0066FF"/>
                </a:solidFill>
              </a:rPr>
              <a:t>|=</a:t>
            </a:r>
            <a:r>
              <a:rPr lang="en-US" altLang="zh-CN" i="1" dirty="0">
                <a:solidFill>
                  <a:srgbClr val="0066FF"/>
                </a:solidFill>
              </a:rPr>
              <a:t>n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zh-CN" altLang="en-US" dirty="0">
                <a:solidFill>
                  <a:srgbClr val="0066FF"/>
                </a:solidFill>
              </a:rPr>
              <a:t>上的关系</a:t>
            </a:r>
            <a:r>
              <a:rPr lang="en-US" altLang="zh-CN" dirty="0">
                <a:solidFill>
                  <a:srgbClr val="0066FF"/>
                </a:solidFill>
              </a:rPr>
              <a:t>, (3)</a:t>
            </a:r>
            <a:r>
              <a:rPr lang="zh-CN" altLang="en-US" dirty="0">
                <a:solidFill>
                  <a:srgbClr val="0066FF"/>
                </a:solidFill>
              </a:rPr>
              <a:t>中的并最多不超过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i="1" baseline="30000" dirty="0">
                <a:solidFill>
                  <a:srgbClr val="FF0000"/>
                </a:solidFill>
              </a:rPr>
              <a:t>n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117B2114-AEA9-4EE7-B631-C663C2E7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C5984C-CF60-49E8-98D7-54E8F3DBD3D2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6323" name="Rectangle 7">
            <a:extLst>
              <a:ext uri="{FF2B5EF4-FFF2-40B4-BE49-F238E27FC236}">
                <a16:creationId xmlns:a16="http://schemas.microsoft.com/office/drawing/2014/main" id="{3BF0C9EB-1904-4CCC-B846-102C7A58F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56324" name="Rectangle 8">
            <a:extLst>
              <a:ext uri="{FF2B5EF4-FFF2-40B4-BE49-F238E27FC236}">
                <a16:creationId xmlns:a16="http://schemas.microsoft.com/office/drawing/2014/main" id="{26EE0F34-0CF1-438C-9D3B-F055FD8C4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752975"/>
          </a:xfrm>
        </p:spPr>
        <p:txBody>
          <a:bodyPr/>
          <a:lstStyle/>
          <a:p>
            <a:pPr eaLnBrk="1" hangingPunct="1"/>
            <a:r>
              <a:rPr lang="zh-CN" altLang="en-US" dirty="0"/>
              <a:t>证  只证</a:t>
            </a:r>
            <a:r>
              <a:rPr lang="en-US" altLang="zh-CN" dirty="0"/>
              <a:t>(1)</a:t>
            </a:r>
            <a:r>
              <a:rPr lang="zh-CN" altLang="en-US" dirty="0"/>
              <a:t>和</a:t>
            </a:r>
            <a:r>
              <a:rPr lang="en-US" altLang="zh-CN" dirty="0"/>
              <a:t>(3). </a:t>
            </a:r>
          </a:p>
          <a:p>
            <a:pPr eaLnBrk="1" hangingPunct="1"/>
            <a:r>
              <a:rPr lang="en-US" altLang="zh-CN" dirty="0"/>
              <a:t> (1)</a:t>
            </a:r>
            <a:r>
              <a:rPr lang="en-US" altLang="zh-CN" i="1" dirty="0"/>
              <a:t> 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 证明：（利用闭包的定义）</a:t>
            </a:r>
            <a:endParaRPr lang="en-US" altLang="zh-CN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dirty="0"/>
              <a:t> 1) </a:t>
            </a:r>
            <a:r>
              <a:rPr lang="zh-CN" altLang="en-US" dirty="0"/>
              <a:t>由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dirty="0"/>
              <a:t>=</a:t>
            </a:r>
            <a:r>
              <a:rPr lang="en-US" altLang="zh-CN" i="1" dirty="0"/>
              <a:t>R</a:t>
            </a:r>
            <a:r>
              <a:rPr lang="en-US" altLang="zh-CN" baseline="30000" dirty="0"/>
              <a:t>0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 </a:t>
            </a:r>
            <a:r>
              <a:rPr lang="en-US" altLang="zh-CN" dirty="0"/>
              <a:t>,</a:t>
            </a:r>
            <a:r>
              <a:rPr lang="zh-CN" altLang="en-US" dirty="0"/>
              <a:t>知 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  <a:r>
              <a:rPr lang="zh-CN" altLang="en-US" dirty="0"/>
              <a:t>是自反的</a:t>
            </a:r>
            <a:r>
              <a:rPr lang="en-US" altLang="zh-CN" dirty="0"/>
              <a:t>, </a:t>
            </a:r>
          </a:p>
          <a:p>
            <a:pPr eaLnBrk="1" hangingPunct="1"/>
            <a:r>
              <a:rPr lang="en-US" altLang="zh-CN" dirty="0"/>
              <a:t> 2) </a:t>
            </a:r>
            <a:r>
              <a:rPr lang="zh-CN" altLang="en-US" dirty="0"/>
              <a:t>且满足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</a:p>
          <a:p>
            <a:pPr eaLnBrk="1" hangingPunct="1"/>
            <a:r>
              <a:rPr lang="zh-CN" altLang="en-US" dirty="0"/>
              <a:t> </a:t>
            </a:r>
            <a:r>
              <a:rPr lang="en-US" altLang="zh-CN" dirty="0"/>
              <a:t>3) </a:t>
            </a:r>
            <a:r>
              <a:rPr lang="zh-CN" altLang="en-US" dirty="0">
                <a:solidFill>
                  <a:srgbClr val="0066FF"/>
                </a:solidFill>
              </a:rPr>
              <a:t>设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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zh-CN" altLang="en-US" dirty="0">
                <a:solidFill>
                  <a:srgbClr val="0066FF"/>
                </a:solidFill>
              </a:rPr>
              <a:t>是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zh-CN" altLang="en-US" dirty="0">
                <a:solidFill>
                  <a:srgbClr val="0066FF"/>
                </a:solidFill>
              </a:rPr>
              <a:t>上包含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zh-CN" altLang="en-US" dirty="0">
                <a:solidFill>
                  <a:srgbClr val="0066FF"/>
                </a:solidFill>
              </a:rPr>
              <a:t>的自反关系</a:t>
            </a:r>
            <a:r>
              <a:rPr lang="en-US" altLang="zh-CN" dirty="0">
                <a:solidFill>
                  <a:srgbClr val="0066FF"/>
                </a:solidFill>
              </a:rPr>
              <a:t>, </a:t>
            </a:r>
            <a:r>
              <a:rPr lang="zh-CN" altLang="en-US" dirty="0">
                <a:solidFill>
                  <a:srgbClr val="0066FF"/>
                </a:solidFill>
              </a:rPr>
              <a:t>则有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</a:t>
            </a:r>
            <a:r>
              <a:rPr lang="en-US" altLang="zh-CN" i="1" dirty="0">
                <a:solidFill>
                  <a:srgbClr val="0066FF"/>
                </a:solidFill>
              </a:rPr>
              <a:t> </a:t>
            </a:r>
            <a:r>
              <a:rPr lang="zh-CN" altLang="en-US" dirty="0">
                <a:solidFill>
                  <a:srgbClr val="0066FF"/>
                </a:solidFill>
              </a:rPr>
              <a:t>和</a:t>
            </a:r>
            <a:r>
              <a:rPr lang="en-US" altLang="zh-CN" i="1" dirty="0">
                <a:solidFill>
                  <a:srgbClr val="0066FF"/>
                </a:solidFill>
              </a:rPr>
              <a:t>I</a:t>
            </a:r>
            <a:r>
              <a:rPr lang="en-US" altLang="zh-CN" i="1" baseline="-25000" dirty="0">
                <a:solidFill>
                  <a:srgbClr val="0066FF"/>
                </a:solidFill>
              </a:rPr>
              <a:t>A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</a:t>
            </a:r>
            <a:r>
              <a:rPr lang="en-US" altLang="zh-CN" i="1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</a:rPr>
              <a:t>. </a:t>
            </a:r>
          </a:p>
          <a:p>
            <a:pPr eaLnBrk="1" hangingPunct="1"/>
            <a:r>
              <a:rPr lang="en-US" altLang="zh-CN" dirty="0"/>
              <a:t>      </a:t>
            </a:r>
            <a:r>
              <a:rPr lang="zh-CN" altLang="en-US" dirty="0"/>
              <a:t>从而有</a:t>
            </a:r>
            <a:r>
              <a:rPr lang="en-US" altLang="zh-CN" dirty="0"/>
              <a:t>R∪R</a:t>
            </a:r>
            <a:r>
              <a:rPr lang="en-US" altLang="zh-CN" baseline="30000" dirty="0"/>
              <a:t>0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R</a:t>
            </a:r>
            <a:r>
              <a:rPr lang="en-US" altLang="zh-CN" i="1" dirty="0">
                <a:sym typeface="Symbol" panose="05050102010706020507" pitchFamily="18" charset="2"/>
              </a:rPr>
              <a:t>.  </a:t>
            </a:r>
          </a:p>
          <a:p>
            <a:pPr eaLnBrk="1" hangingPunct="1"/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故，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  <a:r>
              <a:rPr lang="zh-CN" altLang="en-US" dirty="0"/>
              <a:t>满足闭包定义</a:t>
            </a:r>
            <a:r>
              <a:rPr lang="en-US" altLang="zh-CN" dirty="0"/>
              <a:t>, </a:t>
            </a:r>
            <a:r>
              <a:rPr lang="zh-CN" altLang="en-US" dirty="0"/>
              <a:t>所以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)=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0</a:t>
            </a:r>
            <a:r>
              <a:rPr lang="en-US" altLang="zh-CN" dirty="0"/>
              <a:t>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3A0A0F-0C64-4E39-A75F-54D7D8D68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716" y="104589"/>
            <a:ext cx="5733276" cy="181224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24738106-B247-4D78-9A30-73FBEAB1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BB8041-73D3-4BB5-A91B-C3E296D9D25B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8371" name="Rectangle 7">
            <a:extLst>
              <a:ext uri="{FF2B5EF4-FFF2-40B4-BE49-F238E27FC236}">
                <a16:creationId xmlns:a16="http://schemas.microsoft.com/office/drawing/2014/main" id="{66293AE4-0C5A-40DE-94FF-1EF855EB2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58372" name="Rectangle 8">
            <a:extLst>
              <a:ext uri="{FF2B5EF4-FFF2-40B4-BE49-F238E27FC236}">
                <a16:creationId xmlns:a16="http://schemas.microsoft.com/office/drawing/2014/main" id="{386AE8E6-AC85-4AF7-9667-397116FD2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936625"/>
          </a:xfrm>
        </p:spPr>
        <p:txBody>
          <a:bodyPr/>
          <a:lstStyle/>
          <a:p>
            <a:pPr eaLnBrk="1" hangingPunct="1"/>
            <a:r>
              <a:rPr lang="en-US" altLang="zh-CN"/>
              <a:t>(3) 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)=</a:t>
            </a:r>
            <a:r>
              <a:rPr lang="en-US" altLang="zh-CN" i="1"/>
              <a:t>R</a:t>
            </a:r>
            <a:r>
              <a:rPr lang="en-US" altLang="zh-CN"/>
              <a:t>∪</a:t>
            </a:r>
            <a:r>
              <a:rPr lang="en-US" altLang="zh-CN" i="1"/>
              <a:t>R</a:t>
            </a:r>
            <a:r>
              <a:rPr lang="en-US" altLang="zh-CN" baseline="30000"/>
              <a:t>2</a:t>
            </a:r>
            <a:r>
              <a:rPr lang="en-US" altLang="zh-CN"/>
              <a:t>∪</a:t>
            </a:r>
            <a:r>
              <a:rPr lang="en-US" altLang="zh-CN" i="1"/>
              <a:t>R</a:t>
            </a:r>
            <a:r>
              <a:rPr lang="en-US" altLang="zh-CN" baseline="30000"/>
              <a:t>3</a:t>
            </a:r>
            <a:r>
              <a:rPr lang="en-US" altLang="zh-CN"/>
              <a:t>∪…</a:t>
            </a:r>
          </a:p>
          <a:p>
            <a:pPr eaLnBrk="1" hangingPunct="1"/>
            <a:endParaRPr lang="en-US" altLang="zh-CN"/>
          </a:p>
        </p:txBody>
      </p:sp>
      <p:sp>
        <p:nvSpPr>
          <p:cNvPr id="58373" name="Rectangle 9">
            <a:extLst>
              <a:ext uri="{FF2B5EF4-FFF2-40B4-BE49-F238E27FC236}">
                <a16:creationId xmlns:a16="http://schemas.microsoft.com/office/drawing/2014/main" id="{F43CDA8D-B78C-4AA9-87EF-316E183D6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1890713"/>
            <a:ext cx="8208963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证明：</a:t>
            </a:r>
            <a:endParaRPr lang="en-US" altLang="zh-CN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dirty="0"/>
              <a:t>1) </a:t>
            </a:r>
            <a:r>
              <a:rPr lang="zh-CN" altLang="en-US" dirty="0"/>
              <a:t>先证 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∪…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成立</a:t>
            </a:r>
            <a:r>
              <a:rPr lang="en-US" altLang="zh-CN" dirty="0"/>
              <a:t>.  </a:t>
            </a:r>
          </a:p>
          <a:p>
            <a:pPr eaLnBrk="1" hangingPunct="1"/>
            <a:r>
              <a:rPr lang="zh-CN" altLang="en-US" dirty="0"/>
              <a:t>为此，只需证明对任意正整数</a:t>
            </a:r>
            <a:r>
              <a:rPr lang="en-US" altLang="zh-CN" i="1" dirty="0"/>
              <a:t>n </a:t>
            </a:r>
            <a:r>
              <a:rPr lang="zh-CN" altLang="en-US" dirty="0"/>
              <a:t>有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R). </a:t>
            </a:r>
            <a:r>
              <a:rPr lang="zh-CN" altLang="en-US" dirty="0"/>
              <a:t>用归纳法：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 </a:t>
            </a:r>
            <a:r>
              <a:rPr lang="zh-CN" altLang="en-US" dirty="0"/>
              <a:t>当</a:t>
            </a:r>
            <a:r>
              <a:rPr lang="en-US" altLang="zh-CN" i="1" dirty="0"/>
              <a:t>n</a:t>
            </a:r>
            <a:r>
              <a:rPr lang="en-US" altLang="zh-CN" dirty="0"/>
              <a:t>=1</a:t>
            </a:r>
            <a:r>
              <a:rPr lang="zh-CN" altLang="en-US" dirty="0"/>
              <a:t>时，有</a:t>
            </a:r>
            <a:r>
              <a:rPr lang="en-US" altLang="zh-CN" i="1" dirty="0"/>
              <a:t>R</a:t>
            </a:r>
            <a:r>
              <a:rPr lang="en-US" altLang="zh-CN" baseline="30000" dirty="0"/>
              <a:t>1</a:t>
            </a:r>
            <a:r>
              <a:rPr lang="en-US" altLang="zh-CN" dirty="0"/>
              <a:t>=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).  </a:t>
            </a:r>
          </a:p>
          <a:p>
            <a:pPr eaLnBrk="1" hangingPunct="1"/>
            <a:r>
              <a:rPr lang="zh-CN" altLang="en-US" dirty="0"/>
              <a:t>假设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n</a:t>
            </a:r>
            <a:r>
              <a:rPr lang="en-US" altLang="zh-CN" dirty="0" err="1">
                <a:sym typeface="Symbol" panose="05050102010706020507" pitchFamily="18" charset="2"/>
              </a:rPr>
              <a:t></a:t>
            </a:r>
            <a:r>
              <a:rPr lang="en-US" altLang="zh-CN" i="1" dirty="0" err="1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成立</a:t>
            </a:r>
            <a:r>
              <a:rPr lang="en-US" altLang="zh-CN" dirty="0"/>
              <a:t>, </a:t>
            </a:r>
            <a:r>
              <a:rPr lang="zh-CN" altLang="en-US" dirty="0"/>
              <a:t>那么对任意的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i="1" baseline="30000" dirty="0">
                <a:solidFill>
                  <a:srgbClr val="0066FF"/>
                </a:solidFill>
              </a:rPr>
              <a:t>n</a:t>
            </a:r>
            <a:r>
              <a:rPr lang="en-US" altLang="zh-CN" baseline="30000" dirty="0">
                <a:solidFill>
                  <a:srgbClr val="0066FF"/>
                </a:solidFill>
              </a:rPr>
              <a:t>+1</a:t>
            </a:r>
            <a:r>
              <a:rPr lang="en-US" altLang="zh-CN" dirty="0"/>
              <a:t>=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n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/>
              <a:t>R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dirty="0"/>
              <a:t>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     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))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</a:rPr>
              <a:t> &lt;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</a:rPr>
              <a:t>t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) </a:t>
            </a:r>
          </a:p>
          <a:p>
            <a:pPr eaLnBrk="1" hangingPunct="1"/>
            <a:r>
              <a:rPr lang="zh-CN" altLang="en-US" dirty="0"/>
              <a:t>这就证明了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+1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). </a:t>
            </a:r>
          </a:p>
          <a:p>
            <a:pPr eaLnBrk="1" hangingPunct="1"/>
            <a:r>
              <a:rPr lang="zh-CN" altLang="en-US" dirty="0"/>
              <a:t>由归纳法命题得证</a:t>
            </a:r>
            <a:r>
              <a:rPr lang="en-US" altLang="zh-CN" dirty="0"/>
              <a:t>. </a:t>
            </a:r>
            <a:br>
              <a:rPr lang="en-US" altLang="zh-CN" dirty="0"/>
            </a:br>
            <a:r>
              <a:rPr lang="en-US" altLang="zh-CN" dirty="0"/>
              <a:t>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D29F1450-71BA-439F-BE34-2CC8813B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032C41-49CD-4B55-8C22-B393077CB939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89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0419" name="Rectangle 7">
            <a:extLst>
              <a:ext uri="{FF2B5EF4-FFF2-40B4-BE49-F238E27FC236}">
                <a16:creationId xmlns:a16="http://schemas.microsoft.com/office/drawing/2014/main" id="{FAEE97E6-8917-4352-A3E2-BF61093B8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证明</a:t>
            </a:r>
          </a:p>
        </p:txBody>
      </p:sp>
      <p:sp>
        <p:nvSpPr>
          <p:cNvPr id="60420" name="Rectangle 8">
            <a:extLst>
              <a:ext uri="{FF2B5EF4-FFF2-40B4-BE49-F238E27FC236}">
                <a16:creationId xmlns:a16="http://schemas.microsoft.com/office/drawing/2014/main" id="{570939F9-BE37-4D64-BEF4-B0D5B8170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/>
              <a:t>2) </a:t>
            </a:r>
            <a:r>
              <a:rPr lang="zh-CN" altLang="en-US" dirty="0"/>
              <a:t>再证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∪…</a:t>
            </a:r>
            <a:r>
              <a:rPr lang="zh-CN" altLang="en-US" dirty="0"/>
              <a:t>成立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由于</a:t>
            </a:r>
            <a:r>
              <a:rPr lang="zh-CN" altLang="en-US" dirty="0">
                <a:solidFill>
                  <a:srgbClr val="0066FF"/>
                </a:solidFill>
              </a:rPr>
              <a:t>包含</a:t>
            </a:r>
            <a:r>
              <a:rPr lang="en-US" altLang="zh-CN" dirty="0">
                <a:solidFill>
                  <a:srgbClr val="0066FF"/>
                </a:solidFill>
              </a:rPr>
              <a:t>R</a:t>
            </a:r>
            <a:r>
              <a:rPr lang="zh-CN" altLang="en-US" dirty="0">
                <a:solidFill>
                  <a:srgbClr val="0066FF"/>
                </a:solidFill>
              </a:rPr>
              <a:t>的传递关系</a:t>
            </a:r>
            <a:r>
              <a:rPr lang="zh-CN" altLang="en-US" dirty="0">
                <a:solidFill>
                  <a:srgbClr val="FF0000"/>
                </a:solidFill>
              </a:rPr>
              <a:t>都包含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为此只须证明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∪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baseline="30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∪…</a:t>
            </a:r>
            <a:r>
              <a:rPr lang="zh-CN" altLang="en-US" dirty="0">
                <a:solidFill>
                  <a:srgbClr val="FF0000"/>
                </a:solidFill>
              </a:rPr>
              <a:t>传递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&gt;, </a:t>
            </a:r>
            <a:r>
              <a:rPr lang="zh-CN" altLang="en-US" dirty="0"/>
              <a:t>则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    </a:t>
            </a:r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en-US" altLang="zh-CN" i="1" dirty="0" err="1">
                <a:solidFill>
                  <a:srgbClr val="FF00FF"/>
                </a:solidFill>
              </a:rPr>
              <a:t>x</a:t>
            </a:r>
            <a:r>
              <a:rPr lang="en-US" altLang="zh-CN" dirty="0" err="1">
                <a:solidFill>
                  <a:srgbClr val="FF00FF"/>
                </a:solidFill>
              </a:rPr>
              <a:t>,</a:t>
            </a:r>
            <a:r>
              <a:rPr lang="en-US" altLang="zh-CN" i="1" dirty="0" err="1">
                <a:solidFill>
                  <a:srgbClr val="FF00FF"/>
                </a:solidFill>
              </a:rPr>
              <a:t>y</a:t>
            </a:r>
            <a:r>
              <a:rPr lang="en-US" altLang="zh-CN" dirty="0">
                <a:solidFill>
                  <a:srgbClr val="FF00FF"/>
                </a:solidFill>
              </a:rPr>
              <a:t>&gt;∈</a:t>
            </a:r>
            <a:r>
              <a:rPr lang="en-US" altLang="zh-CN" i="1" dirty="0">
                <a:solidFill>
                  <a:srgbClr val="FF00FF"/>
                </a:solidFill>
              </a:rPr>
              <a:t>R</a:t>
            </a:r>
            <a:r>
              <a:rPr lang="en-US" altLang="zh-CN" dirty="0">
                <a:solidFill>
                  <a:srgbClr val="FF00FF"/>
                </a:solidFill>
              </a:rPr>
              <a:t>∪</a:t>
            </a:r>
            <a:r>
              <a:rPr lang="en-US" altLang="zh-CN" i="1" dirty="0">
                <a:solidFill>
                  <a:srgbClr val="FF00FF"/>
                </a:solidFill>
              </a:rPr>
              <a:t>R</a:t>
            </a:r>
            <a:r>
              <a:rPr lang="en-US" altLang="zh-CN" baseline="30000" dirty="0">
                <a:solidFill>
                  <a:srgbClr val="FF00FF"/>
                </a:solidFill>
              </a:rPr>
              <a:t>2</a:t>
            </a:r>
            <a:r>
              <a:rPr lang="en-US" altLang="zh-CN" dirty="0">
                <a:solidFill>
                  <a:srgbClr val="FF00FF"/>
                </a:solidFill>
              </a:rPr>
              <a:t>∪…</a:t>
            </a:r>
            <a:r>
              <a:rPr lang="en-US" altLang="zh-CN" dirty="0"/>
              <a:t>∧</a:t>
            </a:r>
            <a:r>
              <a:rPr lang="en-US" altLang="zh-CN" dirty="0">
                <a:solidFill>
                  <a:srgbClr val="00B050"/>
                </a:solidFill>
              </a:rPr>
              <a:t>&lt;</a:t>
            </a:r>
            <a:r>
              <a:rPr lang="en-US" altLang="zh-CN" i="1" dirty="0" err="1">
                <a:solidFill>
                  <a:srgbClr val="00B050"/>
                </a:solidFill>
              </a:rPr>
              <a:t>y</a:t>
            </a:r>
            <a:r>
              <a:rPr lang="en-US" altLang="zh-CN" dirty="0" err="1">
                <a:solidFill>
                  <a:srgbClr val="00B050"/>
                </a:solidFill>
              </a:rPr>
              <a:t>,</a:t>
            </a:r>
            <a:r>
              <a:rPr lang="en-US" altLang="zh-CN" i="1" dirty="0" err="1">
                <a:solidFill>
                  <a:srgbClr val="00B050"/>
                </a:solidFill>
              </a:rPr>
              <a:t>z</a:t>
            </a:r>
            <a:r>
              <a:rPr lang="en-US" altLang="zh-CN" dirty="0">
                <a:solidFill>
                  <a:srgbClr val="00B050"/>
                </a:solidFill>
              </a:rPr>
              <a:t>&gt;∈</a:t>
            </a:r>
            <a:r>
              <a:rPr lang="en-US" altLang="zh-CN" i="1" dirty="0">
                <a:solidFill>
                  <a:srgbClr val="00B050"/>
                </a:solidFill>
              </a:rPr>
              <a:t>R</a:t>
            </a:r>
            <a:r>
              <a:rPr lang="en-US" altLang="zh-CN" dirty="0">
                <a:solidFill>
                  <a:srgbClr val="00B050"/>
                </a:solidFill>
              </a:rPr>
              <a:t>∪</a:t>
            </a:r>
            <a:r>
              <a:rPr lang="en-US" altLang="zh-CN" i="1" dirty="0">
                <a:solidFill>
                  <a:srgbClr val="00B050"/>
                </a:solidFill>
              </a:rPr>
              <a:t>R</a:t>
            </a:r>
            <a:r>
              <a:rPr lang="en-US" altLang="zh-CN" baseline="30000" dirty="0">
                <a:solidFill>
                  <a:srgbClr val="00B050"/>
                </a:solidFill>
              </a:rPr>
              <a:t>2</a:t>
            </a:r>
            <a:r>
              <a:rPr lang="en-US" altLang="zh-CN" dirty="0">
                <a:solidFill>
                  <a:srgbClr val="00B050"/>
                </a:solidFill>
              </a:rPr>
              <a:t>∪…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FF00FF"/>
                </a:solidFill>
              </a:rPr>
              <a:t>t </a:t>
            </a:r>
            <a:r>
              <a:rPr lang="en-US" altLang="zh-CN" dirty="0">
                <a:solidFill>
                  <a:srgbClr val="FF00FF"/>
                </a:solidFill>
              </a:rPr>
              <a:t>(&lt;</a:t>
            </a:r>
            <a:r>
              <a:rPr lang="en-US" altLang="zh-CN" i="1" dirty="0">
                <a:solidFill>
                  <a:srgbClr val="FF00FF"/>
                </a:solidFill>
              </a:rPr>
              <a:t>x</a:t>
            </a:r>
            <a:r>
              <a:rPr lang="en-US" altLang="zh-CN" dirty="0">
                <a:solidFill>
                  <a:srgbClr val="FF00FF"/>
                </a:solidFill>
              </a:rPr>
              <a:t>,</a:t>
            </a:r>
            <a:r>
              <a:rPr lang="en-US" altLang="zh-CN" i="1" dirty="0">
                <a:solidFill>
                  <a:srgbClr val="FF00FF"/>
                </a:solidFill>
              </a:rPr>
              <a:t>y</a:t>
            </a:r>
            <a:r>
              <a:rPr lang="en-US" altLang="zh-CN" dirty="0">
                <a:solidFill>
                  <a:srgbClr val="FF00FF"/>
                </a:solidFill>
              </a:rPr>
              <a:t>&gt;∈</a:t>
            </a:r>
            <a:r>
              <a:rPr lang="en-US" altLang="zh-CN" i="1" dirty="0">
                <a:solidFill>
                  <a:srgbClr val="FF00FF"/>
                </a:solidFill>
              </a:rPr>
              <a:t>R</a:t>
            </a:r>
            <a:r>
              <a:rPr lang="en-US" altLang="zh-CN" i="1" baseline="30000" dirty="0">
                <a:solidFill>
                  <a:srgbClr val="FF00FF"/>
                </a:solidFill>
              </a:rPr>
              <a:t>t</a:t>
            </a:r>
            <a:r>
              <a:rPr lang="en-US" altLang="zh-CN" dirty="0">
                <a:solidFill>
                  <a:srgbClr val="FF00FF"/>
                </a:solidFill>
              </a:rPr>
              <a:t>)</a:t>
            </a:r>
            <a:r>
              <a:rPr lang="en-US" altLang="zh-CN" dirty="0"/>
              <a:t>∧</a:t>
            </a:r>
            <a:r>
              <a:rPr lang="en-US" altLang="zh-CN" dirty="0">
                <a:solidFill>
                  <a:srgbClr val="00B050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B050"/>
                </a:solidFill>
              </a:rPr>
              <a:t>s</a:t>
            </a:r>
            <a:r>
              <a:rPr lang="en-US" altLang="zh-CN" dirty="0">
                <a:solidFill>
                  <a:srgbClr val="00B050"/>
                </a:solidFill>
              </a:rPr>
              <a:t>(&lt;</a:t>
            </a:r>
            <a:r>
              <a:rPr lang="en-US" altLang="zh-CN" i="1" dirty="0">
                <a:solidFill>
                  <a:srgbClr val="00B050"/>
                </a:solidFill>
              </a:rPr>
              <a:t>y</a:t>
            </a:r>
            <a:r>
              <a:rPr lang="en-US" altLang="zh-CN" dirty="0">
                <a:solidFill>
                  <a:srgbClr val="00B050"/>
                </a:solidFill>
              </a:rPr>
              <a:t>,</a:t>
            </a:r>
            <a:r>
              <a:rPr lang="en-US" altLang="zh-CN" i="1" dirty="0">
                <a:solidFill>
                  <a:srgbClr val="00B050"/>
                </a:solidFill>
              </a:rPr>
              <a:t>z</a:t>
            </a:r>
            <a:r>
              <a:rPr lang="en-US" altLang="zh-CN" dirty="0">
                <a:solidFill>
                  <a:srgbClr val="00B050"/>
                </a:solidFill>
              </a:rPr>
              <a:t>&gt;∈</a:t>
            </a:r>
            <a:r>
              <a:rPr lang="en-US" altLang="zh-CN" i="1" dirty="0">
                <a:solidFill>
                  <a:srgbClr val="00B050"/>
                </a:solidFill>
              </a:rPr>
              <a:t>R</a:t>
            </a:r>
            <a:r>
              <a:rPr lang="en-US" altLang="zh-CN" i="1" baseline="30000" dirty="0">
                <a:solidFill>
                  <a:srgbClr val="00B050"/>
                </a:solidFill>
              </a:rPr>
              <a:t>s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s </a:t>
            </a:r>
            <a:r>
              <a:rPr lang="en-US" altLang="zh-CN" dirty="0"/>
              <a:t>(&lt;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z</a:t>
            </a:r>
            <a:r>
              <a:rPr lang="en-US" altLang="zh-CN" dirty="0"/>
              <a:t>&gt;∈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t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s</a:t>
            </a:r>
            <a:r>
              <a:rPr lang="en-US" altLang="zh-CN" i="1" baseline="30000" dirty="0"/>
              <a:t> </a:t>
            </a:r>
            <a:r>
              <a:rPr lang="en-US" altLang="zh-CN" dirty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s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t</a:t>
            </a:r>
            <a:r>
              <a:rPr lang="en-US" altLang="zh-CN" baseline="30000" dirty="0" err="1"/>
              <a:t>+</a:t>
            </a:r>
            <a:r>
              <a:rPr lang="en-US" altLang="zh-CN" i="1" baseline="30000" dirty="0" err="1"/>
              <a:t>s</a:t>
            </a:r>
            <a:r>
              <a:rPr lang="en-US" altLang="zh-CN" i="1" baseline="30000" dirty="0"/>
              <a:t> </a:t>
            </a:r>
            <a:r>
              <a:rPr lang="en-US" altLang="zh-CN" dirty="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∪…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dirty="0"/>
              <a:t>从而证明了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∪…</a:t>
            </a:r>
            <a:r>
              <a:rPr lang="zh-CN" altLang="en-US" dirty="0"/>
              <a:t>是传递的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005FF608-89EB-46FC-AF39-86FD793D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14A3A3-E8A8-42B6-9A23-D0BE9F7B6B83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3180E34-BE2E-4EA2-98D7-9B2AC148C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7.2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二元关系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9421061-7B8E-488B-8D77-98AE3A41B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7.3</a:t>
            </a:r>
            <a:r>
              <a:rPr lang="en-US" altLang="zh-CN"/>
              <a:t>  </a:t>
            </a:r>
            <a:r>
              <a:rPr lang="zh-CN" altLang="en-US"/>
              <a:t>如果一个集合满足以下条件之一：</a:t>
            </a:r>
          </a:p>
          <a:p>
            <a:pPr eaLnBrk="1" hangingPunct="1"/>
            <a:r>
              <a:rPr lang="en-US" altLang="zh-CN"/>
              <a:t>(1) </a:t>
            </a:r>
            <a:r>
              <a:rPr lang="zh-CN" altLang="en-US"/>
              <a:t>集合非空</a:t>
            </a:r>
            <a:r>
              <a:rPr lang="en-US" altLang="zh-CN"/>
              <a:t>, </a:t>
            </a:r>
            <a:r>
              <a:rPr lang="zh-CN" altLang="en-US"/>
              <a:t>且它的元素都是有序对</a:t>
            </a:r>
          </a:p>
          <a:p>
            <a:pPr eaLnBrk="1" hangingPunct="1"/>
            <a:r>
              <a:rPr lang="en-US" altLang="zh-CN"/>
              <a:t>(2) </a:t>
            </a:r>
            <a:r>
              <a:rPr lang="zh-CN" altLang="en-US"/>
              <a:t>集合是空集</a:t>
            </a:r>
          </a:p>
          <a:p>
            <a:pPr eaLnBrk="1" hangingPunct="1"/>
            <a:r>
              <a:rPr lang="zh-CN" altLang="en-US"/>
              <a:t>则称该集合为一个</a:t>
            </a:r>
            <a:r>
              <a:rPr lang="zh-CN" altLang="en-US">
                <a:solidFill>
                  <a:srgbClr val="A50021"/>
                </a:solidFill>
              </a:rPr>
              <a:t>二元关系</a:t>
            </a:r>
            <a:r>
              <a:rPr lang="en-US" altLang="zh-CN"/>
              <a:t>, </a:t>
            </a:r>
            <a:r>
              <a:rPr lang="zh-CN" altLang="en-US"/>
              <a:t>简称为关系，记作</a:t>
            </a:r>
            <a:r>
              <a:rPr lang="en-US" altLang="zh-CN" i="1"/>
              <a:t>R</a:t>
            </a:r>
            <a:r>
              <a:rPr lang="en-US" altLang="zh-CN"/>
              <a:t>.</a:t>
            </a:r>
          </a:p>
          <a:p>
            <a:pPr eaLnBrk="1" hangingPunct="1"/>
            <a:r>
              <a:rPr lang="zh-CN" altLang="en-US"/>
              <a:t>如果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R</a:t>
            </a:r>
            <a:r>
              <a:rPr lang="en-US" altLang="zh-CN"/>
              <a:t>, </a:t>
            </a:r>
            <a:r>
              <a:rPr lang="zh-CN" altLang="en-US"/>
              <a:t>可记作</a:t>
            </a:r>
            <a:r>
              <a:rPr lang="en-US" altLang="zh-CN" i="1"/>
              <a:t>xRy</a:t>
            </a:r>
            <a:r>
              <a:rPr lang="zh-CN" altLang="en-US"/>
              <a:t>；如果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</a:t>
            </a:r>
            <a:r>
              <a:rPr lang="en-US" altLang="zh-CN" i="1"/>
              <a:t>R</a:t>
            </a:r>
            <a:r>
              <a:rPr lang="en-US" altLang="zh-CN"/>
              <a:t>, </a:t>
            </a:r>
            <a:r>
              <a:rPr lang="zh-CN" altLang="en-US"/>
              <a:t>则记作</a:t>
            </a:r>
            <a:endParaRPr lang="en-US" altLang="zh-CN"/>
          </a:p>
          <a:p>
            <a:pPr eaLnBrk="1" hangingPunct="1">
              <a:spcBef>
                <a:spcPct val="70000"/>
              </a:spcBef>
            </a:pPr>
            <a:r>
              <a:rPr lang="zh-CN" altLang="en-US"/>
              <a:t>实例：</a:t>
            </a:r>
            <a:r>
              <a:rPr lang="en-US" altLang="zh-CN" i="1"/>
              <a:t>R</a:t>
            </a:r>
            <a:r>
              <a:rPr lang="en-US" altLang="zh-CN"/>
              <a:t>={&lt;1,2&gt;,&lt;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&gt;}, </a:t>
            </a:r>
            <a:r>
              <a:rPr lang="en-US" altLang="zh-CN" i="1"/>
              <a:t>S</a:t>
            </a:r>
            <a:r>
              <a:rPr lang="en-US" altLang="zh-CN"/>
              <a:t>={&lt;1,2&gt;,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}. </a:t>
            </a:r>
            <a:endParaRPr lang="en-US" altLang="zh-CN" i="1"/>
          </a:p>
          <a:p>
            <a:pPr eaLnBrk="1" hangingPunct="1"/>
            <a:r>
              <a:rPr lang="en-US" altLang="zh-CN" i="1"/>
              <a:t>R</a:t>
            </a:r>
            <a:r>
              <a:rPr lang="zh-CN" altLang="en-US"/>
              <a:t>是二元关系</a:t>
            </a:r>
            <a:r>
              <a:rPr lang="en-US" altLang="zh-CN"/>
              <a:t>, </a:t>
            </a:r>
            <a:r>
              <a:rPr lang="zh-CN" altLang="en-US"/>
              <a:t>当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zh-CN" altLang="en-US"/>
              <a:t>不是有序对时，</a:t>
            </a:r>
            <a:r>
              <a:rPr lang="en-US" altLang="zh-CN" i="1"/>
              <a:t>S</a:t>
            </a:r>
            <a:r>
              <a:rPr lang="zh-CN" altLang="en-US"/>
              <a:t>不是二元关系</a:t>
            </a:r>
          </a:p>
          <a:p>
            <a:pPr eaLnBrk="1" hangingPunct="1"/>
            <a:r>
              <a:rPr lang="zh-CN" altLang="en-US"/>
              <a:t>根据上面的记法，可以写</a:t>
            </a:r>
            <a:r>
              <a:rPr lang="en-US" altLang="zh-CN"/>
              <a:t>1</a:t>
            </a:r>
            <a:r>
              <a:rPr lang="en-US" altLang="zh-CN" i="1"/>
              <a:t>R</a:t>
            </a:r>
            <a:r>
              <a:rPr lang="en-US" altLang="zh-CN"/>
              <a:t>2, </a:t>
            </a:r>
            <a:r>
              <a:rPr lang="en-US" altLang="zh-CN" i="1"/>
              <a:t>aRb</a:t>
            </a:r>
            <a:r>
              <a:rPr lang="en-US" altLang="zh-CN"/>
              <a:t>, </a:t>
            </a:r>
            <a:r>
              <a:rPr lang="en-US" altLang="zh-CN" i="1"/>
              <a:t>          </a:t>
            </a:r>
            <a:r>
              <a:rPr lang="zh-CN" altLang="en-US"/>
              <a:t>等</a:t>
            </a:r>
            <a:r>
              <a:rPr lang="en-US" altLang="zh-CN"/>
              <a:t>. </a:t>
            </a:r>
          </a:p>
        </p:txBody>
      </p:sp>
      <p:grpSp>
        <p:nvGrpSpPr>
          <p:cNvPr id="20485" name="Group 14">
            <a:extLst>
              <a:ext uri="{FF2B5EF4-FFF2-40B4-BE49-F238E27FC236}">
                <a16:creationId xmlns:a16="http://schemas.microsoft.com/office/drawing/2014/main" id="{3788543B-6FCE-41EE-9996-961133588051}"/>
              </a:ext>
            </a:extLst>
          </p:cNvPr>
          <p:cNvGrpSpPr>
            <a:grpSpLocks/>
          </p:cNvGrpSpPr>
          <p:nvPr/>
        </p:nvGrpSpPr>
        <p:grpSpPr bwMode="auto">
          <a:xfrm>
            <a:off x="7164388" y="3073400"/>
            <a:ext cx="674687" cy="430213"/>
            <a:chOff x="2410" y="2251"/>
            <a:chExt cx="425" cy="271"/>
          </a:xfrm>
        </p:grpSpPr>
        <p:sp>
          <p:nvSpPr>
            <p:cNvPr id="20491" name="Rectangle 7">
              <a:extLst>
                <a:ext uri="{FF2B5EF4-FFF2-40B4-BE49-F238E27FC236}">
                  <a16:creationId xmlns:a16="http://schemas.microsoft.com/office/drawing/2014/main" id="{60E9045C-58AD-43B8-A098-373461ABA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1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2800" i="1">
                  <a:solidFill>
                    <a:srgbClr val="000000"/>
                  </a:solidFill>
                  <a:ea typeface="楷体_GB2312" pitchFamily="49" charset="-122"/>
                </a:rPr>
                <a:t>y</a:t>
              </a:r>
              <a:endParaRPr kumimoji="1" lang="en-US" altLang="zh-CN" sz="2800">
                <a:solidFill>
                  <a:srgbClr val="080808"/>
                </a:solidFill>
                <a:ea typeface="楷体_GB2312" pitchFamily="49" charset="-122"/>
              </a:endParaRPr>
            </a:p>
          </p:txBody>
        </p:sp>
        <p:sp>
          <p:nvSpPr>
            <p:cNvPr id="20492" name="Rectangle 8">
              <a:extLst>
                <a:ext uri="{FF2B5EF4-FFF2-40B4-BE49-F238E27FC236}">
                  <a16:creationId xmlns:a16="http://schemas.microsoft.com/office/drawing/2014/main" id="{B176F21B-687A-4257-946D-FFE60050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251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2800" b="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endParaRPr kumimoji="1" lang="en-US" altLang="zh-CN" sz="2800">
                <a:solidFill>
                  <a:srgbClr val="080808"/>
                </a:solidFill>
                <a:ea typeface="楷体_GB2312" pitchFamily="49" charset="-122"/>
              </a:endParaRPr>
            </a:p>
          </p:txBody>
        </p:sp>
        <p:sp>
          <p:nvSpPr>
            <p:cNvPr id="20493" name="Rectangle 9">
              <a:extLst>
                <a:ext uri="{FF2B5EF4-FFF2-40B4-BE49-F238E27FC236}">
                  <a16:creationId xmlns:a16="http://schemas.microsoft.com/office/drawing/2014/main" id="{BB432765-858F-449F-B291-AD6DDB811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2251"/>
              <a:ext cx="1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2800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kumimoji="1" lang="en-US" altLang="zh-CN" sz="2800">
                <a:solidFill>
                  <a:srgbClr val="080808"/>
                </a:solidFill>
                <a:ea typeface="楷体_GB2312" pitchFamily="49" charset="-122"/>
              </a:endParaRPr>
            </a:p>
          </p:txBody>
        </p:sp>
        <p:sp>
          <p:nvSpPr>
            <p:cNvPr id="20494" name="Line 10">
              <a:extLst>
                <a:ext uri="{FF2B5EF4-FFF2-40B4-BE49-F238E27FC236}">
                  <a16:creationId xmlns:a16="http://schemas.microsoft.com/office/drawing/2014/main" id="{3B098D6A-BFD5-42E1-AB8C-326AB4DD5F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705629">
              <a:off x="2558" y="2323"/>
              <a:ext cx="14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86" name="Group 14">
            <a:extLst>
              <a:ext uri="{FF2B5EF4-FFF2-40B4-BE49-F238E27FC236}">
                <a16:creationId xmlns:a16="http://schemas.microsoft.com/office/drawing/2014/main" id="{DE312540-33EA-46F9-BB93-11783CE6BD9A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581525"/>
            <a:ext cx="676275" cy="430213"/>
            <a:chOff x="2410" y="2251"/>
            <a:chExt cx="426" cy="271"/>
          </a:xfrm>
        </p:grpSpPr>
        <p:sp>
          <p:nvSpPr>
            <p:cNvPr id="20487" name="Rectangle 7">
              <a:extLst>
                <a:ext uri="{FF2B5EF4-FFF2-40B4-BE49-F238E27FC236}">
                  <a16:creationId xmlns:a16="http://schemas.microsoft.com/office/drawing/2014/main" id="{EB353246-CC47-45E9-916E-0E0E8A339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251"/>
              <a:ext cx="10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2800" i="1">
                  <a:solidFill>
                    <a:srgbClr val="000000"/>
                  </a:solidFill>
                  <a:ea typeface="楷体_GB2312" pitchFamily="49" charset="-122"/>
                </a:rPr>
                <a:t>c</a:t>
              </a:r>
              <a:endParaRPr kumimoji="1" lang="en-US" altLang="zh-CN" sz="2800">
                <a:solidFill>
                  <a:srgbClr val="080808"/>
                </a:solidFill>
                <a:ea typeface="楷体_GB2312" pitchFamily="49" charset="-122"/>
              </a:endParaRPr>
            </a:p>
          </p:txBody>
        </p:sp>
        <p:sp>
          <p:nvSpPr>
            <p:cNvPr id="20488" name="Rectangle 8">
              <a:extLst>
                <a:ext uri="{FF2B5EF4-FFF2-40B4-BE49-F238E27FC236}">
                  <a16:creationId xmlns:a16="http://schemas.microsoft.com/office/drawing/2014/main" id="{22C3CA6A-ADBF-4105-AAE8-58074CE5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251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2800" b="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endParaRPr kumimoji="1" lang="en-US" altLang="zh-CN" sz="2800">
                <a:solidFill>
                  <a:srgbClr val="080808"/>
                </a:solidFill>
                <a:ea typeface="楷体_GB2312" pitchFamily="49" charset="-122"/>
              </a:endParaRPr>
            </a:p>
          </p:txBody>
        </p:sp>
        <p:sp>
          <p:nvSpPr>
            <p:cNvPr id="20489" name="Rectangle 9">
              <a:extLst>
                <a:ext uri="{FF2B5EF4-FFF2-40B4-BE49-F238E27FC236}">
                  <a16:creationId xmlns:a16="http://schemas.microsoft.com/office/drawing/2014/main" id="{0513DD1C-B548-459A-84F8-CAC6DAD16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2251"/>
              <a:ext cx="1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2800" i="1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endParaRPr kumimoji="1" lang="en-US" altLang="zh-CN" sz="2800">
                <a:solidFill>
                  <a:srgbClr val="080808"/>
                </a:solidFill>
                <a:ea typeface="楷体_GB2312" pitchFamily="49" charset="-122"/>
              </a:endParaRPr>
            </a:p>
          </p:txBody>
        </p:sp>
        <p:sp>
          <p:nvSpPr>
            <p:cNvPr id="20490" name="Line 10">
              <a:extLst>
                <a:ext uri="{FF2B5EF4-FFF2-40B4-BE49-F238E27FC236}">
                  <a16:creationId xmlns:a16="http://schemas.microsoft.com/office/drawing/2014/main" id="{41829DF3-5DB2-4B76-B294-D8E0124C5D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705629">
              <a:off x="2558" y="2323"/>
              <a:ext cx="14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BBC6E351-E886-41B3-9B35-B8E0F4EA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9D8565-19C1-4CEA-ACA6-B176D110D16B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90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4515" name="Rectangle 7">
            <a:extLst>
              <a:ext uri="{FF2B5EF4-FFF2-40B4-BE49-F238E27FC236}">
                <a16:creationId xmlns:a16="http://schemas.microsoft.com/office/drawing/2014/main" id="{59D75B46-446B-4886-AD62-9A5668231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闭包的构造方法之</a:t>
            </a:r>
            <a:r>
              <a:rPr lang="zh-CN" altLang="en-US">
                <a:solidFill>
                  <a:srgbClr val="FF0000"/>
                </a:solidFill>
              </a:rPr>
              <a:t>矩阵表示</a:t>
            </a:r>
          </a:p>
        </p:txBody>
      </p:sp>
      <p:sp>
        <p:nvSpPr>
          <p:cNvPr id="64516" name="Rectangle 8">
            <a:extLst>
              <a:ext uri="{FF2B5EF4-FFF2-40B4-BE49-F238E27FC236}">
                <a16:creationId xmlns:a16="http://schemas.microsoft.com/office/drawing/2014/main" id="{298C2007-CFDF-4E4C-B790-14676F2D3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80400" cy="45370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设关系</a:t>
            </a:r>
            <a:r>
              <a:rPr lang="en-US" altLang="zh-CN" i="1"/>
              <a:t>R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), 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),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</a:t>
            </a:r>
            <a:r>
              <a:rPr lang="zh-CN" altLang="en-US"/>
              <a:t>的关系矩阵分别为</a:t>
            </a:r>
            <a:r>
              <a:rPr lang="en-US" altLang="zh-CN" i="1"/>
              <a:t>M</a:t>
            </a:r>
            <a:r>
              <a:rPr lang="en-US" altLang="zh-CN"/>
              <a:t>, </a:t>
            </a:r>
            <a:r>
              <a:rPr lang="en-US" altLang="zh-CN" i="1"/>
              <a:t>M</a:t>
            </a:r>
            <a:r>
              <a:rPr lang="en-US" altLang="zh-CN" i="1" baseline="-25000"/>
              <a:t>r </a:t>
            </a:r>
            <a:r>
              <a:rPr lang="en-US" altLang="zh-CN"/>
              <a:t>, </a:t>
            </a:r>
            <a:r>
              <a:rPr lang="en-US" altLang="zh-CN" i="1"/>
              <a:t>M</a:t>
            </a:r>
            <a:r>
              <a:rPr lang="en-US" altLang="zh-CN" i="1" baseline="-25000"/>
              <a:t>s </a:t>
            </a:r>
            <a:r>
              <a:rPr lang="zh-CN" altLang="en-US"/>
              <a:t>和 </a:t>
            </a:r>
            <a:r>
              <a:rPr lang="en-US" altLang="zh-CN" i="1"/>
              <a:t>M</a:t>
            </a:r>
            <a:r>
              <a:rPr lang="en-US" altLang="zh-CN" i="1" baseline="-25000"/>
              <a:t>t </a:t>
            </a:r>
            <a:r>
              <a:rPr lang="en-US" altLang="zh-CN"/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则        </a:t>
            </a:r>
            <a:endParaRPr lang="en-US" altLang="zh-CN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      </a:t>
            </a:r>
            <a:r>
              <a:rPr lang="en-US" altLang="zh-CN" i="1"/>
              <a:t>M</a:t>
            </a:r>
            <a:r>
              <a:rPr lang="en-US" altLang="zh-CN" i="1" baseline="-25000"/>
              <a:t>r</a:t>
            </a:r>
            <a:r>
              <a:rPr lang="en-US" altLang="zh-CN"/>
              <a:t>=</a:t>
            </a:r>
            <a:r>
              <a:rPr lang="en-US" altLang="zh-CN" i="1"/>
              <a:t>M</a:t>
            </a:r>
            <a:r>
              <a:rPr lang="en-US" altLang="zh-CN"/>
              <a:t>+</a:t>
            </a:r>
            <a:r>
              <a:rPr lang="en-US" altLang="zh-CN" i="1"/>
              <a:t>E  </a:t>
            </a:r>
            <a:r>
              <a:rPr lang="en-US" altLang="zh-CN"/>
              <a:t>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i="1"/>
              <a:t>      M</a:t>
            </a:r>
            <a:r>
              <a:rPr lang="en-US" altLang="zh-CN" i="1" baseline="-25000"/>
              <a:t>s</a:t>
            </a:r>
            <a:r>
              <a:rPr lang="en-US" altLang="zh-CN"/>
              <a:t>=</a:t>
            </a:r>
            <a:r>
              <a:rPr lang="en-US" altLang="zh-CN" i="1"/>
              <a:t>M</a:t>
            </a:r>
            <a:r>
              <a:rPr lang="en-US" altLang="zh-CN"/>
              <a:t>+</a:t>
            </a:r>
            <a:r>
              <a:rPr lang="en-US" altLang="zh-CN" i="1"/>
              <a:t>M </a:t>
            </a:r>
            <a:r>
              <a:rPr lang="en-US" altLang="zh-CN"/>
              <a:t>'      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i="1"/>
              <a:t>      M</a:t>
            </a:r>
            <a:r>
              <a:rPr lang="en-US" altLang="zh-CN" i="1" baseline="-25000"/>
              <a:t>t</a:t>
            </a:r>
            <a:r>
              <a:rPr lang="en-US" altLang="zh-CN"/>
              <a:t>=</a:t>
            </a:r>
            <a:r>
              <a:rPr lang="en-US" altLang="zh-CN" i="1"/>
              <a:t>M</a:t>
            </a:r>
            <a:r>
              <a:rPr lang="en-US" altLang="zh-CN"/>
              <a:t>+</a:t>
            </a:r>
            <a:r>
              <a:rPr lang="en-US" altLang="zh-CN" i="1"/>
              <a:t>M</a:t>
            </a:r>
            <a:r>
              <a:rPr lang="en-US" altLang="zh-CN" baseline="30000"/>
              <a:t>2</a:t>
            </a:r>
            <a:r>
              <a:rPr lang="en-US" altLang="zh-CN"/>
              <a:t>+</a:t>
            </a:r>
            <a:r>
              <a:rPr lang="en-US" altLang="zh-CN" i="1"/>
              <a:t>M</a:t>
            </a:r>
            <a:r>
              <a:rPr lang="en-US" altLang="zh-CN" baseline="30000"/>
              <a:t>3</a:t>
            </a:r>
            <a:r>
              <a:rPr lang="en-US" altLang="zh-CN"/>
              <a:t>+…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其中，</a:t>
            </a:r>
            <a:r>
              <a:rPr lang="en-US" altLang="zh-CN" i="1"/>
              <a:t>E </a:t>
            </a:r>
            <a:r>
              <a:rPr lang="zh-CN" altLang="en-US"/>
              <a:t>是单位矩阵</a:t>
            </a:r>
            <a:r>
              <a:rPr lang="en-US" altLang="zh-CN"/>
              <a:t>, </a:t>
            </a:r>
            <a:r>
              <a:rPr lang="en-US" altLang="zh-CN" i="1"/>
              <a:t>M </a:t>
            </a:r>
            <a:r>
              <a:rPr lang="en-US" altLang="zh-CN"/>
              <a:t>'</a:t>
            </a:r>
            <a:r>
              <a:rPr lang="zh-CN" altLang="en-US"/>
              <a:t>是 转置矩阵，相加时使用</a:t>
            </a:r>
            <a:r>
              <a:rPr lang="zh-CN" altLang="en-US">
                <a:solidFill>
                  <a:srgbClr val="A50021"/>
                </a:solidFill>
              </a:rPr>
              <a:t>逻辑加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43DE955D-4FC5-43AE-95C5-F3A5EF8A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7E3391-EB85-4D58-8C66-688C7847FAFA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7587" name="Rectangle 7">
            <a:extLst>
              <a:ext uri="{FF2B5EF4-FFF2-40B4-BE49-F238E27FC236}">
                <a16:creationId xmlns:a16="http://schemas.microsoft.com/office/drawing/2014/main" id="{205E9E2C-C56B-4B19-838A-5E0D74818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闭包的构造方法之</a:t>
            </a:r>
            <a:r>
              <a:rPr lang="zh-CN" altLang="en-US">
                <a:solidFill>
                  <a:srgbClr val="FF0000"/>
                </a:solidFill>
              </a:rPr>
              <a:t>图表示</a:t>
            </a:r>
          </a:p>
        </p:txBody>
      </p:sp>
      <p:sp>
        <p:nvSpPr>
          <p:cNvPr id="61445" name="Rectangle 9">
            <a:extLst>
              <a:ext uri="{FF2B5EF4-FFF2-40B4-BE49-F238E27FC236}">
                <a16:creationId xmlns:a16="http://schemas.microsoft.com/office/drawing/2014/main" id="{71C7F515-51E8-492A-BF6B-A0209565A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68413"/>
            <a:ext cx="820737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设关系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/>
              <a:t>, </a:t>
            </a:r>
            <a:r>
              <a:rPr lang="en-US" altLang="zh-CN" i="1" dirty="0">
                <a:solidFill>
                  <a:srgbClr val="FF00FF"/>
                </a:solidFill>
              </a:rPr>
              <a:t>s</a:t>
            </a:r>
            <a:r>
              <a:rPr lang="en-US" altLang="zh-CN" dirty="0">
                <a:solidFill>
                  <a:srgbClr val="FF00FF"/>
                </a:solidFill>
              </a:rPr>
              <a:t>(</a:t>
            </a:r>
            <a:r>
              <a:rPr lang="en-US" altLang="zh-CN" i="1" dirty="0">
                <a:solidFill>
                  <a:srgbClr val="FF00FF"/>
                </a:solidFill>
              </a:rPr>
              <a:t>R</a:t>
            </a:r>
            <a:r>
              <a:rPr lang="en-US" altLang="zh-CN" dirty="0">
                <a:solidFill>
                  <a:srgbClr val="FF00FF"/>
                </a:solidFill>
              </a:rPr>
              <a:t>)</a:t>
            </a:r>
            <a:r>
              <a:rPr lang="en-US" altLang="zh-CN" dirty="0"/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的关系图分别记为</a:t>
            </a:r>
            <a:r>
              <a:rPr lang="en-US" altLang="zh-CN" i="1" dirty="0"/>
              <a:t>G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r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s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t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r </a:t>
            </a:r>
            <a:r>
              <a:rPr lang="en-US" altLang="zh-CN" dirty="0"/>
              <a:t>,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i="1" dirty="0"/>
              <a:t>G</a:t>
            </a:r>
            <a:r>
              <a:rPr lang="en-US" altLang="zh-CN" i="1" baseline="-25000" dirty="0"/>
              <a:t>s 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t </a:t>
            </a:r>
            <a:r>
              <a:rPr lang="zh-CN" altLang="en-US" dirty="0"/>
              <a:t>的顶点集与</a:t>
            </a:r>
            <a:r>
              <a:rPr lang="en-US" altLang="zh-CN" i="1" dirty="0"/>
              <a:t>G </a:t>
            </a:r>
            <a:r>
              <a:rPr lang="zh-CN" altLang="en-US" dirty="0"/>
              <a:t>的顶点集相等</a:t>
            </a:r>
            <a:r>
              <a:rPr lang="en-US" altLang="zh-CN" dirty="0"/>
              <a:t>. </a:t>
            </a:r>
            <a:r>
              <a:rPr lang="zh-CN" altLang="en-US" dirty="0"/>
              <a:t>除了</a:t>
            </a:r>
            <a:r>
              <a:rPr lang="en-US" altLang="zh-CN" i="1" dirty="0"/>
              <a:t>G </a:t>
            </a:r>
            <a:r>
              <a:rPr lang="zh-CN" altLang="en-US" dirty="0"/>
              <a:t>的边以外</a:t>
            </a:r>
            <a:r>
              <a:rPr lang="en-US" altLang="zh-CN" dirty="0"/>
              <a:t>, </a:t>
            </a:r>
            <a:r>
              <a:rPr lang="zh-CN" altLang="en-US" dirty="0"/>
              <a:t>以下述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方法添加新的边：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(1) </a:t>
            </a:r>
            <a:r>
              <a:rPr lang="zh-CN" altLang="en-US" dirty="0">
                <a:solidFill>
                  <a:srgbClr val="0066FF"/>
                </a:solidFill>
              </a:rPr>
              <a:t>考察</a:t>
            </a:r>
            <a:r>
              <a:rPr lang="en-US" altLang="zh-CN" i="1" dirty="0">
                <a:solidFill>
                  <a:srgbClr val="0066FF"/>
                </a:solidFill>
              </a:rPr>
              <a:t>G </a:t>
            </a:r>
            <a:r>
              <a:rPr lang="zh-CN" altLang="en-US" dirty="0">
                <a:solidFill>
                  <a:srgbClr val="0066FF"/>
                </a:solidFill>
              </a:rPr>
              <a:t>的每个顶点</a:t>
            </a:r>
            <a:r>
              <a:rPr lang="en-US" altLang="zh-CN" dirty="0">
                <a:solidFill>
                  <a:srgbClr val="0066FF"/>
                </a:solidFill>
              </a:rPr>
              <a:t>, </a:t>
            </a:r>
            <a:r>
              <a:rPr lang="zh-CN" altLang="en-US" dirty="0">
                <a:solidFill>
                  <a:srgbClr val="0066FF"/>
                </a:solidFill>
              </a:rPr>
              <a:t>若没环就加一个环，得到</a:t>
            </a:r>
            <a:r>
              <a:rPr lang="en-US" altLang="zh-CN" i="1" dirty="0">
                <a:solidFill>
                  <a:srgbClr val="0066FF"/>
                </a:solidFill>
              </a:rPr>
              <a:t>G</a:t>
            </a:r>
            <a:r>
              <a:rPr lang="en-US" altLang="zh-CN" i="1" baseline="-25000" dirty="0">
                <a:solidFill>
                  <a:srgbClr val="0066FF"/>
                </a:solidFill>
              </a:rPr>
              <a:t>r 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(2) </a:t>
            </a:r>
            <a:r>
              <a:rPr lang="zh-CN" altLang="en-US" dirty="0">
                <a:solidFill>
                  <a:srgbClr val="FF00FF"/>
                </a:solidFill>
              </a:rPr>
              <a:t>考察</a:t>
            </a:r>
            <a:r>
              <a:rPr lang="en-US" altLang="zh-CN" i="1" dirty="0">
                <a:solidFill>
                  <a:srgbClr val="FF00FF"/>
                </a:solidFill>
              </a:rPr>
              <a:t>G </a:t>
            </a:r>
            <a:r>
              <a:rPr lang="zh-CN" altLang="en-US" dirty="0">
                <a:solidFill>
                  <a:srgbClr val="FF00FF"/>
                </a:solidFill>
              </a:rPr>
              <a:t>的每条边</a:t>
            </a:r>
            <a:r>
              <a:rPr lang="en-US" altLang="zh-CN" dirty="0">
                <a:solidFill>
                  <a:srgbClr val="FF00FF"/>
                </a:solidFill>
              </a:rPr>
              <a:t>, </a:t>
            </a:r>
            <a:r>
              <a:rPr lang="zh-CN" altLang="en-US" dirty="0">
                <a:solidFill>
                  <a:srgbClr val="FF00FF"/>
                </a:solidFill>
              </a:rPr>
              <a:t>若有一条 </a:t>
            </a:r>
            <a:r>
              <a:rPr lang="en-US" altLang="zh-CN" i="1" dirty="0">
                <a:solidFill>
                  <a:srgbClr val="FF00FF"/>
                </a:solidFill>
              </a:rPr>
              <a:t>x</a:t>
            </a:r>
            <a:r>
              <a:rPr lang="en-US" altLang="zh-CN" i="1" baseline="-25000" dirty="0">
                <a:solidFill>
                  <a:srgbClr val="FF00FF"/>
                </a:solidFill>
              </a:rPr>
              <a:t>i </a:t>
            </a:r>
            <a:r>
              <a:rPr lang="zh-CN" altLang="en-US" dirty="0">
                <a:solidFill>
                  <a:srgbClr val="FF00FF"/>
                </a:solidFill>
              </a:rPr>
              <a:t>到 </a:t>
            </a:r>
            <a:r>
              <a:rPr lang="en-US" altLang="zh-CN" i="1" dirty="0" err="1">
                <a:solidFill>
                  <a:srgbClr val="FF00FF"/>
                </a:solidFill>
              </a:rPr>
              <a:t>x</a:t>
            </a:r>
            <a:r>
              <a:rPr lang="en-US" altLang="zh-CN" i="1" baseline="-25000" dirty="0" err="1">
                <a:solidFill>
                  <a:srgbClr val="FF00FF"/>
                </a:solidFill>
              </a:rPr>
              <a:t>j</a:t>
            </a:r>
            <a:r>
              <a:rPr lang="en-US" altLang="zh-CN" i="1" baseline="-25000" dirty="0">
                <a:solidFill>
                  <a:srgbClr val="FF00FF"/>
                </a:solidFill>
              </a:rPr>
              <a:t> </a:t>
            </a:r>
            <a:r>
              <a:rPr lang="zh-CN" altLang="en-US" dirty="0">
                <a:solidFill>
                  <a:srgbClr val="FF00FF"/>
                </a:solidFill>
              </a:rPr>
              <a:t>的单向边</a:t>
            </a:r>
            <a:r>
              <a:rPr lang="en-US" altLang="zh-CN" dirty="0">
                <a:solidFill>
                  <a:srgbClr val="FF00FF"/>
                </a:solidFill>
              </a:rPr>
              <a:t>, </a:t>
            </a:r>
            <a:r>
              <a:rPr lang="en-US" altLang="zh-CN" i="1" dirty="0" err="1">
                <a:solidFill>
                  <a:srgbClr val="FF00FF"/>
                </a:solidFill>
              </a:rPr>
              <a:t>i</a:t>
            </a:r>
            <a:r>
              <a:rPr lang="en-US" altLang="zh-CN" dirty="0" err="1">
                <a:solidFill>
                  <a:srgbClr val="FF00FF"/>
                </a:solidFill>
              </a:rPr>
              <a:t>≠</a:t>
            </a:r>
            <a:r>
              <a:rPr lang="en-US" altLang="zh-CN" i="1" dirty="0" err="1">
                <a:solidFill>
                  <a:srgbClr val="FF00FF"/>
                </a:solidFill>
              </a:rPr>
              <a:t>j</a:t>
            </a:r>
            <a:r>
              <a:rPr lang="en-US" altLang="zh-CN" dirty="0">
                <a:solidFill>
                  <a:srgbClr val="FF00FF"/>
                </a:solidFill>
              </a:rPr>
              <a:t>, </a:t>
            </a:r>
            <a:r>
              <a:rPr lang="zh-CN" altLang="en-US" dirty="0">
                <a:solidFill>
                  <a:srgbClr val="FF00FF"/>
                </a:solidFill>
              </a:rPr>
              <a:t>则在</a:t>
            </a:r>
            <a:r>
              <a:rPr lang="en-US" altLang="zh-CN" i="1" dirty="0">
                <a:solidFill>
                  <a:srgbClr val="FF00FF"/>
                </a:solidFill>
              </a:rPr>
              <a:t>G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FF"/>
                </a:solidFill>
              </a:rPr>
              <a:t>      </a:t>
            </a:r>
            <a:r>
              <a:rPr lang="zh-CN" altLang="en-US" dirty="0">
                <a:solidFill>
                  <a:srgbClr val="FF00FF"/>
                </a:solidFill>
              </a:rPr>
              <a:t>中加一条 </a:t>
            </a:r>
            <a:r>
              <a:rPr lang="en-US" altLang="zh-CN" i="1" dirty="0" err="1">
                <a:solidFill>
                  <a:srgbClr val="FF00FF"/>
                </a:solidFill>
              </a:rPr>
              <a:t>x</a:t>
            </a:r>
            <a:r>
              <a:rPr lang="en-US" altLang="zh-CN" i="1" baseline="-25000" dirty="0" err="1">
                <a:solidFill>
                  <a:srgbClr val="FF00FF"/>
                </a:solidFill>
              </a:rPr>
              <a:t>j</a:t>
            </a:r>
            <a:r>
              <a:rPr lang="en-US" altLang="zh-CN" i="1" baseline="-25000" dirty="0">
                <a:solidFill>
                  <a:srgbClr val="FF00FF"/>
                </a:solidFill>
              </a:rPr>
              <a:t> </a:t>
            </a:r>
            <a:r>
              <a:rPr lang="zh-CN" altLang="en-US" dirty="0">
                <a:solidFill>
                  <a:srgbClr val="FF00FF"/>
                </a:solidFill>
              </a:rPr>
              <a:t>到 </a:t>
            </a:r>
            <a:r>
              <a:rPr lang="en-US" altLang="zh-CN" i="1" dirty="0">
                <a:solidFill>
                  <a:srgbClr val="FF00FF"/>
                </a:solidFill>
              </a:rPr>
              <a:t>x</a:t>
            </a:r>
            <a:r>
              <a:rPr lang="en-US" altLang="zh-CN" i="1" baseline="-25000" dirty="0">
                <a:solidFill>
                  <a:srgbClr val="FF00FF"/>
                </a:solidFill>
              </a:rPr>
              <a:t>i </a:t>
            </a:r>
            <a:r>
              <a:rPr lang="zh-CN" altLang="en-US" dirty="0">
                <a:solidFill>
                  <a:srgbClr val="FF00FF"/>
                </a:solidFill>
              </a:rPr>
              <a:t>的反向边</a:t>
            </a:r>
            <a:r>
              <a:rPr lang="en-US" altLang="zh-CN" dirty="0">
                <a:solidFill>
                  <a:srgbClr val="FF00FF"/>
                </a:solidFill>
              </a:rPr>
              <a:t>,  </a:t>
            </a:r>
            <a:r>
              <a:rPr lang="zh-CN" altLang="en-US" dirty="0">
                <a:solidFill>
                  <a:srgbClr val="FF00FF"/>
                </a:solidFill>
              </a:rPr>
              <a:t>得到</a:t>
            </a:r>
            <a:r>
              <a:rPr lang="en-US" altLang="zh-CN" i="1" dirty="0">
                <a:solidFill>
                  <a:srgbClr val="FF00FF"/>
                </a:solidFill>
              </a:rPr>
              <a:t>G</a:t>
            </a:r>
            <a:r>
              <a:rPr lang="en-US" altLang="zh-CN" i="1" baseline="-25000" dirty="0">
                <a:solidFill>
                  <a:srgbClr val="FF00FF"/>
                </a:solidFill>
              </a:rPr>
              <a:t>s</a:t>
            </a:r>
            <a:endParaRPr lang="en-US" altLang="zh-CN" dirty="0">
              <a:solidFill>
                <a:srgbClr val="FF00FF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(3) </a:t>
            </a:r>
            <a:r>
              <a:rPr lang="zh-CN" altLang="en-US" dirty="0">
                <a:solidFill>
                  <a:srgbClr val="FF0000"/>
                </a:solidFill>
              </a:rPr>
              <a:t>考察</a:t>
            </a:r>
            <a:r>
              <a:rPr lang="en-US" altLang="zh-CN" i="1" dirty="0">
                <a:solidFill>
                  <a:srgbClr val="FF0000"/>
                </a:solidFill>
              </a:rPr>
              <a:t>G </a:t>
            </a:r>
            <a:r>
              <a:rPr lang="zh-CN" altLang="en-US" dirty="0">
                <a:solidFill>
                  <a:srgbClr val="FF0000"/>
                </a:solidFill>
              </a:rPr>
              <a:t>的每个顶点 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i="1" baseline="-25000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找 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i="1" baseline="-25000" dirty="0">
                <a:solidFill>
                  <a:srgbClr val="FF0000"/>
                </a:solidFill>
              </a:rPr>
              <a:t>i </a:t>
            </a:r>
            <a:r>
              <a:rPr lang="zh-CN" altLang="en-US" dirty="0">
                <a:solidFill>
                  <a:srgbClr val="FF0000"/>
                </a:solidFill>
              </a:rPr>
              <a:t>可达的所有顶点 </a:t>
            </a:r>
            <a:r>
              <a:rPr lang="en-US" altLang="zh-CN" i="1" dirty="0" err="1">
                <a:solidFill>
                  <a:srgbClr val="FF0000"/>
                </a:solidFill>
              </a:rPr>
              <a:t>x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i="1" baseline="-250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允许</a:t>
            </a:r>
            <a:r>
              <a:rPr lang="en-US" altLang="zh-CN" i="1" dirty="0" err="1">
                <a:solidFill>
                  <a:srgbClr val="FF0000"/>
                </a:solidFill>
              </a:rPr>
              <a:t>i</a:t>
            </a:r>
            <a:r>
              <a:rPr lang="en-US" altLang="zh-CN" i="1" dirty="0">
                <a:solidFill>
                  <a:srgbClr val="FF0000"/>
                </a:solidFill>
              </a:rPr>
              <a:t>=j 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i="1" dirty="0">
                <a:solidFill>
                  <a:srgbClr val="FF0000"/>
                </a:solidFill>
              </a:rPr>
              <a:t>，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i="1" dirty="0">
                <a:solidFill>
                  <a:srgbClr val="FF0000"/>
                </a:solidFill>
              </a:rPr>
              <a:t>      </a:t>
            </a:r>
            <a:r>
              <a:rPr lang="zh-CN" altLang="en-US" dirty="0">
                <a:solidFill>
                  <a:srgbClr val="FF0000"/>
                </a:solidFill>
              </a:rPr>
              <a:t>如果没有从 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i="1" baseline="-25000" dirty="0">
                <a:solidFill>
                  <a:srgbClr val="FF0000"/>
                </a:solidFill>
              </a:rPr>
              <a:t>i  </a:t>
            </a:r>
            <a:r>
              <a:rPr lang="zh-CN" altLang="en-US" dirty="0">
                <a:solidFill>
                  <a:srgbClr val="FF0000"/>
                </a:solidFill>
              </a:rPr>
              <a:t>到 </a:t>
            </a:r>
            <a:r>
              <a:rPr lang="en-US" altLang="zh-CN" i="1" dirty="0" err="1">
                <a:solidFill>
                  <a:srgbClr val="FF0000"/>
                </a:solidFill>
              </a:rPr>
              <a:t>x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baseline="-25000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的边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就加上这条边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得到图</a:t>
            </a:r>
            <a:r>
              <a:rPr lang="en-US" altLang="zh-CN" i="1" dirty="0">
                <a:solidFill>
                  <a:srgbClr val="FF0000"/>
                </a:solidFill>
              </a:rPr>
              <a:t>G</a:t>
            </a:r>
            <a:r>
              <a:rPr lang="en-US" altLang="zh-CN" i="1" baseline="-25000" dirty="0">
                <a:solidFill>
                  <a:srgbClr val="FF0000"/>
                </a:solidFill>
              </a:rPr>
              <a:t>t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>
            <a:extLst>
              <a:ext uri="{FF2B5EF4-FFF2-40B4-BE49-F238E27FC236}">
                <a16:creationId xmlns:a16="http://schemas.microsoft.com/office/drawing/2014/main" id="{A236E67B-13E0-4886-B2C2-1BB3BB03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67FCF683-31B7-44E9-805C-49C85F8B882D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92</a:t>
            </a:fld>
            <a:endParaRPr lang="en-US" altLang="zh-CN" sz="1400" b="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97CEEF8-E60C-4334-B1C3-E1434B992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 例</a:t>
            </a:r>
            <a:r>
              <a:rPr lang="en-US" altLang="zh-CN"/>
              <a:t> </a:t>
            </a:r>
            <a:r>
              <a:rPr lang="zh-CN" altLang="en-US"/>
              <a:t>已知集合 </a:t>
            </a:r>
            <a:r>
              <a:rPr lang="en-US" altLang="zh-CN"/>
              <a:t>X </a:t>
            </a:r>
            <a:r>
              <a:rPr lang="zh-CN" altLang="en-US"/>
              <a:t>与关系 </a:t>
            </a:r>
            <a:r>
              <a:rPr lang="en-US" altLang="zh-CN"/>
              <a:t>R,</a:t>
            </a:r>
            <a:r>
              <a:rPr lang="zh-CN" altLang="en-US"/>
              <a:t>试求 </a:t>
            </a:r>
            <a:r>
              <a:rPr lang="en-US" altLang="zh-CN"/>
              <a:t>r(R) s(R)  t(R)</a:t>
            </a:r>
          </a:p>
        </p:txBody>
      </p:sp>
      <p:sp>
        <p:nvSpPr>
          <p:cNvPr id="709673" name="Text Box 41">
            <a:extLst>
              <a:ext uri="{FF2B5EF4-FFF2-40B4-BE49-F238E27FC236}">
                <a16:creationId xmlns:a16="http://schemas.microsoft.com/office/drawing/2014/main" id="{5007AD94-A80E-49BE-9480-8A1DE864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2819400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400" b="0" dirty="0">
                <a:ea typeface="隶书" panose="02010509060101010101" pitchFamily="49" charset="-122"/>
              </a:rPr>
              <a:t>解：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36DD09-EA5E-4861-9730-DAF547AE2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4" y="1196752"/>
            <a:ext cx="6984139" cy="14401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15C615-D6C9-4B0A-9140-C776861BA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59" y="3616001"/>
            <a:ext cx="3598258" cy="23456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6EE2EA-A9DD-4440-9124-DE0687390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841" y="3429000"/>
            <a:ext cx="3772722" cy="27642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73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>
            <a:extLst>
              <a:ext uri="{FF2B5EF4-FFF2-40B4-BE49-F238E27FC236}">
                <a16:creationId xmlns:a16="http://schemas.microsoft.com/office/drawing/2014/main" id="{C8A72717-3A05-4DDE-8B3A-BD8D5C5E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307C411E-AD43-4F7D-BC49-7F9DC8F539A6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93</a:t>
            </a:fld>
            <a:endParaRPr lang="en-US" altLang="zh-CN" sz="1400" b="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D71BA00-9A4C-4101-B637-9A143DDF8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例（续）</a:t>
            </a:r>
            <a:r>
              <a:rPr lang="en-US" altLang="zh-CN" dirty="0"/>
              <a:t>s(R)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EB7B30-200C-4EE3-82D3-C802D451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7535168" cy="15841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1B528D-4498-448A-AC4D-E5F248C37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045644"/>
            <a:ext cx="3583803" cy="24715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60A236-7AFD-4C65-AFE0-338030F6C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552" y="2939217"/>
            <a:ext cx="3826144" cy="270013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>
            <a:extLst>
              <a:ext uri="{FF2B5EF4-FFF2-40B4-BE49-F238E27FC236}">
                <a16:creationId xmlns:a16="http://schemas.microsoft.com/office/drawing/2014/main" id="{AFD1C768-D161-4088-9E2B-2FC38251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2E3C568C-4762-49FE-812C-655A65F4686C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94</a:t>
            </a:fld>
            <a:endParaRPr lang="en-US" altLang="zh-CN" sz="1400" b="0"/>
          </a:p>
        </p:txBody>
      </p:sp>
      <p:sp>
        <p:nvSpPr>
          <p:cNvPr id="71687" name="Rectangle 158">
            <a:extLst>
              <a:ext uri="{FF2B5EF4-FFF2-40B4-BE49-F238E27FC236}">
                <a16:creationId xmlns:a16="http://schemas.microsoft.com/office/drawing/2014/main" id="{EAE4C2A8-1147-4442-B667-ECA0B9B52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  例（续）</a:t>
            </a:r>
            <a:r>
              <a:rPr lang="en-US" altLang="zh-CN" dirty="0"/>
              <a:t> t(R)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C262BC-A0A5-46B5-B180-9B34398FB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27" y="1139434"/>
            <a:ext cx="2409825" cy="15716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85B88E7-580E-4CDF-B039-588AB3E074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880"/>
          <a:stretch/>
        </p:blipFill>
        <p:spPr>
          <a:xfrm>
            <a:off x="655251" y="3383706"/>
            <a:ext cx="2314575" cy="13414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154AC3-3847-47CA-A686-F3FEADBE7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164" y="3502769"/>
            <a:ext cx="2019300" cy="14573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444D884-220B-4939-B909-0BBB78B070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878"/>
          <a:stretch/>
        </p:blipFill>
        <p:spPr>
          <a:xfrm>
            <a:off x="3263310" y="1245321"/>
            <a:ext cx="2253263" cy="13763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1442E2D-F39E-442F-B69B-2ABE1C49A1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0152" y="4509685"/>
            <a:ext cx="2981325" cy="2228850"/>
          </a:xfrm>
          <a:prstGeom prst="rect">
            <a:avLst/>
          </a:prstGeom>
        </p:spPr>
      </p:pic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309210D0-339F-4DA5-8B5A-9EC5C1C34D1D}"/>
              </a:ext>
            </a:extLst>
          </p:cNvPr>
          <p:cNvSpPr/>
          <p:nvPr/>
        </p:nvSpPr>
        <p:spPr>
          <a:xfrm>
            <a:off x="2619091" y="1139435"/>
            <a:ext cx="6302385" cy="5739038"/>
          </a:xfrm>
          <a:custGeom>
            <a:avLst/>
            <a:gdLst>
              <a:gd name="connsiteX0" fmla="*/ 5856168 w 5856168"/>
              <a:gd name="connsiteY0" fmla="*/ 0 h 5322627"/>
              <a:gd name="connsiteX1" fmla="*/ 5787929 w 5856168"/>
              <a:gd name="connsiteY1" fmla="*/ 13648 h 5322627"/>
              <a:gd name="connsiteX2" fmla="*/ 5746986 w 5856168"/>
              <a:gd name="connsiteY2" fmla="*/ 54591 h 5322627"/>
              <a:gd name="connsiteX3" fmla="*/ 5583212 w 5856168"/>
              <a:gd name="connsiteY3" fmla="*/ 177421 h 5322627"/>
              <a:gd name="connsiteX4" fmla="*/ 5433087 w 5856168"/>
              <a:gd name="connsiteY4" fmla="*/ 300251 h 5322627"/>
              <a:gd name="connsiteX5" fmla="*/ 5392144 w 5856168"/>
              <a:gd name="connsiteY5" fmla="*/ 382137 h 5322627"/>
              <a:gd name="connsiteX6" fmla="*/ 5242018 w 5856168"/>
              <a:gd name="connsiteY6" fmla="*/ 491319 h 5322627"/>
              <a:gd name="connsiteX7" fmla="*/ 5187427 w 5856168"/>
              <a:gd name="connsiteY7" fmla="*/ 559558 h 5322627"/>
              <a:gd name="connsiteX8" fmla="*/ 5119189 w 5856168"/>
              <a:gd name="connsiteY8" fmla="*/ 586854 h 5322627"/>
              <a:gd name="connsiteX9" fmla="*/ 5023654 w 5856168"/>
              <a:gd name="connsiteY9" fmla="*/ 668740 h 5322627"/>
              <a:gd name="connsiteX10" fmla="*/ 4928120 w 5856168"/>
              <a:gd name="connsiteY10" fmla="*/ 750627 h 5322627"/>
              <a:gd name="connsiteX11" fmla="*/ 4764347 w 5856168"/>
              <a:gd name="connsiteY11" fmla="*/ 832513 h 5322627"/>
              <a:gd name="connsiteX12" fmla="*/ 4696108 w 5856168"/>
              <a:gd name="connsiteY12" fmla="*/ 873456 h 5322627"/>
              <a:gd name="connsiteX13" fmla="*/ 4586926 w 5856168"/>
              <a:gd name="connsiteY13" fmla="*/ 955343 h 5322627"/>
              <a:gd name="connsiteX14" fmla="*/ 4505039 w 5856168"/>
              <a:gd name="connsiteY14" fmla="*/ 1037230 h 5322627"/>
              <a:gd name="connsiteX15" fmla="*/ 4450448 w 5856168"/>
              <a:gd name="connsiteY15" fmla="*/ 1173707 h 5322627"/>
              <a:gd name="connsiteX16" fmla="*/ 4409505 w 5856168"/>
              <a:gd name="connsiteY16" fmla="*/ 1201003 h 5322627"/>
              <a:gd name="connsiteX17" fmla="*/ 4354914 w 5856168"/>
              <a:gd name="connsiteY17" fmla="*/ 1296537 h 5322627"/>
              <a:gd name="connsiteX18" fmla="*/ 4300323 w 5856168"/>
              <a:gd name="connsiteY18" fmla="*/ 1310185 h 5322627"/>
              <a:gd name="connsiteX19" fmla="*/ 4218436 w 5856168"/>
              <a:gd name="connsiteY19" fmla="*/ 1419367 h 5322627"/>
              <a:gd name="connsiteX20" fmla="*/ 4191141 w 5856168"/>
              <a:gd name="connsiteY20" fmla="*/ 1460310 h 5322627"/>
              <a:gd name="connsiteX21" fmla="*/ 4136550 w 5856168"/>
              <a:gd name="connsiteY21" fmla="*/ 1487606 h 5322627"/>
              <a:gd name="connsiteX22" fmla="*/ 4095607 w 5856168"/>
              <a:gd name="connsiteY22" fmla="*/ 1528549 h 5322627"/>
              <a:gd name="connsiteX23" fmla="*/ 4068311 w 5856168"/>
              <a:gd name="connsiteY23" fmla="*/ 1596788 h 5322627"/>
              <a:gd name="connsiteX24" fmla="*/ 4013720 w 5856168"/>
              <a:gd name="connsiteY24" fmla="*/ 1624083 h 5322627"/>
              <a:gd name="connsiteX25" fmla="*/ 3904538 w 5856168"/>
              <a:gd name="connsiteY25" fmla="*/ 1665027 h 5322627"/>
              <a:gd name="connsiteX26" fmla="*/ 3809004 w 5856168"/>
              <a:gd name="connsiteY26" fmla="*/ 1774209 h 5322627"/>
              <a:gd name="connsiteX27" fmla="*/ 3740765 w 5856168"/>
              <a:gd name="connsiteY27" fmla="*/ 1856095 h 5322627"/>
              <a:gd name="connsiteX28" fmla="*/ 3713469 w 5856168"/>
              <a:gd name="connsiteY28" fmla="*/ 1992573 h 5322627"/>
              <a:gd name="connsiteX29" fmla="*/ 3699821 w 5856168"/>
              <a:gd name="connsiteY29" fmla="*/ 2060812 h 5322627"/>
              <a:gd name="connsiteX30" fmla="*/ 3658878 w 5856168"/>
              <a:gd name="connsiteY30" fmla="*/ 2074459 h 5322627"/>
              <a:gd name="connsiteX31" fmla="*/ 3617935 w 5856168"/>
              <a:gd name="connsiteY31" fmla="*/ 2224585 h 5322627"/>
              <a:gd name="connsiteX32" fmla="*/ 3604287 w 5856168"/>
              <a:gd name="connsiteY32" fmla="*/ 2279176 h 5322627"/>
              <a:gd name="connsiteX33" fmla="*/ 3508753 w 5856168"/>
              <a:gd name="connsiteY33" fmla="*/ 2388358 h 5322627"/>
              <a:gd name="connsiteX34" fmla="*/ 3426866 w 5856168"/>
              <a:gd name="connsiteY34" fmla="*/ 2497540 h 5322627"/>
              <a:gd name="connsiteX35" fmla="*/ 3399571 w 5856168"/>
              <a:gd name="connsiteY35" fmla="*/ 2552131 h 5322627"/>
              <a:gd name="connsiteX36" fmla="*/ 3385923 w 5856168"/>
              <a:gd name="connsiteY36" fmla="*/ 2593074 h 5322627"/>
              <a:gd name="connsiteX37" fmla="*/ 3344980 w 5856168"/>
              <a:gd name="connsiteY37" fmla="*/ 2620370 h 5322627"/>
              <a:gd name="connsiteX38" fmla="*/ 3304036 w 5856168"/>
              <a:gd name="connsiteY38" fmla="*/ 2661313 h 5322627"/>
              <a:gd name="connsiteX39" fmla="*/ 3235798 w 5856168"/>
              <a:gd name="connsiteY39" fmla="*/ 2743200 h 5322627"/>
              <a:gd name="connsiteX40" fmla="*/ 3208502 w 5856168"/>
              <a:gd name="connsiteY40" fmla="*/ 2797791 h 5322627"/>
              <a:gd name="connsiteX41" fmla="*/ 3181207 w 5856168"/>
              <a:gd name="connsiteY41" fmla="*/ 2838734 h 5322627"/>
              <a:gd name="connsiteX42" fmla="*/ 3153911 w 5856168"/>
              <a:gd name="connsiteY42" fmla="*/ 2920621 h 5322627"/>
              <a:gd name="connsiteX43" fmla="*/ 3140263 w 5856168"/>
              <a:gd name="connsiteY43" fmla="*/ 2975212 h 5322627"/>
              <a:gd name="connsiteX44" fmla="*/ 3072024 w 5856168"/>
              <a:gd name="connsiteY44" fmla="*/ 3057098 h 5322627"/>
              <a:gd name="connsiteX45" fmla="*/ 3003786 w 5856168"/>
              <a:gd name="connsiteY45" fmla="*/ 3152633 h 5322627"/>
              <a:gd name="connsiteX46" fmla="*/ 2990138 w 5856168"/>
              <a:gd name="connsiteY46" fmla="*/ 3207224 h 5322627"/>
              <a:gd name="connsiteX47" fmla="*/ 2976490 w 5856168"/>
              <a:gd name="connsiteY47" fmla="*/ 3248167 h 5322627"/>
              <a:gd name="connsiteX48" fmla="*/ 2949195 w 5856168"/>
              <a:gd name="connsiteY48" fmla="*/ 3439236 h 5322627"/>
              <a:gd name="connsiteX49" fmla="*/ 2867308 w 5856168"/>
              <a:gd name="connsiteY49" fmla="*/ 3534770 h 5322627"/>
              <a:gd name="connsiteX50" fmla="*/ 2840012 w 5856168"/>
              <a:gd name="connsiteY50" fmla="*/ 3575713 h 5322627"/>
              <a:gd name="connsiteX51" fmla="*/ 2799069 w 5856168"/>
              <a:gd name="connsiteY51" fmla="*/ 3603009 h 5322627"/>
              <a:gd name="connsiteX52" fmla="*/ 2703535 w 5856168"/>
              <a:gd name="connsiteY52" fmla="*/ 3698543 h 5322627"/>
              <a:gd name="connsiteX53" fmla="*/ 2676239 w 5856168"/>
              <a:gd name="connsiteY53" fmla="*/ 3753134 h 5322627"/>
              <a:gd name="connsiteX54" fmla="*/ 2608001 w 5856168"/>
              <a:gd name="connsiteY54" fmla="*/ 3780430 h 5322627"/>
              <a:gd name="connsiteX55" fmla="*/ 2567057 w 5856168"/>
              <a:gd name="connsiteY55" fmla="*/ 3807725 h 5322627"/>
              <a:gd name="connsiteX56" fmla="*/ 2471523 w 5856168"/>
              <a:gd name="connsiteY56" fmla="*/ 3862316 h 5322627"/>
              <a:gd name="connsiteX57" fmla="*/ 2403284 w 5856168"/>
              <a:gd name="connsiteY57" fmla="*/ 3944203 h 5322627"/>
              <a:gd name="connsiteX58" fmla="*/ 2362341 w 5856168"/>
              <a:gd name="connsiteY58" fmla="*/ 3957851 h 5322627"/>
              <a:gd name="connsiteX59" fmla="*/ 2321398 w 5856168"/>
              <a:gd name="connsiteY59" fmla="*/ 4012442 h 5322627"/>
              <a:gd name="connsiteX60" fmla="*/ 2198568 w 5856168"/>
              <a:gd name="connsiteY60" fmla="*/ 4067033 h 5322627"/>
              <a:gd name="connsiteX61" fmla="*/ 2157624 w 5856168"/>
              <a:gd name="connsiteY61" fmla="*/ 4094328 h 5322627"/>
              <a:gd name="connsiteX62" fmla="*/ 2116681 w 5856168"/>
              <a:gd name="connsiteY62" fmla="*/ 4148919 h 5322627"/>
              <a:gd name="connsiteX63" fmla="*/ 2034795 w 5856168"/>
              <a:gd name="connsiteY63" fmla="*/ 4203510 h 5322627"/>
              <a:gd name="connsiteX64" fmla="*/ 1980204 w 5856168"/>
              <a:gd name="connsiteY64" fmla="*/ 4299045 h 5322627"/>
              <a:gd name="connsiteX65" fmla="*/ 1925612 w 5856168"/>
              <a:gd name="connsiteY65" fmla="*/ 4312692 h 5322627"/>
              <a:gd name="connsiteX66" fmla="*/ 1816430 w 5856168"/>
              <a:gd name="connsiteY66" fmla="*/ 4367283 h 5322627"/>
              <a:gd name="connsiteX67" fmla="*/ 1720896 w 5856168"/>
              <a:gd name="connsiteY67" fmla="*/ 4421874 h 5322627"/>
              <a:gd name="connsiteX68" fmla="*/ 1611714 w 5856168"/>
              <a:gd name="connsiteY68" fmla="*/ 4490113 h 5322627"/>
              <a:gd name="connsiteX69" fmla="*/ 1557123 w 5856168"/>
              <a:gd name="connsiteY69" fmla="*/ 4531056 h 5322627"/>
              <a:gd name="connsiteX70" fmla="*/ 1475236 w 5856168"/>
              <a:gd name="connsiteY70" fmla="*/ 4544704 h 5322627"/>
              <a:gd name="connsiteX71" fmla="*/ 1434293 w 5856168"/>
              <a:gd name="connsiteY71" fmla="*/ 4585648 h 5322627"/>
              <a:gd name="connsiteX72" fmla="*/ 1352407 w 5856168"/>
              <a:gd name="connsiteY72" fmla="*/ 4626591 h 5322627"/>
              <a:gd name="connsiteX73" fmla="*/ 1243224 w 5856168"/>
              <a:gd name="connsiteY73" fmla="*/ 4667534 h 5322627"/>
              <a:gd name="connsiteX74" fmla="*/ 1174986 w 5856168"/>
              <a:gd name="connsiteY74" fmla="*/ 4749421 h 5322627"/>
              <a:gd name="connsiteX75" fmla="*/ 1134042 w 5856168"/>
              <a:gd name="connsiteY75" fmla="*/ 4763068 h 5322627"/>
              <a:gd name="connsiteX76" fmla="*/ 1024860 w 5856168"/>
              <a:gd name="connsiteY76" fmla="*/ 4804012 h 5322627"/>
              <a:gd name="connsiteX77" fmla="*/ 929326 w 5856168"/>
              <a:gd name="connsiteY77" fmla="*/ 4831307 h 5322627"/>
              <a:gd name="connsiteX78" fmla="*/ 670018 w 5856168"/>
              <a:gd name="connsiteY78" fmla="*/ 4844955 h 5322627"/>
              <a:gd name="connsiteX79" fmla="*/ 615427 w 5856168"/>
              <a:gd name="connsiteY79" fmla="*/ 4858603 h 5322627"/>
              <a:gd name="connsiteX80" fmla="*/ 451654 w 5856168"/>
              <a:gd name="connsiteY80" fmla="*/ 4872251 h 5322627"/>
              <a:gd name="connsiteX81" fmla="*/ 369768 w 5856168"/>
              <a:gd name="connsiteY81" fmla="*/ 4899546 h 5322627"/>
              <a:gd name="connsiteX82" fmla="*/ 342472 w 5856168"/>
              <a:gd name="connsiteY82" fmla="*/ 4954137 h 5322627"/>
              <a:gd name="connsiteX83" fmla="*/ 233290 w 5856168"/>
              <a:gd name="connsiteY83" fmla="*/ 4981433 h 5322627"/>
              <a:gd name="connsiteX84" fmla="*/ 192347 w 5856168"/>
              <a:gd name="connsiteY84" fmla="*/ 4995080 h 5322627"/>
              <a:gd name="connsiteX85" fmla="*/ 137756 w 5856168"/>
              <a:gd name="connsiteY85" fmla="*/ 5090615 h 5322627"/>
              <a:gd name="connsiteX86" fmla="*/ 124108 w 5856168"/>
              <a:gd name="connsiteY86" fmla="*/ 5131558 h 5322627"/>
              <a:gd name="connsiteX87" fmla="*/ 83165 w 5856168"/>
              <a:gd name="connsiteY87" fmla="*/ 5158854 h 5322627"/>
              <a:gd name="connsiteX88" fmla="*/ 1278 w 5856168"/>
              <a:gd name="connsiteY88" fmla="*/ 5295331 h 5322627"/>
              <a:gd name="connsiteX89" fmla="*/ 1278 w 5856168"/>
              <a:gd name="connsiteY89" fmla="*/ 5322627 h 532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856168" h="5322627">
                <a:moveTo>
                  <a:pt x="5856168" y="0"/>
                </a:moveTo>
                <a:cubicBezTo>
                  <a:pt x="5833422" y="4549"/>
                  <a:pt x="5808677" y="3274"/>
                  <a:pt x="5787929" y="13648"/>
                </a:cubicBezTo>
                <a:cubicBezTo>
                  <a:pt x="5770666" y="22280"/>
                  <a:pt x="5762057" y="42534"/>
                  <a:pt x="5746986" y="54591"/>
                </a:cubicBezTo>
                <a:cubicBezTo>
                  <a:pt x="5709377" y="84678"/>
                  <a:pt x="5621249" y="139384"/>
                  <a:pt x="5583212" y="177421"/>
                </a:cubicBezTo>
                <a:cubicBezTo>
                  <a:pt x="5458207" y="302426"/>
                  <a:pt x="5556142" y="251028"/>
                  <a:pt x="5433087" y="300251"/>
                </a:cubicBezTo>
                <a:cubicBezTo>
                  <a:pt x="5419439" y="327546"/>
                  <a:pt x="5411469" y="358518"/>
                  <a:pt x="5392144" y="382137"/>
                </a:cubicBezTo>
                <a:cubicBezTo>
                  <a:pt x="5353794" y="429009"/>
                  <a:pt x="5293007" y="460726"/>
                  <a:pt x="5242018" y="491319"/>
                </a:cubicBezTo>
                <a:cubicBezTo>
                  <a:pt x="5223821" y="514065"/>
                  <a:pt x="5210420" y="541674"/>
                  <a:pt x="5187427" y="559558"/>
                </a:cubicBezTo>
                <a:cubicBezTo>
                  <a:pt x="5168089" y="574599"/>
                  <a:pt x="5137789" y="570911"/>
                  <a:pt x="5119189" y="586854"/>
                </a:cubicBezTo>
                <a:cubicBezTo>
                  <a:pt x="4985313" y="701606"/>
                  <a:pt x="5225928" y="587832"/>
                  <a:pt x="5023654" y="668740"/>
                </a:cubicBezTo>
                <a:cubicBezTo>
                  <a:pt x="4991809" y="696036"/>
                  <a:pt x="4961674" y="725462"/>
                  <a:pt x="4928120" y="750627"/>
                </a:cubicBezTo>
                <a:cubicBezTo>
                  <a:pt x="4862712" y="799683"/>
                  <a:pt x="4841764" y="793805"/>
                  <a:pt x="4764347" y="832513"/>
                </a:cubicBezTo>
                <a:cubicBezTo>
                  <a:pt x="4740621" y="844376"/>
                  <a:pt x="4718854" y="859808"/>
                  <a:pt x="4696108" y="873456"/>
                </a:cubicBezTo>
                <a:cubicBezTo>
                  <a:pt x="4595665" y="1007383"/>
                  <a:pt x="4724536" y="855263"/>
                  <a:pt x="4586926" y="955343"/>
                </a:cubicBezTo>
                <a:cubicBezTo>
                  <a:pt x="4555707" y="978047"/>
                  <a:pt x="4505039" y="1037230"/>
                  <a:pt x="4505039" y="1037230"/>
                </a:cubicBezTo>
                <a:cubicBezTo>
                  <a:pt x="4496553" y="1062689"/>
                  <a:pt x="4472762" y="1146930"/>
                  <a:pt x="4450448" y="1173707"/>
                </a:cubicBezTo>
                <a:cubicBezTo>
                  <a:pt x="4439947" y="1186308"/>
                  <a:pt x="4423153" y="1191904"/>
                  <a:pt x="4409505" y="1201003"/>
                </a:cubicBezTo>
                <a:cubicBezTo>
                  <a:pt x="4404783" y="1210446"/>
                  <a:pt x="4369380" y="1286893"/>
                  <a:pt x="4354914" y="1296537"/>
                </a:cubicBezTo>
                <a:cubicBezTo>
                  <a:pt x="4339307" y="1306942"/>
                  <a:pt x="4318520" y="1305636"/>
                  <a:pt x="4300323" y="1310185"/>
                </a:cubicBezTo>
                <a:cubicBezTo>
                  <a:pt x="4273027" y="1346579"/>
                  <a:pt x="4243671" y="1381515"/>
                  <a:pt x="4218436" y="1419367"/>
                </a:cubicBezTo>
                <a:cubicBezTo>
                  <a:pt x="4209338" y="1433015"/>
                  <a:pt x="4203742" y="1449809"/>
                  <a:pt x="4191141" y="1460310"/>
                </a:cubicBezTo>
                <a:cubicBezTo>
                  <a:pt x="4175512" y="1473335"/>
                  <a:pt x="4153105" y="1475781"/>
                  <a:pt x="4136550" y="1487606"/>
                </a:cubicBezTo>
                <a:cubicBezTo>
                  <a:pt x="4120844" y="1498824"/>
                  <a:pt x="4109255" y="1514901"/>
                  <a:pt x="4095607" y="1528549"/>
                </a:cubicBezTo>
                <a:cubicBezTo>
                  <a:pt x="4086508" y="1551295"/>
                  <a:pt x="4084255" y="1578187"/>
                  <a:pt x="4068311" y="1596788"/>
                </a:cubicBezTo>
                <a:cubicBezTo>
                  <a:pt x="4055071" y="1612235"/>
                  <a:pt x="4032769" y="1616940"/>
                  <a:pt x="4013720" y="1624083"/>
                </a:cubicBezTo>
                <a:cubicBezTo>
                  <a:pt x="3958481" y="1644798"/>
                  <a:pt x="3955201" y="1627030"/>
                  <a:pt x="3904538" y="1665027"/>
                </a:cubicBezTo>
                <a:cubicBezTo>
                  <a:pt x="3850749" y="1705369"/>
                  <a:pt x="3850463" y="1725841"/>
                  <a:pt x="3809004" y="1774209"/>
                </a:cubicBezTo>
                <a:cubicBezTo>
                  <a:pt x="3730190" y="1866157"/>
                  <a:pt x="3801092" y="1765603"/>
                  <a:pt x="3740765" y="1856095"/>
                </a:cubicBezTo>
                <a:cubicBezTo>
                  <a:pt x="3707327" y="2090156"/>
                  <a:pt x="3745230" y="1865531"/>
                  <a:pt x="3713469" y="1992573"/>
                </a:cubicBezTo>
                <a:cubicBezTo>
                  <a:pt x="3707843" y="2015077"/>
                  <a:pt x="3712688" y="2041511"/>
                  <a:pt x="3699821" y="2060812"/>
                </a:cubicBezTo>
                <a:cubicBezTo>
                  <a:pt x="3691841" y="2072782"/>
                  <a:pt x="3672526" y="2069910"/>
                  <a:pt x="3658878" y="2074459"/>
                </a:cubicBezTo>
                <a:cubicBezTo>
                  <a:pt x="3632214" y="2261106"/>
                  <a:pt x="3666028" y="2096335"/>
                  <a:pt x="3617935" y="2224585"/>
                </a:cubicBezTo>
                <a:cubicBezTo>
                  <a:pt x="3611349" y="2242148"/>
                  <a:pt x="3612675" y="2262399"/>
                  <a:pt x="3604287" y="2279176"/>
                </a:cubicBezTo>
                <a:cubicBezTo>
                  <a:pt x="3579272" y="2329206"/>
                  <a:pt x="3543938" y="2346136"/>
                  <a:pt x="3508753" y="2388358"/>
                </a:cubicBezTo>
                <a:cubicBezTo>
                  <a:pt x="3479629" y="2423306"/>
                  <a:pt x="3447211" y="2456850"/>
                  <a:pt x="3426866" y="2497540"/>
                </a:cubicBezTo>
                <a:cubicBezTo>
                  <a:pt x="3417768" y="2515737"/>
                  <a:pt x="3407585" y="2533431"/>
                  <a:pt x="3399571" y="2552131"/>
                </a:cubicBezTo>
                <a:cubicBezTo>
                  <a:pt x="3393904" y="2565354"/>
                  <a:pt x="3394910" y="2581840"/>
                  <a:pt x="3385923" y="2593074"/>
                </a:cubicBezTo>
                <a:cubicBezTo>
                  <a:pt x="3375676" y="2605882"/>
                  <a:pt x="3357581" y="2609869"/>
                  <a:pt x="3344980" y="2620370"/>
                </a:cubicBezTo>
                <a:cubicBezTo>
                  <a:pt x="3330153" y="2632726"/>
                  <a:pt x="3317684" y="2647665"/>
                  <a:pt x="3304036" y="2661313"/>
                </a:cubicBezTo>
                <a:cubicBezTo>
                  <a:pt x="3273696" y="2752337"/>
                  <a:pt x="3316919" y="2648559"/>
                  <a:pt x="3235798" y="2743200"/>
                </a:cubicBezTo>
                <a:cubicBezTo>
                  <a:pt x="3222558" y="2758647"/>
                  <a:pt x="3218596" y="2780127"/>
                  <a:pt x="3208502" y="2797791"/>
                </a:cubicBezTo>
                <a:cubicBezTo>
                  <a:pt x="3200364" y="2812032"/>
                  <a:pt x="3187869" y="2823745"/>
                  <a:pt x="3181207" y="2838734"/>
                </a:cubicBezTo>
                <a:cubicBezTo>
                  <a:pt x="3169522" y="2865026"/>
                  <a:pt x="3160889" y="2892708"/>
                  <a:pt x="3153911" y="2920621"/>
                </a:cubicBezTo>
                <a:cubicBezTo>
                  <a:pt x="3149362" y="2938818"/>
                  <a:pt x="3147652" y="2957972"/>
                  <a:pt x="3140263" y="2975212"/>
                </a:cubicBezTo>
                <a:cubicBezTo>
                  <a:pt x="3126012" y="3008465"/>
                  <a:pt x="3096620" y="3032503"/>
                  <a:pt x="3072024" y="3057098"/>
                </a:cubicBezTo>
                <a:cubicBezTo>
                  <a:pt x="3040180" y="3152633"/>
                  <a:pt x="3072025" y="3129886"/>
                  <a:pt x="3003786" y="3152633"/>
                </a:cubicBezTo>
                <a:cubicBezTo>
                  <a:pt x="2999237" y="3170830"/>
                  <a:pt x="2995291" y="3189189"/>
                  <a:pt x="2990138" y="3207224"/>
                </a:cubicBezTo>
                <a:cubicBezTo>
                  <a:pt x="2986186" y="3221056"/>
                  <a:pt x="2978855" y="3233977"/>
                  <a:pt x="2976490" y="3248167"/>
                </a:cubicBezTo>
                <a:cubicBezTo>
                  <a:pt x="2975610" y="3253446"/>
                  <a:pt x="2962289" y="3409776"/>
                  <a:pt x="2949195" y="3439236"/>
                </a:cubicBezTo>
                <a:cubicBezTo>
                  <a:pt x="2929725" y="3483043"/>
                  <a:pt x="2896287" y="3499995"/>
                  <a:pt x="2867308" y="3534770"/>
                </a:cubicBezTo>
                <a:cubicBezTo>
                  <a:pt x="2856807" y="3547371"/>
                  <a:pt x="2851610" y="3564115"/>
                  <a:pt x="2840012" y="3575713"/>
                </a:cubicBezTo>
                <a:cubicBezTo>
                  <a:pt x="2828414" y="3587311"/>
                  <a:pt x="2810667" y="3591411"/>
                  <a:pt x="2799069" y="3603009"/>
                </a:cubicBezTo>
                <a:cubicBezTo>
                  <a:pt x="2671697" y="3730383"/>
                  <a:pt x="2849105" y="3589366"/>
                  <a:pt x="2703535" y="3698543"/>
                </a:cubicBezTo>
                <a:cubicBezTo>
                  <a:pt x="2694436" y="3716740"/>
                  <a:pt x="2691686" y="3739894"/>
                  <a:pt x="2676239" y="3753134"/>
                </a:cubicBezTo>
                <a:cubicBezTo>
                  <a:pt x="2657639" y="3769077"/>
                  <a:pt x="2629913" y="3769474"/>
                  <a:pt x="2608001" y="3780430"/>
                </a:cubicBezTo>
                <a:cubicBezTo>
                  <a:pt x="2593330" y="3787765"/>
                  <a:pt x="2581299" y="3799587"/>
                  <a:pt x="2567057" y="3807725"/>
                </a:cubicBezTo>
                <a:cubicBezTo>
                  <a:pt x="2445857" y="3876982"/>
                  <a:pt x="2571268" y="3795820"/>
                  <a:pt x="2471523" y="3862316"/>
                </a:cubicBezTo>
                <a:cubicBezTo>
                  <a:pt x="2451383" y="3892526"/>
                  <a:pt x="2434807" y="3923187"/>
                  <a:pt x="2403284" y="3944203"/>
                </a:cubicBezTo>
                <a:cubicBezTo>
                  <a:pt x="2391314" y="3952183"/>
                  <a:pt x="2375989" y="3953302"/>
                  <a:pt x="2362341" y="3957851"/>
                </a:cubicBezTo>
                <a:cubicBezTo>
                  <a:pt x="2348693" y="3976048"/>
                  <a:pt x="2337482" y="3996358"/>
                  <a:pt x="2321398" y="4012442"/>
                </a:cubicBezTo>
                <a:cubicBezTo>
                  <a:pt x="2265852" y="4067988"/>
                  <a:pt x="2279636" y="4012990"/>
                  <a:pt x="2198568" y="4067033"/>
                </a:cubicBezTo>
                <a:lnTo>
                  <a:pt x="2157624" y="4094328"/>
                </a:lnTo>
                <a:cubicBezTo>
                  <a:pt x="2143976" y="4112525"/>
                  <a:pt x="2133682" y="4133807"/>
                  <a:pt x="2116681" y="4148919"/>
                </a:cubicBezTo>
                <a:cubicBezTo>
                  <a:pt x="2092162" y="4170714"/>
                  <a:pt x="2034795" y="4203510"/>
                  <a:pt x="2034795" y="4203510"/>
                </a:cubicBezTo>
                <a:cubicBezTo>
                  <a:pt x="2022446" y="4240557"/>
                  <a:pt x="2016352" y="4273226"/>
                  <a:pt x="1980204" y="4299045"/>
                </a:cubicBezTo>
                <a:cubicBezTo>
                  <a:pt x="1964940" y="4309947"/>
                  <a:pt x="1943809" y="4308143"/>
                  <a:pt x="1925612" y="4312692"/>
                </a:cubicBezTo>
                <a:cubicBezTo>
                  <a:pt x="1889218" y="4330889"/>
                  <a:pt x="1845202" y="4338511"/>
                  <a:pt x="1816430" y="4367283"/>
                </a:cubicBezTo>
                <a:cubicBezTo>
                  <a:pt x="1762224" y="4421490"/>
                  <a:pt x="1794212" y="4403546"/>
                  <a:pt x="1720896" y="4421874"/>
                </a:cubicBezTo>
                <a:cubicBezTo>
                  <a:pt x="1681062" y="4445775"/>
                  <a:pt x="1648468" y="4463860"/>
                  <a:pt x="1611714" y="4490113"/>
                </a:cubicBezTo>
                <a:cubicBezTo>
                  <a:pt x="1593205" y="4503334"/>
                  <a:pt x="1578242" y="4522608"/>
                  <a:pt x="1557123" y="4531056"/>
                </a:cubicBezTo>
                <a:cubicBezTo>
                  <a:pt x="1531430" y="4541333"/>
                  <a:pt x="1502532" y="4540155"/>
                  <a:pt x="1475236" y="4544704"/>
                </a:cubicBezTo>
                <a:cubicBezTo>
                  <a:pt x="1461588" y="4558352"/>
                  <a:pt x="1449120" y="4573292"/>
                  <a:pt x="1434293" y="4585648"/>
                </a:cubicBezTo>
                <a:cubicBezTo>
                  <a:pt x="1388013" y="4624215"/>
                  <a:pt x="1403093" y="4604869"/>
                  <a:pt x="1352407" y="4626591"/>
                </a:cubicBezTo>
                <a:cubicBezTo>
                  <a:pt x="1252494" y="4669410"/>
                  <a:pt x="1343869" y="4642372"/>
                  <a:pt x="1243224" y="4667534"/>
                </a:cubicBezTo>
                <a:cubicBezTo>
                  <a:pt x="1223084" y="4697744"/>
                  <a:pt x="1206509" y="4728406"/>
                  <a:pt x="1174986" y="4749421"/>
                </a:cubicBezTo>
                <a:cubicBezTo>
                  <a:pt x="1163016" y="4757401"/>
                  <a:pt x="1147265" y="4757401"/>
                  <a:pt x="1134042" y="4763068"/>
                </a:cubicBezTo>
                <a:cubicBezTo>
                  <a:pt x="1006832" y="4817586"/>
                  <a:pt x="1150672" y="4768066"/>
                  <a:pt x="1024860" y="4804012"/>
                </a:cubicBezTo>
                <a:cubicBezTo>
                  <a:pt x="995181" y="4812492"/>
                  <a:pt x="959985" y="4828641"/>
                  <a:pt x="929326" y="4831307"/>
                </a:cubicBezTo>
                <a:cubicBezTo>
                  <a:pt x="843096" y="4838805"/>
                  <a:pt x="756454" y="4840406"/>
                  <a:pt x="670018" y="4844955"/>
                </a:cubicBezTo>
                <a:cubicBezTo>
                  <a:pt x="651821" y="4849504"/>
                  <a:pt x="634039" y="4856276"/>
                  <a:pt x="615427" y="4858603"/>
                </a:cubicBezTo>
                <a:cubicBezTo>
                  <a:pt x="561070" y="4865398"/>
                  <a:pt x="505689" y="4863245"/>
                  <a:pt x="451654" y="4872251"/>
                </a:cubicBezTo>
                <a:cubicBezTo>
                  <a:pt x="423274" y="4876981"/>
                  <a:pt x="369768" y="4899546"/>
                  <a:pt x="369768" y="4899546"/>
                </a:cubicBezTo>
                <a:cubicBezTo>
                  <a:pt x="360669" y="4917743"/>
                  <a:pt x="359918" y="4943670"/>
                  <a:pt x="342472" y="4954137"/>
                </a:cubicBezTo>
                <a:cubicBezTo>
                  <a:pt x="310304" y="4973438"/>
                  <a:pt x="268879" y="4969571"/>
                  <a:pt x="233290" y="4981433"/>
                </a:cubicBezTo>
                <a:lnTo>
                  <a:pt x="192347" y="4995080"/>
                </a:lnTo>
                <a:cubicBezTo>
                  <a:pt x="164933" y="5036201"/>
                  <a:pt x="158536" y="5042129"/>
                  <a:pt x="137756" y="5090615"/>
                </a:cubicBezTo>
                <a:cubicBezTo>
                  <a:pt x="132089" y="5103838"/>
                  <a:pt x="133095" y="5120324"/>
                  <a:pt x="124108" y="5131558"/>
                </a:cubicBezTo>
                <a:cubicBezTo>
                  <a:pt x="113861" y="5144366"/>
                  <a:pt x="96813" y="5149755"/>
                  <a:pt x="83165" y="5158854"/>
                </a:cubicBezTo>
                <a:cubicBezTo>
                  <a:pt x="62402" y="5189998"/>
                  <a:pt x="15267" y="5253366"/>
                  <a:pt x="1278" y="5295331"/>
                </a:cubicBezTo>
                <a:cubicBezTo>
                  <a:pt x="-1599" y="5303963"/>
                  <a:pt x="1278" y="5313528"/>
                  <a:pt x="1278" y="5322627"/>
                </a:cubicBezTo>
              </a:path>
            </a:pathLst>
          </a:cu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>
            <a:extLst>
              <a:ext uri="{FF2B5EF4-FFF2-40B4-BE49-F238E27FC236}">
                <a16:creationId xmlns:a16="http://schemas.microsoft.com/office/drawing/2014/main" id="{BFB972A6-9B53-48A7-90EB-3F07480A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7416F567-755D-4348-8DDA-13C07AA96047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95</a:t>
            </a:fld>
            <a:endParaRPr lang="en-US" altLang="zh-CN" sz="1400" b="0"/>
          </a:p>
        </p:txBody>
      </p:sp>
      <p:sp>
        <p:nvSpPr>
          <p:cNvPr id="707586" name="Rectangle 2">
            <a:extLst>
              <a:ext uri="{FF2B5EF4-FFF2-40B4-BE49-F238E27FC236}">
                <a16:creationId xmlns:a16="http://schemas.microsoft.com/office/drawing/2014/main" id="{F9E5BEDB-D214-4345-9919-BB38A1C2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514600"/>
            <a:ext cx="8991600" cy="4152900"/>
          </a:xfrm>
          <a:prstGeom prst="rect">
            <a:avLst/>
          </a:prstGeom>
          <a:solidFill>
            <a:schemeClr val="bg1"/>
          </a:solidFill>
          <a:ln w="38100">
            <a:pattFill prst="ltDnDiag">
              <a:fgClr>
                <a:srgbClr val="003399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3000" b="0">
              <a:latin typeface="Arial Narrow" panose="020B0606020202030204" pitchFamily="34" charset="0"/>
            </a:endParaRP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53874E35-7492-48ED-86A6-C339601EF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337300" cy="447675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 </a:t>
            </a:r>
            <a:r>
              <a:rPr lang="zh-CN" altLang="en-US"/>
              <a:t>已知集合 </a:t>
            </a:r>
            <a:r>
              <a:rPr lang="en-US" altLang="zh-CN"/>
              <a:t>X </a:t>
            </a:r>
            <a:r>
              <a:rPr lang="zh-CN" altLang="en-US"/>
              <a:t>和关系 </a:t>
            </a:r>
            <a:r>
              <a:rPr lang="en-US" altLang="zh-CN"/>
              <a:t>R, </a:t>
            </a:r>
            <a:r>
              <a:rPr lang="zh-CN" altLang="en-US"/>
              <a:t>试求 </a:t>
            </a:r>
            <a:r>
              <a:rPr lang="en-US" altLang="zh-CN"/>
              <a:t>t(R)</a:t>
            </a:r>
          </a:p>
        </p:txBody>
      </p:sp>
      <p:sp>
        <p:nvSpPr>
          <p:cNvPr id="707691" name="Text Box 107">
            <a:extLst>
              <a:ext uri="{FF2B5EF4-FFF2-40B4-BE49-F238E27FC236}">
                <a16:creationId xmlns:a16="http://schemas.microsoft.com/office/drawing/2014/main" id="{943E4D84-19DB-4E67-90EB-099FC3653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438400"/>
            <a:ext cx="36242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600" b="0" dirty="0">
                <a:ea typeface="隶书" panose="02010509060101010101" pitchFamily="49" charset="-122"/>
              </a:rPr>
              <a:t>解：用关系图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6A96F8-0ED0-4C4F-B6A4-8F5928A9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42" y="1133484"/>
            <a:ext cx="6320167" cy="11722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B2A8F14-744E-403C-8FE4-9AD54DBED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72" y="3290227"/>
            <a:ext cx="3000375" cy="657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7656B5-7D1C-49C6-950C-4FE981959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9324" y="3081259"/>
            <a:ext cx="3076575" cy="828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5D62F09-5708-445F-896C-9300B9203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72" y="4353388"/>
            <a:ext cx="3076575" cy="7429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E9F219-9D75-4AD6-A9AE-BB9715B66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9691" y="4239088"/>
            <a:ext cx="2981325" cy="9715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4D7E0EC-A71A-4BB0-B62C-45ACEF5E07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4186" y="5471248"/>
            <a:ext cx="4543425" cy="9334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6" grpId="0" animBg="1"/>
      <p:bldP spid="707691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40E30EB8-2D69-4323-BE97-9B14700E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48E558-A38A-403D-A100-5E00AD3DD116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73731" name="Rectangle 9">
            <a:extLst>
              <a:ext uri="{FF2B5EF4-FFF2-40B4-BE49-F238E27FC236}">
                <a16:creationId xmlns:a16="http://schemas.microsoft.com/office/drawing/2014/main" id="{EDBC1D17-573C-4240-88B8-6DC070C9A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73732" name="Rectangle 10">
            <a:extLst>
              <a:ext uri="{FF2B5EF4-FFF2-40B4-BE49-F238E27FC236}">
                <a16:creationId xmlns:a16="http://schemas.microsoft.com/office/drawing/2014/main" id="{F1172B0B-184D-499C-A17B-2AC81AECF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1008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9</a:t>
            </a:r>
            <a:r>
              <a:rPr lang="en-US" altLang="zh-CN" dirty="0"/>
              <a:t>    </a:t>
            </a:r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en-US" altLang="zh-CN" dirty="0"/>
              <a:t>={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 err="1"/>
              <a:t>,</a:t>
            </a:r>
            <a:r>
              <a:rPr lang="en-US" altLang="zh-CN" i="1" dirty="0" err="1"/>
              <a:t>d</a:t>
            </a:r>
            <a:r>
              <a:rPr lang="en-US" altLang="zh-CN" dirty="0"/>
              <a:t>}, </a:t>
            </a:r>
            <a:r>
              <a:rPr lang="en-US" altLang="zh-CN" i="1" dirty="0"/>
              <a:t>R</a:t>
            </a:r>
            <a:r>
              <a:rPr lang="en-US" altLang="zh-CN" dirty="0"/>
              <a:t>={&lt;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&gt;,&lt;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/>
              <a:t>&gt;,&lt;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&gt;,&lt;</a:t>
            </a:r>
            <a:r>
              <a:rPr lang="en-US" altLang="zh-CN" i="1" dirty="0" err="1"/>
              <a:t>c</a:t>
            </a:r>
            <a:r>
              <a:rPr lang="en-US" altLang="zh-CN" dirty="0" err="1"/>
              <a:t>,</a:t>
            </a:r>
            <a:r>
              <a:rPr lang="en-US" altLang="zh-CN" i="1" dirty="0" err="1"/>
              <a:t>d</a:t>
            </a:r>
            <a:r>
              <a:rPr lang="en-US" altLang="zh-CN" dirty="0"/>
              <a:t>&gt;,&lt;</a:t>
            </a:r>
            <a:r>
              <a:rPr lang="en-US" altLang="zh-CN" i="1" dirty="0" err="1"/>
              <a:t>d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&gt;}, </a:t>
            </a:r>
            <a:endParaRPr lang="en-US" altLang="zh-CN" i="1" dirty="0"/>
          </a:p>
          <a:p>
            <a:pPr eaLnBrk="1" hangingPunct="1">
              <a:lnSpc>
                <a:spcPct val="90000"/>
              </a:lnSpc>
            </a:pPr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的关系图如下图所示：</a:t>
            </a:r>
            <a:endParaRPr lang="en-US" altLang="zh-CN" sz="1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80BB2D-26A5-4AAC-9D21-FFE0D2CE3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3810396"/>
            <a:ext cx="7568179" cy="19228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B26A722-60FF-403C-B34D-A7841DE02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26" y="2312562"/>
            <a:ext cx="7368747" cy="127345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4D44843-2C40-4B40-B2AD-8D70C36A8BB9}"/>
              </a:ext>
            </a:extLst>
          </p:cNvPr>
          <p:cNvSpPr/>
          <p:nvPr/>
        </p:nvSpPr>
        <p:spPr>
          <a:xfrm>
            <a:off x="5846763" y="0"/>
            <a:ext cx="3297237" cy="2408238"/>
          </a:xfrm>
          <a:prstGeom prst="rect">
            <a:avLst/>
          </a:prstGeom>
          <a:solidFill>
            <a:srgbClr val="F2F2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5779" name="灯片编号占位符 3">
            <a:extLst>
              <a:ext uri="{FF2B5EF4-FFF2-40B4-BE49-F238E27FC236}">
                <a16:creationId xmlns:a16="http://schemas.microsoft.com/office/drawing/2014/main" id="{5A23ECAD-F837-4E06-BF5A-B6E43DD1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8A5233D7-A478-43A6-99B1-75FCA97656AB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97</a:t>
            </a:fld>
            <a:endParaRPr lang="en-US" altLang="zh-CN" sz="1400" b="0"/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42245C63-F1C1-4D0D-867B-1C24536CE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zh-CN"/>
              <a:t>Warshall</a:t>
            </a:r>
            <a:r>
              <a:rPr lang="zh-CN" altLang="en-US"/>
              <a:t>算法</a:t>
            </a:r>
          </a:p>
        </p:txBody>
      </p:sp>
      <p:graphicFrame>
        <p:nvGraphicFramePr>
          <p:cNvPr id="712707" name="Object 3">
            <a:extLst>
              <a:ext uri="{FF2B5EF4-FFF2-40B4-BE49-F238E27FC236}">
                <a16:creationId xmlns:a16="http://schemas.microsoft.com/office/drawing/2014/main" id="{93E167E5-E4C7-4FB1-B683-3CFD0ED4A5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505200"/>
          <a:ext cx="63039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4197" imgH="126912" progId="Equation.3">
                  <p:embed/>
                </p:oleObj>
              </mc:Choice>
              <mc:Fallback>
                <p:oleObj name="Equation" r:id="rId3" imgW="1524197" imgH="1269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63039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2708" name="Object 4">
            <a:extLst>
              <a:ext uri="{FF2B5EF4-FFF2-40B4-BE49-F238E27FC236}">
                <a16:creationId xmlns:a16="http://schemas.microsoft.com/office/drawing/2014/main" id="{FCAEAC3A-E812-4DE5-A1C5-8D74CAC928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1738" y="4114800"/>
          <a:ext cx="46450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423" imgH="139525" progId="Equation.3">
                  <p:embed/>
                </p:oleObj>
              </mc:Choice>
              <mc:Fallback>
                <p:oleObj name="Equation" r:id="rId5" imgW="1130423" imgH="1395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4114800"/>
                        <a:ext cx="46450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2710" name="Text Box 6">
            <a:extLst>
              <a:ext uri="{FF2B5EF4-FFF2-40B4-BE49-F238E27FC236}">
                <a16:creationId xmlns:a16="http://schemas.microsoft.com/office/drawing/2014/main" id="{C5C37F5F-E88B-42CD-BFB1-F6C54E057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4400" b="0">
                <a:ea typeface="隶书" panose="02010509060101010101" pitchFamily="49" charset="-122"/>
              </a:rPr>
              <a:t>3) </a:t>
            </a:r>
            <a:r>
              <a:rPr kumimoji="1" lang="zh-CN" altLang="en-US" sz="4400" b="0">
                <a:ea typeface="隶书" panose="02010509060101010101" pitchFamily="49" charset="-122"/>
              </a:rPr>
              <a:t>对所有 </a:t>
            </a:r>
            <a:r>
              <a:rPr kumimoji="1" lang="en-US" altLang="zh-CN" sz="4400" b="0" i="1">
                <a:ea typeface="隶书" panose="02010509060101010101" pitchFamily="49" charset="-122"/>
              </a:rPr>
              <a:t>j</a:t>
            </a:r>
            <a:r>
              <a:rPr kumimoji="1" lang="en-US" altLang="zh-CN" sz="4400" b="0">
                <a:ea typeface="隶书" panose="02010509060101010101" pitchFamily="49" charset="-122"/>
              </a:rPr>
              <a:t> ,</a:t>
            </a:r>
            <a:r>
              <a:rPr kumimoji="1" lang="zh-CN" altLang="en-US" sz="4400" b="0">
                <a:ea typeface="隶书" panose="02010509060101010101" pitchFamily="49" charset="-122"/>
              </a:rPr>
              <a:t>若 </a:t>
            </a:r>
            <a:r>
              <a:rPr kumimoji="1" lang="en-US" altLang="zh-CN" sz="4400" b="0" i="1">
                <a:ea typeface="隶书" panose="02010509060101010101" pitchFamily="49" charset="-122"/>
              </a:rPr>
              <a:t>A</a:t>
            </a:r>
            <a:r>
              <a:rPr kumimoji="1" lang="en-US" altLang="zh-CN" sz="4400" b="0">
                <a:ea typeface="隶书" panose="02010509060101010101" pitchFamily="49" charset="-122"/>
              </a:rPr>
              <a:t>[</a:t>
            </a:r>
            <a:r>
              <a:rPr kumimoji="1" lang="en-US" altLang="zh-CN" sz="4400" b="0" i="1">
                <a:ea typeface="隶书" panose="02010509060101010101" pitchFamily="49" charset="-122"/>
              </a:rPr>
              <a:t>j,i</a:t>
            </a:r>
            <a:r>
              <a:rPr kumimoji="1" lang="en-US" altLang="zh-CN" sz="4400" b="0">
                <a:ea typeface="隶书" panose="02010509060101010101" pitchFamily="49" charset="-122"/>
              </a:rPr>
              <a:t>] = 1</a:t>
            </a:r>
            <a:r>
              <a:rPr kumimoji="1" lang="zh-CN" altLang="en-US" sz="4400" b="0">
                <a:ea typeface="隶书" panose="02010509060101010101" pitchFamily="49" charset="-122"/>
              </a:rPr>
              <a:t>，则对</a:t>
            </a:r>
          </a:p>
        </p:txBody>
      </p:sp>
      <p:sp>
        <p:nvSpPr>
          <p:cNvPr id="712711" name="Text Box 7">
            <a:extLst>
              <a:ext uri="{FF2B5EF4-FFF2-40B4-BE49-F238E27FC236}">
                <a16:creationId xmlns:a16="http://schemas.microsoft.com/office/drawing/2014/main" id="{3D5F14C2-D2AD-4C9E-865F-7B5663D46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5562600"/>
            <a:ext cx="81153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400" b="0">
                <a:ea typeface="隶书" panose="02010509060101010101" pitchFamily="49" charset="-122"/>
              </a:rPr>
              <a:t>5)</a:t>
            </a:r>
            <a:r>
              <a:rPr kumimoji="1" lang="zh-CN" altLang="en-US" sz="4400" b="0">
                <a:ea typeface="隶书" panose="02010509060101010101" pitchFamily="49" charset="-122"/>
              </a:rPr>
              <a:t>若 </a:t>
            </a:r>
            <a:r>
              <a:rPr kumimoji="1" lang="en-US" altLang="zh-CN" sz="4400" b="0" i="1">
                <a:ea typeface="隶书" panose="02010509060101010101" pitchFamily="49" charset="-122"/>
              </a:rPr>
              <a:t>i </a:t>
            </a:r>
            <a:r>
              <a:rPr kumimoji="1" lang="en-US" altLang="zh-CN" sz="4400" b="0">
                <a:ea typeface="隶书" panose="02010509060101010101" pitchFamily="49" charset="-122"/>
              </a:rPr>
              <a:t>≤ </a:t>
            </a:r>
            <a:r>
              <a:rPr kumimoji="1" lang="en-US" altLang="zh-CN" sz="4400" b="0" i="1">
                <a:ea typeface="隶书" panose="02010509060101010101" pitchFamily="49" charset="-122"/>
              </a:rPr>
              <a:t>n</a:t>
            </a:r>
            <a:r>
              <a:rPr kumimoji="1" lang="zh-CN" altLang="en-US" sz="4400" b="0">
                <a:ea typeface="隶书" panose="02010509060101010101" pitchFamily="49" charset="-122"/>
              </a:rPr>
              <a:t>，则转</a:t>
            </a:r>
            <a:r>
              <a:rPr kumimoji="1" lang="en-US" altLang="zh-CN" sz="4400" b="0">
                <a:ea typeface="隶书" panose="02010509060101010101" pitchFamily="49" charset="-122"/>
              </a:rPr>
              <a:t>3)</a:t>
            </a:r>
            <a:r>
              <a:rPr kumimoji="1" lang="zh-CN" altLang="en-US" sz="4400" b="0">
                <a:ea typeface="隶书" panose="02010509060101010101" pitchFamily="49" charset="-122"/>
              </a:rPr>
              <a:t>，否则停止。</a:t>
            </a:r>
          </a:p>
        </p:txBody>
      </p:sp>
      <p:sp>
        <p:nvSpPr>
          <p:cNvPr id="712712" name="Text Box 8">
            <a:extLst>
              <a:ext uri="{FF2B5EF4-FFF2-40B4-BE49-F238E27FC236}">
                <a16:creationId xmlns:a16="http://schemas.microsoft.com/office/drawing/2014/main" id="{885A790A-B50F-417E-B190-FBC070E0B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55514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4400" b="0">
                <a:ea typeface="隶书" panose="02010509060101010101" pitchFamily="49" charset="-122"/>
              </a:rPr>
              <a:t>1) </a:t>
            </a:r>
            <a:r>
              <a:rPr kumimoji="1" lang="zh-CN" altLang="en-US" sz="4400" b="0">
                <a:ea typeface="隶书" panose="02010509060101010101" pitchFamily="49" charset="-122"/>
              </a:rPr>
              <a:t>置新矩阵 </a:t>
            </a:r>
            <a:r>
              <a:rPr kumimoji="1" lang="en-US" altLang="zh-CN" sz="4400" b="0" i="1">
                <a:ea typeface="隶书" panose="02010509060101010101" pitchFamily="49" charset="-122"/>
              </a:rPr>
              <a:t>A </a:t>
            </a:r>
            <a:r>
              <a:rPr kumimoji="1" lang="en-US" altLang="zh-CN" sz="4400" b="0">
                <a:ea typeface="隶书" panose="02010509060101010101" pitchFamily="49" charset="-122"/>
              </a:rPr>
              <a:t>:= </a:t>
            </a:r>
            <a:r>
              <a:rPr kumimoji="1" lang="en-US" altLang="zh-CN" sz="4400" b="0" i="1">
                <a:ea typeface="隶书" panose="02010509060101010101" pitchFamily="49" charset="-122"/>
              </a:rPr>
              <a:t>M</a:t>
            </a:r>
            <a:r>
              <a:rPr kumimoji="1" lang="zh-CN" altLang="en-US" sz="4400" b="0">
                <a:ea typeface="隶书" panose="02010509060101010101" pitchFamily="49" charset="-122"/>
              </a:rPr>
              <a:t>；</a:t>
            </a:r>
          </a:p>
        </p:txBody>
      </p:sp>
      <p:sp>
        <p:nvSpPr>
          <p:cNvPr id="712713" name="Text Box 9">
            <a:extLst>
              <a:ext uri="{FF2B5EF4-FFF2-40B4-BE49-F238E27FC236}">
                <a16:creationId xmlns:a16="http://schemas.microsoft.com/office/drawing/2014/main" id="{2F0F955F-3B29-42C7-A00A-ADA79DEBD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2533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400" b="0">
                <a:ea typeface="隶书" panose="02010509060101010101" pitchFamily="49" charset="-122"/>
              </a:rPr>
              <a:t>2) </a:t>
            </a:r>
            <a:r>
              <a:rPr kumimoji="1" lang="en-US" altLang="zh-CN" sz="4400" b="0" i="1">
                <a:ea typeface="隶书" panose="02010509060101010101" pitchFamily="49" charset="-122"/>
              </a:rPr>
              <a:t>i </a:t>
            </a:r>
            <a:r>
              <a:rPr kumimoji="1" lang="en-US" altLang="zh-CN" sz="4400" b="0">
                <a:ea typeface="隶书" panose="02010509060101010101" pitchFamily="49" charset="-122"/>
              </a:rPr>
              <a:t>:= 1</a:t>
            </a:r>
            <a:r>
              <a:rPr kumimoji="1" lang="zh-CN" altLang="en-US" sz="4400" b="0">
                <a:ea typeface="隶书" panose="02010509060101010101" pitchFamily="49" charset="-122"/>
              </a:rPr>
              <a:t>；</a:t>
            </a:r>
          </a:p>
        </p:txBody>
      </p:sp>
      <p:sp>
        <p:nvSpPr>
          <p:cNvPr id="712714" name="Text Box 10">
            <a:extLst>
              <a:ext uri="{FF2B5EF4-FFF2-40B4-BE49-F238E27FC236}">
                <a16:creationId xmlns:a16="http://schemas.microsoft.com/office/drawing/2014/main" id="{7F4F5D77-24A0-4267-A57D-B48081D1C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24413"/>
            <a:ext cx="24622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400" b="0">
                <a:ea typeface="隶书" panose="02010509060101010101" pitchFamily="49" charset="-122"/>
              </a:rPr>
              <a:t>4) </a:t>
            </a:r>
            <a:r>
              <a:rPr kumimoji="1" lang="en-US" altLang="zh-CN" sz="4400" b="0" i="1">
                <a:ea typeface="隶书" panose="02010509060101010101" pitchFamily="49" charset="-122"/>
              </a:rPr>
              <a:t>i</a:t>
            </a:r>
            <a:r>
              <a:rPr kumimoji="1" lang="en-US" altLang="zh-CN" sz="4400" b="0">
                <a:ea typeface="隶书" panose="02010509060101010101" pitchFamily="49" charset="-122"/>
              </a:rPr>
              <a:t>:= </a:t>
            </a:r>
            <a:r>
              <a:rPr kumimoji="1" lang="en-US" altLang="zh-CN" sz="4400" b="0" i="1">
                <a:ea typeface="隶书" panose="02010509060101010101" pitchFamily="49" charset="-122"/>
              </a:rPr>
              <a:t>i</a:t>
            </a:r>
            <a:r>
              <a:rPr kumimoji="1" lang="en-US" altLang="zh-CN" sz="4400" b="0">
                <a:ea typeface="隶书" panose="02010509060101010101" pitchFamily="49" charset="-122"/>
              </a:rPr>
              <a:t>+1;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B6656C14-70B5-496A-B0EB-8FEB2377E3B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304800"/>
            <a:ext cx="457200" cy="579438"/>
            <a:chOff x="4032" y="192"/>
            <a:chExt cx="288" cy="365"/>
          </a:xfrm>
        </p:grpSpPr>
        <p:sp>
          <p:nvSpPr>
            <p:cNvPr id="75803" name="Oval 12">
              <a:extLst>
                <a:ext uri="{FF2B5EF4-FFF2-40B4-BE49-F238E27FC236}">
                  <a16:creationId xmlns:a16="http://schemas.microsoft.com/office/drawing/2014/main" id="{A83A6785-87BD-4635-BC12-29EA95A8A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75804" name="Text Box 13">
              <a:extLst>
                <a:ext uri="{FF2B5EF4-FFF2-40B4-BE49-F238E27FC236}">
                  <a16:creationId xmlns:a16="http://schemas.microsoft.com/office/drawing/2014/main" id="{80D1AEAA-3405-4B46-8FD7-501D3BFF4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9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3200" b="0" i="1"/>
                <a:t>i</a:t>
              </a:r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DDD78EF2-6A01-462B-9C74-CF23F75BBB4E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33400"/>
            <a:ext cx="1981200" cy="579438"/>
            <a:chOff x="4320" y="336"/>
            <a:chExt cx="1248" cy="365"/>
          </a:xfrm>
        </p:grpSpPr>
        <p:sp>
          <p:nvSpPr>
            <p:cNvPr id="75799" name="Line 15">
              <a:extLst>
                <a:ext uri="{FF2B5EF4-FFF2-40B4-BE49-F238E27FC236}">
                  <a16:creationId xmlns:a16="http://schemas.microsoft.com/office/drawing/2014/main" id="{82503C57-3062-45B2-8607-B25CAAA4D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384"/>
              <a:ext cx="91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5800" name="Group 16">
              <a:extLst>
                <a:ext uri="{FF2B5EF4-FFF2-40B4-BE49-F238E27FC236}">
                  <a16:creationId xmlns:a16="http://schemas.microsoft.com/office/drawing/2014/main" id="{7ABD5EB0-CF0A-4F54-8DFD-3D0A31CA3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2" y="336"/>
              <a:ext cx="336" cy="365"/>
              <a:chOff x="5232" y="336"/>
              <a:chExt cx="336" cy="365"/>
            </a:xfrm>
          </p:grpSpPr>
          <p:sp>
            <p:nvSpPr>
              <p:cNvPr id="75801" name="Oval 17">
                <a:extLst>
                  <a:ext uri="{FF2B5EF4-FFF2-40B4-BE49-F238E27FC236}">
                    <a16:creationId xmlns:a16="http://schemas.microsoft.com/office/drawing/2014/main" id="{7EB3C824-3A5A-4A81-A753-671CD5640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4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0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75802" name="Text Box 18">
                <a:extLst>
                  <a:ext uri="{FF2B5EF4-FFF2-40B4-BE49-F238E27FC236}">
                    <a16:creationId xmlns:a16="http://schemas.microsoft.com/office/drawing/2014/main" id="{923228FA-B3B5-42C5-967F-90B96818F1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336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3200" b="0" i="1"/>
                  <a:t>j</a:t>
                </a:r>
              </a:p>
            </p:txBody>
          </p:sp>
        </p:grp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115473E2-CBF5-45F6-9EC4-A7C0A08D594A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609600"/>
            <a:ext cx="914400" cy="1798638"/>
            <a:chOff x="4320" y="384"/>
            <a:chExt cx="576" cy="1133"/>
          </a:xfrm>
        </p:grpSpPr>
        <p:grpSp>
          <p:nvGrpSpPr>
            <p:cNvPr id="75795" name="Group 20">
              <a:extLst>
                <a:ext uri="{FF2B5EF4-FFF2-40B4-BE49-F238E27FC236}">
                  <a16:creationId xmlns:a16="http://schemas.microsoft.com/office/drawing/2014/main" id="{B5F67F7D-6B16-4345-9715-548BCA5C8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152"/>
              <a:ext cx="336" cy="365"/>
              <a:chOff x="4560" y="1152"/>
              <a:chExt cx="336" cy="365"/>
            </a:xfrm>
          </p:grpSpPr>
          <p:sp>
            <p:nvSpPr>
              <p:cNvPr id="75797" name="Oval 21">
                <a:extLst>
                  <a:ext uri="{FF2B5EF4-FFF2-40B4-BE49-F238E27FC236}">
                    <a16:creationId xmlns:a16="http://schemas.microsoft.com/office/drawing/2014/main" id="{2F3CD188-3FD2-4E5E-9825-ABFC0A5EC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24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30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75798" name="Text Box 22">
                <a:extLst>
                  <a:ext uri="{FF2B5EF4-FFF2-40B4-BE49-F238E27FC236}">
                    <a16:creationId xmlns:a16="http://schemas.microsoft.com/office/drawing/2014/main" id="{299D4453-9B47-40C1-B1A4-D4E4639B51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152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3200" b="0" i="1"/>
                  <a:t>k</a:t>
                </a:r>
              </a:p>
            </p:txBody>
          </p:sp>
        </p:grpSp>
        <p:sp>
          <p:nvSpPr>
            <p:cNvPr id="75796" name="Line 23">
              <a:extLst>
                <a:ext uri="{FF2B5EF4-FFF2-40B4-BE49-F238E27FC236}">
                  <a16:creationId xmlns:a16="http://schemas.microsoft.com/office/drawing/2014/main" id="{1FB5D704-2624-4F22-8299-C6065DB53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84"/>
              <a:ext cx="288" cy="86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2728" name="Line 24">
            <a:extLst>
              <a:ext uri="{FF2B5EF4-FFF2-40B4-BE49-F238E27FC236}">
                <a16:creationId xmlns:a16="http://schemas.microsoft.com/office/drawing/2014/main" id="{DF57F2C3-BD37-4DCE-A12F-B47159FCE4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914400"/>
            <a:ext cx="990600" cy="1066800"/>
          </a:xfrm>
          <a:prstGeom prst="line">
            <a:avLst/>
          </a:prstGeom>
          <a:ln w="28575">
            <a:solidFill>
              <a:srgbClr val="FF0000"/>
            </a:solidFill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n w="3810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4EF2B99-C70E-4184-9E5E-D93C03D2E54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906713"/>
            <a:ext cx="3032125" cy="674687"/>
            <a:chOff x="1219200" y="2907283"/>
            <a:chExt cx="3032125" cy="674117"/>
          </a:xfrm>
        </p:grpSpPr>
        <p:graphicFrame>
          <p:nvGraphicFramePr>
            <p:cNvPr id="75793" name="Object 5">
              <a:extLst>
                <a:ext uri="{FF2B5EF4-FFF2-40B4-BE49-F238E27FC236}">
                  <a16:creationId xmlns:a16="http://schemas.microsoft.com/office/drawing/2014/main" id="{541F0F5E-D4D4-4A47-819F-8C43E1CAF8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9200" y="2916238"/>
            <a:ext cx="3032125" cy="665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11397" imgH="126912" progId="Equation.3">
                    <p:embed/>
                  </p:oleObj>
                </mc:Choice>
                <mc:Fallback>
                  <p:oleObj name="Equation" r:id="rId7" imgW="711397" imgH="12691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200" y="2916238"/>
                          <a:ext cx="3032125" cy="665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4" name="Rectangle 13">
              <a:extLst>
                <a:ext uri="{FF2B5EF4-FFF2-40B4-BE49-F238E27FC236}">
                  <a16:creationId xmlns:a16="http://schemas.microsoft.com/office/drawing/2014/main" id="{5772BD2B-A0EB-45D8-ACC2-67C94D1CE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513" y="2907283"/>
              <a:ext cx="479375" cy="600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accent2"/>
                </a:buClr>
                <a:buFont typeface="Monotype Sorts"/>
                <a:buNone/>
              </a:pPr>
              <a:r>
                <a:rPr kumimoji="1" lang="en-US" altLang="zh-CN" sz="3900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...</a:t>
              </a:r>
              <a:endParaRPr kumimoji="1" lang="en-US" altLang="zh-CN" sz="4000">
                <a:solidFill>
                  <a:srgbClr val="080808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12710" grpId="0" autoUpdateAnimBg="0"/>
      <p:bldP spid="712711" grpId="0" autoUpdateAnimBg="0"/>
      <p:bldP spid="712712" grpId="0" autoUpdateAnimBg="0"/>
      <p:bldP spid="712713" grpId="0" autoUpdateAnimBg="0"/>
      <p:bldP spid="712714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>
            <a:extLst>
              <a:ext uri="{FF2B5EF4-FFF2-40B4-BE49-F238E27FC236}">
                <a16:creationId xmlns:a16="http://schemas.microsoft.com/office/drawing/2014/main" id="{38C2CD55-CED9-4EE3-B42C-66F4D5F9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9D4235C3-2334-430E-8DC9-FB599C1E23A5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98</a:t>
            </a:fld>
            <a:endParaRPr lang="en-US" altLang="zh-CN" sz="1400" b="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EFBEE6A-79F8-4E3C-8966-2A343A496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4 </a:t>
            </a:r>
            <a:r>
              <a:rPr lang="zh-CN" altLang="en-US"/>
              <a:t>用</a:t>
            </a:r>
            <a:r>
              <a:rPr lang="en-US" altLang="zh-CN"/>
              <a:t>Warshall</a:t>
            </a:r>
            <a:r>
              <a:rPr lang="zh-CN" altLang="en-US"/>
              <a:t>算法求传递闭包</a:t>
            </a:r>
          </a:p>
        </p:txBody>
      </p:sp>
      <p:graphicFrame>
        <p:nvGraphicFramePr>
          <p:cNvPr id="713732" name="Object 4">
            <a:extLst>
              <a:ext uri="{FF2B5EF4-FFF2-40B4-BE49-F238E27FC236}">
                <a16:creationId xmlns:a16="http://schemas.microsoft.com/office/drawing/2014/main" id="{AAB3B8D6-9863-468E-A4AD-D0573626E8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275" y="2562225"/>
          <a:ext cx="419893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60673" imgH="838331" progId="Equation.DSMT4">
                  <p:embed/>
                </p:oleObj>
              </mc:Choice>
              <mc:Fallback>
                <p:oleObj name="Equation" r:id="rId3" imgW="1460673" imgH="83833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2562225"/>
                        <a:ext cx="4198938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3733" name="Text Box 5">
            <a:extLst>
              <a:ext uri="{FF2B5EF4-FFF2-40B4-BE49-F238E27FC236}">
                <a16:creationId xmlns:a16="http://schemas.microsoft.com/office/drawing/2014/main" id="{39A108D3-793E-4737-A74C-8DE7DCFEE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2790825"/>
            <a:ext cx="28162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b="0">
                <a:ea typeface="黑体" panose="02010609060101010101" pitchFamily="49" charset="-122"/>
              </a:rPr>
              <a:t>i=1</a:t>
            </a:r>
            <a:r>
              <a:rPr kumimoji="1" lang="zh-CN" altLang="en-US" sz="4000" b="0">
                <a:ea typeface="黑体" panose="02010609060101010101" pitchFamily="49" charset="-122"/>
              </a:rPr>
              <a:t>时，</a:t>
            </a:r>
            <a:r>
              <a:rPr kumimoji="1" lang="en-US" altLang="zh-CN" sz="4000" b="0">
                <a:ea typeface="黑体" panose="02010609060101010101" pitchFamily="49" charset="-122"/>
              </a:rPr>
              <a:t>j=4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b="0">
                <a:ea typeface="黑体" panose="02010609060101010101" pitchFamily="49" charset="-122"/>
              </a:rPr>
              <a:t>A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41</a:t>
            </a:r>
            <a:r>
              <a:rPr kumimoji="1" lang="en-US" altLang="zh-CN" sz="4000" b="0">
                <a:ea typeface="黑体" panose="02010609060101010101" pitchFamily="49" charset="-122"/>
              </a:rPr>
              <a:t>=1</a:t>
            </a:r>
          </a:p>
        </p:txBody>
      </p:sp>
      <p:sp>
        <p:nvSpPr>
          <p:cNvPr id="713734" name="Oval 6">
            <a:extLst>
              <a:ext uri="{FF2B5EF4-FFF2-40B4-BE49-F238E27FC236}">
                <a16:creationId xmlns:a16="http://schemas.microsoft.com/office/drawing/2014/main" id="{2305F92B-427D-425D-BC54-EDC7D2EFF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3" y="2457450"/>
            <a:ext cx="533400" cy="2667000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3000" b="0">
              <a:latin typeface="Arial Narrow" panose="020B0606020202030204" pitchFamily="34" charset="0"/>
            </a:endParaRP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C0E360C5-3835-406C-982C-0735FE4F64D5}"/>
              </a:ext>
            </a:extLst>
          </p:cNvPr>
          <p:cNvGrpSpPr>
            <a:grpSpLocks/>
          </p:cNvGrpSpPr>
          <p:nvPr/>
        </p:nvGrpSpPr>
        <p:grpSpPr bwMode="auto">
          <a:xfrm>
            <a:off x="5119688" y="4095750"/>
            <a:ext cx="3384550" cy="2317750"/>
            <a:chOff x="3225" y="2580"/>
            <a:chExt cx="2132" cy="1460"/>
          </a:xfrm>
        </p:grpSpPr>
        <p:sp>
          <p:nvSpPr>
            <p:cNvPr id="76811" name="Oval 9">
              <a:extLst>
                <a:ext uri="{FF2B5EF4-FFF2-40B4-BE49-F238E27FC236}">
                  <a16:creationId xmlns:a16="http://schemas.microsoft.com/office/drawing/2014/main" id="{CE77AF6C-74E2-4B48-876E-1E4F6891B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3854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76812" name="Oval 10">
              <a:extLst>
                <a:ext uri="{FF2B5EF4-FFF2-40B4-BE49-F238E27FC236}">
                  <a16:creationId xmlns:a16="http://schemas.microsoft.com/office/drawing/2014/main" id="{9FF60230-9BA1-44C3-A206-3DF849606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3858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76813" name="Oval 11">
              <a:extLst>
                <a:ext uri="{FF2B5EF4-FFF2-40B4-BE49-F238E27FC236}">
                  <a16:creationId xmlns:a16="http://schemas.microsoft.com/office/drawing/2014/main" id="{478D21A0-7255-439C-97B9-0FE953294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2696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76814" name="Oval 12">
              <a:extLst>
                <a:ext uri="{FF2B5EF4-FFF2-40B4-BE49-F238E27FC236}">
                  <a16:creationId xmlns:a16="http://schemas.microsoft.com/office/drawing/2014/main" id="{203AD71B-EA28-4113-97BC-9858D5740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2696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76815" name="Line 13">
              <a:extLst>
                <a:ext uri="{FF2B5EF4-FFF2-40B4-BE49-F238E27FC236}">
                  <a16:creationId xmlns:a16="http://schemas.microsoft.com/office/drawing/2014/main" id="{F8E006C5-B795-4354-BA96-BA47227C1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9" y="2741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6" name="Line 14">
              <a:extLst>
                <a:ext uri="{FF2B5EF4-FFF2-40B4-BE49-F238E27FC236}">
                  <a16:creationId xmlns:a16="http://schemas.microsoft.com/office/drawing/2014/main" id="{CD7B4F4B-BFBC-4542-9664-F91352D08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9" y="2741"/>
              <a:ext cx="0" cy="11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7" name="Line 15">
              <a:extLst>
                <a:ext uri="{FF2B5EF4-FFF2-40B4-BE49-F238E27FC236}">
                  <a16:creationId xmlns:a16="http://schemas.microsoft.com/office/drawing/2014/main" id="{B93ECAE3-42D7-49B5-9BED-DE53FFB3C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3899"/>
              <a:ext cx="140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8" name="Line 16">
              <a:extLst>
                <a:ext uri="{FF2B5EF4-FFF2-40B4-BE49-F238E27FC236}">
                  <a16:creationId xmlns:a16="http://schemas.microsoft.com/office/drawing/2014/main" id="{4AC64FBF-5D70-434A-8533-9A24F9AE8D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9" y="2791"/>
              <a:ext cx="0" cy="11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6819" name="Object 17">
              <a:extLst>
                <a:ext uri="{FF2B5EF4-FFF2-40B4-BE49-F238E27FC236}">
                  <a16:creationId xmlns:a16="http://schemas.microsoft.com/office/drawing/2014/main" id="{124D3FB3-1F19-484D-B812-87BA8B8F28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5" y="2635"/>
            <a:ext cx="25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0899" imgH="63456" progId="Equation.3">
                    <p:embed/>
                  </p:oleObj>
                </mc:Choice>
                <mc:Fallback>
                  <p:oleObj name="Equation" r:id="rId5" imgW="50899" imgH="63456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" y="2635"/>
                          <a:ext cx="25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0" name="Object 18">
              <a:extLst>
                <a:ext uri="{FF2B5EF4-FFF2-40B4-BE49-F238E27FC236}">
                  <a16:creationId xmlns:a16="http://schemas.microsoft.com/office/drawing/2014/main" id="{227DD3A6-340E-4ADD-8A98-B68420B875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7" y="3769"/>
            <a:ext cx="2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8273" imgH="63456" progId="Equation.3">
                    <p:embed/>
                  </p:oleObj>
                </mc:Choice>
                <mc:Fallback>
                  <p:oleObj name="Equation" r:id="rId7" imgW="38273" imgH="6345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7" y="3769"/>
                          <a:ext cx="2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1" name="Object 19">
              <a:extLst>
                <a:ext uri="{FF2B5EF4-FFF2-40B4-BE49-F238E27FC236}">
                  <a16:creationId xmlns:a16="http://schemas.microsoft.com/office/drawing/2014/main" id="{60695373-17BB-466E-A7CE-D8FA692DE7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7" y="3704"/>
            <a:ext cx="2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63525" imgH="101688" progId="Equation.3">
                    <p:embed/>
                  </p:oleObj>
                </mc:Choice>
                <mc:Fallback>
                  <p:oleObj name="Equation" r:id="rId9" imgW="63525" imgH="101688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7" y="3704"/>
                          <a:ext cx="28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2" name="Object 20">
              <a:extLst>
                <a:ext uri="{FF2B5EF4-FFF2-40B4-BE49-F238E27FC236}">
                  <a16:creationId xmlns:a16="http://schemas.microsoft.com/office/drawing/2014/main" id="{A2ECAB1F-55E2-4F3D-9FF1-E284CD1E8F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99" y="2580"/>
            <a:ext cx="25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0899" imgH="101688" progId="Equation.3">
                    <p:embed/>
                  </p:oleObj>
                </mc:Choice>
                <mc:Fallback>
                  <p:oleObj name="Equation" r:id="rId11" imgW="50899" imgH="101688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9" y="2580"/>
                          <a:ext cx="25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3750" name="Line 22">
            <a:extLst>
              <a:ext uri="{FF2B5EF4-FFF2-40B4-BE49-F238E27FC236}">
                <a16:creationId xmlns:a16="http://schemas.microsoft.com/office/drawing/2014/main" id="{26D3F1D4-1473-45A6-92B6-AE260B319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2613" y="4419600"/>
            <a:ext cx="0" cy="17811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018A73-04AF-46DB-A00B-5EC60A1251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200" y="1272382"/>
            <a:ext cx="5734050" cy="876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3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3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3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3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3" grpId="0" autoUpdateAnimBg="0"/>
      <p:bldP spid="71373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3">
            <a:extLst>
              <a:ext uri="{FF2B5EF4-FFF2-40B4-BE49-F238E27FC236}">
                <a16:creationId xmlns:a16="http://schemas.microsoft.com/office/drawing/2014/main" id="{E74F5249-0EA6-4E3F-9F14-A6682D69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5DB74BAD-5EB6-48D5-BAA3-DD37C376187C}" type="slidenum">
              <a:rPr lang="zh-CN" altLang="en-US" sz="1400" b="0" smtClean="0"/>
              <a:pPr algn="l">
                <a:spcBef>
                  <a:spcPct val="0"/>
                </a:spcBef>
                <a:buClrTx/>
                <a:buFontTx/>
                <a:buNone/>
              </a:pPr>
              <a:t>99</a:t>
            </a:fld>
            <a:endParaRPr lang="en-US" altLang="zh-CN" sz="1400" b="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0E21D9CB-C8DA-45E8-88CC-F0DB2E143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4 </a:t>
            </a:r>
            <a:r>
              <a:rPr lang="zh-CN" altLang="en-US"/>
              <a:t>用</a:t>
            </a:r>
            <a:r>
              <a:rPr lang="en-US" altLang="zh-CN"/>
              <a:t>Warshall</a:t>
            </a:r>
            <a:r>
              <a:rPr lang="zh-CN" altLang="en-US"/>
              <a:t>算法求传递闭包</a:t>
            </a:r>
          </a:p>
        </p:txBody>
      </p:sp>
      <p:graphicFrame>
        <p:nvGraphicFramePr>
          <p:cNvPr id="714755" name="Object 3">
            <a:extLst>
              <a:ext uri="{FF2B5EF4-FFF2-40B4-BE49-F238E27FC236}">
                <a16:creationId xmlns:a16="http://schemas.microsoft.com/office/drawing/2014/main" id="{356344E1-83D5-48A8-98EB-77D2532BA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0" y="3800475"/>
          <a:ext cx="31924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2151" imgH="838331" progId="Equation.DSMT4">
                  <p:embed/>
                </p:oleObj>
              </mc:Choice>
              <mc:Fallback>
                <p:oleObj name="Equation" r:id="rId2" imgW="1092151" imgH="83833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800475"/>
                        <a:ext cx="319246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DEB9E40C-A589-456B-9CFA-9D0A53DFE0EC}"/>
              </a:ext>
            </a:extLst>
          </p:cNvPr>
          <p:cNvGrpSpPr>
            <a:grpSpLocks/>
          </p:cNvGrpSpPr>
          <p:nvPr/>
        </p:nvGrpSpPr>
        <p:grpSpPr bwMode="auto">
          <a:xfrm>
            <a:off x="2476500" y="2489200"/>
            <a:ext cx="2362200" cy="1828800"/>
            <a:chOff x="1440" y="1296"/>
            <a:chExt cx="1488" cy="1152"/>
          </a:xfrm>
        </p:grpSpPr>
        <p:sp>
          <p:nvSpPr>
            <p:cNvPr id="77851" name="Line 5">
              <a:extLst>
                <a:ext uri="{FF2B5EF4-FFF2-40B4-BE49-F238E27FC236}">
                  <a16:creationId xmlns:a16="http://schemas.microsoft.com/office/drawing/2014/main" id="{6DEC72EF-6E9D-4E29-B565-97542E78D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440"/>
              <a:ext cx="1152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2" name="Line 6">
              <a:extLst>
                <a:ext uri="{FF2B5EF4-FFF2-40B4-BE49-F238E27FC236}">
                  <a16:creationId xmlns:a16="http://schemas.microsoft.com/office/drawing/2014/main" id="{673700DE-CBFA-4207-9CED-BC11FDF6F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296"/>
              <a:ext cx="192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3" name="Line 7">
              <a:extLst>
                <a:ext uri="{FF2B5EF4-FFF2-40B4-BE49-F238E27FC236}">
                  <a16:creationId xmlns:a16="http://schemas.microsoft.com/office/drawing/2014/main" id="{1A43317E-6F78-4095-B5D0-5B00B380B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296"/>
              <a:ext cx="0" cy="1152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4" name="Line 8">
              <a:extLst>
                <a:ext uri="{FF2B5EF4-FFF2-40B4-BE49-F238E27FC236}">
                  <a16:creationId xmlns:a16="http://schemas.microsoft.com/office/drawing/2014/main" id="{D2C57D9A-BAE5-4CF6-96CB-2E6A781288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2448"/>
              <a:ext cx="192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4761" name="Line 9">
            <a:extLst>
              <a:ext uri="{FF2B5EF4-FFF2-40B4-BE49-F238E27FC236}">
                <a16:creationId xmlns:a16="http://schemas.microsoft.com/office/drawing/2014/main" id="{F7A8D0DA-8910-4DCB-9922-E2A1105573AF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257800" y="3762375"/>
            <a:ext cx="304800" cy="990600"/>
          </a:xfrm>
          <a:prstGeom prst="line">
            <a:avLst/>
          </a:prstGeom>
          <a:noFill/>
          <a:ln w="76200">
            <a:solidFill>
              <a:srgbClr val="FF33CC"/>
            </a:solidFill>
            <a:round/>
            <a:headEnd/>
            <a:tailEnd type="triangle" w="med" len="med"/>
          </a:ln>
          <a:scene3d>
            <a:camera prst="legacyObliqueTopRight"/>
            <a:lightRig rig="legacyFlat3" dir="b"/>
          </a:scene3d>
          <a:sp3d extrusionH="36500" prstMaterial="legacyMatte">
            <a:bevelT w="13500" h="13500" prst="angle"/>
            <a:bevelB w="13500" h="13500" prst="angle"/>
            <a:extrusionClr>
              <a:srgbClr val="FF33CC"/>
            </a:extrusionClr>
            <a:contourClr>
              <a:srgbClr val="FF33CC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graphicFrame>
        <p:nvGraphicFramePr>
          <p:cNvPr id="77831" name="Object 10">
            <a:extLst>
              <a:ext uri="{FF2B5EF4-FFF2-40B4-BE49-F238E27FC236}">
                <a16:creationId xmlns:a16="http://schemas.microsoft.com/office/drawing/2014/main" id="{DAE01553-C085-4BCF-99BA-9A1B7537AE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025" y="2260600"/>
          <a:ext cx="419893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673" imgH="838331" progId="Equation.DSMT4">
                  <p:embed/>
                </p:oleObj>
              </mc:Choice>
              <mc:Fallback>
                <p:oleObj name="Equation" r:id="rId4" imgW="1460673" imgH="83833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2260600"/>
                        <a:ext cx="4198938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Text Box 11">
            <a:extLst>
              <a:ext uri="{FF2B5EF4-FFF2-40B4-BE49-F238E27FC236}">
                <a16:creationId xmlns:a16="http://schemas.microsoft.com/office/drawing/2014/main" id="{784BB307-9B2F-4FB5-969A-D313B9EAC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2335213"/>
            <a:ext cx="26892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b="0">
                <a:ea typeface="黑体" panose="02010609060101010101" pitchFamily="49" charset="-122"/>
              </a:rPr>
              <a:t>i=1</a:t>
            </a:r>
            <a:r>
              <a:rPr kumimoji="1" lang="zh-CN" altLang="en-US" sz="4000" b="0">
                <a:ea typeface="黑体" panose="02010609060101010101" pitchFamily="49" charset="-122"/>
              </a:rPr>
              <a:t>时，</a:t>
            </a:r>
            <a:r>
              <a:rPr kumimoji="1" lang="en-US" altLang="zh-CN" sz="4000" b="0">
                <a:ea typeface="黑体" panose="02010609060101010101" pitchFamily="49" charset="-122"/>
              </a:rPr>
              <a:t>j=4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 b="0">
                <a:ea typeface="黑体" panose="02010609060101010101" pitchFamily="49" charset="-122"/>
              </a:rPr>
              <a:t>A</a:t>
            </a:r>
            <a:r>
              <a:rPr kumimoji="1" lang="en-US" altLang="zh-CN" sz="4000" b="0" baseline="-25000">
                <a:ea typeface="黑体" panose="02010609060101010101" pitchFamily="49" charset="-122"/>
              </a:rPr>
              <a:t>41</a:t>
            </a:r>
            <a:r>
              <a:rPr kumimoji="1" lang="en-US" altLang="zh-CN" sz="4000" b="0">
                <a:ea typeface="黑体" panose="02010609060101010101" pitchFamily="49" charset="-122"/>
              </a:rPr>
              <a:t>=1</a:t>
            </a:r>
          </a:p>
        </p:txBody>
      </p:sp>
      <p:sp>
        <p:nvSpPr>
          <p:cNvPr id="714764" name="Oval 12">
            <a:extLst>
              <a:ext uri="{FF2B5EF4-FFF2-40B4-BE49-F238E27FC236}">
                <a16:creationId xmlns:a16="http://schemas.microsoft.com/office/drawing/2014/main" id="{3F12950F-6B99-4F56-AAFA-2F393334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5553075"/>
            <a:ext cx="2819400" cy="533400"/>
          </a:xfrm>
          <a:prstGeom prst="ellipse">
            <a:avLst/>
          </a:prstGeom>
          <a:noFill/>
          <a:ln w="28575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3000" b="0">
              <a:latin typeface="Arial Narrow" panose="020B0606020202030204" pitchFamily="34" charset="0"/>
            </a:endParaRPr>
          </a:p>
        </p:txBody>
      </p:sp>
      <p:grpSp>
        <p:nvGrpSpPr>
          <p:cNvPr id="3" name="Group 45">
            <a:extLst>
              <a:ext uri="{FF2B5EF4-FFF2-40B4-BE49-F238E27FC236}">
                <a16:creationId xmlns:a16="http://schemas.microsoft.com/office/drawing/2014/main" id="{4F6AAABD-5F2E-4A0F-8FEA-23F0AC5CF073}"/>
              </a:ext>
            </a:extLst>
          </p:cNvPr>
          <p:cNvGrpSpPr>
            <a:grpSpLocks/>
          </p:cNvGrpSpPr>
          <p:nvPr/>
        </p:nvGrpSpPr>
        <p:grpSpPr bwMode="auto">
          <a:xfrm>
            <a:off x="931863" y="4460875"/>
            <a:ext cx="3384550" cy="2317750"/>
            <a:chOff x="3225" y="2580"/>
            <a:chExt cx="2132" cy="1460"/>
          </a:xfrm>
        </p:grpSpPr>
        <p:sp>
          <p:nvSpPr>
            <p:cNvPr id="77839" name="Oval 46">
              <a:extLst>
                <a:ext uri="{FF2B5EF4-FFF2-40B4-BE49-F238E27FC236}">
                  <a16:creationId xmlns:a16="http://schemas.microsoft.com/office/drawing/2014/main" id="{EDBFD8DC-F79C-4EEB-AE91-42632C193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3854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77840" name="Oval 47">
              <a:extLst>
                <a:ext uri="{FF2B5EF4-FFF2-40B4-BE49-F238E27FC236}">
                  <a16:creationId xmlns:a16="http://schemas.microsoft.com/office/drawing/2014/main" id="{0C51EF22-A329-4058-84E8-E9C664D0C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3858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77841" name="Oval 48">
              <a:extLst>
                <a:ext uri="{FF2B5EF4-FFF2-40B4-BE49-F238E27FC236}">
                  <a16:creationId xmlns:a16="http://schemas.microsoft.com/office/drawing/2014/main" id="{354856AC-CB11-41A7-A63A-F8354B163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" y="2696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77842" name="Oval 49">
              <a:extLst>
                <a:ext uri="{FF2B5EF4-FFF2-40B4-BE49-F238E27FC236}">
                  <a16:creationId xmlns:a16="http://schemas.microsoft.com/office/drawing/2014/main" id="{E38D06D4-F847-4101-872E-343A99BE4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2696"/>
              <a:ext cx="96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3000" b="0">
                <a:latin typeface="Arial Narrow" panose="020B0606020202030204" pitchFamily="34" charset="0"/>
              </a:endParaRPr>
            </a:p>
          </p:txBody>
        </p:sp>
        <p:sp>
          <p:nvSpPr>
            <p:cNvPr id="77843" name="Line 50">
              <a:extLst>
                <a:ext uri="{FF2B5EF4-FFF2-40B4-BE49-F238E27FC236}">
                  <a16:creationId xmlns:a16="http://schemas.microsoft.com/office/drawing/2014/main" id="{A614AD1B-E4E8-4065-9AD9-C96975E46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9" y="2741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4" name="Line 51">
              <a:extLst>
                <a:ext uri="{FF2B5EF4-FFF2-40B4-BE49-F238E27FC236}">
                  <a16:creationId xmlns:a16="http://schemas.microsoft.com/office/drawing/2014/main" id="{AF5FF070-75E3-42F3-BBF1-245D549DA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9" y="2741"/>
              <a:ext cx="0" cy="11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5" name="Line 52">
              <a:extLst>
                <a:ext uri="{FF2B5EF4-FFF2-40B4-BE49-F238E27FC236}">
                  <a16:creationId xmlns:a16="http://schemas.microsoft.com/office/drawing/2014/main" id="{1EFFDA42-B291-49B5-8179-A38B947CF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3899"/>
              <a:ext cx="140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6" name="Line 53">
              <a:extLst>
                <a:ext uri="{FF2B5EF4-FFF2-40B4-BE49-F238E27FC236}">
                  <a16:creationId xmlns:a16="http://schemas.microsoft.com/office/drawing/2014/main" id="{87C206DC-83C7-47A5-B30E-93E536FA3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9" y="2791"/>
              <a:ext cx="0" cy="110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7847" name="Object 54">
              <a:extLst>
                <a:ext uri="{FF2B5EF4-FFF2-40B4-BE49-F238E27FC236}">
                  <a16:creationId xmlns:a16="http://schemas.microsoft.com/office/drawing/2014/main" id="{6F00837B-AE29-44A7-83C4-C3C88B7303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5" y="2635"/>
            <a:ext cx="25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0899" imgH="63456" progId="Equation.3">
                    <p:embed/>
                  </p:oleObj>
                </mc:Choice>
                <mc:Fallback>
                  <p:oleObj name="Equation" r:id="rId6" imgW="50899" imgH="63456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" y="2635"/>
                          <a:ext cx="25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8" name="Object 55">
              <a:extLst>
                <a:ext uri="{FF2B5EF4-FFF2-40B4-BE49-F238E27FC236}">
                  <a16:creationId xmlns:a16="http://schemas.microsoft.com/office/drawing/2014/main" id="{AD76DEAA-007C-4E07-81AE-214A857813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7" y="3769"/>
            <a:ext cx="2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8273" imgH="63456" progId="Equation.3">
                    <p:embed/>
                  </p:oleObj>
                </mc:Choice>
                <mc:Fallback>
                  <p:oleObj name="Equation" r:id="rId8" imgW="38273" imgH="63456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7" y="3769"/>
                          <a:ext cx="2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9" name="Object 56">
              <a:extLst>
                <a:ext uri="{FF2B5EF4-FFF2-40B4-BE49-F238E27FC236}">
                  <a16:creationId xmlns:a16="http://schemas.microsoft.com/office/drawing/2014/main" id="{44767D94-3537-4315-9A89-488B2BB30B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7" y="3704"/>
            <a:ext cx="2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3525" imgH="101688" progId="Equation.3">
                    <p:embed/>
                  </p:oleObj>
                </mc:Choice>
                <mc:Fallback>
                  <p:oleObj name="Equation" r:id="rId10" imgW="63525" imgH="101688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7" y="3704"/>
                          <a:ext cx="28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50" name="Object 57">
              <a:extLst>
                <a:ext uri="{FF2B5EF4-FFF2-40B4-BE49-F238E27FC236}">
                  <a16:creationId xmlns:a16="http://schemas.microsoft.com/office/drawing/2014/main" id="{142EB537-FD0F-4367-8FEF-880F122270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99" y="2580"/>
            <a:ext cx="25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0899" imgH="101688" progId="Equation.3">
                    <p:embed/>
                  </p:oleObj>
                </mc:Choice>
                <mc:Fallback>
                  <p:oleObj name="Equation" r:id="rId12" imgW="50899" imgH="101688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9" y="2580"/>
                          <a:ext cx="25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4794" name="Line 42">
            <a:extLst>
              <a:ext uri="{FF2B5EF4-FFF2-40B4-BE49-F238E27FC236}">
                <a16:creationId xmlns:a16="http://schemas.microsoft.com/office/drawing/2014/main" id="{DBEE0753-4CBF-4580-A289-489FEBFA4C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7963" y="4765675"/>
            <a:ext cx="0" cy="17811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4796" name="Line 44">
            <a:extLst>
              <a:ext uri="{FF2B5EF4-FFF2-40B4-BE49-F238E27FC236}">
                <a16:creationId xmlns:a16="http://schemas.microsoft.com/office/drawing/2014/main" id="{B644FF76-ED99-4890-97D2-DE21305FD8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90663" y="4765675"/>
            <a:ext cx="2212975" cy="17478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144DB2-0DB4-4343-9361-D097A71828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4025" y="1271164"/>
            <a:ext cx="5734050" cy="876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71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4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4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64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17103</Words>
  <Application>Microsoft Office PowerPoint</Application>
  <PresentationFormat>全屏显示(4:3)</PresentationFormat>
  <Paragraphs>1804</Paragraphs>
  <Slides>156</Slides>
  <Notes>121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156</vt:i4>
      </vt:variant>
    </vt:vector>
  </HeadingPairs>
  <TitlesOfParts>
    <vt:vector size="176" baseType="lpstr">
      <vt:lpstr>Arial Unicode MS</vt:lpstr>
      <vt:lpstr>inherit</vt:lpstr>
      <vt:lpstr>Monotype Sorts</vt:lpstr>
      <vt:lpstr>黑体</vt:lpstr>
      <vt:lpstr>华文中宋</vt:lpstr>
      <vt:lpstr>宋体</vt:lpstr>
      <vt:lpstr>Microsoft YaHei</vt:lpstr>
      <vt:lpstr>Arial</vt:lpstr>
      <vt:lpstr>Arial Narrow</vt:lpstr>
      <vt:lpstr>Calibri</vt:lpstr>
      <vt:lpstr>Cambria Math</vt:lpstr>
      <vt:lpstr>Lucida Sans Unicode</vt:lpstr>
      <vt:lpstr>Symbol</vt:lpstr>
      <vt:lpstr>Tahoma</vt:lpstr>
      <vt:lpstr>Times New Roman</vt:lpstr>
      <vt:lpstr>Wingdings</vt:lpstr>
      <vt:lpstr>默认设计模板</vt:lpstr>
      <vt:lpstr>公式</vt:lpstr>
      <vt:lpstr>Equation</vt:lpstr>
      <vt:lpstr>文档</vt:lpstr>
      <vt:lpstr>第七章 二元关系</vt:lpstr>
      <vt:lpstr>第七章 二元关系</vt:lpstr>
      <vt:lpstr>7.1 有序对与笛卡儿积</vt:lpstr>
      <vt:lpstr>笛卡儿积</vt:lpstr>
      <vt:lpstr>笛卡儿积的性质</vt:lpstr>
      <vt:lpstr>性质证明</vt:lpstr>
      <vt:lpstr>实例</vt:lpstr>
      <vt:lpstr>第七章 二元关系</vt:lpstr>
      <vt:lpstr>7.2 二元关系</vt:lpstr>
      <vt:lpstr>A到B的关系与A上的关系</vt:lpstr>
      <vt:lpstr>A到B的关系与A上的关系</vt:lpstr>
      <vt:lpstr>A上重要关系的实例</vt:lpstr>
      <vt:lpstr>A上重要关系的实例</vt:lpstr>
      <vt:lpstr>关系的表示</vt:lpstr>
      <vt:lpstr>实例</vt:lpstr>
      <vt:lpstr>第七章 二元关系</vt:lpstr>
      <vt:lpstr>7.3 关系的运算</vt:lpstr>
      <vt:lpstr>关系运算(逆与复合)</vt:lpstr>
      <vt:lpstr>关系运算(逆与复合)</vt:lpstr>
      <vt:lpstr>复合运算的图示法</vt:lpstr>
      <vt:lpstr>关系运算(限制与像)</vt:lpstr>
      <vt:lpstr>实例</vt:lpstr>
      <vt:lpstr>关系运算的性质</vt:lpstr>
      <vt:lpstr>关系运算的性质</vt:lpstr>
      <vt:lpstr>证明</vt:lpstr>
      <vt:lpstr>关系运算的性质</vt:lpstr>
      <vt:lpstr>关系运算的性质</vt:lpstr>
      <vt:lpstr>推广</vt:lpstr>
      <vt:lpstr>关系运算的性质</vt:lpstr>
      <vt:lpstr>证明</vt:lpstr>
      <vt:lpstr>证明</vt:lpstr>
      <vt:lpstr>关系的幂运算</vt:lpstr>
      <vt:lpstr>用关系矩阵求关系的幂</vt:lpstr>
      <vt:lpstr>上例（续）</vt:lpstr>
      <vt:lpstr>用关系图求关系的幂</vt:lpstr>
      <vt:lpstr> </vt:lpstr>
      <vt:lpstr>求关系的幂（续）</vt:lpstr>
      <vt:lpstr>求关系的幂（续）</vt:lpstr>
      <vt:lpstr>例</vt:lpstr>
      <vt:lpstr>R1</vt:lpstr>
      <vt:lpstr>R2</vt:lpstr>
      <vt:lpstr>R3</vt:lpstr>
      <vt:lpstr>R4</vt:lpstr>
      <vt:lpstr>幂运算的性质</vt:lpstr>
      <vt:lpstr>用实例理解关系的幂运算</vt:lpstr>
      <vt:lpstr>进阶例题</vt:lpstr>
      <vt:lpstr>幂运算的性质</vt:lpstr>
      <vt:lpstr>证明(续)</vt:lpstr>
      <vt:lpstr>幂运算的性质</vt:lpstr>
      <vt:lpstr>证明</vt:lpstr>
      <vt:lpstr>第七章 二元关系</vt:lpstr>
      <vt:lpstr>7.4 关系的性质 </vt:lpstr>
      <vt:lpstr>自反性与反自反性</vt:lpstr>
      <vt:lpstr>例: 已知X={a,b,c}, 下面关系哪些是自反的?</vt:lpstr>
      <vt:lpstr>例: 已知X={a,b,c}, 下面关系哪些是反自反的?</vt:lpstr>
      <vt:lpstr>自反性与反自反性</vt:lpstr>
      <vt:lpstr>对称性与反对称性</vt:lpstr>
      <vt:lpstr>例: 已知X={a,b,c}, 下面关系哪些是对称的?</vt:lpstr>
      <vt:lpstr>例: 已知X={a,b,c}, 下面关系哪些是反对称的?</vt:lpstr>
      <vt:lpstr>问题</vt:lpstr>
      <vt:lpstr>问题</vt:lpstr>
      <vt:lpstr>传递性</vt:lpstr>
      <vt:lpstr>例: 已知X={a,b,c}, 下面关系哪些是传递的?</vt:lpstr>
      <vt:lpstr>R1</vt:lpstr>
      <vt:lpstr>R2</vt:lpstr>
      <vt:lpstr>R3</vt:lpstr>
      <vt:lpstr>R4</vt:lpstr>
      <vt:lpstr>R5</vt:lpstr>
      <vt:lpstr>R6</vt:lpstr>
      <vt:lpstr>R7</vt:lpstr>
      <vt:lpstr>R8</vt:lpstr>
      <vt:lpstr>总结</vt:lpstr>
      <vt:lpstr>进阶例题</vt:lpstr>
      <vt:lpstr>关系性质成立的充要条件</vt:lpstr>
      <vt:lpstr>证明</vt:lpstr>
      <vt:lpstr>证明</vt:lpstr>
      <vt:lpstr>证明</vt:lpstr>
      <vt:lpstr>证明</vt:lpstr>
      <vt:lpstr>PowerPoint 演示文稿</vt:lpstr>
      <vt:lpstr>PowerPoint 演示文稿</vt:lpstr>
      <vt:lpstr>PowerPoint 演示文稿</vt:lpstr>
      <vt:lpstr>第七章 二元关系</vt:lpstr>
      <vt:lpstr>7.5 关系的闭包 </vt:lpstr>
      <vt:lpstr>闭包定义</vt:lpstr>
      <vt:lpstr>闭包的构造方法</vt:lpstr>
      <vt:lpstr>闭包的构造方法之集合表示</vt:lpstr>
      <vt:lpstr>证明</vt:lpstr>
      <vt:lpstr>证明</vt:lpstr>
      <vt:lpstr>证明</vt:lpstr>
      <vt:lpstr>闭包的构造方法之矩阵表示</vt:lpstr>
      <vt:lpstr>闭包的构造方法之图表示</vt:lpstr>
      <vt:lpstr> 例 已知集合 X 与关系 R,试求 r(R) s(R)  t(R)</vt:lpstr>
      <vt:lpstr>例（续）s(R)</vt:lpstr>
      <vt:lpstr>  例（续） t(R)</vt:lpstr>
      <vt:lpstr>例 已知集合 X 和关系 R, 试求 t(R)</vt:lpstr>
      <vt:lpstr>实例</vt:lpstr>
      <vt:lpstr>Warshall算法</vt:lpstr>
      <vt:lpstr>例4 用Warshall算法求传递闭包</vt:lpstr>
      <vt:lpstr>例4 用Warshall算法求传递闭包</vt:lpstr>
      <vt:lpstr>例4（续）</vt:lpstr>
      <vt:lpstr>例4（续）</vt:lpstr>
      <vt:lpstr>例4（续）</vt:lpstr>
      <vt:lpstr>例4（续）</vt:lpstr>
      <vt:lpstr>例4（续）</vt:lpstr>
      <vt:lpstr>例4（续）</vt:lpstr>
      <vt:lpstr>闭包的性质</vt:lpstr>
      <vt:lpstr>PowerPoint 演示文稿</vt:lpstr>
      <vt:lpstr>闭包的性质</vt:lpstr>
      <vt:lpstr>闭包的性质</vt:lpstr>
      <vt:lpstr>试证性质：st(R)  ts(R) </vt:lpstr>
      <vt:lpstr>7.5 关系的闭包（回顾） </vt:lpstr>
      <vt:lpstr>第七章 二元关系</vt:lpstr>
      <vt:lpstr>7.6 等价关系与划分 </vt:lpstr>
      <vt:lpstr>等价关系的定义与实例</vt:lpstr>
      <vt:lpstr>等价关系的定义与实例</vt:lpstr>
      <vt:lpstr>PowerPoint 演示文稿</vt:lpstr>
      <vt:lpstr>等价类定义 </vt:lpstr>
      <vt:lpstr>等价类的性质</vt:lpstr>
      <vt:lpstr>等价类的性质</vt:lpstr>
      <vt:lpstr>等价类的性质</vt:lpstr>
      <vt:lpstr>证明</vt:lpstr>
      <vt:lpstr>证明</vt:lpstr>
      <vt:lpstr>商集与划分</vt:lpstr>
      <vt:lpstr>商集与划分</vt:lpstr>
      <vt:lpstr>划分实例</vt:lpstr>
      <vt:lpstr>等价关系与划分</vt:lpstr>
      <vt:lpstr>实例</vt:lpstr>
      <vt:lpstr>实例（续）</vt:lpstr>
      <vt:lpstr>PowerPoint 演示文稿</vt:lpstr>
      <vt:lpstr>进阶例题</vt:lpstr>
      <vt:lpstr>等价关系的证明方法及实例</vt:lpstr>
      <vt:lpstr>等价关系的证明方法及实例</vt:lpstr>
      <vt:lpstr>等价关系的证明方法及实例</vt:lpstr>
      <vt:lpstr>7.6 等价关系与划分（回顾） </vt:lpstr>
      <vt:lpstr>第七章 二元关系</vt:lpstr>
      <vt:lpstr>7.7 偏序关系 </vt:lpstr>
      <vt:lpstr>定义与实例</vt:lpstr>
      <vt:lpstr>相关概念</vt:lpstr>
      <vt:lpstr>相关概念</vt:lpstr>
      <vt:lpstr>偏序集与哈斯图</vt:lpstr>
      <vt:lpstr>偏序集与哈斯图</vt:lpstr>
      <vt:lpstr>实例</vt:lpstr>
      <vt:lpstr>哈斯图与关系图</vt:lpstr>
      <vt:lpstr>实例</vt:lpstr>
      <vt:lpstr>偏序集中的特殊元素 </vt:lpstr>
      <vt:lpstr>偏序集中的特殊元素 </vt:lpstr>
      <vt:lpstr>实例</vt:lpstr>
      <vt:lpstr>实例</vt:lpstr>
      <vt:lpstr>实例：  &lt;{1,2,…,12}, R整除&gt;</vt:lpstr>
      <vt:lpstr>偏序关系的证明方法及实例</vt:lpstr>
      <vt:lpstr>偏序关系的证明方法及实例</vt:lpstr>
      <vt:lpstr>PowerPoint 演示文稿</vt:lpstr>
      <vt:lpstr>7.7 偏序关系（回顾） </vt:lpstr>
      <vt:lpstr>进阶例题</vt:lpstr>
      <vt:lpstr>第七章 二元关系（回顾）</vt:lpstr>
      <vt:lpstr>进阶例题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525</cp:revision>
  <dcterms:created xsi:type="dcterms:W3CDTF">2007-11-19T20:33:53Z</dcterms:created>
  <dcterms:modified xsi:type="dcterms:W3CDTF">2022-12-26T09:03:03Z</dcterms:modified>
</cp:coreProperties>
</file>