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handoutMasterIdLst>
    <p:handoutMasterId r:id="rId83"/>
  </p:handoutMasterIdLst>
  <p:sldIdLst>
    <p:sldId id="257" r:id="rId2"/>
    <p:sldId id="368" r:id="rId3"/>
    <p:sldId id="259" r:id="rId4"/>
    <p:sldId id="358" r:id="rId5"/>
    <p:sldId id="260" r:id="rId6"/>
    <p:sldId id="262" r:id="rId7"/>
    <p:sldId id="263" r:id="rId8"/>
    <p:sldId id="371" r:id="rId9"/>
    <p:sldId id="266" r:id="rId10"/>
    <p:sldId id="267" r:id="rId11"/>
    <p:sldId id="374" r:id="rId12"/>
    <p:sldId id="381" r:id="rId13"/>
    <p:sldId id="268" r:id="rId14"/>
    <p:sldId id="269" r:id="rId15"/>
    <p:sldId id="366" r:id="rId16"/>
    <p:sldId id="367" r:id="rId17"/>
    <p:sldId id="270" r:id="rId18"/>
    <p:sldId id="380" r:id="rId19"/>
    <p:sldId id="271" r:id="rId20"/>
    <p:sldId id="364" r:id="rId21"/>
    <p:sldId id="272" r:id="rId22"/>
    <p:sldId id="370" r:id="rId23"/>
    <p:sldId id="378" r:id="rId24"/>
    <p:sldId id="375" r:id="rId25"/>
    <p:sldId id="273" r:id="rId26"/>
    <p:sldId id="387" r:id="rId27"/>
    <p:sldId id="376" r:id="rId28"/>
    <p:sldId id="363" r:id="rId29"/>
    <p:sldId id="372" r:id="rId30"/>
    <p:sldId id="379" r:id="rId31"/>
    <p:sldId id="388" r:id="rId32"/>
    <p:sldId id="389" r:id="rId33"/>
    <p:sldId id="369" r:id="rId34"/>
    <p:sldId id="275" r:id="rId35"/>
    <p:sldId id="276" r:id="rId36"/>
    <p:sldId id="277" r:id="rId37"/>
    <p:sldId id="278" r:id="rId38"/>
    <p:sldId id="279" r:id="rId39"/>
    <p:sldId id="361" r:id="rId40"/>
    <p:sldId id="280" r:id="rId41"/>
    <p:sldId id="281" r:id="rId42"/>
    <p:sldId id="282" r:id="rId43"/>
    <p:sldId id="283" r:id="rId44"/>
    <p:sldId id="284" r:id="rId45"/>
    <p:sldId id="285" r:id="rId46"/>
    <p:sldId id="362" r:id="rId47"/>
    <p:sldId id="258" r:id="rId48"/>
    <p:sldId id="329" r:id="rId49"/>
    <p:sldId id="330" r:id="rId50"/>
    <p:sldId id="331" r:id="rId51"/>
    <p:sldId id="333" r:id="rId52"/>
    <p:sldId id="334" r:id="rId53"/>
    <p:sldId id="360" r:id="rId54"/>
    <p:sldId id="391" r:id="rId55"/>
    <p:sldId id="382" r:id="rId56"/>
    <p:sldId id="383" r:id="rId57"/>
    <p:sldId id="359" r:id="rId58"/>
    <p:sldId id="335" r:id="rId59"/>
    <p:sldId id="336" r:id="rId60"/>
    <p:sldId id="337" r:id="rId61"/>
    <p:sldId id="339" r:id="rId62"/>
    <p:sldId id="340" r:id="rId63"/>
    <p:sldId id="341" r:id="rId64"/>
    <p:sldId id="392" r:id="rId65"/>
    <p:sldId id="365" r:id="rId66"/>
    <p:sldId id="343" r:id="rId67"/>
    <p:sldId id="344" r:id="rId68"/>
    <p:sldId id="346" r:id="rId69"/>
    <p:sldId id="349" r:id="rId70"/>
    <p:sldId id="350" r:id="rId71"/>
    <p:sldId id="351" r:id="rId72"/>
    <p:sldId id="352" r:id="rId73"/>
    <p:sldId id="353" r:id="rId74"/>
    <p:sldId id="355" r:id="rId75"/>
    <p:sldId id="356" r:id="rId76"/>
    <p:sldId id="384" r:id="rId77"/>
    <p:sldId id="357" r:id="rId78"/>
    <p:sldId id="385" r:id="rId79"/>
    <p:sldId id="390" r:id="rId80"/>
    <p:sldId id="386" r:id="rId81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8000"/>
    <a:srgbClr val="006600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065" autoAdjust="0"/>
    <p:restoredTop sz="77173" autoAdjust="0"/>
  </p:normalViewPr>
  <p:slideViewPr>
    <p:cSldViewPr>
      <p:cViewPr varScale="1">
        <p:scale>
          <a:sx n="89" d="100"/>
          <a:sy n="89" d="100"/>
        </p:scale>
        <p:origin x="183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8A4882A-2B6F-444C-A57B-E19FF5A36DB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663DD7A9-1B52-4EAF-B496-5CF050D84E5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4" name="Rectangle 4">
            <a:extLst>
              <a:ext uri="{FF2B5EF4-FFF2-40B4-BE49-F238E27FC236}">
                <a16:creationId xmlns:a16="http://schemas.microsoft.com/office/drawing/2014/main" id="{56DC8351-33BE-42CE-A633-FE675492D42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5" name="Rectangle 5">
            <a:extLst>
              <a:ext uri="{FF2B5EF4-FFF2-40B4-BE49-F238E27FC236}">
                <a16:creationId xmlns:a16="http://schemas.microsoft.com/office/drawing/2014/main" id="{3FFCB2E8-51B2-4DB4-89F1-A9E908BDCB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499A0E49-2AAA-4FC2-98C7-2C6DCC4DCB7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3AE6EE6-1489-49ED-AB1A-497B5552D8C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1EE0DB10-B90A-4261-AB22-DC8A364F34B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CF1ED2A-FC6B-4C86-B55B-26CD34D13F5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3D93D746-FAE7-426C-B8BF-31D9DDD40AB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9E103B43-0C12-492A-9650-53C86D98C8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9455D9F-0460-40D3-B514-A82AB09091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8E41438-2BA5-41F4-97EA-D5F5255A1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2276A5AD-4CBA-4852-BF88-5ED9DC0479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4F7FAC1-502D-43FC-B417-01D5443452BE}" type="slidenum">
              <a:rPr lang="en-US" altLang="zh-CN" sz="1200" smtClean="0"/>
              <a:pPr/>
              <a:t>1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A20AA730-094E-41CA-A79B-D4EFD313A7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35D2AD9-EA8C-456C-B880-6C430F16D4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044FF08-DFCD-4964-B821-4DED19179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A892B5-18E9-412C-97D6-4AECBDAB60E3}" type="slidenum">
              <a:rPr lang="en-US" altLang="zh-CN" sz="1200" smtClean="0"/>
              <a:pPr/>
              <a:t>10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B3F5145-3C72-4D3E-BF9C-0BD322A7E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B74BC1D-67F1-4914-A5FB-B9F1F5D39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2044FF08-DFCD-4964-B821-4DED191798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9A892B5-18E9-412C-97D6-4AECBDAB60E3}" type="slidenum">
              <a:rPr lang="en-US" altLang="zh-CN" sz="1200" smtClean="0"/>
              <a:pPr/>
              <a:t>11</a:t>
            </a:fld>
            <a:endParaRPr lang="en-US" altLang="zh-CN" sz="12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DB3F5145-3C72-4D3E-BF9C-0BD322A7EB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BB74BC1D-67F1-4914-A5FB-B9F1F5D39D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22845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有了单射和满射的知识，那么思考此问题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41438-2BA5-41F4-97EA-D5F5255A152E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095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D8D701D8-20B6-4F6D-BC19-87EAF02EFA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15CDE98-0295-4225-85EE-40611032B94E}" type="slidenum">
              <a:rPr lang="en-US" altLang="zh-CN" sz="1200" smtClean="0"/>
              <a:pPr/>
              <a:t>13</a:t>
            </a:fld>
            <a:endParaRPr lang="en-US" altLang="zh-CN" sz="12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70AD47D0-503B-4D23-9193-05682C2CB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BAB42790-3792-484C-850D-241D208B6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D7DB43D-2F8E-4E0D-92A2-32B480BDF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F2A32C-A43C-4147-AB62-C361A46BE9F1}" type="slidenum">
              <a:rPr lang="en-US" altLang="zh-CN" sz="1200" smtClean="0"/>
              <a:pPr/>
              <a:t>14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048F3CA-B93F-4F47-BFE8-1F1F1608E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A90E5B7-D28D-42F5-A0B8-74D6013AE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1" i="1" dirty="0">
                <a:latin typeface="Times New Roman" panose="02020603050405020304" pitchFamily="18" charset="0"/>
              </a:rPr>
              <a:t>双射函数不唯一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)≈{0,1}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DB2A24-B0FB-4BBA-A9DF-05E9FB1F5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FACE80-27BF-4785-97CF-F5E18F17B908}" type="slidenum">
              <a:rPr lang="en-US" altLang="zh-CN" sz="1200" smtClean="0"/>
              <a:pPr/>
              <a:t>15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4747EB2-8EAC-47EE-99F0-34C0B0F42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642E708-B813-4BA0-844C-7AA3AA2DF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基于无穷的思想来理解</a:t>
            </a:r>
            <a:endParaRPr lang="en-US" altLang="zh-CN" dirty="0"/>
          </a:p>
          <a:p>
            <a:pPr eaLnBrk="1" hangingPunct="1"/>
            <a:r>
              <a:rPr lang="zh-CN" altLang="en-US" dirty="0"/>
              <a:t>伽利略的不等长的两个线段上可以一一对应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850649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DB2A24-B0FB-4BBA-A9DF-05E9FB1F5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FACE80-27BF-4785-97CF-F5E18F17B908}" type="slidenum">
              <a:rPr lang="en-US" altLang="zh-CN" sz="1200" smtClean="0"/>
              <a:pPr/>
              <a:t>16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4747EB2-8EAC-47EE-99F0-34C0B0F42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642E708-B813-4BA0-844C-7AA3AA2DF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基于无穷的思想来理解</a:t>
            </a:r>
            <a:endParaRPr lang="en-US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整数和自然数一样多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345845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D0DB2A24-B0FB-4BBA-A9DF-05E9FB1F5F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AFACE80-27BF-4785-97CF-F5E18F17B908}" type="slidenum">
              <a:rPr lang="en-US" altLang="zh-CN" sz="1200" smtClean="0"/>
              <a:pPr/>
              <a:t>17</a:t>
            </a:fld>
            <a:endParaRPr lang="en-US" altLang="zh-CN" sz="1200"/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64747EB2-8EAC-47EE-99F0-34C0B0F42C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5642E708-B813-4BA0-844C-7AA3AA2DF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基于无穷的思想来理解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正整数集合 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{1, 2, 3, 4, ⋯⋯} 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和平方数集合 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{1, 4, 9, 16, ⋯⋯} 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哪个大呢？一方面，正整数集合里包含了所有的平方数，前者显然比后者大；可另一方面，每个正整数平方之后都唯一地对应了一个平方数，两个集合大小应该相等才对。伽利略比较早地使用了一一对应的思想，可惜没有沿着这个思路更进一步思考下去。最后他得出的结论就是，无穷是无法比较大小的。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近代科学的开拓者伽利略注意到：两个不等长的线段上的点也可以构成一一对应；正整数与它们的平方可以构成一一对应，这说明无穷大有不同的“数量级”，但是伽利略认为这是不可能的。换句话说，他认为，所有无穷大量都一样，不能比较大小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endParaRPr lang="zh-CN" altLang="en-US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康托解决了，无穷的大小是可以比较的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建立了集合论（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set theory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），并系统地研究了集合（尤其是无穷集合）的大小，只不过这个大小不是简单地叫做“大小”了，而是叫势（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cardinality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）。如果两个集合间的元素能建立起一一对应的关系，我们就说它们等势，这也是我们比较集合大小的方式</a:t>
            </a:r>
          </a:p>
          <a:p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希尔伯特旅馆有无限个房间，并且每个房间都住了客人。一天来了一个新客人，旅馆老板说：“虽然我们已经客满，但你还是能住进来的。我让 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号房间的客人搬到 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号房间搬到 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号房间⋯⋯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号房间搬到 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n+1 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号房间，你就可以住进 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号房间了。”又一天，来了无限个客人，老板又说：“不用担心，大家仍然都能住进来。我让 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号房间的客人搬到 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号房间，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号搬到 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号搬到 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6 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号⋯⋯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n 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号搬到 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2n 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号，然后你们排好队，依次住进奇数号的房间吧。”</a:t>
            </a:r>
            <a:endParaRPr lang="en-US" altLang="zh-CN" b="0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41438-2BA5-41F4-97EA-D5F5255A152E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450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1FC898F9-4913-4AEF-BE9A-F29AB7CAF7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FE3E07-ECAB-4391-BA9F-86C3FE8F3081}" type="slidenum">
              <a:rPr lang="en-US" altLang="zh-CN" sz="1200" smtClean="0"/>
              <a:pPr/>
              <a:t>19</a:t>
            </a:fld>
            <a:endParaRPr lang="en-US" altLang="zh-CN" sz="120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2D0D15EC-0F72-4FB4-89A7-A6EA8D2DE1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5B3CE599-62A5-4421-A5AA-6F09C62E47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集合</a:t>
            </a:r>
            <a:r>
              <a:rPr lang="en-US" altLang="zh-CN" i="1" dirty="0"/>
              <a:t>A</a:t>
            </a:r>
            <a:r>
              <a:rPr lang="zh-CN" altLang="en-US" dirty="0"/>
              <a:t>和</a:t>
            </a:r>
            <a:r>
              <a:rPr lang="en-US" altLang="zh-CN" i="1" dirty="0"/>
              <a:t>A</a:t>
            </a:r>
            <a:r>
              <a:rPr lang="zh-CN" altLang="en-US" dirty="0"/>
              <a:t>上的偏序关系≼一起叫做</a:t>
            </a:r>
            <a:r>
              <a:rPr lang="zh-CN" altLang="en-US" dirty="0">
                <a:solidFill>
                  <a:srgbClr val="A50021"/>
                </a:solidFill>
              </a:rPr>
              <a:t>偏序集</a:t>
            </a:r>
            <a:r>
              <a:rPr lang="en-US" altLang="zh-CN" dirty="0"/>
              <a:t>, </a:t>
            </a:r>
            <a:r>
              <a:rPr lang="zh-CN" altLang="en-US" dirty="0"/>
              <a:t>记作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,≼&gt;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90E9DF9-5B9D-4BE6-9E17-24CB61DD4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6A6183-16DE-4FFF-AD65-DB36BDB92567}" type="slidenum">
              <a:rPr lang="en-US" altLang="zh-CN" sz="1200" smtClean="0"/>
              <a:pPr/>
              <a:t>2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8175FD1-8B09-45DC-B240-9019A2924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5FCFDA6-5C6F-4855-882E-F916F2401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9B3B152-FE6F-4BF7-9D33-162B2F6BB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C48C93-49ED-4643-964C-936BF9B8A9B1}" type="slidenum">
              <a:rPr lang="en-US" altLang="zh-CN" sz="1200" smtClean="0"/>
              <a:pPr/>
              <a:t>20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2B39F16-8930-42DA-BCB5-56AA0BFF3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5ECD1E9-97B6-47BD-9CE5-140691C39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盖住集合</a:t>
            </a:r>
            <a:r>
              <a:rPr lang="en-US" altLang="zh-CN" dirty="0"/>
              <a:t>{&lt;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,</a:t>
            </a:r>
            <a:r>
              <a:rPr lang="en-US" altLang="zh-CN" dirty="0">
                <a:latin typeface="Times New Roman" panose="02020603050405020304" pitchFamily="18" charset="0"/>
              </a:rPr>
              <a:t> 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}&gt;,</a:t>
            </a:r>
            <a:r>
              <a:rPr lang="en-US" altLang="zh-CN" dirty="0"/>
              <a:t> &lt;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,</a:t>
            </a:r>
            <a:r>
              <a:rPr lang="en-US" altLang="zh-CN" dirty="0">
                <a:latin typeface="Times New Roman" panose="02020603050405020304" pitchFamily="18" charset="0"/>
              </a:rPr>
              <a:t> 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}&gt;,</a:t>
            </a:r>
            <a:r>
              <a:rPr lang="en-US" altLang="zh-CN" dirty="0"/>
              <a:t> &lt;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}&gt;,</a:t>
            </a:r>
            <a:r>
              <a:rPr lang="en-US" altLang="zh-CN" dirty="0"/>
              <a:t> &lt;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}, 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}&gt;……)</a:t>
            </a:r>
            <a:endParaRPr lang="zh-CN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2358102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D84E184-3933-46B6-89E8-1B442A047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7C56CE-D789-47D5-9F36-657E17B288CB}" type="slidenum">
              <a:rPr lang="en-US" altLang="zh-CN" sz="1200" smtClean="0"/>
              <a:pPr/>
              <a:t>21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EDBA895-5081-4771-BB22-DA963CCF4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3D986D8-0548-4C33-9ADF-C6E0F768F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一个子集可以用其特征函数表示，</a:t>
            </a:r>
            <a:endParaRPr lang="en-US" altLang="zh-CN" dirty="0"/>
          </a:p>
          <a:p>
            <a:pPr eaLnBrk="1" hangingPunct="1"/>
            <a:r>
              <a:rPr lang="zh-CN" altLang="en-US" dirty="0"/>
              <a:t>对于原集合中的任意元素，检查它是否在这个当前子集中，若在，则为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2D7DB43D-2F8E-4E0D-92A2-32B480BDFF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6F2A32C-A43C-4147-AB62-C361A46BE9F1}" type="slidenum">
              <a:rPr lang="en-US" altLang="zh-CN" sz="1200" smtClean="0"/>
              <a:pPr/>
              <a:t>22</a:t>
            </a:fld>
            <a:endParaRPr lang="en-US" altLang="zh-CN" sz="12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0048F3CA-B93F-4F47-BFE8-1F1F1608EF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EA90E5B7-D28D-42F5-A0B8-74D6013AE3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3}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{0</a:t>
            </a:r>
            <a:r>
              <a:rPr lang="zh-CN" altLang="en-US" dirty="0"/>
              <a:t>，</a:t>
            </a:r>
            <a:r>
              <a:rPr lang="en-US" altLang="zh-CN" dirty="0"/>
              <a:t>1}</a:t>
            </a:r>
            <a:r>
              <a:rPr lang="zh-CN" altLang="en-US" dirty="0"/>
              <a:t>共有</a:t>
            </a:r>
            <a:r>
              <a:rPr lang="en-US" altLang="zh-CN" dirty="0"/>
              <a:t>6</a:t>
            </a:r>
            <a:r>
              <a:rPr lang="zh-CN" altLang="en-US" dirty="0"/>
              <a:t>个不同的有序对，则其幂集中元素的个数是</a:t>
            </a:r>
            <a:r>
              <a:rPr lang="en-US" altLang="zh-CN" dirty="0"/>
              <a:t>2</a:t>
            </a:r>
            <a:r>
              <a:rPr lang="en-US" altLang="zh-CN" baseline="30000" dirty="0"/>
              <a:t>6</a:t>
            </a:r>
            <a:r>
              <a:rPr lang="en-US" altLang="zh-CN" dirty="0"/>
              <a:t>=64</a:t>
            </a:r>
            <a:r>
              <a:rPr lang="zh-CN" altLang="en-US" dirty="0"/>
              <a:t>个</a:t>
            </a:r>
            <a:endParaRPr lang="en-US" altLang="zh-CN" dirty="0"/>
          </a:p>
          <a:p>
            <a:pPr eaLnBrk="1" hangingPunct="1"/>
            <a:r>
              <a:rPr lang="zh-CN" altLang="en-US" dirty="0"/>
              <a:t>即：从</a:t>
            </a:r>
            <a:r>
              <a:rPr lang="en-US" altLang="zh-CN" dirty="0"/>
              <a:t>{1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3}</a:t>
            </a:r>
            <a:r>
              <a:rPr lang="zh-CN" altLang="en-US" dirty="0"/>
              <a:t>到</a:t>
            </a:r>
            <a:r>
              <a:rPr lang="en-US" altLang="zh-CN" dirty="0"/>
              <a:t>{0</a:t>
            </a:r>
            <a:r>
              <a:rPr lang="zh-CN" altLang="en-US" dirty="0"/>
              <a:t>，</a:t>
            </a:r>
            <a:r>
              <a:rPr lang="en-US" altLang="zh-CN" dirty="0"/>
              <a:t>1}</a:t>
            </a:r>
            <a:r>
              <a:rPr lang="zh-CN" altLang="en-US" dirty="0"/>
              <a:t>有</a:t>
            </a:r>
            <a:r>
              <a:rPr lang="en-US" altLang="zh-CN" dirty="0"/>
              <a:t>64</a:t>
            </a:r>
            <a:r>
              <a:rPr lang="zh-CN" altLang="en-US" dirty="0"/>
              <a:t>个不同的关系，这些关系中有</a:t>
            </a:r>
            <a:r>
              <a:rPr lang="en-US" altLang="zh-CN" dirty="0"/>
              <a:t>8</a:t>
            </a:r>
            <a:r>
              <a:rPr lang="zh-CN" altLang="en-US" dirty="0"/>
              <a:t>个函数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前面构造的双射函数是：</a:t>
            </a:r>
            <a:endParaRPr lang="en-US" altLang="zh-CN" dirty="0"/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({1})=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({2})=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f</a:t>
            </a:r>
            <a:r>
              <a:rPr lang="en-US" altLang="zh-CN" dirty="0">
                <a:latin typeface="Times New Roman" panose="02020603050405020304" pitchFamily="18" charset="0"/>
              </a:rPr>
              <a:t>({1,2})=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({1,3})=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({2,3})=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({1,2,3})=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endParaRPr lang="en-US" altLang="zh-CN" dirty="0"/>
          </a:p>
          <a:p>
            <a:pPr eaLnBrk="1" hangingPunct="1"/>
            <a:r>
              <a:rPr lang="zh-CN" altLang="en-US" dirty="0"/>
              <a:t>在此，可以从特征函数的角度构造双射函数</a:t>
            </a:r>
            <a:endParaRPr lang="en-US" altLang="zh-CN" dirty="0"/>
          </a:p>
          <a:p>
            <a:pPr eaLnBrk="1" hangingPunct="1"/>
            <a:r>
              <a:rPr lang="zh-CN" altLang="en-US" dirty="0"/>
              <a:t>一个子集可以用其特征函数表示，</a:t>
            </a:r>
            <a:endParaRPr lang="en-US" altLang="zh-CN" dirty="0"/>
          </a:p>
          <a:p>
            <a:pPr eaLnBrk="1" hangingPunct="1"/>
            <a:r>
              <a:rPr lang="zh-CN" altLang="en-US" dirty="0"/>
              <a:t>对于原集合中的任意元素，检查它是否在这个当前子集中，若在，则为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2774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FF6B498-AE3C-4EDE-AFEF-E75BE6F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87B86CEB-40AB-4499-A9E7-CC31B04BA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C36217A-4F76-4433-82C7-E5FFAB8C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71011-06B1-4617-9DB3-E9CE57410B98}" type="slidenum">
              <a:rPr lang="en-US" altLang="zh-CN" sz="1200" smtClean="0"/>
              <a:pPr/>
              <a:t>23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>
            <a:extLst>
              <a:ext uri="{FF2B5EF4-FFF2-40B4-BE49-F238E27FC236}">
                <a16:creationId xmlns:a16="http://schemas.microsoft.com/office/drawing/2014/main" id="{1D84E184-3933-46B6-89E8-1B442A047D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7C56CE-D789-47D5-9F36-657E17B288CB}" type="slidenum">
              <a:rPr lang="en-US" altLang="zh-CN" sz="1200" smtClean="0"/>
              <a:pPr/>
              <a:t>24</a:t>
            </a:fld>
            <a:endParaRPr lang="en-US" altLang="zh-CN" sz="1200"/>
          </a:p>
        </p:txBody>
      </p:sp>
      <p:sp>
        <p:nvSpPr>
          <p:cNvPr id="31747" name="Rectangle 2">
            <a:extLst>
              <a:ext uri="{FF2B5EF4-FFF2-40B4-BE49-F238E27FC236}">
                <a16:creationId xmlns:a16="http://schemas.microsoft.com/office/drawing/2014/main" id="{5EDBA895-5081-4771-BB22-DA963CCF4E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>
            <a:extLst>
              <a:ext uri="{FF2B5EF4-FFF2-40B4-BE49-F238E27FC236}">
                <a16:creationId xmlns:a16="http://schemas.microsoft.com/office/drawing/2014/main" id="{33D986D8-0548-4C33-9ADF-C6E0F768F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0253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39B3B152-FE6F-4BF7-9D33-162B2F6BBEB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C48C93-49ED-4643-964C-936BF9B8A9B1}" type="slidenum">
              <a:rPr lang="en-US" altLang="zh-CN" sz="1200" smtClean="0"/>
              <a:pPr/>
              <a:t>25</a:t>
            </a:fld>
            <a:endParaRPr lang="en-US" altLang="zh-CN" sz="12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F2B39F16-8930-42DA-BCB5-56AA0BFF351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85ECD1E9-97B6-47BD-9CE5-140691C394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FF6B498-AE3C-4EDE-AFEF-E75BE6F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87B86CEB-40AB-4499-A9E7-CC31B04BA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/>
              <a:t>134</a:t>
            </a:r>
            <a:r>
              <a:rPr lang="zh-CN" altLang="en-US" dirty="0"/>
              <a:t>正确</a:t>
            </a:r>
            <a:endParaRPr lang="en-US" altLang="zh-CN" dirty="0"/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zh-CN" altLang="en-US" dirty="0"/>
              <a:t>关于恒等关系和全域关系的商集为：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zh-CN" altLang="en-US" dirty="0"/>
              <a:t>            </a:t>
            </a:r>
            <a:r>
              <a:rPr lang="zh-CN" altLang="en-US" i="1" dirty="0"/>
              <a:t> </a:t>
            </a:r>
            <a:r>
              <a:rPr lang="en-US" altLang="zh-CN" i="1" dirty="0"/>
              <a:t>A/I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{{1}, {2}, …, {8}}</a:t>
            </a:r>
          </a:p>
          <a:p>
            <a:pPr marL="457200" indent="-457200" eaLnBrk="1" hangingPunct="1">
              <a:lnSpc>
                <a:spcPct val="90000"/>
              </a:lnSpc>
            </a:pPr>
            <a:r>
              <a:rPr lang="en-US" altLang="zh-CN" dirty="0"/>
              <a:t>           </a:t>
            </a:r>
            <a:r>
              <a:rPr lang="zh-CN" altLang="en-US" dirty="0"/>
              <a:t> </a:t>
            </a:r>
            <a:r>
              <a:rPr lang="en-US" altLang="zh-CN" i="1" dirty="0"/>
              <a:t>A/E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{{1,2,…,8}}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全域关系</a:t>
            </a:r>
            <a:r>
              <a:rPr lang="zh-CN" altLang="en-US" dirty="0"/>
              <a:t> 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 = 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A  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</a:rPr>
              <a:t>恒等关系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</a:t>
            </a:r>
          </a:p>
          <a:p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C36217A-4F76-4433-82C7-E5FFAB8C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71011-06B1-4617-9DB3-E9CE57410B98}" type="slidenum">
              <a:rPr lang="en-US" altLang="zh-CN" sz="1200" smtClean="0"/>
              <a:pPr/>
              <a:t>26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FF6B498-AE3C-4EDE-AFEF-E75BE6F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87B86CEB-40AB-4499-A9E7-CC31B04BA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fr-FR" altLang="zh-CN" sz="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g(N)={N}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</a:rPr>
              <a:t>考查了：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</a:rPr>
              <a:t>等价关系，自然映射</a:t>
            </a:r>
            <a:endParaRPr lang="en-US" altLang="zh-CN" sz="1200" dirty="0"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</a:rPr>
              <a:t>函数值与像的区别：函数值 </a:t>
            </a:r>
            <a:r>
              <a:rPr lang="en-US" altLang="zh-CN" sz="1200" i="1" dirty="0">
                <a:latin typeface="Times New Roman" panose="02020603050405020304" pitchFamily="18" charset="0"/>
              </a:rPr>
              <a:t>f</a:t>
            </a:r>
            <a:r>
              <a:rPr lang="en-US" altLang="zh-CN" sz="1200" dirty="0">
                <a:latin typeface="Times New Roman" panose="02020603050405020304" pitchFamily="18" charset="0"/>
              </a:rPr>
              <a:t>(</a:t>
            </a:r>
            <a:r>
              <a:rPr lang="en-US" altLang="zh-CN" sz="1200" i="1" dirty="0">
                <a:latin typeface="Times New Roman" panose="02020603050405020304" pitchFamily="18" charset="0"/>
              </a:rPr>
              <a:t>x</a:t>
            </a:r>
            <a:r>
              <a:rPr lang="en-US" altLang="zh-CN" sz="1200" dirty="0">
                <a:latin typeface="Times New Roman" panose="02020603050405020304" pitchFamily="18" charset="0"/>
              </a:rPr>
              <a:t>)∈</a:t>
            </a:r>
            <a:r>
              <a:rPr lang="en-US" altLang="zh-CN" sz="1200" i="1" dirty="0">
                <a:latin typeface="Times New Roman" panose="02020603050405020304" pitchFamily="18" charset="0"/>
              </a:rPr>
              <a:t>B</a:t>
            </a:r>
            <a:r>
              <a:rPr lang="en-US" altLang="zh-CN" sz="1200" dirty="0">
                <a:latin typeface="Times New Roman" panose="02020603050405020304" pitchFamily="18" charset="0"/>
              </a:rPr>
              <a:t>, </a:t>
            </a:r>
            <a:r>
              <a:rPr lang="zh-CN" altLang="en-US" sz="1200" dirty="0">
                <a:latin typeface="Times New Roman" panose="02020603050405020304" pitchFamily="18" charset="0"/>
              </a:rPr>
              <a:t>像</a:t>
            </a:r>
            <a:r>
              <a:rPr lang="en-US" altLang="zh-CN" sz="12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1200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2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1200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1200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sz="12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12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i="1" dirty="0">
                <a:solidFill>
                  <a:srgbClr val="0066FF"/>
                </a:solidFill>
                <a:latin typeface="Times New Roman" panose="02020603050405020304" pitchFamily="18" charset="0"/>
              </a:rPr>
              <a:t>习题课件上的有类似的题</a:t>
            </a:r>
            <a:endParaRPr lang="en-US" altLang="zh-CN" sz="1200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C36217A-4F76-4433-82C7-E5FFAB8C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71011-06B1-4617-9DB3-E9CE57410B98}" type="slidenum">
              <a:rPr lang="en-US" altLang="zh-CN" sz="1200" smtClean="0"/>
              <a:pPr/>
              <a:t>27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0E7583E-4BBB-4C20-8DB8-A006EDED7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7BA4FB-F4E1-4358-A313-F3D2ED6FB7F8}" type="slidenum">
              <a:rPr lang="en-US" altLang="zh-CN" sz="1200" smtClean="0"/>
              <a:pPr/>
              <a:t>28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3C0822C-DA4B-4039-B159-FC369E9EB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C5C03F4-90CC-4C0A-81C0-B56E194BA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30388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表面上在考查等价关系，函数集合，幂集的概念，实际上在深入考察函数的定义：</a:t>
            </a:r>
            <a:endParaRPr lang="en-US" altLang="zh-CN" dirty="0"/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为二元关系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都存在唯一的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∈ran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使 </a:t>
            </a:r>
            <a:r>
              <a:rPr lang="en-US" altLang="zh-CN" i="1" dirty="0" err="1">
                <a:latin typeface="Times New Roman" panose="02020603050405020304" pitchFamily="18" charset="0"/>
              </a:rPr>
              <a:t>xFy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r>
              <a:rPr lang="zh-CN" altLang="en-US" i="1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…} </a:t>
            </a:r>
          </a:p>
          <a:p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不可以为空，可以是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的全部非空子集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（也就是说，函数的值域不能为空，除了空，</a:t>
            </a:r>
            <a:r>
              <a:rPr lang="en-US" altLang="zh-CN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的所有子集都可以作为值域）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（可以用值域的定义来理解）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41438-2BA5-41F4-97EA-D5F5255A152E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6945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50E7583E-4BBB-4C20-8DB8-A006EDED7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D7BA4FB-F4E1-4358-A313-F3D2ED6FB7F8}" type="slidenum">
              <a:rPr lang="en-US" altLang="zh-CN" sz="1200" smtClean="0"/>
              <a:pPr/>
              <a:t>3</a:t>
            </a:fld>
            <a:endParaRPr lang="en-US" altLang="zh-CN" sz="12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73C0822C-DA4B-4039-B159-FC369E9EB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AC5C03F4-90CC-4C0A-81C0-B56E194BA5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FF6B498-AE3C-4EDE-AFEF-E75BE6F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87B86CEB-40AB-4499-A9E7-CC31B04BA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266700" algn="just"/>
            <a:r>
              <a:rPr lang="zh-CN" alt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中的元素对应的两个函数图像，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要都在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的上方（对于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[0,1]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1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266700" algn="just"/>
            <a:r>
              <a:rPr lang="zh-CN" alt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反例</a:t>
            </a:r>
            <a:r>
              <a:rPr lang="zh-CN" altLang="en-US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： （函数图像有交叉）</a:t>
            </a:r>
            <a:endParaRPr lang="en-US" altLang="zh-CN" sz="12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266700" algn="just"/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f(x)=x ,g(x)=-x+1(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都是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中的元素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indent="266700" algn="just"/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但是，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f(x)-g(x)=2x-1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，会有大于等于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，也会有小于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的，故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</a:t>
            </a:r>
            <a:r>
              <a:rPr lang="en-US" altLang="zh-CN" sz="1200" kern="100" dirty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f,g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</a:t>
            </a:r>
            <a:r>
              <a:rPr lang="en-US" altLang="zh-CN" sz="12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zh-CN" altLang="zh-CN" sz="12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endParaRPr lang="en-US" altLang="zh-CN" sz="1800" kern="10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简单例子：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A={1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3}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R={&lt;1,2&gt;,&lt;1,3&gt;}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表示整除关系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就是偏序关系，但是不是全序关系，因为</a:t>
            </a:r>
            <a:r>
              <a:rPr lang="en-US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&lt;2,3&gt;</a:t>
            </a:r>
            <a:r>
              <a:rPr lang="zh-CN" altLang="zh-CN" sz="18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不在其中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C36217A-4F76-4433-82C7-E5FFAB8C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71011-06B1-4617-9DB3-E9CE57410B98}" type="slidenum">
              <a:rPr lang="en-US" altLang="zh-CN" sz="1200" smtClean="0"/>
              <a:pPr/>
              <a:t>30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41438-2BA5-41F4-97EA-D5F5255A152E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04808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41438-2BA5-41F4-97EA-D5F5255A152E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6373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90E9DF9-5B9D-4BE6-9E17-24CB61DD4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6A6183-16DE-4FFF-AD65-DB36BDB92567}" type="slidenum">
              <a:rPr lang="en-US" altLang="zh-CN" sz="1200" smtClean="0"/>
              <a:pPr/>
              <a:t>33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8175FD1-8B09-45DC-B240-9019A2924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5FCFDA6-5C6F-4855-882E-F916F2401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737128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E52BB40-F15D-493D-8FF8-DCB7ED1CF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8C6FB5-823E-46DC-9953-B028549C716D}" type="slidenum">
              <a:rPr lang="en-US" altLang="zh-CN" sz="1200" smtClean="0"/>
              <a:pPr/>
              <a:t>34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6961A06-A9E9-4A5B-BF95-7EB34660B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FB4EC39-5801-4E94-A3A3-14BD61002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ACFA588B-19C8-4365-8CD9-2656F0F59A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54964A-8455-4423-BDDD-8B53520C3BA5}" type="slidenum">
              <a:rPr lang="en-US" altLang="zh-CN" sz="1200" smtClean="0"/>
              <a:pPr/>
              <a:t>35</a:t>
            </a:fld>
            <a:endParaRPr lang="en-US" altLang="zh-CN" sz="1200"/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4F15D527-15DB-442A-8837-97BFCBE776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93AE9216-9EEC-4C93-83BC-92169173DE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证函数值唯一：由不同的的两个</a:t>
            </a:r>
            <a:r>
              <a:rPr lang="en-US" altLang="zh-CN" dirty="0"/>
              <a:t>y</a:t>
            </a:r>
            <a:r>
              <a:rPr lang="zh-CN" altLang="en-US" dirty="0"/>
              <a:t>，推得它们相等 </a:t>
            </a:r>
            <a:endParaRPr lang="en-US" altLang="zh-CN" dirty="0"/>
          </a:p>
          <a:p>
            <a:pPr eaLnBrk="1" hangingPunct="1"/>
            <a:r>
              <a:rPr lang="zh-CN" altLang="en-US" dirty="0"/>
              <a:t>辖域的扩张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73B80C79-9759-49DC-9165-28B282C465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5919FC8-52A3-49E5-8D00-613C763E343B}" type="slidenum">
              <a:rPr lang="en-US" altLang="zh-CN" sz="1200" smtClean="0"/>
              <a:pPr/>
              <a:t>36</a:t>
            </a:fld>
            <a:endParaRPr lang="en-US" altLang="zh-CN" sz="1200"/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74C87241-07B3-4BDF-AAC5-624A46EA3FB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B64871D-3DD2-47EA-A54B-86F49E1558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F339504A-33C3-44B2-96AE-43D09FBA9F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2A89BCE-10D5-4B20-BC3E-3F815DBB4F9C}" type="slidenum">
              <a:rPr lang="en-US" altLang="zh-CN" sz="1200" smtClean="0"/>
              <a:pPr/>
              <a:t>37</a:t>
            </a:fld>
            <a:endParaRPr lang="en-US" altLang="zh-CN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874A221-5068-4243-ACED-C292B4BD1C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976E30B-4035-4657-A811-D8C4EEED5C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</a:p>
          <a:p>
            <a:pPr marL="609600" indent="-6096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609600" indent="-609600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709AC27-81DD-4221-8557-5EE317740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B9EE04-0B01-473A-9CBF-929203C1D7C2}" type="slidenum">
              <a:rPr lang="en-US" altLang="zh-CN" sz="1200" smtClean="0"/>
              <a:pPr/>
              <a:t>38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76D14E4-8981-4261-906A-9E9B2154F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F2928EE-7643-4B87-850A-E1CCBDC3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id="{0709AC27-81DD-4221-8557-5EE317740B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8B9EE04-0B01-473A-9CBF-929203C1D7C2}" type="slidenum">
              <a:rPr lang="en-US" altLang="zh-CN" sz="1200" smtClean="0"/>
              <a:pPr/>
              <a:t>39</a:t>
            </a:fld>
            <a:endParaRPr lang="en-US" altLang="zh-CN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id="{976D14E4-8981-4261-906A-9E9B2154FF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id="{9F2928EE-7643-4B87-850A-E1CCBDC318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2803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66A65DDB-2E19-42DC-9EA4-4A152D6FE2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8344E75-48EF-40F5-952B-B7D437451EE7}" type="slidenum">
              <a:rPr lang="en-US" altLang="zh-CN" sz="1200" smtClean="0"/>
              <a:pPr/>
              <a:t>4</a:t>
            </a:fld>
            <a:endParaRPr lang="en-US" altLang="zh-CN" sz="12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0EA6BFFC-5EFF-4103-9B6A-12B9AFAD73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3454395C-036C-40F1-94E9-543AF31A40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可以多对一</a:t>
            </a:r>
            <a:endParaRPr lang="en-US" altLang="zh-CN" dirty="0"/>
          </a:p>
          <a:p>
            <a:pPr eaLnBrk="1" hangingPunct="1"/>
            <a:r>
              <a:rPr lang="zh-CN" altLang="en-US" dirty="0"/>
              <a:t>不可以一对多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86015D9-232A-40ED-A531-5F6D4F96B8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69EC6FD-7EB6-4014-9D32-B955724631AE}" type="slidenum">
              <a:rPr lang="en-US" altLang="zh-CN" sz="1200" smtClean="0"/>
              <a:pPr/>
              <a:t>40</a:t>
            </a:fld>
            <a:endParaRPr lang="en-US" altLang="zh-CN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02A5177D-3A31-4C55-BD80-82B87A1FDA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7F89D07C-E207-4D94-AF9E-45EEC6878B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对于单射来讲，函数值要是相等，必不能有不同的</a:t>
            </a:r>
            <a:r>
              <a:rPr lang="en-US" altLang="zh-CN" dirty="0"/>
              <a:t>x</a:t>
            </a:r>
            <a:r>
              <a:rPr lang="zh-CN" altLang="en-US" dirty="0"/>
              <a:t>值，一定是相同的。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>
            <a:extLst>
              <a:ext uri="{FF2B5EF4-FFF2-40B4-BE49-F238E27FC236}">
                <a16:creationId xmlns:a16="http://schemas.microsoft.com/office/drawing/2014/main" id="{25956B84-CFAB-4DDF-87D0-BFB00EB064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CE06C9C-C810-4162-9D38-F1B7932F4050}" type="slidenum">
              <a:rPr lang="en-US" altLang="zh-CN" sz="1200" smtClean="0"/>
              <a:pPr/>
              <a:t>41</a:t>
            </a:fld>
            <a:endParaRPr lang="en-US" altLang="zh-CN" sz="1200"/>
          </a:p>
        </p:txBody>
      </p:sp>
      <p:sp>
        <p:nvSpPr>
          <p:cNvPr id="48131" name="Rectangle 2">
            <a:extLst>
              <a:ext uri="{FF2B5EF4-FFF2-40B4-BE49-F238E27FC236}">
                <a16:creationId xmlns:a16="http://schemas.microsoft.com/office/drawing/2014/main" id="{D9683128-6EC2-442E-AB0D-FD33E35FE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>
            <a:extLst>
              <a:ext uri="{FF2B5EF4-FFF2-40B4-BE49-F238E27FC236}">
                <a16:creationId xmlns:a16="http://schemas.microsoft.com/office/drawing/2014/main" id="{C8F1A498-E819-4E2A-BA3A-BDAF18D273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同时，第一个例子也可以说明双射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>
            <a:extLst>
              <a:ext uri="{FF2B5EF4-FFF2-40B4-BE49-F238E27FC236}">
                <a16:creationId xmlns:a16="http://schemas.microsoft.com/office/drawing/2014/main" id="{36F65F65-3B7B-47F4-9E7E-0037E15AB0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A9687B3-9A96-4DAE-BBA5-6A9972C620FA}" type="slidenum">
              <a:rPr lang="en-US" altLang="zh-CN" sz="1200" smtClean="0"/>
              <a:pPr/>
              <a:t>42</a:t>
            </a:fld>
            <a:endParaRPr lang="en-US" altLang="zh-CN" sz="1200"/>
          </a:p>
        </p:txBody>
      </p:sp>
      <p:sp>
        <p:nvSpPr>
          <p:cNvPr id="50179" name="Rectangle 2">
            <a:extLst>
              <a:ext uri="{FF2B5EF4-FFF2-40B4-BE49-F238E27FC236}">
                <a16:creationId xmlns:a16="http://schemas.microsoft.com/office/drawing/2014/main" id="{8145F6FC-FC32-4EB9-B9B7-A2222FF8997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>
            <a:extLst>
              <a:ext uri="{FF2B5EF4-FFF2-40B4-BE49-F238E27FC236}">
                <a16:creationId xmlns:a16="http://schemas.microsoft.com/office/drawing/2014/main" id="{262A6B57-9D1D-4ECA-B0CE-A1F3DDC482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29DA6BD2-EF3E-4909-9459-C24DA16D2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0395598-8474-43E7-8076-AC42900ECDA9}" type="slidenum">
              <a:rPr lang="en-US" altLang="zh-CN" sz="1200" smtClean="0"/>
              <a:pPr/>
              <a:t>43</a:t>
            </a:fld>
            <a:endParaRPr lang="en-US" altLang="zh-CN" sz="1200"/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2A562C9E-3305-4613-A815-AD83F0CFD6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77F4DDAD-C188-4E06-8D75-91A087E7C9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84BF5C59-F7D2-4B44-A1AA-8E137504B2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5BDE091-9CDF-4011-8121-B2F618BE8705}" type="slidenum">
              <a:rPr lang="en-US" altLang="zh-CN" sz="1200" smtClean="0"/>
              <a:pPr/>
              <a:t>44</a:t>
            </a:fld>
            <a:endParaRPr lang="en-US" altLang="zh-CN" sz="1200"/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91E5A924-44BD-4609-AA30-261F1DCE2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45513C06-07D5-40BE-A11A-FE921DE512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spcBef>
                <a:spcPct val="5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1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>
            <a:extLst>
              <a:ext uri="{FF2B5EF4-FFF2-40B4-BE49-F238E27FC236}">
                <a16:creationId xmlns:a16="http://schemas.microsoft.com/office/drawing/2014/main" id="{D1979071-F775-4C20-9B09-E63E17B422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43B4871-B661-467F-BA86-8A46F3FFE69B}" type="slidenum">
              <a:rPr lang="en-US" altLang="zh-CN" sz="1200" smtClean="0"/>
              <a:pPr/>
              <a:t>45</a:t>
            </a:fld>
            <a:endParaRPr lang="en-US" altLang="zh-CN" sz="1200"/>
          </a:p>
        </p:txBody>
      </p:sp>
      <p:sp>
        <p:nvSpPr>
          <p:cNvPr id="56323" name="Rectangle 2">
            <a:extLst>
              <a:ext uri="{FF2B5EF4-FFF2-40B4-BE49-F238E27FC236}">
                <a16:creationId xmlns:a16="http://schemas.microsoft.com/office/drawing/2014/main" id="{452DE516-73F4-4422-9961-B45168DCD4F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>
            <a:extLst>
              <a:ext uri="{FF2B5EF4-FFF2-40B4-BE49-F238E27FC236}">
                <a16:creationId xmlns:a16="http://schemas.microsoft.com/office/drawing/2014/main" id="{49388FC4-B5EE-4131-A130-6FD02EC42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CE52BB40-F15D-493D-8FF8-DCB7ED1CFFC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98C6FB5-823E-46DC-9953-B028549C716D}" type="slidenum">
              <a:rPr lang="en-US" altLang="zh-CN" sz="1200" smtClean="0"/>
              <a:pPr/>
              <a:t>46</a:t>
            </a:fld>
            <a:endParaRPr lang="en-US" altLang="zh-CN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F6961A06-A9E9-4A5B-BF95-7EB34660BD4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0FB4EC39-5801-4E94-A3A3-14BD610027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00449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90E9DF9-5B9D-4BE6-9E17-24CB61DD4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6A6183-16DE-4FFF-AD65-DB36BDB92567}" type="slidenum">
              <a:rPr lang="en-US" altLang="zh-CN" sz="1200" smtClean="0"/>
              <a:pPr/>
              <a:t>47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8175FD1-8B09-45DC-B240-9019A2924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5FCFDA6-5C6F-4855-882E-F916F2401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A11460B-A921-4C37-B604-2F7CB4041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2A8971-9773-489C-9180-F83D3B3DDDD7}" type="slidenum">
              <a:rPr lang="en-US" altLang="zh-CN" sz="1200" smtClean="0"/>
              <a:pPr/>
              <a:t>48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B707557-D360-47F7-AFCB-7BF1ADEC8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F5B38B4-A806-4AEC-8EEF-423BD3076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7B8F499E-A2BE-4165-BBF7-815D8B9B2E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A19B5D-6088-4B53-B6B2-F030837E7612}" type="slidenum">
              <a:rPr lang="en-US" altLang="zh-CN" sz="1200" smtClean="0"/>
              <a:pPr/>
              <a:t>49</a:t>
            </a:fld>
            <a:endParaRPr lang="en-US" altLang="zh-CN" sz="1200"/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DF5593E4-3FF7-453E-A270-C2E5338875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53CB9018-EC17-45EC-A0B5-5EF5DD086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DCEF0599-56D6-43F5-B2F1-B391482BA4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F6235CD-6952-43D8-92B0-981D6F64F2D4}" type="slidenum">
              <a:rPr lang="en-US" altLang="zh-CN" sz="1200" smtClean="0"/>
              <a:pPr/>
              <a:t>5</a:t>
            </a:fld>
            <a:endParaRPr lang="en-US" altLang="zh-CN" sz="12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8301782-34EA-4BDA-9BC0-7D3BA93D8B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5B2379F3-3E10-4B20-96FE-A101A02E4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BC77AF1D-50F0-4B60-A040-8C34B0955A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F8C5D1A-D83F-4D61-82FC-006C3D64A93E}" type="slidenum">
              <a:rPr lang="en-US" altLang="zh-CN" sz="1200" smtClean="0"/>
              <a:pPr/>
              <a:t>50</a:t>
            </a:fld>
            <a:endParaRPr lang="en-US" altLang="zh-CN" sz="1200"/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ED779013-EBEF-41E4-A439-60B438B648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606F9E7C-6EB2-4EE4-9396-DE0C73659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&lt;</a:t>
            </a:r>
            <a:r>
              <a:rPr lang="en-US" altLang="zh-CN" dirty="0" err="1"/>
              <a:t>m,n</a:t>
            </a:r>
            <a:r>
              <a:rPr lang="en-US" altLang="zh-CN" dirty="0"/>
              <a:t>&gt;</a:t>
            </a:r>
            <a:r>
              <a:rPr lang="zh-CN" altLang="en-US" dirty="0"/>
              <a:t>点所在斜线下方的平面的所有点数</a:t>
            </a:r>
            <a:r>
              <a:rPr lang="en-US" altLang="zh-CN" dirty="0"/>
              <a:t>+m(</a:t>
            </a:r>
            <a:r>
              <a:rPr lang="zh-CN" altLang="en-US" dirty="0"/>
              <a:t>斜线上的此点之前的点数</a:t>
            </a:r>
            <a:r>
              <a:rPr lang="en-US" altLang="zh-CN" dirty="0"/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&lt;0,0&gt;, &lt;0,1&gt;, &lt;1,0&gt;, &lt;0,2&gt;, &lt;1,1&gt;, &lt;2,0&gt;, &lt;0,3&gt;, …….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0           1          2          3          4          5          6</a:t>
            </a:r>
            <a:endParaRPr lang="zh-CN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>
            <a:extLst>
              <a:ext uri="{FF2B5EF4-FFF2-40B4-BE49-F238E27FC236}">
                <a16:creationId xmlns:a16="http://schemas.microsoft.com/office/drawing/2014/main" id="{1A8B6225-53DE-4732-9D5D-74ADBCDDC3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A99413-42E6-4A66-A488-1EDD6EB62880}" type="slidenum">
              <a:rPr lang="en-US" altLang="zh-CN" sz="1200" smtClean="0"/>
              <a:pPr/>
              <a:t>51</a:t>
            </a:fld>
            <a:endParaRPr lang="en-US" altLang="zh-CN" sz="1200"/>
          </a:p>
        </p:txBody>
      </p:sp>
      <p:sp>
        <p:nvSpPr>
          <p:cNvPr id="64515" name="Rectangle 2">
            <a:extLst>
              <a:ext uri="{FF2B5EF4-FFF2-40B4-BE49-F238E27FC236}">
                <a16:creationId xmlns:a16="http://schemas.microsoft.com/office/drawing/2014/main" id="{8C6944C2-F60A-45E9-AB03-97F1A4E283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>
            <a:extLst>
              <a:ext uri="{FF2B5EF4-FFF2-40B4-BE49-F238E27FC236}">
                <a16:creationId xmlns:a16="http://schemas.microsoft.com/office/drawing/2014/main" id="{A16C8947-8950-4665-B9DC-B1EF02F1A4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有理数就是整数的“比”</a:t>
            </a:r>
            <a:endParaRPr lang="en-US" altLang="zh-CN" dirty="0"/>
          </a:p>
          <a:p>
            <a:pPr eaLnBrk="1" hangingPunct="1"/>
            <a:r>
              <a:rPr lang="zh-CN" altLang="en-US" dirty="0"/>
              <a:t>规定，在计数过程中必须跳过第二次以及以后各次所遇到的同一个有理数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6A3FB8-098C-453B-AF2E-E6AE9EDD0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63B9A5-2057-4FDD-8BE2-4029DC8306EF}" type="slidenum">
              <a:rPr lang="en-US" altLang="zh-CN" sz="1200" smtClean="0"/>
              <a:pPr/>
              <a:t>52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0250787-A765-4AAD-9BB9-01FCD4E6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C406AEC-410A-4A4A-A875-9362543EB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6A3FB8-098C-453B-AF2E-E6AE9EDD0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63B9A5-2057-4FDD-8BE2-4029DC8306EF}" type="slidenum">
              <a:rPr lang="en-US" altLang="zh-CN" sz="1200" smtClean="0"/>
              <a:pPr/>
              <a:t>53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0250787-A765-4AAD-9BB9-01FCD4E6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C406AEC-410A-4A4A-A875-9362543EB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左书上的方法</a:t>
            </a:r>
            <a:endParaRPr lang="en-US" altLang="zh-CN" dirty="0"/>
          </a:p>
          <a:p>
            <a:pPr eaLnBrk="1" hangingPunct="1"/>
            <a:r>
              <a:rPr lang="zh-CN" altLang="en-US" dirty="0"/>
              <a:t>闭区间</a:t>
            </a:r>
            <a:r>
              <a:rPr lang="en-US" altLang="zh-CN" dirty="0"/>
              <a:t>[0,1]</a:t>
            </a:r>
            <a:r>
              <a:rPr lang="zh-CN" altLang="en-US" dirty="0"/>
              <a:t>比开区间</a:t>
            </a:r>
            <a:r>
              <a:rPr lang="en-US" altLang="zh-CN" dirty="0"/>
              <a:t>(0,1)</a:t>
            </a:r>
            <a:r>
              <a:rPr lang="zh-CN" altLang="en-US" dirty="0"/>
              <a:t>多了两个端点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</a:p>
          <a:p>
            <a:pPr eaLnBrk="1" hangingPunct="1"/>
            <a:r>
              <a:rPr lang="zh-CN" altLang="en-US" dirty="0"/>
              <a:t>可以用希尔伯特无穷旅馆的方法来解决</a:t>
            </a:r>
            <a:endParaRPr lang="en-US" altLang="zh-CN" dirty="0"/>
          </a:p>
          <a:p>
            <a:pPr eaLnBrk="1" hangingPunct="1"/>
            <a:r>
              <a:rPr lang="zh-CN" altLang="en-US" dirty="0"/>
              <a:t>用一个简单的集合</a:t>
            </a:r>
            <a:r>
              <a:rPr lang="en-US" altLang="zh-CN" dirty="0"/>
              <a:t>A={1/2</a:t>
            </a:r>
            <a:r>
              <a:rPr lang="zh-CN" altLang="en-US" dirty="0"/>
              <a:t>，</a:t>
            </a:r>
            <a:r>
              <a:rPr lang="en-US" altLang="zh-CN" dirty="0"/>
              <a:t>1/3</a:t>
            </a:r>
            <a:r>
              <a:rPr lang="zh-CN" altLang="en-US" dirty="0"/>
              <a:t>，</a:t>
            </a:r>
            <a:r>
              <a:rPr lang="en-US" altLang="zh-CN" dirty="0"/>
              <a:t>1/4,…..}</a:t>
            </a:r>
            <a:r>
              <a:rPr lang="zh-CN" altLang="en-US" dirty="0"/>
              <a:t>表示无限旅馆</a:t>
            </a:r>
            <a:endParaRPr lang="en-US" altLang="zh-CN" dirty="0"/>
          </a:p>
          <a:p>
            <a:pPr eaLnBrk="1" hangingPunct="1"/>
            <a:r>
              <a:rPr lang="zh-CN" altLang="en-US" dirty="0"/>
              <a:t>再取一个</a:t>
            </a:r>
            <a:r>
              <a:rPr lang="en-US" altLang="zh-CN" dirty="0"/>
              <a:t>B</a:t>
            </a:r>
            <a:r>
              <a:rPr lang="zh-CN" altLang="en-US" dirty="0"/>
              <a:t>，把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放入，</a:t>
            </a:r>
            <a:r>
              <a:rPr lang="en-US" altLang="zh-CN" dirty="0"/>
              <a:t>B={0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1/2</a:t>
            </a:r>
            <a:r>
              <a:rPr lang="zh-CN" altLang="en-US" dirty="0"/>
              <a:t>，</a:t>
            </a:r>
            <a:r>
              <a:rPr lang="en-US" altLang="zh-CN" dirty="0"/>
              <a:t>1/3</a:t>
            </a:r>
            <a:r>
              <a:rPr lang="zh-CN" altLang="en-US" dirty="0"/>
              <a:t>，</a:t>
            </a:r>
            <a:r>
              <a:rPr lang="en-US" altLang="zh-CN" dirty="0"/>
              <a:t>1/4,…..}</a:t>
            </a:r>
          </a:p>
          <a:p>
            <a:pPr eaLnBrk="1" hangingPunct="1"/>
            <a:r>
              <a:rPr lang="en-US" altLang="zh-CN" dirty="0"/>
              <a:t>(0,1)-A=[0,1]-B</a:t>
            </a:r>
          </a:p>
          <a:p>
            <a:pPr eaLnBrk="1" hangingPunct="1"/>
            <a:r>
              <a:rPr lang="zh-CN" altLang="en-US" dirty="0"/>
              <a:t>因此，可以说，除了集合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，剩余的元素可以自己对自己</a:t>
            </a:r>
            <a:endParaRPr lang="en-US" altLang="zh-CN" dirty="0"/>
          </a:p>
          <a:p>
            <a:pPr eaLnBrk="1" hangingPunct="1"/>
            <a:r>
              <a:rPr lang="zh-CN" altLang="en-US" dirty="0"/>
              <a:t>故此问题转化为构造从</a:t>
            </a:r>
            <a:r>
              <a:rPr lang="en-US" altLang="zh-CN" dirty="0"/>
              <a:t>A</a:t>
            </a:r>
            <a:r>
              <a:rPr lang="zh-CN" altLang="en-US" dirty="0"/>
              <a:t>到</a:t>
            </a:r>
            <a:r>
              <a:rPr lang="en-US" altLang="zh-CN" dirty="0"/>
              <a:t>B</a:t>
            </a:r>
            <a:r>
              <a:rPr lang="zh-CN" altLang="en-US" dirty="0"/>
              <a:t>上的双射函数</a:t>
            </a:r>
            <a:endParaRPr lang="en-US" altLang="zh-CN" dirty="0"/>
          </a:p>
          <a:p>
            <a:pPr eaLnBrk="1" hangingPunct="1"/>
            <a:r>
              <a:rPr lang="en-US" altLang="zh-CN" dirty="0"/>
              <a:t>        1       2       3      4       5…….</a:t>
            </a:r>
          </a:p>
          <a:p>
            <a:pPr eaLnBrk="1" hangingPunct="1"/>
            <a:r>
              <a:rPr lang="en-US" altLang="zh-CN" dirty="0"/>
              <a:t>A={1/2</a:t>
            </a:r>
            <a:r>
              <a:rPr lang="zh-CN" altLang="en-US" dirty="0"/>
              <a:t>，</a:t>
            </a:r>
            <a:r>
              <a:rPr lang="en-US" altLang="zh-CN" dirty="0"/>
              <a:t>1/3</a:t>
            </a:r>
            <a:r>
              <a:rPr lang="zh-CN" altLang="en-US" dirty="0"/>
              <a:t>，</a:t>
            </a:r>
            <a:r>
              <a:rPr lang="en-US" altLang="zh-CN" dirty="0"/>
              <a:t>1/4,    …..                 1/n+2,…..}</a:t>
            </a:r>
          </a:p>
          <a:p>
            <a:pPr eaLnBrk="1" hangingPunct="1"/>
            <a:r>
              <a:rPr lang="en-US" altLang="zh-CN" dirty="0"/>
              <a:t>B={0</a:t>
            </a:r>
            <a:r>
              <a:rPr lang="zh-CN" altLang="en-US" dirty="0"/>
              <a:t>，    </a:t>
            </a:r>
            <a:r>
              <a:rPr lang="en-US" altLang="zh-CN" dirty="0"/>
              <a:t>1</a:t>
            </a:r>
            <a:r>
              <a:rPr lang="zh-CN" altLang="en-US" dirty="0"/>
              <a:t>，   </a:t>
            </a:r>
            <a:r>
              <a:rPr lang="en-US" altLang="zh-CN" dirty="0"/>
              <a:t>1/2</a:t>
            </a:r>
            <a:r>
              <a:rPr lang="zh-CN" altLang="en-US" dirty="0"/>
              <a:t>，</a:t>
            </a:r>
            <a:r>
              <a:rPr lang="en-US" altLang="zh-CN" dirty="0"/>
              <a:t>1/3</a:t>
            </a:r>
            <a:r>
              <a:rPr lang="zh-CN" altLang="en-US" dirty="0"/>
              <a:t>，</a:t>
            </a:r>
            <a:r>
              <a:rPr lang="en-US" altLang="zh-CN" dirty="0"/>
              <a:t>1/4,…..</a:t>
            </a:r>
            <a:r>
              <a:rPr lang="zh-CN" altLang="en-US" dirty="0"/>
              <a:t>，</a:t>
            </a:r>
            <a:r>
              <a:rPr lang="en-US" altLang="zh-CN" dirty="0"/>
              <a:t>1/n,    ……}</a:t>
            </a:r>
          </a:p>
          <a:p>
            <a:pPr eaLnBrk="1" hangingPunct="1"/>
            <a:r>
              <a:rPr lang="zh-CN" altLang="en-US" dirty="0"/>
              <a:t>也就是说，要把</a:t>
            </a:r>
            <a:r>
              <a:rPr lang="en-US" altLang="zh-CN" dirty="0"/>
              <a:t>0,1</a:t>
            </a:r>
            <a:r>
              <a:rPr lang="zh-CN" altLang="en-US" dirty="0"/>
              <a:t>入住到无限旅馆</a:t>
            </a:r>
            <a:r>
              <a:rPr lang="en-US" altLang="zh-CN" dirty="0"/>
              <a:t>A</a:t>
            </a:r>
            <a:r>
              <a:rPr lang="zh-CN" altLang="en-US" dirty="0"/>
              <a:t>中，</a:t>
            </a:r>
            <a:endParaRPr lang="en-US" altLang="zh-CN" dirty="0"/>
          </a:p>
          <a:p>
            <a:pPr eaLnBrk="1" hangingPunct="1"/>
            <a:r>
              <a:rPr lang="zh-CN" altLang="en-US" dirty="0"/>
              <a:t>即：</a:t>
            </a:r>
            <a:r>
              <a:rPr lang="en-US" altLang="zh-CN" dirty="0"/>
              <a:t>1</a:t>
            </a:r>
            <a:r>
              <a:rPr lang="zh-CN" altLang="en-US" dirty="0"/>
              <a:t>号房间的客人</a:t>
            </a:r>
            <a:r>
              <a:rPr lang="en-US" altLang="zh-CN" dirty="0"/>
              <a:t>1/2</a:t>
            </a:r>
            <a:r>
              <a:rPr lang="zh-CN" altLang="en-US" dirty="0"/>
              <a:t>搬到</a:t>
            </a:r>
            <a:r>
              <a:rPr lang="en-US" altLang="zh-CN" dirty="0"/>
              <a:t>3</a:t>
            </a:r>
            <a:r>
              <a:rPr lang="zh-CN" altLang="en-US" dirty="0"/>
              <a:t>号房间，</a:t>
            </a:r>
            <a:r>
              <a:rPr lang="en-US" altLang="zh-CN" dirty="0"/>
              <a:t>2</a:t>
            </a:r>
            <a:r>
              <a:rPr lang="zh-CN" altLang="en-US" dirty="0"/>
              <a:t>号房间的客人</a:t>
            </a:r>
            <a:r>
              <a:rPr lang="en-US" altLang="zh-CN" dirty="0"/>
              <a:t>1/3</a:t>
            </a:r>
            <a:r>
              <a:rPr lang="zh-CN" altLang="en-US" dirty="0"/>
              <a:t>搬到</a:t>
            </a:r>
            <a:r>
              <a:rPr lang="en-US" altLang="zh-CN" dirty="0"/>
              <a:t>4</a:t>
            </a:r>
            <a:r>
              <a:rPr lang="zh-CN" altLang="en-US" dirty="0"/>
              <a:t>号</a:t>
            </a:r>
            <a:r>
              <a:rPr lang="en-US" altLang="zh-CN" dirty="0"/>
              <a:t>,…..</a:t>
            </a:r>
          </a:p>
          <a:p>
            <a:pPr eaLnBrk="1" hangingPunct="1"/>
            <a:r>
              <a:rPr lang="zh-CN" altLang="en-US" dirty="0"/>
              <a:t>然后，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分别入住</a:t>
            </a:r>
            <a:r>
              <a:rPr lang="en-US" altLang="zh-CN" dirty="0"/>
              <a:t>1</a:t>
            </a:r>
            <a:r>
              <a:rPr lang="zh-CN" altLang="en-US" dirty="0"/>
              <a:t>号和</a:t>
            </a:r>
            <a:r>
              <a:rPr lang="en-US" altLang="zh-CN" dirty="0"/>
              <a:t>2</a:t>
            </a:r>
            <a:r>
              <a:rPr lang="zh-CN" altLang="en-US" dirty="0"/>
              <a:t>号房间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73657973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6A3FB8-098C-453B-AF2E-E6AE9EDD0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63B9A5-2057-4FDD-8BE2-4029DC8306EF}" type="slidenum">
              <a:rPr lang="en-US" altLang="zh-CN" sz="1200" smtClean="0"/>
              <a:pPr/>
              <a:t>54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0250787-A765-4AAD-9BB9-01FCD4E6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C406AEC-410A-4A4A-A875-9362543EB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教材</a:t>
            </a:r>
            <a:r>
              <a:rPr lang="en-US" altLang="zh-CN" dirty="0"/>
              <a:t>(</a:t>
            </a:r>
            <a:r>
              <a:rPr lang="zh-CN" altLang="en-US" dirty="0"/>
              <a:t>屈</a:t>
            </a:r>
            <a:r>
              <a:rPr lang="en-US" altLang="zh-CN" dirty="0"/>
              <a:t>)</a:t>
            </a:r>
            <a:r>
              <a:rPr lang="zh-CN" altLang="en-US" dirty="0"/>
              <a:t>上的方法</a:t>
            </a:r>
            <a:endParaRPr lang="en-US" altLang="zh-CN" dirty="0"/>
          </a:p>
          <a:p>
            <a:pPr eaLnBrk="1" hangingPunct="1"/>
            <a:r>
              <a:rPr lang="en-US" altLang="zh-CN" dirty="0"/>
              <a:t>(5)</a:t>
            </a:r>
            <a:r>
              <a:rPr lang="zh-CN" altLang="en-US" dirty="0"/>
              <a:t>为了构造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[0,1]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的双射函数，必须要解决端点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0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的对应问题，为此，选择一个无限序列：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½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1/4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1/8…</a:t>
            </a:r>
          </a:p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构造一一对应（前三步），然后其余的数是自己对应自己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03162597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6A3FB8-098C-453B-AF2E-E6AE9EDD0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63B9A5-2057-4FDD-8BE2-4029DC8306EF}" type="slidenum">
              <a:rPr lang="en-US" altLang="zh-CN" sz="1200" smtClean="0"/>
              <a:pPr/>
              <a:t>55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0250787-A765-4AAD-9BB9-01FCD4E6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C406AEC-410A-4A4A-A875-9362543EB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两种方法对比，不同之处就在于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集合不同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69202512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6A3FB8-098C-453B-AF2E-E6AE9EDD0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63B9A5-2057-4FDD-8BE2-4029DC8306EF}" type="slidenum">
              <a:rPr lang="en-US" altLang="zh-CN" sz="1200" smtClean="0"/>
              <a:pPr/>
              <a:t>56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0250787-A765-4AAD-9BB9-01FCD4E6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C406AEC-410A-4A4A-A875-9362543EB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04567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id="{FD6A3FB8-098C-453B-AF2E-E6AE9EDD02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563B9A5-2057-4FDD-8BE2-4029DC8306EF}" type="slidenum">
              <a:rPr lang="en-US" altLang="zh-CN" sz="1200" smtClean="0"/>
              <a:pPr/>
              <a:t>57</a:t>
            </a:fld>
            <a:endParaRPr lang="en-US" altLang="zh-CN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id="{40250787-A765-4AAD-9BB9-01FCD4E6E4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id="{CC406AEC-410A-4A4A-A875-9362543EBC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a=1/4,b=1/2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688055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id="{63D40FEA-9232-46E1-A73C-2C09FE8AC2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E78FD9-09BD-4C21-A998-410E12A59E22}" type="slidenum">
              <a:rPr lang="en-US" altLang="zh-CN" sz="1200" smtClean="0"/>
              <a:pPr/>
              <a:t>58</a:t>
            </a:fld>
            <a:endParaRPr lang="en-US" altLang="zh-CN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id="{91670E19-B8D9-4CDF-9197-34CE94D52D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id="{A9FC5614-294D-415C-9842-CD08996E90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以</a:t>
            </a:r>
            <a:r>
              <a:rPr lang="en-US" altLang="zh-CN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这个实例来理解证明过程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i="1" dirty="0">
                <a:latin typeface="Times New Roman" panose="02020603050405020304" pitchFamily="18" charset="0"/>
              </a:rPr>
              <a:t>表示</a:t>
            </a:r>
            <a:r>
              <a:rPr lang="zh-CN" altLang="zh-CN" dirty="0"/>
              <a:t>从</a:t>
            </a:r>
            <a:r>
              <a:rPr lang="en-US" altLang="zh-CN" i="1" dirty="0"/>
              <a:t>A</a:t>
            </a:r>
            <a:r>
              <a:rPr lang="zh-CN" altLang="zh-CN" dirty="0"/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zh-CN" altLang="zh-CN" dirty="0"/>
              <a:t>的（函数的集合） </a:t>
            </a:r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en-US" altLang="zh-CN" i="1" baseline="30000" dirty="0"/>
              <a:t>A </a:t>
            </a:r>
            <a:r>
              <a:rPr lang="en-US" altLang="zh-CN" dirty="0"/>
              <a:t>= { </a:t>
            </a:r>
            <a:r>
              <a:rPr lang="en-US" altLang="zh-CN" i="1" dirty="0"/>
              <a:t>f</a:t>
            </a:r>
            <a:r>
              <a:rPr lang="en-US" altLang="zh-CN" dirty="0"/>
              <a:t> | </a:t>
            </a:r>
            <a:r>
              <a:rPr lang="en-US" altLang="zh-CN" i="1" dirty="0"/>
              <a:t>f</a:t>
            </a:r>
            <a:r>
              <a:rPr lang="zh-CN" altLang="zh-CN" dirty="0"/>
              <a:t>：</a:t>
            </a:r>
            <a:r>
              <a:rPr lang="en-US" altLang="zh-CN" i="1" dirty="0"/>
              <a:t>A</a:t>
            </a:r>
            <a:r>
              <a:rPr lang="en-US" altLang="zh-CN" dirty="0"/>
              <a:t>→</a:t>
            </a:r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en-US" altLang="zh-CN" i="1" dirty="0"/>
              <a:t> </a:t>
            </a:r>
            <a:r>
              <a:rPr lang="en-US" altLang="zh-CN" dirty="0"/>
              <a:t>}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对于任意的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特征函数</a:t>
            </a:r>
            <a:endParaRPr lang="zh-CN" altLang="en-US" dirty="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' 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→{0,1}</a:t>
            </a:r>
            <a:r>
              <a:rPr lang="zh-CN" altLang="en-US" dirty="0">
                <a:latin typeface="Times New Roman" panose="02020603050405020304" pitchFamily="18" charset="0"/>
              </a:rPr>
              <a:t>定义为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)=1,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)=0,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‘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这里的</a:t>
            </a:r>
            <a:r>
              <a:rPr lang="en-US" altLang="zh-CN" dirty="0"/>
              <a:t>B,</a:t>
            </a:r>
            <a:r>
              <a:rPr lang="zh-CN" altLang="en-US" dirty="0"/>
              <a:t>可以为空，单元素集，</a:t>
            </a:r>
            <a:r>
              <a:rPr lang="en-US" altLang="zh-CN" dirty="0"/>
              <a:t>……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id="{0E78E778-92FC-416D-8DD6-FC8711C0A6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6FB3184-00C2-4DA3-B32D-72B68CDAA68B}" type="slidenum">
              <a:rPr lang="en-US" altLang="zh-CN" sz="1200" smtClean="0"/>
              <a:pPr/>
              <a:t>59</a:t>
            </a:fld>
            <a:endParaRPr lang="en-US" altLang="zh-CN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id="{8C6433DC-ABF0-4009-B0EE-60937B63C1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id="{959D4299-E724-4E23-BAE0-AC6997BB9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集合等势是等价关系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EB9D57B3-FF9C-40B3-BF35-CBDB22CACD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E671C59-5B97-4AA7-8EE9-8A6EF1724358}" type="slidenum">
              <a:rPr lang="en-US" altLang="zh-CN" sz="1200" smtClean="0"/>
              <a:pPr/>
              <a:t>6</a:t>
            </a:fld>
            <a:endParaRPr lang="en-US" altLang="zh-CN" sz="1200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67B1F5E9-6545-4DD2-A082-337D3FD4A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80C6075C-F4F9-440A-AB21-FB83669CBF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id="{472550E8-4C36-4013-8B55-05DAE9AA1B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2D4A473-FAA5-434B-A12A-08ADEAA115DF}" type="slidenum">
              <a:rPr lang="en-US" altLang="zh-CN" sz="1200" smtClean="0"/>
              <a:pPr/>
              <a:t>60</a:t>
            </a:fld>
            <a:endParaRPr lang="en-US" altLang="zh-CN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7370CCFC-4D5E-445F-BB4A-382AB98BF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C7E72B57-4E63-4033-B311-70EFC0F635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使得</a:t>
            </a:r>
            <a:r>
              <a:rPr lang="en-US" altLang="zh-CN" i="1" dirty="0">
                <a:solidFill>
                  <a:schemeClr val="tx2"/>
                </a:solidFill>
                <a:ea typeface="宋体" panose="02010600030101010101" pitchFamily="2" charset="-122"/>
              </a:rPr>
              <a:t>B</a:t>
            </a:r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在</a:t>
            </a:r>
            <a:r>
              <a:rPr lang="en-US" altLang="zh-CN" dirty="0">
                <a:solidFill>
                  <a:schemeClr val="tx2"/>
                </a:solidFill>
                <a:ea typeface="宋体" panose="02010600030101010101" pitchFamily="2" charset="-122"/>
              </a:rPr>
              <a:t>A</a:t>
            </a:r>
            <a:r>
              <a:rPr lang="zh-CN" altLang="en-US" dirty="0">
                <a:solidFill>
                  <a:schemeClr val="tx2"/>
                </a:solidFill>
                <a:ea typeface="黑体" panose="02010609060101010101" pitchFamily="49" charset="-122"/>
              </a:rPr>
              <a:t>中不存在原像。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id="{F2A58B67-ABC2-47C8-8EE5-A34A328A0C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8E131A-6ECA-4FC9-AE31-5351403910E3}" type="slidenum">
              <a:rPr lang="en-US" altLang="zh-CN" sz="1200" smtClean="0"/>
              <a:pPr/>
              <a:t>61</a:t>
            </a:fld>
            <a:endParaRPr lang="en-US" altLang="zh-CN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E0E94B2F-030E-419E-89B4-6ADFF0A18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75B0B919-3ACB-4422-A4D9-F8CAB8F0B5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id="{A085B26E-64BB-4362-B24B-C96524E5A9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8020C0-AEF3-4C49-B79F-BE33BB8E88B8}" type="slidenum">
              <a:rPr lang="en-US" altLang="zh-CN" sz="1200" smtClean="0"/>
              <a:pPr/>
              <a:t>62</a:t>
            </a:fld>
            <a:endParaRPr lang="en-US" altLang="zh-CN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id="{AA9546D2-FB54-4005-A94D-0305278701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3CCD7A5C-6E3A-4EB4-83C4-784658ED93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例：</a:t>
            </a:r>
            <a:endParaRPr lang="en-US" altLang="zh-CN" dirty="0"/>
          </a:p>
          <a:p>
            <a:pPr eaLnBrk="1" hangingPunct="1"/>
            <a:r>
              <a:rPr lang="en-US" altLang="zh-CN" dirty="0"/>
              <a:t>A={1</a:t>
            </a:r>
            <a:r>
              <a:rPr lang="zh-CN" altLang="en-US" dirty="0"/>
              <a:t>，</a:t>
            </a:r>
            <a:r>
              <a:rPr lang="en-US" altLang="zh-CN" dirty="0"/>
              <a:t>2}</a:t>
            </a:r>
            <a:r>
              <a:rPr lang="zh-CN" altLang="en-US" dirty="0"/>
              <a:t>，</a:t>
            </a:r>
            <a:r>
              <a:rPr lang="en-US" altLang="zh-CN" dirty="0"/>
              <a:t>P(A)={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,{1</a:t>
            </a:r>
            <a:r>
              <a:rPr lang="en-US" altLang="zh-CN" dirty="0"/>
              <a:t>},{2},{1,2}}</a:t>
            </a:r>
          </a:p>
          <a:p>
            <a:pPr eaLnBrk="1" hangingPunct="1"/>
            <a:r>
              <a:rPr lang="en-US" altLang="zh-CN" dirty="0"/>
              <a:t>g={&lt;1,{2}&gt;,&lt;2,{1}&gt;}</a:t>
            </a:r>
            <a:r>
              <a:rPr lang="zh-CN" altLang="en-US" dirty="0"/>
              <a:t>，即</a:t>
            </a:r>
            <a:r>
              <a:rPr lang="en-US" altLang="zh-CN" dirty="0"/>
              <a:t>g(1)={2},g(2)={1}</a:t>
            </a:r>
          </a:p>
          <a:p>
            <a:pPr eaLnBrk="1" hangingPunct="1"/>
            <a:r>
              <a:rPr lang="en-US" altLang="zh-CN" dirty="0"/>
              <a:t>B={1,2}</a:t>
            </a:r>
            <a:r>
              <a:rPr lang="en-US" altLang="zh-CN" dirty="0">
                <a:latin typeface="Times New Roman" panose="02020603050405020304" pitchFamily="18" charset="0"/>
              </a:rPr>
              <a:t> 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i="0" dirty="0">
                <a:latin typeface="Times New Roman" panose="02020603050405020304" pitchFamily="18" charset="0"/>
              </a:rPr>
              <a:t>但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id="{45C09168-851F-4915-9328-D82D4ED3103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19BC961-DFAE-4E3B-A030-18C245CC4BBA}" type="slidenum">
              <a:rPr lang="en-US" altLang="zh-CN" sz="1200" smtClean="0"/>
              <a:pPr/>
              <a:t>63</a:t>
            </a:fld>
            <a:endParaRPr lang="en-US" altLang="zh-CN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id="{EB8EEC15-257F-45CA-A206-BE386FC569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12AE743C-F175-40AB-A66E-D27D4C0E73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可以应用定理</a:t>
            </a:r>
            <a:r>
              <a:rPr lang="en-US" altLang="zh-CN" dirty="0"/>
              <a:t>8.8</a:t>
            </a:r>
            <a:r>
              <a:rPr lang="zh-CN" altLang="en-US" dirty="0"/>
              <a:t>的（</a:t>
            </a:r>
            <a:r>
              <a:rPr lang="en-US" altLang="zh-CN" dirty="0"/>
              <a:t>2</a:t>
            </a:r>
            <a:r>
              <a:rPr lang="zh-CN" altLang="en-US" dirty="0"/>
              <a:t>）证明等势</a:t>
            </a:r>
            <a:endParaRPr lang="en-US" altLang="zh-CN" dirty="0"/>
          </a:p>
          <a:p>
            <a:pPr eaLnBrk="1" hangingPunct="1"/>
            <a:r>
              <a:rPr lang="zh-CN" altLang="en-US" dirty="0"/>
              <a:t>因为有时直接构造双射函数比较困难，</a:t>
            </a:r>
            <a:endParaRPr lang="en-US" altLang="zh-CN" dirty="0"/>
          </a:p>
          <a:p>
            <a:pPr eaLnBrk="1" hangingPunct="1"/>
            <a:r>
              <a:rPr lang="zh-CN" altLang="en-US" dirty="0"/>
              <a:t>可以转而构造两个单射函数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E41438-2BA5-41F4-97EA-D5F5255A152E}" type="slidenum">
              <a:rPr lang="en-US" altLang="zh-CN" smtClean="0"/>
              <a:pPr>
                <a:defRPr/>
              </a:pPr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280670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后两个前面构造过双射函数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FA16371-684D-4C92-9095-EC27FE077077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323968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3FAD5D4F-A042-4D25-A712-02FB6F3055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48C9D2-B191-4FC8-B983-D321234EE51E}" type="slidenum">
              <a:rPr lang="en-US" altLang="zh-CN" sz="1200" smtClean="0"/>
              <a:pPr/>
              <a:t>66</a:t>
            </a:fld>
            <a:endParaRPr lang="en-US" altLang="zh-CN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050286AB-62DA-4302-8CA0-D36FD77795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31DA96A8-F485-4CA9-A9C6-4462B7453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找到两个单射函数即可</a:t>
            </a:r>
            <a:endParaRPr lang="en-US" altLang="zh-CN" dirty="0"/>
          </a:p>
          <a:p>
            <a:pPr eaLnBrk="1" hangingPunct="1"/>
            <a:r>
              <a:rPr lang="zh-CN" altLang="en-US" dirty="0"/>
              <a:t>不详细讲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id="{BB2A7AE1-8845-4BDC-91D0-7D7E032DF5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1F2E334-AEBA-4B11-8E4A-D2885CE5FBAE}" type="slidenum">
              <a:rPr lang="en-US" altLang="zh-CN" sz="1200" smtClean="0"/>
              <a:pPr/>
              <a:t>67</a:t>
            </a:fld>
            <a:endParaRPr lang="en-US" altLang="zh-CN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id="{CE6AA491-A01C-4969-BBD6-26C4CBFCEF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id="{3CC470FE-F58D-4BB7-BDF2-232CF2B5D7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id="{E7D4AA1A-163A-41D6-9F72-153793489A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8E4CD73-14C3-4846-913F-E18FF00AC619}" type="slidenum">
              <a:rPr lang="en-US" altLang="zh-CN" sz="1200" smtClean="0"/>
              <a:pPr/>
              <a:t>68</a:t>
            </a:fld>
            <a:endParaRPr lang="en-US" altLang="zh-CN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id="{A43E291C-2CC6-432B-A4B7-DB8C6FD4BC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id="{BBF95542-A343-4861-A938-4D0F3487C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2=3 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3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2={0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1}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3={0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2&lt;3 23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3</a:t>
            </a: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为了定义有穷集，先给出自然数的集合定义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id="{BC086040-3648-4159-B928-38D316C2AC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C2CA4416-9979-4DD9-8123-55652D2851C9}" type="slidenum">
              <a:rPr lang="en-US" altLang="zh-CN" sz="1200" smtClean="0"/>
              <a:pPr/>
              <a:t>69</a:t>
            </a:fld>
            <a:endParaRPr lang="en-US" altLang="zh-CN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id="{88E3A66F-5124-4D68-A740-01C5CE61D0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id="{9EA763C4-E20F-43EF-A039-CA4FF20A4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都是无穷集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>
            <a:extLst>
              <a:ext uri="{FF2B5EF4-FFF2-40B4-BE49-F238E27FC236}">
                <a16:creationId xmlns:a16="http://schemas.microsoft.com/office/drawing/2014/main" id="{E386E6D4-BE7A-47A6-A0DC-1A1F92A96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69426C4-D169-4CAF-B04E-0D0A443105C2}" type="slidenum">
              <a:rPr lang="en-US" altLang="zh-CN" sz="1200" smtClean="0"/>
              <a:pPr/>
              <a:t>7</a:t>
            </a:fld>
            <a:endParaRPr lang="en-US" altLang="zh-CN" sz="1200"/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A90FDBED-71DF-4F15-BE7F-E57FCAB85CB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>
            <a:extLst>
              <a:ext uri="{FF2B5EF4-FFF2-40B4-BE49-F238E27FC236}">
                <a16:creationId xmlns:a16="http://schemas.microsoft.com/office/drawing/2014/main" id="{12DCD603-993F-4D99-BFE4-B82AAA40F4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en-US" altLang="zh-CN" dirty="0"/>
              <a:t>|=6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</a:p>
          <a:p>
            <a:pPr marL="715963" indent="-715963" eaLnBrk="1" hangingPunct="1"/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zh-CN" altLang="en-US" dirty="0"/>
              <a:t>的任何子集</a:t>
            </a:r>
            <a:r>
              <a:rPr lang="en-US" altLang="zh-CN" dirty="0"/>
              <a:t>(</a:t>
            </a:r>
            <a:r>
              <a:rPr lang="zh-CN" altLang="en-US" dirty="0"/>
              <a:t>共</a:t>
            </a:r>
            <a:r>
              <a:rPr lang="en-US" altLang="zh-CN" dirty="0"/>
              <a:t>2</a:t>
            </a:r>
            <a:r>
              <a:rPr lang="en-US" altLang="zh-CN" baseline="30000" dirty="0"/>
              <a:t>6</a:t>
            </a:r>
            <a:r>
              <a:rPr lang="en-US" altLang="zh-CN" dirty="0"/>
              <a:t>=64)</a:t>
            </a:r>
            <a:r>
              <a:rPr lang="zh-CN" altLang="en-US" dirty="0"/>
              <a:t>所定义的二元关系叫做</a:t>
            </a:r>
            <a:r>
              <a:rPr lang="zh-CN" altLang="en-US" dirty="0">
                <a:solidFill>
                  <a:srgbClr val="A50021"/>
                </a:solidFill>
              </a:rPr>
              <a:t>从</a:t>
            </a:r>
            <a:r>
              <a:rPr lang="en-US" altLang="zh-CN" i="1" dirty="0">
                <a:solidFill>
                  <a:srgbClr val="A50021"/>
                </a:solidFill>
              </a:rPr>
              <a:t>A</a:t>
            </a:r>
            <a:r>
              <a:rPr lang="zh-CN" altLang="en-US" dirty="0">
                <a:solidFill>
                  <a:srgbClr val="A50021"/>
                </a:solidFill>
              </a:rPr>
              <a:t>到</a:t>
            </a:r>
            <a:r>
              <a:rPr lang="en-US" altLang="zh-CN" i="1" dirty="0">
                <a:solidFill>
                  <a:srgbClr val="A50021"/>
                </a:solidFill>
              </a:rPr>
              <a:t>B</a:t>
            </a:r>
            <a:r>
              <a:rPr lang="zh-CN" altLang="en-US" dirty="0">
                <a:solidFill>
                  <a:srgbClr val="A50021"/>
                </a:solidFill>
              </a:rPr>
              <a:t>的二元关系</a:t>
            </a:r>
            <a:endParaRPr lang="en-US" altLang="zh-CN" dirty="0">
              <a:solidFill>
                <a:srgbClr val="A50021"/>
              </a:solidFill>
            </a:endParaRPr>
          </a:p>
          <a:p>
            <a:pPr marL="715963" indent="-715963"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定义域是空集的函数称为空函数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>
                <a:sym typeface="Symbol" panose="05050102010706020507" pitchFamily="18" charset="2"/>
              </a:rPr>
              <a:t>（存在唯一的一个从空集到</a:t>
            </a:r>
            <a:r>
              <a:rPr lang="en-US" altLang="zh-CN" dirty="0">
                <a:sym typeface="Symbol" panose="05050102010706020507" pitchFamily="18" charset="2"/>
              </a:rPr>
              <a:t>B</a:t>
            </a:r>
            <a:r>
              <a:rPr lang="zh-CN" altLang="en-US" dirty="0">
                <a:sym typeface="Symbol" panose="05050102010706020507" pitchFamily="18" charset="2"/>
              </a:rPr>
              <a:t>的</a:t>
            </a:r>
            <a:r>
              <a:rPr lang="zh-CN" altLang="en-US" dirty="0"/>
              <a:t>空函数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zh-CN" altLang="en-US" dirty="0">
                <a:sym typeface="Symbol" panose="05050102010706020507" pitchFamily="18" charset="2"/>
              </a:rPr>
              <a:t>）</a:t>
            </a:r>
            <a:endParaRPr lang="en-US" altLang="zh-CN" dirty="0"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sym typeface="Symbol" panose="05050102010706020507" pitchFamily="18" charset="2"/>
              </a:rPr>
              <a:t>不存在从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到空集的函数（或者说，函数的值域不能为空）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>
            <a:extLst>
              <a:ext uri="{FF2B5EF4-FFF2-40B4-BE49-F238E27FC236}">
                <a16:creationId xmlns:a16="http://schemas.microsoft.com/office/drawing/2014/main" id="{698210BC-2FFB-4F38-B709-C9C8A2EDAE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F827CB7-5551-435E-9F72-2C4B4C9B5A3A}" type="slidenum">
              <a:rPr lang="en-US" altLang="zh-CN" sz="1200" smtClean="0"/>
              <a:pPr/>
              <a:t>70</a:t>
            </a:fld>
            <a:endParaRPr lang="en-US" altLang="zh-CN" sz="1200"/>
          </a:p>
        </p:txBody>
      </p:sp>
      <p:sp>
        <p:nvSpPr>
          <p:cNvPr id="89091" name="Rectangle 2">
            <a:extLst>
              <a:ext uri="{FF2B5EF4-FFF2-40B4-BE49-F238E27FC236}">
                <a16:creationId xmlns:a16="http://schemas.microsoft.com/office/drawing/2014/main" id="{350937A3-5F9F-48A3-8B29-0DC9F83FB3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>
            <a:extLst>
              <a:ext uri="{FF2B5EF4-FFF2-40B4-BE49-F238E27FC236}">
                <a16:creationId xmlns:a16="http://schemas.microsoft.com/office/drawing/2014/main" id="{BF211DBA-4C7C-4317-968D-9FC86C0246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dirty="0"/>
              <a:t>Cardinality</a:t>
            </a:r>
          </a:p>
          <a:p>
            <a:pPr eaLnBrk="1" hangingPunct="1"/>
            <a:r>
              <a:rPr lang="zh-CN" altLang="en-US" dirty="0"/>
              <a:t>没有一个自然数可以作为</a:t>
            </a:r>
            <a:r>
              <a:rPr lang="en-US" altLang="zh-CN" dirty="0"/>
              <a:t>N</a:t>
            </a:r>
            <a:r>
              <a:rPr lang="zh-CN" altLang="en-US" dirty="0"/>
              <a:t>的基数，故用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32627407-05CB-4E2C-9D2B-722B0A4DBC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F601DF1-B7F4-41DA-9C57-BB2C21E4EFFA}" type="slidenum">
              <a:rPr lang="en-US" altLang="zh-CN" sz="1200" smtClean="0"/>
              <a:pPr/>
              <a:t>71</a:t>
            </a:fld>
            <a:endParaRPr lang="en-US" altLang="zh-CN" sz="1200"/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01BEEAE8-A75E-4868-8674-7568B6734C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CCD46C5-AF87-4EC3-81B5-3373E8CAEF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>
            <a:extLst>
              <a:ext uri="{FF2B5EF4-FFF2-40B4-BE49-F238E27FC236}">
                <a16:creationId xmlns:a16="http://schemas.microsoft.com/office/drawing/2014/main" id="{600414C6-72BB-460B-841F-0D8AAADEECA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3AEB391-F49A-485B-9FB8-421F5743ABE9}" type="slidenum">
              <a:rPr lang="en-US" altLang="zh-CN" sz="1200" smtClean="0"/>
              <a:pPr/>
              <a:t>72</a:t>
            </a:fld>
            <a:endParaRPr lang="en-US" altLang="zh-CN" sz="1200"/>
          </a:p>
        </p:txBody>
      </p:sp>
      <p:sp>
        <p:nvSpPr>
          <p:cNvPr id="93187" name="Rectangle 2">
            <a:extLst>
              <a:ext uri="{FF2B5EF4-FFF2-40B4-BE49-F238E27FC236}">
                <a16:creationId xmlns:a16="http://schemas.microsoft.com/office/drawing/2014/main" id="{38132565-005C-40BA-AD9B-4BFFB84A4A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>
            <a:extLst>
              <a:ext uri="{FF2B5EF4-FFF2-40B4-BE49-F238E27FC236}">
                <a16:creationId xmlns:a16="http://schemas.microsoft.com/office/drawing/2014/main" id="{A6ABACF9-AAA2-447E-91E3-E1D8CBA1A7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8493BEC9-62B9-4CDF-9C5B-54100EF1C20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C5C0E99-2725-440E-A2C2-335A3822693C}" type="slidenum">
              <a:rPr lang="en-US" altLang="zh-CN" sz="1200" smtClean="0"/>
              <a:pPr/>
              <a:t>73</a:t>
            </a:fld>
            <a:endParaRPr lang="en-US" altLang="zh-CN" sz="120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7EF08548-F9A3-4610-A66B-DCBC8D6E94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4CAB6989-5370-4E04-AE89-7015970507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自然数集是可数的且无穷的。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不可数集一定是无穷集，但是无穷集不一定是不可数集。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都是无穷集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，但是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是不可数的</a:t>
            </a:r>
            <a:endParaRPr lang="zh-CN" altLang="zh-CN" dirty="0"/>
          </a:p>
          <a:p>
            <a:pPr eaLnBrk="1" hangingPunct="1"/>
            <a:endParaRPr lang="en-US" altLang="zh-CN" sz="1200" i="1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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{1,2,3}</a:t>
            </a:r>
            <a:r>
              <a:rPr lang="en-US" altLang="zh-CN" dirty="0">
                <a:latin typeface="Times New Roman" panose="02020603050405020304" pitchFamily="18" charset="0"/>
              </a:rPr>
              <a:t> ≈</a:t>
            </a:r>
            <a:r>
              <a:rPr lang="en-US" altLang="zh-CN" sz="1200" i="1" kern="1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</a:t>
            </a:r>
          </a:p>
          <a:p>
            <a:pPr eaLnBrk="1" hangingPunct="1"/>
            <a:endParaRPr lang="en-US" altLang="zh-CN" sz="1200" i="1" kern="1200" dirty="0"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eaLnBrk="1" hangingPunct="1"/>
            <a:r>
              <a:rPr lang="zh-CN" altLang="en-US" b="1" dirty="0"/>
              <a:t>其他书（比如左）上关于可数集的定义是不同的：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与自然数集合等势的任意集合称为可数的，可数集合的基数是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也就是说，其他书的可数集是单指无穷可数集，对于有穷（限）集不包含在内</a:t>
            </a:r>
            <a:endParaRPr lang="en-US" altLang="zh-CN" b="0" i="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/>
            <a:r>
              <a:rPr lang="zh-CN" altLang="en-US" b="0" i="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他们把有穷（限）集和可数集称为至多可数集。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zh-CN" altLang="zh-CN" b="1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>
            <a:extLst>
              <a:ext uri="{FF2B5EF4-FFF2-40B4-BE49-F238E27FC236}">
                <a16:creationId xmlns:a16="http://schemas.microsoft.com/office/drawing/2014/main" id="{27A30223-5182-4CF7-87CC-DA2BC6D301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EE1552A-E821-433C-9EA0-21493F272461}" type="slidenum">
              <a:rPr lang="en-US" altLang="zh-CN" sz="1200" smtClean="0"/>
              <a:pPr/>
              <a:t>74</a:t>
            </a:fld>
            <a:endParaRPr lang="en-US" altLang="zh-CN" sz="1200"/>
          </a:p>
        </p:txBody>
      </p:sp>
      <p:sp>
        <p:nvSpPr>
          <p:cNvPr id="97283" name="Rectangle 2">
            <a:extLst>
              <a:ext uri="{FF2B5EF4-FFF2-40B4-BE49-F238E27FC236}">
                <a16:creationId xmlns:a16="http://schemas.microsoft.com/office/drawing/2014/main" id="{D2DC715A-D906-4DFB-8734-5BF03843B6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>
            <a:extLst>
              <a:ext uri="{FF2B5EF4-FFF2-40B4-BE49-F238E27FC236}">
                <a16:creationId xmlns:a16="http://schemas.microsoft.com/office/drawing/2014/main" id="{3D92507B-DDF7-44D2-95B7-2DB39B257A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>
            <a:extLst>
              <a:ext uri="{FF2B5EF4-FFF2-40B4-BE49-F238E27FC236}">
                <a16:creationId xmlns:a16="http://schemas.microsoft.com/office/drawing/2014/main" id="{1F3DBD4D-54F5-48EC-8AF5-94848C2A452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4C3EC1-C4F0-480B-A489-8B2DCCDA6E80}" type="slidenum">
              <a:rPr lang="en-US" altLang="zh-CN" sz="1200" smtClean="0"/>
              <a:pPr/>
              <a:t>75</a:t>
            </a:fld>
            <a:endParaRPr lang="en-US" altLang="zh-CN" sz="1200"/>
          </a:p>
        </p:txBody>
      </p:sp>
      <p:sp>
        <p:nvSpPr>
          <p:cNvPr id="99331" name="Rectangle 2">
            <a:extLst>
              <a:ext uri="{FF2B5EF4-FFF2-40B4-BE49-F238E27FC236}">
                <a16:creationId xmlns:a16="http://schemas.microsoft.com/office/drawing/2014/main" id="{F26E8DD4-CBF4-4959-A62E-DBC58A91F0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>
            <a:extLst>
              <a:ext uri="{FF2B5EF4-FFF2-40B4-BE49-F238E27FC236}">
                <a16:creationId xmlns:a16="http://schemas.microsoft.com/office/drawing/2014/main" id="{80CD93D4-0EA6-42D2-9D5C-7C5A2761A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>
            <a:extLst>
              <a:ext uri="{FF2B5EF4-FFF2-40B4-BE49-F238E27FC236}">
                <a16:creationId xmlns:a16="http://schemas.microsoft.com/office/drawing/2014/main" id="{C044B31C-6DD0-4F32-B3FC-BF1B64D7A1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0503F17-B86E-4767-AB50-9DD877DFE282}" type="slidenum">
              <a:rPr lang="en-US" altLang="zh-CN" sz="1200" smtClean="0"/>
              <a:pPr/>
              <a:t>77</a:t>
            </a:fld>
            <a:endParaRPr lang="en-US" altLang="zh-CN" sz="1200"/>
          </a:p>
        </p:txBody>
      </p:sp>
      <p:sp>
        <p:nvSpPr>
          <p:cNvPr id="101379" name="Rectangle 2">
            <a:extLst>
              <a:ext uri="{FF2B5EF4-FFF2-40B4-BE49-F238E27FC236}">
                <a16:creationId xmlns:a16="http://schemas.microsoft.com/office/drawing/2014/main" id="{5E2082A2-4D29-4291-8CDA-58441AD350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>
            <a:extLst>
              <a:ext uri="{FF2B5EF4-FFF2-40B4-BE49-F238E27FC236}">
                <a16:creationId xmlns:a16="http://schemas.microsoft.com/office/drawing/2014/main" id="{E53320E4-5391-4274-8B6B-25C652AB51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card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可数集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可列集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>
            <a:extLst>
              <a:ext uri="{FF2B5EF4-FFF2-40B4-BE49-F238E27FC236}">
                <a16:creationId xmlns:a16="http://schemas.microsoft.com/office/drawing/2014/main" id="{5A11460B-A921-4C37-B604-2F7CB40410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22A8971-9773-489C-9180-F83D3B3DDDD7}" type="slidenum">
              <a:rPr lang="en-US" altLang="zh-CN" sz="1200" smtClean="0"/>
              <a:pPr/>
              <a:t>78</a:t>
            </a:fld>
            <a:endParaRPr lang="en-US" altLang="zh-CN" sz="1200"/>
          </a:p>
        </p:txBody>
      </p:sp>
      <p:sp>
        <p:nvSpPr>
          <p:cNvPr id="58371" name="Rectangle 2">
            <a:extLst>
              <a:ext uri="{FF2B5EF4-FFF2-40B4-BE49-F238E27FC236}">
                <a16:creationId xmlns:a16="http://schemas.microsoft.com/office/drawing/2014/main" id="{AB707557-D360-47F7-AFCB-7BF1ADEC83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>
            <a:extLst>
              <a:ext uri="{FF2B5EF4-FFF2-40B4-BE49-F238E27FC236}">
                <a16:creationId xmlns:a16="http://schemas.microsoft.com/office/drawing/2014/main" id="{1F5B38B4-A806-4AEC-8EEF-423BD30764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5044727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EFF6B498-AE3C-4EDE-AFEF-E75BE6FD30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87B86CEB-40AB-4499-A9E7-CC31B04BAF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533400" algn="just">
              <a:lnSpc>
                <a:spcPts val="2200"/>
              </a:lnSpc>
            </a:pPr>
            <a:r>
              <a:rPr lang="zh-CN" altLang="en-US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只有第一个选项是正确的</a:t>
            </a:r>
            <a:r>
              <a:rPr lang="fr-FR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</a:p>
          <a:p>
            <a:pPr marL="533400" algn="just">
              <a:lnSpc>
                <a:spcPts val="2200"/>
              </a:lnSpc>
            </a:pPr>
            <a:r>
              <a:rPr lang="fr-FR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fr-FR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fr-FR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fr-FR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={{</a:t>
            </a:r>
            <a:r>
              <a:rPr lang="fr-FR" altLang="zh-CN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lang="fr-FR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}|</a:t>
            </a:r>
            <a:r>
              <a:rPr lang="fr-FR" altLang="zh-CN" sz="1800" i="1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x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</a:t>
            </a:r>
            <a:r>
              <a:rPr lang="fr-FR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R} 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最大划分</a:t>
            </a:r>
            <a:endParaRPr lang="en-US" altLang="zh-CN" sz="1800" b="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algn="just">
              <a:lnSpc>
                <a:spcPts val="2200"/>
              </a:lnSpc>
            </a:pPr>
            <a:r>
              <a:rPr lang="fr-FR" altLang="zh-CN" sz="18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fr-FR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fr-FR" altLang="zh-CN" sz="1800" i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fr-FR" altLang="zh-CN" sz="1800" i="1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g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={R} </a:t>
            </a:r>
            <a:r>
              <a:rPr lang="zh-CN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最小划分</a:t>
            </a:r>
            <a:endParaRPr lang="en-US" altLang="zh-CN" sz="18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533400" algn="just">
              <a:lnSpc>
                <a:spcPts val="2200"/>
              </a:lnSpc>
            </a:pPr>
            <a:r>
              <a:rPr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的基数应该是</a:t>
            </a:r>
            <a:r>
              <a:rPr lang="en-US" altLang="zh-CN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zh-CN" altLang="en-US" sz="18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，只有一个元素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fr-FR" altLang="zh-CN" dirty="0">
              <a:latin typeface="Times New Roman" panose="02020603050405020304" pitchFamily="18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4C36217A-4F76-4433-82C7-E5FFAB8CC7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7071011-06B1-4617-9DB3-E9CE57410B98}" type="slidenum">
              <a:rPr lang="en-US" altLang="zh-CN" sz="1200" smtClean="0"/>
              <a:pPr/>
              <a:t>79</a:t>
            </a:fld>
            <a:endParaRPr lang="en-US" altLang="zh-CN" sz="1200"/>
          </a:p>
        </p:txBody>
      </p:sp>
    </p:spTree>
    <p:extLst>
      <p:ext uri="{BB962C8B-B14F-4D97-AF65-F5344CB8AC3E}">
        <p14:creationId xmlns:p14="http://schemas.microsoft.com/office/powerpoint/2010/main" val="300869142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190E9DF9-5B9D-4BE6-9E17-24CB61DD4D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76A6183-16DE-4FFF-AD65-DB36BDB92567}" type="slidenum">
              <a:rPr lang="en-US" altLang="zh-CN" sz="1200" smtClean="0"/>
              <a:pPr/>
              <a:t>80</a:t>
            </a:fld>
            <a:endParaRPr lang="en-US" altLang="zh-CN" sz="12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08175FD1-8B09-45DC-B240-9019A2924D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15FCFDA6-5C6F-4855-882E-F916F24014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44586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3C873AF2-D0ED-4CCA-ABAD-3BB0E7B0C8D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CABBF5-C47E-4D43-8DD9-B9840A4EDB10}" type="slidenum">
              <a:rPr lang="en-US" altLang="zh-CN" sz="1200" smtClean="0"/>
              <a:pPr/>
              <a:t>8</a:t>
            </a:fld>
            <a:endParaRPr lang="en-US" altLang="zh-CN" sz="12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157E2D7-021F-41D3-82CD-FC4AE5A4E5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55BBC5AC-8771-4516-9193-3B9C852DFE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zh-CN" altLang="en-US" dirty="0"/>
              <a:t>特别注意：完全原像的定义，不能写成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），因为普通函数不一定有逆</a:t>
            </a:r>
            <a:endParaRPr lang="en-US" altLang="zh-CN" dirty="0"/>
          </a:p>
          <a:p>
            <a:pPr eaLnBrk="1" hangingPunct="1"/>
            <a:r>
              <a:rPr lang="zh-CN" altLang="en-US" dirty="0"/>
              <a:t>左书课后习题有类似的证明题</a:t>
            </a:r>
            <a:endParaRPr lang="en-US" altLang="zh-CN" dirty="0"/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dirty="0"/>
              <a:t>f</a:t>
            </a:r>
            <a:r>
              <a:rPr lang="zh-CN" altLang="en-US" dirty="0"/>
              <a:t>是入射时，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))=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zh-CN" altLang="en-US" dirty="0"/>
              <a:t>当</a:t>
            </a:r>
            <a:r>
              <a:rPr lang="en-US" altLang="zh-CN" dirty="0"/>
              <a:t>f</a:t>
            </a:r>
            <a:r>
              <a:rPr lang="zh-CN" altLang="en-US" dirty="0"/>
              <a:t>是满射时，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7CB274CC-D253-418D-8691-887F24861E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3382192-C5AB-474A-9EAA-AF149BFF76F0}" type="slidenum">
              <a:rPr lang="en-US" altLang="zh-CN" sz="1200" smtClean="0"/>
              <a:pPr/>
              <a:t>9</a:t>
            </a:fld>
            <a:endParaRPr lang="en-US" altLang="zh-CN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A5E7262-94B4-4E65-A6E8-A70A621B1C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50240791-6697-48E9-BFFB-406EBCC6E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C18E2D-8D13-408B-AAC3-69084F23CD8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E47443-3F90-4892-9A4D-121556E00D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3626634-45C7-43DE-89D7-5AD778ADE7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DF7FF-F15D-4DCB-9C4B-5E5E5C0FD8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5563360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4D9A9-87BB-4EDD-9FBD-6B7E596B242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1BF7E5B-F031-48EB-83A3-CCD6D2353AC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74120A-1A68-401E-87AD-4DA552AF2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54F20-E804-47E1-9040-4C7701A2E27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6237286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992ABC-90BD-40EC-BBDE-D6D7BA3D7A7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A1BE72-673E-4AA0-A0B2-37B373E8BC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73B7CE3-C8D1-4EB9-B749-D75CC83DF0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DCDD6-7E31-45E7-AB20-7112CE5BF4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3052042"/>
      </p:ext>
    </p:extLst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62C19F1-17DE-452A-A2A4-53E615E5F53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CBA44E-9781-4028-8CEB-57726E5029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61E80A-B086-4154-BE81-A88FAE238D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44C76-38A5-42E7-B9D9-FC32FFA0DF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7614580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7A54F31-7F63-4E26-BF26-181524D5EA2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61CDE5F-6EDC-472D-B307-3475F0D950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2E197EA-BA33-4395-BA38-37751539E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93E35B-F3C0-4434-8D3B-7C8055C057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957183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C1715-5EEC-49FD-A983-B874928A4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37FE4CA-F167-4BD4-83D5-16C3B577AA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7297F-0F8B-4122-802C-FA03C57FC0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283F0-8854-48BE-AB27-497732812F8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5225635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CF8DB0F-9FEC-46E7-9768-62A388ECE5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10403A2-28AB-4EF4-B6F1-776216CE9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7F919625-4568-47D5-8FB7-E8333A5E56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F1A89F-6DF7-4742-9D3A-EFE0EA38D8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284721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3557ED4-6DB3-4FD9-ABED-20CC9F027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345FB55-5157-4915-BE45-6CF6630147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31CE8FA-9637-41AD-91D4-9016ABC8EA1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8EAD9-F805-4A88-9CE6-A7924DF4C65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182409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F5911882-7EF8-44D4-84DB-3C862B13FC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D38D8A-6B3A-4F8E-B5C2-60F18F277D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B9C96DA-2C74-4787-96F9-E8E9E0CDE85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37DEF1-A139-41B0-809F-EA2DE336E4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219353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81B348-E496-48AE-86F6-7186204E40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D3FF50-9FDD-41FF-882F-80F210AEC0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C54116-7BCD-4533-ABDC-6D83794535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FA765D-1981-4A21-8E39-8B6D8244D19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81418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6332EE-F7E6-4A46-A8D6-A19E1BC7E4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E3EA73-35BB-4853-B918-5B3B19F804D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D99C89-73F7-4D3A-9ACA-E44A65771C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92BD47-D1C5-43AB-8C4D-0CF5DD64B6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0073492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1FD6334-A351-4DA0-995F-7C1A284F05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520A680-5DF7-49C5-A4B1-47ACE4301E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E1907B0-0119-4E68-839D-81A8E27D39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555E063-D0E3-4888-880B-642C95B9548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39C652F-9F75-4915-AFD0-DDAF6730CE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F464814-F084-4BE4-81EE-C68C5930A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9B3F1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51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em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1D5DCAEA-C87C-451D-8A68-173F5F76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A10FEDD-EC02-4F42-9B48-18DC2F5E5739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2592311A-EB3A-4489-9D13-59468DAE77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第八章 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614276D-C25B-4AB3-9487-0C0404C16B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33"/>
          <a:stretch/>
        </p:blipFill>
        <p:spPr>
          <a:xfrm>
            <a:off x="1331640" y="1124744"/>
            <a:ext cx="6086475" cy="5596731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6E66E634-FF45-4B1A-9619-385C09B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1DC548-C254-4A64-A2A5-B5A5B7EE72D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zh-CN" sz="1400" b="0"/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E06DF9D3-EE3F-4A0A-8D93-B75108C38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例题解答</a:t>
            </a:r>
          </a:p>
        </p:txBody>
      </p:sp>
      <p:sp>
        <p:nvSpPr>
          <p:cNvPr id="20484" name="Rectangle 8">
            <a:extLst>
              <a:ext uri="{FF2B5EF4-FFF2-40B4-BE49-F238E27FC236}">
                <a16:creationId xmlns:a16="http://schemas.microsoft.com/office/drawing/2014/main" id="{23632ABD-C39B-42EC-AF2E-8EA57F78E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解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:R→R,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在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=1</a:t>
            </a:r>
            <a:r>
              <a:rPr lang="zh-CN" altLang="en-US" dirty="0">
                <a:latin typeface="Times New Roman" panose="02020603050405020304" pitchFamily="18" charset="0"/>
              </a:rPr>
              <a:t>取得极大值</a:t>
            </a:r>
            <a:r>
              <a:rPr lang="en-US" altLang="zh-CN" dirty="0">
                <a:latin typeface="Times New Roman" panose="02020603050405020304" pitchFamily="18" charset="0"/>
              </a:rPr>
              <a:t>0. </a:t>
            </a:r>
            <a:r>
              <a:rPr lang="zh-CN" altLang="en-US" dirty="0">
                <a:latin typeface="Times New Roman" panose="02020603050405020304" pitchFamily="18" charset="0"/>
              </a:rPr>
              <a:t>既不是单射也不是满射的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:Z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→R,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dirty="0" err="1">
                <a:latin typeface="Times New Roman" panose="02020603050405020304" pitchFamily="18" charset="0"/>
              </a:rPr>
              <a:t>ln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是单调上升的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但不满射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={ln1, ln2, …}.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:R→Z,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但不是单射的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例如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(1.5)=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(1.2)=1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7F4198-2714-456F-BBE0-911997EDB5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926"/>
          <a:stretch/>
        </p:blipFill>
        <p:spPr>
          <a:xfrm>
            <a:off x="642989" y="4043059"/>
            <a:ext cx="1947812" cy="25050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0BCF70-45F8-44A6-B839-49AB5E1AD0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219" y="4291659"/>
            <a:ext cx="2296467" cy="135984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E5CD286-227B-4037-B3FF-C24317DA8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8718" y="4239034"/>
            <a:ext cx="2133600" cy="2281044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灯片编号占位符 5">
            <a:extLst>
              <a:ext uri="{FF2B5EF4-FFF2-40B4-BE49-F238E27FC236}">
                <a16:creationId xmlns:a16="http://schemas.microsoft.com/office/drawing/2014/main" id="{6E66E634-FF45-4B1A-9619-385C09BE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1DC548-C254-4A64-A2A5-B5A5B7EE72D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zh-CN" sz="1400" b="0"/>
          </a:p>
        </p:txBody>
      </p:sp>
      <p:sp>
        <p:nvSpPr>
          <p:cNvPr id="20483" name="Rectangle 7">
            <a:extLst>
              <a:ext uri="{FF2B5EF4-FFF2-40B4-BE49-F238E27FC236}">
                <a16:creationId xmlns:a16="http://schemas.microsoft.com/office/drawing/2014/main" id="{E06DF9D3-EE3F-4A0A-8D93-B75108C389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例题解答（续）</a:t>
            </a:r>
          </a:p>
        </p:txBody>
      </p:sp>
      <p:sp>
        <p:nvSpPr>
          <p:cNvPr id="20484" name="Rectangle 8">
            <a:extLst>
              <a:ext uri="{FF2B5EF4-FFF2-40B4-BE49-F238E27FC236}">
                <a16:creationId xmlns:a16="http://schemas.microsoft.com/office/drawing/2014/main" id="{23632ABD-C39B-42EC-AF2E-8EA57F78E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(4)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:R→R,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是满射、单射、双射的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因为它是单调函数并且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(5)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→R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+1)/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有极小值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(1)=2. </a:t>
            </a:r>
            <a:r>
              <a:rPr lang="zh-CN" altLang="en-US" dirty="0">
                <a:latin typeface="Times New Roman" panose="02020603050405020304" pitchFamily="18" charset="0"/>
              </a:rPr>
              <a:t>该函数既不是单射的也不是满射的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FD8AD9B-43CF-4E78-9965-8BCEC719CF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3388519"/>
            <a:ext cx="1658119" cy="196490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3B68C9D-2D0F-4F20-938B-2E9B348FC6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9141"/>
          <a:stretch/>
        </p:blipFill>
        <p:spPr>
          <a:xfrm>
            <a:off x="4788024" y="3254530"/>
            <a:ext cx="2098876" cy="2098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36162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AE2B97-579A-41E7-8355-5974853A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回看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>
                <a:sym typeface="Wingdings" panose="05000000000000000000" pitchFamily="2" charset="2"/>
              </a:rPr>
              <a:t>思考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F10869-989A-43A7-979B-B51EC930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0791" y="4614022"/>
            <a:ext cx="3394720" cy="2049091"/>
          </a:xfrm>
        </p:spPr>
        <p:txBody>
          <a:bodyPr/>
          <a:lstStyle/>
          <a:p>
            <a:pPr eaLnBrk="1" hangingPunct="1"/>
            <a:r>
              <a:rPr lang="zh-CN" altLang="en-US" dirty="0"/>
              <a:t>当函数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 </a:t>
            </a:r>
            <a:r>
              <a:rPr lang="zh-CN" altLang="en-US" dirty="0">
                <a:solidFill>
                  <a:srgbClr val="FF0000"/>
                </a:solidFill>
              </a:rPr>
              <a:t>单射 </a:t>
            </a:r>
            <a:r>
              <a:rPr lang="zh-CN" altLang="en-US" dirty="0"/>
              <a:t>时，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/>
              <a:t>当函数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/>
              <a:t>是 </a:t>
            </a:r>
            <a:r>
              <a:rPr lang="zh-CN" altLang="en-US" dirty="0">
                <a:solidFill>
                  <a:srgbClr val="FF0000"/>
                </a:solidFill>
              </a:rPr>
              <a:t>满射</a:t>
            </a:r>
            <a:r>
              <a:rPr lang="zh-CN" altLang="en-US" dirty="0"/>
              <a:t> 时，</a:t>
            </a:r>
            <a:endParaRPr lang="en-US" altLang="zh-CN" baseline="-25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41B514-E059-47AC-AFCE-2DA517D3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44C76-38A5-42E7-B9D9-FC32FFA0DF51}" type="slidenum">
              <a:rPr lang="en-US" altLang="zh-CN" smtClean="0"/>
              <a:pPr>
                <a:defRPr/>
              </a:pPr>
              <a:t>12</a:t>
            </a:fld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867DF6-F793-4641-B5A8-EF3E5C558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352" y="1362724"/>
            <a:ext cx="7345248" cy="2620726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E7B8622-0E83-4B31-A758-711784D6E795}"/>
              </a:ext>
            </a:extLst>
          </p:cNvPr>
          <p:cNvSpPr txBox="1">
            <a:spLocks/>
          </p:cNvSpPr>
          <p:nvPr/>
        </p:nvSpPr>
        <p:spPr bwMode="auto">
          <a:xfrm>
            <a:off x="4355976" y="4614023"/>
            <a:ext cx="3106688" cy="204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))=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=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 </a:t>
            </a:r>
          </a:p>
          <a:p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F4023BC-949C-4AB9-BC72-FA14F7AA1103}"/>
              </a:ext>
            </a:extLst>
          </p:cNvPr>
          <p:cNvSpPr txBox="1"/>
          <p:nvPr/>
        </p:nvSpPr>
        <p:spPr>
          <a:xfrm>
            <a:off x="6535316" y="4606506"/>
            <a:ext cx="11933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>
                <a:solidFill>
                  <a:srgbClr val="008000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15987860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灯片编号占位符 5">
            <a:extLst>
              <a:ext uri="{FF2B5EF4-FFF2-40B4-BE49-F238E27FC236}">
                <a16:creationId xmlns:a16="http://schemas.microsoft.com/office/drawing/2014/main" id="{402BE6C4-68C4-4C23-903B-6A1F40DAE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C060897-8639-4978-A64F-904A0CDCC888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zh-CN" sz="1400" b="0"/>
          </a:p>
        </p:txBody>
      </p:sp>
      <p:sp>
        <p:nvSpPr>
          <p:cNvPr id="22531" name="Rectangle 7">
            <a:extLst>
              <a:ext uri="{FF2B5EF4-FFF2-40B4-BE49-F238E27FC236}">
                <a16:creationId xmlns:a16="http://schemas.microsoft.com/office/drawing/2014/main" id="{7A2C5A23-3AF5-4406-A221-96F63C5AA7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22532" name="Rectangle 8">
            <a:extLst>
              <a:ext uri="{FF2B5EF4-FFF2-40B4-BE49-F238E27FC236}">
                <a16:creationId xmlns:a16="http://schemas.microsoft.com/office/drawing/2014/main" id="{FB9F728C-E37B-48F3-91C5-13992F5511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91512" cy="2232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对于给定的集合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构造双射函数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({1,2,3}),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={0,1} </a:t>
            </a:r>
            <a:r>
              <a:rPr lang="en-US" altLang="zh-CN" baseline="30000">
                <a:latin typeface="Times New Roman" panose="02020603050405020304" pitchFamily="18" charset="0"/>
              </a:rPr>
              <a:t>{1,2,3}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=[0,1],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=[1/4,1/2]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=Z,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=N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(4)                      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=[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1,1]</a:t>
            </a:r>
          </a:p>
        </p:txBody>
      </p:sp>
      <p:sp>
        <p:nvSpPr>
          <p:cNvPr id="22533" name="Rectangle 10">
            <a:extLst>
              <a:ext uri="{FF2B5EF4-FFF2-40B4-BE49-F238E27FC236}">
                <a16:creationId xmlns:a16="http://schemas.microsoft.com/office/drawing/2014/main" id="{B27751A0-39A2-43CF-876F-CE02CD1DA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357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graphicFrame>
        <p:nvGraphicFramePr>
          <p:cNvPr id="22534" name="Object 9">
            <a:extLst>
              <a:ext uri="{FF2B5EF4-FFF2-40B4-BE49-F238E27FC236}">
                <a16:creationId xmlns:a16="http://schemas.microsoft.com/office/drawing/2014/main" id="{E1655C4D-1FA3-46F3-B890-D0F1BCC261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852738"/>
          <a:ext cx="1512887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787058" imgH="406224" progId="Equation.3">
                  <p:embed/>
                </p:oleObj>
              </mc:Choice>
              <mc:Fallback>
                <p:oleObj name="公式" r:id="rId3" imgW="787058" imgH="406224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852738"/>
                        <a:ext cx="1512887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1C59F42-806C-4F99-8459-F2635538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DD905D-FD6C-466F-BA24-FA797B23B2B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zh-CN" sz="1400" b="0"/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87D83128-EDF4-4C2D-B578-D22965492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解答</a:t>
            </a:r>
          </a:p>
        </p:txBody>
      </p:sp>
      <p:sp>
        <p:nvSpPr>
          <p:cNvPr id="24580" name="Rectangle 8">
            <a:extLst>
              <a:ext uri="{FF2B5EF4-FFF2-40B4-BE49-F238E27FC236}">
                <a16:creationId xmlns:a16="http://schemas.microsoft.com/office/drawing/2014/main" id="{EED50D40-950F-4929-8E10-31A28B64C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341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({1,2,3}),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={0,1} </a:t>
            </a:r>
            <a:r>
              <a:rPr lang="en-US" altLang="zh-CN" baseline="30000" dirty="0">
                <a:latin typeface="Times New Roman" panose="02020603050405020304" pitchFamily="18" charset="0"/>
              </a:rPr>
              <a:t>{1,2,3}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,{1},{2},{3},{1,2},{1,3},{2,3},{1,2,3}}.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={&lt;1,0&gt;,&lt;2,0&gt;,&lt;3,0&gt;},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={&lt;1,1&gt;,&lt;2,0&gt;,&lt;3,0&gt;},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={&lt;1,0&gt;,&lt;2,1&gt;,&lt;3,0&gt;},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={&lt;1,0&gt;,&lt;2,0&gt;,&lt;3,1&gt;},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={&lt;1,1&gt;,&lt;2,1&gt;,&lt;3,0&gt;},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={&lt;1,1&gt;,&lt;2,0&gt;,&lt;3,1&gt;},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={&lt;1,0&gt;,&lt;2,1&gt;,&lt;3,1&gt;},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={&lt;1,1&gt;,&lt;2,1&gt;,&lt;3,1&gt;}. 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({1})=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({2})=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f</a:t>
            </a:r>
            <a:r>
              <a:rPr lang="en-US" altLang="zh-CN" dirty="0">
                <a:latin typeface="Times New Roman" panose="02020603050405020304" pitchFamily="18" charset="0"/>
              </a:rPr>
              <a:t>({1,2})=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({1,3})=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({2,3})=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({1,2,3})=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127B07D1-56B2-42E6-8D2B-E647A39D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CE530-3087-4752-A27E-018AEFA11E2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zh-CN" sz="1400" b="0"/>
          </a:p>
        </p:txBody>
      </p:sp>
      <p:sp>
        <p:nvSpPr>
          <p:cNvPr id="26627" name="Rectangle 10">
            <a:extLst>
              <a:ext uri="{FF2B5EF4-FFF2-40B4-BE49-F238E27FC236}">
                <a16:creationId xmlns:a16="http://schemas.microsoft.com/office/drawing/2014/main" id="{4F3A2513-12CC-43CE-8700-9ACA65BC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1189298"/>
            <a:ext cx="7488238" cy="18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=[0,1],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=[1/4,1/2]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令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:[0,1]→[1/4,1/2],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+1)/4</a:t>
            </a:r>
            <a:endParaRPr lang="en-US" altLang="zh-CN" dirty="0"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26630" name="Rectangle 12">
            <a:extLst>
              <a:ext uri="{FF2B5EF4-FFF2-40B4-BE49-F238E27FC236}">
                <a16:creationId xmlns:a16="http://schemas.microsoft.com/office/drawing/2014/main" id="{8525F21C-5261-41FC-B50B-E96A6C11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解答</a:t>
            </a:r>
          </a:p>
        </p:txBody>
      </p:sp>
      <p:pic>
        <p:nvPicPr>
          <p:cNvPr id="9" name="Picture 4" descr="tu2">
            <a:extLst>
              <a:ext uri="{FF2B5EF4-FFF2-40B4-BE49-F238E27FC236}">
                <a16:creationId xmlns:a16="http://schemas.microsoft.com/office/drawing/2014/main" id="{B2B5C84B-0B31-4522-97F0-B2A1525E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102529"/>
            <a:ext cx="4319588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3702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127B07D1-56B2-42E6-8D2B-E647A39D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CE530-3087-4752-A27E-018AEFA11E2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zh-CN" sz="1400" b="0"/>
          </a:p>
        </p:txBody>
      </p:sp>
      <p:sp>
        <p:nvSpPr>
          <p:cNvPr id="26630" name="Rectangle 12">
            <a:extLst>
              <a:ext uri="{FF2B5EF4-FFF2-40B4-BE49-F238E27FC236}">
                <a16:creationId xmlns:a16="http://schemas.microsoft.com/office/drawing/2014/main" id="{8525F21C-5261-41FC-B50B-E96A6C11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解答</a:t>
            </a:r>
          </a:p>
        </p:txBody>
      </p:sp>
      <p:sp>
        <p:nvSpPr>
          <p:cNvPr id="26631" name="Rectangle 13">
            <a:extLst>
              <a:ext uri="{FF2B5EF4-FFF2-40B4-BE49-F238E27FC236}">
                <a16:creationId xmlns:a16="http://schemas.microsoft.com/office/drawing/2014/main" id="{34C19CB4-19BA-400C-BDBB-332E52F42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531" y="1273919"/>
            <a:ext cx="7488238" cy="2713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=Z,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=N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中元素以下列顺序排列并与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中元素对应：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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11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2 2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3 3 …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  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      ↓ ↓     ↓     ↓      ↓      ↓     ↓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N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1 2     3  4  5     6 …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这种对应所表示的函数是：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DA112DFB-A282-4CFF-B90B-6572A1163A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97843" y="3854398"/>
          <a:ext cx="52816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00300" imgH="469900" progId="Equation.3">
                  <p:embed/>
                </p:oleObj>
              </mc:Choice>
              <mc:Fallback>
                <p:oleObj name="公式" r:id="rId3" imgW="2400300" imgH="469900" progId="Equation.3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DA112DFB-A282-4CFF-B90B-6572A1163A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7843" y="3854398"/>
                        <a:ext cx="52816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38036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>
            <a:extLst>
              <a:ext uri="{FF2B5EF4-FFF2-40B4-BE49-F238E27FC236}">
                <a16:creationId xmlns:a16="http://schemas.microsoft.com/office/drawing/2014/main" id="{127B07D1-56B2-42E6-8D2B-E647A39DB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CECE530-3087-4752-A27E-018AEFA11E2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zh-CN" sz="1400" b="0"/>
          </a:p>
        </p:txBody>
      </p:sp>
      <p:sp>
        <p:nvSpPr>
          <p:cNvPr id="26629" name="Rectangle 11">
            <a:extLst>
              <a:ext uri="{FF2B5EF4-FFF2-40B4-BE49-F238E27FC236}">
                <a16:creationId xmlns:a16="http://schemas.microsoft.com/office/drawing/2014/main" id="{74D7A9A9-21D7-48A6-92AE-2B943B5031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536" y="1268760"/>
            <a:ext cx="5700712" cy="138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(4) A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/2,3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/2], B=[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1,1]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    令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/2,3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π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/2]→[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1,1]</a:t>
            </a:r>
            <a:b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   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) = </a:t>
            </a:r>
            <a:r>
              <a:rPr lang="en-US" altLang="zh-CN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sin</a:t>
            </a:r>
            <a:r>
              <a:rPr lang="en-US" altLang="zh-CN" i="1" dirty="0" err="1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26630" name="Rectangle 12">
            <a:extLst>
              <a:ext uri="{FF2B5EF4-FFF2-40B4-BE49-F238E27FC236}">
                <a16:creationId xmlns:a16="http://schemas.microsoft.com/office/drawing/2014/main" id="{8525F21C-5261-41FC-B50B-E96A6C113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解答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EE4A316-975F-4F69-BCDF-842F62759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766666"/>
            <a:ext cx="7620000" cy="287655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6FD05-6B88-4236-968F-1A01D4721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补充：无穷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ADB705-2478-48CB-A921-9F2429BC6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44C76-38A5-42E7-B9D9-FC32FFA0DF51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E1C4C3-F014-7E2E-6FBA-76C338B31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12" y="989715"/>
            <a:ext cx="9144000" cy="571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00867"/>
      </p:ext>
    </p:extLst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>
            <a:extLst>
              <a:ext uri="{FF2B5EF4-FFF2-40B4-BE49-F238E27FC236}">
                <a16:creationId xmlns:a16="http://schemas.microsoft.com/office/drawing/2014/main" id="{DD7833EE-F417-4B1A-98FE-317D2F49B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7834B28-3984-4E7D-85C4-B63DE2E258B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zh-CN" sz="1400" b="0"/>
          </a:p>
        </p:txBody>
      </p:sp>
      <p:sp>
        <p:nvSpPr>
          <p:cNvPr id="28675" name="Rectangle 7">
            <a:extLst>
              <a:ext uri="{FF2B5EF4-FFF2-40B4-BE49-F238E27FC236}">
                <a16:creationId xmlns:a16="http://schemas.microsoft.com/office/drawing/2014/main" id="{56504E54-70D6-4110-95DA-F80355D543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某些重要函数</a:t>
            </a:r>
          </a:p>
        </p:txBody>
      </p:sp>
      <p:sp>
        <p:nvSpPr>
          <p:cNvPr id="28676" name="Rectangle 8">
            <a:extLst>
              <a:ext uri="{FF2B5EF4-FFF2-40B4-BE49-F238E27FC236}">
                <a16:creationId xmlns:a16="http://schemas.microsoft.com/office/drawing/2014/main" id="{E903CABD-7C17-4755-82F2-1AE52DFF21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3272" cy="504031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8.7</a:t>
            </a:r>
            <a:r>
              <a:rPr lang="en-US" altLang="zh-CN" dirty="0">
                <a:latin typeface="Times New Roman" panose="02020603050405020304" pitchFamily="18" charset="0"/>
              </a:rPr>
              <a:t> 	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使得对所有的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常函数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5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上的恒等关系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恒等函数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对所有的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有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≼&gt;, 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≼&gt;</a:t>
            </a:r>
            <a:r>
              <a:rPr lang="zh-CN" altLang="en-US" dirty="0">
                <a:latin typeface="Times New Roman" panose="02020603050405020304" pitchFamily="18" charset="0"/>
              </a:rPr>
              <a:t>为偏序集，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，如果对任意的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≺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就有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)≼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单调递增</a:t>
            </a:r>
            <a:r>
              <a:rPr lang="zh-CN" altLang="en-US" dirty="0">
                <a:latin typeface="Times New Roman" panose="02020603050405020304" pitchFamily="18" charset="0"/>
              </a:rPr>
              <a:t>的；      如果对任意的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≺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≺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   严格单调递增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类似的也可以定义单调递减和严格单调递减的函数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26D0131E-6E74-4EF3-98C5-F11467B6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1FAF3B-D8A2-46E0-9982-DED4C8292CD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400" b="0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AD946137-650E-4F2E-8694-B3A0B8F4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第八章 函数</a:t>
            </a:r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id="{9917B228-A2E2-4553-98C1-F4309E138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>
                <a:solidFill>
                  <a:srgbClr val="FF0000"/>
                </a:solidFill>
              </a:rPr>
              <a:t>8.1 </a:t>
            </a:r>
            <a:r>
              <a:rPr lang="zh-CN" altLang="en-US" dirty="0">
                <a:solidFill>
                  <a:srgbClr val="FF0000"/>
                </a:solidFill>
              </a:rPr>
              <a:t>函数的定义与性质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函数性质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8.2 </a:t>
            </a:r>
            <a:r>
              <a:rPr lang="zh-CN" altLang="en-US" dirty="0"/>
              <a:t>函数运算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函数的逆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函数的复合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8.3 </a:t>
            </a:r>
            <a:r>
              <a:rPr lang="zh-CN" altLang="en-US" dirty="0"/>
              <a:t>双射函数与集合的基数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1C13FA60-717F-4D3F-80A4-1A1520D9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24D9C2-69BA-412C-91C6-D10FC2C719B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zh-CN" sz="1400" b="0"/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48AF8C53-42BB-4A96-A920-9353B07A1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2772" name="Rectangle 8">
            <a:extLst>
              <a:ext uri="{FF2B5EF4-FFF2-40B4-BE49-F238E27FC236}">
                <a16:creationId xmlns:a16="http://schemas.microsoft.com/office/drawing/2014/main" id="{EB0C9CD6-5A37-464A-8BF5-A52162D61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18488" cy="4464719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偏序集</a:t>
            </a:r>
            <a:r>
              <a:rPr lang="en-US" altLang="zh-CN" dirty="0">
                <a:latin typeface="Times New Roman" panose="02020603050405020304" pitchFamily="18" charset="0"/>
              </a:rPr>
              <a:t>&lt;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</a:rPr>
              <a:t>}),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&gt;, &lt; {0,1},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≤ </a:t>
            </a:r>
            <a:r>
              <a:rPr lang="en-US" altLang="zh-CN" dirty="0">
                <a:latin typeface="Times New Roman" panose="02020603050405020304" pitchFamily="18" charset="0"/>
              </a:rPr>
              <a:t>&gt;, </a:t>
            </a:r>
          </a:p>
          <a:p>
            <a:pPr eaLnBrk="1" hangingPunct="1"/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  R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为包含关系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 ≤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为一般的小于等于关系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令：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</a:rPr>
              <a:t>})→{0,1}, </a:t>
            </a:r>
            <a:r>
              <a:rPr lang="en-US" altLang="zh-CN" i="1" dirty="0">
                <a:latin typeface="Times New Roman" panose="02020603050405020304" pitchFamily="18" charset="0"/>
              </a:rPr>
              <a:t>  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		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}) 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}) 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}) =0, 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})=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})=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 err="1">
                <a:latin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</a:rPr>
              <a:t>})=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b,c</a:t>
            </a:r>
            <a:r>
              <a:rPr lang="en-US" altLang="zh-CN" dirty="0">
                <a:latin typeface="Times New Roman" panose="02020603050405020304" pitchFamily="18" charset="0"/>
              </a:rPr>
              <a:t>})= 1,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f </a:t>
            </a:r>
            <a:r>
              <a:rPr lang="zh-CN" altLang="en-US" dirty="0">
                <a:latin typeface="Times New Roman" panose="02020603050405020304" pitchFamily="18" charset="0"/>
              </a:rPr>
              <a:t>是单调递增的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</a:t>
            </a:r>
            <a:r>
              <a:rPr lang="zh-CN" altLang="en-US" dirty="0">
                <a:latin typeface="Times New Roman" panose="02020603050405020304" pitchFamily="18" charset="0"/>
              </a:rPr>
              <a:t>但不是严格单调递增的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EBAFA6F-5A70-4FA1-85C8-7F606B5D9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4276725"/>
            <a:ext cx="32004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28863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C563C9A6-8FD8-40E7-891F-A4CEA1B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0DB57D-032C-4F8B-8C52-39197375A6B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zh-CN" sz="1400" b="0"/>
          </a:p>
        </p:txBody>
      </p:sp>
      <p:sp>
        <p:nvSpPr>
          <p:cNvPr id="30723" name="Rectangle 8">
            <a:extLst>
              <a:ext uri="{FF2B5EF4-FFF2-40B4-BE49-F238E27FC236}">
                <a16:creationId xmlns:a16="http://schemas.microsoft.com/office/drawing/2014/main" id="{A353CA5F-C444-4905-97F1-BCFDDBFB9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3278"/>
            <a:ext cx="8229600" cy="1861666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(4)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对于任意的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特征函数</a:t>
            </a:r>
            <a:endParaRPr lang="zh-CN" altLang="en-US" dirty="0">
              <a:solidFill>
                <a:srgbClr val="A50021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</a:rPr>
              <a:t> 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→{0,1}</a:t>
            </a:r>
            <a:r>
              <a:rPr lang="zh-CN" altLang="en-US" dirty="0">
                <a:latin typeface="Times New Roman" panose="02020603050405020304" pitchFamily="18" charset="0"/>
              </a:rPr>
              <a:t>定义为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)=1,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'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)=0,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</a:p>
        </p:txBody>
      </p:sp>
      <p:sp>
        <p:nvSpPr>
          <p:cNvPr id="30724" name="Rectangle 9">
            <a:extLst>
              <a:ext uri="{FF2B5EF4-FFF2-40B4-BE49-F238E27FC236}">
                <a16:creationId xmlns:a16="http://schemas.microsoft.com/office/drawing/2014/main" id="{490335EB-C5D2-40A3-A0A3-7E11D4586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某些重要函数</a:t>
            </a: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C388F9E-B4C4-47F1-B0F5-DBD0F215E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394" y="3003155"/>
            <a:ext cx="8351837" cy="350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即：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的每一个子集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都对应于一个特征函数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6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</a:t>
            </a:r>
            <a:r>
              <a:rPr lang="zh-CN" altLang="en-US" dirty="0">
                <a:latin typeface="Times New Roman" panose="02020603050405020304" pitchFamily="18" charset="0"/>
              </a:rPr>
              <a:t>不同的子集对应于不同的特征函数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</a:t>
            </a:r>
          </a:p>
          <a:p>
            <a:pPr eaLnBrk="1" hangingPunct="1"/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则有：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baseline="-25000" dirty="0">
                <a:latin typeface="Times New Roman" panose="02020603050405020304" pitchFamily="18" charset="0"/>
              </a:rPr>
              <a:t>{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</a:rPr>
              <a:t>,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,1&gt;,&lt;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,1&gt;,&lt;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,0&gt;}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zh-CN" altLang="en-US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,0&gt;,&lt;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,0&gt;,&lt;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,0&gt;}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5">
            <a:extLst>
              <a:ext uri="{FF2B5EF4-FFF2-40B4-BE49-F238E27FC236}">
                <a16:creationId xmlns:a16="http://schemas.microsoft.com/office/drawing/2014/main" id="{71C59F42-806C-4F99-8459-F2635538E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6DD905D-FD6C-466F-BA24-FA797B23B2B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zh-CN" sz="1400" b="0"/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87D83128-EDF4-4C2D-B578-D22965492A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实例回看</a:t>
            </a:r>
          </a:p>
        </p:txBody>
      </p:sp>
      <p:sp>
        <p:nvSpPr>
          <p:cNvPr id="24580" name="Rectangle 8">
            <a:extLst>
              <a:ext uri="{FF2B5EF4-FFF2-40B4-BE49-F238E27FC236}">
                <a16:creationId xmlns:a16="http://schemas.microsoft.com/office/drawing/2014/main" id="{EED50D40-950F-4929-8E10-31A28B64CC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552" y="1196752"/>
            <a:ext cx="8229600" cy="3888432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={0,1} </a:t>
            </a:r>
            <a:r>
              <a:rPr lang="en-US" altLang="zh-CN" baseline="30000" dirty="0">
                <a:latin typeface="Times New Roman" panose="02020603050405020304" pitchFamily="18" charset="0"/>
              </a:rPr>
              <a:t>{1,2,3}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={&lt;1,0&gt;,&lt;2,0&gt;,&lt;3,0&gt;},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={&lt;1,1&gt;,&lt;2,0&gt;,&lt;3,0&gt;},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={&lt;1,0&gt;,&lt;2,1&gt;,&lt;3,0&gt;},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={&lt;1,0&gt;,&lt;2,0&gt;,&lt;3,1&gt;},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={&lt;1,1&gt;,&lt;2,1&gt;,&lt;3,0&gt;},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={&lt;1,1&gt;,&lt;2,0&gt;,&lt;3,1&gt;},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={&lt;1,0&gt;,&lt;2,1&gt;,&lt;3,1&gt;},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={&lt;1,1&gt;,&lt;2,1&gt;,&lt;3,1&gt;}. 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CBEA48E-8065-48DF-8333-7F719B76B339}"/>
              </a:ext>
            </a:extLst>
          </p:cNvPr>
          <p:cNvSpPr txBox="1"/>
          <p:nvPr/>
        </p:nvSpPr>
        <p:spPr>
          <a:xfrm>
            <a:off x="539552" y="3933056"/>
            <a:ext cx="7632848" cy="127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0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3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4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5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6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      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f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7        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}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={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0" lang="zh-CN" altLang="en-US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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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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{1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,3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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{2,3}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,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{1,2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,3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}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5067DB-52C6-4BAF-81CE-CE3ACE0C2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8650" y="5194323"/>
            <a:ext cx="47053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4753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18E22A93-A6C6-4460-8EFE-20FA1A820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545400-BA5B-4FA4-A7CF-6A0CB388FEB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zh-CN" sz="1400" b="0" dirty="0">
              <a:latin typeface="Arial" panose="020B0604020202020204" pitchFamily="34" charset="0"/>
            </a:endParaRPr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D8F1232E-18BF-4DE6-972E-5958A87FC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24580" name="文本框 3">
            <a:extLst>
              <a:ext uri="{FF2B5EF4-FFF2-40B4-BE49-F238E27FC236}">
                <a16:creationId xmlns:a16="http://schemas.microsoft.com/office/drawing/2014/main" id="{E9E200DA-BC29-492F-BA13-DFB5D96B6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4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287E5E-0513-4A87-9CE8-25B32FB8A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9" y="1226303"/>
            <a:ext cx="8982262" cy="133021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365BD5-D3E8-4B12-89E8-868B356C8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636912"/>
            <a:ext cx="1502939" cy="2562907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1A89DB-45E1-480B-B9B9-626BF1884CD6}"/>
              </a:ext>
            </a:extLst>
          </p:cNvPr>
          <p:cNvSpPr txBox="1"/>
          <p:nvPr/>
        </p:nvSpPr>
        <p:spPr>
          <a:xfrm>
            <a:off x="106834" y="4653136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70535928-CC24-2F7B-16AE-BDF16A4F2E38}"/>
              </a:ext>
            </a:extLst>
          </p:cNvPr>
          <p:cNvGrpSpPr/>
          <p:nvPr/>
        </p:nvGrpSpPr>
        <p:grpSpPr>
          <a:xfrm>
            <a:off x="3632497" y="2305340"/>
            <a:ext cx="4265349" cy="4209491"/>
            <a:chOff x="3632497" y="2305340"/>
            <a:chExt cx="4265349" cy="420949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F42AD6F6-57CD-42FB-8361-923FFB721A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5976" y="2717254"/>
              <a:ext cx="2733675" cy="344805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9000386-4FDB-102A-9BFF-7249B122FD3A}"/>
                </a:ext>
              </a:extLst>
            </p:cNvPr>
            <p:cNvSpPr txBox="1"/>
            <p:nvPr/>
          </p:nvSpPr>
          <p:spPr>
            <a:xfrm>
              <a:off x="5521244" y="6053166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zh-CN" altLang="en-US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zh-CN" alt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4CACC4D-8572-12CF-5647-82ACE1717218}"/>
                </a:ext>
              </a:extLst>
            </p:cNvPr>
            <p:cNvSpPr txBox="1"/>
            <p:nvPr/>
          </p:nvSpPr>
          <p:spPr>
            <a:xfrm>
              <a:off x="5129483" y="2305340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/>
                  <a:cs typeface="+mn-cs"/>
                </a:rPr>
                <a:t> 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{1,2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,3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endParaRPr>
            </a:p>
            <a:p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F3431030-A943-3356-826B-070F8F13142A}"/>
                </a:ext>
              </a:extLst>
            </p:cNvPr>
            <p:cNvSpPr txBox="1"/>
            <p:nvPr/>
          </p:nvSpPr>
          <p:spPr>
            <a:xfrm>
              <a:off x="3779912" y="4771802"/>
              <a:ext cx="896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1}</a:t>
              </a:r>
              <a:endParaRPr lang="zh-CN" altLang="en-US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29F99C18-BDAE-66B6-C6EC-83EB06D2F2E1}"/>
                </a:ext>
              </a:extLst>
            </p:cNvPr>
            <p:cNvSpPr txBox="1"/>
            <p:nvPr/>
          </p:nvSpPr>
          <p:spPr>
            <a:xfrm>
              <a:off x="3632497" y="3609132"/>
              <a:ext cx="979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1,2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71C951C-F22D-47D0-F671-157CDC1A6C27}"/>
                </a:ext>
              </a:extLst>
            </p:cNvPr>
            <p:cNvSpPr txBox="1"/>
            <p:nvPr/>
          </p:nvSpPr>
          <p:spPr>
            <a:xfrm>
              <a:off x="5079455" y="4803402"/>
              <a:ext cx="896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2}</a:t>
              </a:r>
              <a:endParaRPr lang="zh-CN" altLang="en-US" dirty="0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D5FE7D4-C4B7-2746-CB01-959305DBEDC4}"/>
                </a:ext>
              </a:extLst>
            </p:cNvPr>
            <p:cNvSpPr txBox="1"/>
            <p:nvPr/>
          </p:nvSpPr>
          <p:spPr>
            <a:xfrm>
              <a:off x="6916271" y="4897548"/>
              <a:ext cx="8968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03CFE87-BB34-467B-CD64-7B543FD3BFC0}"/>
                </a:ext>
              </a:extLst>
            </p:cNvPr>
            <p:cNvSpPr txBox="1"/>
            <p:nvPr/>
          </p:nvSpPr>
          <p:spPr>
            <a:xfrm>
              <a:off x="4896012" y="3508204"/>
              <a:ext cx="979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1,3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E0D5737-5688-6031-B2BB-58D42AF3BCA8}"/>
                </a:ext>
              </a:extLst>
            </p:cNvPr>
            <p:cNvSpPr txBox="1"/>
            <p:nvPr/>
          </p:nvSpPr>
          <p:spPr>
            <a:xfrm>
              <a:off x="6918494" y="3551361"/>
              <a:ext cx="9793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marR="0" lvl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69B3F1"/>
                </a:buClr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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{</a:t>
              </a:r>
              <a:r>
                <a:rPr lang="en-US" altLang="zh-CN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2,3</a:t>
              </a:r>
              <a:r>
                <a:rPr kumimoji="0" lang="en-US" altLang="zh-CN" sz="2400" b="1" i="0" u="none" strike="noStrike" kern="1200" cap="none" spc="0" normalizeH="0" baseline="-25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  <a:endParaRPr lang="zh-CN" altLang="en-US" dirty="0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灯片编号占位符 5">
            <a:extLst>
              <a:ext uri="{FF2B5EF4-FFF2-40B4-BE49-F238E27FC236}">
                <a16:creationId xmlns:a16="http://schemas.microsoft.com/office/drawing/2014/main" id="{C563C9A6-8FD8-40E7-891F-A4CEA1B12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A0DB57D-032C-4F8B-8C52-39197375A6B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zh-CN" sz="1400" b="0"/>
          </a:p>
        </p:txBody>
      </p:sp>
      <p:sp>
        <p:nvSpPr>
          <p:cNvPr id="30723" name="Rectangle 8">
            <a:extLst>
              <a:ext uri="{FF2B5EF4-FFF2-40B4-BE49-F238E27FC236}">
                <a16:creationId xmlns:a16="http://schemas.microsoft.com/office/drawing/2014/main" id="{A353CA5F-C444-4905-97F1-BCFDDBFB92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6327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 (5)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是从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zh-CN" altLang="en-US" dirty="0">
                <a:latin typeface="Times New Roman" panose="02020603050405020304" pitchFamily="18" charset="0"/>
              </a:rPr>
              <a:t>到商集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自然映射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0724" name="Rectangle 9">
            <a:extLst>
              <a:ext uri="{FF2B5EF4-FFF2-40B4-BE49-F238E27FC236}">
                <a16:creationId xmlns:a16="http://schemas.microsoft.com/office/drawing/2014/main" id="{490335EB-C5D2-40A3-A0A3-7E11D4586D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某些重要函数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A3D7-BB83-4BB9-A43B-539646C1D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353564"/>
            <a:ext cx="413365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966487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>
            <a:extLst>
              <a:ext uri="{FF2B5EF4-FFF2-40B4-BE49-F238E27FC236}">
                <a16:creationId xmlns:a16="http://schemas.microsoft.com/office/drawing/2014/main" id="{1C13FA60-717F-4D3F-80A4-1A1520D9F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424D9C2-69BA-412C-91C6-D10FC2C719B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zh-CN" sz="1400" b="0"/>
          </a:p>
        </p:txBody>
      </p:sp>
      <p:sp>
        <p:nvSpPr>
          <p:cNvPr id="32771" name="Rectangle 7">
            <a:extLst>
              <a:ext uri="{FF2B5EF4-FFF2-40B4-BE49-F238E27FC236}">
                <a16:creationId xmlns:a16="http://schemas.microsoft.com/office/drawing/2014/main" id="{48AF8C53-42BB-4A96-A920-9353B07A1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32773" name="Rectangle 9">
            <a:extLst>
              <a:ext uri="{FF2B5EF4-FFF2-40B4-BE49-F238E27FC236}">
                <a16:creationId xmlns:a16="http://schemas.microsoft.com/office/drawing/2014/main" id="{B8612422-2625-4970-B68F-9861F629E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528763"/>
            <a:ext cx="8229600" cy="3924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</a:rPr>
              <a:t>不同的等价关系确定不同的自然映射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    恒等关系确定的自然映射是双射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</a:rPr>
              <a:t>其他自然映射一般来说只是满射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={1,2,3},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R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 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/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 g</a:t>
            </a:r>
            <a:r>
              <a:rPr lang="en-US" altLang="zh-CN" dirty="0">
                <a:latin typeface="Times New Roman" panose="02020603050405020304" pitchFamily="18" charset="0"/>
              </a:rPr>
              <a:t>(1)=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(2)={1,2},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(3)={3}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18E22A93-A6C6-4460-8EFE-20FA1A820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545400-BA5B-4FA4-A7CF-6A0CB388FEB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D8F1232E-18BF-4DE6-972E-5958A87FC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24580" name="文本框 3">
            <a:extLst>
              <a:ext uri="{FF2B5EF4-FFF2-40B4-BE49-F238E27FC236}">
                <a16:creationId xmlns:a16="http://schemas.microsoft.com/office/drawing/2014/main" id="{E9E200DA-BC29-492F-BA13-DFB5D96B6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4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31E4747-C4C7-46A0-B28D-8EA8B7FC9ED3}"/>
              </a:ext>
            </a:extLst>
          </p:cNvPr>
          <p:cNvSpPr txBox="1"/>
          <p:nvPr/>
        </p:nvSpPr>
        <p:spPr>
          <a:xfrm>
            <a:off x="611560" y="1268760"/>
            <a:ext cx="7723832" cy="33445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/>
              <a:t>关于自然映射，</a:t>
            </a:r>
            <a:r>
              <a:rPr lang="zh-CN" altLang="zh-CN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</a:t>
            </a:r>
            <a:r>
              <a:rPr lang="zh-CN" altLang="en-US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那些命题为真？</a:t>
            </a:r>
            <a:endParaRPr lang="zh-CN" altLang="en-US" b="1" dirty="0"/>
          </a:p>
          <a:p>
            <a:pPr>
              <a:lnSpc>
                <a:spcPct val="150000"/>
              </a:lnSpc>
            </a:pPr>
            <a:r>
              <a:rPr lang="zh-CN" altLang="en-US" b="1" dirty="0"/>
              <a:t>①自然映射一定是满射；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② 自然映射一定是单射；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③ 自然映射有可能是双射；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④ 实数集合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b="1" dirty="0"/>
              <a:t>上的全域关系确定的自然映射不是双射；</a:t>
            </a:r>
          </a:p>
          <a:p>
            <a:pPr>
              <a:lnSpc>
                <a:spcPct val="150000"/>
              </a:lnSpc>
            </a:pPr>
            <a:r>
              <a:rPr lang="zh-CN" altLang="en-US" b="1" dirty="0"/>
              <a:t>⑤ 一个等价关系确定的自然映射可能不唯一。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4104CF7-1DAF-4C4A-BCFD-121EA6F0CC23}"/>
              </a:ext>
            </a:extLst>
          </p:cNvPr>
          <p:cNvSpPr txBox="1"/>
          <p:nvPr/>
        </p:nvSpPr>
        <p:spPr>
          <a:xfrm>
            <a:off x="338931" y="1916832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AEED5CD-B3EA-45A3-A8A9-D70EE92A0609}"/>
              </a:ext>
            </a:extLst>
          </p:cNvPr>
          <p:cNvSpPr txBox="1"/>
          <p:nvPr/>
        </p:nvSpPr>
        <p:spPr>
          <a:xfrm>
            <a:off x="338931" y="3026867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4B3EF9-D04D-4FC8-BCC7-A1FE077CAFC4}"/>
              </a:ext>
            </a:extLst>
          </p:cNvPr>
          <p:cNvSpPr txBox="1"/>
          <p:nvPr/>
        </p:nvSpPr>
        <p:spPr>
          <a:xfrm>
            <a:off x="338931" y="3611833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18E22A93-A6C6-4460-8EFE-20FA1A820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545400-BA5B-4FA4-A7CF-6A0CB388FEB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D8F1232E-18BF-4DE6-972E-5958A87FC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24580" name="文本框 3">
            <a:extLst>
              <a:ext uri="{FF2B5EF4-FFF2-40B4-BE49-F238E27FC236}">
                <a16:creationId xmlns:a16="http://schemas.microsoft.com/office/drawing/2014/main" id="{E9E200DA-BC29-492F-BA13-DFB5D96B6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4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A61DB7B-60BD-4C90-8B69-E0052B9E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303837"/>
            <a:ext cx="8532440" cy="17194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72F2AE-BCAA-49DA-9448-A104DC1823E9}"/>
                  </a:ext>
                </a:extLst>
              </p:cNvPr>
              <p:cNvSpPr txBox="1"/>
              <p:nvPr/>
            </p:nvSpPr>
            <p:spPr>
              <a:xfrm>
                <a:off x="827584" y="3800838"/>
                <a:ext cx="4572000" cy="376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2765" algn="just">
                  <a:lnSpc>
                    <a:spcPts val="2200"/>
                  </a:lnSpc>
                </a:pPr>
                <a:r>
                  <a:rPr lang="fr-FR" altLang="zh-CN" sz="2400" b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  <a:r>
                  <a:rPr lang="fr-FR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/</a:t>
                </a:r>
                <a:r>
                  <a:rPr lang="fr-FR" altLang="zh-CN" sz="2400" i="1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E=</a:t>
                </a:r>
                <a:r>
                  <a:rPr lang="fr-FR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fr-FR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fr-FR" altLang="zh-CN" sz="2400" i="1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fr-FR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14:m>
                  <m:oMath xmlns:m="http://schemas.openxmlformats.org/officeDocument/2006/math">
                    <m:r>
                      <a:rPr lang="fr-FR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fr-FR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fr-FR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∈</m:t>
                    </m:r>
                    <m:r>
                      <a:rPr lang="fr-FR" altLang="zh-CN" sz="2400" b="1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𝐍</m:t>
                    </m:r>
                    <m:r>
                      <a:rPr lang="fr-FR" altLang="zh-CN" sz="2400" i="1" kern="10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fr-FR" altLang="zh-CN" sz="24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  <a:r>
                  <a:rPr lang="fr-FR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,</a:t>
                </a:r>
                <a:r>
                  <a:rPr lang="fr-FR" altLang="zh-CN" sz="24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{</a:t>
                </a:r>
                <a:r>
                  <a:rPr lang="fr-FR" altLang="zh-CN" sz="2400" i="1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x</a:t>
                </a:r>
                <a:r>
                  <a:rPr lang="fr-FR" altLang="zh-CN" sz="24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|</a:t>
                </a:r>
                <a14:m>
                  <m:oMath xmlns:m="http://schemas.openxmlformats.org/officeDocument/2006/math">
                    <m:r>
                      <a:rPr lang="fr-FR" altLang="zh-CN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  <m:r>
                      <a:rPr lang="fr-FR" altLang="zh-CN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𝑥</m:t>
                    </m:r>
                    <m:r>
                      <a:rPr lang="fr-FR" altLang="zh-CN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∉</m:t>
                    </m:r>
                    <m:r>
                      <a:rPr lang="fr-FR" altLang="zh-CN" sz="2400" b="1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𝐍</m:t>
                    </m:r>
                    <m:r>
                      <a:rPr lang="fr-FR" altLang="zh-CN" sz="2400" i="1" kern="100">
                        <a:solidFill>
                          <a:srgbClr val="00B050"/>
                        </a:solidFill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 </m:t>
                    </m:r>
                  </m:oMath>
                </a14:m>
                <a:r>
                  <a:rPr lang="fr-FR" altLang="zh-CN" sz="2400" kern="100" dirty="0">
                    <a:solidFill>
                      <a:srgbClr val="00B05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  <a:r>
                  <a:rPr lang="fr-FR" altLang="zh-CN" sz="2400" kern="100" dirty="0">
                    <a:effectLst/>
                    <a:latin typeface="Times New Roman" panose="02020603050405020304" pitchFamily="18" charset="0"/>
                    <a:ea typeface="宋体" panose="02010600030101010101" pitchFamily="2" charset="-122"/>
                  </a:rPr>
                  <a:t>}</a:t>
                </a:r>
                <a:endParaRPr lang="zh-CN" altLang="zh-CN" sz="1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72F2AE-BCAA-49DA-9448-A104DC182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800838"/>
                <a:ext cx="4572000" cy="376065"/>
              </a:xfrm>
              <a:prstGeom prst="rect">
                <a:avLst/>
              </a:prstGeom>
              <a:blipFill>
                <a:blip r:embed="rId4"/>
                <a:stretch>
                  <a:fillRect t="-35484" r="-800" b="-354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CC6EF8C3-CCA3-43E2-AF8F-DF337F5B0142}"/>
              </a:ext>
            </a:extLst>
          </p:cNvPr>
          <p:cNvSpPr txBox="1"/>
          <p:nvPr/>
        </p:nvSpPr>
        <p:spPr>
          <a:xfrm>
            <a:off x="683568" y="4767180"/>
            <a:ext cx="4572000" cy="374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2765" algn="just">
              <a:lnSpc>
                <a:spcPts val="2200"/>
              </a:lnSpc>
            </a:pP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fr-FR" altLang="zh-CN" sz="2400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N,N,{N},N,N</a:t>
            </a:r>
            <a:r>
              <a:rPr lang="zh-CN" altLang="zh-CN" sz="24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】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030A34-768B-BE31-07B1-07DB8DF85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2432" y="5682853"/>
            <a:ext cx="1197904" cy="1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B01077BC-FF76-478F-904D-A4BE0069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34AC18-DFD1-41AE-9BDE-007B598176D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zh-CN" sz="1400" b="0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F3748B4C-015F-4302-9121-E9F7C170B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</a:rPr>
              <a:t>函数的定义与性质（回顾）</a:t>
            </a:r>
          </a:p>
        </p:txBody>
      </p:sp>
      <p:sp>
        <p:nvSpPr>
          <p:cNvPr id="6148" name="Rectangle 15">
            <a:extLst>
              <a:ext uri="{FF2B5EF4-FFF2-40B4-BE49-F238E27FC236}">
                <a16:creationId xmlns:a16="http://schemas.microsoft.com/office/drawing/2014/main" id="{15BFC0A1-CAA8-418F-ABCE-9947F57DB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主要内容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函数定义与相关概念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函数定义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函数相等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endParaRPr lang="en-US" altLang="zh-CN" baseline="300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函数的像与完全原像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r>
              <a:rPr lang="zh-CN" altLang="en-US">
                <a:latin typeface="Times New Roman" panose="02020603050405020304" pitchFamily="18" charset="0"/>
              </a:rPr>
              <a:t>函数的性质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单射、满射、双射函数的定义与实例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>
                <a:latin typeface="Times New Roman" panose="02020603050405020304" pitchFamily="18" charset="0"/>
              </a:rPr>
              <a:t>构造双射函数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Times New Roman" panose="02020603050405020304" pitchFamily="18" charset="0"/>
              </a:rPr>
              <a:t>某些重要的函数</a:t>
            </a:r>
          </a:p>
        </p:txBody>
      </p:sp>
    </p:spTree>
    <p:extLst>
      <p:ext uri="{BB962C8B-B14F-4D97-AF65-F5344CB8AC3E}">
        <p14:creationId xmlns:p14="http://schemas.microsoft.com/office/powerpoint/2010/main" val="2951832573"/>
      </p:ext>
    </p:extLst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122711-FBC8-4664-8991-AA2887C4D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26" y="1956120"/>
            <a:ext cx="8229600" cy="497046"/>
          </a:xfrm>
        </p:spPr>
        <p:txBody>
          <a:bodyPr/>
          <a:lstStyle/>
          <a:p>
            <a:r>
              <a:rPr lang="zh-CN" altLang="en-US" sz="2200" b="0" dirty="0"/>
              <a:t>则          中元素的个数？</a:t>
            </a:r>
            <a:r>
              <a:rPr lang="en-US" altLang="zh-CN" sz="2200" b="0" dirty="0"/>
              <a:t>(</a:t>
            </a:r>
            <a:r>
              <a:rPr lang="zh-CN" altLang="en-US" sz="2200" b="0" dirty="0"/>
              <a:t>其中</a:t>
            </a:r>
            <a:r>
              <a:rPr lang="en-US" altLang="zh-CN" sz="2200" b="0" i="1" dirty="0"/>
              <a:t>A</a:t>
            </a:r>
            <a:r>
              <a:rPr lang="zh-CN" altLang="en-US" sz="2200" b="0" dirty="0"/>
              <a:t>有</a:t>
            </a:r>
            <a:r>
              <a:rPr lang="en-US" altLang="zh-CN" sz="2200" b="0" dirty="0"/>
              <a:t>n</a:t>
            </a:r>
            <a:r>
              <a:rPr lang="zh-CN" altLang="en-US" sz="2200" b="0" dirty="0"/>
              <a:t>个元素</a:t>
            </a:r>
            <a:r>
              <a:rPr lang="en-US" altLang="zh-CN" sz="2200" b="0" dirty="0"/>
              <a:t>)</a:t>
            </a:r>
            <a:endParaRPr lang="zh-CN" altLang="en-US" sz="2200" b="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1EB43F-401A-4841-957A-BA53F38D6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44C76-38A5-42E7-B9D9-FC32FFA0DF51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47BBF9-6459-4F4D-9EFF-4ABD6FFA8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1988840"/>
            <a:ext cx="534916" cy="360040"/>
          </a:xfrm>
          <a:prstGeom prst="rect">
            <a:avLst/>
          </a:prstGeom>
        </p:spPr>
      </p:pic>
      <p:sp>
        <p:nvSpPr>
          <p:cNvPr id="9" name="标题 1">
            <a:extLst>
              <a:ext uri="{FF2B5EF4-FFF2-40B4-BE49-F238E27FC236}">
                <a16:creationId xmlns:a16="http://schemas.microsoft.com/office/drawing/2014/main" id="{960594E5-1E23-4B3D-A8CA-8470490015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10" name="文本框 3">
            <a:extLst>
              <a:ext uri="{FF2B5EF4-FFF2-40B4-BE49-F238E27FC236}">
                <a16:creationId xmlns:a16="http://schemas.microsoft.com/office/drawing/2014/main" id="{B47E52B8-5FC5-4333-A636-AAB9882BF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4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CB2319-172C-46C0-AF6F-F1F2F7EF72DC}"/>
              </a:ext>
            </a:extLst>
          </p:cNvPr>
          <p:cNvSpPr txBox="1"/>
          <p:nvPr/>
        </p:nvSpPr>
        <p:spPr>
          <a:xfrm>
            <a:off x="1218484" y="3149512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|P(A)-1|=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altLang="zh-CN" sz="2800" b="0" i="1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0" lang="en-US" altLang="zh-CN" sz="2800" b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-1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3E869523-BE09-485E-A802-49E31C005D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940" y="1354326"/>
            <a:ext cx="8666548" cy="422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9482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5">
            <a:extLst>
              <a:ext uri="{FF2B5EF4-FFF2-40B4-BE49-F238E27FC236}">
                <a16:creationId xmlns:a16="http://schemas.microsoft.com/office/drawing/2014/main" id="{B01077BC-FF76-478F-904D-A4BE0069C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134AC18-DFD1-41AE-9BDE-007B598176D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400" b="0"/>
          </a:p>
        </p:txBody>
      </p:sp>
      <p:sp>
        <p:nvSpPr>
          <p:cNvPr id="270339" name="Rectangle 3">
            <a:extLst>
              <a:ext uri="{FF2B5EF4-FFF2-40B4-BE49-F238E27FC236}">
                <a16:creationId xmlns:a16="http://schemas.microsoft.com/office/drawing/2014/main" id="{F3748B4C-015F-4302-9121-E9F7C170BC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8.1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函数的定义与性质</a:t>
            </a:r>
          </a:p>
        </p:txBody>
      </p:sp>
      <p:sp>
        <p:nvSpPr>
          <p:cNvPr id="6148" name="Rectangle 15">
            <a:extLst>
              <a:ext uri="{FF2B5EF4-FFF2-40B4-BE49-F238E27FC236}">
                <a16:creationId xmlns:a16="http://schemas.microsoft.com/office/drawing/2014/main" id="{15BFC0A1-CAA8-418F-ABCE-9947F57DBD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主要内容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函数定义与相关概念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函数定义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函数相等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endParaRPr lang="en-US" altLang="zh-CN" baseline="30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函数的像与完全原像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</a:pPr>
            <a:r>
              <a:rPr lang="zh-CN" altLang="en-US" dirty="0">
                <a:latin typeface="Times New Roman" panose="02020603050405020304" pitchFamily="18" charset="0"/>
              </a:rPr>
              <a:t>函数的性质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单射、满射、双射函数的定义与实例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构造双射函数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某些重要的函数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70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18E22A93-A6C6-4460-8EFE-20FA1A820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545400-BA5B-4FA4-A7CF-6A0CB388FEB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D8F1232E-18BF-4DE6-972E-5958A87FC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24580" name="文本框 3">
            <a:extLst>
              <a:ext uri="{FF2B5EF4-FFF2-40B4-BE49-F238E27FC236}">
                <a16:creationId xmlns:a16="http://schemas.microsoft.com/office/drawing/2014/main" id="{E9E200DA-BC29-492F-BA13-DFB5D96B6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4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D68E76-2A37-485F-9970-1E8921CA1E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233525"/>
            <a:ext cx="8440438" cy="105951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30196F1-0C45-4924-B352-1A4F7306F364}"/>
              </a:ext>
            </a:extLst>
          </p:cNvPr>
          <p:cNvSpPr txBox="1"/>
          <p:nvPr/>
        </p:nvSpPr>
        <p:spPr>
          <a:xfrm>
            <a:off x="467544" y="2397998"/>
            <a:ext cx="6805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则，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b="1" dirty="0"/>
              <a:t>是偏序关系吗？是全序关系吗？为什么？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97ECF01-7B96-4F6B-9358-4F544E43CE66}"/>
              </a:ext>
            </a:extLst>
          </p:cNvPr>
          <p:cNvSpPr txBox="1"/>
          <p:nvPr/>
        </p:nvSpPr>
        <p:spPr>
          <a:xfrm>
            <a:off x="359593" y="3387745"/>
            <a:ext cx="540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400" b="1" kern="1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是偏序关系，但不是全序关系</a:t>
            </a:r>
            <a:r>
              <a:rPr lang="en-US" altLang="zh-CN" b="1" dirty="0"/>
              <a:t>】</a:t>
            </a:r>
            <a:endParaRPr lang="zh-CN" altLang="en-US" b="1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F95DF8-9A41-402A-9E85-3D37F621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44C76-38A5-42E7-B9D9-FC32FFA0DF51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2CF8A68-F59F-46B0-97EA-80CA87759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0" y="2753122"/>
            <a:ext cx="6824879" cy="1035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8A7ACCF-ACA4-4ABC-8D7F-94785C866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41" y="3833242"/>
            <a:ext cx="6814034" cy="103591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A5793C-E15F-40A7-926E-EAF196DF3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7442" y="4924218"/>
            <a:ext cx="6824878" cy="109707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EC8A763-EEE6-4DC9-B108-157201D2AE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400" y="6063507"/>
            <a:ext cx="2415440" cy="31782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65174B8-D8E0-4D2C-915C-9408333F4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060" y="6436443"/>
            <a:ext cx="3537130" cy="304925"/>
          </a:xfrm>
          <a:prstGeom prst="rect">
            <a:avLst/>
          </a:prstGeom>
        </p:spPr>
      </p:pic>
      <p:grpSp>
        <p:nvGrpSpPr>
          <p:cNvPr id="16" name="组合 55">
            <a:extLst>
              <a:ext uri="{FF2B5EF4-FFF2-40B4-BE49-F238E27FC236}">
                <a16:creationId xmlns:a16="http://schemas.microsoft.com/office/drawing/2014/main" id="{EC2BE527-05D1-4500-884E-01A84894D002}"/>
              </a:ext>
            </a:extLst>
          </p:cNvPr>
          <p:cNvGrpSpPr/>
          <p:nvPr/>
        </p:nvGrpSpPr>
        <p:grpSpPr>
          <a:xfrm>
            <a:off x="7580676" y="2826285"/>
            <a:ext cx="715648" cy="707087"/>
            <a:chOff x="6409426" y="1173624"/>
            <a:chExt cx="962086" cy="962084"/>
          </a:xfrm>
          <a:solidFill>
            <a:srgbClr val="FF0000"/>
          </a:solidFill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EA24E5F6-91D7-4412-8226-FE2129175CF8}"/>
                </a:ext>
              </a:extLst>
            </p:cNvPr>
            <p:cNvSpPr/>
            <p:nvPr/>
          </p:nvSpPr>
          <p:spPr bwMode="auto">
            <a:xfrm>
              <a:off x="6409426" y="1173624"/>
              <a:ext cx="962086" cy="962084"/>
            </a:xfrm>
            <a:prstGeom prst="ellipse">
              <a:avLst/>
            </a:prstGeom>
            <a:grpFill/>
            <a:ln w="57150">
              <a:solidFill>
                <a:sysClr val="window" lastClr="FFFFFF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marL="0" marR="0" lvl="0" indent="0" defTabSz="9029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18" name="TextBox 82">
              <a:extLst>
                <a:ext uri="{FF2B5EF4-FFF2-40B4-BE49-F238E27FC236}">
                  <a16:creationId xmlns:a16="http://schemas.microsoft.com/office/drawing/2014/main" id="{9CA480E6-18EC-4CB9-951B-08190BFC91BE}"/>
                </a:ext>
              </a:extLst>
            </p:cNvPr>
            <p:cNvSpPr txBox="1"/>
            <p:nvPr/>
          </p:nvSpPr>
          <p:spPr>
            <a:xfrm>
              <a:off x="6653352" y="1318965"/>
              <a:ext cx="528257" cy="670033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marL="0" marR="0" lvl="0" indent="0" defTabSz="9029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6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1</a:t>
              </a:r>
              <a:endPara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19" name="组合 58">
            <a:extLst>
              <a:ext uri="{FF2B5EF4-FFF2-40B4-BE49-F238E27FC236}">
                <a16:creationId xmlns:a16="http://schemas.microsoft.com/office/drawing/2014/main" id="{C6027227-292C-4AB5-8B11-A069D8859701}"/>
              </a:ext>
            </a:extLst>
          </p:cNvPr>
          <p:cNvGrpSpPr/>
          <p:nvPr/>
        </p:nvGrpSpPr>
        <p:grpSpPr>
          <a:xfrm>
            <a:off x="7600768" y="4041758"/>
            <a:ext cx="715648" cy="707087"/>
            <a:chOff x="6409426" y="2394908"/>
            <a:chExt cx="962086" cy="962084"/>
          </a:xfrm>
          <a:solidFill>
            <a:srgbClr val="FF6600"/>
          </a:solidFill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A398222-AC48-4CA3-9104-9FACF1CE8E3B}"/>
                </a:ext>
              </a:extLst>
            </p:cNvPr>
            <p:cNvSpPr/>
            <p:nvPr/>
          </p:nvSpPr>
          <p:spPr bwMode="auto">
            <a:xfrm>
              <a:off x="6409426" y="2394908"/>
              <a:ext cx="962086" cy="962084"/>
            </a:xfrm>
            <a:prstGeom prst="ellipse">
              <a:avLst/>
            </a:prstGeom>
            <a:grpFill/>
            <a:ln w="57150">
              <a:solidFill>
                <a:sysClr val="window" lastClr="FFFFFF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marL="0" marR="0" lvl="0" indent="0" defTabSz="9029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1" name="TextBox 85">
              <a:extLst>
                <a:ext uri="{FF2B5EF4-FFF2-40B4-BE49-F238E27FC236}">
                  <a16:creationId xmlns:a16="http://schemas.microsoft.com/office/drawing/2014/main" id="{83D362A1-5554-43C8-A5A6-8E758B19073C}"/>
                </a:ext>
              </a:extLst>
            </p:cNvPr>
            <p:cNvSpPr txBox="1"/>
            <p:nvPr/>
          </p:nvSpPr>
          <p:spPr>
            <a:xfrm>
              <a:off x="6635865" y="2536282"/>
              <a:ext cx="545647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marL="0" marR="0" lvl="0" indent="0" defTabSz="9029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2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grpSp>
        <p:nvGrpSpPr>
          <p:cNvPr id="22" name="组合 61">
            <a:extLst>
              <a:ext uri="{FF2B5EF4-FFF2-40B4-BE49-F238E27FC236}">
                <a16:creationId xmlns:a16="http://schemas.microsoft.com/office/drawing/2014/main" id="{279141F8-D8CE-411A-A32D-A6EC32887390}"/>
              </a:ext>
            </a:extLst>
          </p:cNvPr>
          <p:cNvGrpSpPr/>
          <p:nvPr/>
        </p:nvGrpSpPr>
        <p:grpSpPr>
          <a:xfrm>
            <a:off x="7600768" y="5242193"/>
            <a:ext cx="715648" cy="707087"/>
            <a:chOff x="6409429" y="3568104"/>
            <a:chExt cx="962087" cy="962084"/>
          </a:xfrm>
          <a:solidFill>
            <a:srgbClr val="FFC000"/>
          </a:solidFill>
        </p:grpSpPr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A4A6CC84-ACEF-4988-BC00-BD95AB0C442F}"/>
                </a:ext>
              </a:extLst>
            </p:cNvPr>
            <p:cNvSpPr/>
            <p:nvPr/>
          </p:nvSpPr>
          <p:spPr bwMode="auto">
            <a:xfrm>
              <a:off x="6409429" y="3568104"/>
              <a:ext cx="962087" cy="962084"/>
            </a:xfrm>
            <a:prstGeom prst="ellipse">
              <a:avLst/>
            </a:prstGeom>
            <a:grpFill/>
            <a:ln w="57150">
              <a:solidFill>
                <a:sysClr val="window" lastClr="FFFFFF"/>
              </a:soli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/>
            <a:lstStyle/>
            <a:p>
              <a:pPr marL="0" marR="0" lvl="0" indent="0" defTabSz="9029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4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</a:endParaRPr>
            </a:p>
          </p:txBody>
        </p:sp>
        <p:sp>
          <p:nvSpPr>
            <p:cNvPr id="24" name="TextBox 88">
              <a:extLst>
                <a:ext uri="{FF2B5EF4-FFF2-40B4-BE49-F238E27FC236}">
                  <a16:creationId xmlns:a16="http://schemas.microsoft.com/office/drawing/2014/main" id="{A9D99E21-8580-4478-9524-4DC96EB03973}"/>
                </a:ext>
              </a:extLst>
            </p:cNvPr>
            <p:cNvSpPr txBox="1"/>
            <p:nvPr/>
          </p:nvSpPr>
          <p:spPr>
            <a:xfrm>
              <a:off x="6635869" y="3702117"/>
              <a:ext cx="545648" cy="71190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800" b="1">
                  <a:solidFill>
                    <a:srgbClr val="F8F8F8"/>
                  </a:solidFill>
                  <a:latin typeface="+mj-ea"/>
                  <a:ea typeface="+mj-ea"/>
                </a:defRPr>
              </a:lvl1pPr>
            </a:lstStyle>
            <a:p>
              <a:pPr marL="0" marR="0" lvl="0" indent="0" defTabSz="90293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8F8F8"/>
                  </a:solidFill>
                  <a:effectLst/>
                  <a:uLnTx/>
                  <a:uFillTx/>
                  <a:latin typeface="微软雅黑"/>
                  <a:ea typeface="微软雅黑"/>
                </a:rPr>
                <a:t>3</a:t>
              </a:r>
              <a:endPara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8F8F8"/>
                </a:solidFill>
                <a:effectLst/>
                <a:uLnTx/>
                <a:uFillTx/>
                <a:latin typeface="微软雅黑"/>
                <a:ea typeface="微软雅黑"/>
              </a:endParaRPr>
            </a:p>
          </p:txBody>
        </p:sp>
      </p:grpSp>
      <p:pic>
        <p:nvPicPr>
          <p:cNvPr id="25" name="图片 24">
            <a:extLst>
              <a:ext uri="{FF2B5EF4-FFF2-40B4-BE49-F238E27FC236}">
                <a16:creationId xmlns:a16="http://schemas.microsoft.com/office/drawing/2014/main" id="{F26F83DB-4FC3-4F24-B9A8-483BE3165F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645" y="1044301"/>
            <a:ext cx="7229475" cy="1647825"/>
          </a:xfrm>
          <a:prstGeom prst="rect">
            <a:avLst/>
          </a:prstGeom>
        </p:spPr>
      </p:pic>
      <p:sp>
        <p:nvSpPr>
          <p:cNvPr id="26" name="标题 1">
            <a:extLst>
              <a:ext uri="{FF2B5EF4-FFF2-40B4-BE49-F238E27FC236}">
                <a16:creationId xmlns:a16="http://schemas.microsoft.com/office/drawing/2014/main" id="{2FE6B72F-0597-4E4C-992B-979D2903C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  <a:r>
              <a:rPr lang="en-US" altLang="zh-CN" dirty="0">
                <a:solidFill>
                  <a:srgbClr val="FF0000"/>
                </a:solidFill>
              </a:rPr>
              <a:t>*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3">
            <a:extLst>
              <a:ext uri="{FF2B5EF4-FFF2-40B4-BE49-F238E27FC236}">
                <a16:creationId xmlns:a16="http://schemas.microsoft.com/office/drawing/2014/main" id="{B9300726-E5CF-476C-A24F-5834FE9A1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4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72422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C605B8F-8027-444E-BB6A-7CB66E1E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44C76-38A5-42E7-B9D9-FC32FFA0DF51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3F411FF2-35D7-4C6E-AE93-963B36665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102196"/>
            <a:ext cx="8210550" cy="57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={1,2,3},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},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8FD8C91B-CFF2-47B0-88A2-DCD8FE09ED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18" y="1676871"/>
            <a:ext cx="39973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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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DC67BBF6-CBA3-4A67-8638-010252AD0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787" y="1844824"/>
            <a:ext cx="4589335" cy="256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= {&lt;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&gt;,……,&lt;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&gt;,……,&lt;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zh-CN" b="0" dirty="0"/>
              <a:t>偏序集</a:t>
            </a:r>
            <a:r>
              <a:rPr lang="en-US" altLang="zh-CN" b="0" dirty="0"/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 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b="0" dirty="0"/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b="0" dirty="0"/>
              <a:t>&gt;</a:t>
            </a:r>
            <a:r>
              <a:rPr lang="zh-CN" altLang="zh-CN" b="0" dirty="0"/>
              <a:t>中的</a:t>
            </a:r>
            <a:endParaRPr lang="en-US" altLang="zh-CN" b="0" dirty="0"/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zh-CN" b="0" dirty="0"/>
              <a:t>最大元</a:t>
            </a:r>
            <a:r>
              <a:rPr lang="zh-CN" altLang="en-US" b="0" dirty="0"/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br>
              <a:rPr lang="en-US" altLang="zh-CN" b="0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56E9C6D-C851-4B31-840C-8CCF4D822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211" y="1330836"/>
            <a:ext cx="3813802" cy="4540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D1A2A6C-F065-49B3-83B9-3E80DAA4C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112" y="4797152"/>
            <a:ext cx="847725" cy="447675"/>
          </a:xfrm>
          <a:prstGeom prst="rect">
            <a:avLst/>
          </a:prstGeom>
        </p:spPr>
      </p:pic>
      <p:sp>
        <p:nvSpPr>
          <p:cNvPr id="11" name="标题 1">
            <a:extLst>
              <a:ext uri="{FF2B5EF4-FFF2-40B4-BE49-F238E27FC236}">
                <a16:creationId xmlns:a16="http://schemas.microsoft.com/office/drawing/2014/main" id="{3B57F2AA-59F7-4093-B819-767364A96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进阶例题</a:t>
            </a:r>
            <a:r>
              <a:rPr lang="en-US" altLang="zh-CN" dirty="0">
                <a:solidFill>
                  <a:srgbClr val="FF0000"/>
                </a:solidFill>
              </a:rPr>
              <a:t>*-</a:t>
            </a:r>
            <a:r>
              <a:rPr lang="zh-CN" altLang="en-US" dirty="0">
                <a:solidFill>
                  <a:srgbClr val="FF0000"/>
                </a:solidFill>
              </a:rPr>
              <a:t>详解</a:t>
            </a:r>
          </a:p>
        </p:txBody>
      </p:sp>
      <p:sp>
        <p:nvSpPr>
          <p:cNvPr id="12" name="文本框 3">
            <a:extLst>
              <a:ext uri="{FF2B5EF4-FFF2-40B4-BE49-F238E27FC236}">
                <a16:creationId xmlns:a16="http://schemas.microsoft.com/office/drawing/2014/main" id="{F5617A9C-6747-4F7C-BCD6-F04F636FE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1288" y="473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 dirty="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36735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26D0131E-6E74-4EF3-98C5-F11467B6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1FAF3B-D8A2-46E0-9982-DED4C8292CD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zh-CN" sz="1400" b="0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AD946137-650E-4F2E-8694-B3A0B8F4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第八章 函数</a:t>
            </a:r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id="{9917B228-A2E2-4553-98C1-F4309E138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8.1 </a:t>
            </a:r>
            <a:r>
              <a:rPr lang="zh-CN" altLang="en-US" dirty="0"/>
              <a:t>函数的定义与性质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函数性质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>
                <a:solidFill>
                  <a:srgbClr val="FF0000"/>
                </a:solidFill>
              </a:rPr>
              <a:t>8.2 </a:t>
            </a:r>
            <a:r>
              <a:rPr lang="zh-CN" altLang="en-US" dirty="0">
                <a:solidFill>
                  <a:srgbClr val="FF0000"/>
                </a:solidFill>
              </a:rPr>
              <a:t>函数运算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函数的逆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函数的复合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8.3 </a:t>
            </a:r>
            <a:r>
              <a:rPr lang="zh-CN" altLang="en-US" dirty="0"/>
              <a:t>双射函数与集合的基数</a:t>
            </a:r>
          </a:p>
        </p:txBody>
      </p:sp>
    </p:spTree>
    <p:extLst>
      <p:ext uri="{BB962C8B-B14F-4D97-AF65-F5344CB8AC3E}">
        <p14:creationId xmlns:p14="http://schemas.microsoft.com/office/powerpoint/2010/main" val="3318389219"/>
      </p:ext>
    </p:extLst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D9272F08-A339-4514-A612-84F4309B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5E4866-5206-4DFD-87B8-DE296F94AAF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zh-CN" sz="1400" b="0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2821F99E-728C-4BCF-89F9-9277BF655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8.2 </a:t>
            </a:r>
            <a:r>
              <a:rPr lang="zh-CN" altLang="en-US" dirty="0">
                <a:latin typeface="华文中宋" panose="02010600040101010101" pitchFamily="2" charset="-122"/>
              </a:rPr>
              <a:t>函数的复合与反函数</a:t>
            </a:r>
            <a:r>
              <a:rPr lang="zh-CN" altLang="en-US" dirty="0"/>
              <a:t> </a:t>
            </a:r>
          </a:p>
        </p:txBody>
      </p:sp>
      <p:sp>
        <p:nvSpPr>
          <p:cNvPr id="34820" name="Rectangle 12">
            <a:extLst>
              <a:ext uri="{FF2B5EF4-FFF2-40B4-BE49-F238E27FC236}">
                <a16:creationId xmlns:a16="http://schemas.microsoft.com/office/drawing/2014/main" id="{535BDE1B-2595-45F7-B732-521ACBA19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 dirty="0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复合函数基本定理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函数的复合运算与函数性质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反函数的存在条件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反函数的性质</a:t>
            </a:r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灯片编号占位符 5">
            <a:extLst>
              <a:ext uri="{FF2B5EF4-FFF2-40B4-BE49-F238E27FC236}">
                <a16:creationId xmlns:a16="http://schemas.microsoft.com/office/drawing/2014/main" id="{D267E3D7-175D-4735-8E6B-F15520723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8AC5572-022B-42C4-B05A-4ED51F96E248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zh-CN" sz="1400" b="0" dirty="0"/>
          </a:p>
        </p:txBody>
      </p:sp>
      <p:sp>
        <p:nvSpPr>
          <p:cNvPr id="36867" name="Rectangle 7">
            <a:extLst>
              <a:ext uri="{FF2B5EF4-FFF2-40B4-BE49-F238E27FC236}">
                <a16:creationId xmlns:a16="http://schemas.microsoft.com/office/drawing/2014/main" id="{605201CE-74A2-4BD6-9835-1BCDF829D8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复合函数基本定理</a:t>
            </a:r>
          </a:p>
        </p:txBody>
      </p:sp>
      <p:sp>
        <p:nvSpPr>
          <p:cNvPr id="36868" name="Rectangle 8">
            <a:extLst>
              <a:ext uri="{FF2B5EF4-FFF2-40B4-BE49-F238E27FC236}">
                <a16:creationId xmlns:a16="http://schemas.microsoft.com/office/drawing/2014/main" id="{7206EA1E-2D75-4A3D-9745-ED674575CE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362950" cy="1366837"/>
          </a:xfrm>
        </p:spPr>
        <p:txBody>
          <a:bodyPr/>
          <a:lstStyle/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</p:txBody>
      </p:sp>
      <p:sp>
        <p:nvSpPr>
          <p:cNvPr id="36869" name="Rectangle 9">
            <a:extLst>
              <a:ext uri="{FF2B5EF4-FFF2-40B4-BE49-F238E27FC236}">
                <a16:creationId xmlns:a16="http://schemas.microsoft.com/office/drawing/2014/main" id="{D3E2688B-7BE6-4C09-859C-4772331D82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565400"/>
            <a:ext cx="8362950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先证明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也是关系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若对某个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xF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xF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sz="2000" dirty="0">
                <a:solidFill>
                  <a:srgbClr val="0066FF"/>
                </a:solidFill>
              </a:rPr>
              <a:t>∧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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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2000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)  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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      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F152557-9934-481D-8F15-FAEB183E7504}"/>
              </a:ext>
            </a:extLst>
          </p:cNvPr>
          <p:cNvSpPr txBox="1"/>
          <p:nvPr/>
        </p:nvSpPr>
        <p:spPr>
          <a:xfrm>
            <a:off x="6156176" y="4797152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F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为函数）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DDADA98-016E-4674-ABD4-A6EEA08867F6}"/>
              </a:ext>
            </a:extLst>
          </p:cNvPr>
          <p:cNvSpPr txBox="1"/>
          <p:nvPr/>
        </p:nvSpPr>
        <p:spPr>
          <a:xfrm>
            <a:off x="6118076" y="5168813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00B05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</a:rPr>
              <a:t>为函数）</a:t>
            </a:r>
            <a:endParaRPr lang="zh-CN" altLang="en-US" b="1" dirty="0">
              <a:solidFill>
                <a:srgbClr val="00B050"/>
              </a:solidFill>
            </a:endParaRP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E18DA69E-453E-4717-AE94-340169E5F1B6}"/>
              </a:ext>
            </a:extLst>
          </p:cNvPr>
          <p:cNvCxnSpPr/>
          <p:nvPr/>
        </p:nvCxnSpPr>
        <p:spPr>
          <a:xfrm>
            <a:off x="0" y="2564904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灯片编号占位符 5">
            <a:extLst>
              <a:ext uri="{FF2B5EF4-FFF2-40B4-BE49-F238E27FC236}">
                <a16:creationId xmlns:a16="http://schemas.microsoft.com/office/drawing/2014/main" id="{C1AAEC06-796B-4823-9BCF-04CF3E79C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A08000F-3F0B-4436-9E09-040CB1338F3C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en-US" altLang="zh-CN" sz="1400" b="0"/>
          </a:p>
        </p:txBody>
      </p:sp>
      <p:sp>
        <p:nvSpPr>
          <p:cNvPr id="38915" name="Rectangle 7">
            <a:extLst>
              <a:ext uri="{FF2B5EF4-FFF2-40B4-BE49-F238E27FC236}">
                <a16:creationId xmlns:a16="http://schemas.microsoft.com/office/drawing/2014/main" id="{8F8B94F5-38D4-432B-BEB6-9343EE72FD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证明（续）</a:t>
            </a:r>
          </a:p>
        </p:txBody>
      </p:sp>
      <p:sp>
        <p:nvSpPr>
          <p:cNvPr id="38916" name="Rectangle 8">
            <a:extLst>
              <a:ext uri="{FF2B5EF4-FFF2-40B4-BE49-F238E27FC236}">
                <a16:creationId xmlns:a16="http://schemas.microsoft.com/office/drawing/2014/main" id="{C339C2F7-3E14-470C-A7FE-46E098289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8022" y="2486129"/>
            <a:ext cx="8229600" cy="4350474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）任取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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 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(&lt;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/>
              <a:t>∧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 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/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 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∈{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）任取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 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     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),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))&gt;∈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     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))&gt;∈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       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)∧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所以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得证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94DB675-895A-4951-9CCE-9DA594B7CA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1004164"/>
            <a:ext cx="8362950" cy="1366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也是函数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且满足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marL="609600" indent="-60960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E1A7BE2-15D8-45AD-BB03-A69935E79924}"/>
              </a:ext>
            </a:extLst>
          </p:cNvPr>
          <p:cNvCxnSpPr/>
          <p:nvPr/>
        </p:nvCxnSpPr>
        <p:spPr>
          <a:xfrm>
            <a:off x="0" y="2348880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B894734-33F8-48B0-86D3-AD3CA68F000A}"/>
              </a:ext>
            </a:extLst>
          </p:cNvPr>
          <p:cNvCxnSpPr/>
          <p:nvPr/>
        </p:nvCxnSpPr>
        <p:spPr>
          <a:xfrm>
            <a:off x="35496" y="4365104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DBFDF63-8314-4EEE-8338-ABAF9B9F52E9}"/>
              </a:ext>
            </a:extLst>
          </p:cNvPr>
          <p:cNvCxnSpPr/>
          <p:nvPr/>
        </p:nvCxnSpPr>
        <p:spPr>
          <a:xfrm>
            <a:off x="35496" y="6309320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灯片编号占位符 5">
            <a:extLst>
              <a:ext uri="{FF2B5EF4-FFF2-40B4-BE49-F238E27FC236}">
                <a16:creationId xmlns:a16="http://schemas.microsoft.com/office/drawing/2014/main" id="{C8C270D2-3819-4F34-A690-B8FF138FF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8BFFCA4-DC4D-4860-85F1-27433EE2F3F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zh-CN" sz="1400" b="0"/>
          </a:p>
        </p:txBody>
      </p:sp>
      <p:sp>
        <p:nvSpPr>
          <p:cNvPr id="40963" name="Rectangle 7">
            <a:extLst>
              <a:ext uri="{FF2B5EF4-FFF2-40B4-BE49-F238E27FC236}">
                <a16:creationId xmlns:a16="http://schemas.microsoft.com/office/drawing/2014/main" id="{3D5571F8-AB9A-40BA-87D2-54CFBCE95D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推论</a:t>
            </a:r>
          </a:p>
        </p:txBody>
      </p:sp>
      <p:sp>
        <p:nvSpPr>
          <p:cNvPr id="40964" name="Rectangle 8">
            <a:extLst>
              <a:ext uri="{FF2B5EF4-FFF2-40B4-BE49-F238E27FC236}">
                <a16:creationId xmlns:a16="http://schemas.microsoft.com/office/drawing/2014/main" id="{07110DE5-F656-4BAA-906B-C49D93E2C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353425" cy="14398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都是函数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                  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   由上述定理和运算满足结合律得证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0965" name="Rectangle 9">
            <a:extLst>
              <a:ext uri="{FF2B5EF4-FFF2-40B4-BE49-F238E27FC236}">
                <a16:creationId xmlns:a16="http://schemas.microsoft.com/office/drawing/2014/main" id="{1231F909-9786-4EF5-9B17-B69C05BB07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781300"/>
            <a:ext cx="8280400" cy="381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推论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marL="857250" lvl="2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证  由上述定理知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sz="3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</a:p>
          <a:p>
            <a:pPr marL="857250" lvl="2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0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   ={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|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marL="857250" lvl="2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         ran(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0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ran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</a:p>
          <a:p>
            <a:pPr marL="857250" lvl="2" indent="0" eaLnBrk="1" hangingPunct="1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因此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0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0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  <a:endParaRPr lang="en-US" altLang="zh-CN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39629B4-E3AA-428A-97F7-DD8ABCA19B2B}"/>
              </a:ext>
            </a:extLst>
          </p:cNvPr>
          <p:cNvCxnSpPr/>
          <p:nvPr/>
        </p:nvCxnSpPr>
        <p:spPr>
          <a:xfrm>
            <a:off x="0" y="2636912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9A20BF8D-7FF8-40AC-8990-AA4B16A5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84353F-D5D5-4C45-B482-28D83E0E6A0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38</a:t>
            </a:fld>
            <a:endParaRPr lang="en-US" altLang="zh-CN" sz="1400" b="0"/>
          </a:p>
        </p:txBody>
      </p:sp>
      <p:sp>
        <p:nvSpPr>
          <p:cNvPr id="43011" name="Rectangle 7">
            <a:extLst>
              <a:ext uri="{FF2B5EF4-FFF2-40B4-BE49-F238E27FC236}">
                <a16:creationId xmlns:a16="http://schemas.microsoft.com/office/drawing/2014/main" id="{ED189E54-408C-4574-AA49-E1769F00A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函数复合与函数性质</a:t>
            </a:r>
          </a:p>
        </p:txBody>
      </p:sp>
      <p:sp>
        <p:nvSpPr>
          <p:cNvPr id="43012" name="Rectangle 8">
            <a:extLst>
              <a:ext uri="{FF2B5EF4-FFF2-40B4-BE49-F238E27FC236}">
                <a16:creationId xmlns:a16="http://schemas.microsoft.com/office/drawing/2014/main" id="{100A9F3A-DC4B-4F91-85BD-42F59C817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是满射的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也是满射的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也是单射的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如果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是双射的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也是双射的  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C9BCE1E-1F57-41DE-9A6A-858D4BD24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566" y="5085184"/>
            <a:ext cx="82804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8.3</a:t>
            </a:r>
            <a:r>
              <a:rPr lang="en-US" altLang="zh-CN" dirty="0"/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（证明略）</a:t>
            </a:r>
            <a:r>
              <a:rPr lang="zh-CN" altLang="en-US" b="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847F7A3B-3309-4314-A301-A59EF6C7A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48" y="2883709"/>
            <a:ext cx="7777163" cy="187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注意：</a:t>
            </a:r>
            <a:r>
              <a:rPr lang="zh-CN" altLang="en-US" dirty="0"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8.2</a:t>
            </a:r>
            <a:r>
              <a:rPr lang="zh-CN" altLang="en-US" dirty="0">
                <a:latin typeface="Times New Roman" panose="02020603050405020304" pitchFamily="18" charset="0"/>
              </a:rPr>
              <a:t>的逆命题不为真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即如果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或满射、双射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不一定有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都是单射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</a:rPr>
              <a:t>或满射、双射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6DD00E2-5714-4A65-802C-EEF42F4F9390}"/>
              </a:ext>
            </a:extLst>
          </p:cNvPr>
          <p:cNvCxnSpPr/>
          <p:nvPr/>
        </p:nvCxnSpPr>
        <p:spPr>
          <a:xfrm>
            <a:off x="0" y="2996952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A1DBB8D-CFEA-4911-8108-2B06CF2F043E}"/>
              </a:ext>
            </a:extLst>
          </p:cNvPr>
          <p:cNvCxnSpPr/>
          <p:nvPr/>
        </p:nvCxnSpPr>
        <p:spPr>
          <a:xfrm>
            <a:off x="0" y="4797152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灯片编号占位符 5">
            <a:extLst>
              <a:ext uri="{FF2B5EF4-FFF2-40B4-BE49-F238E27FC236}">
                <a16:creationId xmlns:a16="http://schemas.microsoft.com/office/drawing/2014/main" id="{9A20BF8D-7FF8-40AC-8990-AA4B16A55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584353F-D5D5-4C45-B482-28D83E0E6A04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39</a:t>
            </a:fld>
            <a:endParaRPr lang="en-US" altLang="zh-CN" sz="1400" b="0"/>
          </a:p>
        </p:txBody>
      </p:sp>
      <p:sp>
        <p:nvSpPr>
          <p:cNvPr id="43011" name="Rectangle 7">
            <a:extLst>
              <a:ext uri="{FF2B5EF4-FFF2-40B4-BE49-F238E27FC236}">
                <a16:creationId xmlns:a16="http://schemas.microsoft.com/office/drawing/2014/main" id="{ED189E54-408C-4574-AA49-E1769F00A6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3012" name="Rectangle 8">
            <a:extLst>
              <a:ext uri="{FF2B5EF4-FFF2-40B4-BE49-F238E27FC236}">
                <a16:creationId xmlns:a16="http://schemas.microsoft.com/office/drawing/2014/main" id="{100A9F3A-DC4B-4F91-85BD-42F59C817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91513" cy="18002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也是满射的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也是单射的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也是双射的  </a:t>
            </a:r>
          </a:p>
        </p:txBody>
      </p:sp>
      <p:sp>
        <p:nvSpPr>
          <p:cNvPr id="43013" name="Rectangle 9">
            <a:extLst>
              <a:ext uri="{FF2B5EF4-FFF2-40B4-BE49-F238E27FC236}">
                <a16:creationId xmlns:a16="http://schemas.microsoft.com/office/drawing/2014/main" id="{A6D84352-0F30-4571-A4F1-60B388A2EC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03587"/>
            <a:ext cx="8280400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证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的满射性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对于这个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的满射性，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由定理</a:t>
            </a:r>
            <a:r>
              <a:rPr lang="en-US" altLang="zh-CN" dirty="0">
                <a:latin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</a:rPr>
              <a:t>有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        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)) =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D4D54EA-808A-4512-905A-2307FF56D075}"/>
              </a:ext>
            </a:extLst>
          </p:cNvPr>
          <p:cNvCxnSpPr/>
          <p:nvPr/>
        </p:nvCxnSpPr>
        <p:spPr>
          <a:xfrm>
            <a:off x="0" y="2996952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74146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C798938A-E9C4-4B25-9F0A-5BA61AC87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AABE34-61CA-45E6-904F-56D4E4094F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400" b="0" dirty="0"/>
          </a:p>
        </p:txBody>
      </p:sp>
      <p:sp>
        <p:nvSpPr>
          <p:cNvPr id="8195" name="Rectangle 7">
            <a:extLst>
              <a:ext uri="{FF2B5EF4-FFF2-40B4-BE49-F238E27FC236}">
                <a16:creationId xmlns:a16="http://schemas.microsoft.com/office/drawing/2014/main" id="{A30254E8-A420-44D5-984D-294C1778C0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函数定义</a:t>
            </a:r>
          </a:p>
        </p:txBody>
      </p:sp>
      <p:sp>
        <p:nvSpPr>
          <p:cNvPr id="8196" name="Rectangle 8">
            <a:extLst>
              <a:ext uri="{FF2B5EF4-FFF2-40B4-BE49-F238E27FC236}">
                <a16:creationId xmlns:a16="http://schemas.microsoft.com/office/drawing/2014/main" id="{FDF9993C-FDCA-43AD-9EB9-DD7ED0666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29600" cy="3816350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为二元关系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都存在唯一的</a:t>
            </a:r>
          </a:p>
          <a:p>
            <a:pPr eaLnBrk="1" hangingPunct="1"/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</a:rPr>
              <a:t>∈ran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使 </a:t>
            </a:r>
            <a:r>
              <a:rPr lang="en-US" altLang="zh-CN" i="1" dirty="0" err="1">
                <a:latin typeface="Times New Roman" panose="02020603050405020304" pitchFamily="18" charset="0"/>
              </a:rPr>
              <a:t>xFy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成立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函数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对于函数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如果有 </a:t>
            </a:r>
            <a:r>
              <a:rPr lang="en-US" altLang="zh-CN" i="1" dirty="0" err="1">
                <a:latin typeface="Times New Roman" panose="02020603050405020304" pitchFamily="18" charset="0"/>
              </a:rPr>
              <a:t>xFy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并称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值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例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&gt;}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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</a:p>
          <a:p>
            <a:pPr eaLnBrk="1" hangingPunct="1"/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</a:t>
            </a:r>
          </a:p>
          <a:p>
            <a:pPr eaLnBrk="1" hangingPunct="1"/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F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不是函数  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9EBF96-C9F1-4BB3-B49F-2034B577B0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3429000"/>
            <a:ext cx="1524000" cy="13525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AED765A-367A-4194-B8FD-F23700F48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5499099"/>
            <a:ext cx="1704975" cy="885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C704F39-3004-48A4-9CA2-0181794E44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" r="1666" b="10234"/>
          <a:stretch/>
        </p:blipFill>
        <p:spPr>
          <a:xfrm>
            <a:off x="6145708" y="4802608"/>
            <a:ext cx="280988" cy="2821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0A79307-AB47-4FA6-929E-AC0D11DF3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8096" y="6339931"/>
            <a:ext cx="228600" cy="238125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灯片编号占位符 5">
            <a:extLst>
              <a:ext uri="{FF2B5EF4-FFF2-40B4-BE49-F238E27FC236}">
                <a16:creationId xmlns:a16="http://schemas.microsoft.com/office/drawing/2014/main" id="{45D83E9A-1865-456D-97B7-E933E725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EC80071-79CC-4847-A95D-8C376D445D0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40</a:t>
            </a:fld>
            <a:endParaRPr lang="en-US" altLang="zh-CN" sz="1400" b="0"/>
          </a:p>
        </p:txBody>
      </p:sp>
      <p:sp>
        <p:nvSpPr>
          <p:cNvPr id="45060" name="Rectangle 8">
            <a:extLst>
              <a:ext uri="{FF2B5EF4-FFF2-40B4-BE49-F238E27FC236}">
                <a16:creationId xmlns:a16="http://schemas.microsoft.com/office/drawing/2014/main" id="{0CA423E8-17B1-43D0-B492-893F0D5610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659" y="2957042"/>
            <a:ext cx="8496300" cy="3764433"/>
          </a:xfrm>
        </p:spPr>
        <p:txBody>
          <a:bodyPr/>
          <a:lstStyle/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假设存在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使得     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4000" baseline="-16000" dirty="0" err="1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4000" baseline="-16000" dirty="0" err="1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由定理</a:t>
            </a:r>
            <a:r>
              <a:rPr lang="en-US" altLang="zh-CN" dirty="0">
                <a:latin typeface="Times New Roman" panose="02020603050405020304" pitchFamily="18" charset="0"/>
              </a:rPr>
              <a:t>8.1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故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又由于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从而证明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</a:t>
            </a:r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</a:rPr>
              <a:t>得证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F8A57DB-C1B0-403C-829E-07E849DA0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391" y="1052736"/>
            <a:ext cx="8291513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也是满射的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也是单射的 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也是双射的  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24864C-54F1-47BB-BED2-D00EBD589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pPr algn="ctr" eaLnBrk="1" hangingPunct="1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证明：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</a:rPr>
              <a:t>（续）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灯片编号占位符 5">
            <a:extLst>
              <a:ext uri="{FF2B5EF4-FFF2-40B4-BE49-F238E27FC236}">
                <a16:creationId xmlns:a16="http://schemas.microsoft.com/office/drawing/2014/main" id="{1131A75F-8A08-412F-9881-B1077C58B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D439C8-4D71-4C7D-BA66-DC8F1477B2B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41</a:t>
            </a:fld>
            <a:endParaRPr lang="en-US" altLang="zh-CN" sz="1400" b="0"/>
          </a:p>
        </p:txBody>
      </p:sp>
      <p:sp>
        <p:nvSpPr>
          <p:cNvPr id="47107" name="Rectangle 7">
            <a:extLst>
              <a:ext uri="{FF2B5EF4-FFF2-40B4-BE49-F238E27FC236}">
                <a16:creationId xmlns:a16="http://schemas.microsoft.com/office/drawing/2014/main" id="{947D55B4-0745-4EED-BA30-69CACFCF6A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的逆命题不为真   </a:t>
            </a:r>
            <a:r>
              <a:rPr lang="zh-CN" altLang="en-US" dirty="0"/>
              <a:t>实例</a:t>
            </a:r>
          </a:p>
        </p:txBody>
      </p:sp>
      <p:sp>
        <p:nvSpPr>
          <p:cNvPr id="47108" name="Rectangle 8">
            <a:extLst>
              <a:ext uri="{FF2B5EF4-FFF2-40B4-BE49-F238E27FC236}">
                <a16:creationId xmlns:a16="http://schemas.microsoft.com/office/drawing/2014/main" id="{175BC087-5042-4AE7-8E4B-47EC29A2C4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5400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考虑集合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 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那么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但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不是单射的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6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考虑集合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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&gt;,&lt;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→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</a:t>
            </a:r>
            <a:r>
              <a:rPr lang="zh-CN" altLang="en-US" dirty="0">
                <a:latin typeface="Times New Roman" panose="02020603050405020304" pitchFamily="18" charset="0"/>
              </a:rPr>
              <a:t>但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不是满射的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5D6E4F9-27D7-4F74-8586-98FF747F8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38" y="1610594"/>
            <a:ext cx="1552575" cy="18383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55F5454-C7B1-4177-BBC3-7D3689246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9613" y="1772816"/>
            <a:ext cx="904875" cy="1600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E214823-8C12-44F9-9F90-554C1FF379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4011" y="4526068"/>
            <a:ext cx="1495425" cy="14097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A7F70E9-A990-4964-BB0A-A7220C9B9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9436" y="4479592"/>
            <a:ext cx="933450" cy="125730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35CEF4A-824C-4202-86E4-128B45A15A15}"/>
              </a:ext>
            </a:extLst>
          </p:cNvPr>
          <p:cNvCxnSpPr/>
          <p:nvPr/>
        </p:nvCxnSpPr>
        <p:spPr>
          <a:xfrm>
            <a:off x="0" y="3789040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灯片编号占位符 5">
            <a:extLst>
              <a:ext uri="{FF2B5EF4-FFF2-40B4-BE49-F238E27FC236}">
                <a16:creationId xmlns:a16="http://schemas.microsoft.com/office/drawing/2014/main" id="{EE34B019-F863-43C1-A869-C50816DAB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F28037-B2AF-4A0F-8E42-F1E23AA90AC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42</a:t>
            </a:fld>
            <a:endParaRPr lang="en-US" altLang="zh-CN" sz="1400" b="0"/>
          </a:p>
        </p:txBody>
      </p:sp>
      <p:sp>
        <p:nvSpPr>
          <p:cNvPr id="49155" name="Rectangle 7">
            <a:extLst>
              <a:ext uri="{FF2B5EF4-FFF2-40B4-BE49-F238E27FC236}">
                <a16:creationId xmlns:a16="http://schemas.microsoft.com/office/drawing/2014/main" id="{F41A45B0-FB21-44EC-931C-D846028452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反函数</a:t>
            </a:r>
          </a:p>
        </p:txBody>
      </p:sp>
      <p:sp>
        <p:nvSpPr>
          <p:cNvPr id="49156" name="Rectangle 8">
            <a:extLst>
              <a:ext uri="{FF2B5EF4-FFF2-40B4-BE49-F238E27FC236}">
                <a16:creationId xmlns:a16="http://schemas.microsoft.com/office/drawing/2014/main" id="{299260C7-485E-4BA3-9557-6F8898D615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230346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反函数存在的条件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任给函数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它的逆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不一定是函数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只是一个二元关系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任给单射函数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但不一定是从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的双射函数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对于双射函数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49157" name="Rectangle 9">
            <a:extLst>
              <a:ext uri="{FF2B5EF4-FFF2-40B4-BE49-F238E27FC236}">
                <a16:creationId xmlns:a16="http://schemas.microsoft.com/office/drawing/2014/main" id="{0B898829-564D-4516-9508-2F3A5302F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860800"/>
            <a:ext cx="81375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也是双射的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证明思路：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先证明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，即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是函数，且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再证明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的双射性质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灯片编号占位符 5">
            <a:extLst>
              <a:ext uri="{FF2B5EF4-FFF2-40B4-BE49-F238E27FC236}">
                <a16:creationId xmlns:a16="http://schemas.microsoft.com/office/drawing/2014/main" id="{2BF15800-8522-445B-B1C2-23111AF8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C415C46-CB6F-4B39-9E01-9862F5BB95E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43</a:t>
            </a:fld>
            <a:endParaRPr lang="en-US" altLang="zh-CN" sz="1400" b="0"/>
          </a:p>
        </p:txBody>
      </p:sp>
      <p:sp>
        <p:nvSpPr>
          <p:cNvPr id="51203" name="Rectangle 7">
            <a:extLst>
              <a:ext uri="{FF2B5EF4-FFF2-40B4-BE49-F238E27FC236}">
                <a16:creationId xmlns:a16="http://schemas.microsoft.com/office/drawing/2014/main" id="{584EAB0C-1DED-4E36-92F1-A04586C003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证明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dirty="0"/>
          </a:p>
        </p:txBody>
      </p:sp>
      <p:sp>
        <p:nvSpPr>
          <p:cNvPr id="51204" name="Rectangle 8">
            <a:extLst>
              <a:ext uri="{FF2B5EF4-FFF2-40B4-BE49-F238E27FC236}">
                <a16:creationId xmlns:a16="http://schemas.microsoft.com/office/drawing/2014/main" id="{3E38B907-E5C3-40CF-8D74-A4307CDE78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641208" cy="5184923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  因为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是函数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是关系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   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 ,   ran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      对于任意的 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dom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假设有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使得</a:t>
            </a:r>
            <a:b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      成立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则由逆的定义有</a:t>
            </a: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               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endParaRPr lang="en-US" altLang="zh-CN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      根据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的单射性可得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solidFill>
                  <a:srgbClr val="7030A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故证明了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7030A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是函数，且是满射的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     再证单射性：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    若存在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使得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从而有</a:t>
            </a:r>
            <a:b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         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       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∧&lt;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对于双射函数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是它的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反函数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F91FB791-ABAA-4980-BD06-1730B7F526FC}"/>
              </a:ext>
            </a:extLst>
          </p:cNvPr>
          <p:cNvCxnSpPr/>
          <p:nvPr/>
        </p:nvCxnSpPr>
        <p:spPr>
          <a:xfrm>
            <a:off x="0" y="2132856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B3C597AE-BB93-4314-AD6E-8670599FBC00}"/>
              </a:ext>
            </a:extLst>
          </p:cNvPr>
          <p:cNvCxnSpPr/>
          <p:nvPr/>
        </p:nvCxnSpPr>
        <p:spPr>
          <a:xfrm>
            <a:off x="0" y="4293096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328D513C-CAB3-4CA0-82B7-85F9CFC3BFA5}"/>
              </a:ext>
            </a:extLst>
          </p:cNvPr>
          <p:cNvCxnSpPr/>
          <p:nvPr/>
        </p:nvCxnSpPr>
        <p:spPr>
          <a:xfrm>
            <a:off x="0" y="5949280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灯片编号占位符 5">
            <a:extLst>
              <a:ext uri="{FF2B5EF4-FFF2-40B4-BE49-F238E27FC236}">
                <a16:creationId xmlns:a16="http://schemas.microsoft.com/office/drawing/2014/main" id="{70B2069D-66D1-4117-AC1A-12705470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E903F94-C22D-4F1D-AAA3-D49E5A5D005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44</a:t>
            </a:fld>
            <a:endParaRPr lang="en-US" altLang="zh-CN" sz="1400" b="0" dirty="0"/>
          </a:p>
        </p:txBody>
      </p:sp>
      <p:sp>
        <p:nvSpPr>
          <p:cNvPr id="53251" name="Rectangle 7">
            <a:extLst>
              <a:ext uri="{FF2B5EF4-FFF2-40B4-BE49-F238E27FC236}">
                <a16:creationId xmlns:a16="http://schemas.microsoft.com/office/drawing/2014/main" id="{227BFDE7-57A9-4A21-8361-B30A0DB60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反函数的性质</a:t>
            </a:r>
          </a:p>
        </p:txBody>
      </p:sp>
      <p:sp>
        <p:nvSpPr>
          <p:cNvPr id="53252" name="Rectangle 8">
            <a:extLst>
              <a:ext uri="{FF2B5EF4-FFF2-40B4-BE49-F238E27FC236}">
                <a16:creationId xmlns:a16="http://schemas.microsoft.com/office/drawing/2014/main" id="{91E66736-E4DF-4617-8480-5B3340A5A9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280" cy="28082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8.5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是双射的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对于双射函数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有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 </a:t>
            </a:r>
            <a:r>
              <a:rPr lang="en-US" altLang="zh-CN" i="1" dirty="0">
                <a:latin typeface="Times New Roman" panose="02020603050405020304" pitchFamily="18" charset="0"/>
              </a:rPr>
              <a:t>  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证明思路：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根据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8.4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可知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也是双射的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由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8.1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的推论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可知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40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4000" baseline="-16000" dirty="0">
                <a:solidFill>
                  <a:srgbClr val="0066FF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，且它们都是恒等函数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.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3253" name="Rectangle 10">
            <a:extLst>
              <a:ext uri="{FF2B5EF4-FFF2-40B4-BE49-F238E27FC236}">
                <a16:creationId xmlns:a16="http://schemas.microsoft.com/office/drawing/2014/main" id="{FA86DA6D-815E-4217-8A15-554AF3EC0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b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9F6D2A4-3662-6F34-C370-A4BFAA47E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311" y="5059362"/>
            <a:ext cx="6721396" cy="10160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4" name="箭头: 右弧形 3">
            <a:extLst>
              <a:ext uri="{FF2B5EF4-FFF2-40B4-BE49-F238E27FC236}">
                <a16:creationId xmlns:a16="http://schemas.microsoft.com/office/drawing/2014/main" id="{9101965B-6FDF-A89A-4113-EAC9827CB07A}"/>
              </a:ext>
            </a:extLst>
          </p:cNvPr>
          <p:cNvSpPr/>
          <p:nvPr/>
        </p:nvSpPr>
        <p:spPr>
          <a:xfrm>
            <a:off x="7523707" y="3893208"/>
            <a:ext cx="720701" cy="1912056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灯片编号占位符 3">
            <a:extLst>
              <a:ext uri="{FF2B5EF4-FFF2-40B4-BE49-F238E27FC236}">
                <a16:creationId xmlns:a16="http://schemas.microsoft.com/office/drawing/2014/main" id="{094D0C9B-92B8-4718-973C-02E3002D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E272177-9E00-4731-B02D-AFCE77C60C4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45</a:t>
            </a:fld>
            <a:endParaRPr lang="en-US" altLang="zh-CN" sz="1400" b="0"/>
          </a:p>
        </p:txBody>
      </p:sp>
      <p:sp>
        <p:nvSpPr>
          <p:cNvPr id="55299" name="Rectangle 8">
            <a:extLst>
              <a:ext uri="{FF2B5EF4-FFF2-40B4-BE49-F238E27FC236}">
                <a16:creationId xmlns:a16="http://schemas.microsoft.com/office/drawing/2014/main" id="{B3A0F60F-ED8E-456E-966C-C0DDA16E9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1887538"/>
            <a:ext cx="79375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</a:t>
            </a:r>
            <a:endParaRPr lang="zh-CN" altLang="en-US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zh-CN" altLang="en-US" sz="1000" b="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</a:t>
            </a:r>
            <a:endParaRPr lang="zh-CN" altLang="en-US" sz="1800" b="0" dirty="0"/>
          </a:p>
        </p:txBody>
      </p:sp>
      <p:graphicFrame>
        <p:nvGraphicFramePr>
          <p:cNvPr id="55300" name="Object 7">
            <a:extLst>
              <a:ext uri="{FF2B5EF4-FFF2-40B4-BE49-F238E27FC236}">
                <a16:creationId xmlns:a16="http://schemas.microsoft.com/office/drawing/2014/main" id="{F70456E6-30DD-4FCB-85D6-07A7E9341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393950"/>
          <a:ext cx="3935413" cy="297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892300" imgH="1435100" progId="Equation.3">
                  <p:embed/>
                </p:oleObj>
              </mc:Choice>
              <mc:Fallback>
                <p:oleObj name="公式" r:id="rId3" imgW="1892300" imgH="14351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393950"/>
                        <a:ext cx="3935413" cy="297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1" name="Rectangle 9">
            <a:extLst>
              <a:ext uri="{FF2B5EF4-FFF2-40B4-BE49-F238E27FC236}">
                <a16:creationId xmlns:a16="http://schemas.microsoft.com/office/drawing/2014/main" id="{177A5D1A-A037-4973-9BFB-894E954BB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5395913"/>
            <a:ext cx="5257800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:R→R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不是双射的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不存在反函数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FontTx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:R→R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是双射的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它的反函数是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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:R→R,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g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55302" name="Rectangle 10">
            <a:extLst>
              <a:ext uri="{FF2B5EF4-FFF2-40B4-BE49-F238E27FC236}">
                <a16:creationId xmlns:a16="http://schemas.microsoft.com/office/drawing/2014/main" id="{E186A3A3-1232-4112-BF2D-4D0AB0796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  <a:latin typeface="Times New Roman" panose="02020603050405020304" pitchFamily="18" charset="0"/>
              </a:rPr>
              <a:t>实例</a:t>
            </a:r>
          </a:p>
        </p:txBody>
      </p:sp>
      <p:grpSp>
        <p:nvGrpSpPr>
          <p:cNvPr id="55303" name="Group 12">
            <a:extLst>
              <a:ext uri="{FF2B5EF4-FFF2-40B4-BE49-F238E27FC236}">
                <a16:creationId xmlns:a16="http://schemas.microsoft.com/office/drawing/2014/main" id="{4771AA3D-D19C-4F43-89E4-9B25EA9946D7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1106488"/>
            <a:ext cx="8208963" cy="2374900"/>
            <a:chOff x="340" y="2569"/>
            <a:chExt cx="5171" cy="1496"/>
          </a:xfrm>
        </p:grpSpPr>
        <p:sp>
          <p:nvSpPr>
            <p:cNvPr id="55305" name="Rectangle 11">
              <a:extLst>
                <a:ext uri="{FF2B5EF4-FFF2-40B4-BE49-F238E27FC236}">
                  <a16:creationId xmlns:a16="http://schemas.microsoft.com/office/drawing/2014/main" id="{A439E10E-4596-4EA2-B4B5-32E8F4C91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2569"/>
              <a:ext cx="5171" cy="14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zh-CN" altLang="en-US">
                  <a:solidFill>
                    <a:srgbClr val="A50021"/>
                  </a:solidFill>
                  <a:latin typeface="Times New Roman" panose="02020603050405020304" pitchFamily="18" charset="0"/>
                </a:rPr>
                <a:t>例</a:t>
              </a:r>
              <a:r>
                <a:rPr lang="en-US" altLang="zh-CN">
                  <a:solidFill>
                    <a:srgbClr val="A50021"/>
                  </a:solidFill>
                  <a:latin typeface="Times New Roman" panose="02020603050405020304" pitchFamily="18" charset="0"/>
                </a:rPr>
                <a:t>5</a:t>
              </a:r>
              <a:r>
                <a:rPr lang="en-US" altLang="zh-CN">
                  <a:latin typeface="Times New Roman" panose="02020603050405020304" pitchFamily="18" charset="0"/>
                </a:rPr>
                <a:t>  </a:t>
              </a:r>
              <a:r>
                <a:rPr lang="zh-CN" altLang="en-US">
                  <a:latin typeface="Times New Roman" panose="02020603050405020304" pitchFamily="18" charset="0"/>
                </a:rPr>
                <a:t>设 </a:t>
              </a:r>
            </a:p>
            <a:p>
              <a:pPr eaLnBrk="1" hangingPunct="1">
                <a:lnSpc>
                  <a:spcPct val="90000"/>
                </a:lnSpc>
                <a:spcBef>
                  <a:spcPct val="75000"/>
                </a:spcBef>
              </a:pPr>
              <a:br>
                <a:rPr lang="zh-CN" altLang="en-US">
                  <a:latin typeface="Times New Roman" panose="02020603050405020304" pitchFamily="18" charset="0"/>
                </a:rPr>
              </a:br>
              <a:r>
                <a:rPr lang="zh-CN" altLang="en-US">
                  <a:latin typeface="Times New Roman" panose="02020603050405020304" pitchFamily="18" charset="0"/>
                </a:rPr>
                <a:t> </a:t>
              </a:r>
              <a:r>
                <a:rPr lang="zh-CN" altLang="en-US" i="1">
                  <a:latin typeface="Times New Roman" panose="02020603050405020304" pitchFamily="18" charset="0"/>
                </a:rPr>
                <a:t>   </a:t>
              </a:r>
              <a:endParaRPr lang="zh-CN" altLang="en-US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</a:pPr>
              <a:endParaRPr lang="zh-CN" altLang="en-US">
                <a:latin typeface="Times New Roman" panose="02020603050405020304" pitchFamily="18" charset="0"/>
              </a:endParaRP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求 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en-US" altLang="zh-CN" sz="4000" baseline="-16000">
                  <a:solidFill>
                    <a:srgbClr val="000000"/>
                  </a:solidFill>
                  <a:sym typeface="Symbol" panose="05050102010706020507" pitchFamily="18" charset="2"/>
                </a:rPr>
                <a:t>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  <a:r>
                <a:rPr lang="en-US" altLang="zh-CN" i="1">
                  <a:latin typeface="Times New Roman" panose="02020603050405020304" pitchFamily="18" charset="0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4000" baseline="-16000">
                  <a:solidFill>
                    <a:srgbClr val="000000"/>
                  </a:solidFill>
                  <a:sym typeface="Symbol" panose="05050102010706020507" pitchFamily="18" charset="2"/>
                </a:rPr>
                <a:t></a:t>
              </a:r>
              <a:r>
                <a:rPr lang="en-US" altLang="zh-CN">
                  <a:latin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</a:rPr>
                <a:t>.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如果</a:t>
              </a:r>
              <a:r>
                <a:rPr lang="en-US" altLang="zh-CN" i="1">
                  <a:latin typeface="Times New Roman" panose="02020603050405020304" pitchFamily="18" charset="0"/>
                </a:rPr>
                <a:t>f </a:t>
              </a:r>
              <a:r>
                <a:rPr lang="zh-CN" altLang="en-US">
                  <a:latin typeface="Times New Roman" panose="02020603050405020304" pitchFamily="18" charset="0"/>
                </a:rPr>
                <a:t>和 </a:t>
              </a:r>
              <a:r>
                <a:rPr lang="en-US" altLang="zh-CN" i="1">
                  <a:latin typeface="Times New Roman" panose="02020603050405020304" pitchFamily="18" charset="0"/>
                </a:rPr>
                <a:t>g </a:t>
              </a:r>
              <a:r>
                <a:rPr lang="zh-CN" altLang="en-US">
                  <a:latin typeface="Times New Roman" panose="02020603050405020304" pitchFamily="18" charset="0"/>
                </a:rPr>
                <a:t>存在反函数</a:t>
              </a:r>
              <a:r>
                <a:rPr lang="en-US" altLang="zh-CN">
                  <a:latin typeface="Times New Roman" panose="02020603050405020304" pitchFamily="18" charset="0"/>
                </a:rPr>
                <a:t>, </a:t>
              </a:r>
            </a:p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</a:rPr>
                <a:t>求出它们的反函数</a:t>
              </a:r>
              <a:r>
                <a:rPr lang="en-US" altLang="zh-CN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55306" name="Object 9">
              <a:extLst>
                <a:ext uri="{FF2B5EF4-FFF2-40B4-BE49-F238E27FC236}">
                  <a16:creationId xmlns:a16="http://schemas.microsoft.com/office/drawing/2014/main" id="{AAC6C187-1D96-4A51-8656-17AF5FF6F1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66" y="2572"/>
            <a:ext cx="1950" cy="1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536700" imgH="927100" progId="Equation.3">
                    <p:embed/>
                  </p:oleObj>
                </mc:Choice>
                <mc:Fallback>
                  <p:oleObj name="公式" r:id="rId5" imgW="1536700" imgH="9271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2572"/>
                          <a:ext cx="1950" cy="1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B340809B-64B5-4233-A019-07312632736D}"/>
              </a:ext>
            </a:extLst>
          </p:cNvPr>
          <p:cNvSpPr/>
          <p:nvPr/>
        </p:nvSpPr>
        <p:spPr>
          <a:xfrm>
            <a:off x="2843213" y="1184275"/>
            <a:ext cx="2230437" cy="3933825"/>
          </a:xfrm>
          <a:custGeom>
            <a:avLst/>
            <a:gdLst>
              <a:gd name="connsiteX0" fmla="*/ 1951630 w 1951630"/>
              <a:gd name="connsiteY0" fmla="*/ 0 h 3753134"/>
              <a:gd name="connsiteX1" fmla="*/ 1201003 w 1951630"/>
              <a:gd name="connsiteY1" fmla="*/ 1064525 h 3753134"/>
              <a:gd name="connsiteX2" fmla="*/ 887104 w 1951630"/>
              <a:gd name="connsiteY2" fmla="*/ 2811439 h 3753134"/>
              <a:gd name="connsiteX3" fmla="*/ 0 w 1951630"/>
              <a:gd name="connsiteY3" fmla="*/ 3753134 h 3753134"/>
              <a:gd name="connsiteX4" fmla="*/ 0 w 1951630"/>
              <a:gd name="connsiteY4" fmla="*/ 3753134 h 3753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51630" h="3753134">
                <a:moveTo>
                  <a:pt x="1951630" y="0"/>
                </a:moveTo>
                <a:cubicBezTo>
                  <a:pt x="1665027" y="297976"/>
                  <a:pt x="1378424" y="595952"/>
                  <a:pt x="1201003" y="1064525"/>
                </a:cubicBezTo>
                <a:cubicBezTo>
                  <a:pt x="1023582" y="1533098"/>
                  <a:pt x="1087271" y="2363338"/>
                  <a:pt x="887104" y="2811439"/>
                </a:cubicBezTo>
                <a:cubicBezTo>
                  <a:pt x="686937" y="3259540"/>
                  <a:pt x="0" y="3753134"/>
                  <a:pt x="0" y="3753134"/>
                </a:cubicBezTo>
                <a:lnTo>
                  <a:pt x="0" y="3753134"/>
                </a:lnTo>
              </a:path>
            </a:pathLst>
          </a:cu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  <p:bldP spid="5530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>
            <a:extLst>
              <a:ext uri="{FF2B5EF4-FFF2-40B4-BE49-F238E27FC236}">
                <a16:creationId xmlns:a16="http://schemas.microsoft.com/office/drawing/2014/main" id="{D9272F08-A339-4514-A612-84F4309BA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65E4866-5206-4DFD-87B8-DE296F94AAF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46</a:t>
            </a:fld>
            <a:endParaRPr lang="en-US" altLang="zh-CN" sz="1400" b="0"/>
          </a:p>
        </p:txBody>
      </p:sp>
      <p:sp>
        <p:nvSpPr>
          <p:cNvPr id="303107" name="Rectangle 3">
            <a:extLst>
              <a:ext uri="{FF2B5EF4-FFF2-40B4-BE49-F238E27FC236}">
                <a16:creationId xmlns:a16="http://schemas.microsoft.com/office/drawing/2014/main" id="{2821F99E-728C-4BCF-89F9-9277BF6557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8.2 </a:t>
            </a:r>
            <a:r>
              <a:rPr lang="zh-CN" altLang="en-US" dirty="0">
                <a:latin typeface="华文中宋" panose="02010600040101010101" pitchFamily="2" charset="-122"/>
              </a:rPr>
              <a:t>函数的复合与反函数（回顾）</a:t>
            </a:r>
            <a:r>
              <a:rPr lang="zh-CN" altLang="en-US" dirty="0"/>
              <a:t> </a:t>
            </a:r>
          </a:p>
        </p:txBody>
      </p:sp>
      <p:sp>
        <p:nvSpPr>
          <p:cNvPr id="34820" name="Rectangle 12">
            <a:extLst>
              <a:ext uri="{FF2B5EF4-FFF2-40B4-BE49-F238E27FC236}">
                <a16:creationId xmlns:a16="http://schemas.microsoft.com/office/drawing/2014/main" id="{535BDE1B-2595-45F7-B732-521ACBA196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复合函数基本定理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函数的复合运算与函数性质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反函数的存在条件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反函数的性质</a:t>
            </a:r>
          </a:p>
        </p:txBody>
      </p:sp>
    </p:spTree>
    <p:extLst>
      <p:ext uri="{BB962C8B-B14F-4D97-AF65-F5344CB8AC3E}">
        <p14:creationId xmlns:p14="http://schemas.microsoft.com/office/powerpoint/2010/main" val="103062369"/>
      </p:ext>
    </p:extLst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26D0131E-6E74-4EF3-98C5-F11467B6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1FAF3B-D8A2-46E0-9982-DED4C8292CD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47</a:t>
            </a:fld>
            <a:endParaRPr lang="en-US" altLang="zh-CN" sz="1400" b="0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AD946137-650E-4F2E-8694-B3A0B8F4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华文中宋" panose="02010600040101010101" pitchFamily="2" charset="-122"/>
              </a:rPr>
              <a:t>第八章 函数</a:t>
            </a:r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id="{9917B228-A2E2-4553-98C1-F4309E138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8.1 </a:t>
            </a:r>
            <a:r>
              <a:rPr lang="zh-CN" altLang="en-US" dirty="0"/>
              <a:t>函数的定义与性质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函数性质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8.2 </a:t>
            </a:r>
            <a:r>
              <a:rPr lang="zh-CN" altLang="en-US" dirty="0"/>
              <a:t>函数运算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函数的逆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函数的复合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>
                <a:solidFill>
                  <a:srgbClr val="FF0000"/>
                </a:solidFill>
              </a:rPr>
              <a:t>8.3 </a:t>
            </a:r>
            <a:r>
              <a:rPr lang="zh-CN" altLang="en-US" dirty="0">
                <a:solidFill>
                  <a:srgbClr val="FF0000"/>
                </a:solidFill>
              </a:rPr>
              <a:t>双射函数与集合的基数</a:t>
            </a:r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45E563CC-B76B-428D-B75A-B02F009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896800-8F40-4530-8284-1CFE9492EDE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48</a:t>
            </a:fld>
            <a:endParaRPr lang="en-US" altLang="zh-CN" sz="1400" b="0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840FDE25-EC7D-4C40-AE5C-3F2E92807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>
                <a:latin typeface="Times New Roman" panose="02020603050405020304" pitchFamily="18" charset="0"/>
              </a:rPr>
              <a:t>8.3 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双射函数与集合的基数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D28F4D8-5CA7-414B-9EC1-69D0742EC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集合的等势及其性质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重要的等势或不等势的结果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集合的优势及其性质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集合的基数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可数集</a:t>
            </a:r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灯片编号占位符 5">
            <a:extLst>
              <a:ext uri="{FF2B5EF4-FFF2-40B4-BE49-F238E27FC236}">
                <a16:creationId xmlns:a16="http://schemas.microsoft.com/office/drawing/2014/main" id="{56DCA020-75DB-4B8A-92B9-7D67DDAF9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403501-0F15-4915-B5D9-4136F149F00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zh-CN" sz="1400" b="0"/>
          </a:p>
        </p:txBody>
      </p:sp>
      <p:graphicFrame>
        <p:nvGraphicFramePr>
          <p:cNvPr id="59395" name="Object 4">
            <a:extLst>
              <a:ext uri="{FF2B5EF4-FFF2-40B4-BE49-F238E27FC236}">
                <a16:creationId xmlns:a16="http://schemas.microsoft.com/office/drawing/2014/main" id="{DC9C0E99-F757-49CE-9731-EF49C83E57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3119" y="3145894"/>
          <a:ext cx="5281613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400300" imgH="469900" progId="Equation.3">
                  <p:embed/>
                </p:oleObj>
              </mc:Choice>
              <mc:Fallback>
                <p:oleObj name="公式" r:id="rId3" imgW="2400300" imgH="469900" progId="Equation.3">
                  <p:embed/>
                  <p:pic>
                    <p:nvPicPr>
                      <p:cNvPr id="59395" name="Object 4">
                        <a:extLst>
                          <a:ext uri="{FF2B5EF4-FFF2-40B4-BE49-F238E27FC236}">
                            <a16:creationId xmlns:a16="http://schemas.microsoft.com/office/drawing/2014/main" id="{DC9C0E99-F757-49CE-9731-EF49C83E57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3119" y="3145894"/>
                        <a:ext cx="5281613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6" name="Rectangle 5">
            <a:extLst>
              <a:ext uri="{FF2B5EF4-FFF2-40B4-BE49-F238E27FC236}">
                <a16:creationId xmlns:a16="http://schemas.microsoft.com/office/drawing/2014/main" id="{D2805BEA-90E4-4EC4-B93D-5D11524A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8422" y="4182531"/>
            <a:ext cx="57182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从而证明了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Z≈N.</a:t>
            </a:r>
            <a:br>
              <a:rPr lang="en-US" altLang="zh-CN" sz="1000" b="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Batang" panose="02030600000101010101" pitchFamily="18" charset="-127"/>
              </a:rPr>
            </a:br>
            <a:endParaRPr lang="en-US" altLang="zh-CN" sz="1800" b="0" dirty="0"/>
          </a:p>
        </p:txBody>
      </p:sp>
      <p:sp>
        <p:nvSpPr>
          <p:cNvPr id="483334" name="Rectangle 6">
            <a:extLst>
              <a:ext uri="{FF2B5EF4-FFF2-40B4-BE49-F238E27FC236}">
                <a16:creationId xmlns:a16="http://schemas.microsoft.com/office/drawing/2014/main" id="{CBC28204-8598-45BD-A197-74C897B293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 dirty="0"/>
              <a:t>集合的等势</a:t>
            </a:r>
          </a:p>
        </p:txBody>
      </p:sp>
      <p:sp>
        <p:nvSpPr>
          <p:cNvPr id="59398" name="Rectangle 7">
            <a:extLst>
              <a:ext uri="{FF2B5EF4-FFF2-40B4-BE49-F238E27FC236}">
                <a16:creationId xmlns:a16="http://schemas.microsoft.com/office/drawing/2014/main" id="{7F9DDE09-7A97-414E-8FEB-099A949030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2554762"/>
            <a:ext cx="8064500" cy="863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集合等势的实例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(1)  Z≈N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59399" name="Rectangle 8">
            <a:extLst>
              <a:ext uri="{FF2B5EF4-FFF2-40B4-BE49-F238E27FC236}">
                <a16:creationId xmlns:a16="http://schemas.microsoft.com/office/drawing/2014/main" id="{A55C9DF3-5607-42FC-AC48-A8D44294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412875"/>
            <a:ext cx="8208962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8.8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如果存在着从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就称</a:t>
            </a:r>
          </a:p>
          <a:p>
            <a:pPr eaLnBrk="1" hangingPunct="1"/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等势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不与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等势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≉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8" name="Rectangle 13">
            <a:extLst>
              <a:ext uri="{FF2B5EF4-FFF2-40B4-BE49-F238E27FC236}">
                <a16:creationId xmlns:a16="http://schemas.microsoft.com/office/drawing/2014/main" id="{AC3461E0-6607-4FA8-B5FA-32248119A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770419"/>
            <a:ext cx="7488238" cy="182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 将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中元素以下列顺序排列并与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中元素对应：</a:t>
            </a:r>
            <a:b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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0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11  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2 2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3 3 …</a:t>
            </a:r>
            <a:b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</a:b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  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      ↓ ↓     ↓     ↓      ↓      ↓     ↓</a:t>
            </a:r>
            <a:b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</a:b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N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0 1 2     3  4  5     6 …</a:t>
            </a: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8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B763339F-9B91-4E53-9D26-42199E498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D9C9668-26F2-46D7-B92F-F03B52AA4DA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400" b="0"/>
          </a:p>
        </p:txBody>
      </p:sp>
      <p:sp>
        <p:nvSpPr>
          <p:cNvPr id="10243" name="Rectangle 7">
            <a:extLst>
              <a:ext uri="{FF2B5EF4-FFF2-40B4-BE49-F238E27FC236}">
                <a16:creationId xmlns:a16="http://schemas.microsoft.com/office/drawing/2014/main" id="{BD0732C5-750F-41D1-90EC-9FB96C207B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函数相等</a:t>
            </a:r>
          </a:p>
        </p:txBody>
      </p:sp>
      <p:sp>
        <p:nvSpPr>
          <p:cNvPr id="10244" name="Rectangle 9">
            <a:extLst>
              <a:ext uri="{FF2B5EF4-FFF2-40B4-BE49-F238E27FC236}">
                <a16:creationId xmlns:a16="http://schemas.microsoft.com/office/drawing/2014/main" id="{FBE84745-57E3-4D3E-87B1-C395EFF26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268413"/>
            <a:ext cx="8229600" cy="3960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8.2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为函数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  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如果两个函数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和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相等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一定满足下面两个条件：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(2)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例</a:t>
            </a:r>
            <a:r>
              <a:rPr lang="zh-CN" altLang="en-US" dirty="0">
                <a:latin typeface="Times New Roman" panose="02020603050405020304" pitchFamily="18" charset="0"/>
              </a:rPr>
              <a:t> 函数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1)/(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+1),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</a:rPr>
              <a:t>不相等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因为 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</a:t>
            </a:r>
            <a:r>
              <a:rPr lang="en-US" altLang="zh-CN" dirty="0" err="1">
                <a:latin typeface="Times New Roman" panose="02020603050405020304" pitchFamily="18" charset="0"/>
              </a:rPr>
              <a:t>dom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灯片编号占位符 3">
            <a:extLst>
              <a:ext uri="{FF2B5EF4-FFF2-40B4-BE49-F238E27FC236}">
                <a16:creationId xmlns:a16="http://schemas.microsoft.com/office/drawing/2014/main" id="{D0363E1E-95C8-40DE-B4A7-9E26C925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B3EAF0C-62FA-42FE-B4B0-21E66C7B609D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zh-CN" sz="1400" b="0"/>
          </a:p>
        </p:txBody>
      </p:sp>
      <p:graphicFrame>
        <p:nvGraphicFramePr>
          <p:cNvPr id="61443" name="Object 4">
            <a:extLst>
              <a:ext uri="{FF2B5EF4-FFF2-40B4-BE49-F238E27FC236}">
                <a16:creationId xmlns:a16="http://schemas.microsoft.com/office/drawing/2014/main" id="{D9EF6FDE-39D2-4F26-AA02-19C609D428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3888" y="5529263"/>
          <a:ext cx="7102475" cy="804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454400" imgH="393700" progId="Equation.3">
                  <p:embed/>
                </p:oleObj>
              </mc:Choice>
              <mc:Fallback>
                <p:oleObj name="公式" r:id="rId3" imgW="3454400" imgH="393700" progId="Equation.3">
                  <p:embed/>
                  <p:pic>
                    <p:nvPicPr>
                      <p:cNvPr id="61443" name="Object 4">
                        <a:extLst>
                          <a:ext uri="{FF2B5EF4-FFF2-40B4-BE49-F238E27FC236}">
                            <a16:creationId xmlns:a16="http://schemas.microsoft.com/office/drawing/2014/main" id="{D9EF6FDE-39D2-4F26-AA02-19C609D428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8" y="5529263"/>
                        <a:ext cx="7102475" cy="804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5">
            <a:extLst>
              <a:ext uri="{FF2B5EF4-FFF2-40B4-BE49-F238E27FC236}">
                <a16:creationId xmlns:a16="http://schemas.microsoft.com/office/drawing/2014/main" id="{8994FA30-06AE-44BA-8004-290B61B96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551488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zh-CN" sz="1800" b="0"/>
          </a:p>
        </p:txBody>
      </p:sp>
      <p:sp>
        <p:nvSpPr>
          <p:cNvPr id="485382" name="Rectangle 6">
            <a:extLst>
              <a:ext uri="{FF2B5EF4-FFF2-40B4-BE49-F238E27FC236}">
                <a16:creationId xmlns:a16="http://schemas.microsoft.com/office/drawing/2014/main" id="{03625973-F14A-4E3C-8441-3A6CA0D4AC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集合等势的实例</a:t>
            </a:r>
            <a:r>
              <a:rPr lang="en-US" altLang="zh-CN" sz="3200">
                <a:solidFill>
                  <a:schemeClr val="tx2"/>
                </a:solidFill>
              </a:rPr>
              <a:t>: </a:t>
            </a:r>
            <a:r>
              <a:rPr lang="en-US" altLang="zh-CN" sz="3200">
                <a:solidFill>
                  <a:srgbClr val="000000"/>
                </a:solidFill>
                <a:latin typeface="Times New Roman" panose="02020603050405020304" pitchFamily="18" charset="0"/>
              </a:rPr>
              <a:t>N×N≈N</a:t>
            </a:r>
          </a:p>
        </p:txBody>
      </p:sp>
      <p:sp>
        <p:nvSpPr>
          <p:cNvPr id="61446" name="Rectangle 7">
            <a:extLst>
              <a:ext uri="{FF2B5EF4-FFF2-40B4-BE49-F238E27FC236}">
                <a16:creationId xmlns:a16="http://schemas.microsoft.com/office/drawing/2014/main" id="{01AC8C31-9244-4657-8A4C-6EB31033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N×N≈N.    N×N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中所有的元素排成有序图形</a:t>
            </a:r>
          </a:p>
        </p:txBody>
      </p:sp>
      <p:pic>
        <p:nvPicPr>
          <p:cNvPr id="61447" name="Picture 8" descr="9-1111">
            <a:extLst>
              <a:ext uri="{FF2B5EF4-FFF2-40B4-BE49-F238E27FC236}">
                <a16:creationId xmlns:a16="http://schemas.microsoft.com/office/drawing/2014/main" id="{1A40E0AF-BD54-4046-BDFF-45F9F7DB1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628775"/>
            <a:ext cx="4679950" cy="3735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灯片编号占位符 3">
            <a:extLst>
              <a:ext uri="{FF2B5EF4-FFF2-40B4-BE49-F238E27FC236}">
                <a16:creationId xmlns:a16="http://schemas.microsoft.com/office/drawing/2014/main" id="{703954DB-1FED-4F60-A189-308F1F068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FE7845F-BDA8-4DB6-A13E-1CF9D33EBA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zh-CN" sz="1400" b="0"/>
          </a:p>
        </p:txBody>
      </p:sp>
      <p:sp>
        <p:nvSpPr>
          <p:cNvPr id="489475" name="Line 3">
            <a:extLst>
              <a:ext uri="{FF2B5EF4-FFF2-40B4-BE49-F238E27FC236}">
                <a16:creationId xmlns:a16="http://schemas.microsoft.com/office/drawing/2014/main" id="{F407FA7E-F9FC-41EE-918B-9EB6F3630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76" name="Text Box 4">
            <a:extLst>
              <a:ext uri="{FF2B5EF4-FFF2-40B4-BE49-F238E27FC236}">
                <a16:creationId xmlns:a16="http://schemas.microsoft.com/office/drawing/2014/main" id="{7B223FAE-4B65-4F25-9997-122BE0A1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-2/1</a:t>
            </a:r>
          </a:p>
        </p:txBody>
      </p:sp>
      <p:sp>
        <p:nvSpPr>
          <p:cNvPr id="489477" name="Text Box 5">
            <a:extLst>
              <a:ext uri="{FF2B5EF4-FFF2-40B4-BE49-F238E27FC236}">
                <a16:creationId xmlns:a16="http://schemas.microsoft.com/office/drawing/2014/main" id="{99C9A10C-F962-46CC-AA9D-8C6AEF0F98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[5]</a:t>
            </a:r>
          </a:p>
        </p:txBody>
      </p:sp>
      <p:sp>
        <p:nvSpPr>
          <p:cNvPr id="489478" name="Text Box 6">
            <a:extLst>
              <a:ext uri="{FF2B5EF4-FFF2-40B4-BE49-F238E27FC236}">
                <a16:creationId xmlns:a16="http://schemas.microsoft.com/office/drawing/2014/main" id="{0B63FFEA-29F8-495A-A110-BB9CB9B93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-1/1</a:t>
            </a:r>
          </a:p>
        </p:txBody>
      </p:sp>
      <p:sp>
        <p:nvSpPr>
          <p:cNvPr id="489479" name="Text Box 7">
            <a:extLst>
              <a:ext uri="{FF2B5EF4-FFF2-40B4-BE49-F238E27FC236}">
                <a16:creationId xmlns:a16="http://schemas.microsoft.com/office/drawing/2014/main" id="{B85E03AA-0808-4BD2-9BAA-76A864255D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[4]</a:t>
            </a:r>
          </a:p>
        </p:txBody>
      </p:sp>
      <p:sp>
        <p:nvSpPr>
          <p:cNvPr id="489481" name="Line 9">
            <a:extLst>
              <a:ext uri="{FF2B5EF4-FFF2-40B4-BE49-F238E27FC236}">
                <a16:creationId xmlns:a16="http://schemas.microsoft.com/office/drawing/2014/main" id="{9AA6D63C-00D0-4726-BD92-CCD74A3BA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82" name="Text Box 10">
            <a:extLst>
              <a:ext uri="{FF2B5EF4-FFF2-40B4-BE49-F238E27FC236}">
                <a16:creationId xmlns:a16="http://schemas.microsoft.com/office/drawing/2014/main" id="{01659E8A-28EB-41D5-89A3-4D110A72B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2222500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-3/1</a:t>
            </a:r>
          </a:p>
        </p:txBody>
      </p:sp>
      <p:sp>
        <p:nvSpPr>
          <p:cNvPr id="489483" name="Text Box 11">
            <a:extLst>
              <a:ext uri="{FF2B5EF4-FFF2-40B4-BE49-F238E27FC236}">
                <a16:creationId xmlns:a16="http://schemas.microsoft.com/office/drawing/2014/main" id="{0F57807C-0C52-49C9-A199-E240772DEF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[18]</a:t>
            </a:r>
          </a:p>
        </p:txBody>
      </p:sp>
      <p:sp>
        <p:nvSpPr>
          <p:cNvPr id="489485" name="Line 13">
            <a:extLst>
              <a:ext uri="{FF2B5EF4-FFF2-40B4-BE49-F238E27FC236}">
                <a16:creationId xmlns:a16="http://schemas.microsoft.com/office/drawing/2014/main" id="{57C9754D-98EA-4F9A-B951-47B0DFED12D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86" name="Text Box 14">
            <a:extLst>
              <a:ext uri="{FF2B5EF4-FFF2-40B4-BE49-F238E27FC236}">
                <a16:creationId xmlns:a16="http://schemas.microsoft.com/office/drawing/2014/main" id="{B6C80F7A-B254-4409-9659-6D6C63370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2/1</a:t>
            </a:r>
          </a:p>
        </p:txBody>
      </p:sp>
      <p:sp>
        <p:nvSpPr>
          <p:cNvPr id="489487" name="Text Box 15">
            <a:extLst>
              <a:ext uri="{FF2B5EF4-FFF2-40B4-BE49-F238E27FC236}">
                <a16:creationId xmlns:a16="http://schemas.microsoft.com/office/drawing/2014/main" id="{E7F134C4-94F8-4DC1-BD70-14E94AF62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7225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[10]</a:t>
            </a:r>
          </a:p>
        </p:txBody>
      </p:sp>
      <p:sp>
        <p:nvSpPr>
          <p:cNvPr id="489488" name="Text Box 16">
            <a:extLst>
              <a:ext uri="{FF2B5EF4-FFF2-40B4-BE49-F238E27FC236}">
                <a16:creationId xmlns:a16="http://schemas.microsoft.com/office/drawing/2014/main" id="{14230614-FE52-4550-9019-797C6FD0F0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2222500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3/1</a:t>
            </a:r>
          </a:p>
        </p:txBody>
      </p:sp>
      <p:sp>
        <p:nvSpPr>
          <p:cNvPr id="489489" name="Text Box 17">
            <a:extLst>
              <a:ext uri="{FF2B5EF4-FFF2-40B4-BE49-F238E27FC236}">
                <a16:creationId xmlns:a16="http://schemas.microsoft.com/office/drawing/2014/main" id="{962195DA-E697-49F0-B121-C07953D5BF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2014538"/>
            <a:ext cx="51435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[11]</a:t>
            </a:r>
          </a:p>
        </p:txBody>
      </p:sp>
      <p:sp>
        <p:nvSpPr>
          <p:cNvPr id="489491" name="Line 19">
            <a:extLst>
              <a:ext uri="{FF2B5EF4-FFF2-40B4-BE49-F238E27FC236}">
                <a16:creationId xmlns:a16="http://schemas.microsoft.com/office/drawing/2014/main" id="{2D20BF45-B79B-4C5E-BB6A-DDB059A8B99B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2455863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92" name="Text Box 20">
            <a:extLst>
              <a:ext uri="{FF2B5EF4-FFF2-40B4-BE49-F238E27FC236}">
                <a16:creationId xmlns:a16="http://schemas.microsoft.com/office/drawing/2014/main" id="{5E4D3E81-DAD3-40B3-930B-CB6A04394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0/1</a:t>
            </a:r>
          </a:p>
        </p:txBody>
      </p:sp>
      <p:sp>
        <p:nvSpPr>
          <p:cNvPr id="489493" name="Text Box 21">
            <a:extLst>
              <a:ext uri="{FF2B5EF4-FFF2-40B4-BE49-F238E27FC236}">
                <a16:creationId xmlns:a16="http://schemas.microsoft.com/office/drawing/2014/main" id="{0A0812D9-0E6E-4206-A6A3-679C4C35DC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4263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[0]</a:t>
            </a:r>
          </a:p>
        </p:txBody>
      </p:sp>
      <p:sp>
        <p:nvSpPr>
          <p:cNvPr id="489494" name="Text Box 22">
            <a:extLst>
              <a:ext uri="{FF2B5EF4-FFF2-40B4-BE49-F238E27FC236}">
                <a16:creationId xmlns:a16="http://schemas.microsoft.com/office/drawing/2014/main" id="{DF47CFD6-8D43-4DBE-A2D6-6407D519E7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2222500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1/1</a:t>
            </a:r>
          </a:p>
        </p:txBody>
      </p:sp>
      <p:sp>
        <p:nvSpPr>
          <p:cNvPr id="489495" name="Text Box 23">
            <a:extLst>
              <a:ext uri="{FF2B5EF4-FFF2-40B4-BE49-F238E27FC236}">
                <a16:creationId xmlns:a16="http://schemas.microsoft.com/office/drawing/2014/main" id="{A06170A8-6980-464D-A66E-3A75E6E94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2014538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[1]</a:t>
            </a:r>
          </a:p>
        </p:txBody>
      </p:sp>
      <p:sp>
        <p:nvSpPr>
          <p:cNvPr id="489497" name="Line 25">
            <a:extLst>
              <a:ext uri="{FF2B5EF4-FFF2-40B4-BE49-F238E27FC236}">
                <a16:creationId xmlns:a16="http://schemas.microsoft.com/office/drawing/2014/main" id="{E4EFCCE5-7644-4820-8CC0-E5E6D49C1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0" name="Text Box 26">
            <a:extLst>
              <a:ext uri="{FF2B5EF4-FFF2-40B4-BE49-F238E27FC236}">
                <a16:creationId xmlns:a16="http://schemas.microsoft.com/office/drawing/2014/main" id="{204D2D4D-ED0D-41C2-B505-7E3CC4FAB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-2/2</a:t>
            </a:r>
          </a:p>
        </p:txBody>
      </p:sp>
      <p:sp>
        <p:nvSpPr>
          <p:cNvPr id="63511" name="Text Box 27">
            <a:extLst>
              <a:ext uri="{FF2B5EF4-FFF2-40B4-BE49-F238E27FC236}">
                <a16:creationId xmlns:a16="http://schemas.microsoft.com/office/drawing/2014/main" id="{9071920E-4E62-4F2F-A144-A11C43B9C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-1/2</a:t>
            </a:r>
          </a:p>
        </p:txBody>
      </p:sp>
      <p:sp>
        <p:nvSpPr>
          <p:cNvPr id="489500" name="Text Box 28">
            <a:extLst>
              <a:ext uri="{FF2B5EF4-FFF2-40B4-BE49-F238E27FC236}">
                <a16:creationId xmlns:a16="http://schemas.microsoft.com/office/drawing/2014/main" id="{DD6FDEEF-3734-4094-B622-7B3B7C434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2806700"/>
            <a:ext cx="431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[3]</a:t>
            </a:r>
          </a:p>
        </p:txBody>
      </p:sp>
      <p:sp>
        <p:nvSpPr>
          <p:cNvPr id="63513" name="Text Box 30">
            <a:extLst>
              <a:ext uri="{FF2B5EF4-FFF2-40B4-BE49-F238E27FC236}">
                <a16:creationId xmlns:a16="http://schemas.microsoft.com/office/drawing/2014/main" id="{54596CF1-42B7-4FA2-91CB-DB97327F0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014663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-3/2</a:t>
            </a:r>
          </a:p>
        </p:txBody>
      </p:sp>
      <p:sp>
        <p:nvSpPr>
          <p:cNvPr id="489503" name="Text Box 31">
            <a:extLst>
              <a:ext uri="{FF2B5EF4-FFF2-40B4-BE49-F238E27FC236}">
                <a16:creationId xmlns:a16="http://schemas.microsoft.com/office/drawing/2014/main" id="{0B6D9949-16AF-479C-8DC1-78877B9E9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2806700"/>
            <a:ext cx="542925" cy="319088"/>
          </a:xfrm>
          <a:prstGeom prst="rect">
            <a:avLst/>
          </a:prstGeom>
          <a:noFill/>
          <a:ln w="28575">
            <a:solidFill>
              <a:srgbClr val="FFFF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[17]</a:t>
            </a:r>
          </a:p>
        </p:txBody>
      </p:sp>
      <p:sp>
        <p:nvSpPr>
          <p:cNvPr id="489505" name="Line 33">
            <a:extLst>
              <a:ext uri="{FF2B5EF4-FFF2-40B4-BE49-F238E27FC236}">
                <a16:creationId xmlns:a16="http://schemas.microsoft.com/office/drawing/2014/main" id="{31F7761E-D283-48CE-9D48-0130F7B8A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24802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16" name="Text Box 34">
            <a:extLst>
              <a:ext uri="{FF2B5EF4-FFF2-40B4-BE49-F238E27FC236}">
                <a16:creationId xmlns:a16="http://schemas.microsoft.com/office/drawing/2014/main" id="{269D4BBF-33EF-4255-8632-6DAD520B7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2/2</a:t>
            </a:r>
          </a:p>
        </p:txBody>
      </p:sp>
      <p:sp>
        <p:nvSpPr>
          <p:cNvPr id="63517" name="Text Box 35">
            <a:extLst>
              <a:ext uri="{FF2B5EF4-FFF2-40B4-BE49-F238E27FC236}">
                <a16:creationId xmlns:a16="http://schemas.microsoft.com/office/drawing/2014/main" id="{13456B24-5EBD-4376-837E-D3DF5DF3C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3014663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3/2</a:t>
            </a:r>
          </a:p>
        </p:txBody>
      </p:sp>
      <p:sp>
        <p:nvSpPr>
          <p:cNvPr id="489508" name="Text Box 36">
            <a:extLst>
              <a:ext uri="{FF2B5EF4-FFF2-40B4-BE49-F238E27FC236}">
                <a16:creationId xmlns:a16="http://schemas.microsoft.com/office/drawing/2014/main" id="{F3AC9EFE-9FEC-4BCE-B47D-5160B3521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2806700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[12]</a:t>
            </a:r>
          </a:p>
        </p:txBody>
      </p:sp>
      <p:sp>
        <p:nvSpPr>
          <p:cNvPr id="489510" name="Line 38">
            <a:extLst>
              <a:ext uri="{FF2B5EF4-FFF2-40B4-BE49-F238E27FC236}">
                <a16:creationId xmlns:a16="http://schemas.microsoft.com/office/drawing/2014/main" id="{133C4A0C-4B36-497B-92C1-698B2839954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324802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0" name="Text Box 39">
            <a:extLst>
              <a:ext uri="{FF2B5EF4-FFF2-40B4-BE49-F238E27FC236}">
                <a16:creationId xmlns:a16="http://schemas.microsoft.com/office/drawing/2014/main" id="{7E14D1FB-3521-4951-93FD-603280025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0/2</a:t>
            </a:r>
          </a:p>
        </p:txBody>
      </p:sp>
      <p:sp>
        <p:nvSpPr>
          <p:cNvPr id="63521" name="Text Box 40">
            <a:extLst>
              <a:ext uri="{FF2B5EF4-FFF2-40B4-BE49-F238E27FC236}">
                <a16:creationId xmlns:a16="http://schemas.microsoft.com/office/drawing/2014/main" id="{C65BAC03-66BD-467C-BABF-85D6CBC57E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3014663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</a:t>
            </a:r>
          </a:p>
        </p:txBody>
      </p:sp>
      <p:sp>
        <p:nvSpPr>
          <p:cNvPr id="489513" name="Text Box 41">
            <a:extLst>
              <a:ext uri="{FF2B5EF4-FFF2-40B4-BE49-F238E27FC236}">
                <a16:creationId xmlns:a16="http://schemas.microsoft.com/office/drawing/2014/main" id="{23567619-A4D5-426A-B200-6FEBC248B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2806700"/>
            <a:ext cx="43180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[2]</a:t>
            </a:r>
          </a:p>
        </p:txBody>
      </p:sp>
      <p:sp>
        <p:nvSpPr>
          <p:cNvPr id="489514" name="Line 42">
            <a:extLst>
              <a:ext uri="{FF2B5EF4-FFF2-40B4-BE49-F238E27FC236}">
                <a16:creationId xmlns:a16="http://schemas.microsoft.com/office/drawing/2014/main" id="{5FCAE785-35B6-4391-98C7-2596201BBF6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078288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24" name="Text Box 43">
            <a:extLst>
              <a:ext uri="{FF2B5EF4-FFF2-40B4-BE49-F238E27FC236}">
                <a16:creationId xmlns:a16="http://schemas.microsoft.com/office/drawing/2014/main" id="{D9C82214-A53B-4DD3-BA1D-6841BDAF9A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-2/3</a:t>
            </a:r>
          </a:p>
        </p:txBody>
      </p:sp>
      <p:sp>
        <p:nvSpPr>
          <p:cNvPr id="489516" name="Text Box 44">
            <a:extLst>
              <a:ext uri="{FF2B5EF4-FFF2-40B4-BE49-F238E27FC236}">
                <a16:creationId xmlns:a16="http://schemas.microsoft.com/office/drawing/2014/main" id="{9BE115D5-1ED4-4116-B167-F54A9FE05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900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[6]</a:t>
            </a:r>
          </a:p>
        </p:txBody>
      </p:sp>
      <p:sp>
        <p:nvSpPr>
          <p:cNvPr id="63526" name="Text Box 45">
            <a:extLst>
              <a:ext uri="{FF2B5EF4-FFF2-40B4-BE49-F238E27FC236}">
                <a16:creationId xmlns:a16="http://schemas.microsoft.com/office/drawing/2014/main" id="{31739E08-420A-44F2-9C78-BCA97C3D32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-1/3</a:t>
            </a:r>
          </a:p>
        </p:txBody>
      </p:sp>
      <p:sp>
        <p:nvSpPr>
          <p:cNvPr id="489518" name="Text Box 46">
            <a:extLst>
              <a:ext uri="{FF2B5EF4-FFF2-40B4-BE49-F238E27FC236}">
                <a16:creationId xmlns:a16="http://schemas.microsoft.com/office/drawing/2014/main" id="{2BF811B8-E499-4A21-A091-13311FBF7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4300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[7]</a:t>
            </a:r>
          </a:p>
        </p:txBody>
      </p:sp>
      <p:sp>
        <p:nvSpPr>
          <p:cNvPr id="63528" name="Text Box 48">
            <a:extLst>
              <a:ext uri="{FF2B5EF4-FFF2-40B4-BE49-F238E27FC236}">
                <a16:creationId xmlns:a16="http://schemas.microsoft.com/office/drawing/2014/main" id="{D4DFD0EC-FF37-46BB-854D-8A921ABC1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3844925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-3/3</a:t>
            </a:r>
          </a:p>
        </p:txBody>
      </p:sp>
      <p:sp>
        <p:nvSpPr>
          <p:cNvPr id="489522" name="Line 50">
            <a:extLst>
              <a:ext uri="{FF2B5EF4-FFF2-40B4-BE49-F238E27FC236}">
                <a16:creationId xmlns:a16="http://schemas.microsoft.com/office/drawing/2014/main" id="{7A3AEFE3-3945-4B2E-B98A-58A491EC9A6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30" name="Text Box 51">
            <a:extLst>
              <a:ext uri="{FF2B5EF4-FFF2-40B4-BE49-F238E27FC236}">
                <a16:creationId xmlns:a16="http://schemas.microsoft.com/office/drawing/2014/main" id="{0B378959-DFEF-457C-851B-E483CCA45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2/3</a:t>
            </a:r>
          </a:p>
        </p:txBody>
      </p:sp>
      <p:sp>
        <p:nvSpPr>
          <p:cNvPr id="489524" name="Text Box 52">
            <a:extLst>
              <a:ext uri="{FF2B5EF4-FFF2-40B4-BE49-F238E27FC236}">
                <a16:creationId xmlns:a16="http://schemas.microsoft.com/office/drawing/2014/main" id="{702A2D4E-3EF1-426C-9974-F286FA398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8338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[9]</a:t>
            </a:r>
          </a:p>
        </p:txBody>
      </p:sp>
      <p:sp>
        <p:nvSpPr>
          <p:cNvPr id="63532" name="Text Box 53">
            <a:extLst>
              <a:ext uri="{FF2B5EF4-FFF2-40B4-BE49-F238E27FC236}">
                <a16:creationId xmlns:a16="http://schemas.microsoft.com/office/drawing/2014/main" id="{423B3230-9B65-43CD-AA12-F9CF14986F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3844925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3/3</a:t>
            </a:r>
          </a:p>
        </p:txBody>
      </p:sp>
      <p:sp>
        <p:nvSpPr>
          <p:cNvPr id="489527" name="Line 55">
            <a:extLst>
              <a:ext uri="{FF2B5EF4-FFF2-40B4-BE49-F238E27FC236}">
                <a16:creationId xmlns:a16="http://schemas.microsoft.com/office/drawing/2014/main" id="{637C18AF-1D53-40C9-8B16-DBB247A9848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4078288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34" name="Text Box 56">
            <a:extLst>
              <a:ext uri="{FF2B5EF4-FFF2-40B4-BE49-F238E27FC236}">
                <a16:creationId xmlns:a16="http://schemas.microsoft.com/office/drawing/2014/main" id="{601481E6-72F2-4DAE-B592-763DDE867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0/3</a:t>
            </a:r>
          </a:p>
        </p:txBody>
      </p:sp>
      <p:sp>
        <p:nvSpPr>
          <p:cNvPr id="63535" name="Text Box 57">
            <a:extLst>
              <a:ext uri="{FF2B5EF4-FFF2-40B4-BE49-F238E27FC236}">
                <a16:creationId xmlns:a16="http://schemas.microsoft.com/office/drawing/2014/main" id="{0FD11F19-B5BD-4B57-BAEB-C8A7E23B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3844925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1/3</a:t>
            </a:r>
          </a:p>
        </p:txBody>
      </p:sp>
      <p:sp>
        <p:nvSpPr>
          <p:cNvPr id="489530" name="Text Box 58">
            <a:extLst>
              <a:ext uri="{FF2B5EF4-FFF2-40B4-BE49-F238E27FC236}">
                <a16:creationId xmlns:a16="http://schemas.microsoft.com/office/drawing/2014/main" id="{C7C669D7-9187-4854-BCF0-4BAF917F7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838" y="3636963"/>
            <a:ext cx="431800" cy="29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[8]</a:t>
            </a:r>
          </a:p>
        </p:txBody>
      </p:sp>
      <p:sp>
        <p:nvSpPr>
          <p:cNvPr id="489531" name="Line 59">
            <a:extLst>
              <a:ext uri="{FF2B5EF4-FFF2-40B4-BE49-F238E27FC236}">
                <a16:creationId xmlns:a16="http://schemas.microsoft.com/office/drawing/2014/main" id="{C80D7A14-3FED-4C98-9A30-7E3460F42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38" name="Text Box 60">
            <a:extLst>
              <a:ext uri="{FF2B5EF4-FFF2-40B4-BE49-F238E27FC236}">
                <a16:creationId xmlns:a16="http://schemas.microsoft.com/office/drawing/2014/main" id="{A902FB44-47C8-44F6-975D-09433EC52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64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-2/4</a:t>
            </a:r>
          </a:p>
        </p:txBody>
      </p:sp>
      <p:sp>
        <p:nvSpPr>
          <p:cNvPr id="63539" name="Text Box 61">
            <a:extLst>
              <a:ext uri="{FF2B5EF4-FFF2-40B4-BE49-F238E27FC236}">
                <a16:creationId xmlns:a16="http://schemas.microsoft.com/office/drawing/2014/main" id="{32A5CF0E-C067-41EC-8F08-AC53EBA9E5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18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-1/4</a:t>
            </a:r>
          </a:p>
        </p:txBody>
      </p:sp>
      <p:sp>
        <p:nvSpPr>
          <p:cNvPr id="489534" name="Text Box 62">
            <a:extLst>
              <a:ext uri="{FF2B5EF4-FFF2-40B4-BE49-F238E27FC236}">
                <a16:creationId xmlns:a16="http://schemas.microsoft.com/office/drawing/2014/main" id="{1ABB9CC6-6D20-4509-9138-1212806B3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318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[15]</a:t>
            </a:r>
          </a:p>
        </p:txBody>
      </p:sp>
      <p:sp>
        <p:nvSpPr>
          <p:cNvPr id="63541" name="Text Box 63">
            <a:extLst>
              <a:ext uri="{FF2B5EF4-FFF2-40B4-BE49-F238E27FC236}">
                <a16:creationId xmlns:a16="http://schemas.microsoft.com/office/drawing/2014/main" id="{1A72549E-8866-42D7-A141-4A7C48B21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8863" y="4637088"/>
            <a:ext cx="698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-3/4</a:t>
            </a:r>
          </a:p>
        </p:txBody>
      </p:sp>
      <p:sp>
        <p:nvSpPr>
          <p:cNvPr id="489536" name="Text Box 64">
            <a:extLst>
              <a:ext uri="{FF2B5EF4-FFF2-40B4-BE49-F238E27FC236}">
                <a16:creationId xmlns:a16="http://schemas.microsoft.com/office/drawing/2014/main" id="{2E54223B-0618-43BB-B1D3-8B084373A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018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[16]</a:t>
            </a:r>
          </a:p>
        </p:txBody>
      </p:sp>
      <p:sp>
        <p:nvSpPr>
          <p:cNvPr id="489537" name="Line 65">
            <a:extLst>
              <a:ext uri="{FF2B5EF4-FFF2-40B4-BE49-F238E27FC236}">
                <a16:creationId xmlns:a16="http://schemas.microsoft.com/office/drawing/2014/main" id="{4B76A0A4-FD1E-4147-A1BD-2F8ED5115C5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7263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44" name="Text Box 66">
            <a:extLst>
              <a:ext uri="{FF2B5EF4-FFF2-40B4-BE49-F238E27FC236}">
                <a16:creationId xmlns:a16="http://schemas.microsoft.com/office/drawing/2014/main" id="{30F91526-51AB-4C8F-A143-A9830A1A00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4488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2/4</a:t>
            </a:r>
          </a:p>
        </p:txBody>
      </p:sp>
      <p:sp>
        <p:nvSpPr>
          <p:cNvPr id="63545" name="Text Box 67">
            <a:extLst>
              <a:ext uri="{FF2B5EF4-FFF2-40B4-BE49-F238E27FC236}">
                <a16:creationId xmlns:a16="http://schemas.microsoft.com/office/drawing/2014/main" id="{D00CBA47-EE06-4941-9CCB-D80A11917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2700" y="4637088"/>
            <a:ext cx="5699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3/4</a:t>
            </a:r>
          </a:p>
        </p:txBody>
      </p:sp>
      <p:sp>
        <p:nvSpPr>
          <p:cNvPr id="489540" name="Text Box 68">
            <a:extLst>
              <a:ext uri="{FF2B5EF4-FFF2-40B4-BE49-F238E27FC236}">
                <a16:creationId xmlns:a16="http://schemas.microsoft.com/office/drawing/2014/main" id="{87476387-62D7-437E-BB9E-FA6C52C10A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5438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[13]</a:t>
            </a:r>
          </a:p>
        </p:txBody>
      </p:sp>
      <p:sp>
        <p:nvSpPr>
          <p:cNvPr id="489541" name="Line 69">
            <a:extLst>
              <a:ext uri="{FF2B5EF4-FFF2-40B4-BE49-F238E27FC236}">
                <a16:creationId xmlns:a16="http://schemas.microsoft.com/office/drawing/2014/main" id="{1A895C66-1C53-4EB1-BABB-C159BD0D0B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625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48" name="Text Box 70">
            <a:extLst>
              <a:ext uri="{FF2B5EF4-FFF2-40B4-BE49-F238E27FC236}">
                <a16:creationId xmlns:a16="http://schemas.microsoft.com/office/drawing/2014/main" id="{AD12B536-3495-4AEC-AEC6-F4DABB67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0/4</a:t>
            </a:r>
          </a:p>
        </p:txBody>
      </p:sp>
      <p:sp>
        <p:nvSpPr>
          <p:cNvPr id="63549" name="Text Box 71">
            <a:extLst>
              <a:ext uri="{FF2B5EF4-FFF2-40B4-BE49-F238E27FC236}">
                <a16:creationId xmlns:a16="http://schemas.microsoft.com/office/drawing/2014/main" id="{FFD817A3-DCF9-4350-A0DE-35C4DDA03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4988" y="4637088"/>
            <a:ext cx="56991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1/4</a:t>
            </a:r>
          </a:p>
        </p:txBody>
      </p:sp>
      <p:sp>
        <p:nvSpPr>
          <p:cNvPr id="489544" name="Text Box 72">
            <a:extLst>
              <a:ext uri="{FF2B5EF4-FFF2-40B4-BE49-F238E27FC236}">
                <a16:creationId xmlns:a16="http://schemas.microsoft.com/office/drawing/2014/main" id="{8F9028FD-9C2A-4D90-BA35-1B9497D8C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7725" y="4429125"/>
            <a:ext cx="514350" cy="29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 baseline="-25000">
                <a:latin typeface="黑体" panose="02010609060101010101" pitchFamily="49" charset="-122"/>
                <a:ea typeface="黑体" panose="02010609060101010101" pitchFamily="49" charset="-122"/>
              </a:rPr>
              <a:t>[14]</a:t>
            </a:r>
          </a:p>
        </p:txBody>
      </p:sp>
      <p:sp>
        <p:nvSpPr>
          <p:cNvPr id="489547" name="Line 75">
            <a:extLst>
              <a:ext uri="{FF2B5EF4-FFF2-40B4-BE49-F238E27FC236}">
                <a16:creationId xmlns:a16="http://schemas.microsoft.com/office/drawing/2014/main" id="{8490FCFD-9935-4878-8EB6-1EBFCD1275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7987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8" name="Line 76">
            <a:extLst>
              <a:ext uri="{FF2B5EF4-FFF2-40B4-BE49-F238E27FC236}">
                <a16:creationId xmlns:a16="http://schemas.microsoft.com/office/drawing/2014/main" id="{EB674823-7681-40FC-958F-6586F73DAE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870450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49" name="Line 77">
            <a:extLst>
              <a:ext uri="{FF2B5EF4-FFF2-40B4-BE49-F238E27FC236}">
                <a16:creationId xmlns:a16="http://schemas.microsoft.com/office/drawing/2014/main" id="{522A8425-571F-41FD-851B-50BE9F0E596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079875"/>
            <a:ext cx="431800" cy="0"/>
          </a:xfrm>
          <a:prstGeom prst="line">
            <a:avLst/>
          </a:prstGeom>
          <a:noFill/>
          <a:ln w="19050">
            <a:solidFill>
              <a:srgbClr val="FFFFFF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3554" name="Text Box 78">
            <a:extLst>
              <a:ext uri="{FF2B5EF4-FFF2-40B4-BE49-F238E27FC236}">
                <a16:creationId xmlns:a16="http://schemas.microsoft.com/office/drawing/2014/main" id="{EFEDB073-4780-4D68-B84B-F4E69DDAC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067050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55" name="Text Box 79">
            <a:extLst>
              <a:ext uri="{FF2B5EF4-FFF2-40B4-BE49-F238E27FC236}">
                <a16:creationId xmlns:a16="http://schemas.microsoft.com/office/drawing/2014/main" id="{5F6FCDF4-B458-4CDA-9FA0-BFC69B7DF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56" name="Text Box 80">
            <a:extLst>
              <a:ext uri="{FF2B5EF4-FFF2-40B4-BE49-F238E27FC236}">
                <a16:creationId xmlns:a16="http://schemas.microsoft.com/office/drawing/2014/main" id="{0E09E933-B32E-4F39-AC39-A4F869F28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100" y="4651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57" name="Text Box 81">
            <a:extLst>
              <a:ext uri="{FF2B5EF4-FFF2-40B4-BE49-F238E27FC236}">
                <a16:creationId xmlns:a16="http://schemas.microsoft.com/office/drawing/2014/main" id="{9D96F2F1-E8A2-4193-825A-369812777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66100" y="2238375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58" name="Text Box 82">
            <a:extLst>
              <a:ext uri="{FF2B5EF4-FFF2-40B4-BE49-F238E27FC236}">
                <a16:creationId xmlns:a16="http://schemas.microsoft.com/office/drawing/2014/main" id="{68BF3E83-13AA-42B5-A8CB-28F111FA2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03053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59" name="Text Box 83">
            <a:extLst>
              <a:ext uri="{FF2B5EF4-FFF2-40B4-BE49-F238E27FC236}">
                <a16:creationId xmlns:a16="http://schemas.microsoft.com/office/drawing/2014/main" id="{99CF4B81-0595-4E39-A85F-C88E930D6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385921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3560" name="Text Box 84">
            <a:extLst>
              <a:ext uri="{FF2B5EF4-FFF2-40B4-BE49-F238E27FC236}">
                <a16:creationId xmlns:a16="http://schemas.microsoft.com/office/drawing/2014/main" id="{9215D926-C433-48BC-B6AF-C8FB0FB6F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4652963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rgbClr val="008000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rgbClr val="008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7" name="Text Box 85">
            <a:extLst>
              <a:ext uri="{FF2B5EF4-FFF2-40B4-BE49-F238E27FC236}">
                <a16:creationId xmlns:a16="http://schemas.microsoft.com/office/drawing/2014/main" id="{AFD3381F-62E5-483D-9635-2B16AAB53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563" y="5119688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000">
                <a:solidFill>
                  <a:schemeClr val="bg1"/>
                </a:solidFill>
                <a:latin typeface="华文中宋" panose="02010600040101010101" pitchFamily="2" charset="-122"/>
                <a:ea typeface="黑体" panose="02010609060101010101" pitchFamily="49" charset="-122"/>
              </a:rPr>
              <a:t>…</a:t>
            </a:r>
            <a:endParaRPr lang="en-US" altLang="zh-CN" sz="200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9558" name="Line 86">
            <a:extLst>
              <a:ext uri="{FF2B5EF4-FFF2-40B4-BE49-F238E27FC236}">
                <a16:creationId xmlns:a16="http://schemas.microsoft.com/office/drawing/2014/main" id="{BC87E9D6-C39D-4A8D-A0E0-FAC0184B6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59" name="Line 87">
            <a:extLst>
              <a:ext uri="{FF2B5EF4-FFF2-40B4-BE49-F238E27FC236}">
                <a16:creationId xmlns:a16="http://schemas.microsoft.com/office/drawing/2014/main" id="{B09B7184-68FD-4E3D-A99D-D4FAA9852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042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0" name="Line 88">
            <a:extLst>
              <a:ext uri="{FF2B5EF4-FFF2-40B4-BE49-F238E27FC236}">
                <a16:creationId xmlns:a16="http://schemas.microsoft.com/office/drawing/2014/main" id="{A7E7E6B5-8024-450B-AECC-7E7E4A74E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324802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1" name="Line 89">
            <a:extLst>
              <a:ext uri="{FF2B5EF4-FFF2-40B4-BE49-F238E27FC236}">
                <a16:creationId xmlns:a16="http://schemas.microsoft.com/office/drawing/2014/main" id="{D3554704-EF1F-432F-9CCA-3A18D1D9F90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324802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2" name="Line 90">
            <a:extLst>
              <a:ext uri="{FF2B5EF4-FFF2-40B4-BE49-F238E27FC236}">
                <a16:creationId xmlns:a16="http://schemas.microsoft.com/office/drawing/2014/main" id="{0184CF2E-0C81-495A-9315-BF64A9394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5127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3" name="Line 91">
            <a:extLst>
              <a:ext uri="{FF2B5EF4-FFF2-40B4-BE49-F238E27FC236}">
                <a16:creationId xmlns:a16="http://schemas.microsoft.com/office/drawing/2014/main" id="{68C57EEA-93A9-4E6E-A355-A4F1C221CF8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4" name="Line 92">
            <a:extLst>
              <a:ext uri="{FF2B5EF4-FFF2-40B4-BE49-F238E27FC236}">
                <a16:creationId xmlns:a16="http://schemas.microsoft.com/office/drawing/2014/main" id="{6385C5BD-394A-40FC-8184-B5E68527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263683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5" name="Line 93">
            <a:extLst>
              <a:ext uri="{FF2B5EF4-FFF2-40B4-BE49-F238E27FC236}">
                <a16:creationId xmlns:a16="http://schemas.microsoft.com/office/drawing/2014/main" id="{851EE687-0599-4B07-8510-28FCED68E36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0338" y="343217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6" name="Line 94">
            <a:extLst>
              <a:ext uri="{FF2B5EF4-FFF2-40B4-BE49-F238E27FC236}">
                <a16:creationId xmlns:a16="http://schemas.microsoft.com/office/drawing/2014/main" id="{22B3D73F-CC53-4ACA-A14E-7397FD4D4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7" name="Line 95">
            <a:extLst>
              <a:ext uri="{FF2B5EF4-FFF2-40B4-BE49-F238E27FC236}">
                <a16:creationId xmlns:a16="http://schemas.microsoft.com/office/drawing/2014/main" id="{2B43B92F-EDD3-42ED-907D-2D896EC81E1E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8" name="Line 96">
            <a:extLst>
              <a:ext uri="{FF2B5EF4-FFF2-40B4-BE49-F238E27FC236}">
                <a16:creationId xmlns:a16="http://schemas.microsoft.com/office/drawing/2014/main" id="{67859370-0679-4CAF-AACA-81871BCAFF5F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69" name="Line 97">
            <a:extLst>
              <a:ext uri="{FF2B5EF4-FFF2-40B4-BE49-F238E27FC236}">
                <a16:creationId xmlns:a16="http://schemas.microsoft.com/office/drawing/2014/main" id="{7448375B-710E-461D-9EBD-BA07A6C3AE2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079875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0" name="Line 98">
            <a:extLst>
              <a:ext uri="{FF2B5EF4-FFF2-40B4-BE49-F238E27FC236}">
                <a16:creationId xmlns:a16="http://schemas.microsoft.com/office/drawing/2014/main" id="{544C6159-D1EB-4C8A-95A0-5E429B35E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339090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1" name="Line 99">
            <a:extLst>
              <a:ext uri="{FF2B5EF4-FFF2-40B4-BE49-F238E27FC236}">
                <a16:creationId xmlns:a16="http://schemas.microsoft.com/office/drawing/2014/main" id="{A42AA6DB-4B9A-4D05-814F-022D400DDEB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9925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2" name="Line 100">
            <a:extLst>
              <a:ext uri="{FF2B5EF4-FFF2-40B4-BE49-F238E27FC236}">
                <a16:creationId xmlns:a16="http://schemas.microsoft.com/office/drawing/2014/main" id="{A308585E-0AB7-4867-A0C3-2E2B3524446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8850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3" name="Line 101">
            <a:extLst>
              <a:ext uri="{FF2B5EF4-FFF2-40B4-BE49-F238E27FC236}">
                <a16:creationId xmlns:a16="http://schemas.microsoft.com/office/drawing/2014/main" id="{50795779-9989-4E0D-A51C-251D7287A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4" name="Line 102">
            <a:extLst>
              <a:ext uri="{FF2B5EF4-FFF2-40B4-BE49-F238E27FC236}">
                <a16:creationId xmlns:a16="http://schemas.microsoft.com/office/drawing/2014/main" id="{BF25CC70-FE4F-4186-919B-33E5D4413B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3392488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5" name="Line 103">
            <a:extLst>
              <a:ext uri="{FF2B5EF4-FFF2-40B4-BE49-F238E27FC236}">
                <a16:creationId xmlns:a16="http://schemas.microsoft.com/office/drawing/2014/main" id="{043401C8-0F73-4042-B276-2B28FE3CF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6550" y="422275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6" name="Line 104">
            <a:extLst>
              <a:ext uri="{FF2B5EF4-FFF2-40B4-BE49-F238E27FC236}">
                <a16:creationId xmlns:a16="http://schemas.microsoft.com/office/drawing/2014/main" id="{61A1A738-6FE4-4854-AF0A-BD72AFA76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05675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7" name="Line 105">
            <a:extLst>
              <a:ext uri="{FF2B5EF4-FFF2-40B4-BE49-F238E27FC236}">
                <a16:creationId xmlns:a16="http://schemas.microsoft.com/office/drawing/2014/main" id="{2644CA90-4020-43C3-A621-140B134D08B7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078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8" name="Line 106">
            <a:extLst>
              <a:ext uri="{FF2B5EF4-FFF2-40B4-BE49-F238E27FC236}">
                <a16:creationId xmlns:a16="http://schemas.microsoft.com/office/drawing/2014/main" id="{916BD51D-DADB-46D1-94AA-027224F9A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303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79" name="Line 107">
            <a:extLst>
              <a:ext uri="{FF2B5EF4-FFF2-40B4-BE49-F238E27FC236}">
                <a16:creationId xmlns:a16="http://schemas.microsoft.com/office/drawing/2014/main" id="{9AB7F391-027C-4F5F-9E1E-2885579C99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638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0" name="Line 108">
            <a:extLst>
              <a:ext uri="{FF2B5EF4-FFF2-40B4-BE49-F238E27FC236}">
                <a16:creationId xmlns:a16="http://schemas.microsoft.com/office/drawing/2014/main" id="{4129A614-FC6E-4061-B184-D5722B3B2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5775" y="4870450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1" name="Line 109">
            <a:extLst>
              <a:ext uri="{FF2B5EF4-FFF2-40B4-BE49-F238E27FC236}">
                <a16:creationId xmlns:a16="http://schemas.microsoft.com/office/drawing/2014/main" id="{D30C4958-FA82-4999-8192-2988DD52F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713" y="4868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2" name="Line 110">
            <a:extLst>
              <a:ext uri="{FF2B5EF4-FFF2-40B4-BE49-F238E27FC236}">
                <a16:creationId xmlns:a16="http://schemas.microsoft.com/office/drawing/2014/main" id="{BCA1D72D-48AA-43C7-9E0B-FC09E98217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422275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3" name="Line 111">
            <a:extLst>
              <a:ext uri="{FF2B5EF4-FFF2-40B4-BE49-F238E27FC236}">
                <a16:creationId xmlns:a16="http://schemas.microsoft.com/office/drawing/2014/main" id="{8C862BD4-30B7-4C15-9BDE-08DFD87B3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3390900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4" name="Line 112">
            <a:extLst>
              <a:ext uri="{FF2B5EF4-FFF2-40B4-BE49-F238E27FC236}">
                <a16:creationId xmlns:a16="http://schemas.microsoft.com/office/drawing/2014/main" id="{086EF41E-B0D4-4009-91AE-B03A184A3CF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47813" y="2600325"/>
            <a:ext cx="0" cy="43180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585" name="Line 113">
            <a:extLst>
              <a:ext uri="{FF2B5EF4-FFF2-40B4-BE49-F238E27FC236}">
                <a16:creationId xmlns:a16="http://schemas.microsoft.com/office/drawing/2014/main" id="{6A042FDE-9D06-4650-9FA5-E79606E9C838}"/>
              </a:ext>
            </a:extLst>
          </p:cNvPr>
          <p:cNvSpPr>
            <a:spLocks noChangeShapeType="1"/>
          </p:cNvSpPr>
          <p:nvPr/>
        </p:nvSpPr>
        <p:spPr bwMode="auto">
          <a:xfrm>
            <a:off x="611188" y="2455863"/>
            <a:ext cx="431800" cy="0"/>
          </a:xfrm>
          <a:prstGeom prst="line">
            <a:avLst/>
          </a:prstGeom>
          <a:noFill/>
          <a:ln w="28575">
            <a:solidFill>
              <a:srgbClr val="FF0066"/>
            </a:solidFill>
            <a:round/>
            <a:headEnd type="triangl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89586" name="Picture 114" descr="Ellip073">
            <a:extLst>
              <a:ext uri="{FF2B5EF4-FFF2-40B4-BE49-F238E27FC236}">
                <a16:creationId xmlns:a16="http://schemas.microsoft.com/office/drawing/2014/main" id="{0CE2C3FD-FA93-4D16-BB2A-06A447A64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6035675"/>
            <a:ext cx="1008062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9587" name="Text Box 115">
            <a:extLst>
              <a:ext uri="{FF2B5EF4-FFF2-40B4-BE49-F238E27FC236}">
                <a16:creationId xmlns:a16="http://schemas.microsoft.com/office/drawing/2014/main" id="{022C9357-4A34-4915-8F3D-E60945BC9A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7163" y="6021388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600" b="0">
                <a:solidFill>
                  <a:srgbClr val="CC0066"/>
                </a:solidFill>
                <a:latin typeface="BankGothic Md BT" pitchFamily="34" charset="0"/>
                <a:ea typeface="黑体" panose="02010609060101010101" pitchFamily="49" charset="-122"/>
              </a:rPr>
              <a:t>PLAY</a:t>
            </a:r>
          </a:p>
        </p:txBody>
      </p:sp>
      <p:sp>
        <p:nvSpPr>
          <p:cNvPr id="63592" name="Rectangle 116">
            <a:extLst>
              <a:ext uri="{FF2B5EF4-FFF2-40B4-BE49-F238E27FC236}">
                <a16:creationId xmlns:a16="http://schemas.microsoft.com/office/drawing/2014/main" id="{100C4F25-2599-4394-B6A7-43D7A221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68413"/>
            <a:ext cx="8229600" cy="50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N≈Q. </a:t>
            </a:r>
            <a:r>
              <a:rPr lang="zh-CN" altLang="en-US" dirty="0">
                <a:latin typeface="Times New Roman" panose="02020603050405020304" pitchFamily="18" charset="0"/>
              </a:rPr>
              <a:t>双射函数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:N→Q,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</a:rPr>
              <a:t>下方的有理数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63593" name="Rectangle 117">
            <a:extLst>
              <a:ext uri="{FF2B5EF4-FFF2-40B4-BE49-F238E27FC236}">
                <a16:creationId xmlns:a16="http://schemas.microsoft.com/office/drawing/2014/main" id="{82312010-7DC4-49DE-A8A8-9992E3904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>
                <a:solidFill>
                  <a:schemeClr val="tx2"/>
                </a:solidFill>
              </a:rPr>
              <a:t>集合等势的实例</a:t>
            </a:r>
            <a:r>
              <a:rPr lang="en-US" altLang="zh-CN" sz="3200">
                <a:solidFill>
                  <a:schemeClr val="tx2"/>
                </a:solidFill>
              </a:rPr>
              <a:t>: </a:t>
            </a:r>
            <a:r>
              <a:rPr lang="en-US" altLang="zh-CN" sz="3200">
                <a:solidFill>
                  <a:schemeClr val="tx2"/>
                </a:solidFill>
                <a:latin typeface="Times New Roman" panose="02020603050405020304" pitchFamily="18" charset="0"/>
              </a:rPr>
              <a:t>N≈Q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ntr" presetSubtype="10" repeatCount="indefinite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0" fill="hold"/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0" fill="hold"/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9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8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8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8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8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8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89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48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48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8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89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89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489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489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489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89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8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489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89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4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489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48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90" dur="500"/>
                                        <p:tgtEl>
                                          <p:spTgt spid="4895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3" dur="500"/>
                                        <p:tgtEl>
                                          <p:spTgt spid="489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48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48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1000"/>
                                        <p:tgtEl>
                                          <p:spTgt spid="48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0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1000"/>
                                        <p:tgtEl>
                                          <p:spTgt spid="48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1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4" dur="1000"/>
                                        <p:tgtEl>
                                          <p:spTgt spid="489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11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1000"/>
                                        <p:tgtEl>
                                          <p:spTgt spid="48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 nodeType="afterGroup">
                            <p:stCondLst>
                              <p:cond delay="6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1000"/>
                                        <p:tgtEl>
                                          <p:spTgt spid="48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7500"/>
                            </p:stCondLst>
                            <p:childTnLst>
                              <p:par>
                                <p:cTn id="1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6" dur="1000"/>
                                        <p:tgtEl>
                                          <p:spTgt spid="48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8500"/>
                            </p:stCondLst>
                            <p:childTnLst>
                              <p:par>
                                <p:cTn id="1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1000"/>
                                        <p:tgtEl>
                                          <p:spTgt spid="48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9500"/>
                            </p:stCondLst>
                            <p:childTnLst>
                              <p:par>
                                <p:cTn id="1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1000"/>
                                        <p:tgtEl>
                                          <p:spTgt spid="489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0500"/>
                            </p:stCondLst>
                            <p:childTnLst>
                              <p:par>
                                <p:cTn id="1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8" dur="1000"/>
                                        <p:tgtEl>
                                          <p:spTgt spid="48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 nodeType="afterGroup">
                            <p:stCondLst>
                              <p:cond delay="11500"/>
                            </p:stCondLst>
                            <p:childTnLst>
                              <p:par>
                                <p:cTn id="14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2" dur="1000"/>
                                        <p:tgtEl>
                                          <p:spTgt spid="489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12500"/>
                            </p:stCondLst>
                            <p:childTnLst>
                              <p:par>
                                <p:cTn id="1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000"/>
                                        <p:tgtEl>
                                          <p:spTgt spid="48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 nodeType="afterGroup">
                            <p:stCondLst>
                              <p:cond delay="13500"/>
                            </p:stCondLst>
                            <p:childTnLst>
                              <p:par>
                                <p:cTn id="1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0" dur="1000"/>
                                        <p:tgtEl>
                                          <p:spTgt spid="48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14500"/>
                            </p:stCondLst>
                            <p:childTnLst>
                              <p:par>
                                <p:cTn id="1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4" dur="1000"/>
                                        <p:tgtEl>
                                          <p:spTgt spid="489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5500"/>
                            </p:stCondLst>
                            <p:childTnLst>
                              <p:par>
                                <p:cTn id="1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8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6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48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 nodeType="afterGroup">
                            <p:stCondLst>
                              <p:cond delay="17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48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 nodeType="afterGroup">
                            <p:stCondLst>
                              <p:cond delay="18500"/>
                            </p:stCondLst>
                            <p:childTnLst>
                              <p:par>
                                <p:cTn id="1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0" dur="1000"/>
                                        <p:tgtEl>
                                          <p:spTgt spid="48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 nodeType="afterGroup">
                            <p:stCondLst>
                              <p:cond delay="19500"/>
                            </p:stCondLst>
                            <p:childTnLst>
                              <p:par>
                                <p:cTn id="1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1000"/>
                                        <p:tgtEl>
                                          <p:spTgt spid="489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 nodeType="afterGroup">
                            <p:stCondLst>
                              <p:cond delay="20500"/>
                            </p:stCondLst>
                            <p:childTnLst>
                              <p:par>
                                <p:cTn id="17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8" dur="1000"/>
                                        <p:tgtEl>
                                          <p:spTgt spid="48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 nodeType="afterGroup">
                            <p:stCondLst>
                              <p:cond delay="21500"/>
                            </p:stCondLst>
                            <p:childTnLst>
                              <p:par>
                                <p:cTn id="1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2" dur="1000"/>
                                        <p:tgtEl>
                                          <p:spTgt spid="489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 nodeType="afterGroup">
                            <p:stCondLst>
                              <p:cond delay="22500"/>
                            </p:stCondLst>
                            <p:childTnLst>
                              <p:par>
                                <p:cTn id="18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1000"/>
                                        <p:tgtEl>
                                          <p:spTgt spid="489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 nodeType="afterGroup">
                            <p:stCondLst>
                              <p:cond delay="23500"/>
                            </p:stCondLst>
                            <p:childTnLst>
                              <p:par>
                                <p:cTn id="18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1000"/>
                                        <p:tgtEl>
                                          <p:spTgt spid="489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 nodeType="afterGroup">
                            <p:stCondLst>
                              <p:cond delay="24500"/>
                            </p:stCondLst>
                            <p:childTnLst>
                              <p:par>
                                <p:cTn id="19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10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 nodeType="afterGroup">
                            <p:stCondLst>
                              <p:cond delay="255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1000"/>
                                        <p:tgtEl>
                                          <p:spTgt spid="489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 nodeType="afterGroup">
                            <p:stCondLst>
                              <p:cond delay="26500"/>
                            </p:stCondLst>
                            <p:childTnLst>
                              <p:par>
                                <p:cTn id="2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489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 nodeType="afterGroup">
                            <p:stCondLst>
                              <p:cond delay="27500"/>
                            </p:stCondLst>
                            <p:childTnLst>
                              <p:par>
                                <p:cTn id="20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1000"/>
                                        <p:tgtEl>
                                          <p:spTgt spid="489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 nodeType="afterGroup">
                            <p:stCondLst>
                              <p:cond delay="28500"/>
                            </p:stCondLst>
                            <p:childTnLst>
                              <p:par>
                                <p:cTn id="20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0" dur="1000"/>
                                        <p:tgtEl>
                                          <p:spTgt spid="489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 nodeType="afterGroup">
                            <p:stCondLst>
                              <p:cond delay="29500"/>
                            </p:stCondLst>
                            <p:childTnLst>
                              <p:par>
                                <p:cTn id="2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4" dur="1000"/>
                                        <p:tgtEl>
                                          <p:spTgt spid="489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 nodeType="afterGroup">
                            <p:stCondLst>
                              <p:cond delay="30500"/>
                            </p:stCondLst>
                            <p:childTnLst>
                              <p:par>
                                <p:cTn id="2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8" dur="1000"/>
                                        <p:tgtEl>
                                          <p:spTgt spid="48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 nodeType="afterGroup">
                            <p:stCondLst>
                              <p:cond delay="31500"/>
                            </p:stCondLst>
                            <p:childTnLst>
                              <p:par>
                                <p:cTn id="2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1000"/>
                                        <p:tgtEl>
                                          <p:spTgt spid="4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 nodeType="afterGroup">
                            <p:stCondLst>
                              <p:cond delay="32500"/>
                            </p:stCondLst>
                            <p:childTnLst>
                              <p:par>
                                <p:cTn id="2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6" dur="1000"/>
                                        <p:tgtEl>
                                          <p:spTgt spid="489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 nodeType="afterGroup">
                            <p:stCondLst>
                              <p:cond delay="33500"/>
                            </p:stCondLst>
                            <p:childTnLst>
                              <p:par>
                                <p:cTn id="2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1000"/>
                                        <p:tgtEl>
                                          <p:spTgt spid="489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 nodeType="afterGroup">
                            <p:stCondLst>
                              <p:cond delay="34500"/>
                            </p:stCondLst>
                            <p:childTnLst>
                              <p:par>
                                <p:cTn id="23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4" dur="1000"/>
                                        <p:tgtEl>
                                          <p:spTgt spid="489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 nodeType="afterGroup">
                            <p:stCondLst>
                              <p:cond delay="35500"/>
                            </p:stCondLst>
                            <p:childTnLst>
                              <p:par>
                                <p:cTn id="2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8" dur="1000"/>
                                        <p:tgtEl>
                                          <p:spTgt spid="489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 nodeType="afterGroup">
                            <p:stCondLst>
                              <p:cond delay="36500"/>
                            </p:stCondLst>
                            <p:childTnLst>
                              <p:par>
                                <p:cTn id="24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2" dur="1000"/>
                                        <p:tgtEl>
                                          <p:spTgt spid="489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 nodeType="afterGroup">
                            <p:stCondLst>
                              <p:cond delay="37500"/>
                            </p:stCondLst>
                            <p:childTnLst>
                              <p:par>
                                <p:cTn id="2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6" dur="1000"/>
                                        <p:tgtEl>
                                          <p:spTgt spid="489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 nodeType="afterGroup">
                            <p:stCondLst>
                              <p:cond delay="38500"/>
                            </p:stCondLst>
                            <p:childTnLst>
                              <p:par>
                                <p:cTn id="2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0" dur="1000"/>
                                        <p:tgtEl>
                                          <p:spTgt spid="489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 nodeType="afterGroup">
                            <p:stCondLst>
                              <p:cond delay="39500"/>
                            </p:stCondLst>
                            <p:childTnLst>
                              <p:par>
                                <p:cTn id="25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4" dur="1000"/>
                                        <p:tgtEl>
                                          <p:spTgt spid="48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 nodeType="afterGroup">
                            <p:stCondLst>
                              <p:cond delay="40500"/>
                            </p:stCondLst>
                            <p:childTnLst>
                              <p:par>
                                <p:cTn id="2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8" dur="1000"/>
                                        <p:tgtEl>
                                          <p:spTgt spid="489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 nodeType="afterGroup">
                            <p:stCondLst>
                              <p:cond delay="41500"/>
                            </p:stCondLst>
                            <p:childTnLst>
                              <p:par>
                                <p:cTn id="2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2" dur="1000"/>
                                        <p:tgtEl>
                                          <p:spTgt spid="48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 nodeType="afterGroup">
                            <p:stCondLst>
                              <p:cond delay="42500"/>
                            </p:stCondLst>
                            <p:childTnLst>
                              <p:par>
                                <p:cTn id="26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6" dur="1000"/>
                                        <p:tgtEl>
                                          <p:spTgt spid="489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 nodeType="afterGroup">
                            <p:stCondLst>
                              <p:cond delay="43500"/>
                            </p:stCondLst>
                            <p:childTnLst>
                              <p:par>
                                <p:cTn id="26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0" dur="1000"/>
                                        <p:tgtEl>
                                          <p:spTgt spid="489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 nodeType="afterGroup">
                            <p:stCondLst>
                              <p:cond delay="44500"/>
                            </p:stCondLst>
                            <p:childTnLst>
                              <p:par>
                                <p:cTn id="27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4" dur="1000"/>
                                        <p:tgtEl>
                                          <p:spTgt spid="489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 nodeType="afterGroup">
                            <p:stCondLst>
                              <p:cond delay="455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10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 nodeType="afterGroup">
                            <p:stCondLst>
                              <p:cond delay="46500"/>
                            </p:stCondLst>
                            <p:childTnLst>
                              <p:par>
                                <p:cTn id="2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2" dur="1000"/>
                                        <p:tgtEl>
                                          <p:spTgt spid="489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76" grpId="0"/>
      <p:bldP spid="489477" grpId="0"/>
      <p:bldP spid="489478" grpId="0"/>
      <p:bldP spid="489479" grpId="0"/>
      <p:bldP spid="489482" grpId="0"/>
      <p:bldP spid="489483" grpId="0"/>
      <p:bldP spid="489486" grpId="0"/>
      <p:bldP spid="489487" grpId="0"/>
      <p:bldP spid="489488" grpId="0"/>
      <p:bldP spid="489489" grpId="0"/>
      <p:bldP spid="489492" grpId="0"/>
      <p:bldP spid="489493" grpId="0"/>
      <p:bldP spid="489494" grpId="0"/>
      <p:bldP spid="489495" grpId="0"/>
      <p:bldP spid="489500" grpId="0"/>
      <p:bldP spid="489503" grpId="0" animBg="1"/>
      <p:bldP spid="489508" grpId="0"/>
      <p:bldP spid="489513" grpId="0"/>
      <p:bldP spid="489516" grpId="0"/>
      <p:bldP spid="489518" grpId="0"/>
      <p:bldP spid="489524" grpId="0"/>
      <p:bldP spid="489530" grpId="0"/>
      <p:bldP spid="489534" grpId="0"/>
      <p:bldP spid="489536" grpId="0"/>
      <p:bldP spid="489540" grpId="0"/>
      <p:bldP spid="489544" grpId="0"/>
      <p:bldP spid="489557" grpId="0"/>
      <p:bldP spid="489587" grpId="0"/>
      <p:bldP spid="489587" grpId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4F89C266-7ADC-4F63-BF1A-6FB60A2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9E86D7-9FA9-4775-9AE9-9A45F8D8D6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zh-CN" sz="1400" b="0"/>
          </a:p>
        </p:txBody>
      </p:sp>
      <p:graphicFrame>
        <p:nvGraphicFramePr>
          <p:cNvPr id="65539" name="Object 2">
            <a:extLst>
              <a:ext uri="{FF2B5EF4-FFF2-40B4-BE49-F238E27FC236}">
                <a16:creationId xmlns:a16="http://schemas.microsoft.com/office/drawing/2014/main" id="{8EF698EF-3C18-4EF8-8A73-6531CB5A4E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1680" y="1610388"/>
          <a:ext cx="5256213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286000" imgH="406400" progId="Equation.3">
                  <p:embed/>
                </p:oleObj>
              </mc:Choice>
              <mc:Fallback>
                <p:oleObj name="公式" r:id="rId3" imgW="2286000" imgH="406400" progId="Equation.3">
                  <p:embed/>
                  <p:pic>
                    <p:nvPicPr>
                      <p:cNvPr id="65539" name="Object 2">
                        <a:extLst>
                          <a:ext uri="{FF2B5EF4-FFF2-40B4-BE49-F238E27FC236}">
                            <a16:creationId xmlns:a16="http://schemas.microsoft.com/office/drawing/2014/main" id="{8EF698EF-3C18-4EF8-8A73-6531CB5A4E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1610388"/>
                        <a:ext cx="5256213" cy="928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2" name="Rectangle 7">
            <a:extLst>
              <a:ext uri="{FF2B5EF4-FFF2-40B4-BE49-F238E27FC236}">
                <a16:creationId xmlns:a16="http://schemas.microsoft.com/office/drawing/2014/main" id="{D414719B-8A17-4102-A8CC-0D13D3676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96975"/>
            <a:ext cx="8280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(4) (0,1)≈R.   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其中实数区间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(0,1)={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∧0&lt;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&lt;1}. 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令：</a:t>
            </a:r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01345369-6D54-48CC-A6A2-CCC4F803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实数集合的等势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2CF30E1-38E5-4F50-8998-1E135BF3DC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1680" y="2380095"/>
            <a:ext cx="4644475" cy="434138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4F89C266-7ADC-4F63-BF1A-6FB60A2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9E86D7-9FA9-4775-9AE9-9A45F8D8D6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zh-CN" sz="1400" b="0" dirty="0"/>
          </a:p>
        </p:txBody>
      </p:sp>
      <p:sp>
        <p:nvSpPr>
          <p:cNvPr id="65543" name="Rectangle 8">
            <a:extLst>
              <a:ext uri="{FF2B5EF4-FFF2-40B4-BE49-F238E27FC236}">
                <a16:creationId xmlns:a16="http://schemas.microsoft.com/office/drawing/2014/main" id="{59E1560F-C0A9-475F-A312-19FEFCDB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5" y="1196678"/>
            <a:ext cx="7993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(5) [0,1]≈(0,1).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[0,1]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分别为实数开区间和闭区间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: [0,1]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(0,1)</a:t>
            </a:r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01345369-6D54-48CC-A6A2-CCC4F803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实数集合的等势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F9D601-FFD9-4C55-BA54-258F8E03ED0E}"/>
              </a:ext>
            </a:extLst>
          </p:cNvPr>
          <p:cNvSpPr txBox="1"/>
          <p:nvPr/>
        </p:nvSpPr>
        <p:spPr>
          <a:xfrm>
            <a:off x="183676" y="2348880"/>
            <a:ext cx="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01CB7E-0FB6-FFC5-AFED-DD67DFEC8122}"/>
                  </a:ext>
                </a:extLst>
              </p:cNvPr>
              <p:cNvSpPr txBox="1"/>
              <p:nvPr/>
            </p:nvSpPr>
            <p:spPr>
              <a:xfrm>
                <a:off x="827584" y="2051149"/>
                <a:ext cx="518457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⊂(0,1)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EA01CB7E-0FB6-FFC5-AFED-DD67DFEC8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051149"/>
                <a:ext cx="5184576" cy="8238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262B09-DF62-1376-055C-9774B6FEDC94}"/>
                  </a:ext>
                </a:extLst>
              </p:cNvPr>
              <p:cNvSpPr txBox="1"/>
              <p:nvPr/>
            </p:nvSpPr>
            <p:spPr>
              <a:xfrm>
                <a:off x="584317" y="2852936"/>
                <a:ext cx="518457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⊂[0,1]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7262B09-DF62-1376-055C-9774B6FED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7" y="2852936"/>
                <a:ext cx="5184576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94FA696E-6661-B269-3024-48732E5E15C5}"/>
              </a:ext>
            </a:extLst>
          </p:cNvPr>
          <p:cNvSpPr txBox="1"/>
          <p:nvPr/>
        </p:nvSpPr>
        <p:spPr>
          <a:xfrm>
            <a:off x="5768893" y="2249343"/>
            <a:ext cx="330899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显然，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 [0,1]-</a:t>
            </a:r>
            <a:r>
              <a:rPr lang="en-US" altLang="zh-CN" i="1" dirty="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 = (0,1)-</a:t>
            </a:r>
            <a:r>
              <a:rPr lang="en-US" altLang="zh-CN" i="1" dirty="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</a:p>
          <a:p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问题转化为构造一个  从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endParaRPr lang="zh-CN" altLang="en-US" dirty="0">
              <a:solidFill>
                <a:srgbClr val="008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D05A7E9-31FD-0017-FCE5-0BD66FE1361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977"/>
          <a:stretch/>
        </p:blipFill>
        <p:spPr>
          <a:xfrm>
            <a:off x="183676" y="4923518"/>
            <a:ext cx="5985061" cy="18671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C60BE5-E1C2-68E2-D8A5-A35F68B9BC1D}"/>
                  </a:ext>
                </a:extLst>
              </p:cNvPr>
              <p:cNvSpPr txBox="1"/>
              <p:nvPr/>
            </p:nvSpPr>
            <p:spPr>
              <a:xfrm>
                <a:off x="4718021" y="3500786"/>
                <a:ext cx="4103431" cy="1891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C60BE5-E1C2-68E2-D8A5-A35F68B9B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021" y="3500786"/>
                <a:ext cx="4103431" cy="18912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23411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  <p:bldP spid="6" grpId="0"/>
      <p:bldP spid="8" grpId="0"/>
      <p:bldP spid="10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4F89C266-7ADC-4F63-BF1A-6FB60A2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9E86D7-9FA9-4775-9AE9-9A45F8D8D6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zh-CN" sz="1400" b="0" dirty="0"/>
          </a:p>
        </p:txBody>
      </p:sp>
      <p:sp>
        <p:nvSpPr>
          <p:cNvPr id="65543" name="Rectangle 8">
            <a:extLst>
              <a:ext uri="{FF2B5EF4-FFF2-40B4-BE49-F238E27FC236}">
                <a16:creationId xmlns:a16="http://schemas.microsoft.com/office/drawing/2014/main" id="{59E1560F-C0A9-475F-A312-19FEFCDB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5" y="1196678"/>
            <a:ext cx="7993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(5) [0,1]≈(0,1).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[0,1]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分别为实数开区间和闭区间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: [0,1]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(0,1)</a:t>
            </a:r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01345369-6D54-48CC-A6A2-CCC4F803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实数集合的等势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F9D601-FFD9-4C55-BA54-258F8E03ED0E}"/>
              </a:ext>
            </a:extLst>
          </p:cNvPr>
          <p:cNvSpPr txBox="1"/>
          <p:nvPr/>
        </p:nvSpPr>
        <p:spPr>
          <a:xfrm>
            <a:off x="538585" y="2264330"/>
            <a:ext cx="571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法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zh-CN" altLang="en-US" b="1" dirty="0">
                <a:solidFill>
                  <a:srgbClr val="FF0000"/>
                </a:solidFill>
              </a:rPr>
              <a:t>二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672108-5DA8-4C31-AB59-EF439ABAA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16" y="2438285"/>
            <a:ext cx="5181600" cy="19145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476EF67-D62D-47CA-9D88-6C88D3359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316" y="4524109"/>
            <a:ext cx="4839534" cy="207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24995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466DE359-5057-41BF-B5CB-78AA68517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925" y="4942869"/>
            <a:ext cx="4285722" cy="1836738"/>
          </a:xfrm>
          <a:prstGeom prst="rect">
            <a:avLst/>
          </a:prstGeom>
        </p:spPr>
      </p:pic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4F89C266-7ADC-4F63-BF1A-6FB60A2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9E86D7-9FA9-4775-9AE9-9A45F8D8D6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zh-CN" sz="1400" b="0" dirty="0"/>
          </a:p>
        </p:txBody>
      </p:sp>
      <p:sp>
        <p:nvSpPr>
          <p:cNvPr id="65543" name="Rectangle 8">
            <a:extLst>
              <a:ext uri="{FF2B5EF4-FFF2-40B4-BE49-F238E27FC236}">
                <a16:creationId xmlns:a16="http://schemas.microsoft.com/office/drawing/2014/main" id="{59E1560F-C0A9-475F-A312-19FEFCDB5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585" y="1196678"/>
            <a:ext cx="7993062" cy="83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(5) [0,1]≈(0,1).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其中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(0,1)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[0,1]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分别为实数开区间和闭区间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: [0,1]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(0,1)</a:t>
            </a:r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01345369-6D54-48CC-A6A2-CCC4F803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实数集合的等势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任意多边形: 形状 1">
            <a:extLst>
              <a:ext uri="{FF2B5EF4-FFF2-40B4-BE49-F238E27FC236}">
                <a16:creationId xmlns:a16="http://schemas.microsoft.com/office/drawing/2014/main" id="{799ED270-1DB1-4D7E-B93A-4C98A3F07C4B}"/>
              </a:ext>
            </a:extLst>
          </p:cNvPr>
          <p:cNvSpPr/>
          <p:nvPr/>
        </p:nvSpPr>
        <p:spPr>
          <a:xfrm>
            <a:off x="5764" y="1927522"/>
            <a:ext cx="9078391" cy="2472644"/>
          </a:xfrm>
          <a:custGeom>
            <a:avLst/>
            <a:gdLst>
              <a:gd name="connsiteX0" fmla="*/ 0 w 9078391"/>
              <a:gd name="connsiteY0" fmla="*/ 2243688 h 2472644"/>
              <a:gd name="connsiteX1" fmla="*/ 5581935 w 9078391"/>
              <a:gd name="connsiteY1" fmla="*/ 2284632 h 2472644"/>
              <a:gd name="connsiteX2" fmla="*/ 8775511 w 9078391"/>
              <a:gd name="connsiteY2" fmla="*/ 196524 h 2472644"/>
              <a:gd name="connsiteX3" fmla="*/ 8761863 w 9078391"/>
              <a:gd name="connsiteY3" fmla="*/ 210172 h 2472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078391" h="2472644">
                <a:moveTo>
                  <a:pt x="0" y="2243688"/>
                </a:moveTo>
                <a:cubicBezTo>
                  <a:pt x="2059675" y="2434757"/>
                  <a:pt x="4119350" y="2625826"/>
                  <a:pt x="5581935" y="2284632"/>
                </a:cubicBezTo>
                <a:cubicBezTo>
                  <a:pt x="7044520" y="1943438"/>
                  <a:pt x="8775511" y="196524"/>
                  <a:pt x="8775511" y="196524"/>
                </a:cubicBezTo>
                <a:cubicBezTo>
                  <a:pt x="9305499" y="-149219"/>
                  <a:pt x="9033681" y="30476"/>
                  <a:pt x="8761863" y="210172"/>
                </a:cubicBezTo>
              </a:path>
            </a:pathLst>
          </a:cu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F9D601-FFD9-4C55-BA54-258F8E03ED0E}"/>
              </a:ext>
            </a:extLst>
          </p:cNvPr>
          <p:cNvSpPr txBox="1"/>
          <p:nvPr/>
        </p:nvSpPr>
        <p:spPr>
          <a:xfrm>
            <a:off x="183676" y="2348880"/>
            <a:ext cx="15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方法一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223431F-E928-4D6D-BF8A-72F694FBBFDA}"/>
              </a:ext>
            </a:extLst>
          </p:cNvPr>
          <p:cNvSpPr txBox="1"/>
          <p:nvPr/>
        </p:nvSpPr>
        <p:spPr>
          <a:xfrm>
            <a:off x="7347011" y="3764925"/>
            <a:ext cx="150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方法二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475CAE-8DE4-3E9B-9A45-5994B3F7A97E}"/>
                  </a:ext>
                </a:extLst>
              </p:cNvPr>
              <p:cNvSpPr txBox="1"/>
              <p:nvPr/>
            </p:nvSpPr>
            <p:spPr>
              <a:xfrm>
                <a:off x="323528" y="4403493"/>
                <a:ext cx="518457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⊂(0,1)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F475CAE-8DE4-3E9B-9A45-5994B3F7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4403493"/>
                <a:ext cx="5184576" cy="8238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BCAB5B-56DB-8D93-F546-FA981B24F4C1}"/>
                  </a:ext>
                </a:extLst>
              </p:cNvPr>
              <p:cNvSpPr txBox="1"/>
              <p:nvPr/>
            </p:nvSpPr>
            <p:spPr>
              <a:xfrm>
                <a:off x="2771800" y="1619966"/>
                <a:ext cx="4103431" cy="1891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6BCAB5B-56DB-8D93-F546-FA981B24F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619966"/>
                <a:ext cx="4103431" cy="18912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B70273-437A-CD99-5BB5-2AC294646451}"/>
                  </a:ext>
                </a:extLst>
              </p:cNvPr>
              <p:cNvSpPr txBox="1"/>
              <p:nvPr/>
            </p:nvSpPr>
            <p:spPr>
              <a:xfrm>
                <a:off x="76784" y="3388594"/>
                <a:ext cx="518457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⊂(0,1)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2B70273-437A-CD99-5BB5-2AC2946464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4" y="3388594"/>
                <a:ext cx="5184576" cy="823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49904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4F89C266-7ADC-4F63-BF1A-6FB60A2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9E86D7-9FA9-4775-9AE9-9A45F8D8D6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zh-CN" sz="1400" b="0" dirty="0"/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01345369-6D54-48CC-A6A2-CCC4F803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72616" y="140684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(0,1) ≈[0,1)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FB0EC0B-50AA-4DE8-9746-C2F032945E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8102"/>
          <a:stretch/>
        </p:blipFill>
        <p:spPr>
          <a:xfrm>
            <a:off x="667866" y="4585172"/>
            <a:ext cx="5848350" cy="160658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8A432E2-CA94-432A-B3C2-0D50B0B6C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535" y="1983617"/>
            <a:ext cx="4819650" cy="352425"/>
          </a:xfrm>
          <a:prstGeom prst="rect">
            <a:avLst/>
          </a:prstGeom>
        </p:spPr>
      </p:pic>
      <p:sp>
        <p:nvSpPr>
          <p:cNvPr id="13" name="Rectangle 9">
            <a:extLst>
              <a:ext uri="{FF2B5EF4-FFF2-40B4-BE49-F238E27FC236}">
                <a16:creationId xmlns:a16="http://schemas.microsoft.com/office/drawing/2014/main" id="{DF6CA022-3D61-47F7-83DB-18EF9B93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900608" y="4020876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</a:rPr>
              <a:t>[0,1)≈ [0,1] </a:t>
            </a:r>
            <a:endParaRPr lang="zh-CN" altLang="en-US" sz="3200" dirty="0">
              <a:solidFill>
                <a:srgbClr val="0066FF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CD4AE5CD-C307-413B-BBA2-EF3CE04BE6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144" y="1978982"/>
            <a:ext cx="1152128" cy="3768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818C2DC-EFF9-419B-A01B-C5BD5A7C3ED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8945"/>
          <a:stretch/>
        </p:blipFill>
        <p:spPr>
          <a:xfrm>
            <a:off x="4427984" y="2296227"/>
            <a:ext cx="3505135" cy="1407404"/>
          </a:xfrm>
          <a:prstGeom prst="rect">
            <a:avLst/>
          </a:prstGeom>
        </p:spPr>
      </p:pic>
      <p:sp>
        <p:nvSpPr>
          <p:cNvPr id="17" name="Rectangle 9">
            <a:extLst>
              <a:ext uri="{FF2B5EF4-FFF2-40B4-BE49-F238E27FC236}">
                <a16:creationId xmlns:a16="http://schemas.microsoft.com/office/drawing/2014/main" id="{6B5DD7EA-B324-4A12-8D88-057E372A8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上例的相关拓展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152567"/>
      </p:ext>
    </p:extLst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灯片编号占位符 3">
            <a:extLst>
              <a:ext uri="{FF2B5EF4-FFF2-40B4-BE49-F238E27FC236}">
                <a16:creationId xmlns:a16="http://schemas.microsoft.com/office/drawing/2014/main" id="{4F89C266-7ADC-4F63-BF1A-6FB60A268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9E86D7-9FA9-4775-9AE9-9A45F8D8D67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57</a:t>
            </a:fld>
            <a:endParaRPr lang="en-US" altLang="zh-CN" sz="1400" b="0"/>
          </a:p>
        </p:txBody>
      </p:sp>
      <p:sp>
        <p:nvSpPr>
          <p:cNvPr id="65541" name="Rectangle 6">
            <a:extLst>
              <a:ext uri="{FF2B5EF4-FFF2-40B4-BE49-F238E27FC236}">
                <a16:creationId xmlns:a16="http://schemas.microsoft.com/office/drawing/2014/main" id="{0CD742A8-A189-42A8-BAFF-BBE05AA25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240" y="1406977"/>
            <a:ext cx="8074646" cy="4838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001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2573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145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1717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AutoNum type="arabicParenBoth" startAt="6"/>
            </a:pP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对任何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[0,1]≈[</a:t>
            </a:r>
            <a:r>
              <a:rPr lang="en-US" altLang="zh-CN" b="1" i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b="1" i="1" dirty="0" err="1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</a:rPr>
              <a:t>双射函数 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:[0,1]→[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</a:rPr>
              <a:t>],</a:t>
            </a:r>
          </a:p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(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)=(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b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5000"/>
              </a:spcBef>
            </a:pP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5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5000"/>
              </a:spcBef>
            </a:pP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5000"/>
              </a:spcBef>
            </a:pP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5000"/>
              </a:spcBef>
            </a:pP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5000"/>
              </a:spcBef>
            </a:pPr>
            <a:endParaRPr lang="en-US" altLang="zh-CN" b="1" dirty="0">
              <a:solidFill>
                <a:srgbClr val="0066FF"/>
              </a:solidFill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55000"/>
              </a:spcBef>
            </a:pP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类似地可以证明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对任何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b="1" i="1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有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(0,1)≈(</a:t>
            </a:r>
            <a:r>
              <a:rPr lang="en-US" altLang="zh-CN" b="1" i="1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).</a:t>
            </a:r>
          </a:p>
        </p:txBody>
      </p:sp>
      <p:sp>
        <p:nvSpPr>
          <p:cNvPr id="491529" name="Rectangle 9">
            <a:extLst>
              <a:ext uri="{FF2B5EF4-FFF2-40B4-BE49-F238E27FC236}">
                <a16:creationId xmlns:a16="http://schemas.microsoft.com/office/drawing/2014/main" id="{01345369-6D54-48CC-A6A2-CCC4F803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实数集合的等势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5" name="Picture 4" descr="tu2">
            <a:extLst>
              <a:ext uri="{FF2B5EF4-FFF2-40B4-BE49-F238E27FC236}">
                <a16:creationId xmlns:a16="http://schemas.microsoft.com/office/drawing/2014/main" id="{E998B16D-3BBD-47B4-BAEE-7229E42E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31" y="2087547"/>
            <a:ext cx="4319588" cy="370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998355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灯片编号占位符 5">
            <a:extLst>
              <a:ext uri="{FF2B5EF4-FFF2-40B4-BE49-F238E27FC236}">
                <a16:creationId xmlns:a16="http://schemas.microsoft.com/office/drawing/2014/main" id="{1AE32318-09B9-478B-BFA1-E25D2807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B7BC157-7B77-475B-8754-43B388B126F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58</a:t>
            </a:fld>
            <a:endParaRPr lang="en-US" altLang="zh-CN" sz="1400" b="0"/>
          </a:p>
        </p:txBody>
      </p:sp>
      <p:sp>
        <p:nvSpPr>
          <p:cNvPr id="67587" name="Rectangle 2">
            <a:extLst>
              <a:ext uri="{FF2B5EF4-FFF2-40B4-BE49-F238E27FC236}">
                <a16:creationId xmlns:a16="http://schemas.microsoft.com/office/drawing/2014/main" id="{BEA98249-45A4-49EA-A998-74CBAB6CF1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 dirty="0"/>
              <a:t>实例</a:t>
            </a:r>
          </a:p>
        </p:txBody>
      </p:sp>
      <p:sp>
        <p:nvSpPr>
          <p:cNvPr id="67588" name="Rectangle 3">
            <a:extLst>
              <a:ext uri="{FF2B5EF4-FFF2-40B4-BE49-F238E27FC236}">
                <a16:creationId xmlns:a16="http://schemas.microsoft.com/office/drawing/2014/main" id="{1BEDF469-CF9F-4D43-A290-D4AC1D73B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2704" y="2067306"/>
            <a:ext cx="8229600" cy="5762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为任意集合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)≈{0,1}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67589" name="Rectangle 4">
            <a:extLst>
              <a:ext uri="{FF2B5EF4-FFF2-40B4-BE49-F238E27FC236}">
                <a16:creationId xmlns:a16="http://schemas.microsoft.com/office/drawing/2014/main" id="{18E66DC3-F7BD-4A68-9E46-EDDA32221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143" y="2643568"/>
            <a:ext cx="8229600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6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 如下构造从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  <a:r>
              <a:rPr lang="zh-CN" altLang="en-US" dirty="0">
                <a:latin typeface="Times New Roman" panose="02020603050405020304" pitchFamily="18" charset="0"/>
              </a:rPr>
              <a:t>到 </a:t>
            </a:r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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)→{0,1}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   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')=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'  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'</a:t>
            </a:r>
            <a:r>
              <a:rPr lang="zh-CN" altLang="en-US" dirty="0">
                <a:latin typeface="Times New Roman" panose="02020603050405020304" pitchFamily="18" charset="0"/>
              </a:rPr>
              <a:t>的特征函数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易证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.   </a:t>
            </a:r>
          </a:p>
          <a:p>
            <a:pPr eaLnBrk="1" hangingPunct="1"/>
            <a:endParaRPr lang="en-US" altLang="zh-CN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对于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任意的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∈{0,1}</a:t>
            </a:r>
            <a:r>
              <a:rPr lang="en-US" altLang="zh-CN" i="1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那么有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→{0,1}.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令</a:t>
            </a:r>
            <a:endParaRPr lang="zh-CN" altLang="en-US" i="1" dirty="0">
              <a:solidFill>
                <a:srgbClr val="0066FF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             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)=1}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且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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即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),  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从而证明了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是满射的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由等势定义得  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)≈{0,1}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0FEE06E-09CC-EAC4-1012-9AECCA913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17880"/>
            <a:ext cx="3638617" cy="189661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9A6493-4047-44C3-90A0-E7DC60C0E9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525" y="26297"/>
            <a:ext cx="4705350" cy="1390650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灯片编号占位符 5">
            <a:extLst>
              <a:ext uri="{FF2B5EF4-FFF2-40B4-BE49-F238E27FC236}">
                <a16:creationId xmlns:a16="http://schemas.microsoft.com/office/drawing/2014/main" id="{1E110441-6096-43C2-8128-3534847C6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ED8586A-4F2E-420C-811D-B15E1306BABB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59</a:t>
            </a:fld>
            <a:endParaRPr lang="en-US" altLang="zh-CN" sz="1400" b="0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0A475D6F-65BB-43E7-A1D5-E4DBB0210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等势的性质</a:t>
            </a:r>
            <a:endParaRPr lang="zh-CN" altLang="en-US" b="0">
              <a:latin typeface="Times New Roman" panose="02020603050405020304" pitchFamily="18" charset="0"/>
            </a:endParaRPr>
          </a:p>
        </p:txBody>
      </p:sp>
      <p:sp>
        <p:nvSpPr>
          <p:cNvPr id="69636" name="Rectangle 3">
            <a:extLst>
              <a:ext uri="{FF2B5EF4-FFF2-40B4-BE49-F238E27FC236}">
                <a16:creationId xmlns:a16="http://schemas.microsoft.com/office/drawing/2014/main" id="{46688398-067A-4C90-AC10-14B4C4A3D1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135937" cy="1873250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8.6</a:t>
            </a:r>
            <a:r>
              <a:rPr lang="en-US" altLang="zh-CN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A, B,C</a:t>
            </a:r>
            <a:r>
              <a:rPr lang="zh-CN" altLang="en-US">
                <a:latin typeface="Times New Roman" panose="02020603050405020304" pitchFamily="18" charset="0"/>
              </a:rPr>
              <a:t>是任意集合，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en-US" altLang="zh-CN" i="1">
                <a:latin typeface="Times New Roman" panose="02020603050405020304" pitchFamily="18" charset="0"/>
              </a:rPr>
              <a:t> </a:t>
            </a:r>
            <a:r>
              <a:rPr lang="zh-CN" altLang="en-US">
                <a:latin typeface="Times New Roman" panose="02020603050405020304" pitchFamily="18" charset="0"/>
              </a:rPr>
              <a:t>若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，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zh-CN" altLang="en-US">
                <a:latin typeface="Times New Roman" panose="02020603050405020304" pitchFamily="18" charset="0"/>
              </a:rPr>
              <a:t>，则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≈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9637" name="Rectangle 4">
            <a:extLst>
              <a:ext uri="{FF2B5EF4-FFF2-40B4-BE49-F238E27FC236}">
                <a16:creationId xmlns:a16="http://schemas.microsoft.com/office/drawing/2014/main" id="{E56CCAE9-6D0D-423B-BF4E-B498491B8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" y="3429000"/>
            <a:ext cx="8208963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证明思路</a:t>
            </a:r>
            <a:r>
              <a:rPr lang="zh-CN" altLang="en-US" dirty="0">
                <a:latin typeface="Times New Roman" panose="02020603050405020304" pitchFamily="18" charset="0"/>
              </a:rPr>
              <a:t>：利用等势的定义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是双射，则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的双射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是双射，则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sz="40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 err="1">
                <a:latin typeface="Times New Roman" panose="02020603050405020304" pitchFamily="18" charset="0"/>
              </a:rPr>
              <a:t>: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的双射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3D7DBC38-C94C-4316-A129-110A3E809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773C12A-87E1-4D86-8B1C-F47BE8F4715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zh-CN" sz="1400" b="0"/>
          </a:p>
        </p:txBody>
      </p:sp>
      <p:sp>
        <p:nvSpPr>
          <p:cNvPr id="12291" name="Rectangle 7">
            <a:extLst>
              <a:ext uri="{FF2B5EF4-FFF2-40B4-BE49-F238E27FC236}">
                <a16:creationId xmlns:a16="http://schemas.microsoft.com/office/drawing/2014/main" id="{F5129428-EBBB-4BF2-A4C0-50478A6A8E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</a:p>
        </p:txBody>
      </p:sp>
      <p:sp>
        <p:nvSpPr>
          <p:cNvPr id="12292" name="Rectangle 8">
            <a:extLst>
              <a:ext uri="{FF2B5EF4-FFF2-40B4-BE49-F238E27FC236}">
                <a16:creationId xmlns:a16="http://schemas.microsoft.com/office/drawing/2014/main" id="{3643B3B9-FE34-4B67-A317-31B76D3C5C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35274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8.3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为集合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如果</a:t>
            </a:r>
            <a:endParaRPr lang="zh-CN" altLang="en-US" i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>
                <a:latin typeface="Times New Roman" panose="02020603050405020304" pitchFamily="18" charset="0"/>
              </a:rPr>
              <a:t>                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为函数</a:t>
            </a:r>
            <a:r>
              <a:rPr lang="en-US" altLang="zh-CN">
                <a:latin typeface="Times New Roman" panose="02020603050405020304" pitchFamily="18" charset="0"/>
              </a:rPr>
              <a:t>,  dom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 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为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的函数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记作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50000"/>
              </a:spcBef>
            </a:pPr>
            <a:endParaRPr lang="en-US" altLang="zh-CN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>
                <a:latin typeface="Times New Roman" panose="02020603050405020304" pitchFamily="18" charset="0"/>
              </a:rPr>
              <a:t>例 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N→N,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)=2</a:t>
            </a:r>
            <a:r>
              <a:rPr lang="en-US" altLang="zh-CN" i="1" baseline="30000">
                <a:latin typeface="Times New Roman" panose="02020603050405020304" pitchFamily="18" charset="0"/>
              </a:rPr>
              <a:t>x </a:t>
            </a:r>
            <a:r>
              <a:rPr lang="zh-CN" altLang="en-US">
                <a:latin typeface="Times New Roman" panose="02020603050405020304" pitchFamily="18" charset="0"/>
              </a:rPr>
              <a:t>是从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       g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</a:rPr>
              <a:t>N→N, </a:t>
            </a:r>
            <a:r>
              <a:rPr lang="en-US" altLang="zh-CN" i="1">
                <a:latin typeface="Times New Roman" panose="02020603050405020304" pitchFamily="18" charset="0"/>
              </a:rPr>
              <a:t>g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)=2 </a:t>
            </a:r>
            <a:r>
              <a:rPr lang="zh-CN" altLang="en-US">
                <a:latin typeface="Times New Roman" panose="02020603050405020304" pitchFamily="18" charset="0"/>
              </a:rPr>
              <a:t>也是从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>
                <a:latin typeface="Times New Roman" panose="02020603050405020304" pitchFamily="18" charset="0"/>
              </a:rPr>
              <a:t>N</a:t>
            </a:r>
            <a:r>
              <a:rPr lang="zh-CN" altLang="en-US">
                <a:latin typeface="Times New Roman" panose="02020603050405020304" pitchFamily="18" charset="0"/>
              </a:rPr>
              <a:t>的函数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灯片编号占位符 5">
            <a:extLst>
              <a:ext uri="{FF2B5EF4-FFF2-40B4-BE49-F238E27FC236}">
                <a16:creationId xmlns:a16="http://schemas.microsoft.com/office/drawing/2014/main" id="{BF1C7F68-FC6E-445F-877F-81B26A78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2997E48-E009-4ECC-BCAF-C6A08993BEE8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60</a:t>
            </a:fld>
            <a:endParaRPr lang="en-US" altLang="zh-CN" sz="1400" b="0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A4DA3A60-E50D-49FA-9EF2-2105AA6EB3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有关势的重要结果</a:t>
            </a:r>
          </a:p>
        </p:txBody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05C426B3-52BD-45DC-9D53-04CB370C5B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052513"/>
            <a:ext cx="5327650" cy="1366837"/>
          </a:xfrm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等势结果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</a:rPr>
              <a:t>N ≈ Z ≈ Q ≈ N×N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任何实数区间都与实数集合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等势</a:t>
            </a:r>
          </a:p>
        </p:txBody>
      </p:sp>
      <p:sp>
        <p:nvSpPr>
          <p:cNvPr id="71685" name="Rectangle 4">
            <a:extLst>
              <a:ext uri="{FF2B5EF4-FFF2-40B4-BE49-F238E27FC236}">
                <a16:creationId xmlns:a16="http://schemas.microsoft.com/office/drawing/2014/main" id="{53294EE7-0B83-4586-861C-C0F9E3D1C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74925"/>
            <a:ext cx="8435280" cy="3949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不等势的结果</a:t>
            </a:r>
            <a:r>
              <a:rPr lang="en-US" altLang="zh-CN" dirty="0">
                <a:latin typeface="Times New Roman" panose="02020603050405020304" pitchFamily="18" charset="0"/>
              </a:rPr>
              <a:t>:       </a:t>
            </a:r>
          </a:p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8.7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</a:rPr>
              <a:t>康托定理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N ≉ R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r>
              <a:rPr lang="zh-CN" altLang="en-US" i="1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对任意集合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≉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证明思路：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如果能证明</a:t>
            </a:r>
            <a:r>
              <a:rPr lang="en-US" altLang="zh-CN" dirty="0">
                <a:latin typeface="Times New Roman" panose="02020603050405020304" pitchFamily="18" charset="0"/>
              </a:rPr>
              <a:t>N≉[0,1]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，就可以断定</a:t>
            </a:r>
            <a:r>
              <a:rPr lang="en-US" altLang="zh-CN" dirty="0">
                <a:latin typeface="Times New Roman" panose="02020603050405020304" pitchFamily="18" charset="0"/>
              </a:rPr>
              <a:t>N≉ R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，为此只需证明任何函数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:N→[0,1]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都不是满射的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即：任取函数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:N→[0,1],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列出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的所有函数值，然后构造一个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[0,1]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区间的小数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与所有的函数值都不相等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           </a:t>
            </a:r>
          </a:p>
          <a:p>
            <a:pPr eaLnBrk="1" hangingPunct="1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任取函数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，只需证明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不是满射的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即构造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，使得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与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g 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的任何函数值都不等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EC66F6D-84AE-4B0E-AF82-F0745AE60D08}"/>
              </a:ext>
            </a:extLst>
          </p:cNvPr>
          <p:cNvSpPr/>
          <p:nvPr/>
        </p:nvSpPr>
        <p:spPr>
          <a:xfrm>
            <a:off x="457200" y="2491358"/>
            <a:ext cx="6096000" cy="136683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灯片编号占位符 5">
            <a:extLst>
              <a:ext uri="{FF2B5EF4-FFF2-40B4-BE49-F238E27FC236}">
                <a16:creationId xmlns:a16="http://schemas.microsoft.com/office/drawing/2014/main" id="{CF1583A6-CAED-405F-A5DA-9D0D630E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629ABAF-8EEF-4230-898B-F415194AB1E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61</a:t>
            </a:fld>
            <a:endParaRPr lang="en-US" altLang="zh-CN" sz="1400" b="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D2D30DE5-64D0-440F-A9ED-DB9AADF04F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Cantor</a:t>
            </a:r>
            <a:r>
              <a:rPr lang="zh-CN" altLang="en-US" dirty="0"/>
              <a:t>定理的证明</a:t>
            </a:r>
          </a:p>
        </p:txBody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EC8F1C50-A189-47C2-BC60-8DEB9C662E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052513"/>
            <a:ext cx="8229600" cy="5327650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证 </a:t>
            </a: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规定</a:t>
            </a:r>
            <a:r>
              <a:rPr lang="en-US" altLang="zh-CN" dirty="0">
                <a:latin typeface="Times New Roman" panose="02020603050405020304" pitchFamily="18" charset="0"/>
              </a:rPr>
              <a:t>[0,1]</a:t>
            </a:r>
            <a:r>
              <a:rPr lang="zh-CN" altLang="en-US" dirty="0">
                <a:latin typeface="Times New Roman" panose="02020603050405020304" pitchFamily="18" charset="0"/>
              </a:rPr>
              <a:t>中数的表示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对任意的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∈[0,1], </a:t>
            </a:r>
            <a:r>
              <a:rPr lang="zh-CN" altLang="en-US" dirty="0">
                <a:latin typeface="Times New Roman" panose="02020603050405020304" pitchFamily="18" charset="0"/>
              </a:rPr>
              <a:t>令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       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= 0.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… ,     0 ≤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≤ 9</a:t>
            </a: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chemeClr val="tx2"/>
                </a:solidFill>
              </a:rPr>
              <a:t>    </a:t>
            </a:r>
            <a:r>
              <a:rPr lang="zh-CN" altLang="en-US" dirty="0">
                <a:solidFill>
                  <a:srgbClr val="00B050"/>
                </a:solidFill>
              </a:rPr>
              <a:t>注意：为了保证表示式的唯一性，如果遇到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0.24999…</a:t>
            </a:r>
            <a:r>
              <a:rPr lang="zh-CN" altLang="en-US" dirty="0">
                <a:solidFill>
                  <a:srgbClr val="00B050"/>
                </a:solidFill>
              </a:rPr>
              <a:t>，则将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B050"/>
                </a:solidFill>
              </a:rPr>
              <a:t>表示为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0.25000…</a:t>
            </a:r>
            <a:r>
              <a:rPr lang="zh-CN" altLang="en-US" dirty="0">
                <a:solidFill>
                  <a:srgbClr val="00B050"/>
                </a:solidFill>
              </a:rPr>
              <a:t>。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 N→[0,1]</a:t>
            </a:r>
            <a:r>
              <a:rPr lang="zh-CN" altLang="en-US" dirty="0">
                <a:latin typeface="Times New Roman" panose="02020603050405020304" pitchFamily="18" charset="0"/>
              </a:rPr>
              <a:t>是任何函数，列出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的所有函数值：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(0) = 0.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(1)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(1)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(1) = 0.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(2)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(2)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                  …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              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1) = 0.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baseline="30000" dirty="0"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…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                   …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y </a:t>
            </a:r>
            <a:r>
              <a:rPr lang="zh-CN" altLang="en-US" dirty="0">
                <a:latin typeface="Times New Roman" panose="02020603050405020304" pitchFamily="18" charset="0"/>
              </a:rPr>
              <a:t>的表示式为</a:t>
            </a:r>
            <a:r>
              <a:rPr lang="en-US" altLang="zh-CN" dirty="0">
                <a:latin typeface="Times New Roman" panose="02020603050405020304" pitchFamily="18" charset="0"/>
              </a:rPr>
              <a:t>0.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…, </a:t>
            </a:r>
            <a:r>
              <a:rPr lang="zh-CN" altLang="en-US" dirty="0">
                <a:latin typeface="Times New Roman" panose="02020603050405020304" pitchFamily="18" charset="0"/>
              </a:rPr>
              <a:t>并且满足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dirty="0">
                <a:latin typeface="Times New Roman" panose="02020603050405020304" pitchFamily="18" charset="0"/>
              </a:rPr>
              <a:t>≠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baseline="30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=1,2,…,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那么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[0,1],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</a:rPr>
              <a:t>与上面列出的任何函数值都不相等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这就推出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不是满射的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id="{D472AFBA-F29E-4837-9B4E-DAB5E765ED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229600" cy="518435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证明任何函数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都不是满射的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是从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如下构造集合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   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)}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但对任意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从而证明了对任意的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都有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≠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dirty="0" err="1">
                <a:latin typeface="Times New Roman" panose="02020603050405020304" pitchFamily="18" charset="0"/>
              </a:rPr>
              <a:t>ran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注意：根据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Cantor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定理可以知道：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N≉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N≉{0,1}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5778" name="灯片编号占位符 5">
            <a:extLst>
              <a:ext uri="{FF2B5EF4-FFF2-40B4-BE49-F238E27FC236}">
                <a16:creationId xmlns:a16="http://schemas.microsoft.com/office/drawing/2014/main" id="{F02470FA-8088-42B0-9945-1B5067486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84D952C-C9D2-4FCB-9404-4A491843663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62</a:t>
            </a:fld>
            <a:endParaRPr lang="en-US" altLang="zh-CN" sz="1400" b="0"/>
          </a:p>
        </p:txBody>
      </p:sp>
      <p:sp>
        <p:nvSpPr>
          <p:cNvPr id="75780" name="Rectangle 4">
            <a:extLst>
              <a:ext uri="{FF2B5EF4-FFF2-40B4-BE49-F238E27FC236}">
                <a16:creationId xmlns:a16="http://schemas.microsoft.com/office/drawing/2014/main" id="{F7D5B96F-0FA8-41B6-BCE2-68C1A8B032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Cantor</a:t>
            </a:r>
            <a:r>
              <a:rPr lang="zh-CN" altLang="en-US" dirty="0"/>
              <a:t>定理的证明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B0D731C-9AFF-7639-D71D-75ECF3406C26}"/>
              </a:ext>
            </a:extLst>
          </p:cNvPr>
          <p:cNvSpPr txBox="1"/>
          <p:nvPr/>
        </p:nvSpPr>
        <p:spPr>
          <a:xfrm>
            <a:off x="870571" y="4171869"/>
            <a:ext cx="336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例：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={1,2}</a:t>
            </a:r>
            <a:r>
              <a:rPr lang="zh-CN" altLang="en-US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)={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,{1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},{2},{1,2}}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8668F702-B475-65D5-C2DC-D53BB74FC33B}"/>
              </a:ext>
            </a:extLst>
          </p:cNvPr>
          <p:cNvGrpSpPr/>
          <p:nvPr/>
        </p:nvGrpSpPr>
        <p:grpSpPr>
          <a:xfrm>
            <a:off x="4355976" y="3861048"/>
            <a:ext cx="3082105" cy="2023278"/>
            <a:chOff x="4355976" y="3861048"/>
            <a:chExt cx="3082105" cy="2023278"/>
          </a:xfrm>
        </p:grpSpPr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72EB5B5E-0875-E9A0-5F2B-AB057AB261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4008" y="4077072"/>
              <a:ext cx="2448274" cy="1686983"/>
            </a:xfrm>
            <a:prstGeom prst="rect">
              <a:avLst/>
            </a:prstGeom>
          </p:spPr>
        </p:pic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EFD2FD08-10C7-A394-5C7C-486B71EAF17C}"/>
                </a:ext>
              </a:extLst>
            </p:cNvPr>
            <p:cNvSpPr/>
            <p:nvPr/>
          </p:nvSpPr>
          <p:spPr>
            <a:xfrm>
              <a:off x="4355976" y="3861048"/>
              <a:ext cx="1080120" cy="20232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50400487-9B38-A63F-15D0-3683F66B1579}"/>
                </a:ext>
              </a:extLst>
            </p:cNvPr>
            <p:cNvSpPr/>
            <p:nvPr/>
          </p:nvSpPr>
          <p:spPr>
            <a:xfrm>
              <a:off x="6084168" y="3861048"/>
              <a:ext cx="1080120" cy="202327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EA3C04B-67B1-E37D-3BFD-9C051E3884D3}"/>
                </a:ext>
              </a:extLst>
            </p:cNvPr>
            <p:cNvSpPr txBox="1"/>
            <p:nvPr/>
          </p:nvSpPr>
          <p:spPr>
            <a:xfrm>
              <a:off x="6376018" y="3994441"/>
              <a:ext cx="1062063" cy="47625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b="1" dirty="0">
                  <a:solidFill>
                    <a:srgbClr val="7030A0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</a:t>
              </a:r>
              <a:endParaRPr lang="zh-CN" altLang="en-US" b="1" dirty="0">
                <a:solidFill>
                  <a:srgbClr val="7030A0"/>
                </a:solidFill>
              </a:endParaRPr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灯片编号占位符 5">
            <a:extLst>
              <a:ext uri="{FF2B5EF4-FFF2-40B4-BE49-F238E27FC236}">
                <a16:creationId xmlns:a16="http://schemas.microsoft.com/office/drawing/2014/main" id="{A9F918DC-A276-4E99-BF02-84F11F02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A648ABE-F535-4715-AA4E-FA2BA52DB10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63</a:t>
            </a:fld>
            <a:endParaRPr lang="en-US" altLang="zh-CN" sz="1400" b="0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93B0C37C-1397-4F35-B310-C8DD2FE1B0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集合的优势</a:t>
            </a:r>
          </a:p>
        </p:txBody>
      </p:sp>
      <p:sp>
        <p:nvSpPr>
          <p:cNvPr id="77828" name="Rectangle 3">
            <a:extLst>
              <a:ext uri="{FF2B5EF4-FFF2-40B4-BE49-F238E27FC236}">
                <a16:creationId xmlns:a16="http://schemas.microsoft.com/office/drawing/2014/main" id="{5B8E2149-9385-4248-81BC-E3026E50D8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507288" cy="33115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8.9  </a:t>
            </a: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如果存在从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的单射函数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就称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如果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不是优势于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是集合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且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≉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真优势于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zh-CN" altLang="en-US" i="1" dirty="0">
                <a:latin typeface="Times New Roman" panose="02020603050405020304" pitchFamily="18" charset="0"/>
              </a:rPr>
              <a:t>       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如果 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zh-CN" altLang="en-US" dirty="0">
                <a:latin typeface="Times New Roman" panose="02020603050405020304" pitchFamily="18" charset="0"/>
              </a:rPr>
              <a:t>不是真优势于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⊀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70000"/>
              </a:spcBef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实例   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N≼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N, N≼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R, A≼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(A),   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 R⋠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 </a:t>
            </a:r>
          </a:p>
          <a:p>
            <a:pPr eaLnBrk="1" hangingPunct="1"/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   N≺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R, A≺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(A),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但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N⊀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N</a:t>
            </a:r>
            <a:r>
              <a:rPr lang="en-US" altLang="zh-CN" dirty="0">
                <a:latin typeface="Times New Roman" panose="02020603050405020304" pitchFamily="18" charset="0"/>
              </a:rPr>
              <a:t></a:t>
            </a:r>
          </a:p>
        </p:txBody>
      </p:sp>
      <p:sp>
        <p:nvSpPr>
          <p:cNvPr id="77829" name="Rectangle 5">
            <a:extLst>
              <a:ext uri="{FF2B5EF4-FFF2-40B4-BE49-F238E27FC236}">
                <a16:creationId xmlns:a16="http://schemas.microsoft.com/office/drawing/2014/main" id="{48B4989A-4E78-4A8C-8A99-B4E4BC65AEB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9113" y="4508500"/>
            <a:ext cx="8229600" cy="187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8.8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</a:rPr>
              <a:t>是任意的集合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C78FE7-9C69-4151-B03F-DA73AD362ED8}"/>
              </a:ext>
            </a:extLst>
          </p:cNvPr>
          <p:cNvSpPr/>
          <p:nvPr/>
        </p:nvSpPr>
        <p:spPr>
          <a:xfrm>
            <a:off x="457200" y="5445224"/>
            <a:ext cx="3826768" cy="36004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  <p:bldP spid="2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图片 40">
            <a:extLst>
              <a:ext uri="{FF2B5EF4-FFF2-40B4-BE49-F238E27FC236}">
                <a16:creationId xmlns:a16="http://schemas.microsoft.com/office/drawing/2014/main" id="{6C794DF2-6E3E-5903-BA0C-F05110CC00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77"/>
          <a:stretch/>
        </p:blipFill>
        <p:spPr>
          <a:xfrm>
            <a:off x="100244" y="5250474"/>
            <a:ext cx="4981113" cy="155392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5FDF1DE-C712-34FB-3BDA-4EEFBFC22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应用：证明等势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6D788-DB9D-605D-8780-6EB826203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120" y="1182687"/>
            <a:ext cx="8229600" cy="476251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</a:rPr>
              <a:t>证明：</a:t>
            </a:r>
            <a:r>
              <a:rPr lang="en-US" altLang="zh-CN" dirty="0">
                <a:latin typeface="Times New Roman" panose="02020603050405020304" pitchFamily="18" charset="0"/>
              </a:rPr>
              <a:t>[0,1]≈(0,1)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9944BC-3922-5991-32EE-5B3B11ED1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44C76-38A5-42E7-B9D9-FC32FFA0DF51}" type="slidenum">
              <a:rPr lang="en-US" altLang="zh-CN" smtClean="0"/>
              <a:pPr>
                <a:defRPr/>
              </a:pPr>
              <a:t>64</a:t>
            </a:fld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8FC96D-9D4C-EE07-AFC3-184CEED6880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960" b="61095"/>
          <a:stretch/>
        </p:blipFill>
        <p:spPr>
          <a:xfrm>
            <a:off x="587310" y="2952749"/>
            <a:ext cx="5194201" cy="47625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32DFBA3-883C-A3DC-7187-5DA61CE2E62A}"/>
              </a:ext>
            </a:extLst>
          </p:cNvPr>
          <p:cNvSpPr txBox="1"/>
          <p:nvPr/>
        </p:nvSpPr>
        <p:spPr>
          <a:xfrm>
            <a:off x="493608" y="3938802"/>
            <a:ext cx="5950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66FF"/>
                </a:solidFill>
              </a:rPr>
              <a:t>【</a:t>
            </a:r>
            <a:r>
              <a:rPr lang="zh-CN" altLang="en-US" b="1" dirty="0">
                <a:solidFill>
                  <a:srgbClr val="0066FF"/>
                </a:solidFill>
              </a:rPr>
              <a:t>回看</a:t>
            </a:r>
            <a:r>
              <a:rPr lang="en-US" altLang="zh-CN" b="1" dirty="0">
                <a:solidFill>
                  <a:srgbClr val="0066FF"/>
                </a:solidFill>
              </a:rPr>
              <a:t>】</a:t>
            </a:r>
            <a:r>
              <a:rPr lang="zh-CN" altLang="en-US" b="1" dirty="0">
                <a:solidFill>
                  <a:srgbClr val="0066FF"/>
                </a:solidFill>
              </a:rPr>
              <a:t>另一种方法：构造一个双射函数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519279-0F14-990B-CFFF-0A0C9C264200}"/>
              </a:ext>
            </a:extLst>
          </p:cNvPr>
          <p:cNvSpPr txBox="1"/>
          <p:nvPr/>
        </p:nvSpPr>
        <p:spPr>
          <a:xfrm>
            <a:off x="484832" y="1702097"/>
            <a:ext cx="4913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0066FF"/>
                </a:solidFill>
              </a:rPr>
              <a:t>方法：构造两个单射函数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2C0E192-F65C-8A6C-F24D-53C73D87932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6414" b="-1"/>
          <a:stretch/>
        </p:blipFill>
        <p:spPr>
          <a:xfrm>
            <a:off x="468104" y="2103142"/>
            <a:ext cx="5768741" cy="778385"/>
          </a:xfrm>
          <a:prstGeom prst="rect">
            <a:avLst/>
          </a:prstGeom>
        </p:spPr>
      </p:pic>
      <p:grpSp>
        <p:nvGrpSpPr>
          <p:cNvPr id="36" name="组合 35">
            <a:extLst>
              <a:ext uri="{FF2B5EF4-FFF2-40B4-BE49-F238E27FC236}">
                <a16:creationId xmlns:a16="http://schemas.microsoft.com/office/drawing/2014/main" id="{C92989E6-DE38-C635-EA50-32C58913CEED}"/>
              </a:ext>
            </a:extLst>
          </p:cNvPr>
          <p:cNvGrpSpPr/>
          <p:nvPr/>
        </p:nvGrpSpPr>
        <p:grpSpPr>
          <a:xfrm>
            <a:off x="6638731" y="2881527"/>
            <a:ext cx="1114425" cy="1057275"/>
            <a:chOff x="6599036" y="5716587"/>
            <a:chExt cx="1114425" cy="1057275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C4B87C87-E056-DB8A-73E7-817865061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99036" y="5716587"/>
              <a:ext cx="1114425" cy="1057275"/>
            </a:xfrm>
            <a:prstGeom prst="rect">
              <a:avLst/>
            </a:prstGeom>
          </p:spPr>
        </p:pic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6C9355CE-8B7A-FEE3-0A6C-5CA3FA08D917}"/>
                </a:ext>
              </a:extLst>
            </p:cNvPr>
            <p:cNvSpPr/>
            <p:nvPr/>
          </p:nvSpPr>
          <p:spPr>
            <a:xfrm>
              <a:off x="7020272" y="6389985"/>
              <a:ext cx="54901" cy="633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9A566E1-1F5E-45AE-0341-E2C66C647FB3}"/>
                </a:ext>
              </a:extLst>
            </p:cNvPr>
            <p:cNvSpPr/>
            <p:nvPr/>
          </p:nvSpPr>
          <p:spPr>
            <a:xfrm>
              <a:off x="7541435" y="6381328"/>
              <a:ext cx="54901" cy="633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0588ED1D-8A9B-6F3A-3029-A173FB1DF879}"/>
                </a:ext>
              </a:extLst>
            </p:cNvPr>
            <p:cNvCxnSpPr>
              <a:cxnSpLocks/>
              <a:endCxn id="31" idx="5"/>
            </p:cNvCxnSpPr>
            <p:nvPr/>
          </p:nvCxnSpPr>
          <p:spPr>
            <a:xfrm flipV="1">
              <a:off x="7075173" y="5859337"/>
              <a:ext cx="513123" cy="53064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D572143B-11AC-8D49-8B87-D422941F500E}"/>
                </a:ext>
              </a:extLst>
            </p:cNvPr>
            <p:cNvSpPr/>
            <p:nvPr/>
          </p:nvSpPr>
          <p:spPr>
            <a:xfrm>
              <a:off x="7541435" y="5805264"/>
              <a:ext cx="54901" cy="63351"/>
            </a:xfrm>
            <a:prstGeom prst="ellipse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38" name="图片 37">
            <a:extLst>
              <a:ext uri="{FF2B5EF4-FFF2-40B4-BE49-F238E27FC236}">
                <a16:creationId xmlns:a16="http://schemas.microsoft.com/office/drawing/2014/main" id="{65B12277-70F8-3ED7-6FE5-879E4E545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96177" y="1362491"/>
            <a:ext cx="1263941" cy="14031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EE3A90C-3463-E8C7-9519-A8EED6E93D38}"/>
                  </a:ext>
                </a:extLst>
              </p:cNvPr>
              <p:cNvSpPr txBox="1"/>
              <p:nvPr/>
            </p:nvSpPr>
            <p:spPr>
              <a:xfrm>
                <a:off x="4716016" y="4283017"/>
                <a:ext cx="4103431" cy="18912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1EE3A90C-3463-E8C7-9519-A8EED6E93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016" y="4283017"/>
                <a:ext cx="4103431" cy="18912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2C8D289-B310-4B56-F899-8734EF17B0FD}"/>
                  </a:ext>
                </a:extLst>
              </p:cNvPr>
              <p:cNvSpPr txBox="1"/>
              <p:nvPr/>
            </p:nvSpPr>
            <p:spPr>
              <a:xfrm>
                <a:off x="213414" y="4332088"/>
                <a:ext cx="5184576" cy="823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,…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⊂(0,1)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42C8D289-B310-4B56-F899-8734EF17B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4" y="4332088"/>
                <a:ext cx="5184576" cy="8238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D119E61-641F-EB1A-B146-680754DB655A}"/>
              </a:ext>
            </a:extLst>
          </p:cNvPr>
          <p:cNvCxnSpPr/>
          <p:nvPr/>
        </p:nvCxnSpPr>
        <p:spPr>
          <a:xfrm>
            <a:off x="100244" y="3938802"/>
            <a:ext cx="9043756" cy="66262"/>
          </a:xfrm>
          <a:prstGeom prst="lin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81711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39" grpId="0"/>
      <p:bldP spid="40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A2892D-F251-4B7F-AA9F-D47E4242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应用：证明等势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4ECB0F-E9E0-4F61-A6F4-3DC9C9654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D2C77-8702-4941-9AA0-50A2BE0C613C}" type="slidenum">
              <a:rPr lang="en-US" altLang="zh-CN" smtClean="0"/>
              <a:pPr>
                <a:defRPr/>
              </a:pPr>
              <a:t>65</a:t>
            </a:fld>
            <a:endParaRPr lang="en-US" altLang="zh-CN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686DB51-6331-4EF7-A91D-3034A08962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21"/>
          <a:stretch/>
        </p:blipFill>
        <p:spPr>
          <a:xfrm>
            <a:off x="2521867" y="1238765"/>
            <a:ext cx="6209984" cy="111466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26F9889-9628-4F1D-BDF2-B1B253589DB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82"/>
          <a:stretch/>
        </p:blipFill>
        <p:spPr>
          <a:xfrm>
            <a:off x="2601529" y="2604379"/>
            <a:ext cx="6202329" cy="107783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4BC54D2-8281-4C98-890E-E537EB52B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861"/>
          <a:stretch/>
        </p:blipFill>
        <p:spPr>
          <a:xfrm>
            <a:off x="2755186" y="3933163"/>
            <a:ext cx="5976664" cy="12333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7CAE2C3-21AD-4388-BC71-81F3C9327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5186" y="5314356"/>
            <a:ext cx="5768741" cy="1224136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E50403D5-33CA-44F8-B362-183BB019F885}"/>
              </a:ext>
            </a:extLst>
          </p:cNvPr>
          <p:cNvSpPr/>
          <p:nvPr/>
        </p:nvSpPr>
        <p:spPr>
          <a:xfrm>
            <a:off x="522938" y="5451160"/>
            <a:ext cx="19816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(0,1)≈[0,1]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D8EB4F-CE3B-4615-A129-3A570A5ED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8680" y="1460851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</a:rPr>
              <a:t>[0,1] ≈(0,1]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65016183-ADFB-46E3-BD40-53947006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6946" y="4054988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</a:rPr>
              <a:t>(0,1)≈[0,1) </a:t>
            </a:r>
            <a:endParaRPr lang="zh-CN" altLang="en-US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48D3AFF8-5AD6-40B8-9416-3CFF1001C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546946" y="2745986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3200" dirty="0">
                <a:solidFill>
                  <a:srgbClr val="0066FF"/>
                </a:solidFill>
                <a:latin typeface="Times New Roman" panose="02020603050405020304" pitchFamily="18" charset="0"/>
              </a:rPr>
              <a:t>(0,1] ≈[0,1)</a:t>
            </a:r>
            <a:endParaRPr lang="zh-CN" altLang="en-US" sz="32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29769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灯片编号占位符 5">
            <a:extLst>
              <a:ext uri="{FF2B5EF4-FFF2-40B4-BE49-F238E27FC236}">
                <a16:creationId xmlns:a16="http://schemas.microsoft.com/office/drawing/2014/main" id="{60F5BD05-6023-4842-B13C-0E6D6E48E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4C3C11A-0EB2-4C0E-832B-7154DB12DBA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66</a:t>
            </a:fld>
            <a:endParaRPr lang="en-US" altLang="zh-CN" sz="1400" b="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BE0A4049-4697-49DE-B565-ACDBE8A92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/>
              <a:t>应用：证明等势</a:t>
            </a:r>
          </a:p>
        </p:txBody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010F97F7-3C6D-4FC0-A739-842CD37665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5169" y="1773238"/>
            <a:ext cx="8229600" cy="4032250"/>
          </a:xfrm>
        </p:spPr>
        <p:txBody>
          <a:bodyPr/>
          <a:lstStyle/>
          <a:p>
            <a:pPr eaLnBrk="1" hangingPunct="1">
              <a:spcBef>
                <a:spcPct val="75000"/>
              </a:spcBef>
            </a:pP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证</a:t>
            </a:r>
            <a:r>
              <a:rPr lang="zh-CN" altLang="en-US" dirty="0">
                <a:latin typeface="Times New Roman" panose="02020603050405020304" pitchFamily="18" charset="0"/>
              </a:rPr>
              <a:t>   设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</a:rPr>
              <a:t>[0,1), 0.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zh-CN" altLang="en-US" dirty="0">
                <a:latin typeface="Times New Roman" panose="02020603050405020304" pitchFamily="18" charset="0"/>
              </a:rPr>
              <a:t>是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的二进制表示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7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规定表示式中不允许出现连续无数个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1】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对于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，如下定义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:[0,1)→{0,1}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 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:N</a:t>
            </a:r>
            <a:r>
              <a:rPr lang="en-US" altLang="zh-CN" dirty="0">
                <a:latin typeface="Times New Roman" panose="02020603050405020304" pitchFamily="18" charset="0"/>
              </a:rPr>
              <a:t>→{0,1}, 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</a:rPr>
              <a:t>= 0,1,2,…</a:t>
            </a: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= 0.1 0 1 1 0 1 0 0…,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则对应于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的函数 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是： </a:t>
            </a:r>
          </a:p>
          <a:p>
            <a:pPr eaLnBrk="1" hangingPunct="1"/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         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  0 1 2 3 4 5 6 7…</a:t>
            </a:r>
            <a:endParaRPr lang="en-US" altLang="zh-CN" i="1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)   1 0 1 1 0 1 0 0…  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pPr eaLnBrk="1" hangingPunct="1"/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且对于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∈[0,1), </a:t>
            </a:r>
            <a:r>
              <a:rPr lang="en-US" altLang="zh-CN" i="1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≠</a:t>
            </a:r>
            <a:r>
              <a:rPr lang="en-US" altLang="zh-CN" i="1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必有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</a:rPr>
              <a:t>≠</a:t>
            </a:r>
            <a:r>
              <a:rPr lang="en-US" altLang="zh-CN" i="1" dirty="0" err="1">
                <a:latin typeface="Times New Roman" panose="02020603050405020304" pitchFamily="18" charset="0"/>
              </a:rPr>
              <a:t>t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)≠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这就证明了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:[0,1)→{0,1}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是单射的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79877" name="Rectangle 4">
            <a:extLst>
              <a:ext uri="{FF2B5EF4-FFF2-40B4-BE49-F238E27FC236}">
                <a16:creationId xmlns:a16="http://schemas.microsoft.com/office/drawing/2014/main" id="{8D6516A9-6E92-474B-AADA-7B716A5DD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196975"/>
            <a:ext cx="8208962" cy="576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证明 </a:t>
            </a:r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≈[0,1)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6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灯片编号占位符 5">
            <a:extLst>
              <a:ext uri="{FF2B5EF4-FFF2-40B4-BE49-F238E27FC236}">
                <a16:creationId xmlns:a16="http://schemas.microsoft.com/office/drawing/2014/main" id="{20A49E02-AE12-427E-98AD-B05E22DA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66C616-0699-4E58-8D93-52FF8DF93A5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67</a:t>
            </a:fld>
            <a:endParaRPr lang="en-US" altLang="zh-CN" sz="1400" b="0" dirty="0"/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698A3A85-1A30-4BD9-B8F6-5038EDBEBD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51133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考虑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∈{0,1}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    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(0)=0,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)=1,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=1, 2, ….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按照 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的定义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只有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= 0.011… </a:t>
            </a:r>
            <a:r>
              <a:rPr lang="zh-CN" altLang="en-US" dirty="0">
                <a:latin typeface="Times New Roman" panose="02020603050405020304" pitchFamily="18" charset="0"/>
              </a:rPr>
              <a:t>才能满足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但根据规定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这个数 </a:t>
            </a:r>
            <a:r>
              <a:rPr lang="en-US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记为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0.100…,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所以根本不存在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∈[0,1), </a:t>
            </a:r>
            <a:r>
              <a:rPr lang="zh-CN" altLang="en-US" dirty="0">
                <a:latin typeface="Times New Roman" panose="02020603050405020304" pitchFamily="18" charset="0"/>
              </a:rPr>
              <a:t>满足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定义函数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:{0,1}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→[0,1).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的映射法则恰好与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latin typeface="Times New Roman" panose="02020603050405020304" pitchFamily="18" charset="0"/>
              </a:rPr>
              <a:t>相反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即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∈{0,1}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      t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</a:rPr>
              <a:t>N→{0,1},  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)=0.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…,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</a:rPr>
              <a:t>+1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).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将</a:t>
            </a:r>
            <a:r>
              <a:rPr lang="en-US" altLang="zh-CN" dirty="0">
                <a:latin typeface="Times New Roman" panose="02020603050405020304" pitchFamily="18" charset="0"/>
              </a:rPr>
              <a:t>0.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zh-CN" altLang="en-US" dirty="0">
                <a:latin typeface="Times New Roman" panose="02020603050405020304" pitchFamily="18" charset="0"/>
              </a:rPr>
              <a:t>看作数 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zh-CN" altLang="en-US" dirty="0">
                <a:latin typeface="Times New Roman" panose="02020603050405020304" pitchFamily="18" charset="0"/>
              </a:rPr>
              <a:t>的十进制表示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这样就避免了形如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0.0111…</a:t>
            </a:r>
            <a:r>
              <a:rPr lang="zh-CN" altLang="en-US" dirty="0">
                <a:solidFill>
                  <a:srgbClr val="7030A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0.1000….</a:t>
            </a:r>
            <a:r>
              <a:rPr lang="zh-CN" altLang="en-US" dirty="0">
                <a:latin typeface="Times New Roman" panose="02020603050405020304" pitchFamily="18" charset="0"/>
              </a:rPr>
              <a:t>在二进制表示中对应了同一个数的情况，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从而保证了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的单射性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根据定理有</a:t>
            </a:r>
            <a:r>
              <a:rPr lang="en-US" altLang="zh-CN" dirty="0">
                <a:latin typeface="Times New Roman" panose="02020603050405020304" pitchFamily="18" charset="0"/>
              </a:rPr>
              <a:t>{0,1}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≈[0,1). 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再使用等势的传递性得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{0,1}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924" name="Rectangle 4">
            <a:extLst>
              <a:ext uri="{FF2B5EF4-FFF2-40B4-BE49-F238E27FC236}">
                <a16:creationId xmlns:a16="http://schemas.microsoft.com/office/drawing/2014/main" id="{48F6D34E-2BAD-46AC-AA63-47AC78CC97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构造另一个单射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灯片编号占位符 5">
            <a:extLst>
              <a:ext uri="{FF2B5EF4-FFF2-40B4-BE49-F238E27FC236}">
                <a16:creationId xmlns:a16="http://schemas.microsoft.com/office/drawing/2014/main" id="{46F0E7FC-B363-4735-AD22-7BDC31471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C9B9D5E-A8A9-476C-BC37-C3C011A0C123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68</a:t>
            </a:fld>
            <a:endParaRPr lang="en-US" altLang="zh-CN" sz="1400" b="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432CDFCF-B386-473C-81FA-E5FE1A1842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自然数的集合定义</a:t>
            </a:r>
            <a:r>
              <a:rPr lang="zh-CN" altLang="en-US" dirty="0"/>
              <a:t> 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643B0BD2-3380-4D75-9DAA-4ABA087F3A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981075"/>
            <a:ext cx="8229600" cy="4032250"/>
          </a:xfrm>
        </p:spPr>
        <p:txBody>
          <a:bodyPr/>
          <a:lstStyle/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8.10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∪{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后继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即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∪{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}.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如下定义自然数：</a:t>
            </a:r>
          </a:p>
          <a:p>
            <a:pPr eaLnBrk="1" hangingPunct="1">
              <a:spcBef>
                <a:spcPct val="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</a:rPr>
              <a:t>0=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1=0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}={0}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2=1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 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dirty="0">
                <a:latin typeface="Times New Roman" panose="02020603050405020304" pitchFamily="18" charset="0"/>
              </a:rPr>
              <a:t>{{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}}={0,1}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3=2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</a:t>
            </a:r>
            <a:r>
              <a:rPr lang="en-US" altLang="zh-CN" baseline="30000" dirty="0">
                <a:latin typeface="Times New Roman" panose="02020603050405020304" pitchFamily="18" charset="0"/>
              </a:rPr>
              <a:t>+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,{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dirty="0">
                <a:latin typeface="Times New Roman" panose="02020603050405020304" pitchFamily="18" charset="0"/>
              </a:rPr>
              <a:t>}}}= {0,1,2}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   …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       n</a:t>
            </a:r>
            <a:r>
              <a:rPr lang="en-US" altLang="zh-CN" dirty="0">
                <a:latin typeface="Times New Roman" panose="02020603050405020304" pitchFamily="18" charset="0"/>
              </a:rPr>
              <a:t>={0, 1, …,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latin typeface="Times New Roman" panose="02020603050405020304" pitchFamily="18" charset="0"/>
              </a:rPr>
              <a:t>1}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       …</a:t>
            </a:r>
          </a:p>
        </p:txBody>
      </p:sp>
      <p:sp>
        <p:nvSpPr>
          <p:cNvPr id="83973" name="Rectangle 5">
            <a:extLst>
              <a:ext uri="{FF2B5EF4-FFF2-40B4-BE49-F238E27FC236}">
                <a16:creationId xmlns:a16="http://schemas.microsoft.com/office/drawing/2014/main" id="{9EBFC00A-1EC4-4827-A39A-6CEB9A40E7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199063"/>
            <a:ext cx="76327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/>
              <a:t>自然数的相等与大小，即对任何自然数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dirty="0"/>
              <a:t>有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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zh-CN" altLang="en-US" i="1" dirty="0">
                <a:latin typeface="Times New Roman" panose="02020603050405020304" pitchFamily="18" charset="0"/>
              </a:rPr>
              <a:t>  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i="1" dirty="0" err="1">
                <a:latin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                  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若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dirty="0" err="1">
                <a:solidFill>
                  <a:schemeClr val="tx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∈</a:t>
            </a:r>
            <a:r>
              <a:rPr lang="en-US" altLang="zh-CN" i="1" dirty="0" err="1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则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m </a:t>
            </a:r>
            <a:r>
              <a:rPr lang="en-US" altLang="zh-CN" dirty="0">
                <a:sym typeface="Symbol" panose="05050102010706020507" pitchFamily="18" charset="2"/>
              </a:rPr>
              <a:t>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tx2"/>
                </a:solidFill>
                <a:latin typeface="Times New Roman" panose="02020603050405020304" pitchFamily="18" charset="0"/>
              </a:rPr>
              <a:t>n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灯片编号占位符 5">
            <a:extLst>
              <a:ext uri="{FF2B5EF4-FFF2-40B4-BE49-F238E27FC236}">
                <a16:creationId xmlns:a16="http://schemas.microsoft.com/office/drawing/2014/main" id="{DDF717F1-CE8D-43D4-A140-370F0D6F5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377642-82FF-4CC6-A182-20E04D80E9F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69</a:t>
            </a:fld>
            <a:endParaRPr lang="en-US" altLang="zh-CN" sz="1400" b="0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E1F71150-D85F-4E12-A6F2-0C52FCE586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latin typeface="Times New Roman" panose="02020603050405020304" pitchFamily="18" charset="0"/>
              </a:rPr>
              <a:t>有穷集和无穷集</a:t>
            </a:r>
          </a:p>
        </p:txBody>
      </p:sp>
      <p:sp>
        <p:nvSpPr>
          <p:cNvPr id="86020" name="Rectangle 3">
            <a:extLst>
              <a:ext uri="{FF2B5EF4-FFF2-40B4-BE49-F238E27FC236}">
                <a16:creationId xmlns:a16="http://schemas.microsoft.com/office/drawing/2014/main" id="{C0B1DD55-2340-4381-A825-DB63FDB5E4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一个集合是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有穷</a:t>
            </a:r>
            <a:r>
              <a:rPr lang="zh-CN" altLang="en-US" dirty="0">
                <a:latin typeface="Times New Roman" panose="02020603050405020304" pitchFamily="18" charset="0"/>
              </a:rPr>
              <a:t>的当且仅当它与某个自然数等势；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如果一个集合不是有穷的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就称作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无穷集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实例：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(1) 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是有穷集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因为</a:t>
            </a:r>
            <a:r>
              <a:rPr lang="en-US" altLang="zh-CN" dirty="0">
                <a:latin typeface="Times New Roman" panose="02020603050405020304" pitchFamily="18" charset="0"/>
              </a:rPr>
              <a:t>3={0,1,2}, </a:t>
            </a:r>
            <a:r>
              <a:rPr lang="zh-CN" altLang="en-US" dirty="0">
                <a:latin typeface="Times New Roman" panose="02020603050405020304" pitchFamily="18" charset="0"/>
              </a:rPr>
              <a:t>且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  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}≈{0,1,2}=3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(2)  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都是无穷集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因为没有自然数与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等势</a:t>
            </a:r>
          </a:p>
          <a:p>
            <a:pPr eaLnBrk="1" hangingPunct="1">
              <a:lnSpc>
                <a:spcPct val="90000"/>
              </a:lnSpc>
            </a:pP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利用自然数的性质可以证明：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任何有穷集只与惟一的自然数等势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. 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b="0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FF34DADA-4744-4789-A005-F0ACE76E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D92EB4C-25C3-4E7E-9244-A24AC71FEE0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zh-CN" sz="1400" b="0"/>
          </a:p>
        </p:txBody>
      </p:sp>
      <p:sp>
        <p:nvSpPr>
          <p:cNvPr id="14339" name="Rectangle 7">
            <a:extLst>
              <a:ext uri="{FF2B5EF4-FFF2-40B4-BE49-F238E27FC236}">
                <a16:creationId xmlns:a16="http://schemas.microsoft.com/office/drawing/2014/main" id="{704D9722-3F04-48AB-A5A7-EF53F73DE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14340" name="Rectangle 8">
            <a:extLst>
              <a:ext uri="{FF2B5EF4-FFF2-40B4-BE49-F238E27FC236}">
                <a16:creationId xmlns:a16="http://schemas.microsoft.com/office/drawing/2014/main" id="{300EC35E-9BBD-4CCD-8AB7-CCE7F82530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7338" y="1971675"/>
            <a:ext cx="8210550" cy="57467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设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={1,2,3},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}, </a:t>
            </a:r>
            <a:r>
              <a:rPr lang="zh-CN" altLang="en-US">
                <a:latin typeface="Times New Roman" panose="02020603050405020304" pitchFamily="18" charset="0"/>
              </a:rPr>
              <a:t>求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4341" name="Rectangle 9">
            <a:extLst>
              <a:ext uri="{FF2B5EF4-FFF2-40B4-BE49-F238E27FC236}">
                <a16:creationId xmlns:a16="http://schemas.microsoft.com/office/drawing/2014/main" id="{C774ECB5-9C07-4AC2-B620-8733E8251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2354263"/>
            <a:ext cx="3997325" cy="424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解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30000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zh-CN" altLang="en-US" dirty="0">
                <a:latin typeface="Times New Roman" panose="02020603050405020304" pitchFamily="18" charset="0"/>
              </a:rPr>
              <a:t>其中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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&gt;} 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7 </a:t>
            </a:r>
            <a:r>
              <a:rPr lang="en-US" altLang="zh-CN" dirty="0">
                <a:latin typeface="Times New Roman" panose="02020603050405020304" pitchFamily="18" charset="0"/>
              </a:rPr>
              <a:t>= {&lt;1,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&gt;,&lt;2,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&gt;,&lt;3,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&gt;}</a:t>
            </a:r>
          </a:p>
        </p:txBody>
      </p:sp>
      <p:sp>
        <p:nvSpPr>
          <p:cNvPr id="14342" name="Rectangle 14" descr="白色大理石">
            <a:extLst>
              <a:ext uri="{FF2B5EF4-FFF2-40B4-BE49-F238E27FC236}">
                <a16:creationId xmlns:a16="http://schemas.microsoft.com/office/drawing/2014/main" id="{B45E6861-E0C4-4B0E-BB7F-546574369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4713" y="3060700"/>
            <a:ext cx="4348162" cy="2308225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一般地，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|</a:t>
            </a:r>
            <a:r>
              <a:rPr lang="en-US" altLang="zh-CN" b="0" i="1">
                <a:latin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|=</a:t>
            </a:r>
            <a:r>
              <a:rPr kumimoji="1"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m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, |</a:t>
            </a:r>
            <a:r>
              <a:rPr lang="en-US" altLang="zh-CN" b="0" i="1">
                <a:latin typeface="Times New Roman" panose="02020603050405020304" pitchFamily="18" charset="0"/>
              </a:rPr>
              <a:t>B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|=</a:t>
            </a:r>
            <a:r>
              <a:rPr kumimoji="1"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n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,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由 </a:t>
            </a:r>
            <a:r>
              <a:rPr lang="en-US" altLang="zh-CN" b="0" i="1">
                <a:latin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到 </a:t>
            </a:r>
            <a:r>
              <a:rPr lang="en-US" altLang="zh-CN" b="0" i="1">
                <a:latin typeface="Times New Roman" panose="02020603050405020304" pitchFamily="18" charset="0"/>
              </a:rPr>
              <a:t>B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的任意函数的定义域是 </a:t>
            </a:r>
            <a:r>
              <a:rPr lang="en-US" altLang="zh-CN" b="0" i="1">
                <a:latin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,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在这些函数中每个恰有 </a:t>
            </a:r>
            <a:r>
              <a:rPr kumimoji="1"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m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个序偶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,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又任何</a:t>
            </a:r>
            <a:r>
              <a:rPr kumimoji="1"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x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  <a:sym typeface="Symbol" panose="05050102010706020507" pitchFamily="18" charset="2"/>
              </a:rPr>
              <a:t>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lang="en-US" altLang="zh-CN" b="0" i="1">
                <a:latin typeface="Times New Roman" panose="02020603050405020304" pitchFamily="18" charset="0"/>
              </a:rPr>
              <a:t>A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,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可以有 </a:t>
            </a:r>
            <a:r>
              <a:rPr kumimoji="1"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n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个元素中的任何一个作为它的象，故共有 </a:t>
            </a:r>
            <a:r>
              <a:rPr kumimoji="1" lang="en-US" altLang="zh-CN" b="0" i="1">
                <a:latin typeface="Times New Roman" panose="02020603050405020304" pitchFamily="18" charset="0"/>
                <a:ea typeface="楷体_GB2312" charset="-122"/>
              </a:rPr>
              <a:t>n</a:t>
            </a:r>
            <a:r>
              <a:rPr kumimoji="1" lang="en-US" altLang="zh-CN" b="0" i="1" baseline="30000">
                <a:latin typeface="Times New Roman" panose="02020603050405020304" pitchFamily="18" charset="0"/>
                <a:ea typeface="楷体_GB2312" charset="-122"/>
              </a:rPr>
              <a:t>m</a:t>
            </a:r>
            <a:r>
              <a:rPr kumimoji="1" lang="en-US" altLang="zh-CN" b="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(|</a:t>
            </a:r>
            <a:r>
              <a:rPr kumimoji="1" lang="en-US" altLang="zh-CN" b="0" i="1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|</a:t>
            </a:r>
            <a:r>
              <a:rPr kumimoji="1" lang="en-US" altLang="zh-CN" b="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|</a:t>
            </a:r>
            <a:r>
              <a:rPr kumimoji="1" lang="en-US" altLang="zh-CN" b="0" i="1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A</a:t>
            </a:r>
            <a:r>
              <a:rPr kumimoji="1" lang="en-US" altLang="zh-CN" b="0" baseline="3000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|</a:t>
            </a:r>
            <a:r>
              <a:rPr kumimoji="1" lang="en-US" altLang="zh-CN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 ) </a:t>
            </a:r>
            <a:r>
              <a:rPr kumimoji="1" lang="zh-CN" altLang="en-US" b="0">
                <a:solidFill>
                  <a:srgbClr val="FF0000"/>
                </a:solidFill>
                <a:latin typeface="Times New Roman" panose="02020603050405020304" pitchFamily="18" charset="0"/>
                <a:ea typeface="楷体_GB2312" charset="-122"/>
              </a:rPr>
              <a:t>个不同函数。  </a:t>
            </a:r>
            <a:endParaRPr kumimoji="1" lang="en-US" altLang="zh-CN" b="0">
              <a:solidFill>
                <a:srgbClr val="FF0000"/>
              </a:solidFill>
              <a:latin typeface="Times New Roman" panose="02020603050405020304" pitchFamily="18" charset="0"/>
              <a:ea typeface="楷体_GB2312" charset="-122"/>
            </a:endParaRPr>
          </a:p>
        </p:txBody>
      </p:sp>
      <p:sp>
        <p:nvSpPr>
          <p:cNvPr id="14343" name="Rectangle 9">
            <a:extLst>
              <a:ext uri="{FF2B5EF4-FFF2-40B4-BE49-F238E27FC236}">
                <a16:creationId xmlns:a16="http://schemas.microsoft.com/office/drawing/2014/main" id="{C9EC69F9-FFD9-4D65-BAC6-1432A06D0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338" y="1065213"/>
            <a:ext cx="8135937" cy="110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8.4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所有从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的函数的集合记作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符号化表示为 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             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 </a:t>
            </a:r>
            <a:r>
              <a:rPr lang="en-US" altLang="zh-CN">
                <a:latin typeface="Times New Roman" panose="02020603050405020304" pitchFamily="18" charset="0"/>
              </a:rPr>
              <a:t>= {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 |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en-US" altLang="zh-CN">
                <a:latin typeface="Times New Roman" panose="02020603050405020304" pitchFamily="18" charset="0"/>
              </a:rPr>
              <a:t>}   </a:t>
            </a:r>
            <a:endParaRPr lang="en-US" altLang="zh-CN"/>
          </a:p>
        </p:txBody>
      </p:sp>
      <p:sp>
        <p:nvSpPr>
          <p:cNvPr id="14344" name="Rectangle 9">
            <a:extLst>
              <a:ext uri="{FF2B5EF4-FFF2-40B4-BE49-F238E27FC236}">
                <a16:creationId xmlns:a16="http://schemas.microsoft.com/office/drawing/2014/main" id="{D53B329F-8E31-4B47-8465-01FFA504C1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9475" y="2133600"/>
            <a:ext cx="4346575" cy="939800"/>
          </a:xfrm>
          <a:prstGeom prst="rect">
            <a:avLst/>
          </a:prstGeom>
          <a:solidFill>
            <a:srgbClr val="92D050"/>
          </a:solidFill>
          <a:ln w="9525">
            <a:solidFill>
              <a:srgbClr val="006600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从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zh-CN" altLang="en-US">
                <a:latin typeface="Times New Roman" panose="02020603050405020304" pitchFamily="18" charset="0"/>
              </a:rPr>
              <a:t>到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的函数的个数：</a:t>
            </a: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|=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, |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|=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m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&gt;0, |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|=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 i="1" baseline="30000">
                <a:latin typeface="Times New Roman" panose="02020603050405020304" pitchFamily="18" charset="0"/>
              </a:rPr>
              <a:t>m</a:t>
            </a:r>
            <a:endParaRPr lang="en-US" altLang="zh-CN" i="1">
              <a:latin typeface="Times New Roman" panose="02020603050405020304" pitchFamily="18" charset="0"/>
            </a:endParaRPr>
          </a:p>
          <a:p>
            <a:pPr eaLnBrk="1" hangingPunct="1"/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/>
          </a:p>
        </p:txBody>
      </p:sp>
      <p:sp>
        <p:nvSpPr>
          <p:cNvPr id="14345" name="Rectangle 9">
            <a:extLst>
              <a:ext uri="{FF2B5EF4-FFF2-40B4-BE49-F238E27FC236}">
                <a16:creationId xmlns:a16="http://schemas.microsoft.com/office/drawing/2014/main" id="{4242D7FC-A4D9-409B-9A76-B14AD5E49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0900" y="5418138"/>
            <a:ext cx="3816350" cy="1439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C00000"/>
                </a:solidFill>
                <a:latin typeface="Times New Roman" panose="02020603050405020304" pitchFamily="18" charset="0"/>
              </a:rPr>
              <a:t>特别说明：</a:t>
            </a:r>
            <a:endParaRPr lang="en-US" altLang="zh-CN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baseline="3000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= {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≠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>
                <a:latin typeface="Times New Roman" panose="02020603050405020304" pitchFamily="18" charset="0"/>
              </a:rPr>
              <a:t>且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 i="1" baseline="30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 build="p"/>
      <p:bldP spid="14341" grpId="0"/>
      <p:bldP spid="14342" grpId="0" animBg="1"/>
      <p:bldP spid="14344" grpId="0" animBg="1"/>
      <p:bldP spid="1434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灯片编号占位符 5">
            <a:extLst>
              <a:ext uri="{FF2B5EF4-FFF2-40B4-BE49-F238E27FC236}">
                <a16:creationId xmlns:a16="http://schemas.microsoft.com/office/drawing/2014/main" id="{9D4B03E2-BE23-46FD-910B-7CB47E53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A5C725F-0CD3-4349-B2D1-3918627EFC72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70</a:t>
            </a:fld>
            <a:endParaRPr lang="en-US" altLang="zh-CN" sz="1400" b="0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672E09B9-36BB-434B-97B4-8C611C6C09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集合基数的定义</a:t>
            </a:r>
          </a:p>
        </p:txBody>
      </p:sp>
      <p:sp>
        <p:nvSpPr>
          <p:cNvPr id="88068" name="Rectangle 3">
            <a:extLst>
              <a:ext uri="{FF2B5EF4-FFF2-40B4-BE49-F238E27FC236}">
                <a16:creationId xmlns:a16="http://schemas.microsoft.com/office/drawing/2014/main" id="{A070613D-3F00-4B03-B3E0-F077EE6757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507288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8.12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</a:t>
            </a:r>
            <a:r>
              <a:rPr lang="zh-CN" altLang="en-US" dirty="0">
                <a:latin typeface="Times New Roman" panose="02020603050405020304" pitchFamily="18" charset="0"/>
              </a:rPr>
              <a:t>对于有穷集合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称与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等势的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那个惟一的自然数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基数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记作</a:t>
            </a:r>
            <a:r>
              <a:rPr lang="en-US" altLang="zh-CN" dirty="0">
                <a:latin typeface="Times New Roman" panose="02020603050405020304" pitchFamily="18" charset="0"/>
              </a:rPr>
              <a:t>card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(</a:t>
            </a:r>
            <a:r>
              <a:rPr lang="zh-CN" altLang="en-US" dirty="0">
                <a:latin typeface="Times New Roman" panose="02020603050405020304" pitchFamily="18" charset="0"/>
              </a:rPr>
              <a:t>也可以记作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|)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card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≈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自然数集合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的基数记作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                  </a:t>
            </a:r>
            <a:r>
              <a:rPr lang="en-US" altLang="zh-CN" dirty="0">
                <a:latin typeface="Times New Roman" panose="02020603050405020304" pitchFamily="18" charset="0"/>
              </a:rPr>
              <a:t>cardN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zh-CN" altLang="en-US" dirty="0">
                <a:latin typeface="Times New Roman" panose="02020603050405020304" pitchFamily="18" charset="0"/>
              </a:rPr>
              <a:t>实数集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的基数记作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即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    </a:t>
            </a:r>
            <a:r>
              <a:rPr lang="en-US" altLang="zh-CN" dirty="0">
                <a:latin typeface="Times New Roman" panose="02020603050405020304" pitchFamily="18" charset="0"/>
              </a:rPr>
              <a:t>cardR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灯片编号占位符 5">
            <a:extLst>
              <a:ext uri="{FF2B5EF4-FFF2-40B4-BE49-F238E27FC236}">
                <a16:creationId xmlns:a16="http://schemas.microsoft.com/office/drawing/2014/main" id="{3E8F6DB3-9B3E-4CB6-9439-BF7D1FED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D783D67-EEC3-4EE1-B91A-D66B8AEB5BFC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71</a:t>
            </a:fld>
            <a:endParaRPr lang="en-US" altLang="zh-CN" sz="1400" b="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808EC9EE-D75A-4314-A987-492E1FD78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基数的相等和大小</a:t>
            </a:r>
          </a:p>
        </p:txBody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id="{081CA089-CD94-4E48-BCEE-D9F983807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280400" cy="18716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8.13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card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≤card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≼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(3)  card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≤card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∧card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≠card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endParaRPr lang="en-US" altLang="zh-CN" i="1" dirty="0">
              <a:latin typeface="Times New Roman" panose="02020603050405020304" pitchFamily="18" charset="0"/>
            </a:endParaRPr>
          </a:p>
        </p:txBody>
      </p:sp>
      <p:sp>
        <p:nvSpPr>
          <p:cNvPr id="90117" name="Rectangle 4">
            <a:extLst>
              <a:ext uri="{FF2B5EF4-FFF2-40B4-BE49-F238E27FC236}">
                <a16:creationId xmlns:a16="http://schemas.microsoft.com/office/drawing/2014/main" id="{BB912079-242B-49F3-B778-9C0E694D4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50" y="3399742"/>
            <a:ext cx="8675687" cy="25923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根据上一节关于势的讨论不难得到：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card Z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card Q = card N×N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cardN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=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b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</a:rPr>
              <a:t>    card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(N) = card 2</a:t>
            </a:r>
            <a:r>
              <a:rPr lang="en-US" altLang="zh-CN" baseline="30000" dirty="0"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card [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] = card (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d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cardR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=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br>
              <a:rPr lang="en-US" altLang="zh-CN" dirty="0"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card </a:t>
            </a:r>
            <a:r>
              <a:rPr lang="en-US" altLang="zh-CN" i="1" dirty="0">
                <a:latin typeface="Times New Roman" panose="02020603050405020304" pitchFamily="18" charset="0"/>
              </a:rPr>
              <a:t>A&lt;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zh-CN" altLang="en-US" dirty="0">
                <a:solidFill>
                  <a:srgbClr val="008000"/>
                </a:solidFill>
                <a:latin typeface="Times New Roman" panose="02020603050405020304" pitchFamily="18" charset="0"/>
              </a:rPr>
              <a:t>        其中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i="1" dirty="0">
                <a:solidFill>
                  <a:srgbClr val="008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8000"/>
                </a:solidFill>
                <a:latin typeface="Times New Roman" panose="02020603050405020304" pitchFamily="18" charset="0"/>
              </a:rPr>
              <a:t>= {0,1}</a:t>
            </a:r>
            <a:r>
              <a:rPr lang="en-US" altLang="zh-CN" baseline="30000" dirty="0">
                <a:solidFill>
                  <a:srgbClr val="008000"/>
                </a:solidFill>
                <a:latin typeface="Times New Roman" panose="02020603050405020304" pitchFamily="18" charset="0"/>
              </a:rPr>
              <a:t>N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灯片编号占位符 5">
            <a:extLst>
              <a:ext uri="{FF2B5EF4-FFF2-40B4-BE49-F238E27FC236}">
                <a16:creationId xmlns:a16="http://schemas.microsoft.com/office/drawing/2014/main" id="{89BF20D9-B0A8-477F-96B2-0EF2A03EC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C9F6C9-2B41-41CB-95BD-4460572F97A9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72</a:t>
            </a:fld>
            <a:endParaRPr lang="en-US" altLang="zh-CN" sz="1400" b="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393F6723-71EC-4E74-A630-BDE2BC51E0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基数的大小</a:t>
            </a:r>
          </a:p>
        </p:txBody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id="{88807000-6B96-476F-9742-65B51C7E25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不存在最大的基数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r>
              <a:rPr lang="zh-CN" altLang="en-US">
                <a:latin typeface="Times New Roman" panose="02020603050405020304" pitchFamily="18" charset="0"/>
              </a:rPr>
              <a:t>将已知的基数按从小到大的顺序排列就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得到：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   </a:t>
            </a:r>
            <a:r>
              <a:rPr lang="en-US" altLang="zh-CN">
                <a:latin typeface="Times New Roman" panose="02020603050405020304" pitchFamily="18" charset="0"/>
              </a:rPr>
              <a:t>0, 1, 2, 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…,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>
                <a:latin typeface="Times New Roman" panose="02020603050405020304" pitchFamily="18" charset="0"/>
              </a:rPr>
              <a:t>, …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其中：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         </a:t>
            </a:r>
            <a:r>
              <a:rPr lang="en-US" altLang="zh-CN">
                <a:latin typeface="Times New Roman" panose="02020603050405020304" pitchFamily="18" charset="0"/>
              </a:rPr>
              <a:t>0, 1, 2…, </a:t>
            </a:r>
            <a:r>
              <a:rPr lang="en-US" altLang="zh-CN" i="1">
                <a:latin typeface="Times New Roman" panose="02020603050405020304" pitchFamily="18" charset="0"/>
              </a:rPr>
              <a:t>n</a:t>
            </a:r>
            <a:r>
              <a:rPr lang="en-US" altLang="zh-CN">
                <a:latin typeface="Times New Roman" panose="02020603050405020304" pitchFamily="18" charset="0"/>
              </a:rPr>
              <a:t>, … </a:t>
            </a:r>
            <a:r>
              <a:rPr lang="zh-CN" altLang="en-US">
                <a:latin typeface="Times New Roman" panose="02020603050405020304" pitchFamily="18" charset="0"/>
              </a:rPr>
              <a:t>是全体自然数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是有穷基数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  <a:endParaRPr lang="en-US" altLang="zh-CN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     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>
                <a:latin typeface="Times New Roman" panose="02020603050405020304" pitchFamily="18" charset="0"/>
              </a:rPr>
              <a:t>, … </a:t>
            </a:r>
            <a:r>
              <a:rPr lang="zh-CN" altLang="en-US">
                <a:latin typeface="Times New Roman" panose="02020603050405020304" pitchFamily="18" charset="0"/>
              </a:rPr>
              <a:t>是无穷基数</a:t>
            </a:r>
            <a:r>
              <a:rPr lang="en-US" altLang="zh-CN">
                <a:latin typeface="Times New Roman" panose="02020603050405020304" pitchFamily="18" charset="0"/>
              </a:rPr>
              <a:t>, 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>
                <a:latin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</a:rPr>
              <a:t>是最小的无穷基数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zh-CN" altLang="en-US">
                <a:latin typeface="Times New Roman" panose="02020603050405020304" pitchFamily="18" charset="0"/>
              </a:rPr>
              <a:t>后面还</a:t>
            </a:r>
          </a:p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有更大的基数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如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(R)</a:t>
            </a:r>
            <a:r>
              <a:rPr lang="zh-CN" altLang="en-US">
                <a:latin typeface="Times New Roman" panose="02020603050405020304" pitchFamily="18" charset="0"/>
              </a:rPr>
              <a:t>等</a:t>
            </a:r>
            <a:r>
              <a:rPr lang="en-US" altLang="zh-CN">
                <a:latin typeface="Times New Roman" panose="02020603050405020304" pitchFamily="18" charset="0"/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灯片编号占位符 5">
            <a:extLst>
              <a:ext uri="{FF2B5EF4-FFF2-40B4-BE49-F238E27FC236}">
                <a16:creationId xmlns:a16="http://schemas.microsoft.com/office/drawing/2014/main" id="{3866FC6A-D3BF-46D3-B085-93CE7038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478DB0AD-24DC-495E-A139-FF34882EA7BA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73</a:t>
            </a:fld>
            <a:endParaRPr lang="en-US" altLang="zh-CN" sz="1400" b="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id="{76A20F41-9D47-4657-9B3B-D09D3960BA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可数集</a:t>
            </a:r>
          </a:p>
        </p:txBody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id="{9B79ED7C-3F7F-4ECF-B976-287575F6AD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435975" cy="27352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8.14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card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可数集</a:t>
            </a:r>
            <a:r>
              <a:rPr lang="zh-CN" altLang="en-US" dirty="0">
                <a:latin typeface="Times New Roman" panose="02020603050405020304" pitchFamily="18" charset="0"/>
              </a:rPr>
              <a:t>或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可列集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spcBef>
                <a:spcPct val="75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实例：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}, 5, </a:t>
            </a:r>
            <a:r>
              <a:rPr lang="zh-CN" altLang="en-US" dirty="0">
                <a:latin typeface="Times New Roman" panose="02020603050405020304" pitchFamily="18" charset="0"/>
              </a:rPr>
              <a:t>整数集</a:t>
            </a:r>
            <a:r>
              <a:rPr lang="en-US" altLang="zh-CN" dirty="0">
                <a:latin typeface="Times New Roman" panose="02020603050405020304" pitchFamily="18" charset="0"/>
              </a:rPr>
              <a:t>Z, </a:t>
            </a:r>
            <a:r>
              <a:rPr lang="zh-CN" altLang="en-US" dirty="0">
                <a:latin typeface="Times New Roman" panose="02020603050405020304" pitchFamily="18" charset="0"/>
              </a:rPr>
              <a:t>有理数集</a:t>
            </a:r>
            <a:r>
              <a:rPr lang="en-US" altLang="zh-CN" dirty="0">
                <a:latin typeface="Times New Roman" panose="02020603050405020304" pitchFamily="18" charset="0"/>
              </a:rPr>
              <a:t>Q, N×N</a:t>
            </a:r>
            <a:r>
              <a:rPr lang="zh-CN" altLang="en-US" dirty="0">
                <a:latin typeface="Times New Roman" panose="02020603050405020304" pitchFamily="18" charset="0"/>
              </a:rPr>
              <a:t>等都是可数集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实数集 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不是可数集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等势的集合也不是可数集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对于任何的可数集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它的元素都可以排列成一个有序图形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spcBef>
                <a:spcPct val="10000"/>
              </a:spcBef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换句话说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都可以找到一个“数遍”集合中全体元素的顺序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94213" name="Rectangle 4">
            <a:extLst>
              <a:ext uri="{FF2B5EF4-FFF2-40B4-BE49-F238E27FC236}">
                <a16:creationId xmlns:a16="http://schemas.microsoft.com/office/drawing/2014/main" id="{7580A16A-04E2-4368-A5BE-63CE3D50E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005263"/>
            <a:ext cx="8675687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可数集的性质：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可数集的任何子集都是可数集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两个可数集的并是可数集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两个可数集的笛卡儿积是可数集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可数个可数集的笛卡儿积仍是可数集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无穷集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的幂集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</a:rPr>
              <a:t>不是可数集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3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灯片编号占位符 5">
            <a:extLst>
              <a:ext uri="{FF2B5EF4-FFF2-40B4-BE49-F238E27FC236}">
                <a16:creationId xmlns:a16="http://schemas.microsoft.com/office/drawing/2014/main" id="{883FC1A8-0F29-418A-999E-37D98BA3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58F9B-92D2-4CA8-8E6C-9977F7820560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74</a:t>
            </a:fld>
            <a:endParaRPr lang="en-US" altLang="zh-CN" sz="1400" b="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id="{35D00CD4-E688-423E-A58E-99E05EF20C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id="{7175E9C6-6D0D-4658-B381-CA07C51D76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357563"/>
            <a:ext cx="8229600" cy="1511300"/>
          </a:xfrm>
        </p:spPr>
        <p:txBody>
          <a:bodyPr/>
          <a:lstStyle/>
          <a:p>
            <a:pPr eaLnBrk="1" hangingPunct="1"/>
            <a:r>
              <a:rPr lang="zh-CN" altLang="en-US">
                <a:latin typeface="Times New Roman" panose="02020603050405020304" pitchFamily="18" charset="0"/>
              </a:rPr>
              <a:t>解  </a:t>
            </a:r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={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S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E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L</a:t>
            </a:r>
            <a:r>
              <a:rPr lang="en-US" altLang="zh-CN">
                <a:latin typeface="Times New Roman" panose="02020603050405020304" pitchFamily="18" charset="0"/>
              </a:rPr>
              <a:t>}</a:t>
            </a:r>
            <a:r>
              <a:rPr lang="zh-CN" altLang="en-US">
                <a:latin typeface="Times New Roman" panose="02020603050405020304" pitchFamily="18" charset="0"/>
              </a:rPr>
              <a:t>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T</a:t>
            </a:r>
            <a:r>
              <a:rPr lang="en-US" altLang="zh-CN">
                <a:latin typeface="Times New Roman" panose="02020603050405020304" pitchFamily="18" charset="0"/>
              </a:rPr>
              <a:t>=5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=0.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</a:rPr>
              <a:t>|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|=4 </a:t>
            </a:r>
            <a:r>
              <a:rPr lang="zh-CN" altLang="en-US">
                <a:latin typeface="Times New Roman" panose="02020603050405020304" pitchFamily="18" charset="0"/>
              </a:rPr>
              <a:t>可知 </a:t>
            </a:r>
            <a:r>
              <a:rPr lang="en-US" altLang="zh-CN">
                <a:latin typeface="Times New Roman" panose="02020603050405020304" pitchFamily="18" charset="0"/>
              </a:rPr>
              <a:t>card</a:t>
            </a:r>
            <a:r>
              <a:rPr lang="en-US" altLang="zh-CN" i="1">
                <a:latin typeface="Times New Roman" panose="02020603050405020304" pitchFamily="18" charset="0"/>
              </a:rPr>
              <a:t>C</a:t>
            </a:r>
            <a:r>
              <a:rPr lang="en-US" altLang="zh-CN">
                <a:latin typeface="Times New Roman" panose="02020603050405020304" pitchFamily="18" charset="0"/>
              </a:rPr>
              <a:t>=card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)=|</a:t>
            </a:r>
            <a:r>
              <a:rPr lang="en-US" altLang="zh-CN" i="1">
                <a:latin typeface="Times New Roman" panose="02020603050405020304" pitchFamily="18" charset="0"/>
              </a:rPr>
              <a:t>P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)|=2</a:t>
            </a:r>
            <a:r>
              <a:rPr lang="en-US" altLang="zh-CN" baseline="30000">
                <a:latin typeface="Times New Roman" panose="02020603050405020304" pitchFamily="18" charset="0"/>
              </a:rPr>
              <a:t>4</a:t>
            </a:r>
            <a:r>
              <a:rPr lang="en-US" altLang="zh-CN">
                <a:latin typeface="Times New Roman" panose="02020603050405020304" pitchFamily="18" charset="0"/>
              </a:rPr>
              <a:t>=16.</a:t>
            </a:r>
            <a:endParaRPr lang="en-US" altLang="zh-CN"/>
          </a:p>
        </p:txBody>
      </p:sp>
      <p:sp>
        <p:nvSpPr>
          <p:cNvPr id="96261" name="Rectangle 4">
            <a:extLst>
              <a:ext uri="{FF2B5EF4-FFF2-40B4-BE49-F238E27FC236}">
                <a16:creationId xmlns:a16="http://schemas.microsoft.com/office/drawing/2014/main" id="{3D8EDBF3-FF2A-46B9-AA20-487565D85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268413"/>
            <a:ext cx="8229600" cy="1944687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9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zh-CN" altLang="en-US" dirty="0">
                <a:latin typeface="Times New Roman" panose="02020603050405020304" pitchFamily="18" charset="0"/>
              </a:rPr>
              <a:t>求下列集合的基数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</a:rPr>
              <a:t>是单词“</a:t>
            </a:r>
            <a:r>
              <a:rPr lang="en-US" altLang="zh-CN" i="1" dirty="0">
                <a:latin typeface="Times New Roman" panose="02020603050405020304" pitchFamily="18" charset="0"/>
              </a:rPr>
              <a:t>BASEBALL</a:t>
            </a:r>
            <a:r>
              <a:rPr lang="en-US" altLang="zh-CN" dirty="0">
                <a:latin typeface="Times New Roman" panose="02020603050405020304" pitchFamily="18" charset="0"/>
              </a:rPr>
              <a:t>”</a:t>
            </a:r>
            <a:r>
              <a:rPr lang="zh-CN" altLang="en-US" dirty="0">
                <a:latin typeface="Times New Roman" panose="02020603050405020304" pitchFamily="18" charset="0"/>
              </a:rPr>
              <a:t>中的字母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x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30000" dirty="0">
                <a:latin typeface="Times New Roman" panose="02020603050405020304" pitchFamily="18" charset="0"/>
                <a:ea typeface="+mn-ea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=9∧2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=8}</a:t>
            </a:r>
          </a:p>
          <a:p>
            <a:pPr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(3) </a:t>
            </a:r>
            <a:r>
              <a:rPr lang="en-US" altLang="zh-CN" i="1" dirty="0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 3, 7, 11}</a:t>
            </a: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灯片编号占位符 5">
            <a:extLst>
              <a:ext uri="{FF2B5EF4-FFF2-40B4-BE49-F238E27FC236}">
                <a16:creationId xmlns:a16="http://schemas.microsoft.com/office/drawing/2014/main" id="{63F87A2F-AEFA-42B4-9F02-38D24E57A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D397FA9-86A3-4139-94AD-5C08ED5D1BA1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75</a:t>
            </a:fld>
            <a:endParaRPr lang="en-US" altLang="zh-CN" sz="1400" b="0"/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7A40BF4-99AE-4EAF-98F1-49BF42DA74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18488" cy="1008063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10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为集合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且 </a:t>
            </a:r>
            <a:r>
              <a:rPr lang="en-US" altLang="zh-CN" dirty="0">
                <a:latin typeface="Times New Roman" panose="02020603050405020304" pitchFamily="18" charset="0"/>
              </a:rPr>
              <a:t>card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是自然数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≠0.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</a:t>
            </a:r>
            <a:r>
              <a:rPr lang="zh-CN" altLang="en-US" dirty="0">
                <a:latin typeface="Times New Roman" panose="02020603050405020304" pitchFamily="18" charset="0"/>
              </a:rPr>
              <a:t>求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98308" name="Rectangle 4">
            <a:extLst>
              <a:ext uri="{FF2B5EF4-FFF2-40B4-BE49-F238E27FC236}">
                <a16:creationId xmlns:a16="http://schemas.microsoft.com/office/drawing/2014/main" id="{994CB49B-E1F5-423B-A614-DCE7FD28AB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  <p:sp>
        <p:nvSpPr>
          <p:cNvPr id="98309" name="Rectangle 5">
            <a:extLst>
              <a:ext uri="{FF2B5EF4-FFF2-40B4-BE49-F238E27FC236}">
                <a16:creationId xmlns:a16="http://schemas.microsoft.com/office/drawing/2014/main" id="{F76349E4-5D4A-43CD-B2A7-C5F512176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276475"/>
            <a:ext cx="8280400" cy="417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解 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方法一</a:t>
            </a:r>
            <a:r>
              <a:rPr lang="zh-CN" altLang="en-US" dirty="0">
                <a:latin typeface="Times New Roman" panose="02020603050405020304" pitchFamily="18" charset="0"/>
              </a:rPr>
              <a:t>   构造双射函数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由</a:t>
            </a:r>
            <a:r>
              <a:rPr lang="en-US" altLang="zh-CN" dirty="0">
                <a:latin typeface="Times New Roman" panose="02020603050405020304" pitchFamily="18" charset="0"/>
              </a:rPr>
              <a:t>card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</a:rPr>
              <a:t>card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可知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都是可数集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i="1" dirty="0">
                <a:latin typeface="Times New Roman" panose="02020603050405020304" pitchFamily="18" charset="0"/>
              </a:rPr>
              <a:t>           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,…}, 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,…,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 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对任意的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&gt;,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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&gt;=&lt;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latin typeface="Times New Roman" panose="02020603050405020304" pitchFamily="18" charset="0"/>
              </a:rPr>
              <a:t>&gt;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l 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定义函数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→N</a:t>
            </a:r>
            <a:b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</a:b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  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(&lt;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i="1" baseline="-25000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&gt;)=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in</a:t>
            </a:r>
            <a:r>
              <a:rPr lang="en-US" altLang="zh-CN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+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i="1" dirty="0" err="1">
                <a:solidFill>
                  <a:srgbClr val="0066FF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=0,1,…, 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=0,1,…,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易见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</a:rPr>
              <a:t>的双射函数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  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=card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N 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20BAD1-5850-4346-A147-C87D8F6E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方法一的实例说明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1ED30B-902E-46DB-B488-BCC3F64F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35D2C77-8702-4941-9AA0-50A2BE0C613C}" type="slidenum">
              <a:rPr lang="en-US" altLang="zh-CN" smtClean="0"/>
              <a:pPr>
                <a:defRPr/>
              </a:pPr>
              <a:t>76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E5C66C1-1ECD-49A1-8A12-CFAC4A978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0456" y="2262960"/>
            <a:ext cx="5256584" cy="45780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E2F1960-27DB-48DB-9142-0693E2D2D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445" y="1128379"/>
            <a:ext cx="6216691" cy="1008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75903"/>
      </p:ext>
    </p:extLst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灯片编号占位符 5">
            <a:extLst>
              <a:ext uri="{FF2B5EF4-FFF2-40B4-BE49-F238E27FC236}">
                <a16:creationId xmlns:a16="http://schemas.microsoft.com/office/drawing/2014/main" id="{C8F99EB2-6C97-43BA-866D-8EFC71429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11E59C2-52F0-491E-B624-33A4A87F13F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77</a:t>
            </a:fld>
            <a:endParaRPr lang="en-US" altLang="zh-CN" sz="1400" b="0"/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1C045D8F-13B1-4AA2-8FA0-36588A8FCD1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25538"/>
            <a:ext cx="8229600" cy="4525962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</a:rPr>
              <a:t>方法二</a:t>
            </a:r>
            <a:r>
              <a:rPr lang="zh-CN" altLang="en-US" dirty="0">
                <a:latin typeface="Times New Roman" panose="02020603050405020304" pitchFamily="18" charset="0"/>
              </a:rPr>
              <a:t>   直接使用可数集的性质求解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因为 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, card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都是可数集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根据性质</a:t>
            </a:r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【</a:t>
            </a:r>
            <a:r>
              <a:rPr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两个可数集的笛卡儿积是可数集</a:t>
            </a:r>
            <a:r>
              <a:rPr lang="en-US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】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可知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</a:rPr>
              <a:t>也是可数集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所以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≤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显然当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≠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dirty="0">
                <a:latin typeface="Times New Roman" panose="02020603050405020304" pitchFamily="18" charset="0"/>
              </a:rPr>
              <a:t>时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                        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这就推出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综合上述得到 </a:t>
            </a: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</a:rPr>
              <a:t>                          </a:t>
            </a:r>
            <a:r>
              <a:rPr lang="en-US" altLang="zh-CN" dirty="0">
                <a:latin typeface="Times New Roman" panose="02020603050405020304" pitchFamily="18" charset="0"/>
              </a:rPr>
              <a:t>card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×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</a:t>
            </a:r>
            <a:r>
              <a:rPr lang="en-US" altLang="zh-CN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100356" name="Rectangle 4">
            <a:extLst>
              <a:ext uri="{FF2B5EF4-FFF2-40B4-BE49-F238E27FC236}">
                <a16:creationId xmlns:a16="http://schemas.microsoft.com/office/drawing/2014/main" id="{2ABF16A3-F915-45DF-962D-ED8DBAC4A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algn="ctr" eaLnBrk="1" hangingPunct="1"/>
            <a:r>
              <a:rPr lang="zh-CN" altLang="en-US"/>
              <a:t>实例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灯片编号占位符 5">
            <a:extLst>
              <a:ext uri="{FF2B5EF4-FFF2-40B4-BE49-F238E27FC236}">
                <a16:creationId xmlns:a16="http://schemas.microsoft.com/office/drawing/2014/main" id="{45E563CC-B76B-428D-B75A-B02F0090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2896800-8F40-4530-8284-1CFE9492EDE6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78</a:t>
            </a:fld>
            <a:endParaRPr lang="en-US" altLang="zh-CN" sz="1400" b="0"/>
          </a:p>
        </p:txBody>
      </p:sp>
      <p:sp>
        <p:nvSpPr>
          <p:cNvPr id="481282" name="Rectangle 2">
            <a:extLst>
              <a:ext uri="{FF2B5EF4-FFF2-40B4-BE49-F238E27FC236}">
                <a16:creationId xmlns:a16="http://schemas.microsoft.com/office/drawing/2014/main" id="{840FDE25-EC7D-4C40-AE5C-3F2E92807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7704" y="314350"/>
            <a:ext cx="6337325" cy="360338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8.3 </a:t>
            </a:r>
            <a:r>
              <a:rPr lang="en-US" altLang="zh-CN" dirty="0">
                <a:latin typeface="华文中宋" panose="02010600040101010101" pitchFamily="2" charset="-122"/>
              </a:rPr>
              <a:t> </a:t>
            </a:r>
            <a:r>
              <a:rPr lang="zh-CN" altLang="en-US" dirty="0">
                <a:latin typeface="华文中宋" panose="02010600040101010101" pitchFamily="2" charset="-122"/>
              </a:rPr>
              <a:t>双射函数与集合的基数（回顾）</a:t>
            </a:r>
          </a:p>
        </p:txBody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id="{2D28F4D8-5CA7-414B-9EC1-69D0742ECC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eaLnBrk="1" hangingPunct="1"/>
            <a:r>
              <a:rPr lang="zh-CN" altLang="en-US"/>
              <a:t>主要内容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集合的等势及其性质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重要的等势或不等势的结果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集合的优势及其性质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集合的基数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可数集</a:t>
            </a:r>
          </a:p>
        </p:txBody>
      </p:sp>
    </p:spTree>
    <p:extLst>
      <p:ext uri="{BB962C8B-B14F-4D97-AF65-F5344CB8AC3E}">
        <p14:creationId xmlns:p14="http://schemas.microsoft.com/office/powerpoint/2010/main" val="2283016194"/>
      </p:ext>
    </p:extLst>
  </p:cSld>
  <p:clrMapOvr>
    <a:masterClrMapping/>
  </p:clrMapOvr>
  <p:transition spd="slow">
    <p:fad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灯片编号占位符 3">
            <a:extLst>
              <a:ext uri="{FF2B5EF4-FFF2-40B4-BE49-F238E27FC236}">
                <a16:creationId xmlns:a16="http://schemas.microsoft.com/office/drawing/2014/main" id="{18E22A93-A6C6-4460-8EFE-20FA1A820E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B545400-BA5B-4FA4-A7CF-6A0CB388FEBA}" type="slidenum">
              <a:rPr lang="en-US" altLang="zh-CN" sz="1400" b="0" smtClean="0"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79</a:t>
            </a:fld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24579" name="标题 1">
            <a:extLst>
              <a:ext uri="{FF2B5EF4-FFF2-40B4-BE49-F238E27FC236}">
                <a16:creationId xmlns:a16="http://schemas.microsoft.com/office/drawing/2014/main" id="{D8F1232E-18BF-4DE6-972E-5958A87FCE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进阶例题</a:t>
            </a:r>
          </a:p>
        </p:txBody>
      </p:sp>
      <p:sp>
        <p:nvSpPr>
          <p:cNvPr id="24580" name="文本框 3">
            <a:extLst>
              <a:ext uri="{FF2B5EF4-FFF2-40B4-BE49-F238E27FC236}">
                <a16:creationId xmlns:a16="http://schemas.microsoft.com/office/drawing/2014/main" id="{E9E200DA-BC29-492F-BA13-DFB5D96B6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4450"/>
            <a:ext cx="1135062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4800">
                <a:solidFill>
                  <a:srgbClr val="FF0000"/>
                </a:solidFill>
                <a:sym typeface="Webdings" panose="05030102010509060703" pitchFamily="18" charset="2"/>
              </a:rPr>
              <a:t></a:t>
            </a:r>
            <a:endParaRPr lang="zh-CN" altLang="en-US" sz="4800">
              <a:solidFill>
                <a:srgbClr val="FF0000"/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86C4C4-F3A7-4F27-98E8-BBE93E80D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2" y="1132002"/>
            <a:ext cx="8842176" cy="164892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3B2D0D4-3676-457F-A031-032657AE71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935" y="2981049"/>
            <a:ext cx="6432376" cy="111867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E91001FF-284E-465A-A915-70623AAFC9D5}"/>
              </a:ext>
            </a:extLst>
          </p:cNvPr>
          <p:cNvSpPr txBox="1"/>
          <p:nvPr/>
        </p:nvSpPr>
        <p:spPr>
          <a:xfrm>
            <a:off x="0" y="3078423"/>
            <a:ext cx="433388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kern="1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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472028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5">
            <a:extLst>
              <a:ext uri="{FF2B5EF4-FFF2-40B4-BE49-F238E27FC236}">
                <a16:creationId xmlns:a16="http://schemas.microsoft.com/office/drawing/2014/main" id="{D1EA9477-BC41-4E50-98C9-7F8BF75E9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53AF35-05DE-490E-A4A5-A28F729A5FEE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zh-CN" sz="1400" b="0"/>
          </a:p>
        </p:txBody>
      </p:sp>
      <p:sp>
        <p:nvSpPr>
          <p:cNvPr id="16387" name="Rectangle 9">
            <a:extLst>
              <a:ext uri="{FF2B5EF4-FFF2-40B4-BE49-F238E27FC236}">
                <a16:creationId xmlns:a16="http://schemas.microsoft.com/office/drawing/2014/main" id="{5EABC524-2CD3-40C3-975A-7F8346B03A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函数的像和完全原像</a:t>
            </a:r>
          </a:p>
        </p:txBody>
      </p:sp>
      <p:sp>
        <p:nvSpPr>
          <p:cNvPr id="16388" name="Rectangle 10">
            <a:extLst>
              <a:ext uri="{FF2B5EF4-FFF2-40B4-BE49-F238E27FC236}">
                <a16:creationId xmlns:a16="http://schemas.microsoft.com/office/drawing/2014/main" id="{12CB4295-B675-4ADD-B480-BC8D43D4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0310" y="1009555"/>
            <a:ext cx="8422170" cy="2879725"/>
          </a:xfrm>
        </p:spPr>
        <p:txBody>
          <a:bodyPr/>
          <a:lstStyle/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8.5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设函数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下的像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{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 | 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函数的像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(2) 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A50021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在 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f 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下的完全原像  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={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函数值与像的区别：函数值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</a:rPr>
              <a:t>)∈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像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</a:p>
          <a:p>
            <a:pPr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latin typeface="Times New Roman" panose="02020603050405020304" pitchFamily="18" charset="0"/>
              </a:rPr>
              <a:t>一般说来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))≠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   </a:t>
            </a:r>
            <a:r>
              <a:rPr lang="zh-CN" altLang="en-US" dirty="0">
                <a:latin typeface="Times New Roman" panose="02020603050405020304" pitchFamily="18" charset="0"/>
              </a:rPr>
              <a:t>但是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))</a:t>
            </a:r>
          </a:p>
          <a:p>
            <a:pPr marL="0" indent="0" eaLnBrk="1" hangingPunct="1">
              <a:buClr>
                <a:srgbClr val="FF9900"/>
              </a:buClr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          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≠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但是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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Rectangle 11">
            <a:extLst>
              <a:ext uri="{FF2B5EF4-FFF2-40B4-BE49-F238E27FC236}">
                <a16:creationId xmlns:a16="http://schemas.microsoft.com/office/drawing/2014/main" id="{F9181FAB-88A9-4557-BDD3-A66C175B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973" y="3851195"/>
            <a:ext cx="8280400" cy="287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例  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={0,1,2,3,4},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={0,1,2,3},</a:t>
            </a:r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={&lt;0,0&gt;,&lt;1,2&gt;&lt;2,1&gt;,&lt;3,1&gt;,&lt;4,2&gt;}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令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={0,1},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={2,3},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那么有          </a:t>
            </a:r>
          </a:p>
          <a:p>
            <a:pPr>
              <a:buClrTx/>
              <a:buFontTx/>
              <a:buNone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</a:rPr>
              <a:t>       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 {0,1}) = {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(0),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(1)} = {0,2}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B</a:t>
            </a:r>
          </a:p>
          <a:p>
            <a:pPr>
              <a:buClrTx/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))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 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{0,2}</a:t>
            </a:r>
            <a:r>
              <a:rPr lang="en-US" altLang="zh-CN" dirty="0">
                <a:latin typeface="Times New Roman" panose="02020603050405020304" pitchFamily="18" charset="0"/>
              </a:rPr>
              <a:t>)=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{0,1,4}</a:t>
            </a:r>
          </a:p>
          <a:p>
            <a:pPr>
              <a:buClr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66FF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0066FF"/>
                </a:solidFill>
                <a:latin typeface="Times New Roman" panose="02020603050405020304" pitchFamily="18" charset="0"/>
                <a:ea typeface="+mn-ea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 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f 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({2,3})= {1,4}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i="1" dirty="0">
                <a:solidFill>
                  <a:srgbClr val="0066FF"/>
                </a:solidFill>
                <a:latin typeface="Times New Roman" panose="02020603050405020304" pitchFamily="18" charset="0"/>
              </a:rPr>
              <a:t>A</a:t>
            </a:r>
          </a:p>
          <a:p>
            <a:pPr>
              <a:buClrTx/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(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{1,4})={2}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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 B</a:t>
            </a:r>
            <a:r>
              <a:rPr lang="en-US" altLang="zh-CN" baseline="-250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F466073-5327-4B63-956D-42E0F39C96D1}"/>
              </a:ext>
            </a:extLst>
          </p:cNvPr>
          <p:cNvCxnSpPr/>
          <p:nvPr/>
        </p:nvCxnSpPr>
        <p:spPr>
          <a:xfrm>
            <a:off x="0" y="3851195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6615D54-FE38-4D5E-A46B-D87851886705}"/>
              </a:ext>
            </a:extLst>
          </p:cNvPr>
          <p:cNvCxnSpPr/>
          <p:nvPr/>
        </p:nvCxnSpPr>
        <p:spPr>
          <a:xfrm>
            <a:off x="0" y="2348880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D5C5A653-E014-413F-A116-E9440643984C}"/>
              </a:ext>
            </a:extLst>
          </p:cNvPr>
          <p:cNvCxnSpPr/>
          <p:nvPr/>
        </p:nvCxnSpPr>
        <p:spPr>
          <a:xfrm>
            <a:off x="0" y="4653136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3C5B23F-F425-47DB-9131-1DB4F9AEBD9E}"/>
              </a:ext>
            </a:extLst>
          </p:cNvPr>
          <p:cNvCxnSpPr/>
          <p:nvPr/>
        </p:nvCxnSpPr>
        <p:spPr>
          <a:xfrm>
            <a:off x="0" y="5517232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6F610949-3839-4E86-AFA0-DAD59BD9CC77}"/>
              </a:ext>
            </a:extLst>
          </p:cNvPr>
          <p:cNvCxnSpPr/>
          <p:nvPr/>
        </p:nvCxnSpPr>
        <p:spPr>
          <a:xfrm>
            <a:off x="0" y="5949280"/>
            <a:ext cx="914400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4781010D-84FB-419C-829B-2A10F829378C}"/>
              </a:ext>
            </a:extLst>
          </p:cNvPr>
          <p:cNvSpPr txBox="1"/>
          <p:nvPr/>
        </p:nvSpPr>
        <p:spPr>
          <a:xfrm>
            <a:off x="0" y="2334353"/>
            <a:ext cx="49159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注意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26D0131E-6E74-4EF3-98C5-F11467B6F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01FAF3B-D8A2-46E0-9982-DED4C8292CDF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80</a:t>
            </a:fld>
            <a:endParaRPr lang="en-US" altLang="zh-CN" sz="1400" b="0"/>
          </a:p>
        </p:txBody>
      </p:sp>
      <p:sp>
        <p:nvSpPr>
          <p:cNvPr id="268291" name="Rectangle 3">
            <a:extLst>
              <a:ext uri="{FF2B5EF4-FFF2-40B4-BE49-F238E27FC236}">
                <a16:creationId xmlns:a16="http://schemas.microsoft.com/office/drawing/2014/main" id="{AD946137-650E-4F2E-8694-B3A0B8F4C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 dirty="0">
                <a:latin typeface="华文中宋" panose="02010600040101010101" pitchFamily="2" charset="-122"/>
              </a:rPr>
              <a:t>第八章 函数（回顾）</a:t>
            </a:r>
          </a:p>
        </p:txBody>
      </p:sp>
      <p:sp>
        <p:nvSpPr>
          <p:cNvPr id="4100" name="Rectangle 14">
            <a:extLst>
              <a:ext uri="{FF2B5EF4-FFF2-40B4-BE49-F238E27FC236}">
                <a16:creationId xmlns:a16="http://schemas.microsoft.com/office/drawing/2014/main" id="{9917B228-A2E2-4553-98C1-F4309E1385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8.1 </a:t>
            </a:r>
            <a:r>
              <a:rPr lang="zh-CN" altLang="en-US" dirty="0"/>
              <a:t>函数的定义与性质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函数定义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函数性质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8.2 </a:t>
            </a:r>
            <a:r>
              <a:rPr lang="zh-CN" altLang="en-US" dirty="0"/>
              <a:t>函数运算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函数的逆</a:t>
            </a:r>
          </a:p>
          <a:p>
            <a:pPr marL="457200" indent="-457200" eaLnBrk="1" hangingPunct="1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函数的复合</a:t>
            </a:r>
          </a:p>
          <a:p>
            <a:pPr marL="457200" indent="-457200" eaLnBrk="1" hangingPunct="1">
              <a:buClr>
                <a:srgbClr val="FF9900"/>
              </a:buClr>
            </a:pPr>
            <a:r>
              <a:rPr lang="en-US" altLang="zh-CN" dirty="0"/>
              <a:t>8.3 </a:t>
            </a:r>
            <a:r>
              <a:rPr lang="zh-CN" altLang="en-US" dirty="0"/>
              <a:t>双射函数与集合的基数</a:t>
            </a:r>
          </a:p>
        </p:txBody>
      </p:sp>
    </p:spTree>
    <p:extLst>
      <p:ext uri="{BB962C8B-B14F-4D97-AF65-F5344CB8AC3E}">
        <p14:creationId xmlns:p14="http://schemas.microsoft.com/office/powerpoint/2010/main" val="1821369815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灯片编号占位符 5">
            <a:extLst>
              <a:ext uri="{FF2B5EF4-FFF2-40B4-BE49-F238E27FC236}">
                <a16:creationId xmlns:a16="http://schemas.microsoft.com/office/drawing/2014/main" id="{C1D2CD1D-D215-4922-9246-40F8E50C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935000F-7864-40A5-8130-5A672F2513A5}" type="slidenum">
              <a:rPr lang="en-US" altLang="zh-CN" sz="1400" b="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zh-CN" sz="1400" b="0"/>
          </a:p>
        </p:txBody>
      </p:sp>
      <p:sp>
        <p:nvSpPr>
          <p:cNvPr id="18435" name="Rectangle 7">
            <a:extLst>
              <a:ext uri="{FF2B5EF4-FFF2-40B4-BE49-F238E27FC236}">
                <a16:creationId xmlns:a16="http://schemas.microsoft.com/office/drawing/2014/main" id="{6680BD1A-EB68-44A4-924A-A181262327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zh-CN" altLang="en-US">
                <a:latin typeface="Times New Roman" panose="02020603050405020304" pitchFamily="18" charset="0"/>
              </a:rPr>
              <a:t>函数的性质</a:t>
            </a:r>
          </a:p>
        </p:txBody>
      </p:sp>
      <p:sp>
        <p:nvSpPr>
          <p:cNvPr id="18436" name="Rectangle 8">
            <a:extLst>
              <a:ext uri="{FF2B5EF4-FFF2-40B4-BE49-F238E27FC236}">
                <a16:creationId xmlns:a16="http://schemas.microsoft.com/office/drawing/2014/main" id="{DC31823E-1988-4F40-9992-CA9602C172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351838" cy="22320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8.6</a:t>
            </a:r>
            <a:r>
              <a:rPr lang="en-US" altLang="zh-CN">
                <a:latin typeface="Times New Roman" panose="02020603050405020304" pitchFamily="18" charset="0"/>
              </a:rPr>
              <a:t>  </a:t>
            </a:r>
            <a:r>
              <a:rPr lang="zh-CN" altLang="en-US">
                <a:latin typeface="Times New Roman" panose="02020603050405020304" pitchFamily="18" charset="0"/>
              </a:rPr>
              <a:t>设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zh-CN" altLang="en-US">
                <a:latin typeface="Times New Roman" panose="02020603050405020304" pitchFamily="18" charset="0"/>
              </a:rPr>
              <a:t>：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en-US" altLang="zh-CN">
                <a:latin typeface="Times New Roman" panose="02020603050405020304" pitchFamily="18" charset="0"/>
              </a:rPr>
              <a:t>ran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=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满射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zh-CN" altLang="en-US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∈ran</a:t>
            </a:r>
            <a:r>
              <a:rPr lang="en-US" altLang="zh-CN" i="1">
                <a:latin typeface="Times New Roman" panose="02020603050405020304" pitchFamily="18" charset="0"/>
              </a:rPr>
              <a:t>f </a:t>
            </a:r>
            <a:r>
              <a:rPr lang="zh-CN" altLang="en-US">
                <a:latin typeface="Times New Roman" panose="02020603050405020304" pitchFamily="18" charset="0"/>
              </a:rPr>
              <a:t>都存在唯一的 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∈</a:t>
            </a:r>
            <a:r>
              <a:rPr lang="en-US" altLang="zh-CN" i="1">
                <a:latin typeface="Times New Roman" panose="02020603050405020304" pitchFamily="18" charset="0"/>
              </a:rPr>
              <a:t>A </a:t>
            </a:r>
            <a:r>
              <a:rPr lang="zh-CN" altLang="en-US">
                <a:latin typeface="Times New Roman" panose="02020603050405020304" pitchFamily="18" charset="0"/>
              </a:rPr>
              <a:t>使得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</a:t>
            </a:r>
            <a:r>
              <a:rPr lang="en-US" altLang="zh-CN" i="1">
                <a:latin typeface="Times New Roman" panose="02020603050405020304" pitchFamily="18" charset="0"/>
              </a:rPr>
              <a:t>y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</a:p>
          <a:p>
            <a:pPr eaLnBrk="1" hangingPunct="1"/>
            <a:r>
              <a:rPr lang="en-US" altLang="zh-CN" i="1">
                <a:latin typeface="Times New Roman" panose="02020603050405020304" pitchFamily="18" charset="0"/>
              </a:rPr>
              <a:t>      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单射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 </a:t>
            </a:r>
            <a:r>
              <a:rPr lang="zh-CN" altLang="en-US">
                <a:latin typeface="Times New Roman" panose="02020603050405020304" pitchFamily="18" charset="0"/>
              </a:rPr>
              <a:t>若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 </a:t>
            </a:r>
            <a:r>
              <a:rPr lang="zh-CN" altLang="en-US">
                <a:latin typeface="Times New Roman" panose="02020603050405020304" pitchFamily="18" charset="0"/>
              </a:rPr>
              <a:t>既是满射又是单射的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则称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</a:t>
            </a:r>
            <a:r>
              <a:rPr lang="en-US" altLang="zh-CN" i="1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→</a:t>
            </a:r>
            <a:r>
              <a:rPr lang="en-US" altLang="zh-CN" i="1">
                <a:latin typeface="Times New Roman" panose="02020603050405020304" pitchFamily="18" charset="0"/>
              </a:rPr>
              <a:t>B</a:t>
            </a:r>
            <a:r>
              <a:rPr lang="zh-CN" altLang="en-US">
                <a:latin typeface="Times New Roman" panose="02020603050405020304" pitchFamily="18" charset="0"/>
              </a:rPr>
              <a:t>是</a:t>
            </a:r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双射</a:t>
            </a:r>
            <a:r>
              <a:rPr lang="zh-CN" altLang="en-US">
                <a:latin typeface="Times New Roman" panose="02020603050405020304" pitchFamily="18" charset="0"/>
              </a:rPr>
              <a:t>的</a:t>
            </a:r>
          </a:p>
        </p:txBody>
      </p:sp>
      <p:sp>
        <p:nvSpPr>
          <p:cNvPr id="18437" name="Rectangle 9">
            <a:extLst>
              <a:ext uri="{FF2B5EF4-FFF2-40B4-BE49-F238E27FC236}">
                <a16:creationId xmlns:a16="http://schemas.microsoft.com/office/drawing/2014/main" id="{F8144D37-D072-4E98-8265-A83E53221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87775"/>
            <a:ext cx="8353425" cy="273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>
                <a:solidFill>
                  <a:srgbClr val="A50021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   </a:t>
            </a:r>
            <a:r>
              <a:rPr lang="zh-CN" altLang="en-US">
                <a:latin typeface="Times New Roman" panose="02020603050405020304" pitchFamily="18" charset="0"/>
              </a:rPr>
              <a:t>判断下面函数是否为单射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满射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双射的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为什么</a:t>
            </a:r>
            <a:r>
              <a:rPr lang="en-US" altLang="zh-CN">
                <a:latin typeface="Times New Roman" panose="02020603050405020304" pitchFamily="18" charset="0"/>
              </a:rPr>
              <a:t>?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(1)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>
                <a:latin typeface="Times New Roman" panose="02020603050405020304" pitchFamily="18" charset="0"/>
              </a:rPr>
              <a:t>1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(2)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:Z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ln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Z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为正整数集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(3)</a:t>
            </a:r>
            <a:r>
              <a:rPr lang="en-US" altLang="zh-CN" i="1">
                <a:latin typeface="Times New Roman" panose="02020603050405020304" pitchFamily="18" charset="0"/>
              </a:rPr>
              <a:t>  f</a:t>
            </a:r>
            <a:r>
              <a:rPr lang="en-US" altLang="zh-CN">
                <a:latin typeface="Times New Roman" panose="02020603050405020304" pitchFamily="18" charset="0"/>
              </a:rPr>
              <a:t>:R→Z,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 = 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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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>
                <a:latin typeface="Times New Roman" panose="02020603050405020304" pitchFamily="18" charset="0"/>
              </a:rPr>
              <a:t>4)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:R→</a:t>
            </a:r>
            <a:r>
              <a:rPr lang="en-US" altLang="zh-CN" i="1">
                <a:latin typeface="Times New Roman" panose="02020603050405020304" pitchFamily="18" charset="0"/>
              </a:rPr>
              <a:t>R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)=2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+1</a:t>
            </a:r>
          </a:p>
          <a:p>
            <a:pPr eaLnBrk="1" hangingPunct="1"/>
            <a:r>
              <a:rPr lang="en-US" altLang="zh-CN">
                <a:latin typeface="Times New Roman" panose="02020603050405020304" pitchFamily="18" charset="0"/>
              </a:rPr>
              <a:t>(5) 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:R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→R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en-US" altLang="zh-CN" i="1">
                <a:latin typeface="Times New Roman" panose="02020603050405020304" pitchFamily="18" charset="0"/>
              </a:rPr>
              <a:t>f</a:t>
            </a:r>
            <a:r>
              <a:rPr lang="en-US" altLang="zh-CN">
                <a:latin typeface="Times New Roman" panose="02020603050405020304" pitchFamily="18" charset="0"/>
              </a:rPr>
              <a:t>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)=(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</a:rPr>
              <a:t>2</a:t>
            </a:r>
            <a:r>
              <a:rPr lang="en-US" altLang="zh-CN">
                <a:latin typeface="Times New Roman" panose="02020603050405020304" pitchFamily="18" charset="0"/>
              </a:rPr>
              <a:t>+1)/</a:t>
            </a:r>
            <a:r>
              <a:rPr lang="en-US" altLang="zh-CN" i="1">
                <a:latin typeface="Times New Roman" panose="02020603050405020304" pitchFamily="18" charset="0"/>
              </a:rPr>
              <a:t>x</a:t>
            </a:r>
            <a:r>
              <a:rPr lang="en-US" altLang="zh-CN">
                <a:latin typeface="Times New Roman" panose="02020603050405020304" pitchFamily="18" charset="0"/>
              </a:rPr>
              <a:t>, </a:t>
            </a:r>
            <a:r>
              <a:rPr lang="zh-CN" altLang="en-US">
                <a:latin typeface="Times New Roman" panose="02020603050405020304" pitchFamily="18" charset="0"/>
              </a:rPr>
              <a:t>其中</a:t>
            </a:r>
            <a:r>
              <a:rPr lang="en-US" altLang="zh-CN">
                <a:latin typeface="Times New Roman" panose="02020603050405020304" pitchFamily="18" charset="0"/>
              </a:rPr>
              <a:t>R</a:t>
            </a:r>
            <a:r>
              <a:rPr lang="en-US" altLang="zh-CN" baseline="30000">
                <a:latin typeface="Times New Roman" panose="02020603050405020304" pitchFamily="18" charset="0"/>
              </a:rPr>
              <a:t>+</a:t>
            </a:r>
            <a:r>
              <a:rPr lang="zh-CN" altLang="en-US">
                <a:latin typeface="Times New Roman" panose="02020603050405020304" pitchFamily="18" charset="0"/>
              </a:rPr>
              <a:t>为正实数集</a:t>
            </a:r>
            <a:r>
              <a:rPr lang="en-US" altLang="zh-CN">
                <a:latin typeface="Times New Roman" panose="02020603050405020304" pitchFamily="18" charset="0"/>
              </a:rPr>
              <a:t>. </a:t>
            </a:r>
            <a:br>
              <a:rPr lang="en-US" altLang="zh-CN">
                <a:latin typeface="Times New Roman" panose="02020603050405020304" pitchFamily="18" charset="0"/>
              </a:rPr>
            </a:br>
            <a:endParaRPr lang="en-US" altLang="zh-CN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11139</Words>
  <Application>Microsoft Office PowerPoint</Application>
  <PresentationFormat>全屏显示(4:3)</PresentationFormat>
  <Paragraphs>1033</Paragraphs>
  <Slides>80</Slides>
  <Notes>79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92" baseType="lpstr">
      <vt:lpstr>BankGothic Md BT</vt:lpstr>
      <vt:lpstr>黑体</vt:lpstr>
      <vt:lpstr>华文中宋</vt:lpstr>
      <vt:lpstr>宋体</vt:lpstr>
      <vt:lpstr>微软雅黑</vt:lpstr>
      <vt:lpstr>Arial</vt:lpstr>
      <vt:lpstr>Arial</vt:lpstr>
      <vt:lpstr>Cambria Math</vt:lpstr>
      <vt:lpstr>Times New Roman</vt:lpstr>
      <vt:lpstr>Wingdings</vt:lpstr>
      <vt:lpstr>默认设计模板</vt:lpstr>
      <vt:lpstr>公式</vt:lpstr>
      <vt:lpstr>第八章 函数</vt:lpstr>
      <vt:lpstr>第八章 函数</vt:lpstr>
      <vt:lpstr>8.1 函数的定义与性质</vt:lpstr>
      <vt:lpstr>函数定义</vt:lpstr>
      <vt:lpstr>函数相等</vt:lpstr>
      <vt:lpstr>从A到B的函数</vt:lpstr>
      <vt:lpstr>实例</vt:lpstr>
      <vt:lpstr>函数的像和完全原像</vt:lpstr>
      <vt:lpstr>函数的性质</vt:lpstr>
      <vt:lpstr>例题解答</vt:lpstr>
      <vt:lpstr>例题解答（续）</vt:lpstr>
      <vt:lpstr>回看思考</vt:lpstr>
      <vt:lpstr>实例</vt:lpstr>
      <vt:lpstr>解答</vt:lpstr>
      <vt:lpstr>PowerPoint 演示文稿</vt:lpstr>
      <vt:lpstr>PowerPoint 演示文稿</vt:lpstr>
      <vt:lpstr>PowerPoint 演示文稿</vt:lpstr>
      <vt:lpstr>补充：无穷</vt:lpstr>
      <vt:lpstr>某些重要函数</vt:lpstr>
      <vt:lpstr>实例</vt:lpstr>
      <vt:lpstr>某些重要函数</vt:lpstr>
      <vt:lpstr>实例回看</vt:lpstr>
      <vt:lpstr>进阶例题</vt:lpstr>
      <vt:lpstr>某些重要函数</vt:lpstr>
      <vt:lpstr>实例</vt:lpstr>
      <vt:lpstr>进阶例题</vt:lpstr>
      <vt:lpstr>进阶例题</vt:lpstr>
      <vt:lpstr>8.1 函数的定义与性质（回顾）</vt:lpstr>
      <vt:lpstr>进阶例题</vt:lpstr>
      <vt:lpstr>进阶例题</vt:lpstr>
      <vt:lpstr>进阶例题*</vt:lpstr>
      <vt:lpstr>进阶例题*-详解</vt:lpstr>
      <vt:lpstr>第八章 函数</vt:lpstr>
      <vt:lpstr>8.2 函数的复合与反函数 </vt:lpstr>
      <vt:lpstr>复合函数基本定理</vt:lpstr>
      <vt:lpstr>证明（续）</vt:lpstr>
      <vt:lpstr>推论</vt:lpstr>
      <vt:lpstr>函数复合与函数性质</vt:lpstr>
      <vt:lpstr>证明：定理8.2</vt:lpstr>
      <vt:lpstr>证明：定理8.2（续）</vt:lpstr>
      <vt:lpstr>定理8.2的逆命题不为真   实例</vt:lpstr>
      <vt:lpstr>反函数</vt:lpstr>
      <vt:lpstr>证明 定理8.4 </vt:lpstr>
      <vt:lpstr>反函数的性质</vt:lpstr>
      <vt:lpstr>PowerPoint 演示文稿</vt:lpstr>
      <vt:lpstr>8.2 函数的复合与反函数（回顾） </vt:lpstr>
      <vt:lpstr>第八章 函数</vt:lpstr>
      <vt:lpstr>8.3  双射函数与集合的基数</vt:lpstr>
      <vt:lpstr>集合的等势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实例</vt:lpstr>
      <vt:lpstr>等势的性质</vt:lpstr>
      <vt:lpstr>有关势的重要结果</vt:lpstr>
      <vt:lpstr>Cantor定理的证明</vt:lpstr>
      <vt:lpstr>Cantor定理的证明</vt:lpstr>
      <vt:lpstr>集合的优势</vt:lpstr>
      <vt:lpstr>应用：证明等势</vt:lpstr>
      <vt:lpstr>应用：证明等势</vt:lpstr>
      <vt:lpstr>应用：证明等势</vt:lpstr>
      <vt:lpstr>构造另一个单射</vt:lpstr>
      <vt:lpstr>自然数的集合定义 </vt:lpstr>
      <vt:lpstr>有穷集和无穷集</vt:lpstr>
      <vt:lpstr>集合基数的定义</vt:lpstr>
      <vt:lpstr>基数的相等和大小</vt:lpstr>
      <vt:lpstr>基数的大小</vt:lpstr>
      <vt:lpstr>可数集</vt:lpstr>
      <vt:lpstr>实例</vt:lpstr>
      <vt:lpstr>实例</vt:lpstr>
      <vt:lpstr>方法一的实例说明</vt:lpstr>
      <vt:lpstr>实例</vt:lpstr>
      <vt:lpstr>8.3  双射函数与集合的基数（回顾）</vt:lpstr>
      <vt:lpstr>进阶例题</vt:lpstr>
      <vt:lpstr>第八章 函数（回顾）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zhenyanliu@bit.edu.cn</cp:lastModifiedBy>
  <cp:revision>527</cp:revision>
  <dcterms:created xsi:type="dcterms:W3CDTF">2007-11-19T20:33:53Z</dcterms:created>
  <dcterms:modified xsi:type="dcterms:W3CDTF">2023-11-01T15:56:20Z</dcterms:modified>
</cp:coreProperties>
</file>