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  <p:sldMasterId id="2147483684" r:id="rId3"/>
  </p:sldMasterIdLst>
  <p:notesMasterIdLst>
    <p:notesMasterId r:id="rId8"/>
  </p:notesMasterIdLst>
  <p:sldIdLst>
    <p:sldId id="303" r:id="rId4"/>
    <p:sldId id="302" r:id="rId5"/>
    <p:sldId id="304" r:id="rId6"/>
    <p:sldId id="305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A0500"/>
    <a:srgbClr val="D92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6"/>
  </p:normalViewPr>
  <p:slideViewPr>
    <p:cSldViewPr showGuides="1">
      <p:cViewPr varScale="1">
        <p:scale>
          <a:sx n="81" d="100"/>
          <a:sy n="81" d="100"/>
        </p:scale>
        <p:origin x="1940" y="68"/>
      </p:cViewPr>
      <p:guideLst>
        <p:guide orient="horz" pos="2194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BC8723-AB74-4AFE-B4ED-BBB17BD5B024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018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en-US" sz="1200" b="0" dirty="0"/>
              <a:t>‹#›</a:t>
            </a:fld>
            <a:endParaRPr lang="en-US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1</a:t>
            </a:fld>
            <a:endParaRPr lang="zh-CN" altLang="en-US" sz="12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2</a:t>
            </a:fld>
            <a:endParaRPr lang="zh-CN" altLang="en-US" sz="12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568BB1-A5E2-49F3-9E3A-68202A20A5A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4B1ABE-DDA7-4743-BC99-58EBFA94A3CE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52930" cy="56197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0E22B6-F3C7-4FDB-98EF-2DEF81711FC1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095C29-BF7E-4B07-8949-C3BD272F2F8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929CBB-9EF6-48F0-A5BB-6AAF3071361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1D4F5D-C40F-4772-83C3-A950FD33294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830F6B-B19B-47EA-9720-8B008A446D7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770EE7-CA6D-418D-AB33-16944D50C0E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02A421-E8E8-4271-A37C-9F45EFD3A3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A0F7A1-955F-4B28-9115-F4E3472C16C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A3FAF7-3D0A-4489-9DE8-E6BFC9F424DB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BF008C-480E-4D15-BD70-5E96740BAA6B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85F05D-FB09-4566-B9F2-01AC556C981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44D93F-4D1B-4454-927E-27E53C86CC6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52930" cy="56197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9B30BD-051E-4C00-A8E0-86C061A4E0FA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1392CFE-AA81-448B-8CDC-E53553677D9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FD5338-FFC4-4AD1-A599-94FF66257FDA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B2C807-7D5C-432E-AC78-F21A7F6EC61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9910F1-E180-4662-A3A0-1104997367C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5E9DD75-95C9-4D1B-8380-9662AD8EE49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20FB8F-6995-4406-9EB2-4E3EEA638CD4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5FDF86-4143-4F4D-9C00-0DF4E9DB6901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82CC9A-050B-46C4-9813-4005B28FF034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F031CB-741C-4334-A525-39457776833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2894A5-A9C5-4D78-9FA1-9DA79029A69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150861-D70C-4435-935B-C5C04F709D0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52930" cy="56197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6188A6-C930-47FC-8549-D691E3F3EF2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35163"/>
            <a:ext cx="4032504" cy="43894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69906D-04DD-434E-9D82-0C62F1242D59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0C7762-693B-4BC2-89ED-19FC409CB59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1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7E46ED-1796-4572-86D5-A515C05A9897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F333727-A157-49F8-8261-16A17D947CE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4904E1-35C5-43C2-8A06-A646891820E1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5948C8-AC74-4C11-A248-38CEEBA7A17B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7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ln>
            <a:miter/>
          </a:ln>
        </p:spPr>
        <p:txBody>
          <a:bodyPr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ln>
            <a:miter/>
          </a:ln>
        </p:spPr>
        <p:txBody>
          <a:bodyPr vert="horz" wrap="square" lIns="0" tIns="0" rIns="0" bIns="0" numCol="1" anchor="b" anchorCtr="0" compatLnSpc="1"/>
          <a:lstStyle/>
          <a:p>
            <a:pPr algn="r" eaLnBrk="1" hangingPunct="1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6"/>
          <p:cNvSpPr>
            <a:spLocks noChangeArrowheads="1"/>
          </p:cNvSpPr>
          <p:nvPr/>
        </p:nvSpPr>
        <p:spPr bwMode="auto">
          <a:xfrm>
            <a:off x="-9525" y="-7937"/>
            <a:ext cx="9163050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任意多边形 7"/>
          <p:cNvSpPr>
            <a:spLocks noChangeArrowheads="1"/>
          </p:cNvSpPr>
          <p:nvPr/>
        </p:nvSpPr>
        <p:spPr bwMode="auto">
          <a:xfrm>
            <a:off x="4381500" y="-7937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100000">
                <a:srgbClr val="009BE5">
                  <a:alpha val="41998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045C75"/>
                </a:solidFill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D99922-C5EE-4985-BC1E-C4617BE118D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1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b="0">
                <a:solidFill>
                  <a:srgbClr val="045C75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1033" name="组合 1"/>
          <p:cNvGrpSpPr/>
          <p:nvPr/>
        </p:nvGrpSpPr>
        <p:grpSpPr>
          <a:xfrm>
            <a:off x="-19050" y="203200"/>
            <a:ext cx="9180513" cy="647700"/>
            <a:chOff x="0" y="0"/>
            <a:chExt cx="9180548" cy="649224"/>
          </a:xfrm>
        </p:grpSpPr>
        <p:grpSp>
          <p:nvGrpSpPr>
            <p:cNvPr id="1034" name="任意多边形 11"/>
            <p:cNvGrpSpPr/>
            <p:nvPr/>
          </p:nvGrpSpPr>
          <p:grpSpPr>
            <a:xfrm>
              <a:off x="12954" y="-228119"/>
              <a:ext cx="9131843" cy="1050979"/>
              <a:chOff x="0" y="0"/>
              <a:chExt cx="9131808" cy="1048512"/>
            </a:xfrm>
          </p:grpSpPr>
          <p:pic>
            <p:nvPicPr>
              <p:cNvPr id="1038" name="任意多边形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9131808" cy="1048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" name="文本框 1035"/>
              <p:cNvSpPr txBox="1">
                <a:spLocks noChangeArrowheads="1"/>
              </p:cNvSpPr>
              <p:nvPr/>
            </p:nvSpPr>
            <p:spPr bwMode="auto">
              <a:xfrm rot="-164308">
                <a:off x="-24067" y="446659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5" name="任意多边形 12"/>
            <p:cNvGrpSpPr/>
            <p:nvPr/>
          </p:nvGrpSpPr>
          <p:grpSpPr>
            <a:xfrm>
              <a:off x="12954" y="-154795"/>
              <a:ext cx="9156227" cy="910441"/>
              <a:chOff x="0" y="0"/>
              <a:chExt cx="9156192" cy="908304"/>
            </a:xfrm>
          </p:grpSpPr>
          <p:pic>
            <p:nvPicPr>
              <p:cNvPr id="1036" name="任意多边形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9156192" cy="9083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39" name="文本框 1038"/>
              <p:cNvSpPr txBox="1">
                <a:spLocks noChangeArrowheads="1"/>
              </p:cNvSpPr>
              <p:nvPr/>
            </p:nvSpPr>
            <p:spPr bwMode="auto">
              <a:xfrm rot="-164308">
                <a:off x="-16129" y="448120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lvl="3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lvl="4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6"/>
          <p:cNvSpPr>
            <a:spLocks noChangeArrowheads="1"/>
          </p:cNvSpPr>
          <p:nvPr/>
        </p:nvSpPr>
        <p:spPr bwMode="auto">
          <a:xfrm>
            <a:off x="-9525" y="-7937"/>
            <a:ext cx="9163050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任意多边形 7"/>
          <p:cNvSpPr>
            <a:spLocks noChangeArrowheads="1"/>
          </p:cNvSpPr>
          <p:nvPr/>
        </p:nvSpPr>
        <p:spPr bwMode="auto">
          <a:xfrm>
            <a:off x="4381500" y="-7937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100000">
                <a:srgbClr val="009BE5">
                  <a:alpha val="41998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6" name="组合 1"/>
          <p:cNvGrpSpPr/>
          <p:nvPr/>
        </p:nvGrpSpPr>
        <p:grpSpPr>
          <a:xfrm>
            <a:off x="-19050" y="203200"/>
            <a:ext cx="9180513" cy="647700"/>
            <a:chOff x="0" y="0"/>
            <a:chExt cx="9180548" cy="649224"/>
          </a:xfrm>
        </p:grpSpPr>
        <p:grpSp>
          <p:nvGrpSpPr>
            <p:cNvPr id="3082" name="任意多边形 11"/>
            <p:cNvGrpSpPr/>
            <p:nvPr/>
          </p:nvGrpSpPr>
          <p:grpSpPr>
            <a:xfrm>
              <a:off x="12954" y="-228119"/>
              <a:ext cx="9131843" cy="1050979"/>
              <a:chOff x="0" y="0"/>
              <a:chExt cx="9131808" cy="1048512"/>
            </a:xfrm>
          </p:grpSpPr>
          <p:pic>
            <p:nvPicPr>
              <p:cNvPr id="3086" name="任意多边形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9131808" cy="10485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103" name="文本框 4102"/>
              <p:cNvSpPr txBox="1">
                <a:spLocks noChangeArrowheads="1"/>
              </p:cNvSpPr>
              <p:nvPr/>
            </p:nvSpPr>
            <p:spPr bwMode="auto">
              <a:xfrm rot="-164308">
                <a:off x="-24067" y="446659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83" name="任意多边形 12"/>
            <p:cNvGrpSpPr/>
            <p:nvPr/>
          </p:nvGrpSpPr>
          <p:grpSpPr>
            <a:xfrm>
              <a:off x="12954" y="-154795"/>
              <a:ext cx="9156227" cy="910441"/>
              <a:chOff x="0" y="0"/>
              <a:chExt cx="9156192" cy="908304"/>
            </a:xfrm>
          </p:grpSpPr>
          <p:pic>
            <p:nvPicPr>
              <p:cNvPr id="3084" name="任意多边形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9156192" cy="9083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" name="文本框 4105"/>
              <p:cNvSpPr txBox="1">
                <a:spLocks noChangeArrowheads="1"/>
              </p:cNvSpPr>
              <p:nvPr/>
            </p:nvSpPr>
            <p:spPr bwMode="auto">
              <a:xfrm rot="-164308">
                <a:off x="-16129" y="448120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7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D1EAEE"/>
                </a:solidFill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41D79B-77A9-4D10-A0D0-33DA06482DC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1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D1EAE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b="0">
                <a:solidFill>
                  <a:srgbClr val="D1EAEE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lvl="3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lvl="4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单圆角矩形 13"/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0 w 5257800"/>
              <a:gd name="T1" fmla="*/ 0 h 4114800"/>
              <a:gd name="T2" fmla="*/ 5107774 w 5257800"/>
              <a:gd name="T3" fmla="*/ 0 h 4114800"/>
              <a:gd name="T4" fmla="*/ 5257800 w 5257800"/>
              <a:gd name="T5" fmla="*/ 150026 h 4114800"/>
              <a:gd name="T6" fmla="*/ 5257800 w 5257800"/>
              <a:gd name="T7" fmla="*/ 4114800 h 4114800"/>
              <a:gd name="T8" fmla="*/ 0 w 5257800"/>
              <a:gd name="T9" fmla="*/ 4114800 h 4114800"/>
              <a:gd name="T10" fmla="*/ 0 w 5257800"/>
              <a:gd name="T11" fmla="*/ 0 h 4114800"/>
              <a:gd name="T12" fmla="*/ 0 w 5257800"/>
              <a:gd name="T13" fmla="*/ 0 h 411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  <a:round/>
          </a:ln>
          <a:effectLst>
            <a:outerShdw dist="38498" dir="7500019" sx="98500" sy="100079" kx="99984" algn="tl" rotWithShape="0">
              <a:srgbClr val="000000">
                <a:alpha val="25000"/>
              </a:srgbClr>
            </a:outerShdw>
          </a:effec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直角三角形 14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任意多边形 15"/>
          <p:cNvSpPr>
            <a:spLocks noChangeArrowheads="1"/>
          </p:cNvSpPr>
          <p:nvPr/>
        </p:nvSpPr>
        <p:spPr bwMode="auto">
          <a:xfrm flipV="1">
            <a:off x="-9525" y="5816600"/>
            <a:ext cx="9163050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任意多边形 16"/>
          <p:cNvSpPr>
            <a:spLocks noChangeArrowheads="1"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100000">
                <a:srgbClr val="009BE5">
                  <a:alpha val="41998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3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8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045C75"/>
                </a:solidFill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E2C927-1B87-4EE7-820E-19E334F0753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2023/11/13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9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solidFill>
                  <a:srgbClr val="045C75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b="0">
                <a:solidFill>
                  <a:srgbClr val="045C75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lvl="3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lvl="4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 vert="horz" wrap="square" lIns="0" tIns="45720" rIns="0" bIns="0" anchor="b" anchorCtr="0"/>
          <a:lstStyle/>
          <a:p>
            <a:pPr eaLnBrk="1" hangingPunct="1"/>
            <a:r>
              <a:rPr lang="zh-CN" altLang="en-US" sz="5400" dirty="0"/>
              <a:t>什么是算法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9580" y="1268730"/>
            <a:ext cx="8229600" cy="513524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举例：计算两个不全为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的非负整数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的最大公约数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、欧几里得算法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辗转相除法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n)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mod 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(60,24)=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(24,12)=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(12,0)=12</a:t>
            </a: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文字描述：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、如果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n=0,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的值为结果，同时过程结束；否则进入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，将余数赋给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，返回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 vert="horz" wrap="square" lIns="0" tIns="45720" rIns="0" bIns="0" anchor="b" anchorCtr="0"/>
          <a:lstStyle/>
          <a:p>
            <a:pPr eaLnBrk="1" hangingPunct="1"/>
            <a:r>
              <a:rPr lang="zh-CN" altLang="en-US" sz="5400" dirty="0"/>
              <a:t>什么是算法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9263" y="1268413"/>
            <a:ext cx="8229600" cy="4695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举例：计算两个不全为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的非负整数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的最大公约数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、欧几里得算法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辗转相除法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n)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mod 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(60,24)=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(24,12)=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(12,0)=12</a:t>
            </a: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伪代码描述：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0430" y="3933825"/>
            <a:ext cx="7530465" cy="2735580"/>
          </a:xfrm>
          <a:prstGeom prst="roundRect">
            <a:avLst/>
          </a:prstGeom>
          <a:solidFill>
            <a:srgbClr val="E5F5F0"/>
          </a:solidFill>
          <a:ln>
            <a:noFill/>
          </a:ln>
          <a:effectLst>
            <a:outerShdw blurRad="88900" dist="114300" dir="21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88824"/>
              </a:buClr>
              <a:buSzPct val="9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算法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Euclid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m,n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参考教材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P3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88824"/>
              </a:buClr>
              <a:buSzPct val="90000"/>
              <a:buFont typeface="+mj-ea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使用欧几里得算法计算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gcd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m,n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88824"/>
              </a:buClr>
              <a:buSzPct val="90000"/>
              <a:buFont typeface="+mj-ea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输入：两个不全为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的非负整数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m,n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88824"/>
              </a:buClr>
              <a:buSzPct val="90000"/>
              <a:buFont typeface="+mj-ea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输出：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m,n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的最大公约数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0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←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←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←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return 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 vert="horz" wrap="square" lIns="0" tIns="45720" rIns="0" bIns="0" anchor="b" anchorCtr="0"/>
          <a:lstStyle/>
          <a:p>
            <a:pPr eaLnBrk="1" hangingPunct="1"/>
            <a:r>
              <a:rPr lang="zh-CN" altLang="en-US" sz="5400" dirty="0"/>
              <a:t>什么是算法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268730"/>
            <a:ext cx="8435975" cy="518223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举例：计算两个不全为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的非负整数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的最大公约数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连续整数检测算法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文字描述：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min{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。如果余数为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，进入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；否则进入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。如果余数为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，返回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为结果；否则进入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，返回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m=60,n=24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t=24;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2)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60mod24=12;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4) t=23;  2)60mod23=14;  4-2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循环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4) t=20;  2)60mod20=  0;  3)24mod20=4  4) t=19; 4-2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循环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4) t=12;  2)60mod12=  0;  3)24mod12=0 return 12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323850" y="215265"/>
            <a:ext cx="8229600" cy="911860"/>
          </a:xfrm>
        </p:spPr>
        <p:txBody>
          <a:bodyPr vert="horz" wrap="square" lIns="0" tIns="45720" rIns="0" bIns="0" anchor="b" anchorCtr="0"/>
          <a:lstStyle/>
          <a:p>
            <a:pPr eaLnBrk="1" hangingPunct="1"/>
            <a:r>
              <a:rPr lang="zh-CN" altLang="en-US" sz="5400" dirty="0"/>
              <a:t>什么是算法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9580" y="1268730"/>
            <a:ext cx="8435340" cy="4695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举例：计算两个不全为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的非负整数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的最大公约数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公因数相乘法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文字描述：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、找到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的所有质因数。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、找到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的所有质因数。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中的所有质因数找到公因数。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中找到的公因数相乘，结果为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的最大公约数。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m=60,n=24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60=2×2 ×3 ×5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24=2 ×2 ×2 ×3</a:t>
            </a:r>
          </a:p>
          <a:p>
            <a:pPr marL="3937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(60,24) = 2 ×2 ×3=12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Y5NDAwZmI4M2Q1N2MzZWMwMjM1ZTEzNTg0ZGU4N2YifQ=="/>
</p:tagLst>
</file>

<file path=ppt/theme/theme1.xml><?xml version="1.0" encoding="utf-8"?>
<a:theme xmlns:a="http://schemas.openxmlformats.org/drawingml/2006/main" name="流畅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流畅">
  <a:themeElements>
    <a:clrScheme name="">
      <a:dk1>
        <a:srgbClr val="FFFFFF"/>
      </a:dk1>
      <a:lt1>
        <a:srgbClr val="000000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AAAAAA"/>
      </a:accent3>
      <a:accent4>
        <a:srgbClr val="DCDCDC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流畅 1">
        <a:dk1>
          <a:srgbClr val="04617B"/>
        </a:dk1>
        <a:lt1>
          <a:srgbClr val="FFFFFF"/>
        </a:lt1>
        <a:dk2>
          <a:srgbClr val="00000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AAAAAA"/>
        </a:accent3>
        <a:accent4>
          <a:srgbClr val="DADADA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流畅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CC2"/>
      </a:accent6>
      <a:hlink>
        <a:srgbClr val="E2D700"/>
      </a:hlink>
      <a:folHlink>
        <a:srgbClr val="85DFD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551</Words>
  <Application>Microsoft Office PowerPoint</Application>
  <PresentationFormat>全屏显示(4:3)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仿宋</vt:lpstr>
      <vt:lpstr>Arial</vt:lpstr>
      <vt:lpstr>Calibri</vt:lpstr>
      <vt:lpstr>Constantia</vt:lpstr>
      <vt:lpstr>Wingdings 2</vt:lpstr>
      <vt:lpstr>流畅</vt:lpstr>
      <vt:lpstr>2_流畅</vt:lpstr>
      <vt:lpstr>3_流畅</vt:lpstr>
      <vt:lpstr>什么是算法</vt:lpstr>
      <vt:lpstr>什么是算法</vt:lpstr>
      <vt:lpstr>什么是算法</vt:lpstr>
      <vt:lpstr>什么是算法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算法设计与分析基础2020</dc:title>
  <dc:creator>李立杰</dc:creator>
  <cp:lastModifiedBy>- Vel</cp:lastModifiedBy>
  <cp:revision>165</cp:revision>
  <dcterms:created xsi:type="dcterms:W3CDTF">2015-03-23T05:18:00Z</dcterms:created>
  <dcterms:modified xsi:type="dcterms:W3CDTF">2023-11-13T02:42:42Z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E00FB90F858142CBBA446D15C22D7C97</vt:lpwstr>
  </property>
</Properties>
</file>