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效率分析" id="{22FC1B1A-F649-4486-ADA1-EF92E9A27BDD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渐进符号和基本效率类型" id="{647AD7DB-E37C-4BAD-AD2B-33BDB1B78BE9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非递归" id="{78E44DE1-2074-4573-B65F-77BAC4378358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递归" id="{DC9FBD7D-21E1-4A52-80AC-3565336693AA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>
      <p:cViewPr varScale="1">
        <p:scale>
          <a:sx n="73" d="100"/>
          <a:sy n="73" d="100"/>
        </p:scale>
        <p:origin x="44" y="4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9450" y="1951689"/>
            <a:ext cx="778510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DBF5F9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8617B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8617B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28617B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230" y="0"/>
            <a:ext cx="4741770" cy="6068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36369" cy="10231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0800"/>
            <a:ext cx="9144000" cy="908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50" y="388143"/>
            <a:ext cx="85217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28617B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8" y="1366233"/>
            <a:ext cx="6299834" cy="264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28617B"/>
                </a:solidFill>
                <a:latin typeface="宋体"/>
                <a:cs typeface="宋体"/>
              </a:rPr>
              <a:t>效率分析基本概念</a:t>
            </a:r>
            <a:endParaRPr sz="50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282224"/>
            <a:ext cx="8579295" cy="518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02819"/>
            <a:ext cx="2032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solidFill>
                  <a:srgbClr val="6ED0D9"/>
                </a:solidFill>
                <a:latin typeface="Wingdings 2"/>
                <a:cs typeface="Wingdings 2"/>
              </a:rPr>
              <a:t></a:t>
            </a:r>
            <a:endParaRPr sz="2500">
              <a:latin typeface="Wingdings 2"/>
              <a:cs typeface="Wingdings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20700" y="1231900"/>
            <a:ext cx="8373770" cy="528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20700" y="1231900"/>
            <a:ext cx="8301988" cy="50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810" y="4797279"/>
            <a:ext cx="5256584" cy="59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437" y="4797425"/>
            <a:ext cx="5256530" cy="594995"/>
          </a:xfrm>
          <a:custGeom>
            <a:avLst/>
            <a:gdLst/>
            <a:ahLst/>
            <a:cxnLst/>
            <a:rect l="l" t="t" r="r" b="b"/>
            <a:pathLst>
              <a:path w="5256530" h="594995">
                <a:moveTo>
                  <a:pt x="0" y="99218"/>
                </a:moveTo>
                <a:lnTo>
                  <a:pt x="7937" y="60325"/>
                </a:lnTo>
                <a:lnTo>
                  <a:pt x="29368" y="29368"/>
                </a:lnTo>
                <a:lnTo>
                  <a:pt x="60325" y="7937"/>
                </a:lnTo>
                <a:lnTo>
                  <a:pt x="98425" y="0"/>
                </a:lnTo>
                <a:lnTo>
                  <a:pt x="5156993" y="0"/>
                </a:lnTo>
                <a:lnTo>
                  <a:pt x="5195887" y="7937"/>
                </a:lnTo>
                <a:lnTo>
                  <a:pt x="5226843" y="29368"/>
                </a:lnTo>
                <a:lnTo>
                  <a:pt x="5248275" y="60325"/>
                </a:lnTo>
                <a:lnTo>
                  <a:pt x="5256212" y="99218"/>
                </a:lnTo>
                <a:lnTo>
                  <a:pt x="5256212" y="495300"/>
                </a:lnTo>
                <a:lnTo>
                  <a:pt x="5248275" y="534193"/>
                </a:lnTo>
                <a:lnTo>
                  <a:pt x="5226843" y="565150"/>
                </a:lnTo>
                <a:lnTo>
                  <a:pt x="5195887" y="586581"/>
                </a:lnTo>
                <a:lnTo>
                  <a:pt x="5156993" y="594518"/>
                </a:lnTo>
                <a:lnTo>
                  <a:pt x="98425" y="594518"/>
                </a:lnTo>
                <a:lnTo>
                  <a:pt x="60325" y="586581"/>
                </a:lnTo>
                <a:lnTo>
                  <a:pt x="29368" y="565150"/>
                </a:lnTo>
                <a:lnTo>
                  <a:pt x="7937" y="534193"/>
                </a:lnTo>
                <a:lnTo>
                  <a:pt x="0" y="495300"/>
                </a:lnTo>
                <a:lnTo>
                  <a:pt x="0" y="99218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2984" y="4965914"/>
            <a:ext cx="293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282"/>
                </a:solidFill>
                <a:latin typeface="微软雅黑"/>
                <a:cs typeface="微软雅黑"/>
              </a:rPr>
              <a:t>Θ(</a:t>
            </a:r>
            <a:r>
              <a:rPr sz="1800" spc="-5" dirty="0">
                <a:solidFill>
                  <a:srgbClr val="008282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008282"/>
                </a:solidFill>
                <a:latin typeface="微软雅黑"/>
                <a:cs typeface="微软雅黑"/>
              </a:rPr>
              <a:t>(</a:t>
            </a:r>
            <a:r>
              <a:rPr sz="1800" spc="-5" dirty="0">
                <a:solidFill>
                  <a:srgbClr val="00828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008282"/>
                </a:solidFill>
                <a:latin typeface="微软雅黑"/>
                <a:cs typeface="微软雅黑"/>
              </a:rPr>
              <a:t>)) </a:t>
            </a:r>
            <a:r>
              <a:rPr sz="1800" dirty="0">
                <a:solidFill>
                  <a:srgbClr val="008282"/>
                </a:solidFill>
                <a:latin typeface="微软雅黑"/>
                <a:cs typeface="微软雅黑"/>
              </a:rPr>
              <a:t>= </a:t>
            </a:r>
            <a:r>
              <a:rPr sz="1800" spc="-5" dirty="0">
                <a:solidFill>
                  <a:srgbClr val="008282"/>
                </a:solidFill>
                <a:latin typeface="微软雅黑"/>
                <a:cs typeface="微软雅黑"/>
              </a:rPr>
              <a:t>O(g(n)) </a:t>
            </a:r>
            <a:r>
              <a:rPr sz="1800" dirty="0">
                <a:solidFill>
                  <a:srgbClr val="008282"/>
                </a:solidFill>
                <a:latin typeface="微软雅黑"/>
                <a:cs typeface="微软雅黑"/>
              </a:rPr>
              <a:t>∩</a:t>
            </a:r>
            <a:r>
              <a:rPr sz="1800" spc="-30" dirty="0">
                <a:solidFill>
                  <a:srgbClr val="008282"/>
                </a:solidFill>
                <a:latin typeface="微软雅黑"/>
                <a:cs typeface="微软雅黑"/>
              </a:rPr>
              <a:t> </a:t>
            </a:r>
            <a:r>
              <a:rPr sz="1800" spc="-5" dirty="0">
                <a:solidFill>
                  <a:srgbClr val="008282"/>
                </a:solidFill>
                <a:latin typeface="微软雅黑"/>
                <a:cs typeface="微软雅黑"/>
              </a:rPr>
              <a:t>Ω(g(n))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470" y="5505444"/>
            <a:ext cx="3672840" cy="588010"/>
          </a:xfrm>
          <a:custGeom>
            <a:avLst/>
            <a:gdLst/>
            <a:ahLst/>
            <a:cxnLst/>
            <a:rect l="l" t="t" r="r" b="b"/>
            <a:pathLst>
              <a:path w="3672840" h="588010">
                <a:moveTo>
                  <a:pt x="3573884" y="588015"/>
                </a:moveTo>
                <a:lnTo>
                  <a:pt x="98956" y="588015"/>
                </a:lnTo>
                <a:lnTo>
                  <a:pt x="60437" y="580398"/>
                </a:lnTo>
                <a:lnTo>
                  <a:pt x="28979" y="560312"/>
                </a:lnTo>
                <a:lnTo>
                  <a:pt x="7772" y="531899"/>
                </a:lnTo>
                <a:lnTo>
                  <a:pt x="0" y="499342"/>
                </a:lnTo>
                <a:lnTo>
                  <a:pt x="0" y="93245"/>
                </a:lnTo>
                <a:lnTo>
                  <a:pt x="7777" y="55619"/>
                </a:lnTo>
                <a:lnTo>
                  <a:pt x="28987" y="26128"/>
                </a:lnTo>
                <a:lnTo>
                  <a:pt x="60456" y="6884"/>
                </a:lnTo>
                <a:lnTo>
                  <a:pt x="98956" y="3"/>
                </a:lnTo>
                <a:lnTo>
                  <a:pt x="3573883" y="3"/>
                </a:lnTo>
                <a:lnTo>
                  <a:pt x="3612407" y="6887"/>
                </a:lnTo>
                <a:lnTo>
                  <a:pt x="3643857" y="26130"/>
                </a:lnTo>
                <a:lnTo>
                  <a:pt x="3665063" y="55621"/>
                </a:lnTo>
                <a:lnTo>
                  <a:pt x="3672839" y="93245"/>
                </a:lnTo>
                <a:lnTo>
                  <a:pt x="3672830" y="499342"/>
                </a:lnTo>
                <a:lnTo>
                  <a:pt x="3665051" y="531915"/>
                </a:lnTo>
                <a:lnTo>
                  <a:pt x="3643849" y="560317"/>
                </a:lnTo>
                <a:lnTo>
                  <a:pt x="3612399" y="580399"/>
                </a:lnTo>
                <a:lnTo>
                  <a:pt x="3573884" y="588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787" y="5499893"/>
            <a:ext cx="3672840" cy="593725"/>
          </a:xfrm>
          <a:custGeom>
            <a:avLst/>
            <a:gdLst/>
            <a:ahLst/>
            <a:cxnLst/>
            <a:rect l="l" t="t" r="r" b="b"/>
            <a:pathLst>
              <a:path w="3672840" h="593725">
                <a:moveTo>
                  <a:pt x="0" y="99218"/>
                </a:moveTo>
                <a:lnTo>
                  <a:pt x="7937" y="60325"/>
                </a:lnTo>
                <a:lnTo>
                  <a:pt x="29368" y="29368"/>
                </a:lnTo>
                <a:lnTo>
                  <a:pt x="60325" y="7937"/>
                </a:lnTo>
                <a:lnTo>
                  <a:pt x="99218" y="0"/>
                </a:lnTo>
                <a:lnTo>
                  <a:pt x="3574256" y="0"/>
                </a:lnTo>
                <a:lnTo>
                  <a:pt x="3612356" y="7937"/>
                </a:lnTo>
                <a:lnTo>
                  <a:pt x="3644106" y="29368"/>
                </a:lnTo>
                <a:lnTo>
                  <a:pt x="3664743" y="60325"/>
                </a:lnTo>
                <a:lnTo>
                  <a:pt x="3672681" y="99218"/>
                </a:lnTo>
                <a:lnTo>
                  <a:pt x="3672681" y="495300"/>
                </a:lnTo>
                <a:lnTo>
                  <a:pt x="3664743" y="533400"/>
                </a:lnTo>
                <a:lnTo>
                  <a:pt x="3644106" y="565150"/>
                </a:lnTo>
                <a:lnTo>
                  <a:pt x="3612356" y="585787"/>
                </a:lnTo>
                <a:lnTo>
                  <a:pt x="3574256" y="593725"/>
                </a:lnTo>
                <a:lnTo>
                  <a:pt x="99218" y="593725"/>
                </a:lnTo>
                <a:lnTo>
                  <a:pt x="60325" y="585787"/>
                </a:lnTo>
                <a:lnTo>
                  <a:pt x="29368" y="565150"/>
                </a:lnTo>
                <a:lnTo>
                  <a:pt x="7937" y="533400"/>
                </a:lnTo>
                <a:lnTo>
                  <a:pt x="0" y="495300"/>
                </a:lnTo>
                <a:lnTo>
                  <a:pt x="0" y="99218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790" y="5610542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Microsoft JhengHei"/>
                <a:cs typeface="Microsoft JhengHei"/>
              </a:rPr>
              <a:t>丢弃低次项，忽略常数项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17800"/>
            <a:ext cx="4791074" cy="378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9500" y="3697608"/>
            <a:ext cx="3123565" cy="1155700"/>
          </a:xfrm>
          <a:custGeom>
            <a:avLst/>
            <a:gdLst/>
            <a:ahLst/>
            <a:cxnLst/>
            <a:rect l="l" t="t" r="r" b="b"/>
            <a:pathLst>
              <a:path w="3123565" h="1155700">
                <a:moveTo>
                  <a:pt x="2940313" y="1155528"/>
                </a:moveTo>
                <a:lnTo>
                  <a:pt x="192592" y="1155528"/>
                </a:lnTo>
                <a:lnTo>
                  <a:pt x="148432" y="1150442"/>
                </a:lnTo>
                <a:lnTo>
                  <a:pt x="107894" y="1135953"/>
                </a:lnTo>
                <a:lnTo>
                  <a:pt x="72135" y="1113218"/>
                </a:lnTo>
                <a:lnTo>
                  <a:pt x="42310" y="1083393"/>
                </a:lnTo>
                <a:lnTo>
                  <a:pt x="19575" y="1047633"/>
                </a:lnTo>
                <a:lnTo>
                  <a:pt x="5086" y="1007096"/>
                </a:lnTo>
                <a:lnTo>
                  <a:pt x="0" y="962937"/>
                </a:lnTo>
                <a:lnTo>
                  <a:pt x="0" y="192591"/>
                </a:lnTo>
                <a:lnTo>
                  <a:pt x="5086" y="148432"/>
                </a:lnTo>
                <a:lnTo>
                  <a:pt x="19575" y="107895"/>
                </a:lnTo>
                <a:lnTo>
                  <a:pt x="42310" y="72135"/>
                </a:lnTo>
                <a:lnTo>
                  <a:pt x="72135" y="42310"/>
                </a:lnTo>
                <a:lnTo>
                  <a:pt x="107894" y="19575"/>
                </a:lnTo>
                <a:lnTo>
                  <a:pt x="148432" y="5086"/>
                </a:lnTo>
                <a:lnTo>
                  <a:pt x="192591" y="0"/>
                </a:lnTo>
                <a:lnTo>
                  <a:pt x="2940315" y="0"/>
                </a:lnTo>
                <a:lnTo>
                  <a:pt x="2987411" y="6879"/>
                </a:lnTo>
                <a:lnTo>
                  <a:pt x="3030669" y="26294"/>
                </a:lnTo>
                <a:lnTo>
                  <a:pt x="3067980" y="56408"/>
                </a:lnTo>
                <a:lnTo>
                  <a:pt x="3097239" y="95386"/>
                </a:lnTo>
                <a:lnTo>
                  <a:pt x="3116338" y="141393"/>
                </a:lnTo>
                <a:lnTo>
                  <a:pt x="3123173" y="192591"/>
                </a:lnTo>
                <a:lnTo>
                  <a:pt x="3123172" y="962937"/>
                </a:lnTo>
                <a:lnTo>
                  <a:pt x="3116338" y="1014135"/>
                </a:lnTo>
                <a:lnTo>
                  <a:pt x="3097238" y="1060141"/>
                </a:lnTo>
                <a:lnTo>
                  <a:pt x="3067980" y="1099119"/>
                </a:lnTo>
                <a:lnTo>
                  <a:pt x="3030669" y="1129234"/>
                </a:lnTo>
                <a:lnTo>
                  <a:pt x="2987411" y="1148649"/>
                </a:lnTo>
                <a:lnTo>
                  <a:pt x="2940313" y="1155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0062" y="3698081"/>
            <a:ext cx="3122930" cy="1155700"/>
          </a:xfrm>
          <a:custGeom>
            <a:avLst/>
            <a:gdLst/>
            <a:ahLst/>
            <a:cxnLst/>
            <a:rect l="l" t="t" r="r" b="b"/>
            <a:pathLst>
              <a:path w="3122929" h="1155700">
                <a:moveTo>
                  <a:pt x="0" y="192881"/>
                </a:moveTo>
                <a:lnTo>
                  <a:pt x="3968" y="153987"/>
                </a:lnTo>
                <a:lnTo>
                  <a:pt x="32543" y="84931"/>
                </a:lnTo>
                <a:lnTo>
                  <a:pt x="84931" y="33337"/>
                </a:lnTo>
                <a:lnTo>
                  <a:pt x="153193" y="3968"/>
                </a:lnTo>
                <a:lnTo>
                  <a:pt x="192087" y="0"/>
                </a:lnTo>
                <a:lnTo>
                  <a:pt x="2930525" y="0"/>
                </a:lnTo>
                <a:lnTo>
                  <a:pt x="2969418" y="3968"/>
                </a:lnTo>
                <a:lnTo>
                  <a:pt x="3037681" y="33337"/>
                </a:lnTo>
                <a:lnTo>
                  <a:pt x="3090068" y="84931"/>
                </a:lnTo>
                <a:lnTo>
                  <a:pt x="3118643" y="153987"/>
                </a:lnTo>
                <a:lnTo>
                  <a:pt x="3122612" y="192881"/>
                </a:lnTo>
                <a:lnTo>
                  <a:pt x="3122612" y="962818"/>
                </a:lnTo>
                <a:lnTo>
                  <a:pt x="3118643" y="1001712"/>
                </a:lnTo>
                <a:lnTo>
                  <a:pt x="3107531" y="1038225"/>
                </a:lnTo>
                <a:lnTo>
                  <a:pt x="3066256" y="1099343"/>
                </a:lnTo>
                <a:lnTo>
                  <a:pt x="3005137" y="1140618"/>
                </a:lnTo>
                <a:lnTo>
                  <a:pt x="2930525" y="1155700"/>
                </a:lnTo>
                <a:lnTo>
                  <a:pt x="192087" y="1155700"/>
                </a:lnTo>
                <a:lnTo>
                  <a:pt x="153193" y="1151731"/>
                </a:lnTo>
                <a:lnTo>
                  <a:pt x="84931" y="1122362"/>
                </a:lnTo>
                <a:lnTo>
                  <a:pt x="32543" y="1070768"/>
                </a:lnTo>
                <a:lnTo>
                  <a:pt x="3968" y="1001712"/>
                </a:lnTo>
                <a:lnTo>
                  <a:pt x="0" y="962818"/>
                </a:lnTo>
                <a:lnTo>
                  <a:pt x="0" y="192881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8460" y="4201535"/>
            <a:ext cx="1333499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2460" y="4201535"/>
            <a:ext cx="1333500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56787" y="3906438"/>
            <a:ext cx="2768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/>
                <a:cs typeface="Microsoft JhengHei"/>
              </a:rPr>
              <a:t>算法设计</a:t>
            </a:r>
            <a:r>
              <a:rPr sz="2400" b="1" dirty="0">
                <a:solidFill>
                  <a:srgbClr val="002060"/>
                </a:solidFill>
                <a:latin typeface="Microsoft JhengHei"/>
                <a:cs typeface="Microsoft JhengHei"/>
              </a:rPr>
              <a:t>和</a:t>
            </a: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/>
                <a:cs typeface="Microsoft JhengHei"/>
              </a:rPr>
              <a:t>工程目的</a:t>
            </a:r>
            <a:r>
              <a:rPr sz="2400" b="1" spc="-2440" dirty="0">
                <a:solidFill>
                  <a:srgbClr val="002060"/>
                </a:solidFill>
                <a:latin typeface="Microsoft JhengHei"/>
                <a:cs typeface="Microsoft JhengHei"/>
              </a:rPr>
              <a:t>之 </a:t>
            </a:r>
            <a:r>
              <a:rPr sz="2400" b="1" dirty="0">
                <a:solidFill>
                  <a:srgbClr val="002060"/>
                </a:solidFill>
                <a:latin typeface="Microsoft JhengHei"/>
                <a:cs typeface="Microsoft JhengHei"/>
              </a:rPr>
              <a:t>间的平衡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889" y="1246817"/>
            <a:ext cx="52698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t(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, 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)=t</a:t>
            </a:r>
            <a:r>
              <a:rPr sz="1950" b="1" spc="-7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)+t</a:t>
            </a:r>
            <a:r>
              <a:rPr sz="1950" b="1" spc="-7" baseline="-21367" dirty="0">
                <a:solidFill>
                  <a:srgbClr val="CC0000"/>
                </a:solidFill>
                <a:latin typeface="Times New Roman"/>
                <a:cs typeface="Times New Roman"/>
              </a:rPr>
              <a:t>2 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 </a:t>
            </a:r>
            <a:r>
              <a:rPr sz="2000" b="1" spc="-5" dirty="0">
                <a:solidFill>
                  <a:srgbClr val="CC0000"/>
                </a:solidFill>
                <a:latin typeface="MS Gothic"/>
                <a:cs typeface="MS Gothic"/>
              </a:rPr>
              <a:t>∈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O(max </a:t>
            </a:r>
            <a:r>
              <a:rPr sz="2000" b="1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f 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n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), </a:t>
            </a:r>
            <a:r>
              <a:rPr sz="2000" b="1" i="1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20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(</a:t>
            </a:r>
            <a:r>
              <a:rPr sz="20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</a:t>
            </a:r>
            <a:r>
              <a:rPr sz="20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)))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045"/>
              </a:spcBef>
            </a:pPr>
            <a:r>
              <a:rPr sz="2000" b="1" dirty="0">
                <a:solidFill>
                  <a:srgbClr val="6600CC"/>
                </a:solidFill>
                <a:latin typeface="Microsoft JhengHei"/>
                <a:cs typeface="Microsoft JhengHei"/>
              </a:rPr>
              <a:t>两个并列循环的例子</a:t>
            </a:r>
            <a:endParaRPr sz="2000">
              <a:latin typeface="Microsoft JhengHei"/>
              <a:cs typeface="Microsoft JhengHei"/>
            </a:endParaRPr>
          </a:p>
          <a:p>
            <a:pPr marL="95250">
              <a:lnSpc>
                <a:spcPct val="100000"/>
              </a:lnSpc>
              <a:spcBef>
                <a:spcPts val="110"/>
              </a:spcBef>
            </a:pPr>
            <a:r>
              <a:rPr sz="2000" b="1" spc="-5" dirty="0">
                <a:latin typeface="Arial"/>
                <a:cs typeface="Arial"/>
              </a:rPr>
              <a:t>void </a:t>
            </a:r>
            <a:r>
              <a:rPr sz="2000" b="1" i="1" spc="-5" dirty="0">
                <a:latin typeface="Arial"/>
                <a:cs typeface="Arial"/>
              </a:rPr>
              <a:t>example </a:t>
            </a:r>
            <a:r>
              <a:rPr sz="2000" b="1" dirty="0">
                <a:latin typeface="Arial"/>
                <a:cs typeface="Arial"/>
              </a:rPr>
              <a:t>(float </a:t>
            </a:r>
            <a:r>
              <a:rPr sz="2000" b="1" i="1" spc="-5" dirty="0">
                <a:latin typeface="Arial"/>
                <a:cs typeface="Arial"/>
              </a:rPr>
              <a:t>x</a:t>
            </a:r>
            <a:r>
              <a:rPr sz="2000" b="1" spc="-5" dirty="0">
                <a:latin typeface="Arial"/>
                <a:cs typeface="Arial"/>
              </a:rPr>
              <a:t>[ </a:t>
            </a:r>
            <a:r>
              <a:rPr sz="2000" b="1" dirty="0">
                <a:latin typeface="Arial"/>
                <a:cs typeface="Arial"/>
              </a:rPr>
              <a:t>][ ], </a:t>
            </a:r>
            <a:r>
              <a:rPr sz="2000" b="1" spc="-5" dirty="0">
                <a:latin typeface="Arial"/>
                <a:cs typeface="Arial"/>
              </a:rPr>
              <a:t>int </a:t>
            </a:r>
            <a:r>
              <a:rPr sz="2000" b="1" i="1" spc="-5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, int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spc="-5" dirty="0">
                <a:latin typeface="Arial"/>
                <a:cs typeface="Arial"/>
              </a:rPr>
              <a:t>int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k</a:t>
            </a:r>
            <a:r>
              <a:rPr sz="2000" b="1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float </a:t>
            </a:r>
            <a:r>
              <a:rPr sz="2000" b="1" i="1" spc="-5" dirty="0">
                <a:latin typeface="Arial"/>
                <a:cs typeface="Arial"/>
              </a:rPr>
              <a:t>sum </a:t>
            </a:r>
            <a:r>
              <a:rPr sz="2000" b="1" dirty="0">
                <a:latin typeface="Arial"/>
                <a:cs typeface="Arial"/>
              </a:rPr>
              <a:t>[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990" y="3166763"/>
            <a:ext cx="276669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Arial"/>
                <a:cs typeface="Arial"/>
              </a:rPr>
              <a:t>for ( </a:t>
            </a:r>
            <a:r>
              <a:rPr sz="2000" b="1" spc="-5" dirty="0">
                <a:latin typeface="Arial"/>
                <a:cs typeface="Arial"/>
              </a:rPr>
              <a:t>int </a:t>
            </a:r>
            <a:r>
              <a:rPr sz="2000" b="1" i="1" spc="-10" dirty="0">
                <a:latin typeface="Arial"/>
                <a:cs typeface="Arial"/>
              </a:rPr>
              <a:t>i=</a:t>
            </a:r>
            <a:r>
              <a:rPr sz="2000" b="1" spc="-10" dirty="0">
                <a:latin typeface="Arial"/>
                <a:cs typeface="Arial"/>
              </a:rPr>
              <a:t>0; </a:t>
            </a:r>
            <a:r>
              <a:rPr sz="2000" b="1" i="1" spc="-10" dirty="0">
                <a:latin typeface="Arial"/>
                <a:cs typeface="Arial"/>
              </a:rPr>
              <a:t>i&lt;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spc="-10" dirty="0">
                <a:latin typeface="Arial"/>
                <a:cs typeface="Arial"/>
              </a:rPr>
              <a:t>; </a:t>
            </a:r>
            <a:r>
              <a:rPr sz="2000" b="1" i="1" spc="-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++ 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000" b="1" i="1" spc="-5" dirty="0">
                <a:latin typeface="Arial"/>
                <a:cs typeface="Arial"/>
              </a:rPr>
              <a:t>sum</a:t>
            </a:r>
            <a:r>
              <a:rPr sz="2000" b="1" spc="-5" dirty="0">
                <a:latin typeface="Arial"/>
                <a:cs typeface="Arial"/>
              </a:rPr>
              <a:t>[</a:t>
            </a:r>
            <a:r>
              <a:rPr sz="2000" b="1" i="1" spc="-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]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0.0;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4827" y="3166763"/>
            <a:ext cx="202882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6600CC"/>
                </a:solidFill>
                <a:latin typeface="Arial"/>
                <a:cs typeface="Arial"/>
              </a:rPr>
              <a:t>//</a:t>
            </a:r>
            <a:r>
              <a:rPr sz="2000" b="1" i="1" spc="-5" dirty="0">
                <a:solidFill>
                  <a:srgbClr val="6600CC"/>
                </a:solidFill>
                <a:latin typeface="Arial"/>
                <a:cs typeface="Arial"/>
              </a:rPr>
              <a:t>x</a:t>
            </a:r>
            <a:r>
              <a:rPr sz="2000" b="1" spc="-5" dirty="0">
                <a:solidFill>
                  <a:srgbClr val="6600CC"/>
                </a:solidFill>
                <a:latin typeface="Arial"/>
                <a:cs typeface="Arial"/>
              </a:rPr>
              <a:t>[][]</a:t>
            </a:r>
            <a:r>
              <a:rPr sz="2000" b="1" dirty="0">
                <a:solidFill>
                  <a:srgbClr val="6600CC"/>
                </a:solidFill>
                <a:latin typeface="Microsoft JhengHei"/>
                <a:cs typeface="Microsoft JhengHei"/>
              </a:rPr>
              <a:t>中各行</a:t>
            </a:r>
            <a:endParaRPr sz="2000">
              <a:latin typeface="Microsoft JhengHei"/>
              <a:cs typeface="Microsoft JhengHei"/>
            </a:endParaRPr>
          </a:p>
          <a:p>
            <a:pPr marL="85979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6600CC"/>
                </a:solidFill>
                <a:latin typeface="Arial"/>
                <a:cs typeface="Arial"/>
              </a:rPr>
              <a:t>/</a:t>
            </a:r>
            <a:r>
              <a:rPr sz="2000" b="1" spc="-10" dirty="0">
                <a:solidFill>
                  <a:srgbClr val="6600CC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6600CC"/>
                </a:solidFill>
                <a:latin typeface="Microsoft JhengHei"/>
                <a:cs typeface="Microsoft JhengHei"/>
              </a:rPr>
              <a:t>数据累加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3837323"/>
            <a:ext cx="7258684" cy="2372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7165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Arial"/>
                <a:cs typeface="Arial"/>
              </a:rPr>
              <a:t>for ( </a:t>
            </a:r>
            <a:r>
              <a:rPr sz="2000" b="1" spc="-5" dirty="0">
                <a:latin typeface="Arial"/>
                <a:cs typeface="Arial"/>
              </a:rPr>
              <a:t>int </a:t>
            </a:r>
            <a:r>
              <a:rPr sz="2000" b="1" i="1" spc="-5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=0; </a:t>
            </a:r>
            <a:r>
              <a:rPr sz="2000" b="1" i="1" spc="-5" dirty="0">
                <a:latin typeface="Arial"/>
                <a:cs typeface="Arial"/>
              </a:rPr>
              <a:t>j&lt;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; </a:t>
            </a:r>
            <a:r>
              <a:rPr sz="2000" b="1" i="1" spc="-5" dirty="0">
                <a:latin typeface="Arial"/>
                <a:cs typeface="Arial"/>
              </a:rPr>
              <a:t>j</a:t>
            </a:r>
            <a:r>
              <a:rPr sz="2000" b="1" spc="-5" dirty="0">
                <a:latin typeface="Arial"/>
                <a:cs typeface="Arial"/>
              </a:rPr>
              <a:t>++ 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sum</a:t>
            </a:r>
            <a:r>
              <a:rPr sz="2000" b="1" spc="-10" dirty="0">
                <a:latin typeface="Arial"/>
                <a:cs typeface="Arial"/>
              </a:rPr>
              <a:t>[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]</a:t>
            </a:r>
            <a:r>
              <a:rPr sz="2000" b="1" i="1" spc="-10" dirty="0">
                <a:latin typeface="Arial"/>
                <a:cs typeface="Arial"/>
              </a:rPr>
              <a:t>+=x</a:t>
            </a:r>
            <a:r>
              <a:rPr sz="2000" b="1" spc="-10" dirty="0">
                <a:latin typeface="Arial"/>
                <a:cs typeface="Arial"/>
              </a:rPr>
              <a:t>[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][</a:t>
            </a:r>
            <a:r>
              <a:rPr sz="2000" b="1" i="1" spc="-10" dirty="0">
                <a:latin typeface="Arial"/>
                <a:cs typeface="Arial"/>
              </a:rPr>
              <a:t>j</a:t>
            </a:r>
            <a:r>
              <a:rPr sz="2000" b="1" spc="-10" dirty="0"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857250">
              <a:lnSpc>
                <a:spcPct val="100000"/>
              </a:lnSpc>
              <a:spcBef>
                <a:spcPts val="240"/>
              </a:spcBef>
              <a:tabLst>
                <a:tab pos="3536315" algn="l"/>
              </a:tabLst>
            </a:pPr>
            <a:r>
              <a:rPr sz="2000" b="1" dirty="0">
                <a:latin typeface="Arial"/>
                <a:cs typeface="Arial"/>
              </a:rPr>
              <a:t>for ( </a:t>
            </a:r>
            <a:r>
              <a:rPr sz="2000" b="1" i="1" dirty="0">
                <a:latin typeface="Arial"/>
                <a:cs typeface="Arial"/>
              </a:rPr>
              <a:t>i = </a:t>
            </a:r>
            <a:r>
              <a:rPr sz="2000" b="1" spc="-5" dirty="0">
                <a:latin typeface="Arial"/>
                <a:cs typeface="Arial"/>
              </a:rPr>
              <a:t>0; </a:t>
            </a:r>
            <a:r>
              <a:rPr sz="2000" b="1" i="1" dirty="0">
                <a:latin typeface="Arial"/>
                <a:cs typeface="Arial"/>
              </a:rPr>
              <a:t>i &lt;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;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++ </a:t>
            </a:r>
            <a:r>
              <a:rPr sz="2000" b="1" dirty="0">
                <a:latin typeface="Arial"/>
                <a:cs typeface="Arial"/>
              </a:rPr>
              <a:t>)	</a:t>
            </a:r>
            <a:r>
              <a:rPr sz="2000" b="1" spc="-10" dirty="0">
                <a:solidFill>
                  <a:srgbClr val="6600CC"/>
                </a:solidFill>
                <a:latin typeface="Arial"/>
                <a:cs typeface="Arial"/>
              </a:rPr>
              <a:t>//</a:t>
            </a:r>
            <a:r>
              <a:rPr sz="2000" b="1" dirty="0">
                <a:solidFill>
                  <a:srgbClr val="6600CC"/>
                </a:solidFill>
                <a:latin typeface="Microsoft JhengHei"/>
                <a:cs typeface="Microsoft JhengHei"/>
              </a:rPr>
              <a:t>打印各行数据和</a:t>
            </a:r>
            <a:endParaRPr sz="2000">
              <a:latin typeface="Microsoft JhengHei"/>
              <a:cs typeface="Microsoft JhengHei"/>
            </a:endParaRPr>
          </a:p>
          <a:p>
            <a:pPr marL="177165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Arial"/>
                <a:cs typeface="Arial"/>
              </a:rPr>
              <a:t>cout </a:t>
            </a:r>
            <a:r>
              <a:rPr sz="2000" b="1" i="1" spc="-5" dirty="0">
                <a:latin typeface="Arial"/>
                <a:cs typeface="Arial"/>
              </a:rPr>
              <a:t>&lt;&lt; </a:t>
            </a:r>
            <a:r>
              <a:rPr sz="2000" b="1" i="1" dirty="0">
                <a:latin typeface="Arial"/>
                <a:cs typeface="Arial"/>
              </a:rPr>
              <a:t>“Line </a:t>
            </a:r>
            <a:r>
              <a:rPr sz="2000" b="1" dirty="0">
                <a:latin typeface="Arial"/>
                <a:cs typeface="Arial"/>
              </a:rPr>
              <a:t>” </a:t>
            </a:r>
            <a:r>
              <a:rPr sz="2000" b="1" i="1" spc="-5" dirty="0">
                <a:latin typeface="Arial"/>
                <a:cs typeface="Arial"/>
              </a:rPr>
              <a:t>&lt;&lt; </a:t>
            </a:r>
            <a:r>
              <a:rPr sz="2000" b="1" i="1" dirty="0">
                <a:latin typeface="Arial"/>
                <a:cs typeface="Arial"/>
              </a:rPr>
              <a:t>i </a:t>
            </a:r>
            <a:r>
              <a:rPr sz="2000" b="1" i="1" spc="-5" dirty="0">
                <a:latin typeface="Arial"/>
                <a:cs typeface="Arial"/>
              </a:rPr>
              <a:t>&lt;&lt; </a:t>
            </a:r>
            <a:r>
              <a:rPr sz="2000" b="1" i="1" dirty="0">
                <a:latin typeface="Arial"/>
                <a:cs typeface="Arial"/>
              </a:rPr>
              <a:t>“ </a:t>
            </a:r>
            <a:r>
              <a:rPr sz="2000" b="1" dirty="0">
                <a:latin typeface="Arial"/>
                <a:cs typeface="Arial"/>
              </a:rPr>
              <a:t>: ” </a:t>
            </a:r>
            <a:r>
              <a:rPr sz="2000" b="1" spc="-10" dirty="0">
                <a:latin typeface="Arial"/>
                <a:cs typeface="Arial"/>
              </a:rPr>
              <a:t>&lt;&lt;</a:t>
            </a:r>
            <a:r>
              <a:rPr sz="2000" b="1" i="1" spc="-10" dirty="0">
                <a:latin typeface="Arial"/>
                <a:cs typeface="Arial"/>
              </a:rPr>
              <a:t>sum </a:t>
            </a:r>
            <a:r>
              <a:rPr sz="2000" b="1" spc="-10" dirty="0">
                <a:latin typeface="Arial"/>
                <a:cs typeface="Arial"/>
              </a:rPr>
              <a:t>[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] </a:t>
            </a:r>
            <a:r>
              <a:rPr sz="2000" b="1" spc="-5" dirty="0">
                <a:latin typeface="Arial"/>
                <a:cs typeface="Arial"/>
              </a:rPr>
              <a:t>&lt;&lt;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endl;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Microsoft JhengHei"/>
                <a:cs typeface="Microsoft JhengHei"/>
              </a:rPr>
              <a:t>渐进时间复杂度</a:t>
            </a:r>
            <a:r>
              <a:rPr sz="2000" b="1" spc="-5" dirty="0">
                <a:latin typeface="Arial"/>
                <a:cs typeface="Arial"/>
              </a:rPr>
              <a:t>O(</a:t>
            </a:r>
            <a:r>
              <a:rPr sz="2000" b="1" i="1" spc="-5" dirty="0">
                <a:latin typeface="Arial"/>
                <a:cs typeface="Arial"/>
              </a:rPr>
              <a:t>max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i="1" spc="-5" dirty="0">
                <a:latin typeface="Arial"/>
                <a:cs typeface="Arial"/>
              </a:rPr>
              <a:t>m*n</a:t>
            </a:r>
            <a:r>
              <a:rPr sz="2000" b="1" spc="-5" dirty="0">
                <a:latin typeface="Arial"/>
                <a:cs typeface="Arial"/>
              </a:rPr>
              <a:t>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))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O(</a:t>
            </a:r>
            <a:r>
              <a:rPr sz="2000" b="1" i="1" spc="-10" dirty="0">
                <a:latin typeface="Arial"/>
                <a:cs typeface="Arial"/>
              </a:rPr>
              <a:t>m*n</a:t>
            </a:r>
            <a:r>
              <a:rPr sz="2000" b="1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736600" y="1701800"/>
            <a:ext cx="6243954" cy="46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833"/>
              <a:buFont typeface="Wingdings 2"/>
              <a:buChar char=""/>
              <a:tabLst>
                <a:tab pos="285750" algn="l"/>
              </a:tabLst>
            </a:pPr>
            <a:r>
              <a:rPr dirty="0"/>
              <a:t>渐进符号的有用特性</a:t>
            </a:r>
            <a:r>
              <a:rPr dirty="0">
                <a:latin typeface="Arial"/>
                <a:cs typeface="Arial"/>
              </a:rPr>
              <a:t>—</a:t>
            </a:r>
            <a:r>
              <a:rPr dirty="0"/>
              <a:t>乘法规则</a:t>
            </a:r>
          </a:p>
          <a:p>
            <a:pPr>
              <a:lnSpc>
                <a:spcPct val="100000"/>
              </a:lnSpc>
            </a:pPr>
            <a:endParaRPr sz="3100" dirty="0"/>
          </a:p>
          <a:p>
            <a:pPr marL="297180">
              <a:lnSpc>
                <a:spcPct val="100000"/>
              </a:lnSpc>
            </a:pPr>
            <a:r>
              <a:rPr sz="2000" b="1" dirty="0">
                <a:solidFill>
                  <a:srgbClr val="966FC6"/>
                </a:solidFill>
                <a:latin typeface="Microsoft JhengHei"/>
                <a:cs typeface="Microsoft JhengHei"/>
              </a:rPr>
              <a:t>例：求两个</a:t>
            </a:r>
            <a:r>
              <a:rPr sz="2000" b="1" spc="-254" dirty="0">
                <a:solidFill>
                  <a:srgbClr val="966FC6"/>
                </a:solidFill>
                <a:latin typeface="Microsoft JhengHei"/>
                <a:cs typeface="Microsoft JhengHei"/>
              </a:rPr>
              <a:t>n</a:t>
            </a:r>
            <a:r>
              <a:rPr sz="2000" b="1" dirty="0">
                <a:solidFill>
                  <a:srgbClr val="966FC6"/>
                </a:solidFill>
                <a:latin typeface="Microsoft JhengHei"/>
                <a:cs typeface="Microsoft JhengHei"/>
              </a:rPr>
              <a:t>阶方阵的乘积</a:t>
            </a:r>
            <a:r>
              <a:rPr sz="2000" b="1" spc="490" dirty="0">
                <a:solidFill>
                  <a:srgbClr val="966FC6"/>
                </a:solidFill>
                <a:latin typeface="Microsoft JhengHei"/>
                <a:cs typeface="Microsoft JhengHei"/>
              </a:rPr>
              <a:t> </a:t>
            </a:r>
            <a:r>
              <a:rPr sz="2000" b="1" spc="-200" dirty="0">
                <a:solidFill>
                  <a:srgbClr val="966FC6"/>
                </a:solidFill>
                <a:latin typeface="Microsoft JhengHei"/>
                <a:cs typeface="Microsoft JhengHei"/>
              </a:rPr>
              <a:t>C＝A*B</a:t>
            </a:r>
            <a:endParaRPr sz="2000" dirty="0">
              <a:latin typeface="Microsoft JhengHei"/>
              <a:cs typeface="Microsoft JhengHei"/>
            </a:endParaRPr>
          </a:p>
          <a:p>
            <a:pPr marL="297180">
              <a:lnSpc>
                <a:spcPct val="100000"/>
              </a:lnSpc>
              <a:spcBef>
                <a:spcPts val="320"/>
              </a:spcBef>
            </a:pPr>
            <a:r>
              <a:rPr sz="2000" b="0" spc="-5" dirty="0">
                <a:solidFill>
                  <a:srgbClr val="28617B"/>
                </a:solidFill>
                <a:latin typeface="Kozuka Gothic Pr6N M"/>
                <a:cs typeface="Kozuka Gothic Pr6N M"/>
              </a:rPr>
              <a:t>＃</a:t>
            </a: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define</a:t>
            </a: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 n</a:t>
            </a:r>
            <a:r>
              <a:rPr sz="2000" b="1" spc="484" dirty="0">
                <a:solidFill>
                  <a:srgbClr val="28617B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28617B"/>
                </a:solidFill>
                <a:latin typeface="Kozuka Gothic Pr6N M"/>
                <a:cs typeface="Kozuka Gothic Pr6N M"/>
              </a:rPr>
              <a:t>自然数</a:t>
            </a:r>
            <a:endParaRPr sz="2000" dirty="0">
              <a:latin typeface="Kozuka Gothic Pr6N M"/>
              <a:cs typeface="Kozuka Gothic Pr6N M"/>
            </a:endParaRPr>
          </a:p>
          <a:p>
            <a:pPr marL="29718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MATRIXMLT(float A[n][n],float B[n][n],float</a:t>
            </a:r>
            <a:r>
              <a:rPr sz="2000" b="1" spc="-65" dirty="0">
                <a:solidFill>
                  <a:srgbClr val="28617B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C[n][n])</a:t>
            </a:r>
            <a:endParaRPr sz="2000" dirty="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67818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int</a:t>
            </a: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i,j,k;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1895" y="3984363"/>
            <a:ext cx="2270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17500">
              <a:lnSpc>
                <a:spcPct val="120000"/>
              </a:lnSpc>
              <a:spcBef>
                <a:spcPts val="100"/>
              </a:spcBef>
            </a:pP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for(i=0;i&lt;n;i++)  for(j=0;j&lt;n;j++)</a:t>
            </a:r>
            <a:r>
              <a:rPr sz="2000" b="1" spc="-100" dirty="0">
                <a:solidFill>
                  <a:srgbClr val="28617B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7246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C[i][j]=0;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2895" y="3984363"/>
            <a:ext cx="843280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//n*n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//n*n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//n*n*n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//n*n*n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895" y="5813163"/>
            <a:ext cx="8242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8354" y="6153784"/>
            <a:ext cx="2307589" cy="49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400" y="4279900"/>
            <a:ext cx="533400" cy="204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4359275"/>
            <a:ext cx="357505" cy="1873250"/>
          </a:xfrm>
          <a:custGeom>
            <a:avLst/>
            <a:gdLst/>
            <a:ahLst/>
            <a:cxnLst/>
            <a:rect l="l" t="t" r="r" b="b"/>
            <a:pathLst>
              <a:path w="357505" h="1873250">
                <a:moveTo>
                  <a:pt x="357187" y="1873250"/>
                </a:moveTo>
                <a:lnTo>
                  <a:pt x="288131" y="1870868"/>
                </a:lnTo>
                <a:lnTo>
                  <a:pt x="230981" y="1864518"/>
                </a:lnTo>
                <a:lnTo>
                  <a:pt x="192881" y="1855787"/>
                </a:lnTo>
                <a:lnTo>
                  <a:pt x="178593" y="1843881"/>
                </a:lnTo>
                <a:lnTo>
                  <a:pt x="178593" y="966787"/>
                </a:lnTo>
                <a:lnTo>
                  <a:pt x="174625" y="960437"/>
                </a:lnTo>
                <a:lnTo>
                  <a:pt x="164306" y="954881"/>
                </a:lnTo>
                <a:lnTo>
                  <a:pt x="148431" y="950118"/>
                </a:lnTo>
                <a:lnTo>
                  <a:pt x="126206" y="945356"/>
                </a:lnTo>
                <a:lnTo>
                  <a:pt x="69850" y="939006"/>
                </a:lnTo>
                <a:lnTo>
                  <a:pt x="0" y="936625"/>
                </a:lnTo>
                <a:lnTo>
                  <a:pt x="69850" y="934243"/>
                </a:lnTo>
                <a:lnTo>
                  <a:pt x="126206" y="927893"/>
                </a:lnTo>
                <a:lnTo>
                  <a:pt x="164306" y="919162"/>
                </a:lnTo>
                <a:lnTo>
                  <a:pt x="178593" y="907256"/>
                </a:lnTo>
                <a:lnTo>
                  <a:pt x="178593" y="30162"/>
                </a:lnTo>
                <a:lnTo>
                  <a:pt x="230981" y="8731"/>
                </a:lnTo>
                <a:lnTo>
                  <a:pt x="288131" y="2381"/>
                </a:lnTo>
                <a:lnTo>
                  <a:pt x="357187" y="0"/>
                </a:lnTo>
              </a:path>
            </a:pathLst>
          </a:custGeom>
          <a:ln w="25400">
            <a:solidFill>
              <a:srgbClr val="96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348" y="5295975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O(n)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700" y="4648200"/>
            <a:ext cx="533400" cy="168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887" y="4719637"/>
            <a:ext cx="357505" cy="1513205"/>
          </a:xfrm>
          <a:custGeom>
            <a:avLst/>
            <a:gdLst/>
            <a:ahLst/>
            <a:cxnLst/>
            <a:rect l="l" t="t" r="r" b="b"/>
            <a:pathLst>
              <a:path w="357505" h="1513204">
                <a:moveTo>
                  <a:pt x="357187" y="1512887"/>
                </a:moveTo>
                <a:lnTo>
                  <a:pt x="288131" y="1510506"/>
                </a:lnTo>
                <a:lnTo>
                  <a:pt x="230981" y="1504156"/>
                </a:lnTo>
                <a:lnTo>
                  <a:pt x="192881" y="1495425"/>
                </a:lnTo>
                <a:lnTo>
                  <a:pt x="178593" y="1483518"/>
                </a:lnTo>
                <a:lnTo>
                  <a:pt x="178593" y="786606"/>
                </a:lnTo>
                <a:lnTo>
                  <a:pt x="174625" y="780256"/>
                </a:lnTo>
                <a:lnTo>
                  <a:pt x="164306" y="774700"/>
                </a:lnTo>
                <a:lnTo>
                  <a:pt x="148431" y="769937"/>
                </a:lnTo>
                <a:lnTo>
                  <a:pt x="126206" y="765175"/>
                </a:lnTo>
                <a:lnTo>
                  <a:pt x="69850" y="758825"/>
                </a:lnTo>
                <a:lnTo>
                  <a:pt x="0" y="756443"/>
                </a:lnTo>
                <a:lnTo>
                  <a:pt x="69850" y="754062"/>
                </a:lnTo>
                <a:lnTo>
                  <a:pt x="126206" y="747712"/>
                </a:lnTo>
                <a:lnTo>
                  <a:pt x="148431" y="743743"/>
                </a:lnTo>
                <a:lnTo>
                  <a:pt x="164306" y="738981"/>
                </a:lnTo>
                <a:lnTo>
                  <a:pt x="174625" y="733425"/>
                </a:lnTo>
                <a:lnTo>
                  <a:pt x="178593" y="727075"/>
                </a:lnTo>
                <a:lnTo>
                  <a:pt x="178593" y="30162"/>
                </a:lnTo>
                <a:lnTo>
                  <a:pt x="230981" y="8731"/>
                </a:lnTo>
                <a:lnTo>
                  <a:pt x="288131" y="2381"/>
                </a:lnTo>
                <a:lnTo>
                  <a:pt x="357187" y="0"/>
                </a:lnTo>
              </a:path>
            </a:pathLst>
          </a:custGeom>
          <a:ln w="25400">
            <a:solidFill>
              <a:srgbClr val="96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9349" y="5208077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O(n)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2100" y="5321300"/>
            <a:ext cx="5334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8937" y="5403850"/>
            <a:ext cx="357505" cy="444500"/>
          </a:xfrm>
          <a:custGeom>
            <a:avLst/>
            <a:gdLst/>
            <a:ahLst/>
            <a:cxnLst/>
            <a:rect l="l" t="t" r="r" b="b"/>
            <a:pathLst>
              <a:path w="357505" h="444500">
                <a:moveTo>
                  <a:pt x="357187" y="444500"/>
                </a:moveTo>
                <a:lnTo>
                  <a:pt x="288131" y="442118"/>
                </a:lnTo>
                <a:lnTo>
                  <a:pt x="230981" y="435768"/>
                </a:lnTo>
                <a:lnTo>
                  <a:pt x="192881" y="427037"/>
                </a:lnTo>
                <a:lnTo>
                  <a:pt x="178593" y="415131"/>
                </a:lnTo>
                <a:lnTo>
                  <a:pt x="178593" y="252412"/>
                </a:lnTo>
                <a:lnTo>
                  <a:pt x="174625" y="246062"/>
                </a:lnTo>
                <a:lnTo>
                  <a:pt x="164306" y="240506"/>
                </a:lnTo>
                <a:lnTo>
                  <a:pt x="148431" y="235743"/>
                </a:lnTo>
                <a:lnTo>
                  <a:pt x="126206" y="230981"/>
                </a:lnTo>
                <a:lnTo>
                  <a:pt x="69850" y="224631"/>
                </a:lnTo>
                <a:lnTo>
                  <a:pt x="0" y="222250"/>
                </a:lnTo>
                <a:lnTo>
                  <a:pt x="69850" y="219868"/>
                </a:lnTo>
                <a:lnTo>
                  <a:pt x="126206" y="213518"/>
                </a:lnTo>
                <a:lnTo>
                  <a:pt x="148431" y="209550"/>
                </a:lnTo>
                <a:lnTo>
                  <a:pt x="164306" y="204787"/>
                </a:lnTo>
                <a:lnTo>
                  <a:pt x="174625" y="199231"/>
                </a:lnTo>
                <a:lnTo>
                  <a:pt x="178593" y="192881"/>
                </a:lnTo>
                <a:lnTo>
                  <a:pt x="178593" y="30162"/>
                </a:lnTo>
                <a:lnTo>
                  <a:pt x="230981" y="8731"/>
                </a:lnTo>
                <a:lnTo>
                  <a:pt x="288131" y="2381"/>
                </a:lnTo>
                <a:lnTo>
                  <a:pt x="357187" y="0"/>
                </a:lnTo>
              </a:path>
            </a:pathLst>
          </a:custGeom>
          <a:ln w="25400">
            <a:solidFill>
              <a:srgbClr val="96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90645" y="5081644"/>
            <a:ext cx="29743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28617B"/>
                </a:solidFill>
                <a:latin typeface="Times New Roman"/>
                <a:cs typeface="Times New Roman"/>
              </a:rPr>
              <a:t>for(</a:t>
            </a:r>
            <a:r>
              <a:rPr sz="2000" b="1" spc="-10" dirty="0">
                <a:solidFill>
                  <a:srgbClr val="28617B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8617B"/>
                </a:solidFill>
                <a:latin typeface="Times New Roman"/>
                <a:cs typeface="Times New Roman"/>
              </a:rPr>
              <a:t>k=0;k&lt;n;k++)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400" b="1" i="1" spc="-37" baseline="22569" dirty="0">
                <a:solidFill>
                  <a:srgbClr val="FF0000"/>
                </a:solidFill>
                <a:latin typeface="Times New Roman"/>
                <a:cs typeface="Times New Roman"/>
              </a:rPr>
              <a:t>O(n)</a:t>
            </a:r>
            <a:r>
              <a:rPr sz="2000" b="1" spc="-25" dirty="0">
                <a:solidFill>
                  <a:srgbClr val="28617B"/>
                </a:solidFill>
                <a:latin typeface="Times New Roman"/>
                <a:cs typeface="Times New Roman"/>
              </a:rPr>
              <a:t>C[i][j]+=A[i][k]*B[k][j]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355963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160" y="3501390"/>
            <a:ext cx="6202045" cy="134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效率分析基本概念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067"/>
            <a:ext cx="8285480" cy="226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833"/>
              <a:buFont typeface="Wingdings 2"/>
              <a:buChar char=""/>
              <a:tabLst>
                <a:tab pos="285750" algn="l"/>
              </a:tabLst>
            </a:pPr>
            <a:r>
              <a:rPr sz="3600" dirty="0">
                <a:latin typeface="宋体"/>
                <a:cs typeface="宋体"/>
              </a:rPr>
              <a:t>增长次数</a:t>
            </a:r>
            <a:endParaRPr sz="3600">
              <a:latin typeface="宋体"/>
              <a:cs typeface="宋体"/>
            </a:endParaRPr>
          </a:p>
          <a:p>
            <a:pPr marL="652780" marR="5080" lvl="1" indent="-246379" algn="just">
              <a:lnSpc>
                <a:spcPct val="148700"/>
              </a:lnSpc>
              <a:spcBef>
                <a:spcPts val="450"/>
              </a:spcBef>
              <a:buClr>
                <a:srgbClr val="966FC6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宋体"/>
                <a:cs typeface="宋体"/>
              </a:rPr>
              <a:t>为什么对于大规模的输入要强调执行次数的增长次数呢？ 这是因为</a:t>
            </a:r>
            <a:r>
              <a:rPr sz="2400" dirty="0">
                <a:solidFill>
                  <a:srgbClr val="00B0F0"/>
                </a:solidFill>
                <a:latin typeface="宋体"/>
                <a:cs typeface="宋体"/>
              </a:rPr>
              <a:t>小规模输入在运行时间上差别不足以将高效的算 法和低效的算法法区分开来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3771900"/>
            <a:ext cx="7897090" cy="2607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95400"/>
            <a:ext cx="8121783" cy="524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177800" y="1295400"/>
            <a:ext cx="8792800" cy="240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717800"/>
            <a:ext cx="8408920" cy="194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177800" y="1270000"/>
            <a:ext cx="8792802" cy="1057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500" y="2489200"/>
            <a:ext cx="7793230" cy="155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9499" y="5229224"/>
            <a:ext cx="4108448" cy="1034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9500" y="5229225"/>
            <a:ext cx="4103370" cy="1035050"/>
          </a:xfrm>
          <a:custGeom>
            <a:avLst/>
            <a:gdLst/>
            <a:ahLst/>
            <a:cxnLst/>
            <a:rect l="l" t="t" r="r" b="b"/>
            <a:pathLst>
              <a:path w="4103370" h="1035050">
                <a:moveTo>
                  <a:pt x="0" y="173037"/>
                </a:moveTo>
                <a:lnTo>
                  <a:pt x="13493" y="105568"/>
                </a:lnTo>
                <a:lnTo>
                  <a:pt x="50800" y="50800"/>
                </a:lnTo>
                <a:lnTo>
                  <a:pt x="105568" y="13493"/>
                </a:lnTo>
                <a:lnTo>
                  <a:pt x="173037" y="0"/>
                </a:lnTo>
                <a:lnTo>
                  <a:pt x="3930650" y="0"/>
                </a:lnTo>
                <a:lnTo>
                  <a:pt x="3998118" y="13493"/>
                </a:lnTo>
                <a:lnTo>
                  <a:pt x="4052887" y="50800"/>
                </a:lnTo>
                <a:lnTo>
                  <a:pt x="4089400" y="105568"/>
                </a:lnTo>
                <a:lnTo>
                  <a:pt x="4102893" y="173037"/>
                </a:lnTo>
                <a:lnTo>
                  <a:pt x="4102893" y="862012"/>
                </a:lnTo>
                <a:lnTo>
                  <a:pt x="4099718" y="896937"/>
                </a:lnTo>
                <a:lnTo>
                  <a:pt x="4089400" y="929481"/>
                </a:lnTo>
                <a:lnTo>
                  <a:pt x="4052887" y="984250"/>
                </a:lnTo>
                <a:lnTo>
                  <a:pt x="3998118" y="1021556"/>
                </a:lnTo>
                <a:lnTo>
                  <a:pt x="3930650" y="1035050"/>
                </a:lnTo>
                <a:lnTo>
                  <a:pt x="173037" y="1035050"/>
                </a:lnTo>
                <a:lnTo>
                  <a:pt x="105568" y="1021556"/>
                </a:lnTo>
                <a:lnTo>
                  <a:pt x="50800" y="984250"/>
                </a:lnTo>
                <a:lnTo>
                  <a:pt x="13493" y="929481"/>
                </a:lnTo>
                <a:lnTo>
                  <a:pt x="0" y="862012"/>
                </a:lnTo>
                <a:lnTo>
                  <a:pt x="0" y="173037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0300" y="1930400"/>
            <a:ext cx="6375400" cy="2451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1968499"/>
            <a:ext cx="6313830" cy="2383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5760" y="1988334"/>
            <a:ext cx="6236970" cy="2306955"/>
          </a:xfrm>
          <a:custGeom>
            <a:avLst/>
            <a:gdLst/>
            <a:ahLst/>
            <a:cxnLst/>
            <a:rect l="l" t="t" r="r" b="b"/>
            <a:pathLst>
              <a:path w="6236970" h="2306954">
                <a:moveTo>
                  <a:pt x="0" y="0"/>
                </a:moveTo>
                <a:lnTo>
                  <a:pt x="6236560" y="0"/>
                </a:lnTo>
                <a:lnTo>
                  <a:pt x="6236560" y="2306954"/>
                </a:lnTo>
                <a:lnTo>
                  <a:pt x="0" y="23069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245474" cy="5031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0300" y="1993900"/>
            <a:ext cx="63754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2044699"/>
            <a:ext cx="6313830" cy="2014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760" y="2060088"/>
            <a:ext cx="6236970" cy="1938020"/>
          </a:xfrm>
          <a:custGeom>
            <a:avLst/>
            <a:gdLst/>
            <a:ahLst/>
            <a:cxnLst/>
            <a:rect l="l" t="t" r="r" b="b"/>
            <a:pathLst>
              <a:path w="6236970" h="1938020">
                <a:moveTo>
                  <a:pt x="0" y="0"/>
                </a:moveTo>
                <a:lnTo>
                  <a:pt x="6236560" y="0"/>
                </a:lnTo>
                <a:lnTo>
                  <a:pt x="6236560" y="1938020"/>
                </a:lnTo>
                <a:lnTo>
                  <a:pt x="0" y="19380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1249" y="4285614"/>
            <a:ext cx="6927850" cy="1558925"/>
          </a:xfrm>
          <a:custGeom>
            <a:avLst/>
            <a:gdLst/>
            <a:ahLst/>
            <a:cxnLst/>
            <a:rect l="l" t="t" r="r" b="b"/>
            <a:pathLst>
              <a:path w="6927850" h="1558925">
                <a:moveTo>
                  <a:pt x="259826" y="1558925"/>
                </a:moveTo>
                <a:lnTo>
                  <a:pt x="213120" y="1554890"/>
                </a:lnTo>
                <a:lnTo>
                  <a:pt x="169163" y="1543200"/>
                </a:lnTo>
                <a:lnTo>
                  <a:pt x="128686" y="1524475"/>
                </a:lnTo>
                <a:lnTo>
                  <a:pt x="92423" y="1499334"/>
                </a:lnTo>
                <a:lnTo>
                  <a:pt x="61107" y="1468397"/>
                </a:lnTo>
                <a:lnTo>
                  <a:pt x="35473" y="1432286"/>
                </a:lnTo>
                <a:lnTo>
                  <a:pt x="16255" y="1391619"/>
                </a:lnTo>
                <a:lnTo>
                  <a:pt x="4186" y="1347016"/>
                </a:lnTo>
                <a:lnTo>
                  <a:pt x="0" y="1299099"/>
                </a:lnTo>
                <a:lnTo>
                  <a:pt x="0" y="259826"/>
                </a:lnTo>
                <a:lnTo>
                  <a:pt x="4186" y="213121"/>
                </a:lnTo>
                <a:lnTo>
                  <a:pt x="16255" y="169164"/>
                </a:lnTo>
                <a:lnTo>
                  <a:pt x="35474" y="128686"/>
                </a:lnTo>
                <a:lnTo>
                  <a:pt x="61108" y="92423"/>
                </a:lnTo>
                <a:lnTo>
                  <a:pt x="92423" y="61107"/>
                </a:lnTo>
                <a:lnTo>
                  <a:pt x="128687" y="35473"/>
                </a:lnTo>
                <a:lnTo>
                  <a:pt x="169165" y="16255"/>
                </a:lnTo>
                <a:lnTo>
                  <a:pt x="213123" y="4186"/>
                </a:lnTo>
                <a:lnTo>
                  <a:pt x="259825" y="0"/>
                </a:lnTo>
                <a:lnTo>
                  <a:pt x="6668024" y="0"/>
                </a:lnTo>
                <a:lnTo>
                  <a:pt x="6714727" y="4186"/>
                </a:lnTo>
                <a:lnTo>
                  <a:pt x="6758685" y="16255"/>
                </a:lnTo>
                <a:lnTo>
                  <a:pt x="6799163" y="35474"/>
                </a:lnTo>
                <a:lnTo>
                  <a:pt x="6835426" y="61108"/>
                </a:lnTo>
                <a:lnTo>
                  <a:pt x="6866741" y="92423"/>
                </a:lnTo>
                <a:lnTo>
                  <a:pt x="6892375" y="128687"/>
                </a:lnTo>
                <a:lnTo>
                  <a:pt x="6911594" y="169164"/>
                </a:lnTo>
                <a:lnTo>
                  <a:pt x="6923663" y="213122"/>
                </a:lnTo>
                <a:lnTo>
                  <a:pt x="6927849" y="259826"/>
                </a:lnTo>
                <a:lnTo>
                  <a:pt x="6927850" y="1299099"/>
                </a:lnTo>
                <a:lnTo>
                  <a:pt x="6923663" y="1347017"/>
                </a:lnTo>
                <a:lnTo>
                  <a:pt x="6911594" y="1391619"/>
                </a:lnTo>
                <a:lnTo>
                  <a:pt x="6892375" y="1432286"/>
                </a:lnTo>
                <a:lnTo>
                  <a:pt x="6866741" y="1468398"/>
                </a:lnTo>
                <a:lnTo>
                  <a:pt x="6835425" y="1499334"/>
                </a:lnTo>
                <a:lnTo>
                  <a:pt x="6799162" y="1524475"/>
                </a:lnTo>
                <a:lnTo>
                  <a:pt x="6758684" y="1543200"/>
                </a:lnTo>
                <a:lnTo>
                  <a:pt x="6714723" y="1554890"/>
                </a:lnTo>
                <a:lnTo>
                  <a:pt x="6668024" y="1558925"/>
                </a:lnTo>
                <a:lnTo>
                  <a:pt x="259826" y="1558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1250" y="4286250"/>
            <a:ext cx="6927850" cy="1558925"/>
          </a:xfrm>
          <a:custGeom>
            <a:avLst/>
            <a:gdLst/>
            <a:ahLst/>
            <a:cxnLst/>
            <a:rect l="l" t="t" r="r" b="b"/>
            <a:pathLst>
              <a:path w="6927850" h="1558925">
                <a:moveTo>
                  <a:pt x="0" y="259556"/>
                </a:moveTo>
                <a:lnTo>
                  <a:pt x="5556" y="207168"/>
                </a:lnTo>
                <a:lnTo>
                  <a:pt x="20637" y="158750"/>
                </a:lnTo>
                <a:lnTo>
                  <a:pt x="44450" y="114300"/>
                </a:lnTo>
                <a:lnTo>
                  <a:pt x="76200" y="76200"/>
                </a:lnTo>
                <a:lnTo>
                  <a:pt x="115093" y="44450"/>
                </a:lnTo>
                <a:lnTo>
                  <a:pt x="158750" y="20637"/>
                </a:lnTo>
                <a:lnTo>
                  <a:pt x="207962" y="5556"/>
                </a:lnTo>
                <a:lnTo>
                  <a:pt x="260350" y="0"/>
                </a:lnTo>
                <a:lnTo>
                  <a:pt x="6668293" y="0"/>
                </a:lnTo>
                <a:lnTo>
                  <a:pt x="6720681" y="5556"/>
                </a:lnTo>
                <a:lnTo>
                  <a:pt x="6769100" y="20637"/>
                </a:lnTo>
                <a:lnTo>
                  <a:pt x="6813550" y="44450"/>
                </a:lnTo>
                <a:lnTo>
                  <a:pt x="6851650" y="76200"/>
                </a:lnTo>
                <a:lnTo>
                  <a:pt x="6883400" y="114300"/>
                </a:lnTo>
                <a:lnTo>
                  <a:pt x="6907212" y="158750"/>
                </a:lnTo>
                <a:lnTo>
                  <a:pt x="6922293" y="207168"/>
                </a:lnTo>
                <a:lnTo>
                  <a:pt x="6927850" y="259556"/>
                </a:lnTo>
                <a:lnTo>
                  <a:pt x="6927850" y="1298575"/>
                </a:lnTo>
                <a:lnTo>
                  <a:pt x="6922293" y="1350962"/>
                </a:lnTo>
                <a:lnTo>
                  <a:pt x="6907212" y="1400175"/>
                </a:lnTo>
                <a:lnTo>
                  <a:pt x="6883400" y="1443831"/>
                </a:lnTo>
                <a:lnTo>
                  <a:pt x="6851650" y="1482725"/>
                </a:lnTo>
                <a:lnTo>
                  <a:pt x="6813550" y="1514475"/>
                </a:lnTo>
                <a:lnTo>
                  <a:pt x="6769100" y="1538287"/>
                </a:lnTo>
                <a:lnTo>
                  <a:pt x="6720681" y="1553368"/>
                </a:lnTo>
                <a:lnTo>
                  <a:pt x="6668293" y="1558925"/>
                </a:lnTo>
                <a:lnTo>
                  <a:pt x="260350" y="1558925"/>
                </a:lnTo>
                <a:lnTo>
                  <a:pt x="207962" y="1553368"/>
                </a:lnTo>
                <a:lnTo>
                  <a:pt x="158750" y="1538287"/>
                </a:lnTo>
                <a:lnTo>
                  <a:pt x="115093" y="1514475"/>
                </a:lnTo>
                <a:lnTo>
                  <a:pt x="76200" y="1482725"/>
                </a:lnTo>
                <a:lnTo>
                  <a:pt x="44450" y="1443831"/>
                </a:lnTo>
                <a:lnTo>
                  <a:pt x="20637" y="1400175"/>
                </a:lnTo>
                <a:lnTo>
                  <a:pt x="5556" y="1350962"/>
                </a:lnTo>
                <a:lnTo>
                  <a:pt x="0" y="1298575"/>
                </a:lnTo>
                <a:lnTo>
                  <a:pt x="0" y="259556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1346200"/>
            <a:ext cx="8245474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0300" y="1930400"/>
            <a:ext cx="63754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1968499"/>
            <a:ext cx="6313830" cy="2014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5760" y="1988334"/>
            <a:ext cx="6236970" cy="1938020"/>
          </a:xfrm>
          <a:custGeom>
            <a:avLst/>
            <a:gdLst/>
            <a:ahLst/>
            <a:cxnLst/>
            <a:rect l="l" t="t" r="r" b="b"/>
            <a:pathLst>
              <a:path w="6236970" h="1938020">
                <a:moveTo>
                  <a:pt x="0" y="0"/>
                </a:moveTo>
                <a:lnTo>
                  <a:pt x="6236560" y="0"/>
                </a:lnTo>
                <a:lnTo>
                  <a:pt x="6236560" y="1938020"/>
                </a:lnTo>
                <a:lnTo>
                  <a:pt x="0" y="19380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346200"/>
            <a:ext cx="8282570" cy="4713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0300" y="2070100"/>
            <a:ext cx="76327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2108199"/>
            <a:ext cx="7564104" cy="2322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759" y="2131843"/>
            <a:ext cx="7487284" cy="2245360"/>
          </a:xfrm>
          <a:custGeom>
            <a:avLst/>
            <a:gdLst/>
            <a:ahLst/>
            <a:cxnLst/>
            <a:rect l="l" t="t" r="r" b="b"/>
            <a:pathLst>
              <a:path w="7487284" h="2245360">
                <a:moveTo>
                  <a:pt x="0" y="0"/>
                </a:moveTo>
                <a:lnTo>
                  <a:pt x="7486914" y="0"/>
                </a:lnTo>
                <a:lnTo>
                  <a:pt x="7486914" y="2245360"/>
                </a:lnTo>
                <a:lnTo>
                  <a:pt x="0" y="224536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346200"/>
            <a:ext cx="8282570" cy="5046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0300" y="1778000"/>
            <a:ext cx="7632700" cy="245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" y="1828800"/>
            <a:ext cx="7564104" cy="2385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759" y="1844823"/>
            <a:ext cx="7487284" cy="2308860"/>
          </a:xfrm>
          <a:custGeom>
            <a:avLst/>
            <a:gdLst/>
            <a:ahLst/>
            <a:cxnLst/>
            <a:rect l="l" t="t" r="r" b="b"/>
            <a:pathLst>
              <a:path w="7487284" h="2308860">
                <a:moveTo>
                  <a:pt x="0" y="0"/>
                </a:moveTo>
                <a:lnTo>
                  <a:pt x="7486914" y="0"/>
                </a:lnTo>
                <a:lnTo>
                  <a:pt x="7486914" y="2308324"/>
                </a:lnTo>
                <a:lnTo>
                  <a:pt x="0" y="23083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637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非递归算法的数学分析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55231"/>
            <a:ext cx="8140700" cy="455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6153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宋体"/>
                <a:cs typeface="宋体"/>
              </a:rPr>
              <a:t>非递归算法效率分析的通用方案</a:t>
            </a:r>
            <a:endParaRPr sz="2600">
              <a:latin typeface="宋体"/>
              <a:cs typeface="宋体"/>
            </a:endParaRPr>
          </a:p>
          <a:p>
            <a:pPr marL="812800" lvl="1" indent="-526415" algn="just">
              <a:lnSpc>
                <a:spcPct val="100000"/>
              </a:lnSpc>
              <a:spcBef>
                <a:spcPts val="202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寻找算法的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基本操作</a:t>
            </a:r>
            <a:r>
              <a:rPr sz="2400" dirty="0">
                <a:latin typeface="宋体"/>
                <a:cs typeface="宋体"/>
              </a:rPr>
              <a:t>（一般位于最内层循环）</a:t>
            </a:r>
            <a:endParaRPr sz="2400">
              <a:latin typeface="宋体"/>
              <a:cs typeface="宋体"/>
            </a:endParaRPr>
          </a:p>
          <a:p>
            <a:pPr marL="812165" marR="5080" lvl="1" indent="-525780" algn="just">
              <a:lnSpc>
                <a:spcPct val="150700"/>
              </a:lnSpc>
              <a:spcBef>
                <a:spcPts val="55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检查基本操作执行次数是否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只依赖于输入规模</a:t>
            </a:r>
            <a:r>
              <a:rPr sz="2400" dirty="0">
                <a:latin typeface="宋体"/>
                <a:cs typeface="宋体"/>
              </a:rPr>
              <a:t>。如果她 还依赖于其他特性，则需分别研究最差、最优（如有必 要）和平均效率。</a:t>
            </a:r>
            <a:endParaRPr sz="2400">
              <a:latin typeface="宋体"/>
              <a:cs typeface="宋体"/>
            </a:endParaRPr>
          </a:p>
          <a:p>
            <a:pPr marL="812800" lvl="1" indent="-526415" algn="just">
              <a:lnSpc>
                <a:spcPct val="100000"/>
              </a:lnSpc>
              <a:spcBef>
                <a:spcPts val="202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建立基本操作执行次数的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JhengHei"/>
                <a:cs typeface="Microsoft JhengHei"/>
              </a:rPr>
              <a:t>求和表达式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812165" marR="5080" lvl="1" indent="-525780" algn="just">
              <a:lnSpc>
                <a:spcPct val="150000"/>
              </a:lnSpc>
              <a:spcBef>
                <a:spcPts val="52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利用求和表达式的标准公式和法则建立操作次数的闭合 公式。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96903"/>
            <a:ext cx="7980680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312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递归相关算法：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40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反向替换法</a:t>
            </a: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——</a:t>
            </a: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找递推关系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8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猜测后证明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递归树方法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绘递归树，找关系并证明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主方法</a:t>
            </a:r>
            <a:r>
              <a:rPr sz="3200" spc="-5" dirty="0">
                <a:latin typeface="Arial"/>
                <a:cs typeface="Arial"/>
              </a:rPr>
              <a:t>Master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method——</a:t>
            </a:r>
            <a:r>
              <a:rPr sz="3200" dirty="0">
                <a:latin typeface="宋体"/>
                <a:cs typeface="宋体"/>
              </a:rPr>
              <a:t>套用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宋体"/>
                <a:cs typeface="宋体"/>
              </a:rPr>
              <a:t>种公式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100" y="1485900"/>
            <a:ext cx="7118278" cy="4968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9380" y="1436777"/>
            <a:ext cx="2411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Performance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6408" y="1884972"/>
            <a:ext cx="296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7" baseline="-16666" dirty="0">
                <a:latin typeface="Times New Roman"/>
                <a:cs typeface="Times New Roman"/>
              </a:rPr>
              <a:t>2</a:t>
            </a:r>
            <a:r>
              <a:rPr sz="1300" b="1" i="1" spc="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664" y="1995129"/>
            <a:ext cx="301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i="1" spc="7" baseline="-16666" dirty="0">
                <a:latin typeface="Times New Roman"/>
                <a:cs typeface="Times New Roman"/>
              </a:rPr>
              <a:t>n</a:t>
            </a:r>
            <a:r>
              <a:rPr sz="1300" b="1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1008" y="3740900"/>
            <a:ext cx="758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n </a:t>
            </a:r>
            <a:r>
              <a:rPr sz="2000" b="1" spc="-5" dirty="0">
                <a:latin typeface="Times New Roman"/>
                <a:cs typeface="Times New Roman"/>
              </a:rPr>
              <a:t>log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7221" y="4984332"/>
            <a:ext cx="654050" cy="7442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525"/>
              </a:spcBef>
            </a:pPr>
            <a:r>
              <a:rPr sz="2000" b="1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2000" b="1" spc="-5" dirty="0">
                <a:latin typeface="Times New Roman"/>
                <a:cs typeface="Times New Roman"/>
              </a:rPr>
              <a:t>Log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488" y="4219396"/>
            <a:ext cx="110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546" y="608941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47711" y="6233021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94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1304" y="6201271"/>
            <a:ext cx="114300" cy="63500"/>
          </a:xfrm>
          <a:custGeom>
            <a:avLst/>
            <a:gdLst/>
            <a:ahLst/>
            <a:cxnLst/>
            <a:rect l="l" t="t" r="r" b="b"/>
            <a:pathLst>
              <a:path w="114300" h="63500">
                <a:moveTo>
                  <a:pt x="0" y="63500"/>
                </a:moveTo>
                <a:lnTo>
                  <a:pt x="114300" y="31749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4234" y="2898624"/>
            <a:ext cx="0" cy="1241425"/>
          </a:xfrm>
          <a:custGeom>
            <a:avLst/>
            <a:gdLst/>
            <a:ahLst/>
            <a:cxnLst/>
            <a:rect l="l" t="t" r="r" b="b"/>
            <a:pathLst>
              <a:path h="1241425">
                <a:moveTo>
                  <a:pt x="0" y="12414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278" y="2920675"/>
            <a:ext cx="63500" cy="114300"/>
          </a:xfrm>
          <a:custGeom>
            <a:avLst/>
            <a:gdLst/>
            <a:ahLst/>
            <a:cxnLst/>
            <a:rect l="l" t="t" r="r" b="b"/>
            <a:pathLst>
              <a:path w="63500" h="114300">
                <a:moveTo>
                  <a:pt x="63501" y="114300"/>
                </a:moveTo>
                <a:lnTo>
                  <a:pt x="35956" y="0"/>
                </a:ln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效率分析基本概念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7940" y="1316067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833"/>
              <a:buFont typeface="Wingdings 2"/>
              <a:buChar char=""/>
              <a:tabLst>
                <a:tab pos="285750" algn="l"/>
              </a:tabLst>
            </a:pPr>
            <a:r>
              <a:rPr sz="3600" dirty="0">
                <a:latin typeface="宋体"/>
                <a:cs typeface="宋体"/>
              </a:rPr>
              <a:t>增长次数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30300"/>
            <a:ext cx="8494379" cy="4811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0" y="1701800"/>
            <a:ext cx="76327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752599"/>
            <a:ext cx="7564177" cy="109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624" y="1765012"/>
            <a:ext cx="7491095" cy="1016000"/>
          </a:xfrm>
          <a:custGeom>
            <a:avLst/>
            <a:gdLst/>
            <a:ahLst/>
            <a:cxnLst/>
            <a:rect l="l" t="t" r="r" b="b"/>
            <a:pathLst>
              <a:path w="7491095" h="1016000">
                <a:moveTo>
                  <a:pt x="0" y="0"/>
                </a:moveTo>
                <a:lnTo>
                  <a:pt x="7490863" y="0"/>
                </a:lnTo>
                <a:lnTo>
                  <a:pt x="7490863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30300"/>
            <a:ext cx="8494379" cy="5248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30300"/>
            <a:ext cx="8494379" cy="4761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0" y="1638300"/>
            <a:ext cx="76327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676399"/>
            <a:ext cx="7564177" cy="109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624" y="1693257"/>
            <a:ext cx="7491095" cy="1016000"/>
          </a:xfrm>
          <a:custGeom>
            <a:avLst/>
            <a:gdLst/>
            <a:ahLst/>
            <a:cxnLst/>
            <a:rect l="l" t="t" r="r" b="b"/>
            <a:pathLst>
              <a:path w="7491095" h="1016000">
                <a:moveTo>
                  <a:pt x="0" y="0"/>
                </a:moveTo>
                <a:lnTo>
                  <a:pt x="7490863" y="0"/>
                </a:lnTo>
                <a:lnTo>
                  <a:pt x="7490863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2948" y="2807633"/>
            <a:ext cx="1892300" cy="5880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80"/>
              </a:spcBef>
            </a:pP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当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不是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的乘法时 难以反向替换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96903"/>
            <a:ext cx="7980680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312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递归相关算法：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40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反向替换法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找递推关系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8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替换法</a:t>
            </a: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——</a:t>
            </a: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猜测后证明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递归树方法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绘递归树，找关系并证明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主方法</a:t>
            </a:r>
            <a:r>
              <a:rPr sz="3200" spc="-5" dirty="0">
                <a:latin typeface="Arial"/>
                <a:cs typeface="Arial"/>
              </a:rPr>
              <a:t>Master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method——</a:t>
            </a:r>
            <a:r>
              <a:rPr sz="3200" dirty="0">
                <a:latin typeface="宋体"/>
                <a:cs typeface="宋体"/>
              </a:rPr>
              <a:t>套用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宋体"/>
                <a:cs typeface="宋体"/>
              </a:rPr>
              <a:t>种公式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69900" y="1346200"/>
            <a:ext cx="8483610" cy="532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69900" y="1346200"/>
            <a:ext cx="8483610" cy="532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69900" y="1346200"/>
            <a:ext cx="8483610" cy="5327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96903"/>
            <a:ext cx="7980680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312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递归相关算法：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40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反向替换法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找递推关系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8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猜测后证明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递归树方法</a:t>
            </a:r>
            <a:r>
              <a:rPr sz="3200" dirty="0">
                <a:solidFill>
                  <a:srgbClr val="00B050"/>
                </a:solidFill>
                <a:latin typeface="Arial"/>
                <a:cs typeface="Arial"/>
              </a:rPr>
              <a:t>——</a:t>
            </a: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绘递归树，找关系并证明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主方法</a:t>
            </a:r>
            <a:r>
              <a:rPr sz="3200" spc="-5" dirty="0">
                <a:latin typeface="Arial"/>
                <a:cs typeface="Arial"/>
              </a:rPr>
              <a:t>Master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method——</a:t>
            </a:r>
            <a:r>
              <a:rPr sz="3200" dirty="0">
                <a:latin typeface="宋体"/>
                <a:cs typeface="宋体"/>
              </a:rPr>
              <a:t>套用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宋体"/>
                <a:cs typeface="宋体"/>
              </a:rPr>
              <a:t>种公式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97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2819400"/>
            <a:ext cx="7114226" cy="3560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效率分析基本概念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" y="1333500"/>
            <a:ext cx="8754695" cy="2428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96903"/>
            <a:ext cx="7980680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5312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递归相关算法：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40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反向替换法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找递推关系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85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替换法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猜测后证明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递归树方法</a:t>
            </a:r>
            <a:r>
              <a:rPr sz="3200" dirty="0">
                <a:latin typeface="Arial"/>
                <a:cs typeface="Arial"/>
              </a:rPr>
              <a:t>——</a:t>
            </a:r>
            <a:r>
              <a:rPr sz="3200" dirty="0">
                <a:latin typeface="宋体"/>
                <a:cs typeface="宋体"/>
              </a:rPr>
              <a:t>绘递归树，找关系并证明</a:t>
            </a:r>
            <a:endParaRPr sz="32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2690"/>
              </a:spcBef>
              <a:buClr>
                <a:srgbClr val="966FC6"/>
              </a:buClr>
              <a:buSzPct val="85937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主方法</a:t>
            </a:r>
            <a:r>
              <a:rPr sz="3200" spc="-5" dirty="0">
                <a:solidFill>
                  <a:srgbClr val="00B050"/>
                </a:solidFill>
                <a:latin typeface="Arial"/>
                <a:cs typeface="Arial"/>
              </a:rPr>
              <a:t>Master</a:t>
            </a:r>
            <a:r>
              <a:rPr sz="32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Arial"/>
                <a:cs typeface="Arial"/>
              </a:rPr>
              <a:t>method——</a:t>
            </a: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套用</a:t>
            </a:r>
            <a:r>
              <a:rPr sz="3200" spc="-5" dirty="0">
                <a:solidFill>
                  <a:srgbClr val="00B050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00B050"/>
                </a:solidFill>
                <a:latin typeface="宋体"/>
                <a:cs typeface="宋体"/>
              </a:rPr>
              <a:t>种公式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295A62-9C9C-CDEB-2123-3796BD07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1659"/>
            <a:ext cx="7239000" cy="574069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5308600"/>
            <a:ext cx="66548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00" y="5359396"/>
            <a:ext cx="6593835" cy="1181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672" y="5383258"/>
            <a:ext cx="6517005" cy="1083310"/>
          </a:xfrm>
          <a:custGeom>
            <a:avLst/>
            <a:gdLst/>
            <a:ahLst/>
            <a:cxnLst/>
            <a:rect l="l" t="t" r="r" b="b"/>
            <a:pathLst>
              <a:path w="6517005" h="1083310">
                <a:moveTo>
                  <a:pt x="0" y="0"/>
                </a:moveTo>
                <a:lnTo>
                  <a:pt x="6516935" y="0"/>
                </a:lnTo>
                <a:lnTo>
                  <a:pt x="6516935" y="1082692"/>
                </a:lnTo>
                <a:lnTo>
                  <a:pt x="0" y="10826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5295900"/>
            <a:ext cx="65532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00" y="5346700"/>
            <a:ext cx="6485231" cy="1169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672" y="5371410"/>
            <a:ext cx="6409055" cy="1082040"/>
          </a:xfrm>
          <a:custGeom>
            <a:avLst/>
            <a:gdLst/>
            <a:ahLst/>
            <a:cxnLst/>
            <a:rect l="l" t="t" r="r" b="b"/>
            <a:pathLst>
              <a:path w="6409055" h="1082039">
                <a:moveTo>
                  <a:pt x="0" y="0"/>
                </a:moveTo>
                <a:lnTo>
                  <a:pt x="6408712" y="0"/>
                </a:lnTo>
                <a:lnTo>
                  <a:pt x="6408712" y="1081925"/>
                </a:lnTo>
                <a:lnTo>
                  <a:pt x="0" y="10819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5295900"/>
            <a:ext cx="6172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800" y="5346700"/>
            <a:ext cx="6106822" cy="1241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671" y="5361370"/>
            <a:ext cx="6030595" cy="1164590"/>
          </a:xfrm>
          <a:custGeom>
            <a:avLst/>
            <a:gdLst/>
            <a:ahLst/>
            <a:cxnLst/>
            <a:rect l="l" t="t" r="r" b="b"/>
            <a:pathLst>
              <a:path w="6030595" h="1164590">
                <a:moveTo>
                  <a:pt x="0" y="0"/>
                </a:moveTo>
                <a:lnTo>
                  <a:pt x="6030416" y="0"/>
                </a:lnTo>
                <a:lnTo>
                  <a:pt x="6030416" y="1163973"/>
                </a:lnTo>
                <a:lnTo>
                  <a:pt x="0" y="116397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6700" y="5156200"/>
            <a:ext cx="65532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00" y="5194300"/>
            <a:ext cx="6485232" cy="1169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672" y="5217090"/>
            <a:ext cx="6409055" cy="1092835"/>
          </a:xfrm>
          <a:custGeom>
            <a:avLst/>
            <a:gdLst/>
            <a:ahLst/>
            <a:cxnLst/>
            <a:rect l="l" t="t" r="r" b="b"/>
            <a:pathLst>
              <a:path w="6409055" h="1092835">
                <a:moveTo>
                  <a:pt x="0" y="0"/>
                </a:moveTo>
                <a:lnTo>
                  <a:pt x="6408712" y="0"/>
                </a:lnTo>
                <a:lnTo>
                  <a:pt x="6408712" y="1092735"/>
                </a:lnTo>
                <a:lnTo>
                  <a:pt x="0" y="109273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385765"/>
            <a:ext cx="3854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6428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宋体"/>
                <a:cs typeface="宋体"/>
              </a:rPr>
              <a:t>用递归树验证主方法。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790700"/>
            <a:ext cx="8669018" cy="466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6200"/>
            <a:ext cx="8494379" cy="471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74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递归算法的数学分析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521179"/>
            <a:ext cx="8140700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6ED0D9"/>
              </a:buClr>
              <a:buSzPct val="96153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宋体"/>
                <a:cs typeface="宋体"/>
              </a:rPr>
              <a:t>递归算法效率分析的通用方案</a:t>
            </a:r>
            <a:endParaRPr sz="2600">
              <a:latin typeface="宋体"/>
              <a:cs typeface="宋体"/>
            </a:endParaRPr>
          </a:p>
          <a:p>
            <a:pPr marL="812800" lvl="1" indent="-526415" algn="just">
              <a:lnSpc>
                <a:spcPct val="100000"/>
              </a:lnSpc>
              <a:spcBef>
                <a:spcPts val="1814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决定输入规模度量参数，并确定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基本操作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812165" marR="5080" lvl="1" indent="-525780" algn="just">
              <a:lnSpc>
                <a:spcPct val="140000"/>
              </a:lnSpc>
              <a:spcBef>
                <a:spcPts val="49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检查相同规模的不同输入，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基本操作执行次数是否可能</a:t>
            </a:r>
            <a:r>
              <a:rPr sz="2400" b="1" u="heavy" spc="-2430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不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同</a:t>
            </a:r>
            <a:r>
              <a:rPr sz="2400" dirty="0">
                <a:latin typeface="宋体"/>
                <a:cs typeface="宋体"/>
              </a:rPr>
              <a:t>，从而决定是否需要分别研究最差、最优（如有必要 ）和平均效率。</a:t>
            </a:r>
            <a:endParaRPr sz="2400">
              <a:latin typeface="宋体"/>
              <a:cs typeface="宋体"/>
            </a:endParaRPr>
          </a:p>
          <a:p>
            <a:pPr marL="812800" lvl="1" indent="-526415" algn="just">
              <a:lnSpc>
                <a:spcPct val="100000"/>
              </a:lnSpc>
              <a:spcBef>
                <a:spcPts val="1730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dirty="0">
                <a:latin typeface="宋体"/>
                <a:cs typeface="宋体"/>
              </a:rPr>
              <a:t>对基本操作执行次数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建立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递推关系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及初始条件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812800" lvl="1" indent="-526415" algn="just">
              <a:lnSpc>
                <a:spcPct val="100000"/>
              </a:lnSpc>
              <a:spcBef>
                <a:spcPts val="1725"/>
              </a:spcBef>
              <a:buClr>
                <a:srgbClr val="FF0000"/>
              </a:buClr>
              <a:buSzPct val="85416"/>
              <a:buFont typeface="Arial"/>
              <a:buAutoNum type="arabicPeriod"/>
              <a:tabLst>
                <a:tab pos="8128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解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Microsoft JhengHei"/>
                <a:cs typeface="Microsoft JhengHei"/>
              </a:rPr>
              <a:t>递推式</a:t>
            </a:r>
            <a:r>
              <a:rPr sz="2400" dirty="0">
                <a:latin typeface="宋体"/>
                <a:cs typeface="宋体"/>
              </a:rPr>
              <a:t>，或者至少确定解的增长次数。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效率分析基本概念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22400"/>
            <a:ext cx="8262411" cy="4390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5105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效率分析基本概念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" y="1206500"/>
            <a:ext cx="8326857" cy="5645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20700" y="1231899"/>
            <a:ext cx="8302012" cy="541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20700" y="1231900"/>
            <a:ext cx="8302012" cy="528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665" y="5733414"/>
            <a:ext cx="8132444" cy="593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" y="5734050"/>
            <a:ext cx="8132445" cy="593725"/>
          </a:xfrm>
          <a:custGeom>
            <a:avLst/>
            <a:gdLst/>
            <a:ahLst/>
            <a:cxnLst/>
            <a:rect l="l" t="t" r="r" b="b"/>
            <a:pathLst>
              <a:path w="8132445" h="593725">
                <a:moveTo>
                  <a:pt x="0" y="98425"/>
                </a:moveTo>
                <a:lnTo>
                  <a:pt x="7937" y="60325"/>
                </a:lnTo>
                <a:lnTo>
                  <a:pt x="28575" y="28575"/>
                </a:lnTo>
                <a:lnTo>
                  <a:pt x="60325" y="7937"/>
                </a:lnTo>
                <a:lnTo>
                  <a:pt x="98425" y="0"/>
                </a:lnTo>
                <a:lnTo>
                  <a:pt x="8033543" y="0"/>
                </a:lnTo>
                <a:lnTo>
                  <a:pt x="8071643" y="7937"/>
                </a:lnTo>
                <a:lnTo>
                  <a:pt x="8103393" y="28575"/>
                </a:lnTo>
                <a:lnTo>
                  <a:pt x="8124031" y="60325"/>
                </a:lnTo>
                <a:lnTo>
                  <a:pt x="8131968" y="98425"/>
                </a:lnTo>
                <a:lnTo>
                  <a:pt x="8131968" y="494506"/>
                </a:lnTo>
                <a:lnTo>
                  <a:pt x="8124031" y="533400"/>
                </a:lnTo>
                <a:lnTo>
                  <a:pt x="8103393" y="564356"/>
                </a:lnTo>
                <a:lnTo>
                  <a:pt x="8071643" y="585787"/>
                </a:lnTo>
                <a:lnTo>
                  <a:pt x="8033543" y="593725"/>
                </a:lnTo>
                <a:lnTo>
                  <a:pt x="98425" y="593725"/>
                </a:lnTo>
                <a:lnTo>
                  <a:pt x="60325" y="585787"/>
                </a:lnTo>
                <a:lnTo>
                  <a:pt x="28575" y="564356"/>
                </a:lnTo>
                <a:lnTo>
                  <a:pt x="7937" y="533400"/>
                </a:lnTo>
                <a:lnTo>
                  <a:pt x="0" y="494506"/>
                </a:lnTo>
                <a:lnTo>
                  <a:pt x="0" y="98425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88143"/>
            <a:ext cx="701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渐进符号和基本效率类型</a:t>
            </a:r>
          </a:p>
        </p:txBody>
      </p:sp>
      <p:sp>
        <p:nvSpPr>
          <p:cNvPr id="3" name="object 3"/>
          <p:cNvSpPr/>
          <p:nvPr/>
        </p:nvSpPr>
        <p:spPr>
          <a:xfrm>
            <a:off x="520700" y="1231900"/>
            <a:ext cx="8302012" cy="5288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429" y="5661024"/>
            <a:ext cx="7643494" cy="593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3906" y="5661025"/>
            <a:ext cx="7643495" cy="593725"/>
          </a:xfrm>
          <a:custGeom>
            <a:avLst/>
            <a:gdLst/>
            <a:ahLst/>
            <a:cxnLst/>
            <a:rect l="l" t="t" r="r" b="b"/>
            <a:pathLst>
              <a:path w="7643495" h="593725">
                <a:moveTo>
                  <a:pt x="0" y="99218"/>
                </a:moveTo>
                <a:lnTo>
                  <a:pt x="7937" y="60325"/>
                </a:lnTo>
                <a:lnTo>
                  <a:pt x="29368" y="29368"/>
                </a:lnTo>
                <a:lnTo>
                  <a:pt x="60325" y="7937"/>
                </a:lnTo>
                <a:lnTo>
                  <a:pt x="99218" y="0"/>
                </a:lnTo>
                <a:lnTo>
                  <a:pt x="7544593" y="0"/>
                </a:lnTo>
                <a:lnTo>
                  <a:pt x="7582693" y="7937"/>
                </a:lnTo>
                <a:lnTo>
                  <a:pt x="7614443" y="29368"/>
                </a:lnTo>
                <a:lnTo>
                  <a:pt x="7635081" y="60325"/>
                </a:lnTo>
                <a:lnTo>
                  <a:pt x="7643018" y="99218"/>
                </a:lnTo>
                <a:lnTo>
                  <a:pt x="7643018" y="495300"/>
                </a:lnTo>
                <a:lnTo>
                  <a:pt x="7635081" y="533400"/>
                </a:lnTo>
                <a:lnTo>
                  <a:pt x="7614443" y="565150"/>
                </a:lnTo>
                <a:lnTo>
                  <a:pt x="7582693" y="585787"/>
                </a:lnTo>
                <a:lnTo>
                  <a:pt x="7544593" y="593725"/>
                </a:lnTo>
                <a:lnTo>
                  <a:pt x="99218" y="593725"/>
                </a:lnTo>
                <a:lnTo>
                  <a:pt x="60325" y="585787"/>
                </a:lnTo>
                <a:lnTo>
                  <a:pt x="29368" y="565150"/>
                </a:lnTo>
                <a:lnTo>
                  <a:pt x="7937" y="533400"/>
                </a:lnTo>
                <a:lnTo>
                  <a:pt x="0" y="495300"/>
                </a:lnTo>
                <a:lnTo>
                  <a:pt x="0" y="99218"/>
                </a:lnTo>
                <a:close/>
              </a:path>
            </a:pathLst>
          </a:custGeom>
          <a:ln w="2540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535</Words>
  <Application>Microsoft Office PowerPoint</Application>
  <PresentationFormat>全屏显示(4:3)</PresentationFormat>
  <Paragraphs>133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Kozuka Gothic Pr6N M</vt:lpstr>
      <vt:lpstr>Microsoft JhengHei</vt:lpstr>
      <vt:lpstr>MS Gothic</vt:lpstr>
      <vt:lpstr>宋体</vt:lpstr>
      <vt:lpstr>微软雅黑</vt:lpstr>
      <vt:lpstr>Arial</vt:lpstr>
      <vt:lpstr>Calibri</vt:lpstr>
      <vt:lpstr>Times New Roman</vt:lpstr>
      <vt:lpstr>Wingdings 2</vt:lpstr>
      <vt:lpstr>Office Theme</vt:lpstr>
      <vt:lpstr>PowerPoint 演示文稿</vt:lpstr>
      <vt:lpstr>效率分析基本概念</vt:lpstr>
      <vt:lpstr>效率分析基本概念</vt:lpstr>
      <vt:lpstr>效率分析基本概念</vt:lpstr>
      <vt:lpstr>效率分析基本概念</vt:lpstr>
      <vt:lpstr>效率分析基本概念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渐进符号和基本效率类型</vt:lpstr>
      <vt:lpstr>非递归算法的数学分析</vt:lpstr>
      <vt:lpstr>非递归算法的数学分析</vt:lpstr>
      <vt:lpstr>非递归算法的数学分析</vt:lpstr>
      <vt:lpstr>非递归算法的数学分析</vt:lpstr>
      <vt:lpstr>非递归算法的数学分析</vt:lpstr>
      <vt:lpstr>非递归算法的数学分析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  <vt:lpstr>递归算法的数学分析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- Vel</cp:lastModifiedBy>
  <cp:revision>5</cp:revision>
  <dcterms:created xsi:type="dcterms:W3CDTF">2023-11-13T02:46:58Z</dcterms:created>
  <dcterms:modified xsi:type="dcterms:W3CDTF">2023-11-19T02:06:29Z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Aspose.Slides for .NET 20.2</vt:lpwstr>
  </property>
  <property fmtid="{D5CDD505-2E9C-101B-9397-08002B2CF9AE}" pid="4" name="LastSaved">
    <vt:filetime>2023-09-14T00:00:00Z</vt:filetime>
  </property>
</Properties>
</file>