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5" r:id="rId2"/>
    <p:sldId id="326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334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7" r:id="rId22"/>
    <p:sldId id="348" r:id="rId23"/>
    <p:sldId id="369" r:id="rId24"/>
    <p:sldId id="370" r:id="rId25"/>
    <p:sldId id="371" r:id="rId26"/>
    <p:sldId id="372" r:id="rId27"/>
    <p:sldId id="373" r:id="rId28"/>
    <p:sldId id="398" r:id="rId29"/>
    <p:sldId id="399" r:id="rId30"/>
    <p:sldId id="400" r:id="rId31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凸包问题" id="{EB27C2AA-0652-4DE0-98D4-F512CD4D31B7}">
          <p14:sldIdLst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穷举查找" id="{E7531393-9569-417A-96DC-116D901C7916}">
          <p14:sldIdLst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深度优先广度优先" id="{ADE1B1B2-FDA0-4055-B86F-92129938284C}">
          <p14:sldIdLst>
            <p14:sldId id="347"/>
            <p14:sldId id="348"/>
            <p14:sldId id="369"/>
            <p14:sldId id="370"/>
            <p14:sldId id="371"/>
            <p14:sldId id="372"/>
            <p14:sldId id="373"/>
            <p14:sldId id="398"/>
            <p14:sldId id="399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52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36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378452" y="0"/>
            <a:ext cx="4765548" cy="601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25712" cy="10241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8767"/>
            <a:ext cx="9144000" cy="908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5004" y="1897379"/>
            <a:ext cx="779399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DBF5F8"/>
                </a:solidFill>
                <a:latin typeface="华文琥珀"/>
                <a:cs typeface="华文琥珀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10363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378452" y="0"/>
            <a:ext cx="4765548" cy="60197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125712" cy="102412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8767"/>
            <a:ext cx="9144000" cy="9083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1150" y="494754"/>
            <a:ext cx="6911340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240" y="1274470"/>
            <a:ext cx="8245475" cy="395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03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3</a:t>
            </a:r>
            <a:r>
              <a:rPr dirty="0"/>
              <a:t>、最近对和凸包问题的蛮力算</a:t>
            </a:r>
            <a:r>
              <a:rPr spc="-5"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7213"/>
            <a:ext cx="7918450" cy="264604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9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凸包问</a:t>
            </a:r>
            <a:r>
              <a:rPr sz="3200" spc="5" dirty="0">
                <a:latin typeface="宋体"/>
                <a:cs typeface="宋体"/>
              </a:rPr>
              <a:t>题</a:t>
            </a:r>
            <a:endParaRPr sz="3200" dirty="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690"/>
              </a:spcBef>
              <a:buClr>
                <a:srgbClr val="0F6EC5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dirty="0">
                <a:latin typeface="宋体"/>
                <a:cs typeface="宋体"/>
              </a:rPr>
              <a:t>凸包可以为给定集合提供近似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670"/>
              </a:spcBef>
              <a:buClr>
                <a:srgbClr val="0F6EC5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dirty="0">
                <a:latin typeface="宋体"/>
                <a:cs typeface="宋体"/>
              </a:rPr>
              <a:t>凸包可以代替点集进行快速碰撞检测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  <a:p>
            <a:pPr marL="285750" marR="5080" indent="-273050">
              <a:lnSpc>
                <a:spcPct val="100000"/>
              </a:lnSpc>
              <a:spcBef>
                <a:spcPts val="71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750" algn="l"/>
              </a:tabLst>
            </a:pPr>
            <a:r>
              <a:rPr sz="3000" dirty="0">
                <a:latin typeface="宋体"/>
                <a:cs typeface="宋体"/>
              </a:rPr>
              <a:t>凸集合：平面上点的集合，若其中任意两点为 端点的线段都属于该集合，则此集合是凸的</a:t>
            </a:r>
          </a:p>
        </p:txBody>
      </p:sp>
      <p:sp>
        <p:nvSpPr>
          <p:cNvPr id="4" name="object 4"/>
          <p:cNvSpPr/>
          <p:nvPr/>
        </p:nvSpPr>
        <p:spPr>
          <a:xfrm>
            <a:off x="1763687" y="3938930"/>
            <a:ext cx="1438910" cy="1369060"/>
          </a:xfrm>
          <a:custGeom>
            <a:avLst/>
            <a:gdLst/>
            <a:ahLst/>
            <a:cxnLst/>
            <a:rect l="l" t="t" r="r" b="b"/>
            <a:pathLst>
              <a:path w="1438910" h="1369060">
                <a:moveTo>
                  <a:pt x="548830" y="1368907"/>
                </a:moveTo>
                <a:lnTo>
                  <a:pt x="0" y="756996"/>
                </a:lnTo>
                <a:lnTo>
                  <a:pt x="466813" y="0"/>
                </a:lnTo>
                <a:lnTo>
                  <a:pt x="1028255" y="94627"/>
                </a:lnTo>
                <a:lnTo>
                  <a:pt x="1438300" y="447890"/>
                </a:lnTo>
                <a:lnTo>
                  <a:pt x="1160729" y="1091336"/>
                </a:lnTo>
                <a:lnTo>
                  <a:pt x="548830" y="1368907"/>
                </a:lnTo>
                <a:close/>
              </a:path>
            </a:pathLst>
          </a:custGeom>
          <a:solidFill>
            <a:srgbClr val="0F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1037" y="3926230"/>
            <a:ext cx="1463675" cy="1394460"/>
          </a:xfrm>
          <a:custGeom>
            <a:avLst/>
            <a:gdLst/>
            <a:ahLst/>
            <a:cxnLst/>
            <a:rect l="l" t="t" r="r" b="b"/>
            <a:pathLst>
              <a:path w="1463675" h="1394460">
                <a:moveTo>
                  <a:pt x="561530" y="1394307"/>
                </a:moveTo>
                <a:lnTo>
                  <a:pt x="3200" y="778179"/>
                </a:lnTo>
                <a:lnTo>
                  <a:pt x="0" y="770826"/>
                </a:lnTo>
                <a:lnTo>
                  <a:pt x="50" y="768121"/>
                </a:lnTo>
                <a:lnTo>
                  <a:pt x="468655" y="6032"/>
                </a:lnTo>
                <a:lnTo>
                  <a:pt x="479082" y="0"/>
                </a:lnTo>
                <a:lnTo>
                  <a:pt x="481571" y="177"/>
                </a:lnTo>
                <a:lnTo>
                  <a:pt x="595444" y="19367"/>
                </a:lnTo>
                <a:lnTo>
                  <a:pt x="490270" y="19367"/>
                </a:lnTo>
                <a:lnTo>
                  <a:pt x="477354" y="25222"/>
                </a:lnTo>
                <a:lnTo>
                  <a:pt x="485784" y="26642"/>
                </a:lnTo>
                <a:lnTo>
                  <a:pt x="32800" y="761212"/>
                </a:lnTo>
                <a:lnTo>
                  <a:pt x="22110" y="761212"/>
                </a:lnTo>
                <a:lnTo>
                  <a:pt x="23456" y="776363"/>
                </a:lnTo>
                <a:lnTo>
                  <a:pt x="35699" y="776363"/>
                </a:lnTo>
                <a:lnTo>
                  <a:pt x="564711" y="1366192"/>
                </a:lnTo>
                <a:lnTo>
                  <a:pt x="556234" y="1370037"/>
                </a:lnTo>
                <a:lnTo>
                  <a:pt x="570928" y="1373124"/>
                </a:lnTo>
                <a:lnTo>
                  <a:pt x="610905" y="1373124"/>
                </a:lnTo>
                <a:lnTo>
                  <a:pt x="566724" y="1393164"/>
                </a:lnTo>
                <a:lnTo>
                  <a:pt x="564184" y="1394015"/>
                </a:lnTo>
                <a:lnTo>
                  <a:pt x="561530" y="1394307"/>
                </a:lnTo>
                <a:close/>
              </a:path>
              <a:path w="1463675" h="1394460">
                <a:moveTo>
                  <a:pt x="485784" y="26642"/>
                </a:moveTo>
                <a:lnTo>
                  <a:pt x="477354" y="25222"/>
                </a:lnTo>
                <a:lnTo>
                  <a:pt x="490270" y="19367"/>
                </a:lnTo>
                <a:lnTo>
                  <a:pt x="485784" y="26642"/>
                </a:lnTo>
                <a:close/>
              </a:path>
              <a:path w="1463675" h="1394460">
                <a:moveTo>
                  <a:pt x="1035319" y="119263"/>
                </a:moveTo>
                <a:lnTo>
                  <a:pt x="485784" y="26642"/>
                </a:lnTo>
                <a:lnTo>
                  <a:pt x="490270" y="19367"/>
                </a:lnTo>
                <a:lnTo>
                  <a:pt x="595444" y="19367"/>
                </a:lnTo>
                <a:lnTo>
                  <a:pt x="1043025" y="94792"/>
                </a:lnTo>
                <a:lnTo>
                  <a:pt x="1071530" y="116941"/>
                </a:lnTo>
                <a:lnTo>
                  <a:pt x="1032624" y="116941"/>
                </a:lnTo>
                <a:lnTo>
                  <a:pt x="1035319" y="119263"/>
                </a:lnTo>
                <a:close/>
              </a:path>
              <a:path w="1463675" h="1394460">
                <a:moveTo>
                  <a:pt x="1038796" y="119849"/>
                </a:moveTo>
                <a:lnTo>
                  <a:pt x="1035319" y="119263"/>
                </a:lnTo>
                <a:lnTo>
                  <a:pt x="1032624" y="116941"/>
                </a:lnTo>
                <a:lnTo>
                  <a:pt x="1038796" y="119849"/>
                </a:lnTo>
                <a:close/>
              </a:path>
              <a:path w="1463675" h="1394460">
                <a:moveTo>
                  <a:pt x="1074906" y="119849"/>
                </a:moveTo>
                <a:lnTo>
                  <a:pt x="1038796" y="119849"/>
                </a:lnTo>
                <a:lnTo>
                  <a:pt x="1032624" y="116941"/>
                </a:lnTo>
                <a:lnTo>
                  <a:pt x="1071530" y="116941"/>
                </a:lnTo>
                <a:lnTo>
                  <a:pt x="1074906" y="119849"/>
                </a:lnTo>
                <a:close/>
              </a:path>
              <a:path w="1463675" h="1394460">
                <a:moveTo>
                  <a:pt x="1435597" y="464123"/>
                </a:moveTo>
                <a:lnTo>
                  <a:pt x="1035319" y="119263"/>
                </a:lnTo>
                <a:lnTo>
                  <a:pt x="1038796" y="119849"/>
                </a:lnTo>
                <a:lnTo>
                  <a:pt x="1074906" y="119849"/>
                </a:lnTo>
                <a:lnTo>
                  <a:pt x="1459242" y="450964"/>
                </a:lnTo>
                <a:lnTo>
                  <a:pt x="1461071" y="452920"/>
                </a:lnTo>
                <a:lnTo>
                  <a:pt x="1462455" y="455206"/>
                </a:lnTo>
                <a:lnTo>
                  <a:pt x="1462578" y="455561"/>
                </a:lnTo>
                <a:lnTo>
                  <a:pt x="1439290" y="455561"/>
                </a:lnTo>
                <a:lnTo>
                  <a:pt x="1435597" y="464123"/>
                </a:lnTo>
                <a:close/>
              </a:path>
              <a:path w="1463675" h="1394460">
                <a:moveTo>
                  <a:pt x="1442656" y="470204"/>
                </a:moveTo>
                <a:lnTo>
                  <a:pt x="1435597" y="464123"/>
                </a:lnTo>
                <a:lnTo>
                  <a:pt x="1439290" y="455561"/>
                </a:lnTo>
                <a:lnTo>
                  <a:pt x="1442656" y="470204"/>
                </a:lnTo>
                <a:close/>
              </a:path>
              <a:path w="1463675" h="1394460">
                <a:moveTo>
                  <a:pt x="1460630" y="470204"/>
                </a:moveTo>
                <a:lnTo>
                  <a:pt x="1442656" y="470204"/>
                </a:lnTo>
                <a:lnTo>
                  <a:pt x="1439290" y="455561"/>
                </a:lnTo>
                <a:lnTo>
                  <a:pt x="1462578" y="455561"/>
                </a:lnTo>
                <a:lnTo>
                  <a:pt x="1463332" y="457746"/>
                </a:lnTo>
                <a:lnTo>
                  <a:pt x="1463649" y="460400"/>
                </a:lnTo>
                <a:lnTo>
                  <a:pt x="1463408" y="463067"/>
                </a:lnTo>
                <a:lnTo>
                  <a:pt x="1462608" y="465620"/>
                </a:lnTo>
                <a:lnTo>
                  <a:pt x="1460630" y="470204"/>
                </a:lnTo>
                <a:close/>
              </a:path>
              <a:path w="1463675" h="1394460">
                <a:moveTo>
                  <a:pt x="1163667" y="1094492"/>
                </a:moveTo>
                <a:lnTo>
                  <a:pt x="1435597" y="464123"/>
                </a:lnTo>
                <a:lnTo>
                  <a:pt x="1442656" y="470204"/>
                </a:lnTo>
                <a:lnTo>
                  <a:pt x="1460630" y="470204"/>
                </a:lnTo>
                <a:lnTo>
                  <a:pt x="1192209" y="1092466"/>
                </a:lnTo>
                <a:lnTo>
                  <a:pt x="1168133" y="1092466"/>
                </a:lnTo>
                <a:lnTo>
                  <a:pt x="1163667" y="1094492"/>
                </a:lnTo>
                <a:close/>
              </a:path>
              <a:path w="1463675" h="1394460">
                <a:moveTo>
                  <a:pt x="23456" y="776363"/>
                </a:moveTo>
                <a:lnTo>
                  <a:pt x="22110" y="761212"/>
                </a:lnTo>
                <a:lnTo>
                  <a:pt x="28444" y="768275"/>
                </a:lnTo>
                <a:lnTo>
                  <a:pt x="23456" y="776363"/>
                </a:lnTo>
                <a:close/>
              </a:path>
              <a:path w="1463675" h="1394460">
                <a:moveTo>
                  <a:pt x="28444" y="768275"/>
                </a:moveTo>
                <a:lnTo>
                  <a:pt x="22110" y="761212"/>
                </a:lnTo>
                <a:lnTo>
                  <a:pt x="32800" y="761212"/>
                </a:lnTo>
                <a:lnTo>
                  <a:pt x="28444" y="768275"/>
                </a:lnTo>
                <a:close/>
              </a:path>
              <a:path w="1463675" h="1394460">
                <a:moveTo>
                  <a:pt x="35699" y="776363"/>
                </a:moveTo>
                <a:lnTo>
                  <a:pt x="23456" y="776363"/>
                </a:lnTo>
                <a:lnTo>
                  <a:pt x="28444" y="768275"/>
                </a:lnTo>
                <a:lnTo>
                  <a:pt x="35699" y="776363"/>
                </a:lnTo>
                <a:close/>
              </a:path>
              <a:path w="1463675" h="1394460">
                <a:moveTo>
                  <a:pt x="1161719" y="1099007"/>
                </a:moveTo>
                <a:lnTo>
                  <a:pt x="1163667" y="1094492"/>
                </a:lnTo>
                <a:lnTo>
                  <a:pt x="1168133" y="1092466"/>
                </a:lnTo>
                <a:lnTo>
                  <a:pt x="1161719" y="1099007"/>
                </a:lnTo>
                <a:close/>
              </a:path>
              <a:path w="1463675" h="1394460">
                <a:moveTo>
                  <a:pt x="1189388" y="1099007"/>
                </a:moveTo>
                <a:lnTo>
                  <a:pt x="1161719" y="1099007"/>
                </a:lnTo>
                <a:lnTo>
                  <a:pt x="1168133" y="1092466"/>
                </a:lnTo>
                <a:lnTo>
                  <a:pt x="1192209" y="1092466"/>
                </a:lnTo>
                <a:lnTo>
                  <a:pt x="1189388" y="1099007"/>
                </a:lnTo>
                <a:close/>
              </a:path>
              <a:path w="1463675" h="1394460">
                <a:moveTo>
                  <a:pt x="610905" y="1373124"/>
                </a:moveTo>
                <a:lnTo>
                  <a:pt x="570928" y="1373124"/>
                </a:lnTo>
                <a:lnTo>
                  <a:pt x="564711" y="1366192"/>
                </a:lnTo>
                <a:lnTo>
                  <a:pt x="1163667" y="1094492"/>
                </a:lnTo>
                <a:lnTo>
                  <a:pt x="1161719" y="1099007"/>
                </a:lnTo>
                <a:lnTo>
                  <a:pt x="1189388" y="1099007"/>
                </a:lnTo>
                <a:lnTo>
                  <a:pt x="1178623" y="1115606"/>
                </a:lnTo>
                <a:lnTo>
                  <a:pt x="610905" y="1373124"/>
                </a:lnTo>
                <a:close/>
              </a:path>
              <a:path w="1463675" h="1394460">
                <a:moveTo>
                  <a:pt x="570928" y="1373124"/>
                </a:moveTo>
                <a:lnTo>
                  <a:pt x="556234" y="1370037"/>
                </a:lnTo>
                <a:lnTo>
                  <a:pt x="564711" y="1366192"/>
                </a:lnTo>
                <a:lnTo>
                  <a:pt x="570928" y="1373124"/>
                </a:lnTo>
                <a:close/>
              </a:path>
            </a:pathLst>
          </a:custGeom>
          <a:solidFill>
            <a:srgbClr val="075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35400" y="4109249"/>
            <a:ext cx="744855" cy="864869"/>
          </a:xfrm>
          <a:custGeom>
            <a:avLst/>
            <a:gdLst/>
            <a:ahLst/>
            <a:cxnLst/>
            <a:rect l="l" t="t" r="r" b="b"/>
            <a:pathLst>
              <a:path w="744854" h="864870">
                <a:moveTo>
                  <a:pt x="687603" y="864247"/>
                </a:moveTo>
                <a:lnTo>
                  <a:pt x="0" y="857935"/>
                </a:lnTo>
                <a:lnTo>
                  <a:pt x="100926" y="12623"/>
                </a:lnTo>
                <a:lnTo>
                  <a:pt x="744372" y="0"/>
                </a:lnTo>
                <a:lnTo>
                  <a:pt x="687603" y="864247"/>
                </a:lnTo>
                <a:close/>
              </a:path>
            </a:pathLst>
          </a:custGeom>
          <a:solidFill>
            <a:srgbClr val="0F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22789" y="4096549"/>
            <a:ext cx="769620" cy="890269"/>
          </a:xfrm>
          <a:custGeom>
            <a:avLst/>
            <a:gdLst/>
            <a:ahLst/>
            <a:cxnLst/>
            <a:rect l="l" t="t" r="r" b="b"/>
            <a:pathLst>
              <a:path w="769620" h="890270">
                <a:moveTo>
                  <a:pt x="700100" y="889647"/>
                </a:moveTo>
                <a:lnTo>
                  <a:pt x="12484" y="883335"/>
                </a:lnTo>
                <a:lnTo>
                  <a:pt x="0" y="869124"/>
                </a:lnTo>
                <a:lnTo>
                  <a:pt x="100926" y="23812"/>
                </a:lnTo>
                <a:lnTo>
                  <a:pt x="756742" y="0"/>
                </a:lnTo>
                <a:lnTo>
                  <a:pt x="759358" y="228"/>
                </a:lnTo>
                <a:lnTo>
                  <a:pt x="769601" y="11874"/>
                </a:lnTo>
                <a:lnTo>
                  <a:pt x="744321" y="11874"/>
                </a:lnTo>
                <a:lnTo>
                  <a:pt x="743415" y="25670"/>
                </a:lnTo>
                <a:lnTo>
                  <a:pt x="684663" y="26822"/>
                </a:lnTo>
                <a:lnTo>
                  <a:pt x="126149" y="26822"/>
                </a:lnTo>
                <a:lnTo>
                  <a:pt x="113791" y="38011"/>
                </a:lnTo>
                <a:lnTo>
                  <a:pt x="124813" y="38011"/>
                </a:lnTo>
                <a:lnTo>
                  <a:pt x="26918" y="857935"/>
                </a:lnTo>
                <a:lnTo>
                  <a:pt x="12725" y="857935"/>
                </a:lnTo>
                <a:lnTo>
                  <a:pt x="25222" y="872147"/>
                </a:lnTo>
                <a:lnTo>
                  <a:pt x="687800" y="872147"/>
                </a:lnTo>
                <a:lnTo>
                  <a:pt x="687539" y="876109"/>
                </a:lnTo>
                <a:lnTo>
                  <a:pt x="712998" y="876109"/>
                </a:lnTo>
                <a:lnTo>
                  <a:pt x="702830" y="889368"/>
                </a:lnTo>
                <a:lnTo>
                  <a:pt x="700100" y="889647"/>
                </a:lnTo>
                <a:close/>
              </a:path>
              <a:path w="769620" h="890270">
                <a:moveTo>
                  <a:pt x="712998" y="876109"/>
                </a:moveTo>
                <a:lnTo>
                  <a:pt x="687539" y="876109"/>
                </a:lnTo>
                <a:lnTo>
                  <a:pt x="700328" y="864247"/>
                </a:lnTo>
                <a:lnTo>
                  <a:pt x="688326" y="864137"/>
                </a:lnTo>
                <a:lnTo>
                  <a:pt x="744321" y="11874"/>
                </a:lnTo>
                <a:lnTo>
                  <a:pt x="757237" y="25400"/>
                </a:lnTo>
                <a:lnTo>
                  <a:pt x="743415" y="25670"/>
                </a:lnTo>
                <a:lnTo>
                  <a:pt x="768861" y="25670"/>
                </a:lnTo>
                <a:lnTo>
                  <a:pt x="712998" y="876109"/>
                </a:lnTo>
                <a:close/>
              </a:path>
              <a:path w="769620" h="890270">
                <a:moveTo>
                  <a:pt x="768861" y="25670"/>
                </a:moveTo>
                <a:lnTo>
                  <a:pt x="743415" y="25670"/>
                </a:lnTo>
                <a:lnTo>
                  <a:pt x="757237" y="25400"/>
                </a:lnTo>
                <a:lnTo>
                  <a:pt x="744321" y="11874"/>
                </a:lnTo>
                <a:lnTo>
                  <a:pt x="769601" y="11874"/>
                </a:lnTo>
                <a:lnTo>
                  <a:pt x="769556" y="15087"/>
                </a:lnTo>
                <a:lnTo>
                  <a:pt x="768861" y="25670"/>
                </a:lnTo>
                <a:close/>
              </a:path>
              <a:path w="769620" h="890270">
                <a:moveTo>
                  <a:pt x="113791" y="38011"/>
                </a:moveTo>
                <a:lnTo>
                  <a:pt x="126149" y="26822"/>
                </a:lnTo>
                <a:lnTo>
                  <a:pt x="124839" y="37794"/>
                </a:lnTo>
                <a:lnTo>
                  <a:pt x="113791" y="38011"/>
                </a:lnTo>
                <a:close/>
              </a:path>
              <a:path w="769620" h="890270">
                <a:moveTo>
                  <a:pt x="124839" y="37794"/>
                </a:moveTo>
                <a:lnTo>
                  <a:pt x="126149" y="26822"/>
                </a:lnTo>
                <a:lnTo>
                  <a:pt x="684663" y="26822"/>
                </a:lnTo>
                <a:lnTo>
                  <a:pt x="124839" y="37794"/>
                </a:lnTo>
                <a:close/>
              </a:path>
              <a:path w="769620" h="890270">
                <a:moveTo>
                  <a:pt x="124813" y="38011"/>
                </a:moveTo>
                <a:lnTo>
                  <a:pt x="113791" y="38011"/>
                </a:lnTo>
                <a:lnTo>
                  <a:pt x="124839" y="37794"/>
                </a:lnTo>
                <a:lnTo>
                  <a:pt x="124813" y="38011"/>
                </a:lnTo>
                <a:close/>
              </a:path>
              <a:path w="769620" h="890270">
                <a:moveTo>
                  <a:pt x="25222" y="872147"/>
                </a:moveTo>
                <a:lnTo>
                  <a:pt x="12725" y="857935"/>
                </a:lnTo>
                <a:lnTo>
                  <a:pt x="26903" y="858065"/>
                </a:lnTo>
                <a:lnTo>
                  <a:pt x="25222" y="872147"/>
                </a:lnTo>
                <a:close/>
              </a:path>
              <a:path w="769620" h="890270">
                <a:moveTo>
                  <a:pt x="26903" y="858065"/>
                </a:moveTo>
                <a:lnTo>
                  <a:pt x="12725" y="857935"/>
                </a:lnTo>
                <a:lnTo>
                  <a:pt x="26918" y="857935"/>
                </a:lnTo>
                <a:lnTo>
                  <a:pt x="26903" y="858065"/>
                </a:lnTo>
                <a:close/>
              </a:path>
              <a:path w="769620" h="890270">
                <a:moveTo>
                  <a:pt x="687800" y="872147"/>
                </a:moveTo>
                <a:lnTo>
                  <a:pt x="25222" y="872147"/>
                </a:lnTo>
                <a:lnTo>
                  <a:pt x="26903" y="858065"/>
                </a:lnTo>
                <a:lnTo>
                  <a:pt x="688326" y="864137"/>
                </a:lnTo>
                <a:lnTo>
                  <a:pt x="687800" y="872147"/>
                </a:lnTo>
                <a:close/>
              </a:path>
              <a:path w="769620" h="890270">
                <a:moveTo>
                  <a:pt x="687539" y="876109"/>
                </a:moveTo>
                <a:lnTo>
                  <a:pt x="688326" y="864137"/>
                </a:lnTo>
                <a:lnTo>
                  <a:pt x="700328" y="864247"/>
                </a:lnTo>
                <a:lnTo>
                  <a:pt x="687539" y="876109"/>
                </a:lnTo>
                <a:close/>
              </a:path>
            </a:pathLst>
          </a:custGeom>
          <a:solidFill>
            <a:srgbClr val="075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679" y="5427700"/>
            <a:ext cx="1179830" cy="1097915"/>
          </a:xfrm>
          <a:custGeom>
            <a:avLst/>
            <a:gdLst/>
            <a:ahLst/>
            <a:cxnLst/>
            <a:rect l="l" t="t" r="r" b="b"/>
            <a:pathLst>
              <a:path w="1179829" h="1097915">
                <a:moveTo>
                  <a:pt x="410044" y="1097648"/>
                </a:moveTo>
                <a:lnTo>
                  <a:pt x="220789" y="1091336"/>
                </a:lnTo>
                <a:lnTo>
                  <a:pt x="138785" y="1072413"/>
                </a:lnTo>
                <a:lnTo>
                  <a:pt x="50469" y="1040866"/>
                </a:lnTo>
                <a:lnTo>
                  <a:pt x="0" y="927315"/>
                </a:lnTo>
                <a:lnTo>
                  <a:pt x="410044" y="0"/>
                </a:lnTo>
                <a:lnTo>
                  <a:pt x="1179664" y="700214"/>
                </a:lnTo>
                <a:lnTo>
                  <a:pt x="1141806" y="775919"/>
                </a:lnTo>
                <a:lnTo>
                  <a:pt x="1053490" y="883158"/>
                </a:lnTo>
                <a:lnTo>
                  <a:pt x="958862" y="952550"/>
                </a:lnTo>
                <a:lnTo>
                  <a:pt x="851623" y="1003020"/>
                </a:lnTo>
                <a:lnTo>
                  <a:pt x="738073" y="1047178"/>
                </a:lnTo>
                <a:lnTo>
                  <a:pt x="586676" y="1072413"/>
                </a:lnTo>
                <a:lnTo>
                  <a:pt x="410044" y="1097648"/>
                </a:lnTo>
                <a:close/>
              </a:path>
            </a:pathLst>
          </a:custGeom>
          <a:solidFill>
            <a:srgbClr val="0F6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25981" y="5415064"/>
            <a:ext cx="1205230" cy="1123315"/>
          </a:xfrm>
          <a:custGeom>
            <a:avLst/>
            <a:gdLst/>
            <a:ahLst/>
            <a:cxnLst/>
            <a:rect l="l" t="t" r="r" b="b"/>
            <a:pathLst>
              <a:path w="1205229" h="1123315">
                <a:moveTo>
                  <a:pt x="422311" y="1122972"/>
                </a:moveTo>
                <a:lnTo>
                  <a:pt x="233068" y="1116660"/>
                </a:lnTo>
                <a:lnTo>
                  <a:pt x="148626" y="1097419"/>
                </a:lnTo>
                <a:lnTo>
                  <a:pt x="58887" y="1065466"/>
                </a:lnTo>
                <a:lnTo>
                  <a:pt x="1086" y="945095"/>
                </a:lnTo>
                <a:lnTo>
                  <a:pt x="0" y="939946"/>
                </a:lnTo>
                <a:lnTo>
                  <a:pt x="277" y="937336"/>
                </a:lnTo>
                <a:lnTo>
                  <a:pt x="411122" y="7493"/>
                </a:lnTo>
                <a:lnTo>
                  <a:pt x="421434" y="0"/>
                </a:lnTo>
                <a:lnTo>
                  <a:pt x="424101" y="0"/>
                </a:lnTo>
                <a:lnTo>
                  <a:pt x="426705" y="571"/>
                </a:lnTo>
                <a:lnTo>
                  <a:pt x="429143" y="1663"/>
                </a:lnTo>
                <a:lnTo>
                  <a:pt x="431290" y="3238"/>
                </a:lnTo>
                <a:lnTo>
                  <a:pt x="447258" y="17767"/>
                </a:lnTo>
                <a:lnTo>
                  <a:pt x="434350" y="17767"/>
                </a:lnTo>
                <a:lnTo>
                  <a:pt x="414195" y="22021"/>
                </a:lnTo>
                <a:lnTo>
                  <a:pt x="427227" y="33878"/>
                </a:lnTo>
                <a:lnTo>
                  <a:pt x="28872" y="934796"/>
                </a:lnTo>
                <a:lnTo>
                  <a:pt x="24305" y="934796"/>
                </a:lnTo>
                <a:lnTo>
                  <a:pt x="24318" y="945095"/>
                </a:lnTo>
                <a:lnTo>
                  <a:pt x="28889" y="945108"/>
                </a:lnTo>
                <a:lnTo>
                  <a:pt x="71750" y="1041539"/>
                </a:lnTo>
                <a:lnTo>
                  <a:pt x="67435" y="1041539"/>
                </a:lnTo>
                <a:lnTo>
                  <a:pt x="74775" y="1048346"/>
                </a:lnTo>
                <a:lnTo>
                  <a:pt x="86491" y="1048346"/>
                </a:lnTo>
                <a:lnTo>
                  <a:pt x="154577" y="1072667"/>
                </a:lnTo>
                <a:lnTo>
                  <a:pt x="154341" y="1072667"/>
                </a:lnTo>
                <a:lnTo>
                  <a:pt x="155750" y="1073086"/>
                </a:lnTo>
                <a:lnTo>
                  <a:pt x="156156" y="1073086"/>
                </a:lnTo>
                <a:lnTo>
                  <a:pt x="234915" y="1091272"/>
                </a:lnTo>
                <a:lnTo>
                  <a:pt x="233919" y="1091272"/>
                </a:lnTo>
                <a:lnTo>
                  <a:pt x="236345" y="1091603"/>
                </a:lnTo>
                <a:lnTo>
                  <a:pt x="243819" y="1091603"/>
                </a:lnTo>
                <a:lnTo>
                  <a:pt x="422080" y="1097548"/>
                </a:lnTo>
                <a:lnTo>
                  <a:pt x="420939" y="1097711"/>
                </a:lnTo>
                <a:lnTo>
                  <a:pt x="600543" y="1097711"/>
                </a:lnTo>
                <a:lnTo>
                  <a:pt x="424533" y="1122857"/>
                </a:lnTo>
                <a:lnTo>
                  <a:pt x="422311" y="1122972"/>
                </a:lnTo>
                <a:close/>
              </a:path>
              <a:path w="1205229" h="1123315">
                <a:moveTo>
                  <a:pt x="427227" y="33878"/>
                </a:moveTo>
                <a:lnTo>
                  <a:pt x="414195" y="22021"/>
                </a:lnTo>
                <a:lnTo>
                  <a:pt x="434350" y="17767"/>
                </a:lnTo>
                <a:lnTo>
                  <a:pt x="427227" y="33878"/>
                </a:lnTo>
                <a:close/>
              </a:path>
              <a:path w="1205229" h="1123315">
                <a:moveTo>
                  <a:pt x="1176697" y="715772"/>
                </a:moveTo>
                <a:lnTo>
                  <a:pt x="427227" y="33878"/>
                </a:lnTo>
                <a:lnTo>
                  <a:pt x="434350" y="17767"/>
                </a:lnTo>
                <a:lnTo>
                  <a:pt x="447258" y="17767"/>
                </a:lnTo>
                <a:lnTo>
                  <a:pt x="1200910" y="703465"/>
                </a:lnTo>
                <a:lnTo>
                  <a:pt x="1202713" y="705510"/>
                </a:lnTo>
                <a:lnTo>
                  <a:pt x="1203642" y="707174"/>
                </a:lnTo>
                <a:lnTo>
                  <a:pt x="1180996" y="707174"/>
                </a:lnTo>
                <a:lnTo>
                  <a:pt x="1176697" y="715772"/>
                </a:lnTo>
                <a:close/>
              </a:path>
              <a:path w="1205229" h="1123315">
                <a:moveTo>
                  <a:pt x="1183815" y="722249"/>
                </a:moveTo>
                <a:lnTo>
                  <a:pt x="1176697" y="715772"/>
                </a:lnTo>
                <a:lnTo>
                  <a:pt x="1180996" y="707174"/>
                </a:lnTo>
                <a:lnTo>
                  <a:pt x="1183815" y="722249"/>
                </a:lnTo>
                <a:close/>
              </a:path>
              <a:path w="1205229" h="1123315">
                <a:moveTo>
                  <a:pt x="1201862" y="722249"/>
                </a:moveTo>
                <a:lnTo>
                  <a:pt x="1183815" y="722249"/>
                </a:lnTo>
                <a:lnTo>
                  <a:pt x="1180996" y="707174"/>
                </a:lnTo>
                <a:lnTo>
                  <a:pt x="1203642" y="707174"/>
                </a:lnTo>
                <a:lnTo>
                  <a:pt x="1204046" y="707898"/>
                </a:lnTo>
                <a:lnTo>
                  <a:pt x="1204847" y="710526"/>
                </a:lnTo>
                <a:lnTo>
                  <a:pt x="1205050" y="713257"/>
                </a:lnTo>
                <a:lnTo>
                  <a:pt x="1204669" y="715962"/>
                </a:lnTo>
                <a:lnTo>
                  <a:pt x="1203716" y="718540"/>
                </a:lnTo>
                <a:lnTo>
                  <a:pt x="1201862" y="722249"/>
                </a:lnTo>
                <a:close/>
              </a:path>
              <a:path w="1205229" h="1123315">
                <a:moveTo>
                  <a:pt x="1143810" y="781558"/>
                </a:moveTo>
                <a:lnTo>
                  <a:pt x="1176697" y="715772"/>
                </a:lnTo>
                <a:lnTo>
                  <a:pt x="1183815" y="722249"/>
                </a:lnTo>
                <a:lnTo>
                  <a:pt x="1201862" y="722249"/>
                </a:lnTo>
                <a:lnTo>
                  <a:pt x="1172747" y="780478"/>
                </a:lnTo>
                <a:lnTo>
                  <a:pt x="1144699" y="780478"/>
                </a:lnTo>
                <a:lnTo>
                  <a:pt x="1143810" y="781558"/>
                </a:lnTo>
                <a:close/>
              </a:path>
              <a:path w="1205229" h="1123315">
                <a:moveTo>
                  <a:pt x="1143150" y="782878"/>
                </a:moveTo>
                <a:lnTo>
                  <a:pt x="1143810" y="781558"/>
                </a:lnTo>
                <a:lnTo>
                  <a:pt x="1144699" y="780478"/>
                </a:lnTo>
                <a:lnTo>
                  <a:pt x="1143150" y="782878"/>
                </a:lnTo>
                <a:close/>
              </a:path>
              <a:path w="1205229" h="1123315">
                <a:moveTo>
                  <a:pt x="1171547" y="782878"/>
                </a:moveTo>
                <a:lnTo>
                  <a:pt x="1143150" y="782878"/>
                </a:lnTo>
                <a:lnTo>
                  <a:pt x="1144699" y="780478"/>
                </a:lnTo>
                <a:lnTo>
                  <a:pt x="1172747" y="780478"/>
                </a:lnTo>
                <a:lnTo>
                  <a:pt x="1171547" y="782878"/>
                </a:lnTo>
                <a:close/>
              </a:path>
              <a:path w="1205229" h="1123315">
                <a:moveTo>
                  <a:pt x="1057368" y="886522"/>
                </a:moveTo>
                <a:lnTo>
                  <a:pt x="1143810" y="781558"/>
                </a:lnTo>
                <a:lnTo>
                  <a:pt x="1143150" y="782878"/>
                </a:lnTo>
                <a:lnTo>
                  <a:pt x="1171547" y="782878"/>
                </a:lnTo>
                <a:lnTo>
                  <a:pt x="1165870" y="794232"/>
                </a:lnTo>
                <a:lnTo>
                  <a:pt x="1165159" y="795477"/>
                </a:lnTo>
                <a:lnTo>
                  <a:pt x="1164308" y="796632"/>
                </a:lnTo>
                <a:lnTo>
                  <a:pt x="1091074" y="885558"/>
                </a:lnTo>
                <a:lnTo>
                  <a:pt x="1058682" y="885558"/>
                </a:lnTo>
                <a:lnTo>
                  <a:pt x="1057368" y="886522"/>
                </a:lnTo>
                <a:close/>
              </a:path>
              <a:path w="1205229" h="1123315">
                <a:moveTo>
                  <a:pt x="1056384" y="887717"/>
                </a:moveTo>
                <a:lnTo>
                  <a:pt x="1057368" y="886522"/>
                </a:lnTo>
                <a:lnTo>
                  <a:pt x="1058682" y="885558"/>
                </a:lnTo>
                <a:lnTo>
                  <a:pt x="1056384" y="887717"/>
                </a:lnTo>
                <a:close/>
              </a:path>
              <a:path w="1205229" h="1123315">
                <a:moveTo>
                  <a:pt x="1089296" y="887717"/>
                </a:moveTo>
                <a:lnTo>
                  <a:pt x="1056384" y="887717"/>
                </a:lnTo>
                <a:lnTo>
                  <a:pt x="1058682" y="885558"/>
                </a:lnTo>
                <a:lnTo>
                  <a:pt x="1091074" y="885558"/>
                </a:lnTo>
                <a:lnTo>
                  <a:pt x="1089296" y="887717"/>
                </a:lnTo>
                <a:close/>
              </a:path>
              <a:path w="1205229" h="1123315">
                <a:moveTo>
                  <a:pt x="965064" y="954210"/>
                </a:moveTo>
                <a:lnTo>
                  <a:pt x="1057368" y="886522"/>
                </a:lnTo>
                <a:lnTo>
                  <a:pt x="1056384" y="887717"/>
                </a:lnTo>
                <a:lnTo>
                  <a:pt x="1089296" y="887717"/>
                </a:lnTo>
                <a:lnTo>
                  <a:pt x="1075992" y="903871"/>
                </a:lnTo>
                <a:lnTo>
                  <a:pt x="1074913" y="905027"/>
                </a:lnTo>
                <a:lnTo>
                  <a:pt x="1073694" y="906043"/>
                </a:lnTo>
                <a:lnTo>
                  <a:pt x="1008724" y="953693"/>
                </a:lnTo>
                <a:lnTo>
                  <a:pt x="966163" y="953693"/>
                </a:lnTo>
                <a:lnTo>
                  <a:pt x="965064" y="954210"/>
                </a:lnTo>
                <a:close/>
              </a:path>
              <a:path w="1205229" h="1123315">
                <a:moveTo>
                  <a:pt x="24318" y="945095"/>
                </a:moveTo>
                <a:lnTo>
                  <a:pt x="24305" y="934796"/>
                </a:lnTo>
                <a:lnTo>
                  <a:pt x="26595" y="939946"/>
                </a:lnTo>
                <a:lnTo>
                  <a:pt x="24318" y="945095"/>
                </a:lnTo>
                <a:close/>
              </a:path>
              <a:path w="1205229" h="1123315">
                <a:moveTo>
                  <a:pt x="26595" y="939946"/>
                </a:moveTo>
                <a:lnTo>
                  <a:pt x="24305" y="934796"/>
                </a:lnTo>
                <a:lnTo>
                  <a:pt x="28872" y="934796"/>
                </a:lnTo>
                <a:lnTo>
                  <a:pt x="26595" y="939946"/>
                </a:lnTo>
                <a:close/>
              </a:path>
              <a:path w="1205229" h="1123315">
                <a:moveTo>
                  <a:pt x="28883" y="945095"/>
                </a:moveTo>
                <a:lnTo>
                  <a:pt x="24318" y="945095"/>
                </a:lnTo>
                <a:lnTo>
                  <a:pt x="26595" y="939946"/>
                </a:lnTo>
                <a:lnTo>
                  <a:pt x="28883" y="945095"/>
                </a:lnTo>
                <a:close/>
              </a:path>
              <a:path w="1205229" h="1123315">
                <a:moveTo>
                  <a:pt x="964055" y="954951"/>
                </a:moveTo>
                <a:lnTo>
                  <a:pt x="965064" y="954210"/>
                </a:lnTo>
                <a:lnTo>
                  <a:pt x="966163" y="953693"/>
                </a:lnTo>
                <a:lnTo>
                  <a:pt x="964055" y="954951"/>
                </a:lnTo>
                <a:close/>
              </a:path>
              <a:path w="1205229" h="1123315">
                <a:moveTo>
                  <a:pt x="1007009" y="954951"/>
                </a:moveTo>
                <a:lnTo>
                  <a:pt x="964055" y="954951"/>
                </a:lnTo>
                <a:lnTo>
                  <a:pt x="966163" y="953693"/>
                </a:lnTo>
                <a:lnTo>
                  <a:pt x="1008724" y="953693"/>
                </a:lnTo>
                <a:lnTo>
                  <a:pt x="1007009" y="954951"/>
                </a:lnTo>
                <a:close/>
              </a:path>
              <a:path w="1205229" h="1123315">
                <a:moveTo>
                  <a:pt x="918575" y="1004163"/>
                </a:moveTo>
                <a:lnTo>
                  <a:pt x="858911" y="1004163"/>
                </a:lnTo>
                <a:lnTo>
                  <a:pt x="859724" y="1003820"/>
                </a:lnTo>
                <a:lnTo>
                  <a:pt x="965064" y="954210"/>
                </a:lnTo>
                <a:lnTo>
                  <a:pt x="964055" y="954951"/>
                </a:lnTo>
                <a:lnTo>
                  <a:pt x="1007009" y="954951"/>
                </a:lnTo>
                <a:lnTo>
                  <a:pt x="979079" y="975436"/>
                </a:lnTo>
                <a:lnTo>
                  <a:pt x="976970" y="976680"/>
                </a:lnTo>
                <a:lnTo>
                  <a:pt x="918575" y="1004163"/>
                </a:lnTo>
                <a:close/>
              </a:path>
              <a:path w="1205229" h="1123315">
                <a:moveTo>
                  <a:pt x="859240" y="1004009"/>
                </a:moveTo>
                <a:lnTo>
                  <a:pt x="859640" y="1003820"/>
                </a:lnTo>
                <a:lnTo>
                  <a:pt x="859240" y="1004009"/>
                </a:lnTo>
                <a:close/>
              </a:path>
              <a:path w="1205229" h="1123315">
                <a:moveTo>
                  <a:pt x="858911" y="1004163"/>
                </a:moveTo>
                <a:lnTo>
                  <a:pt x="859240" y="1004009"/>
                </a:lnTo>
                <a:lnTo>
                  <a:pt x="859724" y="1003820"/>
                </a:lnTo>
                <a:lnTo>
                  <a:pt x="858911" y="1004163"/>
                </a:lnTo>
                <a:close/>
              </a:path>
              <a:path w="1205229" h="1123315">
                <a:moveTo>
                  <a:pt x="747431" y="1047489"/>
                </a:moveTo>
                <a:lnTo>
                  <a:pt x="859240" y="1004009"/>
                </a:lnTo>
                <a:lnTo>
                  <a:pt x="858911" y="1004163"/>
                </a:lnTo>
                <a:lnTo>
                  <a:pt x="918575" y="1004163"/>
                </a:lnTo>
                <a:lnTo>
                  <a:pt x="869732" y="1027150"/>
                </a:lnTo>
                <a:lnTo>
                  <a:pt x="868932" y="1027493"/>
                </a:lnTo>
                <a:lnTo>
                  <a:pt x="818051" y="1047280"/>
                </a:lnTo>
                <a:lnTo>
                  <a:pt x="748688" y="1047280"/>
                </a:lnTo>
                <a:lnTo>
                  <a:pt x="747431" y="1047489"/>
                </a:lnTo>
                <a:close/>
              </a:path>
              <a:path w="1205229" h="1123315">
                <a:moveTo>
                  <a:pt x="74775" y="1048346"/>
                </a:moveTo>
                <a:lnTo>
                  <a:pt x="67435" y="1041539"/>
                </a:lnTo>
                <a:lnTo>
                  <a:pt x="72564" y="1043371"/>
                </a:lnTo>
                <a:lnTo>
                  <a:pt x="74775" y="1048346"/>
                </a:lnTo>
                <a:close/>
              </a:path>
              <a:path w="1205229" h="1123315">
                <a:moveTo>
                  <a:pt x="72564" y="1043371"/>
                </a:moveTo>
                <a:lnTo>
                  <a:pt x="67435" y="1041539"/>
                </a:lnTo>
                <a:lnTo>
                  <a:pt x="71750" y="1041539"/>
                </a:lnTo>
                <a:lnTo>
                  <a:pt x="72564" y="1043371"/>
                </a:lnTo>
                <a:close/>
              </a:path>
              <a:path w="1205229" h="1123315">
                <a:moveTo>
                  <a:pt x="86491" y="1048346"/>
                </a:moveTo>
                <a:lnTo>
                  <a:pt x="74775" y="1048346"/>
                </a:lnTo>
                <a:lnTo>
                  <a:pt x="72564" y="1043371"/>
                </a:lnTo>
                <a:lnTo>
                  <a:pt x="86491" y="1048346"/>
                </a:lnTo>
                <a:close/>
              </a:path>
              <a:path w="1205229" h="1123315">
                <a:moveTo>
                  <a:pt x="746173" y="1047978"/>
                </a:moveTo>
                <a:lnTo>
                  <a:pt x="747431" y="1047489"/>
                </a:lnTo>
                <a:lnTo>
                  <a:pt x="748688" y="1047280"/>
                </a:lnTo>
                <a:lnTo>
                  <a:pt x="746173" y="1047978"/>
                </a:lnTo>
                <a:close/>
              </a:path>
              <a:path w="1205229" h="1123315">
                <a:moveTo>
                  <a:pt x="816255" y="1047978"/>
                </a:moveTo>
                <a:lnTo>
                  <a:pt x="746173" y="1047978"/>
                </a:lnTo>
                <a:lnTo>
                  <a:pt x="748688" y="1047280"/>
                </a:lnTo>
                <a:lnTo>
                  <a:pt x="818051" y="1047280"/>
                </a:lnTo>
                <a:lnTo>
                  <a:pt x="816255" y="1047978"/>
                </a:lnTo>
                <a:close/>
              </a:path>
              <a:path w="1205229" h="1123315">
                <a:moveTo>
                  <a:pt x="600543" y="1097711"/>
                </a:moveTo>
                <a:lnTo>
                  <a:pt x="420939" y="1097711"/>
                </a:lnTo>
                <a:lnTo>
                  <a:pt x="423162" y="1097584"/>
                </a:lnTo>
                <a:lnTo>
                  <a:pt x="422080" y="1097548"/>
                </a:lnTo>
                <a:lnTo>
                  <a:pt x="597571" y="1072476"/>
                </a:lnTo>
                <a:lnTo>
                  <a:pt x="747431" y="1047489"/>
                </a:lnTo>
                <a:lnTo>
                  <a:pt x="746173" y="1047978"/>
                </a:lnTo>
                <a:lnTo>
                  <a:pt x="816255" y="1047978"/>
                </a:lnTo>
                <a:lnTo>
                  <a:pt x="755381" y="1071651"/>
                </a:lnTo>
                <a:lnTo>
                  <a:pt x="752866" y="1072337"/>
                </a:lnTo>
                <a:lnTo>
                  <a:pt x="601165" y="1097622"/>
                </a:lnTo>
                <a:lnTo>
                  <a:pt x="600543" y="1097711"/>
                </a:lnTo>
                <a:close/>
              </a:path>
              <a:path w="1205229" h="1123315">
                <a:moveTo>
                  <a:pt x="597291" y="1072515"/>
                </a:moveTo>
                <a:lnTo>
                  <a:pt x="597520" y="1072476"/>
                </a:lnTo>
                <a:lnTo>
                  <a:pt x="597291" y="1072515"/>
                </a:lnTo>
                <a:close/>
              </a:path>
              <a:path w="1205229" h="1123315">
                <a:moveTo>
                  <a:pt x="155750" y="1073086"/>
                </a:moveTo>
                <a:lnTo>
                  <a:pt x="154341" y="1072667"/>
                </a:lnTo>
                <a:lnTo>
                  <a:pt x="155009" y="1072821"/>
                </a:lnTo>
                <a:lnTo>
                  <a:pt x="155750" y="1073086"/>
                </a:lnTo>
                <a:close/>
              </a:path>
              <a:path w="1205229" h="1123315">
                <a:moveTo>
                  <a:pt x="155009" y="1072821"/>
                </a:moveTo>
                <a:lnTo>
                  <a:pt x="154341" y="1072667"/>
                </a:lnTo>
                <a:lnTo>
                  <a:pt x="154577" y="1072667"/>
                </a:lnTo>
                <a:lnTo>
                  <a:pt x="155009" y="1072821"/>
                </a:lnTo>
                <a:close/>
              </a:path>
              <a:path w="1205229" h="1123315">
                <a:moveTo>
                  <a:pt x="156156" y="1073086"/>
                </a:moveTo>
                <a:lnTo>
                  <a:pt x="155750" y="1073086"/>
                </a:lnTo>
                <a:lnTo>
                  <a:pt x="155009" y="1072821"/>
                </a:lnTo>
                <a:lnTo>
                  <a:pt x="156156" y="1073086"/>
                </a:lnTo>
                <a:close/>
              </a:path>
              <a:path w="1205229" h="1123315">
                <a:moveTo>
                  <a:pt x="236345" y="1091603"/>
                </a:moveTo>
                <a:lnTo>
                  <a:pt x="233919" y="1091272"/>
                </a:lnTo>
                <a:lnTo>
                  <a:pt x="235083" y="1091311"/>
                </a:lnTo>
                <a:lnTo>
                  <a:pt x="236345" y="1091603"/>
                </a:lnTo>
                <a:close/>
              </a:path>
              <a:path w="1205229" h="1123315">
                <a:moveTo>
                  <a:pt x="235083" y="1091311"/>
                </a:moveTo>
                <a:lnTo>
                  <a:pt x="233919" y="1091272"/>
                </a:lnTo>
                <a:lnTo>
                  <a:pt x="234915" y="1091272"/>
                </a:lnTo>
                <a:lnTo>
                  <a:pt x="235083" y="1091311"/>
                </a:lnTo>
                <a:close/>
              </a:path>
              <a:path w="1205229" h="1123315">
                <a:moveTo>
                  <a:pt x="243819" y="1091603"/>
                </a:moveTo>
                <a:lnTo>
                  <a:pt x="236345" y="1091603"/>
                </a:lnTo>
                <a:lnTo>
                  <a:pt x="235083" y="1091311"/>
                </a:lnTo>
                <a:lnTo>
                  <a:pt x="243819" y="1091603"/>
                </a:lnTo>
                <a:close/>
              </a:path>
              <a:path w="1205229" h="1123315">
                <a:moveTo>
                  <a:pt x="420939" y="1097711"/>
                </a:moveTo>
                <a:lnTo>
                  <a:pt x="422080" y="1097548"/>
                </a:lnTo>
                <a:lnTo>
                  <a:pt x="423162" y="1097584"/>
                </a:lnTo>
                <a:lnTo>
                  <a:pt x="420939" y="1097711"/>
                </a:lnTo>
                <a:close/>
              </a:path>
            </a:pathLst>
          </a:custGeom>
          <a:solidFill>
            <a:srgbClr val="075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39575" y="4210189"/>
            <a:ext cx="1016000" cy="669290"/>
          </a:xfrm>
          <a:custGeom>
            <a:avLst/>
            <a:gdLst/>
            <a:ahLst/>
            <a:cxnLst/>
            <a:rect l="l" t="t" r="r" b="b"/>
            <a:pathLst>
              <a:path w="1016000" h="669289">
                <a:moveTo>
                  <a:pt x="37858" y="668680"/>
                </a:moveTo>
                <a:lnTo>
                  <a:pt x="0" y="37845"/>
                </a:lnTo>
                <a:lnTo>
                  <a:pt x="1003033" y="0"/>
                </a:lnTo>
                <a:lnTo>
                  <a:pt x="580364" y="296481"/>
                </a:lnTo>
                <a:lnTo>
                  <a:pt x="1015644" y="599287"/>
                </a:lnTo>
                <a:lnTo>
                  <a:pt x="37858" y="668680"/>
                </a:lnTo>
                <a:close/>
              </a:path>
            </a:pathLst>
          </a:custGeom>
          <a:solidFill>
            <a:srgbClr val="D92E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26900" y="4197489"/>
            <a:ext cx="1041400" cy="694055"/>
          </a:xfrm>
          <a:custGeom>
            <a:avLst/>
            <a:gdLst/>
            <a:ahLst/>
            <a:cxnLst/>
            <a:rect l="l" t="t" r="r" b="b"/>
            <a:pathLst>
              <a:path w="1041400" h="694054">
                <a:moveTo>
                  <a:pt x="51422" y="694042"/>
                </a:moveTo>
                <a:lnTo>
                  <a:pt x="0" y="51307"/>
                </a:lnTo>
                <a:lnTo>
                  <a:pt x="101" y="48780"/>
                </a:lnTo>
                <a:lnTo>
                  <a:pt x="1015225" y="0"/>
                </a:lnTo>
                <a:lnTo>
                  <a:pt x="1017930" y="190"/>
                </a:lnTo>
                <a:lnTo>
                  <a:pt x="1020533" y="952"/>
                </a:lnTo>
                <a:lnTo>
                  <a:pt x="1022921" y="2247"/>
                </a:lnTo>
                <a:lnTo>
                  <a:pt x="1008405" y="2298"/>
                </a:lnTo>
                <a:lnTo>
                  <a:pt x="973179" y="27009"/>
                </a:lnTo>
                <a:lnTo>
                  <a:pt x="369599" y="49783"/>
                </a:lnTo>
                <a:lnTo>
                  <a:pt x="25361" y="49783"/>
                </a:lnTo>
                <a:lnTo>
                  <a:pt x="13157" y="63233"/>
                </a:lnTo>
                <a:lnTo>
                  <a:pt x="26168" y="63233"/>
                </a:lnTo>
                <a:lnTo>
                  <a:pt x="62438" y="667797"/>
                </a:lnTo>
                <a:lnTo>
                  <a:pt x="49631" y="668705"/>
                </a:lnTo>
                <a:lnTo>
                  <a:pt x="63207" y="680618"/>
                </a:lnTo>
                <a:lnTo>
                  <a:pt x="240610" y="680618"/>
                </a:lnTo>
                <a:lnTo>
                  <a:pt x="51422" y="694042"/>
                </a:lnTo>
                <a:close/>
              </a:path>
              <a:path w="1041400" h="694054">
                <a:moveTo>
                  <a:pt x="973179" y="27009"/>
                </a:moveTo>
                <a:lnTo>
                  <a:pt x="1008405" y="2298"/>
                </a:lnTo>
                <a:lnTo>
                  <a:pt x="1016177" y="25387"/>
                </a:lnTo>
                <a:lnTo>
                  <a:pt x="973179" y="27009"/>
                </a:lnTo>
                <a:close/>
              </a:path>
              <a:path w="1041400" h="694054">
                <a:moveTo>
                  <a:pt x="991537" y="601871"/>
                </a:moveTo>
                <a:lnTo>
                  <a:pt x="585758" y="319582"/>
                </a:lnTo>
                <a:lnTo>
                  <a:pt x="580415" y="310565"/>
                </a:lnTo>
                <a:lnTo>
                  <a:pt x="580415" y="307860"/>
                </a:lnTo>
                <a:lnTo>
                  <a:pt x="973179" y="27009"/>
                </a:lnTo>
                <a:lnTo>
                  <a:pt x="1016177" y="25387"/>
                </a:lnTo>
                <a:lnTo>
                  <a:pt x="1008405" y="2298"/>
                </a:lnTo>
                <a:lnTo>
                  <a:pt x="1022980" y="2298"/>
                </a:lnTo>
                <a:lnTo>
                  <a:pt x="1024978" y="4013"/>
                </a:lnTo>
                <a:lnTo>
                  <a:pt x="1026604" y="6184"/>
                </a:lnTo>
                <a:lnTo>
                  <a:pt x="1027734" y="8648"/>
                </a:lnTo>
                <a:lnTo>
                  <a:pt x="1028331" y="11290"/>
                </a:lnTo>
                <a:lnTo>
                  <a:pt x="1028331" y="14008"/>
                </a:lnTo>
                <a:lnTo>
                  <a:pt x="630014" y="298767"/>
                </a:lnTo>
                <a:lnTo>
                  <a:pt x="600303" y="298767"/>
                </a:lnTo>
                <a:lnTo>
                  <a:pt x="600341" y="319582"/>
                </a:lnTo>
                <a:lnTo>
                  <a:pt x="630225" y="319582"/>
                </a:lnTo>
                <a:lnTo>
                  <a:pt x="1032357" y="599325"/>
                </a:lnTo>
                <a:lnTo>
                  <a:pt x="1027417" y="599325"/>
                </a:lnTo>
                <a:lnTo>
                  <a:pt x="991537" y="601871"/>
                </a:lnTo>
                <a:close/>
              </a:path>
              <a:path w="1041400" h="694054">
                <a:moveTo>
                  <a:pt x="13157" y="63233"/>
                </a:moveTo>
                <a:lnTo>
                  <a:pt x="25361" y="49783"/>
                </a:lnTo>
                <a:lnTo>
                  <a:pt x="26139" y="62743"/>
                </a:lnTo>
                <a:lnTo>
                  <a:pt x="13157" y="63233"/>
                </a:lnTo>
                <a:close/>
              </a:path>
              <a:path w="1041400" h="694054">
                <a:moveTo>
                  <a:pt x="26139" y="62743"/>
                </a:moveTo>
                <a:lnTo>
                  <a:pt x="25361" y="49783"/>
                </a:lnTo>
                <a:lnTo>
                  <a:pt x="369599" y="49783"/>
                </a:lnTo>
                <a:lnTo>
                  <a:pt x="26139" y="62743"/>
                </a:lnTo>
                <a:close/>
              </a:path>
              <a:path w="1041400" h="694054">
                <a:moveTo>
                  <a:pt x="26168" y="63233"/>
                </a:moveTo>
                <a:lnTo>
                  <a:pt x="13157" y="63233"/>
                </a:lnTo>
                <a:lnTo>
                  <a:pt x="26139" y="62743"/>
                </a:lnTo>
                <a:lnTo>
                  <a:pt x="26168" y="63233"/>
                </a:lnTo>
                <a:close/>
              </a:path>
              <a:path w="1041400" h="694054">
                <a:moveTo>
                  <a:pt x="600341" y="319582"/>
                </a:moveTo>
                <a:lnTo>
                  <a:pt x="600303" y="298767"/>
                </a:lnTo>
                <a:lnTo>
                  <a:pt x="615221" y="309144"/>
                </a:lnTo>
                <a:lnTo>
                  <a:pt x="600341" y="319582"/>
                </a:lnTo>
                <a:close/>
              </a:path>
              <a:path w="1041400" h="694054">
                <a:moveTo>
                  <a:pt x="615221" y="309144"/>
                </a:moveTo>
                <a:lnTo>
                  <a:pt x="600303" y="298767"/>
                </a:lnTo>
                <a:lnTo>
                  <a:pt x="630014" y="298767"/>
                </a:lnTo>
                <a:lnTo>
                  <a:pt x="615221" y="309144"/>
                </a:lnTo>
                <a:close/>
              </a:path>
              <a:path w="1041400" h="694054">
                <a:moveTo>
                  <a:pt x="630225" y="319582"/>
                </a:moveTo>
                <a:lnTo>
                  <a:pt x="600341" y="319582"/>
                </a:lnTo>
                <a:lnTo>
                  <a:pt x="615221" y="309144"/>
                </a:lnTo>
                <a:lnTo>
                  <a:pt x="630225" y="319582"/>
                </a:lnTo>
                <a:close/>
              </a:path>
              <a:path w="1041400" h="694054">
                <a:moveTo>
                  <a:pt x="1021067" y="622414"/>
                </a:moveTo>
                <a:lnTo>
                  <a:pt x="991537" y="601871"/>
                </a:lnTo>
                <a:lnTo>
                  <a:pt x="1027417" y="599325"/>
                </a:lnTo>
                <a:lnTo>
                  <a:pt x="1021067" y="622414"/>
                </a:lnTo>
                <a:close/>
              </a:path>
              <a:path w="1041400" h="694054">
                <a:moveTo>
                  <a:pt x="1035448" y="622414"/>
                </a:moveTo>
                <a:lnTo>
                  <a:pt x="1021067" y="622414"/>
                </a:lnTo>
                <a:lnTo>
                  <a:pt x="1027417" y="599325"/>
                </a:lnTo>
                <a:lnTo>
                  <a:pt x="1032357" y="599325"/>
                </a:lnTo>
                <a:lnTo>
                  <a:pt x="1035570" y="601560"/>
                </a:lnTo>
                <a:lnTo>
                  <a:pt x="1040993" y="612787"/>
                </a:lnTo>
                <a:lnTo>
                  <a:pt x="1040561" y="615353"/>
                </a:lnTo>
                <a:lnTo>
                  <a:pt x="1039622" y="617778"/>
                </a:lnTo>
                <a:lnTo>
                  <a:pt x="1038199" y="619963"/>
                </a:lnTo>
                <a:lnTo>
                  <a:pt x="1036370" y="621804"/>
                </a:lnTo>
                <a:lnTo>
                  <a:pt x="1035448" y="622414"/>
                </a:lnTo>
                <a:close/>
              </a:path>
              <a:path w="1041400" h="694054">
                <a:moveTo>
                  <a:pt x="240610" y="680618"/>
                </a:moveTo>
                <a:lnTo>
                  <a:pt x="63207" y="680618"/>
                </a:lnTo>
                <a:lnTo>
                  <a:pt x="62438" y="667797"/>
                </a:lnTo>
                <a:lnTo>
                  <a:pt x="991537" y="601871"/>
                </a:lnTo>
                <a:lnTo>
                  <a:pt x="1021067" y="622414"/>
                </a:lnTo>
                <a:lnTo>
                  <a:pt x="1035448" y="622414"/>
                </a:lnTo>
                <a:lnTo>
                  <a:pt x="1034199" y="623239"/>
                </a:lnTo>
                <a:lnTo>
                  <a:pt x="1031786" y="624204"/>
                </a:lnTo>
                <a:lnTo>
                  <a:pt x="1029220" y="624662"/>
                </a:lnTo>
                <a:lnTo>
                  <a:pt x="240610" y="680618"/>
                </a:lnTo>
                <a:close/>
              </a:path>
              <a:path w="1041400" h="694054">
                <a:moveTo>
                  <a:pt x="63207" y="680618"/>
                </a:moveTo>
                <a:lnTo>
                  <a:pt x="49631" y="668705"/>
                </a:lnTo>
                <a:lnTo>
                  <a:pt x="62438" y="667797"/>
                </a:lnTo>
                <a:lnTo>
                  <a:pt x="63207" y="680618"/>
                </a:lnTo>
                <a:close/>
              </a:path>
            </a:pathLst>
          </a:custGeom>
          <a:solidFill>
            <a:srgbClr val="075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12001" y="3995699"/>
            <a:ext cx="870585" cy="1685289"/>
          </a:xfrm>
          <a:custGeom>
            <a:avLst/>
            <a:gdLst/>
            <a:ahLst/>
            <a:cxnLst/>
            <a:rect l="l" t="t" r="r" b="b"/>
            <a:pathLst>
              <a:path w="870584" h="1685289">
                <a:moveTo>
                  <a:pt x="328504" y="189795"/>
                </a:moveTo>
                <a:lnTo>
                  <a:pt x="315417" y="176631"/>
                </a:lnTo>
                <a:lnTo>
                  <a:pt x="233400" y="88315"/>
                </a:lnTo>
                <a:lnTo>
                  <a:pt x="75692" y="0"/>
                </a:lnTo>
                <a:lnTo>
                  <a:pt x="208165" y="0"/>
                </a:lnTo>
                <a:lnTo>
                  <a:pt x="378498" y="56781"/>
                </a:lnTo>
                <a:lnTo>
                  <a:pt x="441579" y="88315"/>
                </a:lnTo>
                <a:lnTo>
                  <a:pt x="574166" y="186320"/>
                </a:lnTo>
                <a:lnTo>
                  <a:pt x="327252" y="186320"/>
                </a:lnTo>
                <a:lnTo>
                  <a:pt x="325724" y="186609"/>
                </a:lnTo>
                <a:lnTo>
                  <a:pt x="328504" y="189795"/>
                </a:lnTo>
                <a:close/>
              </a:path>
              <a:path w="870584" h="1685289">
                <a:moveTo>
                  <a:pt x="307910" y="1684694"/>
                </a:moveTo>
                <a:lnTo>
                  <a:pt x="277558" y="1684324"/>
                </a:lnTo>
                <a:lnTo>
                  <a:pt x="138772" y="1684324"/>
                </a:lnTo>
                <a:lnTo>
                  <a:pt x="0" y="1640166"/>
                </a:lnTo>
                <a:lnTo>
                  <a:pt x="113550" y="1583397"/>
                </a:lnTo>
                <a:lnTo>
                  <a:pt x="328028" y="1520316"/>
                </a:lnTo>
                <a:lnTo>
                  <a:pt x="523582" y="1381531"/>
                </a:lnTo>
                <a:lnTo>
                  <a:pt x="649757" y="1249057"/>
                </a:lnTo>
                <a:lnTo>
                  <a:pt x="681291" y="1034567"/>
                </a:lnTo>
                <a:lnTo>
                  <a:pt x="681291" y="839012"/>
                </a:lnTo>
                <a:lnTo>
                  <a:pt x="624522" y="643458"/>
                </a:lnTo>
                <a:lnTo>
                  <a:pt x="542505" y="447890"/>
                </a:lnTo>
                <a:lnTo>
                  <a:pt x="473113" y="315417"/>
                </a:lnTo>
                <a:lnTo>
                  <a:pt x="462164" y="305846"/>
                </a:lnTo>
                <a:lnTo>
                  <a:pt x="451277" y="296198"/>
                </a:lnTo>
                <a:lnTo>
                  <a:pt x="440267" y="286699"/>
                </a:lnTo>
                <a:lnTo>
                  <a:pt x="428955" y="277571"/>
                </a:lnTo>
                <a:lnTo>
                  <a:pt x="419578" y="271131"/>
                </a:lnTo>
                <a:lnTo>
                  <a:pt x="409808" y="265229"/>
                </a:lnTo>
                <a:lnTo>
                  <a:pt x="400149" y="259190"/>
                </a:lnTo>
                <a:lnTo>
                  <a:pt x="391109" y="252336"/>
                </a:lnTo>
                <a:lnTo>
                  <a:pt x="385406" y="247345"/>
                </a:lnTo>
                <a:lnTo>
                  <a:pt x="383425" y="239166"/>
                </a:lnTo>
                <a:lnTo>
                  <a:pt x="378498" y="233413"/>
                </a:lnTo>
                <a:lnTo>
                  <a:pt x="327252" y="186320"/>
                </a:lnTo>
                <a:lnTo>
                  <a:pt x="574166" y="186320"/>
                </a:lnTo>
                <a:lnTo>
                  <a:pt x="687603" y="365887"/>
                </a:lnTo>
                <a:lnTo>
                  <a:pt x="801154" y="599300"/>
                </a:lnTo>
                <a:lnTo>
                  <a:pt x="839000" y="750697"/>
                </a:lnTo>
                <a:lnTo>
                  <a:pt x="870546" y="958875"/>
                </a:lnTo>
                <a:lnTo>
                  <a:pt x="870546" y="1021956"/>
                </a:lnTo>
                <a:lnTo>
                  <a:pt x="845312" y="1185964"/>
                </a:lnTo>
                <a:lnTo>
                  <a:pt x="820077" y="1236433"/>
                </a:lnTo>
                <a:lnTo>
                  <a:pt x="738073" y="1413065"/>
                </a:lnTo>
                <a:lnTo>
                  <a:pt x="716289" y="1438771"/>
                </a:lnTo>
                <a:lnTo>
                  <a:pt x="707066" y="1449838"/>
                </a:lnTo>
                <a:lnTo>
                  <a:pt x="700729" y="1456713"/>
                </a:lnTo>
                <a:lnTo>
                  <a:pt x="687603" y="1469847"/>
                </a:lnTo>
                <a:lnTo>
                  <a:pt x="523582" y="1589697"/>
                </a:lnTo>
                <a:lnTo>
                  <a:pt x="496008" y="1600955"/>
                </a:lnTo>
                <a:lnTo>
                  <a:pt x="484639" y="1606542"/>
                </a:lnTo>
                <a:lnTo>
                  <a:pt x="478550" y="1608440"/>
                </a:lnTo>
                <a:lnTo>
                  <a:pt x="466813" y="1608632"/>
                </a:lnTo>
                <a:lnTo>
                  <a:pt x="372186" y="1652790"/>
                </a:lnTo>
                <a:lnTo>
                  <a:pt x="321757" y="1682683"/>
                </a:lnTo>
                <a:lnTo>
                  <a:pt x="307910" y="1684694"/>
                </a:lnTo>
                <a:close/>
              </a:path>
            </a:pathLst>
          </a:custGeom>
          <a:solidFill>
            <a:srgbClr val="DA0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99301" y="3982999"/>
            <a:ext cx="895985" cy="1701800"/>
          </a:xfrm>
          <a:custGeom>
            <a:avLst/>
            <a:gdLst/>
            <a:ahLst/>
            <a:cxnLst/>
            <a:rect l="l" t="t" r="r" b="b"/>
            <a:pathLst>
              <a:path w="895984" h="1701800">
                <a:moveTo>
                  <a:pt x="90370" y="17308"/>
                </a:moveTo>
                <a:lnTo>
                  <a:pt x="82194" y="12700"/>
                </a:lnTo>
                <a:lnTo>
                  <a:pt x="75907" y="12700"/>
                </a:lnTo>
                <a:lnTo>
                  <a:pt x="75704" y="0"/>
                </a:lnTo>
                <a:lnTo>
                  <a:pt x="94602" y="0"/>
                </a:lnTo>
                <a:lnTo>
                  <a:pt x="90370" y="17308"/>
                </a:lnTo>
                <a:close/>
              </a:path>
              <a:path w="895984" h="1701800">
                <a:moveTo>
                  <a:pt x="326099" y="197411"/>
                </a:moveTo>
                <a:lnTo>
                  <a:pt x="318808" y="190500"/>
                </a:lnTo>
                <a:lnTo>
                  <a:pt x="236791" y="101600"/>
                </a:lnTo>
                <a:lnTo>
                  <a:pt x="239903" y="101600"/>
                </a:lnTo>
                <a:lnTo>
                  <a:pt x="90370" y="17308"/>
                </a:lnTo>
                <a:lnTo>
                  <a:pt x="94602" y="0"/>
                </a:lnTo>
                <a:lnTo>
                  <a:pt x="252310" y="88900"/>
                </a:lnTo>
                <a:lnTo>
                  <a:pt x="255409" y="88900"/>
                </a:lnTo>
                <a:lnTo>
                  <a:pt x="337413" y="177800"/>
                </a:lnTo>
                <a:lnTo>
                  <a:pt x="327177" y="177800"/>
                </a:lnTo>
                <a:lnTo>
                  <a:pt x="325894" y="190500"/>
                </a:lnTo>
                <a:lnTo>
                  <a:pt x="325691" y="190500"/>
                </a:lnTo>
                <a:lnTo>
                  <a:pt x="326099" y="197411"/>
                </a:lnTo>
                <a:close/>
              </a:path>
              <a:path w="895984" h="1701800">
                <a:moveTo>
                  <a:pt x="220865" y="25400"/>
                </a:moveTo>
                <a:lnTo>
                  <a:pt x="139661" y="25400"/>
                </a:lnTo>
                <a:lnTo>
                  <a:pt x="94602" y="0"/>
                </a:lnTo>
                <a:lnTo>
                  <a:pt x="224891" y="0"/>
                </a:lnTo>
                <a:lnTo>
                  <a:pt x="267471" y="12700"/>
                </a:lnTo>
                <a:lnTo>
                  <a:pt x="216852" y="12700"/>
                </a:lnTo>
                <a:lnTo>
                  <a:pt x="220865" y="25400"/>
                </a:lnTo>
                <a:close/>
              </a:path>
              <a:path w="895984" h="1701800">
                <a:moveTo>
                  <a:pt x="591819" y="215900"/>
                </a:moveTo>
                <a:lnTo>
                  <a:pt x="446735" y="101600"/>
                </a:lnTo>
                <a:lnTo>
                  <a:pt x="448602" y="101600"/>
                </a:lnTo>
                <a:lnTo>
                  <a:pt x="385521" y="76200"/>
                </a:lnTo>
                <a:lnTo>
                  <a:pt x="387184" y="76200"/>
                </a:lnTo>
                <a:lnTo>
                  <a:pt x="216852" y="12700"/>
                </a:lnTo>
                <a:lnTo>
                  <a:pt x="267471" y="12700"/>
                </a:lnTo>
                <a:lnTo>
                  <a:pt x="395211" y="50800"/>
                </a:lnTo>
                <a:lnTo>
                  <a:pt x="396875" y="50800"/>
                </a:lnTo>
                <a:lnTo>
                  <a:pt x="459955" y="88900"/>
                </a:lnTo>
                <a:lnTo>
                  <a:pt x="461822" y="88900"/>
                </a:lnTo>
                <a:lnTo>
                  <a:pt x="606920" y="190500"/>
                </a:lnTo>
                <a:lnTo>
                  <a:pt x="610298" y="190500"/>
                </a:lnTo>
                <a:lnTo>
                  <a:pt x="617507" y="203200"/>
                </a:lnTo>
                <a:lnTo>
                  <a:pt x="588441" y="203200"/>
                </a:lnTo>
                <a:lnTo>
                  <a:pt x="591819" y="215900"/>
                </a:lnTo>
                <a:close/>
              </a:path>
              <a:path w="895984" h="1701800">
                <a:moveTo>
                  <a:pt x="104724" y="25400"/>
                </a:moveTo>
                <a:lnTo>
                  <a:pt x="88392" y="25400"/>
                </a:lnTo>
                <a:lnTo>
                  <a:pt x="90370" y="17308"/>
                </a:lnTo>
                <a:lnTo>
                  <a:pt x="104724" y="25400"/>
                </a:lnTo>
                <a:close/>
              </a:path>
              <a:path w="895984" h="1701800">
                <a:moveTo>
                  <a:pt x="348949" y="191356"/>
                </a:moveTo>
                <a:lnTo>
                  <a:pt x="349313" y="190500"/>
                </a:lnTo>
                <a:lnTo>
                  <a:pt x="325894" y="190500"/>
                </a:lnTo>
                <a:lnTo>
                  <a:pt x="327177" y="177800"/>
                </a:lnTo>
                <a:lnTo>
                  <a:pt x="337121" y="177800"/>
                </a:lnTo>
                <a:lnTo>
                  <a:pt x="350202" y="190500"/>
                </a:lnTo>
                <a:lnTo>
                  <a:pt x="348949" y="191356"/>
                </a:lnTo>
                <a:close/>
              </a:path>
              <a:path w="895984" h="1701800">
                <a:moveTo>
                  <a:pt x="353733" y="203200"/>
                </a:moveTo>
                <a:lnTo>
                  <a:pt x="343915" y="203200"/>
                </a:lnTo>
                <a:lnTo>
                  <a:pt x="348949" y="191356"/>
                </a:lnTo>
                <a:lnTo>
                  <a:pt x="350202" y="190500"/>
                </a:lnTo>
                <a:lnTo>
                  <a:pt x="337121" y="177800"/>
                </a:lnTo>
                <a:lnTo>
                  <a:pt x="347891" y="177800"/>
                </a:lnTo>
                <a:lnTo>
                  <a:pt x="356577" y="190500"/>
                </a:lnTo>
                <a:lnTo>
                  <a:pt x="353885" y="190500"/>
                </a:lnTo>
                <a:lnTo>
                  <a:pt x="353733" y="203200"/>
                </a:lnTo>
                <a:close/>
              </a:path>
              <a:path w="895984" h="1701800">
                <a:moveTo>
                  <a:pt x="331961" y="202967"/>
                </a:moveTo>
                <a:lnTo>
                  <a:pt x="326099" y="197411"/>
                </a:lnTo>
                <a:lnTo>
                  <a:pt x="325691" y="190500"/>
                </a:lnTo>
                <a:lnTo>
                  <a:pt x="349313" y="190500"/>
                </a:lnTo>
                <a:lnTo>
                  <a:pt x="348949" y="191356"/>
                </a:lnTo>
                <a:lnTo>
                  <a:pt x="331961" y="202967"/>
                </a:lnTo>
                <a:close/>
              </a:path>
              <a:path w="895984" h="1701800">
                <a:moveTo>
                  <a:pt x="394715" y="228600"/>
                </a:moveTo>
                <a:lnTo>
                  <a:pt x="357682" y="228600"/>
                </a:lnTo>
                <a:lnTo>
                  <a:pt x="340360" y="203200"/>
                </a:lnTo>
                <a:lnTo>
                  <a:pt x="353733" y="203200"/>
                </a:lnTo>
                <a:lnTo>
                  <a:pt x="353885" y="190500"/>
                </a:lnTo>
                <a:lnTo>
                  <a:pt x="356577" y="190500"/>
                </a:lnTo>
                <a:lnTo>
                  <a:pt x="374459" y="203200"/>
                </a:lnTo>
                <a:lnTo>
                  <a:pt x="381393" y="215900"/>
                </a:lnTo>
                <a:lnTo>
                  <a:pt x="388150" y="215900"/>
                </a:lnTo>
                <a:lnTo>
                  <a:pt x="394715" y="228600"/>
                </a:lnTo>
                <a:close/>
              </a:path>
              <a:path w="895984" h="1701800">
                <a:moveTo>
                  <a:pt x="343915" y="203200"/>
                </a:moveTo>
                <a:lnTo>
                  <a:pt x="332206" y="203200"/>
                </a:lnTo>
                <a:lnTo>
                  <a:pt x="331961" y="202967"/>
                </a:lnTo>
                <a:lnTo>
                  <a:pt x="348949" y="191356"/>
                </a:lnTo>
                <a:lnTo>
                  <a:pt x="343915" y="203200"/>
                </a:lnTo>
                <a:close/>
              </a:path>
              <a:path w="895984" h="1701800">
                <a:moveTo>
                  <a:pt x="331622" y="203200"/>
                </a:moveTo>
                <a:lnTo>
                  <a:pt x="326440" y="203200"/>
                </a:lnTo>
                <a:lnTo>
                  <a:pt x="326099" y="197411"/>
                </a:lnTo>
                <a:lnTo>
                  <a:pt x="331961" y="202967"/>
                </a:lnTo>
                <a:lnTo>
                  <a:pt x="331622" y="203200"/>
                </a:lnTo>
                <a:close/>
              </a:path>
              <a:path w="895984" h="1701800">
                <a:moveTo>
                  <a:pt x="895807" y="965200"/>
                </a:moveTo>
                <a:lnTo>
                  <a:pt x="870686" y="965200"/>
                </a:lnTo>
                <a:lnTo>
                  <a:pt x="839152" y="762000"/>
                </a:lnTo>
                <a:lnTo>
                  <a:pt x="839381" y="762000"/>
                </a:lnTo>
                <a:lnTo>
                  <a:pt x="801535" y="609600"/>
                </a:lnTo>
                <a:lnTo>
                  <a:pt x="802436" y="609600"/>
                </a:lnTo>
                <a:lnTo>
                  <a:pt x="688886" y="381000"/>
                </a:lnTo>
                <a:lnTo>
                  <a:pt x="689381" y="381000"/>
                </a:lnTo>
                <a:lnTo>
                  <a:pt x="588441" y="203200"/>
                </a:lnTo>
                <a:lnTo>
                  <a:pt x="617507" y="203200"/>
                </a:lnTo>
                <a:lnTo>
                  <a:pt x="711225" y="368300"/>
                </a:lnTo>
                <a:lnTo>
                  <a:pt x="711720" y="368300"/>
                </a:lnTo>
                <a:lnTo>
                  <a:pt x="825271" y="596900"/>
                </a:lnTo>
                <a:lnTo>
                  <a:pt x="826173" y="596900"/>
                </a:lnTo>
                <a:lnTo>
                  <a:pt x="864019" y="749300"/>
                </a:lnTo>
                <a:lnTo>
                  <a:pt x="864260" y="749300"/>
                </a:lnTo>
                <a:lnTo>
                  <a:pt x="895807" y="965200"/>
                </a:lnTo>
                <a:close/>
              </a:path>
              <a:path w="895984" h="1701800">
                <a:moveTo>
                  <a:pt x="403669" y="241300"/>
                </a:moveTo>
                <a:lnTo>
                  <a:pt x="370230" y="241300"/>
                </a:lnTo>
                <a:lnTo>
                  <a:pt x="363791" y="228600"/>
                </a:lnTo>
                <a:lnTo>
                  <a:pt x="403021" y="228600"/>
                </a:lnTo>
                <a:lnTo>
                  <a:pt x="403669" y="241300"/>
                </a:lnTo>
                <a:close/>
              </a:path>
              <a:path w="895984" h="1701800">
                <a:moveTo>
                  <a:pt x="381723" y="254000"/>
                </a:moveTo>
                <a:lnTo>
                  <a:pt x="375780" y="241300"/>
                </a:lnTo>
                <a:lnTo>
                  <a:pt x="381101" y="241300"/>
                </a:lnTo>
                <a:lnTo>
                  <a:pt x="381723" y="254000"/>
                </a:lnTo>
                <a:close/>
              </a:path>
              <a:path w="895984" h="1701800">
                <a:moveTo>
                  <a:pt x="411060" y="254000"/>
                </a:moveTo>
                <a:lnTo>
                  <a:pt x="382816" y="254000"/>
                </a:lnTo>
                <a:lnTo>
                  <a:pt x="381101" y="241300"/>
                </a:lnTo>
                <a:lnTo>
                  <a:pt x="408139" y="241300"/>
                </a:lnTo>
                <a:lnTo>
                  <a:pt x="411060" y="254000"/>
                </a:lnTo>
                <a:close/>
              </a:path>
              <a:path w="895984" h="1701800">
                <a:moveTo>
                  <a:pt x="411937" y="254000"/>
                </a:moveTo>
                <a:lnTo>
                  <a:pt x="411060" y="254000"/>
                </a:lnTo>
                <a:lnTo>
                  <a:pt x="410235" y="241300"/>
                </a:lnTo>
                <a:lnTo>
                  <a:pt x="411937" y="254000"/>
                </a:lnTo>
                <a:close/>
              </a:path>
              <a:path w="895984" h="1701800">
                <a:moveTo>
                  <a:pt x="429247" y="266700"/>
                </a:moveTo>
                <a:lnTo>
                  <a:pt x="389191" y="266700"/>
                </a:lnTo>
                <a:lnTo>
                  <a:pt x="386067" y="254000"/>
                </a:lnTo>
                <a:lnTo>
                  <a:pt x="419582" y="254000"/>
                </a:lnTo>
                <a:lnTo>
                  <a:pt x="429247" y="266700"/>
                </a:lnTo>
                <a:close/>
              </a:path>
              <a:path w="895984" h="1701800">
                <a:moveTo>
                  <a:pt x="449097" y="279400"/>
                </a:moveTo>
                <a:lnTo>
                  <a:pt x="405498" y="279400"/>
                </a:lnTo>
                <a:lnTo>
                  <a:pt x="400875" y="266700"/>
                </a:lnTo>
                <a:lnTo>
                  <a:pt x="443991" y="266700"/>
                </a:lnTo>
                <a:lnTo>
                  <a:pt x="449097" y="279400"/>
                </a:lnTo>
                <a:close/>
              </a:path>
              <a:path w="895984" h="1701800">
                <a:moveTo>
                  <a:pt x="494207" y="317500"/>
                </a:moveTo>
                <a:lnTo>
                  <a:pt x="455688" y="317500"/>
                </a:lnTo>
                <a:lnTo>
                  <a:pt x="444677" y="304800"/>
                </a:lnTo>
                <a:lnTo>
                  <a:pt x="444995" y="304800"/>
                </a:lnTo>
                <a:lnTo>
                  <a:pt x="433692" y="292100"/>
                </a:lnTo>
                <a:lnTo>
                  <a:pt x="425716" y="292100"/>
                </a:lnTo>
                <a:lnTo>
                  <a:pt x="415772" y="279400"/>
                </a:lnTo>
                <a:lnTo>
                  <a:pt x="461276" y="279400"/>
                </a:lnTo>
                <a:lnTo>
                  <a:pt x="472376" y="292100"/>
                </a:lnTo>
                <a:lnTo>
                  <a:pt x="494207" y="317500"/>
                </a:lnTo>
                <a:close/>
              </a:path>
              <a:path w="895984" h="1701800">
                <a:moveTo>
                  <a:pt x="625513" y="660400"/>
                </a:moveTo>
                <a:lnTo>
                  <a:pt x="543496" y="457200"/>
                </a:lnTo>
                <a:lnTo>
                  <a:pt x="543966" y="457200"/>
                </a:lnTo>
                <a:lnTo>
                  <a:pt x="474573" y="330200"/>
                </a:lnTo>
                <a:lnTo>
                  <a:pt x="477431" y="330200"/>
                </a:lnTo>
                <a:lnTo>
                  <a:pt x="455587" y="317500"/>
                </a:lnTo>
                <a:lnTo>
                  <a:pt x="497065" y="317500"/>
                </a:lnTo>
                <a:lnTo>
                  <a:pt x="566458" y="444500"/>
                </a:lnTo>
                <a:lnTo>
                  <a:pt x="566928" y="444500"/>
                </a:lnTo>
                <a:lnTo>
                  <a:pt x="648931" y="647700"/>
                </a:lnTo>
                <a:lnTo>
                  <a:pt x="625017" y="647700"/>
                </a:lnTo>
                <a:lnTo>
                  <a:pt x="625513" y="660400"/>
                </a:lnTo>
                <a:close/>
              </a:path>
              <a:path w="895984" h="1701800">
                <a:moveTo>
                  <a:pt x="706691" y="1041400"/>
                </a:moveTo>
                <a:lnTo>
                  <a:pt x="681291" y="1041400"/>
                </a:lnTo>
                <a:lnTo>
                  <a:pt x="681291" y="850900"/>
                </a:lnTo>
                <a:lnTo>
                  <a:pt x="681799" y="850900"/>
                </a:lnTo>
                <a:lnTo>
                  <a:pt x="625017" y="647700"/>
                </a:lnTo>
                <a:lnTo>
                  <a:pt x="649414" y="647700"/>
                </a:lnTo>
                <a:lnTo>
                  <a:pt x="706196" y="838200"/>
                </a:lnTo>
                <a:lnTo>
                  <a:pt x="706564" y="838200"/>
                </a:lnTo>
                <a:lnTo>
                  <a:pt x="706691" y="1041400"/>
                </a:lnTo>
                <a:close/>
              </a:path>
              <a:path w="895984" h="1701800">
                <a:moveTo>
                  <a:pt x="895946" y="1028700"/>
                </a:moveTo>
                <a:lnTo>
                  <a:pt x="870546" y="1028700"/>
                </a:lnTo>
                <a:lnTo>
                  <a:pt x="870546" y="965200"/>
                </a:lnTo>
                <a:lnTo>
                  <a:pt x="895946" y="965200"/>
                </a:lnTo>
                <a:lnTo>
                  <a:pt x="895946" y="1028700"/>
                </a:lnTo>
                <a:close/>
              </a:path>
              <a:path w="895984" h="1701800">
                <a:moveTo>
                  <a:pt x="870559" y="1193800"/>
                </a:moveTo>
                <a:lnTo>
                  <a:pt x="845464" y="1193800"/>
                </a:lnTo>
                <a:lnTo>
                  <a:pt x="870686" y="1028700"/>
                </a:lnTo>
                <a:lnTo>
                  <a:pt x="895794" y="1028700"/>
                </a:lnTo>
                <a:lnTo>
                  <a:pt x="870559" y="1193800"/>
                </a:lnTo>
                <a:close/>
              </a:path>
              <a:path w="895984" h="1701800">
                <a:moveTo>
                  <a:pt x="651446" y="1246611"/>
                </a:moveTo>
                <a:lnTo>
                  <a:pt x="681431" y="1041400"/>
                </a:lnTo>
                <a:lnTo>
                  <a:pt x="706564" y="1041400"/>
                </a:lnTo>
                <a:lnTo>
                  <a:pt x="676873" y="1244600"/>
                </a:lnTo>
                <a:lnTo>
                  <a:pt x="653262" y="1244600"/>
                </a:lnTo>
                <a:lnTo>
                  <a:pt x="651446" y="1246611"/>
                </a:lnTo>
                <a:close/>
              </a:path>
              <a:path w="895984" h="1701800">
                <a:moveTo>
                  <a:pt x="738670" y="1447800"/>
                </a:moveTo>
                <a:lnTo>
                  <a:pt x="710006" y="1447800"/>
                </a:lnTo>
                <a:lnTo>
                  <a:pt x="719302" y="1435100"/>
                </a:lnTo>
                <a:lnTo>
                  <a:pt x="741083" y="1409700"/>
                </a:lnTo>
                <a:lnTo>
                  <a:pt x="739254" y="1409700"/>
                </a:lnTo>
                <a:lnTo>
                  <a:pt x="821423" y="1231900"/>
                </a:lnTo>
                <a:lnTo>
                  <a:pt x="846658" y="1181100"/>
                </a:lnTo>
                <a:lnTo>
                  <a:pt x="845464" y="1193800"/>
                </a:lnTo>
                <a:lnTo>
                  <a:pt x="869365" y="1193800"/>
                </a:lnTo>
                <a:lnTo>
                  <a:pt x="844143" y="1244600"/>
                </a:lnTo>
                <a:lnTo>
                  <a:pt x="844296" y="1244600"/>
                </a:lnTo>
                <a:lnTo>
                  <a:pt x="762292" y="1422400"/>
                </a:lnTo>
                <a:lnTo>
                  <a:pt x="760463" y="1422400"/>
                </a:lnTo>
                <a:lnTo>
                  <a:pt x="738670" y="1447800"/>
                </a:lnTo>
                <a:close/>
              </a:path>
              <a:path w="895984" h="1701800">
                <a:moveTo>
                  <a:pt x="649884" y="1257300"/>
                </a:moveTo>
                <a:lnTo>
                  <a:pt x="651446" y="1246611"/>
                </a:lnTo>
                <a:lnTo>
                  <a:pt x="653262" y="1244600"/>
                </a:lnTo>
                <a:lnTo>
                  <a:pt x="649884" y="1257300"/>
                </a:lnTo>
                <a:close/>
              </a:path>
              <a:path w="895984" h="1701800">
                <a:moveTo>
                  <a:pt x="675017" y="1257300"/>
                </a:moveTo>
                <a:lnTo>
                  <a:pt x="649884" y="1257300"/>
                </a:lnTo>
                <a:lnTo>
                  <a:pt x="653262" y="1244600"/>
                </a:lnTo>
                <a:lnTo>
                  <a:pt x="676873" y="1244600"/>
                </a:lnTo>
                <a:lnTo>
                  <a:pt x="675017" y="1257300"/>
                </a:lnTo>
                <a:close/>
              </a:path>
              <a:path w="895984" h="1701800">
                <a:moveTo>
                  <a:pt x="558095" y="1384300"/>
                </a:moveTo>
                <a:lnTo>
                  <a:pt x="527088" y="1384300"/>
                </a:lnTo>
                <a:lnTo>
                  <a:pt x="651446" y="1246611"/>
                </a:lnTo>
                <a:lnTo>
                  <a:pt x="649884" y="1257300"/>
                </a:lnTo>
                <a:lnTo>
                  <a:pt x="673239" y="1257300"/>
                </a:lnTo>
                <a:lnTo>
                  <a:pt x="671652" y="1270000"/>
                </a:lnTo>
                <a:lnTo>
                  <a:pt x="558095" y="1384300"/>
                </a:lnTo>
                <a:close/>
              </a:path>
              <a:path w="895984" h="1701800">
                <a:moveTo>
                  <a:pt x="48239" y="1647000"/>
                </a:moveTo>
                <a:lnTo>
                  <a:pt x="16548" y="1638300"/>
                </a:lnTo>
                <a:lnTo>
                  <a:pt x="7010" y="1638300"/>
                </a:lnTo>
                <a:lnTo>
                  <a:pt x="120561" y="1574800"/>
                </a:lnTo>
                <a:lnTo>
                  <a:pt x="122656" y="1574800"/>
                </a:lnTo>
                <a:lnTo>
                  <a:pt x="337146" y="1511300"/>
                </a:lnTo>
                <a:lnTo>
                  <a:pt x="333375" y="1511300"/>
                </a:lnTo>
                <a:lnTo>
                  <a:pt x="528942" y="1371600"/>
                </a:lnTo>
                <a:lnTo>
                  <a:pt x="527088" y="1384300"/>
                </a:lnTo>
                <a:lnTo>
                  <a:pt x="558095" y="1384300"/>
                </a:lnTo>
                <a:lnTo>
                  <a:pt x="545477" y="1397000"/>
                </a:lnTo>
                <a:lnTo>
                  <a:pt x="543636" y="1397000"/>
                </a:lnTo>
                <a:lnTo>
                  <a:pt x="348081" y="1536700"/>
                </a:lnTo>
                <a:lnTo>
                  <a:pt x="344309" y="1536700"/>
                </a:lnTo>
                <a:lnTo>
                  <a:pt x="129832" y="1600200"/>
                </a:lnTo>
                <a:lnTo>
                  <a:pt x="131927" y="1600200"/>
                </a:lnTo>
                <a:lnTo>
                  <a:pt x="48239" y="1647000"/>
                </a:lnTo>
                <a:close/>
              </a:path>
              <a:path w="895984" h="1701800">
                <a:moveTo>
                  <a:pt x="726020" y="1473200"/>
                </a:moveTo>
                <a:lnTo>
                  <a:pt x="691324" y="1473200"/>
                </a:lnTo>
                <a:lnTo>
                  <a:pt x="704443" y="1447800"/>
                </a:lnTo>
                <a:lnTo>
                  <a:pt x="704253" y="1460500"/>
                </a:lnTo>
                <a:lnTo>
                  <a:pt x="729284" y="1460500"/>
                </a:lnTo>
                <a:lnTo>
                  <a:pt x="726020" y="1473200"/>
                </a:lnTo>
                <a:close/>
              </a:path>
              <a:path w="895984" h="1701800">
                <a:moveTo>
                  <a:pt x="729284" y="1460500"/>
                </a:moveTo>
                <a:lnTo>
                  <a:pt x="704253" y="1460500"/>
                </a:lnTo>
                <a:lnTo>
                  <a:pt x="707656" y="1447800"/>
                </a:lnTo>
                <a:lnTo>
                  <a:pt x="738746" y="1447800"/>
                </a:lnTo>
                <a:lnTo>
                  <a:pt x="729284" y="1460500"/>
                </a:lnTo>
                <a:close/>
              </a:path>
              <a:path w="895984" h="1701800">
                <a:moveTo>
                  <a:pt x="390258" y="1676400"/>
                </a:moveTo>
                <a:lnTo>
                  <a:pt x="334048" y="1676400"/>
                </a:lnTo>
                <a:lnTo>
                  <a:pt x="343166" y="1663700"/>
                </a:lnTo>
                <a:lnTo>
                  <a:pt x="357339" y="1663700"/>
                </a:lnTo>
                <a:lnTo>
                  <a:pt x="367042" y="1651000"/>
                </a:lnTo>
                <a:lnTo>
                  <a:pt x="379514" y="1651000"/>
                </a:lnTo>
                <a:lnTo>
                  <a:pt x="474141" y="1600200"/>
                </a:lnTo>
                <a:lnTo>
                  <a:pt x="503110" y="1600200"/>
                </a:lnTo>
                <a:lnTo>
                  <a:pt x="514743" y="1587500"/>
                </a:lnTo>
                <a:lnTo>
                  <a:pt x="528789" y="1587500"/>
                </a:lnTo>
                <a:lnTo>
                  <a:pt x="692810" y="1460500"/>
                </a:lnTo>
                <a:lnTo>
                  <a:pt x="691324" y="1473200"/>
                </a:lnTo>
                <a:lnTo>
                  <a:pt x="722414" y="1473200"/>
                </a:lnTo>
                <a:lnTo>
                  <a:pt x="709282" y="1485900"/>
                </a:lnTo>
                <a:lnTo>
                  <a:pt x="707796" y="1485900"/>
                </a:lnTo>
                <a:lnTo>
                  <a:pt x="543775" y="1600200"/>
                </a:lnTo>
                <a:lnTo>
                  <a:pt x="542404" y="1612900"/>
                </a:lnTo>
                <a:lnTo>
                  <a:pt x="514311" y="1612900"/>
                </a:lnTo>
                <a:lnTo>
                  <a:pt x="502932" y="1625600"/>
                </a:lnTo>
                <a:lnTo>
                  <a:pt x="484886" y="1625600"/>
                </a:lnTo>
                <a:lnTo>
                  <a:pt x="390258" y="1676400"/>
                </a:lnTo>
                <a:close/>
              </a:path>
              <a:path w="895984" h="1701800">
                <a:moveTo>
                  <a:pt x="18376" y="1663700"/>
                </a:moveTo>
                <a:lnTo>
                  <a:pt x="6350" y="1663700"/>
                </a:lnTo>
                <a:lnTo>
                  <a:pt x="4140" y="1651000"/>
                </a:lnTo>
                <a:lnTo>
                  <a:pt x="0" y="1651000"/>
                </a:lnTo>
                <a:lnTo>
                  <a:pt x="381" y="1638300"/>
                </a:lnTo>
                <a:lnTo>
                  <a:pt x="16548" y="1638300"/>
                </a:lnTo>
                <a:lnTo>
                  <a:pt x="18376" y="1663700"/>
                </a:lnTo>
                <a:close/>
              </a:path>
              <a:path w="895984" h="1701800">
                <a:moveTo>
                  <a:pt x="18376" y="1663700"/>
                </a:moveTo>
                <a:lnTo>
                  <a:pt x="16548" y="1638300"/>
                </a:lnTo>
                <a:lnTo>
                  <a:pt x="48239" y="1647000"/>
                </a:lnTo>
                <a:lnTo>
                  <a:pt x="18376" y="1663700"/>
                </a:lnTo>
                <a:close/>
              </a:path>
              <a:path w="895984" h="1701800">
                <a:moveTo>
                  <a:pt x="347637" y="1701800"/>
                </a:moveTo>
                <a:lnTo>
                  <a:pt x="147624" y="1701800"/>
                </a:lnTo>
                <a:lnTo>
                  <a:pt x="8839" y="1663700"/>
                </a:lnTo>
                <a:lnTo>
                  <a:pt x="18376" y="1663700"/>
                </a:lnTo>
                <a:lnTo>
                  <a:pt x="48239" y="1647000"/>
                </a:lnTo>
                <a:lnTo>
                  <a:pt x="155333" y="1676400"/>
                </a:lnTo>
                <a:lnTo>
                  <a:pt x="370497" y="1676400"/>
                </a:lnTo>
                <a:lnTo>
                  <a:pt x="356565" y="1689100"/>
                </a:lnTo>
                <a:lnTo>
                  <a:pt x="347637" y="1701800"/>
                </a:lnTo>
                <a:close/>
              </a:path>
            </a:pathLst>
          </a:custGeom>
          <a:solidFill>
            <a:srgbClr val="075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16919" y="5364607"/>
            <a:ext cx="1533525" cy="1116965"/>
          </a:xfrm>
          <a:custGeom>
            <a:avLst/>
            <a:gdLst/>
            <a:ahLst/>
            <a:cxnLst/>
            <a:rect l="l" t="t" r="r" b="b"/>
            <a:pathLst>
              <a:path w="1533525" h="1116964">
                <a:moveTo>
                  <a:pt x="353263" y="1116583"/>
                </a:moveTo>
                <a:lnTo>
                  <a:pt x="0" y="757008"/>
                </a:lnTo>
                <a:lnTo>
                  <a:pt x="548830" y="372198"/>
                </a:lnTo>
                <a:lnTo>
                  <a:pt x="170332" y="246024"/>
                </a:lnTo>
                <a:lnTo>
                  <a:pt x="391121" y="37858"/>
                </a:lnTo>
                <a:lnTo>
                  <a:pt x="1242745" y="0"/>
                </a:lnTo>
                <a:lnTo>
                  <a:pt x="921016" y="422655"/>
                </a:lnTo>
                <a:lnTo>
                  <a:pt x="1115392" y="592988"/>
                </a:lnTo>
                <a:lnTo>
                  <a:pt x="738073" y="592988"/>
                </a:lnTo>
                <a:lnTo>
                  <a:pt x="353263" y="1116583"/>
                </a:lnTo>
                <a:close/>
              </a:path>
              <a:path w="1533525" h="1116964">
                <a:moveTo>
                  <a:pt x="1141806" y="1103960"/>
                </a:moveTo>
                <a:lnTo>
                  <a:pt x="738073" y="592988"/>
                </a:lnTo>
                <a:lnTo>
                  <a:pt x="1115392" y="592988"/>
                </a:lnTo>
                <a:lnTo>
                  <a:pt x="1532928" y="958875"/>
                </a:lnTo>
                <a:lnTo>
                  <a:pt x="1141806" y="11039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04270" y="5351919"/>
            <a:ext cx="1558290" cy="1142365"/>
          </a:xfrm>
          <a:custGeom>
            <a:avLst/>
            <a:gdLst/>
            <a:ahLst/>
            <a:cxnLst/>
            <a:rect l="l" t="t" r="r" b="b"/>
            <a:pathLst>
              <a:path w="1558289" h="1142364">
                <a:moveTo>
                  <a:pt x="533552" y="388954"/>
                </a:moveTo>
                <a:lnTo>
                  <a:pt x="178955" y="270763"/>
                </a:lnTo>
                <a:lnTo>
                  <a:pt x="170281" y="258851"/>
                </a:lnTo>
                <a:lnTo>
                  <a:pt x="170522" y="256247"/>
                </a:lnTo>
                <a:lnTo>
                  <a:pt x="395058" y="41300"/>
                </a:lnTo>
                <a:lnTo>
                  <a:pt x="1254823" y="0"/>
                </a:lnTo>
                <a:lnTo>
                  <a:pt x="1257439" y="152"/>
                </a:lnTo>
                <a:lnTo>
                  <a:pt x="1259954" y="838"/>
                </a:lnTo>
                <a:lnTo>
                  <a:pt x="1262278" y="2019"/>
                </a:lnTo>
                <a:lnTo>
                  <a:pt x="1264323" y="3657"/>
                </a:lnTo>
                <a:lnTo>
                  <a:pt x="1265423" y="5003"/>
                </a:lnTo>
                <a:lnTo>
                  <a:pt x="1245285" y="5003"/>
                </a:lnTo>
                <a:lnTo>
                  <a:pt x="1228862" y="26578"/>
                </a:lnTo>
                <a:lnTo>
                  <a:pt x="482035" y="59778"/>
                </a:lnTo>
                <a:lnTo>
                  <a:pt x="412483" y="59778"/>
                </a:lnTo>
                <a:lnTo>
                  <a:pt x="404329" y="63233"/>
                </a:lnTo>
                <a:lnTo>
                  <a:pt x="408819" y="63233"/>
                </a:lnTo>
                <a:lnTo>
                  <a:pt x="214268" y="246672"/>
                </a:lnTo>
                <a:lnTo>
                  <a:pt x="186994" y="246672"/>
                </a:lnTo>
                <a:lnTo>
                  <a:pt x="191693" y="267957"/>
                </a:lnTo>
                <a:lnTo>
                  <a:pt x="250852" y="267957"/>
                </a:lnTo>
                <a:lnTo>
                  <a:pt x="565492" y="372833"/>
                </a:lnTo>
                <a:lnTo>
                  <a:pt x="568032" y="374002"/>
                </a:lnTo>
                <a:lnTo>
                  <a:pt x="568663" y="374484"/>
                </a:lnTo>
                <a:lnTo>
                  <a:pt x="554189" y="374484"/>
                </a:lnTo>
                <a:lnTo>
                  <a:pt x="533552" y="388954"/>
                </a:lnTo>
                <a:close/>
              </a:path>
              <a:path w="1558289" h="1142364">
                <a:moveTo>
                  <a:pt x="1228862" y="26578"/>
                </a:moveTo>
                <a:lnTo>
                  <a:pt x="1245285" y="5003"/>
                </a:lnTo>
                <a:lnTo>
                  <a:pt x="1255953" y="25374"/>
                </a:lnTo>
                <a:lnTo>
                  <a:pt x="1228862" y="26578"/>
                </a:lnTo>
                <a:close/>
              </a:path>
              <a:path w="1558289" h="1142364">
                <a:moveTo>
                  <a:pt x="1521174" y="967063"/>
                </a:moveTo>
                <a:lnTo>
                  <a:pt x="925296" y="444906"/>
                </a:lnTo>
                <a:lnTo>
                  <a:pt x="920965" y="435267"/>
                </a:lnTo>
                <a:lnTo>
                  <a:pt x="921283" y="432562"/>
                </a:lnTo>
                <a:lnTo>
                  <a:pt x="922159" y="429983"/>
                </a:lnTo>
                <a:lnTo>
                  <a:pt x="923556" y="427659"/>
                </a:lnTo>
                <a:lnTo>
                  <a:pt x="1228862" y="26578"/>
                </a:lnTo>
                <a:lnTo>
                  <a:pt x="1255953" y="25374"/>
                </a:lnTo>
                <a:lnTo>
                  <a:pt x="1245285" y="5003"/>
                </a:lnTo>
                <a:lnTo>
                  <a:pt x="1265423" y="5003"/>
                </a:lnTo>
                <a:lnTo>
                  <a:pt x="1265974" y="5676"/>
                </a:lnTo>
                <a:lnTo>
                  <a:pt x="1267193" y="7988"/>
                </a:lnTo>
                <a:lnTo>
                  <a:pt x="1267904" y="10502"/>
                </a:lnTo>
                <a:lnTo>
                  <a:pt x="1268082" y="13106"/>
                </a:lnTo>
                <a:lnTo>
                  <a:pt x="1267726" y="15697"/>
                </a:lnTo>
                <a:lnTo>
                  <a:pt x="1266863" y="18148"/>
                </a:lnTo>
                <a:lnTo>
                  <a:pt x="1265504" y="20383"/>
                </a:lnTo>
                <a:lnTo>
                  <a:pt x="956903" y="425792"/>
                </a:lnTo>
                <a:lnTo>
                  <a:pt x="942035" y="425792"/>
                </a:lnTo>
                <a:lnTo>
                  <a:pt x="943775" y="443039"/>
                </a:lnTo>
                <a:lnTo>
                  <a:pt x="961716" y="443039"/>
                </a:lnTo>
                <a:lnTo>
                  <a:pt x="1551250" y="959650"/>
                </a:lnTo>
                <a:lnTo>
                  <a:pt x="1541157" y="959650"/>
                </a:lnTo>
                <a:lnTo>
                  <a:pt x="1521174" y="967063"/>
                </a:lnTo>
                <a:close/>
              </a:path>
              <a:path w="1558289" h="1142364">
                <a:moveTo>
                  <a:pt x="404329" y="63233"/>
                </a:moveTo>
                <a:lnTo>
                  <a:pt x="412483" y="59778"/>
                </a:lnTo>
                <a:lnTo>
                  <a:pt x="409041" y="63023"/>
                </a:lnTo>
                <a:lnTo>
                  <a:pt x="404329" y="63233"/>
                </a:lnTo>
                <a:close/>
              </a:path>
              <a:path w="1558289" h="1142364">
                <a:moveTo>
                  <a:pt x="409041" y="63023"/>
                </a:moveTo>
                <a:lnTo>
                  <a:pt x="412483" y="59778"/>
                </a:lnTo>
                <a:lnTo>
                  <a:pt x="482035" y="59778"/>
                </a:lnTo>
                <a:lnTo>
                  <a:pt x="409041" y="63023"/>
                </a:lnTo>
                <a:close/>
              </a:path>
              <a:path w="1558289" h="1142364">
                <a:moveTo>
                  <a:pt x="408819" y="63233"/>
                </a:moveTo>
                <a:lnTo>
                  <a:pt x="404329" y="63233"/>
                </a:lnTo>
                <a:lnTo>
                  <a:pt x="409041" y="63023"/>
                </a:lnTo>
                <a:lnTo>
                  <a:pt x="408819" y="63233"/>
                </a:lnTo>
                <a:close/>
              </a:path>
              <a:path w="1558289" h="1142364">
                <a:moveTo>
                  <a:pt x="191693" y="267957"/>
                </a:moveTo>
                <a:lnTo>
                  <a:pt x="186994" y="246672"/>
                </a:lnTo>
                <a:lnTo>
                  <a:pt x="207145" y="253388"/>
                </a:lnTo>
                <a:lnTo>
                  <a:pt x="191693" y="267957"/>
                </a:lnTo>
                <a:close/>
              </a:path>
              <a:path w="1558289" h="1142364">
                <a:moveTo>
                  <a:pt x="207145" y="253388"/>
                </a:moveTo>
                <a:lnTo>
                  <a:pt x="186994" y="246672"/>
                </a:lnTo>
                <a:lnTo>
                  <a:pt x="214268" y="246672"/>
                </a:lnTo>
                <a:lnTo>
                  <a:pt x="207145" y="253388"/>
                </a:lnTo>
                <a:close/>
              </a:path>
              <a:path w="1558289" h="1142364">
                <a:moveTo>
                  <a:pt x="250852" y="267957"/>
                </a:moveTo>
                <a:lnTo>
                  <a:pt x="191693" y="267957"/>
                </a:lnTo>
                <a:lnTo>
                  <a:pt x="207145" y="253388"/>
                </a:lnTo>
                <a:lnTo>
                  <a:pt x="250852" y="267957"/>
                </a:lnTo>
                <a:close/>
              </a:path>
              <a:path w="1558289" h="1142364">
                <a:moveTo>
                  <a:pt x="557466" y="396925"/>
                </a:moveTo>
                <a:lnTo>
                  <a:pt x="533552" y="388954"/>
                </a:lnTo>
                <a:lnTo>
                  <a:pt x="554189" y="374484"/>
                </a:lnTo>
                <a:lnTo>
                  <a:pt x="557466" y="396925"/>
                </a:lnTo>
                <a:close/>
              </a:path>
              <a:path w="1558289" h="1142364">
                <a:moveTo>
                  <a:pt x="566432" y="396925"/>
                </a:moveTo>
                <a:lnTo>
                  <a:pt x="557466" y="396925"/>
                </a:lnTo>
                <a:lnTo>
                  <a:pt x="554189" y="374484"/>
                </a:lnTo>
                <a:lnTo>
                  <a:pt x="568663" y="374484"/>
                </a:lnTo>
                <a:lnTo>
                  <a:pt x="570255" y="375704"/>
                </a:lnTo>
                <a:lnTo>
                  <a:pt x="572058" y="377850"/>
                </a:lnTo>
                <a:lnTo>
                  <a:pt x="573341" y="380339"/>
                </a:lnTo>
                <a:lnTo>
                  <a:pt x="574039" y="383044"/>
                </a:lnTo>
                <a:lnTo>
                  <a:pt x="574141" y="385851"/>
                </a:lnTo>
                <a:lnTo>
                  <a:pt x="573620" y="388594"/>
                </a:lnTo>
                <a:lnTo>
                  <a:pt x="572516" y="391172"/>
                </a:lnTo>
                <a:lnTo>
                  <a:pt x="570864" y="393433"/>
                </a:lnTo>
                <a:lnTo>
                  <a:pt x="568769" y="395287"/>
                </a:lnTo>
                <a:lnTo>
                  <a:pt x="566432" y="396925"/>
                </a:lnTo>
                <a:close/>
              </a:path>
              <a:path w="1558289" h="1142364">
                <a:moveTo>
                  <a:pt x="366826" y="1141933"/>
                </a:moveTo>
                <a:lnTo>
                  <a:pt x="3594" y="778586"/>
                </a:lnTo>
                <a:lnTo>
                  <a:pt x="0" y="768527"/>
                </a:lnTo>
                <a:lnTo>
                  <a:pt x="546" y="765835"/>
                </a:lnTo>
                <a:lnTo>
                  <a:pt x="1663" y="763320"/>
                </a:lnTo>
                <a:lnTo>
                  <a:pt x="3289" y="761111"/>
                </a:lnTo>
                <a:lnTo>
                  <a:pt x="5359" y="759294"/>
                </a:lnTo>
                <a:lnTo>
                  <a:pt x="533552" y="388954"/>
                </a:lnTo>
                <a:lnTo>
                  <a:pt x="557466" y="396925"/>
                </a:lnTo>
                <a:lnTo>
                  <a:pt x="566432" y="396925"/>
                </a:lnTo>
                <a:lnTo>
                  <a:pt x="47453" y="760793"/>
                </a:lnTo>
                <a:lnTo>
                  <a:pt x="21717" y="760793"/>
                </a:lnTo>
                <a:lnTo>
                  <a:pt x="19938" y="780084"/>
                </a:lnTo>
                <a:lnTo>
                  <a:pt x="40669" y="780084"/>
                </a:lnTo>
                <a:lnTo>
                  <a:pt x="364521" y="1109722"/>
                </a:lnTo>
                <a:lnTo>
                  <a:pt x="355688" y="1121740"/>
                </a:lnTo>
                <a:lnTo>
                  <a:pt x="387209" y="1121740"/>
                </a:lnTo>
                <a:lnTo>
                  <a:pt x="376148" y="1136789"/>
                </a:lnTo>
                <a:lnTo>
                  <a:pt x="374294" y="1138809"/>
                </a:lnTo>
                <a:lnTo>
                  <a:pt x="372059" y="1140383"/>
                </a:lnTo>
                <a:lnTo>
                  <a:pt x="369519" y="1141437"/>
                </a:lnTo>
                <a:lnTo>
                  <a:pt x="366826" y="1141933"/>
                </a:lnTo>
                <a:close/>
              </a:path>
              <a:path w="1558289" h="1142364">
                <a:moveTo>
                  <a:pt x="943775" y="443039"/>
                </a:moveTo>
                <a:lnTo>
                  <a:pt x="942035" y="425792"/>
                </a:lnTo>
                <a:lnTo>
                  <a:pt x="950954" y="433608"/>
                </a:lnTo>
                <a:lnTo>
                  <a:pt x="943775" y="443039"/>
                </a:lnTo>
                <a:close/>
              </a:path>
              <a:path w="1558289" h="1142364">
                <a:moveTo>
                  <a:pt x="950954" y="433608"/>
                </a:moveTo>
                <a:lnTo>
                  <a:pt x="942035" y="425792"/>
                </a:lnTo>
                <a:lnTo>
                  <a:pt x="956903" y="425792"/>
                </a:lnTo>
                <a:lnTo>
                  <a:pt x="950954" y="433608"/>
                </a:lnTo>
                <a:close/>
              </a:path>
              <a:path w="1558289" h="1142364">
                <a:moveTo>
                  <a:pt x="961716" y="443039"/>
                </a:moveTo>
                <a:lnTo>
                  <a:pt x="943775" y="443039"/>
                </a:lnTo>
                <a:lnTo>
                  <a:pt x="950954" y="433608"/>
                </a:lnTo>
                <a:lnTo>
                  <a:pt x="961716" y="443039"/>
                </a:lnTo>
                <a:close/>
              </a:path>
              <a:path w="1558289" h="1142364">
                <a:moveTo>
                  <a:pt x="387209" y="1121740"/>
                </a:moveTo>
                <a:lnTo>
                  <a:pt x="355688" y="1121740"/>
                </a:lnTo>
                <a:lnTo>
                  <a:pt x="374980" y="1120368"/>
                </a:lnTo>
                <a:lnTo>
                  <a:pt x="364521" y="1109722"/>
                </a:lnTo>
                <a:lnTo>
                  <a:pt x="740498" y="598157"/>
                </a:lnTo>
                <a:lnTo>
                  <a:pt x="751801" y="593013"/>
                </a:lnTo>
                <a:lnTo>
                  <a:pt x="754341" y="593496"/>
                </a:lnTo>
                <a:lnTo>
                  <a:pt x="756742" y="594487"/>
                </a:lnTo>
                <a:lnTo>
                  <a:pt x="758888" y="595947"/>
                </a:lnTo>
                <a:lnTo>
                  <a:pt x="760691" y="597801"/>
                </a:lnTo>
                <a:lnTo>
                  <a:pt x="772853" y="613194"/>
                </a:lnTo>
                <a:lnTo>
                  <a:pt x="760958" y="613194"/>
                </a:lnTo>
                <a:lnTo>
                  <a:pt x="740765" y="613549"/>
                </a:lnTo>
                <a:lnTo>
                  <a:pt x="751092" y="626619"/>
                </a:lnTo>
                <a:lnTo>
                  <a:pt x="387209" y="1121740"/>
                </a:lnTo>
                <a:close/>
              </a:path>
              <a:path w="1558289" h="1142364">
                <a:moveTo>
                  <a:pt x="751092" y="626619"/>
                </a:moveTo>
                <a:lnTo>
                  <a:pt x="740765" y="613549"/>
                </a:lnTo>
                <a:lnTo>
                  <a:pt x="760958" y="613194"/>
                </a:lnTo>
                <a:lnTo>
                  <a:pt x="751092" y="626619"/>
                </a:lnTo>
                <a:close/>
              </a:path>
              <a:path w="1558289" h="1142364">
                <a:moveTo>
                  <a:pt x="1153642" y="1129322"/>
                </a:moveTo>
                <a:lnTo>
                  <a:pt x="751092" y="626619"/>
                </a:lnTo>
                <a:lnTo>
                  <a:pt x="760958" y="613194"/>
                </a:lnTo>
                <a:lnTo>
                  <a:pt x="772853" y="613194"/>
                </a:lnTo>
                <a:lnTo>
                  <a:pt x="1158706" y="1101535"/>
                </a:lnTo>
                <a:lnTo>
                  <a:pt x="1150048" y="1104747"/>
                </a:lnTo>
                <a:lnTo>
                  <a:pt x="1164424" y="1108773"/>
                </a:lnTo>
                <a:lnTo>
                  <a:pt x="1212211" y="1108773"/>
                </a:lnTo>
                <a:lnTo>
                  <a:pt x="1158875" y="1128560"/>
                </a:lnTo>
                <a:lnTo>
                  <a:pt x="1156296" y="1129220"/>
                </a:lnTo>
                <a:lnTo>
                  <a:pt x="1153642" y="1129322"/>
                </a:lnTo>
                <a:close/>
              </a:path>
              <a:path w="1558289" h="1142364">
                <a:moveTo>
                  <a:pt x="19938" y="780084"/>
                </a:moveTo>
                <a:lnTo>
                  <a:pt x="21717" y="760793"/>
                </a:lnTo>
                <a:lnTo>
                  <a:pt x="32214" y="771478"/>
                </a:lnTo>
                <a:lnTo>
                  <a:pt x="19938" y="780084"/>
                </a:lnTo>
                <a:close/>
              </a:path>
              <a:path w="1558289" h="1142364">
                <a:moveTo>
                  <a:pt x="32214" y="771478"/>
                </a:moveTo>
                <a:lnTo>
                  <a:pt x="21717" y="760793"/>
                </a:lnTo>
                <a:lnTo>
                  <a:pt x="47453" y="760793"/>
                </a:lnTo>
                <a:lnTo>
                  <a:pt x="32214" y="771478"/>
                </a:lnTo>
                <a:close/>
              </a:path>
              <a:path w="1558289" h="1142364">
                <a:moveTo>
                  <a:pt x="40669" y="780084"/>
                </a:moveTo>
                <a:lnTo>
                  <a:pt x="19938" y="780084"/>
                </a:lnTo>
                <a:lnTo>
                  <a:pt x="32214" y="771478"/>
                </a:lnTo>
                <a:lnTo>
                  <a:pt x="40669" y="780084"/>
                </a:lnTo>
                <a:close/>
              </a:path>
              <a:path w="1558289" h="1142364">
                <a:moveTo>
                  <a:pt x="1537208" y="981113"/>
                </a:moveTo>
                <a:lnTo>
                  <a:pt x="1521174" y="967063"/>
                </a:lnTo>
                <a:lnTo>
                  <a:pt x="1541157" y="959650"/>
                </a:lnTo>
                <a:lnTo>
                  <a:pt x="1537208" y="981113"/>
                </a:lnTo>
                <a:close/>
              </a:path>
              <a:path w="1558289" h="1142364">
                <a:moveTo>
                  <a:pt x="1553869" y="981113"/>
                </a:moveTo>
                <a:lnTo>
                  <a:pt x="1537208" y="981113"/>
                </a:lnTo>
                <a:lnTo>
                  <a:pt x="1541157" y="959650"/>
                </a:lnTo>
                <a:lnTo>
                  <a:pt x="1551250" y="959650"/>
                </a:lnTo>
                <a:lnTo>
                  <a:pt x="1553946" y="962012"/>
                </a:lnTo>
                <a:lnTo>
                  <a:pt x="1555724" y="963929"/>
                </a:lnTo>
                <a:lnTo>
                  <a:pt x="1557083" y="966177"/>
                </a:lnTo>
                <a:lnTo>
                  <a:pt x="1557934" y="968641"/>
                </a:lnTo>
                <a:lnTo>
                  <a:pt x="1558277" y="971245"/>
                </a:lnTo>
                <a:lnTo>
                  <a:pt x="1558061" y="973861"/>
                </a:lnTo>
                <a:lnTo>
                  <a:pt x="1557324" y="976376"/>
                </a:lnTo>
                <a:lnTo>
                  <a:pt x="1556092" y="978687"/>
                </a:lnTo>
                <a:lnTo>
                  <a:pt x="1554403" y="980693"/>
                </a:lnTo>
                <a:lnTo>
                  <a:pt x="1553869" y="981113"/>
                </a:lnTo>
                <a:close/>
              </a:path>
              <a:path w="1558289" h="1142364">
                <a:moveTo>
                  <a:pt x="1212211" y="1108773"/>
                </a:moveTo>
                <a:lnTo>
                  <a:pt x="1164424" y="1108773"/>
                </a:lnTo>
                <a:lnTo>
                  <a:pt x="1158706" y="1101535"/>
                </a:lnTo>
                <a:lnTo>
                  <a:pt x="1521174" y="967063"/>
                </a:lnTo>
                <a:lnTo>
                  <a:pt x="1537208" y="981113"/>
                </a:lnTo>
                <a:lnTo>
                  <a:pt x="1553869" y="981113"/>
                </a:lnTo>
                <a:lnTo>
                  <a:pt x="1552346" y="982306"/>
                </a:lnTo>
                <a:lnTo>
                  <a:pt x="1549996" y="983462"/>
                </a:lnTo>
                <a:lnTo>
                  <a:pt x="1212211" y="1108773"/>
                </a:lnTo>
                <a:close/>
              </a:path>
              <a:path w="1558289" h="1142364">
                <a:moveTo>
                  <a:pt x="1164424" y="1108773"/>
                </a:moveTo>
                <a:lnTo>
                  <a:pt x="1150048" y="1104747"/>
                </a:lnTo>
                <a:lnTo>
                  <a:pt x="1158706" y="1101535"/>
                </a:lnTo>
                <a:lnTo>
                  <a:pt x="1164424" y="1108773"/>
                </a:lnTo>
                <a:close/>
              </a:path>
              <a:path w="1558289" h="1142364">
                <a:moveTo>
                  <a:pt x="355688" y="1121740"/>
                </a:moveTo>
                <a:lnTo>
                  <a:pt x="364521" y="1109722"/>
                </a:lnTo>
                <a:lnTo>
                  <a:pt x="374980" y="1120368"/>
                </a:lnTo>
                <a:lnTo>
                  <a:pt x="355688" y="1121740"/>
                </a:lnTo>
                <a:close/>
              </a:path>
            </a:pathLst>
          </a:custGeom>
          <a:solidFill>
            <a:srgbClr val="07509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8048" y="1168908"/>
            <a:ext cx="5358384" cy="4204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1512" y="333286"/>
            <a:ext cx="704723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04607A"/>
                </a:solidFill>
                <a:latin typeface="宋体"/>
                <a:cs typeface="宋体"/>
              </a:rPr>
              <a:t>凸包问题的</a:t>
            </a:r>
            <a:r>
              <a:rPr b="1" spc="-5" dirty="0">
                <a:solidFill>
                  <a:srgbClr val="04607A"/>
                </a:solidFill>
                <a:latin typeface="Arial"/>
                <a:cs typeface="Arial"/>
              </a:rPr>
              <a:t>Graham</a:t>
            </a:r>
            <a:r>
              <a:rPr b="1" dirty="0">
                <a:solidFill>
                  <a:srgbClr val="04607A"/>
                </a:solidFill>
                <a:latin typeface="宋体"/>
                <a:cs typeface="宋体"/>
              </a:rPr>
              <a:t>栈扫描算</a:t>
            </a:r>
            <a:r>
              <a:rPr b="1" spc="-25" dirty="0">
                <a:solidFill>
                  <a:srgbClr val="04607A"/>
                </a:solidFill>
                <a:latin typeface="宋体"/>
                <a:cs typeface="宋体"/>
              </a:rPr>
              <a:t>法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3090" y="5241264"/>
            <a:ext cx="7673975" cy="1304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04607A"/>
                </a:solidFill>
                <a:latin typeface="宋体"/>
                <a:cs typeface="宋体"/>
              </a:rPr>
              <a:t>这样</a:t>
            </a:r>
            <a:r>
              <a:rPr sz="28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Graham</a:t>
            </a:r>
            <a:r>
              <a:rPr sz="2800" b="1" dirty="0">
                <a:solidFill>
                  <a:srgbClr val="04607A"/>
                </a:solidFill>
                <a:latin typeface="宋体"/>
                <a:cs typeface="宋体"/>
              </a:rPr>
              <a:t>扫描算法基本完</a:t>
            </a:r>
            <a:r>
              <a:rPr sz="2800" b="1" spc="-20" dirty="0">
                <a:solidFill>
                  <a:srgbClr val="04607A"/>
                </a:solidFill>
                <a:latin typeface="宋体"/>
                <a:cs typeface="宋体"/>
              </a:rPr>
              <a:t>成</a:t>
            </a:r>
            <a:endParaRPr sz="2800">
              <a:latin typeface="宋体"/>
              <a:cs typeface="宋体"/>
            </a:endParaRPr>
          </a:p>
          <a:p>
            <a:pPr marL="38100" marR="30480">
              <a:lnSpc>
                <a:spcPct val="100000"/>
              </a:lnSpc>
            </a:pPr>
            <a:r>
              <a:rPr sz="2800" b="1" dirty="0">
                <a:solidFill>
                  <a:srgbClr val="04607A"/>
                </a:solidFill>
                <a:latin typeface="宋体"/>
                <a:cs typeface="宋体"/>
              </a:rPr>
              <a:t>复杂度是排序</a:t>
            </a:r>
            <a:r>
              <a:rPr sz="28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O(Nlog</a:t>
            </a:r>
            <a:r>
              <a:rPr sz="2700" b="1" spc="-7" baseline="-16975" dirty="0">
                <a:solidFill>
                  <a:srgbClr val="04607A"/>
                </a:solidFill>
                <a:latin typeface="Times New Roman"/>
                <a:cs typeface="Times New Roman"/>
              </a:rPr>
              <a:t>2</a:t>
            </a:r>
            <a:r>
              <a:rPr sz="28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N)</a:t>
            </a:r>
            <a:r>
              <a:rPr sz="2800" b="1" spc="-5" dirty="0">
                <a:solidFill>
                  <a:srgbClr val="04607A"/>
                </a:solidFill>
                <a:latin typeface="宋体"/>
                <a:cs typeface="宋体"/>
              </a:rPr>
              <a:t>，</a:t>
            </a:r>
            <a:r>
              <a:rPr sz="2800" b="1" dirty="0">
                <a:solidFill>
                  <a:srgbClr val="04607A"/>
                </a:solidFill>
                <a:latin typeface="宋体"/>
                <a:cs typeface="宋体"/>
              </a:rPr>
              <a:t>扫描</a:t>
            </a:r>
            <a:r>
              <a:rPr sz="28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O(N) {</a:t>
            </a:r>
            <a:r>
              <a:rPr sz="2800" b="1" dirty="0">
                <a:solidFill>
                  <a:srgbClr val="04607A"/>
                </a:solidFill>
                <a:latin typeface="宋体"/>
                <a:cs typeface="宋体"/>
              </a:rPr>
              <a:t>每个点仅</a:t>
            </a:r>
            <a:r>
              <a:rPr sz="2800" b="1" spc="-20" dirty="0">
                <a:solidFill>
                  <a:srgbClr val="04607A"/>
                </a:solidFill>
                <a:latin typeface="宋体"/>
                <a:cs typeface="宋体"/>
              </a:rPr>
              <a:t>仅 </a:t>
            </a:r>
            <a:r>
              <a:rPr sz="2800" b="1" dirty="0">
                <a:solidFill>
                  <a:srgbClr val="04607A"/>
                </a:solidFill>
                <a:latin typeface="宋体"/>
                <a:cs typeface="宋体"/>
              </a:rPr>
              <a:t>出入栈一次</a:t>
            </a:r>
            <a:r>
              <a:rPr sz="2800" b="1" dirty="0">
                <a:solidFill>
                  <a:srgbClr val="04607A"/>
                </a:solidFill>
                <a:latin typeface="Times New Roman"/>
                <a:cs typeface="Times New Roman"/>
              </a:rPr>
              <a:t>}</a:t>
            </a:r>
            <a:r>
              <a:rPr sz="2800" b="1" dirty="0">
                <a:solidFill>
                  <a:srgbClr val="04607A"/>
                </a:solidFill>
                <a:latin typeface="宋体"/>
                <a:cs typeface="宋体"/>
              </a:rPr>
              <a:t>，合起来是</a:t>
            </a:r>
            <a:r>
              <a:rPr sz="28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O(Nlog</a:t>
            </a:r>
            <a:r>
              <a:rPr sz="2700" b="1" spc="-7" baseline="-16975" dirty="0">
                <a:solidFill>
                  <a:srgbClr val="04607A"/>
                </a:solidFill>
                <a:latin typeface="Times New Roman"/>
                <a:cs typeface="Times New Roman"/>
              </a:rPr>
              <a:t>2</a:t>
            </a:r>
            <a:r>
              <a:rPr sz="2800" b="1" spc="-5" dirty="0">
                <a:solidFill>
                  <a:srgbClr val="04607A"/>
                </a:solidFill>
                <a:latin typeface="Times New Roman"/>
                <a:cs typeface="Times New Roman"/>
              </a:rPr>
              <a:t>N)</a:t>
            </a:r>
            <a:r>
              <a:rPr sz="2800" b="1" dirty="0">
                <a:solidFill>
                  <a:srgbClr val="04607A"/>
                </a:solidFill>
                <a:latin typeface="宋体"/>
                <a:cs typeface="宋体"/>
              </a:rPr>
              <a:t>的算法</a:t>
            </a:r>
            <a:r>
              <a:rPr sz="2800" b="1" spc="-20" dirty="0">
                <a:solidFill>
                  <a:srgbClr val="04607A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03"/>
            <a:ext cx="2847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4</a:t>
            </a:r>
            <a:r>
              <a:rPr dirty="0"/>
              <a:t>、穷举查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8402"/>
            <a:ext cx="8020684" cy="455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marR="5080" indent="-273050" algn="just">
              <a:lnSpc>
                <a:spcPct val="15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要求生成问题域中每个元素，选出满足问题 约束的元素，然后找出一个期望元素（最优 化元素</a:t>
            </a:r>
            <a:r>
              <a:rPr sz="3200" spc="5" dirty="0"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  <a:p>
            <a:pPr marL="652780" lvl="1" indent="-246379" algn="just">
              <a:lnSpc>
                <a:spcPct val="100000"/>
              </a:lnSpc>
              <a:spcBef>
                <a:spcPts val="2550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dirty="0">
                <a:latin typeface="宋体"/>
                <a:cs typeface="宋体"/>
              </a:rPr>
              <a:t>旅行商问题</a:t>
            </a:r>
            <a:endParaRPr sz="3000">
              <a:latin typeface="宋体"/>
              <a:cs typeface="宋体"/>
            </a:endParaRPr>
          </a:p>
          <a:p>
            <a:pPr marL="652780" lvl="1" indent="-246379" algn="just">
              <a:lnSpc>
                <a:spcPct val="100000"/>
              </a:lnSpc>
              <a:spcBef>
                <a:spcPts val="2515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dirty="0">
                <a:latin typeface="宋体"/>
                <a:cs typeface="宋体"/>
              </a:rPr>
              <a:t>背包问题</a:t>
            </a:r>
            <a:endParaRPr sz="3000">
              <a:latin typeface="宋体"/>
              <a:cs typeface="宋体"/>
            </a:endParaRPr>
          </a:p>
          <a:p>
            <a:pPr marL="652780" lvl="1" indent="-246379" algn="just">
              <a:lnSpc>
                <a:spcPct val="100000"/>
              </a:lnSpc>
              <a:spcBef>
                <a:spcPts val="2525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dirty="0">
                <a:latin typeface="宋体"/>
                <a:cs typeface="宋体"/>
              </a:rPr>
              <a:t>分配问题</a:t>
            </a:r>
            <a:endParaRPr sz="3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449"/>
            <a:ext cx="2847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4</a:t>
            </a:r>
            <a:r>
              <a:rPr dirty="0"/>
              <a:t>、穷举查</a:t>
            </a:r>
            <a:r>
              <a:rPr spc="-5" dirty="0"/>
              <a:t>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165446-DD29-9DCC-0F30-A5915A3B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97" y="1447800"/>
            <a:ext cx="8339806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76669"/>
            <a:ext cx="2847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4</a:t>
            </a:r>
            <a:r>
              <a:rPr dirty="0"/>
              <a:t>、穷举查</a:t>
            </a:r>
            <a:r>
              <a:rPr spc="-5" dirty="0"/>
              <a:t>找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454E9572-5512-EC56-59C1-97185E92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91" y="1111034"/>
            <a:ext cx="8218052" cy="49849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195"/>
            <a:ext cx="2847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4</a:t>
            </a:r>
            <a:r>
              <a:rPr dirty="0"/>
              <a:t>、穷举查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8280"/>
            <a:ext cx="23310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旅行商问</a:t>
            </a:r>
            <a:r>
              <a:rPr sz="3200" spc="5" dirty="0">
                <a:latin typeface="宋体"/>
                <a:cs typeface="宋体"/>
              </a:rPr>
              <a:t>题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6115" y="2060448"/>
            <a:ext cx="8813292" cy="1851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81277" y="3998709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3.6E12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8.64E13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3.15E16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3.15E18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81277" y="5015941"/>
          <a:ext cx="6096000" cy="782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17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15!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16!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17!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18!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19!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20!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1.3E12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2.1E13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3.6E14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6.4E15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1.2E17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2.4E18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449"/>
            <a:ext cx="2847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4</a:t>
            </a:r>
            <a:r>
              <a:rPr dirty="0"/>
              <a:t>、穷举查</a:t>
            </a:r>
            <a:r>
              <a:rPr spc="-5" dirty="0"/>
              <a:t>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B074F-FDCD-25E3-B159-7E5B701D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1371600"/>
            <a:ext cx="8630623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03"/>
            <a:ext cx="2847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4</a:t>
            </a:r>
            <a:r>
              <a:rPr dirty="0"/>
              <a:t>、穷举查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5028"/>
            <a:ext cx="7806690" cy="15601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9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背包问</a:t>
            </a:r>
            <a:r>
              <a:rPr sz="3200" spc="5" dirty="0">
                <a:latin typeface="宋体"/>
                <a:cs typeface="宋体"/>
              </a:rPr>
              <a:t>题</a:t>
            </a:r>
            <a:endParaRPr sz="3200">
              <a:latin typeface="宋体"/>
              <a:cs typeface="宋体"/>
            </a:endParaRPr>
          </a:p>
          <a:p>
            <a:pPr marL="652145" marR="5080" lvl="1" indent="-246379">
              <a:lnSpc>
                <a:spcPct val="100000"/>
              </a:lnSpc>
              <a:spcBef>
                <a:spcPts val="705"/>
              </a:spcBef>
              <a:buClr>
                <a:srgbClr val="0F6EC5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dirty="0">
                <a:latin typeface="宋体"/>
                <a:cs typeface="宋体"/>
              </a:rPr>
              <a:t>例子：背包体积</a:t>
            </a:r>
            <a:r>
              <a:rPr sz="2800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=10</a:t>
            </a:r>
            <a:r>
              <a:rPr sz="2800" dirty="0">
                <a:latin typeface="宋体"/>
                <a:cs typeface="宋体"/>
              </a:rPr>
              <a:t>。物品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spc="-10" dirty="0">
                <a:latin typeface="Arial"/>
                <a:cs typeface="Arial"/>
              </a:rPr>
              <a:t>(</a:t>
            </a:r>
            <a:r>
              <a:rPr sz="2800" dirty="0">
                <a:latin typeface="宋体"/>
                <a:cs typeface="宋体"/>
              </a:rPr>
              <a:t>体积</a:t>
            </a:r>
            <a:r>
              <a:rPr sz="2800" spc="-5" dirty="0">
                <a:latin typeface="Arial"/>
                <a:cs typeface="Arial"/>
              </a:rPr>
              <a:t>7,</a:t>
            </a:r>
            <a:r>
              <a:rPr sz="2800" dirty="0">
                <a:latin typeface="宋体"/>
                <a:cs typeface="宋体"/>
              </a:rPr>
              <a:t>价值</a:t>
            </a:r>
            <a:r>
              <a:rPr sz="2800" spc="-5" dirty="0">
                <a:latin typeface="Arial"/>
                <a:cs typeface="Arial"/>
              </a:rPr>
              <a:t>42</a:t>
            </a:r>
            <a:r>
              <a:rPr sz="2800" spc="-1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宋体"/>
                <a:cs typeface="宋体"/>
              </a:rPr>
              <a:t>物品</a:t>
            </a:r>
            <a:r>
              <a:rPr sz="2800" spc="-5" dirty="0">
                <a:latin typeface="Arial"/>
                <a:cs typeface="Arial"/>
              </a:rPr>
              <a:t>2(3,12),</a:t>
            </a:r>
            <a:r>
              <a:rPr sz="2800" dirty="0">
                <a:latin typeface="宋体"/>
                <a:cs typeface="宋体"/>
              </a:rPr>
              <a:t>物品</a:t>
            </a:r>
            <a:r>
              <a:rPr sz="2800" spc="-5" dirty="0">
                <a:latin typeface="Arial"/>
                <a:cs typeface="Arial"/>
              </a:rPr>
              <a:t>3(4,40),</a:t>
            </a:r>
            <a:r>
              <a:rPr sz="2800" dirty="0">
                <a:latin typeface="宋体"/>
                <a:cs typeface="宋体"/>
              </a:rPr>
              <a:t>物品</a:t>
            </a:r>
            <a:r>
              <a:rPr sz="2800" spc="-5" dirty="0">
                <a:latin typeface="Arial"/>
                <a:cs typeface="Arial"/>
              </a:rPr>
              <a:t>4(5,25)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4300" y="2846590"/>
          <a:ext cx="6096000" cy="3337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子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集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总重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量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总价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值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77025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77025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3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70" dirty="0">
                          <a:latin typeface="Arial"/>
                          <a:cs typeface="Arial"/>
                        </a:rPr>
                        <a:t>11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不可行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77025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4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不可行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957"/>
            <a:ext cx="2847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4</a:t>
            </a:r>
            <a:r>
              <a:rPr dirty="0"/>
              <a:t>、穷举查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5028"/>
            <a:ext cx="7806690" cy="15601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9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背包问</a:t>
            </a:r>
            <a:r>
              <a:rPr sz="3200" spc="5" dirty="0">
                <a:latin typeface="宋体"/>
                <a:cs typeface="宋体"/>
              </a:rPr>
              <a:t>题</a:t>
            </a:r>
            <a:endParaRPr sz="3200">
              <a:latin typeface="宋体"/>
              <a:cs typeface="宋体"/>
            </a:endParaRPr>
          </a:p>
          <a:p>
            <a:pPr marL="652145" marR="5080" lvl="1" indent="-246379">
              <a:lnSpc>
                <a:spcPct val="100000"/>
              </a:lnSpc>
              <a:spcBef>
                <a:spcPts val="705"/>
              </a:spcBef>
              <a:buClr>
                <a:srgbClr val="0F6EC5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dirty="0">
                <a:latin typeface="宋体"/>
                <a:cs typeface="宋体"/>
              </a:rPr>
              <a:t>例子：背包体积</a:t>
            </a:r>
            <a:r>
              <a:rPr sz="2800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=10</a:t>
            </a:r>
            <a:r>
              <a:rPr sz="2800" dirty="0">
                <a:latin typeface="宋体"/>
                <a:cs typeface="宋体"/>
              </a:rPr>
              <a:t>。物品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spc="-10" dirty="0">
                <a:latin typeface="Arial"/>
                <a:cs typeface="Arial"/>
              </a:rPr>
              <a:t>(</a:t>
            </a:r>
            <a:r>
              <a:rPr sz="2800" dirty="0">
                <a:latin typeface="宋体"/>
                <a:cs typeface="宋体"/>
              </a:rPr>
              <a:t>体积</a:t>
            </a:r>
            <a:r>
              <a:rPr sz="2800" spc="-5" dirty="0">
                <a:latin typeface="Arial"/>
                <a:cs typeface="Arial"/>
              </a:rPr>
              <a:t>7,</a:t>
            </a:r>
            <a:r>
              <a:rPr sz="2800" dirty="0">
                <a:latin typeface="宋体"/>
                <a:cs typeface="宋体"/>
              </a:rPr>
              <a:t>价值</a:t>
            </a:r>
            <a:r>
              <a:rPr sz="2800" spc="-5" dirty="0">
                <a:latin typeface="Arial"/>
                <a:cs typeface="Arial"/>
              </a:rPr>
              <a:t>42</a:t>
            </a:r>
            <a:r>
              <a:rPr sz="2800" spc="-1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宋体"/>
                <a:cs typeface="宋体"/>
              </a:rPr>
              <a:t>物品</a:t>
            </a:r>
            <a:r>
              <a:rPr sz="2800" spc="-5" dirty="0">
                <a:latin typeface="Arial"/>
                <a:cs typeface="Arial"/>
              </a:rPr>
              <a:t>2(3,12),</a:t>
            </a:r>
            <a:r>
              <a:rPr sz="2800" dirty="0">
                <a:latin typeface="宋体"/>
                <a:cs typeface="宋体"/>
              </a:rPr>
              <a:t>物品</a:t>
            </a:r>
            <a:r>
              <a:rPr sz="2800" spc="-5" dirty="0">
                <a:latin typeface="Arial"/>
                <a:cs typeface="Arial"/>
              </a:rPr>
              <a:t>3(4,40),</a:t>
            </a:r>
            <a:r>
              <a:rPr sz="2800" dirty="0">
                <a:latin typeface="宋体"/>
                <a:cs typeface="宋体"/>
              </a:rPr>
              <a:t>物品</a:t>
            </a:r>
            <a:r>
              <a:rPr sz="2800" spc="-5" dirty="0">
                <a:latin typeface="Arial"/>
                <a:cs typeface="Arial"/>
              </a:rPr>
              <a:t>4(5,25)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4300" y="2846590"/>
          <a:ext cx="6096000" cy="3337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子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集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总重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量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总价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值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2,3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52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2,4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37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8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�,</a:t>
                      </a:r>
                      <a:r>
                        <a:rPr sz="1800" spc="-1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7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�</a:t>
                      </a:r>
                      <a:r>
                        <a:rPr sz="2700" baseline="3086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1,2,3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不可行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1,2,4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不可行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1,3,4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不可行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2,3,4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不可行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60388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700" spc="-7" baseline="308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1,2,3,4</a:t>
                      </a:r>
                      <a:r>
                        <a:rPr sz="2700" baseline="3086" dirty="0">
                          <a:latin typeface="Cambria Math"/>
                          <a:cs typeface="Cambria Math"/>
                        </a:rPr>
                        <a:t> </a:t>
                      </a:r>
                      <a:endParaRPr sz="2700" baseline="3086">
                        <a:latin typeface="Cambria Math"/>
                        <a:cs typeface="Cambria Math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19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不可行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03"/>
            <a:ext cx="2847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4</a:t>
            </a:r>
            <a:r>
              <a:rPr dirty="0"/>
              <a:t>、穷举查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175028"/>
            <a:ext cx="8068309" cy="421322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98450" indent="-273050">
              <a:lnSpc>
                <a:spcPct val="100000"/>
              </a:lnSpc>
              <a:spcBef>
                <a:spcPts val="91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8450" algn="l"/>
              </a:tabLst>
            </a:pPr>
            <a:r>
              <a:rPr sz="3200" dirty="0">
                <a:latin typeface="宋体"/>
                <a:cs typeface="宋体"/>
              </a:rPr>
              <a:t>背包问</a:t>
            </a:r>
            <a:r>
              <a:rPr sz="3200" spc="5" dirty="0">
                <a:latin typeface="宋体"/>
                <a:cs typeface="宋体"/>
              </a:rPr>
              <a:t>题</a:t>
            </a:r>
            <a:endParaRPr sz="3200" dirty="0">
              <a:latin typeface="宋体"/>
              <a:cs typeface="宋体"/>
            </a:endParaRPr>
          </a:p>
          <a:p>
            <a:pPr marL="664845" marR="254000" lvl="1" indent="-246379">
              <a:lnSpc>
                <a:spcPct val="100000"/>
              </a:lnSpc>
              <a:spcBef>
                <a:spcPts val="705"/>
              </a:spcBef>
              <a:buClr>
                <a:srgbClr val="0F6EC5"/>
              </a:buClr>
              <a:buSzPct val="83928"/>
              <a:buFont typeface="Wingdings 2"/>
              <a:buChar char=""/>
              <a:tabLst>
                <a:tab pos="665480" algn="l"/>
              </a:tabLst>
            </a:pPr>
            <a:r>
              <a:rPr sz="2800" dirty="0">
                <a:latin typeface="宋体"/>
                <a:cs typeface="宋体"/>
              </a:rPr>
              <a:t>例子：背包体积</a:t>
            </a:r>
            <a:r>
              <a:rPr sz="2800" dirty="0">
                <a:latin typeface="Arial"/>
                <a:cs typeface="Arial"/>
              </a:rPr>
              <a:t>W</a:t>
            </a:r>
            <a:r>
              <a:rPr sz="2800" spc="-5" dirty="0">
                <a:latin typeface="Arial"/>
                <a:cs typeface="Arial"/>
              </a:rPr>
              <a:t>=10</a:t>
            </a:r>
            <a:r>
              <a:rPr sz="2800" dirty="0">
                <a:latin typeface="宋体"/>
                <a:cs typeface="宋体"/>
              </a:rPr>
              <a:t>。物品</a:t>
            </a:r>
            <a:r>
              <a:rPr sz="2800" spc="-5" dirty="0">
                <a:latin typeface="Arial"/>
                <a:cs typeface="Arial"/>
              </a:rPr>
              <a:t>1</a:t>
            </a:r>
            <a:r>
              <a:rPr sz="2800" spc="-10" dirty="0">
                <a:latin typeface="Arial"/>
                <a:cs typeface="Arial"/>
              </a:rPr>
              <a:t>(</a:t>
            </a:r>
            <a:r>
              <a:rPr sz="2800" dirty="0">
                <a:latin typeface="宋体"/>
                <a:cs typeface="宋体"/>
              </a:rPr>
              <a:t>体积</a:t>
            </a:r>
            <a:r>
              <a:rPr sz="2800" spc="-5" dirty="0">
                <a:latin typeface="Arial"/>
                <a:cs typeface="Arial"/>
              </a:rPr>
              <a:t>7,</a:t>
            </a:r>
            <a:r>
              <a:rPr sz="2800" dirty="0">
                <a:latin typeface="宋体"/>
                <a:cs typeface="宋体"/>
              </a:rPr>
              <a:t>价值</a:t>
            </a:r>
            <a:r>
              <a:rPr sz="2800" spc="-5" dirty="0">
                <a:latin typeface="Arial"/>
                <a:cs typeface="Arial"/>
              </a:rPr>
              <a:t>42</a:t>
            </a:r>
            <a:r>
              <a:rPr sz="2800" spc="-10" dirty="0">
                <a:latin typeface="Arial"/>
                <a:cs typeface="Arial"/>
              </a:rPr>
              <a:t>)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latin typeface="宋体"/>
                <a:cs typeface="宋体"/>
              </a:rPr>
              <a:t>物品</a:t>
            </a:r>
            <a:r>
              <a:rPr sz="2800" spc="-5" dirty="0">
                <a:latin typeface="Arial"/>
                <a:cs typeface="Arial"/>
              </a:rPr>
              <a:t>2(3,12),</a:t>
            </a:r>
            <a:r>
              <a:rPr sz="2800" dirty="0">
                <a:latin typeface="宋体"/>
                <a:cs typeface="宋体"/>
              </a:rPr>
              <a:t>物品</a:t>
            </a:r>
            <a:r>
              <a:rPr sz="2800" spc="-5" dirty="0">
                <a:latin typeface="Arial"/>
                <a:cs typeface="Arial"/>
              </a:rPr>
              <a:t>3(4,40),</a:t>
            </a:r>
            <a:r>
              <a:rPr sz="2800" dirty="0">
                <a:latin typeface="宋体"/>
                <a:cs typeface="宋体"/>
              </a:rPr>
              <a:t>物品</a:t>
            </a:r>
            <a:r>
              <a:rPr sz="2800" spc="-5" dirty="0">
                <a:latin typeface="Arial"/>
                <a:cs typeface="Arial"/>
              </a:rPr>
              <a:t>4(5,25)</a:t>
            </a:r>
            <a:endParaRPr sz="2800" dirty="0">
              <a:latin typeface="Arial"/>
              <a:cs typeface="Arial"/>
            </a:endParaRPr>
          </a:p>
          <a:p>
            <a:pPr marL="664845" marR="197485" lvl="1" indent="-246379">
              <a:lnSpc>
                <a:spcPts val="3929"/>
              </a:lnSpc>
              <a:spcBef>
                <a:spcPts val="555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65480" algn="l"/>
              </a:tabLst>
            </a:pPr>
            <a:r>
              <a:rPr sz="3000" dirty="0">
                <a:latin typeface="Arial"/>
                <a:cs typeface="Arial"/>
              </a:rPr>
              <a:t>n</a:t>
            </a:r>
            <a:r>
              <a:rPr sz="3000" dirty="0">
                <a:latin typeface="宋体"/>
                <a:cs typeface="宋体"/>
              </a:rPr>
              <a:t>个元素的子集个数为</a:t>
            </a:r>
            <a:r>
              <a:rPr sz="3000" spc="-5" dirty="0">
                <a:latin typeface="Cambria Math"/>
                <a:cs typeface="Cambria Math"/>
              </a:rPr>
              <a:t>2</a:t>
            </a:r>
            <a:r>
              <a:rPr lang="en-US" altLang="zh-CN" sz="3225" spc="120" baseline="28423" dirty="0">
                <a:latin typeface="Cambria Math"/>
                <a:cs typeface="Cambria Math"/>
              </a:rPr>
              <a:t>n</a:t>
            </a:r>
            <a:r>
              <a:rPr sz="3000" dirty="0">
                <a:latin typeface="Arial"/>
                <a:cs typeface="Arial"/>
              </a:rPr>
              <a:t>,</a:t>
            </a:r>
            <a:r>
              <a:rPr sz="3000" dirty="0">
                <a:latin typeface="宋体"/>
                <a:cs typeface="宋体"/>
              </a:rPr>
              <a:t>以查找子集为基</a:t>
            </a:r>
            <a:r>
              <a:rPr sz="3000" spc="-750" dirty="0">
                <a:latin typeface="宋体"/>
                <a:cs typeface="宋体"/>
              </a:rPr>
              <a:t>准 </a:t>
            </a:r>
            <a:r>
              <a:rPr sz="3000" dirty="0">
                <a:latin typeface="宋体"/>
                <a:cs typeface="宋体"/>
              </a:rPr>
              <a:t>的算法复杂度</a:t>
            </a:r>
            <a:r>
              <a:rPr sz="3600" dirty="0">
                <a:latin typeface="Cambria Math"/>
                <a:cs typeface="Cambria Math"/>
              </a:rPr>
              <a:t>∈</a:t>
            </a:r>
            <a:r>
              <a:rPr sz="3600" spc="204" dirty="0">
                <a:latin typeface="Cambria Math"/>
                <a:cs typeface="Cambria Math"/>
              </a:rPr>
              <a:t> </a:t>
            </a:r>
            <a:r>
              <a:rPr sz="3600" spc="20" dirty="0">
                <a:latin typeface="Cambria Math"/>
                <a:cs typeface="Cambria Math"/>
              </a:rPr>
              <a:t>Ω(</a:t>
            </a:r>
            <a:r>
              <a:rPr sz="3200" spc="20" dirty="0">
                <a:latin typeface="Cambria Math"/>
                <a:cs typeface="Cambria Math"/>
              </a:rPr>
              <a:t>2</a:t>
            </a:r>
            <a:r>
              <a:rPr lang="en-US" altLang="zh-CN" sz="3450" spc="30" baseline="31400" dirty="0">
                <a:latin typeface="Cambria Math"/>
                <a:cs typeface="Cambria Math"/>
              </a:rPr>
              <a:t>n</a:t>
            </a:r>
            <a:r>
              <a:rPr sz="3600" spc="20" dirty="0">
                <a:latin typeface="Cambria Math"/>
                <a:cs typeface="Cambria Math"/>
              </a:rPr>
              <a:t>)</a:t>
            </a:r>
            <a:endParaRPr sz="3600" dirty="0">
              <a:latin typeface="Cambria Math"/>
              <a:cs typeface="Cambria Math"/>
            </a:endParaRPr>
          </a:p>
          <a:p>
            <a:pPr marL="298450" marR="17780" indent="-273050" algn="just">
              <a:lnSpc>
                <a:spcPct val="99800"/>
              </a:lnSpc>
              <a:spcBef>
                <a:spcPts val="9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8450" algn="l"/>
              </a:tabLst>
            </a:pPr>
            <a:r>
              <a:rPr sz="3200" dirty="0">
                <a:latin typeface="宋体"/>
                <a:cs typeface="宋体"/>
              </a:rPr>
              <a:t>旅行商问题和背包问题都是</a:t>
            </a:r>
            <a:r>
              <a:rPr sz="3200" spc="-5" dirty="0">
                <a:latin typeface="Arial"/>
                <a:cs typeface="Arial"/>
              </a:rPr>
              <a:t>NP(</a:t>
            </a:r>
            <a:r>
              <a:rPr sz="3200" dirty="0">
                <a:latin typeface="宋体"/>
                <a:cs typeface="宋体"/>
              </a:rPr>
              <a:t>非多项式</a:t>
            </a:r>
            <a:r>
              <a:rPr sz="3200" spc="-5" dirty="0">
                <a:latin typeface="Arial"/>
                <a:cs typeface="Arial"/>
              </a:rPr>
              <a:t>)</a:t>
            </a:r>
            <a:r>
              <a:rPr sz="3200" dirty="0">
                <a:latin typeface="宋体"/>
                <a:cs typeface="宋体"/>
              </a:rPr>
              <a:t>问 题，目前没有已知的效率可以用多项式来</a:t>
            </a:r>
            <a:r>
              <a:rPr sz="3200" spc="5" dirty="0">
                <a:latin typeface="宋体"/>
                <a:cs typeface="宋体"/>
              </a:rPr>
              <a:t>表 </a:t>
            </a:r>
            <a:r>
              <a:rPr sz="3200" dirty="0">
                <a:latin typeface="宋体"/>
                <a:cs typeface="宋体"/>
              </a:rPr>
              <a:t>示的算法</a:t>
            </a:r>
            <a:r>
              <a:rPr sz="3200" spc="5" dirty="0">
                <a:latin typeface="宋体"/>
                <a:cs typeface="宋体"/>
              </a:rPr>
              <a:t>。</a:t>
            </a:r>
            <a:endParaRPr sz="32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03"/>
            <a:ext cx="2847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4</a:t>
            </a:r>
            <a:r>
              <a:rPr dirty="0"/>
              <a:t>、穷举查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7335"/>
            <a:ext cx="8328659" cy="262763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9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分配问</a:t>
            </a:r>
            <a:r>
              <a:rPr sz="3200" spc="5" dirty="0">
                <a:latin typeface="宋体"/>
                <a:cs typeface="宋体"/>
              </a:rPr>
              <a:t>题</a:t>
            </a:r>
            <a:endParaRPr sz="3200">
              <a:latin typeface="宋体"/>
              <a:cs typeface="宋体"/>
            </a:endParaRPr>
          </a:p>
          <a:p>
            <a:pPr marL="652145" marR="5080" lvl="1" indent="-246379">
              <a:lnSpc>
                <a:spcPct val="100000"/>
              </a:lnSpc>
              <a:spcBef>
                <a:spcPts val="745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dirty="0">
                <a:latin typeface="Arial"/>
                <a:cs typeface="Arial"/>
              </a:rPr>
              <a:t>n</a:t>
            </a:r>
            <a:r>
              <a:rPr sz="3000" dirty="0">
                <a:latin typeface="宋体"/>
                <a:cs typeface="宋体"/>
              </a:rPr>
              <a:t>个任务分配给</a:t>
            </a:r>
            <a:r>
              <a:rPr sz="3000" dirty="0">
                <a:latin typeface="Arial"/>
                <a:cs typeface="Arial"/>
              </a:rPr>
              <a:t>n</a:t>
            </a:r>
            <a:r>
              <a:rPr sz="3000" dirty="0">
                <a:latin typeface="宋体"/>
                <a:cs typeface="宋体"/>
              </a:rPr>
              <a:t>个人执行，每个任务一个人。 对</a:t>
            </a:r>
            <a:r>
              <a:rPr sz="3000" spc="-5" dirty="0">
                <a:latin typeface="Arial"/>
                <a:cs typeface="Arial"/>
              </a:rPr>
              <a:t>i,j</a:t>
            </a:r>
            <a:r>
              <a:rPr sz="3000" spc="-5" dirty="0">
                <a:latin typeface="MS UI Gothic"/>
                <a:cs typeface="MS UI Gothic"/>
              </a:rPr>
              <a:t>∈</a:t>
            </a:r>
            <a:r>
              <a:rPr sz="3000" spc="-5" dirty="0">
                <a:latin typeface="Arial"/>
                <a:cs typeface="Arial"/>
              </a:rPr>
              <a:t>1,2,…,n</a:t>
            </a:r>
            <a:r>
              <a:rPr sz="3000" dirty="0">
                <a:latin typeface="宋体"/>
                <a:cs typeface="宋体"/>
              </a:rPr>
              <a:t>来说</a:t>
            </a:r>
            <a:r>
              <a:rPr sz="3000" spc="-5" dirty="0">
                <a:latin typeface="宋体"/>
                <a:cs typeface="宋体"/>
              </a:rPr>
              <a:t>，</a:t>
            </a:r>
            <a:r>
              <a:rPr sz="3000" spc="-5" dirty="0">
                <a:latin typeface="Arial"/>
                <a:cs typeface="Arial"/>
              </a:rPr>
              <a:t>j</a:t>
            </a:r>
            <a:r>
              <a:rPr sz="3000" dirty="0">
                <a:latin typeface="宋体"/>
                <a:cs typeface="宋体"/>
              </a:rPr>
              <a:t>任务分配给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dirty="0">
                <a:latin typeface="宋体"/>
                <a:cs typeface="宋体"/>
              </a:rPr>
              <a:t>人的成本 为</a:t>
            </a:r>
            <a:r>
              <a:rPr sz="3000" spc="-5" dirty="0">
                <a:latin typeface="Arial"/>
                <a:cs typeface="Arial"/>
              </a:rPr>
              <a:t>C[i,j]</a:t>
            </a:r>
            <a:r>
              <a:rPr sz="3000" dirty="0">
                <a:latin typeface="宋体"/>
                <a:cs typeface="宋体"/>
              </a:rPr>
              <a:t>。问最小成本的分配方案。</a:t>
            </a:r>
            <a:endParaRPr sz="30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705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dirty="0">
                <a:latin typeface="宋体"/>
                <a:cs typeface="宋体"/>
              </a:rPr>
              <a:t>例子，成本矩阵：</a:t>
            </a:r>
            <a:endParaRPr sz="30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17650" y="4104030"/>
          <a:ext cx="6096000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人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任务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任务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任务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任务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人员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5ECF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人员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5ECF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人员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5ECF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宋体"/>
                          <a:cs typeface="宋体"/>
                        </a:rPr>
                        <a:t>人员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5ECF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5033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3</a:t>
            </a:r>
            <a:r>
              <a:rPr dirty="0"/>
              <a:t>、最近对和凸包问题的蛮力算</a:t>
            </a:r>
            <a:r>
              <a:rPr spc="-5"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7335"/>
            <a:ext cx="8261350" cy="21062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9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凸包问</a:t>
            </a:r>
            <a:r>
              <a:rPr sz="3200" spc="5" dirty="0">
                <a:latin typeface="宋体"/>
                <a:cs typeface="宋体"/>
              </a:rPr>
              <a:t>题</a:t>
            </a:r>
            <a:endParaRPr sz="3200">
              <a:latin typeface="宋体"/>
              <a:cs typeface="宋体"/>
            </a:endParaRPr>
          </a:p>
          <a:p>
            <a:pPr marL="285750" indent="-273050">
              <a:lnSpc>
                <a:spcPct val="100000"/>
              </a:lnSpc>
              <a:spcBef>
                <a:spcPts val="745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750" algn="l"/>
              </a:tabLst>
            </a:pPr>
            <a:r>
              <a:rPr sz="3000" dirty="0">
                <a:latin typeface="宋体"/>
                <a:cs typeface="宋体"/>
              </a:rPr>
              <a:t>凸包：点集</a:t>
            </a:r>
            <a:r>
              <a:rPr sz="3000" spc="-5" dirty="0">
                <a:latin typeface="Arial"/>
                <a:cs typeface="Arial"/>
              </a:rPr>
              <a:t>S</a:t>
            </a:r>
            <a:r>
              <a:rPr sz="3000" dirty="0">
                <a:latin typeface="宋体"/>
                <a:cs typeface="宋体"/>
              </a:rPr>
              <a:t>的凸包，是包含</a:t>
            </a:r>
            <a:r>
              <a:rPr sz="3000" spc="-5" dirty="0">
                <a:latin typeface="Arial"/>
                <a:cs typeface="Arial"/>
              </a:rPr>
              <a:t>S</a:t>
            </a:r>
            <a:r>
              <a:rPr sz="3000" dirty="0">
                <a:latin typeface="宋体"/>
                <a:cs typeface="宋体"/>
              </a:rPr>
              <a:t>的最小凸集合。</a:t>
            </a:r>
            <a:endParaRPr sz="3000">
              <a:latin typeface="宋体"/>
              <a:cs typeface="宋体"/>
            </a:endParaRPr>
          </a:p>
          <a:p>
            <a:pPr marL="652780" lvl="1" indent="-246379">
              <a:lnSpc>
                <a:spcPct val="100000"/>
              </a:lnSpc>
              <a:spcBef>
                <a:spcPts val="680"/>
              </a:spcBef>
              <a:buClr>
                <a:srgbClr val="0F6EC5"/>
              </a:buClr>
              <a:buSzPct val="83928"/>
              <a:buFont typeface="Wingdings 2"/>
              <a:buChar char=""/>
              <a:tabLst>
                <a:tab pos="652780" algn="l"/>
              </a:tabLst>
            </a:pPr>
            <a:r>
              <a:rPr sz="2800" dirty="0">
                <a:latin typeface="宋体"/>
                <a:cs typeface="宋体"/>
              </a:rPr>
              <a:t>任意包含</a:t>
            </a:r>
            <a:r>
              <a:rPr sz="2800" spc="-5" dirty="0">
                <a:latin typeface="Arial"/>
                <a:cs typeface="Arial"/>
              </a:rPr>
              <a:t>n&gt;2</a:t>
            </a:r>
            <a:r>
              <a:rPr sz="2800" dirty="0">
                <a:latin typeface="宋体"/>
                <a:cs typeface="宋体"/>
              </a:rPr>
              <a:t>个点（不共线）的集合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dirty="0">
                <a:latin typeface="宋体"/>
                <a:cs typeface="宋体"/>
              </a:rPr>
              <a:t>的凸包是</a:t>
            </a:r>
            <a:r>
              <a:rPr sz="2800" spc="-5" dirty="0">
                <a:latin typeface="宋体"/>
                <a:cs typeface="宋体"/>
              </a:rPr>
              <a:t>以</a:t>
            </a:r>
            <a:endParaRPr sz="2800">
              <a:latin typeface="宋体"/>
              <a:cs typeface="宋体"/>
            </a:endParaRPr>
          </a:p>
          <a:p>
            <a:pPr marL="65214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S</a:t>
            </a:r>
            <a:r>
              <a:rPr sz="2800" dirty="0">
                <a:latin typeface="宋体"/>
                <a:cs typeface="宋体"/>
              </a:rPr>
              <a:t>中某些点为顶点的凸多边形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488" y="3351479"/>
            <a:ext cx="4674285" cy="2898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54242" y="3561575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9190" y="5155831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2814" y="4974564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28812" y="4922291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08698" y="3000171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14838" y="3198177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17618" y="3895115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8029" y="5801690"/>
            <a:ext cx="7115809" cy="81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4945" algn="r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930"/>
              </a:spcBef>
            </a:pPr>
            <a:r>
              <a:rPr sz="1800" b="1" dirty="0">
                <a:latin typeface="宋体"/>
                <a:cs typeface="宋体"/>
              </a:rPr>
              <a:t>图中</a:t>
            </a:r>
            <a:r>
              <a:rPr sz="1800" b="1" spc="-5" dirty="0">
                <a:latin typeface="Arial"/>
                <a:cs typeface="Arial"/>
              </a:rPr>
              <a:t>8</a:t>
            </a:r>
            <a:r>
              <a:rPr sz="1800" b="1" dirty="0">
                <a:latin typeface="宋体"/>
                <a:cs typeface="宋体"/>
              </a:rPr>
              <a:t>个点的集合的凸包是以</a:t>
            </a:r>
            <a:r>
              <a:rPr sz="1800" b="1" spc="-5" dirty="0">
                <a:latin typeface="Arial"/>
                <a:cs typeface="Arial"/>
              </a:rPr>
              <a:t>P1</a:t>
            </a:r>
            <a:r>
              <a:rPr sz="1800" b="1" spc="-5" dirty="0">
                <a:latin typeface="宋体"/>
                <a:cs typeface="宋体"/>
              </a:rPr>
              <a:t>，</a:t>
            </a:r>
            <a:r>
              <a:rPr sz="1800" b="1" spc="-5" dirty="0">
                <a:latin typeface="Arial"/>
                <a:cs typeface="Arial"/>
              </a:rPr>
              <a:t>P5</a:t>
            </a:r>
            <a:r>
              <a:rPr sz="1800" b="1" spc="-5" dirty="0">
                <a:latin typeface="宋体"/>
                <a:cs typeface="宋体"/>
              </a:rPr>
              <a:t>，</a:t>
            </a:r>
            <a:r>
              <a:rPr sz="1800" b="1" spc="-5" dirty="0">
                <a:latin typeface="Arial"/>
                <a:cs typeface="Arial"/>
              </a:rPr>
              <a:t>P6</a:t>
            </a:r>
            <a:r>
              <a:rPr sz="1800" b="1" spc="-5" dirty="0">
                <a:latin typeface="宋体"/>
                <a:cs typeface="宋体"/>
              </a:rPr>
              <a:t>，</a:t>
            </a:r>
            <a:r>
              <a:rPr sz="1800" b="1" spc="-5" dirty="0">
                <a:latin typeface="Arial"/>
                <a:cs typeface="Arial"/>
              </a:rPr>
              <a:t>P7</a:t>
            </a:r>
            <a:r>
              <a:rPr sz="1800" b="1" dirty="0">
                <a:latin typeface="宋体"/>
                <a:cs typeface="宋体"/>
              </a:rPr>
              <a:t>和</a:t>
            </a:r>
            <a:r>
              <a:rPr sz="1800" b="1" spc="-5" dirty="0">
                <a:latin typeface="Arial"/>
                <a:cs typeface="Arial"/>
              </a:rPr>
              <a:t>P3</a:t>
            </a:r>
            <a:r>
              <a:rPr sz="1800" b="1" dirty="0">
                <a:latin typeface="宋体"/>
                <a:cs typeface="宋体"/>
              </a:rPr>
              <a:t>为顶点的凸多边</a:t>
            </a:r>
            <a:r>
              <a:rPr sz="1800" b="1" spc="-10" dirty="0">
                <a:latin typeface="宋体"/>
                <a:cs typeface="宋体"/>
              </a:rPr>
              <a:t>形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03"/>
            <a:ext cx="2847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4</a:t>
            </a:r>
            <a:r>
              <a:rPr dirty="0"/>
              <a:t>、穷举查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76672"/>
            <a:ext cx="8227060" cy="1113766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9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分配问</a:t>
            </a:r>
            <a:r>
              <a:rPr sz="3200" spc="5" dirty="0">
                <a:latin typeface="宋体"/>
                <a:cs typeface="宋体"/>
              </a:rPr>
              <a:t>题</a:t>
            </a:r>
            <a:endParaRPr sz="3200" dirty="0">
              <a:latin typeface="宋体"/>
              <a:cs typeface="宋体"/>
            </a:endParaRPr>
          </a:p>
          <a:p>
            <a:pPr marL="927100" lvl="1" indent="-247015">
              <a:lnSpc>
                <a:spcPct val="100000"/>
              </a:lnSpc>
              <a:spcBef>
                <a:spcPts val="675"/>
              </a:spcBef>
              <a:buClr>
                <a:srgbClr val="009DD9"/>
              </a:buClr>
              <a:buSzPct val="70370"/>
              <a:buFont typeface="Wingdings 2"/>
              <a:buChar char=""/>
              <a:tabLst>
                <a:tab pos="927100" algn="l"/>
              </a:tabLst>
            </a:pPr>
            <a:r>
              <a:rPr sz="2700" spc="-5" dirty="0">
                <a:latin typeface="Arial"/>
                <a:cs typeface="Arial"/>
              </a:rPr>
              <a:t>4</a:t>
            </a:r>
            <a:r>
              <a:rPr sz="2700" dirty="0">
                <a:latin typeface="宋体"/>
                <a:cs typeface="宋体"/>
              </a:rPr>
              <a:t>个任务全排列分配给</a:t>
            </a:r>
            <a:r>
              <a:rPr sz="2700" spc="-5" dirty="0">
                <a:latin typeface="Arial"/>
                <a:cs typeface="Arial"/>
              </a:rPr>
              <a:t>1</a:t>
            </a:r>
            <a:r>
              <a:rPr sz="2700" dirty="0">
                <a:latin typeface="Arial"/>
                <a:cs typeface="Arial"/>
              </a:rPr>
              <a:t>-</a:t>
            </a:r>
            <a:r>
              <a:rPr sz="2700" spc="-5" dirty="0">
                <a:latin typeface="Arial"/>
                <a:cs typeface="Arial"/>
              </a:rPr>
              <a:t>4</a:t>
            </a:r>
            <a:r>
              <a:rPr sz="2700" dirty="0">
                <a:latin typeface="宋体"/>
                <a:cs typeface="宋体"/>
              </a:rPr>
              <a:t>号人员执行</a:t>
            </a:r>
            <a:r>
              <a:rPr sz="2700" spc="-5" dirty="0">
                <a:latin typeface="Arial"/>
                <a:cs typeface="Arial"/>
              </a:rPr>
              <a:t>,</a:t>
            </a:r>
            <a:r>
              <a:rPr sz="2700" dirty="0">
                <a:latin typeface="宋体"/>
                <a:cs typeface="宋体"/>
              </a:rPr>
              <a:t>复杂度</a:t>
            </a:r>
            <a:r>
              <a:rPr lang="en-US" altLang="zh-CN" sz="2700" spc="-715" dirty="0">
                <a:latin typeface="Cambria Math"/>
                <a:cs typeface="宋体"/>
              </a:rPr>
              <a:t>n           </a:t>
            </a:r>
            <a:r>
              <a:rPr sz="2700" spc="-365" dirty="0">
                <a:latin typeface="Cambria Math"/>
                <a:cs typeface="Cambria Math"/>
              </a:rPr>
              <a:t>!</a:t>
            </a:r>
            <a:endParaRPr sz="2700" dirty="0">
              <a:latin typeface="Cambria Math"/>
              <a:cs typeface="Cambria Math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65650" y="38277"/>
          <a:ext cx="3816348" cy="1800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人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员</a:t>
                      </a:r>
                      <a:endParaRPr sz="1600">
                        <a:latin typeface="宋体"/>
                        <a:cs typeface="宋体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任务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任务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任务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任务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宋体"/>
                          <a:cs typeface="宋体"/>
                        </a:rPr>
                        <a:t>人员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5ECF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宋体"/>
                          <a:cs typeface="宋体"/>
                        </a:rPr>
                        <a:t>人员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5ECF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宋体"/>
                          <a:cs typeface="宋体"/>
                        </a:rPr>
                        <a:t>人员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5ECF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宋体"/>
                          <a:cs typeface="宋体"/>
                        </a:rPr>
                        <a:t>人员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5ECFC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6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10004" y="2486545"/>
          <a:ext cx="6096000" cy="3337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分配方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案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成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本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F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&lt;1,2,3,4&gt;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9+4+1+4=18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&lt;1,2,4,3&gt;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9+4+8+9=30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&lt;1,3,2,4&gt;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9+3+8+4=24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&lt;1,3,4,2&gt;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9+3+8+6=26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&lt;1,4,2,3&gt;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9+7+8+9=33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&lt;1,4,3,2&gt;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9+7+1+6=23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&lt;2,1,3,4&gt;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2+6+1+4=13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…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03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5</a:t>
            </a:r>
            <a:r>
              <a:rPr dirty="0"/>
              <a:t>、深度优先查找和广度优先查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81275"/>
            <a:ext cx="8020684" cy="470090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8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深度优先查找</a:t>
            </a:r>
            <a:r>
              <a:rPr sz="3200" dirty="0">
                <a:latin typeface="Arial"/>
                <a:cs typeface="Arial"/>
              </a:rPr>
              <a:t>DFS</a:t>
            </a:r>
          </a:p>
          <a:p>
            <a:pPr marL="652145" marR="290195" lvl="1" indent="-246379">
              <a:lnSpc>
                <a:spcPts val="3590"/>
              </a:lnSpc>
              <a:spcBef>
                <a:spcPts val="860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dirty="0">
                <a:latin typeface="Arial"/>
                <a:cs typeface="Arial"/>
              </a:rPr>
              <a:t>1</a:t>
            </a:r>
            <a:r>
              <a:rPr sz="3000" dirty="0">
                <a:latin typeface="宋体"/>
                <a:cs typeface="宋体"/>
              </a:rPr>
              <a:t>）从任意顶点开始访问图的顶点，标记为 已访问</a:t>
            </a:r>
          </a:p>
          <a:p>
            <a:pPr marL="652145" marR="290195" lvl="1" indent="-246379">
              <a:lnSpc>
                <a:spcPts val="3579"/>
              </a:lnSpc>
              <a:spcBef>
                <a:spcPts val="750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dirty="0">
                <a:latin typeface="Arial"/>
                <a:cs typeface="Arial"/>
              </a:rPr>
              <a:t>2</a:t>
            </a:r>
            <a:r>
              <a:rPr sz="3000" dirty="0">
                <a:latin typeface="宋体"/>
                <a:cs typeface="宋体"/>
              </a:rPr>
              <a:t>）访问当前节点邻接的一个未访问节点， 直到遇到终点（所有临边都被访问过）</a:t>
            </a:r>
          </a:p>
          <a:p>
            <a:pPr marL="652145" marR="290195" lvl="1" indent="-246379">
              <a:lnSpc>
                <a:spcPct val="100000"/>
              </a:lnSpc>
              <a:spcBef>
                <a:spcPts val="620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dirty="0">
                <a:latin typeface="Arial"/>
                <a:cs typeface="Arial"/>
              </a:rPr>
              <a:t>3</a:t>
            </a:r>
            <a:r>
              <a:rPr sz="3000" dirty="0">
                <a:latin typeface="宋体"/>
                <a:cs typeface="宋体"/>
              </a:rPr>
              <a:t>）沿着来路后退一条边。若还有未访问的 点则转</a:t>
            </a:r>
            <a:r>
              <a:rPr sz="3000" dirty="0">
                <a:latin typeface="Arial"/>
                <a:cs typeface="Arial"/>
              </a:rPr>
              <a:t>2</a:t>
            </a:r>
            <a:r>
              <a:rPr sz="3000" dirty="0">
                <a:latin typeface="宋体"/>
                <a:cs typeface="宋体"/>
              </a:rPr>
              <a:t>，否则结束</a:t>
            </a:r>
          </a:p>
          <a:p>
            <a:pPr marL="285750" marR="5080" indent="-273050">
              <a:lnSpc>
                <a:spcPct val="100000"/>
              </a:lnSpc>
              <a:spcBef>
                <a:spcPts val="74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可根据深度优先遍历图，构造出深度优先查 找森林，</a:t>
            </a:r>
            <a:r>
              <a:rPr sz="3200" dirty="0">
                <a:highlight>
                  <a:srgbClr val="FFFF00"/>
                </a:highlight>
                <a:latin typeface="宋体"/>
                <a:cs typeface="宋体"/>
              </a:rPr>
              <a:t>深度优先使用堆栈数据结</a:t>
            </a:r>
            <a:r>
              <a:rPr sz="3200" spc="5" dirty="0">
                <a:highlight>
                  <a:srgbClr val="FFFF00"/>
                </a:highlight>
                <a:latin typeface="宋体"/>
                <a:cs typeface="宋体"/>
              </a:rPr>
              <a:t>构</a:t>
            </a:r>
            <a:endParaRPr sz="3200" dirty="0">
              <a:highlight>
                <a:srgbClr val="FFFF00"/>
              </a:highlight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66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5</a:t>
            </a:r>
            <a:r>
              <a:rPr dirty="0"/>
              <a:t>、深度优先查找和广度优先查</a:t>
            </a:r>
            <a:r>
              <a:rPr spc="-5" dirty="0"/>
              <a:t>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98CB32-AA60-CA04-D957-6F7F0A2E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129130"/>
            <a:ext cx="8382943" cy="527166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5084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5</a:t>
            </a:r>
            <a:r>
              <a:rPr dirty="0"/>
              <a:t>、深度优先查找和广度优先查</a:t>
            </a:r>
            <a:r>
              <a:rPr spc="-5" dirty="0"/>
              <a:t>找</a:t>
            </a: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4C663CB5-9F05-9781-F61F-D7B6A302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0691"/>
            <a:ext cx="8305800" cy="50550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03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5</a:t>
            </a:r>
            <a:r>
              <a:rPr dirty="0"/>
              <a:t>、深度优先查找和广度优先查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181275"/>
            <a:ext cx="7929880" cy="4967514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98450" indent="-273050">
              <a:lnSpc>
                <a:spcPct val="100000"/>
              </a:lnSpc>
              <a:spcBef>
                <a:spcPts val="8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8450" algn="l"/>
              </a:tabLst>
            </a:pPr>
            <a:r>
              <a:rPr sz="3200" dirty="0">
                <a:latin typeface="宋体"/>
                <a:cs typeface="宋体"/>
              </a:rPr>
              <a:t>深度优先查找</a:t>
            </a:r>
            <a:r>
              <a:rPr sz="3200" dirty="0">
                <a:latin typeface="Arial"/>
                <a:cs typeface="Arial"/>
              </a:rPr>
              <a:t>DFS</a:t>
            </a:r>
          </a:p>
          <a:p>
            <a:pPr marL="664845" marR="17780" lvl="1" indent="-246379">
              <a:lnSpc>
                <a:spcPct val="100699"/>
              </a:lnSpc>
              <a:spcBef>
                <a:spcPts val="705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65480" algn="l"/>
              </a:tabLst>
            </a:pPr>
            <a:r>
              <a:rPr sz="3000" dirty="0">
                <a:latin typeface="宋体"/>
                <a:cs typeface="宋体"/>
              </a:rPr>
              <a:t>深度优先查找的效率</a:t>
            </a:r>
            <a:r>
              <a:rPr sz="3000" dirty="0">
                <a:latin typeface="Arial"/>
                <a:cs typeface="Arial"/>
              </a:rPr>
              <a:t>: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宋体"/>
                <a:cs typeface="宋体"/>
              </a:rPr>
              <a:t>消耗的时间和用来表 示图的数据结构的规模是成正比的。因此， 对于邻接矩阵表示法，该遍历的时间效率属 于</a:t>
            </a:r>
            <a:r>
              <a:rPr sz="3000" spc="-5" dirty="0">
                <a:latin typeface="Cambria Math"/>
                <a:cs typeface="Cambria Math"/>
              </a:rPr>
              <a:t>Θ</a:t>
            </a:r>
            <a:r>
              <a:rPr sz="4500" spc="-7" baseline="2777" dirty="0">
                <a:latin typeface="Cambria Math"/>
                <a:cs typeface="Cambria Math"/>
              </a:rPr>
              <a:t>(</a:t>
            </a:r>
            <a:r>
              <a:rPr sz="4500" spc="382" baseline="1851" dirty="0">
                <a:latin typeface="Cambria Math"/>
                <a:cs typeface="Cambria Math"/>
              </a:rPr>
              <a:t> </a:t>
            </a:r>
            <a:r>
              <a:rPr lang="en-US" sz="4500" spc="382" baseline="1851" dirty="0">
                <a:latin typeface="Cambria Math"/>
                <a:cs typeface="Cambria Math"/>
              </a:rPr>
              <a:t>V</a:t>
            </a:r>
            <a:r>
              <a:rPr sz="4500" spc="397" baseline="1851" dirty="0">
                <a:latin typeface="Cambria Math"/>
                <a:cs typeface="Cambria Math"/>
              </a:rPr>
              <a:t> </a:t>
            </a:r>
            <a:r>
              <a:rPr sz="3225" spc="75" baseline="28423" dirty="0">
                <a:latin typeface="Cambria Math"/>
                <a:cs typeface="Cambria Math"/>
              </a:rPr>
              <a:t>2</a:t>
            </a:r>
            <a:r>
              <a:rPr sz="4500" spc="75" baseline="2777" dirty="0">
                <a:latin typeface="Cambria Math"/>
                <a:cs typeface="Cambria Math"/>
              </a:rPr>
              <a:t>)</a:t>
            </a:r>
            <a:r>
              <a:rPr sz="3000" spc="50" dirty="0">
                <a:latin typeface="Arial"/>
                <a:cs typeface="Arial"/>
              </a:rPr>
              <a:t>;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宋体"/>
                <a:cs typeface="宋体"/>
              </a:rPr>
              <a:t>而对于邻接链表表示法，它属</a:t>
            </a:r>
            <a:r>
              <a:rPr sz="3000" spc="-245" dirty="0">
                <a:latin typeface="宋体"/>
                <a:cs typeface="宋体"/>
              </a:rPr>
              <a:t>于 </a:t>
            </a:r>
            <a:r>
              <a:rPr sz="3000" spc="-5" dirty="0">
                <a:latin typeface="Cambria Math"/>
                <a:cs typeface="Cambria Math"/>
              </a:rPr>
              <a:t>Θ</a:t>
            </a:r>
            <a:r>
              <a:rPr sz="4500" spc="-7" baseline="2777" dirty="0">
                <a:latin typeface="Cambria Math"/>
                <a:cs typeface="Cambria Math"/>
              </a:rPr>
              <a:t>(</a:t>
            </a:r>
            <a:r>
              <a:rPr lang="en-US" altLang="zh-CN" sz="4500" spc="382" baseline="1851" dirty="0">
                <a:latin typeface="Cambria Math"/>
                <a:cs typeface="Cambria Math"/>
              </a:rPr>
              <a:t>V+E </a:t>
            </a:r>
            <a:r>
              <a:rPr sz="4500" baseline="2777" dirty="0">
                <a:latin typeface="Cambria Math"/>
                <a:cs typeface="Cambria Math"/>
              </a:rPr>
              <a:t>)</a:t>
            </a:r>
            <a:r>
              <a:rPr sz="3000" dirty="0">
                <a:latin typeface="宋体"/>
                <a:cs typeface="宋体"/>
              </a:rPr>
              <a:t>，其中</a:t>
            </a:r>
            <a:r>
              <a:rPr sz="3000" spc="-560" dirty="0">
                <a:latin typeface="宋体"/>
                <a:cs typeface="宋体"/>
              </a:rPr>
              <a:t> </a:t>
            </a:r>
            <a:r>
              <a:rPr sz="3000" spc="-5" dirty="0">
                <a:latin typeface="Cambria Math"/>
                <a:cs typeface="Cambria Math"/>
              </a:rPr>
              <a:t>V</a:t>
            </a:r>
            <a:r>
              <a:rPr sz="3000" spc="275" dirty="0">
                <a:latin typeface="Cambria Math"/>
                <a:cs typeface="Cambria Math"/>
              </a:rPr>
              <a:t> </a:t>
            </a:r>
            <a:r>
              <a:rPr sz="3000" dirty="0">
                <a:latin typeface="宋体"/>
                <a:cs typeface="宋体"/>
              </a:rPr>
              <a:t>和</a:t>
            </a:r>
            <a:r>
              <a:rPr sz="3000" spc="-560" dirty="0">
                <a:latin typeface="宋体"/>
                <a:cs typeface="宋体"/>
              </a:rPr>
              <a:t> </a:t>
            </a:r>
            <a:r>
              <a:rPr sz="3000" spc="-5" dirty="0">
                <a:latin typeface="Cambria Math"/>
                <a:cs typeface="Cambria Math"/>
              </a:rPr>
              <a:t>E</a:t>
            </a:r>
            <a:r>
              <a:rPr sz="3000" spc="280" dirty="0">
                <a:latin typeface="Cambria Math"/>
                <a:cs typeface="Cambria Math"/>
              </a:rPr>
              <a:t> </a:t>
            </a:r>
            <a:r>
              <a:rPr sz="3000" dirty="0">
                <a:latin typeface="宋体"/>
                <a:cs typeface="宋体"/>
              </a:rPr>
              <a:t>分别是图的顶</a:t>
            </a:r>
            <a:r>
              <a:rPr sz="3000" spc="-855" dirty="0">
                <a:latin typeface="宋体"/>
                <a:cs typeface="宋体"/>
              </a:rPr>
              <a:t>点 </a:t>
            </a:r>
            <a:r>
              <a:rPr sz="3000" dirty="0">
                <a:latin typeface="宋体"/>
                <a:cs typeface="宋体"/>
              </a:rPr>
              <a:t>和边的数量。</a:t>
            </a:r>
          </a:p>
          <a:p>
            <a:pPr marL="664845" marR="17780" lvl="1" indent="-246379" algn="just">
              <a:lnSpc>
                <a:spcPct val="100000"/>
              </a:lnSpc>
              <a:spcBef>
                <a:spcPts val="720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65480" algn="l"/>
              </a:tabLst>
            </a:pPr>
            <a:r>
              <a:rPr sz="3000" dirty="0">
                <a:latin typeface="宋体"/>
                <a:cs typeface="宋体"/>
              </a:rPr>
              <a:t>具有两种顶点访问顺序：先序访问（顶点入 栈的时候访问）和后序访问（顶点出栈的时 候访问）。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03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5</a:t>
            </a:r>
            <a:r>
              <a:rPr dirty="0"/>
              <a:t>、深度优先查找和广度优先查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83792"/>
            <a:ext cx="7981315" cy="43135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85750" indent="-273050" algn="just">
              <a:lnSpc>
                <a:spcPct val="100000"/>
              </a:lnSpc>
              <a:spcBef>
                <a:spcPts val="86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深度优先查找</a:t>
            </a:r>
            <a:r>
              <a:rPr sz="3200" dirty="0">
                <a:latin typeface="Arial"/>
                <a:cs typeface="Arial"/>
              </a:rPr>
              <a:t>DFS</a:t>
            </a:r>
          </a:p>
          <a:p>
            <a:pPr marL="652145" marR="5080" lvl="1" indent="-246379" algn="just">
              <a:lnSpc>
                <a:spcPct val="99900"/>
              </a:lnSpc>
              <a:spcBef>
                <a:spcPts val="765"/>
              </a:spcBef>
              <a:buClr>
                <a:srgbClr val="0F6EC5"/>
              </a:buClr>
              <a:buSzPct val="84375"/>
              <a:buFont typeface="Wingdings 2"/>
              <a:buChar char=""/>
              <a:tabLst>
                <a:tab pos="652780" algn="l"/>
              </a:tabLst>
            </a:pPr>
            <a:r>
              <a:rPr sz="3200" spc="-5" dirty="0">
                <a:latin typeface="Arial"/>
                <a:cs typeface="Arial"/>
              </a:rPr>
              <a:t>DFS</a:t>
            </a:r>
            <a:r>
              <a:rPr sz="3200" dirty="0">
                <a:latin typeface="宋体"/>
                <a:cs typeface="宋体"/>
              </a:rPr>
              <a:t>重要的基本应用包括检查图的</a:t>
            </a:r>
            <a:r>
              <a:rPr sz="3200" dirty="0">
                <a:solidFill>
                  <a:srgbClr val="FF0000"/>
                </a:solidFill>
                <a:latin typeface="宋体"/>
                <a:cs typeface="宋体"/>
              </a:rPr>
              <a:t>连通性 </a:t>
            </a:r>
            <a:r>
              <a:rPr sz="3200" dirty="0">
                <a:latin typeface="宋体"/>
                <a:cs typeface="宋体"/>
              </a:rPr>
              <a:t>和</a:t>
            </a:r>
            <a:r>
              <a:rPr sz="3200" dirty="0">
                <a:solidFill>
                  <a:srgbClr val="FF0000"/>
                </a:solidFill>
                <a:latin typeface="宋体"/>
                <a:cs typeface="宋体"/>
              </a:rPr>
              <a:t>无环性</a:t>
            </a:r>
            <a:r>
              <a:rPr sz="3200" dirty="0">
                <a:latin typeface="宋体"/>
                <a:cs typeface="宋体"/>
              </a:rPr>
              <a:t>。因为</a:t>
            </a:r>
            <a:r>
              <a:rPr sz="3200" spc="-5" dirty="0">
                <a:latin typeface="Arial"/>
                <a:cs typeface="Arial"/>
              </a:rPr>
              <a:t>DFS</a:t>
            </a:r>
            <a:r>
              <a:rPr sz="3200" dirty="0">
                <a:latin typeface="宋体"/>
                <a:cs typeface="宋体"/>
              </a:rPr>
              <a:t>在访问了所有和初始 顶点有路径相连的顶点之后就会停下来， 所以我们可以这样检查一个图的</a:t>
            </a:r>
            <a:r>
              <a:rPr sz="3200" dirty="0">
                <a:highlight>
                  <a:srgbClr val="FFFF00"/>
                </a:highlight>
                <a:latin typeface="宋体"/>
                <a:cs typeface="宋体"/>
              </a:rPr>
              <a:t>连通性</a:t>
            </a:r>
            <a:r>
              <a:rPr sz="3200" spc="5" dirty="0">
                <a:latin typeface="宋体"/>
                <a:cs typeface="宋体"/>
              </a:rPr>
              <a:t>：</a:t>
            </a:r>
            <a:endParaRPr sz="3200" dirty="0">
              <a:latin typeface="宋体"/>
              <a:cs typeface="宋体"/>
            </a:endParaRPr>
          </a:p>
          <a:p>
            <a:pPr marL="652145" marR="5080" lvl="1" indent="-246379" algn="just">
              <a:lnSpc>
                <a:spcPts val="3829"/>
              </a:lnSpc>
              <a:spcBef>
                <a:spcPts val="915"/>
              </a:spcBef>
              <a:buClr>
                <a:srgbClr val="0F6EC5"/>
              </a:buClr>
              <a:buSzPct val="84375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从任意一个节点开始</a:t>
            </a:r>
            <a:r>
              <a:rPr sz="3200" spc="-5" dirty="0">
                <a:latin typeface="Arial"/>
                <a:cs typeface="Arial"/>
              </a:rPr>
              <a:t>DFS</a:t>
            </a:r>
            <a:r>
              <a:rPr sz="3200" dirty="0">
                <a:latin typeface="宋体"/>
                <a:cs typeface="宋体"/>
              </a:rPr>
              <a:t>遍历，算法停下 来时，检查是否所有的顶点都被访问过</a:t>
            </a:r>
            <a:r>
              <a:rPr sz="3200" spc="5" dirty="0">
                <a:latin typeface="宋体"/>
                <a:cs typeface="宋体"/>
              </a:rPr>
              <a:t>。</a:t>
            </a:r>
            <a:endParaRPr sz="3200" dirty="0">
              <a:latin typeface="宋体"/>
              <a:cs typeface="宋体"/>
            </a:endParaRPr>
          </a:p>
          <a:p>
            <a:pPr marL="652780" lvl="1" indent="-246379" algn="just">
              <a:lnSpc>
                <a:spcPct val="100000"/>
              </a:lnSpc>
              <a:spcBef>
                <a:spcPts val="635"/>
              </a:spcBef>
              <a:buClr>
                <a:srgbClr val="0F6EC5"/>
              </a:buClr>
              <a:buSzPct val="84375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利用回边查找</a:t>
            </a:r>
            <a:r>
              <a:rPr sz="3200" dirty="0">
                <a:highlight>
                  <a:srgbClr val="FFFF00"/>
                </a:highlight>
                <a:latin typeface="宋体"/>
                <a:cs typeface="宋体"/>
              </a:rPr>
              <a:t>无环性</a:t>
            </a:r>
            <a:r>
              <a:rPr sz="3200" spc="5" dirty="0">
                <a:latin typeface="宋体"/>
                <a:cs typeface="宋体"/>
              </a:rPr>
              <a:t>。</a:t>
            </a:r>
            <a:endParaRPr sz="32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03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5</a:t>
            </a:r>
            <a:r>
              <a:rPr dirty="0"/>
              <a:t>、深度优先查找和广度优先查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3385"/>
            <a:ext cx="7918450" cy="4310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广度优先查找</a:t>
            </a:r>
            <a:r>
              <a:rPr sz="3200" spc="-5" dirty="0">
                <a:latin typeface="Arial"/>
                <a:cs typeface="Arial"/>
              </a:rPr>
              <a:t>BFS</a:t>
            </a:r>
            <a:endParaRPr sz="3200" dirty="0">
              <a:latin typeface="Arial"/>
              <a:cs typeface="Arial"/>
            </a:endParaRPr>
          </a:p>
          <a:p>
            <a:pPr marL="652780" lvl="1" indent="-246379">
              <a:lnSpc>
                <a:spcPct val="100000"/>
              </a:lnSpc>
              <a:spcBef>
                <a:spcPts val="2535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dirty="0">
                <a:latin typeface="宋体"/>
                <a:cs typeface="宋体"/>
              </a:rPr>
              <a:t>首先访问所有和初始顶点邻接的顶点</a:t>
            </a:r>
          </a:p>
          <a:p>
            <a:pPr marL="652780" lvl="1" indent="-246379">
              <a:lnSpc>
                <a:spcPct val="100000"/>
              </a:lnSpc>
              <a:spcBef>
                <a:spcPts val="2520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dirty="0">
                <a:latin typeface="宋体"/>
                <a:cs typeface="宋体"/>
              </a:rPr>
              <a:t>然后是离它两条边的所有未访问顶点，循环</a:t>
            </a:r>
          </a:p>
          <a:p>
            <a:pPr marL="652780" lvl="1" indent="-246379">
              <a:lnSpc>
                <a:spcPct val="100000"/>
              </a:lnSpc>
              <a:spcBef>
                <a:spcPts val="2520"/>
              </a:spcBef>
              <a:buClr>
                <a:srgbClr val="0F6EC5"/>
              </a:buClr>
              <a:buSzPct val="85000"/>
              <a:buFont typeface="Wingdings 2"/>
              <a:buChar char=""/>
              <a:tabLst>
                <a:tab pos="652780" algn="l"/>
              </a:tabLst>
            </a:pPr>
            <a:r>
              <a:rPr sz="3000" dirty="0">
                <a:latin typeface="宋体"/>
                <a:cs typeface="宋体"/>
              </a:rPr>
              <a:t>直到所有与初始点联通的顶点访问完毕。</a:t>
            </a:r>
          </a:p>
          <a:p>
            <a:pPr marL="285750" marR="5080" indent="-273050">
              <a:lnSpc>
                <a:spcPct val="150000"/>
              </a:lnSpc>
              <a:spcBef>
                <a:spcPts val="720"/>
              </a:spcBef>
              <a:buClr>
                <a:srgbClr val="0AD0D9"/>
              </a:buClr>
              <a:buSzPct val="95000"/>
              <a:buFont typeface="Wingdings 2"/>
              <a:buChar char=""/>
              <a:tabLst>
                <a:tab pos="285750" algn="l"/>
              </a:tabLst>
            </a:pPr>
            <a:r>
              <a:rPr sz="3000" dirty="0">
                <a:latin typeface="宋体"/>
                <a:cs typeface="宋体"/>
              </a:rPr>
              <a:t>可根据广度优先遍历图，构造出广度优先查找 森林，广度优先使用</a:t>
            </a:r>
            <a:r>
              <a:rPr sz="3000" dirty="0">
                <a:highlight>
                  <a:srgbClr val="FFFF00"/>
                </a:highlight>
                <a:latin typeface="宋体"/>
                <a:cs typeface="宋体"/>
              </a:rPr>
              <a:t>队列</a:t>
            </a:r>
            <a:r>
              <a:rPr sz="3000" dirty="0">
                <a:latin typeface="宋体"/>
                <a:cs typeface="宋体"/>
              </a:rPr>
              <a:t>数据结构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332803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5</a:t>
            </a:r>
            <a:r>
              <a:rPr dirty="0"/>
              <a:t>、深度优先查找和广度优先查</a:t>
            </a:r>
            <a:r>
              <a:rPr spc="-5" dirty="0"/>
              <a:t>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E8436F-0F6C-24F0-CF82-A3EA7ECF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971650"/>
            <a:ext cx="8466391" cy="55580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03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5</a:t>
            </a:r>
            <a:r>
              <a:rPr dirty="0"/>
              <a:t>、深度优先查找和广度优先查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346352"/>
            <a:ext cx="8054975" cy="42202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98450" indent="-273050">
              <a:lnSpc>
                <a:spcPct val="100000"/>
              </a:lnSpc>
              <a:spcBef>
                <a:spcPts val="11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98450" algn="l"/>
              </a:tabLst>
            </a:pPr>
            <a:r>
              <a:rPr sz="3200" dirty="0">
                <a:latin typeface="宋体"/>
                <a:cs typeface="宋体"/>
              </a:rPr>
              <a:t>广度优先查找</a:t>
            </a:r>
            <a:r>
              <a:rPr sz="3200" spc="-5" dirty="0">
                <a:latin typeface="Arial"/>
                <a:cs typeface="Arial"/>
              </a:rPr>
              <a:t>BFS</a:t>
            </a:r>
            <a:endParaRPr sz="3200" dirty="0">
              <a:latin typeface="Arial"/>
              <a:cs typeface="Arial"/>
            </a:endParaRPr>
          </a:p>
          <a:p>
            <a:pPr marL="664845" marR="66675" lvl="1" indent="-246379">
              <a:lnSpc>
                <a:spcPct val="100400"/>
              </a:lnSpc>
              <a:spcBef>
                <a:spcPts val="1070"/>
              </a:spcBef>
              <a:buClr>
                <a:srgbClr val="0F6EC5"/>
              </a:buClr>
              <a:buSzPct val="84375"/>
              <a:buFont typeface="Wingdings 2"/>
              <a:buChar char=""/>
              <a:tabLst>
                <a:tab pos="665480" algn="l"/>
              </a:tabLst>
            </a:pPr>
            <a:r>
              <a:rPr sz="3200" dirty="0">
                <a:latin typeface="宋体"/>
                <a:cs typeface="宋体"/>
              </a:rPr>
              <a:t>广度优先查找的效率</a:t>
            </a:r>
            <a:r>
              <a:rPr sz="3200" dirty="0">
                <a:latin typeface="Arial"/>
                <a:cs typeface="Arial"/>
              </a:rPr>
              <a:t>: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宋体"/>
                <a:cs typeface="宋体"/>
              </a:rPr>
              <a:t>和深度优先查找</a:t>
            </a:r>
            <a:r>
              <a:rPr sz="3200" spc="5" dirty="0">
                <a:latin typeface="宋体"/>
                <a:cs typeface="宋体"/>
              </a:rPr>
              <a:t>一 </a:t>
            </a:r>
            <a:r>
              <a:rPr sz="3200" dirty="0">
                <a:latin typeface="宋体"/>
                <a:cs typeface="宋体"/>
              </a:rPr>
              <a:t>样，消耗的时间和用来表示图的数据结构 的规模是成正比的。因此，对于邻接矩阵 表示法，该遍历的时间效率属于</a:t>
            </a:r>
            <a:r>
              <a:rPr sz="3200" spc="-5" dirty="0">
                <a:latin typeface="Cambria Math"/>
                <a:cs typeface="Cambria Math"/>
              </a:rPr>
              <a:t>Θ</a:t>
            </a:r>
            <a:r>
              <a:rPr sz="4800" spc="-7" baseline="2604" dirty="0">
                <a:latin typeface="Cambria Math"/>
                <a:cs typeface="Cambria Math"/>
              </a:rPr>
              <a:t>(</a:t>
            </a:r>
            <a:r>
              <a:rPr sz="4800" spc="405" baseline="2604" dirty="0">
                <a:latin typeface="Cambria Math"/>
                <a:cs typeface="Cambria Math"/>
              </a:rPr>
              <a:t> </a:t>
            </a:r>
            <a:r>
              <a:rPr sz="3200" spc="-160" dirty="0">
                <a:latin typeface="Cambria Math"/>
                <a:cs typeface="Cambria Math"/>
              </a:rPr>
              <a:t>�</a:t>
            </a:r>
            <a:r>
              <a:rPr sz="4800" spc="412" baseline="2604" dirty="0">
                <a:latin typeface="Cambria Math"/>
                <a:cs typeface="Cambria Math"/>
              </a:rPr>
              <a:t> </a:t>
            </a:r>
            <a:r>
              <a:rPr sz="3450" spc="82" baseline="27777" dirty="0">
                <a:latin typeface="Cambria Math"/>
                <a:cs typeface="Cambria Math"/>
              </a:rPr>
              <a:t>2</a:t>
            </a:r>
            <a:r>
              <a:rPr sz="4800" spc="82" baseline="2604" dirty="0">
                <a:latin typeface="Cambria Math"/>
                <a:cs typeface="Cambria Math"/>
              </a:rPr>
              <a:t>)</a:t>
            </a:r>
            <a:r>
              <a:rPr sz="3200" spc="55" dirty="0">
                <a:latin typeface="Arial"/>
                <a:cs typeface="Arial"/>
              </a:rPr>
              <a:t>;  </a:t>
            </a:r>
            <a:r>
              <a:rPr sz="3200" dirty="0">
                <a:latin typeface="宋体"/>
                <a:cs typeface="宋体"/>
              </a:rPr>
              <a:t>而对于</a:t>
            </a:r>
            <a:r>
              <a:rPr sz="3200" dirty="0">
                <a:highlight>
                  <a:srgbClr val="FFFF00"/>
                </a:highlight>
                <a:latin typeface="宋体"/>
                <a:cs typeface="宋体"/>
              </a:rPr>
              <a:t>邻接链表</a:t>
            </a:r>
            <a:r>
              <a:rPr sz="3200" dirty="0">
                <a:latin typeface="宋体"/>
                <a:cs typeface="宋体"/>
              </a:rPr>
              <a:t>表示法，它属于</a:t>
            </a:r>
            <a:r>
              <a:rPr sz="3200" spc="-5" dirty="0">
                <a:latin typeface="Cambria Math"/>
                <a:cs typeface="Cambria Math"/>
              </a:rPr>
              <a:t>Θ</a:t>
            </a:r>
            <a:r>
              <a:rPr sz="4800" spc="-7" baseline="2604" dirty="0">
                <a:latin typeface="Cambria Math"/>
                <a:cs typeface="Cambria Math"/>
              </a:rPr>
              <a:t>(</a:t>
            </a:r>
            <a:r>
              <a:rPr sz="4800" spc="419" baseline="2604" dirty="0">
                <a:latin typeface="Cambria Math"/>
                <a:cs typeface="Cambria Math"/>
              </a:rPr>
              <a:t> </a:t>
            </a:r>
            <a:r>
              <a:rPr sz="3200" spc="-160" dirty="0">
                <a:latin typeface="Cambria Math"/>
                <a:cs typeface="Cambria Math"/>
              </a:rPr>
              <a:t>�</a:t>
            </a:r>
            <a:r>
              <a:rPr sz="4800" spc="-157" baseline="2604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+</a:t>
            </a:r>
          </a:p>
          <a:p>
            <a:pPr marL="664845" marR="17780">
              <a:lnSpc>
                <a:spcPts val="3920"/>
              </a:lnSpc>
              <a:spcBef>
                <a:spcPts val="65"/>
              </a:spcBef>
            </a:pPr>
            <a:r>
              <a:rPr sz="4800" spc="450" baseline="2604" dirty="0">
                <a:latin typeface="Cambria Math"/>
                <a:cs typeface="Cambria Math"/>
              </a:rPr>
              <a:t> </a:t>
            </a:r>
            <a:r>
              <a:rPr sz="3200" spc="-165" dirty="0">
                <a:latin typeface="Cambria Math"/>
                <a:cs typeface="Cambria Math"/>
              </a:rPr>
              <a:t>�</a:t>
            </a:r>
            <a:r>
              <a:rPr sz="4800" spc="427" baseline="2604" dirty="0">
                <a:latin typeface="Cambria Math"/>
                <a:cs typeface="Cambria Math"/>
              </a:rPr>
              <a:t> </a:t>
            </a:r>
            <a:r>
              <a:rPr sz="4800" spc="-7" baseline="2604" dirty="0">
                <a:latin typeface="Cambria Math"/>
                <a:cs typeface="Cambria Math"/>
              </a:rPr>
              <a:t>)</a:t>
            </a:r>
            <a:r>
              <a:rPr sz="3200" spc="-5" dirty="0">
                <a:latin typeface="宋体"/>
                <a:cs typeface="宋体"/>
              </a:rPr>
              <a:t>，</a:t>
            </a:r>
            <a:r>
              <a:rPr sz="3200" dirty="0">
                <a:latin typeface="宋体"/>
                <a:cs typeface="宋体"/>
              </a:rPr>
              <a:t>其中</a:t>
            </a:r>
            <a:r>
              <a:rPr sz="3200" spc="-600" dirty="0">
                <a:latin typeface="宋体"/>
                <a:cs typeface="宋体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V</a:t>
            </a:r>
            <a:r>
              <a:rPr sz="3200" spc="290" dirty="0">
                <a:latin typeface="Cambria Math"/>
                <a:cs typeface="Cambria Math"/>
              </a:rPr>
              <a:t> </a:t>
            </a:r>
            <a:r>
              <a:rPr sz="3200" dirty="0">
                <a:latin typeface="宋体"/>
                <a:cs typeface="宋体"/>
              </a:rPr>
              <a:t>和</a:t>
            </a:r>
            <a:r>
              <a:rPr sz="3200" spc="-600" dirty="0">
                <a:latin typeface="宋体"/>
                <a:cs typeface="宋体"/>
              </a:rPr>
              <a:t> </a:t>
            </a:r>
            <a:r>
              <a:rPr sz="3200" spc="-5" dirty="0">
                <a:latin typeface="Cambria Math"/>
                <a:cs typeface="Cambria Math"/>
              </a:rPr>
              <a:t>E</a:t>
            </a:r>
            <a:r>
              <a:rPr sz="3200" spc="290" dirty="0">
                <a:latin typeface="Cambria Math"/>
                <a:cs typeface="Cambria Math"/>
              </a:rPr>
              <a:t> </a:t>
            </a:r>
            <a:r>
              <a:rPr sz="3200" dirty="0">
                <a:latin typeface="宋体"/>
                <a:cs typeface="宋体"/>
              </a:rPr>
              <a:t>分别是图的顶点和边</a:t>
            </a:r>
            <a:r>
              <a:rPr sz="3200" spc="-1055" dirty="0">
                <a:latin typeface="宋体"/>
                <a:cs typeface="宋体"/>
              </a:rPr>
              <a:t>的 </a:t>
            </a:r>
            <a:r>
              <a:rPr sz="3200" dirty="0">
                <a:latin typeface="宋体"/>
                <a:cs typeface="宋体"/>
              </a:rPr>
              <a:t>数量</a:t>
            </a:r>
            <a:r>
              <a:rPr sz="3200" spc="5" dirty="0">
                <a:latin typeface="宋体"/>
                <a:cs typeface="宋体"/>
              </a:rPr>
              <a:t>。</a:t>
            </a:r>
            <a:endParaRPr sz="32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03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5</a:t>
            </a:r>
            <a:r>
              <a:rPr dirty="0"/>
              <a:t>、深度优先查找和广度优先查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6352"/>
            <a:ext cx="7981315" cy="4439677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1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广度优先查找</a:t>
            </a:r>
            <a:r>
              <a:rPr sz="3200" spc="-5" dirty="0">
                <a:latin typeface="Arial"/>
                <a:cs typeface="Arial"/>
              </a:rPr>
              <a:t>BFS</a:t>
            </a:r>
            <a:endParaRPr sz="3200" dirty="0">
              <a:latin typeface="Arial"/>
              <a:cs typeface="Arial"/>
            </a:endParaRPr>
          </a:p>
          <a:p>
            <a:pPr marL="652780" lvl="1" indent="-246379">
              <a:lnSpc>
                <a:spcPct val="100000"/>
              </a:lnSpc>
              <a:spcBef>
                <a:spcPts val="1085"/>
              </a:spcBef>
              <a:buClr>
                <a:srgbClr val="0F6EC5"/>
              </a:buClr>
              <a:buSzPct val="84375"/>
              <a:buFont typeface="Wingdings 2"/>
              <a:buChar char=""/>
              <a:tabLst>
                <a:tab pos="652780" algn="l"/>
              </a:tabLst>
            </a:pPr>
            <a:r>
              <a:rPr sz="3200" dirty="0">
                <a:latin typeface="宋体"/>
                <a:cs typeface="宋体"/>
              </a:rPr>
              <a:t>广度优先查找的效率</a:t>
            </a:r>
            <a:r>
              <a:rPr sz="3200" dirty="0">
                <a:latin typeface="Arial"/>
                <a:cs typeface="Arial"/>
              </a:rPr>
              <a:t>:</a:t>
            </a:r>
          </a:p>
          <a:p>
            <a:pPr marL="652145" marR="5080" lvl="1" indent="-246379">
              <a:lnSpc>
                <a:spcPct val="99900"/>
              </a:lnSpc>
              <a:spcBef>
                <a:spcPts val="770"/>
              </a:spcBef>
              <a:buClr>
                <a:srgbClr val="0F6EC5"/>
              </a:buClr>
              <a:buSzPct val="84375"/>
              <a:buFont typeface="Wingdings 2"/>
              <a:buChar char=""/>
              <a:tabLst>
                <a:tab pos="765175" algn="l"/>
                <a:tab pos="765810" algn="l"/>
              </a:tabLst>
            </a:pPr>
            <a:r>
              <a:rPr dirty="0"/>
              <a:t>	</a:t>
            </a:r>
            <a:r>
              <a:rPr sz="3200" dirty="0">
                <a:latin typeface="宋体"/>
                <a:cs typeface="宋体"/>
              </a:rPr>
              <a:t>不同的是：广度优先查找只产生顶点</a:t>
            </a:r>
            <a:r>
              <a:rPr sz="3200" spc="5" dirty="0">
                <a:latin typeface="宋体"/>
                <a:cs typeface="宋体"/>
              </a:rPr>
              <a:t>的 </a:t>
            </a:r>
            <a:r>
              <a:rPr sz="3200" dirty="0">
                <a:latin typeface="宋体"/>
                <a:cs typeface="宋体"/>
              </a:rPr>
              <a:t>一种排序。因为队列是</a:t>
            </a:r>
            <a:r>
              <a:rPr sz="3200" spc="-5" dirty="0">
                <a:latin typeface="Arial"/>
                <a:cs typeface="Arial"/>
              </a:rPr>
              <a:t>FIFO(</a:t>
            </a:r>
            <a:r>
              <a:rPr sz="3200" dirty="0">
                <a:latin typeface="宋体"/>
                <a:cs typeface="宋体"/>
              </a:rPr>
              <a:t>先进先出</a:t>
            </a:r>
            <a:r>
              <a:rPr sz="3200" spc="-5" dirty="0">
                <a:latin typeface="Arial"/>
                <a:cs typeface="Arial"/>
              </a:rPr>
              <a:t>)</a:t>
            </a:r>
            <a:r>
              <a:rPr sz="3200" spc="5" dirty="0">
                <a:latin typeface="宋体"/>
                <a:cs typeface="宋体"/>
              </a:rPr>
              <a:t>的 </a:t>
            </a:r>
            <a:r>
              <a:rPr sz="3200" dirty="0">
                <a:latin typeface="宋体"/>
                <a:cs typeface="宋体"/>
              </a:rPr>
              <a:t>结构，所以顶点入队的次序和他们出队的 次序是相同的</a:t>
            </a:r>
            <a:r>
              <a:rPr sz="3200" spc="5" dirty="0">
                <a:latin typeface="宋体"/>
                <a:cs typeface="宋体"/>
              </a:rPr>
              <a:t>。</a:t>
            </a:r>
            <a:endParaRPr sz="3200" dirty="0">
              <a:latin typeface="宋体"/>
              <a:cs typeface="宋体"/>
            </a:endParaRPr>
          </a:p>
          <a:p>
            <a:pPr marL="652145" marR="298450" lvl="1" indent="-246379">
              <a:lnSpc>
                <a:spcPts val="3829"/>
              </a:lnSpc>
              <a:spcBef>
                <a:spcPts val="915"/>
              </a:spcBef>
              <a:buClr>
                <a:srgbClr val="0F6EC5"/>
              </a:buClr>
              <a:buSzPct val="84375"/>
              <a:buFont typeface="Wingdings 2"/>
              <a:buChar char=""/>
              <a:tabLst>
                <a:tab pos="765175" algn="l"/>
                <a:tab pos="765810" algn="l"/>
              </a:tabLst>
            </a:pPr>
            <a:r>
              <a:rPr dirty="0"/>
              <a:t>	</a:t>
            </a:r>
            <a:r>
              <a:rPr sz="3200" dirty="0">
                <a:latin typeface="宋体"/>
                <a:cs typeface="宋体"/>
              </a:rPr>
              <a:t>也可以通过广度优先查找验证图的</a:t>
            </a:r>
            <a:r>
              <a:rPr sz="3200" dirty="0">
                <a:highlight>
                  <a:srgbClr val="FFFF00"/>
                </a:highlight>
                <a:latin typeface="宋体"/>
                <a:cs typeface="宋体"/>
              </a:rPr>
              <a:t>连通 性和无环性</a:t>
            </a:r>
            <a:r>
              <a:rPr sz="3200" spc="5" dirty="0">
                <a:latin typeface="宋体"/>
                <a:cs typeface="宋体"/>
              </a:rPr>
              <a:t>。</a:t>
            </a:r>
            <a:endParaRPr sz="32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804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3</a:t>
            </a:r>
            <a:r>
              <a:rPr dirty="0"/>
              <a:t>、最近对和凸包问题的蛮力算</a:t>
            </a:r>
            <a:r>
              <a:rPr spc="-5" dirty="0"/>
              <a:t>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8450" marR="117475" indent="-273050">
              <a:lnSpc>
                <a:spcPct val="100600"/>
              </a:lnSpc>
              <a:spcBef>
                <a:spcPts val="7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98450" algn="l"/>
              </a:tabLst>
            </a:pPr>
            <a:r>
              <a:rPr dirty="0" err="1"/>
              <a:t>凸包问题是为一个</a:t>
            </a:r>
            <a:r>
              <a:rPr lang="en-US" altLang="zh-CN" spc="-365" dirty="0" err="1">
                <a:latin typeface="Cambria Math"/>
              </a:rPr>
              <a:t>n</a:t>
            </a:r>
            <a:r>
              <a:rPr dirty="0" err="1"/>
              <a:t>个点的集合构造凸包的问题</a:t>
            </a:r>
            <a:r>
              <a:rPr spc="-5" dirty="0"/>
              <a:t>。 </a:t>
            </a:r>
            <a:r>
              <a:rPr dirty="0"/>
              <a:t>为了解决该问题，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需要找出某些点，它们将作为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这</a:t>
            </a:r>
            <a:r>
              <a:rPr u="heavy" spc="-2845" dirty="0">
                <a:uFill>
                  <a:solidFill>
                    <a:srgbClr val="000000"/>
                  </a:solidFill>
                </a:uFill>
              </a:rPr>
              <a:t>个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集合的凸多边形的顶点</a:t>
            </a:r>
            <a:r>
              <a:rPr dirty="0"/>
              <a:t>。数学家将这种多边形</a:t>
            </a:r>
            <a:r>
              <a:rPr spc="-5" dirty="0"/>
              <a:t>的</a:t>
            </a:r>
            <a:r>
              <a:rPr dirty="0"/>
              <a:t>顶 点称为“</a:t>
            </a:r>
            <a:r>
              <a:rPr dirty="0">
                <a:solidFill>
                  <a:srgbClr val="FF3300"/>
                </a:solidFill>
              </a:rPr>
              <a:t>极点</a:t>
            </a:r>
            <a:r>
              <a:rPr dirty="0"/>
              <a:t>”</a:t>
            </a:r>
            <a:r>
              <a:rPr spc="-5" dirty="0"/>
              <a:t>。</a:t>
            </a:r>
          </a:p>
          <a:p>
            <a:pPr marL="298450" marR="17780" indent="-273050">
              <a:lnSpc>
                <a:spcPct val="100099"/>
              </a:lnSpc>
              <a:spcBef>
                <a:spcPts val="66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98450" algn="l"/>
              </a:tabLst>
            </a:pPr>
            <a:r>
              <a:rPr dirty="0"/>
              <a:t>一个凸集合的</a:t>
            </a:r>
            <a:r>
              <a:rPr dirty="0">
                <a:solidFill>
                  <a:srgbClr val="FF3300"/>
                </a:solidFill>
              </a:rPr>
              <a:t>极点</a:t>
            </a:r>
            <a:r>
              <a:rPr dirty="0"/>
              <a:t>是这个集合中这样的点：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对于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任</a:t>
            </a:r>
            <a:r>
              <a:rPr u="heavy" spc="-2060" dirty="0">
                <a:uFill>
                  <a:solidFill>
                    <a:srgbClr val="000000"/>
                  </a:solidFill>
                </a:uFill>
              </a:rPr>
              <a:t>何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以集合中的点为端点的线段来说，它们不是这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种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线 段的中点</a:t>
            </a:r>
            <a:r>
              <a:rPr dirty="0"/>
              <a:t>。例如，一个三角形的极点是它的</a:t>
            </a:r>
            <a:r>
              <a:rPr spc="-5" dirty="0">
                <a:latin typeface="Arial"/>
                <a:cs typeface="Arial"/>
              </a:rPr>
              <a:t>3</a:t>
            </a:r>
            <a:r>
              <a:rPr spc="-5" dirty="0"/>
              <a:t>个</a:t>
            </a:r>
            <a:r>
              <a:rPr dirty="0"/>
              <a:t>顶 点</a:t>
            </a:r>
            <a:r>
              <a:rPr spc="-5" dirty="0"/>
              <a:t>，</a:t>
            </a:r>
            <a:r>
              <a:rPr spc="-715" dirty="0"/>
              <a:t> </a:t>
            </a:r>
            <a:r>
              <a:rPr dirty="0"/>
              <a:t>一个圆形的极点是它圆周上的所有点，对</a:t>
            </a:r>
            <a:r>
              <a:rPr spc="-5" dirty="0"/>
              <a:t>于</a:t>
            </a:r>
            <a:r>
              <a:rPr dirty="0"/>
              <a:t>图 中</a:t>
            </a:r>
            <a:r>
              <a:rPr spc="-5" dirty="0">
                <a:latin typeface="Arial"/>
                <a:cs typeface="Arial"/>
              </a:rPr>
              <a:t>8</a:t>
            </a:r>
            <a:r>
              <a:rPr dirty="0"/>
              <a:t>个点的集合来说，它的凸包的极点是</a:t>
            </a:r>
            <a:r>
              <a:rPr spc="5" dirty="0">
                <a:latin typeface="Arial"/>
                <a:cs typeface="Arial"/>
              </a:rPr>
              <a:t>P</a:t>
            </a:r>
            <a:r>
              <a:rPr sz="2700" spc="7" baseline="-16975" dirty="0">
                <a:latin typeface="Arial"/>
                <a:cs typeface="Arial"/>
              </a:rPr>
              <a:t>1</a:t>
            </a:r>
            <a:r>
              <a:rPr sz="2800" spc="5" dirty="0"/>
              <a:t>，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700" spc="7" baseline="-16975" dirty="0">
                <a:latin typeface="Arial"/>
                <a:cs typeface="Arial"/>
              </a:rPr>
              <a:t>5</a:t>
            </a:r>
            <a:endParaRPr sz="2700" baseline="-16975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3590" y="5209565"/>
            <a:ext cx="247078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宋体"/>
                <a:cs typeface="宋体"/>
              </a:rPr>
              <a:t>，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700" spc="7" baseline="-16975" dirty="0">
                <a:latin typeface="Arial"/>
                <a:cs typeface="Arial"/>
              </a:rPr>
              <a:t>6</a:t>
            </a:r>
            <a:r>
              <a:rPr sz="2700" spc="7" baseline="-16975" dirty="0">
                <a:latin typeface="宋体"/>
                <a:cs typeface="宋体"/>
              </a:rPr>
              <a:t>，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700" spc="7" baseline="-16975" dirty="0">
                <a:latin typeface="Arial"/>
                <a:cs typeface="Arial"/>
              </a:rPr>
              <a:t>7</a:t>
            </a:r>
            <a:r>
              <a:rPr sz="2800" dirty="0">
                <a:latin typeface="宋体"/>
                <a:cs typeface="宋体"/>
              </a:rPr>
              <a:t>和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700" spc="7" baseline="-16975" dirty="0">
                <a:latin typeface="Arial"/>
                <a:cs typeface="Arial"/>
              </a:rPr>
              <a:t>3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33733" y="5451589"/>
            <a:ext cx="2175929" cy="1173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55092" y="6441973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1813" y="5546623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1237" y="6183833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3325" y="6111379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4021" y="6090475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38302" y="5322227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8406" y="5401361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17247" y="5679922"/>
            <a:ext cx="31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187" baseline="-14957" dirty="0">
                <a:latin typeface="Cambria Math"/>
                <a:cs typeface="Cambria Math"/>
              </a:rPr>
              <a:t>�</a:t>
            </a:r>
            <a:endParaRPr sz="1950" baseline="-1495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5274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5</a:t>
            </a:r>
            <a:r>
              <a:rPr dirty="0"/>
              <a:t>、深度优先查找和广度优先查</a:t>
            </a:r>
            <a:r>
              <a:rPr spc="-5" dirty="0"/>
              <a:t>找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78280"/>
            <a:ext cx="273748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3200" dirty="0">
                <a:latin typeface="宋体"/>
                <a:cs typeface="宋体"/>
              </a:rPr>
              <a:t>主要性质对</a:t>
            </a:r>
            <a:r>
              <a:rPr sz="3200" spc="5" dirty="0">
                <a:latin typeface="宋体"/>
                <a:cs typeface="宋体"/>
              </a:rPr>
              <a:t>比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204" y="2328672"/>
            <a:ext cx="8891016" cy="2900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94703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3</a:t>
            </a:r>
            <a:r>
              <a:rPr dirty="0"/>
              <a:t>、最近对和凸包问题的蛮力算</a:t>
            </a:r>
            <a:r>
              <a:rPr spc="-5" dirty="0"/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283995"/>
            <a:ext cx="8171815" cy="3180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1150" marR="30480" indent="-273050">
              <a:lnSpc>
                <a:spcPct val="999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311150" algn="l"/>
              </a:tabLst>
            </a:pPr>
            <a:r>
              <a:rPr sz="2800" spc="-5" dirty="0">
                <a:latin typeface="Arial"/>
                <a:cs typeface="Arial"/>
              </a:rPr>
              <a:t>step1</a:t>
            </a:r>
            <a:r>
              <a:rPr sz="2800" spc="-5" dirty="0">
                <a:latin typeface="宋体"/>
                <a:cs typeface="宋体"/>
              </a:rPr>
              <a:t>：</a:t>
            </a:r>
            <a:r>
              <a:rPr sz="2800" dirty="0">
                <a:latin typeface="宋体"/>
                <a:cs typeface="宋体"/>
              </a:rPr>
              <a:t>对于一个</a:t>
            </a:r>
            <a:r>
              <a:rPr sz="2800" spc="-5" dirty="0">
                <a:latin typeface="Arial"/>
                <a:cs typeface="Arial"/>
              </a:rPr>
              <a:t>n</a:t>
            </a:r>
            <a:r>
              <a:rPr sz="2800" dirty="0">
                <a:latin typeface="宋体"/>
                <a:cs typeface="宋体"/>
              </a:rPr>
              <a:t>个点集合中的两个点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700" baseline="-16975" dirty="0">
                <a:latin typeface="Arial"/>
                <a:cs typeface="Arial"/>
              </a:rPr>
              <a:t>i</a:t>
            </a:r>
            <a:r>
              <a:rPr sz="2800" dirty="0">
                <a:latin typeface="Arial"/>
                <a:cs typeface="Arial"/>
              </a:rPr>
              <a:t>,P</a:t>
            </a:r>
            <a:r>
              <a:rPr sz="2700" baseline="-16975" dirty="0">
                <a:latin typeface="Arial"/>
                <a:cs typeface="Arial"/>
              </a:rPr>
              <a:t>j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当 </a:t>
            </a:r>
            <a:r>
              <a:rPr sz="2800" dirty="0">
                <a:latin typeface="宋体"/>
                <a:cs typeface="宋体"/>
              </a:rPr>
              <a:t>且仅当该集合中的其他点都位于穿过这两点的直</a:t>
            </a:r>
            <a:r>
              <a:rPr sz="2800" spc="-5" dirty="0">
                <a:latin typeface="宋体"/>
                <a:cs typeface="宋体"/>
              </a:rPr>
              <a:t>线 </a:t>
            </a:r>
            <a:r>
              <a:rPr sz="2800" dirty="0">
                <a:latin typeface="宋体"/>
                <a:cs typeface="宋体"/>
              </a:rPr>
              <a:t>的同一边时，它们的连线是该集合凸包边界的一</a:t>
            </a:r>
            <a:r>
              <a:rPr sz="2800" spc="-5" dirty="0">
                <a:latin typeface="宋体"/>
                <a:cs typeface="宋体"/>
              </a:rPr>
              <a:t>部 </a:t>
            </a:r>
            <a:r>
              <a:rPr sz="2800" dirty="0">
                <a:latin typeface="宋体"/>
                <a:cs typeface="宋体"/>
              </a:rPr>
              <a:t>分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Wingdings 2"/>
              <a:buChar char=""/>
            </a:pPr>
            <a:endParaRPr sz="3750">
              <a:latin typeface="宋体"/>
              <a:cs typeface="宋体"/>
            </a:endParaRPr>
          </a:p>
          <a:p>
            <a:pPr marL="311150" marR="227965" indent="-273050">
              <a:lnSpc>
                <a:spcPts val="3340"/>
              </a:lnSpc>
              <a:buClr>
                <a:srgbClr val="0AD0D9"/>
              </a:buClr>
              <a:buSzPct val="94642"/>
              <a:buFont typeface="Wingdings 2"/>
              <a:buChar char=""/>
              <a:tabLst>
                <a:tab pos="311150" algn="l"/>
              </a:tabLst>
            </a:pPr>
            <a:r>
              <a:rPr sz="2800" spc="-5" dirty="0">
                <a:latin typeface="Arial"/>
                <a:cs typeface="Arial"/>
              </a:rPr>
              <a:t>step2</a:t>
            </a:r>
            <a:r>
              <a:rPr sz="2800" dirty="0">
                <a:latin typeface="宋体"/>
                <a:cs typeface="宋体"/>
              </a:rPr>
              <a:t>：对每一对点都做一遍检查之后，满足条</a:t>
            </a:r>
            <a:r>
              <a:rPr sz="2800" spc="-5" dirty="0">
                <a:latin typeface="宋体"/>
                <a:cs typeface="宋体"/>
              </a:rPr>
              <a:t>件 </a:t>
            </a:r>
            <a:r>
              <a:rPr sz="2800" dirty="0">
                <a:latin typeface="宋体"/>
                <a:cs typeface="宋体"/>
              </a:rPr>
              <a:t>的线段构成该凸包的边界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150" y="422440"/>
            <a:ext cx="741934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3</a:t>
            </a:r>
            <a:r>
              <a:rPr dirty="0"/>
              <a:t>、最近对和凸包问题的蛮力算</a:t>
            </a:r>
            <a:r>
              <a:rPr spc="-5" dirty="0"/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1202436" y="5733288"/>
            <a:ext cx="3406140" cy="647700"/>
          </a:xfrm>
          <a:custGeom>
            <a:avLst/>
            <a:gdLst/>
            <a:ahLst/>
            <a:cxnLst/>
            <a:rect l="l" t="t" r="r" b="b"/>
            <a:pathLst>
              <a:path w="3406140" h="647700">
                <a:moveTo>
                  <a:pt x="3297936" y="647700"/>
                </a:moveTo>
                <a:lnTo>
                  <a:pt x="108203" y="647700"/>
                </a:lnTo>
                <a:lnTo>
                  <a:pt x="65843" y="639401"/>
                </a:lnTo>
                <a:lnTo>
                  <a:pt x="31384" y="616296"/>
                </a:lnTo>
                <a:lnTo>
                  <a:pt x="8284" y="581841"/>
                </a:lnTo>
                <a:lnTo>
                  <a:pt x="0" y="539496"/>
                </a:lnTo>
                <a:lnTo>
                  <a:pt x="0" y="108203"/>
                </a:lnTo>
                <a:lnTo>
                  <a:pt x="8284" y="66029"/>
                </a:lnTo>
                <a:lnTo>
                  <a:pt x="31384" y="31632"/>
                </a:lnTo>
                <a:lnTo>
                  <a:pt x="65843" y="8470"/>
                </a:lnTo>
                <a:lnTo>
                  <a:pt x="108203" y="0"/>
                </a:lnTo>
                <a:lnTo>
                  <a:pt x="3297936" y="0"/>
                </a:lnTo>
                <a:lnTo>
                  <a:pt x="3340038" y="8470"/>
                </a:lnTo>
                <a:lnTo>
                  <a:pt x="3374412" y="31632"/>
                </a:lnTo>
                <a:lnTo>
                  <a:pt x="3397598" y="66029"/>
                </a:lnTo>
                <a:lnTo>
                  <a:pt x="3406140" y="108203"/>
                </a:lnTo>
                <a:lnTo>
                  <a:pt x="3406140" y="539496"/>
                </a:lnTo>
                <a:lnTo>
                  <a:pt x="3397598" y="581841"/>
                </a:lnTo>
                <a:lnTo>
                  <a:pt x="3374412" y="616296"/>
                </a:lnTo>
                <a:lnTo>
                  <a:pt x="3340038" y="639401"/>
                </a:lnTo>
                <a:lnTo>
                  <a:pt x="3297936" y="647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9482" y="5720550"/>
            <a:ext cx="3432175" cy="673100"/>
          </a:xfrm>
          <a:custGeom>
            <a:avLst/>
            <a:gdLst/>
            <a:ahLst/>
            <a:cxnLst/>
            <a:rect l="l" t="t" r="r" b="b"/>
            <a:pathLst>
              <a:path w="3432175" h="673100">
                <a:moveTo>
                  <a:pt x="3329051" y="1270"/>
                </a:moveTo>
                <a:lnTo>
                  <a:pt x="102552" y="1270"/>
                </a:lnTo>
                <a:lnTo>
                  <a:pt x="107962" y="0"/>
                </a:lnTo>
                <a:lnTo>
                  <a:pt x="3323640" y="0"/>
                </a:lnTo>
                <a:lnTo>
                  <a:pt x="3329051" y="1270"/>
                </a:lnTo>
                <a:close/>
              </a:path>
              <a:path w="3432175" h="673100">
                <a:moveTo>
                  <a:pt x="3378238" y="20320"/>
                </a:moveTo>
                <a:lnTo>
                  <a:pt x="53352" y="20320"/>
                </a:lnTo>
                <a:lnTo>
                  <a:pt x="57734" y="16510"/>
                </a:lnTo>
                <a:lnTo>
                  <a:pt x="63322" y="13970"/>
                </a:lnTo>
                <a:lnTo>
                  <a:pt x="67983" y="11429"/>
                </a:lnTo>
                <a:lnTo>
                  <a:pt x="73329" y="8889"/>
                </a:lnTo>
                <a:lnTo>
                  <a:pt x="78803" y="6350"/>
                </a:lnTo>
                <a:lnTo>
                  <a:pt x="79387" y="6350"/>
                </a:lnTo>
                <a:lnTo>
                  <a:pt x="85013" y="5079"/>
                </a:lnTo>
                <a:lnTo>
                  <a:pt x="90144" y="3810"/>
                </a:lnTo>
                <a:lnTo>
                  <a:pt x="95973" y="1270"/>
                </a:lnTo>
                <a:lnTo>
                  <a:pt x="3335616" y="1270"/>
                </a:lnTo>
                <a:lnTo>
                  <a:pt x="3341458" y="3810"/>
                </a:lnTo>
                <a:lnTo>
                  <a:pt x="3346589" y="5079"/>
                </a:lnTo>
                <a:lnTo>
                  <a:pt x="3352203" y="6350"/>
                </a:lnTo>
                <a:lnTo>
                  <a:pt x="3357702" y="8889"/>
                </a:lnTo>
                <a:lnTo>
                  <a:pt x="3358273" y="8889"/>
                </a:lnTo>
                <a:lnTo>
                  <a:pt x="3363607" y="11429"/>
                </a:lnTo>
                <a:lnTo>
                  <a:pt x="3368814" y="13970"/>
                </a:lnTo>
                <a:lnTo>
                  <a:pt x="3373335" y="16510"/>
                </a:lnTo>
                <a:lnTo>
                  <a:pt x="3378238" y="20320"/>
                </a:lnTo>
                <a:close/>
              </a:path>
              <a:path w="3432175" h="673100">
                <a:moveTo>
                  <a:pt x="28359" y="576579"/>
                </a:moveTo>
                <a:lnTo>
                  <a:pt x="2286" y="576579"/>
                </a:lnTo>
                <a:lnTo>
                  <a:pt x="1231" y="570229"/>
                </a:lnTo>
                <a:lnTo>
                  <a:pt x="546" y="565150"/>
                </a:lnTo>
                <a:lnTo>
                  <a:pt x="482" y="563879"/>
                </a:lnTo>
                <a:lnTo>
                  <a:pt x="63" y="558800"/>
                </a:lnTo>
                <a:lnTo>
                  <a:pt x="0" y="115570"/>
                </a:lnTo>
                <a:lnTo>
                  <a:pt x="63" y="113029"/>
                </a:lnTo>
                <a:lnTo>
                  <a:pt x="482" y="107950"/>
                </a:lnTo>
                <a:lnTo>
                  <a:pt x="1231" y="101600"/>
                </a:lnTo>
                <a:lnTo>
                  <a:pt x="2286" y="96520"/>
                </a:lnTo>
                <a:lnTo>
                  <a:pt x="2412" y="95250"/>
                </a:lnTo>
                <a:lnTo>
                  <a:pt x="3771" y="90170"/>
                </a:lnTo>
                <a:lnTo>
                  <a:pt x="5410" y="83820"/>
                </a:lnTo>
                <a:lnTo>
                  <a:pt x="9258" y="73660"/>
                </a:lnTo>
                <a:lnTo>
                  <a:pt x="9499" y="72389"/>
                </a:lnTo>
                <a:lnTo>
                  <a:pt x="11937" y="67310"/>
                </a:lnTo>
                <a:lnTo>
                  <a:pt x="14617" y="62229"/>
                </a:lnTo>
                <a:lnTo>
                  <a:pt x="17221" y="57150"/>
                </a:lnTo>
                <a:lnTo>
                  <a:pt x="20345" y="53339"/>
                </a:lnTo>
                <a:lnTo>
                  <a:pt x="20688" y="52070"/>
                </a:lnTo>
                <a:lnTo>
                  <a:pt x="23698" y="48260"/>
                </a:lnTo>
                <a:lnTo>
                  <a:pt x="27647" y="43179"/>
                </a:lnTo>
                <a:lnTo>
                  <a:pt x="31051" y="39370"/>
                </a:lnTo>
                <a:lnTo>
                  <a:pt x="35026" y="35560"/>
                </a:lnTo>
                <a:lnTo>
                  <a:pt x="39662" y="30479"/>
                </a:lnTo>
                <a:lnTo>
                  <a:pt x="44043" y="26670"/>
                </a:lnTo>
                <a:lnTo>
                  <a:pt x="48615" y="22860"/>
                </a:lnTo>
                <a:lnTo>
                  <a:pt x="52844" y="20320"/>
                </a:lnTo>
                <a:lnTo>
                  <a:pt x="3378746" y="20320"/>
                </a:lnTo>
                <a:lnTo>
                  <a:pt x="3383470" y="24129"/>
                </a:lnTo>
                <a:lnTo>
                  <a:pt x="3385508" y="25400"/>
                </a:lnTo>
                <a:lnTo>
                  <a:pt x="106387" y="25400"/>
                </a:lnTo>
                <a:lnTo>
                  <a:pt x="101066" y="26670"/>
                </a:lnTo>
                <a:lnTo>
                  <a:pt x="101688" y="26670"/>
                </a:lnTo>
                <a:lnTo>
                  <a:pt x="96469" y="27939"/>
                </a:lnTo>
                <a:lnTo>
                  <a:pt x="97078" y="27939"/>
                </a:lnTo>
                <a:lnTo>
                  <a:pt x="91948" y="29210"/>
                </a:lnTo>
                <a:lnTo>
                  <a:pt x="92557" y="29210"/>
                </a:lnTo>
                <a:lnTo>
                  <a:pt x="87528" y="30479"/>
                </a:lnTo>
                <a:lnTo>
                  <a:pt x="88125" y="30479"/>
                </a:lnTo>
                <a:lnTo>
                  <a:pt x="83210" y="31750"/>
                </a:lnTo>
                <a:lnTo>
                  <a:pt x="83794" y="31750"/>
                </a:lnTo>
                <a:lnTo>
                  <a:pt x="79006" y="34289"/>
                </a:lnTo>
                <a:lnTo>
                  <a:pt x="79565" y="34289"/>
                </a:lnTo>
                <a:lnTo>
                  <a:pt x="77235" y="35560"/>
                </a:lnTo>
                <a:lnTo>
                  <a:pt x="75450" y="35560"/>
                </a:lnTo>
                <a:lnTo>
                  <a:pt x="70929" y="38100"/>
                </a:lnTo>
                <a:lnTo>
                  <a:pt x="71450" y="38100"/>
                </a:lnTo>
                <a:lnTo>
                  <a:pt x="67068" y="40639"/>
                </a:lnTo>
                <a:lnTo>
                  <a:pt x="67564" y="40639"/>
                </a:lnTo>
                <a:lnTo>
                  <a:pt x="64744" y="43179"/>
                </a:lnTo>
                <a:lnTo>
                  <a:pt x="63817" y="43179"/>
                </a:lnTo>
                <a:lnTo>
                  <a:pt x="61099" y="45720"/>
                </a:lnTo>
                <a:lnTo>
                  <a:pt x="60210" y="45720"/>
                </a:lnTo>
                <a:lnTo>
                  <a:pt x="56286" y="49529"/>
                </a:lnTo>
                <a:lnTo>
                  <a:pt x="56743" y="49529"/>
                </a:lnTo>
                <a:lnTo>
                  <a:pt x="54237" y="52070"/>
                </a:lnTo>
                <a:lnTo>
                  <a:pt x="53416" y="52070"/>
                </a:lnTo>
                <a:lnTo>
                  <a:pt x="49834" y="55879"/>
                </a:lnTo>
                <a:lnTo>
                  <a:pt x="50241" y="55879"/>
                </a:lnTo>
                <a:lnTo>
                  <a:pt x="46850" y="59689"/>
                </a:lnTo>
                <a:lnTo>
                  <a:pt x="47243" y="59689"/>
                </a:lnTo>
                <a:lnTo>
                  <a:pt x="45101" y="62229"/>
                </a:lnTo>
                <a:lnTo>
                  <a:pt x="44399" y="62229"/>
                </a:lnTo>
                <a:lnTo>
                  <a:pt x="42141" y="66039"/>
                </a:lnTo>
                <a:lnTo>
                  <a:pt x="41732" y="66039"/>
                </a:lnTo>
                <a:lnTo>
                  <a:pt x="39617" y="69850"/>
                </a:lnTo>
                <a:lnTo>
                  <a:pt x="39230" y="69850"/>
                </a:lnTo>
                <a:lnTo>
                  <a:pt x="36639" y="74929"/>
                </a:lnTo>
                <a:lnTo>
                  <a:pt x="36931" y="74929"/>
                </a:lnTo>
                <a:lnTo>
                  <a:pt x="34543" y="78739"/>
                </a:lnTo>
                <a:lnTo>
                  <a:pt x="34810" y="78739"/>
                </a:lnTo>
                <a:lnTo>
                  <a:pt x="33191" y="82550"/>
                </a:lnTo>
                <a:lnTo>
                  <a:pt x="32893" y="82550"/>
                </a:lnTo>
                <a:lnTo>
                  <a:pt x="30962" y="87629"/>
                </a:lnTo>
                <a:lnTo>
                  <a:pt x="31178" y="87629"/>
                </a:lnTo>
                <a:lnTo>
                  <a:pt x="29476" y="91439"/>
                </a:lnTo>
                <a:lnTo>
                  <a:pt x="29667" y="91439"/>
                </a:lnTo>
                <a:lnTo>
                  <a:pt x="28206" y="96520"/>
                </a:lnTo>
                <a:lnTo>
                  <a:pt x="28359" y="96520"/>
                </a:lnTo>
                <a:lnTo>
                  <a:pt x="27454" y="100329"/>
                </a:lnTo>
                <a:lnTo>
                  <a:pt x="27279" y="100329"/>
                </a:lnTo>
                <a:lnTo>
                  <a:pt x="26339" y="105410"/>
                </a:lnTo>
                <a:lnTo>
                  <a:pt x="25742" y="110489"/>
                </a:lnTo>
                <a:lnTo>
                  <a:pt x="25492" y="114300"/>
                </a:lnTo>
                <a:lnTo>
                  <a:pt x="25397" y="115570"/>
                </a:lnTo>
                <a:lnTo>
                  <a:pt x="25313" y="552450"/>
                </a:lnTo>
                <a:lnTo>
                  <a:pt x="25387" y="556260"/>
                </a:lnTo>
                <a:lnTo>
                  <a:pt x="25806" y="562610"/>
                </a:lnTo>
                <a:lnTo>
                  <a:pt x="26428" y="566420"/>
                </a:lnTo>
                <a:lnTo>
                  <a:pt x="27279" y="571500"/>
                </a:lnTo>
                <a:lnTo>
                  <a:pt x="27152" y="571500"/>
                </a:lnTo>
                <a:lnTo>
                  <a:pt x="28359" y="576579"/>
                </a:lnTo>
                <a:close/>
              </a:path>
              <a:path w="3432175" h="673100">
                <a:moveTo>
                  <a:pt x="3356686" y="36829"/>
                </a:moveTo>
                <a:lnTo>
                  <a:pt x="3352038" y="34289"/>
                </a:lnTo>
                <a:lnTo>
                  <a:pt x="3352596" y="34289"/>
                </a:lnTo>
                <a:lnTo>
                  <a:pt x="3347808" y="31750"/>
                </a:lnTo>
                <a:lnTo>
                  <a:pt x="3348380" y="31750"/>
                </a:lnTo>
                <a:lnTo>
                  <a:pt x="3343478" y="30479"/>
                </a:lnTo>
                <a:lnTo>
                  <a:pt x="3344062" y="30479"/>
                </a:lnTo>
                <a:lnTo>
                  <a:pt x="3339045" y="29210"/>
                </a:lnTo>
                <a:lnTo>
                  <a:pt x="3339642" y="29210"/>
                </a:lnTo>
                <a:lnTo>
                  <a:pt x="3334524" y="27939"/>
                </a:lnTo>
                <a:lnTo>
                  <a:pt x="3335134" y="27939"/>
                </a:lnTo>
                <a:lnTo>
                  <a:pt x="3329901" y="26670"/>
                </a:lnTo>
                <a:lnTo>
                  <a:pt x="3330524" y="26670"/>
                </a:lnTo>
                <a:lnTo>
                  <a:pt x="3325215" y="25400"/>
                </a:lnTo>
                <a:lnTo>
                  <a:pt x="3385508" y="25400"/>
                </a:lnTo>
                <a:lnTo>
                  <a:pt x="3387547" y="26670"/>
                </a:lnTo>
                <a:lnTo>
                  <a:pt x="3391941" y="30479"/>
                </a:lnTo>
                <a:lnTo>
                  <a:pt x="3396564" y="35560"/>
                </a:lnTo>
                <a:lnTo>
                  <a:pt x="3356152" y="35560"/>
                </a:lnTo>
                <a:lnTo>
                  <a:pt x="3356686" y="36829"/>
                </a:lnTo>
                <a:close/>
              </a:path>
              <a:path w="3432175" h="673100">
                <a:moveTo>
                  <a:pt x="74904" y="36829"/>
                </a:moveTo>
                <a:lnTo>
                  <a:pt x="75450" y="35560"/>
                </a:lnTo>
                <a:lnTo>
                  <a:pt x="77235" y="35560"/>
                </a:lnTo>
                <a:lnTo>
                  <a:pt x="74904" y="36829"/>
                </a:lnTo>
                <a:close/>
              </a:path>
              <a:path w="3432175" h="673100">
                <a:moveTo>
                  <a:pt x="3368255" y="44450"/>
                </a:moveTo>
                <a:lnTo>
                  <a:pt x="3364026" y="40639"/>
                </a:lnTo>
                <a:lnTo>
                  <a:pt x="3364534" y="40639"/>
                </a:lnTo>
                <a:lnTo>
                  <a:pt x="3360153" y="38100"/>
                </a:lnTo>
                <a:lnTo>
                  <a:pt x="3360674" y="38100"/>
                </a:lnTo>
                <a:lnTo>
                  <a:pt x="3356152" y="35560"/>
                </a:lnTo>
                <a:lnTo>
                  <a:pt x="3396564" y="35560"/>
                </a:lnTo>
                <a:lnTo>
                  <a:pt x="3400552" y="39370"/>
                </a:lnTo>
                <a:lnTo>
                  <a:pt x="3403942" y="43179"/>
                </a:lnTo>
                <a:lnTo>
                  <a:pt x="3367773" y="43179"/>
                </a:lnTo>
                <a:lnTo>
                  <a:pt x="3368255" y="44450"/>
                </a:lnTo>
                <a:close/>
              </a:path>
              <a:path w="3432175" h="673100">
                <a:moveTo>
                  <a:pt x="63334" y="44450"/>
                </a:moveTo>
                <a:lnTo>
                  <a:pt x="63817" y="43179"/>
                </a:lnTo>
                <a:lnTo>
                  <a:pt x="64744" y="43179"/>
                </a:lnTo>
                <a:lnTo>
                  <a:pt x="63334" y="44450"/>
                </a:lnTo>
                <a:close/>
              </a:path>
              <a:path w="3432175" h="673100">
                <a:moveTo>
                  <a:pt x="3371850" y="46989"/>
                </a:moveTo>
                <a:lnTo>
                  <a:pt x="3367773" y="43179"/>
                </a:lnTo>
                <a:lnTo>
                  <a:pt x="3403942" y="43179"/>
                </a:lnTo>
                <a:lnTo>
                  <a:pt x="3405924" y="45720"/>
                </a:lnTo>
                <a:lnTo>
                  <a:pt x="3371392" y="45720"/>
                </a:lnTo>
                <a:lnTo>
                  <a:pt x="3371850" y="46989"/>
                </a:lnTo>
                <a:close/>
              </a:path>
              <a:path w="3432175" h="673100">
                <a:moveTo>
                  <a:pt x="59740" y="46989"/>
                </a:moveTo>
                <a:lnTo>
                  <a:pt x="60210" y="45720"/>
                </a:lnTo>
                <a:lnTo>
                  <a:pt x="61099" y="45720"/>
                </a:lnTo>
                <a:lnTo>
                  <a:pt x="59740" y="46989"/>
                </a:lnTo>
                <a:close/>
              </a:path>
              <a:path w="3432175" h="673100">
                <a:moveTo>
                  <a:pt x="3378606" y="53339"/>
                </a:moveTo>
                <a:lnTo>
                  <a:pt x="3374859" y="49529"/>
                </a:lnTo>
                <a:lnTo>
                  <a:pt x="3375304" y="49529"/>
                </a:lnTo>
                <a:lnTo>
                  <a:pt x="3371392" y="45720"/>
                </a:lnTo>
                <a:lnTo>
                  <a:pt x="3405924" y="45720"/>
                </a:lnTo>
                <a:lnTo>
                  <a:pt x="3410915" y="52070"/>
                </a:lnTo>
                <a:lnTo>
                  <a:pt x="3378174" y="52070"/>
                </a:lnTo>
                <a:lnTo>
                  <a:pt x="3378606" y="53339"/>
                </a:lnTo>
                <a:close/>
              </a:path>
              <a:path w="3432175" h="673100">
                <a:moveTo>
                  <a:pt x="52984" y="53339"/>
                </a:moveTo>
                <a:lnTo>
                  <a:pt x="53416" y="52070"/>
                </a:lnTo>
                <a:lnTo>
                  <a:pt x="54237" y="52070"/>
                </a:lnTo>
                <a:lnTo>
                  <a:pt x="52984" y="53339"/>
                </a:lnTo>
                <a:close/>
              </a:path>
              <a:path w="3432175" h="673100">
                <a:moveTo>
                  <a:pt x="3387559" y="63500"/>
                </a:moveTo>
                <a:lnTo>
                  <a:pt x="3384359" y="59689"/>
                </a:lnTo>
                <a:lnTo>
                  <a:pt x="3384740" y="59689"/>
                </a:lnTo>
                <a:lnTo>
                  <a:pt x="3381349" y="55879"/>
                </a:lnTo>
                <a:lnTo>
                  <a:pt x="3381755" y="55879"/>
                </a:lnTo>
                <a:lnTo>
                  <a:pt x="3378174" y="52070"/>
                </a:lnTo>
                <a:lnTo>
                  <a:pt x="3410915" y="52070"/>
                </a:lnTo>
                <a:lnTo>
                  <a:pt x="3411258" y="53339"/>
                </a:lnTo>
                <a:lnTo>
                  <a:pt x="3414382" y="57150"/>
                </a:lnTo>
                <a:lnTo>
                  <a:pt x="3416985" y="62229"/>
                </a:lnTo>
                <a:lnTo>
                  <a:pt x="3387204" y="62229"/>
                </a:lnTo>
                <a:lnTo>
                  <a:pt x="3387559" y="63500"/>
                </a:lnTo>
                <a:close/>
              </a:path>
              <a:path w="3432175" h="673100">
                <a:moveTo>
                  <a:pt x="44030" y="63500"/>
                </a:moveTo>
                <a:lnTo>
                  <a:pt x="44399" y="62229"/>
                </a:lnTo>
                <a:lnTo>
                  <a:pt x="45101" y="62229"/>
                </a:lnTo>
                <a:lnTo>
                  <a:pt x="44030" y="63500"/>
                </a:lnTo>
                <a:close/>
              </a:path>
              <a:path w="3432175" h="673100">
                <a:moveTo>
                  <a:pt x="3390214" y="67310"/>
                </a:moveTo>
                <a:lnTo>
                  <a:pt x="3387204" y="62229"/>
                </a:lnTo>
                <a:lnTo>
                  <a:pt x="3416985" y="62229"/>
                </a:lnTo>
                <a:lnTo>
                  <a:pt x="3418995" y="66039"/>
                </a:lnTo>
                <a:lnTo>
                  <a:pt x="3389871" y="66039"/>
                </a:lnTo>
                <a:lnTo>
                  <a:pt x="3390214" y="67310"/>
                </a:lnTo>
                <a:close/>
              </a:path>
              <a:path w="3432175" h="673100">
                <a:moveTo>
                  <a:pt x="41389" y="67310"/>
                </a:moveTo>
                <a:lnTo>
                  <a:pt x="41732" y="66039"/>
                </a:lnTo>
                <a:lnTo>
                  <a:pt x="42141" y="66039"/>
                </a:lnTo>
                <a:lnTo>
                  <a:pt x="41389" y="67310"/>
                </a:lnTo>
                <a:close/>
              </a:path>
              <a:path w="3432175" h="673100">
                <a:moveTo>
                  <a:pt x="3392678" y="71120"/>
                </a:moveTo>
                <a:lnTo>
                  <a:pt x="3389871" y="66039"/>
                </a:lnTo>
                <a:lnTo>
                  <a:pt x="3418995" y="66039"/>
                </a:lnTo>
                <a:lnTo>
                  <a:pt x="3419665" y="67310"/>
                </a:lnTo>
                <a:lnTo>
                  <a:pt x="3420878" y="69850"/>
                </a:lnTo>
                <a:lnTo>
                  <a:pt x="3392360" y="69850"/>
                </a:lnTo>
                <a:lnTo>
                  <a:pt x="3392678" y="71120"/>
                </a:lnTo>
                <a:close/>
              </a:path>
              <a:path w="3432175" h="673100">
                <a:moveTo>
                  <a:pt x="38912" y="71120"/>
                </a:moveTo>
                <a:lnTo>
                  <a:pt x="39230" y="69850"/>
                </a:lnTo>
                <a:lnTo>
                  <a:pt x="39617" y="69850"/>
                </a:lnTo>
                <a:lnTo>
                  <a:pt x="38912" y="71120"/>
                </a:lnTo>
                <a:close/>
              </a:path>
              <a:path w="3432175" h="673100">
                <a:moveTo>
                  <a:pt x="3398951" y="83820"/>
                </a:moveTo>
                <a:lnTo>
                  <a:pt x="3396780" y="78739"/>
                </a:lnTo>
                <a:lnTo>
                  <a:pt x="3397059" y="78739"/>
                </a:lnTo>
                <a:lnTo>
                  <a:pt x="3394671" y="74929"/>
                </a:lnTo>
                <a:lnTo>
                  <a:pt x="3394964" y="74929"/>
                </a:lnTo>
                <a:lnTo>
                  <a:pt x="3392360" y="69850"/>
                </a:lnTo>
                <a:lnTo>
                  <a:pt x="3420878" y="69850"/>
                </a:lnTo>
                <a:lnTo>
                  <a:pt x="3422091" y="72389"/>
                </a:lnTo>
                <a:lnTo>
                  <a:pt x="3422332" y="73660"/>
                </a:lnTo>
                <a:lnTo>
                  <a:pt x="3424262" y="78739"/>
                </a:lnTo>
                <a:lnTo>
                  <a:pt x="3425527" y="82550"/>
                </a:lnTo>
                <a:lnTo>
                  <a:pt x="3398710" y="82550"/>
                </a:lnTo>
                <a:lnTo>
                  <a:pt x="3398951" y="83820"/>
                </a:lnTo>
                <a:close/>
              </a:path>
              <a:path w="3432175" h="673100">
                <a:moveTo>
                  <a:pt x="32651" y="83820"/>
                </a:moveTo>
                <a:lnTo>
                  <a:pt x="32893" y="82550"/>
                </a:lnTo>
                <a:lnTo>
                  <a:pt x="33191" y="82550"/>
                </a:lnTo>
                <a:lnTo>
                  <a:pt x="32651" y="83820"/>
                </a:lnTo>
                <a:close/>
              </a:path>
              <a:path w="3432175" h="673100">
                <a:moveTo>
                  <a:pt x="3404438" y="101600"/>
                </a:moveTo>
                <a:lnTo>
                  <a:pt x="3403231" y="96520"/>
                </a:lnTo>
                <a:lnTo>
                  <a:pt x="3403396" y="96520"/>
                </a:lnTo>
                <a:lnTo>
                  <a:pt x="3401936" y="91439"/>
                </a:lnTo>
                <a:lnTo>
                  <a:pt x="3402126" y="91439"/>
                </a:lnTo>
                <a:lnTo>
                  <a:pt x="3400425" y="87629"/>
                </a:lnTo>
                <a:lnTo>
                  <a:pt x="3400640" y="87629"/>
                </a:lnTo>
                <a:lnTo>
                  <a:pt x="3398710" y="82550"/>
                </a:lnTo>
                <a:lnTo>
                  <a:pt x="3425527" y="82550"/>
                </a:lnTo>
                <a:lnTo>
                  <a:pt x="3426371" y="85089"/>
                </a:lnTo>
                <a:lnTo>
                  <a:pt x="3427831" y="90170"/>
                </a:lnTo>
                <a:lnTo>
                  <a:pt x="3429190" y="95250"/>
                </a:lnTo>
                <a:lnTo>
                  <a:pt x="3429317" y="96520"/>
                </a:lnTo>
                <a:lnTo>
                  <a:pt x="3430031" y="100329"/>
                </a:lnTo>
                <a:lnTo>
                  <a:pt x="3404311" y="100329"/>
                </a:lnTo>
                <a:lnTo>
                  <a:pt x="3404438" y="101600"/>
                </a:lnTo>
                <a:close/>
              </a:path>
              <a:path w="3432175" h="673100">
                <a:moveTo>
                  <a:pt x="27152" y="101600"/>
                </a:moveTo>
                <a:lnTo>
                  <a:pt x="27279" y="100329"/>
                </a:lnTo>
                <a:lnTo>
                  <a:pt x="27454" y="100329"/>
                </a:lnTo>
                <a:lnTo>
                  <a:pt x="27152" y="101600"/>
                </a:lnTo>
                <a:close/>
              </a:path>
              <a:path w="3432175" h="673100">
                <a:moveTo>
                  <a:pt x="3431705" y="552450"/>
                </a:moveTo>
                <a:lnTo>
                  <a:pt x="3406305" y="552450"/>
                </a:lnTo>
                <a:lnTo>
                  <a:pt x="3406317" y="551179"/>
                </a:lnTo>
                <a:lnTo>
                  <a:pt x="3406305" y="120650"/>
                </a:lnTo>
                <a:lnTo>
                  <a:pt x="3406178" y="114300"/>
                </a:lnTo>
                <a:lnTo>
                  <a:pt x="3405784" y="110489"/>
                </a:lnTo>
                <a:lnTo>
                  <a:pt x="3405162" y="105410"/>
                </a:lnTo>
                <a:lnTo>
                  <a:pt x="3404311" y="100329"/>
                </a:lnTo>
                <a:lnTo>
                  <a:pt x="3430031" y="100329"/>
                </a:lnTo>
                <a:lnTo>
                  <a:pt x="3430270" y="101600"/>
                </a:lnTo>
                <a:lnTo>
                  <a:pt x="3431120" y="107950"/>
                </a:lnTo>
                <a:lnTo>
                  <a:pt x="3431476" y="113029"/>
                </a:lnTo>
                <a:lnTo>
                  <a:pt x="3431600" y="115570"/>
                </a:lnTo>
                <a:lnTo>
                  <a:pt x="3431705" y="552450"/>
                </a:lnTo>
                <a:close/>
              </a:path>
              <a:path w="3432175" h="673100">
                <a:moveTo>
                  <a:pt x="25401" y="115402"/>
                </a:moveTo>
                <a:lnTo>
                  <a:pt x="25425" y="114300"/>
                </a:lnTo>
                <a:lnTo>
                  <a:pt x="25401" y="115402"/>
                </a:lnTo>
                <a:close/>
              </a:path>
              <a:path w="3432175" h="673100">
                <a:moveTo>
                  <a:pt x="3406203" y="115570"/>
                </a:moveTo>
                <a:lnTo>
                  <a:pt x="3406098" y="114300"/>
                </a:lnTo>
                <a:lnTo>
                  <a:pt x="3406203" y="115570"/>
                </a:lnTo>
                <a:close/>
              </a:path>
              <a:path w="3432175" h="673100">
                <a:moveTo>
                  <a:pt x="25397" y="115570"/>
                </a:moveTo>
                <a:lnTo>
                  <a:pt x="25401" y="115402"/>
                </a:lnTo>
                <a:lnTo>
                  <a:pt x="25397" y="115570"/>
                </a:lnTo>
                <a:close/>
              </a:path>
              <a:path w="3432175" h="673100">
                <a:moveTo>
                  <a:pt x="25313" y="552450"/>
                </a:moveTo>
                <a:lnTo>
                  <a:pt x="25285" y="551179"/>
                </a:lnTo>
                <a:lnTo>
                  <a:pt x="25313" y="552450"/>
                </a:lnTo>
                <a:close/>
              </a:path>
              <a:path w="3432175" h="673100">
                <a:moveTo>
                  <a:pt x="3406305" y="551757"/>
                </a:moveTo>
                <a:lnTo>
                  <a:pt x="3406305" y="551179"/>
                </a:lnTo>
                <a:lnTo>
                  <a:pt x="3406305" y="551757"/>
                </a:lnTo>
                <a:close/>
              </a:path>
              <a:path w="3432175" h="673100">
                <a:moveTo>
                  <a:pt x="3431565" y="557529"/>
                </a:moveTo>
                <a:lnTo>
                  <a:pt x="3406178" y="557529"/>
                </a:lnTo>
                <a:lnTo>
                  <a:pt x="3406305" y="551757"/>
                </a:lnTo>
                <a:lnTo>
                  <a:pt x="3406305" y="552450"/>
                </a:lnTo>
                <a:lnTo>
                  <a:pt x="3431705" y="552450"/>
                </a:lnTo>
                <a:lnTo>
                  <a:pt x="3431565" y="557529"/>
                </a:lnTo>
                <a:close/>
              </a:path>
              <a:path w="3432175" h="673100">
                <a:moveTo>
                  <a:pt x="3431209" y="562610"/>
                </a:moveTo>
                <a:lnTo>
                  <a:pt x="3405784" y="562610"/>
                </a:lnTo>
                <a:lnTo>
                  <a:pt x="3406203" y="556260"/>
                </a:lnTo>
                <a:lnTo>
                  <a:pt x="3406178" y="557529"/>
                </a:lnTo>
                <a:lnTo>
                  <a:pt x="3431565" y="557529"/>
                </a:lnTo>
                <a:lnTo>
                  <a:pt x="3431209" y="562610"/>
                </a:lnTo>
                <a:close/>
              </a:path>
              <a:path w="3432175" h="673100">
                <a:moveTo>
                  <a:pt x="25471" y="557529"/>
                </a:moveTo>
                <a:lnTo>
                  <a:pt x="25402" y="556490"/>
                </a:lnTo>
                <a:lnTo>
                  <a:pt x="25471" y="557529"/>
                </a:lnTo>
                <a:close/>
              </a:path>
              <a:path w="3432175" h="673100">
                <a:moveTo>
                  <a:pt x="25914" y="562610"/>
                </a:moveTo>
                <a:lnTo>
                  <a:pt x="25742" y="561339"/>
                </a:lnTo>
                <a:lnTo>
                  <a:pt x="25914" y="562610"/>
                </a:lnTo>
                <a:close/>
              </a:path>
              <a:path w="3432175" h="673100">
                <a:moveTo>
                  <a:pt x="3429317" y="576579"/>
                </a:moveTo>
                <a:lnTo>
                  <a:pt x="3403231" y="576579"/>
                </a:lnTo>
                <a:lnTo>
                  <a:pt x="3404438" y="571500"/>
                </a:lnTo>
                <a:lnTo>
                  <a:pt x="3405263" y="566420"/>
                </a:lnTo>
                <a:lnTo>
                  <a:pt x="3405847" y="561339"/>
                </a:lnTo>
                <a:lnTo>
                  <a:pt x="3405784" y="562610"/>
                </a:lnTo>
                <a:lnTo>
                  <a:pt x="3431209" y="562610"/>
                </a:lnTo>
                <a:lnTo>
                  <a:pt x="3431120" y="563879"/>
                </a:lnTo>
                <a:lnTo>
                  <a:pt x="3430270" y="570229"/>
                </a:lnTo>
                <a:lnTo>
                  <a:pt x="3429317" y="576579"/>
                </a:lnTo>
                <a:close/>
              </a:path>
              <a:path w="3432175" h="673100">
                <a:moveTo>
                  <a:pt x="3358273" y="662939"/>
                </a:moveTo>
                <a:lnTo>
                  <a:pt x="73329" y="662939"/>
                </a:lnTo>
                <a:lnTo>
                  <a:pt x="67983" y="660400"/>
                </a:lnTo>
                <a:lnTo>
                  <a:pt x="63322" y="657860"/>
                </a:lnTo>
                <a:lnTo>
                  <a:pt x="57734" y="655320"/>
                </a:lnTo>
                <a:lnTo>
                  <a:pt x="53352" y="652779"/>
                </a:lnTo>
                <a:lnTo>
                  <a:pt x="52844" y="651510"/>
                </a:lnTo>
                <a:lnTo>
                  <a:pt x="48615" y="648970"/>
                </a:lnTo>
                <a:lnTo>
                  <a:pt x="44043" y="645160"/>
                </a:lnTo>
                <a:lnTo>
                  <a:pt x="39662" y="641350"/>
                </a:lnTo>
                <a:lnTo>
                  <a:pt x="35026" y="637539"/>
                </a:lnTo>
                <a:lnTo>
                  <a:pt x="31051" y="632460"/>
                </a:lnTo>
                <a:lnTo>
                  <a:pt x="27266" y="628650"/>
                </a:lnTo>
                <a:lnTo>
                  <a:pt x="23698" y="623570"/>
                </a:lnTo>
                <a:lnTo>
                  <a:pt x="20345" y="619760"/>
                </a:lnTo>
                <a:lnTo>
                  <a:pt x="17538" y="614679"/>
                </a:lnTo>
                <a:lnTo>
                  <a:pt x="14325" y="609600"/>
                </a:lnTo>
                <a:lnTo>
                  <a:pt x="11937" y="604520"/>
                </a:lnTo>
                <a:lnTo>
                  <a:pt x="9499" y="599439"/>
                </a:lnTo>
                <a:lnTo>
                  <a:pt x="9258" y="599439"/>
                </a:lnTo>
                <a:lnTo>
                  <a:pt x="5410" y="588010"/>
                </a:lnTo>
                <a:lnTo>
                  <a:pt x="3771" y="582929"/>
                </a:lnTo>
                <a:lnTo>
                  <a:pt x="2412" y="576579"/>
                </a:lnTo>
                <a:lnTo>
                  <a:pt x="28359" y="576579"/>
                </a:lnTo>
                <a:lnTo>
                  <a:pt x="28206" y="575310"/>
                </a:lnTo>
                <a:lnTo>
                  <a:pt x="29667" y="580389"/>
                </a:lnTo>
                <a:lnTo>
                  <a:pt x="29476" y="580389"/>
                </a:lnTo>
                <a:lnTo>
                  <a:pt x="31178" y="585470"/>
                </a:lnTo>
                <a:lnTo>
                  <a:pt x="31445" y="585470"/>
                </a:lnTo>
                <a:lnTo>
                  <a:pt x="32893" y="589279"/>
                </a:lnTo>
                <a:lnTo>
                  <a:pt x="32651" y="589279"/>
                </a:lnTo>
                <a:lnTo>
                  <a:pt x="34810" y="594360"/>
                </a:lnTo>
                <a:lnTo>
                  <a:pt x="35140" y="594360"/>
                </a:lnTo>
                <a:lnTo>
                  <a:pt x="36931" y="598170"/>
                </a:lnTo>
                <a:lnTo>
                  <a:pt x="37287" y="598170"/>
                </a:lnTo>
                <a:lnTo>
                  <a:pt x="39230" y="601979"/>
                </a:lnTo>
                <a:lnTo>
                  <a:pt x="39617" y="601979"/>
                </a:lnTo>
                <a:lnTo>
                  <a:pt x="41732" y="605789"/>
                </a:lnTo>
                <a:lnTo>
                  <a:pt x="42141" y="605789"/>
                </a:lnTo>
                <a:lnTo>
                  <a:pt x="44399" y="609600"/>
                </a:lnTo>
                <a:lnTo>
                  <a:pt x="44834" y="609600"/>
                </a:lnTo>
                <a:lnTo>
                  <a:pt x="47243" y="613410"/>
                </a:lnTo>
                <a:lnTo>
                  <a:pt x="47980" y="613410"/>
                </a:lnTo>
                <a:lnTo>
                  <a:pt x="50241" y="615950"/>
                </a:lnTo>
                <a:lnTo>
                  <a:pt x="49834" y="615950"/>
                </a:lnTo>
                <a:lnTo>
                  <a:pt x="53416" y="619760"/>
                </a:lnTo>
                <a:lnTo>
                  <a:pt x="52984" y="619760"/>
                </a:lnTo>
                <a:lnTo>
                  <a:pt x="56743" y="622300"/>
                </a:lnTo>
                <a:lnTo>
                  <a:pt x="56286" y="622300"/>
                </a:lnTo>
                <a:lnTo>
                  <a:pt x="60210" y="626110"/>
                </a:lnTo>
                <a:lnTo>
                  <a:pt x="59740" y="626110"/>
                </a:lnTo>
                <a:lnTo>
                  <a:pt x="63817" y="628650"/>
                </a:lnTo>
                <a:lnTo>
                  <a:pt x="63334" y="628650"/>
                </a:lnTo>
                <a:lnTo>
                  <a:pt x="67564" y="631189"/>
                </a:lnTo>
                <a:lnTo>
                  <a:pt x="67068" y="631189"/>
                </a:lnTo>
                <a:lnTo>
                  <a:pt x="71450" y="633729"/>
                </a:lnTo>
                <a:lnTo>
                  <a:pt x="70929" y="633729"/>
                </a:lnTo>
                <a:lnTo>
                  <a:pt x="75450" y="636270"/>
                </a:lnTo>
                <a:lnTo>
                  <a:pt x="74904" y="636270"/>
                </a:lnTo>
                <a:lnTo>
                  <a:pt x="79565" y="638810"/>
                </a:lnTo>
                <a:lnTo>
                  <a:pt x="81400" y="638810"/>
                </a:lnTo>
                <a:lnTo>
                  <a:pt x="83794" y="640079"/>
                </a:lnTo>
                <a:lnTo>
                  <a:pt x="83210" y="640079"/>
                </a:lnTo>
                <a:lnTo>
                  <a:pt x="88125" y="641350"/>
                </a:lnTo>
                <a:lnTo>
                  <a:pt x="87528" y="641350"/>
                </a:lnTo>
                <a:lnTo>
                  <a:pt x="92557" y="642620"/>
                </a:lnTo>
                <a:lnTo>
                  <a:pt x="91948" y="642620"/>
                </a:lnTo>
                <a:lnTo>
                  <a:pt x="97078" y="645160"/>
                </a:lnTo>
                <a:lnTo>
                  <a:pt x="101066" y="645160"/>
                </a:lnTo>
                <a:lnTo>
                  <a:pt x="106387" y="646429"/>
                </a:lnTo>
                <a:lnTo>
                  <a:pt x="110515" y="646429"/>
                </a:lnTo>
                <a:lnTo>
                  <a:pt x="116001" y="647700"/>
                </a:lnTo>
                <a:lnTo>
                  <a:pt x="3384829" y="647700"/>
                </a:lnTo>
                <a:lnTo>
                  <a:pt x="3383470" y="648970"/>
                </a:lnTo>
                <a:lnTo>
                  <a:pt x="3378746" y="651510"/>
                </a:lnTo>
                <a:lnTo>
                  <a:pt x="3378238" y="652779"/>
                </a:lnTo>
                <a:lnTo>
                  <a:pt x="3373335" y="655320"/>
                </a:lnTo>
                <a:lnTo>
                  <a:pt x="3368814" y="657860"/>
                </a:lnTo>
                <a:lnTo>
                  <a:pt x="3363607" y="660400"/>
                </a:lnTo>
                <a:lnTo>
                  <a:pt x="3358273" y="662939"/>
                </a:lnTo>
                <a:close/>
              </a:path>
              <a:path w="3432175" h="673100">
                <a:moveTo>
                  <a:pt x="3427101" y="585470"/>
                </a:moveTo>
                <a:lnTo>
                  <a:pt x="3400425" y="585470"/>
                </a:lnTo>
                <a:lnTo>
                  <a:pt x="3402126" y="580389"/>
                </a:lnTo>
                <a:lnTo>
                  <a:pt x="3401936" y="580389"/>
                </a:lnTo>
                <a:lnTo>
                  <a:pt x="3403396" y="575310"/>
                </a:lnTo>
                <a:lnTo>
                  <a:pt x="3403231" y="576579"/>
                </a:lnTo>
                <a:lnTo>
                  <a:pt x="3429190" y="576579"/>
                </a:lnTo>
                <a:lnTo>
                  <a:pt x="3427831" y="582929"/>
                </a:lnTo>
                <a:lnTo>
                  <a:pt x="3427101" y="585470"/>
                </a:lnTo>
                <a:close/>
              </a:path>
              <a:path w="3432175" h="673100">
                <a:moveTo>
                  <a:pt x="31445" y="585470"/>
                </a:moveTo>
                <a:lnTo>
                  <a:pt x="31178" y="585470"/>
                </a:lnTo>
                <a:lnTo>
                  <a:pt x="30962" y="584200"/>
                </a:lnTo>
                <a:lnTo>
                  <a:pt x="31445" y="585470"/>
                </a:lnTo>
                <a:close/>
              </a:path>
              <a:path w="3432175" h="673100">
                <a:moveTo>
                  <a:pt x="3424049" y="594360"/>
                </a:moveTo>
                <a:lnTo>
                  <a:pt x="3396780" y="594360"/>
                </a:lnTo>
                <a:lnTo>
                  <a:pt x="3398951" y="589279"/>
                </a:lnTo>
                <a:lnTo>
                  <a:pt x="3398710" y="589279"/>
                </a:lnTo>
                <a:lnTo>
                  <a:pt x="3400640" y="584200"/>
                </a:lnTo>
                <a:lnTo>
                  <a:pt x="3400425" y="585470"/>
                </a:lnTo>
                <a:lnTo>
                  <a:pt x="3427101" y="585470"/>
                </a:lnTo>
                <a:lnTo>
                  <a:pt x="3426371" y="588010"/>
                </a:lnTo>
                <a:lnTo>
                  <a:pt x="3424478" y="593089"/>
                </a:lnTo>
                <a:lnTo>
                  <a:pt x="3424049" y="594360"/>
                </a:lnTo>
                <a:close/>
              </a:path>
              <a:path w="3432175" h="673100">
                <a:moveTo>
                  <a:pt x="35140" y="594360"/>
                </a:moveTo>
                <a:lnTo>
                  <a:pt x="34810" y="594360"/>
                </a:lnTo>
                <a:lnTo>
                  <a:pt x="34543" y="593089"/>
                </a:lnTo>
                <a:lnTo>
                  <a:pt x="35140" y="594360"/>
                </a:lnTo>
                <a:close/>
              </a:path>
              <a:path w="3432175" h="673100">
                <a:moveTo>
                  <a:pt x="3422761" y="598170"/>
                </a:moveTo>
                <a:lnTo>
                  <a:pt x="3394671" y="598170"/>
                </a:lnTo>
                <a:lnTo>
                  <a:pt x="3397059" y="593089"/>
                </a:lnTo>
                <a:lnTo>
                  <a:pt x="3396780" y="594360"/>
                </a:lnTo>
                <a:lnTo>
                  <a:pt x="3424049" y="594360"/>
                </a:lnTo>
                <a:lnTo>
                  <a:pt x="3422761" y="598170"/>
                </a:lnTo>
                <a:close/>
              </a:path>
              <a:path w="3432175" h="673100">
                <a:moveTo>
                  <a:pt x="37287" y="598170"/>
                </a:moveTo>
                <a:lnTo>
                  <a:pt x="36931" y="598170"/>
                </a:lnTo>
                <a:lnTo>
                  <a:pt x="36639" y="596900"/>
                </a:lnTo>
                <a:lnTo>
                  <a:pt x="37287" y="598170"/>
                </a:lnTo>
                <a:close/>
              </a:path>
              <a:path w="3432175" h="673100">
                <a:moveTo>
                  <a:pt x="3420878" y="601979"/>
                </a:moveTo>
                <a:lnTo>
                  <a:pt x="3392360" y="601979"/>
                </a:lnTo>
                <a:lnTo>
                  <a:pt x="3394964" y="596900"/>
                </a:lnTo>
                <a:lnTo>
                  <a:pt x="3394671" y="598170"/>
                </a:lnTo>
                <a:lnTo>
                  <a:pt x="3422761" y="598170"/>
                </a:lnTo>
                <a:lnTo>
                  <a:pt x="3422332" y="599439"/>
                </a:lnTo>
                <a:lnTo>
                  <a:pt x="3422091" y="599439"/>
                </a:lnTo>
                <a:lnTo>
                  <a:pt x="3420878" y="601979"/>
                </a:lnTo>
                <a:close/>
              </a:path>
              <a:path w="3432175" h="673100">
                <a:moveTo>
                  <a:pt x="39617" y="601979"/>
                </a:moveTo>
                <a:lnTo>
                  <a:pt x="39230" y="601979"/>
                </a:lnTo>
                <a:lnTo>
                  <a:pt x="38912" y="600710"/>
                </a:lnTo>
                <a:lnTo>
                  <a:pt x="39617" y="601979"/>
                </a:lnTo>
                <a:close/>
              </a:path>
              <a:path w="3432175" h="673100">
                <a:moveTo>
                  <a:pt x="3419068" y="605789"/>
                </a:moveTo>
                <a:lnTo>
                  <a:pt x="3389871" y="605789"/>
                </a:lnTo>
                <a:lnTo>
                  <a:pt x="3392678" y="600710"/>
                </a:lnTo>
                <a:lnTo>
                  <a:pt x="3392360" y="601979"/>
                </a:lnTo>
                <a:lnTo>
                  <a:pt x="3420878" y="601979"/>
                </a:lnTo>
                <a:lnTo>
                  <a:pt x="3419068" y="605789"/>
                </a:lnTo>
                <a:close/>
              </a:path>
              <a:path w="3432175" h="673100">
                <a:moveTo>
                  <a:pt x="42141" y="605789"/>
                </a:moveTo>
                <a:lnTo>
                  <a:pt x="41732" y="605789"/>
                </a:lnTo>
                <a:lnTo>
                  <a:pt x="41389" y="604520"/>
                </a:lnTo>
                <a:lnTo>
                  <a:pt x="42141" y="605789"/>
                </a:lnTo>
                <a:close/>
              </a:path>
              <a:path w="3432175" h="673100">
                <a:moveTo>
                  <a:pt x="3417277" y="609600"/>
                </a:moveTo>
                <a:lnTo>
                  <a:pt x="3387204" y="609600"/>
                </a:lnTo>
                <a:lnTo>
                  <a:pt x="3390214" y="604520"/>
                </a:lnTo>
                <a:lnTo>
                  <a:pt x="3389871" y="605789"/>
                </a:lnTo>
                <a:lnTo>
                  <a:pt x="3419068" y="605789"/>
                </a:lnTo>
                <a:lnTo>
                  <a:pt x="3417277" y="609600"/>
                </a:lnTo>
                <a:close/>
              </a:path>
              <a:path w="3432175" h="673100">
                <a:moveTo>
                  <a:pt x="44834" y="609600"/>
                </a:moveTo>
                <a:lnTo>
                  <a:pt x="44399" y="609600"/>
                </a:lnTo>
                <a:lnTo>
                  <a:pt x="44030" y="608329"/>
                </a:lnTo>
                <a:lnTo>
                  <a:pt x="44834" y="609600"/>
                </a:lnTo>
                <a:close/>
              </a:path>
              <a:path w="3432175" h="673100">
                <a:moveTo>
                  <a:pt x="3414868" y="613410"/>
                </a:moveTo>
                <a:lnTo>
                  <a:pt x="3384359" y="613410"/>
                </a:lnTo>
                <a:lnTo>
                  <a:pt x="3387559" y="608329"/>
                </a:lnTo>
                <a:lnTo>
                  <a:pt x="3387204" y="609600"/>
                </a:lnTo>
                <a:lnTo>
                  <a:pt x="3417277" y="609600"/>
                </a:lnTo>
                <a:lnTo>
                  <a:pt x="3414868" y="613410"/>
                </a:lnTo>
                <a:close/>
              </a:path>
              <a:path w="3432175" h="673100">
                <a:moveTo>
                  <a:pt x="47980" y="613410"/>
                </a:moveTo>
                <a:lnTo>
                  <a:pt x="47243" y="613410"/>
                </a:lnTo>
                <a:lnTo>
                  <a:pt x="46850" y="612139"/>
                </a:lnTo>
                <a:lnTo>
                  <a:pt x="47980" y="613410"/>
                </a:lnTo>
                <a:close/>
              </a:path>
              <a:path w="3432175" h="673100">
                <a:moveTo>
                  <a:pt x="3395023" y="638810"/>
                </a:moveTo>
                <a:lnTo>
                  <a:pt x="3352038" y="638810"/>
                </a:lnTo>
                <a:lnTo>
                  <a:pt x="3356686" y="636270"/>
                </a:lnTo>
                <a:lnTo>
                  <a:pt x="3356152" y="636270"/>
                </a:lnTo>
                <a:lnTo>
                  <a:pt x="3360674" y="633729"/>
                </a:lnTo>
                <a:lnTo>
                  <a:pt x="3360153" y="633729"/>
                </a:lnTo>
                <a:lnTo>
                  <a:pt x="3364534" y="631189"/>
                </a:lnTo>
                <a:lnTo>
                  <a:pt x="3364026" y="631189"/>
                </a:lnTo>
                <a:lnTo>
                  <a:pt x="3368255" y="628650"/>
                </a:lnTo>
                <a:lnTo>
                  <a:pt x="3367773" y="628650"/>
                </a:lnTo>
                <a:lnTo>
                  <a:pt x="3371850" y="626110"/>
                </a:lnTo>
                <a:lnTo>
                  <a:pt x="3371392" y="626110"/>
                </a:lnTo>
                <a:lnTo>
                  <a:pt x="3375304" y="622300"/>
                </a:lnTo>
                <a:lnTo>
                  <a:pt x="3374859" y="622300"/>
                </a:lnTo>
                <a:lnTo>
                  <a:pt x="3378606" y="619760"/>
                </a:lnTo>
                <a:lnTo>
                  <a:pt x="3378174" y="619760"/>
                </a:lnTo>
                <a:lnTo>
                  <a:pt x="3381755" y="615950"/>
                </a:lnTo>
                <a:lnTo>
                  <a:pt x="3381349" y="615950"/>
                </a:lnTo>
                <a:lnTo>
                  <a:pt x="3384740" y="612139"/>
                </a:lnTo>
                <a:lnTo>
                  <a:pt x="3384359" y="613410"/>
                </a:lnTo>
                <a:lnTo>
                  <a:pt x="3414868" y="613410"/>
                </a:lnTo>
                <a:lnTo>
                  <a:pt x="3414064" y="614679"/>
                </a:lnTo>
                <a:lnTo>
                  <a:pt x="3411258" y="619760"/>
                </a:lnTo>
                <a:lnTo>
                  <a:pt x="3407905" y="623570"/>
                </a:lnTo>
                <a:lnTo>
                  <a:pt x="3404323" y="628650"/>
                </a:lnTo>
                <a:lnTo>
                  <a:pt x="3400552" y="632460"/>
                </a:lnTo>
                <a:lnTo>
                  <a:pt x="3396564" y="637539"/>
                </a:lnTo>
                <a:lnTo>
                  <a:pt x="3395023" y="638810"/>
                </a:lnTo>
                <a:close/>
              </a:path>
              <a:path w="3432175" h="673100">
                <a:moveTo>
                  <a:pt x="81400" y="638810"/>
                </a:moveTo>
                <a:lnTo>
                  <a:pt x="79565" y="638810"/>
                </a:lnTo>
                <a:lnTo>
                  <a:pt x="79006" y="637539"/>
                </a:lnTo>
                <a:lnTo>
                  <a:pt x="81400" y="638810"/>
                </a:lnTo>
                <a:close/>
              </a:path>
              <a:path w="3432175" h="673100">
                <a:moveTo>
                  <a:pt x="3384829" y="647700"/>
                </a:moveTo>
                <a:lnTo>
                  <a:pt x="3315589" y="647700"/>
                </a:lnTo>
                <a:lnTo>
                  <a:pt x="3321075" y="646429"/>
                </a:lnTo>
                <a:lnTo>
                  <a:pt x="3325215" y="646429"/>
                </a:lnTo>
                <a:lnTo>
                  <a:pt x="3330524" y="645160"/>
                </a:lnTo>
                <a:lnTo>
                  <a:pt x="3334524" y="645160"/>
                </a:lnTo>
                <a:lnTo>
                  <a:pt x="3339642" y="642620"/>
                </a:lnTo>
                <a:lnTo>
                  <a:pt x="3339045" y="642620"/>
                </a:lnTo>
                <a:lnTo>
                  <a:pt x="3344062" y="641350"/>
                </a:lnTo>
                <a:lnTo>
                  <a:pt x="3343478" y="641350"/>
                </a:lnTo>
                <a:lnTo>
                  <a:pt x="3348380" y="640079"/>
                </a:lnTo>
                <a:lnTo>
                  <a:pt x="3347808" y="640079"/>
                </a:lnTo>
                <a:lnTo>
                  <a:pt x="3352596" y="637539"/>
                </a:lnTo>
                <a:lnTo>
                  <a:pt x="3352038" y="638810"/>
                </a:lnTo>
                <a:lnTo>
                  <a:pt x="3395023" y="638810"/>
                </a:lnTo>
                <a:lnTo>
                  <a:pt x="3391941" y="641350"/>
                </a:lnTo>
                <a:lnTo>
                  <a:pt x="3387547" y="645160"/>
                </a:lnTo>
                <a:lnTo>
                  <a:pt x="3384829" y="647700"/>
                </a:lnTo>
                <a:close/>
              </a:path>
              <a:path w="3432175" h="673100">
                <a:moveTo>
                  <a:pt x="101688" y="645160"/>
                </a:moveTo>
                <a:lnTo>
                  <a:pt x="97078" y="645160"/>
                </a:lnTo>
                <a:lnTo>
                  <a:pt x="96469" y="643889"/>
                </a:lnTo>
                <a:lnTo>
                  <a:pt x="101688" y="645160"/>
                </a:lnTo>
                <a:close/>
              </a:path>
              <a:path w="3432175" h="673100">
                <a:moveTo>
                  <a:pt x="3334524" y="645160"/>
                </a:moveTo>
                <a:lnTo>
                  <a:pt x="3329901" y="645160"/>
                </a:lnTo>
                <a:lnTo>
                  <a:pt x="3335134" y="643889"/>
                </a:lnTo>
                <a:lnTo>
                  <a:pt x="3334524" y="645160"/>
                </a:lnTo>
                <a:close/>
              </a:path>
              <a:path w="3432175" h="673100">
                <a:moveTo>
                  <a:pt x="3335616" y="670560"/>
                </a:moveTo>
                <a:lnTo>
                  <a:pt x="95973" y="670560"/>
                </a:lnTo>
                <a:lnTo>
                  <a:pt x="90144" y="669289"/>
                </a:lnTo>
                <a:lnTo>
                  <a:pt x="84416" y="666750"/>
                </a:lnTo>
                <a:lnTo>
                  <a:pt x="79387" y="665479"/>
                </a:lnTo>
                <a:lnTo>
                  <a:pt x="73901" y="662939"/>
                </a:lnTo>
                <a:lnTo>
                  <a:pt x="3357702" y="662939"/>
                </a:lnTo>
                <a:lnTo>
                  <a:pt x="3352203" y="665479"/>
                </a:lnTo>
                <a:lnTo>
                  <a:pt x="3347186" y="666750"/>
                </a:lnTo>
                <a:lnTo>
                  <a:pt x="3341458" y="669289"/>
                </a:lnTo>
                <a:lnTo>
                  <a:pt x="3335616" y="670560"/>
                </a:lnTo>
                <a:close/>
              </a:path>
              <a:path w="3432175" h="673100">
                <a:moveTo>
                  <a:pt x="3329051" y="671829"/>
                </a:moveTo>
                <a:lnTo>
                  <a:pt x="102552" y="671829"/>
                </a:lnTo>
                <a:lnTo>
                  <a:pt x="96596" y="670560"/>
                </a:lnTo>
                <a:lnTo>
                  <a:pt x="3334994" y="670560"/>
                </a:lnTo>
                <a:lnTo>
                  <a:pt x="3329051" y="671829"/>
                </a:lnTo>
                <a:close/>
              </a:path>
              <a:path w="3432175" h="673100">
                <a:moveTo>
                  <a:pt x="3317519" y="673100"/>
                </a:moveTo>
                <a:lnTo>
                  <a:pt x="114084" y="673100"/>
                </a:lnTo>
                <a:lnTo>
                  <a:pt x="108597" y="671829"/>
                </a:lnTo>
                <a:lnTo>
                  <a:pt x="3323005" y="671829"/>
                </a:lnTo>
                <a:lnTo>
                  <a:pt x="3317519" y="673100"/>
                </a:lnTo>
                <a:close/>
              </a:path>
            </a:pathLst>
          </a:custGeom>
          <a:solidFill>
            <a:srgbClr val="009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7A5928-35FA-A2C9-D519-A88F81C5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8913"/>
            <a:ext cx="7965135" cy="50666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512" y="332422"/>
            <a:ext cx="704723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04607A"/>
                </a:solidFill>
                <a:latin typeface="宋体"/>
                <a:cs typeface="宋体"/>
              </a:rPr>
              <a:t>凸包问题的</a:t>
            </a:r>
            <a:r>
              <a:rPr b="1" spc="-5" dirty="0">
                <a:solidFill>
                  <a:srgbClr val="04607A"/>
                </a:solidFill>
                <a:latin typeface="Arial"/>
                <a:cs typeface="Arial"/>
              </a:rPr>
              <a:t>Graham</a:t>
            </a:r>
            <a:r>
              <a:rPr b="1" dirty="0">
                <a:solidFill>
                  <a:srgbClr val="04607A"/>
                </a:solidFill>
                <a:latin typeface="宋体"/>
                <a:cs typeface="宋体"/>
              </a:rPr>
              <a:t>栈扫描算</a:t>
            </a:r>
            <a:r>
              <a:rPr b="1" spc="-25" dirty="0">
                <a:solidFill>
                  <a:srgbClr val="04607A"/>
                </a:solidFill>
                <a:latin typeface="宋体"/>
                <a:cs typeface="宋体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67752"/>
            <a:ext cx="7440295" cy="5057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85750" marR="175260" indent="-273050" algn="just">
              <a:lnSpc>
                <a:spcPts val="3350"/>
              </a:lnSpc>
              <a:spcBef>
                <a:spcPts val="21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dirty="0">
                <a:latin typeface="Arial"/>
                <a:cs typeface="Arial"/>
              </a:rPr>
              <a:t>G</a:t>
            </a:r>
            <a:r>
              <a:rPr sz="2800" spc="-1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aham</a:t>
            </a:r>
            <a:r>
              <a:rPr sz="2800" dirty="0">
                <a:latin typeface="宋体"/>
                <a:cs typeface="宋体"/>
              </a:rPr>
              <a:t>的扫描是一个很优美的过程，用到</a:t>
            </a:r>
            <a:r>
              <a:rPr sz="2800" spc="-5" dirty="0">
                <a:latin typeface="宋体"/>
                <a:cs typeface="宋体"/>
              </a:rPr>
              <a:t>的 </a:t>
            </a:r>
            <a:r>
              <a:rPr sz="2800" dirty="0">
                <a:latin typeface="宋体"/>
                <a:cs typeface="宋体"/>
              </a:rPr>
              <a:t>数据结构也很简单，仅仅是一个栈而已</a:t>
            </a:r>
            <a:r>
              <a:rPr sz="2800" spc="-5" dirty="0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285750" marR="36195" indent="-273050" algn="just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dirty="0">
                <a:latin typeface="宋体"/>
                <a:cs typeface="宋体"/>
              </a:rPr>
              <a:t>核心思想是按照排好的序，依次加入新点得</a:t>
            </a:r>
            <a:r>
              <a:rPr sz="2800" spc="-5" dirty="0">
                <a:latin typeface="宋体"/>
                <a:cs typeface="宋体"/>
              </a:rPr>
              <a:t>到 </a:t>
            </a:r>
            <a:r>
              <a:rPr sz="2800" dirty="0">
                <a:latin typeface="宋体"/>
                <a:cs typeface="宋体"/>
              </a:rPr>
              <a:t>新的边</a:t>
            </a:r>
            <a:r>
              <a:rPr sz="2800" spc="-5" dirty="0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285750" marR="5080" indent="-273050" algn="just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dirty="0">
                <a:latin typeface="宋体"/>
                <a:cs typeface="宋体"/>
              </a:rPr>
              <a:t>如果和上一条边</a:t>
            </a:r>
            <a:r>
              <a:rPr sz="2800" b="1" dirty="0">
                <a:latin typeface="宋体"/>
                <a:cs typeface="宋体"/>
              </a:rPr>
              <a:t>成左转关系就压栈继续；</a:t>
            </a:r>
            <a:r>
              <a:rPr sz="2800" dirty="0">
                <a:latin typeface="宋体"/>
                <a:cs typeface="宋体"/>
              </a:rPr>
              <a:t>如</a:t>
            </a:r>
            <a:r>
              <a:rPr sz="2800" spc="-5" dirty="0">
                <a:latin typeface="宋体"/>
                <a:cs typeface="宋体"/>
              </a:rPr>
              <a:t>果 </a:t>
            </a:r>
            <a:r>
              <a:rPr sz="2800" dirty="0">
                <a:latin typeface="宋体"/>
                <a:cs typeface="宋体"/>
              </a:rPr>
              <a:t>右转就</a:t>
            </a:r>
            <a:r>
              <a:rPr sz="2800" b="1" dirty="0">
                <a:latin typeface="宋体"/>
                <a:cs typeface="宋体"/>
              </a:rPr>
              <a:t>弹栈直到和栈顶两点的边成左转关系</a:t>
            </a:r>
            <a:r>
              <a:rPr sz="2800" b="1" spc="-15" dirty="0">
                <a:latin typeface="宋体"/>
                <a:cs typeface="宋体"/>
              </a:rPr>
              <a:t>， </a:t>
            </a:r>
            <a:r>
              <a:rPr sz="2800" b="1" dirty="0">
                <a:latin typeface="宋体"/>
                <a:cs typeface="宋体"/>
              </a:rPr>
              <a:t>压栈继续</a:t>
            </a:r>
            <a:r>
              <a:rPr sz="2800" b="1" spc="-20" dirty="0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285750" marR="36195" indent="-273050" algn="just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dirty="0">
                <a:latin typeface="宋体"/>
                <a:cs typeface="宋体"/>
              </a:rPr>
              <a:t>实现的时候我们不用存边，只需要按顺序在</a:t>
            </a:r>
            <a:r>
              <a:rPr sz="2800" spc="-5" dirty="0">
                <a:latin typeface="宋体"/>
                <a:cs typeface="宋体"/>
              </a:rPr>
              <a:t>栈 </a:t>
            </a:r>
            <a:r>
              <a:rPr sz="2800" dirty="0">
                <a:latin typeface="宋体"/>
                <a:cs typeface="宋体"/>
              </a:rPr>
              <a:t>里存点，相邻两点就是一条边</a:t>
            </a:r>
            <a:r>
              <a:rPr sz="2800" spc="-5" dirty="0">
                <a:latin typeface="宋体"/>
                <a:cs typeface="宋体"/>
              </a:rPr>
              <a:t>；</a:t>
            </a:r>
            <a:endParaRPr sz="2800">
              <a:latin typeface="宋体"/>
              <a:cs typeface="宋体"/>
            </a:endParaRPr>
          </a:p>
          <a:p>
            <a:pPr marL="285750" marR="9525" indent="-273050" algn="just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dirty="0">
                <a:latin typeface="宋体"/>
                <a:cs typeface="宋体"/>
              </a:rPr>
              <a:t>由于我们</a:t>
            </a:r>
            <a:r>
              <a:rPr sz="2800" b="1" dirty="0">
                <a:latin typeface="宋体"/>
                <a:cs typeface="宋体"/>
              </a:rPr>
              <a:t>时时刻刻都保证栈内是一个凸壳</a:t>
            </a:r>
            <a:r>
              <a:rPr sz="2800" dirty="0">
                <a:latin typeface="宋体"/>
                <a:cs typeface="宋体"/>
              </a:rPr>
              <a:t>，</a:t>
            </a:r>
            <a:r>
              <a:rPr sz="2800" spc="-5" dirty="0">
                <a:latin typeface="宋体"/>
                <a:cs typeface="宋体"/>
              </a:rPr>
              <a:t>所 </a:t>
            </a:r>
            <a:r>
              <a:rPr sz="2800" dirty="0">
                <a:latin typeface="宋体"/>
                <a:cs typeface="宋体"/>
              </a:rPr>
              <a:t>以最后扫描完毕，就得到了一个凸包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512" y="332422"/>
            <a:ext cx="704723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04607A"/>
                </a:solidFill>
                <a:latin typeface="宋体"/>
                <a:cs typeface="宋体"/>
              </a:rPr>
              <a:t>凸包问题的</a:t>
            </a:r>
            <a:r>
              <a:rPr b="1" spc="-5" dirty="0">
                <a:solidFill>
                  <a:srgbClr val="04607A"/>
                </a:solidFill>
                <a:latin typeface="Arial"/>
                <a:cs typeface="Arial"/>
              </a:rPr>
              <a:t>Graham</a:t>
            </a:r>
            <a:r>
              <a:rPr b="1" dirty="0">
                <a:solidFill>
                  <a:srgbClr val="04607A"/>
                </a:solidFill>
                <a:latin typeface="宋体"/>
                <a:cs typeface="宋体"/>
              </a:rPr>
              <a:t>栈扫描算</a:t>
            </a:r>
            <a:r>
              <a:rPr b="1" spc="-25" dirty="0">
                <a:solidFill>
                  <a:srgbClr val="04607A"/>
                </a:solidFill>
                <a:latin typeface="宋体"/>
                <a:cs typeface="宋体"/>
              </a:rPr>
              <a:t>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36357"/>
            <a:ext cx="7578090" cy="2928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宋体"/>
                <a:cs typeface="宋体"/>
              </a:rPr>
              <a:t>下面演示一下栈扫描的过</a:t>
            </a:r>
            <a:r>
              <a:rPr sz="2600" spc="5" dirty="0">
                <a:latin typeface="宋体"/>
                <a:cs typeface="宋体"/>
              </a:rPr>
              <a:t>程</a:t>
            </a:r>
            <a:endParaRPr sz="2600">
              <a:latin typeface="宋体"/>
              <a:cs typeface="宋体"/>
            </a:endParaRPr>
          </a:p>
          <a:p>
            <a:pPr marL="5842635">
              <a:lnSpc>
                <a:spcPct val="100000"/>
              </a:lnSpc>
              <a:spcBef>
                <a:spcPts val="1470"/>
              </a:spcBef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1</a:t>
            </a:r>
            <a:r>
              <a:rPr sz="2000" b="1" dirty="0">
                <a:solidFill>
                  <a:srgbClr val="6F2F9F"/>
                </a:solidFill>
                <a:latin typeface="宋体"/>
                <a:cs typeface="宋体"/>
              </a:rPr>
              <a:t>、选择初始</a:t>
            </a:r>
            <a:r>
              <a:rPr sz="2000" b="1" spc="-5" dirty="0">
                <a:solidFill>
                  <a:srgbClr val="6F2F9F"/>
                </a:solidFill>
                <a:latin typeface="宋体"/>
                <a:cs typeface="宋体"/>
              </a:rPr>
              <a:t>点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宋体"/>
              <a:cs typeface="宋体"/>
            </a:endParaRPr>
          </a:p>
          <a:p>
            <a:pPr marL="5842635">
              <a:lnSpc>
                <a:spcPct val="100000"/>
              </a:lnSpc>
            </a:pPr>
            <a:r>
              <a:rPr sz="1800" b="1" dirty="0">
                <a:latin typeface="宋体"/>
                <a:cs typeface="宋体"/>
              </a:rPr>
              <a:t>左下方点为</a:t>
            </a:r>
            <a:r>
              <a:rPr sz="1800" b="1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宋体"/>
                <a:cs typeface="宋体"/>
              </a:rPr>
              <a:t>号</a:t>
            </a:r>
            <a:r>
              <a:rPr sz="1800" b="1" spc="-10" dirty="0">
                <a:latin typeface="宋体"/>
                <a:cs typeface="宋体"/>
              </a:rPr>
              <a:t>点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宋体"/>
              <a:cs typeface="宋体"/>
            </a:endParaRPr>
          </a:p>
          <a:p>
            <a:pPr marL="5842635">
              <a:lnSpc>
                <a:spcPct val="100000"/>
              </a:lnSpc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2</a:t>
            </a:r>
            <a:r>
              <a:rPr sz="2000" b="1" dirty="0">
                <a:solidFill>
                  <a:srgbClr val="6F2F9F"/>
                </a:solidFill>
                <a:latin typeface="宋体"/>
                <a:cs typeface="宋体"/>
              </a:rPr>
              <a:t>、排序所有</a:t>
            </a:r>
            <a:r>
              <a:rPr sz="2000" b="1" spc="-5" dirty="0">
                <a:solidFill>
                  <a:srgbClr val="6F2F9F"/>
                </a:solidFill>
                <a:latin typeface="宋体"/>
                <a:cs typeface="宋体"/>
              </a:rPr>
              <a:t>点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宋体"/>
              <a:cs typeface="宋体"/>
            </a:endParaRPr>
          </a:p>
          <a:p>
            <a:pPr marL="5842635" marR="5080">
              <a:lnSpc>
                <a:spcPct val="100000"/>
              </a:lnSpc>
            </a:pPr>
            <a:r>
              <a:rPr sz="1800" b="1" dirty="0">
                <a:latin typeface="宋体"/>
                <a:cs typeface="宋体"/>
              </a:rPr>
              <a:t>与</a:t>
            </a:r>
            <a:r>
              <a:rPr sz="1800" b="1" dirty="0">
                <a:latin typeface="Times New Roman"/>
                <a:cs typeface="Times New Roman"/>
              </a:rPr>
              <a:t>0</a:t>
            </a:r>
            <a:r>
              <a:rPr sz="1800" b="1" dirty="0">
                <a:latin typeface="宋体"/>
                <a:cs typeface="宋体"/>
              </a:rPr>
              <a:t>号点连线的</a:t>
            </a:r>
            <a:r>
              <a:rPr sz="1800" b="1" spc="-10" dirty="0">
                <a:latin typeface="宋体"/>
                <a:cs typeface="宋体"/>
              </a:rPr>
              <a:t>极 </a:t>
            </a:r>
            <a:r>
              <a:rPr sz="1800" b="1" dirty="0">
                <a:latin typeface="宋体"/>
                <a:cs typeface="宋体"/>
              </a:rPr>
              <a:t>角排</a:t>
            </a:r>
            <a:r>
              <a:rPr sz="1800" b="1" spc="-10" dirty="0">
                <a:latin typeface="宋体"/>
                <a:cs typeface="宋体"/>
              </a:rPr>
              <a:t>序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81812" y="1950720"/>
            <a:ext cx="5305044" cy="4287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512" y="332422"/>
            <a:ext cx="704723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04607A"/>
                </a:solidFill>
                <a:latin typeface="宋体"/>
                <a:cs typeface="宋体"/>
              </a:rPr>
              <a:t>凸包问题的</a:t>
            </a:r>
            <a:r>
              <a:rPr b="1" spc="-5" dirty="0">
                <a:solidFill>
                  <a:srgbClr val="04607A"/>
                </a:solidFill>
                <a:latin typeface="Arial"/>
                <a:cs typeface="Arial"/>
              </a:rPr>
              <a:t>Graham</a:t>
            </a:r>
            <a:r>
              <a:rPr b="1" dirty="0">
                <a:solidFill>
                  <a:srgbClr val="04607A"/>
                </a:solidFill>
                <a:latin typeface="宋体"/>
                <a:cs typeface="宋体"/>
              </a:rPr>
              <a:t>栈扫描算</a:t>
            </a:r>
            <a:r>
              <a:rPr b="1" spc="-25" dirty="0">
                <a:solidFill>
                  <a:srgbClr val="04607A"/>
                </a:solidFill>
                <a:latin typeface="宋体"/>
                <a:cs typeface="宋体"/>
              </a:rPr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467868" y="1700783"/>
            <a:ext cx="5472683" cy="4293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4540" y="1136357"/>
            <a:ext cx="7952740" cy="3046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宋体"/>
                <a:cs typeface="宋体"/>
              </a:rPr>
              <a:t>下面演示一下栈扫描的过</a:t>
            </a:r>
            <a:r>
              <a:rPr sz="2600" spc="5" dirty="0">
                <a:latin typeface="宋体"/>
                <a:cs typeface="宋体"/>
              </a:rPr>
              <a:t>程</a:t>
            </a:r>
            <a:endParaRPr sz="2600">
              <a:latin typeface="宋体"/>
              <a:cs typeface="宋体"/>
            </a:endParaRPr>
          </a:p>
          <a:p>
            <a:pPr marL="5770880">
              <a:lnSpc>
                <a:spcPct val="100000"/>
              </a:lnSpc>
              <a:spcBef>
                <a:spcPts val="1914"/>
              </a:spcBef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3</a:t>
            </a:r>
            <a:r>
              <a:rPr sz="2000" b="1" dirty="0">
                <a:solidFill>
                  <a:srgbClr val="6F2F9F"/>
                </a:solidFill>
                <a:latin typeface="宋体"/>
                <a:cs typeface="宋体"/>
              </a:rPr>
              <a:t>、依次加入</a:t>
            </a:r>
            <a:r>
              <a:rPr sz="2000" b="1" spc="-5" dirty="0">
                <a:solidFill>
                  <a:srgbClr val="6F2F9F"/>
                </a:solidFill>
                <a:latin typeface="宋体"/>
                <a:cs typeface="宋体"/>
              </a:rPr>
              <a:t>点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宋体"/>
              <a:cs typeface="宋体"/>
            </a:endParaRPr>
          </a:p>
          <a:p>
            <a:pPr marL="5770880" marR="5080">
              <a:lnSpc>
                <a:spcPct val="100000"/>
              </a:lnSpc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4</a:t>
            </a:r>
            <a:r>
              <a:rPr sz="2000" b="1" dirty="0">
                <a:solidFill>
                  <a:srgbClr val="6F2F9F"/>
                </a:solidFill>
                <a:latin typeface="宋体"/>
                <a:cs typeface="宋体"/>
              </a:rPr>
              <a:t>、测试左转条</a:t>
            </a:r>
            <a:r>
              <a:rPr sz="2000" b="1" spc="-5" dirty="0">
                <a:solidFill>
                  <a:srgbClr val="6F2F9F"/>
                </a:solidFill>
                <a:latin typeface="宋体"/>
                <a:cs typeface="宋体"/>
              </a:rPr>
              <a:t>件 </a:t>
            </a:r>
            <a:r>
              <a:rPr sz="2000" b="1" dirty="0">
                <a:solidFill>
                  <a:srgbClr val="6F2F9F"/>
                </a:solidFill>
                <a:latin typeface="宋体"/>
                <a:cs typeface="宋体"/>
              </a:rPr>
              <a:t>满足则压栈转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3</a:t>
            </a:r>
            <a:r>
              <a:rPr sz="2000" b="1" dirty="0">
                <a:solidFill>
                  <a:srgbClr val="6F2F9F"/>
                </a:solidFill>
                <a:latin typeface="宋体"/>
                <a:cs typeface="宋体"/>
              </a:rPr>
              <a:t>，</a:t>
            </a:r>
            <a:r>
              <a:rPr sz="2000" b="1" spc="-5" dirty="0">
                <a:solidFill>
                  <a:srgbClr val="6F2F9F"/>
                </a:solidFill>
                <a:latin typeface="宋体"/>
                <a:cs typeface="宋体"/>
              </a:rPr>
              <a:t>不 </a:t>
            </a:r>
            <a:r>
              <a:rPr sz="2000" b="1" dirty="0">
                <a:solidFill>
                  <a:srgbClr val="6F2F9F"/>
                </a:solidFill>
                <a:latin typeface="宋体"/>
                <a:cs typeface="宋体"/>
              </a:rPr>
              <a:t>满足则出栈转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Times New Roman"/>
              <a:cs typeface="Times New Roman"/>
            </a:endParaRPr>
          </a:p>
          <a:p>
            <a:pPr marL="5770880" marR="106045">
              <a:lnSpc>
                <a:spcPct val="100000"/>
              </a:lnSpc>
            </a:pPr>
            <a:r>
              <a:rPr sz="1800" b="1" dirty="0">
                <a:latin typeface="宋体"/>
                <a:cs typeface="宋体"/>
              </a:rPr>
              <a:t>当前边与上条边构</a:t>
            </a:r>
            <a:r>
              <a:rPr sz="1800" b="1" spc="-10" dirty="0">
                <a:latin typeface="宋体"/>
                <a:cs typeface="宋体"/>
              </a:rPr>
              <a:t>成 </a:t>
            </a:r>
            <a:r>
              <a:rPr sz="1800" b="1" dirty="0">
                <a:latin typeface="宋体"/>
                <a:cs typeface="宋体"/>
              </a:rPr>
              <a:t>左转关系</a:t>
            </a:r>
            <a:r>
              <a:rPr sz="1800" b="1" spc="-10" dirty="0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1512" y="332422"/>
            <a:ext cx="704723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solidFill>
                  <a:srgbClr val="04607A"/>
                </a:solidFill>
                <a:latin typeface="宋体"/>
                <a:cs typeface="宋体"/>
              </a:rPr>
              <a:t>凸包问题的</a:t>
            </a:r>
            <a:r>
              <a:rPr b="1" spc="-5" dirty="0">
                <a:solidFill>
                  <a:srgbClr val="04607A"/>
                </a:solidFill>
                <a:latin typeface="Arial"/>
                <a:cs typeface="Arial"/>
              </a:rPr>
              <a:t>Graham</a:t>
            </a:r>
            <a:r>
              <a:rPr b="1" dirty="0">
                <a:solidFill>
                  <a:srgbClr val="04607A"/>
                </a:solidFill>
                <a:latin typeface="宋体"/>
                <a:cs typeface="宋体"/>
              </a:rPr>
              <a:t>栈扫描算</a:t>
            </a:r>
            <a:r>
              <a:rPr b="1" spc="-25" dirty="0">
                <a:solidFill>
                  <a:srgbClr val="04607A"/>
                </a:solidFill>
                <a:latin typeface="宋体"/>
                <a:cs typeface="宋体"/>
              </a:rPr>
              <a:t>法</a:t>
            </a:r>
          </a:p>
        </p:txBody>
      </p:sp>
      <p:sp>
        <p:nvSpPr>
          <p:cNvPr id="3" name="object 3"/>
          <p:cNvSpPr/>
          <p:nvPr/>
        </p:nvSpPr>
        <p:spPr>
          <a:xfrm>
            <a:off x="1324355" y="1278636"/>
            <a:ext cx="6496812" cy="5096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847</Words>
  <Application>Microsoft Office PowerPoint</Application>
  <PresentationFormat>全屏显示(4:3)</PresentationFormat>
  <Paragraphs>263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MS UI Gothic</vt:lpstr>
      <vt:lpstr>华文琥珀</vt:lpstr>
      <vt:lpstr>宋体</vt:lpstr>
      <vt:lpstr>Arial</vt:lpstr>
      <vt:lpstr>Calibri</vt:lpstr>
      <vt:lpstr>Cambria Math</vt:lpstr>
      <vt:lpstr>Times New Roman</vt:lpstr>
      <vt:lpstr>Wingdings 2</vt:lpstr>
      <vt:lpstr>Office Theme</vt:lpstr>
      <vt:lpstr>3、最近对和凸包问题的蛮力算法</vt:lpstr>
      <vt:lpstr>3、最近对和凸包问题的蛮力算法</vt:lpstr>
      <vt:lpstr>3、最近对和凸包问题的蛮力算法</vt:lpstr>
      <vt:lpstr>3、最近对和凸包问题的蛮力算法</vt:lpstr>
      <vt:lpstr>3、最近对和凸包问题的蛮力算法</vt:lpstr>
      <vt:lpstr>凸包问题的Graham栈扫描算法</vt:lpstr>
      <vt:lpstr>凸包问题的Graham栈扫描算法</vt:lpstr>
      <vt:lpstr>凸包问题的Graham栈扫描算法</vt:lpstr>
      <vt:lpstr>凸包问题的Graham栈扫描算法</vt:lpstr>
      <vt:lpstr>凸包问题的Graham栈扫描算法</vt:lpstr>
      <vt:lpstr>4、穷举查找</vt:lpstr>
      <vt:lpstr>4、穷举查找</vt:lpstr>
      <vt:lpstr>4、穷举查找</vt:lpstr>
      <vt:lpstr>4、穷举查找</vt:lpstr>
      <vt:lpstr>4、穷举查找</vt:lpstr>
      <vt:lpstr>4、穷举查找</vt:lpstr>
      <vt:lpstr>4、穷举查找</vt:lpstr>
      <vt:lpstr>4、穷举查找</vt:lpstr>
      <vt:lpstr>4、穷举查找</vt:lpstr>
      <vt:lpstr>4、穷举查找</vt:lpstr>
      <vt:lpstr>5、深度优先查找和广度优先查找</vt:lpstr>
      <vt:lpstr>5、深度优先查找和广度优先查找</vt:lpstr>
      <vt:lpstr>5、深度优先查找和广度优先查找</vt:lpstr>
      <vt:lpstr>5、深度优先查找和广度优先查找</vt:lpstr>
      <vt:lpstr>5、深度优先查找和广度优先查找</vt:lpstr>
      <vt:lpstr>5、深度优先查找和广度优先查找</vt:lpstr>
      <vt:lpstr>5、深度优先查找和广度优先查找</vt:lpstr>
      <vt:lpstr>5、深度优先查找和广度优先查找</vt:lpstr>
      <vt:lpstr>5、深度优先查找和广度优先查找</vt:lpstr>
      <vt:lpstr>5、深度优先查找和广度优先查找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3、最近对和凸包问题的蛮力算法</dc:title>
  <cp:lastModifiedBy>- Vel</cp:lastModifiedBy>
  <cp:revision>4</cp:revision>
  <dcterms:created xsi:type="dcterms:W3CDTF">2023-11-13T12:20:10Z</dcterms:created>
  <dcterms:modified xsi:type="dcterms:W3CDTF">2023-11-19T02:25:57Z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2023-09-23T00:00:00Z</vt:filetime>
  </property>
  <property fmtid="{D5CDD505-2E9C-101B-9397-08002B2CF9AE}" pid="3" name="Creator">
    <vt:lpwstr>WPS 演示</vt:lpwstr>
  </property>
  <property fmtid="{D5CDD505-2E9C-101B-9397-08002B2CF9AE}" pid="4" name="LastSaved">
    <vt:filetime>2023-11-13T00:00:00Z</vt:filetime>
  </property>
</Properties>
</file>