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1" r:id="rId2"/>
    <p:sldId id="262" r:id="rId3"/>
    <p:sldId id="269" r:id="rId4"/>
    <p:sldId id="270" r:id="rId5"/>
    <p:sldId id="271" r:id="rId6"/>
    <p:sldId id="272" r:id="rId7"/>
    <p:sldId id="273" r:id="rId8"/>
    <p:sldId id="274" r:id="rId9"/>
    <p:sldId id="275" r:id="rId10"/>
    <p:sldId id="276" r:id="rId11"/>
    <p:sldId id="277" r:id="rId12"/>
    <p:sldId id="278" r:id="rId13"/>
    <p:sldId id="282" r:id="rId14"/>
    <p:sldId id="283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302" r:id="rId29"/>
    <p:sldId id="303" r:id="rId30"/>
    <p:sldId id="304" r:id="rId31"/>
    <p:sldId id="305" r:id="rId32"/>
    <p:sldId id="306" r:id="rId33"/>
    <p:sldId id="307" r:id="rId34"/>
    <p:sldId id="308" r:id="rId35"/>
    <p:sldId id="309" r:id="rId36"/>
  </p:sldIdLst>
  <p:sldSz cx="9144000" cy="6858000" type="screen4x3"/>
  <p:notesSz cx="9144000" cy="6858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主定理" id="{E64419BB-2C18-4941-8492-DE032DBBC151}">
          <p14:sldIdLst>
            <p14:sldId id="261"/>
            <p14:sldId id="262"/>
          </p14:sldIdLst>
        </p14:section>
        <p14:section name="大整数乘法" id="{07447D92-61E4-4B89-96AE-3F70BAFECCA4}">
          <p14:sldIdLst>
            <p14:sldId id="269"/>
            <p14:sldId id="270"/>
            <p14:sldId id="271"/>
            <p14:sldId id="272"/>
          </p14:sldIdLst>
        </p14:section>
        <p14:section name="快排 双向划分" id="{366B98CF-1C6C-4F7B-B776-5C72DF2C5EB1}">
          <p14:sldIdLst>
            <p14:sldId id="273"/>
            <p14:sldId id="274"/>
            <p14:sldId id="275"/>
            <p14:sldId id="276"/>
            <p14:sldId id="277"/>
            <p14:sldId id="278"/>
            <p14:sldId id="282"/>
            <p14:sldId id="283"/>
          </p14:sldIdLst>
        </p14:section>
        <p14:section name="Strassen矩阵乘法" id="{90E52643-DE34-46C1-B2B5-297B92BC7177}">
          <p14:sldIdLst>
            <p14:sldId id="289"/>
            <p14:sldId id="290"/>
            <p14:sldId id="291"/>
            <p14:sldId id="292"/>
            <p14:sldId id="293"/>
            <p14:sldId id="294"/>
            <p14:sldId id="295"/>
          </p14:sldIdLst>
        </p14:section>
        <p14:section name="最近点对问题" id="{25ECA587-B93B-4031-86AF-D30A627CE544}">
          <p14:sldIdLst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</p14:sldIdLst>
        </p14:section>
        <p14:section name="快速凸包算法" id="{E3D7D6A8-CC16-4558-92C0-BB3BFD5A040B}">
          <p14:sldIdLst>
            <p14:sldId id="305"/>
            <p14:sldId id="306"/>
            <p14:sldId id="307"/>
            <p14:sldId id="308"/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0" d="100"/>
          <a:sy n="90" d="100"/>
        </p:scale>
        <p:origin x="1680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664080" y="2508961"/>
            <a:ext cx="5815838" cy="8140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1" i="0">
                <a:solidFill>
                  <a:schemeClr val="bg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3632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3632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53632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46984" y="295147"/>
            <a:ext cx="4050030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536321"/>
                </a:solidFill>
                <a:latin typeface="微软雅黑"/>
                <a:cs typeface="微软雅黑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5777" y="1090930"/>
            <a:ext cx="6346190" cy="3537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3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0.png"/><Relationship Id="rId7" Type="http://schemas.openxmlformats.org/officeDocument/2006/relationships/image" Target="../media/image59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49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64.png"/><Relationship Id="rId3" Type="http://schemas.openxmlformats.org/officeDocument/2006/relationships/image" Target="../media/image48.png"/><Relationship Id="rId7" Type="http://schemas.openxmlformats.org/officeDocument/2006/relationships/image" Target="../media/image54.png"/><Relationship Id="rId12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3.png"/><Relationship Id="rId5" Type="http://schemas.openxmlformats.org/officeDocument/2006/relationships/image" Target="../media/image57.png"/><Relationship Id="rId15" Type="http://schemas.openxmlformats.org/officeDocument/2006/relationships/image" Target="../media/image65.png"/><Relationship Id="rId10" Type="http://schemas.openxmlformats.org/officeDocument/2006/relationships/image" Target="../media/image6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49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4.png"/><Relationship Id="rId9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8272" y="193547"/>
            <a:ext cx="3326129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7667" y="295147"/>
            <a:ext cx="2820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微软雅黑"/>
                <a:cs typeface="微软雅黑"/>
              </a:rPr>
              <a:t>主定理与分治法</a:t>
            </a:r>
          </a:p>
        </p:txBody>
      </p:sp>
      <p:sp>
        <p:nvSpPr>
          <p:cNvPr id="4" name="object 4"/>
          <p:cNvSpPr/>
          <p:nvPr/>
        </p:nvSpPr>
        <p:spPr>
          <a:xfrm>
            <a:off x="594359" y="1018032"/>
            <a:ext cx="8177022" cy="372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36" y="1043939"/>
            <a:ext cx="8001000" cy="3554095"/>
          </a:xfrm>
          <a:custGeom>
            <a:avLst/>
            <a:gdLst/>
            <a:ahLst/>
            <a:cxnLst/>
            <a:rect l="l" t="t" r="r" b="b"/>
            <a:pathLst>
              <a:path w="8001000" h="3554095">
                <a:moveTo>
                  <a:pt x="7408672" y="0"/>
                </a:moveTo>
                <a:lnTo>
                  <a:pt x="592340" y="0"/>
                </a:lnTo>
                <a:lnTo>
                  <a:pt x="543759" y="1963"/>
                </a:lnTo>
                <a:lnTo>
                  <a:pt x="496260" y="7752"/>
                </a:lnTo>
                <a:lnTo>
                  <a:pt x="449994" y="17213"/>
                </a:lnTo>
                <a:lnTo>
                  <a:pt x="405115" y="30195"/>
                </a:lnTo>
                <a:lnTo>
                  <a:pt x="361775" y="46545"/>
                </a:lnTo>
                <a:lnTo>
                  <a:pt x="320126" y="66111"/>
                </a:lnTo>
                <a:lnTo>
                  <a:pt x="280321" y="88739"/>
                </a:lnTo>
                <a:lnTo>
                  <a:pt x="242512" y="114279"/>
                </a:lnTo>
                <a:lnTo>
                  <a:pt x="206852" y="142577"/>
                </a:lnTo>
                <a:lnTo>
                  <a:pt x="173493" y="173482"/>
                </a:lnTo>
                <a:lnTo>
                  <a:pt x="142587" y="206839"/>
                </a:lnTo>
                <a:lnTo>
                  <a:pt x="114287" y="242498"/>
                </a:lnTo>
                <a:lnTo>
                  <a:pt x="88746" y="280306"/>
                </a:lnTo>
                <a:lnTo>
                  <a:pt x="66116" y="320111"/>
                </a:lnTo>
                <a:lnTo>
                  <a:pt x="46549" y="361759"/>
                </a:lnTo>
                <a:lnTo>
                  <a:pt x="30198" y="405099"/>
                </a:lnTo>
                <a:lnTo>
                  <a:pt x="17215" y="449978"/>
                </a:lnTo>
                <a:lnTo>
                  <a:pt x="7752" y="496244"/>
                </a:lnTo>
                <a:lnTo>
                  <a:pt x="1963" y="543745"/>
                </a:lnTo>
                <a:lnTo>
                  <a:pt x="0" y="592327"/>
                </a:lnTo>
                <a:lnTo>
                  <a:pt x="0" y="2961640"/>
                </a:lnTo>
                <a:lnTo>
                  <a:pt x="1963" y="3010222"/>
                </a:lnTo>
                <a:lnTo>
                  <a:pt x="7752" y="3057723"/>
                </a:lnTo>
                <a:lnTo>
                  <a:pt x="17215" y="3103989"/>
                </a:lnTo>
                <a:lnTo>
                  <a:pt x="30198" y="3148868"/>
                </a:lnTo>
                <a:lnTo>
                  <a:pt x="46549" y="3192208"/>
                </a:lnTo>
                <a:lnTo>
                  <a:pt x="66116" y="3233856"/>
                </a:lnTo>
                <a:lnTo>
                  <a:pt x="88746" y="3273661"/>
                </a:lnTo>
                <a:lnTo>
                  <a:pt x="114287" y="3311469"/>
                </a:lnTo>
                <a:lnTo>
                  <a:pt x="142587" y="3347128"/>
                </a:lnTo>
                <a:lnTo>
                  <a:pt x="173493" y="3380486"/>
                </a:lnTo>
                <a:lnTo>
                  <a:pt x="206852" y="3411390"/>
                </a:lnTo>
                <a:lnTo>
                  <a:pt x="242512" y="3439688"/>
                </a:lnTo>
                <a:lnTo>
                  <a:pt x="280321" y="3465228"/>
                </a:lnTo>
                <a:lnTo>
                  <a:pt x="320126" y="3487856"/>
                </a:lnTo>
                <a:lnTo>
                  <a:pt x="361775" y="3507422"/>
                </a:lnTo>
                <a:lnTo>
                  <a:pt x="405115" y="3523772"/>
                </a:lnTo>
                <a:lnTo>
                  <a:pt x="449994" y="3536754"/>
                </a:lnTo>
                <a:lnTo>
                  <a:pt x="496260" y="3546215"/>
                </a:lnTo>
                <a:lnTo>
                  <a:pt x="543759" y="3552004"/>
                </a:lnTo>
                <a:lnTo>
                  <a:pt x="592340" y="3553968"/>
                </a:lnTo>
                <a:lnTo>
                  <a:pt x="7408672" y="3553968"/>
                </a:lnTo>
                <a:lnTo>
                  <a:pt x="7457254" y="3552004"/>
                </a:lnTo>
                <a:lnTo>
                  <a:pt x="7504755" y="3546215"/>
                </a:lnTo>
                <a:lnTo>
                  <a:pt x="7551021" y="3536754"/>
                </a:lnTo>
                <a:lnTo>
                  <a:pt x="7595900" y="3523772"/>
                </a:lnTo>
                <a:lnTo>
                  <a:pt x="7639240" y="3507422"/>
                </a:lnTo>
                <a:lnTo>
                  <a:pt x="7680888" y="3487856"/>
                </a:lnTo>
                <a:lnTo>
                  <a:pt x="7720693" y="3465228"/>
                </a:lnTo>
                <a:lnTo>
                  <a:pt x="7758501" y="3439688"/>
                </a:lnTo>
                <a:lnTo>
                  <a:pt x="7794160" y="3411390"/>
                </a:lnTo>
                <a:lnTo>
                  <a:pt x="7827518" y="3380486"/>
                </a:lnTo>
                <a:lnTo>
                  <a:pt x="7858422" y="3347128"/>
                </a:lnTo>
                <a:lnTo>
                  <a:pt x="7886720" y="3311469"/>
                </a:lnTo>
                <a:lnTo>
                  <a:pt x="7912260" y="3273661"/>
                </a:lnTo>
                <a:lnTo>
                  <a:pt x="7934888" y="3233856"/>
                </a:lnTo>
                <a:lnTo>
                  <a:pt x="7954454" y="3192208"/>
                </a:lnTo>
                <a:lnTo>
                  <a:pt x="7970804" y="3148868"/>
                </a:lnTo>
                <a:lnTo>
                  <a:pt x="7983786" y="3103989"/>
                </a:lnTo>
                <a:lnTo>
                  <a:pt x="7993247" y="3057723"/>
                </a:lnTo>
                <a:lnTo>
                  <a:pt x="7999036" y="3010222"/>
                </a:lnTo>
                <a:lnTo>
                  <a:pt x="8001000" y="2961640"/>
                </a:lnTo>
                <a:lnTo>
                  <a:pt x="8001000" y="592327"/>
                </a:lnTo>
                <a:lnTo>
                  <a:pt x="7999036" y="543745"/>
                </a:lnTo>
                <a:lnTo>
                  <a:pt x="7993247" y="496244"/>
                </a:lnTo>
                <a:lnTo>
                  <a:pt x="7983786" y="449978"/>
                </a:lnTo>
                <a:lnTo>
                  <a:pt x="7970804" y="405099"/>
                </a:lnTo>
                <a:lnTo>
                  <a:pt x="7954454" y="361759"/>
                </a:lnTo>
                <a:lnTo>
                  <a:pt x="7934888" y="320111"/>
                </a:lnTo>
                <a:lnTo>
                  <a:pt x="7912260" y="280306"/>
                </a:lnTo>
                <a:lnTo>
                  <a:pt x="7886720" y="242498"/>
                </a:lnTo>
                <a:lnTo>
                  <a:pt x="7858422" y="206839"/>
                </a:lnTo>
                <a:lnTo>
                  <a:pt x="7827518" y="173482"/>
                </a:lnTo>
                <a:lnTo>
                  <a:pt x="7794160" y="142577"/>
                </a:lnTo>
                <a:lnTo>
                  <a:pt x="7758501" y="114279"/>
                </a:lnTo>
                <a:lnTo>
                  <a:pt x="7720693" y="88739"/>
                </a:lnTo>
                <a:lnTo>
                  <a:pt x="7680888" y="66111"/>
                </a:lnTo>
                <a:lnTo>
                  <a:pt x="7639240" y="46545"/>
                </a:lnTo>
                <a:lnTo>
                  <a:pt x="7595900" y="30195"/>
                </a:lnTo>
                <a:lnTo>
                  <a:pt x="7551021" y="17213"/>
                </a:lnTo>
                <a:lnTo>
                  <a:pt x="7504755" y="7752"/>
                </a:lnTo>
                <a:lnTo>
                  <a:pt x="7457254" y="1963"/>
                </a:lnTo>
                <a:lnTo>
                  <a:pt x="7408672" y="0"/>
                </a:lnTo>
                <a:close/>
              </a:path>
            </a:pathLst>
          </a:custGeom>
          <a:solidFill>
            <a:srgbClr val="E4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6163" y="1841373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178" y="0"/>
                </a:moveTo>
                <a:lnTo>
                  <a:pt x="285114" y="11429"/>
                </a:lnTo>
                <a:lnTo>
                  <a:pt x="301478" y="18504"/>
                </a:lnTo>
                <a:lnTo>
                  <a:pt x="315531" y="28305"/>
                </a:lnTo>
                <a:lnTo>
                  <a:pt x="344064" y="73852"/>
                </a:lnTo>
                <a:lnTo>
                  <a:pt x="352395" y="115623"/>
                </a:lnTo>
                <a:lnTo>
                  <a:pt x="353440" y="139700"/>
                </a:lnTo>
                <a:lnTo>
                  <a:pt x="352393" y="164633"/>
                </a:lnTo>
                <a:lnTo>
                  <a:pt x="344011" y="207547"/>
                </a:lnTo>
                <a:lnTo>
                  <a:pt x="315531" y="253793"/>
                </a:lnTo>
                <a:lnTo>
                  <a:pt x="285623" y="270890"/>
                </a:lnTo>
                <a:lnTo>
                  <a:pt x="289178" y="282321"/>
                </a:lnTo>
                <a:lnTo>
                  <a:pt x="327675" y="264239"/>
                </a:lnTo>
                <a:lnTo>
                  <a:pt x="355981" y="232917"/>
                </a:lnTo>
                <a:lnTo>
                  <a:pt x="373411" y="191071"/>
                </a:lnTo>
                <a:lnTo>
                  <a:pt x="379222" y="141224"/>
                </a:lnTo>
                <a:lnTo>
                  <a:pt x="377767" y="115339"/>
                </a:lnTo>
                <a:lnTo>
                  <a:pt x="366095" y="69429"/>
                </a:lnTo>
                <a:lnTo>
                  <a:pt x="342971" y="32093"/>
                </a:lnTo>
                <a:lnTo>
                  <a:pt x="309633" y="7379"/>
                </a:lnTo>
                <a:lnTo>
                  <a:pt x="289178" y="0"/>
                </a:lnTo>
                <a:close/>
              </a:path>
              <a:path w="379729" h="282575">
                <a:moveTo>
                  <a:pt x="90042" y="0"/>
                </a:moveTo>
                <a:lnTo>
                  <a:pt x="51546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5841" y="1751457"/>
            <a:ext cx="68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-5" dirty="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63358" y="1841373"/>
            <a:ext cx="913130" cy="282575"/>
          </a:xfrm>
          <a:custGeom>
            <a:avLst/>
            <a:gdLst/>
            <a:ahLst/>
            <a:cxnLst/>
            <a:rect l="l" t="t" r="r" b="b"/>
            <a:pathLst>
              <a:path w="913129" h="282575">
                <a:moveTo>
                  <a:pt x="822579" y="0"/>
                </a:moveTo>
                <a:lnTo>
                  <a:pt x="818515" y="11429"/>
                </a:lnTo>
                <a:lnTo>
                  <a:pt x="834878" y="18504"/>
                </a:lnTo>
                <a:lnTo>
                  <a:pt x="848931" y="28305"/>
                </a:lnTo>
                <a:lnTo>
                  <a:pt x="877464" y="73852"/>
                </a:lnTo>
                <a:lnTo>
                  <a:pt x="885795" y="115623"/>
                </a:lnTo>
                <a:lnTo>
                  <a:pt x="886841" y="139700"/>
                </a:lnTo>
                <a:lnTo>
                  <a:pt x="885793" y="164633"/>
                </a:lnTo>
                <a:lnTo>
                  <a:pt x="877411" y="207547"/>
                </a:lnTo>
                <a:lnTo>
                  <a:pt x="848931" y="253793"/>
                </a:lnTo>
                <a:lnTo>
                  <a:pt x="819023" y="270890"/>
                </a:lnTo>
                <a:lnTo>
                  <a:pt x="822579" y="282321"/>
                </a:lnTo>
                <a:lnTo>
                  <a:pt x="861075" y="264239"/>
                </a:lnTo>
                <a:lnTo>
                  <a:pt x="889381" y="232917"/>
                </a:lnTo>
                <a:lnTo>
                  <a:pt x="906811" y="191071"/>
                </a:lnTo>
                <a:lnTo>
                  <a:pt x="912622" y="141224"/>
                </a:lnTo>
                <a:lnTo>
                  <a:pt x="911167" y="115339"/>
                </a:lnTo>
                <a:lnTo>
                  <a:pt x="899495" y="69429"/>
                </a:lnTo>
                <a:lnTo>
                  <a:pt x="876371" y="32093"/>
                </a:lnTo>
                <a:lnTo>
                  <a:pt x="843033" y="7379"/>
                </a:lnTo>
                <a:lnTo>
                  <a:pt x="822579" y="0"/>
                </a:lnTo>
                <a:close/>
              </a:path>
              <a:path w="913129" h="282575">
                <a:moveTo>
                  <a:pt x="90043" y="0"/>
                </a:moveTo>
                <a:lnTo>
                  <a:pt x="51546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9232" y="185547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2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5956" y="1844039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30">
                <a:moveTo>
                  <a:pt x="0" y="11429"/>
                </a:moveTo>
                <a:lnTo>
                  <a:pt x="66421" y="11429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0043" y="185547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26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963" y="1844039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30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58304" y="1751457"/>
            <a:ext cx="105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2400" spc="35" dirty="0">
                <a:latin typeface="Cambria Math"/>
                <a:cs typeface="Cambria Math"/>
              </a:rPr>
              <a:t>𝑛</a:t>
            </a:r>
            <a:r>
              <a:rPr sz="2400" spc="-5" dirty="0">
                <a:latin typeface="Cambria Math"/>
                <a:cs typeface="Cambria Math"/>
              </a:rPr>
              <a:t>/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𝑏	</a:t>
            </a:r>
            <a:r>
              <a:rPr sz="2400" dirty="0"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3447" y="3491865"/>
            <a:ext cx="396240" cy="282575"/>
          </a:xfrm>
          <a:custGeom>
            <a:avLst/>
            <a:gdLst/>
            <a:ahLst/>
            <a:cxnLst/>
            <a:rect l="l" t="t" r="r" b="b"/>
            <a:pathLst>
              <a:path w="396239" h="282575">
                <a:moveTo>
                  <a:pt x="305942" y="0"/>
                </a:moveTo>
                <a:lnTo>
                  <a:pt x="301878" y="11430"/>
                </a:lnTo>
                <a:lnTo>
                  <a:pt x="318242" y="18504"/>
                </a:lnTo>
                <a:lnTo>
                  <a:pt x="332295" y="28305"/>
                </a:lnTo>
                <a:lnTo>
                  <a:pt x="360828" y="73852"/>
                </a:lnTo>
                <a:lnTo>
                  <a:pt x="369159" y="115623"/>
                </a:lnTo>
                <a:lnTo>
                  <a:pt x="370204" y="139700"/>
                </a:lnTo>
                <a:lnTo>
                  <a:pt x="369157" y="164633"/>
                </a:lnTo>
                <a:lnTo>
                  <a:pt x="360775" y="207547"/>
                </a:lnTo>
                <a:lnTo>
                  <a:pt x="332295" y="253793"/>
                </a:lnTo>
                <a:lnTo>
                  <a:pt x="302386" y="270891"/>
                </a:lnTo>
                <a:lnTo>
                  <a:pt x="305942" y="282321"/>
                </a:lnTo>
                <a:lnTo>
                  <a:pt x="344439" y="264239"/>
                </a:lnTo>
                <a:lnTo>
                  <a:pt x="372744" y="232918"/>
                </a:lnTo>
                <a:lnTo>
                  <a:pt x="390175" y="191071"/>
                </a:lnTo>
                <a:lnTo>
                  <a:pt x="395985" y="141224"/>
                </a:lnTo>
                <a:lnTo>
                  <a:pt x="394531" y="115339"/>
                </a:lnTo>
                <a:lnTo>
                  <a:pt x="382859" y="69429"/>
                </a:lnTo>
                <a:lnTo>
                  <a:pt x="359735" y="32093"/>
                </a:lnTo>
                <a:lnTo>
                  <a:pt x="326397" y="7379"/>
                </a:lnTo>
                <a:lnTo>
                  <a:pt x="305942" y="0"/>
                </a:lnTo>
                <a:close/>
              </a:path>
              <a:path w="396239" h="282575">
                <a:moveTo>
                  <a:pt x="90042" y="0"/>
                </a:moveTo>
                <a:lnTo>
                  <a:pt x="51546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03830" y="3402025"/>
            <a:ext cx="977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400" dirty="0">
                <a:latin typeface="Cambria Math"/>
                <a:cs typeface="Cambria Math"/>
              </a:rPr>
              <a:t>𝑻 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𝒏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7615" y="2951733"/>
            <a:ext cx="178435" cy="1363345"/>
          </a:xfrm>
          <a:custGeom>
            <a:avLst/>
            <a:gdLst/>
            <a:ahLst/>
            <a:cxnLst/>
            <a:rect l="l" t="t" r="r" b="b"/>
            <a:pathLst>
              <a:path w="178435" h="1363345">
                <a:moveTo>
                  <a:pt x="177926" y="0"/>
                </a:moveTo>
                <a:lnTo>
                  <a:pt x="125158" y="23637"/>
                </a:lnTo>
                <a:lnTo>
                  <a:pt x="89916" y="73278"/>
                </a:lnTo>
                <a:lnTo>
                  <a:pt x="70088" y="151082"/>
                </a:lnTo>
                <a:lnTo>
                  <a:pt x="65145" y="201455"/>
                </a:lnTo>
                <a:lnTo>
                  <a:pt x="63500" y="259461"/>
                </a:lnTo>
                <a:lnTo>
                  <a:pt x="63500" y="535686"/>
                </a:lnTo>
                <a:lnTo>
                  <a:pt x="62430" y="567741"/>
                </a:lnTo>
                <a:lnTo>
                  <a:pt x="53909" y="619089"/>
                </a:lnTo>
                <a:lnTo>
                  <a:pt x="37218" y="653504"/>
                </a:lnTo>
                <a:lnTo>
                  <a:pt x="0" y="673988"/>
                </a:lnTo>
                <a:lnTo>
                  <a:pt x="0" y="691768"/>
                </a:lnTo>
                <a:lnTo>
                  <a:pt x="37647" y="712200"/>
                </a:lnTo>
                <a:lnTo>
                  <a:pt x="59324" y="769699"/>
                </a:lnTo>
                <a:lnTo>
                  <a:pt x="63500" y="828674"/>
                </a:lnTo>
                <a:lnTo>
                  <a:pt x="63500" y="1103248"/>
                </a:lnTo>
                <a:lnTo>
                  <a:pt x="65145" y="1161254"/>
                </a:lnTo>
                <a:lnTo>
                  <a:pt x="70088" y="1211627"/>
                </a:lnTo>
                <a:lnTo>
                  <a:pt x="78341" y="1254357"/>
                </a:lnTo>
                <a:lnTo>
                  <a:pt x="105346" y="1317509"/>
                </a:lnTo>
                <a:lnTo>
                  <a:pt x="149351" y="1354189"/>
                </a:lnTo>
                <a:lnTo>
                  <a:pt x="177926" y="1362836"/>
                </a:lnTo>
                <a:lnTo>
                  <a:pt x="177926" y="1348613"/>
                </a:lnTo>
                <a:lnTo>
                  <a:pt x="157612" y="1340443"/>
                </a:lnTo>
                <a:lnTo>
                  <a:pt x="140287" y="1326213"/>
                </a:lnTo>
                <a:lnTo>
                  <a:pt x="114554" y="1279524"/>
                </a:lnTo>
                <a:lnTo>
                  <a:pt x="99695" y="1204848"/>
                </a:lnTo>
                <a:lnTo>
                  <a:pt x="95980" y="1155509"/>
                </a:lnTo>
                <a:lnTo>
                  <a:pt x="94851" y="1103248"/>
                </a:lnTo>
                <a:lnTo>
                  <a:pt x="94742" y="854582"/>
                </a:lnTo>
                <a:lnTo>
                  <a:pt x="92461" y="814244"/>
                </a:lnTo>
                <a:lnTo>
                  <a:pt x="81186" y="752141"/>
                </a:lnTo>
                <a:lnTo>
                  <a:pt x="62118" y="713472"/>
                </a:lnTo>
                <a:lnTo>
                  <a:pt x="31114" y="684021"/>
                </a:lnTo>
                <a:lnTo>
                  <a:pt x="31114" y="680338"/>
                </a:lnTo>
                <a:lnTo>
                  <a:pt x="62940" y="649888"/>
                </a:lnTo>
                <a:lnTo>
                  <a:pt x="82794" y="609647"/>
                </a:lnTo>
                <a:lnTo>
                  <a:pt x="93410" y="548497"/>
                </a:lnTo>
                <a:lnTo>
                  <a:pt x="94742" y="509777"/>
                </a:lnTo>
                <a:lnTo>
                  <a:pt x="94851" y="259461"/>
                </a:lnTo>
                <a:lnTo>
                  <a:pt x="95980" y="207200"/>
                </a:lnTo>
                <a:lnTo>
                  <a:pt x="99695" y="157861"/>
                </a:lnTo>
                <a:lnTo>
                  <a:pt x="105886" y="116522"/>
                </a:lnTo>
                <a:lnTo>
                  <a:pt x="125938" y="56798"/>
                </a:lnTo>
                <a:lnTo>
                  <a:pt x="157612" y="22266"/>
                </a:lnTo>
                <a:lnTo>
                  <a:pt x="177926" y="14096"/>
                </a:lnTo>
                <a:lnTo>
                  <a:pt x="177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3424" y="2998342"/>
            <a:ext cx="561975" cy="368300"/>
          </a:xfrm>
          <a:custGeom>
            <a:avLst/>
            <a:gdLst/>
            <a:ahLst/>
            <a:cxnLst/>
            <a:rect l="l" t="t" r="r" b="b"/>
            <a:pathLst>
              <a:path w="561975" h="368300">
                <a:moveTo>
                  <a:pt x="465068" y="0"/>
                </a:moveTo>
                <a:lnTo>
                  <a:pt x="461385" y="12192"/>
                </a:lnTo>
                <a:lnTo>
                  <a:pt x="478291" y="20955"/>
                </a:lnTo>
                <a:lnTo>
                  <a:pt x="493008" y="33718"/>
                </a:lnTo>
                <a:lnTo>
                  <a:pt x="515868" y="71247"/>
                </a:lnTo>
                <a:lnTo>
                  <a:pt x="529806" y="122285"/>
                </a:lnTo>
                <a:lnTo>
                  <a:pt x="534410" y="184277"/>
                </a:lnTo>
                <a:lnTo>
                  <a:pt x="533263" y="216540"/>
                </a:lnTo>
                <a:lnTo>
                  <a:pt x="524015" y="272877"/>
                </a:lnTo>
                <a:lnTo>
                  <a:pt x="505533" y="317690"/>
                </a:lnTo>
                <a:lnTo>
                  <a:pt x="478291" y="347218"/>
                </a:lnTo>
                <a:lnTo>
                  <a:pt x="461385" y="355981"/>
                </a:lnTo>
                <a:lnTo>
                  <a:pt x="465068" y="368173"/>
                </a:lnTo>
                <a:lnTo>
                  <a:pt x="506216" y="346265"/>
                </a:lnTo>
                <a:lnTo>
                  <a:pt x="536696" y="304927"/>
                </a:lnTo>
                <a:lnTo>
                  <a:pt x="555555" y="249205"/>
                </a:lnTo>
                <a:lnTo>
                  <a:pt x="561842" y="184150"/>
                </a:lnTo>
                <a:lnTo>
                  <a:pt x="560270" y="150381"/>
                </a:lnTo>
                <a:lnTo>
                  <a:pt x="547697" y="89941"/>
                </a:lnTo>
                <a:lnTo>
                  <a:pt x="522789" y="40147"/>
                </a:lnTo>
                <a:lnTo>
                  <a:pt x="486975" y="8524"/>
                </a:lnTo>
                <a:lnTo>
                  <a:pt x="465068" y="0"/>
                </a:lnTo>
                <a:close/>
              </a:path>
              <a:path w="561975" h="368300">
                <a:moveTo>
                  <a:pt x="96641" y="0"/>
                </a:moveTo>
                <a:lnTo>
                  <a:pt x="55556" y="21907"/>
                </a:lnTo>
                <a:lnTo>
                  <a:pt x="25140" y="63246"/>
                </a:lnTo>
                <a:lnTo>
                  <a:pt x="6280" y="118983"/>
                </a:lnTo>
                <a:lnTo>
                  <a:pt x="0" y="184277"/>
                </a:lnTo>
                <a:lnTo>
                  <a:pt x="1565" y="217844"/>
                </a:lnTo>
                <a:lnTo>
                  <a:pt x="14138" y="278233"/>
                </a:lnTo>
                <a:lnTo>
                  <a:pt x="39026" y="328025"/>
                </a:lnTo>
                <a:lnTo>
                  <a:pt x="74753" y="359648"/>
                </a:lnTo>
                <a:lnTo>
                  <a:pt x="96641" y="368173"/>
                </a:lnTo>
                <a:lnTo>
                  <a:pt x="100451" y="355981"/>
                </a:lnTo>
                <a:lnTo>
                  <a:pt x="83470" y="347218"/>
                </a:lnTo>
                <a:lnTo>
                  <a:pt x="68716" y="334454"/>
                </a:lnTo>
                <a:lnTo>
                  <a:pt x="45841" y="296926"/>
                </a:lnTo>
                <a:lnTo>
                  <a:pt x="31950" y="246078"/>
                </a:lnTo>
                <a:lnTo>
                  <a:pt x="27303" y="184150"/>
                </a:lnTo>
                <a:lnTo>
                  <a:pt x="28463" y="151917"/>
                </a:lnTo>
                <a:lnTo>
                  <a:pt x="37746" y="95390"/>
                </a:lnTo>
                <a:lnTo>
                  <a:pt x="56177" y="50482"/>
                </a:lnTo>
                <a:lnTo>
                  <a:pt x="83470" y="20955"/>
                </a:lnTo>
                <a:lnTo>
                  <a:pt x="100451" y="12192"/>
                </a:lnTo>
                <a:lnTo>
                  <a:pt x="9664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1420" y="3463163"/>
            <a:ext cx="1188720" cy="368300"/>
          </a:xfrm>
          <a:custGeom>
            <a:avLst/>
            <a:gdLst/>
            <a:ahLst/>
            <a:cxnLst/>
            <a:rect l="l" t="t" r="r" b="b"/>
            <a:pathLst>
              <a:path w="1188720" h="368300">
                <a:moveTo>
                  <a:pt x="1091432" y="0"/>
                </a:moveTo>
                <a:lnTo>
                  <a:pt x="1087749" y="12191"/>
                </a:lnTo>
                <a:lnTo>
                  <a:pt x="1104655" y="20955"/>
                </a:lnTo>
                <a:lnTo>
                  <a:pt x="1119372" y="33718"/>
                </a:lnTo>
                <a:lnTo>
                  <a:pt x="1142232" y="71247"/>
                </a:lnTo>
                <a:lnTo>
                  <a:pt x="1156170" y="122285"/>
                </a:lnTo>
                <a:lnTo>
                  <a:pt x="1160774" y="184276"/>
                </a:lnTo>
                <a:lnTo>
                  <a:pt x="1159627" y="216540"/>
                </a:lnTo>
                <a:lnTo>
                  <a:pt x="1150379" y="272877"/>
                </a:lnTo>
                <a:lnTo>
                  <a:pt x="1131897" y="317690"/>
                </a:lnTo>
                <a:lnTo>
                  <a:pt x="1104655" y="347218"/>
                </a:lnTo>
                <a:lnTo>
                  <a:pt x="1087749" y="355981"/>
                </a:lnTo>
                <a:lnTo>
                  <a:pt x="1091432" y="368173"/>
                </a:lnTo>
                <a:lnTo>
                  <a:pt x="1132580" y="346265"/>
                </a:lnTo>
                <a:lnTo>
                  <a:pt x="1163060" y="304926"/>
                </a:lnTo>
                <a:lnTo>
                  <a:pt x="1181919" y="249205"/>
                </a:lnTo>
                <a:lnTo>
                  <a:pt x="1188206" y="184150"/>
                </a:lnTo>
                <a:lnTo>
                  <a:pt x="1186634" y="150381"/>
                </a:lnTo>
                <a:lnTo>
                  <a:pt x="1174061" y="89941"/>
                </a:lnTo>
                <a:lnTo>
                  <a:pt x="1149153" y="40147"/>
                </a:lnTo>
                <a:lnTo>
                  <a:pt x="1113339" y="8524"/>
                </a:lnTo>
                <a:lnTo>
                  <a:pt x="1091432" y="0"/>
                </a:lnTo>
                <a:close/>
              </a:path>
              <a:path w="1188720" h="368300">
                <a:moveTo>
                  <a:pt x="96641" y="0"/>
                </a:moveTo>
                <a:lnTo>
                  <a:pt x="55556" y="21907"/>
                </a:lnTo>
                <a:lnTo>
                  <a:pt x="25140" y="63246"/>
                </a:lnTo>
                <a:lnTo>
                  <a:pt x="6280" y="118983"/>
                </a:lnTo>
                <a:lnTo>
                  <a:pt x="0" y="184276"/>
                </a:lnTo>
                <a:lnTo>
                  <a:pt x="1565" y="217844"/>
                </a:lnTo>
                <a:lnTo>
                  <a:pt x="14138" y="278233"/>
                </a:lnTo>
                <a:lnTo>
                  <a:pt x="39026" y="328025"/>
                </a:lnTo>
                <a:lnTo>
                  <a:pt x="74753" y="359648"/>
                </a:lnTo>
                <a:lnTo>
                  <a:pt x="96641" y="368173"/>
                </a:lnTo>
                <a:lnTo>
                  <a:pt x="100451" y="355981"/>
                </a:lnTo>
                <a:lnTo>
                  <a:pt x="83470" y="347218"/>
                </a:lnTo>
                <a:lnTo>
                  <a:pt x="68716" y="334454"/>
                </a:lnTo>
                <a:lnTo>
                  <a:pt x="45841" y="296925"/>
                </a:lnTo>
                <a:lnTo>
                  <a:pt x="31950" y="246078"/>
                </a:lnTo>
                <a:lnTo>
                  <a:pt x="27303" y="184150"/>
                </a:lnTo>
                <a:lnTo>
                  <a:pt x="28463" y="151917"/>
                </a:lnTo>
                <a:lnTo>
                  <a:pt x="37746" y="95390"/>
                </a:lnTo>
                <a:lnTo>
                  <a:pt x="56177" y="50482"/>
                </a:lnTo>
                <a:lnTo>
                  <a:pt x="83470" y="20954"/>
                </a:lnTo>
                <a:lnTo>
                  <a:pt x="100451" y="12191"/>
                </a:lnTo>
                <a:lnTo>
                  <a:pt x="9664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11092" y="2854093"/>
            <a:ext cx="3640454" cy="14198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875"/>
              </a:spcBef>
              <a:tabLst>
                <a:tab pos="433070" algn="l"/>
                <a:tab pos="911225" algn="l"/>
                <a:tab pos="1583690" algn="l"/>
              </a:tabLst>
            </a:pP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𝑂	</a:t>
            </a:r>
            <a:r>
              <a:rPr sz="2400" spc="70" dirty="0">
                <a:solidFill>
                  <a:srgbClr val="6F2F9F"/>
                </a:solidFill>
                <a:latin typeface="Cambria Math"/>
                <a:cs typeface="Cambria Math"/>
              </a:rPr>
              <a:t>𝑛</a:t>
            </a:r>
            <a:r>
              <a:rPr sz="2625" spc="104" baseline="28571" dirty="0">
                <a:solidFill>
                  <a:srgbClr val="6F2F9F"/>
                </a:solidFill>
                <a:latin typeface="Cambria Math"/>
                <a:cs typeface="Cambria Math"/>
              </a:rPr>
              <a:t>𝑑	</a:t>
            </a:r>
            <a:r>
              <a:rPr sz="2400" dirty="0">
                <a:latin typeface="Cambria Math"/>
                <a:cs typeface="Cambria Math"/>
              </a:rPr>
              <a:t>,	</a:t>
            </a:r>
            <a:r>
              <a:rPr sz="2400" dirty="0">
                <a:latin typeface="仿宋"/>
                <a:cs typeface="仿宋"/>
              </a:rPr>
              <a:t>如果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1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log</a:t>
            </a:r>
            <a:r>
              <a:rPr sz="2625" spc="67" baseline="-15873" dirty="0">
                <a:latin typeface="Cambria Math"/>
                <a:cs typeface="Cambria Math"/>
              </a:rPr>
              <a:t>𝑏</a:t>
            </a:r>
            <a:r>
              <a:rPr sz="2625" spc="20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</a:p>
          <a:p>
            <a:pPr marL="50800">
              <a:lnSpc>
                <a:spcPct val="100000"/>
              </a:lnSpc>
              <a:spcBef>
                <a:spcPts val="780"/>
              </a:spcBef>
              <a:tabLst>
                <a:tab pos="400685" algn="l"/>
                <a:tab pos="1505585" algn="l"/>
              </a:tabLst>
            </a:pP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𝑂	</a:t>
            </a:r>
            <a:r>
              <a:rPr sz="2400" spc="50" dirty="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r>
              <a:rPr sz="2625" spc="75" baseline="28571" dirty="0">
                <a:solidFill>
                  <a:srgbClr val="006FC0"/>
                </a:solidFill>
                <a:latin typeface="Cambria Math"/>
                <a:cs typeface="Cambria Math"/>
              </a:rPr>
              <a:t>𝑑</a:t>
            </a:r>
            <a:r>
              <a:rPr sz="2400" spc="50" dirty="0">
                <a:solidFill>
                  <a:srgbClr val="006FC0"/>
                </a:solidFill>
                <a:latin typeface="Cambria Math"/>
                <a:cs typeface="Cambria Math"/>
              </a:rPr>
              <a:t>𝑙𝑜𝑔𝑛	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2400" spc="-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仿宋"/>
                <a:cs typeface="仿宋"/>
              </a:rPr>
              <a:t>如</a:t>
            </a:r>
            <a:r>
              <a:rPr sz="2400" spc="-5" dirty="0">
                <a:latin typeface="仿宋"/>
                <a:cs typeface="仿宋"/>
              </a:rPr>
              <a:t>果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log</a:t>
            </a:r>
            <a:r>
              <a:rPr sz="2625" spc="67" baseline="-15873" dirty="0">
                <a:latin typeface="Cambria Math"/>
                <a:cs typeface="Cambria Math"/>
              </a:rPr>
              <a:t>𝑏</a:t>
            </a:r>
            <a:r>
              <a:rPr sz="2625" spc="20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</a:p>
          <a:p>
            <a:pPr marL="121920">
              <a:lnSpc>
                <a:spcPct val="100000"/>
              </a:lnSpc>
              <a:spcBef>
                <a:spcPts val="780"/>
              </a:spcBef>
            </a:pPr>
            <a:r>
              <a:rPr sz="2400" spc="75" dirty="0">
                <a:solidFill>
                  <a:srgbClr val="FF8000"/>
                </a:solidFill>
                <a:latin typeface="Cambria Math"/>
                <a:cs typeface="Cambria Math"/>
              </a:rPr>
              <a:t>𝑂(𝑛</a:t>
            </a:r>
            <a:r>
              <a:rPr sz="2625" spc="112" baseline="28571" dirty="0">
                <a:solidFill>
                  <a:srgbClr val="FF8000"/>
                </a:solidFill>
                <a:latin typeface="Cambria Math"/>
                <a:cs typeface="Cambria Math"/>
              </a:rPr>
              <a:t>log</a:t>
            </a:r>
            <a:r>
              <a:rPr sz="2175" spc="112" baseline="19157" dirty="0">
                <a:solidFill>
                  <a:srgbClr val="FF8000"/>
                </a:solidFill>
                <a:latin typeface="Cambria Math"/>
                <a:cs typeface="Cambria Math"/>
              </a:rPr>
              <a:t>𝑏</a:t>
            </a:r>
            <a:r>
              <a:rPr sz="2175" spc="195" baseline="19157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2625" spc="127" baseline="28571" dirty="0">
                <a:solidFill>
                  <a:srgbClr val="FF8000"/>
                </a:solidFill>
                <a:latin typeface="Cambria Math"/>
                <a:cs typeface="Cambria Math"/>
              </a:rPr>
              <a:t>𝑎</a:t>
            </a:r>
            <a:r>
              <a:rPr sz="2400" spc="85" dirty="0">
                <a:solidFill>
                  <a:srgbClr val="FF8000"/>
                </a:solidFill>
                <a:latin typeface="Cambria Math"/>
                <a:cs typeface="Cambria Math"/>
              </a:rPr>
              <a:t>),</a:t>
            </a:r>
            <a:r>
              <a:rPr sz="2400" spc="-145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仿宋"/>
                <a:cs typeface="仿宋"/>
              </a:rPr>
              <a:t>如果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log</a:t>
            </a:r>
            <a:r>
              <a:rPr sz="2625" spc="67" baseline="-15873" dirty="0">
                <a:latin typeface="Cambria Math"/>
                <a:cs typeface="Cambria Math"/>
              </a:rPr>
              <a:t>𝑏</a:t>
            </a:r>
            <a:r>
              <a:rPr sz="2625" spc="21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</a:p>
        </p:txBody>
      </p:sp>
      <p:sp>
        <p:nvSpPr>
          <p:cNvPr id="20" name="object 20"/>
          <p:cNvSpPr/>
          <p:nvPr/>
        </p:nvSpPr>
        <p:spPr>
          <a:xfrm>
            <a:off x="591312" y="1028661"/>
            <a:ext cx="8081772" cy="521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308" y="1018044"/>
            <a:ext cx="1397508" cy="757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123" y="1071372"/>
            <a:ext cx="8001000" cy="440690"/>
          </a:xfrm>
          <a:custGeom>
            <a:avLst/>
            <a:gdLst/>
            <a:ahLst/>
            <a:cxnLst/>
            <a:rect l="l" t="t" r="r" b="b"/>
            <a:pathLst>
              <a:path w="8001000" h="440690">
                <a:moveTo>
                  <a:pt x="7780782" y="0"/>
                </a:moveTo>
                <a:lnTo>
                  <a:pt x="220217" y="0"/>
                </a:lnTo>
                <a:lnTo>
                  <a:pt x="175834" y="4472"/>
                </a:lnTo>
                <a:lnTo>
                  <a:pt x="134497" y="17299"/>
                </a:lnTo>
                <a:lnTo>
                  <a:pt x="97089" y="37598"/>
                </a:lnTo>
                <a:lnTo>
                  <a:pt x="64498" y="64484"/>
                </a:lnTo>
                <a:lnTo>
                  <a:pt x="37608" y="97073"/>
                </a:lnTo>
                <a:lnTo>
                  <a:pt x="17305" y="134481"/>
                </a:lnTo>
                <a:lnTo>
                  <a:pt x="4473" y="175824"/>
                </a:lnTo>
                <a:lnTo>
                  <a:pt x="0" y="220217"/>
                </a:lnTo>
                <a:lnTo>
                  <a:pt x="0" y="440436"/>
                </a:lnTo>
                <a:lnTo>
                  <a:pt x="8001000" y="440436"/>
                </a:lnTo>
                <a:lnTo>
                  <a:pt x="8001000" y="220217"/>
                </a:lnTo>
                <a:lnTo>
                  <a:pt x="7996527" y="175824"/>
                </a:lnTo>
                <a:lnTo>
                  <a:pt x="7983700" y="134481"/>
                </a:lnTo>
                <a:lnTo>
                  <a:pt x="7963401" y="97073"/>
                </a:lnTo>
                <a:lnTo>
                  <a:pt x="7936515" y="64484"/>
                </a:lnTo>
                <a:lnTo>
                  <a:pt x="7903926" y="37598"/>
                </a:lnTo>
                <a:lnTo>
                  <a:pt x="7866518" y="17299"/>
                </a:lnTo>
                <a:lnTo>
                  <a:pt x="7825175" y="4472"/>
                </a:lnTo>
                <a:lnTo>
                  <a:pt x="7780782" y="0"/>
                </a:lnTo>
                <a:close/>
              </a:path>
            </a:pathLst>
          </a:custGeom>
          <a:solidFill>
            <a:srgbClr val="00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7595" y="1059180"/>
            <a:ext cx="1317498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9386" y="1134871"/>
            <a:ext cx="5461000" cy="145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主定理</a:t>
            </a:r>
            <a:endParaRPr sz="2400" dirty="0">
              <a:latin typeface="微软雅黑"/>
              <a:cs typeface="微软雅黑"/>
            </a:endParaRPr>
          </a:p>
          <a:p>
            <a:pPr marL="526415" indent="-343535">
              <a:lnSpc>
                <a:spcPct val="100000"/>
              </a:lnSpc>
              <a:spcBef>
                <a:spcPts val="1975"/>
              </a:spcBef>
              <a:buClr>
                <a:srgbClr val="578723"/>
              </a:buClr>
              <a:buSzPct val="89583"/>
              <a:buFont typeface="Wingdings"/>
              <a:buChar char=""/>
              <a:tabLst>
                <a:tab pos="526415" algn="l"/>
                <a:tab pos="527050" algn="l"/>
                <a:tab pos="5247005" algn="l"/>
              </a:tabLst>
            </a:pPr>
            <a:r>
              <a:rPr sz="2400" b="1" dirty="0">
                <a:latin typeface="微软雅黑"/>
                <a:cs typeface="微软雅黑"/>
              </a:rPr>
              <a:t>对常</a:t>
            </a:r>
            <a:r>
              <a:rPr sz="2400" b="1" spc="-5" dirty="0">
                <a:latin typeface="微软雅黑"/>
                <a:cs typeface="微软雅黑"/>
              </a:rPr>
              <a:t>数</a:t>
            </a:r>
            <a:r>
              <a:rPr sz="2400" dirty="0">
                <a:latin typeface="Cambria Math"/>
                <a:cs typeface="Cambria Math"/>
              </a:rPr>
              <a:t>𝒂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𝟎</a:t>
            </a:r>
            <a:r>
              <a:rPr sz="2400" dirty="0">
                <a:latin typeface="仿宋"/>
                <a:cs typeface="仿宋"/>
              </a:rPr>
              <a:t>、</a:t>
            </a:r>
            <a:r>
              <a:rPr sz="2400" dirty="0">
                <a:latin typeface="Cambria Math"/>
                <a:cs typeface="Cambria Math"/>
              </a:rPr>
              <a:t>𝑏</a:t>
            </a:r>
            <a:r>
              <a:rPr sz="2400" spc="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𝟏</a:t>
            </a:r>
            <a:r>
              <a:rPr sz="2400" b="1" dirty="0">
                <a:latin typeface="微软雅黑"/>
                <a:cs typeface="微软雅黑"/>
              </a:rPr>
              <a:t>及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0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b="1" dirty="0">
                <a:latin typeface="微软雅黑"/>
                <a:cs typeface="微软雅黑"/>
              </a:rPr>
              <a:t>有</a:t>
            </a:r>
            <a:r>
              <a:rPr sz="2400" dirty="0">
                <a:latin typeface="Cambria Math"/>
                <a:cs typeface="Cambria Math"/>
              </a:rPr>
              <a:t>𝑇	𝑛</a:t>
            </a:r>
          </a:p>
          <a:p>
            <a:pPr marL="526415">
              <a:lnSpc>
                <a:spcPct val="100000"/>
              </a:lnSpc>
              <a:spcBef>
                <a:spcPts val="625"/>
              </a:spcBef>
            </a:pPr>
            <a:r>
              <a:rPr sz="2400" spc="70" dirty="0">
                <a:latin typeface="Cambria Math"/>
                <a:cs typeface="Cambria Math"/>
              </a:rPr>
              <a:t>𝑂(𝑛</a:t>
            </a:r>
            <a:r>
              <a:rPr sz="2625" spc="104" baseline="28571" dirty="0">
                <a:solidFill>
                  <a:srgbClr val="FF0000"/>
                </a:solidFill>
                <a:latin typeface="Cambria Math"/>
                <a:cs typeface="Cambria Math"/>
              </a:rPr>
              <a:t>𝑑</a:t>
            </a:r>
            <a:r>
              <a:rPr sz="2400" spc="70" dirty="0">
                <a:latin typeface="Cambria Math"/>
                <a:cs typeface="Cambria Math"/>
              </a:rPr>
              <a:t>)</a:t>
            </a:r>
            <a:r>
              <a:rPr sz="2400" b="1" dirty="0">
                <a:latin typeface="微软雅黑"/>
                <a:cs typeface="微软雅黑"/>
              </a:rPr>
              <a:t>成立，则</a:t>
            </a:r>
            <a:r>
              <a:rPr sz="2400" dirty="0">
                <a:latin typeface="微软雅黑"/>
                <a:cs typeface="微软雅黑"/>
              </a:rPr>
              <a:t>，</a:t>
            </a:r>
          </a:p>
        </p:txBody>
      </p:sp>
      <p:sp>
        <p:nvSpPr>
          <p:cNvPr id="25" name="object 25"/>
          <p:cNvSpPr/>
          <p:nvPr/>
        </p:nvSpPr>
        <p:spPr>
          <a:xfrm>
            <a:off x="2001011" y="4718354"/>
            <a:ext cx="5587619" cy="19481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853" y="295147"/>
            <a:ext cx="1623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分区算法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52399" y="1067585"/>
            <a:ext cx="8086090" cy="4634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2860">
              <a:lnSpc>
                <a:spcPct val="120000"/>
              </a:lnSpc>
              <a:spcBef>
                <a:spcPts val="95"/>
              </a:spcBef>
            </a:pPr>
            <a:r>
              <a:rPr sz="2800" b="1" spc="-5" dirty="0">
                <a:latin typeface="微软雅黑"/>
                <a:cs typeface="微软雅黑"/>
              </a:rPr>
              <a:t>快排算法使用了霍尔</a:t>
            </a:r>
            <a:r>
              <a:rPr sz="2800" b="1" spc="-5" dirty="0">
                <a:latin typeface="Arial"/>
                <a:cs typeface="Arial"/>
              </a:rPr>
              <a:t>(A.R.</a:t>
            </a:r>
            <a:r>
              <a:rPr sz="2800" b="1" spc="2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Hoare)</a:t>
            </a:r>
            <a:r>
              <a:rPr sz="2800" b="1" spc="-5" dirty="0">
                <a:latin typeface="微软雅黑"/>
                <a:cs typeface="微软雅黑"/>
              </a:rPr>
              <a:t>两次扫描方法：  </a:t>
            </a:r>
            <a:r>
              <a:rPr sz="2800" spc="25" dirty="0">
                <a:latin typeface="微软雅黑"/>
                <a:cs typeface="微软雅黑"/>
              </a:rPr>
              <a:t>与</a:t>
            </a:r>
            <a:r>
              <a:rPr sz="2800" spc="10" dirty="0">
                <a:latin typeface="Arial"/>
                <a:cs typeface="Arial"/>
              </a:rPr>
              <a:t>Lomuto</a:t>
            </a:r>
            <a:r>
              <a:rPr sz="2800" spc="35" dirty="0">
                <a:latin typeface="微软雅黑"/>
                <a:cs typeface="微软雅黑"/>
              </a:rPr>
              <a:t>算</a:t>
            </a:r>
            <a:r>
              <a:rPr sz="2800" spc="25" dirty="0">
                <a:latin typeface="微软雅黑"/>
                <a:cs typeface="微软雅黑"/>
              </a:rPr>
              <a:t>法</a:t>
            </a:r>
            <a:r>
              <a:rPr sz="2800" spc="35" dirty="0">
                <a:latin typeface="微软雅黑"/>
                <a:cs typeface="微软雅黑"/>
              </a:rPr>
              <a:t>不</a:t>
            </a:r>
            <a:r>
              <a:rPr sz="2800" spc="40" dirty="0">
                <a:latin typeface="微软雅黑"/>
                <a:cs typeface="微软雅黑"/>
              </a:rPr>
              <a:t>同，</a:t>
            </a:r>
            <a:r>
              <a:rPr sz="2800" spc="25" dirty="0">
                <a:latin typeface="微软雅黑"/>
                <a:cs typeface="微软雅黑"/>
              </a:rPr>
              <a:t>从</a:t>
            </a:r>
            <a:r>
              <a:rPr sz="2800" spc="35" dirty="0">
                <a:latin typeface="微软雅黑"/>
                <a:cs typeface="微软雅黑"/>
              </a:rPr>
              <a:t>子数组</a:t>
            </a:r>
            <a:r>
              <a:rPr sz="2800" spc="25" dirty="0">
                <a:latin typeface="微软雅黑"/>
                <a:cs typeface="微软雅黑"/>
              </a:rPr>
              <a:t>的</a:t>
            </a:r>
            <a:r>
              <a:rPr sz="2800" spc="35" dirty="0">
                <a:latin typeface="微软雅黑"/>
                <a:cs typeface="微软雅黑"/>
              </a:rPr>
              <a:t>两端扫</a:t>
            </a:r>
            <a:r>
              <a:rPr sz="2800" spc="25" dirty="0">
                <a:latin typeface="微软雅黑"/>
                <a:cs typeface="微软雅黑"/>
              </a:rPr>
              <a:t>描</a:t>
            </a:r>
            <a:r>
              <a:rPr sz="2800" spc="35" dirty="0">
                <a:latin typeface="微软雅黑"/>
                <a:cs typeface="微软雅黑"/>
              </a:rPr>
              <a:t>与中</a:t>
            </a:r>
            <a:r>
              <a:rPr sz="2800" spc="25" dirty="0">
                <a:latin typeface="微软雅黑"/>
                <a:cs typeface="微软雅黑"/>
              </a:rPr>
              <a:t>轴</a:t>
            </a:r>
            <a:r>
              <a:rPr sz="2800" spc="-5" dirty="0">
                <a:latin typeface="微软雅黑"/>
                <a:cs typeface="微软雅黑"/>
              </a:rPr>
              <a:t>元 素比较。</a:t>
            </a:r>
            <a:endParaRPr sz="2800">
              <a:latin typeface="微软雅黑"/>
              <a:cs typeface="微软雅黑"/>
            </a:endParaRPr>
          </a:p>
          <a:p>
            <a:pPr marL="469265" marR="20320" indent="-457200" algn="just">
              <a:lnSpc>
                <a:spcPct val="120000"/>
              </a:lnSpc>
              <a:buFont typeface="Wingdings"/>
              <a:buChar char=""/>
              <a:tabLst>
                <a:tab pos="469900" algn="l"/>
              </a:tabLst>
            </a:pPr>
            <a:r>
              <a:rPr sz="2800" spc="135" dirty="0">
                <a:latin typeface="微软雅黑"/>
                <a:cs typeface="微软雅黑"/>
              </a:rPr>
              <a:t>指针</a:t>
            </a:r>
            <a:r>
              <a:rPr sz="2800" spc="225" dirty="0">
                <a:latin typeface="Cambria Math"/>
                <a:cs typeface="Cambria Math"/>
              </a:rPr>
              <a:t>𝑖</a:t>
            </a:r>
            <a:r>
              <a:rPr sz="2800" spc="140" dirty="0">
                <a:latin typeface="微软雅黑"/>
                <a:cs typeface="微软雅黑"/>
              </a:rPr>
              <a:t>从数组左边开始扫</a:t>
            </a:r>
            <a:r>
              <a:rPr sz="2800" spc="125" dirty="0">
                <a:latin typeface="微软雅黑"/>
                <a:cs typeface="微软雅黑"/>
              </a:rPr>
              <a:t>描，</a:t>
            </a:r>
            <a:r>
              <a:rPr sz="2800" spc="135" dirty="0">
                <a:latin typeface="微软雅黑"/>
                <a:cs typeface="微软雅黑"/>
              </a:rPr>
              <a:t>忽略小</a:t>
            </a:r>
            <a:r>
              <a:rPr sz="2800" spc="125" dirty="0">
                <a:latin typeface="微软雅黑"/>
                <a:cs typeface="微软雅黑"/>
              </a:rPr>
              <a:t>于</a:t>
            </a:r>
            <a:r>
              <a:rPr sz="2800" spc="135" dirty="0">
                <a:latin typeface="微软雅黑"/>
                <a:cs typeface="微软雅黑"/>
              </a:rPr>
              <a:t>中轴的</a:t>
            </a:r>
            <a:r>
              <a:rPr sz="2800" spc="-5" dirty="0">
                <a:latin typeface="微软雅黑"/>
                <a:cs typeface="微软雅黑"/>
              </a:rPr>
              <a:t>元 </a:t>
            </a:r>
            <a:r>
              <a:rPr sz="2800" spc="-10" dirty="0">
                <a:latin typeface="微软雅黑"/>
                <a:cs typeface="微软雅黑"/>
              </a:rPr>
              <a:t>素，遇到大于等于中轴的元</a:t>
            </a:r>
            <a:r>
              <a:rPr sz="2800" spc="-5" dirty="0">
                <a:latin typeface="微软雅黑"/>
                <a:cs typeface="微软雅黑"/>
              </a:rPr>
              <a:t>素</a:t>
            </a:r>
            <a:r>
              <a:rPr sz="2800" spc="20" dirty="0">
                <a:latin typeface="Cambria Math"/>
                <a:cs typeface="Cambria Math"/>
              </a:rPr>
              <a:t>𝐴[𝑖]</a:t>
            </a:r>
            <a:r>
              <a:rPr sz="2800" spc="-10" dirty="0">
                <a:latin typeface="微软雅黑"/>
                <a:cs typeface="微软雅黑"/>
              </a:rPr>
              <a:t>时停</a:t>
            </a:r>
            <a:r>
              <a:rPr sz="2800" dirty="0">
                <a:latin typeface="微软雅黑"/>
                <a:cs typeface="微软雅黑"/>
              </a:rPr>
              <a:t>止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469265" marR="5080" indent="-457200" algn="just">
              <a:lnSpc>
                <a:spcPct val="120000"/>
              </a:lnSpc>
              <a:spcBef>
                <a:spcPts val="5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125" dirty="0">
                <a:latin typeface="微软雅黑"/>
                <a:cs typeface="微软雅黑"/>
              </a:rPr>
              <a:t>指</a:t>
            </a:r>
            <a:r>
              <a:rPr sz="2800" spc="135" dirty="0">
                <a:latin typeface="微软雅黑"/>
                <a:cs typeface="微软雅黑"/>
              </a:rPr>
              <a:t>针</a:t>
            </a:r>
            <a:r>
              <a:rPr sz="2800" spc="175" dirty="0">
                <a:latin typeface="Cambria Math"/>
                <a:cs typeface="Cambria Math"/>
              </a:rPr>
              <a:t>𝑗</a:t>
            </a:r>
            <a:r>
              <a:rPr sz="2800" spc="125" dirty="0">
                <a:latin typeface="微软雅黑"/>
                <a:cs typeface="微软雅黑"/>
              </a:rPr>
              <a:t>从</a:t>
            </a:r>
            <a:r>
              <a:rPr sz="2800" spc="135" dirty="0">
                <a:latin typeface="微软雅黑"/>
                <a:cs typeface="微软雅黑"/>
              </a:rPr>
              <a:t>数</a:t>
            </a:r>
            <a:r>
              <a:rPr sz="2800" spc="125" dirty="0">
                <a:latin typeface="微软雅黑"/>
                <a:cs typeface="微软雅黑"/>
              </a:rPr>
              <a:t>组</a:t>
            </a:r>
            <a:r>
              <a:rPr sz="2800" spc="135" dirty="0">
                <a:latin typeface="微软雅黑"/>
                <a:cs typeface="微软雅黑"/>
              </a:rPr>
              <a:t>右</a:t>
            </a:r>
            <a:r>
              <a:rPr sz="2800" spc="125" dirty="0">
                <a:latin typeface="微软雅黑"/>
                <a:cs typeface="微软雅黑"/>
              </a:rPr>
              <a:t>边</a:t>
            </a:r>
            <a:r>
              <a:rPr sz="2800" spc="135" dirty="0">
                <a:latin typeface="微软雅黑"/>
                <a:cs typeface="微软雅黑"/>
              </a:rPr>
              <a:t>开</a:t>
            </a:r>
            <a:r>
              <a:rPr sz="2800" spc="125" dirty="0">
                <a:latin typeface="微软雅黑"/>
                <a:cs typeface="微软雅黑"/>
              </a:rPr>
              <a:t>始</a:t>
            </a:r>
            <a:r>
              <a:rPr sz="2800" spc="135" dirty="0">
                <a:latin typeface="微软雅黑"/>
                <a:cs typeface="微软雅黑"/>
              </a:rPr>
              <a:t>扫描，</a:t>
            </a:r>
            <a:r>
              <a:rPr sz="2800" spc="125" dirty="0">
                <a:latin typeface="微软雅黑"/>
                <a:cs typeface="微软雅黑"/>
              </a:rPr>
              <a:t>忽</a:t>
            </a:r>
            <a:r>
              <a:rPr sz="2800" spc="135" dirty="0">
                <a:latin typeface="微软雅黑"/>
                <a:cs typeface="微软雅黑"/>
              </a:rPr>
              <a:t>略</a:t>
            </a:r>
            <a:r>
              <a:rPr sz="2800" spc="125" dirty="0">
                <a:latin typeface="微软雅黑"/>
                <a:cs typeface="微软雅黑"/>
              </a:rPr>
              <a:t>大</a:t>
            </a:r>
            <a:r>
              <a:rPr sz="2800" spc="135" dirty="0">
                <a:latin typeface="微软雅黑"/>
                <a:cs typeface="微软雅黑"/>
              </a:rPr>
              <a:t>于</a:t>
            </a:r>
            <a:r>
              <a:rPr sz="2800" spc="125" dirty="0">
                <a:latin typeface="微软雅黑"/>
                <a:cs typeface="微软雅黑"/>
              </a:rPr>
              <a:t>中</a:t>
            </a:r>
            <a:r>
              <a:rPr sz="2800" spc="135" dirty="0">
                <a:latin typeface="微软雅黑"/>
                <a:cs typeface="微软雅黑"/>
              </a:rPr>
              <a:t>轴</a:t>
            </a:r>
            <a:r>
              <a:rPr sz="2800" spc="125" dirty="0">
                <a:latin typeface="微软雅黑"/>
                <a:cs typeface="微软雅黑"/>
              </a:rPr>
              <a:t>的</a:t>
            </a:r>
            <a:r>
              <a:rPr sz="2800" spc="-5" dirty="0">
                <a:latin typeface="微软雅黑"/>
                <a:cs typeface="微软雅黑"/>
              </a:rPr>
              <a:t>元 </a:t>
            </a:r>
            <a:r>
              <a:rPr sz="2800" spc="90" dirty="0">
                <a:latin typeface="微软雅黑"/>
                <a:cs typeface="微软雅黑"/>
              </a:rPr>
              <a:t>素，遇到小于等于中轴的元</a:t>
            </a:r>
            <a:r>
              <a:rPr sz="2800" spc="95" dirty="0">
                <a:latin typeface="微软雅黑"/>
                <a:cs typeface="微软雅黑"/>
              </a:rPr>
              <a:t>素</a:t>
            </a:r>
            <a:r>
              <a:rPr sz="2800" spc="35" dirty="0">
                <a:latin typeface="Cambria Math"/>
                <a:cs typeface="Cambria Math"/>
              </a:rPr>
              <a:t>𝐴</a:t>
            </a:r>
            <a:r>
              <a:rPr sz="2800" dirty="0">
                <a:latin typeface="Cambria Math"/>
                <a:cs typeface="Cambria Math"/>
              </a:rPr>
              <a:t>[</a:t>
            </a:r>
            <a:r>
              <a:rPr sz="2800" spc="30" dirty="0">
                <a:latin typeface="Cambria Math"/>
                <a:cs typeface="Cambria Math"/>
              </a:rPr>
              <a:t>𝑗</a:t>
            </a:r>
            <a:r>
              <a:rPr sz="2800" spc="80" dirty="0">
                <a:latin typeface="Cambria Math"/>
                <a:cs typeface="Cambria Math"/>
              </a:rPr>
              <a:t>]</a:t>
            </a:r>
            <a:r>
              <a:rPr sz="2800" spc="90" dirty="0">
                <a:latin typeface="微软雅黑"/>
                <a:cs typeface="微软雅黑"/>
              </a:rPr>
              <a:t>时停止，然后 </a:t>
            </a:r>
            <a:r>
              <a:rPr sz="2800" spc="-5" dirty="0">
                <a:latin typeface="微软雅黑"/>
                <a:cs typeface="微软雅黑"/>
              </a:rPr>
              <a:t>交换</a:t>
            </a:r>
            <a:r>
              <a:rPr sz="2800" spc="25" dirty="0">
                <a:latin typeface="Cambria Math"/>
                <a:cs typeface="Cambria Math"/>
              </a:rPr>
              <a:t>𝐴[𝑖]</a:t>
            </a:r>
            <a:r>
              <a:rPr sz="2800" spc="-5" dirty="0">
                <a:latin typeface="微软雅黑"/>
                <a:cs typeface="微软雅黑"/>
              </a:rPr>
              <a:t>和</a:t>
            </a:r>
            <a:r>
              <a:rPr sz="2800" spc="15" dirty="0">
                <a:latin typeface="Cambria Math"/>
                <a:cs typeface="Cambria Math"/>
              </a:rPr>
              <a:t>𝐴[𝑗]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469900" indent="-457200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69900" algn="l"/>
              </a:tabLst>
            </a:pPr>
            <a:r>
              <a:rPr sz="2800" spc="-5" dirty="0">
                <a:latin typeface="微软雅黑"/>
                <a:cs typeface="微软雅黑"/>
              </a:rPr>
              <a:t>指针不相交则继续。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853" y="295147"/>
            <a:ext cx="1623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分区算法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393191" y="1665732"/>
            <a:ext cx="8357616" cy="48066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0748" y="928116"/>
            <a:ext cx="7574280" cy="8290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6072" y="2825495"/>
            <a:ext cx="8086344" cy="62026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77667" y="295147"/>
            <a:ext cx="2820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>
                <a:solidFill>
                  <a:srgbClr val="000000"/>
                </a:solidFill>
              </a:rPr>
              <a:t>数组的分区算法</a:t>
            </a:r>
          </a:p>
        </p:txBody>
      </p:sp>
      <p:sp>
        <p:nvSpPr>
          <p:cNvPr id="3" name="object 3"/>
          <p:cNvSpPr/>
          <p:nvPr/>
        </p:nvSpPr>
        <p:spPr>
          <a:xfrm>
            <a:off x="1743710" y="280416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60"/>
                </a:moveTo>
                <a:lnTo>
                  <a:pt x="55371" y="10160"/>
                </a:lnTo>
                <a:lnTo>
                  <a:pt x="55371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788795" y="258698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6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743710" y="2576829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60"/>
                </a:moveTo>
                <a:lnTo>
                  <a:pt x="55371" y="10160"/>
                </a:lnTo>
                <a:lnTo>
                  <a:pt x="55371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89913" y="2804160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60"/>
                </a:moveTo>
                <a:lnTo>
                  <a:pt x="55372" y="10160"/>
                </a:lnTo>
                <a:lnTo>
                  <a:pt x="5537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600200" y="2586989"/>
            <a:ext cx="0" cy="217170"/>
          </a:xfrm>
          <a:custGeom>
            <a:avLst/>
            <a:gdLst/>
            <a:ahLst/>
            <a:cxnLst/>
            <a:rect l="l" t="t" r="r" b="b"/>
            <a:pathLst>
              <a:path h="217169">
                <a:moveTo>
                  <a:pt x="0" y="0"/>
                </a:moveTo>
                <a:lnTo>
                  <a:pt x="0" y="217169"/>
                </a:lnTo>
              </a:path>
            </a:pathLst>
          </a:custGeom>
          <a:ln w="20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589913" y="2576829"/>
            <a:ext cx="55880" cy="10160"/>
          </a:xfrm>
          <a:custGeom>
            <a:avLst/>
            <a:gdLst/>
            <a:ahLst/>
            <a:cxnLst/>
            <a:rect l="l" t="t" r="r" b="b"/>
            <a:pathLst>
              <a:path w="55880" h="10160">
                <a:moveTo>
                  <a:pt x="0" y="10160"/>
                </a:moveTo>
                <a:lnTo>
                  <a:pt x="55372" y="10160"/>
                </a:lnTo>
                <a:lnTo>
                  <a:pt x="55372" y="0"/>
                </a:lnTo>
                <a:lnTo>
                  <a:pt x="0" y="0"/>
                </a:lnTo>
                <a:lnTo>
                  <a:pt x="0" y="1016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84276" y="3168395"/>
            <a:ext cx="1104138" cy="5676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103375" y="3534155"/>
            <a:ext cx="1104138" cy="56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062984" y="3534155"/>
            <a:ext cx="875538" cy="56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103375" y="3899915"/>
            <a:ext cx="1104138" cy="5676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062984" y="3899915"/>
            <a:ext cx="875538" cy="5676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4" name="object 14"/>
          <p:cNvGraphicFramePr>
            <a:graphicFrameLocks noGrp="1"/>
          </p:cNvGraphicFramePr>
          <p:nvPr/>
        </p:nvGraphicFramePr>
        <p:xfrm>
          <a:off x="1231341" y="3624251"/>
          <a:ext cx="6671308" cy="6641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1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28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2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477">
                <a:tc>
                  <a:txBody>
                    <a:bodyPr/>
                    <a:lstStyle/>
                    <a:p>
                      <a:pPr marL="31750">
                        <a:lnSpc>
                          <a:spcPts val="2305"/>
                        </a:lnSpc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repeat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64769" algn="r">
                        <a:lnSpc>
                          <a:spcPts val="230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𝑖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1594">
                        <a:lnSpc>
                          <a:spcPts val="2305"/>
                        </a:lnSpc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← 𝑖 +</a:t>
                      </a:r>
                      <a:r>
                        <a:rPr sz="2000" spc="14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2305"/>
                        </a:lnSpc>
                        <a:tabLst>
                          <a:tab pos="1503680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2000" b="1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5" dirty="0">
                          <a:latin typeface="Cambria Math"/>
                          <a:cs typeface="Cambria Math"/>
                        </a:rPr>
                        <a:t>𝐴[𝑖]	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≥</a:t>
                      </a:r>
                      <a:r>
                        <a:rPr sz="2000" spc="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𝑝</a:t>
                      </a:r>
                      <a:r>
                        <a:rPr sz="2000" spc="9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solidFill>
                            <a:srgbClr val="0066FF"/>
                          </a:solidFill>
                          <a:latin typeface="Arial"/>
                          <a:cs typeface="Arial"/>
                        </a:rPr>
                        <a:t>//</a:t>
                      </a:r>
                      <a:r>
                        <a:rPr sz="1800" dirty="0">
                          <a:solidFill>
                            <a:srgbClr val="0066FF"/>
                          </a:solidFill>
                          <a:latin typeface="微软雅黑"/>
                          <a:cs typeface="微软雅黑"/>
                        </a:rPr>
                        <a:t>先改变指针再判断</a:t>
                      </a:r>
                      <a:endParaRPr sz="1800">
                        <a:latin typeface="微软雅黑"/>
                        <a:cs typeface="微软雅黑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708">
                <a:tc>
                  <a:txBody>
                    <a:bodyPr/>
                    <a:lstStyle/>
                    <a:p>
                      <a:pPr marL="31750">
                        <a:lnSpc>
                          <a:spcPts val="2345"/>
                        </a:lnSpc>
                        <a:spcBef>
                          <a:spcPts val="110"/>
                        </a:spcBef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repeat</a:t>
                      </a:r>
                      <a:endParaRPr sz="2000">
                        <a:latin typeface="Arial"/>
                        <a:cs typeface="Arial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R="53975" algn="r">
                        <a:lnSpc>
                          <a:spcPts val="2345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𝑗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2345"/>
                        </a:lnSpc>
                        <a:spcBef>
                          <a:spcPts val="110"/>
                        </a:spcBef>
                      </a:pPr>
                      <a:r>
                        <a:rPr sz="2000" dirty="0">
                          <a:latin typeface="Cambria Math"/>
                          <a:cs typeface="Cambria Math"/>
                        </a:rPr>
                        <a:t>← 𝑗 –</a:t>
                      </a:r>
                      <a:r>
                        <a:rPr sz="2000" spc="43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1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13970" marB="0"/>
                </a:tc>
                <a:tc>
                  <a:txBody>
                    <a:bodyPr/>
                    <a:lstStyle/>
                    <a:p>
                      <a:pPr marL="342265">
                        <a:lnSpc>
                          <a:spcPts val="2345"/>
                        </a:lnSpc>
                        <a:spcBef>
                          <a:spcPts val="110"/>
                        </a:spcBef>
                        <a:tabLst>
                          <a:tab pos="1828164" algn="l"/>
                        </a:tabLst>
                      </a:pPr>
                      <a:r>
                        <a:rPr sz="2000" b="1" dirty="0">
                          <a:latin typeface="Arial"/>
                          <a:cs typeface="Arial"/>
                        </a:rPr>
                        <a:t>until</a:t>
                      </a:r>
                      <a:r>
                        <a:rPr sz="2000" b="1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2000" spc="10" dirty="0">
                          <a:latin typeface="Cambria Math"/>
                          <a:cs typeface="Cambria Math"/>
                        </a:rPr>
                        <a:t>𝐴[𝑗] </a:t>
                      </a:r>
                      <a:r>
                        <a:rPr sz="2000" spc="1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000" dirty="0">
                          <a:latin typeface="Cambria Math"/>
                          <a:cs typeface="Cambria Math"/>
                        </a:rPr>
                        <a:t>≤	𝑝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object 15"/>
          <p:cNvSpPr/>
          <p:nvPr/>
        </p:nvSpPr>
        <p:spPr>
          <a:xfrm>
            <a:off x="754380" y="4631435"/>
            <a:ext cx="875538" cy="5676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52399" y="977620"/>
            <a:ext cx="7123430" cy="40500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2000" b="1" dirty="0">
                <a:latin typeface="微软雅黑"/>
                <a:cs typeface="微软雅黑"/>
              </a:rPr>
              <a:t>算法</a:t>
            </a:r>
            <a:r>
              <a:rPr sz="2000" b="1" spc="-60" dirty="0">
                <a:latin typeface="微软雅黑"/>
                <a:cs typeface="微软雅黑"/>
              </a:rPr>
              <a:t> </a:t>
            </a:r>
            <a:r>
              <a:rPr sz="2000" b="1" dirty="0">
                <a:latin typeface="Arial"/>
                <a:cs typeface="Arial"/>
              </a:rPr>
              <a:t>HoarePartition(</a:t>
            </a:r>
            <a:r>
              <a:rPr sz="2000" dirty="0">
                <a:latin typeface="Cambria Math"/>
                <a:cs typeface="Cambria Math"/>
              </a:rPr>
              <a:t>𝐴[𝑙.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.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𝑟]</a:t>
            </a:r>
            <a:r>
              <a:rPr sz="2000" b="1" spc="10" dirty="0">
                <a:latin typeface="Arial"/>
                <a:cs typeface="Arial"/>
              </a:rPr>
              <a:t>)</a:t>
            </a:r>
            <a:endParaRPr sz="2000" dirty="0">
              <a:latin typeface="Arial"/>
              <a:cs typeface="Arial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以第一个元素为中轴，</a:t>
            </a:r>
            <a:r>
              <a:rPr sz="2000" b="1" spc="-15" dirty="0">
                <a:solidFill>
                  <a:srgbClr val="0066FF"/>
                </a:solidFill>
                <a:latin typeface="微软雅黑"/>
                <a:cs typeface="微软雅黑"/>
              </a:rPr>
              <a:t>对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子数</a:t>
            </a:r>
            <a:r>
              <a:rPr sz="2000" b="1" spc="-15" dirty="0">
                <a:solidFill>
                  <a:srgbClr val="0066FF"/>
                </a:solidFill>
                <a:latin typeface="微软雅黑"/>
                <a:cs typeface="微软雅黑"/>
              </a:rPr>
              <a:t>组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进行</a:t>
            </a:r>
            <a:r>
              <a:rPr sz="2000" b="1" spc="-15" dirty="0">
                <a:solidFill>
                  <a:srgbClr val="0066FF"/>
                </a:solidFill>
                <a:latin typeface="微软雅黑"/>
                <a:cs typeface="微软雅黑"/>
              </a:rPr>
              <a:t>划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分</a:t>
            </a:r>
            <a:endParaRPr sz="2000" dirty="0">
              <a:latin typeface="微软雅黑"/>
              <a:cs typeface="微软雅黑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输入：数组</a:t>
            </a:r>
            <a:r>
              <a:rPr sz="2000" spc="5" dirty="0">
                <a:solidFill>
                  <a:srgbClr val="0066FF"/>
                </a:solidFill>
                <a:latin typeface="Cambria Math"/>
                <a:cs typeface="Cambria Math"/>
              </a:rPr>
              <a:t>𝐴[0</a:t>
            </a:r>
            <a:r>
              <a:rPr sz="2000" spc="-120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6FF"/>
                </a:solidFill>
                <a:latin typeface="Cambria Math"/>
                <a:cs typeface="Cambria Math"/>
              </a:rPr>
              <a:t>…</a:t>
            </a:r>
            <a:r>
              <a:rPr sz="2000" spc="-114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6FF"/>
                </a:solidFill>
                <a:latin typeface="Cambria Math"/>
                <a:cs typeface="Cambria Math"/>
              </a:rPr>
              <a:t>𝑛</a:t>
            </a:r>
            <a:r>
              <a:rPr sz="2000" spc="40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6FF"/>
                </a:solidFill>
                <a:latin typeface="Cambria Math"/>
                <a:cs typeface="Cambria Math"/>
              </a:rPr>
              <a:t>−</a:t>
            </a:r>
            <a:r>
              <a:rPr sz="2000" spc="5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spc="-10" dirty="0">
                <a:solidFill>
                  <a:srgbClr val="0066FF"/>
                </a:solidFill>
                <a:latin typeface="Cambria Math"/>
                <a:cs typeface="Cambria Math"/>
              </a:rPr>
              <a:t>1]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的子数组</a:t>
            </a:r>
            <a:r>
              <a:rPr sz="2000" spc="15" dirty="0">
                <a:solidFill>
                  <a:srgbClr val="0066FF"/>
                </a:solidFill>
                <a:latin typeface="Cambria Math"/>
                <a:cs typeface="Cambria Math"/>
              </a:rPr>
              <a:t>𝐴[𝑙.</a:t>
            </a:r>
            <a:r>
              <a:rPr sz="2000" spc="-110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6FF"/>
                </a:solidFill>
                <a:latin typeface="Cambria Math"/>
                <a:cs typeface="Cambria Math"/>
              </a:rPr>
              <a:t>.</a:t>
            </a:r>
            <a:r>
              <a:rPr sz="2000" spc="-110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0066FF"/>
                </a:solidFill>
                <a:latin typeface="Cambria Math"/>
                <a:cs typeface="Cambria Math"/>
              </a:rPr>
              <a:t>𝑟]</a:t>
            </a:r>
            <a:endParaRPr sz="2000" dirty="0">
              <a:latin typeface="Cambria Math"/>
              <a:cs typeface="Cambria Math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</a:pPr>
            <a:r>
              <a:rPr sz="2000" b="1" spc="-10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输出：</a:t>
            </a:r>
            <a:r>
              <a:rPr sz="2000" dirty="0">
                <a:solidFill>
                  <a:srgbClr val="0066FF"/>
                </a:solidFill>
                <a:latin typeface="Cambria Math"/>
                <a:cs typeface="Cambria Math"/>
              </a:rPr>
              <a:t>𝐴[𝑙</a:t>
            </a:r>
            <a:r>
              <a:rPr sz="2000" spc="-45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66FF"/>
                </a:solidFill>
                <a:latin typeface="Cambria Math"/>
                <a:cs typeface="Cambria Math"/>
              </a:rPr>
              <a:t>…</a:t>
            </a:r>
            <a:r>
              <a:rPr sz="2000" spc="-105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2000" spc="15" dirty="0">
                <a:solidFill>
                  <a:srgbClr val="0066FF"/>
                </a:solidFill>
                <a:latin typeface="Cambria Math"/>
                <a:cs typeface="Cambria Math"/>
              </a:rPr>
              <a:t>𝑟]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的一个划分，分</a:t>
            </a:r>
            <a:r>
              <a:rPr sz="2000" b="1" spc="-15" dirty="0">
                <a:solidFill>
                  <a:srgbClr val="0066FF"/>
                </a:solidFill>
                <a:latin typeface="微软雅黑"/>
                <a:cs typeface="微软雅黑"/>
              </a:rPr>
              <a:t>裂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点的</a:t>
            </a:r>
            <a:r>
              <a:rPr sz="2000" b="1" spc="-15" dirty="0">
                <a:solidFill>
                  <a:srgbClr val="0066FF"/>
                </a:solidFill>
                <a:latin typeface="微软雅黑"/>
                <a:cs typeface="微软雅黑"/>
              </a:rPr>
              <a:t>位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置作</a:t>
            </a:r>
            <a:r>
              <a:rPr sz="2000" b="1" spc="-15" dirty="0">
                <a:solidFill>
                  <a:srgbClr val="0066FF"/>
                </a:solidFill>
                <a:latin typeface="微软雅黑"/>
                <a:cs typeface="微软雅黑"/>
              </a:rPr>
              <a:t>为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函数</a:t>
            </a:r>
            <a:r>
              <a:rPr sz="2000" b="1" spc="-15" dirty="0">
                <a:solidFill>
                  <a:srgbClr val="0066FF"/>
                </a:solidFill>
                <a:latin typeface="微软雅黑"/>
                <a:cs typeface="微软雅黑"/>
              </a:rPr>
              <a:t>的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返回值</a:t>
            </a:r>
            <a:endParaRPr sz="2000" dirty="0">
              <a:latin typeface="微软雅黑"/>
              <a:cs typeface="微软雅黑"/>
            </a:endParaRPr>
          </a:p>
          <a:p>
            <a:pPr marL="291465">
              <a:lnSpc>
                <a:spcPct val="100000"/>
              </a:lnSpc>
              <a:spcBef>
                <a:spcPts val="480"/>
              </a:spcBef>
              <a:tabLst>
                <a:tab pos="562610" algn="l"/>
              </a:tabLst>
            </a:pPr>
            <a:r>
              <a:rPr sz="2000" dirty="0">
                <a:latin typeface="Cambria Math"/>
                <a:cs typeface="Cambria Math"/>
              </a:rPr>
              <a:t>𝑝	← 𝐴</a:t>
            </a:r>
            <a:r>
              <a:rPr sz="2000" spc="37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𝑙</a:t>
            </a:r>
          </a:p>
          <a:p>
            <a:pPr marL="405765">
              <a:lnSpc>
                <a:spcPct val="100000"/>
              </a:lnSpc>
              <a:spcBef>
                <a:spcPts val="480"/>
              </a:spcBef>
              <a:tabLst>
                <a:tab pos="621665" algn="l"/>
                <a:tab pos="1435735" algn="l"/>
              </a:tabLst>
            </a:pPr>
            <a:r>
              <a:rPr sz="2000" dirty="0">
                <a:latin typeface="Cambria Math"/>
                <a:cs typeface="Cambria Math"/>
              </a:rPr>
              <a:t>𝑖	← 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30" dirty="0">
                <a:latin typeface="Cambria Math"/>
                <a:cs typeface="Cambria Math"/>
              </a:rPr>
              <a:t>𝑙;</a:t>
            </a:r>
            <a:r>
              <a:rPr sz="2000" spc="3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𝑗	←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𝑟</a:t>
            </a:r>
            <a:r>
              <a:rPr sz="2000" spc="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1;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1800" dirty="0">
                <a:solidFill>
                  <a:srgbClr val="0066FF"/>
                </a:solidFill>
                <a:latin typeface="微软雅黑"/>
                <a:cs typeface="微软雅黑"/>
              </a:rPr>
              <a:t>注意</a:t>
            </a:r>
            <a:r>
              <a:rPr sz="1800" spc="-5" dirty="0">
                <a:solidFill>
                  <a:srgbClr val="0066FF"/>
                </a:solidFill>
                <a:latin typeface="Arial"/>
                <a:cs typeface="Arial"/>
              </a:rPr>
              <a:t>i,j</a:t>
            </a:r>
            <a:r>
              <a:rPr sz="1800" dirty="0">
                <a:solidFill>
                  <a:srgbClr val="0066FF"/>
                </a:solidFill>
                <a:latin typeface="微软雅黑"/>
                <a:cs typeface="微软雅黑"/>
              </a:rPr>
              <a:t>初始值是在有效范围之外</a:t>
            </a:r>
            <a:endParaRPr sz="1800" dirty="0">
              <a:latin typeface="微软雅黑"/>
              <a:cs typeface="微软雅黑"/>
            </a:endParaRPr>
          </a:p>
          <a:p>
            <a:pPr marL="291465">
              <a:lnSpc>
                <a:spcPct val="100000"/>
              </a:lnSpc>
              <a:spcBef>
                <a:spcPts val="484"/>
              </a:spcBef>
            </a:pPr>
            <a:r>
              <a:rPr sz="2000" b="1" dirty="0">
                <a:latin typeface="Arial"/>
                <a:cs typeface="Arial"/>
              </a:rPr>
              <a:t>repeat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200" dirty="0">
              <a:latin typeface="Arial"/>
              <a:cs typeface="Arial"/>
            </a:endParaRPr>
          </a:p>
          <a:p>
            <a:pPr marL="710565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 Math"/>
                <a:cs typeface="Cambria Math"/>
              </a:rPr>
              <a:t>𝑠𝑤𝑎𝑝(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𝐴[𝑖],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𝐴[𝑗])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1800" spc="-5" dirty="0">
                <a:solidFill>
                  <a:srgbClr val="0066FF"/>
                </a:solidFill>
                <a:latin typeface="微软雅黑"/>
                <a:cs typeface="微软雅黑"/>
              </a:rPr>
              <a:t>先交换后比较可能多造成一次交换</a:t>
            </a:r>
            <a:endParaRPr sz="1800" dirty="0">
              <a:latin typeface="微软雅黑"/>
              <a:cs typeface="微软雅黑"/>
            </a:endParaRPr>
          </a:p>
          <a:p>
            <a:pPr marL="361315">
              <a:lnSpc>
                <a:spcPct val="100000"/>
              </a:lnSpc>
              <a:spcBef>
                <a:spcPts val="480"/>
              </a:spcBef>
              <a:tabLst>
                <a:tab pos="1181100" algn="l"/>
                <a:tab pos="1499870" algn="l"/>
              </a:tabLst>
            </a:pPr>
            <a:r>
              <a:rPr sz="2000" b="1" dirty="0">
                <a:latin typeface="Arial"/>
                <a:cs typeface="Arial"/>
              </a:rPr>
              <a:t>until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dirty="0">
                <a:latin typeface="Cambria Math"/>
                <a:cs typeface="Cambria Math"/>
              </a:rPr>
              <a:t>𝑖	≥	𝑗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921000" y="5029267"/>
            <a:ext cx="3186430" cy="7296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560"/>
              </a:spcBef>
            </a:pPr>
            <a:r>
              <a:rPr sz="1800" b="1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1800" b="1" spc="-4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0066FF"/>
                </a:solidFill>
                <a:latin typeface="仿宋"/>
                <a:cs typeface="仿宋"/>
              </a:rPr>
              <a:t>当</a:t>
            </a:r>
            <a:r>
              <a:rPr sz="1800" dirty="0">
                <a:solidFill>
                  <a:srgbClr val="0066FF"/>
                </a:solidFill>
                <a:latin typeface="Cambria Math"/>
                <a:cs typeface="Cambria Math"/>
              </a:rPr>
              <a:t>𝑖</a:t>
            </a:r>
            <a:r>
              <a:rPr sz="1800" spc="135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66FF"/>
                </a:solidFill>
                <a:latin typeface="Cambria Math"/>
                <a:cs typeface="Cambria Math"/>
              </a:rPr>
              <a:t>≥</a:t>
            </a:r>
            <a:r>
              <a:rPr sz="1800" spc="65" dirty="0">
                <a:solidFill>
                  <a:srgbClr val="0066FF"/>
                </a:solidFill>
                <a:latin typeface="Cambria Math"/>
                <a:cs typeface="Cambria Math"/>
              </a:rPr>
              <a:t> </a:t>
            </a:r>
            <a:r>
              <a:rPr sz="1800" spc="15" dirty="0">
                <a:solidFill>
                  <a:srgbClr val="0066FF"/>
                </a:solidFill>
                <a:latin typeface="Cambria Math"/>
                <a:cs typeface="Cambria Math"/>
              </a:rPr>
              <a:t>𝑗</a:t>
            </a:r>
            <a:r>
              <a:rPr sz="1800" spc="15" dirty="0">
                <a:solidFill>
                  <a:srgbClr val="0066FF"/>
                </a:solidFill>
                <a:latin typeface="微软雅黑"/>
                <a:cs typeface="微软雅黑"/>
              </a:rPr>
              <a:t>，</a:t>
            </a:r>
            <a:r>
              <a:rPr sz="1800" dirty="0">
                <a:solidFill>
                  <a:srgbClr val="0066FF"/>
                </a:solidFill>
                <a:latin typeface="微软雅黑"/>
                <a:cs typeface="微软雅黑"/>
              </a:rPr>
              <a:t>撤销最后一次交换</a:t>
            </a:r>
            <a:endParaRPr sz="18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520"/>
              </a:spcBef>
            </a:pPr>
            <a:r>
              <a:rPr sz="2000" b="1" spc="-5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000" b="1" spc="-3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0066FF"/>
                </a:solidFill>
                <a:latin typeface="微软雅黑"/>
                <a:cs typeface="微软雅黑"/>
              </a:rPr>
              <a:t>把中轴的值放到对应位置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84276" y="5728715"/>
            <a:ext cx="1075182" cy="56769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31291" y="5001869"/>
            <a:ext cx="1907539" cy="112331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580"/>
              </a:spcBef>
            </a:pPr>
            <a:r>
              <a:rPr sz="2000" b="1" spc="5" dirty="0">
                <a:latin typeface="Arial"/>
                <a:cs typeface="Arial"/>
              </a:rPr>
              <a:t>swap(</a:t>
            </a:r>
            <a:r>
              <a:rPr sz="2000" spc="5" dirty="0">
                <a:latin typeface="Cambria Math"/>
                <a:cs typeface="Cambria Math"/>
              </a:rPr>
              <a:t>𝐴[𝑖]</a:t>
            </a:r>
            <a:r>
              <a:rPr sz="2000" b="1" spc="5" dirty="0">
                <a:latin typeface="Arial"/>
                <a:cs typeface="Arial"/>
              </a:rPr>
              <a:t>,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𝐴[𝑗]</a:t>
            </a:r>
            <a:r>
              <a:rPr sz="2000" b="1" spc="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82550">
              <a:lnSpc>
                <a:spcPct val="100000"/>
              </a:lnSpc>
              <a:spcBef>
                <a:spcPts val="480"/>
              </a:spcBef>
            </a:pPr>
            <a:r>
              <a:rPr sz="2000" b="1" spc="5" dirty="0">
                <a:latin typeface="Arial"/>
                <a:cs typeface="Arial"/>
              </a:rPr>
              <a:t>swap(</a:t>
            </a:r>
            <a:r>
              <a:rPr sz="2000" spc="5" dirty="0">
                <a:latin typeface="Cambria Math"/>
                <a:cs typeface="Cambria Math"/>
              </a:rPr>
              <a:t>𝐴[𝑙]</a:t>
            </a:r>
            <a:r>
              <a:rPr sz="2000" b="1" spc="5" dirty="0">
                <a:latin typeface="Arial"/>
                <a:cs typeface="Arial"/>
              </a:rPr>
              <a:t>,</a:t>
            </a:r>
            <a:r>
              <a:rPr sz="2000" b="1" spc="-100" dirty="0">
                <a:latin typeface="Arial"/>
                <a:cs typeface="Arial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𝐴[𝑗]</a:t>
            </a:r>
            <a:r>
              <a:rPr sz="2000" b="1" spc="10" dirty="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2000" b="1" dirty="0">
                <a:latin typeface="Arial"/>
                <a:cs typeface="Arial"/>
              </a:rPr>
              <a:t>return</a:t>
            </a:r>
            <a:r>
              <a:rPr sz="2000" b="1" spc="-40" dirty="0">
                <a:latin typeface="Arial"/>
                <a:cs typeface="Arial"/>
              </a:rPr>
              <a:t> </a:t>
            </a:r>
            <a:r>
              <a:rPr sz="2000" spc="15" dirty="0">
                <a:latin typeface="Cambria Math"/>
                <a:cs typeface="Cambria Math"/>
              </a:rPr>
              <a:t>𝑗</a:t>
            </a:r>
            <a:r>
              <a:rPr sz="2000" b="1" spc="15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023" y="295147"/>
            <a:ext cx="3220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快速排序效率分析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8665" y="1070488"/>
            <a:ext cx="6370955" cy="2585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 marR="87630">
              <a:lnSpc>
                <a:spcPct val="150000"/>
              </a:lnSpc>
              <a:spcBef>
                <a:spcPts val="95"/>
              </a:spcBef>
            </a:pPr>
            <a:r>
              <a:rPr sz="2800" spc="-5" dirty="0">
                <a:latin typeface="微软雅黑"/>
                <a:cs typeface="微软雅黑"/>
              </a:rPr>
              <a:t>基本操作：</a:t>
            </a:r>
            <a:r>
              <a:rPr sz="2800" b="1" spc="-5" dirty="0">
                <a:latin typeface="微软雅黑"/>
                <a:cs typeface="微软雅黑"/>
              </a:rPr>
              <a:t>比较</a:t>
            </a:r>
            <a:r>
              <a:rPr sz="2800" spc="-5" dirty="0">
                <a:latin typeface="微软雅黑"/>
                <a:cs typeface="微软雅黑"/>
              </a:rPr>
              <a:t>（划分算法中比较</a:t>
            </a:r>
            <a:r>
              <a:rPr sz="2800" spc="10" dirty="0">
                <a:latin typeface="Arial"/>
                <a:cs typeface="Arial"/>
              </a:rPr>
              <a:t>n</a:t>
            </a:r>
            <a:r>
              <a:rPr sz="2800" spc="-5" dirty="0">
                <a:latin typeface="微软雅黑"/>
                <a:cs typeface="微软雅黑"/>
              </a:rPr>
              <a:t>次） </a:t>
            </a:r>
            <a:r>
              <a:rPr sz="2800" spc="-10" dirty="0">
                <a:latin typeface="微软雅黑"/>
                <a:cs typeface="微软雅黑"/>
              </a:rPr>
              <a:t>最优情况下：所有分裂点均处中部</a:t>
            </a:r>
            <a:endParaRPr sz="2800">
              <a:latin typeface="微软雅黑"/>
              <a:cs typeface="微软雅黑"/>
            </a:endParaRPr>
          </a:p>
          <a:p>
            <a:pPr marL="333375">
              <a:lnSpc>
                <a:spcPct val="100000"/>
              </a:lnSpc>
              <a:spcBef>
                <a:spcPts val="1680"/>
              </a:spcBef>
            </a:pPr>
            <a:r>
              <a:rPr sz="2800" spc="-5" dirty="0">
                <a:latin typeface="微软雅黑"/>
                <a:cs typeface="微软雅黑"/>
              </a:rPr>
              <a:t>当</a:t>
            </a:r>
            <a:r>
              <a:rPr sz="2800" spc="-5" dirty="0">
                <a:latin typeface="Cambria Math"/>
                <a:cs typeface="Cambria Math"/>
              </a:rPr>
              <a:t>𝑛</a:t>
            </a:r>
            <a:r>
              <a:rPr sz="2800" spc="204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&gt;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1</a:t>
            </a:r>
            <a:r>
              <a:rPr sz="2800" spc="-5" dirty="0">
                <a:latin typeface="微软雅黑"/>
                <a:cs typeface="微软雅黑"/>
              </a:rPr>
              <a:t>时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dirty="0">
                <a:latin typeface="Cambria Math"/>
                <a:cs typeface="Cambria Math"/>
              </a:rPr>
              <a:t>𝐶</a:t>
            </a:r>
            <a:r>
              <a:rPr sz="2775" baseline="-21021" dirty="0">
                <a:latin typeface="Cambria Math"/>
                <a:cs typeface="Cambria Math"/>
              </a:rPr>
              <a:t>𝑏𝑒𝑠𝑡</a:t>
            </a:r>
            <a:r>
              <a:rPr sz="2775" spc="82" baseline="-21021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(𝑛)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10" dirty="0">
                <a:latin typeface="Cambria Math"/>
                <a:cs typeface="Cambria Math"/>
              </a:rPr>
              <a:t>2𝐶</a:t>
            </a:r>
            <a:r>
              <a:rPr sz="2775" spc="15" baseline="-21021" dirty="0">
                <a:latin typeface="Cambria Math"/>
                <a:cs typeface="Cambria Math"/>
              </a:rPr>
              <a:t>𝑏𝑒𝑠𝑡</a:t>
            </a:r>
            <a:r>
              <a:rPr sz="2800" spc="10" dirty="0">
                <a:latin typeface="Cambria Math"/>
                <a:cs typeface="Cambria Math"/>
              </a:rPr>
              <a:t>(𝑛/2)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𝑛</a:t>
            </a:r>
            <a:endParaRPr sz="2800">
              <a:latin typeface="Cambria Math"/>
              <a:cs typeface="Cambria Math"/>
            </a:endParaRPr>
          </a:p>
          <a:p>
            <a:pPr marL="105410" algn="ctr">
              <a:lnSpc>
                <a:spcPct val="100000"/>
              </a:lnSpc>
              <a:spcBef>
                <a:spcPts val="1680"/>
              </a:spcBef>
            </a:pPr>
            <a:r>
              <a:rPr sz="2800" spc="5" dirty="0">
                <a:latin typeface="Cambria Math"/>
                <a:cs typeface="Cambria Math"/>
              </a:rPr>
              <a:t>𝐶</a:t>
            </a:r>
            <a:r>
              <a:rPr sz="2775" spc="7" baseline="-21021" dirty="0">
                <a:latin typeface="Cambria Math"/>
                <a:cs typeface="Cambria Math"/>
              </a:rPr>
              <a:t>𝑏𝑒𝑠𝑡 </a:t>
            </a:r>
            <a:r>
              <a:rPr sz="2800" spc="-5" dirty="0">
                <a:latin typeface="Cambria Math"/>
                <a:cs typeface="Cambria Math"/>
              </a:rPr>
              <a:t>(1) =</a:t>
            </a:r>
            <a:r>
              <a:rPr sz="2800" spc="3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0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44321" y="4484573"/>
            <a:ext cx="29692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微软雅黑"/>
                <a:cs typeface="微软雅黑"/>
              </a:rPr>
              <a:t>由</a:t>
            </a:r>
            <a:r>
              <a:rPr sz="2800" spc="-10" dirty="0">
                <a:solidFill>
                  <a:srgbClr val="17406C"/>
                </a:solidFill>
                <a:latin typeface="微软雅黑"/>
                <a:cs typeface="微软雅黑"/>
              </a:rPr>
              <a:t>主定理</a:t>
            </a:r>
            <a:r>
              <a:rPr sz="2800" spc="-10" dirty="0">
                <a:latin typeface="微软雅黑"/>
                <a:cs typeface="微软雅黑"/>
              </a:rPr>
              <a:t>解</a:t>
            </a:r>
            <a:r>
              <a:rPr sz="2800" spc="-5" dirty="0">
                <a:latin typeface="微软雅黑"/>
                <a:cs typeface="微软雅黑"/>
              </a:rPr>
              <a:t>得</a:t>
            </a:r>
            <a:r>
              <a:rPr sz="2800" spc="-100" dirty="0">
                <a:latin typeface="微软雅黑"/>
                <a:cs typeface="微软雅黑"/>
              </a:rPr>
              <a:t> </a:t>
            </a:r>
            <a:r>
              <a:rPr sz="2800" spc="5" dirty="0">
                <a:latin typeface="Cambria Math"/>
                <a:cs typeface="Cambria Math"/>
              </a:rPr>
              <a:t>𝐶</a:t>
            </a:r>
            <a:r>
              <a:rPr sz="2775" spc="7" baseline="-21021" dirty="0">
                <a:latin typeface="Cambria Math"/>
                <a:cs typeface="Cambria Math"/>
              </a:rPr>
              <a:t>𝑏𝑒𝑠𝑡</a:t>
            </a:r>
            <a:endParaRPr sz="2775" baseline="-21021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3767073" y="4585970"/>
            <a:ext cx="443230" cy="328930"/>
          </a:xfrm>
          <a:custGeom>
            <a:avLst/>
            <a:gdLst/>
            <a:ahLst/>
            <a:cxnLst/>
            <a:rect l="l" t="t" r="r" b="b"/>
            <a:pathLst>
              <a:path w="443229" h="328929">
                <a:moveTo>
                  <a:pt x="338200" y="0"/>
                </a:moveTo>
                <a:lnTo>
                  <a:pt x="333501" y="13334"/>
                </a:lnTo>
                <a:lnTo>
                  <a:pt x="352551" y="21595"/>
                </a:lnTo>
                <a:lnTo>
                  <a:pt x="368935" y="33035"/>
                </a:lnTo>
                <a:lnTo>
                  <a:pt x="393700" y="65404"/>
                </a:lnTo>
                <a:lnTo>
                  <a:pt x="408273" y="109156"/>
                </a:lnTo>
                <a:lnTo>
                  <a:pt x="413130" y="162813"/>
                </a:lnTo>
                <a:lnTo>
                  <a:pt x="411914" y="191789"/>
                </a:lnTo>
                <a:lnTo>
                  <a:pt x="402147" y="241788"/>
                </a:lnTo>
                <a:lnTo>
                  <a:pt x="382569" y="280838"/>
                </a:lnTo>
                <a:lnTo>
                  <a:pt x="352800" y="307179"/>
                </a:lnTo>
                <a:lnTo>
                  <a:pt x="334010" y="315467"/>
                </a:lnTo>
                <a:lnTo>
                  <a:pt x="338200" y="328929"/>
                </a:lnTo>
                <a:lnTo>
                  <a:pt x="383079" y="307879"/>
                </a:lnTo>
                <a:lnTo>
                  <a:pt x="416051" y="271398"/>
                </a:lnTo>
                <a:lnTo>
                  <a:pt x="436340" y="222599"/>
                </a:lnTo>
                <a:lnTo>
                  <a:pt x="443102" y="164464"/>
                </a:lnTo>
                <a:lnTo>
                  <a:pt x="441412" y="134346"/>
                </a:lnTo>
                <a:lnTo>
                  <a:pt x="427886" y="80918"/>
                </a:lnTo>
                <a:lnTo>
                  <a:pt x="400976" y="37415"/>
                </a:lnTo>
                <a:lnTo>
                  <a:pt x="362063" y="8598"/>
                </a:lnTo>
                <a:lnTo>
                  <a:pt x="338200" y="0"/>
                </a:lnTo>
                <a:close/>
              </a:path>
              <a:path w="443229" h="328929">
                <a:moveTo>
                  <a:pt x="104901" y="0"/>
                </a:moveTo>
                <a:lnTo>
                  <a:pt x="60134" y="21066"/>
                </a:lnTo>
                <a:lnTo>
                  <a:pt x="27177" y="57657"/>
                </a:lnTo>
                <a:lnTo>
                  <a:pt x="6778" y="106489"/>
                </a:lnTo>
                <a:lnTo>
                  <a:pt x="0" y="164464"/>
                </a:lnTo>
                <a:lnTo>
                  <a:pt x="1690" y="194710"/>
                </a:lnTo>
                <a:lnTo>
                  <a:pt x="15216" y="248154"/>
                </a:lnTo>
                <a:lnTo>
                  <a:pt x="42072" y="291568"/>
                </a:lnTo>
                <a:lnTo>
                  <a:pt x="81022" y="320333"/>
                </a:lnTo>
                <a:lnTo>
                  <a:pt x="104901" y="328929"/>
                </a:lnTo>
                <a:lnTo>
                  <a:pt x="109092" y="315467"/>
                </a:lnTo>
                <a:lnTo>
                  <a:pt x="90356" y="307179"/>
                </a:lnTo>
                <a:lnTo>
                  <a:pt x="74167" y="295640"/>
                </a:lnTo>
                <a:lnTo>
                  <a:pt x="49529" y="262762"/>
                </a:lnTo>
                <a:lnTo>
                  <a:pt x="34893" y="218122"/>
                </a:lnTo>
                <a:lnTo>
                  <a:pt x="29972" y="162813"/>
                </a:lnTo>
                <a:lnTo>
                  <a:pt x="31206" y="134735"/>
                </a:lnTo>
                <a:lnTo>
                  <a:pt x="41009" y="86054"/>
                </a:lnTo>
                <a:lnTo>
                  <a:pt x="60577" y="47642"/>
                </a:lnTo>
                <a:lnTo>
                  <a:pt x="90624" y="21595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846321" y="4484573"/>
            <a:ext cx="24606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494665" algn="l"/>
              </a:tabLst>
            </a:pPr>
            <a:r>
              <a:rPr sz="2800" spc="-5" dirty="0">
                <a:latin typeface="Cambria Math"/>
                <a:cs typeface="Cambria Math"/>
              </a:rPr>
              <a:t>𝑛	∈</a:t>
            </a:r>
            <a:r>
              <a:rPr sz="2800" spc="100" dirty="0">
                <a:latin typeface="Cambria Math"/>
                <a:cs typeface="Cambria Math"/>
              </a:rPr>
              <a:t> </a:t>
            </a:r>
            <a:r>
              <a:rPr sz="2800" spc="5" dirty="0">
                <a:latin typeface="Cambria Math"/>
                <a:cs typeface="Cambria Math"/>
              </a:rPr>
              <a:t>Θ(𝑛𝑙𝑜𝑔</a:t>
            </a:r>
            <a:r>
              <a:rPr sz="2775" spc="7" baseline="-21021" dirty="0">
                <a:latin typeface="Cambria Math"/>
                <a:cs typeface="Cambria Math"/>
              </a:rPr>
              <a:t>2</a:t>
            </a:r>
            <a:r>
              <a:rPr sz="2800" spc="5" dirty="0">
                <a:latin typeface="Cambria Math"/>
                <a:cs typeface="Cambria Math"/>
              </a:rPr>
              <a:t>𝑛)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8023" y="295147"/>
            <a:ext cx="322008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快速排序效率分析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0217" y="1080287"/>
            <a:ext cx="8656955" cy="3610610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70"/>
              </a:spcBef>
            </a:pPr>
            <a:r>
              <a:rPr sz="2800" spc="-5" dirty="0">
                <a:latin typeface="微软雅黑"/>
                <a:cs typeface="微软雅黑"/>
              </a:rPr>
              <a:t>最坏情况下：所有分裂点均处于极端</a:t>
            </a:r>
            <a:endParaRPr sz="2800" dirty="0">
              <a:latin typeface="微软雅黑"/>
              <a:cs typeface="微软雅黑"/>
            </a:endParaRPr>
          </a:p>
          <a:p>
            <a:pPr marL="368300" marR="17780" indent="248285">
              <a:lnSpc>
                <a:spcPts val="4040"/>
              </a:lnSpc>
              <a:spcBef>
                <a:spcPts val="240"/>
              </a:spcBef>
            </a:pPr>
            <a:r>
              <a:rPr sz="2800" spc="-5" dirty="0">
                <a:latin typeface="微软雅黑"/>
                <a:cs typeface="微软雅黑"/>
              </a:rPr>
              <a:t>在进</a:t>
            </a:r>
            <a:r>
              <a:rPr sz="2800" spc="585" dirty="0">
                <a:latin typeface="微软雅黑"/>
                <a:cs typeface="微软雅黑"/>
              </a:rPr>
              <a:t>行</a:t>
            </a:r>
            <a:r>
              <a:rPr sz="2800" spc="-5" dirty="0">
                <a:latin typeface="Cambria Math"/>
                <a:cs typeface="Cambria Math"/>
              </a:rPr>
              <a:t>𝑛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次比</a:t>
            </a:r>
            <a:r>
              <a:rPr sz="2800" spc="10" dirty="0">
                <a:latin typeface="微软雅黑"/>
                <a:cs typeface="微软雅黑"/>
              </a:rPr>
              <a:t>较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200" dirty="0">
                <a:latin typeface="Arial"/>
                <a:cs typeface="Arial"/>
              </a:rPr>
              <a:t> </a:t>
            </a:r>
            <a:r>
              <a:rPr sz="2800" dirty="0">
                <a:latin typeface="Cambria Math"/>
                <a:cs typeface="Cambria Math"/>
              </a:rPr>
              <a:t>𝑖</a:t>
            </a:r>
            <a:r>
              <a:rPr sz="2800" dirty="0">
                <a:latin typeface="仿宋"/>
                <a:cs typeface="仿宋"/>
              </a:rPr>
              <a:t>，</a:t>
            </a:r>
            <a:r>
              <a:rPr sz="2800" dirty="0">
                <a:latin typeface="Cambria Math"/>
                <a:cs typeface="Cambria Math"/>
              </a:rPr>
              <a:t>𝑗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指针</a:t>
            </a:r>
            <a:r>
              <a:rPr sz="2800" dirty="0">
                <a:latin typeface="微软雅黑"/>
                <a:cs typeface="微软雅黑"/>
              </a:rPr>
              <a:t>交叉</a:t>
            </a:r>
            <a:r>
              <a:rPr sz="2800" spc="-5" dirty="0">
                <a:latin typeface="Arial"/>
                <a:cs typeface="Arial"/>
              </a:rPr>
              <a:t>)</a:t>
            </a:r>
            <a:r>
              <a:rPr sz="2800" spc="-5" dirty="0">
                <a:latin typeface="微软雅黑"/>
                <a:cs typeface="微软雅黑"/>
              </a:rPr>
              <a:t>后建</a:t>
            </a:r>
            <a:r>
              <a:rPr sz="2800" dirty="0">
                <a:latin typeface="微软雅黑"/>
                <a:cs typeface="微软雅黑"/>
              </a:rPr>
              <a:t>立</a:t>
            </a:r>
            <a:r>
              <a:rPr sz="2800" spc="-5" dirty="0">
                <a:latin typeface="微软雅黑"/>
                <a:cs typeface="微软雅黑"/>
              </a:rPr>
              <a:t>了</a:t>
            </a:r>
            <a:r>
              <a:rPr sz="2800" dirty="0">
                <a:latin typeface="微软雅黑"/>
                <a:cs typeface="微软雅黑"/>
              </a:rPr>
              <a:t>分区</a:t>
            </a:r>
            <a:r>
              <a:rPr sz="2800" spc="-5" dirty="0">
                <a:latin typeface="微软雅黑"/>
                <a:cs typeface="微软雅黑"/>
              </a:rPr>
              <a:t>，  还会对数组进行排序，继续到最后</a:t>
            </a:r>
            <a:r>
              <a:rPr sz="2800" dirty="0">
                <a:latin typeface="微软雅黑"/>
                <a:cs typeface="微软雅黑"/>
              </a:rPr>
              <a:t>一</a:t>
            </a:r>
            <a:r>
              <a:rPr sz="2800" spc="-5" dirty="0">
                <a:latin typeface="微软雅黑"/>
                <a:cs typeface="微软雅黑"/>
              </a:rPr>
              <a:t>个子</a:t>
            </a:r>
            <a:r>
              <a:rPr sz="2800" dirty="0">
                <a:latin typeface="微软雅黑"/>
                <a:cs typeface="微软雅黑"/>
              </a:rPr>
              <a:t>数</a:t>
            </a:r>
            <a:r>
              <a:rPr sz="2800" spc="-5" dirty="0">
                <a:latin typeface="微软雅黑"/>
                <a:cs typeface="微软雅黑"/>
              </a:rPr>
              <a:t>组</a:t>
            </a:r>
            <a:endParaRPr sz="2800" dirty="0">
              <a:latin typeface="微软雅黑"/>
              <a:cs typeface="微软雅黑"/>
            </a:endParaRPr>
          </a:p>
          <a:p>
            <a:pPr marL="368300">
              <a:lnSpc>
                <a:spcPct val="100000"/>
              </a:lnSpc>
              <a:spcBef>
                <a:spcPts val="420"/>
              </a:spcBef>
            </a:pPr>
            <a:r>
              <a:rPr sz="2800" spc="5" dirty="0">
                <a:latin typeface="Cambria Math"/>
                <a:cs typeface="Cambria Math"/>
              </a:rPr>
              <a:t>𝐴[𝑛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2.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.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𝑛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1]</a:t>
            </a:r>
            <a:r>
              <a:rPr sz="2800" spc="-5" dirty="0">
                <a:latin typeface="微软雅黑"/>
                <a:cs typeface="微软雅黑"/>
              </a:rPr>
              <a:t>。总比较次数为：</a:t>
            </a:r>
            <a:endParaRPr sz="2800" dirty="0">
              <a:latin typeface="微软雅黑"/>
              <a:cs typeface="微软雅黑"/>
            </a:endParaRPr>
          </a:p>
          <a:p>
            <a:pPr marR="3451225" algn="r">
              <a:lnSpc>
                <a:spcPct val="100000"/>
              </a:lnSpc>
              <a:spcBef>
                <a:spcPts val="670"/>
              </a:spcBef>
            </a:pPr>
            <a:r>
              <a:rPr sz="2800" spc="40" dirty="0">
                <a:latin typeface="Cambria Math"/>
                <a:cs typeface="Cambria Math"/>
              </a:rPr>
              <a:t>𝐶(𝑛) </a:t>
            </a:r>
            <a:r>
              <a:rPr sz="2800" spc="-5" dirty="0">
                <a:latin typeface="Cambria Math"/>
                <a:cs typeface="Cambria Math"/>
              </a:rPr>
              <a:t>= (𝑛 + 1) + 𝑛 + ⋯ +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3</a:t>
            </a:r>
            <a:endParaRPr sz="2800" dirty="0">
              <a:latin typeface="Cambria Math"/>
              <a:cs typeface="Cambria Math"/>
            </a:endParaRPr>
          </a:p>
          <a:p>
            <a:pPr marR="3538220" algn="r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mbria Math"/>
                <a:cs typeface="Cambria Math"/>
              </a:rPr>
              <a:t>= (𝑛 + </a:t>
            </a:r>
            <a:r>
              <a:rPr sz="2800" dirty="0">
                <a:latin typeface="Cambria Math"/>
                <a:cs typeface="Cambria Math"/>
              </a:rPr>
              <a:t>2)(𝑛 </a:t>
            </a:r>
            <a:r>
              <a:rPr sz="2800" spc="-5" dirty="0">
                <a:latin typeface="Cambria Math"/>
                <a:cs typeface="Cambria Math"/>
              </a:rPr>
              <a:t>+ 1)/2 −</a:t>
            </a:r>
            <a:r>
              <a:rPr sz="2800" spc="2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3</a:t>
            </a:r>
            <a:endParaRPr sz="2800" dirty="0">
              <a:latin typeface="Cambria Math"/>
              <a:cs typeface="Cambria Math"/>
            </a:endParaRPr>
          </a:p>
          <a:p>
            <a:pPr marL="1502410">
              <a:lnSpc>
                <a:spcPct val="100000"/>
              </a:lnSpc>
              <a:spcBef>
                <a:spcPts val="675"/>
              </a:spcBef>
            </a:pPr>
            <a:r>
              <a:rPr sz="2800" spc="-5" dirty="0">
                <a:latin typeface="Cambria Math"/>
                <a:cs typeface="Cambria Math"/>
              </a:rPr>
              <a:t>∈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Θ(𝑛</a:t>
            </a:r>
            <a:r>
              <a:rPr sz="2775" baseline="25525" dirty="0">
                <a:latin typeface="Cambria Math"/>
                <a:cs typeface="Cambria Math"/>
              </a:rPr>
              <a:t>2</a:t>
            </a:r>
            <a:r>
              <a:rPr sz="2800" dirty="0">
                <a:latin typeface="Cambria Math"/>
                <a:cs typeface="Cambria Math"/>
              </a:rPr>
              <a:t>)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4427982" y="4953761"/>
            <a:ext cx="3990340" cy="1384300"/>
          </a:xfrm>
          <a:prstGeom prst="rect">
            <a:avLst/>
          </a:prstGeom>
          <a:solidFill>
            <a:srgbClr val="FFFFFF"/>
          </a:solidFill>
          <a:ln w="50800">
            <a:solidFill>
              <a:srgbClr val="009DD9"/>
            </a:solidFill>
          </a:ln>
        </p:spPr>
        <p:txBody>
          <a:bodyPr vert="horz" wrap="square" lIns="0" tIns="70485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55"/>
              </a:spcBef>
            </a:pPr>
            <a:r>
              <a:rPr sz="2400" dirty="0">
                <a:latin typeface="微软雅黑"/>
                <a:cs typeface="微软雅黑"/>
              </a:rPr>
              <a:t>最坏时间复杂度</a:t>
            </a:r>
            <a:r>
              <a:rPr sz="2400" spc="10" dirty="0">
                <a:latin typeface="微软雅黑"/>
                <a:cs typeface="微软雅黑"/>
              </a:rPr>
              <a:t>：</a:t>
            </a:r>
            <a:r>
              <a:rPr sz="2400" spc="10" dirty="0">
                <a:latin typeface="Cambria Math"/>
                <a:cs typeface="Cambria Math"/>
              </a:rPr>
              <a:t>𝑂(𝑛</a:t>
            </a:r>
            <a:r>
              <a:rPr sz="2400" spc="15" baseline="24305" dirty="0">
                <a:latin typeface="Cambria Math"/>
                <a:cs typeface="Cambria Math"/>
              </a:rPr>
              <a:t>2</a:t>
            </a:r>
            <a:r>
              <a:rPr sz="2400" spc="10" dirty="0">
                <a:latin typeface="Cambria Math"/>
                <a:cs typeface="Cambria Math"/>
              </a:rPr>
              <a:t>)</a:t>
            </a:r>
            <a:endParaRPr sz="2400" dirty="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微软雅黑"/>
                <a:cs typeface="微软雅黑"/>
              </a:rPr>
              <a:t>平均时间复杂度</a:t>
            </a:r>
            <a:r>
              <a:rPr sz="2400" spc="10" dirty="0">
                <a:latin typeface="微软雅黑"/>
                <a:cs typeface="微软雅黑"/>
              </a:rPr>
              <a:t>：</a:t>
            </a:r>
            <a:r>
              <a:rPr sz="2400" spc="10" dirty="0">
                <a:latin typeface="Cambria Math"/>
                <a:cs typeface="Cambria Math"/>
              </a:rPr>
              <a:t>𝑂(𝑛𝑙𝑜𝑔𝑛)</a:t>
            </a:r>
            <a:endParaRPr sz="2400" dirty="0">
              <a:latin typeface="Cambria Math"/>
              <a:cs typeface="Cambria Math"/>
            </a:endParaRPr>
          </a:p>
          <a:p>
            <a:pPr marL="9080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微软雅黑"/>
                <a:cs typeface="微软雅黑"/>
              </a:rPr>
              <a:t>稳定性：不稳定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407028" y="41783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469957" y="38735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407028" y="38608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23920" y="41783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938335" y="38735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82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923920" y="38608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69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76036" y="41783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2" y="12700"/>
                </a:lnTo>
                <a:lnTo>
                  <a:pt x="7734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438965" y="38735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76036" y="38608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2" y="12700"/>
                </a:lnTo>
                <a:lnTo>
                  <a:pt x="77342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819777" y="41783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34191" y="3873500"/>
            <a:ext cx="0" cy="304800"/>
          </a:xfrm>
          <a:custGeom>
            <a:avLst/>
            <a:gdLst/>
            <a:ahLst/>
            <a:cxnLst/>
            <a:rect l="l" t="t" r="r" b="b"/>
            <a:pathLst>
              <a:path h="304800">
                <a:moveTo>
                  <a:pt x="0" y="0"/>
                </a:moveTo>
                <a:lnTo>
                  <a:pt x="0" y="304800"/>
                </a:lnTo>
              </a:path>
            </a:pathLst>
          </a:custGeom>
          <a:ln w="2882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819777" y="3860800"/>
            <a:ext cx="77470" cy="12700"/>
          </a:xfrm>
          <a:custGeom>
            <a:avLst/>
            <a:gdLst/>
            <a:ahLst/>
            <a:cxnLst/>
            <a:rect l="l" t="t" r="r" b="b"/>
            <a:pathLst>
              <a:path w="77470" h="12700">
                <a:moveTo>
                  <a:pt x="0" y="12700"/>
                </a:moveTo>
                <a:lnTo>
                  <a:pt x="77343" y="12700"/>
                </a:lnTo>
                <a:lnTo>
                  <a:pt x="77343" y="0"/>
                </a:lnTo>
                <a:lnTo>
                  <a:pt x="0" y="0"/>
                </a:lnTo>
                <a:lnTo>
                  <a:pt x="0" y="127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94843" y="1067838"/>
            <a:ext cx="8883650" cy="500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 marR="361950" indent="20955" algn="just">
              <a:lnSpc>
                <a:spcPct val="120000"/>
              </a:lnSpc>
              <a:spcBef>
                <a:spcPts val="95"/>
              </a:spcBef>
            </a:pPr>
            <a:r>
              <a:rPr sz="2800" spc="85" dirty="0">
                <a:latin typeface="微软雅黑"/>
                <a:cs typeface="微软雅黑"/>
              </a:rPr>
              <a:t>矩阵乘</a:t>
            </a:r>
            <a:r>
              <a:rPr sz="2800" spc="75" dirty="0">
                <a:latin typeface="微软雅黑"/>
                <a:cs typeface="微软雅黑"/>
              </a:rPr>
              <a:t>法</a:t>
            </a:r>
            <a:r>
              <a:rPr sz="2800" spc="85" dirty="0">
                <a:latin typeface="微软雅黑"/>
                <a:cs typeface="微软雅黑"/>
              </a:rPr>
              <a:t>是线性</a:t>
            </a:r>
            <a:r>
              <a:rPr sz="2800" spc="75" dirty="0">
                <a:latin typeface="微软雅黑"/>
                <a:cs typeface="微软雅黑"/>
              </a:rPr>
              <a:t>代</a:t>
            </a:r>
            <a:r>
              <a:rPr sz="2800" spc="85" dirty="0">
                <a:latin typeface="微软雅黑"/>
                <a:cs typeface="微软雅黑"/>
              </a:rPr>
              <a:t>数中</a:t>
            </a:r>
            <a:r>
              <a:rPr sz="2800" spc="75" dirty="0">
                <a:latin typeface="微软雅黑"/>
                <a:cs typeface="微软雅黑"/>
              </a:rPr>
              <a:t>最</a:t>
            </a:r>
            <a:r>
              <a:rPr sz="2800" spc="85" dirty="0">
                <a:latin typeface="微软雅黑"/>
                <a:cs typeface="微软雅黑"/>
              </a:rPr>
              <a:t>常见</a:t>
            </a:r>
            <a:r>
              <a:rPr sz="2800" spc="75" dirty="0">
                <a:latin typeface="微软雅黑"/>
                <a:cs typeface="微软雅黑"/>
              </a:rPr>
              <a:t>的</a:t>
            </a:r>
            <a:r>
              <a:rPr sz="2800" spc="85" dirty="0">
                <a:latin typeface="微软雅黑"/>
                <a:cs typeface="微软雅黑"/>
              </a:rPr>
              <a:t>运算之</a:t>
            </a:r>
            <a:r>
              <a:rPr sz="2800" spc="145" dirty="0">
                <a:latin typeface="微软雅黑"/>
                <a:cs typeface="微软雅黑"/>
              </a:rPr>
              <a:t>一</a:t>
            </a:r>
            <a:r>
              <a:rPr sz="2800" spc="90" dirty="0">
                <a:latin typeface="微软雅黑"/>
                <a:cs typeface="微软雅黑"/>
              </a:rPr>
              <a:t>，它在数值 </a:t>
            </a:r>
            <a:r>
              <a:rPr sz="2800" spc="60" dirty="0">
                <a:latin typeface="微软雅黑"/>
                <a:cs typeface="微软雅黑"/>
              </a:rPr>
              <a:t>计算中有广泛的应</a:t>
            </a:r>
            <a:r>
              <a:rPr sz="2800" spc="65" dirty="0">
                <a:latin typeface="微软雅黑"/>
                <a:cs typeface="微软雅黑"/>
              </a:rPr>
              <a:t>用</a:t>
            </a:r>
            <a:r>
              <a:rPr sz="2800" spc="60" dirty="0">
                <a:latin typeface="微软雅黑"/>
                <a:cs typeface="微软雅黑"/>
              </a:rPr>
              <a:t>。</a:t>
            </a:r>
            <a:r>
              <a:rPr sz="2800" spc="65" dirty="0">
                <a:latin typeface="微软雅黑"/>
                <a:cs typeface="微软雅黑"/>
              </a:rPr>
              <a:t>若</a:t>
            </a:r>
            <a:r>
              <a:rPr sz="2800" spc="60" dirty="0">
                <a:latin typeface="Arial"/>
                <a:cs typeface="Arial"/>
              </a:rPr>
              <a:t>A</a:t>
            </a:r>
            <a:r>
              <a:rPr sz="2800" spc="60" dirty="0">
                <a:latin typeface="微软雅黑"/>
                <a:cs typeface="微软雅黑"/>
              </a:rPr>
              <a:t>和</a:t>
            </a:r>
            <a:r>
              <a:rPr sz="2800" spc="60" dirty="0">
                <a:latin typeface="Arial"/>
                <a:cs typeface="Arial"/>
              </a:rPr>
              <a:t>B</a:t>
            </a:r>
            <a:r>
              <a:rPr sz="2800" spc="60" dirty="0">
                <a:latin typeface="微软雅黑"/>
                <a:cs typeface="微软雅黑"/>
              </a:rPr>
              <a:t>是</a:t>
            </a:r>
            <a:r>
              <a:rPr sz="2800" spc="70" dirty="0">
                <a:latin typeface="Arial"/>
                <a:cs typeface="Arial"/>
              </a:rPr>
              <a:t>2</a:t>
            </a:r>
            <a:r>
              <a:rPr sz="2800" spc="65" dirty="0">
                <a:latin typeface="微软雅黑"/>
                <a:cs typeface="微软雅黑"/>
              </a:rPr>
              <a:t>个</a:t>
            </a:r>
            <a:r>
              <a:rPr sz="2800" spc="-5" dirty="0">
                <a:latin typeface="Cambria Math"/>
                <a:cs typeface="Cambria Math"/>
              </a:rPr>
              <a:t>𝑛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× </a:t>
            </a:r>
            <a:r>
              <a:rPr sz="2800" spc="114" dirty="0">
                <a:latin typeface="Cambria Math"/>
                <a:cs typeface="Cambria Math"/>
              </a:rPr>
              <a:t>𝑛</a:t>
            </a:r>
            <a:r>
              <a:rPr sz="2800" spc="60" dirty="0">
                <a:latin typeface="微软雅黑"/>
                <a:cs typeface="微软雅黑"/>
              </a:rPr>
              <a:t>的矩</a:t>
            </a:r>
            <a:r>
              <a:rPr sz="2800" spc="65" dirty="0">
                <a:latin typeface="微软雅黑"/>
                <a:cs typeface="微软雅黑"/>
              </a:rPr>
              <a:t>阵</a:t>
            </a:r>
            <a:r>
              <a:rPr sz="2800" spc="60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微软雅黑"/>
                <a:cs typeface="微软雅黑"/>
              </a:rPr>
              <a:t>则 </a:t>
            </a:r>
            <a:r>
              <a:rPr sz="2800" spc="100" dirty="0">
                <a:latin typeface="微软雅黑"/>
                <a:cs typeface="微软雅黑"/>
              </a:rPr>
              <a:t>它们的乘</a:t>
            </a:r>
            <a:r>
              <a:rPr sz="2800" spc="105" dirty="0">
                <a:latin typeface="微软雅黑"/>
                <a:cs typeface="微软雅黑"/>
              </a:rPr>
              <a:t>积</a:t>
            </a:r>
            <a:r>
              <a:rPr sz="2800" spc="-5" dirty="0">
                <a:latin typeface="Cambria Math"/>
                <a:cs typeface="Cambria Math"/>
              </a:rPr>
              <a:t>𝐶</a:t>
            </a:r>
            <a:r>
              <a:rPr sz="2800" spc="26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</a:t>
            </a:r>
            <a:r>
              <a:rPr sz="2800" spc="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×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160" dirty="0">
                <a:latin typeface="Cambria Math"/>
                <a:cs typeface="Cambria Math"/>
              </a:rPr>
              <a:t>𝐵</a:t>
            </a:r>
            <a:r>
              <a:rPr sz="2800" spc="105" dirty="0">
                <a:latin typeface="微软雅黑"/>
                <a:cs typeface="微软雅黑"/>
              </a:rPr>
              <a:t>同样是一</a:t>
            </a:r>
            <a:r>
              <a:rPr sz="2800" spc="95" dirty="0">
                <a:latin typeface="微软雅黑"/>
                <a:cs typeface="微软雅黑"/>
              </a:rPr>
              <a:t>个</a:t>
            </a:r>
            <a:r>
              <a:rPr sz="2800" spc="-5" dirty="0">
                <a:latin typeface="Cambria Math"/>
                <a:cs typeface="Cambria Math"/>
              </a:rPr>
              <a:t>𝑛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× </a:t>
            </a:r>
            <a:r>
              <a:rPr sz="2800" spc="165" dirty="0">
                <a:latin typeface="Cambria Math"/>
                <a:cs typeface="Cambria Math"/>
              </a:rPr>
              <a:t>𝑛</a:t>
            </a:r>
            <a:r>
              <a:rPr sz="2800" spc="100" dirty="0">
                <a:latin typeface="微软雅黑"/>
                <a:cs typeface="微软雅黑"/>
              </a:rPr>
              <a:t>的矩阵</a:t>
            </a:r>
            <a:r>
              <a:rPr sz="2800" spc="105" dirty="0">
                <a:latin typeface="微软雅黑"/>
                <a:cs typeface="微软雅黑"/>
              </a:rPr>
              <a:t>。</a:t>
            </a:r>
            <a:r>
              <a:rPr sz="2800" spc="95" dirty="0">
                <a:latin typeface="Arial"/>
                <a:cs typeface="Arial"/>
              </a:rPr>
              <a:t>A</a:t>
            </a:r>
            <a:r>
              <a:rPr sz="2800" spc="100" dirty="0">
                <a:latin typeface="微软雅黑"/>
                <a:cs typeface="微软雅黑"/>
              </a:rPr>
              <a:t>和</a:t>
            </a:r>
            <a:r>
              <a:rPr sz="2800" spc="-5" dirty="0">
                <a:latin typeface="Arial"/>
                <a:cs typeface="Arial"/>
              </a:rPr>
              <a:t>B  </a:t>
            </a:r>
            <a:r>
              <a:rPr sz="2800" spc="-5" dirty="0">
                <a:latin typeface="微软雅黑"/>
                <a:cs typeface="微软雅黑"/>
              </a:rPr>
              <a:t>的乘积矩阵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5" dirty="0">
                <a:latin typeface="微软雅黑"/>
                <a:cs typeface="微软雅黑"/>
              </a:rPr>
              <a:t>中的元素</a:t>
            </a:r>
            <a:r>
              <a:rPr sz="2800" spc="40" dirty="0">
                <a:latin typeface="Cambria Math"/>
                <a:cs typeface="Cambria Math"/>
              </a:rPr>
              <a:t>𝑐[𝑖,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25" dirty="0">
                <a:latin typeface="Cambria Math"/>
                <a:cs typeface="Cambria Math"/>
              </a:rPr>
              <a:t>𝑗]</a:t>
            </a:r>
            <a:r>
              <a:rPr sz="2800" spc="-5" dirty="0">
                <a:latin typeface="微软雅黑"/>
                <a:cs typeface="微软雅黑"/>
              </a:rPr>
              <a:t>定义为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R="987425" algn="ctr">
              <a:lnSpc>
                <a:spcPct val="100000"/>
              </a:lnSpc>
              <a:spcBef>
                <a:spcPts val="1655"/>
              </a:spcBef>
            </a:pPr>
            <a:r>
              <a:rPr sz="2050" spc="145" dirty="0">
                <a:latin typeface="Cambria Math"/>
                <a:cs typeface="Cambria Math"/>
              </a:rPr>
              <a:t>𝑛</a:t>
            </a:r>
            <a:endParaRPr sz="2050">
              <a:latin typeface="Cambria Math"/>
              <a:cs typeface="Cambria Math"/>
            </a:endParaRPr>
          </a:p>
          <a:p>
            <a:pPr marR="320675" algn="ctr">
              <a:lnSpc>
                <a:spcPct val="100000"/>
              </a:lnSpc>
              <a:spcBef>
                <a:spcPts val="950"/>
              </a:spcBef>
              <a:tabLst>
                <a:tab pos="938530" algn="l"/>
                <a:tab pos="2220595" algn="l"/>
                <a:tab pos="2808605" algn="l"/>
              </a:tabLst>
            </a:pPr>
            <a:r>
              <a:rPr sz="2800" spc="-5" dirty="0">
                <a:latin typeface="Cambria Math"/>
                <a:cs typeface="Cambria Math"/>
              </a:rPr>
              <a:t>C</a:t>
            </a:r>
            <a:r>
              <a:rPr sz="2800" spc="365" dirty="0">
                <a:latin typeface="Cambria Math"/>
                <a:cs typeface="Cambria Math"/>
              </a:rPr>
              <a:t> </a:t>
            </a:r>
            <a:r>
              <a:rPr sz="2800" spc="40" dirty="0">
                <a:latin typeface="Cambria Math"/>
                <a:cs typeface="Cambria Math"/>
              </a:rPr>
              <a:t>𝑖,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𝑗	=</a:t>
            </a:r>
            <a:r>
              <a:rPr sz="2800" spc="290" dirty="0">
                <a:latin typeface="Cambria Math"/>
                <a:cs typeface="Cambria Math"/>
              </a:rPr>
              <a:t> </a:t>
            </a:r>
            <a:r>
              <a:rPr sz="2800" spc="2830" dirty="0">
                <a:latin typeface="Cambria Math"/>
                <a:cs typeface="Cambria Math"/>
              </a:rPr>
              <a:t>෍</a:t>
            </a:r>
            <a:r>
              <a:rPr sz="2800" spc="-1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𝐴	</a:t>
            </a:r>
            <a:r>
              <a:rPr sz="2800" spc="40" dirty="0">
                <a:latin typeface="Cambria Math"/>
                <a:cs typeface="Cambria Math"/>
              </a:rPr>
              <a:t>𝑖,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𝑘	</a:t>
            </a:r>
            <a:r>
              <a:rPr sz="2800" spc="35" dirty="0">
                <a:latin typeface="Cambria Math"/>
                <a:cs typeface="Cambria Math"/>
              </a:rPr>
              <a:t>𝐵[𝑘,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20" dirty="0">
                <a:latin typeface="Cambria Math"/>
                <a:cs typeface="Cambria Math"/>
              </a:rPr>
              <a:t>𝑗]</a:t>
            </a:r>
            <a:endParaRPr sz="2800">
              <a:latin typeface="Cambria Math"/>
              <a:cs typeface="Cambria Math"/>
            </a:endParaRPr>
          </a:p>
          <a:p>
            <a:pPr marR="984250" algn="ctr">
              <a:lnSpc>
                <a:spcPts val="2380"/>
              </a:lnSpc>
              <a:spcBef>
                <a:spcPts val="955"/>
              </a:spcBef>
            </a:pPr>
            <a:r>
              <a:rPr sz="2050" spc="50" dirty="0">
                <a:latin typeface="Cambria Math"/>
                <a:cs typeface="Cambria Math"/>
              </a:rPr>
              <a:t>𝑘=1</a:t>
            </a:r>
            <a:endParaRPr sz="2050">
              <a:latin typeface="Cambria Math"/>
              <a:cs typeface="Cambria Math"/>
            </a:endParaRPr>
          </a:p>
          <a:p>
            <a:pPr marL="71755">
              <a:lnSpc>
                <a:spcPts val="3279"/>
              </a:lnSpc>
            </a:pPr>
            <a:r>
              <a:rPr sz="2800" spc="110" dirty="0">
                <a:latin typeface="微软雅黑"/>
                <a:cs typeface="微软雅黑"/>
              </a:rPr>
              <a:t>若</a:t>
            </a:r>
            <a:r>
              <a:rPr sz="2800" spc="100" dirty="0">
                <a:latin typeface="微软雅黑"/>
                <a:cs typeface="微软雅黑"/>
              </a:rPr>
              <a:t>依</a:t>
            </a:r>
            <a:r>
              <a:rPr sz="2800" spc="110" dirty="0">
                <a:latin typeface="微软雅黑"/>
                <a:cs typeface="微软雅黑"/>
              </a:rPr>
              <a:t>此定义</a:t>
            </a:r>
            <a:r>
              <a:rPr sz="2800" spc="100" dirty="0">
                <a:latin typeface="微软雅黑"/>
                <a:cs typeface="微软雅黑"/>
              </a:rPr>
              <a:t>来</a:t>
            </a:r>
            <a:r>
              <a:rPr sz="2800" spc="110" dirty="0">
                <a:latin typeface="微软雅黑"/>
                <a:cs typeface="微软雅黑"/>
              </a:rPr>
              <a:t>计</a:t>
            </a:r>
            <a:r>
              <a:rPr sz="2800" spc="130" dirty="0">
                <a:latin typeface="微软雅黑"/>
                <a:cs typeface="微软雅黑"/>
              </a:rPr>
              <a:t>算</a:t>
            </a:r>
            <a:r>
              <a:rPr sz="2800" spc="95" dirty="0">
                <a:latin typeface="Arial"/>
                <a:cs typeface="Arial"/>
              </a:rPr>
              <a:t>A</a:t>
            </a:r>
            <a:r>
              <a:rPr sz="2800" spc="114" dirty="0">
                <a:latin typeface="微软雅黑"/>
                <a:cs typeface="微软雅黑"/>
              </a:rPr>
              <a:t>和</a:t>
            </a:r>
            <a:r>
              <a:rPr sz="2800" spc="110" dirty="0">
                <a:latin typeface="Arial"/>
                <a:cs typeface="Arial"/>
              </a:rPr>
              <a:t>B</a:t>
            </a:r>
            <a:r>
              <a:rPr sz="2800" spc="110" dirty="0">
                <a:latin typeface="微软雅黑"/>
                <a:cs typeface="微软雅黑"/>
              </a:rPr>
              <a:t>的乘</a:t>
            </a:r>
            <a:r>
              <a:rPr sz="2800" spc="100" dirty="0">
                <a:latin typeface="微软雅黑"/>
                <a:cs typeface="微软雅黑"/>
              </a:rPr>
              <a:t>积</a:t>
            </a:r>
            <a:r>
              <a:rPr sz="2800" spc="110" dirty="0">
                <a:latin typeface="微软雅黑"/>
                <a:cs typeface="微软雅黑"/>
              </a:rPr>
              <a:t>矩</a:t>
            </a:r>
            <a:r>
              <a:rPr sz="2800" spc="125" dirty="0">
                <a:latin typeface="微软雅黑"/>
                <a:cs typeface="微软雅黑"/>
              </a:rPr>
              <a:t>阵</a:t>
            </a:r>
            <a:r>
              <a:rPr sz="2800" spc="110" dirty="0">
                <a:latin typeface="Arial"/>
                <a:cs typeface="Arial"/>
              </a:rPr>
              <a:t>C</a:t>
            </a:r>
            <a:r>
              <a:rPr sz="2800" spc="110" dirty="0">
                <a:latin typeface="微软雅黑"/>
                <a:cs typeface="微软雅黑"/>
              </a:rPr>
              <a:t>，</a:t>
            </a:r>
            <a:r>
              <a:rPr sz="2800" spc="114" dirty="0">
                <a:solidFill>
                  <a:srgbClr val="FF0000"/>
                </a:solidFill>
                <a:latin typeface="微软雅黑"/>
                <a:cs typeface="微软雅黑"/>
              </a:rPr>
              <a:t>则每计算</a:t>
            </a:r>
            <a:r>
              <a:rPr sz="2800" spc="100" dirty="0">
                <a:solidFill>
                  <a:srgbClr val="FF0000"/>
                </a:solidFill>
                <a:latin typeface="Arial"/>
                <a:cs typeface="Arial"/>
              </a:rPr>
              <a:t>C</a:t>
            </a:r>
            <a:r>
              <a:rPr sz="2800" spc="-5" dirty="0">
                <a:solidFill>
                  <a:srgbClr val="FF0000"/>
                </a:solidFill>
                <a:latin typeface="微软雅黑"/>
                <a:cs typeface="微软雅黑"/>
              </a:rPr>
              <a:t>的</a:t>
            </a:r>
            <a:endParaRPr sz="2800">
              <a:latin typeface="微软雅黑"/>
              <a:cs typeface="微软雅黑"/>
            </a:endParaRPr>
          </a:p>
          <a:p>
            <a:pPr marL="50800" marR="17780">
              <a:lnSpc>
                <a:spcPct val="120000"/>
              </a:lnSpc>
            </a:pPr>
            <a:r>
              <a:rPr sz="2800" spc="75" dirty="0">
                <a:solidFill>
                  <a:srgbClr val="FF0000"/>
                </a:solidFill>
                <a:latin typeface="微软雅黑"/>
                <a:cs typeface="微软雅黑"/>
              </a:rPr>
              <a:t>一个元素</a:t>
            </a:r>
            <a:r>
              <a:rPr sz="2800" spc="20" dirty="0">
                <a:solidFill>
                  <a:srgbClr val="FF0000"/>
                </a:solidFill>
                <a:latin typeface="Cambria Math"/>
                <a:cs typeface="Cambria Math"/>
              </a:rPr>
              <a:t>c[𝑖,</a:t>
            </a:r>
            <a:r>
              <a:rPr sz="2800" spc="-1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60" dirty="0">
                <a:solidFill>
                  <a:srgbClr val="FF0000"/>
                </a:solidFill>
                <a:latin typeface="Cambria Math"/>
                <a:cs typeface="Cambria Math"/>
              </a:rPr>
              <a:t>𝑗]</a:t>
            </a:r>
            <a:r>
              <a:rPr sz="2800" spc="60" dirty="0">
                <a:solidFill>
                  <a:srgbClr val="FF0000"/>
                </a:solidFill>
                <a:latin typeface="微软雅黑"/>
                <a:cs typeface="微软雅黑"/>
              </a:rPr>
              <a:t>，</a:t>
            </a:r>
            <a:r>
              <a:rPr sz="2800" spc="75" dirty="0">
                <a:solidFill>
                  <a:srgbClr val="FF0000"/>
                </a:solidFill>
                <a:latin typeface="微软雅黑"/>
                <a:cs typeface="微软雅黑"/>
              </a:rPr>
              <a:t>需要</a:t>
            </a:r>
            <a:r>
              <a:rPr sz="2800" spc="80" dirty="0">
                <a:solidFill>
                  <a:srgbClr val="FF0000"/>
                </a:solidFill>
                <a:latin typeface="微软雅黑"/>
                <a:cs typeface="微软雅黑"/>
              </a:rPr>
              <a:t>做</a:t>
            </a:r>
            <a:r>
              <a:rPr sz="2800" spc="13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2800" spc="75" dirty="0">
                <a:solidFill>
                  <a:srgbClr val="FF0000"/>
                </a:solidFill>
                <a:latin typeface="微软雅黑"/>
                <a:cs typeface="微软雅黑"/>
              </a:rPr>
              <a:t>个乘法和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2800" spc="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2800" spc="-1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75" dirty="0">
                <a:solidFill>
                  <a:srgbClr val="FF0000"/>
                </a:solidFill>
                <a:latin typeface="Cambria Math"/>
                <a:cs typeface="Cambria Math"/>
              </a:rPr>
              <a:t>1</a:t>
            </a:r>
            <a:r>
              <a:rPr sz="2800" spc="75" dirty="0">
                <a:solidFill>
                  <a:srgbClr val="FF0000"/>
                </a:solidFill>
                <a:latin typeface="微软雅黑"/>
                <a:cs typeface="微软雅黑"/>
              </a:rPr>
              <a:t>次加法</a:t>
            </a:r>
            <a:r>
              <a:rPr sz="2800" spc="80" dirty="0">
                <a:latin typeface="微软雅黑"/>
                <a:cs typeface="微软雅黑"/>
              </a:rPr>
              <a:t>。</a:t>
            </a:r>
            <a:r>
              <a:rPr sz="2800" spc="75" dirty="0">
                <a:latin typeface="微软雅黑"/>
                <a:cs typeface="微软雅黑"/>
              </a:rPr>
              <a:t>因此</a:t>
            </a:r>
            <a:r>
              <a:rPr sz="2800" spc="-5" dirty="0">
                <a:latin typeface="微软雅黑"/>
                <a:cs typeface="微软雅黑"/>
              </a:rPr>
              <a:t>，  </a:t>
            </a:r>
            <a:r>
              <a:rPr sz="2800" spc="-10" dirty="0">
                <a:latin typeface="微软雅黑"/>
                <a:cs typeface="微软雅黑"/>
              </a:rPr>
              <a:t>求出矩阵</a:t>
            </a:r>
            <a:r>
              <a:rPr sz="2800" spc="-10" dirty="0">
                <a:latin typeface="Arial"/>
                <a:cs typeface="Arial"/>
              </a:rPr>
              <a:t>C</a:t>
            </a:r>
            <a:r>
              <a:rPr sz="2800" spc="-10" dirty="0">
                <a:latin typeface="微软雅黑"/>
                <a:cs typeface="微软雅黑"/>
              </a:rPr>
              <a:t>的</a:t>
            </a:r>
            <a:r>
              <a:rPr sz="2800" spc="5" dirty="0">
                <a:latin typeface="Cambria Math"/>
                <a:cs typeface="Cambria Math"/>
              </a:rPr>
              <a:t>𝑛</a:t>
            </a:r>
            <a:r>
              <a:rPr sz="2775" spc="7" baseline="25525" dirty="0">
                <a:latin typeface="Cambria Math"/>
                <a:cs typeface="Cambria Math"/>
              </a:rPr>
              <a:t>2</a:t>
            </a:r>
            <a:r>
              <a:rPr sz="2800" spc="-10" dirty="0">
                <a:latin typeface="微软雅黑"/>
                <a:cs typeface="微软雅黑"/>
              </a:rPr>
              <a:t>个元素所需的计算</a:t>
            </a:r>
            <a:r>
              <a:rPr sz="2800" dirty="0">
                <a:latin typeface="微软雅黑"/>
                <a:cs typeface="微软雅黑"/>
              </a:rPr>
              <a:t>时</a:t>
            </a:r>
            <a:r>
              <a:rPr sz="2800" spc="-10" dirty="0">
                <a:latin typeface="微软雅黑"/>
                <a:cs typeface="微软雅黑"/>
              </a:rPr>
              <a:t>间</a:t>
            </a:r>
            <a:r>
              <a:rPr sz="2800" dirty="0">
                <a:latin typeface="微软雅黑"/>
                <a:cs typeface="微软雅黑"/>
              </a:rPr>
              <a:t>为</a:t>
            </a:r>
            <a:r>
              <a:rPr sz="2800" spc="10" dirty="0">
                <a:latin typeface="Cambria Math"/>
                <a:cs typeface="Cambria Math"/>
              </a:rPr>
              <a:t>𝑂(𝑛</a:t>
            </a:r>
            <a:r>
              <a:rPr sz="2775" spc="15" baseline="25525" dirty="0">
                <a:latin typeface="Cambria Math"/>
                <a:cs typeface="Cambria Math"/>
              </a:rPr>
              <a:t>3</a:t>
            </a:r>
            <a:r>
              <a:rPr sz="2800" spc="10" dirty="0">
                <a:latin typeface="Cambria Math"/>
                <a:cs typeface="Cambria Math"/>
              </a:rPr>
              <a:t>)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3005454" y="295147"/>
            <a:ext cx="3166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Arial"/>
                <a:cs typeface="Arial"/>
              </a:rPr>
              <a:t>Strassen</a:t>
            </a:r>
            <a:r>
              <a:rPr spc="-60" dirty="0"/>
              <a:t>矩阵乘法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09117" y="295147"/>
            <a:ext cx="8091805" cy="51746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7310" algn="ctr">
              <a:lnSpc>
                <a:spcPct val="100000"/>
              </a:lnSpc>
              <a:spcBef>
                <a:spcPts val="100"/>
              </a:spcBef>
            </a:pPr>
            <a:r>
              <a:rPr sz="3200" spc="-65" dirty="0">
                <a:solidFill>
                  <a:srgbClr val="536321"/>
                </a:solidFill>
                <a:latin typeface="Arial"/>
                <a:cs typeface="Arial"/>
              </a:rPr>
              <a:t>Strassen</a:t>
            </a:r>
            <a:r>
              <a:rPr sz="3200" spc="-60" dirty="0">
                <a:solidFill>
                  <a:srgbClr val="536321"/>
                </a:solidFill>
                <a:latin typeface="微软雅黑"/>
                <a:cs typeface="微软雅黑"/>
              </a:rPr>
              <a:t>矩阵乘法</a:t>
            </a:r>
            <a:endParaRPr sz="32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微软雅黑"/>
              <a:cs typeface="微软雅黑"/>
            </a:endParaRPr>
          </a:p>
          <a:p>
            <a:pPr marL="393065" marR="62230" indent="-342900" algn="just">
              <a:lnSpc>
                <a:spcPct val="120100"/>
              </a:lnSpc>
              <a:buClr>
                <a:srgbClr val="0066CC"/>
              </a:buClr>
              <a:buFont typeface="Wingdings"/>
              <a:buChar char=""/>
              <a:tabLst>
                <a:tab pos="393700" algn="l"/>
              </a:tabLst>
            </a:pPr>
            <a:r>
              <a:rPr sz="3200" dirty="0">
                <a:latin typeface="Arial"/>
                <a:cs typeface="Arial"/>
              </a:rPr>
              <a:t>Str</a:t>
            </a:r>
            <a:r>
              <a:rPr sz="3200" spc="-15" dirty="0">
                <a:latin typeface="Arial"/>
                <a:cs typeface="Arial"/>
              </a:rPr>
              <a:t>a</a:t>
            </a:r>
            <a:r>
              <a:rPr sz="3200" dirty="0">
                <a:latin typeface="Arial"/>
                <a:cs typeface="Arial"/>
              </a:rPr>
              <a:t>ss</a:t>
            </a:r>
            <a:r>
              <a:rPr sz="3200" spc="-25" dirty="0">
                <a:latin typeface="Arial"/>
                <a:cs typeface="Arial"/>
              </a:rPr>
              <a:t>e</a:t>
            </a:r>
            <a:r>
              <a:rPr sz="3200" spc="140" dirty="0">
                <a:latin typeface="Arial"/>
                <a:cs typeface="Arial"/>
              </a:rPr>
              <a:t>n</a:t>
            </a:r>
            <a:r>
              <a:rPr sz="3200" spc="140" dirty="0">
                <a:latin typeface="微软雅黑"/>
                <a:cs typeface="微软雅黑"/>
              </a:rPr>
              <a:t>采用</a:t>
            </a:r>
            <a:r>
              <a:rPr sz="3200" spc="130" dirty="0">
                <a:latin typeface="微软雅黑"/>
                <a:cs typeface="微软雅黑"/>
              </a:rPr>
              <a:t>了</a:t>
            </a:r>
            <a:r>
              <a:rPr sz="3200" spc="140" dirty="0">
                <a:latin typeface="微软雅黑"/>
                <a:cs typeface="微软雅黑"/>
              </a:rPr>
              <a:t>分治</a:t>
            </a:r>
            <a:r>
              <a:rPr sz="3200" spc="130" dirty="0">
                <a:latin typeface="微软雅黑"/>
                <a:cs typeface="微软雅黑"/>
              </a:rPr>
              <a:t>技</a:t>
            </a:r>
            <a:r>
              <a:rPr sz="3200" spc="170" dirty="0">
                <a:latin typeface="微软雅黑"/>
                <a:cs typeface="微软雅黑"/>
              </a:rPr>
              <a:t>术</a:t>
            </a:r>
            <a:r>
              <a:rPr sz="3200" spc="145" dirty="0">
                <a:latin typeface="微软雅黑"/>
                <a:cs typeface="微软雅黑"/>
              </a:rPr>
              <a:t>，</a:t>
            </a:r>
            <a:r>
              <a:rPr sz="3200" spc="130" dirty="0">
                <a:latin typeface="微软雅黑"/>
                <a:cs typeface="微软雅黑"/>
              </a:rPr>
              <a:t>将</a:t>
            </a:r>
            <a:r>
              <a:rPr sz="3200" spc="140" dirty="0">
                <a:latin typeface="微软雅黑"/>
                <a:cs typeface="微软雅黑"/>
              </a:rPr>
              <a:t>计</a:t>
            </a:r>
            <a:r>
              <a:rPr sz="3200" spc="150" dirty="0">
                <a:latin typeface="微软雅黑"/>
                <a:cs typeface="微软雅黑"/>
              </a:rPr>
              <a:t>算</a:t>
            </a:r>
            <a:r>
              <a:rPr sz="3200" spc="135" dirty="0">
                <a:latin typeface="Arial"/>
                <a:cs typeface="Arial"/>
              </a:rPr>
              <a:t>2</a:t>
            </a:r>
            <a:r>
              <a:rPr sz="3200" spc="135" dirty="0">
                <a:latin typeface="微软雅黑"/>
                <a:cs typeface="微软雅黑"/>
              </a:rPr>
              <a:t>个</a:t>
            </a:r>
            <a:r>
              <a:rPr sz="3200" spc="204" dirty="0">
                <a:latin typeface="Cambria Math"/>
                <a:cs typeface="Cambria Math"/>
              </a:rPr>
              <a:t>𝑛</a:t>
            </a:r>
            <a:r>
              <a:rPr sz="3200" dirty="0">
                <a:latin typeface="微软雅黑"/>
                <a:cs typeface="微软雅黑"/>
              </a:rPr>
              <a:t>阶 矩阵乘积所需的计算时</a:t>
            </a:r>
            <a:r>
              <a:rPr sz="3200" spc="-15" dirty="0">
                <a:latin typeface="微软雅黑"/>
                <a:cs typeface="微软雅黑"/>
              </a:rPr>
              <a:t>间</a:t>
            </a:r>
            <a:r>
              <a:rPr sz="3200" dirty="0">
                <a:latin typeface="微软雅黑"/>
                <a:cs typeface="微软雅黑"/>
              </a:rPr>
              <a:t>改进到</a:t>
            </a:r>
            <a:endParaRPr sz="3200">
              <a:latin typeface="微软雅黑"/>
              <a:cs typeface="微软雅黑"/>
            </a:endParaRPr>
          </a:p>
          <a:p>
            <a:pPr marR="852805" algn="ctr">
              <a:lnSpc>
                <a:spcPct val="100000"/>
              </a:lnSpc>
              <a:spcBef>
                <a:spcPts val="830"/>
              </a:spcBef>
            </a:pPr>
            <a:r>
              <a:rPr sz="3200" spc="75" dirty="0">
                <a:latin typeface="Cambria Math"/>
                <a:cs typeface="Cambria Math"/>
              </a:rPr>
              <a:t>𝑂</a:t>
            </a:r>
            <a:r>
              <a:rPr sz="3200" dirty="0">
                <a:latin typeface="Cambria Math"/>
                <a:cs typeface="Cambria Math"/>
              </a:rPr>
              <a:t>(</a:t>
            </a:r>
            <a:r>
              <a:rPr sz="3200" spc="55" dirty="0">
                <a:latin typeface="Cambria Math"/>
                <a:cs typeface="Cambria Math"/>
              </a:rPr>
              <a:t>𝑛</a:t>
            </a:r>
            <a:r>
              <a:rPr sz="3525" spc="390" baseline="28368" dirty="0">
                <a:latin typeface="Cambria Math"/>
                <a:cs typeface="Cambria Math"/>
              </a:rPr>
              <a:t>𝑙</a:t>
            </a:r>
            <a:r>
              <a:rPr sz="3525" spc="352" baseline="28368" dirty="0">
                <a:latin typeface="Cambria Math"/>
                <a:cs typeface="Cambria Math"/>
              </a:rPr>
              <a:t>𝑜</a:t>
            </a:r>
            <a:r>
              <a:rPr sz="3525" spc="232" baseline="28368" dirty="0">
                <a:latin typeface="Cambria Math"/>
                <a:cs typeface="Cambria Math"/>
              </a:rPr>
              <a:t>𝑔</a:t>
            </a:r>
            <a:r>
              <a:rPr sz="2325" spc="52" baseline="14336" dirty="0">
                <a:latin typeface="Cambria Math"/>
                <a:cs typeface="Cambria Math"/>
              </a:rPr>
              <a:t>2</a:t>
            </a:r>
            <a:r>
              <a:rPr sz="3525" spc="254" baseline="28368" dirty="0">
                <a:latin typeface="Cambria Math"/>
                <a:cs typeface="Cambria Math"/>
              </a:rPr>
              <a:t>7</a:t>
            </a:r>
            <a:r>
              <a:rPr sz="3200" dirty="0">
                <a:latin typeface="Cambria Math"/>
                <a:cs typeface="Cambria Math"/>
              </a:rPr>
              <a:t>)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spc="75" dirty="0">
                <a:latin typeface="Cambria Math"/>
                <a:cs typeface="Cambria Math"/>
              </a:rPr>
              <a:t>𝑂</a:t>
            </a:r>
            <a:r>
              <a:rPr sz="3200" dirty="0">
                <a:latin typeface="Cambria Math"/>
                <a:cs typeface="Cambria Math"/>
              </a:rPr>
              <a:t>(</a:t>
            </a:r>
            <a:r>
              <a:rPr sz="3200" spc="55" dirty="0">
                <a:latin typeface="Cambria Math"/>
                <a:cs typeface="Cambria Math"/>
              </a:rPr>
              <a:t>𝑛</a:t>
            </a:r>
            <a:r>
              <a:rPr sz="3525" spc="60" baseline="28368" dirty="0">
                <a:latin typeface="Cambria Math"/>
                <a:cs typeface="Cambria Math"/>
              </a:rPr>
              <a:t>2</a:t>
            </a:r>
            <a:r>
              <a:rPr sz="3525" spc="-7" baseline="28368" dirty="0">
                <a:latin typeface="Cambria Math"/>
                <a:cs typeface="Cambria Math"/>
              </a:rPr>
              <a:t>.</a:t>
            </a:r>
            <a:r>
              <a:rPr sz="3525" spc="52" baseline="28368" dirty="0">
                <a:latin typeface="Cambria Math"/>
                <a:cs typeface="Cambria Math"/>
              </a:rPr>
              <a:t>8</a:t>
            </a:r>
            <a:r>
              <a:rPr sz="3525" spc="75" baseline="28368" dirty="0">
                <a:latin typeface="Cambria Math"/>
                <a:cs typeface="Cambria Math"/>
              </a:rPr>
              <a:t>0</a:t>
            </a:r>
            <a:r>
              <a:rPr sz="3525" spc="262" baseline="28368" dirty="0">
                <a:latin typeface="Cambria Math"/>
                <a:cs typeface="Cambria Math"/>
              </a:rPr>
              <a:t>7</a:t>
            </a:r>
            <a:r>
              <a:rPr sz="3200" spc="-25" dirty="0">
                <a:latin typeface="Cambria Math"/>
                <a:cs typeface="Cambria Math"/>
              </a:rPr>
              <a:t>)</a:t>
            </a:r>
            <a:r>
              <a:rPr sz="3200" dirty="0">
                <a:latin typeface="微软雅黑"/>
                <a:cs typeface="微软雅黑"/>
              </a:rPr>
              <a:t>。</a:t>
            </a:r>
            <a:endParaRPr sz="3200">
              <a:latin typeface="微软雅黑"/>
              <a:cs typeface="微软雅黑"/>
            </a:endParaRPr>
          </a:p>
          <a:p>
            <a:pPr marL="393065" marR="43180" indent="-342900" algn="just">
              <a:lnSpc>
                <a:spcPct val="120000"/>
              </a:lnSpc>
              <a:spcBef>
                <a:spcPts val="25"/>
              </a:spcBef>
              <a:buClr>
                <a:srgbClr val="0066CC"/>
              </a:buClr>
              <a:buFont typeface="Wingdings"/>
              <a:buChar char=""/>
              <a:tabLst>
                <a:tab pos="393700" algn="l"/>
              </a:tabLst>
            </a:pPr>
            <a:r>
              <a:rPr sz="3200" spc="165" dirty="0">
                <a:latin typeface="微软雅黑"/>
                <a:cs typeface="微软雅黑"/>
              </a:rPr>
              <a:t>首先</a:t>
            </a:r>
            <a:r>
              <a:rPr sz="3200" spc="170" dirty="0">
                <a:latin typeface="微软雅黑"/>
                <a:cs typeface="微软雅黑"/>
              </a:rPr>
              <a:t>，</a:t>
            </a:r>
            <a:r>
              <a:rPr sz="3200" spc="165" dirty="0">
                <a:latin typeface="微软雅黑"/>
                <a:cs typeface="微软雅黑"/>
              </a:rPr>
              <a:t>假设</a:t>
            </a:r>
            <a:r>
              <a:rPr sz="3200" dirty="0">
                <a:latin typeface="Cambria Math"/>
                <a:cs typeface="Cambria Math"/>
              </a:rPr>
              <a:t>𝑛</a:t>
            </a:r>
            <a:r>
              <a:rPr sz="3200" spc="22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65" dirty="0">
                <a:latin typeface="Cambria Math"/>
                <a:cs typeface="Cambria Math"/>
              </a:rPr>
              <a:t> </a:t>
            </a:r>
            <a:r>
              <a:rPr sz="3200" spc="130" dirty="0">
                <a:latin typeface="Cambria Math"/>
                <a:cs typeface="Cambria Math"/>
              </a:rPr>
              <a:t>2</a:t>
            </a:r>
            <a:r>
              <a:rPr sz="3150" spc="195" baseline="25132" dirty="0">
                <a:latin typeface="Cambria Math"/>
                <a:cs typeface="Cambria Math"/>
              </a:rPr>
              <a:t>𝑘</a:t>
            </a:r>
            <a:r>
              <a:rPr sz="3200" spc="165" dirty="0">
                <a:latin typeface="微软雅黑"/>
                <a:cs typeface="微软雅黑"/>
              </a:rPr>
              <a:t>。将矩</a:t>
            </a:r>
            <a:r>
              <a:rPr sz="3200" spc="170" dirty="0">
                <a:latin typeface="微软雅黑"/>
                <a:cs typeface="微软雅黑"/>
              </a:rPr>
              <a:t>阵</a:t>
            </a:r>
            <a:r>
              <a:rPr sz="3200" spc="165" dirty="0">
                <a:latin typeface="Arial"/>
                <a:cs typeface="Arial"/>
              </a:rPr>
              <a:t>A</a:t>
            </a:r>
            <a:r>
              <a:rPr sz="3200" spc="165" dirty="0">
                <a:latin typeface="微软雅黑"/>
                <a:cs typeface="微软雅黑"/>
              </a:rPr>
              <a:t>，</a:t>
            </a:r>
            <a:r>
              <a:rPr sz="3200" spc="165" dirty="0">
                <a:latin typeface="Arial"/>
                <a:cs typeface="Arial"/>
              </a:rPr>
              <a:t>B</a:t>
            </a:r>
            <a:r>
              <a:rPr sz="3200" spc="180" dirty="0">
                <a:latin typeface="微软雅黑"/>
                <a:cs typeface="微软雅黑"/>
              </a:rPr>
              <a:t>和</a:t>
            </a:r>
            <a:r>
              <a:rPr sz="3200" spc="170" dirty="0">
                <a:latin typeface="Arial"/>
                <a:cs typeface="Arial"/>
              </a:rPr>
              <a:t>C</a:t>
            </a:r>
            <a:r>
              <a:rPr sz="3200" spc="165" dirty="0">
                <a:latin typeface="微软雅黑"/>
                <a:cs typeface="微软雅黑"/>
              </a:rPr>
              <a:t>中每 </a:t>
            </a:r>
            <a:r>
              <a:rPr sz="3200" spc="30" dirty="0">
                <a:latin typeface="微软雅黑"/>
                <a:cs typeface="微软雅黑"/>
              </a:rPr>
              <a:t>一矩</a:t>
            </a:r>
            <a:r>
              <a:rPr sz="3200" spc="15" dirty="0">
                <a:latin typeface="微软雅黑"/>
                <a:cs typeface="微软雅黑"/>
              </a:rPr>
              <a:t>阵</a:t>
            </a:r>
            <a:r>
              <a:rPr sz="3200" spc="30" dirty="0">
                <a:latin typeface="微软雅黑"/>
                <a:cs typeface="微软雅黑"/>
              </a:rPr>
              <a:t>都分</a:t>
            </a:r>
            <a:r>
              <a:rPr sz="3200" spc="15" dirty="0">
                <a:latin typeface="微软雅黑"/>
                <a:cs typeface="微软雅黑"/>
              </a:rPr>
              <a:t>块</a:t>
            </a:r>
            <a:r>
              <a:rPr sz="3200" spc="30" dirty="0">
                <a:latin typeface="微软雅黑"/>
                <a:cs typeface="微软雅黑"/>
              </a:rPr>
              <a:t>成</a:t>
            </a:r>
            <a:r>
              <a:rPr sz="3200" spc="70" dirty="0">
                <a:latin typeface="微软雅黑"/>
                <a:cs typeface="微软雅黑"/>
              </a:rPr>
              <a:t>为</a:t>
            </a:r>
            <a:r>
              <a:rPr sz="3200" spc="30" dirty="0">
                <a:latin typeface="Arial"/>
                <a:cs typeface="Arial"/>
              </a:rPr>
              <a:t>4</a:t>
            </a:r>
            <a:r>
              <a:rPr sz="3200" spc="15" dirty="0">
                <a:latin typeface="微软雅黑"/>
                <a:cs typeface="微软雅黑"/>
              </a:rPr>
              <a:t>个</a:t>
            </a:r>
            <a:r>
              <a:rPr sz="3200" spc="30" dirty="0">
                <a:latin typeface="微软雅黑"/>
                <a:cs typeface="微软雅黑"/>
              </a:rPr>
              <a:t>大小</a:t>
            </a:r>
            <a:r>
              <a:rPr sz="3200" spc="15" dirty="0">
                <a:latin typeface="微软雅黑"/>
                <a:cs typeface="微软雅黑"/>
              </a:rPr>
              <a:t>相</a:t>
            </a:r>
            <a:r>
              <a:rPr sz="3200" spc="30" dirty="0">
                <a:latin typeface="微软雅黑"/>
                <a:cs typeface="微软雅黑"/>
              </a:rPr>
              <a:t>等的</a:t>
            </a:r>
            <a:r>
              <a:rPr sz="3200" spc="15" dirty="0">
                <a:latin typeface="微软雅黑"/>
                <a:cs typeface="微软雅黑"/>
              </a:rPr>
              <a:t>子</a:t>
            </a:r>
            <a:r>
              <a:rPr sz="3200" spc="30" dirty="0">
                <a:latin typeface="微软雅黑"/>
                <a:cs typeface="微软雅黑"/>
              </a:rPr>
              <a:t>矩</a:t>
            </a:r>
            <a:r>
              <a:rPr sz="3200" spc="85" dirty="0">
                <a:latin typeface="微软雅黑"/>
                <a:cs typeface="微软雅黑"/>
              </a:rPr>
              <a:t>阵</a:t>
            </a:r>
            <a:r>
              <a:rPr sz="3200" dirty="0">
                <a:latin typeface="微软雅黑"/>
                <a:cs typeface="微软雅黑"/>
              </a:rPr>
              <a:t>，  </a:t>
            </a:r>
            <a:r>
              <a:rPr sz="3200" spc="70" dirty="0">
                <a:latin typeface="微软雅黑"/>
                <a:cs typeface="微软雅黑"/>
              </a:rPr>
              <a:t>每个子矩阵都</a:t>
            </a:r>
            <a:r>
              <a:rPr sz="3200" spc="75" dirty="0">
                <a:latin typeface="微软雅黑"/>
                <a:cs typeface="微软雅黑"/>
              </a:rPr>
              <a:t>是</a:t>
            </a:r>
            <a:r>
              <a:rPr sz="3200" spc="20" dirty="0">
                <a:latin typeface="Cambria Math"/>
                <a:cs typeface="Cambria Math"/>
              </a:rPr>
              <a:t>𝑛/2</a:t>
            </a:r>
            <a:r>
              <a:rPr sz="3200" spc="-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×</a:t>
            </a:r>
            <a:r>
              <a:rPr sz="3200" spc="-30" dirty="0">
                <a:latin typeface="Cambria Math"/>
                <a:cs typeface="Cambria Math"/>
              </a:rPr>
              <a:t> </a:t>
            </a:r>
            <a:r>
              <a:rPr sz="3200" spc="40" dirty="0">
                <a:latin typeface="Cambria Math"/>
                <a:cs typeface="Cambria Math"/>
              </a:rPr>
              <a:t>𝑛/2</a:t>
            </a:r>
            <a:r>
              <a:rPr sz="3200" spc="75" dirty="0">
                <a:latin typeface="微软雅黑"/>
                <a:cs typeface="微软雅黑"/>
              </a:rPr>
              <a:t>的方</a:t>
            </a:r>
            <a:r>
              <a:rPr sz="3200" spc="70" dirty="0">
                <a:latin typeface="微软雅黑"/>
                <a:cs typeface="微软雅黑"/>
              </a:rPr>
              <a:t>阵。</a:t>
            </a:r>
            <a:r>
              <a:rPr sz="3200" spc="75" dirty="0">
                <a:latin typeface="微软雅黑"/>
                <a:cs typeface="微软雅黑"/>
              </a:rPr>
              <a:t>由此可 </a:t>
            </a:r>
            <a:r>
              <a:rPr sz="3200" dirty="0">
                <a:latin typeface="微软雅黑"/>
                <a:cs typeface="微软雅黑"/>
              </a:rPr>
              <a:t>将方程</a:t>
            </a:r>
            <a:r>
              <a:rPr sz="3200" dirty="0">
                <a:latin typeface="Cambria Math"/>
                <a:cs typeface="Cambria Math"/>
              </a:rPr>
              <a:t>𝐶</a:t>
            </a:r>
            <a:r>
              <a:rPr sz="3200" spc="31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=</a:t>
            </a:r>
            <a:r>
              <a:rPr sz="3200" spc="175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𝐴</a:t>
            </a:r>
            <a:r>
              <a:rPr sz="3200" spc="30" dirty="0">
                <a:latin typeface="Cambria Math"/>
                <a:cs typeface="Cambria Math"/>
              </a:rPr>
              <a:t> </a:t>
            </a:r>
            <a:r>
              <a:rPr sz="3200" dirty="0">
                <a:latin typeface="Cambria Math"/>
                <a:cs typeface="Cambria Math"/>
              </a:rPr>
              <a:t>×</a:t>
            </a:r>
            <a:r>
              <a:rPr sz="3200" spc="5" dirty="0">
                <a:latin typeface="Cambria Math"/>
                <a:cs typeface="Cambria Math"/>
              </a:rPr>
              <a:t> </a:t>
            </a:r>
            <a:r>
              <a:rPr sz="3200" spc="80" dirty="0">
                <a:latin typeface="Cambria Math"/>
                <a:cs typeface="Cambria Math"/>
              </a:rPr>
              <a:t>𝐵</a:t>
            </a:r>
            <a:r>
              <a:rPr sz="3200" dirty="0">
                <a:latin typeface="微软雅黑"/>
                <a:cs typeface="微软雅黑"/>
              </a:rPr>
              <a:t>重写为</a:t>
            </a:r>
            <a:r>
              <a:rPr sz="3200" dirty="0">
                <a:latin typeface="Arial"/>
                <a:cs typeface="Arial"/>
              </a:rPr>
              <a:t>:</a:t>
            </a:r>
            <a:endParaRPr sz="3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83436" y="1505711"/>
            <a:ext cx="5977127" cy="14706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02716" y="3216499"/>
            <a:ext cx="5414645" cy="2759710"/>
          </a:xfrm>
          <a:prstGeom prst="rect">
            <a:avLst/>
          </a:prstGeom>
        </p:spPr>
        <p:txBody>
          <a:bodyPr vert="horz" wrap="square" lIns="0" tIns="18415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450"/>
              </a:spcBef>
            </a:pPr>
            <a:r>
              <a:rPr sz="2800" b="1" spc="-5" dirty="0">
                <a:latin typeface="微软雅黑"/>
                <a:cs typeface="微软雅黑"/>
              </a:rPr>
              <a:t>其中：</a:t>
            </a:r>
            <a:endParaRPr sz="2800">
              <a:latin typeface="微软雅黑"/>
              <a:cs typeface="微软雅黑"/>
            </a:endParaRPr>
          </a:p>
          <a:p>
            <a:pPr marL="2014220">
              <a:lnSpc>
                <a:spcPct val="100000"/>
              </a:lnSpc>
              <a:spcBef>
                <a:spcPts val="1360"/>
              </a:spcBef>
            </a:pPr>
            <a:r>
              <a:rPr sz="4200" spc="7" baseline="13888" dirty="0">
                <a:latin typeface="Cambria Math"/>
                <a:cs typeface="Cambria Math"/>
              </a:rPr>
              <a:t>𝐶</a:t>
            </a:r>
            <a:r>
              <a:rPr sz="1850" spc="5" dirty="0">
                <a:latin typeface="Cambria Math"/>
                <a:cs typeface="Cambria Math"/>
              </a:rPr>
              <a:t>11  </a:t>
            </a:r>
            <a:r>
              <a:rPr sz="4200" spc="-7" baseline="13888" dirty="0">
                <a:latin typeface="Cambria Math"/>
                <a:cs typeface="Cambria Math"/>
              </a:rPr>
              <a:t>= </a:t>
            </a:r>
            <a:r>
              <a:rPr sz="4200" baseline="13888" dirty="0">
                <a:latin typeface="Cambria Math"/>
                <a:cs typeface="Cambria Math"/>
              </a:rPr>
              <a:t>𝐴</a:t>
            </a:r>
            <a:r>
              <a:rPr sz="1850" dirty="0">
                <a:latin typeface="Cambria Math"/>
                <a:cs typeface="Cambria Math"/>
              </a:rPr>
              <a:t>11</a:t>
            </a:r>
            <a:r>
              <a:rPr sz="4200" baseline="13888" dirty="0">
                <a:latin typeface="Cambria Math"/>
                <a:cs typeface="Cambria Math"/>
              </a:rPr>
              <a:t>𝐵</a:t>
            </a:r>
            <a:r>
              <a:rPr sz="1850" dirty="0">
                <a:latin typeface="Cambria Math"/>
                <a:cs typeface="Cambria Math"/>
              </a:rPr>
              <a:t>11  </a:t>
            </a:r>
            <a:r>
              <a:rPr sz="4200" spc="-7" baseline="13888" dirty="0">
                <a:latin typeface="Cambria Math"/>
                <a:cs typeface="Cambria Math"/>
              </a:rPr>
              <a:t>+</a:t>
            </a:r>
            <a:r>
              <a:rPr sz="4200" spc="-195" baseline="13888" dirty="0">
                <a:latin typeface="Cambria Math"/>
                <a:cs typeface="Cambria Math"/>
              </a:rPr>
              <a:t> </a:t>
            </a:r>
            <a:r>
              <a:rPr sz="4200" spc="7" baseline="13888" dirty="0">
                <a:latin typeface="Cambria Math"/>
                <a:cs typeface="Cambria Math"/>
              </a:rPr>
              <a:t>𝐴</a:t>
            </a:r>
            <a:r>
              <a:rPr sz="1850" spc="5" dirty="0">
                <a:latin typeface="Cambria Math"/>
                <a:cs typeface="Cambria Math"/>
              </a:rPr>
              <a:t>12</a:t>
            </a:r>
            <a:r>
              <a:rPr sz="4200" spc="7" baseline="13888" dirty="0">
                <a:latin typeface="Cambria Math"/>
                <a:cs typeface="Cambria Math"/>
              </a:rPr>
              <a:t>𝐵</a:t>
            </a:r>
            <a:r>
              <a:rPr sz="1850" spc="5" dirty="0">
                <a:latin typeface="Cambria Math"/>
                <a:cs typeface="Cambria Math"/>
              </a:rPr>
              <a:t>21</a:t>
            </a:r>
            <a:endParaRPr sz="1850">
              <a:latin typeface="Cambria Math"/>
              <a:cs typeface="Cambria Math"/>
            </a:endParaRPr>
          </a:p>
          <a:p>
            <a:pPr marL="2014220">
              <a:lnSpc>
                <a:spcPct val="100000"/>
              </a:lnSpc>
              <a:spcBef>
                <a:spcPts val="670"/>
              </a:spcBef>
            </a:pPr>
            <a:r>
              <a:rPr sz="4200" baseline="13888" dirty="0">
                <a:latin typeface="Cambria Math"/>
                <a:cs typeface="Cambria Math"/>
              </a:rPr>
              <a:t>𝐶</a:t>
            </a:r>
            <a:r>
              <a:rPr sz="1850" dirty="0">
                <a:latin typeface="Cambria Math"/>
                <a:cs typeface="Cambria Math"/>
              </a:rPr>
              <a:t>12  </a:t>
            </a:r>
            <a:r>
              <a:rPr sz="4200" spc="-7" baseline="13888" dirty="0">
                <a:latin typeface="Cambria Math"/>
                <a:cs typeface="Cambria Math"/>
              </a:rPr>
              <a:t>= </a:t>
            </a:r>
            <a:r>
              <a:rPr sz="4200" spc="7" baseline="13888" dirty="0">
                <a:latin typeface="Cambria Math"/>
                <a:cs typeface="Cambria Math"/>
              </a:rPr>
              <a:t>𝐴</a:t>
            </a:r>
            <a:r>
              <a:rPr sz="1850" spc="5" dirty="0">
                <a:latin typeface="Cambria Math"/>
                <a:cs typeface="Cambria Math"/>
              </a:rPr>
              <a:t>11</a:t>
            </a:r>
            <a:r>
              <a:rPr sz="4200" spc="7" baseline="13888" dirty="0">
                <a:latin typeface="Cambria Math"/>
                <a:cs typeface="Cambria Math"/>
              </a:rPr>
              <a:t>𝐵</a:t>
            </a:r>
            <a:r>
              <a:rPr sz="1850" spc="5" dirty="0">
                <a:latin typeface="Cambria Math"/>
                <a:cs typeface="Cambria Math"/>
              </a:rPr>
              <a:t>12  </a:t>
            </a:r>
            <a:r>
              <a:rPr sz="4200" spc="-7" baseline="13888" dirty="0">
                <a:latin typeface="Cambria Math"/>
                <a:cs typeface="Cambria Math"/>
              </a:rPr>
              <a:t>+</a:t>
            </a:r>
            <a:r>
              <a:rPr sz="4200" spc="-179" baseline="13888" dirty="0">
                <a:latin typeface="Cambria Math"/>
                <a:cs typeface="Cambria Math"/>
              </a:rPr>
              <a:t> </a:t>
            </a:r>
            <a:r>
              <a:rPr sz="4200" spc="7" baseline="13888" dirty="0">
                <a:latin typeface="Cambria Math"/>
                <a:cs typeface="Cambria Math"/>
              </a:rPr>
              <a:t>𝐴</a:t>
            </a:r>
            <a:r>
              <a:rPr sz="1850" spc="5" dirty="0">
                <a:latin typeface="Cambria Math"/>
                <a:cs typeface="Cambria Math"/>
              </a:rPr>
              <a:t>12</a:t>
            </a:r>
            <a:r>
              <a:rPr sz="4200" spc="7" baseline="13888" dirty="0">
                <a:latin typeface="Cambria Math"/>
                <a:cs typeface="Cambria Math"/>
              </a:rPr>
              <a:t>𝐵</a:t>
            </a:r>
            <a:r>
              <a:rPr sz="1850" spc="5" dirty="0">
                <a:latin typeface="Cambria Math"/>
                <a:cs typeface="Cambria Math"/>
              </a:rPr>
              <a:t>22</a:t>
            </a:r>
            <a:endParaRPr sz="1850">
              <a:latin typeface="Cambria Math"/>
              <a:cs typeface="Cambria Math"/>
            </a:endParaRPr>
          </a:p>
          <a:p>
            <a:pPr marL="2014220">
              <a:lnSpc>
                <a:spcPct val="100000"/>
              </a:lnSpc>
              <a:spcBef>
                <a:spcPts val="675"/>
              </a:spcBef>
            </a:pPr>
            <a:r>
              <a:rPr sz="4200" baseline="13888" dirty="0">
                <a:latin typeface="Cambria Math"/>
                <a:cs typeface="Cambria Math"/>
              </a:rPr>
              <a:t>𝐶</a:t>
            </a:r>
            <a:r>
              <a:rPr sz="1850" dirty="0">
                <a:latin typeface="Cambria Math"/>
                <a:cs typeface="Cambria Math"/>
              </a:rPr>
              <a:t>21  </a:t>
            </a:r>
            <a:r>
              <a:rPr sz="4200" spc="-7" baseline="13888" dirty="0">
                <a:latin typeface="Cambria Math"/>
                <a:cs typeface="Cambria Math"/>
              </a:rPr>
              <a:t>= </a:t>
            </a:r>
            <a:r>
              <a:rPr sz="4200" spc="7" baseline="13888" dirty="0">
                <a:latin typeface="Cambria Math"/>
                <a:cs typeface="Cambria Math"/>
              </a:rPr>
              <a:t>𝐴</a:t>
            </a:r>
            <a:r>
              <a:rPr sz="1850" spc="5" dirty="0">
                <a:latin typeface="Cambria Math"/>
                <a:cs typeface="Cambria Math"/>
              </a:rPr>
              <a:t>21</a:t>
            </a:r>
            <a:r>
              <a:rPr sz="4200" spc="7" baseline="13888" dirty="0">
                <a:latin typeface="Cambria Math"/>
                <a:cs typeface="Cambria Math"/>
              </a:rPr>
              <a:t>𝐵</a:t>
            </a:r>
            <a:r>
              <a:rPr sz="1850" spc="5" dirty="0">
                <a:latin typeface="Cambria Math"/>
                <a:cs typeface="Cambria Math"/>
              </a:rPr>
              <a:t>11  </a:t>
            </a:r>
            <a:r>
              <a:rPr sz="4200" spc="-7" baseline="13888" dirty="0">
                <a:latin typeface="Cambria Math"/>
                <a:cs typeface="Cambria Math"/>
              </a:rPr>
              <a:t>+</a:t>
            </a:r>
            <a:r>
              <a:rPr sz="4200" spc="-179" baseline="13888" dirty="0">
                <a:latin typeface="Cambria Math"/>
                <a:cs typeface="Cambria Math"/>
              </a:rPr>
              <a:t> </a:t>
            </a:r>
            <a:r>
              <a:rPr sz="4200" spc="7" baseline="13888" dirty="0">
                <a:latin typeface="Cambria Math"/>
                <a:cs typeface="Cambria Math"/>
              </a:rPr>
              <a:t>𝐴</a:t>
            </a:r>
            <a:r>
              <a:rPr sz="1850" spc="5" dirty="0">
                <a:latin typeface="Cambria Math"/>
                <a:cs typeface="Cambria Math"/>
              </a:rPr>
              <a:t>22</a:t>
            </a:r>
            <a:r>
              <a:rPr sz="4200" spc="7" baseline="13888" dirty="0">
                <a:latin typeface="Cambria Math"/>
                <a:cs typeface="Cambria Math"/>
              </a:rPr>
              <a:t>𝐵</a:t>
            </a:r>
            <a:r>
              <a:rPr sz="1850" spc="5" dirty="0">
                <a:latin typeface="Cambria Math"/>
                <a:cs typeface="Cambria Math"/>
              </a:rPr>
              <a:t>21</a:t>
            </a:r>
            <a:endParaRPr sz="1850">
              <a:latin typeface="Cambria Math"/>
              <a:cs typeface="Cambria Math"/>
            </a:endParaRPr>
          </a:p>
          <a:p>
            <a:pPr marL="2030730">
              <a:lnSpc>
                <a:spcPct val="100000"/>
              </a:lnSpc>
              <a:spcBef>
                <a:spcPts val="670"/>
              </a:spcBef>
            </a:pPr>
            <a:r>
              <a:rPr sz="4200" spc="7" baseline="13888" dirty="0">
                <a:latin typeface="Cambria Math"/>
                <a:cs typeface="Cambria Math"/>
              </a:rPr>
              <a:t>𝐶</a:t>
            </a:r>
            <a:r>
              <a:rPr sz="1850" spc="5" dirty="0">
                <a:latin typeface="Cambria Math"/>
                <a:cs typeface="Cambria Math"/>
              </a:rPr>
              <a:t>22  </a:t>
            </a:r>
            <a:r>
              <a:rPr sz="4200" spc="-7" baseline="13888" dirty="0">
                <a:latin typeface="Cambria Math"/>
                <a:cs typeface="Cambria Math"/>
              </a:rPr>
              <a:t>= </a:t>
            </a:r>
            <a:r>
              <a:rPr sz="4200" spc="7" baseline="13888" dirty="0">
                <a:latin typeface="Cambria Math"/>
                <a:cs typeface="Cambria Math"/>
              </a:rPr>
              <a:t>𝐴</a:t>
            </a:r>
            <a:r>
              <a:rPr sz="1850" spc="5" dirty="0">
                <a:latin typeface="Cambria Math"/>
                <a:cs typeface="Cambria Math"/>
              </a:rPr>
              <a:t>21</a:t>
            </a:r>
            <a:r>
              <a:rPr sz="4200" spc="7" baseline="13888" dirty="0">
                <a:latin typeface="Cambria Math"/>
                <a:cs typeface="Cambria Math"/>
              </a:rPr>
              <a:t>𝐵</a:t>
            </a:r>
            <a:r>
              <a:rPr sz="1850" spc="5" dirty="0">
                <a:latin typeface="Cambria Math"/>
                <a:cs typeface="Cambria Math"/>
              </a:rPr>
              <a:t>12  </a:t>
            </a:r>
            <a:r>
              <a:rPr sz="4200" spc="-7" baseline="13888" dirty="0">
                <a:latin typeface="Cambria Math"/>
                <a:cs typeface="Cambria Math"/>
              </a:rPr>
              <a:t>+</a:t>
            </a:r>
            <a:r>
              <a:rPr sz="4200" spc="-232" baseline="13888" dirty="0">
                <a:latin typeface="Cambria Math"/>
                <a:cs typeface="Cambria Math"/>
              </a:rPr>
              <a:t> </a:t>
            </a:r>
            <a:r>
              <a:rPr sz="4200" baseline="13888" dirty="0">
                <a:latin typeface="Cambria Math"/>
                <a:cs typeface="Cambria Math"/>
              </a:rPr>
              <a:t>𝐴</a:t>
            </a:r>
            <a:r>
              <a:rPr sz="1850" dirty="0">
                <a:latin typeface="Cambria Math"/>
                <a:cs typeface="Cambria Math"/>
              </a:rPr>
              <a:t>22</a:t>
            </a:r>
            <a:r>
              <a:rPr sz="4200" baseline="13888" dirty="0">
                <a:latin typeface="Cambria Math"/>
                <a:cs typeface="Cambria Math"/>
              </a:rPr>
              <a:t>𝐵</a:t>
            </a:r>
            <a:r>
              <a:rPr sz="1850" dirty="0">
                <a:latin typeface="Cambria Math"/>
                <a:cs typeface="Cambria Math"/>
              </a:rPr>
              <a:t>22</a:t>
            </a:r>
            <a:endParaRPr sz="185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7854" y="447547"/>
            <a:ext cx="316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Arial"/>
                <a:cs typeface="Arial"/>
              </a:rPr>
              <a:t>Strassen</a:t>
            </a:r>
            <a:r>
              <a:rPr spc="-60" dirty="0"/>
              <a:t>矩阵乘法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98576" y="1035935"/>
            <a:ext cx="8296275" cy="26593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 marR="17780" indent="338455" algn="just">
              <a:lnSpc>
                <a:spcPct val="120000"/>
              </a:lnSpc>
              <a:spcBef>
                <a:spcPts val="95"/>
              </a:spcBef>
            </a:pPr>
            <a:r>
              <a:rPr sz="2400" spc="20" dirty="0">
                <a:latin typeface="微软雅黑"/>
                <a:cs typeface="微软雅黑"/>
              </a:rPr>
              <a:t>则</a:t>
            </a:r>
            <a:r>
              <a:rPr sz="2400" spc="15" dirty="0">
                <a:latin typeface="Arial"/>
                <a:cs typeface="Arial"/>
              </a:rPr>
              <a:t>2</a:t>
            </a:r>
            <a:r>
              <a:rPr sz="2400" spc="20" dirty="0">
                <a:latin typeface="微软雅黑"/>
                <a:cs typeface="微软雅黑"/>
              </a:rPr>
              <a:t>个</a:t>
            </a:r>
            <a:r>
              <a:rPr sz="2400" spc="15" dirty="0">
                <a:latin typeface="Arial"/>
                <a:cs typeface="Arial"/>
              </a:rPr>
              <a:t>2</a:t>
            </a:r>
            <a:r>
              <a:rPr sz="2400" spc="20" dirty="0">
                <a:latin typeface="微软雅黑"/>
                <a:cs typeface="微软雅黑"/>
              </a:rPr>
              <a:t>阶方阵的乘积可以直接用上式计算出</a:t>
            </a:r>
            <a:r>
              <a:rPr sz="2400" spc="30" dirty="0">
                <a:latin typeface="微软雅黑"/>
                <a:cs typeface="微软雅黑"/>
              </a:rPr>
              <a:t>来</a:t>
            </a:r>
            <a:r>
              <a:rPr sz="2400" spc="20" dirty="0">
                <a:latin typeface="微软雅黑"/>
                <a:cs typeface="微软雅黑"/>
              </a:rPr>
              <a:t>，共需</a:t>
            </a:r>
            <a:r>
              <a:rPr sz="2400" spc="15" dirty="0">
                <a:latin typeface="Arial"/>
                <a:cs typeface="Arial"/>
              </a:rPr>
              <a:t>8</a:t>
            </a:r>
            <a:r>
              <a:rPr sz="2400" spc="25" dirty="0">
                <a:latin typeface="微软雅黑"/>
                <a:cs typeface="微软雅黑"/>
              </a:rPr>
              <a:t>次乘 </a:t>
            </a:r>
            <a:r>
              <a:rPr sz="2400" spc="35" dirty="0">
                <a:latin typeface="微软雅黑"/>
                <a:cs typeface="微软雅黑"/>
              </a:rPr>
              <a:t>法</a:t>
            </a:r>
            <a:r>
              <a:rPr sz="2400" spc="30" dirty="0">
                <a:latin typeface="微软雅黑"/>
                <a:cs typeface="微软雅黑"/>
              </a:rPr>
              <a:t>和</a:t>
            </a:r>
            <a:r>
              <a:rPr sz="2400" spc="30" dirty="0">
                <a:latin typeface="Arial"/>
                <a:cs typeface="Arial"/>
              </a:rPr>
              <a:t>4</a:t>
            </a:r>
            <a:r>
              <a:rPr sz="2400" spc="30" dirty="0">
                <a:latin typeface="微软雅黑"/>
                <a:cs typeface="微软雅黑"/>
              </a:rPr>
              <a:t>次</a:t>
            </a:r>
            <a:r>
              <a:rPr sz="2400" spc="15" dirty="0">
                <a:latin typeface="微软雅黑"/>
                <a:cs typeface="微软雅黑"/>
              </a:rPr>
              <a:t>加</a:t>
            </a:r>
            <a:r>
              <a:rPr sz="2400" spc="35" dirty="0">
                <a:latin typeface="微软雅黑"/>
                <a:cs typeface="微软雅黑"/>
              </a:rPr>
              <a:t>法</a:t>
            </a:r>
            <a:r>
              <a:rPr sz="2400" spc="30" dirty="0">
                <a:latin typeface="微软雅黑"/>
                <a:cs typeface="微软雅黑"/>
              </a:rPr>
              <a:t>。当子</a:t>
            </a:r>
            <a:r>
              <a:rPr sz="2400" spc="20" dirty="0">
                <a:latin typeface="微软雅黑"/>
                <a:cs typeface="微软雅黑"/>
              </a:rPr>
              <a:t>矩</a:t>
            </a:r>
            <a:r>
              <a:rPr sz="2400" spc="30" dirty="0">
                <a:latin typeface="微软雅黑"/>
                <a:cs typeface="微软雅黑"/>
              </a:rPr>
              <a:t>阵的阶大</a:t>
            </a:r>
            <a:r>
              <a:rPr sz="2400" spc="25" dirty="0">
                <a:latin typeface="微软雅黑"/>
                <a:cs typeface="微软雅黑"/>
              </a:rPr>
              <a:t>于</a:t>
            </a:r>
            <a:r>
              <a:rPr sz="2400" spc="30" dirty="0">
                <a:latin typeface="Arial"/>
                <a:cs typeface="Arial"/>
              </a:rPr>
              <a:t>2</a:t>
            </a:r>
            <a:r>
              <a:rPr sz="2400" spc="30" dirty="0">
                <a:latin typeface="微软雅黑"/>
                <a:cs typeface="微软雅黑"/>
              </a:rPr>
              <a:t>时，为</a:t>
            </a:r>
            <a:r>
              <a:rPr sz="2400" spc="20" dirty="0">
                <a:latin typeface="微软雅黑"/>
                <a:cs typeface="微软雅黑"/>
              </a:rPr>
              <a:t>求</a:t>
            </a:r>
            <a:r>
              <a:rPr sz="2400" spc="30" dirty="0">
                <a:latin typeface="Arial"/>
                <a:cs typeface="Arial"/>
              </a:rPr>
              <a:t>2</a:t>
            </a:r>
            <a:r>
              <a:rPr sz="2400" spc="30" dirty="0">
                <a:latin typeface="微软雅黑"/>
                <a:cs typeface="微软雅黑"/>
              </a:rPr>
              <a:t>个子矩</a:t>
            </a:r>
            <a:r>
              <a:rPr sz="2400" spc="15" dirty="0">
                <a:latin typeface="微软雅黑"/>
                <a:cs typeface="微软雅黑"/>
              </a:rPr>
              <a:t>阵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45" dirty="0">
                <a:latin typeface="微软雅黑"/>
                <a:cs typeface="微软雅黑"/>
              </a:rPr>
              <a:t>积</a:t>
            </a:r>
            <a:r>
              <a:rPr sz="2400" dirty="0">
                <a:latin typeface="微软雅黑"/>
                <a:cs typeface="微软雅黑"/>
              </a:rPr>
              <a:t>，  </a:t>
            </a:r>
            <a:r>
              <a:rPr sz="2400" spc="45" dirty="0">
                <a:latin typeface="微软雅黑"/>
                <a:cs typeface="微软雅黑"/>
              </a:rPr>
              <a:t>可以继续</a:t>
            </a:r>
            <a:r>
              <a:rPr sz="2400" spc="35" dirty="0">
                <a:latin typeface="微软雅黑"/>
                <a:cs typeface="微软雅黑"/>
              </a:rPr>
              <a:t>将</a:t>
            </a:r>
            <a:r>
              <a:rPr sz="2400" spc="45" dirty="0">
                <a:latin typeface="微软雅黑"/>
                <a:cs typeface="微软雅黑"/>
              </a:rPr>
              <a:t>子矩阵分</a:t>
            </a:r>
            <a:r>
              <a:rPr sz="2400" spc="40" dirty="0">
                <a:latin typeface="微软雅黑"/>
                <a:cs typeface="微软雅黑"/>
              </a:rPr>
              <a:t>块</a:t>
            </a:r>
            <a:r>
              <a:rPr sz="2400" spc="45" dirty="0">
                <a:latin typeface="微软雅黑"/>
                <a:cs typeface="微软雅黑"/>
              </a:rPr>
              <a:t>，直到</a:t>
            </a:r>
            <a:r>
              <a:rPr sz="2400" spc="30" dirty="0">
                <a:latin typeface="微软雅黑"/>
                <a:cs typeface="微软雅黑"/>
              </a:rPr>
              <a:t>子矩</a:t>
            </a:r>
            <a:r>
              <a:rPr sz="2400" spc="45" dirty="0">
                <a:latin typeface="微软雅黑"/>
                <a:cs typeface="微软雅黑"/>
              </a:rPr>
              <a:t>阵的阶</a:t>
            </a:r>
            <a:r>
              <a:rPr sz="2400" spc="30" dirty="0">
                <a:latin typeface="微软雅黑"/>
                <a:cs typeface="微软雅黑"/>
              </a:rPr>
              <a:t>降</a:t>
            </a:r>
            <a:r>
              <a:rPr sz="2400" spc="60" dirty="0">
                <a:latin typeface="微软雅黑"/>
                <a:cs typeface="微软雅黑"/>
              </a:rPr>
              <a:t>为</a:t>
            </a:r>
            <a:r>
              <a:rPr sz="2400" spc="40" dirty="0">
                <a:latin typeface="Arial"/>
                <a:cs typeface="Arial"/>
              </a:rPr>
              <a:t>2</a:t>
            </a:r>
            <a:r>
              <a:rPr sz="2400" spc="45" dirty="0">
                <a:latin typeface="微软雅黑"/>
                <a:cs typeface="微软雅黑"/>
              </a:rPr>
              <a:t>。依此</a:t>
            </a:r>
            <a:r>
              <a:rPr sz="2400" spc="30" dirty="0">
                <a:latin typeface="微软雅黑"/>
                <a:cs typeface="微软雅黑"/>
              </a:rPr>
              <a:t>算</a:t>
            </a:r>
            <a:r>
              <a:rPr sz="2400" spc="55" dirty="0">
                <a:latin typeface="微软雅黑"/>
                <a:cs typeface="微软雅黑"/>
              </a:rPr>
              <a:t>法</a:t>
            </a:r>
            <a:r>
              <a:rPr sz="2400" dirty="0">
                <a:latin typeface="微软雅黑"/>
                <a:cs typeface="微软雅黑"/>
              </a:rPr>
              <a:t>， </a:t>
            </a:r>
            <a:r>
              <a:rPr sz="2400" spc="10" dirty="0">
                <a:latin typeface="微软雅黑"/>
                <a:cs typeface="微软雅黑"/>
              </a:rPr>
              <a:t>计算</a:t>
            </a:r>
            <a:r>
              <a:rPr sz="2400" spc="15" dirty="0">
                <a:latin typeface="Arial"/>
                <a:cs typeface="Arial"/>
              </a:rPr>
              <a:t>2</a:t>
            </a:r>
            <a:r>
              <a:rPr sz="2400" spc="20" dirty="0">
                <a:latin typeface="微软雅黑"/>
                <a:cs typeface="微软雅黑"/>
              </a:rPr>
              <a:t>个</a:t>
            </a:r>
            <a:r>
              <a:rPr sz="2400" spc="15" dirty="0">
                <a:latin typeface="Arial"/>
                <a:cs typeface="Arial"/>
              </a:rPr>
              <a:t>n</a:t>
            </a:r>
            <a:r>
              <a:rPr sz="2400" spc="5" dirty="0">
                <a:latin typeface="微软雅黑"/>
                <a:cs typeface="微软雅黑"/>
              </a:rPr>
              <a:t>阶方阵的</a:t>
            </a:r>
            <a:r>
              <a:rPr sz="2400" spc="20" dirty="0">
                <a:latin typeface="微软雅黑"/>
                <a:cs typeface="微软雅黑"/>
              </a:rPr>
              <a:t>乘</a:t>
            </a:r>
            <a:r>
              <a:rPr sz="2400" spc="5" dirty="0">
                <a:latin typeface="微软雅黑"/>
                <a:cs typeface="微软雅黑"/>
              </a:rPr>
              <a:t>积转化为</a:t>
            </a:r>
            <a:r>
              <a:rPr sz="2400" spc="20" dirty="0">
                <a:latin typeface="微软雅黑"/>
                <a:cs typeface="微软雅黑"/>
              </a:rPr>
              <a:t>计</a:t>
            </a:r>
            <a:r>
              <a:rPr sz="2400" spc="40" dirty="0">
                <a:latin typeface="微软雅黑"/>
                <a:cs typeface="微软雅黑"/>
              </a:rPr>
              <a:t>算</a:t>
            </a:r>
            <a:r>
              <a:rPr sz="2400" dirty="0">
                <a:latin typeface="Arial"/>
                <a:cs typeface="Arial"/>
              </a:rPr>
              <a:t>8</a:t>
            </a:r>
            <a:r>
              <a:rPr sz="2400" spc="20" dirty="0">
                <a:latin typeface="微软雅黑"/>
                <a:cs typeface="微软雅黑"/>
              </a:rPr>
              <a:t>个</a:t>
            </a:r>
            <a:r>
              <a:rPr sz="2400" spc="35" dirty="0">
                <a:latin typeface="Cambria Math"/>
                <a:cs typeface="Cambria Math"/>
              </a:rPr>
              <a:t>𝑛</a:t>
            </a:r>
            <a:r>
              <a:rPr sz="2400" spc="-5" dirty="0">
                <a:latin typeface="Cambria Math"/>
                <a:cs typeface="Cambria Math"/>
              </a:rPr>
              <a:t>/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10" dirty="0">
                <a:latin typeface="微软雅黑"/>
                <a:cs typeface="微软雅黑"/>
              </a:rPr>
              <a:t>阶</a:t>
            </a:r>
            <a:r>
              <a:rPr sz="2400" spc="20" dirty="0">
                <a:latin typeface="微软雅黑"/>
                <a:cs typeface="微软雅黑"/>
              </a:rPr>
              <a:t>方</a:t>
            </a:r>
            <a:r>
              <a:rPr sz="2400" spc="10" dirty="0">
                <a:latin typeface="微软雅黑"/>
                <a:cs typeface="微软雅黑"/>
              </a:rPr>
              <a:t>阵的乘积</a:t>
            </a:r>
            <a:r>
              <a:rPr sz="2400" spc="25" dirty="0">
                <a:latin typeface="微软雅黑"/>
                <a:cs typeface="微软雅黑"/>
              </a:rPr>
              <a:t>和</a:t>
            </a:r>
            <a:r>
              <a:rPr sz="2400" dirty="0">
                <a:latin typeface="Arial"/>
                <a:cs typeface="Arial"/>
              </a:rPr>
              <a:t>4</a:t>
            </a:r>
            <a:r>
              <a:rPr sz="2400" dirty="0">
                <a:latin typeface="微软雅黑"/>
                <a:cs typeface="微软雅黑"/>
              </a:rPr>
              <a:t>个</a:t>
            </a:r>
            <a:endParaRPr sz="24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575"/>
              </a:spcBef>
            </a:pPr>
            <a:r>
              <a:rPr sz="2400" spc="35" dirty="0">
                <a:latin typeface="Cambria Math"/>
                <a:cs typeface="Cambria Math"/>
              </a:rPr>
              <a:t>𝑛</a:t>
            </a:r>
            <a:r>
              <a:rPr sz="2400" dirty="0">
                <a:latin typeface="Cambria Math"/>
                <a:cs typeface="Cambria Math"/>
              </a:rPr>
              <a:t>/</a:t>
            </a:r>
            <a:r>
              <a:rPr sz="2400" spc="25" dirty="0">
                <a:latin typeface="Cambria Math"/>
                <a:cs typeface="Cambria Math"/>
              </a:rPr>
              <a:t>2</a:t>
            </a:r>
            <a:r>
              <a:rPr sz="2400" spc="40" dirty="0">
                <a:latin typeface="微软雅黑"/>
                <a:cs typeface="微软雅黑"/>
              </a:rPr>
              <a:t>阶方阵的</a:t>
            </a:r>
            <a:r>
              <a:rPr sz="2400" spc="30" dirty="0">
                <a:latin typeface="微软雅黑"/>
                <a:cs typeface="微软雅黑"/>
              </a:rPr>
              <a:t>加</a:t>
            </a:r>
            <a:r>
              <a:rPr sz="2400" spc="55" dirty="0">
                <a:latin typeface="微软雅黑"/>
                <a:cs typeface="微软雅黑"/>
              </a:rPr>
              <a:t>法</a:t>
            </a:r>
            <a:r>
              <a:rPr sz="2400" spc="45" dirty="0">
                <a:latin typeface="微软雅黑"/>
                <a:cs typeface="微软雅黑"/>
              </a:rPr>
              <a:t>（可</a:t>
            </a:r>
            <a:r>
              <a:rPr sz="2400" spc="30" dirty="0">
                <a:latin typeface="微软雅黑"/>
                <a:cs typeface="微软雅黑"/>
              </a:rPr>
              <a:t>在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67" baseline="24305" dirty="0">
                <a:latin typeface="Cambria Math"/>
                <a:cs typeface="Cambria Math"/>
              </a:rPr>
              <a:t>2</a:t>
            </a:r>
            <a:r>
              <a:rPr sz="2400" spc="45" dirty="0">
                <a:latin typeface="微软雅黑"/>
                <a:cs typeface="微软雅黑"/>
              </a:rPr>
              <a:t>内完</a:t>
            </a:r>
            <a:r>
              <a:rPr sz="2400" spc="40" dirty="0">
                <a:latin typeface="微软雅黑"/>
                <a:cs typeface="微软雅黑"/>
              </a:rPr>
              <a:t>成</a:t>
            </a:r>
            <a:r>
              <a:rPr sz="2400" spc="45" dirty="0">
                <a:latin typeface="微软雅黑"/>
                <a:cs typeface="微软雅黑"/>
              </a:rPr>
              <a:t>）。</a:t>
            </a:r>
            <a:r>
              <a:rPr sz="2400" spc="30" dirty="0">
                <a:latin typeface="微软雅黑"/>
                <a:cs typeface="微软雅黑"/>
              </a:rPr>
              <a:t>因</a:t>
            </a:r>
            <a:r>
              <a:rPr sz="2400" spc="45" dirty="0">
                <a:latin typeface="微软雅黑"/>
                <a:cs typeface="微软雅黑"/>
              </a:rPr>
              <a:t>此，</a:t>
            </a:r>
            <a:r>
              <a:rPr sz="2400" spc="40" dirty="0">
                <a:latin typeface="微软雅黑"/>
                <a:cs typeface="微软雅黑"/>
              </a:rPr>
              <a:t>上</a:t>
            </a:r>
            <a:r>
              <a:rPr sz="2400" spc="30" dirty="0">
                <a:latin typeface="微软雅黑"/>
                <a:cs typeface="微软雅黑"/>
              </a:rPr>
              <a:t>述分</a:t>
            </a:r>
            <a:r>
              <a:rPr sz="2400" spc="40" dirty="0">
                <a:latin typeface="微软雅黑"/>
                <a:cs typeface="微软雅黑"/>
              </a:rPr>
              <a:t>治法的</a:t>
            </a:r>
            <a:r>
              <a:rPr sz="2400" dirty="0">
                <a:latin typeface="微软雅黑"/>
                <a:cs typeface="微软雅黑"/>
              </a:rPr>
              <a:t>计</a:t>
            </a:r>
            <a:endParaRPr sz="240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微软雅黑"/>
                <a:cs typeface="微软雅黑"/>
              </a:rPr>
              <a:t>算时间耗</a:t>
            </a:r>
            <a:r>
              <a:rPr sz="2400" spc="-10" dirty="0">
                <a:latin typeface="微软雅黑"/>
                <a:cs typeface="微软雅黑"/>
              </a:rPr>
              <a:t>费</a:t>
            </a:r>
            <a:r>
              <a:rPr sz="2400" spc="20" dirty="0">
                <a:latin typeface="Cambria Math"/>
                <a:cs typeface="Cambria Math"/>
              </a:rPr>
              <a:t>𝑇(𝑛)</a:t>
            </a:r>
            <a:r>
              <a:rPr sz="2400" dirty="0">
                <a:latin typeface="微软雅黑"/>
                <a:cs typeface="微软雅黑"/>
              </a:rPr>
              <a:t>应该满足：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80440" y="4133846"/>
            <a:ext cx="6076315" cy="1800860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812165">
              <a:lnSpc>
                <a:spcPct val="100000"/>
              </a:lnSpc>
              <a:spcBef>
                <a:spcPts val="670"/>
              </a:spcBef>
              <a:tabLst>
                <a:tab pos="3073400" algn="l"/>
                <a:tab pos="4156710" algn="l"/>
              </a:tabLst>
            </a:pPr>
            <a:r>
              <a:rPr sz="2400" spc="20" dirty="0">
                <a:latin typeface="Cambria Math"/>
                <a:cs typeface="Cambria Math"/>
              </a:rPr>
              <a:t>𝑇(𝑛)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10" dirty="0">
                <a:latin typeface="Cambria Math"/>
                <a:cs typeface="Cambria Math"/>
              </a:rPr>
              <a:t>8𝑇(𝑛/2)	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spc="35" dirty="0">
                <a:latin typeface="Cambria Math"/>
                <a:cs typeface="Cambria Math"/>
              </a:rPr>
              <a:t>𝑛</a:t>
            </a:r>
            <a:r>
              <a:rPr sz="2625" spc="52" baseline="28571" dirty="0">
                <a:latin typeface="Cambria Math"/>
                <a:cs typeface="Cambria Math"/>
              </a:rPr>
              <a:t>2	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endParaRPr sz="2400">
              <a:latin typeface="Cambria Math"/>
              <a:cs typeface="Cambria Math"/>
            </a:endParaRPr>
          </a:p>
          <a:p>
            <a:pPr marL="81216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endParaRPr sz="2400">
              <a:latin typeface="Cambria Math"/>
              <a:cs typeface="Cambria Math"/>
            </a:endParaRPr>
          </a:p>
          <a:p>
            <a:pPr marL="812165">
              <a:lnSpc>
                <a:spcPct val="100000"/>
              </a:lnSpc>
              <a:spcBef>
                <a:spcPts val="575"/>
              </a:spcBef>
            </a:pPr>
            <a:r>
              <a:rPr sz="2400" spc="10" dirty="0">
                <a:latin typeface="Cambria Math"/>
                <a:cs typeface="Cambria Math"/>
              </a:rPr>
              <a:t>𝑇(1)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2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254"/>
              </a:spcBef>
            </a:pPr>
            <a:r>
              <a:rPr sz="2800" spc="-5" dirty="0">
                <a:latin typeface="微软雅黑"/>
                <a:cs typeface="微软雅黑"/>
              </a:rPr>
              <a:t>这个递归方程的解仍然是</a:t>
            </a:r>
            <a:r>
              <a:rPr sz="2800" spc="25" dirty="0">
                <a:latin typeface="Cambria Math"/>
                <a:cs typeface="Cambria Math"/>
              </a:rPr>
              <a:t>𝑇(𝑛)</a:t>
            </a:r>
            <a:r>
              <a:rPr sz="2800" spc="1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10" dirty="0">
                <a:latin typeface="Cambria Math"/>
                <a:cs typeface="Cambria Math"/>
              </a:rPr>
              <a:t>𝑂(𝑛</a:t>
            </a:r>
            <a:r>
              <a:rPr sz="2775" spc="15" baseline="25525" dirty="0">
                <a:latin typeface="Cambria Math"/>
                <a:cs typeface="Cambria Math"/>
              </a:rPr>
              <a:t>3</a:t>
            </a:r>
            <a:r>
              <a:rPr sz="2800" spc="10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114044" y="4376928"/>
            <a:ext cx="94615" cy="576580"/>
          </a:xfrm>
          <a:custGeom>
            <a:avLst/>
            <a:gdLst/>
            <a:ahLst/>
            <a:cxnLst/>
            <a:rect l="l" t="t" r="r" b="b"/>
            <a:pathLst>
              <a:path w="94615" h="576579">
                <a:moveTo>
                  <a:pt x="94487" y="576072"/>
                </a:moveTo>
                <a:lnTo>
                  <a:pt x="76095" y="571190"/>
                </a:lnTo>
                <a:lnTo>
                  <a:pt x="61079" y="557879"/>
                </a:lnTo>
                <a:lnTo>
                  <a:pt x="50955" y="538138"/>
                </a:lnTo>
                <a:lnTo>
                  <a:pt x="47243" y="513969"/>
                </a:lnTo>
                <a:lnTo>
                  <a:pt x="47243" y="350139"/>
                </a:lnTo>
                <a:lnTo>
                  <a:pt x="43530" y="325969"/>
                </a:lnTo>
                <a:lnTo>
                  <a:pt x="33404" y="306228"/>
                </a:lnTo>
                <a:lnTo>
                  <a:pt x="18386" y="292917"/>
                </a:lnTo>
                <a:lnTo>
                  <a:pt x="0" y="288036"/>
                </a:lnTo>
                <a:lnTo>
                  <a:pt x="18386" y="283154"/>
                </a:lnTo>
                <a:lnTo>
                  <a:pt x="33404" y="269843"/>
                </a:lnTo>
                <a:lnTo>
                  <a:pt x="43530" y="250102"/>
                </a:lnTo>
                <a:lnTo>
                  <a:pt x="47243" y="225933"/>
                </a:lnTo>
                <a:lnTo>
                  <a:pt x="47243" y="62103"/>
                </a:lnTo>
                <a:lnTo>
                  <a:pt x="50955" y="37933"/>
                </a:lnTo>
                <a:lnTo>
                  <a:pt x="61079" y="18192"/>
                </a:lnTo>
                <a:lnTo>
                  <a:pt x="76095" y="4881"/>
                </a:lnTo>
                <a:lnTo>
                  <a:pt x="94487" y="0"/>
                </a:lnTo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962148" y="150368"/>
            <a:ext cx="316674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5" dirty="0">
                <a:latin typeface="Arial"/>
                <a:cs typeface="Arial"/>
              </a:rPr>
              <a:t>Strassen</a:t>
            </a:r>
            <a:r>
              <a:rPr spc="-60" dirty="0"/>
              <a:t>矩阵乘法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723126" y="4318507"/>
            <a:ext cx="1706880" cy="7588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d = 2 &lt;</a:t>
            </a:r>
            <a:r>
              <a:rPr sz="2400" spc="4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3,</a:t>
            </a:r>
            <a:endParaRPr sz="24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dirty="0">
                <a:latin typeface="仿宋"/>
                <a:cs typeface="仿宋"/>
              </a:rPr>
              <a:t>使</a:t>
            </a:r>
            <a:r>
              <a:rPr sz="2400" spc="-5" dirty="0">
                <a:latin typeface="仿宋"/>
                <a:cs typeface="仿宋"/>
              </a:rPr>
              <a:t>用</a:t>
            </a:r>
            <a:r>
              <a:rPr sz="2400" b="1" dirty="0">
                <a:latin typeface="黑体"/>
                <a:cs typeface="黑体"/>
              </a:rPr>
              <a:t>主方法</a:t>
            </a:r>
            <a:r>
              <a:rPr sz="2400" b="1" dirty="0">
                <a:latin typeface="Times New Roman"/>
                <a:cs typeface="Times New Roman"/>
              </a:rPr>
              <a:t>1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09040" y="1154430"/>
            <a:ext cx="7607300" cy="1342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19430" algn="just">
              <a:lnSpc>
                <a:spcPct val="120000"/>
              </a:lnSpc>
              <a:spcBef>
                <a:spcPts val="100"/>
              </a:spcBef>
            </a:pPr>
            <a:r>
              <a:rPr sz="2400" dirty="0">
                <a:latin typeface="Arial"/>
                <a:cs typeface="Arial"/>
              </a:rPr>
              <a:t>Strasse</a:t>
            </a:r>
            <a:r>
              <a:rPr sz="2400" spc="5" dirty="0">
                <a:latin typeface="Arial"/>
                <a:cs typeface="Arial"/>
              </a:rPr>
              <a:t>n</a:t>
            </a:r>
            <a:r>
              <a:rPr sz="2400" spc="10" dirty="0">
                <a:latin typeface="微软雅黑"/>
                <a:cs typeface="微软雅黑"/>
              </a:rPr>
              <a:t>提出了一种新的算法来计</a:t>
            </a:r>
            <a:r>
              <a:rPr sz="2400" spc="15" dirty="0">
                <a:latin typeface="微软雅黑"/>
                <a:cs typeface="微软雅黑"/>
              </a:rPr>
              <a:t>算</a:t>
            </a:r>
            <a:r>
              <a:rPr sz="2400" dirty="0">
                <a:latin typeface="Arial"/>
                <a:cs typeface="Arial"/>
              </a:rPr>
              <a:t>2</a:t>
            </a:r>
            <a:r>
              <a:rPr sz="2400" spc="10" dirty="0">
                <a:latin typeface="微软雅黑"/>
                <a:cs typeface="微软雅黑"/>
              </a:rPr>
              <a:t>个</a:t>
            </a:r>
            <a:r>
              <a:rPr sz="2400" spc="5" dirty="0">
                <a:latin typeface="Arial"/>
                <a:cs typeface="Arial"/>
              </a:rPr>
              <a:t>2</a:t>
            </a:r>
            <a:r>
              <a:rPr sz="2400" spc="10" dirty="0">
                <a:latin typeface="微软雅黑"/>
                <a:cs typeface="微软雅黑"/>
              </a:rPr>
              <a:t>阶方阵的乘 </a:t>
            </a:r>
            <a:r>
              <a:rPr sz="2400" spc="35" dirty="0">
                <a:latin typeface="微软雅黑"/>
                <a:cs typeface="微软雅黑"/>
              </a:rPr>
              <a:t>积。</a:t>
            </a:r>
            <a:r>
              <a:rPr sz="2400" spc="20" dirty="0">
                <a:latin typeface="微软雅黑"/>
                <a:cs typeface="微软雅黑"/>
              </a:rPr>
              <a:t>他</a:t>
            </a:r>
            <a:r>
              <a:rPr sz="2400" spc="30" dirty="0">
                <a:latin typeface="微软雅黑"/>
                <a:cs typeface="微软雅黑"/>
              </a:rPr>
              <a:t>的</a:t>
            </a:r>
            <a:r>
              <a:rPr sz="2400" spc="20" dirty="0">
                <a:latin typeface="微软雅黑"/>
                <a:cs typeface="微软雅黑"/>
              </a:rPr>
              <a:t>算</a:t>
            </a:r>
            <a:r>
              <a:rPr sz="2400" spc="30" dirty="0">
                <a:latin typeface="微软雅黑"/>
                <a:cs typeface="微软雅黑"/>
              </a:rPr>
              <a:t>法只</a:t>
            </a:r>
            <a:r>
              <a:rPr sz="2400" spc="20" dirty="0">
                <a:latin typeface="微软雅黑"/>
                <a:cs typeface="微软雅黑"/>
              </a:rPr>
              <a:t>用</a:t>
            </a:r>
            <a:r>
              <a:rPr sz="2400" spc="50" dirty="0">
                <a:latin typeface="微软雅黑"/>
                <a:cs typeface="微软雅黑"/>
              </a:rPr>
              <a:t>了</a:t>
            </a:r>
            <a:r>
              <a:rPr sz="2400" spc="15" dirty="0">
                <a:latin typeface="Arial"/>
                <a:cs typeface="Arial"/>
              </a:rPr>
              <a:t>7</a:t>
            </a:r>
            <a:r>
              <a:rPr sz="2400" spc="30" dirty="0">
                <a:latin typeface="微软雅黑"/>
                <a:cs typeface="微软雅黑"/>
              </a:rPr>
              <a:t>次乘</a:t>
            </a:r>
            <a:r>
              <a:rPr sz="2400" spc="20" dirty="0">
                <a:latin typeface="微软雅黑"/>
                <a:cs typeface="微软雅黑"/>
              </a:rPr>
              <a:t>法</a:t>
            </a:r>
            <a:r>
              <a:rPr sz="2400" spc="30" dirty="0">
                <a:latin typeface="微软雅黑"/>
                <a:cs typeface="微软雅黑"/>
              </a:rPr>
              <a:t>运</a:t>
            </a:r>
            <a:r>
              <a:rPr sz="2400" spc="35" dirty="0">
                <a:latin typeface="微软雅黑"/>
                <a:cs typeface="微软雅黑"/>
              </a:rPr>
              <a:t>算，</a:t>
            </a:r>
            <a:r>
              <a:rPr sz="2400" spc="30" dirty="0">
                <a:latin typeface="微软雅黑"/>
                <a:cs typeface="微软雅黑"/>
              </a:rPr>
              <a:t>但</a:t>
            </a:r>
            <a:r>
              <a:rPr sz="2400" spc="20" dirty="0">
                <a:latin typeface="微软雅黑"/>
                <a:cs typeface="微软雅黑"/>
              </a:rPr>
              <a:t>增</a:t>
            </a:r>
            <a:r>
              <a:rPr sz="2400" spc="30" dirty="0">
                <a:latin typeface="微软雅黑"/>
                <a:cs typeface="微软雅黑"/>
              </a:rPr>
              <a:t>加</a:t>
            </a:r>
            <a:r>
              <a:rPr sz="2400" spc="20" dirty="0">
                <a:latin typeface="微软雅黑"/>
                <a:cs typeface="微软雅黑"/>
              </a:rPr>
              <a:t>了</a:t>
            </a:r>
            <a:r>
              <a:rPr sz="2400" spc="45" dirty="0">
                <a:latin typeface="微软雅黑"/>
                <a:cs typeface="微软雅黑"/>
              </a:rPr>
              <a:t>加</a:t>
            </a:r>
            <a:r>
              <a:rPr sz="2400" spc="35" dirty="0">
                <a:latin typeface="微软雅黑"/>
                <a:cs typeface="微软雅黑"/>
              </a:rPr>
              <a:t>、</a:t>
            </a:r>
            <a:r>
              <a:rPr sz="2400" spc="20" dirty="0">
                <a:latin typeface="微软雅黑"/>
                <a:cs typeface="微软雅黑"/>
              </a:rPr>
              <a:t>减</a:t>
            </a:r>
            <a:r>
              <a:rPr sz="2400" spc="30" dirty="0">
                <a:latin typeface="微软雅黑"/>
                <a:cs typeface="微软雅黑"/>
              </a:rPr>
              <a:t>法</a:t>
            </a:r>
            <a:r>
              <a:rPr sz="2400" dirty="0">
                <a:latin typeface="微软雅黑"/>
                <a:cs typeface="微软雅黑"/>
              </a:rPr>
              <a:t>的 </a:t>
            </a:r>
            <a:r>
              <a:rPr sz="2400" spc="-5" dirty="0">
                <a:latin typeface="微软雅黑"/>
                <a:cs typeface="微软雅黑"/>
              </a:rPr>
              <a:t>运算次</a:t>
            </a:r>
            <a:r>
              <a:rPr sz="2400" dirty="0">
                <a:latin typeface="微软雅黑"/>
                <a:cs typeface="微软雅黑"/>
              </a:rPr>
              <a:t>数</a:t>
            </a:r>
            <a:r>
              <a:rPr sz="2400" spc="-5" dirty="0">
                <a:latin typeface="微软雅黑"/>
                <a:cs typeface="微软雅黑"/>
              </a:rPr>
              <a:t>。这</a:t>
            </a:r>
            <a:r>
              <a:rPr sz="2400" spc="-5" dirty="0">
                <a:latin typeface="Arial"/>
                <a:cs typeface="Arial"/>
              </a:rPr>
              <a:t>7</a:t>
            </a:r>
            <a:r>
              <a:rPr sz="2400" dirty="0">
                <a:latin typeface="微软雅黑"/>
                <a:cs typeface="微软雅黑"/>
              </a:rPr>
              <a:t>次乘法是：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634870" y="3146170"/>
            <a:ext cx="1481455" cy="282575"/>
          </a:xfrm>
          <a:custGeom>
            <a:avLst/>
            <a:gdLst/>
            <a:ahLst/>
            <a:cxnLst/>
            <a:rect l="l" t="t" r="r" b="b"/>
            <a:pathLst>
              <a:path w="1481455" h="282575">
                <a:moveTo>
                  <a:pt x="1391031" y="0"/>
                </a:moveTo>
                <a:lnTo>
                  <a:pt x="1387094" y="11429"/>
                </a:lnTo>
                <a:lnTo>
                  <a:pt x="1403401" y="18504"/>
                </a:lnTo>
                <a:lnTo>
                  <a:pt x="1417446" y="28305"/>
                </a:lnTo>
                <a:lnTo>
                  <a:pt x="1445970" y="73852"/>
                </a:lnTo>
                <a:lnTo>
                  <a:pt x="1454265" y="115623"/>
                </a:lnTo>
                <a:lnTo>
                  <a:pt x="1455293" y="139700"/>
                </a:lnTo>
                <a:lnTo>
                  <a:pt x="1454247" y="164580"/>
                </a:lnTo>
                <a:lnTo>
                  <a:pt x="1445916" y="207529"/>
                </a:lnTo>
                <a:lnTo>
                  <a:pt x="1417494" y="253777"/>
                </a:lnTo>
                <a:lnTo>
                  <a:pt x="1387475" y="270763"/>
                </a:lnTo>
                <a:lnTo>
                  <a:pt x="1391031" y="282320"/>
                </a:lnTo>
                <a:lnTo>
                  <a:pt x="1429527" y="264239"/>
                </a:lnTo>
                <a:lnTo>
                  <a:pt x="1457833" y="232917"/>
                </a:lnTo>
                <a:lnTo>
                  <a:pt x="1475263" y="191071"/>
                </a:lnTo>
                <a:lnTo>
                  <a:pt x="1481074" y="141224"/>
                </a:lnTo>
                <a:lnTo>
                  <a:pt x="1479621" y="115339"/>
                </a:lnTo>
                <a:lnTo>
                  <a:pt x="1468000" y="69429"/>
                </a:lnTo>
                <a:lnTo>
                  <a:pt x="1444877" y="32093"/>
                </a:lnTo>
                <a:lnTo>
                  <a:pt x="1411487" y="7379"/>
                </a:lnTo>
                <a:lnTo>
                  <a:pt x="1391031" y="0"/>
                </a:lnTo>
                <a:close/>
              </a:path>
              <a:path w="1481455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169539" y="3146170"/>
            <a:ext cx="1469390" cy="282575"/>
          </a:xfrm>
          <a:custGeom>
            <a:avLst/>
            <a:gdLst/>
            <a:ahLst/>
            <a:cxnLst/>
            <a:rect l="l" t="t" r="r" b="b"/>
            <a:pathLst>
              <a:path w="1469389" h="282575">
                <a:moveTo>
                  <a:pt x="1378839" y="0"/>
                </a:moveTo>
                <a:lnTo>
                  <a:pt x="1374902" y="11429"/>
                </a:lnTo>
                <a:lnTo>
                  <a:pt x="1391209" y="18504"/>
                </a:lnTo>
                <a:lnTo>
                  <a:pt x="1405255" y="28305"/>
                </a:lnTo>
                <a:lnTo>
                  <a:pt x="1433778" y="73852"/>
                </a:lnTo>
                <a:lnTo>
                  <a:pt x="1442073" y="115623"/>
                </a:lnTo>
                <a:lnTo>
                  <a:pt x="1443101" y="139700"/>
                </a:lnTo>
                <a:lnTo>
                  <a:pt x="1442055" y="164580"/>
                </a:lnTo>
                <a:lnTo>
                  <a:pt x="1433724" y="207529"/>
                </a:lnTo>
                <a:lnTo>
                  <a:pt x="1405302" y="253777"/>
                </a:lnTo>
                <a:lnTo>
                  <a:pt x="1375283" y="270763"/>
                </a:lnTo>
                <a:lnTo>
                  <a:pt x="1378839" y="282320"/>
                </a:lnTo>
                <a:lnTo>
                  <a:pt x="1417335" y="264239"/>
                </a:lnTo>
                <a:lnTo>
                  <a:pt x="1445640" y="232917"/>
                </a:lnTo>
                <a:lnTo>
                  <a:pt x="1463071" y="191071"/>
                </a:lnTo>
                <a:lnTo>
                  <a:pt x="1468882" y="141224"/>
                </a:lnTo>
                <a:lnTo>
                  <a:pt x="1467429" y="115339"/>
                </a:lnTo>
                <a:lnTo>
                  <a:pt x="1455808" y="69429"/>
                </a:lnTo>
                <a:lnTo>
                  <a:pt x="1432685" y="32093"/>
                </a:lnTo>
                <a:lnTo>
                  <a:pt x="1399295" y="7379"/>
                </a:lnTo>
                <a:lnTo>
                  <a:pt x="1378839" y="0"/>
                </a:lnTo>
                <a:close/>
              </a:path>
              <a:path w="1469389" h="282575">
                <a:moveTo>
                  <a:pt x="90043" y="0"/>
                </a:moveTo>
                <a:lnTo>
                  <a:pt x="51641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83640" y="2983861"/>
            <a:ext cx="786130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2400" spc="-10" dirty="0">
                <a:latin typeface="Cambria Math"/>
                <a:cs typeface="Cambria Math"/>
              </a:rPr>
              <a:t>𝑚</a:t>
            </a:r>
            <a:r>
              <a:rPr sz="2625" spc="-15" baseline="-15873" dirty="0">
                <a:latin typeface="Cambria Math"/>
                <a:cs typeface="Cambria Math"/>
              </a:rPr>
              <a:t>1</a:t>
            </a:r>
            <a:r>
              <a:rPr sz="2625" spc="41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spc="20" dirty="0">
                <a:latin typeface="Cambria Math"/>
                <a:cs typeface="Cambria Math"/>
              </a:rPr>
              <a:t>𝑚</a:t>
            </a:r>
            <a:r>
              <a:rPr sz="2625" spc="30" baseline="-15873" dirty="0">
                <a:latin typeface="Cambria Math"/>
                <a:cs typeface="Cambria Math"/>
              </a:rPr>
              <a:t>2</a:t>
            </a:r>
            <a:r>
              <a:rPr sz="2625" spc="42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640967" y="3585083"/>
            <a:ext cx="1490345" cy="282575"/>
          </a:xfrm>
          <a:custGeom>
            <a:avLst/>
            <a:gdLst/>
            <a:ahLst/>
            <a:cxnLst/>
            <a:rect l="l" t="t" r="r" b="b"/>
            <a:pathLst>
              <a:path w="1490345" h="282575">
                <a:moveTo>
                  <a:pt x="1400175" y="0"/>
                </a:moveTo>
                <a:lnTo>
                  <a:pt x="1396238" y="11429"/>
                </a:lnTo>
                <a:lnTo>
                  <a:pt x="1412545" y="18504"/>
                </a:lnTo>
                <a:lnTo>
                  <a:pt x="1426590" y="28305"/>
                </a:lnTo>
                <a:lnTo>
                  <a:pt x="1455114" y="73852"/>
                </a:lnTo>
                <a:lnTo>
                  <a:pt x="1463409" y="115623"/>
                </a:lnTo>
                <a:lnTo>
                  <a:pt x="1464437" y="139699"/>
                </a:lnTo>
                <a:lnTo>
                  <a:pt x="1463391" y="164580"/>
                </a:lnTo>
                <a:lnTo>
                  <a:pt x="1455060" y="207529"/>
                </a:lnTo>
                <a:lnTo>
                  <a:pt x="1426638" y="253777"/>
                </a:lnTo>
                <a:lnTo>
                  <a:pt x="1396619" y="270763"/>
                </a:lnTo>
                <a:lnTo>
                  <a:pt x="1400175" y="282320"/>
                </a:lnTo>
                <a:lnTo>
                  <a:pt x="1438671" y="264239"/>
                </a:lnTo>
                <a:lnTo>
                  <a:pt x="1466977" y="232917"/>
                </a:lnTo>
                <a:lnTo>
                  <a:pt x="1484407" y="191071"/>
                </a:lnTo>
                <a:lnTo>
                  <a:pt x="1490218" y="141223"/>
                </a:lnTo>
                <a:lnTo>
                  <a:pt x="1488765" y="115339"/>
                </a:lnTo>
                <a:lnTo>
                  <a:pt x="1477144" y="69429"/>
                </a:lnTo>
                <a:lnTo>
                  <a:pt x="1454021" y="32093"/>
                </a:lnTo>
                <a:lnTo>
                  <a:pt x="1420631" y="7379"/>
                </a:lnTo>
                <a:lnTo>
                  <a:pt x="1400175" y="0"/>
                </a:lnTo>
                <a:close/>
              </a:path>
              <a:path w="1490345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96847" y="3046345"/>
            <a:ext cx="1358265" cy="902969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70"/>
              </a:spcBef>
            </a:pPr>
            <a:r>
              <a:rPr sz="3600" spc="7" baseline="11574" dirty="0">
                <a:latin typeface="Cambria Math"/>
                <a:cs typeface="Cambria Math"/>
              </a:rPr>
              <a:t>𝐴</a:t>
            </a:r>
            <a:r>
              <a:rPr sz="1750" spc="5" dirty="0">
                <a:latin typeface="Cambria Math"/>
                <a:cs typeface="Cambria Math"/>
              </a:rPr>
              <a:t>11  </a:t>
            </a:r>
            <a:r>
              <a:rPr sz="3600" baseline="11574" dirty="0">
                <a:latin typeface="Cambria Math"/>
                <a:cs typeface="Cambria Math"/>
              </a:rPr>
              <a:t>+</a:t>
            </a:r>
            <a:r>
              <a:rPr sz="3600" spc="-359" baseline="11574" dirty="0">
                <a:latin typeface="Cambria Math"/>
                <a:cs typeface="Cambria Math"/>
              </a:rPr>
              <a:t> </a:t>
            </a:r>
            <a:r>
              <a:rPr sz="3600" spc="30" baseline="11574" dirty="0">
                <a:latin typeface="Cambria Math"/>
                <a:cs typeface="Cambria Math"/>
              </a:rPr>
              <a:t>𝐴</a:t>
            </a:r>
            <a:r>
              <a:rPr sz="1750" spc="20" dirty="0">
                <a:latin typeface="Cambria Math"/>
                <a:cs typeface="Cambria Math"/>
              </a:rPr>
              <a:t>22</a:t>
            </a:r>
            <a:endParaRPr sz="1750">
              <a:latin typeface="Cambria Math"/>
              <a:cs typeface="Cambria Math"/>
            </a:endParaRPr>
          </a:p>
          <a:p>
            <a:pPr marL="43815">
              <a:lnSpc>
                <a:spcPct val="100000"/>
              </a:lnSpc>
              <a:spcBef>
                <a:spcPts val="580"/>
              </a:spcBef>
            </a:pPr>
            <a:r>
              <a:rPr sz="3600" spc="37" baseline="11574" dirty="0">
                <a:latin typeface="Cambria Math"/>
                <a:cs typeface="Cambria Math"/>
              </a:rPr>
              <a:t>𝐴</a:t>
            </a:r>
            <a:r>
              <a:rPr sz="1750" spc="25" dirty="0">
                <a:latin typeface="Cambria Math"/>
                <a:cs typeface="Cambria Math"/>
              </a:rPr>
              <a:t>21  </a:t>
            </a:r>
            <a:r>
              <a:rPr sz="3600" baseline="11574" dirty="0">
                <a:latin typeface="Cambria Math"/>
                <a:cs typeface="Cambria Math"/>
              </a:rPr>
              <a:t>+</a:t>
            </a:r>
            <a:r>
              <a:rPr sz="3600" spc="-405" baseline="11574" dirty="0">
                <a:latin typeface="Cambria Math"/>
                <a:cs typeface="Cambria Math"/>
              </a:rPr>
              <a:t> </a:t>
            </a:r>
            <a:r>
              <a:rPr sz="3600" spc="30" baseline="11574" dirty="0">
                <a:latin typeface="Cambria Math"/>
                <a:cs typeface="Cambria Math"/>
              </a:rPr>
              <a:t>𝐴</a:t>
            </a:r>
            <a:r>
              <a:rPr sz="1750" spc="20" dirty="0">
                <a:latin typeface="Cambria Math"/>
                <a:cs typeface="Cambria Math"/>
              </a:rPr>
              <a:t>22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187573" y="3119120"/>
            <a:ext cx="1374775" cy="767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915">
              <a:lnSpc>
                <a:spcPct val="100000"/>
              </a:lnSpc>
              <a:spcBef>
                <a:spcPts val="100"/>
              </a:spcBef>
            </a:pPr>
            <a:r>
              <a:rPr sz="3600" spc="-44" baseline="11574" dirty="0">
                <a:latin typeface="Cambria Math"/>
                <a:cs typeface="Cambria Math"/>
              </a:rPr>
              <a:t>𝐵</a:t>
            </a:r>
            <a:r>
              <a:rPr sz="1750" spc="-30" dirty="0">
                <a:latin typeface="Cambria Math"/>
                <a:cs typeface="Cambria Math"/>
              </a:rPr>
              <a:t>11 </a:t>
            </a:r>
            <a:r>
              <a:rPr sz="3600" baseline="11574" dirty="0">
                <a:latin typeface="Cambria Math"/>
                <a:cs typeface="Cambria Math"/>
              </a:rPr>
              <a:t>+</a:t>
            </a:r>
            <a:r>
              <a:rPr sz="3600" spc="-209" baseline="11574" dirty="0">
                <a:latin typeface="Cambria Math"/>
                <a:cs typeface="Cambria Math"/>
              </a:rPr>
              <a:t> </a:t>
            </a:r>
            <a:r>
              <a:rPr sz="3600" spc="-30" baseline="11574" dirty="0">
                <a:latin typeface="Cambria Math"/>
                <a:cs typeface="Cambria Math"/>
              </a:rPr>
              <a:t>𝐵</a:t>
            </a:r>
            <a:r>
              <a:rPr sz="1750" spc="-20" dirty="0">
                <a:latin typeface="Cambria Math"/>
                <a:cs typeface="Cambria Math"/>
              </a:rPr>
              <a:t>22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8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-35" dirty="0">
                <a:latin typeface="Cambria Math"/>
                <a:cs typeface="Cambria Math"/>
              </a:rPr>
              <a:t>𝐵</a:t>
            </a:r>
            <a:r>
              <a:rPr sz="2625" spc="-52" baseline="-15873" dirty="0">
                <a:latin typeface="Cambria Math"/>
                <a:cs typeface="Cambria Math"/>
              </a:rPr>
              <a:t>11</a:t>
            </a:r>
            <a:endParaRPr sz="2625" baseline="-15873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3640" y="3934714"/>
            <a:ext cx="16116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Cambria Math"/>
                <a:cs typeface="Cambria Math"/>
              </a:rPr>
              <a:t>𝑚</a:t>
            </a:r>
            <a:r>
              <a:rPr sz="2625" spc="30" baseline="-15873" dirty="0">
                <a:latin typeface="Cambria Math"/>
                <a:cs typeface="Cambria Math"/>
              </a:rPr>
              <a:t>3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5" dirty="0">
                <a:latin typeface="Cambria Math"/>
                <a:cs typeface="Cambria Math"/>
              </a:rPr>
              <a:t>𝐴</a:t>
            </a:r>
            <a:r>
              <a:rPr sz="2625" spc="7" baseline="-15873" dirty="0">
                <a:latin typeface="Cambria Math"/>
                <a:cs typeface="Cambria Math"/>
              </a:rPr>
              <a:t>11</a:t>
            </a:r>
            <a:r>
              <a:rPr sz="2625" spc="375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×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451735" y="4023995"/>
            <a:ext cx="1467485" cy="282575"/>
          </a:xfrm>
          <a:custGeom>
            <a:avLst/>
            <a:gdLst/>
            <a:ahLst/>
            <a:cxnLst/>
            <a:rect l="l" t="t" r="r" b="b"/>
            <a:pathLst>
              <a:path w="1467485" h="282575">
                <a:moveTo>
                  <a:pt x="1377314" y="0"/>
                </a:moveTo>
                <a:lnTo>
                  <a:pt x="1373377" y="11429"/>
                </a:lnTo>
                <a:lnTo>
                  <a:pt x="1389685" y="18504"/>
                </a:lnTo>
                <a:lnTo>
                  <a:pt x="1403730" y="28305"/>
                </a:lnTo>
                <a:lnTo>
                  <a:pt x="1432254" y="73852"/>
                </a:lnTo>
                <a:lnTo>
                  <a:pt x="1440549" y="115623"/>
                </a:lnTo>
                <a:lnTo>
                  <a:pt x="1441577" y="139699"/>
                </a:lnTo>
                <a:lnTo>
                  <a:pt x="1440531" y="164580"/>
                </a:lnTo>
                <a:lnTo>
                  <a:pt x="1432200" y="207529"/>
                </a:lnTo>
                <a:lnTo>
                  <a:pt x="1403778" y="253777"/>
                </a:lnTo>
                <a:lnTo>
                  <a:pt x="1373759" y="270763"/>
                </a:lnTo>
                <a:lnTo>
                  <a:pt x="1377314" y="282320"/>
                </a:lnTo>
                <a:lnTo>
                  <a:pt x="1415811" y="264239"/>
                </a:lnTo>
                <a:lnTo>
                  <a:pt x="1444116" y="232917"/>
                </a:lnTo>
                <a:lnTo>
                  <a:pt x="1461547" y="191071"/>
                </a:lnTo>
                <a:lnTo>
                  <a:pt x="1467357" y="141223"/>
                </a:lnTo>
                <a:lnTo>
                  <a:pt x="1465905" y="115339"/>
                </a:lnTo>
                <a:lnTo>
                  <a:pt x="1454284" y="69429"/>
                </a:lnTo>
                <a:lnTo>
                  <a:pt x="1431161" y="32093"/>
                </a:lnTo>
                <a:lnTo>
                  <a:pt x="1397771" y="7379"/>
                </a:lnTo>
                <a:lnTo>
                  <a:pt x="1377314" y="0"/>
                </a:lnTo>
                <a:close/>
              </a:path>
              <a:path w="1467485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513710" y="3997197"/>
            <a:ext cx="13296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-52" baseline="11574" dirty="0">
                <a:latin typeface="Cambria Math"/>
                <a:cs typeface="Cambria Math"/>
              </a:rPr>
              <a:t>𝐵</a:t>
            </a:r>
            <a:r>
              <a:rPr sz="1750" spc="-35" dirty="0">
                <a:latin typeface="Cambria Math"/>
                <a:cs typeface="Cambria Math"/>
              </a:rPr>
              <a:t>12 </a:t>
            </a:r>
            <a:r>
              <a:rPr sz="3600" baseline="11574" dirty="0">
                <a:latin typeface="Cambria Math"/>
                <a:cs typeface="Cambria Math"/>
              </a:rPr>
              <a:t>−</a:t>
            </a:r>
            <a:r>
              <a:rPr sz="3600" spc="-187" baseline="11574" dirty="0">
                <a:latin typeface="Cambria Math"/>
                <a:cs typeface="Cambria Math"/>
              </a:rPr>
              <a:t> </a:t>
            </a:r>
            <a:r>
              <a:rPr sz="3600" spc="-30" baseline="11574" dirty="0">
                <a:latin typeface="Cambria Math"/>
                <a:cs typeface="Cambria Math"/>
              </a:rPr>
              <a:t>𝐵</a:t>
            </a:r>
            <a:r>
              <a:rPr sz="1750" spc="-20" dirty="0">
                <a:latin typeface="Cambria Math"/>
                <a:cs typeface="Cambria Math"/>
              </a:rPr>
              <a:t>22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83640" y="4373626"/>
            <a:ext cx="32086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spc="20" dirty="0">
                <a:latin typeface="Cambria Math"/>
                <a:cs typeface="Cambria Math"/>
              </a:rPr>
              <a:t>𝑚</a:t>
            </a:r>
            <a:r>
              <a:rPr sz="2625" spc="30" baseline="-15873" dirty="0">
                <a:latin typeface="Cambria Math"/>
                <a:cs typeface="Cambria Math"/>
              </a:rPr>
              <a:t>4 </a:t>
            </a:r>
            <a:r>
              <a:rPr sz="2400" dirty="0">
                <a:latin typeface="Cambria Math"/>
                <a:cs typeface="Cambria Math"/>
              </a:rPr>
              <a:t>= </a:t>
            </a:r>
            <a:r>
              <a:rPr sz="2400" spc="25" dirty="0">
                <a:latin typeface="Cambria Math"/>
                <a:cs typeface="Cambria Math"/>
              </a:rPr>
              <a:t>𝐴</a:t>
            </a:r>
            <a:r>
              <a:rPr sz="2625" spc="37" baseline="-15873" dirty="0">
                <a:latin typeface="Cambria Math"/>
                <a:cs typeface="Cambria Math"/>
              </a:rPr>
              <a:t>22 </a:t>
            </a:r>
            <a:r>
              <a:rPr sz="2400" dirty="0">
                <a:latin typeface="Cambria Math"/>
                <a:cs typeface="Cambria Math"/>
              </a:rPr>
              <a:t>× </a:t>
            </a:r>
            <a:r>
              <a:rPr sz="2400" spc="-10" dirty="0">
                <a:latin typeface="Cambria Math"/>
                <a:cs typeface="Cambria Math"/>
              </a:rPr>
              <a:t>(𝐵</a:t>
            </a:r>
            <a:r>
              <a:rPr sz="2625" spc="-15" baseline="-15873" dirty="0">
                <a:latin typeface="Cambria Math"/>
                <a:cs typeface="Cambria Math"/>
              </a:rPr>
              <a:t>21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2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𝐵</a:t>
            </a:r>
            <a:r>
              <a:rPr sz="2625" baseline="-15873" dirty="0">
                <a:latin typeface="Cambria Math"/>
                <a:cs typeface="Cambria Math"/>
              </a:rPr>
              <a:t>11</a:t>
            </a:r>
            <a:r>
              <a:rPr sz="2400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640967" y="4901819"/>
            <a:ext cx="1475105" cy="282575"/>
          </a:xfrm>
          <a:custGeom>
            <a:avLst/>
            <a:gdLst/>
            <a:ahLst/>
            <a:cxnLst/>
            <a:rect l="l" t="t" r="r" b="b"/>
            <a:pathLst>
              <a:path w="1475105" h="282575">
                <a:moveTo>
                  <a:pt x="1384934" y="0"/>
                </a:moveTo>
                <a:lnTo>
                  <a:pt x="1380997" y="11429"/>
                </a:lnTo>
                <a:lnTo>
                  <a:pt x="1397305" y="18504"/>
                </a:lnTo>
                <a:lnTo>
                  <a:pt x="1411350" y="28305"/>
                </a:lnTo>
                <a:lnTo>
                  <a:pt x="1439874" y="73852"/>
                </a:lnTo>
                <a:lnTo>
                  <a:pt x="1448169" y="115623"/>
                </a:lnTo>
                <a:lnTo>
                  <a:pt x="1449196" y="139699"/>
                </a:lnTo>
                <a:lnTo>
                  <a:pt x="1448151" y="164580"/>
                </a:lnTo>
                <a:lnTo>
                  <a:pt x="1439820" y="207529"/>
                </a:lnTo>
                <a:lnTo>
                  <a:pt x="1411398" y="253777"/>
                </a:lnTo>
                <a:lnTo>
                  <a:pt x="1381378" y="270763"/>
                </a:lnTo>
                <a:lnTo>
                  <a:pt x="1384934" y="282320"/>
                </a:lnTo>
                <a:lnTo>
                  <a:pt x="1423431" y="264239"/>
                </a:lnTo>
                <a:lnTo>
                  <a:pt x="1451737" y="232917"/>
                </a:lnTo>
                <a:lnTo>
                  <a:pt x="1469167" y="191071"/>
                </a:lnTo>
                <a:lnTo>
                  <a:pt x="1474977" y="141223"/>
                </a:lnTo>
                <a:lnTo>
                  <a:pt x="1473525" y="115339"/>
                </a:lnTo>
                <a:lnTo>
                  <a:pt x="1461904" y="69429"/>
                </a:lnTo>
                <a:lnTo>
                  <a:pt x="1438781" y="32093"/>
                </a:lnTo>
                <a:lnTo>
                  <a:pt x="1405391" y="7379"/>
                </a:lnTo>
                <a:lnTo>
                  <a:pt x="1384934" y="0"/>
                </a:lnTo>
                <a:close/>
              </a:path>
              <a:path w="1475105" h="282575">
                <a:moveTo>
                  <a:pt x="90043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699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640967" y="5340730"/>
            <a:ext cx="1482725" cy="282575"/>
          </a:xfrm>
          <a:custGeom>
            <a:avLst/>
            <a:gdLst/>
            <a:ahLst/>
            <a:cxnLst/>
            <a:rect l="l" t="t" r="r" b="b"/>
            <a:pathLst>
              <a:path w="1482725" h="282575">
                <a:moveTo>
                  <a:pt x="1392555" y="0"/>
                </a:moveTo>
                <a:lnTo>
                  <a:pt x="1388618" y="11430"/>
                </a:lnTo>
                <a:lnTo>
                  <a:pt x="1404925" y="18504"/>
                </a:lnTo>
                <a:lnTo>
                  <a:pt x="1418970" y="28305"/>
                </a:lnTo>
                <a:lnTo>
                  <a:pt x="1447494" y="73852"/>
                </a:lnTo>
                <a:lnTo>
                  <a:pt x="1455789" y="115623"/>
                </a:lnTo>
                <a:lnTo>
                  <a:pt x="1456816" y="139700"/>
                </a:lnTo>
                <a:lnTo>
                  <a:pt x="1455771" y="164580"/>
                </a:lnTo>
                <a:lnTo>
                  <a:pt x="1447440" y="207529"/>
                </a:lnTo>
                <a:lnTo>
                  <a:pt x="1419018" y="253774"/>
                </a:lnTo>
                <a:lnTo>
                  <a:pt x="1388999" y="270814"/>
                </a:lnTo>
                <a:lnTo>
                  <a:pt x="1392555" y="282282"/>
                </a:lnTo>
                <a:lnTo>
                  <a:pt x="1431051" y="264210"/>
                </a:lnTo>
                <a:lnTo>
                  <a:pt x="1459357" y="232918"/>
                </a:lnTo>
                <a:lnTo>
                  <a:pt x="1476787" y="191071"/>
                </a:lnTo>
                <a:lnTo>
                  <a:pt x="1482597" y="141224"/>
                </a:lnTo>
                <a:lnTo>
                  <a:pt x="1481145" y="115339"/>
                </a:lnTo>
                <a:lnTo>
                  <a:pt x="1469524" y="69429"/>
                </a:lnTo>
                <a:lnTo>
                  <a:pt x="1446401" y="32093"/>
                </a:lnTo>
                <a:lnTo>
                  <a:pt x="1413011" y="7379"/>
                </a:lnTo>
                <a:lnTo>
                  <a:pt x="1392555" y="0"/>
                </a:lnTo>
                <a:close/>
              </a:path>
              <a:path w="1482725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18"/>
                </a:lnTo>
                <a:lnTo>
                  <a:pt x="69514" y="274898"/>
                </a:lnTo>
                <a:lnTo>
                  <a:pt x="90043" y="282282"/>
                </a:lnTo>
                <a:lnTo>
                  <a:pt x="93599" y="270814"/>
                </a:lnTo>
                <a:lnTo>
                  <a:pt x="77531" y="263692"/>
                </a:lnTo>
                <a:lnTo>
                  <a:pt x="63642" y="253774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83640" y="4738687"/>
            <a:ext cx="78613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400" spc="20" dirty="0">
                <a:latin typeface="Cambria Math"/>
                <a:cs typeface="Cambria Math"/>
              </a:rPr>
              <a:t>𝑚</a:t>
            </a:r>
            <a:r>
              <a:rPr sz="2625" spc="30" baseline="-15873" dirty="0">
                <a:latin typeface="Cambria Math"/>
                <a:cs typeface="Cambria Math"/>
              </a:rPr>
              <a:t>5</a:t>
            </a:r>
            <a:r>
              <a:rPr sz="2625" spc="42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400" spc="20" dirty="0">
                <a:latin typeface="Cambria Math"/>
                <a:cs typeface="Cambria Math"/>
              </a:rPr>
              <a:t>𝑚</a:t>
            </a:r>
            <a:r>
              <a:rPr sz="2625" spc="30" baseline="-15873" dirty="0">
                <a:latin typeface="Cambria Math"/>
                <a:cs typeface="Cambria Math"/>
              </a:rPr>
              <a:t>6</a:t>
            </a:r>
            <a:r>
              <a:rPr sz="2625" spc="41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2400" spc="20" dirty="0">
                <a:latin typeface="Cambria Math"/>
                <a:cs typeface="Cambria Math"/>
              </a:rPr>
              <a:t>𝑚</a:t>
            </a:r>
            <a:r>
              <a:rPr sz="2625" spc="30" baseline="-15873" dirty="0">
                <a:latin typeface="Cambria Math"/>
                <a:cs typeface="Cambria Math"/>
              </a:rPr>
              <a:t>7</a:t>
            </a:r>
            <a:r>
              <a:rPr sz="2625" spc="41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40967" y="5779592"/>
            <a:ext cx="1482725" cy="282575"/>
          </a:xfrm>
          <a:custGeom>
            <a:avLst/>
            <a:gdLst/>
            <a:ahLst/>
            <a:cxnLst/>
            <a:rect l="l" t="t" r="r" b="b"/>
            <a:pathLst>
              <a:path w="1482725" h="282575">
                <a:moveTo>
                  <a:pt x="1392555" y="0"/>
                </a:moveTo>
                <a:lnTo>
                  <a:pt x="1388618" y="11468"/>
                </a:lnTo>
                <a:lnTo>
                  <a:pt x="1404925" y="18556"/>
                </a:lnTo>
                <a:lnTo>
                  <a:pt x="1418970" y="28373"/>
                </a:lnTo>
                <a:lnTo>
                  <a:pt x="1447494" y="73881"/>
                </a:lnTo>
                <a:lnTo>
                  <a:pt x="1455789" y="115667"/>
                </a:lnTo>
                <a:lnTo>
                  <a:pt x="1456816" y="139750"/>
                </a:lnTo>
                <a:lnTo>
                  <a:pt x="1455771" y="164656"/>
                </a:lnTo>
                <a:lnTo>
                  <a:pt x="1447440" y="207594"/>
                </a:lnTo>
                <a:lnTo>
                  <a:pt x="1419018" y="253828"/>
                </a:lnTo>
                <a:lnTo>
                  <a:pt x="1388999" y="270865"/>
                </a:lnTo>
                <a:lnTo>
                  <a:pt x="1392555" y="282333"/>
                </a:lnTo>
                <a:lnTo>
                  <a:pt x="1431051" y="264264"/>
                </a:lnTo>
                <a:lnTo>
                  <a:pt x="1459357" y="232994"/>
                </a:lnTo>
                <a:lnTo>
                  <a:pt x="1476787" y="191120"/>
                </a:lnTo>
                <a:lnTo>
                  <a:pt x="1482597" y="141236"/>
                </a:lnTo>
                <a:lnTo>
                  <a:pt x="1481145" y="115357"/>
                </a:lnTo>
                <a:lnTo>
                  <a:pt x="1469524" y="69484"/>
                </a:lnTo>
                <a:lnTo>
                  <a:pt x="1446401" y="32139"/>
                </a:lnTo>
                <a:lnTo>
                  <a:pt x="1413011" y="7393"/>
                </a:lnTo>
                <a:lnTo>
                  <a:pt x="1392555" y="0"/>
                </a:lnTo>
                <a:close/>
              </a:path>
              <a:path w="1482725" h="282575">
                <a:moveTo>
                  <a:pt x="90043" y="0"/>
                </a:moveTo>
                <a:lnTo>
                  <a:pt x="51641" y="18107"/>
                </a:lnTo>
                <a:lnTo>
                  <a:pt x="23240" y="49491"/>
                </a:lnTo>
                <a:lnTo>
                  <a:pt x="5810" y="91439"/>
                </a:lnTo>
                <a:lnTo>
                  <a:pt x="0" y="141236"/>
                </a:lnTo>
                <a:lnTo>
                  <a:pt x="1452" y="167180"/>
                </a:lnTo>
                <a:lnTo>
                  <a:pt x="13073" y="213058"/>
                </a:lnTo>
                <a:lnTo>
                  <a:pt x="36125" y="250279"/>
                </a:lnTo>
                <a:lnTo>
                  <a:pt x="69514" y="274949"/>
                </a:lnTo>
                <a:lnTo>
                  <a:pt x="90043" y="282333"/>
                </a:lnTo>
                <a:lnTo>
                  <a:pt x="93599" y="270865"/>
                </a:lnTo>
                <a:lnTo>
                  <a:pt x="77531" y="263743"/>
                </a:lnTo>
                <a:lnTo>
                  <a:pt x="63642" y="253828"/>
                </a:lnTo>
                <a:lnTo>
                  <a:pt x="35210" y="207594"/>
                </a:lnTo>
                <a:lnTo>
                  <a:pt x="26828" y="164656"/>
                </a:lnTo>
                <a:lnTo>
                  <a:pt x="25781" y="139750"/>
                </a:lnTo>
                <a:lnTo>
                  <a:pt x="26828" y="115667"/>
                </a:lnTo>
                <a:lnTo>
                  <a:pt x="35210" y="73881"/>
                </a:lnTo>
                <a:lnTo>
                  <a:pt x="63753" y="28373"/>
                </a:lnTo>
                <a:lnTo>
                  <a:pt x="94106" y="11468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702942" y="4801197"/>
            <a:ext cx="134620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3600" spc="7" baseline="11574" dirty="0">
                <a:latin typeface="Cambria Math"/>
                <a:cs typeface="Cambria Math"/>
              </a:rPr>
              <a:t>𝐴</a:t>
            </a:r>
            <a:r>
              <a:rPr sz="1750" spc="5" dirty="0">
                <a:latin typeface="Cambria Math"/>
                <a:cs typeface="Cambria Math"/>
              </a:rPr>
              <a:t>11  </a:t>
            </a:r>
            <a:r>
              <a:rPr sz="3600" baseline="11574" dirty="0">
                <a:latin typeface="Cambria Math"/>
                <a:cs typeface="Cambria Math"/>
              </a:rPr>
              <a:t>+</a:t>
            </a:r>
            <a:r>
              <a:rPr sz="3600" spc="-330" baseline="11574" dirty="0">
                <a:latin typeface="Cambria Math"/>
                <a:cs typeface="Cambria Math"/>
              </a:rPr>
              <a:t> </a:t>
            </a:r>
            <a:r>
              <a:rPr sz="3600" baseline="11574" dirty="0">
                <a:latin typeface="Cambria Math"/>
                <a:cs typeface="Cambria Math"/>
              </a:rPr>
              <a:t>𝐴</a:t>
            </a:r>
            <a:r>
              <a:rPr sz="1750" dirty="0">
                <a:latin typeface="Cambria Math"/>
                <a:cs typeface="Cambria Math"/>
              </a:rPr>
              <a:t>12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3600" spc="37" baseline="11574" dirty="0">
                <a:latin typeface="Cambria Math"/>
                <a:cs typeface="Cambria Math"/>
              </a:rPr>
              <a:t>𝐴</a:t>
            </a:r>
            <a:r>
              <a:rPr sz="1750" spc="25" dirty="0">
                <a:latin typeface="Cambria Math"/>
                <a:cs typeface="Cambria Math"/>
              </a:rPr>
              <a:t>21  </a:t>
            </a:r>
            <a:r>
              <a:rPr sz="3600" baseline="11574" dirty="0">
                <a:latin typeface="Cambria Math"/>
                <a:cs typeface="Cambria Math"/>
              </a:rPr>
              <a:t>−</a:t>
            </a:r>
            <a:r>
              <a:rPr sz="3600" spc="-419" baseline="11574" dirty="0">
                <a:latin typeface="Cambria Math"/>
                <a:cs typeface="Cambria Math"/>
              </a:rPr>
              <a:t> </a:t>
            </a:r>
            <a:r>
              <a:rPr sz="3600" baseline="11574" dirty="0">
                <a:latin typeface="Cambria Math"/>
                <a:cs typeface="Cambria Math"/>
              </a:rPr>
              <a:t>𝐴</a:t>
            </a:r>
            <a:r>
              <a:rPr sz="1750" dirty="0">
                <a:latin typeface="Cambria Math"/>
                <a:cs typeface="Cambria Math"/>
              </a:rPr>
              <a:t>11</a:t>
            </a:r>
            <a:endParaRPr sz="175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75"/>
              </a:spcBef>
            </a:pPr>
            <a:r>
              <a:rPr sz="3600" spc="7" baseline="11574" dirty="0">
                <a:latin typeface="Cambria Math"/>
                <a:cs typeface="Cambria Math"/>
              </a:rPr>
              <a:t>𝐴</a:t>
            </a:r>
            <a:r>
              <a:rPr sz="1750" spc="5" dirty="0">
                <a:latin typeface="Cambria Math"/>
                <a:cs typeface="Cambria Math"/>
              </a:rPr>
              <a:t>12  </a:t>
            </a:r>
            <a:r>
              <a:rPr sz="3600" baseline="11574" dirty="0">
                <a:latin typeface="Cambria Math"/>
                <a:cs typeface="Cambria Math"/>
              </a:rPr>
              <a:t>−</a:t>
            </a:r>
            <a:r>
              <a:rPr sz="3600" spc="-337" baseline="11574" dirty="0">
                <a:latin typeface="Cambria Math"/>
                <a:cs typeface="Cambria Math"/>
              </a:rPr>
              <a:t> </a:t>
            </a:r>
            <a:r>
              <a:rPr sz="3600" spc="30" baseline="11574" dirty="0">
                <a:latin typeface="Cambria Math"/>
                <a:cs typeface="Cambria Math"/>
              </a:rPr>
              <a:t>𝐴</a:t>
            </a:r>
            <a:r>
              <a:rPr sz="1750" spc="20" dirty="0">
                <a:latin typeface="Cambria Math"/>
                <a:cs typeface="Cambria Math"/>
              </a:rPr>
              <a:t>22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173857" y="4738687"/>
            <a:ext cx="1898014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80"/>
              </a:spcBef>
            </a:pPr>
            <a:r>
              <a:rPr sz="2400" dirty="0">
                <a:latin typeface="Cambria Math"/>
                <a:cs typeface="Cambria Math"/>
              </a:rPr>
              <a:t>×</a:t>
            </a:r>
            <a:r>
              <a:rPr sz="2400" spc="-15" dirty="0">
                <a:latin typeface="Cambria Math"/>
                <a:cs typeface="Cambria Math"/>
              </a:rPr>
              <a:t> 𝐵</a:t>
            </a:r>
            <a:r>
              <a:rPr sz="2625" spc="-22" baseline="-15873" dirty="0">
                <a:latin typeface="Cambria Math"/>
                <a:cs typeface="Cambria Math"/>
              </a:rPr>
              <a:t>22</a:t>
            </a:r>
            <a:endParaRPr sz="2625" baseline="-15873">
              <a:latin typeface="Cambria Math"/>
              <a:cs typeface="Cambria Math"/>
            </a:endParaRPr>
          </a:p>
          <a:p>
            <a:pPr marL="43815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mbria Math"/>
                <a:cs typeface="Cambria Math"/>
              </a:rPr>
              <a:t>× </a:t>
            </a:r>
            <a:r>
              <a:rPr sz="2400" spc="-15" dirty="0">
                <a:latin typeface="Cambria Math"/>
                <a:cs typeface="Cambria Math"/>
              </a:rPr>
              <a:t>(𝐵</a:t>
            </a:r>
            <a:r>
              <a:rPr sz="2625" spc="-22" baseline="-15873" dirty="0">
                <a:latin typeface="Cambria Math"/>
                <a:cs typeface="Cambria Math"/>
              </a:rPr>
              <a:t>22 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70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𝐵</a:t>
            </a:r>
            <a:r>
              <a:rPr sz="2625" spc="22" baseline="-15873" dirty="0">
                <a:latin typeface="Cambria Math"/>
                <a:cs typeface="Cambria Math"/>
              </a:rPr>
              <a:t>21</a:t>
            </a:r>
            <a:r>
              <a:rPr sz="2400" spc="1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43815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ambria Math"/>
                <a:cs typeface="Cambria Math"/>
              </a:rPr>
              <a:t>× </a:t>
            </a:r>
            <a:r>
              <a:rPr sz="2400" spc="-15" dirty="0">
                <a:latin typeface="Cambria Math"/>
                <a:cs typeface="Cambria Math"/>
              </a:rPr>
              <a:t>(𝐵</a:t>
            </a:r>
            <a:r>
              <a:rPr sz="2625" spc="-22" baseline="-15873" dirty="0">
                <a:latin typeface="Cambria Math"/>
                <a:cs typeface="Cambria Math"/>
              </a:rPr>
              <a:t>21 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70" dirty="0">
                <a:latin typeface="Cambria Math"/>
                <a:cs typeface="Cambria Math"/>
              </a:rPr>
              <a:t> </a:t>
            </a:r>
            <a:r>
              <a:rPr sz="2400" spc="15" dirty="0">
                <a:latin typeface="Cambria Math"/>
                <a:cs typeface="Cambria Math"/>
              </a:rPr>
              <a:t>𝐵</a:t>
            </a:r>
            <a:r>
              <a:rPr sz="2625" spc="22" baseline="-15873" dirty="0">
                <a:latin typeface="Cambria Math"/>
                <a:cs typeface="Cambria Math"/>
              </a:rPr>
              <a:t>22</a:t>
            </a:r>
            <a:r>
              <a:rPr sz="2400" spc="1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3157854" y="447547"/>
            <a:ext cx="316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Arial"/>
                <a:cs typeface="Arial"/>
              </a:rPr>
              <a:t>Strassen</a:t>
            </a:r>
            <a:r>
              <a:rPr spc="-60" dirty="0"/>
              <a:t>矩阵乘法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938272" y="193547"/>
            <a:ext cx="3326129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177667" y="295147"/>
            <a:ext cx="282067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微软雅黑"/>
                <a:cs typeface="微软雅黑"/>
              </a:rPr>
              <a:t>主定理与分治法</a:t>
            </a:r>
          </a:p>
        </p:txBody>
      </p:sp>
      <p:sp>
        <p:nvSpPr>
          <p:cNvPr id="4" name="object 4"/>
          <p:cNvSpPr/>
          <p:nvPr/>
        </p:nvSpPr>
        <p:spPr>
          <a:xfrm>
            <a:off x="594359" y="1018032"/>
            <a:ext cx="8177022" cy="3729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92836" y="1043939"/>
            <a:ext cx="8001000" cy="3554095"/>
          </a:xfrm>
          <a:custGeom>
            <a:avLst/>
            <a:gdLst/>
            <a:ahLst/>
            <a:cxnLst/>
            <a:rect l="l" t="t" r="r" b="b"/>
            <a:pathLst>
              <a:path w="8001000" h="3554095">
                <a:moveTo>
                  <a:pt x="7408672" y="0"/>
                </a:moveTo>
                <a:lnTo>
                  <a:pt x="592340" y="0"/>
                </a:lnTo>
                <a:lnTo>
                  <a:pt x="543759" y="1963"/>
                </a:lnTo>
                <a:lnTo>
                  <a:pt x="496260" y="7752"/>
                </a:lnTo>
                <a:lnTo>
                  <a:pt x="449994" y="17213"/>
                </a:lnTo>
                <a:lnTo>
                  <a:pt x="405115" y="30195"/>
                </a:lnTo>
                <a:lnTo>
                  <a:pt x="361775" y="46545"/>
                </a:lnTo>
                <a:lnTo>
                  <a:pt x="320126" y="66111"/>
                </a:lnTo>
                <a:lnTo>
                  <a:pt x="280321" y="88739"/>
                </a:lnTo>
                <a:lnTo>
                  <a:pt x="242512" y="114279"/>
                </a:lnTo>
                <a:lnTo>
                  <a:pt x="206852" y="142577"/>
                </a:lnTo>
                <a:lnTo>
                  <a:pt x="173493" y="173482"/>
                </a:lnTo>
                <a:lnTo>
                  <a:pt x="142587" y="206839"/>
                </a:lnTo>
                <a:lnTo>
                  <a:pt x="114287" y="242498"/>
                </a:lnTo>
                <a:lnTo>
                  <a:pt x="88746" y="280306"/>
                </a:lnTo>
                <a:lnTo>
                  <a:pt x="66116" y="320111"/>
                </a:lnTo>
                <a:lnTo>
                  <a:pt x="46549" y="361759"/>
                </a:lnTo>
                <a:lnTo>
                  <a:pt x="30198" y="405099"/>
                </a:lnTo>
                <a:lnTo>
                  <a:pt x="17215" y="449978"/>
                </a:lnTo>
                <a:lnTo>
                  <a:pt x="7752" y="496244"/>
                </a:lnTo>
                <a:lnTo>
                  <a:pt x="1963" y="543745"/>
                </a:lnTo>
                <a:lnTo>
                  <a:pt x="0" y="592327"/>
                </a:lnTo>
                <a:lnTo>
                  <a:pt x="0" y="2961640"/>
                </a:lnTo>
                <a:lnTo>
                  <a:pt x="1963" y="3010222"/>
                </a:lnTo>
                <a:lnTo>
                  <a:pt x="7752" y="3057723"/>
                </a:lnTo>
                <a:lnTo>
                  <a:pt x="17215" y="3103989"/>
                </a:lnTo>
                <a:lnTo>
                  <a:pt x="30198" y="3148868"/>
                </a:lnTo>
                <a:lnTo>
                  <a:pt x="46549" y="3192208"/>
                </a:lnTo>
                <a:lnTo>
                  <a:pt x="66116" y="3233856"/>
                </a:lnTo>
                <a:lnTo>
                  <a:pt x="88746" y="3273661"/>
                </a:lnTo>
                <a:lnTo>
                  <a:pt x="114287" y="3311469"/>
                </a:lnTo>
                <a:lnTo>
                  <a:pt x="142587" y="3347128"/>
                </a:lnTo>
                <a:lnTo>
                  <a:pt x="173493" y="3380486"/>
                </a:lnTo>
                <a:lnTo>
                  <a:pt x="206852" y="3411390"/>
                </a:lnTo>
                <a:lnTo>
                  <a:pt x="242512" y="3439688"/>
                </a:lnTo>
                <a:lnTo>
                  <a:pt x="280321" y="3465228"/>
                </a:lnTo>
                <a:lnTo>
                  <a:pt x="320126" y="3487856"/>
                </a:lnTo>
                <a:lnTo>
                  <a:pt x="361775" y="3507422"/>
                </a:lnTo>
                <a:lnTo>
                  <a:pt x="405115" y="3523772"/>
                </a:lnTo>
                <a:lnTo>
                  <a:pt x="449994" y="3536754"/>
                </a:lnTo>
                <a:lnTo>
                  <a:pt x="496260" y="3546215"/>
                </a:lnTo>
                <a:lnTo>
                  <a:pt x="543759" y="3552004"/>
                </a:lnTo>
                <a:lnTo>
                  <a:pt x="592340" y="3553968"/>
                </a:lnTo>
                <a:lnTo>
                  <a:pt x="7408672" y="3553968"/>
                </a:lnTo>
                <a:lnTo>
                  <a:pt x="7457254" y="3552004"/>
                </a:lnTo>
                <a:lnTo>
                  <a:pt x="7504755" y="3546215"/>
                </a:lnTo>
                <a:lnTo>
                  <a:pt x="7551021" y="3536754"/>
                </a:lnTo>
                <a:lnTo>
                  <a:pt x="7595900" y="3523772"/>
                </a:lnTo>
                <a:lnTo>
                  <a:pt x="7639240" y="3507422"/>
                </a:lnTo>
                <a:lnTo>
                  <a:pt x="7680888" y="3487856"/>
                </a:lnTo>
                <a:lnTo>
                  <a:pt x="7720693" y="3465228"/>
                </a:lnTo>
                <a:lnTo>
                  <a:pt x="7758501" y="3439688"/>
                </a:lnTo>
                <a:lnTo>
                  <a:pt x="7794160" y="3411390"/>
                </a:lnTo>
                <a:lnTo>
                  <a:pt x="7827518" y="3380486"/>
                </a:lnTo>
                <a:lnTo>
                  <a:pt x="7858422" y="3347128"/>
                </a:lnTo>
                <a:lnTo>
                  <a:pt x="7886720" y="3311469"/>
                </a:lnTo>
                <a:lnTo>
                  <a:pt x="7912260" y="3273661"/>
                </a:lnTo>
                <a:lnTo>
                  <a:pt x="7934888" y="3233856"/>
                </a:lnTo>
                <a:lnTo>
                  <a:pt x="7954454" y="3192208"/>
                </a:lnTo>
                <a:lnTo>
                  <a:pt x="7970804" y="3148868"/>
                </a:lnTo>
                <a:lnTo>
                  <a:pt x="7983786" y="3103989"/>
                </a:lnTo>
                <a:lnTo>
                  <a:pt x="7993247" y="3057723"/>
                </a:lnTo>
                <a:lnTo>
                  <a:pt x="7999036" y="3010222"/>
                </a:lnTo>
                <a:lnTo>
                  <a:pt x="8001000" y="2961640"/>
                </a:lnTo>
                <a:lnTo>
                  <a:pt x="8001000" y="592327"/>
                </a:lnTo>
                <a:lnTo>
                  <a:pt x="7999036" y="543745"/>
                </a:lnTo>
                <a:lnTo>
                  <a:pt x="7993247" y="496244"/>
                </a:lnTo>
                <a:lnTo>
                  <a:pt x="7983786" y="449978"/>
                </a:lnTo>
                <a:lnTo>
                  <a:pt x="7970804" y="405099"/>
                </a:lnTo>
                <a:lnTo>
                  <a:pt x="7954454" y="361759"/>
                </a:lnTo>
                <a:lnTo>
                  <a:pt x="7934888" y="320111"/>
                </a:lnTo>
                <a:lnTo>
                  <a:pt x="7912260" y="280306"/>
                </a:lnTo>
                <a:lnTo>
                  <a:pt x="7886720" y="242498"/>
                </a:lnTo>
                <a:lnTo>
                  <a:pt x="7858422" y="206839"/>
                </a:lnTo>
                <a:lnTo>
                  <a:pt x="7827518" y="173482"/>
                </a:lnTo>
                <a:lnTo>
                  <a:pt x="7794160" y="142577"/>
                </a:lnTo>
                <a:lnTo>
                  <a:pt x="7758501" y="114279"/>
                </a:lnTo>
                <a:lnTo>
                  <a:pt x="7720693" y="88739"/>
                </a:lnTo>
                <a:lnTo>
                  <a:pt x="7680888" y="66111"/>
                </a:lnTo>
                <a:lnTo>
                  <a:pt x="7639240" y="46545"/>
                </a:lnTo>
                <a:lnTo>
                  <a:pt x="7595900" y="30195"/>
                </a:lnTo>
                <a:lnTo>
                  <a:pt x="7551021" y="17213"/>
                </a:lnTo>
                <a:lnTo>
                  <a:pt x="7504755" y="7752"/>
                </a:lnTo>
                <a:lnTo>
                  <a:pt x="7457254" y="1963"/>
                </a:lnTo>
                <a:lnTo>
                  <a:pt x="7408672" y="0"/>
                </a:lnTo>
                <a:close/>
              </a:path>
            </a:pathLst>
          </a:custGeom>
          <a:solidFill>
            <a:srgbClr val="E4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876163" y="1841373"/>
            <a:ext cx="379730" cy="282575"/>
          </a:xfrm>
          <a:custGeom>
            <a:avLst/>
            <a:gdLst/>
            <a:ahLst/>
            <a:cxnLst/>
            <a:rect l="l" t="t" r="r" b="b"/>
            <a:pathLst>
              <a:path w="379729" h="282575">
                <a:moveTo>
                  <a:pt x="289178" y="0"/>
                </a:moveTo>
                <a:lnTo>
                  <a:pt x="285114" y="11429"/>
                </a:lnTo>
                <a:lnTo>
                  <a:pt x="301478" y="18504"/>
                </a:lnTo>
                <a:lnTo>
                  <a:pt x="315531" y="28305"/>
                </a:lnTo>
                <a:lnTo>
                  <a:pt x="344064" y="73852"/>
                </a:lnTo>
                <a:lnTo>
                  <a:pt x="352395" y="115623"/>
                </a:lnTo>
                <a:lnTo>
                  <a:pt x="353440" y="139700"/>
                </a:lnTo>
                <a:lnTo>
                  <a:pt x="352393" y="164633"/>
                </a:lnTo>
                <a:lnTo>
                  <a:pt x="344011" y="207547"/>
                </a:lnTo>
                <a:lnTo>
                  <a:pt x="315531" y="253793"/>
                </a:lnTo>
                <a:lnTo>
                  <a:pt x="285623" y="270890"/>
                </a:lnTo>
                <a:lnTo>
                  <a:pt x="289178" y="282321"/>
                </a:lnTo>
                <a:lnTo>
                  <a:pt x="327675" y="264239"/>
                </a:lnTo>
                <a:lnTo>
                  <a:pt x="355981" y="232917"/>
                </a:lnTo>
                <a:lnTo>
                  <a:pt x="373411" y="191071"/>
                </a:lnTo>
                <a:lnTo>
                  <a:pt x="379222" y="141224"/>
                </a:lnTo>
                <a:lnTo>
                  <a:pt x="377767" y="115339"/>
                </a:lnTo>
                <a:lnTo>
                  <a:pt x="366095" y="69429"/>
                </a:lnTo>
                <a:lnTo>
                  <a:pt x="342971" y="32093"/>
                </a:lnTo>
                <a:lnTo>
                  <a:pt x="309633" y="7379"/>
                </a:lnTo>
                <a:lnTo>
                  <a:pt x="289178" y="0"/>
                </a:lnTo>
                <a:close/>
              </a:path>
              <a:path w="379729" h="282575">
                <a:moveTo>
                  <a:pt x="90042" y="0"/>
                </a:moveTo>
                <a:lnTo>
                  <a:pt x="51546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1"/>
                </a:lnTo>
                <a:lnTo>
                  <a:pt x="93599" y="270890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79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355841" y="1751457"/>
            <a:ext cx="6870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𝑎</a:t>
            </a:r>
            <a:r>
              <a:rPr sz="2400" spc="-5" dirty="0">
                <a:latin typeface="Cambria Math"/>
                <a:cs typeface="Cambria Math"/>
              </a:rPr>
              <a:t>𝑇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63358" y="1841373"/>
            <a:ext cx="913130" cy="282575"/>
          </a:xfrm>
          <a:custGeom>
            <a:avLst/>
            <a:gdLst/>
            <a:ahLst/>
            <a:cxnLst/>
            <a:rect l="l" t="t" r="r" b="b"/>
            <a:pathLst>
              <a:path w="913129" h="282575">
                <a:moveTo>
                  <a:pt x="822579" y="0"/>
                </a:moveTo>
                <a:lnTo>
                  <a:pt x="818515" y="11429"/>
                </a:lnTo>
                <a:lnTo>
                  <a:pt x="834878" y="18504"/>
                </a:lnTo>
                <a:lnTo>
                  <a:pt x="848931" y="28305"/>
                </a:lnTo>
                <a:lnTo>
                  <a:pt x="877464" y="73852"/>
                </a:lnTo>
                <a:lnTo>
                  <a:pt x="885795" y="115623"/>
                </a:lnTo>
                <a:lnTo>
                  <a:pt x="886841" y="139700"/>
                </a:lnTo>
                <a:lnTo>
                  <a:pt x="885793" y="164633"/>
                </a:lnTo>
                <a:lnTo>
                  <a:pt x="877411" y="207547"/>
                </a:lnTo>
                <a:lnTo>
                  <a:pt x="848931" y="253793"/>
                </a:lnTo>
                <a:lnTo>
                  <a:pt x="819023" y="270890"/>
                </a:lnTo>
                <a:lnTo>
                  <a:pt x="822579" y="282321"/>
                </a:lnTo>
                <a:lnTo>
                  <a:pt x="861075" y="264239"/>
                </a:lnTo>
                <a:lnTo>
                  <a:pt x="889381" y="232917"/>
                </a:lnTo>
                <a:lnTo>
                  <a:pt x="906811" y="191071"/>
                </a:lnTo>
                <a:lnTo>
                  <a:pt x="912622" y="141224"/>
                </a:lnTo>
                <a:lnTo>
                  <a:pt x="911167" y="115339"/>
                </a:lnTo>
                <a:lnTo>
                  <a:pt x="899495" y="69429"/>
                </a:lnTo>
                <a:lnTo>
                  <a:pt x="876371" y="32093"/>
                </a:lnTo>
                <a:lnTo>
                  <a:pt x="843033" y="7379"/>
                </a:lnTo>
                <a:lnTo>
                  <a:pt x="822579" y="0"/>
                </a:lnTo>
                <a:close/>
              </a:path>
              <a:path w="913129" h="282575">
                <a:moveTo>
                  <a:pt x="90043" y="0"/>
                </a:moveTo>
                <a:lnTo>
                  <a:pt x="51546" y="18081"/>
                </a:lnTo>
                <a:lnTo>
                  <a:pt x="23241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3" y="282321"/>
                </a:lnTo>
                <a:lnTo>
                  <a:pt x="93599" y="270890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80" y="11429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29232" y="185547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26288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775956" y="1844039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30">
                <a:moveTo>
                  <a:pt x="0" y="11429"/>
                </a:moveTo>
                <a:lnTo>
                  <a:pt x="66421" y="11429"/>
                </a:lnTo>
                <a:lnTo>
                  <a:pt x="66421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210043" y="1855470"/>
            <a:ext cx="0" cy="265430"/>
          </a:xfrm>
          <a:custGeom>
            <a:avLst/>
            <a:gdLst/>
            <a:ahLst/>
            <a:cxnLst/>
            <a:rect l="l" t="t" r="r" b="b"/>
            <a:pathLst>
              <a:path h="265430">
                <a:moveTo>
                  <a:pt x="0" y="0"/>
                </a:moveTo>
                <a:lnTo>
                  <a:pt x="0" y="265430"/>
                </a:lnTo>
              </a:path>
            </a:pathLst>
          </a:custGeom>
          <a:ln w="2616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196963" y="1844039"/>
            <a:ext cx="66675" cy="11430"/>
          </a:xfrm>
          <a:custGeom>
            <a:avLst/>
            <a:gdLst/>
            <a:ahLst/>
            <a:cxnLst/>
            <a:rect l="l" t="t" r="r" b="b"/>
            <a:pathLst>
              <a:path w="66675" h="11430">
                <a:moveTo>
                  <a:pt x="0" y="11429"/>
                </a:moveTo>
                <a:lnTo>
                  <a:pt x="66293" y="11429"/>
                </a:lnTo>
                <a:lnTo>
                  <a:pt x="66293" y="0"/>
                </a:lnTo>
                <a:lnTo>
                  <a:pt x="0" y="0"/>
                </a:lnTo>
                <a:lnTo>
                  <a:pt x="0" y="11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258304" y="1751457"/>
            <a:ext cx="105473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2400" spc="35" dirty="0">
                <a:latin typeface="Cambria Math"/>
                <a:cs typeface="Cambria Math"/>
              </a:rPr>
              <a:t>𝑛</a:t>
            </a:r>
            <a:r>
              <a:rPr sz="2400" spc="-5" dirty="0">
                <a:latin typeface="Cambria Math"/>
                <a:cs typeface="Cambria Math"/>
              </a:rPr>
              <a:t>/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𝑏	</a:t>
            </a:r>
            <a:r>
              <a:rPr sz="2400" dirty="0"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433447" y="3491865"/>
            <a:ext cx="396240" cy="282575"/>
          </a:xfrm>
          <a:custGeom>
            <a:avLst/>
            <a:gdLst/>
            <a:ahLst/>
            <a:cxnLst/>
            <a:rect l="l" t="t" r="r" b="b"/>
            <a:pathLst>
              <a:path w="396239" h="282575">
                <a:moveTo>
                  <a:pt x="305942" y="0"/>
                </a:moveTo>
                <a:lnTo>
                  <a:pt x="301878" y="11430"/>
                </a:lnTo>
                <a:lnTo>
                  <a:pt x="318242" y="18504"/>
                </a:lnTo>
                <a:lnTo>
                  <a:pt x="332295" y="28305"/>
                </a:lnTo>
                <a:lnTo>
                  <a:pt x="360828" y="73852"/>
                </a:lnTo>
                <a:lnTo>
                  <a:pt x="369159" y="115623"/>
                </a:lnTo>
                <a:lnTo>
                  <a:pt x="370204" y="139700"/>
                </a:lnTo>
                <a:lnTo>
                  <a:pt x="369157" y="164633"/>
                </a:lnTo>
                <a:lnTo>
                  <a:pt x="360775" y="207547"/>
                </a:lnTo>
                <a:lnTo>
                  <a:pt x="332295" y="253793"/>
                </a:lnTo>
                <a:lnTo>
                  <a:pt x="302386" y="270891"/>
                </a:lnTo>
                <a:lnTo>
                  <a:pt x="305942" y="282321"/>
                </a:lnTo>
                <a:lnTo>
                  <a:pt x="344439" y="264239"/>
                </a:lnTo>
                <a:lnTo>
                  <a:pt x="372744" y="232918"/>
                </a:lnTo>
                <a:lnTo>
                  <a:pt x="390175" y="191071"/>
                </a:lnTo>
                <a:lnTo>
                  <a:pt x="395985" y="141224"/>
                </a:lnTo>
                <a:lnTo>
                  <a:pt x="394531" y="115339"/>
                </a:lnTo>
                <a:lnTo>
                  <a:pt x="382859" y="69429"/>
                </a:lnTo>
                <a:lnTo>
                  <a:pt x="359735" y="32093"/>
                </a:lnTo>
                <a:lnTo>
                  <a:pt x="326397" y="7379"/>
                </a:lnTo>
                <a:lnTo>
                  <a:pt x="305942" y="0"/>
                </a:lnTo>
                <a:close/>
              </a:path>
              <a:path w="396239" h="282575">
                <a:moveTo>
                  <a:pt x="90042" y="0"/>
                </a:moveTo>
                <a:lnTo>
                  <a:pt x="51546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0" y="141224"/>
                </a:lnTo>
                <a:lnTo>
                  <a:pt x="1432" y="167159"/>
                </a:lnTo>
                <a:lnTo>
                  <a:pt x="12965" y="212982"/>
                </a:lnTo>
                <a:lnTo>
                  <a:pt x="36018" y="250227"/>
                </a:lnTo>
                <a:lnTo>
                  <a:pt x="69494" y="274941"/>
                </a:lnTo>
                <a:lnTo>
                  <a:pt x="90042" y="282321"/>
                </a:lnTo>
                <a:lnTo>
                  <a:pt x="93598" y="270891"/>
                </a:lnTo>
                <a:lnTo>
                  <a:pt x="77475" y="263717"/>
                </a:lnTo>
                <a:lnTo>
                  <a:pt x="63579" y="253793"/>
                </a:lnTo>
                <a:lnTo>
                  <a:pt x="35083" y="207547"/>
                </a:lnTo>
                <a:lnTo>
                  <a:pt x="26701" y="164633"/>
                </a:lnTo>
                <a:lnTo>
                  <a:pt x="25653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674" y="28305"/>
                </a:lnTo>
                <a:lnTo>
                  <a:pt x="93979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03830" y="3402025"/>
            <a:ext cx="9772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735965" algn="l"/>
              </a:tabLst>
            </a:pPr>
            <a:r>
              <a:rPr sz="2400" dirty="0">
                <a:latin typeface="Cambria Math"/>
                <a:cs typeface="Cambria Math"/>
              </a:rPr>
              <a:t>𝑻 </a:t>
            </a:r>
            <a:r>
              <a:rPr sz="2400" spc="-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𝒏	=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3277615" y="2951733"/>
            <a:ext cx="178435" cy="1363345"/>
          </a:xfrm>
          <a:custGeom>
            <a:avLst/>
            <a:gdLst/>
            <a:ahLst/>
            <a:cxnLst/>
            <a:rect l="l" t="t" r="r" b="b"/>
            <a:pathLst>
              <a:path w="178435" h="1363345">
                <a:moveTo>
                  <a:pt x="177926" y="0"/>
                </a:moveTo>
                <a:lnTo>
                  <a:pt x="125158" y="23637"/>
                </a:lnTo>
                <a:lnTo>
                  <a:pt x="89916" y="73278"/>
                </a:lnTo>
                <a:lnTo>
                  <a:pt x="70088" y="151082"/>
                </a:lnTo>
                <a:lnTo>
                  <a:pt x="65145" y="201455"/>
                </a:lnTo>
                <a:lnTo>
                  <a:pt x="63500" y="259461"/>
                </a:lnTo>
                <a:lnTo>
                  <a:pt x="63500" y="535686"/>
                </a:lnTo>
                <a:lnTo>
                  <a:pt x="62430" y="567741"/>
                </a:lnTo>
                <a:lnTo>
                  <a:pt x="53909" y="619089"/>
                </a:lnTo>
                <a:lnTo>
                  <a:pt x="37218" y="653504"/>
                </a:lnTo>
                <a:lnTo>
                  <a:pt x="0" y="673988"/>
                </a:lnTo>
                <a:lnTo>
                  <a:pt x="0" y="691768"/>
                </a:lnTo>
                <a:lnTo>
                  <a:pt x="37647" y="712200"/>
                </a:lnTo>
                <a:lnTo>
                  <a:pt x="59324" y="769699"/>
                </a:lnTo>
                <a:lnTo>
                  <a:pt x="63500" y="828674"/>
                </a:lnTo>
                <a:lnTo>
                  <a:pt x="63500" y="1103248"/>
                </a:lnTo>
                <a:lnTo>
                  <a:pt x="65145" y="1161254"/>
                </a:lnTo>
                <a:lnTo>
                  <a:pt x="70088" y="1211627"/>
                </a:lnTo>
                <a:lnTo>
                  <a:pt x="78341" y="1254357"/>
                </a:lnTo>
                <a:lnTo>
                  <a:pt x="105346" y="1317509"/>
                </a:lnTo>
                <a:lnTo>
                  <a:pt x="149351" y="1354189"/>
                </a:lnTo>
                <a:lnTo>
                  <a:pt x="177926" y="1362836"/>
                </a:lnTo>
                <a:lnTo>
                  <a:pt x="177926" y="1348613"/>
                </a:lnTo>
                <a:lnTo>
                  <a:pt x="157612" y="1340443"/>
                </a:lnTo>
                <a:lnTo>
                  <a:pt x="140287" y="1326213"/>
                </a:lnTo>
                <a:lnTo>
                  <a:pt x="114554" y="1279524"/>
                </a:lnTo>
                <a:lnTo>
                  <a:pt x="99695" y="1204848"/>
                </a:lnTo>
                <a:lnTo>
                  <a:pt x="95980" y="1155509"/>
                </a:lnTo>
                <a:lnTo>
                  <a:pt x="94851" y="1103248"/>
                </a:lnTo>
                <a:lnTo>
                  <a:pt x="94742" y="854582"/>
                </a:lnTo>
                <a:lnTo>
                  <a:pt x="92461" y="814244"/>
                </a:lnTo>
                <a:lnTo>
                  <a:pt x="81186" y="752141"/>
                </a:lnTo>
                <a:lnTo>
                  <a:pt x="62118" y="713472"/>
                </a:lnTo>
                <a:lnTo>
                  <a:pt x="31114" y="684021"/>
                </a:lnTo>
                <a:lnTo>
                  <a:pt x="31114" y="680338"/>
                </a:lnTo>
                <a:lnTo>
                  <a:pt x="62940" y="649888"/>
                </a:lnTo>
                <a:lnTo>
                  <a:pt x="82794" y="609647"/>
                </a:lnTo>
                <a:lnTo>
                  <a:pt x="93410" y="548497"/>
                </a:lnTo>
                <a:lnTo>
                  <a:pt x="94742" y="509777"/>
                </a:lnTo>
                <a:lnTo>
                  <a:pt x="94851" y="259461"/>
                </a:lnTo>
                <a:lnTo>
                  <a:pt x="95980" y="207200"/>
                </a:lnTo>
                <a:lnTo>
                  <a:pt x="99695" y="157861"/>
                </a:lnTo>
                <a:lnTo>
                  <a:pt x="105886" y="116522"/>
                </a:lnTo>
                <a:lnTo>
                  <a:pt x="125938" y="56798"/>
                </a:lnTo>
                <a:lnTo>
                  <a:pt x="157612" y="22266"/>
                </a:lnTo>
                <a:lnTo>
                  <a:pt x="177926" y="14096"/>
                </a:lnTo>
                <a:lnTo>
                  <a:pt x="1779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733424" y="2998342"/>
            <a:ext cx="561975" cy="368300"/>
          </a:xfrm>
          <a:custGeom>
            <a:avLst/>
            <a:gdLst/>
            <a:ahLst/>
            <a:cxnLst/>
            <a:rect l="l" t="t" r="r" b="b"/>
            <a:pathLst>
              <a:path w="561975" h="368300">
                <a:moveTo>
                  <a:pt x="465068" y="0"/>
                </a:moveTo>
                <a:lnTo>
                  <a:pt x="461385" y="12192"/>
                </a:lnTo>
                <a:lnTo>
                  <a:pt x="478291" y="20955"/>
                </a:lnTo>
                <a:lnTo>
                  <a:pt x="493008" y="33718"/>
                </a:lnTo>
                <a:lnTo>
                  <a:pt x="515868" y="71247"/>
                </a:lnTo>
                <a:lnTo>
                  <a:pt x="529806" y="122285"/>
                </a:lnTo>
                <a:lnTo>
                  <a:pt x="534410" y="184277"/>
                </a:lnTo>
                <a:lnTo>
                  <a:pt x="533263" y="216540"/>
                </a:lnTo>
                <a:lnTo>
                  <a:pt x="524015" y="272877"/>
                </a:lnTo>
                <a:lnTo>
                  <a:pt x="505533" y="317690"/>
                </a:lnTo>
                <a:lnTo>
                  <a:pt x="478291" y="347218"/>
                </a:lnTo>
                <a:lnTo>
                  <a:pt x="461385" y="355981"/>
                </a:lnTo>
                <a:lnTo>
                  <a:pt x="465068" y="368173"/>
                </a:lnTo>
                <a:lnTo>
                  <a:pt x="506216" y="346265"/>
                </a:lnTo>
                <a:lnTo>
                  <a:pt x="536696" y="304927"/>
                </a:lnTo>
                <a:lnTo>
                  <a:pt x="555555" y="249205"/>
                </a:lnTo>
                <a:lnTo>
                  <a:pt x="561842" y="184150"/>
                </a:lnTo>
                <a:lnTo>
                  <a:pt x="560270" y="150381"/>
                </a:lnTo>
                <a:lnTo>
                  <a:pt x="547697" y="89941"/>
                </a:lnTo>
                <a:lnTo>
                  <a:pt x="522789" y="40147"/>
                </a:lnTo>
                <a:lnTo>
                  <a:pt x="486975" y="8524"/>
                </a:lnTo>
                <a:lnTo>
                  <a:pt x="465068" y="0"/>
                </a:lnTo>
                <a:close/>
              </a:path>
              <a:path w="561975" h="368300">
                <a:moveTo>
                  <a:pt x="96641" y="0"/>
                </a:moveTo>
                <a:lnTo>
                  <a:pt x="55556" y="21907"/>
                </a:lnTo>
                <a:lnTo>
                  <a:pt x="25140" y="63246"/>
                </a:lnTo>
                <a:lnTo>
                  <a:pt x="6280" y="118983"/>
                </a:lnTo>
                <a:lnTo>
                  <a:pt x="0" y="184277"/>
                </a:lnTo>
                <a:lnTo>
                  <a:pt x="1565" y="217844"/>
                </a:lnTo>
                <a:lnTo>
                  <a:pt x="14138" y="278233"/>
                </a:lnTo>
                <a:lnTo>
                  <a:pt x="39026" y="328025"/>
                </a:lnTo>
                <a:lnTo>
                  <a:pt x="74753" y="359648"/>
                </a:lnTo>
                <a:lnTo>
                  <a:pt x="96641" y="368173"/>
                </a:lnTo>
                <a:lnTo>
                  <a:pt x="100451" y="355981"/>
                </a:lnTo>
                <a:lnTo>
                  <a:pt x="83470" y="347218"/>
                </a:lnTo>
                <a:lnTo>
                  <a:pt x="68716" y="334454"/>
                </a:lnTo>
                <a:lnTo>
                  <a:pt x="45841" y="296926"/>
                </a:lnTo>
                <a:lnTo>
                  <a:pt x="31950" y="246078"/>
                </a:lnTo>
                <a:lnTo>
                  <a:pt x="27303" y="184150"/>
                </a:lnTo>
                <a:lnTo>
                  <a:pt x="28463" y="151917"/>
                </a:lnTo>
                <a:lnTo>
                  <a:pt x="37746" y="95390"/>
                </a:lnTo>
                <a:lnTo>
                  <a:pt x="56177" y="50482"/>
                </a:lnTo>
                <a:lnTo>
                  <a:pt x="83470" y="20955"/>
                </a:lnTo>
                <a:lnTo>
                  <a:pt x="100451" y="12192"/>
                </a:lnTo>
                <a:lnTo>
                  <a:pt x="96641" y="0"/>
                </a:lnTo>
                <a:close/>
              </a:path>
            </a:pathLst>
          </a:custGeom>
          <a:solidFill>
            <a:srgbClr val="6F2F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01420" y="3463163"/>
            <a:ext cx="1188720" cy="368300"/>
          </a:xfrm>
          <a:custGeom>
            <a:avLst/>
            <a:gdLst/>
            <a:ahLst/>
            <a:cxnLst/>
            <a:rect l="l" t="t" r="r" b="b"/>
            <a:pathLst>
              <a:path w="1188720" h="368300">
                <a:moveTo>
                  <a:pt x="1091432" y="0"/>
                </a:moveTo>
                <a:lnTo>
                  <a:pt x="1087749" y="12191"/>
                </a:lnTo>
                <a:lnTo>
                  <a:pt x="1104655" y="20955"/>
                </a:lnTo>
                <a:lnTo>
                  <a:pt x="1119372" y="33718"/>
                </a:lnTo>
                <a:lnTo>
                  <a:pt x="1142232" y="71247"/>
                </a:lnTo>
                <a:lnTo>
                  <a:pt x="1156170" y="122285"/>
                </a:lnTo>
                <a:lnTo>
                  <a:pt x="1160774" y="184276"/>
                </a:lnTo>
                <a:lnTo>
                  <a:pt x="1159627" y="216540"/>
                </a:lnTo>
                <a:lnTo>
                  <a:pt x="1150379" y="272877"/>
                </a:lnTo>
                <a:lnTo>
                  <a:pt x="1131897" y="317690"/>
                </a:lnTo>
                <a:lnTo>
                  <a:pt x="1104655" y="347218"/>
                </a:lnTo>
                <a:lnTo>
                  <a:pt x="1087749" y="355981"/>
                </a:lnTo>
                <a:lnTo>
                  <a:pt x="1091432" y="368173"/>
                </a:lnTo>
                <a:lnTo>
                  <a:pt x="1132580" y="346265"/>
                </a:lnTo>
                <a:lnTo>
                  <a:pt x="1163060" y="304926"/>
                </a:lnTo>
                <a:lnTo>
                  <a:pt x="1181919" y="249205"/>
                </a:lnTo>
                <a:lnTo>
                  <a:pt x="1188206" y="184150"/>
                </a:lnTo>
                <a:lnTo>
                  <a:pt x="1186634" y="150381"/>
                </a:lnTo>
                <a:lnTo>
                  <a:pt x="1174061" y="89941"/>
                </a:lnTo>
                <a:lnTo>
                  <a:pt x="1149153" y="40147"/>
                </a:lnTo>
                <a:lnTo>
                  <a:pt x="1113339" y="8524"/>
                </a:lnTo>
                <a:lnTo>
                  <a:pt x="1091432" y="0"/>
                </a:lnTo>
                <a:close/>
              </a:path>
              <a:path w="1188720" h="368300">
                <a:moveTo>
                  <a:pt x="96641" y="0"/>
                </a:moveTo>
                <a:lnTo>
                  <a:pt x="55556" y="21907"/>
                </a:lnTo>
                <a:lnTo>
                  <a:pt x="25140" y="63246"/>
                </a:lnTo>
                <a:lnTo>
                  <a:pt x="6280" y="118983"/>
                </a:lnTo>
                <a:lnTo>
                  <a:pt x="0" y="184276"/>
                </a:lnTo>
                <a:lnTo>
                  <a:pt x="1565" y="217844"/>
                </a:lnTo>
                <a:lnTo>
                  <a:pt x="14138" y="278233"/>
                </a:lnTo>
                <a:lnTo>
                  <a:pt x="39026" y="328025"/>
                </a:lnTo>
                <a:lnTo>
                  <a:pt x="74753" y="359648"/>
                </a:lnTo>
                <a:lnTo>
                  <a:pt x="96641" y="368173"/>
                </a:lnTo>
                <a:lnTo>
                  <a:pt x="100451" y="355981"/>
                </a:lnTo>
                <a:lnTo>
                  <a:pt x="83470" y="347218"/>
                </a:lnTo>
                <a:lnTo>
                  <a:pt x="68716" y="334454"/>
                </a:lnTo>
                <a:lnTo>
                  <a:pt x="45841" y="296925"/>
                </a:lnTo>
                <a:lnTo>
                  <a:pt x="31950" y="246078"/>
                </a:lnTo>
                <a:lnTo>
                  <a:pt x="27303" y="184150"/>
                </a:lnTo>
                <a:lnTo>
                  <a:pt x="28463" y="151917"/>
                </a:lnTo>
                <a:lnTo>
                  <a:pt x="37746" y="95390"/>
                </a:lnTo>
                <a:lnTo>
                  <a:pt x="56177" y="50482"/>
                </a:lnTo>
                <a:lnTo>
                  <a:pt x="83470" y="20954"/>
                </a:lnTo>
                <a:lnTo>
                  <a:pt x="100451" y="12191"/>
                </a:lnTo>
                <a:lnTo>
                  <a:pt x="96641" y="0"/>
                </a:lnTo>
                <a:close/>
              </a:path>
            </a:pathLst>
          </a:custGeom>
          <a:solidFill>
            <a:srgbClr val="006FC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3411092" y="2854093"/>
            <a:ext cx="3640454" cy="141986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82550">
              <a:lnSpc>
                <a:spcPct val="100000"/>
              </a:lnSpc>
              <a:spcBef>
                <a:spcPts val="875"/>
              </a:spcBef>
              <a:tabLst>
                <a:tab pos="433070" algn="l"/>
                <a:tab pos="911225" algn="l"/>
                <a:tab pos="1583690" algn="l"/>
              </a:tabLst>
            </a:pPr>
            <a:r>
              <a:rPr sz="2400" dirty="0">
                <a:solidFill>
                  <a:srgbClr val="6F2F9F"/>
                </a:solidFill>
                <a:latin typeface="Cambria Math"/>
                <a:cs typeface="Cambria Math"/>
              </a:rPr>
              <a:t>𝑂	</a:t>
            </a:r>
            <a:r>
              <a:rPr sz="2400" spc="70" dirty="0">
                <a:solidFill>
                  <a:srgbClr val="6F2F9F"/>
                </a:solidFill>
                <a:latin typeface="Cambria Math"/>
                <a:cs typeface="Cambria Math"/>
              </a:rPr>
              <a:t>𝑛</a:t>
            </a:r>
            <a:r>
              <a:rPr sz="2625" spc="104" baseline="28571" dirty="0">
                <a:solidFill>
                  <a:srgbClr val="6F2F9F"/>
                </a:solidFill>
                <a:latin typeface="Cambria Math"/>
                <a:cs typeface="Cambria Math"/>
              </a:rPr>
              <a:t>𝑑	</a:t>
            </a:r>
            <a:r>
              <a:rPr sz="2400" dirty="0">
                <a:latin typeface="Cambria Math"/>
                <a:cs typeface="Cambria Math"/>
              </a:rPr>
              <a:t>,	</a:t>
            </a:r>
            <a:r>
              <a:rPr sz="2400" dirty="0">
                <a:latin typeface="仿宋"/>
                <a:cs typeface="仿宋"/>
              </a:rPr>
              <a:t>如果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1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log</a:t>
            </a:r>
            <a:r>
              <a:rPr sz="2625" spc="67" baseline="-15873" dirty="0">
                <a:latin typeface="Cambria Math"/>
                <a:cs typeface="Cambria Math"/>
              </a:rPr>
              <a:t>𝑏</a:t>
            </a:r>
            <a:r>
              <a:rPr sz="2625" spc="202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  <a:p>
            <a:pPr marL="50800">
              <a:lnSpc>
                <a:spcPct val="100000"/>
              </a:lnSpc>
              <a:spcBef>
                <a:spcPts val="780"/>
              </a:spcBef>
              <a:tabLst>
                <a:tab pos="400685" algn="l"/>
                <a:tab pos="1505585" algn="l"/>
              </a:tabLst>
            </a:pP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𝑂	</a:t>
            </a:r>
            <a:r>
              <a:rPr sz="2400" spc="50" dirty="0">
                <a:solidFill>
                  <a:srgbClr val="006FC0"/>
                </a:solidFill>
                <a:latin typeface="Cambria Math"/>
                <a:cs typeface="Cambria Math"/>
              </a:rPr>
              <a:t>𝑛</a:t>
            </a:r>
            <a:r>
              <a:rPr sz="2625" spc="75" baseline="28571" dirty="0">
                <a:solidFill>
                  <a:srgbClr val="006FC0"/>
                </a:solidFill>
                <a:latin typeface="Cambria Math"/>
                <a:cs typeface="Cambria Math"/>
              </a:rPr>
              <a:t>𝑑</a:t>
            </a:r>
            <a:r>
              <a:rPr sz="2400" spc="50" dirty="0">
                <a:solidFill>
                  <a:srgbClr val="006FC0"/>
                </a:solidFill>
                <a:latin typeface="Cambria Math"/>
                <a:cs typeface="Cambria Math"/>
              </a:rPr>
              <a:t>𝑙𝑜𝑔𝑛	</a:t>
            </a:r>
            <a:r>
              <a:rPr sz="2400" dirty="0">
                <a:solidFill>
                  <a:srgbClr val="006FC0"/>
                </a:solidFill>
                <a:latin typeface="Cambria Math"/>
                <a:cs typeface="Cambria Math"/>
              </a:rPr>
              <a:t>,</a:t>
            </a:r>
            <a:r>
              <a:rPr sz="2400" spc="-165" dirty="0">
                <a:solidFill>
                  <a:srgbClr val="006FC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仿宋"/>
                <a:cs typeface="仿宋"/>
              </a:rPr>
              <a:t>如</a:t>
            </a:r>
            <a:r>
              <a:rPr sz="2400" spc="-5" dirty="0">
                <a:latin typeface="仿宋"/>
                <a:cs typeface="仿宋"/>
              </a:rPr>
              <a:t>果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log</a:t>
            </a:r>
            <a:r>
              <a:rPr sz="2625" spc="67" baseline="-15873" dirty="0">
                <a:latin typeface="Cambria Math"/>
                <a:cs typeface="Cambria Math"/>
              </a:rPr>
              <a:t>𝑏</a:t>
            </a:r>
            <a:r>
              <a:rPr sz="2625" spc="209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  <a:p>
            <a:pPr marL="121920">
              <a:lnSpc>
                <a:spcPct val="100000"/>
              </a:lnSpc>
              <a:spcBef>
                <a:spcPts val="780"/>
              </a:spcBef>
            </a:pPr>
            <a:r>
              <a:rPr sz="2400" spc="75" dirty="0">
                <a:solidFill>
                  <a:srgbClr val="FF8000"/>
                </a:solidFill>
                <a:latin typeface="Cambria Math"/>
                <a:cs typeface="Cambria Math"/>
              </a:rPr>
              <a:t>𝑂(𝑛</a:t>
            </a:r>
            <a:r>
              <a:rPr sz="2625" spc="112" baseline="28571" dirty="0">
                <a:solidFill>
                  <a:srgbClr val="FF8000"/>
                </a:solidFill>
                <a:latin typeface="Cambria Math"/>
                <a:cs typeface="Cambria Math"/>
              </a:rPr>
              <a:t>log</a:t>
            </a:r>
            <a:r>
              <a:rPr sz="2175" spc="112" baseline="19157" dirty="0">
                <a:solidFill>
                  <a:srgbClr val="FF8000"/>
                </a:solidFill>
                <a:latin typeface="Cambria Math"/>
                <a:cs typeface="Cambria Math"/>
              </a:rPr>
              <a:t>𝑏</a:t>
            </a:r>
            <a:r>
              <a:rPr sz="2175" spc="195" baseline="19157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2625" spc="127" baseline="28571" dirty="0">
                <a:solidFill>
                  <a:srgbClr val="FF8000"/>
                </a:solidFill>
                <a:latin typeface="Cambria Math"/>
                <a:cs typeface="Cambria Math"/>
              </a:rPr>
              <a:t>𝑎</a:t>
            </a:r>
            <a:r>
              <a:rPr sz="2400" spc="85" dirty="0">
                <a:solidFill>
                  <a:srgbClr val="FF8000"/>
                </a:solidFill>
                <a:latin typeface="Cambria Math"/>
                <a:cs typeface="Cambria Math"/>
              </a:rPr>
              <a:t>),</a:t>
            </a:r>
            <a:r>
              <a:rPr sz="2400" spc="-145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latin typeface="仿宋"/>
                <a:cs typeface="仿宋"/>
              </a:rPr>
              <a:t>如果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&lt;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45" dirty="0">
                <a:latin typeface="Cambria Math"/>
                <a:cs typeface="Cambria Math"/>
              </a:rPr>
              <a:t>log</a:t>
            </a:r>
            <a:r>
              <a:rPr sz="2625" spc="67" baseline="-15873" dirty="0">
                <a:latin typeface="Cambria Math"/>
                <a:cs typeface="Cambria Math"/>
              </a:rPr>
              <a:t>𝑏</a:t>
            </a:r>
            <a:r>
              <a:rPr sz="2625" spc="217" baseline="-15873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𝑎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91312" y="1028661"/>
            <a:ext cx="8081772" cy="521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59308" y="1018044"/>
            <a:ext cx="1397508" cy="757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11123" y="1071372"/>
            <a:ext cx="8001000" cy="440690"/>
          </a:xfrm>
          <a:custGeom>
            <a:avLst/>
            <a:gdLst/>
            <a:ahLst/>
            <a:cxnLst/>
            <a:rect l="l" t="t" r="r" b="b"/>
            <a:pathLst>
              <a:path w="8001000" h="440690">
                <a:moveTo>
                  <a:pt x="7780782" y="0"/>
                </a:moveTo>
                <a:lnTo>
                  <a:pt x="220217" y="0"/>
                </a:lnTo>
                <a:lnTo>
                  <a:pt x="175834" y="4472"/>
                </a:lnTo>
                <a:lnTo>
                  <a:pt x="134497" y="17299"/>
                </a:lnTo>
                <a:lnTo>
                  <a:pt x="97089" y="37598"/>
                </a:lnTo>
                <a:lnTo>
                  <a:pt x="64498" y="64484"/>
                </a:lnTo>
                <a:lnTo>
                  <a:pt x="37608" y="97073"/>
                </a:lnTo>
                <a:lnTo>
                  <a:pt x="17305" y="134481"/>
                </a:lnTo>
                <a:lnTo>
                  <a:pt x="4473" y="175824"/>
                </a:lnTo>
                <a:lnTo>
                  <a:pt x="0" y="220217"/>
                </a:lnTo>
                <a:lnTo>
                  <a:pt x="0" y="440436"/>
                </a:lnTo>
                <a:lnTo>
                  <a:pt x="8001000" y="440436"/>
                </a:lnTo>
                <a:lnTo>
                  <a:pt x="8001000" y="220217"/>
                </a:lnTo>
                <a:lnTo>
                  <a:pt x="7996527" y="175824"/>
                </a:lnTo>
                <a:lnTo>
                  <a:pt x="7983700" y="134481"/>
                </a:lnTo>
                <a:lnTo>
                  <a:pt x="7963401" y="97073"/>
                </a:lnTo>
                <a:lnTo>
                  <a:pt x="7936515" y="64484"/>
                </a:lnTo>
                <a:lnTo>
                  <a:pt x="7903926" y="37598"/>
                </a:lnTo>
                <a:lnTo>
                  <a:pt x="7866518" y="17299"/>
                </a:lnTo>
                <a:lnTo>
                  <a:pt x="7825175" y="4472"/>
                </a:lnTo>
                <a:lnTo>
                  <a:pt x="7780782" y="0"/>
                </a:lnTo>
                <a:close/>
              </a:path>
            </a:pathLst>
          </a:custGeom>
          <a:solidFill>
            <a:srgbClr val="00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77595" y="1059180"/>
            <a:ext cx="1317498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729386" y="1134871"/>
            <a:ext cx="5461000" cy="14535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主定理</a:t>
            </a:r>
            <a:endParaRPr sz="2400">
              <a:latin typeface="微软雅黑"/>
              <a:cs typeface="微软雅黑"/>
            </a:endParaRPr>
          </a:p>
          <a:p>
            <a:pPr marL="526415" indent="-343535">
              <a:lnSpc>
                <a:spcPct val="100000"/>
              </a:lnSpc>
              <a:spcBef>
                <a:spcPts val="1975"/>
              </a:spcBef>
              <a:buClr>
                <a:srgbClr val="578723"/>
              </a:buClr>
              <a:buSzPct val="89583"/>
              <a:buFont typeface="Wingdings"/>
              <a:buChar char=""/>
              <a:tabLst>
                <a:tab pos="526415" algn="l"/>
                <a:tab pos="527050" algn="l"/>
                <a:tab pos="5247005" algn="l"/>
              </a:tabLst>
            </a:pPr>
            <a:r>
              <a:rPr sz="2400" b="1" dirty="0">
                <a:latin typeface="微软雅黑"/>
                <a:cs typeface="微软雅黑"/>
              </a:rPr>
              <a:t>对常</a:t>
            </a:r>
            <a:r>
              <a:rPr sz="2400" b="1" spc="-5" dirty="0">
                <a:latin typeface="微软雅黑"/>
                <a:cs typeface="微软雅黑"/>
              </a:rPr>
              <a:t>数</a:t>
            </a:r>
            <a:r>
              <a:rPr sz="2400" dirty="0">
                <a:latin typeface="Cambria Math"/>
                <a:cs typeface="Cambria Math"/>
              </a:rPr>
              <a:t>𝒂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𝟎</a:t>
            </a:r>
            <a:r>
              <a:rPr sz="2400" dirty="0">
                <a:latin typeface="仿宋"/>
                <a:cs typeface="仿宋"/>
              </a:rPr>
              <a:t>、</a:t>
            </a:r>
            <a:r>
              <a:rPr sz="2400" dirty="0">
                <a:latin typeface="Cambria Math"/>
                <a:cs typeface="Cambria Math"/>
              </a:rPr>
              <a:t>𝑏</a:t>
            </a:r>
            <a:r>
              <a:rPr sz="2400" spc="1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&gt;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𝟏</a:t>
            </a:r>
            <a:r>
              <a:rPr sz="2400" b="1" dirty="0">
                <a:latin typeface="微软雅黑"/>
                <a:cs typeface="微软雅黑"/>
              </a:rPr>
              <a:t>及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≥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0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b="1" dirty="0">
                <a:latin typeface="微软雅黑"/>
                <a:cs typeface="微软雅黑"/>
              </a:rPr>
              <a:t>有</a:t>
            </a:r>
            <a:r>
              <a:rPr sz="2400" dirty="0">
                <a:latin typeface="Cambria Math"/>
                <a:cs typeface="Cambria Math"/>
              </a:rPr>
              <a:t>𝑇	𝑛</a:t>
            </a:r>
            <a:endParaRPr sz="2400">
              <a:latin typeface="Cambria Math"/>
              <a:cs typeface="Cambria Math"/>
            </a:endParaRPr>
          </a:p>
          <a:p>
            <a:pPr marL="526415">
              <a:lnSpc>
                <a:spcPct val="100000"/>
              </a:lnSpc>
              <a:spcBef>
                <a:spcPts val="625"/>
              </a:spcBef>
            </a:pPr>
            <a:r>
              <a:rPr sz="2400" spc="70" dirty="0">
                <a:latin typeface="Cambria Math"/>
                <a:cs typeface="Cambria Math"/>
              </a:rPr>
              <a:t>𝑂(𝑛</a:t>
            </a:r>
            <a:r>
              <a:rPr sz="2625" spc="104" baseline="28571" dirty="0">
                <a:solidFill>
                  <a:srgbClr val="FF0000"/>
                </a:solidFill>
                <a:latin typeface="Cambria Math"/>
                <a:cs typeface="Cambria Math"/>
              </a:rPr>
              <a:t>𝑑</a:t>
            </a:r>
            <a:r>
              <a:rPr sz="2400" spc="70" dirty="0">
                <a:latin typeface="Cambria Math"/>
                <a:cs typeface="Cambria Math"/>
              </a:rPr>
              <a:t>)</a:t>
            </a:r>
            <a:r>
              <a:rPr sz="2400" b="1" dirty="0">
                <a:latin typeface="微软雅黑"/>
                <a:cs typeface="微软雅黑"/>
              </a:rPr>
              <a:t>成立，则</a:t>
            </a:r>
            <a:r>
              <a:rPr sz="2400" dirty="0">
                <a:latin typeface="微软雅黑"/>
                <a:cs typeface="微软雅黑"/>
              </a:rPr>
              <a:t>，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12648" y="4783856"/>
            <a:ext cx="8177022" cy="1975866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11123" y="4809744"/>
            <a:ext cx="8001000" cy="1800225"/>
          </a:xfrm>
          <a:custGeom>
            <a:avLst/>
            <a:gdLst/>
            <a:ahLst/>
            <a:cxnLst/>
            <a:rect l="l" t="t" r="r" b="b"/>
            <a:pathLst>
              <a:path w="8001000" h="1800225">
                <a:moveTo>
                  <a:pt x="7701026" y="0"/>
                </a:moveTo>
                <a:lnTo>
                  <a:pt x="299973" y="0"/>
                </a:lnTo>
                <a:lnTo>
                  <a:pt x="251316" y="3927"/>
                </a:lnTo>
                <a:lnTo>
                  <a:pt x="205158" y="15298"/>
                </a:lnTo>
                <a:lnTo>
                  <a:pt x="162118" y="33494"/>
                </a:lnTo>
                <a:lnTo>
                  <a:pt x="122813" y="57895"/>
                </a:lnTo>
                <a:lnTo>
                  <a:pt x="87860" y="87883"/>
                </a:lnTo>
                <a:lnTo>
                  <a:pt x="57877" y="122840"/>
                </a:lnTo>
                <a:lnTo>
                  <a:pt x="33482" y="162146"/>
                </a:lnTo>
                <a:lnTo>
                  <a:pt x="15292" y="205183"/>
                </a:lnTo>
                <a:lnTo>
                  <a:pt x="3926" y="251331"/>
                </a:lnTo>
                <a:lnTo>
                  <a:pt x="0" y="299973"/>
                </a:lnTo>
                <a:lnTo>
                  <a:pt x="0" y="1499869"/>
                </a:lnTo>
                <a:lnTo>
                  <a:pt x="3926" y="1548527"/>
                </a:lnTo>
                <a:lnTo>
                  <a:pt x="15292" y="1594685"/>
                </a:lnTo>
                <a:lnTo>
                  <a:pt x="33482" y="1637725"/>
                </a:lnTo>
                <a:lnTo>
                  <a:pt x="57877" y="1677030"/>
                </a:lnTo>
                <a:lnTo>
                  <a:pt x="87860" y="1711983"/>
                </a:lnTo>
                <a:lnTo>
                  <a:pt x="122813" y="1741966"/>
                </a:lnTo>
                <a:lnTo>
                  <a:pt x="162118" y="1766361"/>
                </a:lnTo>
                <a:lnTo>
                  <a:pt x="205158" y="1784551"/>
                </a:lnTo>
                <a:lnTo>
                  <a:pt x="251316" y="1795917"/>
                </a:lnTo>
                <a:lnTo>
                  <a:pt x="299973" y="1799843"/>
                </a:lnTo>
                <a:lnTo>
                  <a:pt x="7701026" y="1799843"/>
                </a:lnTo>
                <a:lnTo>
                  <a:pt x="7749668" y="1795917"/>
                </a:lnTo>
                <a:lnTo>
                  <a:pt x="7795816" y="1784551"/>
                </a:lnTo>
                <a:lnTo>
                  <a:pt x="7838853" y="1766361"/>
                </a:lnTo>
                <a:lnTo>
                  <a:pt x="7878159" y="1741966"/>
                </a:lnTo>
                <a:lnTo>
                  <a:pt x="7913115" y="1711983"/>
                </a:lnTo>
                <a:lnTo>
                  <a:pt x="7943104" y="1677030"/>
                </a:lnTo>
                <a:lnTo>
                  <a:pt x="7967505" y="1637725"/>
                </a:lnTo>
                <a:lnTo>
                  <a:pt x="7985701" y="1594685"/>
                </a:lnTo>
                <a:lnTo>
                  <a:pt x="7997072" y="1548527"/>
                </a:lnTo>
                <a:lnTo>
                  <a:pt x="8001000" y="1499869"/>
                </a:lnTo>
                <a:lnTo>
                  <a:pt x="8001000" y="299973"/>
                </a:lnTo>
                <a:lnTo>
                  <a:pt x="7997072" y="251331"/>
                </a:lnTo>
                <a:lnTo>
                  <a:pt x="7985701" y="205183"/>
                </a:lnTo>
                <a:lnTo>
                  <a:pt x="7967505" y="162146"/>
                </a:lnTo>
                <a:lnTo>
                  <a:pt x="7943104" y="122840"/>
                </a:lnTo>
                <a:lnTo>
                  <a:pt x="7913116" y="87883"/>
                </a:lnTo>
                <a:lnTo>
                  <a:pt x="7878159" y="57895"/>
                </a:lnTo>
                <a:lnTo>
                  <a:pt x="7838853" y="33494"/>
                </a:lnTo>
                <a:lnTo>
                  <a:pt x="7795816" y="15298"/>
                </a:lnTo>
                <a:lnTo>
                  <a:pt x="7749668" y="3927"/>
                </a:lnTo>
                <a:lnTo>
                  <a:pt x="7701026" y="0"/>
                </a:lnTo>
                <a:close/>
              </a:path>
            </a:pathLst>
          </a:custGeom>
          <a:solidFill>
            <a:srgbClr val="FFF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289299" y="5525896"/>
            <a:ext cx="470534" cy="307975"/>
          </a:xfrm>
          <a:custGeom>
            <a:avLst/>
            <a:gdLst/>
            <a:ahLst/>
            <a:cxnLst/>
            <a:rect l="l" t="t" r="r" b="b"/>
            <a:pathLst>
              <a:path w="470534" h="307975">
                <a:moveTo>
                  <a:pt x="389630" y="0"/>
                </a:moveTo>
                <a:lnTo>
                  <a:pt x="386455" y="10159"/>
                </a:lnTo>
                <a:lnTo>
                  <a:pt x="400597" y="17466"/>
                </a:lnTo>
                <a:lnTo>
                  <a:pt x="412918" y="28130"/>
                </a:lnTo>
                <a:lnTo>
                  <a:pt x="438808" y="79627"/>
                </a:lnTo>
                <a:lnTo>
                  <a:pt x="446567" y="126815"/>
                </a:lnTo>
                <a:lnTo>
                  <a:pt x="447542" y="153822"/>
                </a:lnTo>
                <a:lnTo>
                  <a:pt x="446567" y="180766"/>
                </a:lnTo>
                <a:lnTo>
                  <a:pt x="438808" y="227833"/>
                </a:lnTo>
                <a:lnTo>
                  <a:pt x="423406" y="265271"/>
                </a:lnTo>
                <a:lnTo>
                  <a:pt x="386455" y="297230"/>
                </a:lnTo>
                <a:lnTo>
                  <a:pt x="389630" y="307416"/>
                </a:lnTo>
                <a:lnTo>
                  <a:pt x="423904" y="289118"/>
                </a:lnTo>
                <a:lnTo>
                  <a:pt x="449320" y="254609"/>
                </a:lnTo>
                <a:lnTo>
                  <a:pt x="465147" y="208067"/>
                </a:lnTo>
                <a:lnTo>
                  <a:pt x="470402" y="153695"/>
                </a:lnTo>
                <a:lnTo>
                  <a:pt x="469090" y="125535"/>
                </a:lnTo>
                <a:lnTo>
                  <a:pt x="458561" y="75098"/>
                </a:lnTo>
                <a:lnTo>
                  <a:pt x="437725" y="33522"/>
                </a:lnTo>
                <a:lnTo>
                  <a:pt x="407868" y="7094"/>
                </a:lnTo>
                <a:lnTo>
                  <a:pt x="389630" y="0"/>
                </a:lnTo>
                <a:close/>
              </a:path>
              <a:path w="470534" h="307975">
                <a:moveTo>
                  <a:pt x="80766" y="0"/>
                </a:moveTo>
                <a:lnTo>
                  <a:pt x="46380" y="18272"/>
                </a:lnTo>
                <a:lnTo>
                  <a:pt x="20949" y="52831"/>
                </a:lnTo>
                <a:lnTo>
                  <a:pt x="5232" y="99334"/>
                </a:lnTo>
                <a:lnTo>
                  <a:pt x="0" y="153822"/>
                </a:lnTo>
                <a:lnTo>
                  <a:pt x="1303" y="181861"/>
                </a:lnTo>
                <a:lnTo>
                  <a:pt x="11781" y="232315"/>
                </a:lnTo>
                <a:lnTo>
                  <a:pt x="32545" y="273890"/>
                </a:lnTo>
                <a:lnTo>
                  <a:pt x="62454" y="300293"/>
                </a:lnTo>
                <a:lnTo>
                  <a:pt x="80766" y="307416"/>
                </a:lnTo>
                <a:lnTo>
                  <a:pt x="83814" y="297230"/>
                </a:lnTo>
                <a:lnTo>
                  <a:pt x="69691" y="289908"/>
                </a:lnTo>
                <a:lnTo>
                  <a:pt x="57413" y="279255"/>
                </a:lnTo>
                <a:lnTo>
                  <a:pt x="31533" y="227833"/>
                </a:lnTo>
                <a:lnTo>
                  <a:pt x="23810" y="180766"/>
                </a:lnTo>
                <a:lnTo>
                  <a:pt x="22858" y="153695"/>
                </a:lnTo>
                <a:lnTo>
                  <a:pt x="23810" y="126815"/>
                </a:lnTo>
                <a:lnTo>
                  <a:pt x="31533" y="79627"/>
                </a:lnTo>
                <a:lnTo>
                  <a:pt x="46970" y="42128"/>
                </a:lnTo>
                <a:lnTo>
                  <a:pt x="83814" y="10159"/>
                </a:lnTo>
                <a:lnTo>
                  <a:pt x="80766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875080" y="4989576"/>
            <a:ext cx="7481570" cy="12058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38100" marR="30480" algn="just">
              <a:lnSpc>
                <a:spcPct val="127800"/>
              </a:lnSpc>
              <a:spcBef>
                <a:spcPts val="190"/>
              </a:spcBef>
            </a:pPr>
            <a:r>
              <a:rPr sz="2000" spc="35" dirty="0">
                <a:solidFill>
                  <a:srgbClr val="FF8000"/>
                </a:solidFill>
                <a:latin typeface="微软雅黑"/>
                <a:cs typeface="微软雅黑"/>
              </a:rPr>
              <a:t>分治算法</a:t>
            </a:r>
            <a:r>
              <a:rPr sz="2000" spc="30" dirty="0">
                <a:latin typeface="微软雅黑"/>
                <a:cs typeface="微软雅黑"/>
              </a:rPr>
              <a:t>遵</a:t>
            </a:r>
            <a:r>
              <a:rPr sz="2000" spc="20" dirty="0">
                <a:latin typeface="微软雅黑"/>
                <a:cs typeface="微软雅黑"/>
              </a:rPr>
              <a:t>循</a:t>
            </a:r>
            <a:r>
              <a:rPr sz="2000" spc="30" dirty="0">
                <a:latin typeface="微软雅黑"/>
                <a:cs typeface="微软雅黑"/>
              </a:rPr>
              <a:t>一种通用模</a:t>
            </a:r>
            <a:r>
              <a:rPr sz="2000" spc="35" dirty="0">
                <a:latin typeface="微软雅黑"/>
                <a:cs typeface="微软雅黑"/>
              </a:rPr>
              <a:t>式，</a:t>
            </a:r>
            <a:r>
              <a:rPr sz="2000" spc="30" dirty="0">
                <a:latin typeface="微软雅黑"/>
                <a:cs typeface="微软雅黑"/>
              </a:rPr>
              <a:t>即：在解</a:t>
            </a:r>
            <a:r>
              <a:rPr sz="2000" spc="20" dirty="0">
                <a:latin typeface="微软雅黑"/>
                <a:cs typeface="微软雅黑"/>
              </a:rPr>
              <a:t>决</a:t>
            </a:r>
            <a:r>
              <a:rPr sz="2000" spc="30" dirty="0">
                <a:latin typeface="微软雅黑"/>
                <a:cs typeface="微软雅黑"/>
              </a:rPr>
              <a:t>规模</a:t>
            </a:r>
            <a:r>
              <a:rPr sz="2000" spc="40" dirty="0">
                <a:latin typeface="微软雅黑"/>
                <a:cs typeface="微软雅黑"/>
              </a:rPr>
              <a:t>为</a:t>
            </a:r>
            <a:r>
              <a:rPr sz="2000" spc="7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2000" spc="35" dirty="0">
                <a:latin typeface="微软雅黑"/>
                <a:cs typeface="微软雅黑"/>
              </a:rPr>
              <a:t>的问题时，总是 </a:t>
            </a:r>
            <a:r>
              <a:rPr sz="2000" dirty="0">
                <a:latin typeface="微软雅黑"/>
                <a:cs typeface="微软雅黑"/>
              </a:rPr>
              <a:t>先递归地分</a:t>
            </a:r>
            <a:r>
              <a:rPr sz="2000" spc="-10" dirty="0">
                <a:latin typeface="微软雅黑"/>
                <a:cs typeface="微软雅黑"/>
              </a:rPr>
              <a:t>解</a:t>
            </a:r>
            <a:r>
              <a:rPr sz="2000" spc="-10" dirty="0">
                <a:solidFill>
                  <a:srgbClr val="FF0000"/>
                </a:solidFill>
                <a:latin typeface="Cambria Math"/>
                <a:cs typeface="Cambria Math"/>
              </a:rPr>
              <a:t>𝒂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个</a:t>
            </a:r>
            <a:r>
              <a:rPr sz="2000" dirty="0">
                <a:latin typeface="微软雅黑"/>
                <a:cs typeface="微软雅黑"/>
              </a:rPr>
              <a:t>规模</a:t>
            </a:r>
            <a:r>
              <a:rPr sz="2000" spc="-10" dirty="0">
                <a:latin typeface="微软雅黑"/>
                <a:cs typeface="微软雅黑"/>
              </a:rPr>
              <a:t>为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𝒏/𝒃</a:t>
            </a:r>
            <a:r>
              <a:rPr sz="2000" b="1" dirty="0">
                <a:solidFill>
                  <a:srgbClr val="FF0000"/>
                </a:solidFill>
                <a:latin typeface="微软雅黑"/>
                <a:cs typeface="微软雅黑"/>
              </a:rPr>
              <a:t>的子问题</a:t>
            </a:r>
            <a:r>
              <a:rPr sz="2000" dirty="0">
                <a:latin typeface="微软雅黑"/>
                <a:cs typeface="微软雅黑"/>
              </a:rPr>
              <a:t>，然后</a:t>
            </a:r>
            <a:r>
              <a:rPr sz="2000" spc="-15" dirty="0">
                <a:latin typeface="微软雅黑"/>
                <a:cs typeface="微软雅黑"/>
              </a:rPr>
              <a:t>在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𝑂</a:t>
            </a:r>
            <a:r>
              <a:rPr sz="2000" spc="6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65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2175" spc="97" baseline="28735" dirty="0">
                <a:solidFill>
                  <a:srgbClr val="FF0000"/>
                </a:solidFill>
                <a:latin typeface="Cambria Math"/>
                <a:cs typeface="Cambria Math"/>
              </a:rPr>
              <a:t>𝑑</a:t>
            </a:r>
            <a:r>
              <a:rPr sz="2175" spc="517" baseline="287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微软雅黑"/>
                <a:cs typeface="微软雅黑"/>
              </a:rPr>
              <a:t>时间内将子问 题的解合并，其中</a:t>
            </a:r>
            <a:r>
              <a:rPr sz="2000" spc="20" dirty="0">
                <a:solidFill>
                  <a:srgbClr val="FF0000"/>
                </a:solidFill>
                <a:latin typeface="Cambria Math"/>
                <a:cs typeface="Cambria Math"/>
              </a:rPr>
              <a:t>𝑎,</a:t>
            </a:r>
            <a:r>
              <a:rPr sz="2000" spc="-114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20" dirty="0">
                <a:solidFill>
                  <a:srgbClr val="FF0000"/>
                </a:solidFill>
                <a:latin typeface="Cambria Math"/>
                <a:cs typeface="Cambria Math"/>
              </a:rPr>
              <a:t>𝑏,</a:t>
            </a:r>
            <a:r>
              <a:rPr sz="2000" spc="-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𝑑</a:t>
            </a:r>
            <a:r>
              <a:rPr sz="2000" spc="17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&gt;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5" dirty="0">
                <a:latin typeface="Cambria Math"/>
                <a:cs typeface="Cambria Math"/>
              </a:rPr>
              <a:t>0</a:t>
            </a:r>
            <a:r>
              <a:rPr sz="2000" dirty="0">
                <a:latin typeface="微软雅黑"/>
                <a:cs typeface="微软雅黑"/>
              </a:rPr>
              <a:t>是一</a:t>
            </a:r>
            <a:r>
              <a:rPr sz="2000" spc="-15" dirty="0">
                <a:latin typeface="微软雅黑"/>
                <a:cs typeface="微软雅黑"/>
              </a:rPr>
              <a:t>些</a:t>
            </a:r>
            <a:r>
              <a:rPr sz="2000" dirty="0">
                <a:latin typeface="微软雅黑"/>
                <a:cs typeface="微软雅黑"/>
              </a:rPr>
              <a:t>特定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正数。</a:t>
            </a:r>
            <a:endParaRPr sz="20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64032" y="1188554"/>
            <a:ext cx="8341995" cy="46361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775"/>
              </a:spcBef>
            </a:pPr>
            <a:r>
              <a:rPr sz="2800" spc="-10" dirty="0">
                <a:latin typeface="微软雅黑"/>
                <a:cs typeface="微软雅黑"/>
              </a:rPr>
              <a:t>于是可得到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3175" algn="ctr">
              <a:lnSpc>
                <a:spcPct val="100000"/>
              </a:lnSpc>
              <a:spcBef>
                <a:spcPts val="675"/>
              </a:spcBef>
            </a:pPr>
            <a:r>
              <a:rPr sz="2800" spc="-50" dirty="0">
                <a:latin typeface="Cambria Math"/>
                <a:cs typeface="Cambria Math"/>
              </a:rPr>
              <a:t>𝐶</a:t>
            </a:r>
            <a:r>
              <a:rPr sz="3075" spc="-75" baseline="-16260" dirty="0">
                <a:latin typeface="Cambria Math"/>
                <a:cs typeface="Cambria Math"/>
              </a:rPr>
              <a:t>11 </a:t>
            </a: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15" dirty="0">
                <a:latin typeface="Cambria Math"/>
                <a:cs typeface="Cambria Math"/>
              </a:rPr>
              <a:t>𝑚</a:t>
            </a:r>
            <a:r>
              <a:rPr sz="3075" spc="-22" baseline="-16260" dirty="0">
                <a:latin typeface="Cambria Math"/>
                <a:cs typeface="Cambria Math"/>
              </a:rPr>
              <a:t>1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4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5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220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7</a:t>
            </a:r>
            <a:endParaRPr sz="3075" baseline="-16260">
              <a:latin typeface="Cambria Math"/>
              <a:cs typeface="Cambria Math"/>
            </a:endParaRPr>
          </a:p>
          <a:p>
            <a:pPr marL="4445" algn="ctr">
              <a:lnSpc>
                <a:spcPct val="100000"/>
              </a:lnSpc>
              <a:spcBef>
                <a:spcPts val="670"/>
              </a:spcBef>
            </a:pPr>
            <a:r>
              <a:rPr sz="2800" spc="-50" dirty="0">
                <a:latin typeface="Cambria Math"/>
                <a:cs typeface="Cambria Math"/>
              </a:rPr>
              <a:t>𝐶</a:t>
            </a:r>
            <a:r>
              <a:rPr sz="3075" spc="-75" baseline="-16260" dirty="0">
                <a:latin typeface="Cambria Math"/>
                <a:cs typeface="Cambria Math"/>
              </a:rPr>
              <a:t>12  </a:t>
            </a: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3 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5</a:t>
            </a:r>
            <a:endParaRPr sz="3075" baseline="-16260">
              <a:latin typeface="Cambria Math"/>
              <a:cs typeface="Cambria Math"/>
            </a:endParaRPr>
          </a:p>
          <a:p>
            <a:pPr marL="3175" algn="ctr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latin typeface="Cambria Math"/>
                <a:cs typeface="Cambria Math"/>
              </a:rPr>
              <a:t>𝐶</a:t>
            </a:r>
            <a:r>
              <a:rPr sz="3075" spc="-44" baseline="-16260" dirty="0">
                <a:latin typeface="Cambria Math"/>
                <a:cs typeface="Cambria Math"/>
              </a:rPr>
              <a:t>21  </a:t>
            </a: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2 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4</a:t>
            </a:r>
            <a:endParaRPr sz="3075" baseline="-16260">
              <a:latin typeface="Cambria Math"/>
              <a:cs typeface="Cambria Math"/>
            </a:endParaRPr>
          </a:p>
          <a:p>
            <a:pPr marL="5080" algn="ctr">
              <a:lnSpc>
                <a:spcPct val="100000"/>
              </a:lnSpc>
              <a:spcBef>
                <a:spcPts val="675"/>
              </a:spcBef>
            </a:pPr>
            <a:r>
              <a:rPr sz="2800" spc="-30" dirty="0">
                <a:latin typeface="Cambria Math"/>
                <a:cs typeface="Cambria Math"/>
              </a:rPr>
              <a:t>𝐶</a:t>
            </a:r>
            <a:r>
              <a:rPr sz="3075" spc="-44" baseline="-16260" dirty="0">
                <a:latin typeface="Cambria Math"/>
                <a:cs typeface="Cambria Math"/>
              </a:rPr>
              <a:t>22  </a:t>
            </a:r>
            <a:r>
              <a:rPr sz="2800" spc="-5" dirty="0">
                <a:latin typeface="Cambria Math"/>
                <a:cs typeface="Cambria Math"/>
              </a:rPr>
              <a:t>= </a:t>
            </a:r>
            <a:r>
              <a:rPr sz="2800" spc="-15" dirty="0">
                <a:latin typeface="Cambria Math"/>
                <a:cs typeface="Cambria Math"/>
              </a:rPr>
              <a:t>𝑚</a:t>
            </a:r>
            <a:r>
              <a:rPr sz="3075" spc="-22" baseline="-16260" dirty="0">
                <a:latin typeface="Cambria Math"/>
                <a:cs typeface="Cambria Math"/>
              </a:rPr>
              <a:t>1  </a:t>
            </a:r>
            <a:r>
              <a:rPr sz="2800" spc="-5" dirty="0">
                <a:latin typeface="Cambria Math"/>
                <a:cs typeface="Cambria Math"/>
              </a:rPr>
              <a:t>+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3  </a:t>
            </a:r>
            <a:r>
              <a:rPr sz="2800" spc="-5" dirty="0">
                <a:latin typeface="Cambria Math"/>
                <a:cs typeface="Cambria Math"/>
              </a:rPr>
              <a:t>−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2  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-300" dirty="0">
                <a:latin typeface="Cambria Math"/>
                <a:cs typeface="Cambria Math"/>
              </a:rPr>
              <a:t> </a:t>
            </a:r>
            <a:r>
              <a:rPr sz="2800" spc="15" dirty="0">
                <a:latin typeface="Cambria Math"/>
                <a:cs typeface="Cambria Math"/>
              </a:rPr>
              <a:t>𝑚</a:t>
            </a:r>
            <a:r>
              <a:rPr sz="3075" spc="22" baseline="-16260" dirty="0">
                <a:latin typeface="Cambria Math"/>
                <a:cs typeface="Cambria Math"/>
              </a:rPr>
              <a:t>6</a:t>
            </a:r>
            <a:endParaRPr sz="3075" baseline="-16260">
              <a:latin typeface="Cambria Math"/>
              <a:cs typeface="Cambria Math"/>
            </a:endParaRPr>
          </a:p>
          <a:p>
            <a:pPr marL="50800" marR="43180">
              <a:lnSpc>
                <a:spcPct val="120000"/>
              </a:lnSpc>
            </a:pPr>
            <a:r>
              <a:rPr sz="2800" spc="-10" dirty="0">
                <a:latin typeface="微软雅黑"/>
                <a:cs typeface="微软雅黑"/>
              </a:rPr>
              <a:t>以上计算的正确性很容易验证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r>
              <a:rPr sz="2800" dirty="0">
                <a:latin typeface="Arial"/>
                <a:cs typeface="Arial"/>
              </a:rPr>
              <a:t>Strassen</a:t>
            </a:r>
            <a:r>
              <a:rPr sz="2800" spc="-5" dirty="0">
                <a:latin typeface="微软雅黑"/>
                <a:cs typeface="微软雅黑"/>
              </a:rPr>
              <a:t>矩阵乘积分 治算法中，用了</a:t>
            </a:r>
            <a:r>
              <a:rPr sz="2800" dirty="0">
                <a:latin typeface="Arial"/>
                <a:cs typeface="Arial"/>
              </a:rPr>
              <a:t>7</a:t>
            </a:r>
            <a:r>
              <a:rPr sz="2800" spc="-5" dirty="0">
                <a:latin typeface="微软雅黑"/>
                <a:cs typeface="微软雅黑"/>
              </a:rPr>
              <a:t>次对于</a:t>
            </a:r>
            <a:r>
              <a:rPr sz="2800" spc="45" dirty="0">
                <a:latin typeface="Cambria Math"/>
                <a:cs typeface="Cambria Math"/>
              </a:rPr>
              <a:t>𝑛</a:t>
            </a:r>
            <a:r>
              <a:rPr sz="2800" dirty="0">
                <a:latin typeface="Cambria Math"/>
                <a:cs typeface="Cambria Math"/>
              </a:rPr>
              <a:t>/</a:t>
            </a:r>
            <a:r>
              <a:rPr sz="2800" spc="-10" dirty="0">
                <a:latin typeface="Cambria Math"/>
                <a:cs typeface="Cambria Math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阶矩阵乘</a:t>
            </a:r>
            <a:r>
              <a:rPr sz="2800" dirty="0">
                <a:latin typeface="微软雅黑"/>
                <a:cs typeface="微软雅黑"/>
              </a:rPr>
              <a:t>积</a:t>
            </a:r>
            <a:r>
              <a:rPr sz="2800" spc="-5" dirty="0">
                <a:latin typeface="微软雅黑"/>
                <a:cs typeface="微软雅黑"/>
              </a:rPr>
              <a:t>的递</a:t>
            </a:r>
            <a:r>
              <a:rPr sz="2800" dirty="0">
                <a:latin typeface="微软雅黑"/>
                <a:cs typeface="微软雅黑"/>
              </a:rPr>
              <a:t>归</a:t>
            </a:r>
            <a:r>
              <a:rPr sz="2800" spc="-5" dirty="0">
                <a:latin typeface="微软雅黑"/>
                <a:cs typeface="微软雅黑"/>
              </a:rPr>
              <a:t>调用和  </a:t>
            </a:r>
            <a:r>
              <a:rPr sz="2800" dirty="0">
                <a:latin typeface="Arial"/>
                <a:cs typeface="Arial"/>
              </a:rPr>
              <a:t>18</a:t>
            </a:r>
            <a:r>
              <a:rPr sz="2800" spc="-5" dirty="0">
                <a:latin typeface="微软雅黑"/>
                <a:cs typeface="微软雅黑"/>
              </a:rPr>
              <a:t>次</a:t>
            </a:r>
            <a:r>
              <a:rPr sz="2800" spc="10" dirty="0">
                <a:latin typeface="Cambria Math"/>
                <a:cs typeface="Cambria Math"/>
              </a:rPr>
              <a:t>𝑛/2</a:t>
            </a:r>
            <a:r>
              <a:rPr sz="2800" spc="-5" dirty="0">
                <a:latin typeface="微软雅黑"/>
                <a:cs typeface="微软雅黑"/>
              </a:rPr>
              <a:t>阶矩阵的加减运算。由此可知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微软雅黑"/>
                <a:cs typeface="微软雅黑"/>
              </a:rPr>
              <a:t>该算</a:t>
            </a:r>
            <a:r>
              <a:rPr sz="2800" dirty="0">
                <a:latin typeface="微软雅黑"/>
                <a:cs typeface="微软雅黑"/>
              </a:rPr>
              <a:t>法</a:t>
            </a:r>
            <a:r>
              <a:rPr sz="2800" spc="-5" dirty="0">
                <a:latin typeface="微软雅黑"/>
                <a:cs typeface="微软雅黑"/>
              </a:rPr>
              <a:t>的所 </a:t>
            </a:r>
            <a:r>
              <a:rPr sz="2800" spc="-10" dirty="0">
                <a:latin typeface="微软雅黑"/>
                <a:cs typeface="微软雅黑"/>
              </a:rPr>
              <a:t>需的计算时</a:t>
            </a:r>
            <a:r>
              <a:rPr sz="2800" spc="-5" dirty="0">
                <a:latin typeface="微软雅黑"/>
                <a:cs typeface="微软雅黑"/>
              </a:rPr>
              <a:t>间</a:t>
            </a:r>
            <a:r>
              <a:rPr sz="2800" spc="25" dirty="0">
                <a:latin typeface="Cambria Math"/>
                <a:cs typeface="Cambria Math"/>
              </a:rPr>
              <a:t>𝑇(𝑛)</a:t>
            </a:r>
            <a:r>
              <a:rPr sz="2800" spc="-10" dirty="0">
                <a:latin typeface="微软雅黑"/>
                <a:cs typeface="微软雅黑"/>
              </a:rPr>
              <a:t>满足如下的递归方</a:t>
            </a:r>
            <a:r>
              <a:rPr sz="2800" spc="-5" dirty="0">
                <a:latin typeface="微软雅黑"/>
                <a:cs typeface="微软雅黑"/>
              </a:rPr>
              <a:t>程</a:t>
            </a:r>
            <a:r>
              <a:rPr sz="280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157854" y="447547"/>
            <a:ext cx="316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Arial"/>
                <a:cs typeface="Arial"/>
              </a:rPr>
              <a:t>Strassen</a:t>
            </a:r>
            <a:r>
              <a:rPr spc="-60" dirty="0"/>
              <a:t>矩阵乘法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06323" y="3782529"/>
            <a:ext cx="7823834" cy="1050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4965">
              <a:lnSpc>
                <a:spcPct val="120100"/>
              </a:lnSpc>
              <a:spcBef>
                <a:spcPts val="100"/>
              </a:spcBef>
            </a:pPr>
            <a:r>
              <a:rPr sz="2800" spc="-5" dirty="0">
                <a:latin typeface="微软雅黑"/>
                <a:cs typeface="微软雅黑"/>
              </a:rPr>
              <a:t>由此可见</a:t>
            </a:r>
            <a:r>
              <a:rPr sz="2800" spc="-15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Arial"/>
                <a:cs typeface="Arial"/>
              </a:rPr>
              <a:t>Stra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800" spc="-5" dirty="0">
                <a:latin typeface="Arial"/>
                <a:cs typeface="Arial"/>
              </a:rPr>
              <a:t>s</a:t>
            </a:r>
            <a:r>
              <a:rPr sz="2800" dirty="0">
                <a:latin typeface="Arial"/>
                <a:cs typeface="Arial"/>
              </a:rPr>
              <a:t>e</a:t>
            </a:r>
            <a:r>
              <a:rPr sz="2800" spc="5" dirty="0">
                <a:latin typeface="Arial"/>
                <a:cs typeface="Arial"/>
              </a:rPr>
              <a:t>n</a:t>
            </a:r>
            <a:r>
              <a:rPr sz="2800" spc="-10" dirty="0">
                <a:latin typeface="微软雅黑"/>
                <a:cs typeface="微软雅黑"/>
              </a:rPr>
              <a:t>矩阵乘法的计算时间</a:t>
            </a:r>
            <a:r>
              <a:rPr sz="2800" dirty="0">
                <a:latin typeface="微软雅黑"/>
                <a:cs typeface="微软雅黑"/>
              </a:rPr>
              <a:t>复</a:t>
            </a:r>
            <a:r>
              <a:rPr sz="2800" spc="-10" dirty="0">
                <a:latin typeface="微软雅黑"/>
                <a:cs typeface="微软雅黑"/>
              </a:rPr>
              <a:t>杂性 </a:t>
            </a:r>
            <a:r>
              <a:rPr sz="2800" spc="-5" dirty="0">
                <a:latin typeface="微软雅黑"/>
                <a:cs typeface="微软雅黑"/>
              </a:rPr>
              <a:t>比普通矩阵乘法有所改进。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161026" y="1720976"/>
            <a:ext cx="1162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Cambria Math"/>
                <a:cs typeface="Cambria Math"/>
              </a:rPr>
              <a:t>𝑛 &gt;=</a:t>
            </a:r>
            <a:r>
              <a:rPr sz="2800" spc="2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36015" y="1635023"/>
            <a:ext cx="6028690" cy="165544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544830">
              <a:lnSpc>
                <a:spcPct val="100000"/>
              </a:lnSpc>
              <a:spcBef>
                <a:spcPts val="770"/>
              </a:spcBef>
              <a:tabLst>
                <a:tab pos="3183255" algn="l"/>
              </a:tabLst>
            </a:pPr>
            <a:r>
              <a:rPr sz="2800" spc="25" dirty="0">
                <a:latin typeface="Cambria Math"/>
                <a:cs typeface="Cambria Math"/>
              </a:rPr>
              <a:t>𝑇(𝑛)</a:t>
            </a:r>
            <a:r>
              <a:rPr sz="2800" spc="17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10" dirty="0">
                <a:latin typeface="Cambria Math"/>
                <a:cs typeface="Cambria Math"/>
              </a:rPr>
              <a:t>7𝑇(𝑛/2)	</a:t>
            </a:r>
            <a:r>
              <a:rPr sz="2800" spc="-5" dirty="0">
                <a:latin typeface="Cambria Math"/>
                <a:cs typeface="Cambria Math"/>
              </a:rPr>
              <a:t>+</a:t>
            </a:r>
            <a:r>
              <a:rPr sz="2800" spc="5" dirty="0">
                <a:latin typeface="Cambria Math"/>
                <a:cs typeface="Cambria Math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𝑛</a:t>
            </a:r>
            <a:r>
              <a:rPr sz="3075" spc="67" baseline="27100" dirty="0">
                <a:latin typeface="Cambria Math"/>
                <a:cs typeface="Cambria Math"/>
              </a:rPr>
              <a:t>2</a:t>
            </a:r>
            <a:endParaRPr sz="3075" baseline="27100">
              <a:latin typeface="Cambria Math"/>
              <a:cs typeface="Cambria Math"/>
            </a:endParaRPr>
          </a:p>
          <a:p>
            <a:pPr marL="54483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Cambria Math"/>
                <a:cs typeface="Cambria Math"/>
              </a:rPr>
              <a:t>𝑇(1)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29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</a:t>
            </a: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410"/>
              </a:spcBef>
            </a:pPr>
            <a:r>
              <a:rPr sz="2800" spc="-5" dirty="0">
                <a:latin typeface="微软雅黑"/>
                <a:cs typeface="微软雅黑"/>
              </a:rPr>
              <a:t>其解</a:t>
            </a:r>
            <a:r>
              <a:rPr sz="2800" spc="-10" dirty="0">
                <a:latin typeface="微软雅黑"/>
                <a:cs typeface="微软雅黑"/>
              </a:rPr>
              <a:t>为</a:t>
            </a:r>
            <a:r>
              <a:rPr sz="2800" spc="25" dirty="0">
                <a:latin typeface="Cambria Math"/>
                <a:cs typeface="Cambria Math"/>
              </a:rPr>
              <a:t>𝑇(𝑛)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∈</a:t>
            </a:r>
            <a:r>
              <a:rPr sz="2800" spc="165" dirty="0">
                <a:latin typeface="Cambria Math"/>
                <a:cs typeface="Cambria Math"/>
              </a:rPr>
              <a:t> </a:t>
            </a:r>
            <a:r>
              <a:rPr sz="2800" spc="75" dirty="0">
                <a:latin typeface="Cambria Math"/>
                <a:cs typeface="Cambria Math"/>
              </a:rPr>
              <a:t>𝑂(𝑛</a:t>
            </a:r>
            <a:r>
              <a:rPr sz="3075" spc="112" baseline="27100" dirty="0">
                <a:latin typeface="Cambria Math"/>
                <a:cs typeface="Cambria Math"/>
              </a:rPr>
              <a:t>log</a:t>
            </a:r>
            <a:r>
              <a:rPr sz="2475" spc="112" baseline="20202" dirty="0">
                <a:latin typeface="Cambria Math"/>
                <a:cs typeface="Cambria Math"/>
              </a:rPr>
              <a:t>2</a:t>
            </a:r>
            <a:r>
              <a:rPr sz="2475" spc="262" baseline="20202" dirty="0">
                <a:latin typeface="Cambria Math"/>
                <a:cs typeface="Cambria Math"/>
              </a:rPr>
              <a:t> </a:t>
            </a:r>
            <a:r>
              <a:rPr sz="3075" spc="127" baseline="27100" dirty="0">
                <a:latin typeface="Cambria Math"/>
                <a:cs typeface="Cambria Math"/>
              </a:rPr>
              <a:t>7</a:t>
            </a:r>
            <a:r>
              <a:rPr sz="2800" spc="85" dirty="0">
                <a:latin typeface="Cambria Math"/>
                <a:cs typeface="Cambria Math"/>
              </a:rPr>
              <a:t>)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≈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𝑂(𝑛</a:t>
            </a:r>
            <a:r>
              <a:rPr sz="3075" spc="67" baseline="27100" dirty="0">
                <a:latin typeface="Cambria Math"/>
                <a:cs typeface="Cambria Math"/>
              </a:rPr>
              <a:t>2.807</a:t>
            </a:r>
            <a:r>
              <a:rPr sz="2800" spc="45" dirty="0">
                <a:latin typeface="Cambria Math"/>
                <a:cs typeface="Cambria Math"/>
              </a:rPr>
              <a:t>)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4544" y="1885188"/>
            <a:ext cx="93345" cy="576580"/>
          </a:xfrm>
          <a:custGeom>
            <a:avLst/>
            <a:gdLst/>
            <a:ahLst/>
            <a:cxnLst/>
            <a:rect l="l" t="t" r="r" b="b"/>
            <a:pathLst>
              <a:path w="93344" h="576580">
                <a:moveTo>
                  <a:pt x="92964" y="576072"/>
                </a:moveTo>
                <a:lnTo>
                  <a:pt x="74878" y="571259"/>
                </a:lnTo>
                <a:lnTo>
                  <a:pt x="60102" y="558149"/>
                </a:lnTo>
                <a:lnTo>
                  <a:pt x="50137" y="538728"/>
                </a:lnTo>
                <a:lnTo>
                  <a:pt x="46481" y="514985"/>
                </a:lnTo>
                <a:lnTo>
                  <a:pt x="46481" y="349123"/>
                </a:lnTo>
                <a:lnTo>
                  <a:pt x="42826" y="325379"/>
                </a:lnTo>
                <a:lnTo>
                  <a:pt x="32861" y="305958"/>
                </a:lnTo>
                <a:lnTo>
                  <a:pt x="18085" y="292848"/>
                </a:lnTo>
                <a:lnTo>
                  <a:pt x="0" y="288036"/>
                </a:lnTo>
                <a:lnTo>
                  <a:pt x="18085" y="283223"/>
                </a:lnTo>
                <a:lnTo>
                  <a:pt x="32861" y="270113"/>
                </a:lnTo>
                <a:lnTo>
                  <a:pt x="42826" y="250692"/>
                </a:lnTo>
                <a:lnTo>
                  <a:pt x="46481" y="226949"/>
                </a:lnTo>
                <a:lnTo>
                  <a:pt x="46481" y="61087"/>
                </a:lnTo>
                <a:lnTo>
                  <a:pt x="50137" y="37343"/>
                </a:lnTo>
                <a:lnTo>
                  <a:pt x="60102" y="17922"/>
                </a:lnTo>
                <a:lnTo>
                  <a:pt x="74878" y="4812"/>
                </a:lnTo>
                <a:lnTo>
                  <a:pt x="92964" y="0"/>
                </a:lnTo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3157854" y="447547"/>
            <a:ext cx="31667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>
                <a:latin typeface="Arial"/>
                <a:cs typeface="Arial"/>
              </a:rPr>
              <a:t>Strassen</a:t>
            </a:r>
            <a:r>
              <a:rPr spc="-60" dirty="0"/>
              <a:t>矩阵乘法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7814" y="1038313"/>
            <a:ext cx="7683500" cy="459994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2800" spc="-5" dirty="0">
                <a:latin typeface="微软雅黑"/>
                <a:cs typeface="微软雅黑"/>
              </a:rPr>
              <a:t>问</a:t>
            </a:r>
            <a:r>
              <a:rPr sz="2800" spc="-10" dirty="0">
                <a:latin typeface="微软雅黑"/>
                <a:cs typeface="微软雅黑"/>
              </a:rPr>
              <a:t>题</a:t>
            </a:r>
            <a:r>
              <a:rPr sz="2800" dirty="0">
                <a:latin typeface="Arial"/>
                <a:cs typeface="Arial"/>
              </a:rPr>
              <a:t>:</a:t>
            </a:r>
            <a:r>
              <a:rPr sz="2800" spc="-15" dirty="0">
                <a:latin typeface="Arial"/>
                <a:cs typeface="Arial"/>
              </a:rPr>
              <a:t> </a:t>
            </a:r>
            <a:r>
              <a:rPr sz="2800" spc="-10" dirty="0">
                <a:latin typeface="微软雅黑"/>
                <a:cs typeface="微软雅黑"/>
              </a:rPr>
              <a:t>给定平面</a:t>
            </a:r>
            <a:r>
              <a:rPr sz="2800" spc="60" dirty="0">
                <a:latin typeface="Cambria Math"/>
                <a:cs typeface="Cambria Math"/>
              </a:rPr>
              <a:t>𝑆</a:t>
            </a:r>
            <a:r>
              <a:rPr sz="2800" spc="-10" dirty="0">
                <a:latin typeface="微软雅黑"/>
                <a:cs typeface="微软雅黑"/>
              </a:rPr>
              <a:t>上</a:t>
            </a:r>
            <a:r>
              <a:rPr sz="2800" spc="45" dirty="0">
                <a:latin typeface="Cambria Math"/>
                <a:cs typeface="Cambria Math"/>
              </a:rPr>
              <a:t>𝑛</a:t>
            </a:r>
            <a:r>
              <a:rPr sz="2800" spc="-10" dirty="0">
                <a:latin typeface="微软雅黑"/>
                <a:cs typeface="微软雅黑"/>
              </a:rPr>
              <a:t>个点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10" dirty="0">
                <a:latin typeface="微软雅黑"/>
                <a:cs typeface="微软雅黑"/>
              </a:rPr>
              <a:t>找其中的一对</a:t>
            </a:r>
            <a:r>
              <a:rPr sz="2800" spc="-5" dirty="0">
                <a:latin typeface="微软雅黑"/>
                <a:cs typeface="微软雅黑"/>
              </a:rPr>
              <a:t>点</a:t>
            </a:r>
            <a:r>
              <a:rPr sz="2800" dirty="0">
                <a:latin typeface="Arial"/>
                <a:cs typeface="Arial"/>
              </a:rPr>
              <a:t>,</a:t>
            </a:r>
            <a:r>
              <a:rPr sz="2800" spc="-10" dirty="0">
                <a:latin typeface="微软雅黑"/>
                <a:cs typeface="微软雅黑"/>
              </a:rPr>
              <a:t>使得在</a:t>
            </a:r>
            <a:endParaRPr sz="2800">
              <a:latin typeface="微软雅黑"/>
              <a:cs typeface="微软雅黑"/>
            </a:endParaRPr>
          </a:p>
          <a:p>
            <a:pPr marL="355600">
              <a:lnSpc>
                <a:spcPct val="100000"/>
              </a:lnSpc>
              <a:spcBef>
                <a:spcPts val="675"/>
              </a:spcBef>
            </a:pPr>
            <a:r>
              <a:rPr sz="2800" spc="10" dirty="0">
                <a:latin typeface="Cambria Math"/>
                <a:cs typeface="Cambria Math"/>
              </a:rPr>
              <a:t>𝑛(𝑛</a:t>
            </a:r>
            <a:r>
              <a:rPr sz="2800" spc="5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−</a:t>
            </a:r>
            <a:r>
              <a:rPr sz="2800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1)/2</a:t>
            </a:r>
            <a:r>
              <a:rPr sz="2800" spc="-5" dirty="0">
                <a:latin typeface="微软雅黑"/>
                <a:cs typeface="微软雅黑"/>
              </a:rPr>
              <a:t>个点对中</a:t>
            </a:r>
            <a:r>
              <a:rPr sz="2800" spc="-5" dirty="0">
                <a:latin typeface="Arial"/>
                <a:cs typeface="Arial"/>
              </a:rPr>
              <a:t>,</a:t>
            </a:r>
            <a:r>
              <a:rPr sz="2800" spc="10" dirty="0">
                <a:latin typeface="Arial"/>
                <a:cs typeface="Arial"/>
              </a:rPr>
              <a:t> </a:t>
            </a:r>
            <a:r>
              <a:rPr sz="2800" spc="-5" dirty="0">
                <a:latin typeface="微软雅黑"/>
                <a:cs typeface="微软雅黑"/>
              </a:rPr>
              <a:t>该点对的距离最小。</a:t>
            </a:r>
            <a:endParaRPr sz="28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2350">
              <a:latin typeface="微软雅黑"/>
              <a:cs typeface="微软雅黑"/>
            </a:endParaRPr>
          </a:p>
          <a:p>
            <a:pPr marL="196850">
              <a:lnSpc>
                <a:spcPct val="100000"/>
              </a:lnSpc>
            </a:pPr>
            <a:r>
              <a:rPr sz="2800" spc="-5" dirty="0">
                <a:latin typeface="微软雅黑"/>
                <a:cs typeface="微软雅黑"/>
              </a:rPr>
              <a:t>算法思路</a:t>
            </a:r>
            <a:r>
              <a:rPr sz="2800" spc="-5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19685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Arial"/>
                <a:cs typeface="Arial"/>
              </a:rPr>
              <a:t>1)</a:t>
            </a:r>
            <a:r>
              <a:rPr sz="2800" dirty="0">
                <a:latin typeface="Arial"/>
                <a:cs typeface="Arial"/>
              </a:rPr>
              <a:t> </a:t>
            </a:r>
            <a:r>
              <a:rPr sz="2800" spc="45" dirty="0">
                <a:latin typeface="Cambria Math"/>
                <a:cs typeface="Cambria Math"/>
              </a:rPr>
              <a:t>𝑛</a:t>
            </a:r>
            <a:r>
              <a:rPr sz="2800" spc="-10" dirty="0">
                <a:latin typeface="微软雅黑"/>
                <a:cs typeface="微软雅黑"/>
              </a:rPr>
              <a:t>较小时直接求</a:t>
            </a:r>
            <a:r>
              <a:rPr sz="2800" spc="-5" dirty="0">
                <a:latin typeface="Arial"/>
                <a:cs typeface="Arial"/>
              </a:rPr>
              <a:t>(</a:t>
            </a:r>
            <a:r>
              <a:rPr sz="2800" spc="-5" dirty="0">
                <a:latin typeface="Cambria Math"/>
                <a:cs typeface="Cambria Math"/>
              </a:rPr>
              <a:t>𝑛</a:t>
            </a:r>
            <a:r>
              <a:rPr sz="2800" spc="22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=</a:t>
            </a:r>
            <a:r>
              <a:rPr sz="2800" spc="145" dirty="0">
                <a:latin typeface="Cambria Math"/>
                <a:cs typeface="Cambria Math"/>
              </a:rPr>
              <a:t> </a:t>
            </a:r>
            <a:r>
              <a:rPr sz="2800" spc="-5" dirty="0">
                <a:latin typeface="Cambria Math"/>
                <a:cs typeface="Cambria Math"/>
              </a:rPr>
              <a:t>2</a:t>
            </a:r>
            <a:r>
              <a:rPr sz="2800" spc="-5" dirty="0">
                <a:latin typeface="Arial"/>
                <a:cs typeface="Arial"/>
              </a:rPr>
              <a:t>).</a:t>
            </a:r>
            <a:endParaRPr sz="2800">
              <a:latin typeface="Arial"/>
              <a:cs typeface="Arial"/>
            </a:endParaRPr>
          </a:p>
          <a:p>
            <a:pPr marL="613410" indent="-417195">
              <a:lnSpc>
                <a:spcPct val="100000"/>
              </a:lnSpc>
              <a:spcBef>
                <a:spcPts val="675"/>
              </a:spcBef>
              <a:buFont typeface="Arial"/>
              <a:buAutoNum type="arabicParenR" startAt="2"/>
              <a:tabLst>
                <a:tab pos="614045" algn="l"/>
              </a:tabLst>
            </a:pPr>
            <a:r>
              <a:rPr sz="2800" spc="-5" dirty="0">
                <a:latin typeface="微软雅黑"/>
                <a:cs typeface="微软雅黑"/>
              </a:rPr>
              <a:t>将</a:t>
            </a:r>
            <a:r>
              <a:rPr sz="2800" spc="60" dirty="0">
                <a:latin typeface="Cambria Math"/>
                <a:cs typeface="Cambria Math"/>
              </a:rPr>
              <a:t>𝑆</a:t>
            </a:r>
            <a:r>
              <a:rPr sz="2800" spc="-5" dirty="0">
                <a:latin typeface="微软雅黑"/>
                <a:cs typeface="微软雅黑"/>
              </a:rPr>
              <a:t>上的</a:t>
            </a:r>
            <a:r>
              <a:rPr sz="2800" spc="45" dirty="0">
                <a:latin typeface="Cambria Math"/>
                <a:cs typeface="Cambria Math"/>
              </a:rPr>
              <a:t>𝑛</a:t>
            </a:r>
            <a:r>
              <a:rPr sz="2800" spc="-5" dirty="0">
                <a:latin typeface="微软雅黑"/>
                <a:cs typeface="微软雅黑"/>
              </a:rPr>
              <a:t>个点分成大致相等</a:t>
            </a:r>
            <a:r>
              <a:rPr sz="2800" spc="-20" dirty="0">
                <a:latin typeface="微软雅黑"/>
                <a:cs typeface="微软雅黑"/>
              </a:rPr>
              <a:t>的</a:t>
            </a:r>
            <a:r>
              <a:rPr sz="2800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个子集</a:t>
            </a:r>
            <a:r>
              <a:rPr sz="2800" dirty="0">
                <a:latin typeface="Cambria Math"/>
                <a:cs typeface="Cambria Math"/>
              </a:rPr>
              <a:t>𝑆1</a:t>
            </a:r>
            <a:r>
              <a:rPr sz="2800" spc="-5" dirty="0">
                <a:latin typeface="微软雅黑"/>
                <a:cs typeface="微软雅黑"/>
              </a:rPr>
              <a:t>和</a:t>
            </a:r>
            <a:r>
              <a:rPr sz="2800" spc="-10" dirty="0">
                <a:latin typeface="Cambria Math"/>
                <a:cs typeface="Cambria Math"/>
              </a:rPr>
              <a:t>𝑆2</a:t>
            </a:r>
            <a:endParaRPr sz="2800">
              <a:latin typeface="Cambria Math"/>
              <a:cs typeface="Cambria Math"/>
            </a:endParaRPr>
          </a:p>
          <a:p>
            <a:pPr marL="613410" indent="-417195">
              <a:lnSpc>
                <a:spcPct val="100000"/>
              </a:lnSpc>
              <a:spcBef>
                <a:spcPts val="670"/>
              </a:spcBef>
              <a:buFont typeface="Arial"/>
              <a:buAutoNum type="arabicParenR" startAt="2"/>
              <a:tabLst>
                <a:tab pos="614045" algn="l"/>
              </a:tabLst>
            </a:pPr>
            <a:r>
              <a:rPr sz="2800" spc="-5" dirty="0">
                <a:latin typeface="微软雅黑"/>
                <a:cs typeface="微软雅黑"/>
              </a:rPr>
              <a:t>分别求</a:t>
            </a:r>
            <a:r>
              <a:rPr sz="2800" dirty="0">
                <a:latin typeface="Cambria Math"/>
                <a:cs typeface="Cambria Math"/>
              </a:rPr>
              <a:t>𝑆1</a:t>
            </a:r>
            <a:r>
              <a:rPr sz="2800" spc="-5" dirty="0">
                <a:latin typeface="微软雅黑"/>
                <a:cs typeface="微软雅黑"/>
              </a:rPr>
              <a:t>和</a:t>
            </a:r>
            <a:r>
              <a:rPr sz="2800" dirty="0">
                <a:latin typeface="Cambria Math"/>
                <a:cs typeface="Cambria Math"/>
              </a:rPr>
              <a:t>𝑆2</a:t>
            </a:r>
            <a:r>
              <a:rPr sz="2800" spc="-5" dirty="0">
                <a:latin typeface="微软雅黑"/>
                <a:cs typeface="微软雅黑"/>
              </a:rPr>
              <a:t>中的最接近点对</a:t>
            </a:r>
            <a:endParaRPr sz="2800">
              <a:latin typeface="微软雅黑"/>
              <a:cs typeface="微软雅黑"/>
            </a:endParaRPr>
          </a:p>
          <a:p>
            <a:pPr marL="613410" indent="-417195">
              <a:lnSpc>
                <a:spcPct val="100000"/>
              </a:lnSpc>
              <a:spcBef>
                <a:spcPts val="675"/>
              </a:spcBef>
              <a:buFont typeface="Arial"/>
              <a:buAutoNum type="arabicParenR" startAt="2"/>
              <a:tabLst>
                <a:tab pos="614045" algn="l"/>
              </a:tabLst>
            </a:pPr>
            <a:r>
              <a:rPr sz="2800" spc="-10" dirty="0">
                <a:latin typeface="微软雅黑"/>
                <a:cs typeface="微软雅黑"/>
              </a:rPr>
              <a:t>求一点在</a:t>
            </a:r>
            <a:r>
              <a:rPr sz="2800" dirty="0">
                <a:latin typeface="Cambria Math"/>
                <a:cs typeface="Cambria Math"/>
              </a:rPr>
              <a:t>𝑆1</a:t>
            </a:r>
            <a:r>
              <a:rPr sz="2800" spc="-5" dirty="0">
                <a:latin typeface="微软雅黑"/>
                <a:cs typeface="微软雅黑"/>
              </a:rPr>
              <a:t>、另一点</a:t>
            </a:r>
            <a:r>
              <a:rPr sz="2800" spc="-15" dirty="0">
                <a:latin typeface="微软雅黑"/>
                <a:cs typeface="微软雅黑"/>
              </a:rPr>
              <a:t>在</a:t>
            </a:r>
            <a:r>
              <a:rPr sz="2800" dirty="0">
                <a:latin typeface="Cambria Math"/>
                <a:cs typeface="Cambria Math"/>
              </a:rPr>
              <a:t>𝑆2</a:t>
            </a:r>
            <a:r>
              <a:rPr sz="2800" spc="-10" dirty="0">
                <a:latin typeface="微软雅黑"/>
                <a:cs typeface="微软雅黑"/>
              </a:rPr>
              <a:t>中的最近点对</a:t>
            </a:r>
            <a:endParaRPr sz="2800">
              <a:latin typeface="微软雅黑"/>
              <a:cs typeface="微软雅黑"/>
            </a:endParaRPr>
          </a:p>
          <a:p>
            <a:pPr marL="613410" indent="-417195">
              <a:lnSpc>
                <a:spcPct val="100000"/>
              </a:lnSpc>
              <a:spcBef>
                <a:spcPts val="675"/>
              </a:spcBef>
              <a:buFont typeface="Arial"/>
              <a:buAutoNum type="arabicParenR" startAt="2"/>
              <a:tabLst>
                <a:tab pos="614045" algn="l"/>
              </a:tabLst>
            </a:pPr>
            <a:r>
              <a:rPr sz="2800" spc="-5" dirty="0">
                <a:latin typeface="微软雅黑"/>
                <a:cs typeface="微软雅黑"/>
              </a:rPr>
              <a:t>从上述三对点中找距离最近的一</a:t>
            </a:r>
            <a:r>
              <a:rPr sz="2800" dirty="0">
                <a:latin typeface="微软雅黑"/>
                <a:cs typeface="微软雅黑"/>
              </a:rPr>
              <a:t>对</a:t>
            </a:r>
            <a:r>
              <a:rPr sz="2800" spc="-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445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分治法解最近点对问题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27887" y="4177284"/>
            <a:ext cx="7921752" cy="196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418388" y="1053464"/>
            <a:ext cx="8371840" cy="31635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2600" marR="17780" indent="-457200">
              <a:lnSpc>
                <a:spcPct val="120000"/>
              </a:lnSpc>
              <a:spcBef>
                <a:spcPts val="100"/>
              </a:spcBef>
              <a:buClr>
                <a:srgbClr val="009DD9"/>
              </a:buClr>
              <a:buFont typeface="Wingdings"/>
              <a:buChar char=""/>
              <a:tabLst>
                <a:tab pos="481965" algn="l"/>
                <a:tab pos="482600" algn="l"/>
              </a:tabLst>
            </a:pPr>
            <a:r>
              <a:rPr sz="2400" spc="35" dirty="0">
                <a:latin typeface="微软雅黑"/>
                <a:cs typeface="微软雅黑"/>
              </a:rPr>
              <a:t>假设我们</a:t>
            </a:r>
            <a:r>
              <a:rPr sz="2400" spc="50" dirty="0">
                <a:latin typeface="微软雅黑"/>
                <a:cs typeface="微软雅黑"/>
              </a:rPr>
              <a:t>用</a:t>
            </a:r>
            <a:r>
              <a:rPr sz="2400" spc="20" dirty="0">
                <a:latin typeface="Arial"/>
                <a:cs typeface="Arial"/>
              </a:rPr>
              <a:t>x</a:t>
            </a:r>
            <a:r>
              <a:rPr sz="2400" spc="45" dirty="0">
                <a:latin typeface="微软雅黑"/>
                <a:cs typeface="微软雅黑"/>
              </a:rPr>
              <a:t>轴</a:t>
            </a:r>
            <a:r>
              <a:rPr sz="2400" spc="30" dirty="0">
                <a:latin typeface="微软雅黑"/>
                <a:cs typeface="微软雅黑"/>
              </a:rPr>
              <a:t>上某</a:t>
            </a:r>
            <a:r>
              <a:rPr sz="2400" spc="45" dirty="0">
                <a:latin typeface="微软雅黑"/>
                <a:cs typeface="微软雅黑"/>
              </a:rPr>
              <a:t>个点</a:t>
            </a:r>
            <a:r>
              <a:rPr sz="2400" spc="75" dirty="0">
                <a:latin typeface="Cambria Math"/>
                <a:cs typeface="Cambria Math"/>
              </a:rPr>
              <a:t>𝑚</a:t>
            </a:r>
            <a:r>
              <a:rPr sz="2400" spc="35" dirty="0">
                <a:latin typeface="微软雅黑"/>
                <a:cs typeface="微软雅黑"/>
              </a:rPr>
              <a:t>将</a:t>
            </a:r>
            <a:r>
              <a:rPr sz="2400" spc="85" dirty="0">
                <a:latin typeface="Cambria Math"/>
                <a:cs typeface="Cambria Math"/>
              </a:rPr>
              <a:t>𝑆</a:t>
            </a:r>
            <a:r>
              <a:rPr sz="2400" spc="35" dirty="0">
                <a:latin typeface="微软雅黑"/>
                <a:cs typeface="微软雅黑"/>
              </a:rPr>
              <a:t>划分</a:t>
            </a:r>
            <a:r>
              <a:rPr sz="2400" spc="50" dirty="0">
                <a:latin typeface="微软雅黑"/>
                <a:cs typeface="微软雅黑"/>
              </a:rPr>
              <a:t>为</a:t>
            </a:r>
            <a:r>
              <a:rPr sz="2400" spc="25" dirty="0">
                <a:latin typeface="Arial"/>
                <a:cs typeface="Arial"/>
              </a:rPr>
              <a:t>2</a:t>
            </a:r>
            <a:r>
              <a:rPr sz="2400" spc="35" dirty="0">
                <a:latin typeface="微软雅黑"/>
                <a:cs typeface="微软雅黑"/>
              </a:rPr>
              <a:t>个子</a:t>
            </a:r>
            <a:r>
              <a:rPr sz="2400" spc="45" dirty="0">
                <a:latin typeface="微软雅黑"/>
                <a:cs typeface="微软雅黑"/>
              </a:rPr>
              <a:t>集</a:t>
            </a:r>
            <a:r>
              <a:rPr sz="2400" spc="25" dirty="0">
                <a:latin typeface="Cambria Math"/>
                <a:cs typeface="Cambria Math"/>
              </a:rPr>
              <a:t>𝑆</a:t>
            </a:r>
            <a:r>
              <a:rPr sz="2775" spc="37" baseline="-21021" dirty="0">
                <a:latin typeface="Cambria Math"/>
                <a:cs typeface="Cambria Math"/>
              </a:rPr>
              <a:t>1</a:t>
            </a:r>
            <a:r>
              <a:rPr sz="2400" spc="35" dirty="0">
                <a:latin typeface="微软雅黑"/>
                <a:cs typeface="微软雅黑"/>
              </a:rPr>
              <a:t>和</a:t>
            </a:r>
            <a:r>
              <a:rPr sz="2400" spc="30" dirty="0">
                <a:latin typeface="Cambria Math"/>
                <a:cs typeface="Cambria Math"/>
              </a:rPr>
              <a:t>𝑆</a:t>
            </a:r>
            <a:r>
              <a:rPr sz="2775" spc="44" baseline="-21021" dirty="0">
                <a:latin typeface="Cambria Math"/>
                <a:cs typeface="Cambria Math"/>
              </a:rPr>
              <a:t>2</a:t>
            </a:r>
            <a:r>
              <a:rPr sz="2400" spc="30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基 </a:t>
            </a:r>
            <a:r>
              <a:rPr sz="2400" spc="20" dirty="0">
                <a:latin typeface="微软雅黑"/>
                <a:cs typeface="微软雅黑"/>
              </a:rPr>
              <a:t>于平衡子问题思</a:t>
            </a:r>
            <a:r>
              <a:rPr sz="2400" spc="25" dirty="0">
                <a:latin typeface="微软雅黑"/>
                <a:cs typeface="微软雅黑"/>
              </a:rPr>
              <a:t>想，</a:t>
            </a:r>
            <a:r>
              <a:rPr sz="2400" spc="20" dirty="0">
                <a:latin typeface="微软雅黑"/>
                <a:cs typeface="微软雅黑"/>
              </a:rPr>
              <a:t>用</a:t>
            </a:r>
            <a:r>
              <a:rPr sz="2400" spc="70" dirty="0">
                <a:latin typeface="Cambria Math"/>
                <a:cs typeface="Cambria Math"/>
              </a:rPr>
              <a:t>𝑆</a:t>
            </a:r>
            <a:r>
              <a:rPr sz="2400" spc="20" dirty="0">
                <a:latin typeface="微软雅黑"/>
                <a:cs typeface="微软雅黑"/>
              </a:rPr>
              <a:t>中各点坐标的中位数来作分割</a:t>
            </a:r>
            <a:r>
              <a:rPr sz="2400" spc="15" dirty="0">
                <a:latin typeface="微软雅黑"/>
                <a:cs typeface="微软雅黑"/>
              </a:rPr>
              <a:t>点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482600" indent="-457200">
              <a:lnSpc>
                <a:spcPct val="100000"/>
              </a:lnSpc>
              <a:spcBef>
                <a:spcPts val="575"/>
              </a:spcBef>
              <a:buClr>
                <a:srgbClr val="009DD9"/>
              </a:buClr>
              <a:buFont typeface="Wingdings"/>
              <a:buChar char=""/>
              <a:tabLst>
                <a:tab pos="481965" algn="l"/>
                <a:tab pos="482600" algn="l"/>
              </a:tabLst>
            </a:pPr>
            <a:r>
              <a:rPr sz="2400" spc="80" dirty="0">
                <a:latin typeface="微软雅黑"/>
                <a:cs typeface="微软雅黑"/>
              </a:rPr>
              <a:t>递归地在</a:t>
            </a:r>
            <a:r>
              <a:rPr sz="2400" spc="50" dirty="0">
                <a:latin typeface="Cambria Math"/>
                <a:cs typeface="Cambria Math"/>
              </a:rPr>
              <a:t>𝑆</a:t>
            </a:r>
            <a:r>
              <a:rPr sz="2775" spc="75" baseline="-21021" dirty="0">
                <a:latin typeface="Cambria Math"/>
                <a:cs typeface="Cambria Math"/>
              </a:rPr>
              <a:t>1</a:t>
            </a:r>
            <a:r>
              <a:rPr sz="2400" spc="80" dirty="0">
                <a:latin typeface="微软雅黑"/>
                <a:cs typeface="微软雅黑"/>
              </a:rPr>
              <a:t>和</a:t>
            </a:r>
            <a:r>
              <a:rPr sz="2400" spc="50" dirty="0">
                <a:latin typeface="Cambria Math"/>
                <a:cs typeface="Cambria Math"/>
              </a:rPr>
              <a:t>𝑆</a:t>
            </a:r>
            <a:r>
              <a:rPr sz="2775" spc="75" baseline="-21021" dirty="0">
                <a:latin typeface="Cambria Math"/>
                <a:cs typeface="Cambria Math"/>
              </a:rPr>
              <a:t>2</a:t>
            </a:r>
            <a:r>
              <a:rPr sz="2400" spc="80" dirty="0">
                <a:latin typeface="微软雅黑"/>
                <a:cs typeface="微软雅黑"/>
              </a:rPr>
              <a:t>上找出其最接近点</a:t>
            </a:r>
            <a:r>
              <a:rPr sz="2400" spc="85" dirty="0">
                <a:latin typeface="微软雅黑"/>
                <a:cs typeface="微软雅黑"/>
              </a:rPr>
              <a:t>对</a:t>
            </a:r>
            <a:r>
              <a:rPr sz="2400" dirty="0">
                <a:latin typeface="Cambria Math"/>
                <a:cs typeface="Cambria Math"/>
              </a:rPr>
              <a:t>{𝑝</a:t>
            </a:r>
            <a:r>
              <a:rPr sz="2775" baseline="-21021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55" dirty="0">
                <a:latin typeface="Cambria Math"/>
                <a:cs typeface="Cambria Math"/>
              </a:rPr>
              <a:t> </a:t>
            </a:r>
            <a:r>
              <a:rPr sz="2400" spc="25" dirty="0">
                <a:latin typeface="Cambria Math"/>
                <a:cs typeface="Cambria Math"/>
              </a:rPr>
              <a:t>𝑝</a:t>
            </a:r>
            <a:r>
              <a:rPr sz="2775" spc="37" baseline="-21021" dirty="0">
                <a:latin typeface="Cambria Math"/>
                <a:cs typeface="Cambria Math"/>
              </a:rPr>
              <a:t>2</a:t>
            </a:r>
            <a:r>
              <a:rPr sz="2400" spc="25" dirty="0">
                <a:latin typeface="Cambria Math"/>
                <a:cs typeface="Cambria Math"/>
              </a:rPr>
              <a:t>}</a:t>
            </a:r>
            <a:r>
              <a:rPr sz="2400" spc="80" dirty="0">
                <a:latin typeface="微软雅黑"/>
                <a:cs typeface="微软雅黑"/>
              </a:rPr>
              <a:t>和</a:t>
            </a:r>
            <a:r>
              <a:rPr sz="2400" spc="-5" dirty="0">
                <a:latin typeface="Cambria Math"/>
                <a:cs typeface="Cambria Math"/>
              </a:rPr>
              <a:t>{𝑞</a:t>
            </a:r>
            <a:r>
              <a:rPr sz="2775" spc="-7" baseline="-21021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ambria Math"/>
                <a:cs typeface="Cambria Math"/>
              </a:rPr>
              <a:t>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spc="20" dirty="0">
                <a:latin typeface="Cambria Math"/>
                <a:cs typeface="Cambria Math"/>
              </a:rPr>
              <a:t>𝑞</a:t>
            </a:r>
            <a:r>
              <a:rPr sz="2775" spc="30" baseline="-21021" dirty="0">
                <a:latin typeface="Cambria Math"/>
                <a:cs typeface="Cambria Math"/>
              </a:rPr>
              <a:t>2</a:t>
            </a:r>
            <a:r>
              <a:rPr sz="2400" spc="20" dirty="0">
                <a:latin typeface="Cambria Math"/>
                <a:cs typeface="Cambria Math"/>
              </a:rPr>
              <a:t>}</a:t>
            </a:r>
            <a:r>
              <a:rPr sz="2400" spc="20" dirty="0">
                <a:latin typeface="微软雅黑"/>
                <a:cs typeface="微软雅黑"/>
              </a:rPr>
              <a:t>，</a:t>
            </a:r>
            <a:endParaRPr sz="2400">
              <a:latin typeface="微软雅黑"/>
              <a:cs typeface="微软雅黑"/>
            </a:endParaRPr>
          </a:p>
          <a:p>
            <a:pPr marL="482600" marR="315595">
              <a:lnSpc>
                <a:spcPct val="120000"/>
              </a:lnSpc>
              <a:spcBef>
                <a:spcPts val="5"/>
              </a:spcBef>
            </a:pPr>
            <a:r>
              <a:rPr sz="2400" spc="180" dirty="0">
                <a:latin typeface="微软雅黑"/>
                <a:cs typeface="微软雅黑"/>
              </a:rPr>
              <a:t>并</a:t>
            </a:r>
            <a:r>
              <a:rPr sz="2400" spc="165" dirty="0">
                <a:latin typeface="微软雅黑"/>
                <a:cs typeface="微软雅黑"/>
              </a:rPr>
              <a:t>设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min{|𝑝</a:t>
            </a:r>
            <a:r>
              <a:rPr sz="2775" spc="-7" baseline="-21021" dirty="0">
                <a:latin typeface="Cambria Math"/>
                <a:cs typeface="Cambria Math"/>
              </a:rPr>
              <a:t>1</a:t>
            </a:r>
            <a:r>
              <a:rPr sz="2775" spc="307" baseline="-2102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</a:t>
            </a:r>
            <a:r>
              <a:rPr sz="2775" baseline="-21021" dirty="0">
                <a:latin typeface="Cambria Math"/>
                <a:cs typeface="Cambria Math"/>
              </a:rPr>
              <a:t>2</a:t>
            </a:r>
            <a:r>
              <a:rPr sz="2400" dirty="0">
                <a:latin typeface="Cambria Math"/>
                <a:cs typeface="Cambria Math"/>
              </a:rPr>
              <a:t>|,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|𝑞</a:t>
            </a:r>
            <a:r>
              <a:rPr sz="2775" baseline="-21021" dirty="0">
                <a:latin typeface="Cambria Math"/>
                <a:cs typeface="Cambria Math"/>
              </a:rPr>
              <a:t>1</a:t>
            </a:r>
            <a:r>
              <a:rPr sz="2775" spc="307" baseline="-2102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spc="90" dirty="0">
                <a:latin typeface="Cambria Math"/>
                <a:cs typeface="Cambria Math"/>
              </a:rPr>
              <a:t>𝑞</a:t>
            </a:r>
            <a:r>
              <a:rPr sz="2775" spc="135" baseline="-21021" dirty="0">
                <a:latin typeface="Cambria Math"/>
                <a:cs typeface="Cambria Math"/>
              </a:rPr>
              <a:t>2</a:t>
            </a:r>
            <a:r>
              <a:rPr sz="2400" spc="90" dirty="0">
                <a:latin typeface="Cambria Math"/>
                <a:cs typeface="Cambria Math"/>
              </a:rPr>
              <a:t>|}</a:t>
            </a:r>
            <a:r>
              <a:rPr sz="2400" spc="90" dirty="0">
                <a:latin typeface="微软雅黑"/>
                <a:cs typeface="微软雅黑"/>
              </a:rPr>
              <a:t>，</a:t>
            </a:r>
            <a:r>
              <a:rPr sz="2400" spc="90" dirty="0">
                <a:latin typeface="Cambria Math"/>
                <a:cs typeface="Cambria Math"/>
              </a:rPr>
              <a:t>𝑆</a:t>
            </a:r>
            <a:r>
              <a:rPr sz="2400" spc="175" dirty="0">
                <a:latin typeface="微软雅黑"/>
                <a:cs typeface="微软雅黑"/>
              </a:rPr>
              <a:t>中的最接</a:t>
            </a:r>
            <a:r>
              <a:rPr sz="2400" spc="165" dirty="0">
                <a:latin typeface="微软雅黑"/>
                <a:cs typeface="微软雅黑"/>
              </a:rPr>
              <a:t>近</a:t>
            </a:r>
            <a:r>
              <a:rPr sz="2400" spc="175" dirty="0">
                <a:latin typeface="微软雅黑"/>
                <a:cs typeface="微软雅黑"/>
              </a:rPr>
              <a:t>点对</a:t>
            </a:r>
            <a:r>
              <a:rPr sz="2400" dirty="0">
                <a:latin typeface="微软雅黑"/>
                <a:cs typeface="微软雅黑"/>
              </a:rPr>
              <a:t>或 </a:t>
            </a:r>
            <a:r>
              <a:rPr sz="2400" spc="70" dirty="0">
                <a:latin typeface="微软雅黑"/>
                <a:cs typeface="微软雅黑"/>
              </a:rPr>
              <a:t>者是</a:t>
            </a:r>
            <a:r>
              <a:rPr sz="2400" dirty="0">
                <a:latin typeface="Cambria Math"/>
                <a:cs typeface="Cambria Math"/>
              </a:rPr>
              <a:t>{𝑝</a:t>
            </a:r>
            <a:r>
              <a:rPr sz="2775" baseline="-21021" dirty="0">
                <a:latin typeface="Cambria Math"/>
                <a:cs typeface="Cambria Math"/>
              </a:rPr>
              <a:t>1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55" dirty="0">
                <a:latin typeface="Cambria Math"/>
                <a:cs typeface="Cambria Math"/>
              </a:rPr>
              <a:t> </a:t>
            </a:r>
            <a:r>
              <a:rPr sz="2400" spc="30" dirty="0">
                <a:latin typeface="Cambria Math"/>
                <a:cs typeface="Cambria Math"/>
              </a:rPr>
              <a:t>𝑝</a:t>
            </a:r>
            <a:r>
              <a:rPr sz="2775" spc="44" baseline="-21021" dirty="0">
                <a:latin typeface="Cambria Math"/>
                <a:cs typeface="Cambria Math"/>
              </a:rPr>
              <a:t>2</a:t>
            </a:r>
            <a:r>
              <a:rPr sz="2400" spc="30" dirty="0">
                <a:latin typeface="Cambria Math"/>
                <a:cs typeface="Cambria Math"/>
              </a:rPr>
              <a:t>}</a:t>
            </a:r>
            <a:r>
              <a:rPr sz="2400" spc="30" dirty="0">
                <a:latin typeface="微软雅黑"/>
                <a:cs typeface="微软雅黑"/>
              </a:rPr>
              <a:t>，</a:t>
            </a:r>
            <a:r>
              <a:rPr sz="2400" spc="55" dirty="0">
                <a:latin typeface="微软雅黑"/>
                <a:cs typeface="微软雅黑"/>
              </a:rPr>
              <a:t>或</a:t>
            </a:r>
            <a:r>
              <a:rPr sz="2400" spc="65" dirty="0">
                <a:latin typeface="微软雅黑"/>
                <a:cs typeface="微软雅黑"/>
              </a:rPr>
              <a:t>者</a:t>
            </a:r>
            <a:r>
              <a:rPr sz="2400" spc="75" dirty="0">
                <a:latin typeface="微软雅黑"/>
                <a:cs typeface="微软雅黑"/>
              </a:rPr>
              <a:t>是</a:t>
            </a:r>
            <a:r>
              <a:rPr sz="2400" spc="-5" dirty="0">
                <a:latin typeface="Cambria Math"/>
                <a:cs typeface="Cambria Math"/>
              </a:rPr>
              <a:t>{𝑞</a:t>
            </a:r>
            <a:r>
              <a:rPr sz="2775" spc="-7" baseline="-21021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Cambria Math"/>
                <a:cs typeface="Cambria Math"/>
              </a:rPr>
              <a:t>,</a:t>
            </a:r>
            <a:r>
              <a:rPr sz="2400" spc="-155" dirty="0">
                <a:latin typeface="Cambria Math"/>
                <a:cs typeface="Cambria Math"/>
              </a:rPr>
              <a:t> </a:t>
            </a:r>
            <a:r>
              <a:rPr sz="2400" spc="35" dirty="0">
                <a:latin typeface="Cambria Math"/>
                <a:cs typeface="Cambria Math"/>
              </a:rPr>
              <a:t>𝑞</a:t>
            </a:r>
            <a:r>
              <a:rPr sz="2775" spc="52" baseline="-21021" dirty="0">
                <a:latin typeface="Cambria Math"/>
                <a:cs typeface="Cambria Math"/>
              </a:rPr>
              <a:t>2</a:t>
            </a:r>
            <a:r>
              <a:rPr sz="2400" spc="35" dirty="0">
                <a:latin typeface="Cambria Math"/>
                <a:cs typeface="Cambria Math"/>
              </a:rPr>
              <a:t>}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spc="55" dirty="0">
                <a:latin typeface="微软雅黑"/>
                <a:cs typeface="微软雅黑"/>
              </a:rPr>
              <a:t>或</a:t>
            </a:r>
            <a:r>
              <a:rPr sz="2400" spc="65" dirty="0">
                <a:latin typeface="微软雅黑"/>
                <a:cs typeface="微软雅黑"/>
              </a:rPr>
              <a:t>者是某</a:t>
            </a:r>
            <a:r>
              <a:rPr sz="2400" spc="70" dirty="0">
                <a:latin typeface="微软雅黑"/>
                <a:cs typeface="微软雅黑"/>
              </a:rPr>
              <a:t>个</a:t>
            </a:r>
            <a:r>
              <a:rPr sz="2400" dirty="0">
                <a:latin typeface="Cambria Math"/>
                <a:cs typeface="Cambria Math"/>
              </a:rPr>
              <a:t>{𝑝</a:t>
            </a:r>
            <a:r>
              <a:rPr sz="2775" baseline="-21021" dirty="0">
                <a:latin typeface="Cambria Math"/>
                <a:cs typeface="Cambria Math"/>
              </a:rPr>
              <a:t>3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55" dirty="0">
                <a:latin typeface="Cambria Math"/>
                <a:cs typeface="Cambria Math"/>
              </a:rPr>
              <a:t> </a:t>
            </a:r>
            <a:r>
              <a:rPr sz="2400" spc="35" dirty="0">
                <a:latin typeface="Cambria Math"/>
                <a:cs typeface="Cambria Math"/>
              </a:rPr>
              <a:t>𝑞</a:t>
            </a:r>
            <a:r>
              <a:rPr sz="2775" spc="52" baseline="-21021" dirty="0">
                <a:latin typeface="Cambria Math"/>
                <a:cs typeface="Cambria Math"/>
              </a:rPr>
              <a:t>3</a:t>
            </a:r>
            <a:r>
              <a:rPr sz="2400" spc="35" dirty="0">
                <a:latin typeface="Cambria Math"/>
                <a:cs typeface="Cambria Math"/>
              </a:rPr>
              <a:t>}</a:t>
            </a:r>
            <a:r>
              <a:rPr sz="2400" spc="35" dirty="0">
                <a:latin typeface="微软雅黑"/>
                <a:cs typeface="微软雅黑"/>
              </a:rPr>
              <a:t>，</a:t>
            </a:r>
            <a:r>
              <a:rPr sz="2400" spc="70" dirty="0">
                <a:latin typeface="微软雅黑"/>
                <a:cs typeface="微软雅黑"/>
              </a:rPr>
              <a:t>其中</a:t>
            </a:r>
            <a:endParaRPr sz="2400">
              <a:latin typeface="微软雅黑"/>
              <a:cs typeface="微软雅黑"/>
            </a:endParaRPr>
          </a:p>
          <a:p>
            <a:pPr marL="482600">
              <a:lnSpc>
                <a:spcPct val="100000"/>
              </a:lnSpc>
              <a:spcBef>
                <a:spcPts val="575"/>
              </a:spcBef>
            </a:pPr>
            <a:r>
              <a:rPr sz="2400" spc="5" dirty="0">
                <a:latin typeface="Cambria Math"/>
                <a:cs typeface="Cambria Math"/>
              </a:rPr>
              <a:t>𝑝</a:t>
            </a:r>
            <a:r>
              <a:rPr sz="2775" spc="7" baseline="-21021" dirty="0">
                <a:latin typeface="Cambria Math"/>
                <a:cs typeface="Cambria Math"/>
              </a:rPr>
              <a:t>3</a:t>
            </a:r>
            <a:r>
              <a:rPr sz="2775" spc="540" baseline="-2102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𝑆</a:t>
            </a:r>
            <a:r>
              <a:rPr sz="2775" spc="7" baseline="-21021" dirty="0">
                <a:latin typeface="Cambria Math"/>
                <a:cs typeface="Cambria Math"/>
              </a:rPr>
              <a:t>1</a:t>
            </a:r>
            <a:r>
              <a:rPr sz="2400" spc="-5" dirty="0">
                <a:latin typeface="微软雅黑"/>
                <a:cs typeface="微软雅黑"/>
              </a:rPr>
              <a:t>且</a:t>
            </a:r>
            <a:r>
              <a:rPr sz="2400" spc="5" dirty="0">
                <a:latin typeface="Cambria Math"/>
                <a:cs typeface="Cambria Math"/>
              </a:rPr>
              <a:t>𝑞</a:t>
            </a:r>
            <a:r>
              <a:rPr sz="2775" spc="7" baseline="-21021" dirty="0">
                <a:latin typeface="Cambria Math"/>
                <a:cs typeface="Cambria Math"/>
              </a:rPr>
              <a:t>3</a:t>
            </a:r>
            <a:r>
              <a:rPr sz="2775" spc="540" baseline="-21021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𝑆</a:t>
            </a:r>
            <a:r>
              <a:rPr sz="2775" spc="7" baseline="-21021" dirty="0">
                <a:latin typeface="Cambria Math"/>
                <a:cs typeface="Cambria Math"/>
              </a:rPr>
              <a:t>2</a:t>
            </a:r>
            <a:r>
              <a:rPr sz="2400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 marL="482600" indent="-457200">
              <a:lnSpc>
                <a:spcPct val="100000"/>
              </a:lnSpc>
              <a:spcBef>
                <a:spcPts val="610"/>
              </a:spcBef>
              <a:buClr>
                <a:srgbClr val="009DD9"/>
              </a:buClr>
              <a:buFont typeface="Wingdings"/>
              <a:buChar char=""/>
              <a:tabLst>
                <a:tab pos="481965" algn="l"/>
                <a:tab pos="482600" algn="l"/>
              </a:tabLst>
            </a:pPr>
            <a:r>
              <a:rPr sz="2800" spc="-5" dirty="0">
                <a:solidFill>
                  <a:srgbClr val="FF0000"/>
                </a:solidFill>
                <a:latin typeface="微软雅黑"/>
                <a:cs typeface="微软雅黑"/>
              </a:rPr>
              <a:t>能否在线性时间内找到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𝑝</a:t>
            </a:r>
            <a:r>
              <a:rPr sz="2775" baseline="-21021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2800" dirty="0">
                <a:solidFill>
                  <a:srgbClr val="FF0000"/>
                </a:solidFill>
                <a:latin typeface="Arial"/>
                <a:cs typeface="Arial"/>
              </a:rPr>
              <a:t>,</a:t>
            </a:r>
            <a:r>
              <a:rPr sz="2800" dirty="0">
                <a:solidFill>
                  <a:srgbClr val="FF0000"/>
                </a:solidFill>
                <a:latin typeface="Cambria Math"/>
                <a:cs typeface="Cambria Math"/>
              </a:rPr>
              <a:t>𝑞</a:t>
            </a:r>
            <a:r>
              <a:rPr sz="2775" baseline="-21021" dirty="0">
                <a:solidFill>
                  <a:srgbClr val="FF0000"/>
                </a:solidFill>
                <a:latin typeface="Cambria Math"/>
                <a:cs typeface="Cambria Math"/>
              </a:rPr>
              <a:t>3</a:t>
            </a:r>
            <a:r>
              <a:rPr sz="2800" dirty="0">
                <a:solidFill>
                  <a:srgbClr val="FF0000"/>
                </a:solidFill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32430" y="277190"/>
            <a:ext cx="441896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最近对问题：</a:t>
            </a:r>
            <a:r>
              <a:rPr spc="-60" dirty="0">
                <a:solidFill>
                  <a:srgbClr val="FF0000"/>
                </a:solidFill>
              </a:rPr>
              <a:t>共线</a:t>
            </a:r>
            <a:r>
              <a:rPr spc="-55" dirty="0"/>
              <a:t>的情况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022603" y="931163"/>
            <a:ext cx="6912864" cy="17114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342" y="3007614"/>
            <a:ext cx="9006840" cy="3714115"/>
          </a:xfrm>
          <a:custGeom>
            <a:avLst/>
            <a:gdLst/>
            <a:ahLst/>
            <a:cxnLst/>
            <a:rect l="l" t="t" r="r" b="b"/>
            <a:pathLst>
              <a:path w="9006840" h="3714115">
                <a:moveTo>
                  <a:pt x="0" y="3713988"/>
                </a:moveTo>
                <a:lnTo>
                  <a:pt x="9006840" y="3713988"/>
                </a:lnTo>
                <a:lnTo>
                  <a:pt x="9006840" y="0"/>
                </a:lnTo>
                <a:lnTo>
                  <a:pt x="0" y="0"/>
                </a:lnTo>
                <a:lnTo>
                  <a:pt x="0" y="3713988"/>
                </a:lnTo>
                <a:close/>
              </a:path>
            </a:pathLst>
          </a:custGeom>
          <a:solidFill>
            <a:srgbClr val="DB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9342" y="3007614"/>
            <a:ext cx="9006840" cy="3714115"/>
          </a:xfrm>
          <a:custGeom>
            <a:avLst/>
            <a:gdLst/>
            <a:ahLst/>
            <a:cxnLst/>
            <a:rect l="l" t="t" r="r" b="b"/>
            <a:pathLst>
              <a:path w="9006840" h="3714115">
                <a:moveTo>
                  <a:pt x="0" y="3713988"/>
                </a:moveTo>
                <a:lnTo>
                  <a:pt x="9006840" y="3713988"/>
                </a:lnTo>
                <a:lnTo>
                  <a:pt x="9006840" y="0"/>
                </a:lnTo>
                <a:lnTo>
                  <a:pt x="0" y="0"/>
                </a:lnTo>
                <a:lnTo>
                  <a:pt x="0" y="3713988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9829" y="2422982"/>
            <a:ext cx="8925560" cy="42202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3860" algn="just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FF0000"/>
                </a:solidFill>
                <a:latin typeface="微软雅黑"/>
                <a:cs typeface="微软雅黑"/>
              </a:rPr>
              <a:t>能否在线性时间内找</a:t>
            </a:r>
            <a:r>
              <a:rPr sz="2800" b="1" spc="-5" dirty="0">
                <a:solidFill>
                  <a:srgbClr val="FF0000"/>
                </a:solidFill>
                <a:latin typeface="微软雅黑"/>
                <a:cs typeface="微软雅黑"/>
              </a:rPr>
              <a:t>到</a:t>
            </a:r>
            <a:r>
              <a:rPr sz="2800" spc="-5" dirty="0">
                <a:solidFill>
                  <a:srgbClr val="FF0000"/>
                </a:solidFill>
                <a:latin typeface="Cambria Math"/>
                <a:cs typeface="Cambria Math"/>
              </a:rPr>
              <a:t>𝒑𝟑,</a:t>
            </a:r>
            <a:r>
              <a:rPr sz="2800" spc="-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mbria Math"/>
                <a:cs typeface="Cambria Math"/>
              </a:rPr>
              <a:t>𝒒𝟑</a:t>
            </a:r>
            <a:r>
              <a:rPr sz="2800" b="1" spc="-10" dirty="0">
                <a:solidFill>
                  <a:srgbClr val="FF0000"/>
                </a:solidFill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  <a:p>
            <a:pPr marL="508000" marR="43180" indent="-457200" algn="just">
              <a:lnSpc>
                <a:spcPct val="120000"/>
              </a:lnSpc>
              <a:spcBef>
                <a:spcPts val="1155"/>
              </a:spcBef>
              <a:buClr>
                <a:srgbClr val="009DD9"/>
              </a:buClr>
              <a:buFont typeface="Wingdings"/>
              <a:buChar char=""/>
              <a:tabLst>
                <a:tab pos="508000" algn="l"/>
              </a:tabLst>
            </a:pPr>
            <a:r>
              <a:rPr sz="2200" spc="-5" dirty="0">
                <a:latin typeface="微软雅黑"/>
                <a:cs typeface="微软雅黑"/>
              </a:rPr>
              <a:t>如</a:t>
            </a:r>
            <a:r>
              <a:rPr sz="2200" spc="5" dirty="0">
                <a:latin typeface="微软雅黑"/>
                <a:cs typeface="微软雅黑"/>
              </a:rPr>
              <a:t>果</a:t>
            </a:r>
            <a:r>
              <a:rPr sz="2200" spc="-10" dirty="0">
                <a:latin typeface="Arial"/>
                <a:cs typeface="Arial"/>
              </a:rPr>
              <a:t>S</a:t>
            </a:r>
            <a:r>
              <a:rPr sz="2200" dirty="0">
                <a:latin typeface="微软雅黑"/>
                <a:cs typeface="微软雅黑"/>
              </a:rPr>
              <a:t>的最</a:t>
            </a:r>
            <a:r>
              <a:rPr sz="2200" spc="-5" dirty="0">
                <a:latin typeface="微软雅黑"/>
                <a:cs typeface="微软雅黑"/>
              </a:rPr>
              <a:t>接</a:t>
            </a:r>
            <a:r>
              <a:rPr sz="2200" dirty="0">
                <a:latin typeface="微软雅黑"/>
                <a:cs typeface="微软雅黑"/>
              </a:rPr>
              <a:t>近点对</a:t>
            </a:r>
            <a:r>
              <a:rPr sz="2200" spc="25" dirty="0">
                <a:latin typeface="微软雅黑"/>
                <a:cs typeface="微软雅黑"/>
              </a:rPr>
              <a:t>是</a:t>
            </a:r>
            <a:r>
              <a:rPr sz="2200" dirty="0">
                <a:latin typeface="Cambria Math"/>
                <a:cs typeface="Cambria Math"/>
              </a:rPr>
              <a:t>{𝑝</a:t>
            </a:r>
            <a:r>
              <a:rPr sz="2175" baseline="-21072" dirty="0">
                <a:latin typeface="Cambria Math"/>
                <a:cs typeface="Cambria Math"/>
              </a:rPr>
              <a:t>3</a:t>
            </a:r>
            <a:r>
              <a:rPr sz="2200" dirty="0">
                <a:latin typeface="Cambria Math"/>
                <a:cs typeface="Cambria Math"/>
              </a:rPr>
              <a:t>,</a:t>
            </a:r>
            <a:r>
              <a:rPr sz="2200" spc="-1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𝑞</a:t>
            </a:r>
            <a:r>
              <a:rPr sz="2175" spc="-7" baseline="-21072" dirty="0">
                <a:latin typeface="Cambria Math"/>
                <a:cs typeface="Cambria Math"/>
              </a:rPr>
              <a:t>3</a:t>
            </a:r>
            <a:r>
              <a:rPr sz="2200" spc="-5" dirty="0">
                <a:latin typeface="Cambria Math"/>
                <a:cs typeface="Cambria Math"/>
              </a:rPr>
              <a:t>}</a:t>
            </a:r>
            <a:r>
              <a:rPr sz="2200" spc="-5" dirty="0">
                <a:latin typeface="微软雅黑"/>
                <a:cs typeface="微软雅黑"/>
              </a:rPr>
              <a:t>，</a:t>
            </a:r>
            <a:r>
              <a:rPr sz="2200" spc="5" dirty="0">
                <a:latin typeface="微软雅黑"/>
                <a:cs typeface="微软雅黑"/>
              </a:rPr>
              <a:t>即</a:t>
            </a:r>
            <a:r>
              <a:rPr sz="2200" spc="-5" dirty="0">
                <a:latin typeface="Cambria Math"/>
                <a:cs typeface="Cambria Math"/>
              </a:rPr>
              <a:t>|𝑝</a:t>
            </a:r>
            <a:r>
              <a:rPr sz="2175" spc="-7" baseline="-21072" dirty="0">
                <a:latin typeface="Cambria Math"/>
                <a:cs typeface="Cambria Math"/>
              </a:rPr>
              <a:t>3</a:t>
            </a:r>
            <a:r>
              <a:rPr sz="2175" spc="254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 </a:t>
            </a:r>
            <a:r>
              <a:rPr sz="2200" dirty="0">
                <a:latin typeface="Cambria Math"/>
                <a:cs typeface="Cambria Math"/>
              </a:rPr>
              <a:t>𝑞</a:t>
            </a:r>
            <a:r>
              <a:rPr sz="2175" baseline="-21072" dirty="0">
                <a:latin typeface="Cambria Math"/>
                <a:cs typeface="Cambria Math"/>
              </a:rPr>
              <a:t>3</a:t>
            </a:r>
            <a:r>
              <a:rPr sz="2200" dirty="0">
                <a:latin typeface="Cambria Math"/>
                <a:cs typeface="Cambria Math"/>
              </a:rPr>
              <a:t>|</a:t>
            </a:r>
            <a:r>
              <a:rPr sz="2200" spc="12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&lt;</a:t>
            </a:r>
            <a:r>
              <a:rPr sz="2200" spc="125" dirty="0">
                <a:latin typeface="Cambria Math"/>
                <a:cs typeface="Cambria Math"/>
              </a:rPr>
              <a:t> </a:t>
            </a:r>
            <a:r>
              <a:rPr sz="2200" spc="40" dirty="0">
                <a:latin typeface="Cambria Math"/>
                <a:cs typeface="Cambria Math"/>
              </a:rPr>
              <a:t>𝑑</a:t>
            </a:r>
            <a:r>
              <a:rPr sz="2200" spc="40" dirty="0">
                <a:latin typeface="微软雅黑"/>
                <a:cs typeface="微软雅黑"/>
              </a:rPr>
              <a:t>，</a:t>
            </a:r>
            <a:r>
              <a:rPr sz="2200" spc="5" dirty="0">
                <a:latin typeface="微软雅黑"/>
                <a:cs typeface="微软雅黑"/>
              </a:rPr>
              <a:t>则</a:t>
            </a:r>
            <a:r>
              <a:rPr sz="2200" dirty="0">
                <a:latin typeface="Cambria Math"/>
                <a:cs typeface="Cambria Math"/>
              </a:rPr>
              <a:t>𝑝</a:t>
            </a:r>
            <a:r>
              <a:rPr sz="2175" baseline="-21072" dirty="0">
                <a:latin typeface="Cambria Math"/>
                <a:cs typeface="Cambria Math"/>
              </a:rPr>
              <a:t>3</a:t>
            </a:r>
            <a:r>
              <a:rPr sz="2200" spc="5" dirty="0">
                <a:latin typeface="微软雅黑"/>
                <a:cs typeface="微软雅黑"/>
              </a:rPr>
              <a:t>和</a:t>
            </a:r>
            <a:r>
              <a:rPr sz="2200" spc="10" dirty="0">
                <a:latin typeface="Cambria Math"/>
                <a:cs typeface="Cambria Math"/>
              </a:rPr>
              <a:t>𝑞</a:t>
            </a:r>
            <a:r>
              <a:rPr sz="2175" spc="15" baseline="-21072" dirty="0">
                <a:latin typeface="Cambria Math"/>
                <a:cs typeface="Cambria Math"/>
              </a:rPr>
              <a:t>3</a:t>
            </a:r>
            <a:r>
              <a:rPr sz="2200" spc="-5" dirty="0">
                <a:latin typeface="微软雅黑"/>
                <a:cs typeface="微软雅黑"/>
              </a:rPr>
              <a:t>两</a:t>
            </a:r>
            <a:r>
              <a:rPr sz="2200" dirty="0">
                <a:latin typeface="微软雅黑"/>
                <a:cs typeface="微软雅黑"/>
              </a:rPr>
              <a:t>者</a:t>
            </a:r>
            <a:r>
              <a:rPr sz="2200" spc="10" dirty="0">
                <a:latin typeface="微软雅黑"/>
                <a:cs typeface="微软雅黑"/>
              </a:rPr>
              <a:t>与</a:t>
            </a:r>
            <a:r>
              <a:rPr sz="2200" dirty="0">
                <a:latin typeface="Arial"/>
                <a:cs typeface="Arial"/>
              </a:rPr>
              <a:t>m</a:t>
            </a:r>
            <a:r>
              <a:rPr sz="2200" spc="-5" dirty="0">
                <a:latin typeface="微软雅黑"/>
                <a:cs typeface="微软雅黑"/>
              </a:rPr>
              <a:t>的 距离不超过</a:t>
            </a:r>
            <a:r>
              <a:rPr sz="2200" spc="30" dirty="0">
                <a:latin typeface="Cambria Math"/>
                <a:cs typeface="Cambria Math"/>
              </a:rPr>
              <a:t>𝑑</a:t>
            </a:r>
            <a:r>
              <a:rPr sz="2200" spc="30" dirty="0">
                <a:latin typeface="微软雅黑"/>
                <a:cs typeface="微软雅黑"/>
              </a:rPr>
              <a:t>，</a:t>
            </a:r>
            <a:r>
              <a:rPr sz="2200" spc="-5" dirty="0">
                <a:latin typeface="微软雅黑"/>
                <a:cs typeface="微软雅黑"/>
              </a:rPr>
              <a:t>即</a:t>
            </a:r>
            <a:r>
              <a:rPr sz="2200" dirty="0">
                <a:latin typeface="Cambria Math"/>
                <a:cs typeface="Cambria Math"/>
              </a:rPr>
              <a:t>𝑝</a:t>
            </a:r>
            <a:r>
              <a:rPr sz="2175" baseline="-21072" dirty="0">
                <a:latin typeface="Cambria Math"/>
                <a:cs typeface="Cambria Math"/>
              </a:rPr>
              <a:t>3</a:t>
            </a:r>
            <a:r>
              <a:rPr sz="2175" spc="434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∈</a:t>
            </a:r>
            <a:r>
              <a:rPr sz="2200" spc="13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(𝑚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𝑑,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10" dirty="0">
                <a:latin typeface="Cambria Math"/>
                <a:cs typeface="Cambria Math"/>
              </a:rPr>
              <a:t>𝑚]</a:t>
            </a:r>
            <a:r>
              <a:rPr sz="2200" spc="10" dirty="0">
                <a:latin typeface="微软雅黑"/>
                <a:cs typeface="微软雅黑"/>
              </a:rPr>
              <a:t>，</a:t>
            </a:r>
            <a:r>
              <a:rPr sz="2200" spc="10" dirty="0">
                <a:latin typeface="Cambria Math"/>
                <a:cs typeface="Cambria Math"/>
              </a:rPr>
              <a:t>𝑞</a:t>
            </a:r>
            <a:r>
              <a:rPr sz="2175" spc="15" baseline="-21072" dirty="0">
                <a:latin typeface="Cambria Math"/>
                <a:cs typeface="Cambria Math"/>
              </a:rPr>
              <a:t>3</a:t>
            </a:r>
            <a:r>
              <a:rPr sz="2175" spc="434" baseline="-21072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∈</a:t>
            </a:r>
            <a:r>
              <a:rPr sz="2200" spc="125" dirty="0">
                <a:latin typeface="Cambria Math"/>
                <a:cs typeface="Cambria Math"/>
              </a:rPr>
              <a:t> </a:t>
            </a:r>
            <a:r>
              <a:rPr sz="2200" spc="15" dirty="0">
                <a:latin typeface="Cambria Math"/>
                <a:cs typeface="Cambria Math"/>
              </a:rPr>
              <a:t>(𝑚,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𝑚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 </a:t>
            </a:r>
            <a:r>
              <a:rPr sz="2200" spc="30" dirty="0">
                <a:latin typeface="Cambria Math"/>
                <a:cs typeface="Cambria Math"/>
              </a:rPr>
              <a:t>𝑑]</a:t>
            </a:r>
            <a:r>
              <a:rPr sz="2200" spc="-5" dirty="0">
                <a:latin typeface="微软雅黑"/>
                <a:cs typeface="微软雅黑"/>
              </a:rPr>
              <a:t>。</a:t>
            </a:r>
            <a:endParaRPr sz="2200">
              <a:latin typeface="微软雅黑"/>
              <a:cs typeface="微软雅黑"/>
            </a:endParaRPr>
          </a:p>
          <a:p>
            <a:pPr marL="508000" indent="-457200" algn="just">
              <a:lnSpc>
                <a:spcPct val="100000"/>
              </a:lnSpc>
              <a:spcBef>
                <a:spcPts val="525"/>
              </a:spcBef>
              <a:buClr>
                <a:srgbClr val="009DD9"/>
              </a:buClr>
              <a:buFont typeface="Wingdings"/>
              <a:buChar char=""/>
              <a:tabLst>
                <a:tab pos="508000" algn="l"/>
              </a:tabLst>
            </a:pPr>
            <a:r>
              <a:rPr sz="2200" spc="30" dirty="0">
                <a:latin typeface="微软雅黑"/>
                <a:cs typeface="微软雅黑"/>
              </a:rPr>
              <a:t>由于</a:t>
            </a:r>
            <a:r>
              <a:rPr sz="2200" spc="15" dirty="0">
                <a:latin typeface="Cambria Math"/>
                <a:cs typeface="Cambria Math"/>
              </a:rPr>
              <a:t>𝑆</a:t>
            </a:r>
            <a:r>
              <a:rPr sz="2175" spc="22" baseline="-21072" dirty="0">
                <a:latin typeface="Cambria Math"/>
                <a:cs typeface="Cambria Math"/>
              </a:rPr>
              <a:t>1</a:t>
            </a:r>
            <a:r>
              <a:rPr sz="2200" spc="30" dirty="0">
                <a:latin typeface="微软雅黑"/>
                <a:cs typeface="微软雅黑"/>
              </a:rPr>
              <a:t>中，每个长度为</a:t>
            </a:r>
            <a:r>
              <a:rPr sz="2200" spc="100" dirty="0">
                <a:latin typeface="Cambria Math"/>
                <a:cs typeface="Cambria Math"/>
              </a:rPr>
              <a:t>𝑑</a:t>
            </a:r>
            <a:r>
              <a:rPr sz="2200" spc="30" dirty="0">
                <a:latin typeface="微软雅黑"/>
                <a:cs typeface="微软雅黑"/>
              </a:rPr>
              <a:t>的半闭区间至多包含一个</a:t>
            </a:r>
            <a:r>
              <a:rPr sz="2200" spc="35" dirty="0">
                <a:latin typeface="微软雅黑"/>
                <a:cs typeface="微软雅黑"/>
              </a:rPr>
              <a:t>点</a:t>
            </a:r>
            <a:r>
              <a:rPr sz="2200" spc="30" dirty="0">
                <a:latin typeface="微软雅黑"/>
                <a:cs typeface="微软雅黑"/>
              </a:rPr>
              <a:t>（</a:t>
            </a:r>
            <a:r>
              <a:rPr sz="2200" spc="25" dirty="0">
                <a:latin typeface="微软雅黑"/>
                <a:cs typeface="微软雅黑"/>
              </a:rPr>
              <a:t>否则必有</a:t>
            </a:r>
            <a:r>
              <a:rPr sz="2200" spc="40" dirty="0">
                <a:latin typeface="微软雅黑"/>
                <a:cs typeface="微软雅黑"/>
              </a:rPr>
              <a:t>两</a:t>
            </a:r>
            <a:r>
              <a:rPr sz="2200" spc="-5" dirty="0">
                <a:latin typeface="微软雅黑"/>
                <a:cs typeface="微软雅黑"/>
              </a:rPr>
              <a:t>点</a:t>
            </a:r>
            <a:endParaRPr sz="2200">
              <a:latin typeface="微软雅黑"/>
              <a:cs typeface="微软雅黑"/>
            </a:endParaRPr>
          </a:p>
          <a:p>
            <a:pPr marL="508000" algn="just">
              <a:lnSpc>
                <a:spcPct val="100000"/>
              </a:lnSpc>
              <a:spcBef>
                <a:spcPts val="530"/>
              </a:spcBef>
            </a:pPr>
            <a:r>
              <a:rPr sz="2200" spc="-5" dirty="0">
                <a:latin typeface="微软雅黑"/>
                <a:cs typeface="微软雅黑"/>
              </a:rPr>
              <a:t>距离小</a:t>
            </a:r>
            <a:r>
              <a:rPr sz="2200" spc="5" dirty="0">
                <a:latin typeface="微软雅黑"/>
                <a:cs typeface="微软雅黑"/>
              </a:rPr>
              <a:t>于</a:t>
            </a:r>
            <a:r>
              <a:rPr sz="2200" spc="15" dirty="0">
                <a:latin typeface="Cambria Math"/>
                <a:cs typeface="Cambria Math"/>
              </a:rPr>
              <a:t>𝑑</a:t>
            </a:r>
            <a:r>
              <a:rPr sz="2200" spc="15" dirty="0">
                <a:latin typeface="微软雅黑"/>
                <a:cs typeface="微软雅黑"/>
              </a:rPr>
              <a:t>），</a:t>
            </a:r>
            <a:r>
              <a:rPr sz="2200" spc="-10" dirty="0">
                <a:latin typeface="微软雅黑"/>
                <a:cs typeface="微软雅黑"/>
              </a:rPr>
              <a:t>并</a:t>
            </a:r>
            <a:r>
              <a:rPr sz="2200" dirty="0">
                <a:latin typeface="微软雅黑"/>
                <a:cs typeface="微软雅黑"/>
              </a:rPr>
              <a:t>且</a:t>
            </a:r>
            <a:r>
              <a:rPr sz="2200" spc="35" dirty="0">
                <a:latin typeface="Cambria Math"/>
                <a:cs typeface="Cambria Math"/>
              </a:rPr>
              <a:t>𝑚</a:t>
            </a:r>
            <a:r>
              <a:rPr sz="2200" dirty="0">
                <a:latin typeface="微软雅黑"/>
                <a:cs typeface="微软雅黑"/>
              </a:rPr>
              <a:t>是</a:t>
            </a:r>
            <a:r>
              <a:rPr sz="2200" spc="5" dirty="0">
                <a:latin typeface="Cambria Math"/>
                <a:cs typeface="Cambria Math"/>
              </a:rPr>
              <a:t>𝑆</a:t>
            </a:r>
            <a:r>
              <a:rPr sz="2175" spc="7" baseline="-21072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微软雅黑"/>
                <a:cs typeface="微软雅黑"/>
              </a:rPr>
              <a:t>和</a:t>
            </a:r>
            <a:r>
              <a:rPr sz="2200" spc="5" dirty="0">
                <a:latin typeface="Cambria Math"/>
                <a:cs typeface="Cambria Math"/>
              </a:rPr>
              <a:t>𝑆</a:t>
            </a:r>
            <a:r>
              <a:rPr sz="2175" spc="7" baseline="-21072" dirty="0">
                <a:latin typeface="Cambria Math"/>
                <a:cs typeface="Cambria Math"/>
              </a:rPr>
              <a:t>2</a:t>
            </a:r>
            <a:r>
              <a:rPr sz="2200" spc="-5" dirty="0">
                <a:latin typeface="微软雅黑"/>
                <a:cs typeface="微软雅黑"/>
              </a:rPr>
              <a:t>的分割点</a:t>
            </a:r>
            <a:r>
              <a:rPr sz="2200" dirty="0">
                <a:latin typeface="微软雅黑"/>
                <a:cs typeface="微软雅黑"/>
              </a:rPr>
              <a:t>，</a:t>
            </a:r>
            <a:r>
              <a:rPr sz="2200" spc="-5" dirty="0">
                <a:latin typeface="微软雅黑"/>
                <a:cs typeface="微软雅黑"/>
              </a:rPr>
              <a:t>因</a:t>
            </a:r>
            <a:r>
              <a:rPr sz="2200" dirty="0">
                <a:latin typeface="微软雅黑"/>
                <a:cs typeface="微软雅黑"/>
              </a:rPr>
              <a:t>此</a:t>
            </a:r>
            <a:r>
              <a:rPr sz="2200" spc="-5" dirty="0">
                <a:latin typeface="Cambria Math"/>
                <a:cs typeface="Cambria Math"/>
              </a:rPr>
              <a:t>(𝑚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5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𝑑,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mbria Math"/>
                <a:cs typeface="Cambria Math"/>
              </a:rPr>
              <a:t>𝑚]</a:t>
            </a:r>
            <a:r>
              <a:rPr sz="2200" spc="-5" dirty="0">
                <a:latin typeface="微软雅黑"/>
                <a:cs typeface="微软雅黑"/>
              </a:rPr>
              <a:t>中至</a:t>
            </a:r>
            <a:r>
              <a:rPr sz="2200" dirty="0">
                <a:latin typeface="微软雅黑"/>
                <a:cs typeface="微软雅黑"/>
              </a:rPr>
              <a:t>多</a:t>
            </a:r>
            <a:r>
              <a:rPr sz="2200" spc="-5" dirty="0">
                <a:latin typeface="微软雅黑"/>
                <a:cs typeface="微软雅黑"/>
              </a:rPr>
              <a:t>包含</a:t>
            </a:r>
            <a:endParaRPr sz="2200">
              <a:latin typeface="微软雅黑"/>
              <a:cs typeface="微软雅黑"/>
            </a:endParaRPr>
          </a:p>
          <a:p>
            <a:pPr marL="508000" marR="46355" algn="just">
              <a:lnSpc>
                <a:spcPct val="120000"/>
              </a:lnSpc>
            </a:pPr>
            <a:r>
              <a:rPr sz="2200" spc="40" dirty="0">
                <a:latin typeface="Cambria Math"/>
                <a:cs typeface="Cambria Math"/>
              </a:rPr>
              <a:t>𝑆</a:t>
            </a:r>
            <a:r>
              <a:rPr sz="2200" dirty="0">
                <a:latin typeface="微软雅黑"/>
                <a:cs typeface="微软雅黑"/>
              </a:rPr>
              <a:t>中</a:t>
            </a:r>
            <a:r>
              <a:rPr sz="2200" spc="15" dirty="0">
                <a:latin typeface="微软雅黑"/>
                <a:cs typeface="微软雅黑"/>
              </a:rPr>
              <a:t>的一</a:t>
            </a:r>
            <a:r>
              <a:rPr sz="2200" dirty="0">
                <a:latin typeface="微软雅黑"/>
                <a:cs typeface="微软雅黑"/>
              </a:rPr>
              <a:t>个</a:t>
            </a:r>
            <a:r>
              <a:rPr sz="2200" spc="30" dirty="0">
                <a:latin typeface="微软雅黑"/>
                <a:cs typeface="微软雅黑"/>
              </a:rPr>
              <a:t>点</a:t>
            </a:r>
            <a:r>
              <a:rPr sz="2200" spc="5" dirty="0">
                <a:latin typeface="微软雅黑"/>
                <a:cs typeface="微软雅黑"/>
              </a:rPr>
              <a:t>。</a:t>
            </a:r>
            <a:r>
              <a:rPr sz="2200" spc="15" dirty="0">
                <a:latin typeface="微软雅黑"/>
                <a:cs typeface="微软雅黑"/>
              </a:rPr>
              <a:t>由图</a:t>
            </a:r>
            <a:r>
              <a:rPr sz="2200" dirty="0">
                <a:latin typeface="微软雅黑"/>
                <a:cs typeface="微软雅黑"/>
              </a:rPr>
              <a:t>可</a:t>
            </a:r>
            <a:r>
              <a:rPr sz="2200" spc="15" dirty="0">
                <a:latin typeface="微软雅黑"/>
                <a:cs typeface="微软雅黑"/>
              </a:rPr>
              <a:t>以</a:t>
            </a:r>
            <a:r>
              <a:rPr sz="2200" dirty="0">
                <a:latin typeface="微软雅黑"/>
                <a:cs typeface="微软雅黑"/>
              </a:rPr>
              <a:t>看</a:t>
            </a:r>
            <a:r>
              <a:rPr sz="2200" spc="30" dirty="0">
                <a:latin typeface="微软雅黑"/>
                <a:cs typeface="微软雅黑"/>
              </a:rPr>
              <a:t>出</a:t>
            </a:r>
            <a:r>
              <a:rPr sz="2200" spc="15" dirty="0">
                <a:latin typeface="微软雅黑"/>
                <a:cs typeface="微软雅黑"/>
              </a:rPr>
              <a:t>，</a:t>
            </a:r>
            <a:r>
              <a:rPr sz="2200" spc="5" dirty="0">
                <a:latin typeface="微软雅黑"/>
                <a:cs typeface="微软雅黑"/>
              </a:rPr>
              <a:t>如</a:t>
            </a:r>
            <a:r>
              <a:rPr sz="2200" spc="15" dirty="0">
                <a:latin typeface="微软雅黑"/>
                <a:cs typeface="微软雅黑"/>
              </a:rPr>
              <a:t>果</a:t>
            </a:r>
            <a:r>
              <a:rPr sz="2200" dirty="0">
                <a:latin typeface="Cambria Math"/>
                <a:cs typeface="Cambria Math"/>
              </a:rPr>
              <a:t>(𝑚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𝑑,</a:t>
            </a:r>
            <a:r>
              <a:rPr sz="2200" spc="-130" dirty="0">
                <a:latin typeface="Cambria Math"/>
                <a:cs typeface="Cambria Math"/>
              </a:rPr>
              <a:t> </a:t>
            </a:r>
            <a:r>
              <a:rPr sz="2200" spc="20" dirty="0">
                <a:latin typeface="Cambria Math"/>
                <a:cs typeface="Cambria Math"/>
              </a:rPr>
              <a:t>𝑚]</a:t>
            </a:r>
            <a:r>
              <a:rPr sz="2200" spc="5" dirty="0">
                <a:latin typeface="微软雅黑"/>
                <a:cs typeface="微软雅黑"/>
              </a:rPr>
              <a:t>中</a:t>
            </a:r>
            <a:r>
              <a:rPr sz="2200" spc="15" dirty="0">
                <a:latin typeface="微软雅黑"/>
                <a:cs typeface="微软雅黑"/>
              </a:rPr>
              <a:t>有</a:t>
            </a:r>
            <a:r>
              <a:rPr sz="2200" spc="55" dirty="0">
                <a:latin typeface="Cambria Math"/>
                <a:cs typeface="Cambria Math"/>
              </a:rPr>
              <a:t>𝑆</a:t>
            </a:r>
            <a:r>
              <a:rPr sz="2200" spc="15" dirty="0">
                <a:latin typeface="微软雅黑"/>
                <a:cs typeface="微软雅黑"/>
              </a:rPr>
              <a:t>中</a:t>
            </a:r>
            <a:r>
              <a:rPr sz="2200" dirty="0">
                <a:latin typeface="微软雅黑"/>
                <a:cs typeface="微软雅黑"/>
              </a:rPr>
              <a:t>的</a:t>
            </a:r>
            <a:r>
              <a:rPr sz="2200" spc="25" dirty="0">
                <a:latin typeface="微软雅黑"/>
                <a:cs typeface="微软雅黑"/>
              </a:rPr>
              <a:t>点</a:t>
            </a:r>
            <a:r>
              <a:rPr sz="2200" spc="5" dirty="0">
                <a:latin typeface="微软雅黑"/>
                <a:cs typeface="微软雅黑"/>
              </a:rPr>
              <a:t>，</a:t>
            </a:r>
            <a:r>
              <a:rPr sz="2200" spc="25" dirty="0">
                <a:latin typeface="微软雅黑"/>
                <a:cs typeface="微软雅黑"/>
              </a:rPr>
              <a:t>则</a:t>
            </a:r>
            <a:r>
              <a:rPr sz="2200" spc="15" dirty="0">
                <a:latin typeface="微软雅黑"/>
                <a:cs typeface="微软雅黑"/>
              </a:rPr>
              <a:t>此</a:t>
            </a:r>
            <a:r>
              <a:rPr sz="2200" spc="-5" dirty="0">
                <a:latin typeface="微软雅黑"/>
                <a:cs typeface="微软雅黑"/>
              </a:rPr>
              <a:t>点 就是</a:t>
            </a:r>
            <a:r>
              <a:rPr sz="2200" spc="5" dirty="0">
                <a:latin typeface="Cambria Math"/>
                <a:cs typeface="Cambria Math"/>
              </a:rPr>
              <a:t>𝑆</a:t>
            </a:r>
            <a:r>
              <a:rPr sz="2175" spc="7" baseline="-21072" dirty="0">
                <a:latin typeface="Cambria Math"/>
                <a:cs typeface="Cambria Math"/>
              </a:rPr>
              <a:t>1</a:t>
            </a:r>
            <a:r>
              <a:rPr sz="2200" spc="-5" dirty="0">
                <a:latin typeface="微软雅黑"/>
                <a:cs typeface="微软雅黑"/>
              </a:rPr>
              <a:t>中最大点。</a:t>
            </a:r>
            <a:endParaRPr sz="2200">
              <a:latin typeface="微软雅黑"/>
              <a:cs typeface="微软雅黑"/>
            </a:endParaRPr>
          </a:p>
          <a:p>
            <a:pPr marL="508000" marR="44450" indent="-457200" algn="just">
              <a:lnSpc>
                <a:spcPct val="120000"/>
              </a:lnSpc>
              <a:buClr>
                <a:srgbClr val="009DD9"/>
              </a:buClr>
              <a:buFont typeface="Wingdings"/>
              <a:buChar char=""/>
              <a:tabLst>
                <a:tab pos="508000" algn="l"/>
              </a:tabLst>
            </a:pPr>
            <a:r>
              <a:rPr sz="2200" spc="60" dirty="0">
                <a:latin typeface="微软雅黑"/>
                <a:cs typeface="微软雅黑"/>
              </a:rPr>
              <a:t>因</a:t>
            </a:r>
            <a:r>
              <a:rPr sz="2200" spc="50" dirty="0">
                <a:latin typeface="微软雅黑"/>
                <a:cs typeface="微软雅黑"/>
              </a:rPr>
              <a:t>此</a:t>
            </a:r>
            <a:r>
              <a:rPr sz="2200" spc="60" dirty="0">
                <a:latin typeface="微软雅黑"/>
                <a:cs typeface="微软雅黑"/>
              </a:rPr>
              <a:t>，我们用</a:t>
            </a:r>
            <a:r>
              <a:rPr sz="2200" spc="50" dirty="0">
                <a:latin typeface="微软雅黑"/>
                <a:cs typeface="微软雅黑"/>
              </a:rPr>
              <a:t>线</a:t>
            </a:r>
            <a:r>
              <a:rPr sz="2200" spc="60" dirty="0">
                <a:latin typeface="微软雅黑"/>
                <a:cs typeface="微软雅黑"/>
              </a:rPr>
              <a:t>性时间就</a:t>
            </a:r>
            <a:r>
              <a:rPr sz="2200" spc="50" dirty="0">
                <a:latin typeface="微软雅黑"/>
                <a:cs typeface="微软雅黑"/>
              </a:rPr>
              <a:t>能</a:t>
            </a:r>
            <a:r>
              <a:rPr sz="2200" spc="60" dirty="0">
                <a:latin typeface="微软雅黑"/>
                <a:cs typeface="微软雅黑"/>
              </a:rPr>
              <a:t>找到区</a:t>
            </a:r>
            <a:r>
              <a:rPr sz="2200" spc="85" dirty="0">
                <a:latin typeface="微软雅黑"/>
                <a:cs typeface="微软雅黑"/>
              </a:rPr>
              <a:t>间</a:t>
            </a:r>
            <a:r>
              <a:rPr sz="2200" spc="-5" dirty="0">
                <a:latin typeface="Cambria Math"/>
                <a:cs typeface="Cambria Math"/>
              </a:rPr>
              <a:t>(𝑚</a:t>
            </a:r>
            <a:r>
              <a:rPr sz="2200" spc="4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−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30" dirty="0">
                <a:latin typeface="Cambria Math"/>
                <a:cs typeface="Cambria Math"/>
              </a:rPr>
              <a:t>𝑑,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45" dirty="0">
                <a:latin typeface="Cambria Math"/>
                <a:cs typeface="Cambria Math"/>
              </a:rPr>
              <a:t>𝑚]</a:t>
            </a:r>
            <a:r>
              <a:rPr sz="2200" spc="60" dirty="0">
                <a:latin typeface="微软雅黑"/>
                <a:cs typeface="微软雅黑"/>
              </a:rPr>
              <a:t>和</a:t>
            </a:r>
            <a:r>
              <a:rPr sz="2200" spc="10" dirty="0">
                <a:latin typeface="Cambria Math"/>
                <a:cs typeface="Cambria Math"/>
              </a:rPr>
              <a:t>(𝑚,</a:t>
            </a:r>
            <a:r>
              <a:rPr sz="2200" spc="-120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𝑚</a:t>
            </a:r>
            <a:r>
              <a:rPr sz="2200" spc="45" dirty="0">
                <a:latin typeface="Cambria Math"/>
                <a:cs typeface="Cambria Math"/>
              </a:rPr>
              <a:t> </a:t>
            </a:r>
            <a:r>
              <a:rPr sz="2200" spc="-5" dirty="0">
                <a:latin typeface="Cambria Math"/>
                <a:cs typeface="Cambria Math"/>
              </a:rPr>
              <a:t>+</a:t>
            </a:r>
            <a:r>
              <a:rPr sz="2200" spc="10" dirty="0">
                <a:latin typeface="Cambria Math"/>
                <a:cs typeface="Cambria Math"/>
              </a:rPr>
              <a:t> </a:t>
            </a:r>
            <a:r>
              <a:rPr sz="2200" spc="65" dirty="0">
                <a:latin typeface="Cambria Math"/>
                <a:cs typeface="Cambria Math"/>
              </a:rPr>
              <a:t>𝑑]</a:t>
            </a:r>
            <a:r>
              <a:rPr sz="2200" spc="50" dirty="0">
                <a:latin typeface="微软雅黑"/>
                <a:cs typeface="微软雅黑"/>
              </a:rPr>
              <a:t>中</a:t>
            </a:r>
            <a:r>
              <a:rPr sz="2200" spc="60" dirty="0">
                <a:latin typeface="微软雅黑"/>
                <a:cs typeface="微软雅黑"/>
              </a:rPr>
              <a:t>所</a:t>
            </a:r>
            <a:r>
              <a:rPr sz="2200" spc="-5" dirty="0">
                <a:latin typeface="微软雅黑"/>
                <a:cs typeface="微软雅黑"/>
              </a:rPr>
              <a:t>有 </a:t>
            </a:r>
            <a:r>
              <a:rPr sz="2200" spc="15" dirty="0">
                <a:latin typeface="微软雅黑"/>
                <a:cs typeface="微软雅黑"/>
              </a:rPr>
              <a:t>点，</a:t>
            </a:r>
            <a:r>
              <a:rPr sz="2200" spc="30" dirty="0">
                <a:latin typeface="微软雅黑"/>
                <a:cs typeface="微软雅黑"/>
              </a:rPr>
              <a:t>即</a:t>
            </a:r>
            <a:r>
              <a:rPr sz="2200" spc="10" dirty="0">
                <a:latin typeface="Cambria Math"/>
                <a:cs typeface="Cambria Math"/>
              </a:rPr>
              <a:t>𝑝</a:t>
            </a:r>
            <a:r>
              <a:rPr sz="2175" spc="15" baseline="-21072" dirty="0">
                <a:latin typeface="Cambria Math"/>
                <a:cs typeface="Cambria Math"/>
              </a:rPr>
              <a:t>3</a:t>
            </a:r>
            <a:r>
              <a:rPr sz="2200" spc="20" dirty="0">
                <a:latin typeface="微软雅黑"/>
                <a:cs typeface="微软雅黑"/>
              </a:rPr>
              <a:t>和</a:t>
            </a:r>
            <a:r>
              <a:rPr sz="2200" spc="15" dirty="0">
                <a:latin typeface="Cambria Math"/>
                <a:cs typeface="Cambria Math"/>
              </a:rPr>
              <a:t>𝑞</a:t>
            </a:r>
            <a:r>
              <a:rPr sz="2175" spc="22" baseline="-21072" dirty="0">
                <a:latin typeface="Cambria Math"/>
                <a:cs typeface="Cambria Math"/>
              </a:rPr>
              <a:t>3</a:t>
            </a:r>
            <a:r>
              <a:rPr sz="2200" spc="15" dirty="0">
                <a:latin typeface="微软雅黑"/>
                <a:cs typeface="微软雅黑"/>
              </a:rPr>
              <a:t>。从而我们</a:t>
            </a:r>
            <a:r>
              <a:rPr sz="2200" spc="25" dirty="0">
                <a:latin typeface="微软雅黑"/>
                <a:cs typeface="微软雅黑"/>
              </a:rPr>
              <a:t>用</a:t>
            </a:r>
            <a:r>
              <a:rPr sz="2200" spc="15" dirty="0">
                <a:latin typeface="微软雅黑"/>
                <a:cs typeface="微软雅黑"/>
              </a:rPr>
              <a:t>线性时间</a:t>
            </a:r>
            <a:r>
              <a:rPr sz="2200" spc="25" dirty="0">
                <a:latin typeface="微软雅黑"/>
                <a:cs typeface="微软雅黑"/>
              </a:rPr>
              <a:t>就</a:t>
            </a:r>
            <a:r>
              <a:rPr sz="2200" spc="15" dirty="0">
                <a:latin typeface="微软雅黑"/>
                <a:cs typeface="微软雅黑"/>
              </a:rPr>
              <a:t>可以</a:t>
            </a:r>
            <a:r>
              <a:rPr sz="2200" spc="60" dirty="0">
                <a:latin typeface="微软雅黑"/>
                <a:cs typeface="微软雅黑"/>
              </a:rPr>
              <a:t>将</a:t>
            </a:r>
            <a:r>
              <a:rPr sz="2200" spc="15" dirty="0">
                <a:latin typeface="Cambria Math"/>
                <a:cs typeface="Cambria Math"/>
              </a:rPr>
              <a:t>𝑆</a:t>
            </a:r>
            <a:r>
              <a:rPr sz="2175" spc="22" baseline="-21072" dirty="0">
                <a:latin typeface="Cambria Math"/>
                <a:cs typeface="Cambria Math"/>
              </a:rPr>
              <a:t>1</a:t>
            </a:r>
            <a:r>
              <a:rPr sz="2200" spc="15" dirty="0">
                <a:latin typeface="微软雅黑"/>
                <a:cs typeface="微软雅黑"/>
              </a:rPr>
              <a:t>的解和</a:t>
            </a:r>
            <a:r>
              <a:rPr sz="2200" spc="15" dirty="0">
                <a:latin typeface="Cambria Math"/>
                <a:cs typeface="Cambria Math"/>
              </a:rPr>
              <a:t>𝑆</a:t>
            </a:r>
            <a:r>
              <a:rPr sz="2175" spc="22" baseline="-21072" dirty="0">
                <a:latin typeface="Cambria Math"/>
                <a:cs typeface="Cambria Math"/>
              </a:rPr>
              <a:t>2</a:t>
            </a:r>
            <a:r>
              <a:rPr sz="2200" spc="15" dirty="0">
                <a:latin typeface="微软雅黑"/>
                <a:cs typeface="微软雅黑"/>
              </a:rPr>
              <a:t>的解合</a:t>
            </a:r>
            <a:r>
              <a:rPr sz="2200" spc="30" dirty="0">
                <a:latin typeface="微软雅黑"/>
                <a:cs typeface="微软雅黑"/>
              </a:rPr>
              <a:t>并</a:t>
            </a:r>
            <a:r>
              <a:rPr sz="2200" spc="-5" dirty="0">
                <a:latin typeface="微软雅黑"/>
                <a:cs typeface="微软雅黑"/>
              </a:rPr>
              <a:t>成 为</a:t>
            </a:r>
            <a:r>
              <a:rPr sz="2200" spc="30" dirty="0">
                <a:latin typeface="Cambria Math"/>
                <a:cs typeface="Cambria Math"/>
              </a:rPr>
              <a:t>𝑆</a:t>
            </a:r>
            <a:r>
              <a:rPr sz="2200" spc="-5" dirty="0">
                <a:latin typeface="微软雅黑"/>
                <a:cs typeface="微软雅黑"/>
              </a:rPr>
              <a:t>的解。</a:t>
            </a:r>
            <a:endParaRPr sz="22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500377" y="281762"/>
            <a:ext cx="497268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406C"/>
                </a:solidFill>
              </a:rPr>
              <a:t>最近对问题</a:t>
            </a:r>
            <a:r>
              <a:rPr sz="3600" spc="-75" dirty="0">
                <a:solidFill>
                  <a:srgbClr val="17406C"/>
                </a:solidFill>
              </a:rPr>
              <a:t>：</a:t>
            </a:r>
            <a:r>
              <a:rPr sz="3600" spc="-65" dirty="0">
                <a:solidFill>
                  <a:srgbClr val="FF0000"/>
                </a:solidFill>
              </a:rPr>
              <a:t>共线</a:t>
            </a:r>
            <a:r>
              <a:rPr sz="3600" spc="-60" dirty="0">
                <a:solidFill>
                  <a:srgbClr val="17406C"/>
                </a:solidFill>
              </a:rPr>
              <a:t>的情况</a:t>
            </a:r>
            <a:endParaRPr sz="3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2222" y="1640585"/>
            <a:ext cx="5832475" cy="4183379"/>
          </a:xfrm>
          <a:custGeom>
            <a:avLst/>
            <a:gdLst/>
            <a:ahLst/>
            <a:cxnLst/>
            <a:rect l="l" t="t" r="r" b="b"/>
            <a:pathLst>
              <a:path w="5832475" h="4183379">
                <a:moveTo>
                  <a:pt x="0" y="4183379"/>
                </a:moveTo>
                <a:lnTo>
                  <a:pt x="5832348" y="4183379"/>
                </a:lnTo>
                <a:lnTo>
                  <a:pt x="5832348" y="0"/>
                </a:lnTo>
                <a:lnTo>
                  <a:pt x="0" y="0"/>
                </a:lnTo>
                <a:lnTo>
                  <a:pt x="0" y="4183379"/>
                </a:lnTo>
                <a:close/>
              </a:path>
            </a:pathLst>
          </a:custGeom>
          <a:solidFill>
            <a:srgbClr val="DB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52222" y="1640585"/>
            <a:ext cx="5832475" cy="4183379"/>
          </a:xfrm>
          <a:custGeom>
            <a:avLst/>
            <a:gdLst/>
            <a:ahLst/>
            <a:cxnLst/>
            <a:rect l="l" t="t" r="r" b="b"/>
            <a:pathLst>
              <a:path w="5832475" h="4183379">
                <a:moveTo>
                  <a:pt x="0" y="4183379"/>
                </a:moveTo>
                <a:lnTo>
                  <a:pt x="5832348" y="4183379"/>
                </a:lnTo>
                <a:lnTo>
                  <a:pt x="5832348" y="0"/>
                </a:lnTo>
                <a:lnTo>
                  <a:pt x="0" y="0"/>
                </a:lnTo>
                <a:lnTo>
                  <a:pt x="0" y="4183379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5409" y="1615592"/>
            <a:ext cx="5703570" cy="41236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5300" marR="78740" indent="-457200">
              <a:lnSpc>
                <a:spcPct val="120000"/>
              </a:lnSpc>
              <a:spcBef>
                <a:spcPts val="100"/>
              </a:spcBef>
              <a:buClr>
                <a:srgbClr val="009DD9"/>
              </a:buClr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2800" spc="-5" dirty="0">
                <a:latin typeface="微软雅黑"/>
                <a:cs typeface="微软雅黑"/>
              </a:rPr>
              <a:t>选取一垂直线</a:t>
            </a:r>
            <a:r>
              <a:rPr sz="2800" spc="-5" dirty="0">
                <a:latin typeface="Arial"/>
                <a:cs typeface="Arial"/>
              </a:rPr>
              <a:t>l: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Arial"/>
                <a:cs typeface="Arial"/>
              </a:rPr>
              <a:t>=m</a:t>
            </a:r>
            <a:r>
              <a:rPr sz="2800" spc="-5" dirty="0">
                <a:latin typeface="微软雅黑"/>
                <a:cs typeface="微软雅黑"/>
              </a:rPr>
              <a:t>来作为分割直 线。其中</a:t>
            </a:r>
            <a:r>
              <a:rPr sz="2800" spc="-10" dirty="0">
                <a:latin typeface="Arial"/>
                <a:cs typeface="Arial"/>
              </a:rPr>
              <a:t>m</a:t>
            </a:r>
            <a:r>
              <a:rPr sz="2800" spc="-5" dirty="0">
                <a:latin typeface="微软雅黑"/>
                <a:cs typeface="微软雅黑"/>
              </a:rPr>
              <a:t>为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5" dirty="0">
                <a:latin typeface="微软雅黑"/>
                <a:cs typeface="微软雅黑"/>
              </a:rPr>
              <a:t>中各</a:t>
            </a:r>
            <a:r>
              <a:rPr sz="2800" spc="-10" dirty="0">
                <a:latin typeface="微软雅黑"/>
                <a:cs typeface="微软雅黑"/>
              </a:rPr>
              <a:t>点</a:t>
            </a:r>
            <a:r>
              <a:rPr sz="2800" dirty="0">
                <a:latin typeface="Arial"/>
                <a:cs typeface="Arial"/>
              </a:rPr>
              <a:t>x</a:t>
            </a:r>
            <a:r>
              <a:rPr sz="2800" spc="-5" dirty="0">
                <a:latin typeface="微软雅黑"/>
                <a:cs typeface="微软雅黑"/>
              </a:rPr>
              <a:t>坐标的中 位数。由此将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800" spc="-5" dirty="0">
                <a:latin typeface="微软雅黑"/>
                <a:cs typeface="微软雅黑"/>
              </a:rPr>
              <a:t>分割</a:t>
            </a:r>
            <a:r>
              <a:rPr sz="2800" spc="-10" dirty="0">
                <a:latin typeface="微软雅黑"/>
                <a:cs typeface="微软雅黑"/>
              </a:rPr>
              <a:t>为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spc="-5" dirty="0">
                <a:latin typeface="微软雅黑"/>
                <a:cs typeface="微软雅黑"/>
              </a:rPr>
              <a:t>和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495300" marR="30480" indent="-457200">
              <a:lnSpc>
                <a:spcPct val="120000"/>
              </a:lnSpc>
              <a:buClr>
                <a:srgbClr val="009DD9"/>
              </a:buClr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2800" spc="-10" dirty="0">
                <a:latin typeface="微软雅黑"/>
                <a:cs typeface="微软雅黑"/>
              </a:rPr>
              <a:t>递归地在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spc="-10" dirty="0">
                <a:latin typeface="微软雅黑"/>
                <a:cs typeface="微软雅黑"/>
              </a:rPr>
              <a:t>和</a:t>
            </a:r>
            <a:r>
              <a:rPr sz="2800" dirty="0">
                <a:latin typeface="Arial"/>
                <a:cs typeface="Arial"/>
              </a:rPr>
              <a:t>S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上找出其最小距 离</a:t>
            </a:r>
            <a:r>
              <a:rPr sz="2800" spc="5" dirty="0">
                <a:latin typeface="Arial"/>
                <a:cs typeface="Arial"/>
              </a:rPr>
              <a:t>d</a:t>
            </a:r>
            <a:r>
              <a:rPr sz="2775" spc="7" baseline="-21021" dirty="0">
                <a:latin typeface="Arial"/>
                <a:cs typeface="Arial"/>
              </a:rPr>
              <a:t>1</a:t>
            </a:r>
            <a:r>
              <a:rPr sz="2800" spc="-5" dirty="0">
                <a:latin typeface="微软雅黑"/>
                <a:cs typeface="微软雅黑"/>
              </a:rPr>
              <a:t>和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spc="-5" dirty="0">
                <a:latin typeface="微软雅黑"/>
                <a:cs typeface="微软雅黑"/>
              </a:rPr>
              <a:t>并设</a:t>
            </a:r>
            <a:r>
              <a:rPr sz="2800" dirty="0">
                <a:latin typeface="Arial"/>
                <a:cs typeface="Arial"/>
              </a:rPr>
              <a:t>d=min{d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800" dirty="0">
                <a:latin typeface="Arial"/>
                <a:cs typeface="Arial"/>
              </a:rPr>
              <a:t>,d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dirty="0">
                <a:latin typeface="Arial"/>
                <a:cs typeface="Arial"/>
              </a:rPr>
              <a:t>}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dirty="0">
                <a:latin typeface="Arial"/>
                <a:cs typeface="Arial"/>
              </a:rPr>
              <a:t>S  </a:t>
            </a:r>
            <a:r>
              <a:rPr sz="2800" spc="-5" dirty="0">
                <a:latin typeface="微软雅黑"/>
                <a:cs typeface="微软雅黑"/>
              </a:rPr>
              <a:t>中的最接近点对或者</a:t>
            </a:r>
            <a:r>
              <a:rPr sz="2800" dirty="0">
                <a:latin typeface="微软雅黑"/>
                <a:cs typeface="微软雅黑"/>
              </a:rPr>
              <a:t>是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微软雅黑"/>
                <a:cs typeface="微软雅黑"/>
              </a:rPr>
              <a:t>，或者是 </a:t>
            </a:r>
            <a:r>
              <a:rPr sz="2800" spc="-10" dirty="0">
                <a:latin typeface="微软雅黑"/>
                <a:cs typeface="微软雅黑"/>
              </a:rPr>
              <a:t>某个</a:t>
            </a:r>
            <a:r>
              <a:rPr sz="2800" dirty="0">
                <a:latin typeface="Arial"/>
                <a:cs typeface="Arial"/>
              </a:rPr>
              <a:t>{p,q}</a:t>
            </a:r>
            <a:r>
              <a:rPr sz="2800" dirty="0">
                <a:latin typeface="微软雅黑"/>
                <a:cs typeface="微软雅黑"/>
              </a:rPr>
              <a:t>，</a:t>
            </a:r>
            <a:r>
              <a:rPr sz="2800" spc="-10" dirty="0">
                <a:latin typeface="微软雅黑"/>
                <a:cs typeface="微软雅黑"/>
              </a:rPr>
              <a:t>其中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800" spc="-5" dirty="0">
                <a:latin typeface="微软雅黑"/>
                <a:cs typeface="微软雅黑"/>
              </a:rPr>
              <a:t>∈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775" spc="-7" baseline="-21021" dirty="0">
                <a:latin typeface="Arial"/>
                <a:cs typeface="Arial"/>
              </a:rPr>
              <a:t>1</a:t>
            </a:r>
            <a:r>
              <a:rPr sz="2800" spc="-10" dirty="0">
                <a:latin typeface="微软雅黑"/>
                <a:cs typeface="微软雅黑"/>
              </a:rPr>
              <a:t>且</a:t>
            </a:r>
            <a:r>
              <a:rPr sz="2800" spc="-5" dirty="0">
                <a:latin typeface="Arial"/>
                <a:cs typeface="Arial"/>
              </a:rPr>
              <a:t>q</a:t>
            </a:r>
            <a:r>
              <a:rPr sz="2800" spc="-5" dirty="0">
                <a:latin typeface="微软雅黑"/>
                <a:cs typeface="微软雅黑"/>
              </a:rPr>
              <a:t>∈</a:t>
            </a:r>
            <a:r>
              <a:rPr sz="2800" spc="-5" dirty="0">
                <a:latin typeface="Arial"/>
                <a:cs typeface="Arial"/>
              </a:rPr>
              <a:t>P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  <a:p>
            <a:pPr marL="495300" indent="-457200">
              <a:lnSpc>
                <a:spcPct val="100000"/>
              </a:lnSpc>
              <a:spcBef>
                <a:spcPts val="675"/>
              </a:spcBef>
              <a:buClr>
                <a:srgbClr val="009DD9"/>
              </a:buClr>
              <a:buFont typeface="Wingdings"/>
              <a:buChar char=""/>
              <a:tabLst>
                <a:tab pos="494665" algn="l"/>
                <a:tab pos="495300" algn="l"/>
              </a:tabLst>
            </a:pPr>
            <a:r>
              <a:rPr sz="2800" spc="-5" dirty="0">
                <a:latin typeface="微软雅黑"/>
                <a:cs typeface="微软雅黑"/>
              </a:rPr>
              <a:t>能否在线性时间内找</a:t>
            </a:r>
            <a:r>
              <a:rPr sz="2800" dirty="0">
                <a:latin typeface="微软雅黑"/>
                <a:cs typeface="微软雅黑"/>
              </a:rPr>
              <a:t>到</a:t>
            </a:r>
            <a:r>
              <a:rPr sz="2800" dirty="0">
                <a:latin typeface="Arial"/>
                <a:cs typeface="Arial"/>
              </a:rPr>
              <a:t>p,q</a:t>
            </a:r>
            <a:r>
              <a:rPr sz="2800" dirty="0">
                <a:latin typeface="微软雅黑"/>
                <a:cs typeface="微软雅黑"/>
              </a:rPr>
              <a:t>？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083808" y="2133600"/>
            <a:ext cx="3025140" cy="28133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8816" y="299720"/>
            <a:ext cx="452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406C"/>
                </a:solidFill>
              </a:rPr>
              <a:t>最近对问题：二维情形</a:t>
            </a:r>
            <a:endParaRPr sz="36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83352" y="1595627"/>
            <a:ext cx="3584448" cy="456742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09550" y="1824989"/>
            <a:ext cx="5401310" cy="4486910"/>
          </a:xfrm>
          <a:custGeom>
            <a:avLst/>
            <a:gdLst/>
            <a:ahLst/>
            <a:cxnLst/>
            <a:rect l="l" t="t" r="r" b="b"/>
            <a:pathLst>
              <a:path w="5401310" h="4486910">
                <a:moveTo>
                  <a:pt x="0" y="4486656"/>
                </a:moveTo>
                <a:lnTo>
                  <a:pt x="5401056" y="4486656"/>
                </a:lnTo>
                <a:lnTo>
                  <a:pt x="5401056" y="0"/>
                </a:lnTo>
                <a:lnTo>
                  <a:pt x="0" y="0"/>
                </a:lnTo>
                <a:lnTo>
                  <a:pt x="0" y="4486656"/>
                </a:lnTo>
                <a:close/>
              </a:path>
            </a:pathLst>
          </a:custGeom>
          <a:solidFill>
            <a:srgbClr val="DB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09550" y="1824989"/>
            <a:ext cx="5401310" cy="4486910"/>
          </a:xfrm>
          <a:custGeom>
            <a:avLst/>
            <a:gdLst/>
            <a:ahLst/>
            <a:cxnLst/>
            <a:rect l="l" t="t" r="r" b="b"/>
            <a:pathLst>
              <a:path w="5401310" h="4486910">
                <a:moveTo>
                  <a:pt x="0" y="4486656"/>
                </a:moveTo>
                <a:lnTo>
                  <a:pt x="5401056" y="4486656"/>
                </a:lnTo>
                <a:lnTo>
                  <a:pt x="5401056" y="0"/>
                </a:lnTo>
                <a:lnTo>
                  <a:pt x="0" y="0"/>
                </a:lnTo>
                <a:lnTo>
                  <a:pt x="0" y="4486656"/>
                </a:lnTo>
                <a:close/>
              </a:path>
            </a:pathLst>
          </a:custGeom>
          <a:ln w="3810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36423" y="1809111"/>
            <a:ext cx="5339080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20700" marR="68580" indent="-457200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520065" algn="l"/>
                <a:tab pos="520700" algn="l"/>
              </a:tabLst>
            </a:pPr>
            <a:r>
              <a:rPr sz="2400" dirty="0">
                <a:latin typeface="微软雅黑"/>
                <a:cs typeface="微软雅黑"/>
              </a:rPr>
              <a:t>考虑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775" baseline="-21021" dirty="0">
                <a:latin typeface="Arial"/>
                <a:cs typeface="Arial"/>
              </a:rPr>
              <a:t>1</a:t>
            </a:r>
            <a:r>
              <a:rPr sz="2400" dirty="0">
                <a:latin typeface="微软雅黑"/>
                <a:cs typeface="微软雅黑"/>
              </a:rPr>
              <a:t>中任意一点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它若与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中 </a:t>
            </a:r>
            <a:r>
              <a:rPr sz="2400" spc="-5" dirty="0">
                <a:latin typeface="微软雅黑"/>
                <a:cs typeface="微软雅黑"/>
              </a:rPr>
              <a:t>的</a:t>
            </a:r>
            <a:r>
              <a:rPr sz="2400" dirty="0">
                <a:latin typeface="微软雅黑"/>
                <a:cs typeface="微软雅黑"/>
              </a:rPr>
              <a:t>点</a:t>
            </a:r>
            <a:r>
              <a:rPr sz="2400" spc="-5" dirty="0">
                <a:latin typeface="Arial"/>
                <a:cs typeface="Arial"/>
              </a:rPr>
              <a:t>q</a:t>
            </a:r>
            <a:r>
              <a:rPr sz="2400" spc="-5" dirty="0">
                <a:latin typeface="微软雅黑"/>
                <a:cs typeface="微软雅黑"/>
              </a:rPr>
              <a:t>构成最接近点对的候选者，则 </a:t>
            </a:r>
            <a:r>
              <a:rPr sz="2400" dirty="0">
                <a:latin typeface="微软雅黑"/>
                <a:cs typeface="微软雅黑"/>
              </a:rPr>
              <a:t>必有</a:t>
            </a:r>
            <a:r>
              <a:rPr sz="2400" spc="-5" dirty="0">
                <a:latin typeface="Arial"/>
                <a:cs typeface="Arial"/>
              </a:rPr>
              <a:t>distance(p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Arial"/>
                <a:cs typeface="Arial"/>
              </a:rPr>
              <a:t>q)</a:t>
            </a:r>
            <a:r>
              <a:rPr sz="2400" spc="-5" dirty="0">
                <a:latin typeface="微软雅黑"/>
                <a:cs typeface="微软雅黑"/>
              </a:rPr>
              <a:t>＜</a:t>
            </a:r>
            <a:r>
              <a:rPr sz="2400" spc="-5" dirty="0">
                <a:latin typeface="Arial"/>
                <a:cs typeface="Arial"/>
              </a:rPr>
              <a:t>d</a:t>
            </a:r>
            <a:r>
              <a:rPr sz="2400" dirty="0">
                <a:latin typeface="微软雅黑"/>
                <a:cs typeface="微软雅黑"/>
              </a:rPr>
              <a:t>。满足这个 条件的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中的点一定落在一个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spc="-10" dirty="0">
                <a:latin typeface="微软雅黑"/>
                <a:cs typeface="微软雅黑"/>
              </a:rPr>
              <a:t>×</a:t>
            </a:r>
            <a:r>
              <a:rPr sz="2400" spc="-10" dirty="0">
                <a:latin typeface="Arial"/>
                <a:cs typeface="Arial"/>
              </a:rPr>
              <a:t>2d  </a:t>
            </a:r>
            <a:r>
              <a:rPr sz="2400" spc="-5" dirty="0">
                <a:latin typeface="微软雅黑"/>
                <a:cs typeface="微软雅黑"/>
              </a:rPr>
              <a:t>的矩</a:t>
            </a:r>
            <a:r>
              <a:rPr sz="2400" dirty="0">
                <a:latin typeface="微软雅黑"/>
                <a:cs typeface="微软雅黑"/>
              </a:rPr>
              <a:t>形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dirty="0">
                <a:latin typeface="微软雅黑"/>
                <a:cs typeface="微软雅黑"/>
              </a:rPr>
              <a:t>中</a:t>
            </a:r>
            <a:endParaRPr sz="2400">
              <a:latin typeface="微软雅黑"/>
              <a:cs typeface="微软雅黑"/>
            </a:endParaRPr>
          </a:p>
          <a:p>
            <a:pPr marL="520700" marR="68580" indent="-457200">
              <a:lnSpc>
                <a:spcPct val="120000"/>
              </a:lnSpc>
              <a:spcBef>
                <a:spcPts val="5"/>
              </a:spcBef>
              <a:buFont typeface="Wingdings"/>
              <a:buChar char=""/>
              <a:tabLst>
                <a:tab pos="520065" algn="l"/>
                <a:tab pos="520700" algn="l"/>
              </a:tabLst>
            </a:pPr>
            <a:r>
              <a:rPr sz="2400" dirty="0">
                <a:latin typeface="微软雅黑"/>
                <a:cs typeface="微软雅黑"/>
              </a:rPr>
              <a:t>由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微软雅黑"/>
                <a:cs typeface="微软雅黑"/>
              </a:rPr>
              <a:t>的意义可知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spc="-5" dirty="0">
                <a:latin typeface="Arial"/>
                <a:cs typeface="Arial"/>
              </a:rPr>
              <a:t>P</a:t>
            </a:r>
            <a:r>
              <a:rPr sz="2775" spc="-7" baseline="-21021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中任何</a:t>
            </a:r>
            <a:r>
              <a:rPr sz="2400" spc="-10" dirty="0">
                <a:latin typeface="Arial"/>
                <a:cs typeface="Arial"/>
              </a:rPr>
              <a:t>2</a:t>
            </a:r>
            <a:r>
              <a:rPr sz="2400" dirty="0">
                <a:latin typeface="微软雅黑"/>
                <a:cs typeface="微软雅黑"/>
              </a:rPr>
              <a:t>个</a:t>
            </a:r>
            <a:r>
              <a:rPr sz="2400" spc="-5" dirty="0">
                <a:latin typeface="Arial"/>
                <a:cs typeface="Arial"/>
              </a:rPr>
              <a:t>S</a:t>
            </a:r>
            <a:r>
              <a:rPr sz="2400" dirty="0">
                <a:latin typeface="微软雅黑"/>
                <a:cs typeface="微软雅黑"/>
              </a:rPr>
              <a:t>中 的点的距离都不小于</a:t>
            </a:r>
            <a:r>
              <a:rPr sz="2400" spc="-10" dirty="0">
                <a:latin typeface="Arial"/>
                <a:cs typeface="Arial"/>
              </a:rPr>
              <a:t>d</a:t>
            </a:r>
            <a:r>
              <a:rPr sz="2400" dirty="0">
                <a:latin typeface="微软雅黑"/>
                <a:cs typeface="微软雅黑"/>
              </a:rPr>
              <a:t>。由此可以推 </a:t>
            </a:r>
            <a:r>
              <a:rPr sz="2400" spc="-5" dirty="0">
                <a:latin typeface="微软雅黑"/>
                <a:cs typeface="微软雅黑"/>
              </a:rPr>
              <a:t>出矩</a:t>
            </a:r>
            <a:r>
              <a:rPr sz="2400" dirty="0">
                <a:latin typeface="微软雅黑"/>
                <a:cs typeface="微软雅黑"/>
              </a:rPr>
              <a:t>形</a:t>
            </a:r>
            <a:r>
              <a:rPr sz="2400" spc="-10" dirty="0">
                <a:latin typeface="Arial"/>
                <a:cs typeface="Arial"/>
              </a:rPr>
              <a:t>R</a:t>
            </a:r>
            <a:r>
              <a:rPr sz="2400" spc="-5" dirty="0">
                <a:latin typeface="微软雅黑"/>
                <a:cs typeface="微软雅黑"/>
              </a:rPr>
              <a:t>中最多只有</a:t>
            </a:r>
            <a:r>
              <a:rPr sz="2400" spc="-5" dirty="0">
                <a:latin typeface="Arial"/>
                <a:cs typeface="Arial"/>
              </a:rPr>
              <a:t>6</a:t>
            </a:r>
            <a:r>
              <a:rPr sz="2400" spc="-5" dirty="0">
                <a:latin typeface="微软雅黑"/>
                <a:cs typeface="微软雅黑"/>
              </a:rPr>
              <a:t>个</a:t>
            </a:r>
            <a:r>
              <a:rPr sz="2400" spc="-10" dirty="0">
                <a:latin typeface="Arial"/>
                <a:cs typeface="Arial"/>
              </a:rPr>
              <a:t>S</a:t>
            </a:r>
            <a:r>
              <a:rPr sz="2400" spc="-5" dirty="0">
                <a:latin typeface="微软雅黑"/>
                <a:cs typeface="微软雅黑"/>
              </a:rPr>
              <a:t>中的点。</a:t>
            </a:r>
            <a:endParaRPr sz="2400">
              <a:latin typeface="微软雅黑"/>
              <a:cs typeface="微软雅黑"/>
            </a:endParaRPr>
          </a:p>
          <a:p>
            <a:pPr marL="520700" marR="238125" indent="-457200">
              <a:lnSpc>
                <a:spcPct val="120000"/>
              </a:lnSpc>
              <a:buFont typeface="Wingdings"/>
              <a:buChar char=""/>
              <a:tabLst>
                <a:tab pos="520065" algn="l"/>
                <a:tab pos="520700" algn="l"/>
              </a:tabLst>
            </a:pPr>
            <a:r>
              <a:rPr sz="2400" dirty="0">
                <a:latin typeface="微软雅黑"/>
                <a:cs typeface="微软雅黑"/>
              </a:rPr>
              <a:t>因此，在分治法的合并步骤中最多 只需要检查</a:t>
            </a:r>
            <a:r>
              <a:rPr sz="2400" spc="-5" dirty="0">
                <a:latin typeface="Arial"/>
                <a:cs typeface="Arial"/>
              </a:rPr>
              <a:t>6</a:t>
            </a:r>
            <a:r>
              <a:rPr sz="2400" spc="-5" dirty="0">
                <a:latin typeface="微软雅黑"/>
                <a:cs typeface="微软雅黑"/>
              </a:rPr>
              <a:t>×</a:t>
            </a:r>
            <a:r>
              <a:rPr sz="2400" spc="-5" dirty="0">
                <a:latin typeface="Arial"/>
                <a:cs typeface="Arial"/>
              </a:rPr>
              <a:t>n/2=3n</a:t>
            </a:r>
            <a:r>
              <a:rPr sz="2400" dirty="0">
                <a:latin typeface="微软雅黑"/>
                <a:cs typeface="微软雅黑"/>
              </a:rPr>
              <a:t>个候选者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448816" y="299720"/>
            <a:ext cx="45212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406C"/>
                </a:solidFill>
              </a:rPr>
              <a:t>最近对问题：二维情形</a:t>
            </a:r>
            <a:endParaRPr sz="3600"/>
          </a:p>
        </p:txBody>
      </p:sp>
      <p:sp>
        <p:nvSpPr>
          <p:cNvPr id="8" name="object 8"/>
          <p:cNvSpPr/>
          <p:nvPr/>
        </p:nvSpPr>
        <p:spPr>
          <a:xfrm>
            <a:off x="6996874" y="2357818"/>
            <a:ext cx="162687" cy="1626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206930" y="2357818"/>
            <a:ext cx="161162" cy="1626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996874" y="3587686"/>
            <a:ext cx="162687" cy="161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06930" y="3587686"/>
            <a:ext cx="161162" cy="161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96874" y="4816030"/>
            <a:ext cx="162687" cy="16116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06930" y="4816030"/>
            <a:ext cx="161162" cy="16116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77209" y="295147"/>
            <a:ext cx="20218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最近对问题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2188" y="1091018"/>
            <a:ext cx="8420735" cy="46361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82600" marR="26670" indent="-457834" algn="just">
              <a:lnSpc>
                <a:spcPct val="120000"/>
              </a:lnSpc>
              <a:spcBef>
                <a:spcPts val="105"/>
              </a:spcBef>
              <a:buFont typeface="Wingdings"/>
              <a:buChar char=""/>
              <a:tabLst>
                <a:tab pos="483234" algn="l"/>
              </a:tabLst>
            </a:pPr>
            <a:r>
              <a:rPr sz="2800" dirty="0">
                <a:latin typeface="微软雅黑"/>
                <a:cs typeface="微软雅黑"/>
              </a:rPr>
              <a:t>为了确切地知道要检查</a:t>
            </a:r>
            <a:r>
              <a:rPr sz="2800" spc="5" dirty="0">
                <a:latin typeface="微软雅黑"/>
                <a:cs typeface="微软雅黑"/>
              </a:rPr>
              <a:t>哪</a:t>
            </a:r>
            <a:r>
              <a:rPr sz="2800" spc="10" dirty="0">
                <a:latin typeface="Arial"/>
                <a:cs typeface="Arial"/>
              </a:rPr>
              <a:t>6</a:t>
            </a:r>
            <a:r>
              <a:rPr sz="2800" dirty="0">
                <a:latin typeface="微软雅黑"/>
                <a:cs typeface="微软雅黑"/>
              </a:rPr>
              <a:t>个点，</a:t>
            </a:r>
            <a:r>
              <a:rPr sz="2800" spc="5" dirty="0">
                <a:latin typeface="微软雅黑"/>
                <a:cs typeface="微软雅黑"/>
              </a:rPr>
              <a:t>可以</a:t>
            </a:r>
            <a:r>
              <a:rPr sz="2800" dirty="0">
                <a:latin typeface="微软雅黑"/>
                <a:cs typeface="微软雅黑"/>
              </a:rPr>
              <a:t>将</a:t>
            </a:r>
            <a:r>
              <a:rPr sz="2800" spc="10" dirty="0">
                <a:latin typeface="Arial"/>
                <a:cs typeface="Arial"/>
              </a:rPr>
              <a:t>p</a:t>
            </a:r>
            <a:r>
              <a:rPr sz="2800" dirty="0">
                <a:latin typeface="微软雅黑"/>
                <a:cs typeface="微软雅黑"/>
              </a:rPr>
              <a:t>和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2</a:t>
            </a:r>
            <a:r>
              <a:rPr sz="2800" spc="-10" dirty="0">
                <a:latin typeface="微软雅黑"/>
                <a:cs typeface="微软雅黑"/>
              </a:rPr>
              <a:t>中所 </a:t>
            </a:r>
            <a:r>
              <a:rPr sz="2800" spc="40" dirty="0">
                <a:latin typeface="微软雅黑"/>
                <a:cs typeface="微软雅黑"/>
              </a:rPr>
              <a:t>有</a:t>
            </a:r>
            <a:r>
              <a:rPr sz="2800" spc="25" dirty="0">
                <a:latin typeface="Arial"/>
                <a:cs typeface="Arial"/>
              </a:rPr>
              <a:t>S</a:t>
            </a:r>
            <a:r>
              <a:rPr sz="2775" spc="37" baseline="-21021" dirty="0">
                <a:latin typeface="Arial"/>
                <a:cs typeface="Arial"/>
              </a:rPr>
              <a:t>2</a:t>
            </a:r>
            <a:r>
              <a:rPr sz="2800" spc="35" dirty="0">
                <a:latin typeface="微软雅黑"/>
                <a:cs typeface="微软雅黑"/>
              </a:rPr>
              <a:t>的</a:t>
            </a:r>
            <a:r>
              <a:rPr sz="2800" spc="50" dirty="0">
                <a:latin typeface="微软雅黑"/>
                <a:cs typeface="微软雅黑"/>
              </a:rPr>
              <a:t>点</a:t>
            </a:r>
            <a:r>
              <a:rPr sz="2800" spc="35" dirty="0">
                <a:latin typeface="微软雅黑"/>
                <a:cs typeface="微软雅黑"/>
              </a:rPr>
              <a:t>投影</a:t>
            </a:r>
            <a:r>
              <a:rPr sz="2800" spc="50" dirty="0">
                <a:latin typeface="微软雅黑"/>
                <a:cs typeface="微软雅黑"/>
              </a:rPr>
              <a:t>到垂</a:t>
            </a:r>
            <a:r>
              <a:rPr sz="2800" spc="35" dirty="0">
                <a:latin typeface="微软雅黑"/>
                <a:cs typeface="微软雅黑"/>
              </a:rPr>
              <a:t>直</a:t>
            </a:r>
            <a:r>
              <a:rPr sz="2800" spc="70" dirty="0">
                <a:latin typeface="微软雅黑"/>
                <a:cs typeface="微软雅黑"/>
              </a:rPr>
              <a:t>线</a:t>
            </a:r>
            <a:r>
              <a:rPr sz="2800" spc="55" dirty="0">
                <a:latin typeface="Arial"/>
                <a:cs typeface="Arial"/>
              </a:rPr>
              <a:t>l</a:t>
            </a:r>
            <a:r>
              <a:rPr sz="2800" spc="40" dirty="0">
                <a:latin typeface="微软雅黑"/>
                <a:cs typeface="微软雅黑"/>
              </a:rPr>
              <a:t>上</a:t>
            </a:r>
            <a:r>
              <a:rPr sz="2800" spc="55" dirty="0">
                <a:latin typeface="微软雅黑"/>
                <a:cs typeface="微软雅黑"/>
              </a:rPr>
              <a:t>。</a:t>
            </a:r>
            <a:r>
              <a:rPr sz="2800" spc="35" dirty="0">
                <a:latin typeface="微软雅黑"/>
                <a:cs typeface="微软雅黑"/>
              </a:rPr>
              <a:t>由于</a:t>
            </a:r>
            <a:r>
              <a:rPr sz="2800" spc="50" dirty="0">
                <a:latin typeface="微软雅黑"/>
                <a:cs typeface="微软雅黑"/>
              </a:rPr>
              <a:t>能</a:t>
            </a:r>
            <a:r>
              <a:rPr sz="2800" spc="65" dirty="0">
                <a:latin typeface="微软雅黑"/>
                <a:cs typeface="微软雅黑"/>
              </a:rPr>
              <a:t>与</a:t>
            </a:r>
            <a:r>
              <a:rPr sz="2800" spc="45" dirty="0">
                <a:latin typeface="Arial"/>
                <a:cs typeface="Arial"/>
              </a:rPr>
              <a:t>p</a:t>
            </a:r>
            <a:r>
              <a:rPr sz="2800" spc="35" dirty="0">
                <a:latin typeface="微软雅黑"/>
                <a:cs typeface="微软雅黑"/>
              </a:rPr>
              <a:t>点</a:t>
            </a:r>
            <a:r>
              <a:rPr sz="2800" spc="50" dirty="0">
                <a:latin typeface="微软雅黑"/>
                <a:cs typeface="微软雅黑"/>
              </a:rPr>
              <a:t>一起</a:t>
            </a:r>
            <a:r>
              <a:rPr sz="2800" spc="35" dirty="0">
                <a:latin typeface="微软雅黑"/>
                <a:cs typeface="微软雅黑"/>
              </a:rPr>
              <a:t>构</a:t>
            </a:r>
            <a:r>
              <a:rPr sz="2800" spc="-5" dirty="0">
                <a:latin typeface="微软雅黑"/>
                <a:cs typeface="微软雅黑"/>
              </a:rPr>
              <a:t>成 </a:t>
            </a:r>
            <a:r>
              <a:rPr sz="2800" spc="50" dirty="0">
                <a:latin typeface="微软雅黑"/>
                <a:cs typeface="微软雅黑"/>
              </a:rPr>
              <a:t>最接近</a:t>
            </a:r>
            <a:r>
              <a:rPr sz="2800" spc="60" dirty="0">
                <a:latin typeface="微软雅黑"/>
                <a:cs typeface="微软雅黑"/>
              </a:rPr>
              <a:t>点</a:t>
            </a:r>
            <a:r>
              <a:rPr sz="2800" spc="50" dirty="0">
                <a:latin typeface="微软雅黑"/>
                <a:cs typeface="微软雅黑"/>
              </a:rPr>
              <a:t>对候选</a:t>
            </a:r>
            <a:r>
              <a:rPr sz="2800" spc="60" dirty="0">
                <a:latin typeface="微软雅黑"/>
                <a:cs typeface="微软雅黑"/>
              </a:rPr>
              <a:t>者</a:t>
            </a:r>
            <a:r>
              <a:rPr sz="2800" spc="85" dirty="0">
                <a:latin typeface="微软雅黑"/>
                <a:cs typeface="微软雅黑"/>
              </a:rPr>
              <a:t>的</a:t>
            </a:r>
            <a:r>
              <a:rPr sz="2800" spc="-10" dirty="0">
                <a:latin typeface="Arial"/>
                <a:cs typeface="Arial"/>
              </a:rPr>
              <a:t>S</a:t>
            </a:r>
            <a:r>
              <a:rPr sz="2775" spc="104" baseline="-21021" dirty="0">
                <a:latin typeface="Arial"/>
                <a:cs typeface="Arial"/>
              </a:rPr>
              <a:t>2</a:t>
            </a:r>
            <a:r>
              <a:rPr sz="2800" spc="50" dirty="0">
                <a:latin typeface="微软雅黑"/>
                <a:cs typeface="微软雅黑"/>
              </a:rPr>
              <a:t>中点一定在</a:t>
            </a:r>
            <a:r>
              <a:rPr sz="2800" spc="60" dirty="0">
                <a:latin typeface="微软雅黑"/>
                <a:cs typeface="微软雅黑"/>
              </a:rPr>
              <a:t>矩</a:t>
            </a:r>
            <a:r>
              <a:rPr sz="2800" spc="75" dirty="0">
                <a:latin typeface="微软雅黑"/>
                <a:cs typeface="微软雅黑"/>
              </a:rPr>
              <a:t>形</a:t>
            </a:r>
            <a:r>
              <a:rPr sz="2800" spc="50" dirty="0">
                <a:latin typeface="Arial"/>
                <a:cs typeface="Arial"/>
              </a:rPr>
              <a:t>R</a:t>
            </a:r>
            <a:r>
              <a:rPr sz="2800" spc="65" dirty="0">
                <a:latin typeface="微软雅黑"/>
                <a:cs typeface="微软雅黑"/>
              </a:rPr>
              <a:t>中，</a:t>
            </a:r>
            <a:r>
              <a:rPr sz="2800" spc="55" dirty="0">
                <a:latin typeface="微软雅黑"/>
                <a:cs typeface="微软雅黑"/>
              </a:rPr>
              <a:t>所以 </a:t>
            </a:r>
            <a:r>
              <a:rPr sz="2800" spc="10" dirty="0">
                <a:latin typeface="微软雅黑"/>
                <a:cs typeface="微软雅黑"/>
              </a:rPr>
              <a:t>它们在</a:t>
            </a:r>
            <a:r>
              <a:rPr sz="2800" spc="25" dirty="0">
                <a:latin typeface="微软雅黑"/>
                <a:cs typeface="微软雅黑"/>
              </a:rPr>
              <a:t>直线</a:t>
            </a:r>
            <a:r>
              <a:rPr sz="2800" spc="20" dirty="0">
                <a:latin typeface="Arial"/>
                <a:cs typeface="Arial"/>
              </a:rPr>
              <a:t>l</a:t>
            </a:r>
            <a:r>
              <a:rPr sz="2800" spc="10" dirty="0">
                <a:latin typeface="微软雅黑"/>
                <a:cs typeface="微软雅黑"/>
              </a:rPr>
              <a:t>上</a:t>
            </a:r>
            <a:r>
              <a:rPr sz="2800" spc="25" dirty="0">
                <a:latin typeface="微软雅黑"/>
                <a:cs typeface="微软雅黑"/>
              </a:rPr>
              <a:t>的投</a:t>
            </a:r>
            <a:r>
              <a:rPr sz="2800" spc="10" dirty="0">
                <a:latin typeface="微软雅黑"/>
                <a:cs typeface="微软雅黑"/>
              </a:rPr>
              <a:t>影点</a:t>
            </a:r>
            <a:r>
              <a:rPr sz="2800" spc="30" dirty="0">
                <a:latin typeface="微软雅黑"/>
                <a:cs typeface="微软雅黑"/>
              </a:rPr>
              <a:t>距</a:t>
            </a:r>
            <a:r>
              <a:rPr sz="2800" spc="35" dirty="0">
                <a:latin typeface="Arial"/>
                <a:cs typeface="Arial"/>
              </a:rPr>
              <a:t>p</a:t>
            </a:r>
            <a:r>
              <a:rPr sz="2800" spc="15" dirty="0">
                <a:latin typeface="微软雅黑"/>
                <a:cs typeface="微软雅黑"/>
              </a:rPr>
              <a:t>在</a:t>
            </a:r>
            <a:r>
              <a:rPr sz="2800" spc="20" dirty="0">
                <a:latin typeface="Arial"/>
                <a:cs typeface="Arial"/>
              </a:rPr>
              <a:t>l</a:t>
            </a:r>
            <a:r>
              <a:rPr sz="2800" spc="10" dirty="0">
                <a:latin typeface="微软雅黑"/>
                <a:cs typeface="微软雅黑"/>
              </a:rPr>
              <a:t>上</a:t>
            </a:r>
            <a:r>
              <a:rPr sz="2800" spc="25" dirty="0">
                <a:latin typeface="微软雅黑"/>
                <a:cs typeface="微软雅黑"/>
              </a:rPr>
              <a:t>投影</a:t>
            </a:r>
            <a:r>
              <a:rPr sz="2800" spc="10" dirty="0">
                <a:latin typeface="微软雅黑"/>
                <a:cs typeface="微软雅黑"/>
              </a:rPr>
              <a:t>点的距</a:t>
            </a:r>
            <a:r>
              <a:rPr sz="2800" spc="25" dirty="0">
                <a:latin typeface="微软雅黑"/>
                <a:cs typeface="微软雅黑"/>
              </a:rPr>
              <a:t>离</a:t>
            </a:r>
            <a:r>
              <a:rPr sz="2800" spc="10" dirty="0">
                <a:latin typeface="微软雅黑"/>
                <a:cs typeface="微软雅黑"/>
              </a:rPr>
              <a:t>小</a:t>
            </a:r>
            <a:r>
              <a:rPr sz="2800" spc="-5" dirty="0">
                <a:latin typeface="微软雅黑"/>
                <a:cs typeface="微软雅黑"/>
              </a:rPr>
              <a:t>于 </a:t>
            </a:r>
            <a:r>
              <a:rPr sz="2800" dirty="0">
                <a:latin typeface="Arial"/>
                <a:cs typeface="Arial"/>
              </a:rPr>
              <a:t>d</a:t>
            </a:r>
            <a:r>
              <a:rPr sz="2800" spc="-5" dirty="0">
                <a:latin typeface="微软雅黑"/>
                <a:cs typeface="微软雅黑"/>
              </a:rPr>
              <a:t>。由上面分析可知，这种投影点</a:t>
            </a:r>
            <a:r>
              <a:rPr sz="2800" dirty="0">
                <a:latin typeface="微软雅黑"/>
                <a:cs typeface="微软雅黑"/>
              </a:rPr>
              <a:t>最</a:t>
            </a:r>
            <a:r>
              <a:rPr sz="2800" spc="-5" dirty="0">
                <a:latin typeface="微软雅黑"/>
                <a:cs typeface="微软雅黑"/>
              </a:rPr>
              <a:t>多只</a:t>
            </a:r>
            <a:r>
              <a:rPr sz="2800" dirty="0">
                <a:latin typeface="微软雅黑"/>
                <a:cs typeface="微软雅黑"/>
              </a:rPr>
              <a:t>有</a:t>
            </a:r>
            <a:r>
              <a:rPr sz="2800" spc="10" dirty="0">
                <a:latin typeface="Arial"/>
                <a:cs typeface="Arial"/>
              </a:rPr>
              <a:t>6</a:t>
            </a:r>
            <a:r>
              <a:rPr sz="2800" spc="-5" dirty="0">
                <a:latin typeface="微软雅黑"/>
                <a:cs typeface="微软雅黑"/>
              </a:rPr>
              <a:t>个。</a:t>
            </a:r>
            <a:endParaRPr sz="2800">
              <a:latin typeface="微软雅黑"/>
              <a:cs typeface="微软雅黑"/>
            </a:endParaRPr>
          </a:p>
          <a:p>
            <a:pPr marL="482600" indent="-457834" algn="just">
              <a:lnSpc>
                <a:spcPct val="100000"/>
              </a:lnSpc>
              <a:spcBef>
                <a:spcPts val="670"/>
              </a:spcBef>
              <a:buFont typeface="Wingdings"/>
              <a:buChar char=""/>
              <a:tabLst>
                <a:tab pos="483234" algn="l"/>
              </a:tabLst>
            </a:pPr>
            <a:r>
              <a:rPr sz="2800" spc="125" dirty="0">
                <a:latin typeface="微软雅黑"/>
                <a:cs typeface="微软雅黑"/>
              </a:rPr>
              <a:t>因此，若将</a:t>
            </a:r>
            <a:r>
              <a:rPr sz="2800" spc="65" dirty="0">
                <a:latin typeface="Arial"/>
                <a:cs typeface="Arial"/>
              </a:rPr>
              <a:t>P</a:t>
            </a:r>
            <a:r>
              <a:rPr sz="2775" spc="97" baseline="-21021" dirty="0">
                <a:latin typeface="Arial"/>
                <a:cs typeface="Arial"/>
              </a:rPr>
              <a:t>1</a:t>
            </a:r>
            <a:r>
              <a:rPr sz="2800" spc="125" dirty="0">
                <a:latin typeface="微软雅黑"/>
                <a:cs typeface="微软雅黑"/>
              </a:rPr>
              <a:t>和</a:t>
            </a:r>
            <a:r>
              <a:rPr sz="2800" spc="60" dirty="0">
                <a:latin typeface="Arial"/>
                <a:cs typeface="Arial"/>
              </a:rPr>
              <a:t>P</a:t>
            </a:r>
            <a:r>
              <a:rPr sz="2775" spc="89" baseline="-21021" dirty="0">
                <a:latin typeface="Arial"/>
                <a:cs typeface="Arial"/>
              </a:rPr>
              <a:t>2</a:t>
            </a:r>
            <a:r>
              <a:rPr sz="2800" spc="125" dirty="0">
                <a:latin typeface="微软雅黑"/>
                <a:cs typeface="微软雅黑"/>
              </a:rPr>
              <a:t>中所有</a:t>
            </a:r>
            <a:r>
              <a:rPr sz="2800" spc="120" dirty="0">
                <a:latin typeface="Arial"/>
                <a:cs typeface="Arial"/>
              </a:rPr>
              <a:t>S</a:t>
            </a:r>
            <a:r>
              <a:rPr sz="2800" spc="125" dirty="0">
                <a:latin typeface="微软雅黑"/>
                <a:cs typeface="微软雅黑"/>
              </a:rPr>
              <a:t>中点按其</a:t>
            </a:r>
            <a:r>
              <a:rPr sz="2800" spc="130" dirty="0">
                <a:latin typeface="Arial"/>
                <a:cs typeface="Arial"/>
              </a:rPr>
              <a:t>y</a:t>
            </a:r>
            <a:r>
              <a:rPr sz="2800" spc="125" dirty="0">
                <a:latin typeface="微软雅黑"/>
                <a:cs typeface="微软雅黑"/>
              </a:rPr>
              <a:t>坐标排好序</a:t>
            </a:r>
            <a:endParaRPr sz="2800">
              <a:latin typeface="微软雅黑"/>
              <a:cs typeface="微软雅黑"/>
            </a:endParaRPr>
          </a:p>
          <a:p>
            <a:pPr marL="482600" marR="28575" algn="just">
              <a:lnSpc>
                <a:spcPct val="120000"/>
              </a:lnSpc>
              <a:spcBef>
                <a:spcPts val="5"/>
              </a:spcBef>
            </a:pPr>
            <a:r>
              <a:rPr sz="2800" spc="15" dirty="0">
                <a:latin typeface="微软雅黑"/>
                <a:cs typeface="微软雅黑"/>
              </a:rPr>
              <a:t>，则对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775" spc="52" baseline="-21021" dirty="0">
                <a:latin typeface="Arial"/>
                <a:cs typeface="Arial"/>
              </a:rPr>
              <a:t>1</a:t>
            </a:r>
            <a:r>
              <a:rPr sz="2800" spc="20" dirty="0">
                <a:latin typeface="微软雅黑"/>
                <a:cs typeface="微软雅黑"/>
              </a:rPr>
              <a:t>中所有</a:t>
            </a:r>
            <a:r>
              <a:rPr sz="2800" spc="25" dirty="0">
                <a:latin typeface="微软雅黑"/>
                <a:cs typeface="微软雅黑"/>
              </a:rPr>
              <a:t>点</a:t>
            </a:r>
            <a:r>
              <a:rPr sz="2800" spc="15" dirty="0">
                <a:latin typeface="微软雅黑"/>
                <a:cs typeface="微软雅黑"/>
              </a:rPr>
              <a:t>，对排</a:t>
            </a:r>
            <a:r>
              <a:rPr sz="2800" spc="30" dirty="0">
                <a:latin typeface="微软雅黑"/>
                <a:cs typeface="微软雅黑"/>
              </a:rPr>
              <a:t>好</a:t>
            </a:r>
            <a:r>
              <a:rPr sz="2800" spc="15" dirty="0">
                <a:latin typeface="微软雅黑"/>
                <a:cs typeface="微软雅黑"/>
              </a:rPr>
              <a:t>序的点</a:t>
            </a:r>
            <a:r>
              <a:rPr sz="2800" spc="30" dirty="0">
                <a:latin typeface="微软雅黑"/>
                <a:cs typeface="微软雅黑"/>
              </a:rPr>
              <a:t>列</a:t>
            </a:r>
            <a:r>
              <a:rPr sz="2800" spc="15" dirty="0">
                <a:latin typeface="微软雅黑"/>
                <a:cs typeface="微软雅黑"/>
              </a:rPr>
              <a:t>作一次</a:t>
            </a:r>
            <a:r>
              <a:rPr sz="2800" spc="30" dirty="0">
                <a:latin typeface="微软雅黑"/>
                <a:cs typeface="微软雅黑"/>
              </a:rPr>
              <a:t>扫</a:t>
            </a:r>
            <a:r>
              <a:rPr sz="2800" spc="35" dirty="0">
                <a:latin typeface="微软雅黑"/>
                <a:cs typeface="微软雅黑"/>
              </a:rPr>
              <a:t>描</a:t>
            </a:r>
            <a:r>
              <a:rPr sz="2800" spc="-5" dirty="0">
                <a:latin typeface="微软雅黑"/>
                <a:cs typeface="微软雅黑"/>
              </a:rPr>
              <a:t>， </a:t>
            </a:r>
            <a:r>
              <a:rPr sz="2800" spc="15" dirty="0">
                <a:latin typeface="微软雅黑"/>
                <a:cs typeface="微软雅黑"/>
              </a:rPr>
              <a:t>就可以</a:t>
            </a:r>
            <a:r>
              <a:rPr sz="2800" spc="25" dirty="0">
                <a:latin typeface="微软雅黑"/>
                <a:cs typeface="微软雅黑"/>
              </a:rPr>
              <a:t>找</a:t>
            </a:r>
            <a:r>
              <a:rPr sz="2800" spc="15" dirty="0">
                <a:latin typeface="微软雅黑"/>
                <a:cs typeface="微软雅黑"/>
              </a:rPr>
              <a:t>出所有</a:t>
            </a:r>
            <a:r>
              <a:rPr sz="2800" spc="25" dirty="0">
                <a:latin typeface="微软雅黑"/>
                <a:cs typeface="微软雅黑"/>
              </a:rPr>
              <a:t>最</a:t>
            </a:r>
            <a:r>
              <a:rPr sz="2800" spc="15" dirty="0">
                <a:latin typeface="微软雅黑"/>
                <a:cs typeface="微软雅黑"/>
              </a:rPr>
              <a:t>接近点</a:t>
            </a:r>
            <a:r>
              <a:rPr sz="2800" spc="25" dirty="0">
                <a:latin typeface="微软雅黑"/>
                <a:cs typeface="微软雅黑"/>
              </a:rPr>
              <a:t>对</a:t>
            </a:r>
            <a:r>
              <a:rPr sz="2800" spc="15" dirty="0">
                <a:latin typeface="微软雅黑"/>
                <a:cs typeface="微软雅黑"/>
              </a:rPr>
              <a:t>的候选</a:t>
            </a:r>
            <a:r>
              <a:rPr sz="2800" spc="65" dirty="0">
                <a:latin typeface="微软雅黑"/>
                <a:cs typeface="微软雅黑"/>
              </a:rPr>
              <a:t>者</a:t>
            </a:r>
            <a:r>
              <a:rPr sz="2800" spc="15" dirty="0">
                <a:latin typeface="微软雅黑"/>
                <a:cs typeface="微软雅黑"/>
              </a:rPr>
              <a:t>。对</a:t>
            </a:r>
            <a:r>
              <a:rPr sz="2800" spc="-10" dirty="0">
                <a:latin typeface="Arial"/>
                <a:cs typeface="Arial"/>
              </a:rPr>
              <a:t>P</a:t>
            </a:r>
            <a:r>
              <a:rPr sz="2775" spc="52" baseline="-21021" dirty="0">
                <a:latin typeface="Arial"/>
                <a:cs typeface="Arial"/>
              </a:rPr>
              <a:t>1</a:t>
            </a:r>
            <a:r>
              <a:rPr sz="2800" spc="20" dirty="0">
                <a:latin typeface="微软雅黑"/>
                <a:cs typeface="微软雅黑"/>
              </a:rPr>
              <a:t>中每一 </a:t>
            </a:r>
            <a:r>
              <a:rPr sz="2800" spc="-10" dirty="0">
                <a:latin typeface="微软雅黑"/>
                <a:cs typeface="微软雅黑"/>
              </a:rPr>
              <a:t>点最多只要检查</a:t>
            </a:r>
            <a:r>
              <a:rPr sz="2800" dirty="0">
                <a:latin typeface="Arial"/>
                <a:cs typeface="Arial"/>
              </a:rPr>
              <a:t>P</a:t>
            </a:r>
            <a:r>
              <a:rPr sz="2775" baseline="-21021" dirty="0">
                <a:latin typeface="Arial"/>
                <a:cs typeface="Arial"/>
              </a:rPr>
              <a:t>2</a:t>
            </a:r>
            <a:r>
              <a:rPr sz="2800" spc="-10" dirty="0">
                <a:latin typeface="微软雅黑"/>
                <a:cs typeface="微软雅黑"/>
              </a:rPr>
              <a:t>中排好序的相</a:t>
            </a:r>
            <a:r>
              <a:rPr sz="2800" spc="-5" dirty="0">
                <a:latin typeface="微软雅黑"/>
                <a:cs typeface="微软雅黑"/>
              </a:rPr>
              <a:t>继</a:t>
            </a:r>
            <a:r>
              <a:rPr sz="2800" spc="-5" dirty="0">
                <a:latin typeface="Arial"/>
                <a:cs typeface="Arial"/>
              </a:rPr>
              <a:t>6</a:t>
            </a:r>
            <a:r>
              <a:rPr sz="2800" spc="-10" dirty="0">
                <a:latin typeface="微软雅黑"/>
                <a:cs typeface="微软雅黑"/>
              </a:rPr>
              <a:t>个</a:t>
            </a:r>
            <a:r>
              <a:rPr sz="2800" dirty="0">
                <a:latin typeface="微软雅黑"/>
                <a:cs typeface="微软雅黑"/>
              </a:rPr>
              <a:t>点</a:t>
            </a:r>
            <a:r>
              <a:rPr sz="2800" spc="-5" dirty="0">
                <a:latin typeface="微软雅黑"/>
                <a:cs typeface="微软雅黑"/>
              </a:rPr>
              <a:t>。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1000" y="1104900"/>
            <a:ext cx="8382000" cy="4121150"/>
          </a:xfrm>
          <a:custGeom>
            <a:avLst/>
            <a:gdLst/>
            <a:ahLst/>
            <a:cxnLst/>
            <a:rect l="l" t="t" r="r" b="b"/>
            <a:pathLst>
              <a:path w="8382000" h="4121150">
                <a:moveTo>
                  <a:pt x="0" y="4120896"/>
                </a:moveTo>
                <a:lnTo>
                  <a:pt x="8382000" y="4120896"/>
                </a:lnTo>
                <a:lnTo>
                  <a:pt x="8382000" y="0"/>
                </a:lnTo>
                <a:lnTo>
                  <a:pt x="0" y="0"/>
                </a:lnTo>
                <a:lnTo>
                  <a:pt x="0" y="4120896"/>
                </a:lnTo>
                <a:close/>
              </a:path>
            </a:pathLst>
          </a:custGeom>
          <a:solidFill>
            <a:srgbClr val="DB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1000" y="1104900"/>
            <a:ext cx="8382000" cy="4121150"/>
          </a:xfrm>
          <a:custGeom>
            <a:avLst/>
            <a:gdLst/>
            <a:ahLst/>
            <a:cxnLst/>
            <a:rect l="l" t="t" r="r" b="b"/>
            <a:pathLst>
              <a:path w="8382000" h="4121150">
                <a:moveTo>
                  <a:pt x="0" y="4120896"/>
                </a:moveTo>
                <a:lnTo>
                  <a:pt x="8382000" y="4120896"/>
                </a:lnTo>
                <a:lnTo>
                  <a:pt x="8382000" y="0"/>
                </a:lnTo>
                <a:lnTo>
                  <a:pt x="0" y="0"/>
                </a:lnTo>
                <a:lnTo>
                  <a:pt x="0" y="4120896"/>
                </a:lnTo>
                <a:close/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34644" y="1098016"/>
            <a:ext cx="3628390" cy="4050029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Arial"/>
                <a:cs typeface="Arial"/>
              </a:rPr>
              <a:t>double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cpair2(S)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{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n=|S|;</a:t>
            </a:r>
            <a:endParaRPr sz="2000">
              <a:latin typeface="Arial"/>
              <a:cs typeface="Arial"/>
            </a:endParaRPr>
          </a:p>
          <a:p>
            <a:pPr marL="4572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if (n &lt; 2)</a:t>
            </a:r>
            <a:r>
              <a:rPr sz="2000" spc="-8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return;</a:t>
            </a:r>
            <a:endParaRPr sz="2000">
              <a:latin typeface="Arial"/>
              <a:cs typeface="Arial"/>
            </a:endParaRPr>
          </a:p>
          <a:p>
            <a:pPr marL="318135" indent="-280670">
              <a:lnSpc>
                <a:spcPct val="100000"/>
              </a:lnSpc>
              <a:spcBef>
                <a:spcPts val="480"/>
              </a:spcBef>
              <a:buAutoNum type="arabicPeriod"/>
              <a:tabLst>
                <a:tab pos="318770" algn="l"/>
              </a:tabLst>
            </a:pPr>
            <a:r>
              <a:rPr sz="2000" dirty="0">
                <a:latin typeface="Arial"/>
                <a:cs typeface="Arial"/>
              </a:rPr>
              <a:t>m=S</a:t>
            </a:r>
            <a:r>
              <a:rPr sz="2000" dirty="0">
                <a:latin typeface="微软雅黑"/>
                <a:cs typeface="微软雅黑"/>
              </a:rPr>
              <a:t>中各</a:t>
            </a:r>
            <a:r>
              <a:rPr sz="2000" spc="-5" dirty="0">
                <a:latin typeface="微软雅黑"/>
                <a:cs typeface="微软雅黑"/>
              </a:rPr>
              <a:t>点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微软雅黑"/>
                <a:cs typeface="微软雅黑"/>
              </a:rPr>
              <a:t>间坐标的中位</a:t>
            </a:r>
            <a:r>
              <a:rPr sz="2000" spc="-10" dirty="0">
                <a:latin typeface="微软雅黑"/>
                <a:cs typeface="微软雅黑"/>
              </a:rPr>
              <a:t>数</a:t>
            </a:r>
            <a:r>
              <a:rPr sz="2000" dirty="0">
                <a:latin typeface="Arial"/>
                <a:cs typeface="Arial"/>
              </a:rPr>
              <a:t>;</a:t>
            </a:r>
            <a:endParaRPr sz="2000">
              <a:latin typeface="Arial"/>
              <a:cs typeface="Arial"/>
            </a:endParaRPr>
          </a:p>
          <a:p>
            <a:pPr marL="386715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Arial"/>
                <a:cs typeface="Arial"/>
              </a:rPr>
              <a:t>//</a:t>
            </a:r>
            <a:r>
              <a:rPr sz="2000" dirty="0">
                <a:latin typeface="微软雅黑"/>
                <a:cs typeface="微软雅黑"/>
              </a:rPr>
              <a:t>构</a:t>
            </a:r>
            <a:r>
              <a:rPr sz="2000" spc="5" dirty="0">
                <a:latin typeface="微软雅黑"/>
                <a:cs typeface="微软雅黑"/>
              </a:rPr>
              <a:t>造</a:t>
            </a:r>
            <a:r>
              <a:rPr sz="2000" spc="-5" dirty="0">
                <a:latin typeface="Arial"/>
                <a:cs typeface="Arial"/>
              </a:rPr>
              <a:t>S1</a:t>
            </a:r>
            <a:r>
              <a:rPr sz="2000" dirty="0">
                <a:latin typeface="微软雅黑"/>
                <a:cs typeface="微软雅黑"/>
              </a:rPr>
              <a:t>和</a:t>
            </a:r>
            <a:r>
              <a:rPr sz="2000" dirty="0">
                <a:latin typeface="Arial"/>
                <a:cs typeface="Arial"/>
              </a:rPr>
              <a:t>S2</a:t>
            </a:r>
            <a:r>
              <a:rPr sz="2000" dirty="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386715" marR="1002665">
              <a:lnSpc>
                <a:spcPct val="120000"/>
              </a:lnSpc>
              <a:spcBef>
                <a:spcPts val="5"/>
              </a:spcBef>
            </a:pPr>
            <a:r>
              <a:rPr sz="2000" spc="-5" dirty="0">
                <a:latin typeface="Arial"/>
                <a:cs typeface="Arial"/>
              </a:rPr>
              <a:t>S</a:t>
            </a:r>
            <a:r>
              <a:rPr sz="1950" spc="22" baseline="-21367" dirty="0">
                <a:latin typeface="Arial"/>
                <a:cs typeface="Arial"/>
              </a:rPr>
              <a:t>1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{p</a:t>
            </a:r>
            <a:r>
              <a:rPr sz="2000" dirty="0">
                <a:latin typeface="微软雅黑"/>
                <a:cs typeface="微软雅黑"/>
              </a:rPr>
              <a:t>∈</a:t>
            </a:r>
            <a:r>
              <a:rPr sz="2000" spc="-5" dirty="0">
                <a:latin typeface="Arial"/>
                <a:cs typeface="Arial"/>
              </a:rPr>
              <a:t>S|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Arial"/>
                <a:cs typeface="Arial"/>
              </a:rPr>
              <a:t>(p)&lt;</a:t>
            </a:r>
            <a:r>
              <a:rPr sz="2000" spc="-10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m</a:t>
            </a:r>
            <a:r>
              <a:rPr sz="2000" spc="-10" dirty="0">
                <a:latin typeface="Arial"/>
                <a:cs typeface="Arial"/>
              </a:rPr>
              <a:t>}</a:t>
            </a:r>
            <a:r>
              <a:rPr sz="2000" dirty="0">
                <a:latin typeface="Arial"/>
                <a:cs typeface="Arial"/>
              </a:rPr>
              <a:t>,  S</a:t>
            </a:r>
            <a:r>
              <a:rPr sz="1950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={p</a:t>
            </a:r>
            <a:r>
              <a:rPr sz="2000" dirty="0">
                <a:latin typeface="微软雅黑"/>
                <a:cs typeface="微软雅黑"/>
              </a:rPr>
              <a:t>∈</a:t>
            </a:r>
            <a:r>
              <a:rPr sz="2000" dirty="0">
                <a:latin typeface="Arial"/>
                <a:cs typeface="Arial"/>
              </a:rPr>
              <a:t>S|x(p)&gt;m}</a:t>
            </a:r>
            <a:endParaRPr sz="2000">
              <a:latin typeface="Arial"/>
              <a:cs typeface="Arial"/>
            </a:endParaRPr>
          </a:p>
          <a:p>
            <a:pPr marL="351155" marR="1602740" indent="-351155" algn="r">
              <a:lnSpc>
                <a:spcPct val="100000"/>
              </a:lnSpc>
              <a:spcBef>
                <a:spcPts val="480"/>
              </a:spcBef>
              <a:buAutoNum type="arabicPeriod" startAt="2"/>
              <a:tabLst>
                <a:tab pos="351155" algn="l"/>
                <a:tab pos="351790" algn="l"/>
              </a:tabLst>
            </a:pPr>
            <a:r>
              <a:rPr sz="2000" dirty="0">
                <a:latin typeface="Arial"/>
                <a:cs typeface="Arial"/>
              </a:rPr>
              <a:t>d1=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pai</a:t>
            </a:r>
            <a:r>
              <a:rPr sz="2000" spc="5" dirty="0">
                <a:latin typeface="Arial"/>
                <a:cs typeface="Arial"/>
              </a:rPr>
              <a:t>r</a:t>
            </a:r>
            <a:r>
              <a:rPr sz="2000" dirty="0">
                <a:latin typeface="Arial"/>
                <a:cs typeface="Arial"/>
              </a:rPr>
              <a:t>2(</a:t>
            </a:r>
            <a:r>
              <a:rPr sz="2000" spc="-5" dirty="0">
                <a:latin typeface="Arial"/>
                <a:cs typeface="Arial"/>
              </a:rPr>
              <a:t>S</a:t>
            </a:r>
            <a:r>
              <a:rPr sz="1950" spc="22" baseline="-21367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R="1604010" algn="r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d2=</a:t>
            </a:r>
            <a:r>
              <a:rPr sz="2000" spc="5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pair2(</a:t>
            </a:r>
            <a:r>
              <a:rPr sz="2000" spc="-10" dirty="0">
                <a:latin typeface="Arial"/>
                <a:cs typeface="Arial"/>
              </a:rPr>
              <a:t>S</a:t>
            </a:r>
            <a:r>
              <a:rPr sz="1950" spc="22" baseline="-21367" dirty="0">
                <a:latin typeface="Arial"/>
                <a:cs typeface="Arial"/>
              </a:rPr>
              <a:t>2</a:t>
            </a:r>
            <a:r>
              <a:rPr sz="2000" spc="-1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  <a:p>
            <a:pPr marL="351155" marR="1537335" indent="-351155" algn="r">
              <a:lnSpc>
                <a:spcPct val="100000"/>
              </a:lnSpc>
              <a:spcBef>
                <a:spcPts val="480"/>
              </a:spcBef>
              <a:buAutoNum type="arabicPeriod" startAt="3"/>
              <a:tabLst>
                <a:tab pos="351155" algn="l"/>
                <a:tab pos="351790" algn="l"/>
              </a:tabLst>
            </a:pPr>
            <a:r>
              <a:rPr sz="2000" dirty="0">
                <a:latin typeface="Arial"/>
                <a:cs typeface="Arial"/>
              </a:rPr>
              <a:t>dm=min(</a:t>
            </a:r>
            <a:r>
              <a:rPr sz="2000" spc="5" dirty="0">
                <a:latin typeface="Arial"/>
                <a:cs typeface="Arial"/>
              </a:rPr>
              <a:t>d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spc="-10" dirty="0">
                <a:latin typeface="Arial"/>
                <a:cs typeface="Arial"/>
              </a:rPr>
              <a:t>,</a:t>
            </a:r>
            <a:r>
              <a:rPr sz="2000" dirty="0">
                <a:latin typeface="Arial"/>
                <a:cs typeface="Arial"/>
              </a:rPr>
              <a:t>d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Arial"/>
                <a:cs typeface="Arial"/>
              </a:rPr>
              <a:t>);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7209" y="208864"/>
            <a:ext cx="202183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0" dirty="0"/>
              <a:t>最近对问题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58140" y="1071372"/>
            <a:ext cx="8406765" cy="4121150"/>
          </a:xfrm>
          <a:custGeom>
            <a:avLst/>
            <a:gdLst/>
            <a:ahLst/>
            <a:cxnLst/>
            <a:rect l="l" t="t" r="r" b="b"/>
            <a:pathLst>
              <a:path w="8406765" h="4121150">
                <a:moveTo>
                  <a:pt x="0" y="4120896"/>
                </a:moveTo>
                <a:lnTo>
                  <a:pt x="8406384" y="4120896"/>
                </a:lnTo>
                <a:lnTo>
                  <a:pt x="8406384" y="0"/>
                </a:lnTo>
                <a:lnTo>
                  <a:pt x="0" y="0"/>
                </a:lnTo>
                <a:lnTo>
                  <a:pt x="0" y="4120896"/>
                </a:lnTo>
                <a:close/>
              </a:path>
            </a:pathLst>
          </a:custGeom>
          <a:solidFill>
            <a:srgbClr val="DB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58140" y="1071372"/>
            <a:ext cx="8406765" cy="4121150"/>
          </a:xfrm>
          <a:custGeom>
            <a:avLst/>
            <a:gdLst/>
            <a:ahLst/>
            <a:cxnLst/>
            <a:rect l="l" t="t" r="r" b="b"/>
            <a:pathLst>
              <a:path w="8406765" h="4121150">
                <a:moveTo>
                  <a:pt x="0" y="4120896"/>
                </a:moveTo>
                <a:lnTo>
                  <a:pt x="8406384" y="4120896"/>
                </a:lnTo>
                <a:lnTo>
                  <a:pt x="8406384" y="0"/>
                </a:lnTo>
                <a:lnTo>
                  <a:pt x="0" y="0"/>
                </a:lnTo>
                <a:lnTo>
                  <a:pt x="0" y="4120896"/>
                </a:lnTo>
                <a:close/>
              </a:path>
            </a:pathLst>
          </a:custGeom>
          <a:ln w="57150">
            <a:solidFill>
              <a:srgbClr val="99663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1784" y="1064488"/>
            <a:ext cx="8302625" cy="405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18770" marR="612775" indent="-318770">
              <a:lnSpc>
                <a:spcPct val="120000"/>
              </a:lnSpc>
              <a:spcBef>
                <a:spcPts val="100"/>
              </a:spcBef>
              <a:buFont typeface="Arial"/>
              <a:buAutoNum type="arabicPeriod" startAt="4"/>
              <a:tabLst>
                <a:tab pos="318770" algn="l"/>
              </a:tabLst>
            </a:pPr>
            <a:r>
              <a:rPr sz="2000" dirty="0">
                <a:latin typeface="微软雅黑"/>
                <a:cs typeface="微软雅黑"/>
              </a:rPr>
              <a:t>设</a:t>
            </a:r>
            <a:r>
              <a:rPr sz="2000" spc="-30" dirty="0">
                <a:latin typeface="微软雅黑"/>
                <a:cs typeface="微软雅黑"/>
              </a:rPr>
              <a:t> 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微软雅黑"/>
                <a:cs typeface="微软雅黑"/>
              </a:rPr>
              <a:t>是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微软雅黑"/>
                <a:cs typeface="微软雅黑"/>
              </a:rPr>
              <a:t>中距垂直分割线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微软雅黑"/>
                <a:cs typeface="微软雅黑"/>
              </a:rPr>
              <a:t>的距离</a:t>
            </a:r>
            <a:r>
              <a:rPr sz="2000" spc="-10" dirty="0">
                <a:latin typeface="微软雅黑"/>
                <a:cs typeface="微软雅黑"/>
              </a:rPr>
              <a:t>在</a:t>
            </a:r>
            <a:r>
              <a:rPr sz="2000" spc="-5" dirty="0">
                <a:latin typeface="Arial"/>
                <a:cs typeface="Arial"/>
              </a:rPr>
              <a:t>dm</a:t>
            </a:r>
            <a:r>
              <a:rPr sz="2000" dirty="0">
                <a:latin typeface="微软雅黑"/>
                <a:cs typeface="微软雅黑"/>
              </a:rPr>
              <a:t>之内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所有</a:t>
            </a:r>
            <a:r>
              <a:rPr sz="2000" spc="-15" dirty="0">
                <a:latin typeface="微软雅黑"/>
                <a:cs typeface="微软雅黑"/>
              </a:rPr>
              <a:t>点</a:t>
            </a:r>
            <a:r>
              <a:rPr sz="2000" dirty="0">
                <a:latin typeface="微软雅黑"/>
                <a:cs typeface="微软雅黑"/>
              </a:rPr>
              <a:t>组成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集合；  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微软雅黑"/>
                <a:cs typeface="微软雅黑"/>
              </a:rPr>
              <a:t>是</a:t>
            </a:r>
            <a:r>
              <a:rPr sz="2000" spc="5" dirty="0">
                <a:latin typeface="Arial"/>
                <a:cs typeface="Arial"/>
              </a:rPr>
              <a:t>S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微软雅黑"/>
                <a:cs typeface="微软雅黑"/>
              </a:rPr>
              <a:t>中距垂直分割线</a:t>
            </a:r>
            <a:r>
              <a:rPr sz="2000" spc="-5" dirty="0">
                <a:latin typeface="Arial"/>
                <a:cs typeface="Arial"/>
              </a:rPr>
              <a:t>l</a:t>
            </a:r>
            <a:r>
              <a:rPr sz="2000" dirty="0">
                <a:latin typeface="微软雅黑"/>
                <a:cs typeface="微软雅黑"/>
              </a:rPr>
              <a:t>的距离在</a:t>
            </a:r>
            <a:r>
              <a:rPr sz="2000" spc="-5" dirty="0">
                <a:latin typeface="Arial"/>
                <a:cs typeface="Arial"/>
              </a:rPr>
              <a:t>dm</a:t>
            </a:r>
            <a:r>
              <a:rPr sz="2000" dirty="0">
                <a:latin typeface="微软雅黑"/>
                <a:cs typeface="微软雅黑"/>
              </a:rPr>
              <a:t>之</a:t>
            </a:r>
            <a:r>
              <a:rPr sz="2000" spc="-15" dirty="0">
                <a:latin typeface="微软雅黑"/>
                <a:cs typeface="微软雅黑"/>
              </a:rPr>
              <a:t>内</a:t>
            </a:r>
            <a:r>
              <a:rPr sz="2000" dirty="0">
                <a:latin typeface="微软雅黑"/>
                <a:cs typeface="微软雅黑"/>
              </a:rPr>
              <a:t>所有</a:t>
            </a:r>
            <a:r>
              <a:rPr sz="2000" spc="-15" dirty="0">
                <a:latin typeface="微软雅黑"/>
                <a:cs typeface="微软雅黑"/>
              </a:rPr>
              <a:t>点</a:t>
            </a:r>
            <a:r>
              <a:rPr sz="2000" dirty="0">
                <a:latin typeface="微软雅黑"/>
                <a:cs typeface="微软雅黑"/>
              </a:rPr>
              <a:t>组成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集合；  </a:t>
            </a:r>
            <a:r>
              <a:rPr sz="2000" spc="-5" dirty="0">
                <a:latin typeface="微软雅黑"/>
                <a:cs typeface="微软雅黑"/>
              </a:rPr>
              <a:t>将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1</a:t>
            </a:r>
            <a:r>
              <a:rPr sz="2000" dirty="0">
                <a:latin typeface="微软雅黑"/>
                <a:cs typeface="微软雅黑"/>
              </a:rPr>
              <a:t>和</a:t>
            </a:r>
            <a:r>
              <a:rPr sz="2000" spc="5" dirty="0">
                <a:latin typeface="Arial"/>
                <a:cs typeface="Arial"/>
              </a:rPr>
              <a:t>P</a:t>
            </a:r>
            <a:r>
              <a:rPr sz="1950" spc="7" baseline="-21367" dirty="0">
                <a:latin typeface="Arial"/>
                <a:cs typeface="Arial"/>
              </a:rPr>
              <a:t>2</a:t>
            </a:r>
            <a:r>
              <a:rPr sz="2000" dirty="0">
                <a:latin typeface="微软雅黑"/>
                <a:cs typeface="微软雅黑"/>
              </a:rPr>
              <a:t>中点依</a:t>
            </a:r>
            <a:r>
              <a:rPr sz="2000" spc="-5" dirty="0">
                <a:latin typeface="微软雅黑"/>
                <a:cs typeface="微软雅黑"/>
              </a:rPr>
              <a:t>其</a:t>
            </a:r>
            <a:r>
              <a:rPr sz="2000" spc="-10" dirty="0">
                <a:latin typeface="Arial"/>
                <a:cs typeface="Arial"/>
              </a:rPr>
              <a:t>y</a:t>
            </a:r>
            <a:r>
              <a:rPr sz="2000" dirty="0">
                <a:latin typeface="微软雅黑"/>
                <a:cs typeface="微软雅黑"/>
              </a:rPr>
              <a:t>坐标值排序；</a:t>
            </a:r>
            <a:endParaRPr sz="2000">
              <a:latin typeface="微软雅黑"/>
              <a:cs typeface="微软雅黑"/>
            </a:endParaRPr>
          </a:p>
          <a:p>
            <a:pPr marL="66548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微软雅黑"/>
                <a:cs typeface="微软雅黑"/>
              </a:rPr>
              <a:t>并设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微软雅黑"/>
                <a:cs typeface="微软雅黑"/>
              </a:rPr>
              <a:t>和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dirty="0">
                <a:latin typeface="微软雅黑"/>
                <a:cs typeface="微软雅黑"/>
              </a:rPr>
              <a:t>是相应的已排好序的点列；</a:t>
            </a:r>
            <a:endParaRPr sz="2000">
              <a:latin typeface="微软雅黑"/>
              <a:cs typeface="微软雅黑"/>
            </a:endParaRPr>
          </a:p>
          <a:p>
            <a:pPr marL="318770" marR="30480" indent="-318770">
              <a:lnSpc>
                <a:spcPct val="120000"/>
              </a:lnSpc>
              <a:buFont typeface="Arial"/>
              <a:buAutoNum type="arabicPeriod" startAt="5"/>
              <a:tabLst>
                <a:tab pos="318770" algn="l"/>
              </a:tabLst>
            </a:pPr>
            <a:r>
              <a:rPr sz="2000" dirty="0">
                <a:latin typeface="微软雅黑"/>
                <a:cs typeface="微软雅黑"/>
              </a:rPr>
              <a:t>扫描</a:t>
            </a:r>
            <a:r>
              <a:rPr sz="2000" spc="-10" dirty="0">
                <a:latin typeface="Arial"/>
                <a:cs typeface="Arial"/>
              </a:rPr>
              <a:t>X</a:t>
            </a:r>
            <a:r>
              <a:rPr sz="2000" dirty="0">
                <a:latin typeface="微软雅黑"/>
                <a:cs typeface="微软雅黑"/>
              </a:rPr>
              <a:t>对其每个点检查</a:t>
            </a:r>
            <a:r>
              <a:rPr sz="2000" spc="-5" dirty="0">
                <a:latin typeface="Arial"/>
                <a:cs typeface="Arial"/>
              </a:rPr>
              <a:t>Y</a:t>
            </a:r>
            <a:r>
              <a:rPr sz="2000" dirty="0">
                <a:latin typeface="微软雅黑"/>
                <a:cs typeface="微软雅黑"/>
              </a:rPr>
              <a:t>中与其距离</a:t>
            </a:r>
            <a:r>
              <a:rPr sz="2000" spc="-10" dirty="0">
                <a:latin typeface="Arial"/>
                <a:cs typeface="Arial"/>
              </a:rPr>
              <a:t>dm</a:t>
            </a:r>
            <a:r>
              <a:rPr sz="2000" dirty="0">
                <a:latin typeface="微软雅黑"/>
                <a:cs typeface="微软雅黑"/>
              </a:rPr>
              <a:t>内</a:t>
            </a:r>
            <a:r>
              <a:rPr sz="2000" spc="-15" dirty="0">
                <a:latin typeface="微软雅黑"/>
                <a:cs typeface="微软雅黑"/>
              </a:rPr>
              <a:t>所</a:t>
            </a:r>
            <a:r>
              <a:rPr sz="2000" dirty="0">
                <a:latin typeface="微软雅黑"/>
                <a:cs typeface="微软雅黑"/>
              </a:rPr>
              <a:t>有点</a:t>
            </a:r>
            <a:r>
              <a:rPr sz="2000" spc="-10" dirty="0">
                <a:latin typeface="Arial"/>
                <a:cs typeface="Arial"/>
              </a:rPr>
              <a:t>(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多</a:t>
            </a:r>
            <a:r>
              <a:rPr sz="2000" dirty="0">
                <a:latin typeface="Arial"/>
                <a:cs typeface="Arial"/>
              </a:rPr>
              <a:t>6</a:t>
            </a:r>
            <a:r>
              <a:rPr sz="2000" spc="-15" dirty="0">
                <a:latin typeface="微软雅黑"/>
                <a:cs typeface="微软雅黑"/>
              </a:rPr>
              <a:t>个</a:t>
            </a:r>
            <a:r>
              <a:rPr sz="2000" dirty="0">
                <a:latin typeface="Arial"/>
                <a:cs typeface="Arial"/>
              </a:rPr>
              <a:t>)</a:t>
            </a:r>
            <a:r>
              <a:rPr sz="2000" spc="-35" dirty="0">
                <a:latin typeface="Arial"/>
                <a:cs typeface="Arial"/>
              </a:rPr>
              <a:t> </a:t>
            </a:r>
            <a:r>
              <a:rPr sz="2000" dirty="0">
                <a:latin typeface="微软雅黑"/>
                <a:cs typeface="微软雅黑"/>
              </a:rPr>
              <a:t>完成合并；  </a:t>
            </a:r>
            <a:r>
              <a:rPr sz="2000" spc="55" dirty="0">
                <a:latin typeface="微软雅黑"/>
                <a:cs typeface="微软雅黑"/>
              </a:rPr>
              <a:t>当</a:t>
            </a:r>
            <a:r>
              <a:rPr sz="2000" spc="55" dirty="0">
                <a:latin typeface="Arial"/>
                <a:cs typeface="Arial"/>
              </a:rPr>
              <a:t>X</a:t>
            </a:r>
            <a:r>
              <a:rPr sz="2000" spc="55" dirty="0">
                <a:latin typeface="微软雅黑"/>
                <a:cs typeface="微软雅黑"/>
              </a:rPr>
              <a:t>中</a:t>
            </a:r>
            <a:r>
              <a:rPr sz="2000" spc="45" dirty="0">
                <a:latin typeface="微软雅黑"/>
                <a:cs typeface="微软雅黑"/>
              </a:rPr>
              <a:t>的</a:t>
            </a:r>
            <a:r>
              <a:rPr sz="2000" spc="55" dirty="0">
                <a:latin typeface="微软雅黑"/>
                <a:cs typeface="微软雅黑"/>
              </a:rPr>
              <a:t>扫描指针逐次向上移动</a:t>
            </a:r>
            <a:r>
              <a:rPr sz="2000" spc="85" dirty="0">
                <a:latin typeface="微软雅黑"/>
                <a:cs typeface="微软雅黑"/>
              </a:rPr>
              <a:t>时</a:t>
            </a:r>
            <a:r>
              <a:rPr sz="2000" spc="60" dirty="0">
                <a:latin typeface="微软雅黑"/>
                <a:cs typeface="微软雅黑"/>
              </a:rPr>
              <a:t>，</a:t>
            </a:r>
            <a:r>
              <a:rPr sz="2000" spc="60" dirty="0">
                <a:latin typeface="Arial"/>
                <a:cs typeface="Arial"/>
              </a:rPr>
              <a:t>Y</a:t>
            </a:r>
            <a:r>
              <a:rPr sz="2000" spc="55" dirty="0">
                <a:latin typeface="微软雅黑"/>
                <a:cs typeface="微软雅黑"/>
              </a:rPr>
              <a:t>中的</a:t>
            </a:r>
            <a:r>
              <a:rPr sz="2000" spc="70" dirty="0">
                <a:latin typeface="微软雅黑"/>
                <a:cs typeface="微软雅黑"/>
              </a:rPr>
              <a:t>扫</a:t>
            </a:r>
            <a:r>
              <a:rPr sz="2000" spc="55" dirty="0">
                <a:latin typeface="微软雅黑"/>
                <a:cs typeface="微软雅黑"/>
              </a:rPr>
              <a:t>描指针可在宽</a:t>
            </a:r>
            <a:r>
              <a:rPr sz="2000" spc="80" dirty="0">
                <a:latin typeface="微软雅黑"/>
                <a:cs typeface="微软雅黑"/>
              </a:rPr>
              <a:t>为</a:t>
            </a:r>
            <a:r>
              <a:rPr sz="2000" spc="20" dirty="0">
                <a:latin typeface="Arial"/>
                <a:cs typeface="Arial"/>
              </a:rPr>
              <a:t>2dm</a:t>
            </a:r>
            <a:r>
              <a:rPr sz="2000" dirty="0">
                <a:latin typeface="微软雅黑"/>
                <a:cs typeface="微软雅黑"/>
              </a:rPr>
              <a:t>的</a:t>
            </a:r>
            <a:endParaRPr sz="2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微软雅黑"/>
                <a:cs typeface="微软雅黑"/>
              </a:rPr>
              <a:t>区间内移动；</a:t>
            </a:r>
            <a:endParaRPr sz="2000">
              <a:latin typeface="微软雅黑"/>
              <a:cs typeface="微软雅黑"/>
            </a:endParaRPr>
          </a:p>
          <a:p>
            <a:pPr marL="596900">
              <a:lnSpc>
                <a:spcPct val="100000"/>
              </a:lnSpc>
              <a:spcBef>
                <a:spcPts val="484"/>
              </a:spcBef>
            </a:pPr>
            <a:r>
              <a:rPr sz="2000" dirty="0">
                <a:latin typeface="微软雅黑"/>
                <a:cs typeface="微软雅黑"/>
              </a:rPr>
              <a:t>设</a:t>
            </a:r>
            <a:r>
              <a:rPr sz="2000" spc="-5" dirty="0">
                <a:latin typeface="Arial"/>
                <a:cs typeface="Arial"/>
              </a:rPr>
              <a:t>dl</a:t>
            </a:r>
            <a:r>
              <a:rPr sz="2000" dirty="0">
                <a:latin typeface="微软雅黑"/>
                <a:cs typeface="微软雅黑"/>
              </a:rPr>
              <a:t>是按这种扫描方式找</a:t>
            </a:r>
            <a:r>
              <a:rPr sz="2000" spc="-15" dirty="0">
                <a:latin typeface="微软雅黑"/>
                <a:cs typeface="微软雅黑"/>
              </a:rPr>
              <a:t>到</a:t>
            </a:r>
            <a:r>
              <a:rPr sz="2000" dirty="0">
                <a:latin typeface="微软雅黑"/>
                <a:cs typeface="微软雅黑"/>
              </a:rPr>
              <a:t>的点</a:t>
            </a:r>
            <a:r>
              <a:rPr sz="2000" spc="-15" dirty="0">
                <a:latin typeface="微软雅黑"/>
                <a:cs typeface="微软雅黑"/>
              </a:rPr>
              <a:t>对</a:t>
            </a:r>
            <a:r>
              <a:rPr sz="2000" dirty="0">
                <a:latin typeface="微软雅黑"/>
                <a:cs typeface="微软雅黑"/>
              </a:rPr>
              <a:t>间的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小距</a:t>
            </a:r>
            <a:r>
              <a:rPr sz="2000" spc="-15" dirty="0">
                <a:latin typeface="微软雅黑"/>
                <a:cs typeface="微软雅黑"/>
              </a:rPr>
              <a:t>离</a:t>
            </a:r>
            <a:r>
              <a:rPr sz="2000" dirty="0">
                <a:latin typeface="微软雅黑"/>
                <a:cs typeface="微软雅黑"/>
              </a:rPr>
              <a:t>；</a:t>
            </a:r>
            <a:endParaRPr sz="2000">
              <a:latin typeface="微软雅黑"/>
              <a:cs typeface="微软雅黑"/>
            </a:endParaRPr>
          </a:p>
          <a:p>
            <a:pPr marL="318770" marR="6412865" indent="-318770">
              <a:lnSpc>
                <a:spcPct val="120000"/>
              </a:lnSpc>
              <a:buAutoNum type="arabicPeriod" startAt="6"/>
              <a:tabLst>
                <a:tab pos="318770" algn="l"/>
              </a:tabLst>
            </a:pPr>
            <a:r>
              <a:rPr sz="2000" dirty="0">
                <a:latin typeface="Arial"/>
                <a:cs typeface="Arial"/>
              </a:rPr>
              <a:t>d</a:t>
            </a:r>
            <a:r>
              <a:rPr sz="2000" spc="5" dirty="0">
                <a:latin typeface="Arial"/>
                <a:cs typeface="Arial"/>
              </a:rPr>
              <a:t>=</a:t>
            </a:r>
            <a:r>
              <a:rPr sz="2000" dirty="0">
                <a:latin typeface="Arial"/>
                <a:cs typeface="Arial"/>
              </a:rPr>
              <a:t>min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dirty="0">
                <a:latin typeface="Arial"/>
                <a:cs typeface="Arial"/>
              </a:rPr>
              <a:t>dm,d</a:t>
            </a:r>
            <a:r>
              <a:rPr sz="2000" spc="-5" dirty="0">
                <a:latin typeface="Arial"/>
                <a:cs typeface="Arial"/>
              </a:rPr>
              <a:t>l)</a:t>
            </a:r>
            <a:r>
              <a:rPr sz="2000" dirty="0">
                <a:latin typeface="Arial"/>
                <a:cs typeface="Arial"/>
              </a:rPr>
              <a:t>;  return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d;</a:t>
            </a:r>
            <a:endParaRPr sz="20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577209" y="295147"/>
            <a:ext cx="20218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最近对问题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7116" y="1720583"/>
            <a:ext cx="8177022" cy="4621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1746504"/>
            <a:ext cx="8001000" cy="4445635"/>
          </a:xfrm>
          <a:custGeom>
            <a:avLst/>
            <a:gdLst/>
            <a:ahLst/>
            <a:cxnLst/>
            <a:rect l="l" t="t" r="r" b="b"/>
            <a:pathLst>
              <a:path w="8001000" h="4445635">
                <a:moveTo>
                  <a:pt x="7260082" y="0"/>
                </a:moveTo>
                <a:lnTo>
                  <a:pt x="740918" y="0"/>
                </a:lnTo>
                <a:lnTo>
                  <a:pt x="692202" y="1576"/>
                </a:lnTo>
                <a:lnTo>
                  <a:pt x="644329" y="6238"/>
                </a:lnTo>
                <a:lnTo>
                  <a:pt x="597394" y="13891"/>
                </a:lnTo>
                <a:lnTo>
                  <a:pt x="551496" y="24434"/>
                </a:lnTo>
                <a:lnTo>
                  <a:pt x="506732" y="37772"/>
                </a:lnTo>
                <a:lnTo>
                  <a:pt x="463199" y="53807"/>
                </a:lnTo>
                <a:lnTo>
                  <a:pt x="420997" y="72440"/>
                </a:lnTo>
                <a:lnTo>
                  <a:pt x="380221" y="93574"/>
                </a:lnTo>
                <a:lnTo>
                  <a:pt x="340971" y="117111"/>
                </a:lnTo>
                <a:lnTo>
                  <a:pt x="303343" y="142955"/>
                </a:lnTo>
                <a:lnTo>
                  <a:pt x="267434" y="171006"/>
                </a:lnTo>
                <a:lnTo>
                  <a:pt x="233344" y="201169"/>
                </a:lnTo>
                <a:lnTo>
                  <a:pt x="201169" y="233344"/>
                </a:lnTo>
                <a:lnTo>
                  <a:pt x="171006" y="267434"/>
                </a:lnTo>
                <a:lnTo>
                  <a:pt x="142955" y="303343"/>
                </a:lnTo>
                <a:lnTo>
                  <a:pt x="117111" y="340971"/>
                </a:lnTo>
                <a:lnTo>
                  <a:pt x="93574" y="380221"/>
                </a:lnTo>
                <a:lnTo>
                  <a:pt x="72440" y="420997"/>
                </a:lnTo>
                <a:lnTo>
                  <a:pt x="53807" y="463199"/>
                </a:lnTo>
                <a:lnTo>
                  <a:pt x="37772" y="506732"/>
                </a:lnTo>
                <a:lnTo>
                  <a:pt x="24434" y="551496"/>
                </a:lnTo>
                <a:lnTo>
                  <a:pt x="13891" y="597394"/>
                </a:lnTo>
                <a:lnTo>
                  <a:pt x="6238" y="644329"/>
                </a:lnTo>
                <a:lnTo>
                  <a:pt x="1576" y="692202"/>
                </a:lnTo>
                <a:lnTo>
                  <a:pt x="0" y="740918"/>
                </a:lnTo>
                <a:lnTo>
                  <a:pt x="0" y="3704590"/>
                </a:lnTo>
                <a:lnTo>
                  <a:pt x="1576" y="3753305"/>
                </a:lnTo>
                <a:lnTo>
                  <a:pt x="6238" y="3801178"/>
                </a:lnTo>
                <a:lnTo>
                  <a:pt x="13891" y="3848113"/>
                </a:lnTo>
                <a:lnTo>
                  <a:pt x="24434" y="3894011"/>
                </a:lnTo>
                <a:lnTo>
                  <a:pt x="37772" y="3938775"/>
                </a:lnTo>
                <a:lnTo>
                  <a:pt x="53807" y="3982308"/>
                </a:lnTo>
                <a:lnTo>
                  <a:pt x="72440" y="4024510"/>
                </a:lnTo>
                <a:lnTo>
                  <a:pt x="93574" y="4065286"/>
                </a:lnTo>
                <a:lnTo>
                  <a:pt x="117111" y="4104536"/>
                </a:lnTo>
                <a:lnTo>
                  <a:pt x="142955" y="4142164"/>
                </a:lnTo>
                <a:lnTo>
                  <a:pt x="171006" y="4178073"/>
                </a:lnTo>
                <a:lnTo>
                  <a:pt x="201169" y="4212163"/>
                </a:lnTo>
                <a:lnTo>
                  <a:pt x="233344" y="4244338"/>
                </a:lnTo>
                <a:lnTo>
                  <a:pt x="267434" y="4274501"/>
                </a:lnTo>
                <a:lnTo>
                  <a:pt x="303343" y="4302552"/>
                </a:lnTo>
                <a:lnTo>
                  <a:pt x="340971" y="4328396"/>
                </a:lnTo>
                <a:lnTo>
                  <a:pt x="380221" y="4351933"/>
                </a:lnTo>
                <a:lnTo>
                  <a:pt x="420997" y="4373067"/>
                </a:lnTo>
                <a:lnTo>
                  <a:pt x="463199" y="4391700"/>
                </a:lnTo>
                <a:lnTo>
                  <a:pt x="506732" y="4407735"/>
                </a:lnTo>
                <a:lnTo>
                  <a:pt x="551496" y="4421073"/>
                </a:lnTo>
                <a:lnTo>
                  <a:pt x="597394" y="4431616"/>
                </a:lnTo>
                <a:lnTo>
                  <a:pt x="644329" y="4439269"/>
                </a:lnTo>
                <a:lnTo>
                  <a:pt x="692202" y="4443931"/>
                </a:lnTo>
                <a:lnTo>
                  <a:pt x="740918" y="4445508"/>
                </a:lnTo>
                <a:lnTo>
                  <a:pt x="7260082" y="4445508"/>
                </a:lnTo>
                <a:lnTo>
                  <a:pt x="7308797" y="4443931"/>
                </a:lnTo>
                <a:lnTo>
                  <a:pt x="7356670" y="4439269"/>
                </a:lnTo>
                <a:lnTo>
                  <a:pt x="7403605" y="4431616"/>
                </a:lnTo>
                <a:lnTo>
                  <a:pt x="7449503" y="4421073"/>
                </a:lnTo>
                <a:lnTo>
                  <a:pt x="7494267" y="4407735"/>
                </a:lnTo>
                <a:lnTo>
                  <a:pt x="7537800" y="4391700"/>
                </a:lnTo>
                <a:lnTo>
                  <a:pt x="7580002" y="4373067"/>
                </a:lnTo>
                <a:lnTo>
                  <a:pt x="7620778" y="4351933"/>
                </a:lnTo>
                <a:lnTo>
                  <a:pt x="7660028" y="4328396"/>
                </a:lnTo>
                <a:lnTo>
                  <a:pt x="7697656" y="4302552"/>
                </a:lnTo>
                <a:lnTo>
                  <a:pt x="7733565" y="4274501"/>
                </a:lnTo>
                <a:lnTo>
                  <a:pt x="7767655" y="4244338"/>
                </a:lnTo>
                <a:lnTo>
                  <a:pt x="7799830" y="4212163"/>
                </a:lnTo>
                <a:lnTo>
                  <a:pt x="7829993" y="4178073"/>
                </a:lnTo>
                <a:lnTo>
                  <a:pt x="7858044" y="4142164"/>
                </a:lnTo>
                <a:lnTo>
                  <a:pt x="7883888" y="4104536"/>
                </a:lnTo>
                <a:lnTo>
                  <a:pt x="7907425" y="4065286"/>
                </a:lnTo>
                <a:lnTo>
                  <a:pt x="7928559" y="4024510"/>
                </a:lnTo>
                <a:lnTo>
                  <a:pt x="7947192" y="3982308"/>
                </a:lnTo>
                <a:lnTo>
                  <a:pt x="7963227" y="3938775"/>
                </a:lnTo>
                <a:lnTo>
                  <a:pt x="7976565" y="3894011"/>
                </a:lnTo>
                <a:lnTo>
                  <a:pt x="7987108" y="3848113"/>
                </a:lnTo>
                <a:lnTo>
                  <a:pt x="7994761" y="3801178"/>
                </a:lnTo>
                <a:lnTo>
                  <a:pt x="7999423" y="3753305"/>
                </a:lnTo>
                <a:lnTo>
                  <a:pt x="8001000" y="3704590"/>
                </a:lnTo>
                <a:lnTo>
                  <a:pt x="8001000" y="740918"/>
                </a:lnTo>
                <a:lnTo>
                  <a:pt x="7999423" y="692202"/>
                </a:lnTo>
                <a:lnTo>
                  <a:pt x="7994761" y="644329"/>
                </a:lnTo>
                <a:lnTo>
                  <a:pt x="7987108" y="597394"/>
                </a:lnTo>
                <a:lnTo>
                  <a:pt x="7976565" y="551496"/>
                </a:lnTo>
                <a:lnTo>
                  <a:pt x="7963227" y="506732"/>
                </a:lnTo>
                <a:lnTo>
                  <a:pt x="7947192" y="463199"/>
                </a:lnTo>
                <a:lnTo>
                  <a:pt x="7928559" y="420997"/>
                </a:lnTo>
                <a:lnTo>
                  <a:pt x="7907425" y="380221"/>
                </a:lnTo>
                <a:lnTo>
                  <a:pt x="7883888" y="340971"/>
                </a:lnTo>
                <a:lnTo>
                  <a:pt x="7858044" y="303343"/>
                </a:lnTo>
                <a:lnTo>
                  <a:pt x="7829993" y="267434"/>
                </a:lnTo>
                <a:lnTo>
                  <a:pt x="7799830" y="233344"/>
                </a:lnTo>
                <a:lnTo>
                  <a:pt x="7767655" y="201169"/>
                </a:lnTo>
                <a:lnTo>
                  <a:pt x="7733565" y="171006"/>
                </a:lnTo>
                <a:lnTo>
                  <a:pt x="7697656" y="142955"/>
                </a:lnTo>
                <a:lnTo>
                  <a:pt x="7660028" y="117111"/>
                </a:lnTo>
                <a:lnTo>
                  <a:pt x="7620778" y="93574"/>
                </a:lnTo>
                <a:lnTo>
                  <a:pt x="7580002" y="72440"/>
                </a:lnTo>
                <a:lnTo>
                  <a:pt x="7537800" y="53807"/>
                </a:lnTo>
                <a:lnTo>
                  <a:pt x="7494267" y="37772"/>
                </a:lnTo>
                <a:lnTo>
                  <a:pt x="7449503" y="24434"/>
                </a:lnTo>
                <a:lnTo>
                  <a:pt x="7403605" y="13891"/>
                </a:lnTo>
                <a:lnTo>
                  <a:pt x="7356670" y="6238"/>
                </a:lnTo>
                <a:lnTo>
                  <a:pt x="7308797" y="1576"/>
                </a:lnTo>
                <a:lnTo>
                  <a:pt x="7260082" y="0"/>
                </a:lnTo>
                <a:close/>
              </a:path>
            </a:pathLst>
          </a:custGeom>
          <a:solidFill>
            <a:srgbClr val="E4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584702" y="4040378"/>
            <a:ext cx="4415155" cy="236220"/>
          </a:xfrm>
          <a:custGeom>
            <a:avLst/>
            <a:gdLst/>
            <a:ahLst/>
            <a:cxnLst/>
            <a:rect l="l" t="t" r="r" b="b"/>
            <a:pathLst>
              <a:path w="4415155" h="236220">
                <a:moveTo>
                  <a:pt x="4339844" y="0"/>
                </a:moveTo>
                <a:lnTo>
                  <a:pt x="4336415" y="9525"/>
                </a:lnTo>
                <a:lnTo>
                  <a:pt x="4350055" y="15430"/>
                </a:lnTo>
                <a:lnTo>
                  <a:pt x="4361815" y="23622"/>
                </a:lnTo>
                <a:lnTo>
                  <a:pt x="4385669" y="61652"/>
                </a:lnTo>
                <a:lnTo>
                  <a:pt x="4393438" y="116713"/>
                </a:lnTo>
                <a:lnTo>
                  <a:pt x="4392576" y="137477"/>
                </a:lnTo>
                <a:lnTo>
                  <a:pt x="4379468" y="188341"/>
                </a:lnTo>
                <a:lnTo>
                  <a:pt x="4350250" y="220184"/>
                </a:lnTo>
                <a:lnTo>
                  <a:pt x="4336796" y="226187"/>
                </a:lnTo>
                <a:lnTo>
                  <a:pt x="4339844" y="235712"/>
                </a:lnTo>
                <a:lnTo>
                  <a:pt x="4384831" y="208994"/>
                </a:lnTo>
                <a:lnTo>
                  <a:pt x="4410170" y="159543"/>
                </a:lnTo>
                <a:lnTo>
                  <a:pt x="4415028" y="117856"/>
                </a:lnTo>
                <a:lnTo>
                  <a:pt x="4413811" y="96281"/>
                </a:lnTo>
                <a:lnTo>
                  <a:pt x="4404044" y="57991"/>
                </a:lnTo>
                <a:lnTo>
                  <a:pt x="4371848" y="15065"/>
                </a:lnTo>
                <a:lnTo>
                  <a:pt x="4356893" y="6145"/>
                </a:lnTo>
                <a:lnTo>
                  <a:pt x="4339844" y="0"/>
                </a:lnTo>
                <a:close/>
              </a:path>
              <a:path w="4415155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392" y="173291"/>
                </a:lnTo>
                <a:lnTo>
                  <a:pt x="21462" y="116713"/>
                </a:lnTo>
                <a:lnTo>
                  <a:pt x="22344" y="96565"/>
                </a:lnTo>
                <a:lnTo>
                  <a:pt x="35560" y="46863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221989" y="4649978"/>
            <a:ext cx="4415155" cy="236220"/>
          </a:xfrm>
          <a:custGeom>
            <a:avLst/>
            <a:gdLst/>
            <a:ahLst/>
            <a:cxnLst/>
            <a:rect l="l" t="t" r="r" b="b"/>
            <a:pathLst>
              <a:path w="4415155" h="236220">
                <a:moveTo>
                  <a:pt x="4339844" y="0"/>
                </a:moveTo>
                <a:lnTo>
                  <a:pt x="4336415" y="9525"/>
                </a:lnTo>
                <a:lnTo>
                  <a:pt x="4350055" y="15430"/>
                </a:lnTo>
                <a:lnTo>
                  <a:pt x="4361815" y="23622"/>
                </a:lnTo>
                <a:lnTo>
                  <a:pt x="4385669" y="61652"/>
                </a:lnTo>
                <a:lnTo>
                  <a:pt x="4393438" y="116713"/>
                </a:lnTo>
                <a:lnTo>
                  <a:pt x="4392576" y="137477"/>
                </a:lnTo>
                <a:lnTo>
                  <a:pt x="4379468" y="188341"/>
                </a:lnTo>
                <a:lnTo>
                  <a:pt x="4350250" y="220184"/>
                </a:lnTo>
                <a:lnTo>
                  <a:pt x="4336795" y="226187"/>
                </a:lnTo>
                <a:lnTo>
                  <a:pt x="4339844" y="235712"/>
                </a:lnTo>
                <a:lnTo>
                  <a:pt x="4384831" y="208994"/>
                </a:lnTo>
                <a:lnTo>
                  <a:pt x="4410170" y="159543"/>
                </a:lnTo>
                <a:lnTo>
                  <a:pt x="4415028" y="117856"/>
                </a:lnTo>
                <a:lnTo>
                  <a:pt x="4413811" y="96281"/>
                </a:lnTo>
                <a:lnTo>
                  <a:pt x="4404044" y="57991"/>
                </a:lnTo>
                <a:lnTo>
                  <a:pt x="4371848" y="15065"/>
                </a:lnTo>
                <a:lnTo>
                  <a:pt x="4356893" y="6145"/>
                </a:lnTo>
                <a:lnTo>
                  <a:pt x="4339844" y="0"/>
                </a:lnTo>
                <a:close/>
              </a:path>
              <a:path w="4415155" h="236220">
                <a:moveTo>
                  <a:pt x="75184" y="0"/>
                </a:moveTo>
                <a:lnTo>
                  <a:pt x="30214" y="26771"/>
                </a:lnTo>
                <a:lnTo>
                  <a:pt x="4857" y="76327"/>
                </a:lnTo>
                <a:lnTo>
                  <a:pt x="0" y="117856"/>
                </a:lnTo>
                <a:lnTo>
                  <a:pt x="1214" y="139521"/>
                </a:lnTo>
                <a:lnTo>
                  <a:pt x="10929" y="177899"/>
                </a:lnTo>
                <a:lnTo>
                  <a:pt x="43068" y="220662"/>
                </a:lnTo>
                <a:lnTo>
                  <a:pt x="75184" y="235712"/>
                </a:lnTo>
                <a:lnTo>
                  <a:pt x="78232" y="226187"/>
                </a:lnTo>
                <a:lnTo>
                  <a:pt x="64777" y="220184"/>
                </a:lnTo>
                <a:lnTo>
                  <a:pt x="53181" y="211883"/>
                </a:lnTo>
                <a:lnTo>
                  <a:pt x="29392" y="173291"/>
                </a:lnTo>
                <a:lnTo>
                  <a:pt x="21462" y="116713"/>
                </a:lnTo>
                <a:lnTo>
                  <a:pt x="22344" y="96565"/>
                </a:lnTo>
                <a:lnTo>
                  <a:pt x="35560" y="46863"/>
                </a:lnTo>
                <a:lnTo>
                  <a:pt x="64992" y="15430"/>
                </a:lnTo>
                <a:lnTo>
                  <a:pt x="78612" y="9525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763422" y="2135251"/>
            <a:ext cx="7575550" cy="3379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44500" indent="-342900">
              <a:lnSpc>
                <a:spcPct val="100000"/>
              </a:lnSpc>
              <a:spcBef>
                <a:spcPts val="105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443865" algn="l"/>
                <a:tab pos="444500" algn="l"/>
              </a:tabLst>
            </a:pPr>
            <a:r>
              <a:rPr sz="2000" b="1" dirty="0">
                <a:solidFill>
                  <a:srgbClr val="ED8E00"/>
                </a:solidFill>
                <a:latin typeface="微软雅黑"/>
                <a:cs typeface="微软雅黑"/>
              </a:rPr>
              <a:t>常规整数相乘</a:t>
            </a:r>
            <a:r>
              <a:rPr sz="2000" dirty="0">
                <a:latin typeface="微软雅黑"/>
                <a:cs typeface="微软雅黑"/>
              </a:rPr>
              <a:t>，如</a:t>
            </a:r>
            <a:r>
              <a:rPr sz="2000" spc="5" dirty="0">
                <a:latin typeface="微软雅黑"/>
                <a:cs typeface="微软雅黑"/>
              </a:rPr>
              <a:t>，</a:t>
            </a:r>
            <a:r>
              <a:rPr sz="2000" spc="5" dirty="0">
                <a:solidFill>
                  <a:srgbClr val="800080"/>
                </a:solidFill>
                <a:latin typeface="Cambria Math"/>
                <a:cs typeface="Cambria Math"/>
              </a:rPr>
              <a:t>𝑛</a:t>
            </a:r>
            <a:r>
              <a:rPr sz="2000" spc="5" dirty="0">
                <a:latin typeface="Arial"/>
                <a:cs typeface="Arial"/>
              </a:rPr>
              <a:t>(</a:t>
            </a:r>
            <a:r>
              <a:rPr sz="2000" spc="5" dirty="0">
                <a:latin typeface="Cambria Math"/>
                <a:cs typeface="Cambria Math"/>
              </a:rPr>
              <a:t>𝑛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4</a:t>
            </a:r>
            <a:r>
              <a:rPr sz="2000" spc="-5" dirty="0">
                <a:latin typeface="Arial"/>
                <a:cs typeface="Arial"/>
              </a:rPr>
              <a:t>)</a:t>
            </a:r>
            <a:r>
              <a:rPr sz="2000" dirty="0">
                <a:latin typeface="微软雅黑"/>
                <a:cs typeface="微软雅黑"/>
              </a:rPr>
              <a:t>位数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1536</a:t>
            </a:r>
            <a:r>
              <a:rPr sz="2000" spc="-10" dirty="0">
                <a:latin typeface="微软雅黑"/>
                <a:cs typeface="微软雅黑"/>
              </a:rPr>
              <a:t>和</a:t>
            </a:r>
            <a:r>
              <a:rPr sz="2000" dirty="0">
                <a:solidFill>
                  <a:srgbClr val="009966"/>
                </a:solidFill>
                <a:latin typeface="Arial"/>
                <a:cs typeface="Arial"/>
              </a:rPr>
              <a:t>2487</a:t>
            </a:r>
            <a:r>
              <a:rPr sz="2000" dirty="0">
                <a:latin typeface="微软雅黑"/>
                <a:cs typeface="微软雅黑"/>
              </a:rPr>
              <a:t>，</a:t>
            </a:r>
            <a:r>
              <a:rPr sz="2000" spc="-15" dirty="0">
                <a:latin typeface="微软雅黑"/>
                <a:cs typeface="微软雅黑"/>
              </a:rPr>
              <a:t>计</a:t>
            </a:r>
            <a:r>
              <a:rPr sz="2000" dirty="0">
                <a:latin typeface="微软雅黑"/>
                <a:cs typeface="微软雅黑"/>
              </a:rPr>
              <a:t>算如</a:t>
            </a:r>
            <a:r>
              <a:rPr sz="2000" spc="-15" dirty="0">
                <a:latin typeface="微软雅黑"/>
                <a:cs typeface="微软雅黑"/>
              </a:rPr>
              <a:t>下</a:t>
            </a:r>
            <a:r>
              <a:rPr sz="2000" dirty="0">
                <a:latin typeface="微软雅黑"/>
                <a:cs typeface="微软雅黑"/>
              </a:rPr>
              <a:t>：</a:t>
            </a:r>
          </a:p>
          <a:p>
            <a:pPr>
              <a:lnSpc>
                <a:spcPct val="100000"/>
              </a:lnSpc>
            </a:pPr>
            <a:endParaRPr sz="1300" dirty="0">
              <a:latin typeface="微软雅黑"/>
              <a:cs typeface="微软雅黑"/>
            </a:endParaRPr>
          </a:p>
          <a:p>
            <a:pPr marL="101600">
              <a:lnSpc>
                <a:spcPct val="100000"/>
              </a:lnSpc>
            </a:pP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1536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=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15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× </a:t>
            </a:r>
            <a:r>
              <a:rPr sz="2000" spc="5" dirty="0">
                <a:solidFill>
                  <a:srgbClr val="FF0000"/>
                </a:solidFill>
                <a:latin typeface="Cambria Math"/>
                <a:cs typeface="Cambria Math"/>
              </a:rPr>
              <a:t>10</a:t>
            </a:r>
            <a:r>
              <a:rPr sz="2175" spc="7" baseline="28735" dirty="0">
                <a:solidFill>
                  <a:srgbClr val="FF0000"/>
                </a:solidFill>
                <a:latin typeface="Cambria Math"/>
                <a:cs typeface="Cambria Math"/>
              </a:rPr>
              <a:t>2 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+ 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36 </a:t>
            </a:r>
            <a:r>
              <a:rPr sz="2000" dirty="0">
                <a:latin typeface="Cambria Math"/>
                <a:cs typeface="Cambria Math"/>
              </a:rPr>
              <a:t>= 1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+ 5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+ 3 × </a:t>
            </a:r>
            <a:r>
              <a:rPr sz="2000" spc="-5" dirty="0">
                <a:latin typeface="Cambria Math"/>
                <a:cs typeface="Cambria Math"/>
              </a:rPr>
              <a:t>10</a:t>
            </a:r>
            <a:r>
              <a:rPr sz="2175" spc="-7" baseline="2873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+ 6 ×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0</a:t>
            </a:r>
            <a:endParaRPr sz="2175" baseline="28735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 Math"/>
              <a:cs typeface="Cambria Math"/>
            </a:endParaRPr>
          </a:p>
          <a:p>
            <a:pPr marL="12065" algn="ctr">
              <a:lnSpc>
                <a:spcPct val="100000"/>
              </a:lnSpc>
            </a:pPr>
            <a:r>
              <a:rPr sz="2000" spc="-5" dirty="0">
                <a:solidFill>
                  <a:srgbClr val="009966"/>
                </a:solidFill>
                <a:latin typeface="Cambria Math"/>
                <a:cs typeface="Cambria Math"/>
              </a:rPr>
              <a:t>2487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= </a:t>
            </a:r>
            <a:r>
              <a:rPr sz="2000" spc="-5" dirty="0">
                <a:solidFill>
                  <a:srgbClr val="009966"/>
                </a:solidFill>
                <a:latin typeface="Cambria Math"/>
                <a:cs typeface="Cambria Math"/>
              </a:rPr>
              <a:t>24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× </a:t>
            </a:r>
            <a:r>
              <a:rPr sz="2000" spc="10" dirty="0">
                <a:solidFill>
                  <a:srgbClr val="009966"/>
                </a:solidFill>
                <a:latin typeface="Cambria Math"/>
                <a:cs typeface="Cambria Math"/>
              </a:rPr>
              <a:t>10</a:t>
            </a:r>
            <a:r>
              <a:rPr sz="2175" spc="15" baseline="28735" dirty="0">
                <a:solidFill>
                  <a:srgbClr val="009966"/>
                </a:solidFill>
                <a:latin typeface="Cambria Math"/>
                <a:cs typeface="Cambria Math"/>
              </a:rPr>
              <a:t>2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+ </a:t>
            </a:r>
            <a:r>
              <a:rPr sz="2000" spc="-5" dirty="0">
                <a:solidFill>
                  <a:srgbClr val="009966"/>
                </a:solidFill>
                <a:latin typeface="Cambria Math"/>
                <a:cs typeface="Cambria Math"/>
              </a:rPr>
              <a:t>87 </a:t>
            </a:r>
            <a:r>
              <a:rPr sz="2000" dirty="0">
                <a:latin typeface="Cambria Math"/>
                <a:cs typeface="Cambria Math"/>
              </a:rPr>
              <a:t>= 2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+ 4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+ 8 × </a:t>
            </a:r>
            <a:r>
              <a:rPr sz="2000" spc="-5" dirty="0">
                <a:latin typeface="Cambria Math"/>
                <a:cs typeface="Cambria Math"/>
              </a:rPr>
              <a:t>10</a:t>
            </a:r>
            <a:r>
              <a:rPr sz="2175" spc="-7" baseline="2873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+ 7 ×</a:t>
            </a:r>
            <a:r>
              <a:rPr sz="2000" spc="70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0</a:t>
            </a:r>
            <a:endParaRPr sz="2175" baseline="28735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 Math"/>
              <a:cs typeface="Cambria Math"/>
            </a:endParaRPr>
          </a:p>
          <a:p>
            <a:pPr marL="24765" algn="ctr">
              <a:lnSpc>
                <a:spcPct val="100000"/>
              </a:lnSpc>
              <a:tabLst>
                <a:tab pos="967105" algn="l"/>
                <a:tab pos="2828290" algn="l"/>
                <a:tab pos="7240905" algn="l"/>
              </a:tabLst>
            </a:pPr>
            <a:r>
              <a:rPr sz="2000" dirty="0">
                <a:latin typeface="微软雅黑"/>
                <a:cs typeface="微软雅黑"/>
              </a:rPr>
              <a:t>∴	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1536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-5" dirty="0">
                <a:solidFill>
                  <a:srgbClr val="009966"/>
                </a:solidFill>
                <a:latin typeface="Cambria Math"/>
                <a:cs typeface="Cambria Math"/>
              </a:rPr>
              <a:t>2487</a:t>
            </a:r>
            <a:r>
              <a:rPr sz="2000" spc="130" dirty="0">
                <a:solidFill>
                  <a:srgbClr val="009966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	1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3  </a:t>
            </a:r>
            <a:r>
              <a:rPr sz="2000" dirty="0">
                <a:latin typeface="Cambria Math"/>
                <a:cs typeface="Cambria Math"/>
              </a:rPr>
              <a:t>+ 5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2  </a:t>
            </a:r>
            <a:r>
              <a:rPr sz="2000" dirty="0">
                <a:latin typeface="Cambria Math"/>
                <a:cs typeface="Cambria Math"/>
              </a:rPr>
              <a:t>+ 3 × </a:t>
            </a:r>
            <a:r>
              <a:rPr sz="2000" spc="-5" dirty="0">
                <a:latin typeface="Cambria Math"/>
                <a:cs typeface="Cambria Math"/>
              </a:rPr>
              <a:t>10</a:t>
            </a:r>
            <a:r>
              <a:rPr sz="2175" spc="-7" baseline="28735" dirty="0">
                <a:latin typeface="Cambria Math"/>
                <a:cs typeface="Cambria Math"/>
              </a:rPr>
              <a:t>1  </a:t>
            </a:r>
            <a:r>
              <a:rPr sz="2000" dirty="0">
                <a:latin typeface="Cambria Math"/>
                <a:cs typeface="Cambria Math"/>
              </a:rPr>
              <a:t>+ 6</a:t>
            </a:r>
            <a:r>
              <a:rPr sz="2000" spc="-26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×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0	</a:t>
            </a:r>
            <a:r>
              <a:rPr sz="2000" dirty="0">
                <a:latin typeface="Cambria Math"/>
                <a:cs typeface="Cambria Math"/>
              </a:rPr>
              <a:t>×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dirty="0">
              <a:latin typeface="Cambria Math"/>
              <a:cs typeface="Cambria Math"/>
            </a:endParaRPr>
          </a:p>
          <a:p>
            <a:pPr marL="254127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2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3 </a:t>
            </a:r>
            <a:r>
              <a:rPr sz="2000" dirty="0">
                <a:latin typeface="Cambria Math"/>
                <a:cs typeface="Cambria Math"/>
              </a:rPr>
              <a:t>+ 4 ×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2 </a:t>
            </a:r>
            <a:r>
              <a:rPr sz="2000" dirty="0">
                <a:latin typeface="Cambria Math"/>
                <a:cs typeface="Cambria Math"/>
              </a:rPr>
              <a:t>+ 8 × </a:t>
            </a:r>
            <a:r>
              <a:rPr sz="2000" spc="-5" dirty="0">
                <a:latin typeface="Cambria Math"/>
                <a:cs typeface="Cambria Math"/>
              </a:rPr>
              <a:t>10</a:t>
            </a:r>
            <a:r>
              <a:rPr sz="2175" spc="-7" baseline="28735" dirty="0">
                <a:latin typeface="Cambria Math"/>
                <a:cs typeface="Cambria Math"/>
              </a:rPr>
              <a:t>1 </a:t>
            </a:r>
            <a:r>
              <a:rPr sz="2000" dirty="0">
                <a:latin typeface="Cambria Math"/>
                <a:cs typeface="Cambria Math"/>
              </a:rPr>
              <a:t>+ 7 ×</a:t>
            </a:r>
            <a:r>
              <a:rPr sz="2000" spc="305" dirty="0">
                <a:latin typeface="Cambria Math"/>
                <a:cs typeface="Cambria Math"/>
              </a:rPr>
              <a:t> </a:t>
            </a:r>
            <a:r>
              <a:rPr sz="2000" spc="10" dirty="0">
                <a:latin typeface="Cambria Math"/>
                <a:cs typeface="Cambria Math"/>
              </a:rPr>
              <a:t>10</a:t>
            </a:r>
            <a:r>
              <a:rPr sz="2175" spc="15" baseline="28735" dirty="0">
                <a:latin typeface="Cambria Math"/>
                <a:cs typeface="Cambria Math"/>
              </a:rPr>
              <a:t>0</a:t>
            </a:r>
            <a:endParaRPr sz="2175" baseline="28735" dirty="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050" dirty="0">
              <a:latin typeface="Cambria Math"/>
              <a:cs typeface="Cambria Math"/>
            </a:endParaRPr>
          </a:p>
          <a:p>
            <a:pPr marL="101600">
              <a:lnSpc>
                <a:spcPct val="100000"/>
              </a:lnSpc>
            </a:pPr>
            <a:r>
              <a:rPr sz="2000" dirty="0">
                <a:latin typeface="微软雅黑"/>
                <a:cs typeface="微软雅黑"/>
              </a:rPr>
              <a:t>共使</a:t>
            </a:r>
            <a:r>
              <a:rPr sz="2000" spc="-5" dirty="0">
                <a:latin typeface="微软雅黑"/>
                <a:cs typeface="微软雅黑"/>
              </a:rPr>
              <a:t>用</a:t>
            </a:r>
            <a:r>
              <a:rPr sz="2000" spc="40" dirty="0">
                <a:solidFill>
                  <a:srgbClr val="800080"/>
                </a:solidFill>
                <a:latin typeface="Cambria Math"/>
                <a:cs typeface="Cambria Math"/>
              </a:rPr>
              <a:t>𝑛</a:t>
            </a:r>
            <a:r>
              <a:rPr sz="2175" spc="60" baseline="28735" dirty="0">
                <a:solidFill>
                  <a:srgbClr val="800080"/>
                </a:solidFill>
                <a:latin typeface="Cambria Math"/>
                <a:cs typeface="Cambria Math"/>
              </a:rPr>
              <a:t>2</a:t>
            </a:r>
            <a:r>
              <a:rPr sz="2175" spc="480" baseline="2873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=</a:t>
            </a:r>
            <a:r>
              <a:rPr sz="2000" spc="110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𝟒 × 𝟒</a:t>
            </a:r>
            <a:r>
              <a:rPr sz="2000" spc="110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=</a:t>
            </a:r>
            <a:r>
              <a:rPr sz="2000" spc="10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𝟏𝟔</a:t>
            </a:r>
            <a:r>
              <a:rPr sz="2000" b="1" dirty="0">
                <a:solidFill>
                  <a:srgbClr val="800080"/>
                </a:solidFill>
                <a:latin typeface="微软雅黑"/>
                <a:cs typeface="微软雅黑"/>
              </a:rPr>
              <a:t>次位</a:t>
            </a:r>
            <a:r>
              <a:rPr sz="2000" b="1" spc="-5" dirty="0">
                <a:solidFill>
                  <a:srgbClr val="800080"/>
                </a:solidFill>
                <a:latin typeface="微软雅黑"/>
                <a:cs typeface="微软雅黑"/>
              </a:rPr>
              <a:t>乘</a:t>
            </a:r>
            <a:r>
              <a:rPr sz="2000" dirty="0">
                <a:latin typeface="微软雅黑"/>
                <a:cs typeface="微软雅黑"/>
              </a:rPr>
              <a:t>。</a:t>
            </a:r>
          </a:p>
        </p:txBody>
      </p:sp>
      <p:sp>
        <p:nvSpPr>
          <p:cNvPr id="7" name="object 7"/>
          <p:cNvSpPr/>
          <p:nvPr/>
        </p:nvSpPr>
        <p:spPr>
          <a:xfrm>
            <a:off x="3294888" y="48767"/>
            <a:ext cx="2527554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3533902" y="151257"/>
            <a:ext cx="20218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微软雅黑"/>
                <a:cs typeface="微软雅黑"/>
              </a:rPr>
              <a:t>大整数乘法</a:t>
            </a:r>
          </a:p>
        </p:txBody>
      </p:sp>
      <p:sp>
        <p:nvSpPr>
          <p:cNvPr id="9" name="object 9"/>
          <p:cNvSpPr/>
          <p:nvPr/>
        </p:nvSpPr>
        <p:spPr>
          <a:xfrm>
            <a:off x="545591" y="745185"/>
            <a:ext cx="8177022" cy="810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44068" y="771144"/>
            <a:ext cx="8001000" cy="634365"/>
          </a:xfrm>
          <a:custGeom>
            <a:avLst/>
            <a:gdLst/>
            <a:ahLst/>
            <a:cxnLst/>
            <a:rect l="l" t="t" r="r" b="b"/>
            <a:pathLst>
              <a:path w="8001000" h="634365">
                <a:moveTo>
                  <a:pt x="7895335" y="0"/>
                </a:moveTo>
                <a:lnTo>
                  <a:pt x="105663" y="0"/>
                </a:lnTo>
                <a:lnTo>
                  <a:pt x="64534" y="8312"/>
                </a:lnTo>
                <a:lnTo>
                  <a:pt x="30948" y="30972"/>
                </a:lnTo>
                <a:lnTo>
                  <a:pt x="8303" y="64561"/>
                </a:lnTo>
                <a:lnTo>
                  <a:pt x="0" y="105663"/>
                </a:lnTo>
                <a:lnTo>
                  <a:pt x="0" y="528319"/>
                </a:lnTo>
                <a:lnTo>
                  <a:pt x="8303" y="569422"/>
                </a:lnTo>
                <a:lnTo>
                  <a:pt x="30948" y="603011"/>
                </a:lnTo>
                <a:lnTo>
                  <a:pt x="64534" y="625671"/>
                </a:lnTo>
                <a:lnTo>
                  <a:pt x="105663" y="633983"/>
                </a:lnTo>
                <a:lnTo>
                  <a:pt x="7895335" y="633983"/>
                </a:lnTo>
                <a:lnTo>
                  <a:pt x="7936438" y="625671"/>
                </a:lnTo>
                <a:lnTo>
                  <a:pt x="7970027" y="603011"/>
                </a:lnTo>
                <a:lnTo>
                  <a:pt x="7992687" y="569422"/>
                </a:lnTo>
                <a:lnTo>
                  <a:pt x="8001000" y="528319"/>
                </a:lnTo>
                <a:lnTo>
                  <a:pt x="8001000" y="105663"/>
                </a:lnTo>
                <a:lnTo>
                  <a:pt x="7992687" y="64561"/>
                </a:lnTo>
                <a:lnTo>
                  <a:pt x="7970027" y="30972"/>
                </a:lnTo>
                <a:lnTo>
                  <a:pt x="7936438" y="8312"/>
                </a:lnTo>
                <a:lnTo>
                  <a:pt x="7895335" y="0"/>
                </a:lnTo>
                <a:close/>
              </a:path>
            </a:pathLst>
          </a:custGeom>
          <a:solidFill>
            <a:srgbClr val="F8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2017" y="896823"/>
            <a:ext cx="750379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大整数乘法，如对</a:t>
            </a:r>
            <a:r>
              <a:rPr sz="2400" b="1" dirty="0">
                <a:solidFill>
                  <a:srgbClr val="800080"/>
                </a:solidFill>
                <a:latin typeface="Arial"/>
                <a:cs typeface="Arial"/>
              </a:rPr>
              <a:t>&gt;100</a:t>
            </a:r>
            <a:r>
              <a:rPr sz="2400" b="1" spc="-5" dirty="0">
                <a:solidFill>
                  <a:srgbClr val="800080"/>
                </a:solidFill>
                <a:latin typeface="微软雅黑"/>
                <a:cs typeface="微软雅黑"/>
              </a:rPr>
              <a:t>位</a:t>
            </a:r>
            <a:r>
              <a:rPr sz="2400" b="1" spc="-5" dirty="0">
                <a:latin typeface="微软雅黑"/>
                <a:cs typeface="微软雅黑"/>
              </a:rPr>
              <a:t>的十进制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dirty="0">
                <a:latin typeface="微软雅黑"/>
                <a:cs typeface="微软雅黑"/>
              </a:rPr>
              <a:t>二进</a:t>
            </a:r>
            <a:r>
              <a:rPr sz="2400" b="1" spc="-15" dirty="0">
                <a:latin typeface="微软雅黑"/>
                <a:cs typeface="微软雅黑"/>
              </a:rPr>
              <a:t>制</a:t>
            </a:r>
            <a:r>
              <a:rPr sz="2400" b="1" dirty="0">
                <a:latin typeface="微软雅黑"/>
                <a:cs typeface="微软雅黑"/>
              </a:rPr>
              <a:t>整数</a:t>
            </a:r>
            <a:r>
              <a:rPr sz="2400" b="1" spc="-15" dirty="0">
                <a:latin typeface="微软雅黑"/>
                <a:cs typeface="微软雅黑"/>
              </a:rPr>
              <a:t>做</a:t>
            </a:r>
            <a:r>
              <a:rPr sz="2400" b="1" dirty="0">
                <a:solidFill>
                  <a:srgbClr val="800080"/>
                </a:solidFill>
                <a:latin typeface="微软雅黑"/>
                <a:cs typeface="微软雅黑"/>
              </a:rPr>
              <a:t>乘</a:t>
            </a:r>
            <a:r>
              <a:rPr sz="2400" b="1" spc="-5" dirty="0">
                <a:solidFill>
                  <a:srgbClr val="800080"/>
                </a:solidFill>
                <a:latin typeface="微软雅黑"/>
                <a:cs typeface="微软雅黑"/>
              </a:rPr>
              <a:t>法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77209" y="295147"/>
            <a:ext cx="20218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60" dirty="0">
                <a:solidFill>
                  <a:srgbClr val="536321"/>
                </a:solidFill>
                <a:latin typeface="微软雅黑"/>
                <a:cs typeface="微软雅黑"/>
              </a:rPr>
              <a:t>最近对问题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57605" y="1393697"/>
            <a:ext cx="7775575" cy="4516120"/>
          </a:xfrm>
          <a:custGeom>
            <a:avLst/>
            <a:gdLst/>
            <a:ahLst/>
            <a:cxnLst/>
            <a:rect l="l" t="t" r="r" b="b"/>
            <a:pathLst>
              <a:path w="7775575" h="4516120">
                <a:moveTo>
                  <a:pt x="7022846" y="0"/>
                </a:moveTo>
                <a:lnTo>
                  <a:pt x="752602" y="0"/>
                </a:lnTo>
                <a:lnTo>
                  <a:pt x="705006" y="1480"/>
                </a:lnTo>
                <a:lnTo>
                  <a:pt x="658198" y="5863"/>
                </a:lnTo>
                <a:lnTo>
                  <a:pt x="612264" y="13060"/>
                </a:lnTo>
                <a:lnTo>
                  <a:pt x="567293" y="22983"/>
                </a:lnTo>
                <a:lnTo>
                  <a:pt x="523373" y="35545"/>
                </a:lnTo>
                <a:lnTo>
                  <a:pt x="480592" y="50656"/>
                </a:lnTo>
                <a:lnTo>
                  <a:pt x="439039" y="68228"/>
                </a:lnTo>
                <a:lnTo>
                  <a:pt x="398802" y="88175"/>
                </a:lnTo>
                <a:lnTo>
                  <a:pt x="359968" y="110406"/>
                </a:lnTo>
                <a:lnTo>
                  <a:pt x="322626" y="134835"/>
                </a:lnTo>
                <a:lnTo>
                  <a:pt x="286864" y="161373"/>
                </a:lnTo>
                <a:lnTo>
                  <a:pt x="252771" y="189932"/>
                </a:lnTo>
                <a:lnTo>
                  <a:pt x="220433" y="220424"/>
                </a:lnTo>
                <a:lnTo>
                  <a:pt x="189941" y="252760"/>
                </a:lnTo>
                <a:lnTo>
                  <a:pt x="161381" y="286853"/>
                </a:lnTo>
                <a:lnTo>
                  <a:pt x="134842" y="322615"/>
                </a:lnTo>
                <a:lnTo>
                  <a:pt x="110412" y="359957"/>
                </a:lnTo>
                <a:lnTo>
                  <a:pt x="88180" y="398790"/>
                </a:lnTo>
                <a:lnTo>
                  <a:pt x="68232" y="439028"/>
                </a:lnTo>
                <a:lnTo>
                  <a:pt x="50659" y="480582"/>
                </a:lnTo>
                <a:lnTo>
                  <a:pt x="35547" y="523364"/>
                </a:lnTo>
                <a:lnTo>
                  <a:pt x="22985" y="567285"/>
                </a:lnTo>
                <a:lnTo>
                  <a:pt x="13061" y="612257"/>
                </a:lnTo>
                <a:lnTo>
                  <a:pt x="5863" y="658193"/>
                </a:lnTo>
                <a:lnTo>
                  <a:pt x="1480" y="705004"/>
                </a:lnTo>
                <a:lnTo>
                  <a:pt x="0" y="752601"/>
                </a:lnTo>
                <a:lnTo>
                  <a:pt x="0" y="3763009"/>
                </a:lnTo>
                <a:lnTo>
                  <a:pt x="1480" y="3810607"/>
                </a:lnTo>
                <a:lnTo>
                  <a:pt x="5863" y="3857418"/>
                </a:lnTo>
                <a:lnTo>
                  <a:pt x="13061" y="3903354"/>
                </a:lnTo>
                <a:lnTo>
                  <a:pt x="22985" y="3948326"/>
                </a:lnTo>
                <a:lnTo>
                  <a:pt x="35547" y="3992247"/>
                </a:lnTo>
                <a:lnTo>
                  <a:pt x="50659" y="4035029"/>
                </a:lnTo>
                <a:lnTo>
                  <a:pt x="68232" y="4076583"/>
                </a:lnTo>
                <a:lnTo>
                  <a:pt x="88180" y="4116821"/>
                </a:lnTo>
                <a:lnTo>
                  <a:pt x="110412" y="4155654"/>
                </a:lnTo>
                <a:lnTo>
                  <a:pt x="134842" y="4192996"/>
                </a:lnTo>
                <a:lnTo>
                  <a:pt x="161381" y="4228758"/>
                </a:lnTo>
                <a:lnTo>
                  <a:pt x="189941" y="4262851"/>
                </a:lnTo>
                <a:lnTo>
                  <a:pt x="220433" y="4295187"/>
                </a:lnTo>
                <a:lnTo>
                  <a:pt x="252771" y="4325679"/>
                </a:lnTo>
                <a:lnTo>
                  <a:pt x="286864" y="4354238"/>
                </a:lnTo>
                <a:lnTo>
                  <a:pt x="322626" y="4380776"/>
                </a:lnTo>
                <a:lnTo>
                  <a:pt x="359968" y="4405205"/>
                </a:lnTo>
                <a:lnTo>
                  <a:pt x="398802" y="4427436"/>
                </a:lnTo>
                <a:lnTo>
                  <a:pt x="439039" y="4447383"/>
                </a:lnTo>
                <a:lnTo>
                  <a:pt x="480592" y="4464955"/>
                </a:lnTo>
                <a:lnTo>
                  <a:pt x="523373" y="4480066"/>
                </a:lnTo>
                <a:lnTo>
                  <a:pt x="567293" y="4492628"/>
                </a:lnTo>
                <a:lnTo>
                  <a:pt x="612264" y="4502551"/>
                </a:lnTo>
                <a:lnTo>
                  <a:pt x="658198" y="4509748"/>
                </a:lnTo>
                <a:lnTo>
                  <a:pt x="705006" y="4514131"/>
                </a:lnTo>
                <a:lnTo>
                  <a:pt x="752602" y="4515612"/>
                </a:lnTo>
                <a:lnTo>
                  <a:pt x="7022846" y="4515612"/>
                </a:lnTo>
                <a:lnTo>
                  <a:pt x="7070443" y="4514131"/>
                </a:lnTo>
                <a:lnTo>
                  <a:pt x="7117254" y="4509748"/>
                </a:lnTo>
                <a:lnTo>
                  <a:pt x="7163190" y="4502551"/>
                </a:lnTo>
                <a:lnTo>
                  <a:pt x="7208162" y="4492628"/>
                </a:lnTo>
                <a:lnTo>
                  <a:pt x="7252083" y="4480066"/>
                </a:lnTo>
                <a:lnTo>
                  <a:pt x="7294865" y="4464955"/>
                </a:lnTo>
                <a:lnTo>
                  <a:pt x="7336419" y="4447383"/>
                </a:lnTo>
                <a:lnTo>
                  <a:pt x="7376657" y="4427436"/>
                </a:lnTo>
                <a:lnTo>
                  <a:pt x="7415490" y="4405205"/>
                </a:lnTo>
                <a:lnTo>
                  <a:pt x="7452832" y="4380776"/>
                </a:lnTo>
                <a:lnTo>
                  <a:pt x="7488594" y="4354238"/>
                </a:lnTo>
                <a:lnTo>
                  <a:pt x="7522687" y="4325679"/>
                </a:lnTo>
                <a:lnTo>
                  <a:pt x="7555023" y="4295187"/>
                </a:lnTo>
                <a:lnTo>
                  <a:pt x="7585515" y="4262851"/>
                </a:lnTo>
                <a:lnTo>
                  <a:pt x="7614074" y="4228758"/>
                </a:lnTo>
                <a:lnTo>
                  <a:pt x="7640612" y="4192996"/>
                </a:lnTo>
                <a:lnTo>
                  <a:pt x="7665041" y="4155654"/>
                </a:lnTo>
                <a:lnTo>
                  <a:pt x="7687272" y="4116821"/>
                </a:lnTo>
                <a:lnTo>
                  <a:pt x="7707219" y="4076583"/>
                </a:lnTo>
                <a:lnTo>
                  <a:pt x="7724791" y="4035029"/>
                </a:lnTo>
                <a:lnTo>
                  <a:pt x="7739902" y="3992247"/>
                </a:lnTo>
                <a:lnTo>
                  <a:pt x="7752464" y="3948326"/>
                </a:lnTo>
                <a:lnTo>
                  <a:pt x="7762387" y="3903354"/>
                </a:lnTo>
                <a:lnTo>
                  <a:pt x="7769584" y="3857418"/>
                </a:lnTo>
                <a:lnTo>
                  <a:pt x="7773967" y="3810607"/>
                </a:lnTo>
                <a:lnTo>
                  <a:pt x="7775448" y="3763009"/>
                </a:lnTo>
                <a:lnTo>
                  <a:pt x="7775448" y="752601"/>
                </a:lnTo>
                <a:lnTo>
                  <a:pt x="7773967" y="705004"/>
                </a:lnTo>
                <a:lnTo>
                  <a:pt x="7769584" y="658193"/>
                </a:lnTo>
                <a:lnTo>
                  <a:pt x="7762387" y="612257"/>
                </a:lnTo>
                <a:lnTo>
                  <a:pt x="7752464" y="567285"/>
                </a:lnTo>
                <a:lnTo>
                  <a:pt x="7739902" y="523364"/>
                </a:lnTo>
                <a:lnTo>
                  <a:pt x="7724791" y="480582"/>
                </a:lnTo>
                <a:lnTo>
                  <a:pt x="7707219" y="439028"/>
                </a:lnTo>
                <a:lnTo>
                  <a:pt x="7687272" y="398790"/>
                </a:lnTo>
                <a:lnTo>
                  <a:pt x="7665041" y="359957"/>
                </a:lnTo>
                <a:lnTo>
                  <a:pt x="7640612" y="322615"/>
                </a:lnTo>
                <a:lnTo>
                  <a:pt x="7614074" y="286853"/>
                </a:lnTo>
                <a:lnTo>
                  <a:pt x="7585515" y="252760"/>
                </a:lnTo>
                <a:lnTo>
                  <a:pt x="7555023" y="220424"/>
                </a:lnTo>
                <a:lnTo>
                  <a:pt x="7522687" y="189932"/>
                </a:lnTo>
                <a:lnTo>
                  <a:pt x="7488594" y="161373"/>
                </a:lnTo>
                <a:lnTo>
                  <a:pt x="7452832" y="134835"/>
                </a:lnTo>
                <a:lnTo>
                  <a:pt x="7415490" y="110406"/>
                </a:lnTo>
                <a:lnTo>
                  <a:pt x="7376657" y="88175"/>
                </a:lnTo>
                <a:lnTo>
                  <a:pt x="7336419" y="68228"/>
                </a:lnTo>
                <a:lnTo>
                  <a:pt x="7294865" y="50656"/>
                </a:lnTo>
                <a:lnTo>
                  <a:pt x="7252083" y="35545"/>
                </a:lnTo>
                <a:lnTo>
                  <a:pt x="7208162" y="22983"/>
                </a:lnTo>
                <a:lnTo>
                  <a:pt x="7163190" y="13060"/>
                </a:lnTo>
                <a:lnTo>
                  <a:pt x="7117254" y="5863"/>
                </a:lnTo>
                <a:lnTo>
                  <a:pt x="7070443" y="1480"/>
                </a:lnTo>
                <a:lnTo>
                  <a:pt x="7022846" y="0"/>
                </a:lnTo>
                <a:close/>
              </a:path>
            </a:pathLst>
          </a:custGeom>
          <a:solidFill>
            <a:srgbClr val="DBEEF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57605" y="1393697"/>
            <a:ext cx="7775575" cy="4516120"/>
          </a:xfrm>
          <a:custGeom>
            <a:avLst/>
            <a:gdLst/>
            <a:ahLst/>
            <a:cxnLst/>
            <a:rect l="l" t="t" r="r" b="b"/>
            <a:pathLst>
              <a:path w="7775575" h="4516120">
                <a:moveTo>
                  <a:pt x="0" y="752601"/>
                </a:moveTo>
                <a:lnTo>
                  <a:pt x="1480" y="705004"/>
                </a:lnTo>
                <a:lnTo>
                  <a:pt x="5863" y="658193"/>
                </a:lnTo>
                <a:lnTo>
                  <a:pt x="13061" y="612257"/>
                </a:lnTo>
                <a:lnTo>
                  <a:pt x="22985" y="567285"/>
                </a:lnTo>
                <a:lnTo>
                  <a:pt x="35547" y="523364"/>
                </a:lnTo>
                <a:lnTo>
                  <a:pt x="50659" y="480582"/>
                </a:lnTo>
                <a:lnTo>
                  <a:pt x="68232" y="439028"/>
                </a:lnTo>
                <a:lnTo>
                  <a:pt x="88180" y="398790"/>
                </a:lnTo>
                <a:lnTo>
                  <a:pt x="110412" y="359957"/>
                </a:lnTo>
                <a:lnTo>
                  <a:pt x="134842" y="322615"/>
                </a:lnTo>
                <a:lnTo>
                  <a:pt x="161381" y="286853"/>
                </a:lnTo>
                <a:lnTo>
                  <a:pt x="189941" y="252760"/>
                </a:lnTo>
                <a:lnTo>
                  <a:pt x="220433" y="220424"/>
                </a:lnTo>
                <a:lnTo>
                  <a:pt x="252771" y="189932"/>
                </a:lnTo>
                <a:lnTo>
                  <a:pt x="286864" y="161373"/>
                </a:lnTo>
                <a:lnTo>
                  <a:pt x="322626" y="134835"/>
                </a:lnTo>
                <a:lnTo>
                  <a:pt x="359968" y="110406"/>
                </a:lnTo>
                <a:lnTo>
                  <a:pt x="398802" y="88175"/>
                </a:lnTo>
                <a:lnTo>
                  <a:pt x="439039" y="68228"/>
                </a:lnTo>
                <a:lnTo>
                  <a:pt x="480592" y="50656"/>
                </a:lnTo>
                <a:lnTo>
                  <a:pt x="523373" y="35545"/>
                </a:lnTo>
                <a:lnTo>
                  <a:pt x="567293" y="22983"/>
                </a:lnTo>
                <a:lnTo>
                  <a:pt x="612264" y="13060"/>
                </a:lnTo>
                <a:lnTo>
                  <a:pt x="658198" y="5863"/>
                </a:lnTo>
                <a:lnTo>
                  <a:pt x="705006" y="1480"/>
                </a:lnTo>
                <a:lnTo>
                  <a:pt x="752602" y="0"/>
                </a:lnTo>
                <a:lnTo>
                  <a:pt x="7022846" y="0"/>
                </a:lnTo>
                <a:lnTo>
                  <a:pt x="7070443" y="1480"/>
                </a:lnTo>
                <a:lnTo>
                  <a:pt x="7117254" y="5863"/>
                </a:lnTo>
                <a:lnTo>
                  <a:pt x="7163190" y="13060"/>
                </a:lnTo>
                <a:lnTo>
                  <a:pt x="7208162" y="22983"/>
                </a:lnTo>
                <a:lnTo>
                  <a:pt x="7252083" y="35545"/>
                </a:lnTo>
                <a:lnTo>
                  <a:pt x="7294865" y="50656"/>
                </a:lnTo>
                <a:lnTo>
                  <a:pt x="7336419" y="68228"/>
                </a:lnTo>
                <a:lnTo>
                  <a:pt x="7376657" y="88175"/>
                </a:lnTo>
                <a:lnTo>
                  <a:pt x="7415490" y="110406"/>
                </a:lnTo>
                <a:lnTo>
                  <a:pt x="7452832" y="134835"/>
                </a:lnTo>
                <a:lnTo>
                  <a:pt x="7488594" y="161373"/>
                </a:lnTo>
                <a:lnTo>
                  <a:pt x="7522687" y="189932"/>
                </a:lnTo>
                <a:lnTo>
                  <a:pt x="7555023" y="220424"/>
                </a:lnTo>
                <a:lnTo>
                  <a:pt x="7585515" y="252760"/>
                </a:lnTo>
                <a:lnTo>
                  <a:pt x="7614074" y="286853"/>
                </a:lnTo>
                <a:lnTo>
                  <a:pt x="7640612" y="322615"/>
                </a:lnTo>
                <a:lnTo>
                  <a:pt x="7665041" y="359957"/>
                </a:lnTo>
                <a:lnTo>
                  <a:pt x="7687272" y="398790"/>
                </a:lnTo>
                <a:lnTo>
                  <a:pt x="7707219" y="439028"/>
                </a:lnTo>
                <a:lnTo>
                  <a:pt x="7724791" y="480582"/>
                </a:lnTo>
                <a:lnTo>
                  <a:pt x="7739902" y="523364"/>
                </a:lnTo>
                <a:lnTo>
                  <a:pt x="7752464" y="567285"/>
                </a:lnTo>
                <a:lnTo>
                  <a:pt x="7762387" y="612257"/>
                </a:lnTo>
                <a:lnTo>
                  <a:pt x="7769584" y="658193"/>
                </a:lnTo>
                <a:lnTo>
                  <a:pt x="7773967" y="705004"/>
                </a:lnTo>
                <a:lnTo>
                  <a:pt x="7775448" y="752601"/>
                </a:lnTo>
                <a:lnTo>
                  <a:pt x="7775448" y="3763009"/>
                </a:lnTo>
                <a:lnTo>
                  <a:pt x="7773967" y="3810607"/>
                </a:lnTo>
                <a:lnTo>
                  <a:pt x="7769584" y="3857418"/>
                </a:lnTo>
                <a:lnTo>
                  <a:pt x="7762387" y="3903354"/>
                </a:lnTo>
                <a:lnTo>
                  <a:pt x="7752464" y="3948326"/>
                </a:lnTo>
                <a:lnTo>
                  <a:pt x="7739902" y="3992247"/>
                </a:lnTo>
                <a:lnTo>
                  <a:pt x="7724791" y="4035029"/>
                </a:lnTo>
                <a:lnTo>
                  <a:pt x="7707219" y="4076583"/>
                </a:lnTo>
                <a:lnTo>
                  <a:pt x="7687272" y="4116821"/>
                </a:lnTo>
                <a:lnTo>
                  <a:pt x="7665041" y="4155654"/>
                </a:lnTo>
                <a:lnTo>
                  <a:pt x="7640612" y="4192996"/>
                </a:lnTo>
                <a:lnTo>
                  <a:pt x="7614074" y="4228758"/>
                </a:lnTo>
                <a:lnTo>
                  <a:pt x="7585515" y="4262851"/>
                </a:lnTo>
                <a:lnTo>
                  <a:pt x="7555023" y="4295187"/>
                </a:lnTo>
                <a:lnTo>
                  <a:pt x="7522687" y="4325679"/>
                </a:lnTo>
                <a:lnTo>
                  <a:pt x="7488594" y="4354238"/>
                </a:lnTo>
                <a:lnTo>
                  <a:pt x="7452832" y="4380776"/>
                </a:lnTo>
                <a:lnTo>
                  <a:pt x="7415490" y="4405205"/>
                </a:lnTo>
                <a:lnTo>
                  <a:pt x="7376657" y="4427436"/>
                </a:lnTo>
                <a:lnTo>
                  <a:pt x="7336419" y="4447383"/>
                </a:lnTo>
                <a:lnTo>
                  <a:pt x="7294865" y="4464955"/>
                </a:lnTo>
                <a:lnTo>
                  <a:pt x="7252083" y="4480066"/>
                </a:lnTo>
                <a:lnTo>
                  <a:pt x="7208162" y="4492628"/>
                </a:lnTo>
                <a:lnTo>
                  <a:pt x="7163190" y="4502551"/>
                </a:lnTo>
                <a:lnTo>
                  <a:pt x="7117254" y="4509748"/>
                </a:lnTo>
                <a:lnTo>
                  <a:pt x="7070443" y="4514131"/>
                </a:lnTo>
                <a:lnTo>
                  <a:pt x="7022846" y="4515612"/>
                </a:lnTo>
                <a:lnTo>
                  <a:pt x="752602" y="4515612"/>
                </a:lnTo>
                <a:lnTo>
                  <a:pt x="705006" y="4514131"/>
                </a:lnTo>
                <a:lnTo>
                  <a:pt x="658198" y="4509748"/>
                </a:lnTo>
                <a:lnTo>
                  <a:pt x="612264" y="4502551"/>
                </a:lnTo>
                <a:lnTo>
                  <a:pt x="567293" y="4492628"/>
                </a:lnTo>
                <a:lnTo>
                  <a:pt x="523373" y="4480066"/>
                </a:lnTo>
                <a:lnTo>
                  <a:pt x="480592" y="4464955"/>
                </a:lnTo>
                <a:lnTo>
                  <a:pt x="439039" y="4447383"/>
                </a:lnTo>
                <a:lnTo>
                  <a:pt x="398802" y="4427436"/>
                </a:lnTo>
                <a:lnTo>
                  <a:pt x="359968" y="4405205"/>
                </a:lnTo>
                <a:lnTo>
                  <a:pt x="322626" y="4380776"/>
                </a:lnTo>
                <a:lnTo>
                  <a:pt x="286864" y="4354238"/>
                </a:lnTo>
                <a:lnTo>
                  <a:pt x="252771" y="4325679"/>
                </a:lnTo>
                <a:lnTo>
                  <a:pt x="220433" y="4295187"/>
                </a:lnTo>
                <a:lnTo>
                  <a:pt x="189941" y="4262851"/>
                </a:lnTo>
                <a:lnTo>
                  <a:pt x="161381" y="4228758"/>
                </a:lnTo>
                <a:lnTo>
                  <a:pt x="134842" y="4192996"/>
                </a:lnTo>
                <a:lnTo>
                  <a:pt x="110412" y="4155654"/>
                </a:lnTo>
                <a:lnTo>
                  <a:pt x="88180" y="4116821"/>
                </a:lnTo>
                <a:lnTo>
                  <a:pt x="68232" y="4076583"/>
                </a:lnTo>
                <a:lnTo>
                  <a:pt x="50659" y="4035029"/>
                </a:lnTo>
                <a:lnTo>
                  <a:pt x="35547" y="3992247"/>
                </a:lnTo>
                <a:lnTo>
                  <a:pt x="22985" y="3948326"/>
                </a:lnTo>
                <a:lnTo>
                  <a:pt x="13061" y="3903354"/>
                </a:lnTo>
                <a:lnTo>
                  <a:pt x="5863" y="3857418"/>
                </a:lnTo>
                <a:lnTo>
                  <a:pt x="1480" y="3810607"/>
                </a:lnTo>
                <a:lnTo>
                  <a:pt x="0" y="3763009"/>
                </a:lnTo>
                <a:lnTo>
                  <a:pt x="0" y="752601"/>
                </a:lnTo>
                <a:close/>
              </a:path>
            </a:pathLst>
          </a:custGeom>
          <a:ln w="38100">
            <a:solidFill>
              <a:srgbClr val="053CE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56563" y="1682953"/>
            <a:ext cx="231140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5" dirty="0">
                <a:solidFill>
                  <a:srgbClr val="000000"/>
                </a:solidFill>
                <a:latin typeface="微软雅黑"/>
                <a:cs typeface="微软雅黑"/>
              </a:rPr>
              <a:t>复杂度分析</a:t>
            </a:r>
            <a:endParaRPr sz="3600">
              <a:latin typeface="微软雅黑"/>
              <a:cs typeface="微软雅黑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29229" y="4975986"/>
            <a:ext cx="36328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ambria Math"/>
                <a:cs typeface="Cambria Math"/>
              </a:rPr>
              <a:t>𝑻(𝒏) =</a:t>
            </a:r>
            <a:r>
              <a:rPr sz="3600" spc="320" dirty="0">
                <a:latin typeface="Cambria Math"/>
                <a:cs typeface="Cambria Math"/>
              </a:rPr>
              <a:t> </a:t>
            </a:r>
            <a:r>
              <a:rPr sz="3600" dirty="0">
                <a:latin typeface="Cambria Math"/>
                <a:cs typeface="Cambria Math"/>
              </a:rPr>
              <a:t>𝑶(𝒏𝒍𝒐𝒈𝒏)</a:t>
            </a:r>
            <a:endParaRPr sz="36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894666" y="3246096"/>
            <a:ext cx="240665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50" spc="-114" dirty="0">
                <a:latin typeface="Symbol"/>
                <a:cs typeface="Symbol"/>
              </a:rPr>
              <a:t></a:t>
            </a:r>
            <a:endParaRPr sz="3650">
              <a:latin typeface="Symbol"/>
              <a:cs typeface="Symbo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69266" y="3520732"/>
            <a:ext cx="418211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3258820" algn="l"/>
              </a:tabLst>
            </a:pPr>
            <a:r>
              <a:rPr sz="5475" spc="-277" baseline="-13698" dirty="0">
                <a:latin typeface="Symbol"/>
                <a:cs typeface="Symbol"/>
              </a:rPr>
              <a:t></a:t>
            </a:r>
            <a:r>
              <a:rPr sz="3650" spc="-185" dirty="0">
                <a:latin typeface="Times New Roman"/>
                <a:cs typeface="Times New Roman"/>
              </a:rPr>
              <a:t>2</a:t>
            </a:r>
            <a:r>
              <a:rPr sz="3650" i="1" spc="-185" dirty="0">
                <a:latin typeface="Times New Roman"/>
                <a:cs typeface="Times New Roman"/>
              </a:rPr>
              <a:t>T</a:t>
            </a:r>
            <a:r>
              <a:rPr sz="3650" i="1" spc="-515" dirty="0">
                <a:latin typeface="Times New Roman"/>
                <a:cs typeface="Times New Roman"/>
              </a:rPr>
              <a:t> </a:t>
            </a:r>
            <a:r>
              <a:rPr sz="3650" spc="-60" dirty="0">
                <a:latin typeface="Times New Roman"/>
                <a:cs typeface="Times New Roman"/>
              </a:rPr>
              <a:t>(</a:t>
            </a:r>
            <a:r>
              <a:rPr sz="3650" i="1" spc="-60" dirty="0">
                <a:latin typeface="Times New Roman"/>
                <a:cs typeface="Times New Roman"/>
              </a:rPr>
              <a:t>n</a:t>
            </a:r>
            <a:r>
              <a:rPr sz="3650" i="1" spc="-425" dirty="0">
                <a:latin typeface="Times New Roman"/>
                <a:cs typeface="Times New Roman"/>
              </a:rPr>
              <a:t> </a:t>
            </a:r>
            <a:r>
              <a:rPr sz="3650" spc="-65" dirty="0">
                <a:latin typeface="Times New Roman"/>
                <a:cs typeface="Times New Roman"/>
              </a:rPr>
              <a:t>/</a:t>
            </a:r>
            <a:r>
              <a:rPr sz="3650" spc="-335" dirty="0">
                <a:latin typeface="Times New Roman"/>
                <a:cs typeface="Times New Roman"/>
              </a:rPr>
              <a:t> </a:t>
            </a:r>
            <a:r>
              <a:rPr sz="3650" spc="-110" dirty="0">
                <a:latin typeface="Times New Roman"/>
                <a:cs typeface="Times New Roman"/>
              </a:rPr>
              <a:t>2)</a:t>
            </a:r>
            <a:r>
              <a:rPr sz="3650" spc="-275" dirty="0">
                <a:latin typeface="Times New Roman"/>
                <a:cs typeface="Times New Roman"/>
              </a:rPr>
              <a:t> </a:t>
            </a:r>
            <a:r>
              <a:rPr sz="3650" spc="-125" dirty="0">
                <a:latin typeface="Symbol"/>
                <a:cs typeface="Symbol"/>
              </a:rPr>
              <a:t></a:t>
            </a:r>
            <a:r>
              <a:rPr sz="3650" spc="-320" dirty="0">
                <a:latin typeface="Times New Roman"/>
                <a:cs typeface="Times New Roman"/>
              </a:rPr>
              <a:t> </a:t>
            </a:r>
            <a:r>
              <a:rPr sz="3650" i="1" spc="-75" dirty="0">
                <a:latin typeface="Times New Roman"/>
                <a:cs typeface="Times New Roman"/>
              </a:rPr>
              <a:t>O</a:t>
            </a:r>
            <a:r>
              <a:rPr sz="3650" spc="-75" dirty="0">
                <a:latin typeface="Times New Roman"/>
                <a:cs typeface="Times New Roman"/>
              </a:rPr>
              <a:t>(</a:t>
            </a:r>
            <a:r>
              <a:rPr sz="3650" i="1" spc="-75" dirty="0">
                <a:latin typeface="Times New Roman"/>
                <a:cs typeface="Times New Roman"/>
              </a:rPr>
              <a:t>n</a:t>
            </a:r>
            <a:r>
              <a:rPr sz="3650" spc="-75" dirty="0">
                <a:latin typeface="Times New Roman"/>
                <a:cs typeface="Times New Roman"/>
              </a:rPr>
              <a:t>)	</a:t>
            </a:r>
            <a:r>
              <a:rPr sz="3650" i="1" spc="-114" dirty="0">
                <a:latin typeface="Times New Roman"/>
                <a:cs typeface="Times New Roman"/>
              </a:rPr>
              <a:t>n </a:t>
            </a:r>
            <a:r>
              <a:rPr sz="3650" spc="-125" dirty="0">
                <a:latin typeface="Symbol"/>
                <a:cs typeface="Symbol"/>
              </a:rPr>
              <a:t></a:t>
            </a:r>
            <a:r>
              <a:rPr sz="3650" spc="-135" dirty="0">
                <a:latin typeface="Times New Roman"/>
                <a:cs typeface="Times New Roman"/>
              </a:rPr>
              <a:t> </a:t>
            </a:r>
            <a:r>
              <a:rPr sz="3650" spc="-114" dirty="0">
                <a:latin typeface="Times New Roman"/>
                <a:cs typeface="Times New Roman"/>
              </a:rPr>
              <a:t>4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79316" y="2825761"/>
            <a:ext cx="294640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048510" algn="l"/>
              </a:tabLst>
            </a:pPr>
            <a:r>
              <a:rPr sz="3650" i="1" spc="-245" dirty="0">
                <a:latin typeface="Times New Roman"/>
                <a:cs typeface="Times New Roman"/>
              </a:rPr>
              <a:t>O</a:t>
            </a:r>
            <a:r>
              <a:rPr sz="3650" spc="-245" dirty="0">
                <a:latin typeface="Times New Roman"/>
                <a:cs typeface="Times New Roman"/>
              </a:rPr>
              <a:t>(1)	</a:t>
            </a:r>
            <a:r>
              <a:rPr sz="3650" i="1" spc="-114" dirty="0">
                <a:latin typeface="Times New Roman"/>
                <a:cs typeface="Times New Roman"/>
              </a:rPr>
              <a:t>n </a:t>
            </a:r>
            <a:r>
              <a:rPr sz="3650" spc="-125" dirty="0">
                <a:latin typeface="Symbol"/>
                <a:cs typeface="Symbol"/>
              </a:rPr>
              <a:t></a:t>
            </a:r>
            <a:r>
              <a:rPr sz="3650" spc="-145" dirty="0">
                <a:latin typeface="Times New Roman"/>
                <a:cs typeface="Times New Roman"/>
              </a:rPr>
              <a:t> </a:t>
            </a:r>
            <a:r>
              <a:rPr sz="3650" spc="-114" dirty="0">
                <a:latin typeface="Times New Roman"/>
                <a:cs typeface="Times New Roman"/>
              </a:rPr>
              <a:t>4</a:t>
            </a:r>
            <a:endParaRPr sz="36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01329" y="3165774"/>
            <a:ext cx="1559560" cy="58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3650" i="1" spc="-130" dirty="0">
                <a:latin typeface="Times New Roman"/>
                <a:cs typeface="Times New Roman"/>
              </a:rPr>
              <a:t>T </a:t>
            </a:r>
            <a:r>
              <a:rPr sz="3650" spc="-60" dirty="0">
                <a:latin typeface="Times New Roman"/>
                <a:cs typeface="Times New Roman"/>
              </a:rPr>
              <a:t>(</a:t>
            </a:r>
            <a:r>
              <a:rPr sz="3650" i="1" spc="-60" dirty="0">
                <a:latin typeface="Times New Roman"/>
                <a:cs typeface="Times New Roman"/>
              </a:rPr>
              <a:t>n</a:t>
            </a:r>
            <a:r>
              <a:rPr sz="3650" spc="-60" dirty="0">
                <a:latin typeface="Times New Roman"/>
                <a:cs typeface="Times New Roman"/>
              </a:rPr>
              <a:t>) </a:t>
            </a:r>
            <a:r>
              <a:rPr sz="3650" spc="-125" dirty="0">
                <a:latin typeface="Symbol"/>
                <a:cs typeface="Symbol"/>
              </a:rPr>
              <a:t></a:t>
            </a:r>
            <a:r>
              <a:rPr sz="3650" spc="-515" dirty="0">
                <a:latin typeface="Times New Roman"/>
                <a:cs typeface="Times New Roman"/>
              </a:rPr>
              <a:t> </a:t>
            </a:r>
            <a:r>
              <a:rPr sz="5475" spc="-172" baseline="36529" dirty="0">
                <a:latin typeface="Symbol"/>
                <a:cs typeface="Symbol"/>
              </a:rPr>
              <a:t></a:t>
            </a:r>
            <a:endParaRPr sz="5475" baseline="36529">
              <a:latin typeface="Symbol"/>
              <a:cs typeface="Symbo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3867" y="295147"/>
            <a:ext cx="613092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快速凸包算法</a:t>
            </a:r>
            <a:r>
              <a:rPr spc="-65" dirty="0">
                <a:latin typeface="Arial"/>
                <a:cs typeface="Arial"/>
              </a:rPr>
              <a:t>----</a:t>
            </a:r>
            <a:r>
              <a:rPr spc="-65" dirty="0"/>
              <a:t>分治</a:t>
            </a:r>
            <a:r>
              <a:rPr spc="-75" dirty="0"/>
              <a:t>法</a:t>
            </a:r>
            <a:r>
              <a:rPr spc="-65" dirty="0"/>
              <a:t>求凸</a:t>
            </a:r>
            <a:r>
              <a:rPr spc="-75" dirty="0"/>
              <a:t>包</a:t>
            </a:r>
            <a:r>
              <a:rPr spc="-65" dirty="0"/>
              <a:t>问</a:t>
            </a:r>
            <a:r>
              <a:rPr dirty="0"/>
              <a:t>题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43890" y="1003896"/>
            <a:ext cx="8378190" cy="2586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20100"/>
              </a:lnSpc>
              <a:spcBef>
                <a:spcPts val="100"/>
              </a:spcBef>
              <a:buFont typeface="Arial"/>
              <a:buChar char="•"/>
              <a:tabLst>
                <a:tab pos="469265" algn="l"/>
                <a:tab pos="469900" algn="l"/>
                <a:tab pos="4497070" algn="l"/>
              </a:tabLst>
            </a:pPr>
            <a:r>
              <a:rPr sz="2800" spc="130" dirty="0">
                <a:latin typeface="微软雅黑"/>
                <a:cs typeface="微软雅黑"/>
              </a:rPr>
              <a:t>快</a:t>
            </a:r>
            <a:r>
              <a:rPr sz="2800" spc="145" dirty="0">
                <a:latin typeface="微软雅黑"/>
                <a:cs typeface="微软雅黑"/>
              </a:rPr>
              <a:t>速</a:t>
            </a:r>
            <a:r>
              <a:rPr sz="2800" spc="130" dirty="0">
                <a:latin typeface="微软雅黑"/>
                <a:cs typeface="微软雅黑"/>
              </a:rPr>
              <a:t>凸</a:t>
            </a:r>
            <a:r>
              <a:rPr sz="2800" spc="145" dirty="0">
                <a:latin typeface="微软雅黑"/>
                <a:cs typeface="微软雅黑"/>
              </a:rPr>
              <a:t>包</a:t>
            </a:r>
            <a:r>
              <a:rPr sz="2800" spc="130" dirty="0">
                <a:latin typeface="微软雅黑"/>
                <a:cs typeface="微软雅黑"/>
              </a:rPr>
              <a:t>算</a:t>
            </a:r>
            <a:r>
              <a:rPr sz="2800" spc="145" dirty="0">
                <a:latin typeface="微软雅黑"/>
                <a:cs typeface="微软雅黑"/>
              </a:rPr>
              <a:t>法</a:t>
            </a:r>
            <a:r>
              <a:rPr sz="2800" spc="10" dirty="0">
                <a:latin typeface="Arial"/>
                <a:cs typeface="Arial"/>
              </a:rPr>
              <a:t>(</a:t>
            </a:r>
            <a:r>
              <a:rPr sz="2800" spc="-5" dirty="0">
                <a:latin typeface="Arial"/>
                <a:cs typeface="Arial"/>
              </a:rPr>
              <a:t>Qu</a:t>
            </a:r>
            <a:r>
              <a:rPr sz="2800" spc="5" dirty="0">
                <a:latin typeface="Arial"/>
                <a:cs typeface="Arial"/>
              </a:rPr>
              <a:t>i</a:t>
            </a:r>
            <a:r>
              <a:rPr sz="2800" spc="-5" dirty="0">
                <a:latin typeface="Arial"/>
                <a:cs typeface="Arial"/>
              </a:rPr>
              <a:t>c</a:t>
            </a:r>
            <a:r>
              <a:rPr sz="2800" dirty="0">
                <a:latin typeface="Arial"/>
                <a:cs typeface="Arial"/>
              </a:rPr>
              <a:t>k</a:t>
            </a:r>
            <a:r>
              <a:rPr sz="2800" spc="-5" dirty="0">
                <a:latin typeface="Arial"/>
                <a:cs typeface="Arial"/>
              </a:rPr>
              <a:t>hu</a:t>
            </a:r>
            <a:r>
              <a:rPr sz="2800" dirty="0">
                <a:latin typeface="Arial"/>
                <a:cs typeface="Arial"/>
              </a:rPr>
              <a:t>l</a:t>
            </a:r>
            <a:r>
              <a:rPr sz="2800" spc="-5" dirty="0">
                <a:latin typeface="Arial"/>
                <a:cs typeface="Arial"/>
              </a:rPr>
              <a:t>l</a:t>
            </a:r>
            <a:r>
              <a:rPr sz="2800" dirty="0">
                <a:latin typeface="Arial"/>
                <a:cs typeface="Arial"/>
              </a:rPr>
              <a:t>	</a:t>
            </a:r>
            <a:r>
              <a:rPr sz="2800" spc="-5" dirty="0">
                <a:latin typeface="Arial"/>
                <a:cs typeface="Arial"/>
              </a:rPr>
              <a:t>Algo</a:t>
            </a:r>
            <a:r>
              <a:rPr sz="2800" dirty="0">
                <a:latin typeface="Arial"/>
                <a:cs typeface="Arial"/>
              </a:rPr>
              <a:t>r</a:t>
            </a:r>
            <a:r>
              <a:rPr sz="2800" spc="-5" dirty="0">
                <a:latin typeface="Arial"/>
                <a:cs typeface="Arial"/>
              </a:rPr>
              <a:t>it</a:t>
            </a:r>
            <a:r>
              <a:rPr sz="2800" dirty="0">
                <a:latin typeface="Arial"/>
                <a:cs typeface="Arial"/>
              </a:rPr>
              <a:t>hm</a:t>
            </a:r>
            <a:r>
              <a:rPr sz="2800" spc="160" dirty="0">
                <a:latin typeface="Arial"/>
                <a:cs typeface="Arial"/>
              </a:rPr>
              <a:t>)</a:t>
            </a:r>
            <a:r>
              <a:rPr sz="2800" spc="130" dirty="0">
                <a:latin typeface="微软雅黑"/>
                <a:cs typeface="微软雅黑"/>
              </a:rPr>
              <a:t>是</a:t>
            </a:r>
            <a:r>
              <a:rPr sz="2800" spc="145" dirty="0">
                <a:latin typeface="微软雅黑"/>
                <a:cs typeface="微软雅黑"/>
              </a:rPr>
              <a:t>一</a:t>
            </a:r>
            <a:r>
              <a:rPr sz="2800" spc="130" dirty="0">
                <a:latin typeface="微软雅黑"/>
                <a:cs typeface="微软雅黑"/>
              </a:rPr>
              <a:t>个</a:t>
            </a:r>
            <a:r>
              <a:rPr sz="2800" spc="145" dirty="0">
                <a:latin typeface="微软雅黑"/>
                <a:cs typeface="微软雅黑"/>
              </a:rPr>
              <a:t>和</a:t>
            </a:r>
            <a:r>
              <a:rPr sz="2800" spc="130" dirty="0">
                <a:latin typeface="微软雅黑"/>
                <a:cs typeface="微软雅黑"/>
              </a:rPr>
              <a:t>快</a:t>
            </a:r>
            <a:r>
              <a:rPr sz="2800" spc="-5" dirty="0">
                <a:latin typeface="微软雅黑"/>
                <a:cs typeface="微软雅黑"/>
              </a:rPr>
              <a:t>速 排序</a:t>
            </a:r>
            <a:r>
              <a:rPr sz="2800" spc="-5" dirty="0">
                <a:latin typeface="Arial"/>
                <a:cs typeface="Arial"/>
              </a:rPr>
              <a:t>(Quicksort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dirty="0">
                <a:latin typeface="Arial"/>
                <a:cs typeface="Arial"/>
              </a:rPr>
              <a:t>Algorithm)</a:t>
            </a:r>
            <a:r>
              <a:rPr sz="2800" spc="-5" dirty="0">
                <a:latin typeface="微软雅黑"/>
                <a:cs typeface="微软雅黑"/>
              </a:rPr>
              <a:t>相似的分治算法</a:t>
            </a:r>
            <a:endParaRPr sz="2800">
              <a:latin typeface="微软雅黑"/>
              <a:cs typeface="微软雅黑"/>
            </a:endParaRPr>
          </a:p>
          <a:p>
            <a:pPr marL="469900" marR="5080" indent="-457200">
              <a:lnSpc>
                <a:spcPts val="4029"/>
              </a:lnSpc>
              <a:spcBef>
                <a:spcPts val="25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spc="-5" dirty="0">
                <a:latin typeface="微软雅黑"/>
                <a:cs typeface="微软雅黑"/>
              </a:rPr>
              <a:t>快速凸</a:t>
            </a:r>
            <a:r>
              <a:rPr sz="2800" spc="10" dirty="0">
                <a:latin typeface="微软雅黑"/>
                <a:cs typeface="微软雅黑"/>
              </a:rPr>
              <a:t>包</a:t>
            </a:r>
            <a:r>
              <a:rPr sz="2800" spc="-5" dirty="0">
                <a:latin typeface="微软雅黑"/>
                <a:cs typeface="微软雅黑"/>
              </a:rPr>
              <a:t>算</a:t>
            </a:r>
            <a:r>
              <a:rPr sz="2800" spc="-10" dirty="0">
                <a:latin typeface="微软雅黑"/>
                <a:cs typeface="微软雅黑"/>
              </a:rPr>
              <a:t>法</a:t>
            </a:r>
            <a:r>
              <a:rPr sz="2800" b="1" spc="-5" dirty="0">
                <a:latin typeface="微软雅黑"/>
                <a:cs typeface="微软雅黑"/>
              </a:rPr>
              <a:t>（</a:t>
            </a:r>
            <a:r>
              <a:rPr sz="2800" b="1" spc="25" dirty="0">
                <a:latin typeface="微软雅黑"/>
                <a:cs typeface="微软雅黑"/>
              </a:rPr>
              <a:t> </a:t>
            </a:r>
            <a:r>
              <a:rPr sz="2800" b="1" spc="-5" dirty="0">
                <a:latin typeface="Arial"/>
                <a:cs typeface="Arial"/>
              </a:rPr>
              <a:t>Quickhull</a:t>
            </a:r>
            <a:r>
              <a:rPr sz="2800" b="1" spc="95" dirty="0">
                <a:latin typeface="Arial"/>
                <a:cs typeface="Arial"/>
              </a:rPr>
              <a:t> </a:t>
            </a:r>
            <a:r>
              <a:rPr sz="2800" b="1" spc="-5" dirty="0">
                <a:latin typeface="Arial"/>
                <a:cs typeface="Arial"/>
              </a:rPr>
              <a:t>Algorithm</a:t>
            </a:r>
            <a:r>
              <a:rPr sz="2800" b="1" spc="85" dirty="0">
                <a:latin typeface="Arial"/>
                <a:cs typeface="Arial"/>
              </a:rPr>
              <a:t> </a:t>
            </a:r>
            <a:r>
              <a:rPr sz="2800" b="1" spc="-5" dirty="0">
                <a:latin typeface="微软雅黑"/>
                <a:cs typeface="微软雅黑"/>
              </a:rPr>
              <a:t>）</a:t>
            </a:r>
            <a:r>
              <a:rPr sz="2800" spc="-5" dirty="0">
                <a:latin typeface="微软雅黑"/>
                <a:cs typeface="微软雅黑"/>
              </a:rPr>
              <a:t>继</a:t>
            </a:r>
            <a:r>
              <a:rPr sz="2800" dirty="0">
                <a:latin typeface="微软雅黑"/>
                <a:cs typeface="微软雅黑"/>
              </a:rPr>
              <a:t>承</a:t>
            </a:r>
            <a:r>
              <a:rPr sz="2800" spc="-5" dirty="0">
                <a:latin typeface="微软雅黑"/>
                <a:cs typeface="微软雅黑"/>
              </a:rPr>
              <a:t>了快 速排序分治的思</a:t>
            </a:r>
            <a:r>
              <a:rPr sz="2800" spc="-20" dirty="0">
                <a:latin typeface="微软雅黑"/>
                <a:cs typeface="微软雅黑"/>
              </a:rPr>
              <a:t>想</a:t>
            </a:r>
            <a:r>
              <a:rPr sz="2800" spc="-5" dirty="0">
                <a:latin typeface="微软雅黑"/>
                <a:cs typeface="微软雅黑"/>
              </a:rPr>
              <a:t>，是一个递归的</a:t>
            </a:r>
            <a:r>
              <a:rPr sz="2800" dirty="0">
                <a:latin typeface="微软雅黑"/>
                <a:cs typeface="微软雅黑"/>
              </a:rPr>
              <a:t>过</a:t>
            </a:r>
            <a:r>
              <a:rPr sz="2800" spc="-5" dirty="0">
                <a:latin typeface="微软雅黑"/>
                <a:cs typeface="微软雅黑"/>
              </a:rPr>
              <a:t>程</a:t>
            </a:r>
            <a:endParaRPr sz="28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430"/>
              </a:spcBef>
              <a:buFont typeface="Arial"/>
              <a:buChar char="•"/>
              <a:tabLst>
                <a:tab pos="469265" algn="l"/>
                <a:tab pos="469900" algn="l"/>
              </a:tabLst>
            </a:pPr>
            <a:r>
              <a:rPr sz="2800" b="1" spc="-5" dirty="0">
                <a:latin typeface="微软雅黑"/>
                <a:cs typeface="微软雅黑"/>
              </a:rPr>
              <a:t>点集合的上包和下包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874198" y="3901630"/>
            <a:ext cx="173354" cy="17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6342" y="3613594"/>
            <a:ext cx="173355" cy="17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611302" y="3685222"/>
            <a:ext cx="173354" cy="173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81718" y="4837366"/>
            <a:ext cx="173355" cy="173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03782" y="5070538"/>
            <a:ext cx="170306" cy="17183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250114" y="5991034"/>
            <a:ext cx="173355" cy="171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314378" y="4494466"/>
            <a:ext cx="173355" cy="173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6082" y="4230814"/>
            <a:ext cx="170306" cy="17335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331398" y="4358830"/>
            <a:ext cx="173354" cy="1733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476178" y="5701474"/>
            <a:ext cx="173355" cy="1733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80038" y="6493954"/>
            <a:ext cx="173354" cy="17335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96005" y="4924805"/>
            <a:ext cx="4321175" cy="231775"/>
          </a:xfrm>
          <a:custGeom>
            <a:avLst/>
            <a:gdLst/>
            <a:ahLst/>
            <a:cxnLst/>
            <a:rect l="l" t="t" r="r" b="b"/>
            <a:pathLst>
              <a:path w="4321175" h="231775">
                <a:moveTo>
                  <a:pt x="0" y="0"/>
                </a:moveTo>
                <a:lnTo>
                  <a:pt x="4321175" y="231775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2304542" y="4537416"/>
            <a:ext cx="1264920" cy="114173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</a:pPr>
            <a:r>
              <a:rPr sz="2800" b="1" dirty="0">
                <a:latin typeface="Arial"/>
                <a:cs typeface="Arial"/>
              </a:rPr>
              <a:t>p</a:t>
            </a:r>
            <a:r>
              <a:rPr sz="2775" b="1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850" b="1" spc="20" dirty="0">
                <a:latin typeface="微软雅黑"/>
                <a:cs typeface="微软雅黑"/>
              </a:rPr>
              <a:t>（最左边）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262114" y="4726392"/>
            <a:ext cx="1266825" cy="1141730"/>
          </a:xfrm>
          <a:prstGeom prst="rect">
            <a:avLst/>
          </a:prstGeom>
        </p:spPr>
        <p:txBody>
          <a:bodyPr vert="horz" wrap="square" lIns="0" tIns="2540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000"/>
              </a:spcBef>
            </a:pPr>
            <a:r>
              <a:rPr sz="2800" b="1" dirty="0">
                <a:latin typeface="Arial"/>
                <a:cs typeface="Arial"/>
              </a:rPr>
              <a:t>p</a:t>
            </a:r>
            <a:r>
              <a:rPr sz="2775" b="1" baseline="-21021" dirty="0">
                <a:latin typeface="Arial"/>
                <a:cs typeface="Arial"/>
              </a:rPr>
              <a:t>n</a:t>
            </a:r>
            <a:endParaRPr sz="2775" baseline="-21021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00"/>
              </a:spcBef>
            </a:pPr>
            <a:r>
              <a:rPr sz="1850" b="1" spc="20" dirty="0">
                <a:latin typeface="微软雅黑"/>
                <a:cs typeface="微软雅黑"/>
              </a:rPr>
              <a:t>（最右边）</a:t>
            </a:r>
            <a:endParaRPr sz="1850">
              <a:latin typeface="微软雅黑"/>
              <a:cs typeface="微软雅黑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169157" y="3937253"/>
            <a:ext cx="739775" cy="914400"/>
          </a:xfrm>
          <a:custGeom>
            <a:avLst/>
            <a:gdLst/>
            <a:ahLst/>
            <a:cxnLst/>
            <a:rect l="l" t="t" r="r" b="b"/>
            <a:pathLst>
              <a:path w="739775" h="914400">
                <a:moveTo>
                  <a:pt x="0" y="914400"/>
                </a:moveTo>
                <a:lnTo>
                  <a:pt x="73977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011929" y="3627882"/>
            <a:ext cx="1100455" cy="309880"/>
          </a:xfrm>
          <a:custGeom>
            <a:avLst/>
            <a:gdLst/>
            <a:ahLst/>
            <a:cxnLst/>
            <a:rect l="l" t="t" r="r" b="b"/>
            <a:pathLst>
              <a:path w="1100454" h="309879">
                <a:moveTo>
                  <a:pt x="0" y="309499"/>
                </a:moveTo>
                <a:lnTo>
                  <a:pt x="1100074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112258" y="3627882"/>
            <a:ext cx="1533525" cy="93980"/>
          </a:xfrm>
          <a:custGeom>
            <a:avLst/>
            <a:gdLst/>
            <a:ahLst/>
            <a:cxnLst/>
            <a:rect l="l" t="t" r="r" b="b"/>
            <a:pathLst>
              <a:path w="1533525" h="93979">
                <a:moveTo>
                  <a:pt x="0" y="0"/>
                </a:moveTo>
                <a:lnTo>
                  <a:pt x="1533524" y="935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6770369" y="3772661"/>
            <a:ext cx="719455" cy="1313180"/>
          </a:xfrm>
          <a:custGeom>
            <a:avLst/>
            <a:gdLst/>
            <a:ahLst/>
            <a:cxnLst/>
            <a:rect l="l" t="t" r="r" b="b"/>
            <a:pathLst>
              <a:path w="719454" h="1313179">
                <a:moveTo>
                  <a:pt x="0" y="0"/>
                </a:moveTo>
                <a:lnTo>
                  <a:pt x="719201" y="1312799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169157" y="4996434"/>
            <a:ext cx="1725930" cy="1584325"/>
          </a:xfrm>
          <a:custGeom>
            <a:avLst/>
            <a:gdLst/>
            <a:ahLst/>
            <a:cxnLst/>
            <a:rect l="l" t="t" r="r" b="b"/>
            <a:pathLst>
              <a:path w="1725929" h="1584325">
                <a:moveTo>
                  <a:pt x="0" y="0"/>
                </a:moveTo>
                <a:lnTo>
                  <a:pt x="1725676" y="1584325"/>
                </a:lnTo>
              </a:path>
            </a:pathLst>
          </a:custGeom>
          <a:ln w="2857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19294" y="6148578"/>
            <a:ext cx="1317625" cy="482600"/>
          </a:xfrm>
          <a:custGeom>
            <a:avLst/>
            <a:gdLst/>
            <a:ahLst/>
            <a:cxnLst/>
            <a:rect l="l" t="t" r="r" b="b"/>
            <a:pathLst>
              <a:path w="1317625" h="482600">
                <a:moveTo>
                  <a:pt x="0" y="482600"/>
                </a:moveTo>
                <a:lnTo>
                  <a:pt x="1317625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409182" y="5228082"/>
            <a:ext cx="1079500" cy="847725"/>
          </a:xfrm>
          <a:custGeom>
            <a:avLst/>
            <a:gdLst/>
            <a:ahLst/>
            <a:cxnLst/>
            <a:rect l="l" t="t" r="r" b="b"/>
            <a:pathLst>
              <a:path w="1079500" h="847725">
                <a:moveTo>
                  <a:pt x="0" y="847725"/>
                </a:moveTo>
                <a:lnTo>
                  <a:pt x="1079499" y="0"/>
                </a:lnTo>
              </a:path>
            </a:pathLst>
          </a:custGeom>
          <a:ln w="285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835141" y="4317619"/>
            <a:ext cx="445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S</a:t>
            </a:r>
            <a:r>
              <a:rPr sz="2775" b="1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278501" y="5400547"/>
            <a:ext cx="4451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S</a:t>
            </a:r>
            <a:r>
              <a:rPr sz="2775" b="1" baseline="-21021" dirty="0">
                <a:latin typeface="Arial"/>
                <a:cs typeface="Arial"/>
              </a:rPr>
              <a:t>2</a:t>
            </a:r>
            <a:endParaRPr sz="2775" baseline="-21021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0766" y="3530688"/>
            <a:ext cx="8233409" cy="207518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381000" indent="-342900">
              <a:lnSpc>
                <a:spcPct val="100000"/>
              </a:lnSpc>
              <a:spcBef>
                <a:spcPts val="775"/>
              </a:spcBef>
              <a:buFont typeface="Arial"/>
              <a:buChar char="•"/>
              <a:tabLst>
                <a:tab pos="380365" algn="l"/>
                <a:tab pos="381000" algn="l"/>
              </a:tabLst>
            </a:pPr>
            <a:r>
              <a:rPr sz="2800" b="1" spc="-10" dirty="0">
                <a:latin typeface="微软雅黑"/>
                <a:cs typeface="微软雅黑"/>
              </a:rPr>
              <a:t>可证明：</a:t>
            </a:r>
            <a:endParaRPr sz="2800">
              <a:latin typeface="微软雅黑"/>
              <a:cs typeface="微软雅黑"/>
            </a:endParaRPr>
          </a:p>
          <a:p>
            <a:pPr marL="495300" lvl="1" indent="-182880">
              <a:lnSpc>
                <a:spcPct val="100000"/>
              </a:lnSpc>
              <a:spcBef>
                <a:spcPts val="675"/>
              </a:spcBef>
              <a:buClr>
                <a:srgbClr val="17406C"/>
              </a:buClr>
              <a:buChar char="•"/>
              <a:tabLst>
                <a:tab pos="495300" algn="l"/>
              </a:tabLst>
            </a:pP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max</a:t>
            </a:r>
            <a:r>
              <a:rPr sz="2800" spc="-5" dirty="0">
                <a:latin typeface="微软雅黑"/>
                <a:cs typeface="微软雅黑"/>
              </a:rPr>
              <a:t>是上包的顶点</a:t>
            </a:r>
            <a:endParaRPr sz="2800">
              <a:latin typeface="微软雅黑"/>
              <a:cs typeface="微软雅黑"/>
            </a:endParaRPr>
          </a:p>
          <a:p>
            <a:pPr marL="495300" lvl="1" indent="-182880">
              <a:lnSpc>
                <a:spcPct val="100000"/>
              </a:lnSpc>
              <a:spcBef>
                <a:spcPts val="670"/>
              </a:spcBef>
              <a:buClr>
                <a:srgbClr val="17406C"/>
              </a:buClr>
              <a:buFont typeface="Arial"/>
              <a:buChar char="•"/>
              <a:tabLst>
                <a:tab pos="495300" algn="l"/>
              </a:tabLst>
            </a:pPr>
            <a:r>
              <a:rPr sz="2800" spc="-5" dirty="0">
                <a:latin typeface="微软雅黑"/>
                <a:cs typeface="微软雅黑"/>
              </a:rPr>
              <a:t>包含在三角形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1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max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n</a:t>
            </a:r>
            <a:r>
              <a:rPr sz="2800" spc="-5" dirty="0">
                <a:latin typeface="微软雅黑"/>
                <a:cs typeface="微软雅黑"/>
              </a:rPr>
              <a:t>中的点不可能是上包的顶点</a:t>
            </a:r>
            <a:endParaRPr sz="2800">
              <a:latin typeface="微软雅黑"/>
              <a:cs typeface="微软雅黑"/>
            </a:endParaRPr>
          </a:p>
          <a:p>
            <a:pPr marL="495300" lvl="1" indent="-182880">
              <a:lnSpc>
                <a:spcPct val="100000"/>
              </a:lnSpc>
              <a:spcBef>
                <a:spcPts val="675"/>
              </a:spcBef>
              <a:buClr>
                <a:srgbClr val="17406C"/>
              </a:buClr>
              <a:buFont typeface="Arial"/>
              <a:buChar char="•"/>
              <a:tabLst>
                <a:tab pos="495300" algn="l"/>
              </a:tabLst>
            </a:pPr>
            <a:r>
              <a:rPr sz="2800" spc="-5" dirty="0">
                <a:latin typeface="微软雅黑"/>
                <a:cs typeface="微软雅黑"/>
              </a:rPr>
              <a:t>不存在同时位于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1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max</a:t>
            </a:r>
            <a:r>
              <a:rPr sz="2800" spc="-5" dirty="0">
                <a:latin typeface="微软雅黑"/>
                <a:cs typeface="微软雅黑"/>
              </a:rPr>
              <a:t>和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max</a:t>
            </a:r>
            <a:r>
              <a:rPr sz="2800" spc="5" dirty="0">
                <a:latin typeface="Arial"/>
                <a:cs typeface="Arial"/>
              </a:rPr>
              <a:t>p</a:t>
            </a:r>
            <a:r>
              <a:rPr sz="2775" spc="7" baseline="-21021" dirty="0">
                <a:latin typeface="Arial"/>
                <a:cs typeface="Arial"/>
              </a:rPr>
              <a:t>n</a:t>
            </a:r>
            <a:r>
              <a:rPr sz="2800" spc="-5" dirty="0">
                <a:latin typeface="微软雅黑"/>
                <a:cs typeface="微软雅黑"/>
              </a:rPr>
              <a:t>左边的直线</a:t>
            </a:r>
            <a:endParaRPr sz="2800">
              <a:latin typeface="微软雅黑"/>
              <a:cs typeface="微软雅黑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65894" y="1225486"/>
            <a:ext cx="173355" cy="1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18038" y="937450"/>
            <a:ext cx="173354" cy="1733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702998" y="1009078"/>
            <a:ext cx="173354" cy="17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173414" y="2161222"/>
            <a:ext cx="173355" cy="1733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95478" y="2392870"/>
            <a:ext cx="173354" cy="17335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343334" y="3313366"/>
            <a:ext cx="171830" cy="171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07598" y="1818322"/>
            <a:ext cx="171830" cy="173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47778" y="1515046"/>
            <a:ext cx="171831" cy="1718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423094" y="1682686"/>
            <a:ext cx="173354" cy="171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567874" y="3025330"/>
            <a:ext cx="173354" cy="173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973258" y="3817810"/>
            <a:ext cx="171830" cy="1718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187701" y="2247138"/>
            <a:ext cx="4321175" cy="233679"/>
          </a:xfrm>
          <a:custGeom>
            <a:avLst/>
            <a:gdLst/>
            <a:ahLst/>
            <a:cxnLst/>
            <a:rect l="l" t="t" r="r" b="b"/>
            <a:pathLst>
              <a:path w="4321175" h="233680">
                <a:moveTo>
                  <a:pt x="0" y="0"/>
                </a:moveTo>
                <a:lnTo>
                  <a:pt x="4321175" y="233299"/>
                </a:lnTo>
              </a:path>
            </a:pathLst>
          </a:custGeom>
          <a:ln w="28575">
            <a:solidFill>
              <a:srgbClr val="000000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737995" y="2178811"/>
            <a:ext cx="4248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p</a:t>
            </a:r>
            <a:r>
              <a:rPr sz="2775" b="1" baseline="-21021" dirty="0">
                <a:latin typeface="Arial"/>
                <a:cs typeface="Arial"/>
              </a:rPr>
              <a:t>1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98258" y="2164461"/>
            <a:ext cx="4381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p</a:t>
            </a:r>
            <a:r>
              <a:rPr sz="2775" b="1" baseline="-21021" dirty="0">
                <a:latin typeface="Arial"/>
                <a:cs typeface="Arial"/>
              </a:rPr>
              <a:t>n</a:t>
            </a:r>
            <a:endParaRPr sz="2775" baseline="-21021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180082" y="662177"/>
            <a:ext cx="2536825" cy="1598295"/>
          </a:xfrm>
          <a:custGeom>
            <a:avLst/>
            <a:gdLst/>
            <a:ahLst/>
            <a:cxnLst/>
            <a:rect l="l" t="t" r="r" b="b"/>
            <a:pathLst>
              <a:path w="2536825" h="1598295">
                <a:moveTo>
                  <a:pt x="96900" y="1513077"/>
                </a:moveTo>
                <a:lnTo>
                  <a:pt x="0" y="1573784"/>
                </a:lnTo>
                <a:lnTo>
                  <a:pt x="15240" y="1598041"/>
                </a:lnTo>
                <a:lnTo>
                  <a:pt x="112013" y="1537335"/>
                </a:lnTo>
                <a:lnTo>
                  <a:pt x="96900" y="1513077"/>
                </a:lnTo>
                <a:close/>
              </a:path>
              <a:path w="2536825" h="1598295">
                <a:moveTo>
                  <a:pt x="266319" y="1406779"/>
                </a:moveTo>
                <a:lnTo>
                  <a:pt x="169544" y="1467485"/>
                </a:lnTo>
                <a:lnTo>
                  <a:pt x="184657" y="1491742"/>
                </a:lnTo>
                <a:lnTo>
                  <a:pt x="281559" y="1431036"/>
                </a:lnTo>
                <a:lnTo>
                  <a:pt x="266319" y="1406779"/>
                </a:lnTo>
                <a:close/>
              </a:path>
              <a:path w="2536825" h="1598295">
                <a:moveTo>
                  <a:pt x="435737" y="1300480"/>
                </a:moveTo>
                <a:lnTo>
                  <a:pt x="338963" y="1361313"/>
                </a:lnTo>
                <a:lnTo>
                  <a:pt x="354075" y="1385443"/>
                </a:lnTo>
                <a:lnTo>
                  <a:pt x="450976" y="1324737"/>
                </a:lnTo>
                <a:lnTo>
                  <a:pt x="435737" y="1300480"/>
                </a:lnTo>
                <a:close/>
              </a:path>
              <a:path w="2536825" h="1598295">
                <a:moveTo>
                  <a:pt x="605282" y="1194308"/>
                </a:moveTo>
                <a:lnTo>
                  <a:pt x="508381" y="1255014"/>
                </a:lnTo>
                <a:lnTo>
                  <a:pt x="523620" y="1279144"/>
                </a:lnTo>
                <a:lnTo>
                  <a:pt x="620394" y="1218438"/>
                </a:lnTo>
                <a:lnTo>
                  <a:pt x="605282" y="1194308"/>
                </a:lnTo>
                <a:close/>
              </a:path>
              <a:path w="2536825" h="1598295">
                <a:moveTo>
                  <a:pt x="774700" y="1088009"/>
                </a:moveTo>
                <a:lnTo>
                  <a:pt x="677926" y="1148714"/>
                </a:lnTo>
                <a:lnTo>
                  <a:pt x="693038" y="1172972"/>
                </a:lnTo>
                <a:lnTo>
                  <a:pt x="789940" y="1112266"/>
                </a:lnTo>
                <a:lnTo>
                  <a:pt x="774700" y="1088009"/>
                </a:lnTo>
                <a:close/>
              </a:path>
              <a:path w="2536825" h="1598295">
                <a:moveTo>
                  <a:pt x="944118" y="981710"/>
                </a:moveTo>
                <a:lnTo>
                  <a:pt x="847344" y="1042416"/>
                </a:lnTo>
                <a:lnTo>
                  <a:pt x="862457" y="1066673"/>
                </a:lnTo>
                <a:lnTo>
                  <a:pt x="959357" y="1005967"/>
                </a:lnTo>
                <a:lnTo>
                  <a:pt x="944118" y="981710"/>
                </a:lnTo>
                <a:close/>
              </a:path>
              <a:path w="2536825" h="1598295">
                <a:moveTo>
                  <a:pt x="1113663" y="875411"/>
                </a:moveTo>
                <a:lnTo>
                  <a:pt x="1016762" y="936244"/>
                </a:lnTo>
                <a:lnTo>
                  <a:pt x="1032001" y="960374"/>
                </a:lnTo>
                <a:lnTo>
                  <a:pt x="1128776" y="899668"/>
                </a:lnTo>
                <a:lnTo>
                  <a:pt x="1113663" y="875411"/>
                </a:lnTo>
                <a:close/>
              </a:path>
              <a:path w="2536825" h="1598295">
                <a:moveTo>
                  <a:pt x="1283081" y="769238"/>
                </a:moveTo>
                <a:lnTo>
                  <a:pt x="1186180" y="829945"/>
                </a:lnTo>
                <a:lnTo>
                  <a:pt x="1201420" y="854075"/>
                </a:lnTo>
                <a:lnTo>
                  <a:pt x="1298320" y="793369"/>
                </a:lnTo>
                <a:lnTo>
                  <a:pt x="1283081" y="769238"/>
                </a:lnTo>
                <a:close/>
              </a:path>
              <a:path w="2536825" h="1598295">
                <a:moveTo>
                  <a:pt x="1452498" y="662939"/>
                </a:moveTo>
                <a:lnTo>
                  <a:pt x="1355725" y="723646"/>
                </a:lnTo>
                <a:lnTo>
                  <a:pt x="1370838" y="747902"/>
                </a:lnTo>
                <a:lnTo>
                  <a:pt x="1467739" y="687070"/>
                </a:lnTo>
                <a:lnTo>
                  <a:pt x="1452498" y="662939"/>
                </a:lnTo>
                <a:close/>
              </a:path>
              <a:path w="2536825" h="1598295">
                <a:moveTo>
                  <a:pt x="1622044" y="556641"/>
                </a:moveTo>
                <a:lnTo>
                  <a:pt x="1525143" y="617347"/>
                </a:lnTo>
                <a:lnTo>
                  <a:pt x="1540383" y="641604"/>
                </a:lnTo>
                <a:lnTo>
                  <a:pt x="1637157" y="580898"/>
                </a:lnTo>
                <a:lnTo>
                  <a:pt x="1622044" y="556641"/>
                </a:lnTo>
                <a:close/>
              </a:path>
              <a:path w="2536825" h="1598295">
                <a:moveTo>
                  <a:pt x="1791462" y="450342"/>
                </a:moveTo>
                <a:lnTo>
                  <a:pt x="1694560" y="511048"/>
                </a:lnTo>
                <a:lnTo>
                  <a:pt x="1709801" y="535305"/>
                </a:lnTo>
                <a:lnTo>
                  <a:pt x="1806575" y="474599"/>
                </a:lnTo>
                <a:lnTo>
                  <a:pt x="1791462" y="450342"/>
                </a:lnTo>
                <a:close/>
              </a:path>
              <a:path w="2536825" h="1598295">
                <a:moveTo>
                  <a:pt x="1960880" y="344043"/>
                </a:moveTo>
                <a:lnTo>
                  <a:pt x="1864106" y="404875"/>
                </a:lnTo>
                <a:lnTo>
                  <a:pt x="1879219" y="429006"/>
                </a:lnTo>
                <a:lnTo>
                  <a:pt x="1976120" y="368300"/>
                </a:lnTo>
                <a:lnTo>
                  <a:pt x="1960880" y="344043"/>
                </a:lnTo>
                <a:close/>
              </a:path>
              <a:path w="2536825" h="1598295">
                <a:moveTo>
                  <a:pt x="2130425" y="237871"/>
                </a:moveTo>
                <a:lnTo>
                  <a:pt x="2033523" y="298576"/>
                </a:lnTo>
                <a:lnTo>
                  <a:pt x="2048764" y="322707"/>
                </a:lnTo>
                <a:lnTo>
                  <a:pt x="2145538" y="262000"/>
                </a:lnTo>
                <a:lnTo>
                  <a:pt x="2130425" y="237871"/>
                </a:lnTo>
                <a:close/>
              </a:path>
              <a:path w="2536825" h="1598295">
                <a:moveTo>
                  <a:pt x="2299843" y="131572"/>
                </a:moveTo>
                <a:lnTo>
                  <a:pt x="2202942" y="192277"/>
                </a:lnTo>
                <a:lnTo>
                  <a:pt x="2218182" y="216535"/>
                </a:lnTo>
                <a:lnTo>
                  <a:pt x="2314956" y="155829"/>
                </a:lnTo>
                <a:lnTo>
                  <a:pt x="2299843" y="131572"/>
                </a:lnTo>
                <a:close/>
              </a:path>
              <a:path w="2536825" h="1598295">
                <a:moveTo>
                  <a:pt x="2456268" y="33491"/>
                </a:moveTo>
                <a:lnTo>
                  <a:pt x="2372487" y="85979"/>
                </a:lnTo>
                <a:lnTo>
                  <a:pt x="2387600" y="110236"/>
                </a:lnTo>
                <a:lnTo>
                  <a:pt x="2471442" y="57668"/>
                </a:lnTo>
                <a:lnTo>
                  <a:pt x="2456268" y="33491"/>
                </a:lnTo>
                <a:close/>
              </a:path>
              <a:path w="2536825" h="1598295">
                <a:moveTo>
                  <a:pt x="2520698" y="25908"/>
                </a:moveTo>
                <a:lnTo>
                  <a:pt x="2468372" y="25908"/>
                </a:lnTo>
                <a:lnTo>
                  <a:pt x="2483612" y="50037"/>
                </a:lnTo>
                <a:lnTo>
                  <a:pt x="2471442" y="57668"/>
                </a:lnTo>
                <a:lnTo>
                  <a:pt x="2486660" y="81914"/>
                </a:lnTo>
                <a:lnTo>
                  <a:pt x="2520698" y="25908"/>
                </a:lnTo>
                <a:close/>
              </a:path>
              <a:path w="2536825" h="1598295">
                <a:moveTo>
                  <a:pt x="2468372" y="25908"/>
                </a:moveTo>
                <a:lnTo>
                  <a:pt x="2456268" y="33491"/>
                </a:lnTo>
                <a:lnTo>
                  <a:pt x="2471442" y="57668"/>
                </a:lnTo>
                <a:lnTo>
                  <a:pt x="2483612" y="50037"/>
                </a:lnTo>
                <a:lnTo>
                  <a:pt x="2468372" y="25908"/>
                </a:lnTo>
                <a:close/>
              </a:path>
              <a:path w="2536825" h="1598295">
                <a:moveTo>
                  <a:pt x="2536444" y="0"/>
                </a:moveTo>
                <a:lnTo>
                  <a:pt x="2441067" y="9271"/>
                </a:lnTo>
                <a:lnTo>
                  <a:pt x="2456268" y="33491"/>
                </a:lnTo>
                <a:lnTo>
                  <a:pt x="2468372" y="25908"/>
                </a:lnTo>
                <a:lnTo>
                  <a:pt x="2520698" y="25908"/>
                </a:lnTo>
                <a:lnTo>
                  <a:pt x="253644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19321" y="650112"/>
            <a:ext cx="3468370" cy="2199640"/>
          </a:xfrm>
          <a:custGeom>
            <a:avLst/>
            <a:gdLst/>
            <a:ahLst/>
            <a:cxnLst/>
            <a:rect l="l" t="t" r="r" b="b"/>
            <a:pathLst>
              <a:path w="3468370" h="2199640">
                <a:moveTo>
                  <a:pt x="15239" y="0"/>
                </a:moveTo>
                <a:lnTo>
                  <a:pt x="0" y="24129"/>
                </a:lnTo>
                <a:lnTo>
                  <a:pt x="96647" y="85216"/>
                </a:lnTo>
                <a:lnTo>
                  <a:pt x="111887" y="61087"/>
                </a:lnTo>
                <a:lnTo>
                  <a:pt x="15239" y="0"/>
                </a:lnTo>
                <a:close/>
              </a:path>
              <a:path w="3468370" h="2199640">
                <a:moveTo>
                  <a:pt x="184276" y="106807"/>
                </a:moveTo>
                <a:lnTo>
                  <a:pt x="169037" y="131063"/>
                </a:lnTo>
                <a:lnTo>
                  <a:pt x="265683" y="192150"/>
                </a:lnTo>
                <a:lnTo>
                  <a:pt x="280924" y="167894"/>
                </a:lnTo>
                <a:lnTo>
                  <a:pt x="184276" y="106807"/>
                </a:lnTo>
                <a:close/>
              </a:path>
              <a:path w="3468370" h="2199640">
                <a:moveTo>
                  <a:pt x="353440" y="213740"/>
                </a:moveTo>
                <a:lnTo>
                  <a:pt x="338200" y="237871"/>
                </a:lnTo>
                <a:lnTo>
                  <a:pt x="434720" y="298958"/>
                </a:lnTo>
                <a:lnTo>
                  <a:pt x="450088" y="274827"/>
                </a:lnTo>
                <a:lnTo>
                  <a:pt x="353440" y="213740"/>
                </a:lnTo>
                <a:close/>
              </a:path>
              <a:path w="3468370" h="2199640">
                <a:moveTo>
                  <a:pt x="522477" y="320675"/>
                </a:moveTo>
                <a:lnTo>
                  <a:pt x="507238" y="344804"/>
                </a:lnTo>
                <a:lnTo>
                  <a:pt x="603885" y="405891"/>
                </a:lnTo>
                <a:lnTo>
                  <a:pt x="619125" y="381635"/>
                </a:lnTo>
                <a:lnTo>
                  <a:pt x="522477" y="320675"/>
                </a:lnTo>
                <a:close/>
              </a:path>
              <a:path w="3468370" h="2199640">
                <a:moveTo>
                  <a:pt x="691514" y="427482"/>
                </a:moveTo>
                <a:lnTo>
                  <a:pt x="676275" y="451612"/>
                </a:lnTo>
                <a:lnTo>
                  <a:pt x="772922" y="512699"/>
                </a:lnTo>
                <a:lnTo>
                  <a:pt x="788162" y="488569"/>
                </a:lnTo>
                <a:lnTo>
                  <a:pt x="691514" y="427482"/>
                </a:lnTo>
                <a:close/>
              </a:path>
              <a:path w="3468370" h="2199640">
                <a:moveTo>
                  <a:pt x="860678" y="534415"/>
                </a:moveTo>
                <a:lnTo>
                  <a:pt x="845438" y="558546"/>
                </a:lnTo>
                <a:lnTo>
                  <a:pt x="941958" y="619633"/>
                </a:lnTo>
                <a:lnTo>
                  <a:pt x="957199" y="595502"/>
                </a:lnTo>
                <a:lnTo>
                  <a:pt x="860678" y="534415"/>
                </a:lnTo>
                <a:close/>
              </a:path>
              <a:path w="3468370" h="2199640">
                <a:moveTo>
                  <a:pt x="1029715" y="641223"/>
                </a:moveTo>
                <a:lnTo>
                  <a:pt x="1014476" y="665352"/>
                </a:lnTo>
                <a:lnTo>
                  <a:pt x="1111123" y="726439"/>
                </a:lnTo>
                <a:lnTo>
                  <a:pt x="1126363" y="702310"/>
                </a:lnTo>
                <a:lnTo>
                  <a:pt x="1029715" y="641223"/>
                </a:lnTo>
                <a:close/>
              </a:path>
              <a:path w="3468370" h="2199640">
                <a:moveTo>
                  <a:pt x="1198752" y="748157"/>
                </a:moveTo>
                <a:lnTo>
                  <a:pt x="1183513" y="772287"/>
                </a:lnTo>
                <a:lnTo>
                  <a:pt x="1280160" y="833374"/>
                </a:lnTo>
                <a:lnTo>
                  <a:pt x="1295400" y="809244"/>
                </a:lnTo>
                <a:lnTo>
                  <a:pt x="1198752" y="748157"/>
                </a:lnTo>
                <a:close/>
              </a:path>
              <a:path w="3468370" h="2199640">
                <a:moveTo>
                  <a:pt x="1367916" y="854963"/>
                </a:moveTo>
                <a:lnTo>
                  <a:pt x="1352550" y="879094"/>
                </a:lnTo>
                <a:lnTo>
                  <a:pt x="1449197" y="940181"/>
                </a:lnTo>
                <a:lnTo>
                  <a:pt x="1464437" y="916051"/>
                </a:lnTo>
                <a:lnTo>
                  <a:pt x="1367916" y="854963"/>
                </a:lnTo>
                <a:close/>
              </a:path>
              <a:path w="3468370" h="2199640">
                <a:moveTo>
                  <a:pt x="1536953" y="961898"/>
                </a:moveTo>
                <a:lnTo>
                  <a:pt x="1521714" y="986027"/>
                </a:lnTo>
                <a:lnTo>
                  <a:pt x="1618361" y="1047114"/>
                </a:lnTo>
                <a:lnTo>
                  <a:pt x="1633601" y="1022985"/>
                </a:lnTo>
                <a:lnTo>
                  <a:pt x="1536953" y="961898"/>
                </a:lnTo>
                <a:close/>
              </a:path>
              <a:path w="3468370" h="2199640">
                <a:moveTo>
                  <a:pt x="1705990" y="1068704"/>
                </a:moveTo>
                <a:lnTo>
                  <a:pt x="1690751" y="1092962"/>
                </a:lnTo>
                <a:lnTo>
                  <a:pt x="1787398" y="1153922"/>
                </a:lnTo>
                <a:lnTo>
                  <a:pt x="1802638" y="1129791"/>
                </a:lnTo>
                <a:lnTo>
                  <a:pt x="1705990" y="1068704"/>
                </a:lnTo>
                <a:close/>
              </a:path>
              <a:path w="3468370" h="2199640">
                <a:moveTo>
                  <a:pt x="1875154" y="1175639"/>
                </a:moveTo>
                <a:lnTo>
                  <a:pt x="1859788" y="1199769"/>
                </a:lnTo>
                <a:lnTo>
                  <a:pt x="1956435" y="1260856"/>
                </a:lnTo>
                <a:lnTo>
                  <a:pt x="1971675" y="1236726"/>
                </a:lnTo>
                <a:lnTo>
                  <a:pt x="1875154" y="1175639"/>
                </a:lnTo>
                <a:close/>
              </a:path>
              <a:path w="3468370" h="2199640">
                <a:moveTo>
                  <a:pt x="2044191" y="1282446"/>
                </a:moveTo>
                <a:lnTo>
                  <a:pt x="2028952" y="1306702"/>
                </a:lnTo>
                <a:lnTo>
                  <a:pt x="2125599" y="1367789"/>
                </a:lnTo>
                <a:lnTo>
                  <a:pt x="2140839" y="1343533"/>
                </a:lnTo>
                <a:lnTo>
                  <a:pt x="2044191" y="1282446"/>
                </a:lnTo>
                <a:close/>
              </a:path>
              <a:path w="3468370" h="2199640">
                <a:moveTo>
                  <a:pt x="2213229" y="1389379"/>
                </a:moveTo>
                <a:lnTo>
                  <a:pt x="2197989" y="1413510"/>
                </a:lnTo>
                <a:lnTo>
                  <a:pt x="2294636" y="1474597"/>
                </a:lnTo>
                <a:lnTo>
                  <a:pt x="2309876" y="1450466"/>
                </a:lnTo>
                <a:lnTo>
                  <a:pt x="2213229" y="1389379"/>
                </a:lnTo>
                <a:close/>
              </a:path>
              <a:path w="3468370" h="2199640">
                <a:moveTo>
                  <a:pt x="2382392" y="1496314"/>
                </a:moveTo>
                <a:lnTo>
                  <a:pt x="2367026" y="1520444"/>
                </a:lnTo>
                <a:lnTo>
                  <a:pt x="2463673" y="1581531"/>
                </a:lnTo>
                <a:lnTo>
                  <a:pt x="2478913" y="1557274"/>
                </a:lnTo>
                <a:lnTo>
                  <a:pt x="2382392" y="1496314"/>
                </a:lnTo>
                <a:close/>
              </a:path>
              <a:path w="3468370" h="2199640">
                <a:moveTo>
                  <a:pt x="2551429" y="1603121"/>
                </a:moveTo>
                <a:lnTo>
                  <a:pt x="2536190" y="1627251"/>
                </a:lnTo>
                <a:lnTo>
                  <a:pt x="2632837" y="1688338"/>
                </a:lnTo>
                <a:lnTo>
                  <a:pt x="2648077" y="1664208"/>
                </a:lnTo>
                <a:lnTo>
                  <a:pt x="2551429" y="1603121"/>
                </a:lnTo>
                <a:close/>
              </a:path>
              <a:path w="3468370" h="2199640">
                <a:moveTo>
                  <a:pt x="2720466" y="1710054"/>
                </a:moveTo>
                <a:lnTo>
                  <a:pt x="2705227" y="1734185"/>
                </a:lnTo>
                <a:lnTo>
                  <a:pt x="2801874" y="1795272"/>
                </a:lnTo>
                <a:lnTo>
                  <a:pt x="2817113" y="1771014"/>
                </a:lnTo>
                <a:lnTo>
                  <a:pt x="2720466" y="1710054"/>
                </a:lnTo>
                <a:close/>
              </a:path>
              <a:path w="3468370" h="2199640">
                <a:moveTo>
                  <a:pt x="2889630" y="1816862"/>
                </a:moveTo>
                <a:lnTo>
                  <a:pt x="2874263" y="1840991"/>
                </a:lnTo>
                <a:lnTo>
                  <a:pt x="2970910" y="1902078"/>
                </a:lnTo>
                <a:lnTo>
                  <a:pt x="2986151" y="1877949"/>
                </a:lnTo>
                <a:lnTo>
                  <a:pt x="2889630" y="1816862"/>
                </a:lnTo>
                <a:close/>
              </a:path>
              <a:path w="3468370" h="2199640">
                <a:moveTo>
                  <a:pt x="3058668" y="1923796"/>
                </a:moveTo>
                <a:lnTo>
                  <a:pt x="3043428" y="1947926"/>
                </a:lnTo>
                <a:lnTo>
                  <a:pt x="3139948" y="2009013"/>
                </a:lnTo>
                <a:lnTo>
                  <a:pt x="3155314" y="1984883"/>
                </a:lnTo>
                <a:lnTo>
                  <a:pt x="3058668" y="1923796"/>
                </a:lnTo>
                <a:close/>
              </a:path>
              <a:path w="3468370" h="2199640">
                <a:moveTo>
                  <a:pt x="3227704" y="2030602"/>
                </a:moveTo>
                <a:lnTo>
                  <a:pt x="3212464" y="2054733"/>
                </a:lnTo>
                <a:lnTo>
                  <a:pt x="3309111" y="2115820"/>
                </a:lnTo>
                <a:lnTo>
                  <a:pt x="3324352" y="2091689"/>
                </a:lnTo>
                <a:lnTo>
                  <a:pt x="3227704" y="2030602"/>
                </a:lnTo>
                <a:close/>
              </a:path>
              <a:path w="3468370" h="2199640">
                <a:moveTo>
                  <a:pt x="3388263" y="2165961"/>
                </a:moveTo>
                <a:lnTo>
                  <a:pt x="3372993" y="2190115"/>
                </a:lnTo>
                <a:lnTo>
                  <a:pt x="3468370" y="2199640"/>
                </a:lnTo>
                <a:lnTo>
                  <a:pt x="3452652" y="2173604"/>
                </a:lnTo>
                <a:lnTo>
                  <a:pt x="3400298" y="2173604"/>
                </a:lnTo>
                <a:lnTo>
                  <a:pt x="3388263" y="2165961"/>
                </a:lnTo>
                <a:close/>
              </a:path>
              <a:path w="3468370" h="2199640">
                <a:moveTo>
                  <a:pt x="3403571" y="2141748"/>
                </a:moveTo>
                <a:lnTo>
                  <a:pt x="3388263" y="2165961"/>
                </a:lnTo>
                <a:lnTo>
                  <a:pt x="3400298" y="2173604"/>
                </a:lnTo>
                <a:lnTo>
                  <a:pt x="3415664" y="2149348"/>
                </a:lnTo>
                <a:lnTo>
                  <a:pt x="3403571" y="2141748"/>
                </a:lnTo>
                <a:close/>
              </a:path>
              <a:path w="3468370" h="2199640">
                <a:moveTo>
                  <a:pt x="3418839" y="2117598"/>
                </a:moveTo>
                <a:lnTo>
                  <a:pt x="3403571" y="2141748"/>
                </a:lnTo>
                <a:lnTo>
                  <a:pt x="3415664" y="2149348"/>
                </a:lnTo>
                <a:lnTo>
                  <a:pt x="3400298" y="2173604"/>
                </a:lnTo>
                <a:lnTo>
                  <a:pt x="3452652" y="2173604"/>
                </a:lnTo>
                <a:lnTo>
                  <a:pt x="3418839" y="2117598"/>
                </a:lnTo>
                <a:close/>
              </a:path>
              <a:path w="3468370" h="2199640">
                <a:moveTo>
                  <a:pt x="3396869" y="2137537"/>
                </a:moveTo>
                <a:lnTo>
                  <a:pt x="3381502" y="2161666"/>
                </a:lnTo>
                <a:lnTo>
                  <a:pt x="3388263" y="2165961"/>
                </a:lnTo>
                <a:lnTo>
                  <a:pt x="3403571" y="2141748"/>
                </a:lnTo>
                <a:lnTo>
                  <a:pt x="3396869" y="213753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3779773" y="344804"/>
            <a:ext cx="5051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b="1" spc="5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2775" b="1" spc="7" baseline="-21021" dirty="0">
                <a:solidFill>
                  <a:srgbClr val="000000"/>
                </a:solidFill>
                <a:latin typeface="Arial"/>
                <a:cs typeface="Arial"/>
              </a:rPr>
              <a:t>max</a:t>
            </a:r>
            <a:r>
              <a:rPr sz="2800" b="1" spc="5" dirty="0">
                <a:solidFill>
                  <a:srgbClr val="000000"/>
                </a:solidFill>
                <a:latin typeface="微软雅黑"/>
                <a:cs typeface="微软雅黑"/>
              </a:rPr>
              <a:t>（</a:t>
            </a:r>
            <a:r>
              <a:rPr sz="2800" b="1" spc="-5" dirty="0">
                <a:solidFill>
                  <a:srgbClr val="000000"/>
                </a:solidFill>
                <a:latin typeface="微软雅黑"/>
                <a:cs typeface="微软雅黑"/>
              </a:rPr>
              <a:t>距离直</a:t>
            </a:r>
            <a:r>
              <a:rPr sz="2800" b="1" spc="-15" dirty="0">
                <a:solidFill>
                  <a:srgbClr val="000000"/>
                </a:solidFill>
                <a:latin typeface="微软雅黑"/>
                <a:cs typeface="微软雅黑"/>
              </a:rPr>
              <a:t>线</a:t>
            </a:r>
            <a:r>
              <a:rPr sz="2800" b="1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2775" b="1" baseline="-21021" dirty="0">
                <a:solidFill>
                  <a:srgbClr val="000000"/>
                </a:solidFill>
                <a:latin typeface="Arial"/>
                <a:cs typeface="Arial"/>
              </a:rPr>
              <a:t>1</a:t>
            </a:r>
            <a:r>
              <a:rPr sz="2800" b="1" dirty="0">
                <a:solidFill>
                  <a:srgbClr val="000000"/>
                </a:solidFill>
                <a:latin typeface="Arial"/>
                <a:cs typeface="Arial"/>
              </a:rPr>
              <a:t>p</a:t>
            </a:r>
            <a:r>
              <a:rPr sz="2775" b="1" baseline="-21021" dirty="0">
                <a:solidFill>
                  <a:srgbClr val="000000"/>
                </a:solidFill>
                <a:latin typeface="Arial"/>
                <a:cs typeface="Arial"/>
              </a:rPr>
              <a:t>n</a:t>
            </a:r>
            <a:r>
              <a:rPr sz="2800" b="1" spc="-5" dirty="0">
                <a:solidFill>
                  <a:srgbClr val="000000"/>
                </a:solidFill>
                <a:latin typeface="微软雅黑"/>
                <a:cs typeface="微软雅黑"/>
              </a:rPr>
              <a:t>最远的点）</a:t>
            </a:r>
            <a:endParaRPr sz="28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26435" y="299720"/>
            <a:ext cx="2724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406C"/>
                </a:solidFill>
              </a:rPr>
              <a:t>快速凸包算法</a:t>
            </a:r>
            <a:endParaRPr sz="3600"/>
          </a:p>
        </p:txBody>
      </p:sp>
      <p:sp>
        <p:nvSpPr>
          <p:cNvPr id="4" name="object 4"/>
          <p:cNvSpPr/>
          <p:nvPr/>
        </p:nvSpPr>
        <p:spPr>
          <a:xfrm>
            <a:off x="2581910" y="1629791"/>
            <a:ext cx="981710" cy="282575"/>
          </a:xfrm>
          <a:custGeom>
            <a:avLst/>
            <a:gdLst/>
            <a:ahLst/>
            <a:cxnLst/>
            <a:rect l="l" t="t" r="r" b="b"/>
            <a:pathLst>
              <a:path w="981710" h="282575">
                <a:moveTo>
                  <a:pt x="891159" y="0"/>
                </a:moveTo>
                <a:lnTo>
                  <a:pt x="887222" y="11430"/>
                </a:lnTo>
                <a:lnTo>
                  <a:pt x="903529" y="18504"/>
                </a:lnTo>
                <a:lnTo>
                  <a:pt x="917575" y="28305"/>
                </a:lnTo>
                <a:lnTo>
                  <a:pt x="946098" y="73852"/>
                </a:lnTo>
                <a:lnTo>
                  <a:pt x="954393" y="115623"/>
                </a:lnTo>
                <a:lnTo>
                  <a:pt x="955420" y="139700"/>
                </a:lnTo>
                <a:lnTo>
                  <a:pt x="954375" y="164580"/>
                </a:lnTo>
                <a:lnTo>
                  <a:pt x="946044" y="207529"/>
                </a:lnTo>
                <a:lnTo>
                  <a:pt x="917622" y="253777"/>
                </a:lnTo>
                <a:lnTo>
                  <a:pt x="887602" y="270763"/>
                </a:lnTo>
                <a:lnTo>
                  <a:pt x="891159" y="282321"/>
                </a:lnTo>
                <a:lnTo>
                  <a:pt x="929655" y="264239"/>
                </a:lnTo>
                <a:lnTo>
                  <a:pt x="957961" y="232918"/>
                </a:lnTo>
                <a:lnTo>
                  <a:pt x="975391" y="191071"/>
                </a:lnTo>
                <a:lnTo>
                  <a:pt x="981201" y="141224"/>
                </a:lnTo>
                <a:lnTo>
                  <a:pt x="979749" y="115339"/>
                </a:lnTo>
                <a:lnTo>
                  <a:pt x="968128" y="69429"/>
                </a:lnTo>
                <a:lnTo>
                  <a:pt x="945005" y="32093"/>
                </a:lnTo>
                <a:lnTo>
                  <a:pt x="911615" y="7379"/>
                </a:lnTo>
                <a:lnTo>
                  <a:pt x="891159" y="0"/>
                </a:lnTo>
                <a:close/>
              </a:path>
              <a:path w="981710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8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462526" y="1629791"/>
            <a:ext cx="982980" cy="282575"/>
          </a:xfrm>
          <a:custGeom>
            <a:avLst/>
            <a:gdLst/>
            <a:ahLst/>
            <a:cxnLst/>
            <a:rect l="l" t="t" r="r" b="b"/>
            <a:pathLst>
              <a:path w="982979" h="282575">
                <a:moveTo>
                  <a:pt x="892683" y="0"/>
                </a:moveTo>
                <a:lnTo>
                  <a:pt x="888746" y="11430"/>
                </a:lnTo>
                <a:lnTo>
                  <a:pt x="905053" y="18504"/>
                </a:lnTo>
                <a:lnTo>
                  <a:pt x="919099" y="28305"/>
                </a:lnTo>
                <a:lnTo>
                  <a:pt x="947622" y="73852"/>
                </a:lnTo>
                <a:lnTo>
                  <a:pt x="955917" y="115623"/>
                </a:lnTo>
                <a:lnTo>
                  <a:pt x="956945" y="139700"/>
                </a:lnTo>
                <a:lnTo>
                  <a:pt x="955899" y="164580"/>
                </a:lnTo>
                <a:lnTo>
                  <a:pt x="947568" y="207529"/>
                </a:lnTo>
                <a:lnTo>
                  <a:pt x="919146" y="253777"/>
                </a:lnTo>
                <a:lnTo>
                  <a:pt x="889126" y="270763"/>
                </a:lnTo>
                <a:lnTo>
                  <a:pt x="892683" y="282321"/>
                </a:lnTo>
                <a:lnTo>
                  <a:pt x="931179" y="264239"/>
                </a:lnTo>
                <a:lnTo>
                  <a:pt x="959485" y="232918"/>
                </a:lnTo>
                <a:lnTo>
                  <a:pt x="976915" y="191071"/>
                </a:lnTo>
                <a:lnTo>
                  <a:pt x="982726" y="141224"/>
                </a:lnTo>
                <a:lnTo>
                  <a:pt x="981273" y="115339"/>
                </a:lnTo>
                <a:lnTo>
                  <a:pt x="969652" y="69429"/>
                </a:lnTo>
                <a:lnTo>
                  <a:pt x="946529" y="32093"/>
                </a:lnTo>
                <a:lnTo>
                  <a:pt x="913139" y="7379"/>
                </a:lnTo>
                <a:lnTo>
                  <a:pt x="892683" y="0"/>
                </a:lnTo>
                <a:close/>
              </a:path>
              <a:path w="982979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4" y="28305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5250" y="1629791"/>
            <a:ext cx="982980" cy="282575"/>
          </a:xfrm>
          <a:custGeom>
            <a:avLst/>
            <a:gdLst/>
            <a:ahLst/>
            <a:cxnLst/>
            <a:rect l="l" t="t" r="r" b="b"/>
            <a:pathLst>
              <a:path w="982979" h="282575">
                <a:moveTo>
                  <a:pt x="892682" y="0"/>
                </a:moveTo>
                <a:lnTo>
                  <a:pt x="888746" y="11430"/>
                </a:lnTo>
                <a:lnTo>
                  <a:pt x="905053" y="18504"/>
                </a:lnTo>
                <a:lnTo>
                  <a:pt x="919098" y="28305"/>
                </a:lnTo>
                <a:lnTo>
                  <a:pt x="947622" y="73852"/>
                </a:lnTo>
                <a:lnTo>
                  <a:pt x="955917" y="115623"/>
                </a:lnTo>
                <a:lnTo>
                  <a:pt x="956945" y="139700"/>
                </a:lnTo>
                <a:lnTo>
                  <a:pt x="955899" y="164580"/>
                </a:lnTo>
                <a:lnTo>
                  <a:pt x="947568" y="207529"/>
                </a:lnTo>
                <a:lnTo>
                  <a:pt x="919146" y="253777"/>
                </a:lnTo>
                <a:lnTo>
                  <a:pt x="889126" y="270763"/>
                </a:lnTo>
                <a:lnTo>
                  <a:pt x="892682" y="282321"/>
                </a:lnTo>
                <a:lnTo>
                  <a:pt x="931179" y="264239"/>
                </a:lnTo>
                <a:lnTo>
                  <a:pt x="959484" y="232918"/>
                </a:lnTo>
                <a:lnTo>
                  <a:pt x="976915" y="191071"/>
                </a:lnTo>
                <a:lnTo>
                  <a:pt x="982726" y="141224"/>
                </a:lnTo>
                <a:lnTo>
                  <a:pt x="981273" y="115339"/>
                </a:lnTo>
                <a:lnTo>
                  <a:pt x="969652" y="69429"/>
                </a:lnTo>
                <a:lnTo>
                  <a:pt x="946529" y="32093"/>
                </a:lnTo>
                <a:lnTo>
                  <a:pt x="913139" y="7379"/>
                </a:lnTo>
                <a:lnTo>
                  <a:pt x="892682" y="0"/>
                </a:lnTo>
                <a:close/>
              </a:path>
              <a:path w="982979" h="282575">
                <a:moveTo>
                  <a:pt x="90043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780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753" y="28305"/>
                </a:lnTo>
                <a:lnTo>
                  <a:pt x="94106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36270" y="1540002"/>
            <a:ext cx="7942580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2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469265" algn="l"/>
                <a:tab pos="469900" algn="l"/>
                <a:tab pos="2245360" algn="l"/>
                <a:tab pos="4126229" algn="l"/>
                <a:tab pos="5248275" algn="l"/>
                <a:tab pos="6109335" algn="l"/>
              </a:tabLst>
            </a:pPr>
            <a:r>
              <a:rPr sz="2400" dirty="0">
                <a:latin typeface="微软雅黑"/>
                <a:cs typeface="微软雅黑"/>
              </a:rPr>
              <a:t>对于</a:t>
            </a:r>
            <a:r>
              <a:rPr sz="2400" spc="-5" dirty="0">
                <a:latin typeface="微软雅黑"/>
                <a:cs typeface="微软雅黑"/>
              </a:rPr>
              <a:t>点</a:t>
            </a:r>
            <a:r>
              <a:rPr sz="2400" dirty="0">
                <a:latin typeface="Cambria Math"/>
                <a:cs typeface="Cambria Math"/>
              </a:rPr>
              <a:t>𝑝1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𝑥1, 𝑦1  ,</a:t>
            </a:r>
            <a:r>
              <a:rPr sz="2400" spc="-3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𝑝2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𝑥2,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𝑦2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	𝑝3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	𝑥3, 𝑦3</a:t>
            </a:r>
            <a:r>
              <a:rPr sz="2400" spc="3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,</a:t>
            </a:r>
            <a:endParaRPr sz="24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650">
              <a:latin typeface="Cambria Math"/>
              <a:cs typeface="Cambria Math"/>
            </a:endParaRPr>
          </a:p>
          <a:p>
            <a:pPr marL="245745">
              <a:lnSpc>
                <a:spcPct val="100000"/>
              </a:lnSpc>
            </a:pPr>
            <a:r>
              <a:rPr sz="2400" dirty="0">
                <a:latin typeface="宋体"/>
                <a:cs typeface="宋体"/>
              </a:rPr>
              <a:t>当且仅当下列表达</a:t>
            </a:r>
            <a:r>
              <a:rPr sz="2400" spc="530" dirty="0">
                <a:latin typeface="宋体"/>
                <a:cs typeface="宋体"/>
              </a:rPr>
              <a:t>式</a:t>
            </a:r>
            <a:r>
              <a:rPr sz="2400" dirty="0">
                <a:latin typeface="宋体"/>
                <a:cs typeface="宋体"/>
              </a:rPr>
              <a:t>为正时，</a:t>
            </a:r>
            <a:r>
              <a:rPr sz="2400" dirty="0">
                <a:latin typeface="Cambria Math"/>
                <a:cs typeface="Cambria Math"/>
              </a:rPr>
              <a:t>𝑝3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dirty="0">
                <a:latin typeface="宋体"/>
                <a:cs typeface="宋体"/>
              </a:rPr>
              <a:t>位于直</a:t>
            </a:r>
            <a:r>
              <a:rPr sz="2400" spc="525" dirty="0">
                <a:latin typeface="宋体"/>
                <a:cs typeface="宋体"/>
              </a:rPr>
              <a:t>线</a:t>
            </a:r>
            <a:r>
              <a:rPr sz="2400" spc="-5" dirty="0">
                <a:latin typeface="Cambria Math"/>
                <a:cs typeface="Cambria Math"/>
              </a:rPr>
              <a:t>𝑝1𝑝2</a:t>
            </a:r>
            <a:r>
              <a:rPr sz="2400" spc="-55" dirty="0">
                <a:latin typeface="Cambria Math"/>
                <a:cs typeface="Cambria Math"/>
              </a:rPr>
              <a:t> </a:t>
            </a:r>
            <a:r>
              <a:rPr sz="2400" dirty="0">
                <a:latin typeface="宋体"/>
                <a:cs typeface="宋体"/>
              </a:rPr>
              <a:t>的左侧。</a:t>
            </a:r>
            <a:endParaRPr sz="2400">
              <a:latin typeface="宋体"/>
              <a:cs typeface="宋体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36270" y="4399534"/>
            <a:ext cx="22796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Wingdings"/>
                <a:cs typeface="Wingdings"/>
              </a:rPr>
              <a:t></a:t>
            </a:r>
            <a:endParaRPr sz="2000">
              <a:latin typeface="Wingdings"/>
              <a:cs typeface="Wingding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44851" y="4126357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2514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949452" y="4126357"/>
            <a:ext cx="0" cy="933450"/>
          </a:xfrm>
          <a:custGeom>
            <a:avLst/>
            <a:gdLst/>
            <a:ahLst/>
            <a:cxnLst/>
            <a:rect l="l" t="t" r="r" b="b"/>
            <a:pathLst>
              <a:path h="933450">
                <a:moveTo>
                  <a:pt x="0" y="0"/>
                </a:moveTo>
                <a:lnTo>
                  <a:pt x="0" y="933450"/>
                </a:lnTo>
              </a:path>
            </a:pathLst>
          </a:custGeom>
          <a:ln w="2522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80338" y="4079494"/>
            <a:ext cx="1235075" cy="943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42925" algn="l"/>
                <a:tab pos="1080770" algn="l"/>
              </a:tabLst>
            </a:pPr>
            <a:r>
              <a:rPr sz="2000" dirty="0">
                <a:latin typeface="Cambria Math"/>
                <a:cs typeface="Cambria Math"/>
              </a:rPr>
              <a:t>𝑥1	</a:t>
            </a:r>
            <a:r>
              <a:rPr sz="2000" spc="-5" dirty="0">
                <a:latin typeface="Cambria Math"/>
                <a:cs typeface="Cambria Math"/>
              </a:rPr>
              <a:t>𝑦</a:t>
            </a:r>
            <a:r>
              <a:rPr sz="2000" dirty="0">
                <a:latin typeface="Cambria Math"/>
                <a:cs typeface="Cambria Math"/>
              </a:rPr>
              <a:t>1	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  <a:tabLst>
                <a:tab pos="542925" algn="l"/>
                <a:tab pos="1080770" algn="l"/>
              </a:tabLst>
            </a:pPr>
            <a:r>
              <a:rPr sz="2000" dirty="0">
                <a:latin typeface="Cambria Math"/>
                <a:cs typeface="Cambria Math"/>
              </a:rPr>
              <a:t>𝑥2	</a:t>
            </a:r>
            <a:r>
              <a:rPr sz="2000" spc="-5" dirty="0">
                <a:latin typeface="Cambria Math"/>
                <a:cs typeface="Cambria Math"/>
              </a:rPr>
              <a:t>𝑦</a:t>
            </a:r>
            <a:r>
              <a:rPr sz="2000" dirty="0">
                <a:latin typeface="Cambria Math"/>
                <a:cs typeface="Cambria Math"/>
              </a:rPr>
              <a:t>2	1</a:t>
            </a:r>
            <a:endParaRPr sz="20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  <a:tabLst>
                <a:tab pos="542925" algn="l"/>
                <a:tab pos="1080770" algn="l"/>
              </a:tabLst>
            </a:pPr>
            <a:r>
              <a:rPr sz="2000" dirty="0">
                <a:latin typeface="Cambria Math"/>
                <a:cs typeface="Cambria Math"/>
              </a:rPr>
              <a:t>𝑥3	</a:t>
            </a:r>
            <a:r>
              <a:rPr sz="2000" spc="-5" dirty="0">
                <a:latin typeface="Cambria Math"/>
                <a:cs typeface="Cambria Math"/>
              </a:rPr>
              <a:t>𝑦</a:t>
            </a:r>
            <a:r>
              <a:rPr sz="2000" dirty="0">
                <a:latin typeface="Cambria Math"/>
                <a:cs typeface="Cambria Math"/>
              </a:rPr>
              <a:t>3	1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46198" y="4399534"/>
            <a:ext cx="516636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= </a:t>
            </a:r>
            <a:r>
              <a:rPr sz="2000" spc="-5" dirty="0">
                <a:latin typeface="Cambria Math"/>
                <a:cs typeface="Cambria Math"/>
              </a:rPr>
              <a:t>𝑥1𝑦2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𝑥3𝑦1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latin typeface="Cambria Math"/>
                <a:cs typeface="Cambria Math"/>
              </a:rPr>
              <a:t>𝑥2𝑦3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𝑥3𝑦2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5" dirty="0">
                <a:latin typeface="Cambria Math"/>
                <a:cs typeface="Cambria Math"/>
              </a:rPr>
              <a:t>𝑥2𝑦1 </a:t>
            </a:r>
            <a:r>
              <a:rPr sz="2000" dirty="0">
                <a:latin typeface="Cambria Math"/>
                <a:cs typeface="Cambria Math"/>
              </a:rPr>
              <a:t>−</a:t>
            </a:r>
            <a:r>
              <a:rPr sz="2000" spc="2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𝑥1𝑦3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659993" y="1051686"/>
            <a:ext cx="48533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Arial"/>
                <a:cs typeface="Arial"/>
              </a:rPr>
              <a:t>1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"/>
                <a:cs typeface="Arial"/>
              </a:rPr>
              <a:t>void</a:t>
            </a:r>
            <a:r>
              <a:rPr sz="180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快速凸包</a:t>
            </a:r>
            <a:r>
              <a:rPr sz="1800" dirty="0">
                <a:latin typeface="Arial"/>
                <a:cs typeface="Arial"/>
              </a:rPr>
              <a:t>(P:</a:t>
            </a:r>
            <a:r>
              <a:rPr sz="1800" dirty="0">
                <a:latin typeface="微软雅黑"/>
                <a:cs typeface="微软雅黑"/>
              </a:rPr>
              <a:t>点集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S:</a:t>
            </a:r>
            <a:r>
              <a:rPr sz="1800" dirty="0">
                <a:latin typeface="微软雅黑"/>
                <a:cs typeface="微软雅黑"/>
              </a:rPr>
              <a:t>向量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/>
                <a:cs typeface="Arial"/>
              </a:rPr>
              <a:t>/*S.p,S.q:</a:t>
            </a:r>
            <a:r>
              <a:rPr sz="1800" dirty="0">
                <a:latin typeface="微软雅黑"/>
                <a:cs typeface="微软雅黑"/>
              </a:rPr>
              <a:t>点</a:t>
            </a:r>
            <a:r>
              <a:rPr sz="1800" spc="-5" dirty="0">
                <a:latin typeface="Arial"/>
                <a:cs typeface="Arial"/>
              </a:rPr>
              <a:t>*/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){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9993" y="1325435"/>
            <a:ext cx="419100" cy="298958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5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7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spc="-5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Arial"/>
                <a:cs typeface="Arial"/>
              </a:rPr>
              <a:t>10</a:t>
            </a:r>
            <a:r>
              <a:rPr sz="1800" spc="-8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26435" y="299720"/>
            <a:ext cx="2724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406C"/>
                </a:solidFill>
              </a:rPr>
              <a:t>快速凸包算法</a:t>
            </a:r>
            <a:endParaRPr sz="3600"/>
          </a:p>
        </p:txBody>
      </p:sp>
      <p:sp>
        <p:nvSpPr>
          <p:cNvPr id="6" name="object 6"/>
          <p:cNvSpPr/>
          <p:nvPr/>
        </p:nvSpPr>
        <p:spPr>
          <a:xfrm>
            <a:off x="4296346" y="4569142"/>
            <a:ext cx="173354" cy="17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567362" y="4380166"/>
            <a:ext cx="173354" cy="171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990778" y="4563046"/>
            <a:ext cx="173354" cy="173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22738" y="5623750"/>
            <a:ext cx="173354" cy="1733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943278" y="5855398"/>
            <a:ext cx="173354" cy="17335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871150" y="4977574"/>
            <a:ext cx="173354" cy="171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856922" y="5280850"/>
            <a:ext cx="171830" cy="173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295578" y="4979098"/>
            <a:ext cx="171830" cy="17030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872418" y="5145214"/>
            <a:ext cx="173355" cy="173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199822" y="4611814"/>
            <a:ext cx="173354" cy="1733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461950" y="5546026"/>
            <a:ext cx="173355" cy="1718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3636264" y="5696915"/>
            <a:ext cx="4322445" cy="314325"/>
          </a:xfrm>
          <a:custGeom>
            <a:avLst/>
            <a:gdLst/>
            <a:ahLst/>
            <a:cxnLst/>
            <a:rect l="l" t="t" r="r" b="b"/>
            <a:pathLst>
              <a:path w="4322445" h="314325">
                <a:moveTo>
                  <a:pt x="1524" y="0"/>
                </a:moveTo>
                <a:lnTo>
                  <a:pt x="0" y="28536"/>
                </a:lnTo>
                <a:lnTo>
                  <a:pt x="114173" y="34696"/>
                </a:lnTo>
                <a:lnTo>
                  <a:pt x="115697" y="6159"/>
                </a:lnTo>
                <a:lnTo>
                  <a:pt x="1524" y="0"/>
                </a:lnTo>
                <a:close/>
              </a:path>
              <a:path w="4322445" h="314325">
                <a:moveTo>
                  <a:pt x="201295" y="10782"/>
                </a:moveTo>
                <a:lnTo>
                  <a:pt x="199771" y="39306"/>
                </a:lnTo>
                <a:lnTo>
                  <a:pt x="313816" y="45465"/>
                </a:lnTo>
                <a:lnTo>
                  <a:pt x="315340" y="16929"/>
                </a:lnTo>
                <a:lnTo>
                  <a:pt x="201295" y="10782"/>
                </a:lnTo>
                <a:close/>
              </a:path>
              <a:path w="4322445" h="314325">
                <a:moveTo>
                  <a:pt x="400938" y="21551"/>
                </a:moveTo>
                <a:lnTo>
                  <a:pt x="399414" y="50076"/>
                </a:lnTo>
                <a:lnTo>
                  <a:pt x="513588" y="56235"/>
                </a:lnTo>
                <a:lnTo>
                  <a:pt x="515112" y="27698"/>
                </a:lnTo>
                <a:lnTo>
                  <a:pt x="400938" y="21551"/>
                </a:lnTo>
                <a:close/>
              </a:path>
              <a:path w="4322445" h="314325">
                <a:moveTo>
                  <a:pt x="600710" y="32321"/>
                </a:moveTo>
                <a:lnTo>
                  <a:pt x="599186" y="60845"/>
                </a:lnTo>
                <a:lnTo>
                  <a:pt x="713359" y="67005"/>
                </a:lnTo>
                <a:lnTo>
                  <a:pt x="714883" y="38468"/>
                </a:lnTo>
                <a:lnTo>
                  <a:pt x="600710" y="32321"/>
                </a:lnTo>
                <a:close/>
              </a:path>
              <a:path w="4322445" h="314325">
                <a:moveTo>
                  <a:pt x="800481" y="43091"/>
                </a:moveTo>
                <a:lnTo>
                  <a:pt x="798957" y="71615"/>
                </a:lnTo>
                <a:lnTo>
                  <a:pt x="913002" y="77774"/>
                </a:lnTo>
                <a:lnTo>
                  <a:pt x="914653" y="49237"/>
                </a:lnTo>
                <a:lnTo>
                  <a:pt x="800481" y="43091"/>
                </a:lnTo>
                <a:close/>
              </a:path>
              <a:path w="4322445" h="314325">
                <a:moveTo>
                  <a:pt x="1000251" y="53860"/>
                </a:moveTo>
                <a:lnTo>
                  <a:pt x="998727" y="82397"/>
                </a:lnTo>
                <a:lnTo>
                  <a:pt x="1112774" y="88544"/>
                </a:lnTo>
                <a:lnTo>
                  <a:pt x="1114298" y="60007"/>
                </a:lnTo>
                <a:lnTo>
                  <a:pt x="1000251" y="53860"/>
                </a:lnTo>
                <a:close/>
              </a:path>
              <a:path w="4322445" h="314325">
                <a:moveTo>
                  <a:pt x="1199896" y="64630"/>
                </a:moveTo>
                <a:lnTo>
                  <a:pt x="1198372" y="93167"/>
                </a:lnTo>
                <a:lnTo>
                  <a:pt x="1312545" y="99313"/>
                </a:lnTo>
                <a:lnTo>
                  <a:pt x="1314069" y="70789"/>
                </a:lnTo>
                <a:lnTo>
                  <a:pt x="1199896" y="64630"/>
                </a:lnTo>
                <a:close/>
              </a:path>
              <a:path w="4322445" h="314325">
                <a:moveTo>
                  <a:pt x="1399666" y="75399"/>
                </a:moveTo>
                <a:lnTo>
                  <a:pt x="1398143" y="103936"/>
                </a:lnTo>
                <a:lnTo>
                  <a:pt x="1512315" y="110083"/>
                </a:lnTo>
                <a:lnTo>
                  <a:pt x="1513839" y="81559"/>
                </a:lnTo>
                <a:lnTo>
                  <a:pt x="1399666" y="75399"/>
                </a:lnTo>
                <a:close/>
              </a:path>
              <a:path w="4322445" h="314325">
                <a:moveTo>
                  <a:pt x="1599438" y="86169"/>
                </a:moveTo>
                <a:lnTo>
                  <a:pt x="1597914" y="114706"/>
                </a:lnTo>
                <a:lnTo>
                  <a:pt x="1711960" y="120853"/>
                </a:lnTo>
                <a:lnTo>
                  <a:pt x="1713484" y="92328"/>
                </a:lnTo>
                <a:lnTo>
                  <a:pt x="1599438" y="86169"/>
                </a:lnTo>
                <a:close/>
              </a:path>
              <a:path w="4322445" h="314325">
                <a:moveTo>
                  <a:pt x="1799082" y="96939"/>
                </a:moveTo>
                <a:lnTo>
                  <a:pt x="1797558" y="125475"/>
                </a:lnTo>
                <a:lnTo>
                  <a:pt x="1911731" y="131622"/>
                </a:lnTo>
                <a:lnTo>
                  <a:pt x="1913255" y="103098"/>
                </a:lnTo>
                <a:lnTo>
                  <a:pt x="1799082" y="96939"/>
                </a:lnTo>
                <a:close/>
              </a:path>
              <a:path w="4322445" h="314325">
                <a:moveTo>
                  <a:pt x="1998852" y="107708"/>
                </a:moveTo>
                <a:lnTo>
                  <a:pt x="1997328" y="136245"/>
                </a:lnTo>
                <a:lnTo>
                  <a:pt x="2111502" y="142405"/>
                </a:lnTo>
                <a:lnTo>
                  <a:pt x="2113026" y="113868"/>
                </a:lnTo>
                <a:lnTo>
                  <a:pt x="1998852" y="107708"/>
                </a:lnTo>
                <a:close/>
              </a:path>
              <a:path w="4322445" h="314325">
                <a:moveTo>
                  <a:pt x="2198624" y="118478"/>
                </a:moveTo>
                <a:lnTo>
                  <a:pt x="2197100" y="147015"/>
                </a:lnTo>
                <a:lnTo>
                  <a:pt x="2311146" y="153174"/>
                </a:lnTo>
                <a:lnTo>
                  <a:pt x="2312797" y="124637"/>
                </a:lnTo>
                <a:lnTo>
                  <a:pt x="2198624" y="118478"/>
                </a:lnTo>
                <a:close/>
              </a:path>
              <a:path w="4322445" h="314325">
                <a:moveTo>
                  <a:pt x="2398395" y="129247"/>
                </a:moveTo>
                <a:lnTo>
                  <a:pt x="2396871" y="157784"/>
                </a:lnTo>
                <a:lnTo>
                  <a:pt x="2510916" y="163944"/>
                </a:lnTo>
                <a:lnTo>
                  <a:pt x="2512441" y="135407"/>
                </a:lnTo>
                <a:lnTo>
                  <a:pt x="2398395" y="129247"/>
                </a:lnTo>
                <a:close/>
              </a:path>
              <a:path w="4322445" h="314325">
                <a:moveTo>
                  <a:pt x="2598039" y="140017"/>
                </a:moveTo>
                <a:lnTo>
                  <a:pt x="2596515" y="168554"/>
                </a:lnTo>
                <a:lnTo>
                  <a:pt x="2710688" y="174713"/>
                </a:lnTo>
                <a:lnTo>
                  <a:pt x="2712212" y="146176"/>
                </a:lnTo>
                <a:lnTo>
                  <a:pt x="2598039" y="140017"/>
                </a:lnTo>
                <a:close/>
              </a:path>
              <a:path w="4322445" h="314325">
                <a:moveTo>
                  <a:pt x="2797810" y="150787"/>
                </a:moveTo>
                <a:lnTo>
                  <a:pt x="2796286" y="179323"/>
                </a:lnTo>
                <a:lnTo>
                  <a:pt x="2910459" y="185483"/>
                </a:lnTo>
                <a:lnTo>
                  <a:pt x="2911983" y="156946"/>
                </a:lnTo>
                <a:lnTo>
                  <a:pt x="2797810" y="150787"/>
                </a:lnTo>
                <a:close/>
              </a:path>
              <a:path w="4322445" h="314325">
                <a:moveTo>
                  <a:pt x="2997581" y="161569"/>
                </a:moveTo>
                <a:lnTo>
                  <a:pt x="2996057" y="190093"/>
                </a:lnTo>
                <a:lnTo>
                  <a:pt x="3110103" y="196253"/>
                </a:lnTo>
                <a:lnTo>
                  <a:pt x="3111627" y="167716"/>
                </a:lnTo>
                <a:lnTo>
                  <a:pt x="2997581" y="161569"/>
                </a:lnTo>
                <a:close/>
              </a:path>
              <a:path w="4322445" h="314325">
                <a:moveTo>
                  <a:pt x="3197225" y="172338"/>
                </a:moveTo>
                <a:lnTo>
                  <a:pt x="3195701" y="200863"/>
                </a:lnTo>
                <a:lnTo>
                  <a:pt x="3309874" y="207022"/>
                </a:lnTo>
                <a:lnTo>
                  <a:pt x="3311397" y="178485"/>
                </a:lnTo>
                <a:lnTo>
                  <a:pt x="3197225" y="172338"/>
                </a:lnTo>
                <a:close/>
              </a:path>
              <a:path w="4322445" h="314325">
                <a:moveTo>
                  <a:pt x="3396995" y="183108"/>
                </a:moveTo>
                <a:lnTo>
                  <a:pt x="3395471" y="211632"/>
                </a:lnTo>
                <a:lnTo>
                  <a:pt x="3509644" y="217792"/>
                </a:lnTo>
                <a:lnTo>
                  <a:pt x="3511168" y="189255"/>
                </a:lnTo>
                <a:lnTo>
                  <a:pt x="3396995" y="183108"/>
                </a:lnTo>
                <a:close/>
              </a:path>
              <a:path w="4322445" h="314325">
                <a:moveTo>
                  <a:pt x="3596766" y="193878"/>
                </a:moveTo>
                <a:lnTo>
                  <a:pt x="3595242" y="222402"/>
                </a:lnTo>
                <a:lnTo>
                  <a:pt x="3709289" y="228561"/>
                </a:lnTo>
                <a:lnTo>
                  <a:pt x="3710940" y="200024"/>
                </a:lnTo>
                <a:lnTo>
                  <a:pt x="3596766" y="193878"/>
                </a:lnTo>
                <a:close/>
              </a:path>
              <a:path w="4322445" h="314325">
                <a:moveTo>
                  <a:pt x="3796538" y="204647"/>
                </a:moveTo>
                <a:lnTo>
                  <a:pt x="3795014" y="233184"/>
                </a:lnTo>
                <a:lnTo>
                  <a:pt x="3909060" y="239331"/>
                </a:lnTo>
                <a:lnTo>
                  <a:pt x="3910584" y="210794"/>
                </a:lnTo>
                <a:lnTo>
                  <a:pt x="3796538" y="204647"/>
                </a:lnTo>
                <a:close/>
              </a:path>
              <a:path w="4322445" h="314325">
                <a:moveTo>
                  <a:pt x="3996182" y="215417"/>
                </a:moveTo>
                <a:lnTo>
                  <a:pt x="3994658" y="243954"/>
                </a:lnTo>
                <a:lnTo>
                  <a:pt x="4108831" y="250101"/>
                </a:lnTo>
                <a:lnTo>
                  <a:pt x="4110355" y="221576"/>
                </a:lnTo>
                <a:lnTo>
                  <a:pt x="3996182" y="215417"/>
                </a:lnTo>
                <a:close/>
              </a:path>
              <a:path w="4322445" h="314325">
                <a:moveTo>
                  <a:pt x="4240149" y="171335"/>
                </a:moveTo>
                <a:lnTo>
                  <a:pt x="4237101" y="228399"/>
                </a:lnTo>
                <a:lnTo>
                  <a:pt x="4251452" y="229171"/>
                </a:lnTo>
                <a:lnTo>
                  <a:pt x="4249801" y="257708"/>
                </a:lnTo>
                <a:lnTo>
                  <a:pt x="4235535" y="257708"/>
                </a:lnTo>
                <a:lnTo>
                  <a:pt x="4232529" y="314007"/>
                </a:lnTo>
                <a:lnTo>
                  <a:pt x="4307980" y="257708"/>
                </a:lnTo>
                <a:lnTo>
                  <a:pt x="4249801" y="257708"/>
                </a:lnTo>
                <a:lnTo>
                  <a:pt x="4235576" y="256941"/>
                </a:lnTo>
                <a:lnTo>
                  <a:pt x="4309007" y="256941"/>
                </a:lnTo>
                <a:lnTo>
                  <a:pt x="4321937" y="247294"/>
                </a:lnTo>
                <a:lnTo>
                  <a:pt x="4240149" y="171335"/>
                </a:lnTo>
                <a:close/>
              </a:path>
              <a:path w="4322445" h="314325">
                <a:moveTo>
                  <a:pt x="4237101" y="228399"/>
                </a:moveTo>
                <a:lnTo>
                  <a:pt x="4235576" y="256941"/>
                </a:lnTo>
                <a:lnTo>
                  <a:pt x="4249801" y="257708"/>
                </a:lnTo>
                <a:lnTo>
                  <a:pt x="4251452" y="229171"/>
                </a:lnTo>
                <a:lnTo>
                  <a:pt x="4237101" y="228399"/>
                </a:lnTo>
                <a:close/>
              </a:path>
              <a:path w="4322445" h="314325">
                <a:moveTo>
                  <a:pt x="4195953" y="226186"/>
                </a:moveTo>
                <a:lnTo>
                  <a:pt x="4194429" y="254723"/>
                </a:lnTo>
                <a:lnTo>
                  <a:pt x="4235576" y="256941"/>
                </a:lnTo>
                <a:lnTo>
                  <a:pt x="4237101" y="228399"/>
                </a:lnTo>
                <a:lnTo>
                  <a:pt x="4195953" y="22618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3212719" y="5642864"/>
            <a:ext cx="24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p</a:t>
            </a:r>
            <a:endParaRPr sz="2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72982" y="5628233"/>
            <a:ext cx="2425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latin typeface="Arial"/>
                <a:cs typeface="Arial"/>
              </a:rPr>
              <a:t>q</a:t>
            </a:r>
            <a:endParaRPr sz="2800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3629405" y="4126229"/>
            <a:ext cx="2536825" cy="1597660"/>
          </a:xfrm>
          <a:custGeom>
            <a:avLst/>
            <a:gdLst/>
            <a:ahLst/>
            <a:cxnLst/>
            <a:rect l="l" t="t" r="r" b="b"/>
            <a:pathLst>
              <a:path w="2536825" h="1597660">
                <a:moveTo>
                  <a:pt x="96901" y="1512582"/>
                </a:moveTo>
                <a:lnTo>
                  <a:pt x="0" y="1573288"/>
                </a:lnTo>
                <a:lnTo>
                  <a:pt x="15240" y="1597507"/>
                </a:lnTo>
                <a:lnTo>
                  <a:pt x="112014" y="1536788"/>
                </a:lnTo>
                <a:lnTo>
                  <a:pt x="96901" y="1512582"/>
                </a:lnTo>
                <a:close/>
              </a:path>
              <a:path w="2536825" h="1597660">
                <a:moveTo>
                  <a:pt x="266319" y="1406398"/>
                </a:moveTo>
                <a:lnTo>
                  <a:pt x="169545" y="1467053"/>
                </a:lnTo>
                <a:lnTo>
                  <a:pt x="184658" y="1491259"/>
                </a:lnTo>
                <a:lnTo>
                  <a:pt x="281559" y="1430528"/>
                </a:lnTo>
                <a:lnTo>
                  <a:pt x="266319" y="1406398"/>
                </a:lnTo>
                <a:close/>
              </a:path>
              <a:path w="2536825" h="1597660">
                <a:moveTo>
                  <a:pt x="435864" y="1300099"/>
                </a:moveTo>
                <a:lnTo>
                  <a:pt x="338963" y="1360805"/>
                </a:lnTo>
                <a:lnTo>
                  <a:pt x="354203" y="1385062"/>
                </a:lnTo>
                <a:lnTo>
                  <a:pt x="450977" y="1324356"/>
                </a:lnTo>
                <a:lnTo>
                  <a:pt x="435864" y="1300099"/>
                </a:lnTo>
                <a:close/>
              </a:path>
              <a:path w="2536825" h="1597660">
                <a:moveTo>
                  <a:pt x="605282" y="1193927"/>
                </a:moveTo>
                <a:lnTo>
                  <a:pt x="508508" y="1254633"/>
                </a:lnTo>
                <a:lnTo>
                  <a:pt x="523621" y="1278763"/>
                </a:lnTo>
                <a:lnTo>
                  <a:pt x="620522" y="1218057"/>
                </a:lnTo>
                <a:lnTo>
                  <a:pt x="605282" y="1193927"/>
                </a:lnTo>
                <a:close/>
              </a:path>
              <a:path w="2536825" h="1597660">
                <a:moveTo>
                  <a:pt x="774827" y="1087628"/>
                </a:moveTo>
                <a:lnTo>
                  <a:pt x="677926" y="1148334"/>
                </a:lnTo>
                <a:lnTo>
                  <a:pt x="693166" y="1172591"/>
                </a:lnTo>
                <a:lnTo>
                  <a:pt x="789940" y="1111885"/>
                </a:lnTo>
                <a:lnTo>
                  <a:pt x="774827" y="1087628"/>
                </a:lnTo>
                <a:close/>
              </a:path>
              <a:path w="2536825" h="1597660">
                <a:moveTo>
                  <a:pt x="944245" y="981456"/>
                </a:moveTo>
                <a:lnTo>
                  <a:pt x="847471" y="1042162"/>
                </a:lnTo>
                <a:lnTo>
                  <a:pt x="862584" y="1066292"/>
                </a:lnTo>
                <a:lnTo>
                  <a:pt x="959485" y="1005586"/>
                </a:lnTo>
                <a:lnTo>
                  <a:pt x="944245" y="981456"/>
                </a:lnTo>
                <a:close/>
              </a:path>
              <a:path w="2536825" h="1597660">
                <a:moveTo>
                  <a:pt x="1113790" y="875157"/>
                </a:moveTo>
                <a:lnTo>
                  <a:pt x="1016889" y="935863"/>
                </a:lnTo>
                <a:lnTo>
                  <a:pt x="1032129" y="960120"/>
                </a:lnTo>
                <a:lnTo>
                  <a:pt x="1128903" y="899414"/>
                </a:lnTo>
                <a:lnTo>
                  <a:pt x="1113790" y="875157"/>
                </a:lnTo>
                <a:close/>
              </a:path>
              <a:path w="2536825" h="1597660">
                <a:moveTo>
                  <a:pt x="1283208" y="768985"/>
                </a:moveTo>
                <a:lnTo>
                  <a:pt x="1186434" y="829691"/>
                </a:lnTo>
                <a:lnTo>
                  <a:pt x="1201547" y="853821"/>
                </a:lnTo>
                <a:lnTo>
                  <a:pt x="1298448" y="793115"/>
                </a:lnTo>
                <a:lnTo>
                  <a:pt x="1283208" y="768985"/>
                </a:lnTo>
                <a:close/>
              </a:path>
              <a:path w="2536825" h="1597660">
                <a:moveTo>
                  <a:pt x="1452753" y="662686"/>
                </a:moveTo>
                <a:lnTo>
                  <a:pt x="1355852" y="723392"/>
                </a:lnTo>
                <a:lnTo>
                  <a:pt x="1371092" y="747649"/>
                </a:lnTo>
                <a:lnTo>
                  <a:pt x="1467866" y="686943"/>
                </a:lnTo>
                <a:lnTo>
                  <a:pt x="1452753" y="662686"/>
                </a:lnTo>
                <a:close/>
              </a:path>
              <a:path w="2536825" h="1597660">
                <a:moveTo>
                  <a:pt x="1622171" y="556514"/>
                </a:moveTo>
                <a:lnTo>
                  <a:pt x="1525397" y="617220"/>
                </a:lnTo>
                <a:lnTo>
                  <a:pt x="1540510" y="641350"/>
                </a:lnTo>
                <a:lnTo>
                  <a:pt x="1637411" y="580644"/>
                </a:lnTo>
                <a:lnTo>
                  <a:pt x="1622171" y="556514"/>
                </a:lnTo>
                <a:close/>
              </a:path>
              <a:path w="2536825" h="1597660">
                <a:moveTo>
                  <a:pt x="1791716" y="450215"/>
                </a:moveTo>
                <a:lnTo>
                  <a:pt x="1694815" y="510921"/>
                </a:lnTo>
                <a:lnTo>
                  <a:pt x="1710055" y="535178"/>
                </a:lnTo>
                <a:lnTo>
                  <a:pt x="1806829" y="474472"/>
                </a:lnTo>
                <a:lnTo>
                  <a:pt x="1791716" y="450215"/>
                </a:lnTo>
                <a:close/>
              </a:path>
              <a:path w="2536825" h="1597660">
                <a:moveTo>
                  <a:pt x="1961134" y="344043"/>
                </a:moveTo>
                <a:lnTo>
                  <a:pt x="1864360" y="404749"/>
                </a:lnTo>
                <a:lnTo>
                  <a:pt x="1879473" y="428879"/>
                </a:lnTo>
                <a:lnTo>
                  <a:pt x="1976374" y="368173"/>
                </a:lnTo>
                <a:lnTo>
                  <a:pt x="1961134" y="344043"/>
                </a:lnTo>
                <a:close/>
              </a:path>
              <a:path w="2536825" h="1597660">
                <a:moveTo>
                  <a:pt x="2130679" y="237744"/>
                </a:moveTo>
                <a:lnTo>
                  <a:pt x="2033778" y="298450"/>
                </a:lnTo>
                <a:lnTo>
                  <a:pt x="2049018" y="322707"/>
                </a:lnTo>
                <a:lnTo>
                  <a:pt x="2145792" y="262001"/>
                </a:lnTo>
                <a:lnTo>
                  <a:pt x="2130679" y="237744"/>
                </a:lnTo>
                <a:close/>
              </a:path>
              <a:path w="2536825" h="1597660">
                <a:moveTo>
                  <a:pt x="2300097" y="131445"/>
                </a:moveTo>
                <a:lnTo>
                  <a:pt x="2203323" y="192151"/>
                </a:lnTo>
                <a:lnTo>
                  <a:pt x="2218436" y="216408"/>
                </a:lnTo>
                <a:lnTo>
                  <a:pt x="2315337" y="155702"/>
                </a:lnTo>
                <a:lnTo>
                  <a:pt x="2300097" y="131445"/>
                </a:lnTo>
                <a:close/>
              </a:path>
              <a:path w="2536825" h="1597660">
                <a:moveTo>
                  <a:pt x="2456583" y="33411"/>
                </a:moveTo>
                <a:lnTo>
                  <a:pt x="2372741" y="85979"/>
                </a:lnTo>
                <a:lnTo>
                  <a:pt x="2387981" y="110236"/>
                </a:lnTo>
                <a:lnTo>
                  <a:pt x="2471769" y="57632"/>
                </a:lnTo>
                <a:lnTo>
                  <a:pt x="2456583" y="33411"/>
                </a:lnTo>
                <a:close/>
              </a:path>
              <a:path w="2536825" h="1597660">
                <a:moveTo>
                  <a:pt x="2521092" y="25781"/>
                </a:moveTo>
                <a:lnTo>
                  <a:pt x="2468753" y="25781"/>
                </a:lnTo>
                <a:lnTo>
                  <a:pt x="2483866" y="50038"/>
                </a:lnTo>
                <a:lnTo>
                  <a:pt x="2471769" y="57632"/>
                </a:lnTo>
                <a:lnTo>
                  <a:pt x="2486914" y="81788"/>
                </a:lnTo>
                <a:lnTo>
                  <a:pt x="2521092" y="25781"/>
                </a:lnTo>
                <a:close/>
              </a:path>
              <a:path w="2536825" h="1597660">
                <a:moveTo>
                  <a:pt x="2468753" y="25781"/>
                </a:moveTo>
                <a:lnTo>
                  <a:pt x="2456583" y="33411"/>
                </a:lnTo>
                <a:lnTo>
                  <a:pt x="2471769" y="57632"/>
                </a:lnTo>
                <a:lnTo>
                  <a:pt x="2483866" y="50038"/>
                </a:lnTo>
                <a:lnTo>
                  <a:pt x="2468753" y="25781"/>
                </a:lnTo>
                <a:close/>
              </a:path>
              <a:path w="2536825" h="1597660">
                <a:moveTo>
                  <a:pt x="2536825" y="0"/>
                </a:moveTo>
                <a:lnTo>
                  <a:pt x="2441448" y="9271"/>
                </a:lnTo>
                <a:lnTo>
                  <a:pt x="2456583" y="33411"/>
                </a:lnTo>
                <a:lnTo>
                  <a:pt x="2468753" y="25781"/>
                </a:lnTo>
                <a:lnTo>
                  <a:pt x="2521092" y="25781"/>
                </a:lnTo>
                <a:lnTo>
                  <a:pt x="25368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168646" y="4114165"/>
            <a:ext cx="3468370" cy="2199640"/>
          </a:xfrm>
          <a:custGeom>
            <a:avLst/>
            <a:gdLst/>
            <a:ahLst/>
            <a:cxnLst/>
            <a:rect l="l" t="t" r="r" b="b"/>
            <a:pathLst>
              <a:path w="3468370" h="2199640">
                <a:moveTo>
                  <a:pt x="15239" y="0"/>
                </a:moveTo>
                <a:lnTo>
                  <a:pt x="0" y="24130"/>
                </a:lnTo>
                <a:lnTo>
                  <a:pt x="96646" y="85217"/>
                </a:lnTo>
                <a:lnTo>
                  <a:pt x="111887" y="61087"/>
                </a:lnTo>
                <a:lnTo>
                  <a:pt x="15239" y="0"/>
                </a:lnTo>
                <a:close/>
              </a:path>
              <a:path w="3468370" h="2199640">
                <a:moveTo>
                  <a:pt x="184276" y="106807"/>
                </a:moveTo>
                <a:lnTo>
                  <a:pt x="169037" y="131064"/>
                </a:lnTo>
                <a:lnTo>
                  <a:pt x="265683" y="192024"/>
                </a:lnTo>
                <a:lnTo>
                  <a:pt x="280924" y="167894"/>
                </a:lnTo>
                <a:lnTo>
                  <a:pt x="184276" y="106807"/>
                </a:lnTo>
                <a:close/>
              </a:path>
              <a:path w="3468370" h="2199640">
                <a:moveTo>
                  <a:pt x="353440" y="213741"/>
                </a:moveTo>
                <a:lnTo>
                  <a:pt x="338200" y="237871"/>
                </a:lnTo>
                <a:lnTo>
                  <a:pt x="434720" y="298958"/>
                </a:lnTo>
                <a:lnTo>
                  <a:pt x="450088" y="274828"/>
                </a:lnTo>
                <a:lnTo>
                  <a:pt x="353440" y="213741"/>
                </a:lnTo>
                <a:close/>
              </a:path>
              <a:path w="3468370" h="2199640">
                <a:moveTo>
                  <a:pt x="522477" y="320548"/>
                </a:moveTo>
                <a:lnTo>
                  <a:pt x="507238" y="344678"/>
                </a:lnTo>
                <a:lnTo>
                  <a:pt x="603884" y="405765"/>
                </a:lnTo>
                <a:lnTo>
                  <a:pt x="619125" y="381635"/>
                </a:lnTo>
                <a:lnTo>
                  <a:pt x="522477" y="320548"/>
                </a:lnTo>
                <a:close/>
              </a:path>
              <a:path w="3468370" h="2199640">
                <a:moveTo>
                  <a:pt x="691641" y="427482"/>
                </a:moveTo>
                <a:lnTo>
                  <a:pt x="676275" y="451612"/>
                </a:lnTo>
                <a:lnTo>
                  <a:pt x="772921" y="512699"/>
                </a:lnTo>
                <a:lnTo>
                  <a:pt x="788162" y="488569"/>
                </a:lnTo>
                <a:lnTo>
                  <a:pt x="691641" y="427482"/>
                </a:lnTo>
                <a:close/>
              </a:path>
              <a:path w="3468370" h="2199640">
                <a:moveTo>
                  <a:pt x="860678" y="534289"/>
                </a:moveTo>
                <a:lnTo>
                  <a:pt x="845438" y="558419"/>
                </a:lnTo>
                <a:lnTo>
                  <a:pt x="942086" y="619506"/>
                </a:lnTo>
                <a:lnTo>
                  <a:pt x="957326" y="595376"/>
                </a:lnTo>
                <a:lnTo>
                  <a:pt x="860678" y="534289"/>
                </a:lnTo>
                <a:close/>
              </a:path>
              <a:path w="3468370" h="2199640">
                <a:moveTo>
                  <a:pt x="1029715" y="641223"/>
                </a:moveTo>
                <a:lnTo>
                  <a:pt x="1014476" y="665353"/>
                </a:lnTo>
                <a:lnTo>
                  <a:pt x="1111123" y="726440"/>
                </a:lnTo>
                <a:lnTo>
                  <a:pt x="1126363" y="702310"/>
                </a:lnTo>
                <a:lnTo>
                  <a:pt x="1029715" y="641223"/>
                </a:lnTo>
                <a:close/>
              </a:path>
              <a:path w="3468370" h="2199640">
                <a:moveTo>
                  <a:pt x="1198879" y="748030"/>
                </a:moveTo>
                <a:lnTo>
                  <a:pt x="1183513" y="772160"/>
                </a:lnTo>
                <a:lnTo>
                  <a:pt x="1280159" y="833247"/>
                </a:lnTo>
                <a:lnTo>
                  <a:pt x="1295400" y="809117"/>
                </a:lnTo>
                <a:lnTo>
                  <a:pt x="1198879" y="748030"/>
                </a:lnTo>
                <a:close/>
              </a:path>
              <a:path w="3468370" h="2199640">
                <a:moveTo>
                  <a:pt x="1367917" y="854964"/>
                </a:moveTo>
                <a:lnTo>
                  <a:pt x="1352677" y="879094"/>
                </a:lnTo>
                <a:lnTo>
                  <a:pt x="1449324" y="940181"/>
                </a:lnTo>
                <a:lnTo>
                  <a:pt x="1464563" y="915924"/>
                </a:lnTo>
                <a:lnTo>
                  <a:pt x="1367917" y="854964"/>
                </a:lnTo>
                <a:close/>
              </a:path>
              <a:path w="3468370" h="2199640">
                <a:moveTo>
                  <a:pt x="1536953" y="961771"/>
                </a:moveTo>
                <a:lnTo>
                  <a:pt x="1521713" y="985901"/>
                </a:lnTo>
                <a:lnTo>
                  <a:pt x="1618360" y="1046988"/>
                </a:lnTo>
                <a:lnTo>
                  <a:pt x="1633601" y="1022858"/>
                </a:lnTo>
                <a:lnTo>
                  <a:pt x="1536953" y="961771"/>
                </a:lnTo>
                <a:close/>
              </a:path>
              <a:path w="3468370" h="2199640">
                <a:moveTo>
                  <a:pt x="1706118" y="1068705"/>
                </a:moveTo>
                <a:lnTo>
                  <a:pt x="1690877" y="1092835"/>
                </a:lnTo>
                <a:lnTo>
                  <a:pt x="1787398" y="1153922"/>
                </a:lnTo>
                <a:lnTo>
                  <a:pt x="1802764" y="1129665"/>
                </a:lnTo>
                <a:lnTo>
                  <a:pt x="1706118" y="1068705"/>
                </a:lnTo>
                <a:close/>
              </a:path>
              <a:path w="3468370" h="2199640">
                <a:moveTo>
                  <a:pt x="1875154" y="1175512"/>
                </a:moveTo>
                <a:lnTo>
                  <a:pt x="1859914" y="1199642"/>
                </a:lnTo>
                <a:lnTo>
                  <a:pt x="1956561" y="1260729"/>
                </a:lnTo>
                <a:lnTo>
                  <a:pt x="1971802" y="1236599"/>
                </a:lnTo>
                <a:lnTo>
                  <a:pt x="1875154" y="1175512"/>
                </a:lnTo>
                <a:close/>
              </a:path>
              <a:path w="3468370" h="2199640">
                <a:moveTo>
                  <a:pt x="2044319" y="1282319"/>
                </a:moveTo>
                <a:lnTo>
                  <a:pt x="2028952" y="1306576"/>
                </a:lnTo>
                <a:lnTo>
                  <a:pt x="2125599" y="1367663"/>
                </a:lnTo>
                <a:lnTo>
                  <a:pt x="2140838" y="1343406"/>
                </a:lnTo>
                <a:lnTo>
                  <a:pt x="2044319" y="1282319"/>
                </a:lnTo>
                <a:close/>
              </a:path>
              <a:path w="3468370" h="2199640">
                <a:moveTo>
                  <a:pt x="2213355" y="1389253"/>
                </a:moveTo>
                <a:lnTo>
                  <a:pt x="2198115" y="1413383"/>
                </a:lnTo>
                <a:lnTo>
                  <a:pt x="2294762" y="1474470"/>
                </a:lnTo>
                <a:lnTo>
                  <a:pt x="2310003" y="1450340"/>
                </a:lnTo>
                <a:lnTo>
                  <a:pt x="2213355" y="1389253"/>
                </a:lnTo>
                <a:close/>
              </a:path>
              <a:path w="3468370" h="2199640">
                <a:moveTo>
                  <a:pt x="2382393" y="1496110"/>
                </a:moveTo>
                <a:lnTo>
                  <a:pt x="2367153" y="1520266"/>
                </a:lnTo>
                <a:lnTo>
                  <a:pt x="2463800" y="1581340"/>
                </a:lnTo>
                <a:lnTo>
                  <a:pt x="2479039" y="1557185"/>
                </a:lnTo>
                <a:lnTo>
                  <a:pt x="2382393" y="1496110"/>
                </a:lnTo>
                <a:close/>
              </a:path>
              <a:path w="3468370" h="2199640">
                <a:moveTo>
                  <a:pt x="2551556" y="1602981"/>
                </a:moveTo>
                <a:lnTo>
                  <a:pt x="2536189" y="1627136"/>
                </a:lnTo>
                <a:lnTo>
                  <a:pt x="2632836" y="1688198"/>
                </a:lnTo>
                <a:lnTo>
                  <a:pt x="2648077" y="1664042"/>
                </a:lnTo>
                <a:lnTo>
                  <a:pt x="2551556" y="1602981"/>
                </a:lnTo>
                <a:close/>
              </a:path>
              <a:path w="3468370" h="2199640">
                <a:moveTo>
                  <a:pt x="2720594" y="1709851"/>
                </a:moveTo>
                <a:lnTo>
                  <a:pt x="2705354" y="1734007"/>
                </a:lnTo>
                <a:lnTo>
                  <a:pt x="2802001" y="1795068"/>
                </a:lnTo>
                <a:lnTo>
                  <a:pt x="2817240" y="1770913"/>
                </a:lnTo>
                <a:lnTo>
                  <a:pt x="2720594" y="1709851"/>
                </a:lnTo>
                <a:close/>
              </a:path>
              <a:path w="3468370" h="2199640">
                <a:moveTo>
                  <a:pt x="2889630" y="1816709"/>
                </a:moveTo>
                <a:lnTo>
                  <a:pt x="2874390" y="1840865"/>
                </a:lnTo>
                <a:lnTo>
                  <a:pt x="2971037" y="1901939"/>
                </a:lnTo>
                <a:lnTo>
                  <a:pt x="2986278" y="1877783"/>
                </a:lnTo>
                <a:lnTo>
                  <a:pt x="2889630" y="1816709"/>
                </a:lnTo>
                <a:close/>
              </a:path>
              <a:path w="3468370" h="2199640">
                <a:moveTo>
                  <a:pt x="3058795" y="1923580"/>
                </a:moveTo>
                <a:lnTo>
                  <a:pt x="3043554" y="1947735"/>
                </a:lnTo>
                <a:lnTo>
                  <a:pt x="3140075" y="2008797"/>
                </a:lnTo>
                <a:lnTo>
                  <a:pt x="3155442" y="1984641"/>
                </a:lnTo>
                <a:lnTo>
                  <a:pt x="3058795" y="1923580"/>
                </a:lnTo>
                <a:close/>
              </a:path>
              <a:path w="3468370" h="2199640">
                <a:moveTo>
                  <a:pt x="3227831" y="2030450"/>
                </a:moveTo>
                <a:lnTo>
                  <a:pt x="3212592" y="2054606"/>
                </a:lnTo>
                <a:lnTo>
                  <a:pt x="3309238" y="2115667"/>
                </a:lnTo>
                <a:lnTo>
                  <a:pt x="3324479" y="2091512"/>
                </a:lnTo>
                <a:lnTo>
                  <a:pt x="3227831" y="2030450"/>
                </a:lnTo>
                <a:close/>
              </a:path>
              <a:path w="3468370" h="2199640">
                <a:moveTo>
                  <a:pt x="3388263" y="2165661"/>
                </a:moveTo>
                <a:lnTo>
                  <a:pt x="3372993" y="2189797"/>
                </a:lnTo>
                <a:lnTo>
                  <a:pt x="3468370" y="2199360"/>
                </a:lnTo>
                <a:lnTo>
                  <a:pt x="3452619" y="2173274"/>
                </a:lnTo>
                <a:lnTo>
                  <a:pt x="3400298" y="2173274"/>
                </a:lnTo>
                <a:lnTo>
                  <a:pt x="3388263" y="2165661"/>
                </a:lnTo>
                <a:close/>
              </a:path>
              <a:path w="3468370" h="2199640">
                <a:moveTo>
                  <a:pt x="3403569" y="2141467"/>
                </a:moveTo>
                <a:lnTo>
                  <a:pt x="3388263" y="2165661"/>
                </a:lnTo>
                <a:lnTo>
                  <a:pt x="3400298" y="2173274"/>
                </a:lnTo>
                <a:lnTo>
                  <a:pt x="3415664" y="2149119"/>
                </a:lnTo>
                <a:lnTo>
                  <a:pt x="3403569" y="2141467"/>
                </a:lnTo>
                <a:close/>
              </a:path>
              <a:path w="3468370" h="2199640">
                <a:moveTo>
                  <a:pt x="3418839" y="2117331"/>
                </a:moveTo>
                <a:lnTo>
                  <a:pt x="3403569" y="2141467"/>
                </a:lnTo>
                <a:lnTo>
                  <a:pt x="3415664" y="2149119"/>
                </a:lnTo>
                <a:lnTo>
                  <a:pt x="3400298" y="2173274"/>
                </a:lnTo>
                <a:lnTo>
                  <a:pt x="3452619" y="2173274"/>
                </a:lnTo>
                <a:lnTo>
                  <a:pt x="3418839" y="2117331"/>
                </a:lnTo>
                <a:close/>
              </a:path>
              <a:path w="3468370" h="2199640">
                <a:moveTo>
                  <a:pt x="3396996" y="2137308"/>
                </a:moveTo>
                <a:lnTo>
                  <a:pt x="3381629" y="2161463"/>
                </a:lnTo>
                <a:lnTo>
                  <a:pt x="3388263" y="2165661"/>
                </a:lnTo>
                <a:lnTo>
                  <a:pt x="3403569" y="2141467"/>
                </a:lnTo>
                <a:lnTo>
                  <a:pt x="3396996" y="213730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1307719" y="1325435"/>
            <a:ext cx="4556760" cy="299593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</a:pPr>
            <a:r>
              <a:rPr sz="1800" dirty="0">
                <a:latin typeface="Arial"/>
                <a:cs typeface="Arial"/>
              </a:rPr>
              <a:t>/*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在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S </a:t>
            </a:r>
            <a:r>
              <a:rPr sz="1800" dirty="0">
                <a:latin typeface="微软雅黑"/>
                <a:cs typeface="微软雅黑"/>
              </a:rPr>
              <a:t>左侧，上半个凸</a:t>
            </a:r>
            <a:r>
              <a:rPr sz="1800" spc="-20" dirty="0">
                <a:latin typeface="微软雅黑"/>
                <a:cs typeface="微软雅黑"/>
              </a:rPr>
              <a:t>包</a:t>
            </a:r>
            <a:r>
              <a:rPr sz="1800" spc="-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微软雅黑"/>
                <a:cs typeface="微软雅黑"/>
              </a:rPr>
              <a:t>选取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中距离</a:t>
            </a:r>
            <a:r>
              <a:rPr sz="1800" spc="-4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S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最远的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点</a:t>
            </a:r>
            <a:r>
              <a:rPr sz="1800" spc="-6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dirty="0">
                <a:latin typeface="微软雅黑"/>
                <a:cs typeface="微软雅黑"/>
              </a:rPr>
              <a:t>向</a:t>
            </a:r>
            <a:r>
              <a:rPr sz="1800" spc="395" dirty="0">
                <a:latin typeface="微软雅黑"/>
                <a:cs typeface="微软雅黑"/>
              </a:rPr>
              <a:t>量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←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Arial"/>
                <a:cs typeface="Arial"/>
              </a:rPr>
              <a:t>{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S.p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}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向量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B </a:t>
            </a:r>
            <a:r>
              <a:rPr sz="1800" dirty="0">
                <a:latin typeface="Cambria Math"/>
                <a:cs typeface="Cambria Math"/>
              </a:rPr>
              <a:t>←</a:t>
            </a:r>
            <a:r>
              <a:rPr sz="1800" dirty="0">
                <a:latin typeface="Arial"/>
                <a:cs typeface="Arial"/>
              </a:rPr>
              <a:t>{</a:t>
            </a:r>
            <a:r>
              <a:rPr sz="1800" spc="-3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Y</a:t>
            </a:r>
            <a:r>
              <a:rPr sz="1800" spc="-4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S.q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}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微软雅黑"/>
                <a:cs typeface="微软雅黑"/>
              </a:rPr>
              <a:t>点集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←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微软雅黑"/>
                <a:cs typeface="微软雅黑"/>
              </a:rPr>
              <a:t>在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中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且</a:t>
            </a:r>
            <a:r>
              <a:rPr sz="1800" spc="395" dirty="0">
                <a:latin typeface="微软雅黑"/>
                <a:cs typeface="微软雅黑"/>
              </a:rPr>
              <a:t>在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95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左侧的点</a:t>
            </a:r>
            <a:r>
              <a:rPr sz="1800" spc="-4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spc="-5" dirty="0">
                <a:latin typeface="微软雅黑"/>
                <a:cs typeface="微软雅黑"/>
              </a:rPr>
              <a:t>点</a:t>
            </a:r>
            <a:r>
              <a:rPr sz="1800" dirty="0">
                <a:latin typeface="微软雅黑"/>
                <a:cs typeface="微软雅黑"/>
              </a:rPr>
              <a:t>集</a:t>
            </a:r>
            <a:r>
              <a:rPr sz="1800" spc="-4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R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Cambria Math"/>
                <a:cs typeface="Cambria Math"/>
              </a:rPr>
              <a:t>←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微软雅黑"/>
                <a:cs typeface="微软雅黑"/>
              </a:rPr>
              <a:t>在</a:t>
            </a:r>
            <a:r>
              <a:rPr sz="1800" spc="-4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P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中</a:t>
            </a:r>
            <a:r>
              <a:rPr sz="1800" spc="-4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且</a:t>
            </a:r>
            <a:r>
              <a:rPr sz="1800" dirty="0">
                <a:latin typeface="微软雅黑"/>
                <a:cs typeface="微软雅黑"/>
              </a:rPr>
              <a:t>在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B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左侧的</a:t>
            </a:r>
            <a:r>
              <a:rPr sz="1800" dirty="0">
                <a:latin typeface="微软雅黑"/>
                <a:cs typeface="微软雅黑"/>
              </a:rPr>
              <a:t>点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/*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spc="-5" dirty="0">
                <a:latin typeface="微软雅黑"/>
                <a:cs typeface="微软雅黑"/>
              </a:rPr>
              <a:t>划</a:t>
            </a:r>
            <a:r>
              <a:rPr sz="1800" dirty="0">
                <a:latin typeface="微软雅黑"/>
                <a:cs typeface="微软雅黑"/>
              </a:rPr>
              <a:t>分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800" dirty="0">
                <a:latin typeface="微软雅黑"/>
                <a:cs typeface="微软雅黑"/>
              </a:rPr>
              <a:t>快速凸包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Q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A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) 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/*</a:t>
            </a:r>
            <a:r>
              <a:rPr sz="1800" spc="5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分治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L="12700" marR="742315">
              <a:lnSpc>
                <a:spcPct val="120000"/>
              </a:lnSpc>
            </a:pPr>
            <a:r>
              <a:rPr sz="1800" dirty="0">
                <a:latin typeface="微软雅黑"/>
                <a:cs typeface="微软雅黑"/>
              </a:rPr>
              <a:t>输出</a:t>
            </a:r>
            <a:r>
              <a:rPr sz="1800" spc="-5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(</a:t>
            </a:r>
            <a:r>
              <a:rPr sz="1800" dirty="0">
                <a:latin typeface="微软雅黑"/>
                <a:cs typeface="微软雅黑"/>
              </a:rPr>
              <a:t>点</a:t>
            </a:r>
            <a:r>
              <a:rPr sz="1800" spc="-80" dirty="0">
                <a:latin typeface="微软雅黑"/>
                <a:cs typeface="微软雅黑"/>
              </a:rPr>
              <a:t> </a:t>
            </a:r>
            <a:r>
              <a:rPr sz="1800" dirty="0">
                <a:latin typeface="Arial"/>
                <a:cs typeface="Arial"/>
              </a:rPr>
              <a:t>Y)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;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/*</a:t>
            </a:r>
            <a:r>
              <a:rPr sz="1800" spc="-4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按中序输出</a:t>
            </a:r>
            <a:r>
              <a:rPr sz="1800" spc="-45" dirty="0">
                <a:latin typeface="微软雅黑"/>
                <a:cs typeface="微软雅黑"/>
              </a:rPr>
              <a:t> </a:t>
            </a:r>
            <a:r>
              <a:rPr sz="1800" dirty="0">
                <a:latin typeface="微软雅黑"/>
                <a:cs typeface="微软雅黑"/>
              </a:rPr>
              <a:t>保证顺</a:t>
            </a:r>
            <a:r>
              <a:rPr sz="1800" spc="-5" dirty="0">
                <a:latin typeface="微软雅黑"/>
                <a:cs typeface="微软雅黑"/>
              </a:rPr>
              <a:t>序</a:t>
            </a:r>
            <a:r>
              <a:rPr sz="1800" spc="-5" dirty="0">
                <a:latin typeface="Arial"/>
                <a:cs typeface="Arial"/>
              </a:rPr>
              <a:t>*/  </a:t>
            </a:r>
            <a:r>
              <a:rPr sz="1800" dirty="0">
                <a:latin typeface="微软雅黑"/>
                <a:cs typeface="微软雅黑"/>
              </a:rPr>
              <a:t>快速凸包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/>
                <a:cs typeface="Arial"/>
              </a:rPr>
              <a:t>(R </a:t>
            </a:r>
            <a:r>
              <a:rPr sz="1800" dirty="0">
                <a:latin typeface="Arial"/>
                <a:cs typeface="Arial"/>
              </a:rPr>
              <a:t>,</a:t>
            </a:r>
            <a:r>
              <a:rPr sz="1800" spc="-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B )</a:t>
            </a:r>
            <a:r>
              <a:rPr sz="1800" spc="-15" dirty="0">
                <a:latin typeface="Arial"/>
                <a:cs typeface="Arial"/>
              </a:rPr>
              <a:t> </a:t>
            </a:r>
            <a:r>
              <a:rPr sz="1800" dirty="0">
                <a:latin typeface="Arial"/>
                <a:cs typeface="Arial"/>
              </a:rPr>
              <a:t>; /*</a:t>
            </a:r>
            <a:r>
              <a:rPr sz="1800" spc="-10" dirty="0">
                <a:latin typeface="Arial"/>
                <a:cs typeface="Arial"/>
              </a:rPr>
              <a:t> </a:t>
            </a:r>
            <a:r>
              <a:rPr sz="1800" dirty="0">
                <a:latin typeface="微软雅黑"/>
                <a:cs typeface="微软雅黑"/>
              </a:rPr>
              <a:t>分治</a:t>
            </a:r>
            <a:r>
              <a:rPr sz="1800" spc="-35" dirty="0">
                <a:latin typeface="微软雅黑"/>
                <a:cs typeface="微软雅黑"/>
              </a:rPr>
              <a:t> </a:t>
            </a:r>
            <a:r>
              <a:rPr sz="1800" spc="-5" dirty="0">
                <a:latin typeface="Arial"/>
                <a:cs typeface="Arial"/>
              </a:rPr>
              <a:t>*/</a:t>
            </a:r>
            <a:endParaRPr sz="1800">
              <a:latin typeface="Arial"/>
              <a:cs typeface="Arial"/>
            </a:endParaRPr>
          </a:p>
          <a:p>
            <a:pPr marR="57150" algn="r">
              <a:lnSpc>
                <a:spcPts val="2645"/>
              </a:lnSpc>
            </a:pPr>
            <a:r>
              <a:rPr sz="2800" b="1" spc="-5" dirty="0">
                <a:latin typeface="Arial"/>
                <a:cs typeface="Arial"/>
              </a:rPr>
              <a:t>Y</a:t>
            </a:r>
            <a:endParaRPr sz="2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5688329" y="5622137"/>
            <a:ext cx="26289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8534" y="4677536"/>
            <a:ext cx="281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A</a:t>
            </a:r>
            <a:endParaRPr sz="2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99250" y="4908880"/>
            <a:ext cx="282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Arial"/>
                <a:cs typeface="Arial"/>
              </a:rPr>
              <a:t>B</a:t>
            </a:r>
            <a:endParaRPr sz="2800">
              <a:latin typeface="Arial"/>
              <a:cs typeface="Arial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436870" y="4950586"/>
            <a:ext cx="376555" cy="490855"/>
          </a:xfrm>
          <a:custGeom>
            <a:avLst/>
            <a:gdLst/>
            <a:ahLst/>
            <a:cxnLst/>
            <a:rect l="l" t="t" r="r" b="b"/>
            <a:pathLst>
              <a:path w="376554" h="490854">
                <a:moveTo>
                  <a:pt x="159130" y="0"/>
                </a:moveTo>
                <a:lnTo>
                  <a:pt x="0" y="0"/>
                </a:lnTo>
                <a:lnTo>
                  <a:pt x="0" y="490854"/>
                </a:lnTo>
                <a:lnTo>
                  <a:pt x="99187" y="490854"/>
                </a:lnTo>
                <a:lnTo>
                  <a:pt x="99187" y="305688"/>
                </a:lnTo>
                <a:lnTo>
                  <a:pt x="163829" y="305688"/>
                </a:lnTo>
                <a:lnTo>
                  <a:pt x="223154" y="303958"/>
                </a:lnTo>
                <a:lnTo>
                  <a:pt x="266572" y="298703"/>
                </a:lnTo>
                <a:lnTo>
                  <a:pt x="305292" y="283434"/>
                </a:lnTo>
                <a:lnTo>
                  <a:pt x="341074" y="254476"/>
                </a:lnTo>
                <a:lnTo>
                  <a:pt x="361679" y="222376"/>
                </a:lnTo>
                <a:lnTo>
                  <a:pt x="99187" y="222376"/>
                </a:lnTo>
                <a:lnTo>
                  <a:pt x="99187" y="83057"/>
                </a:lnTo>
                <a:lnTo>
                  <a:pt x="363174" y="83057"/>
                </a:lnTo>
                <a:lnTo>
                  <a:pt x="360080" y="75207"/>
                </a:lnTo>
                <a:lnTo>
                  <a:pt x="332529" y="38512"/>
                </a:lnTo>
                <a:lnTo>
                  <a:pt x="297199" y="14509"/>
                </a:lnTo>
                <a:lnTo>
                  <a:pt x="259322" y="4125"/>
                </a:lnTo>
                <a:lnTo>
                  <a:pt x="200370" y="454"/>
                </a:lnTo>
                <a:lnTo>
                  <a:pt x="159130" y="0"/>
                </a:lnTo>
                <a:close/>
              </a:path>
              <a:path w="376554" h="490854">
                <a:moveTo>
                  <a:pt x="363174" y="83057"/>
                </a:moveTo>
                <a:lnTo>
                  <a:pt x="147065" y="83057"/>
                </a:lnTo>
                <a:lnTo>
                  <a:pt x="171594" y="83252"/>
                </a:lnTo>
                <a:lnTo>
                  <a:pt x="191658" y="83851"/>
                </a:lnTo>
                <a:lnTo>
                  <a:pt x="229937" y="89360"/>
                </a:lnTo>
                <a:lnTo>
                  <a:pt x="265098" y="117411"/>
                </a:lnTo>
                <a:lnTo>
                  <a:pt x="273938" y="152273"/>
                </a:lnTo>
                <a:lnTo>
                  <a:pt x="273246" y="162871"/>
                </a:lnTo>
                <a:lnTo>
                  <a:pt x="256617" y="198145"/>
                </a:lnTo>
                <a:lnTo>
                  <a:pt x="219459" y="217983"/>
                </a:lnTo>
                <a:lnTo>
                  <a:pt x="180304" y="221880"/>
                </a:lnTo>
                <a:lnTo>
                  <a:pt x="153415" y="222376"/>
                </a:lnTo>
                <a:lnTo>
                  <a:pt x="361679" y="222376"/>
                </a:lnTo>
                <a:lnTo>
                  <a:pt x="366831" y="210689"/>
                </a:lnTo>
                <a:lnTo>
                  <a:pt x="371951" y="192595"/>
                </a:lnTo>
                <a:lnTo>
                  <a:pt x="375023" y="172692"/>
                </a:lnTo>
                <a:lnTo>
                  <a:pt x="376046" y="151002"/>
                </a:lnTo>
                <a:lnTo>
                  <a:pt x="374280" y="123023"/>
                </a:lnTo>
                <a:lnTo>
                  <a:pt x="368966" y="97758"/>
                </a:lnTo>
                <a:lnTo>
                  <a:pt x="363174" y="83057"/>
                </a:lnTo>
                <a:close/>
              </a:path>
            </a:pathLst>
          </a:custGeom>
          <a:solidFill>
            <a:srgbClr val="89D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524627" y="5022215"/>
            <a:ext cx="197611" cy="162179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5436870" y="4950586"/>
            <a:ext cx="376555" cy="490855"/>
          </a:xfrm>
          <a:custGeom>
            <a:avLst/>
            <a:gdLst/>
            <a:ahLst/>
            <a:cxnLst/>
            <a:rect l="l" t="t" r="r" b="b"/>
            <a:pathLst>
              <a:path w="376554" h="490854">
                <a:moveTo>
                  <a:pt x="0" y="0"/>
                </a:moveTo>
                <a:lnTo>
                  <a:pt x="159130" y="0"/>
                </a:lnTo>
                <a:lnTo>
                  <a:pt x="200370" y="454"/>
                </a:lnTo>
                <a:lnTo>
                  <a:pt x="259322" y="4125"/>
                </a:lnTo>
                <a:lnTo>
                  <a:pt x="297199" y="14509"/>
                </a:lnTo>
                <a:lnTo>
                  <a:pt x="332529" y="38512"/>
                </a:lnTo>
                <a:lnTo>
                  <a:pt x="360080" y="75207"/>
                </a:lnTo>
                <a:lnTo>
                  <a:pt x="374280" y="123023"/>
                </a:lnTo>
                <a:lnTo>
                  <a:pt x="376046" y="151002"/>
                </a:lnTo>
                <a:lnTo>
                  <a:pt x="375023" y="172692"/>
                </a:lnTo>
                <a:lnTo>
                  <a:pt x="366831" y="210689"/>
                </a:lnTo>
                <a:lnTo>
                  <a:pt x="341074" y="254476"/>
                </a:lnTo>
                <a:lnTo>
                  <a:pt x="305292" y="283434"/>
                </a:lnTo>
                <a:lnTo>
                  <a:pt x="266572" y="298703"/>
                </a:lnTo>
                <a:lnTo>
                  <a:pt x="223154" y="303958"/>
                </a:lnTo>
                <a:lnTo>
                  <a:pt x="163829" y="305688"/>
                </a:lnTo>
                <a:lnTo>
                  <a:pt x="99187" y="305688"/>
                </a:lnTo>
                <a:lnTo>
                  <a:pt x="99187" y="490854"/>
                </a:lnTo>
                <a:lnTo>
                  <a:pt x="0" y="490854"/>
                </a:lnTo>
                <a:lnTo>
                  <a:pt x="0" y="0"/>
                </a:lnTo>
                <a:close/>
              </a:path>
            </a:pathLst>
          </a:custGeom>
          <a:ln w="22860">
            <a:solidFill>
              <a:srgbClr val="009DD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5594794" y="4776406"/>
            <a:ext cx="173354" cy="1718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6073330" y="5625274"/>
            <a:ext cx="173355" cy="171831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5206174" y="4855654"/>
            <a:ext cx="173354" cy="1718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6178486" y="4998910"/>
            <a:ext cx="173354" cy="173354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858702" y="4605718"/>
            <a:ext cx="173355" cy="1718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6644830" y="4767262"/>
            <a:ext cx="173354" cy="173355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059870" y="5480494"/>
            <a:ext cx="173354" cy="173355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7574470" y="4736782"/>
            <a:ext cx="173355" cy="171831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102798" y="5482018"/>
            <a:ext cx="173354" cy="171831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284154" y="4919662"/>
            <a:ext cx="171831" cy="17335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21817" y="1314802"/>
            <a:ext cx="8054340" cy="41224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0365" marR="30480" indent="-342900" algn="just">
              <a:lnSpc>
                <a:spcPct val="120000"/>
              </a:lnSpc>
              <a:spcBef>
                <a:spcPts val="95"/>
              </a:spcBef>
              <a:buFont typeface="Arial"/>
              <a:buChar char="•"/>
              <a:tabLst>
                <a:tab pos="381000" algn="l"/>
              </a:tabLst>
            </a:pPr>
            <a:r>
              <a:rPr sz="3200" spc="40" dirty="0">
                <a:latin typeface="微软雅黑"/>
                <a:cs typeface="微软雅黑"/>
              </a:rPr>
              <a:t>快速</a:t>
            </a:r>
            <a:r>
              <a:rPr sz="3200" spc="30" dirty="0">
                <a:latin typeface="微软雅黑"/>
                <a:cs typeface="微软雅黑"/>
              </a:rPr>
              <a:t>凸</a:t>
            </a:r>
            <a:r>
              <a:rPr sz="3200" spc="40" dirty="0">
                <a:latin typeface="微软雅黑"/>
                <a:cs typeface="微软雅黑"/>
              </a:rPr>
              <a:t>包</a:t>
            </a:r>
            <a:r>
              <a:rPr sz="3200" spc="30" dirty="0">
                <a:latin typeface="微软雅黑"/>
                <a:cs typeface="微软雅黑"/>
              </a:rPr>
              <a:t>算法</a:t>
            </a:r>
            <a:r>
              <a:rPr sz="3200" spc="40" dirty="0">
                <a:latin typeface="微软雅黑"/>
                <a:cs typeface="微软雅黑"/>
              </a:rPr>
              <a:t>可</a:t>
            </a:r>
            <a:r>
              <a:rPr sz="3200" spc="30" dirty="0">
                <a:latin typeface="微软雅黑"/>
                <a:cs typeface="微软雅黑"/>
              </a:rPr>
              <a:t>达</a:t>
            </a:r>
            <a:r>
              <a:rPr sz="3200" spc="80" dirty="0">
                <a:latin typeface="微软雅黑"/>
                <a:cs typeface="微软雅黑"/>
              </a:rPr>
              <a:t>到</a:t>
            </a:r>
            <a:r>
              <a:rPr sz="3200" spc="10" dirty="0">
                <a:latin typeface="Arial"/>
                <a:cs typeface="Arial"/>
              </a:rPr>
              <a:t>O(N</a:t>
            </a:r>
            <a:r>
              <a:rPr sz="3150" spc="15" baseline="25132" dirty="0">
                <a:latin typeface="Arial"/>
                <a:cs typeface="Arial"/>
              </a:rPr>
              <a:t>2</a:t>
            </a:r>
            <a:r>
              <a:rPr sz="3200" spc="10" dirty="0">
                <a:latin typeface="Arial"/>
                <a:cs typeface="Arial"/>
              </a:rPr>
              <a:t>)</a:t>
            </a:r>
            <a:r>
              <a:rPr sz="3200" spc="40" dirty="0">
                <a:latin typeface="微软雅黑"/>
                <a:cs typeface="微软雅黑"/>
              </a:rPr>
              <a:t>的</a:t>
            </a:r>
            <a:r>
              <a:rPr sz="3200" spc="30" dirty="0">
                <a:latin typeface="微软雅黑"/>
                <a:cs typeface="微软雅黑"/>
              </a:rPr>
              <a:t>复</a:t>
            </a:r>
            <a:r>
              <a:rPr sz="3200" spc="40" dirty="0">
                <a:latin typeface="微软雅黑"/>
                <a:cs typeface="微软雅黑"/>
              </a:rPr>
              <a:t>杂</a:t>
            </a:r>
            <a:r>
              <a:rPr sz="3200" spc="45" dirty="0">
                <a:latin typeface="微软雅黑"/>
                <a:cs typeface="微软雅黑"/>
              </a:rPr>
              <a:t>度</a:t>
            </a:r>
            <a:r>
              <a:rPr sz="3200" spc="35" dirty="0">
                <a:latin typeface="微软雅黑"/>
                <a:cs typeface="微软雅黑"/>
              </a:rPr>
              <a:t>，</a:t>
            </a:r>
            <a:r>
              <a:rPr sz="3200" spc="45" dirty="0">
                <a:latin typeface="微软雅黑"/>
                <a:cs typeface="微软雅黑"/>
              </a:rPr>
              <a:t>但这 </a:t>
            </a:r>
            <a:r>
              <a:rPr sz="3200" spc="140" dirty="0">
                <a:latin typeface="微软雅黑"/>
                <a:cs typeface="微软雅黑"/>
              </a:rPr>
              <a:t>需要</a:t>
            </a:r>
            <a:r>
              <a:rPr sz="3200" spc="130" dirty="0">
                <a:latin typeface="微软雅黑"/>
                <a:cs typeface="微软雅黑"/>
              </a:rPr>
              <a:t>刻</a:t>
            </a:r>
            <a:r>
              <a:rPr sz="3200" spc="140" dirty="0">
                <a:latin typeface="微软雅黑"/>
                <a:cs typeface="微软雅黑"/>
              </a:rPr>
              <a:t>意针</a:t>
            </a:r>
            <a:r>
              <a:rPr sz="3200" spc="130" dirty="0">
                <a:latin typeface="微软雅黑"/>
                <a:cs typeface="微软雅黑"/>
              </a:rPr>
              <a:t>对</a:t>
            </a:r>
            <a:r>
              <a:rPr sz="3200" spc="140" dirty="0">
                <a:latin typeface="微软雅黑"/>
                <a:cs typeface="微软雅黑"/>
              </a:rPr>
              <a:t>程序</a:t>
            </a:r>
            <a:r>
              <a:rPr sz="3200" spc="130" dirty="0">
                <a:latin typeface="微软雅黑"/>
                <a:cs typeface="微软雅黑"/>
              </a:rPr>
              <a:t>经</a:t>
            </a:r>
            <a:r>
              <a:rPr sz="3200" spc="140" dirty="0">
                <a:latin typeface="微软雅黑"/>
                <a:cs typeface="微软雅黑"/>
              </a:rPr>
              <a:t>过分</a:t>
            </a:r>
            <a:r>
              <a:rPr sz="3200" spc="130" dirty="0">
                <a:latin typeface="微软雅黑"/>
                <a:cs typeface="微软雅黑"/>
              </a:rPr>
              <a:t>析</a:t>
            </a:r>
            <a:r>
              <a:rPr sz="3200" spc="140" dirty="0">
                <a:latin typeface="微软雅黑"/>
                <a:cs typeface="微软雅黑"/>
              </a:rPr>
              <a:t>并构</a:t>
            </a:r>
            <a:r>
              <a:rPr sz="3200" spc="130" dirty="0">
                <a:latin typeface="微软雅黑"/>
                <a:cs typeface="微软雅黑"/>
              </a:rPr>
              <a:t>造</a:t>
            </a:r>
            <a:r>
              <a:rPr sz="3200" spc="140" dirty="0">
                <a:latin typeface="微软雅黑"/>
                <a:cs typeface="微软雅黑"/>
              </a:rPr>
              <a:t>数据</a:t>
            </a:r>
            <a:r>
              <a:rPr sz="3200" spc="5" dirty="0">
                <a:latin typeface="微软雅黑"/>
                <a:cs typeface="微软雅黑"/>
              </a:rPr>
              <a:t>能 </a:t>
            </a:r>
            <a:r>
              <a:rPr sz="3200" dirty="0">
                <a:latin typeface="微软雅黑"/>
                <a:cs typeface="微软雅黑"/>
              </a:rPr>
              <a:t>做到，是实际应用中很</a:t>
            </a:r>
            <a:r>
              <a:rPr sz="3200" spc="-15" dirty="0">
                <a:latin typeface="微软雅黑"/>
                <a:cs typeface="微软雅黑"/>
              </a:rPr>
              <a:t>难</a:t>
            </a:r>
            <a:r>
              <a:rPr sz="3200" dirty="0">
                <a:latin typeface="微软雅黑"/>
                <a:cs typeface="微软雅黑"/>
              </a:rPr>
              <a:t>碰到</a:t>
            </a:r>
            <a:r>
              <a:rPr sz="3200" spc="-15" dirty="0">
                <a:latin typeface="微软雅黑"/>
                <a:cs typeface="微软雅黑"/>
              </a:rPr>
              <a:t>的</a:t>
            </a:r>
            <a:r>
              <a:rPr sz="3200" dirty="0">
                <a:latin typeface="微软雅黑"/>
                <a:cs typeface="微软雅黑"/>
              </a:rPr>
              <a:t>情况</a:t>
            </a:r>
            <a:endParaRPr sz="3200">
              <a:latin typeface="微软雅黑"/>
              <a:cs typeface="微软雅黑"/>
            </a:endParaRPr>
          </a:p>
          <a:p>
            <a:pPr marL="380365" marR="44450" indent="-342900" algn="just">
              <a:lnSpc>
                <a:spcPct val="120000"/>
              </a:lnSpc>
              <a:buFont typeface="Arial"/>
              <a:buChar char="•"/>
              <a:tabLst>
                <a:tab pos="381000" algn="l"/>
              </a:tabLst>
            </a:pPr>
            <a:r>
              <a:rPr sz="3200" spc="140" dirty="0">
                <a:latin typeface="微软雅黑"/>
                <a:cs typeface="微软雅黑"/>
              </a:rPr>
              <a:t>在点</a:t>
            </a:r>
            <a:r>
              <a:rPr sz="3200" spc="125" dirty="0">
                <a:latin typeface="微软雅黑"/>
                <a:cs typeface="微软雅黑"/>
              </a:rPr>
              <a:t>集</a:t>
            </a:r>
            <a:r>
              <a:rPr sz="3200" spc="140" dirty="0">
                <a:latin typeface="微软雅黑"/>
                <a:cs typeface="微软雅黑"/>
              </a:rPr>
              <a:t>均匀</a:t>
            </a:r>
            <a:r>
              <a:rPr sz="3200" spc="125" dirty="0">
                <a:latin typeface="微软雅黑"/>
                <a:cs typeface="微软雅黑"/>
              </a:rPr>
              <a:t>分</a:t>
            </a:r>
            <a:r>
              <a:rPr sz="3200" spc="140" dirty="0">
                <a:latin typeface="微软雅黑"/>
                <a:cs typeface="微软雅黑"/>
              </a:rPr>
              <a:t>布时</a:t>
            </a:r>
            <a:r>
              <a:rPr sz="3200" spc="125" dirty="0">
                <a:latin typeface="微软雅黑"/>
                <a:cs typeface="微软雅黑"/>
              </a:rPr>
              <a:t>快</a:t>
            </a:r>
            <a:r>
              <a:rPr sz="3200" spc="140" dirty="0">
                <a:latin typeface="微软雅黑"/>
                <a:cs typeface="微软雅黑"/>
              </a:rPr>
              <a:t>速凸</a:t>
            </a:r>
            <a:r>
              <a:rPr sz="3200" spc="125" dirty="0">
                <a:latin typeface="微软雅黑"/>
                <a:cs typeface="微软雅黑"/>
              </a:rPr>
              <a:t>包</a:t>
            </a:r>
            <a:r>
              <a:rPr sz="3200" spc="140" dirty="0">
                <a:latin typeface="微软雅黑"/>
                <a:cs typeface="微软雅黑"/>
              </a:rPr>
              <a:t>的复</a:t>
            </a:r>
            <a:r>
              <a:rPr sz="3200" spc="125" dirty="0">
                <a:latin typeface="微软雅黑"/>
                <a:cs typeface="微软雅黑"/>
              </a:rPr>
              <a:t>杂</a:t>
            </a:r>
            <a:r>
              <a:rPr sz="3200" spc="140" dirty="0">
                <a:latin typeface="微软雅黑"/>
                <a:cs typeface="微软雅黑"/>
              </a:rPr>
              <a:t>度更</a:t>
            </a:r>
            <a:r>
              <a:rPr sz="3200" dirty="0">
                <a:latin typeface="微软雅黑"/>
                <a:cs typeface="微软雅黑"/>
              </a:rPr>
              <a:t>是 达到了</a:t>
            </a:r>
            <a:r>
              <a:rPr sz="3200" dirty="0">
                <a:latin typeface="Arial"/>
                <a:cs typeface="Arial"/>
              </a:rPr>
              <a:t>O(N)</a:t>
            </a:r>
            <a:r>
              <a:rPr sz="3200" spc="-50" dirty="0">
                <a:latin typeface="Arial"/>
                <a:cs typeface="Arial"/>
              </a:rPr>
              <a:t> </a:t>
            </a:r>
            <a:r>
              <a:rPr sz="3200" dirty="0">
                <a:latin typeface="微软雅黑"/>
                <a:cs typeface="微软雅黑"/>
              </a:rPr>
              <a:t>是其他两种算法难以企</a:t>
            </a:r>
            <a:r>
              <a:rPr sz="3200" spc="-15" dirty="0">
                <a:latin typeface="微软雅黑"/>
                <a:cs typeface="微软雅黑"/>
              </a:rPr>
              <a:t>及</a:t>
            </a:r>
            <a:r>
              <a:rPr sz="3200" spc="5" dirty="0">
                <a:latin typeface="微软雅黑"/>
                <a:cs typeface="微软雅黑"/>
              </a:rPr>
              <a:t>的</a:t>
            </a:r>
            <a:endParaRPr sz="3200">
              <a:latin typeface="微软雅黑"/>
              <a:cs typeface="微软雅黑"/>
            </a:endParaRPr>
          </a:p>
          <a:p>
            <a:pPr marL="380365" marR="36195" indent="-342900" algn="just">
              <a:lnSpc>
                <a:spcPct val="120000"/>
              </a:lnSpc>
              <a:spcBef>
                <a:spcPts val="5"/>
              </a:spcBef>
              <a:buFont typeface="Arial"/>
              <a:buChar char="•"/>
              <a:tabLst>
                <a:tab pos="381000" algn="l"/>
              </a:tabLst>
            </a:pPr>
            <a:r>
              <a:rPr sz="3200" spc="35" dirty="0">
                <a:latin typeface="微软雅黑"/>
                <a:cs typeface="微软雅黑"/>
              </a:rPr>
              <a:t>在绝大多数情况下平均复杂度</a:t>
            </a:r>
            <a:r>
              <a:rPr sz="3200" spc="40" dirty="0">
                <a:latin typeface="微软雅黑"/>
                <a:cs typeface="微软雅黑"/>
              </a:rPr>
              <a:t>是</a:t>
            </a:r>
            <a:r>
              <a:rPr sz="3200" dirty="0">
                <a:latin typeface="Arial"/>
                <a:cs typeface="Arial"/>
              </a:rPr>
              <a:t>O(Nl</a:t>
            </a:r>
            <a:r>
              <a:rPr sz="3200" spc="-15" dirty="0">
                <a:latin typeface="Arial"/>
                <a:cs typeface="Arial"/>
              </a:rPr>
              <a:t>o</a:t>
            </a:r>
            <a:r>
              <a:rPr sz="3200" spc="-5" dirty="0">
                <a:latin typeface="Arial"/>
                <a:cs typeface="Arial"/>
              </a:rPr>
              <a:t>g</a:t>
            </a:r>
            <a:r>
              <a:rPr sz="3150" spc="22" baseline="-21164" dirty="0">
                <a:latin typeface="Arial"/>
                <a:cs typeface="Arial"/>
              </a:rPr>
              <a:t>2</a:t>
            </a:r>
            <a:r>
              <a:rPr sz="3200" dirty="0">
                <a:latin typeface="Arial"/>
                <a:cs typeface="Arial"/>
              </a:rPr>
              <a:t>N) </a:t>
            </a:r>
            <a:r>
              <a:rPr sz="3200" dirty="0">
                <a:latin typeface="微软雅黑"/>
                <a:cs typeface="微软雅黑"/>
              </a:rPr>
              <a:t>也很高效</a:t>
            </a:r>
            <a:endParaRPr sz="3200">
              <a:latin typeface="微软雅黑"/>
              <a:cs typeface="微软雅黑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26435" y="299720"/>
            <a:ext cx="27247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60" dirty="0">
                <a:solidFill>
                  <a:srgbClr val="17406C"/>
                </a:solidFill>
              </a:rPr>
              <a:t>快速凸包算法</a:t>
            </a:r>
            <a:endParaRPr sz="3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28827" y="1691639"/>
            <a:ext cx="8177022" cy="47358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27304" y="1717548"/>
            <a:ext cx="8001000" cy="4559935"/>
          </a:xfrm>
          <a:custGeom>
            <a:avLst/>
            <a:gdLst/>
            <a:ahLst/>
            <a:cxnLst/>
            <a:rect l="l" t="t" r="r" b="b"/>
            <a:pathLst>
              <a:path w="8001000" h="4559935">
                <a:moveTo>
                  <a:pt x="7241032" y="0"/>
                </a:moveTo>
                <a:lnTo>
                  <a:pt x="759968" y="0"/>
                </a:lnTo>
                <a:lnTo>
                  <a:pt x="711907" y="1495"/>
                </a:lnTo>
                <a:lnTo>
                  <a:pt x="664641" y="5920"/>
                </a:lnTo>
                <a:lnTo>
                  <a:pt x="618257" y="13188"/>
                </a:lnTo>
                <a:lnTo>
                  <a:pt x="572847" y="23209"/>
                </a:lnTo>
                <a:lnTo>
                  <a:pt x="528497" y="35893"/>
                </a:lnTo>
                <a:lnTo>
                  <a:pt x="485298" y="51152"/>
                </a:lnTo>
                <a:lnTo>
                  <a:pt x="443338" y="68897"/>
                </a:lnTo>
                <a:lnTo>
                  <a:pt x="402707" y="89038"/>
                </a:lnTo>
                <a:lnTo>
                  <a:pt x="363493" y="111488"/>
                </a:lnTo>
                <a:lnTo>
                  <a:pt x="325785" y="136156"/>
                </a:lnTo>
                <a:lnTo>
                  <a:pt x="289674" y="162954"/>
                </a:lnTo>
                <a:lnTo>
                  <a:pt x="255246" y="191793"/>
                </a:lnTo>
                <a:lnTo>
                  <a:pt x="222592" y="222583"/>
                </a:lnTo>
                <a:lnTo>
                  <a:pt x="191801" y="255236"/>
                </a:lnTo>
                <a:lnTo>
                  <a:pt x="162962" y="289663"/>
                </a:lnTo>
                <a:lnTo>
                  <a:pt x="136163" y="325774"/>
                </a:lnTo>
                <a:lnTo>
                  <a:pt x="111494" y="363482"/>
                </a:lnTo>
                <a:lnTo>
                  <a:pt x="89043" y="402696"/>
                </a:lnTo>
                <a:lnTo>
                  <a:pt x="68901" y="443327"/>
                </a:lnTo>
                <a:lnTo>
                  <a:pt x="51155" y="485287"/>
                </a:lnTo>
                <a:lnTo>
                  <a:pt x="35895" y="528487"/>
                </a:lnTo>
                <a:lnTo>
                  <a:pt x="23210" y="572838"/>
                </a:lnTo>
                <a:lnTo>
                  <a:pt x="13189" y="618251"/>
                </a:lnTo>
                <a:lnTo>
                  <a:pt x="5921" y="664636"/>
                </a:lnTo>
                <a:lnTo>
                  <a:pt x="1495" y="711904"/>
                </a:lnTo>
                <a:lnTo>
                  <a:pt x="0" y="759967"/>
                </a:lnTo>
                <a:lnTo>
                  <a:pt x="0" y="3799840"/>
                </a:lnTo>
                <a:lnTo>
                  <a:pt x="1495" y="3847900"/>
                </a:lnTo>
                <a:lnTo>
                  <a:pt x="5921" y="3895166"/>
                </a:lnTo>
                <a:lnTo>
                  <a:pt x="13189" y="3941550"/>
                </a:lnTo>
                <a:lnTo>
                  <a:pt x="23210" y="3986960"/>
                </a:lnTo>
                <a:lnTo>
                  <a:pt x="35895" y="4031310"/>
                </a:lnTo>
                <a:lnTo>
                  <a:pt x="51155" y="4074509"/>
                </a:lnTo>
                <a:lnTo>
                  <a:pt x="68901" y="4116469"/>
                </a:lnTo>
                <a:lnTo>
                  <a:pt x="89043" y="4157100"/>
                </a:lnTo>
                <a:lnTo>
                  <a:pt x="111494" y="4196314"/>
                </a:lnTo>
                <a:lnTo>
                  <a:pt x="136163" y="4234022"/>
                </a:lnTo>
                <a:lnTo>
                  <a:pt x="162962" y="4270133"/>
                </a:lnTo>
                <a:lnTo>
                  <a:pt x="191801" y="4304561"/>
                </a:lnTo>
                <a:lnTo>
                  <a:pt x="222592" y="4337215"/>
                </a:lnTo>
                <a:lnTo>
                  <a:pt x="255246" y="4368006"/>
                </a:lnTo>
                <a:lnTo>
                  <a:pt x="289674" y="4396845"/>
                </a:lnTo>
                <a:lnTo>
                  <a:pt x="325785" y="4423644"/>
                </a:lnTo>
                <a:lnTo>
                  <a:pt x="363493" y="4448313"/>
                </a:lnTo>
                <a:lnTo>
                  <a:pt x="402707" y="4470764"/>
                </a:lnTo>
                <a:lnTo>
                  <a:pt x="443338" y="4490906"/>
                </a:lnTo>
                <a:lnTo>
                  <a:pt x="485298" y="4508652"/>
                </a:lnTo>
                <a:lnTo>
                  <a:pt x="528497" y="4523912"/>
                </a:lnTo>
                <a:lnTo>
                  <a:pt x="572847" y="4536597"/>
                </a:lnTo>
                <a:lnTo>
                  <a:pt x="618257" y="4546618"/>
                </a:lnTo>
                <a:lnTo>
                  <a:pt x="664641" y="4553886"/>
                </a:lnTo>
                <a:lnTo>
                  <a:pt x="711907" y="4558312"/>
                </a:lnTo>
                <a:lnTo>
                  <a:pt x="759968" y="4559808"/>
                </a:lnTo>
                <a:lnTo>
                  <a:pt x="7241032" y="4559808"/>
                </a:lnTo>
                <a:lnTo>
                  <a:pt x="7289095" y="4558312"/>
                </a:lnTo>
                <a:lnTo>
                  <a:pt x="7336363" y="4553886"/>
                </a:lnTo>
                <a:lnTo>
                  <a:pt x="7382748" y="4546618"/>
                </a:lnTo>
                <a:lnTo>
                  <a:pt x="7428161" y="4536597"/>
                </a:lnTo>
                <a:lnTo>
                  <a:pt x="7472512" y="4523912"/>
                </a:lnTo>
                <a:lnTo>
                  <a:pt x="7515712" y="4508652"/>
                </a:lnTo>
                <a:lnTo>
                  <a:pt x="7557672" y="4490906"/>
                </a:lnTo>
                <a:lnTo>
                  <a:pt x="7598303" y="4470764"/>
                </a:lnTo>
                <a:lnTo>
                  <a:pt x="7637517" y="4448313"/>
                </a:lnTo>
                <a:lnTo>
                  <a:pt x="7675225" y="4423644"/>
                </a:lnTo>
                <a:lnTo>
                  <a:pt x="7711336" y="4396845"/>
                </a:lnTo>
                <a:lnTo>
                  <a:pt x="7745763" y="4368006"/>
                </a:lnTo>
                <a:lnTo>
                  <a:pt x="7778416" y="4337215"/>
                </a:lnTo>
                <a:lnTo>
                  <a:pt x="7809206" y="4304561"/>
                </a:lnTo>
                <a:lnTo>
                  <a:pt x="7838045" y="4270133"/>
                </a:lnTo>
                <a:lnTo>
                  <a:pt x="7864843" y="4234022"/>
                </a:lnTo>
                <a:lnTo>
                  <a:pt x="7889511" y="4196314"/>
                </a:lnTo>
                <a:lnTo>
                  <a:pt x="7911961" y="4157100"/>
                </a:lnTo>
                <a:lnTo>
                  <a:pt x="7932102" y="4116469"/>
                </a:lnTo>
                <a:lnTo>
                  <a:pt x="7949847" y="4074509"/>
                </a:lnTo>
                <a:lnTo>
                  <a:pt x="7965106" y="4031310"/>
                </a:lnTo>
                <a:lnTo>
                  <a:pt x="7977790" y="3986960"/>
                </a:lnTo>
                <a:lnTo>
                  <a:pt x="7987811" y="3941550"/>
                </a:lnTo>
                <a:lnTo>
                  <a:pt x="7995079" y="3895166"/>
                </a:lnTo>
                <a:lnTo>
                  <a:pt x="7999504" y="3847900"/>
                </a:lnTo>
                <a:lnTo>
                  <a:pt x="8001000" y="3799840"/>
                </a:lnTo>
                <a:lnTo>
                  <a:pt x="8001000" y="759967"/>
                </a:lnTo>
                <a:lnTo>
                  <a:pt x="7999504" y="711904"/>
                </a:lnTo>
                <a:lnTo>
                  <a:pt x="7995079" y="664636"/>
                </a:lnTo>
                <a:lnTo>
                  <a:pt x="7987811" y="618251"/>
                </a:lnTo>
                <a:lnTo>
                  <a:pt x="7977790" y="572838"/>
                </a:lnTo>
                <a:lnTo>
                  <a:pt x="7965106" y="528487"/>
                </a:lnTo>
                <a:lnTo>
                  <a:pt x="7949847" y="485287"/>
                </a:lnTo>
                <a:lnTo>
                  <a:pt x="7932102" y="443327"/>
                </a:lnTo>
                <a:lnTo>
                  <a:pt x="7911961" y="402696"/>
                </a:lnTo>
                <a:lnTo>
                  <a:pt x="7889511" y="363482"/>
                </a:lnTo>
                <a:lnTo>
                  <a:pt x="7864843" y="325774"/>
                </a:lnTo>
                <a:lnTo>
                  <a:pt x="7838045" y="289663"/>
                </a:lnTo>
                <a:lnTo>
                  <a:pt x="7809206" y="255236"/>
                </a:lnTo>
                <a:lnTo>
                  <a:pt x="7778416" y="222583"/>
                </a:lnTo>
                <a:lnTo>
                  <a:pt x="7745763" y="191793"/>
                </a:lnTo>
                <a:lnTo>
                  <a:pt x="7711336" y="162954"/>
                </a:lnTo>
                <a:lnTo>
                  <a:pt x="7675225" y="136156"/>
                </a:lnTo>
                <a:lnTo>
                  <a:pt x="7637517" y="111488"/>
                </a:lnTo>
                <a:lnTo>
                  <a:pt x="7598303" y="89038"/>
                </a:lnTo>
                <a:lnTo>
                  <a:pt x="7557672" y="68897"/>
                </a:lnTo>
                <a:lnTo>
                  <a:pt x="7515712" y="51152"/>
                </a:lnTo>
                <a:lnTo>
                  <a:pt x="7472512" y="35893"/>
                </a:lnTo>
                <a:lnTo>
                  <a:pt x="7428161" y="23209"/>
                </a:lnTo>
                <a:lnTo>
                  <a:pt x="7382748" y="13188"/>
                </a:lnTo>
                <a:lnTo>
                  <a:pt x="7336363" y="5920"/>
                </a:lnTo>
                <a:lnTo>
                  <a:pt x="7289095" y="1495"/>
                </a:lnTo>
                <a:lnTo>
                  <a:pt x="7241032" y="0"/>
                </a:lnTo>
                <a:close/>
              </a:path>
            </a:pathLst>
          </a:custGeom>
          <a:solidFill>
            <a:srgbClr val="FFF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41978" y="262127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4" y="8889"/>
                </a:lnTo>
                <a:lnTo>
                  <a:pt x="4978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82490" y="24257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141978" y="24180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4" y="7620"/>
                </a:lnTo>
                <a:lnTo>
                  <a:pt x="4978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67379" y="262127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3" y="8889"/>
                </a:lnTo>
                <a:lnTo>
                  <a:pt x="49783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176651" y="24257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167379" y="24180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3" y="7620"/>
                </a:lnTo>
                <a:lnTo>
                  <a:pt x="4978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01485" y="262127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4" y="8889"/>
                </a:lnTo>
                <a:lnTo>
                  <a:pt x="4978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41998" y="24257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301485" y="24180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4" y="7620"/>
                </a:lnTo>
                <a:lnTo>
                  <a:pt x="4978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998971" y="262127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3" y="8889"/>
                </a:lnTo>
                <a:lnTo>
                  <a:pt x="49783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008242" y="24257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5998971" y="24180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3" y="7620"/>
                </a:lnTo>
                <a:lnTo>
                  <a:pt x="4978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141978" y="29514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4" y="7620"/>
                </a:lnTo>
                <a:lnTo>
                  <a:pt x="4978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182490" y="27559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141978" y="274701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90"/>
                </a:moveTo>
                <a:lnTo>
                  <a:pt x="49784" y="8890"/>
                </a:lnTo>
                <a:lnTo>
                  <a:pt x="49784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167379" y="29514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3" y="7620"/>
                </a:lnTo>
                <a:lnTo>
                  <a:pt x="4978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176651" y="27559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167379" y="274701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90"/>
                </a:moveTo>
                <a:lnTo>
                  <a:pt x="49783" y="8890"/>
                </a:lnTo>
                <a:lnTo>
                  <a:pt x="49783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303009" y="29514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4" y="7620"/>
                </a:lnTo>
                <a:lnTo>
                  <a:pt x="49784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343522" y="27559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03009" y="274701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90"/>
                </a:moveTo>
                <a:lnTo>
                  <a:pt x="49784" y="8890"/>
                </a:lnTo>
                <a:lnTo>
                  <a:pt x="49784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000496" y="2951479"/>
            <a:ext cx="50165" cy="7620"/>
          </a:xfrm>
          <a:custGeom>
            <a:avLst/>
            <a:gdLst/>
            <a:ahLst/>
            <a:cxnLst/>
            <a:rect l="l" t="t" r="r" b="b"/>
            <a:pathLst>
              <a:path w="50164" h="7619">
                <a:moveTo>
                  <a:pt x="0" y="7620"/>
                </a:moveTo>
                <a:lnTo>
                  <a:pt x="49783" y="7620"/>
                </a:lnTo>
                <a:lnTo>
                  <a:pt x="49783" y="0"/>
                </a:lnTo>
                <a:lnTo>
                  <a:pt x="0" y="0"/>
                </a:lnTo>
                <a:lnTo>
                  <a:pt x="0" y="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6009766" y="275590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80">
                <a:moveTo>
                  <a:pt x="0" y="0"/>
                </a:moveTo>
                <a:lnTo>
                  <a:pt x="0" y="195579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6000496" y="274701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90"/>
                </a:moveTo>
                <a:lnTo>
                  <a:pt x="49783" y="8890"/>
                </a:lnTo>
                <a:lnTo>
                  <a:pt x="49783" y="0"/>
                </a:lnTo>
                <a:lnTo>
                  <a:pt x="0" y="0"/>
                </a:lnTo>
                <a:lnTo>
                  <a:pt x="0" y="889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4344670" y="328930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3" y="8889"/>
                </a:lnTo>
                <a:lnTo>
                  <a:pt x="49783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385183" y="30937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580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344670" y="308482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3" y="8889"/>
                </a:lnTo>
                <a:lnTo>
                  <a:pt x="49783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042155" y="328930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4" y="8889"/>
                </a:lnTo>
                <a:lnTo>
                  <a:pt x="4978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4051427" y="30937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580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042155" y="308482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4" y="8889"/>
                </a:lnTo>
                <a:lnTo>
                  <a:pt x="4978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46194" y="363220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3" y="8889"/>
                </a:lnTo>
                <a:lnTo>
                  <a:pt x="49783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386707" y="34366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580"/>
                </a:lnTo>
              </a:path>
            </a:pathLst>
          </a:custGeom>
          <a:ln w="185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46194" y="342772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3" y="8889"/>
                </a:lnTo>
                <a:lnTo>
                  <a:pt x="49783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42155" y="3632200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4" y="8889"/>
                </a:lnTo>
                <a:lnTo>
                  <a:pt x="4978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051427" y="3436620"/>
            <a:ext cx="0" cy="195580"/>
          </a:xfrm>
          <a:custGeom>
            <a:avLst/>
            <a:gdLst/>
            <a:ahLst/>
            <a:cxnLst/>
            <a:rect l="l" t="t" r="r" b="b"/>
            <a:pathLst>
              <a:path h="195579">
                <a:moveTo>
                  <a:pt x="0" y="0"/>
                </a:moveTo>
                <a:lnTo>
                  <a:pt x="0" y="195580"/>
                </a:lnTo>
              </a:path>
            </a:pathLst>
          </a:custGeom>
          <a:ln w="18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042155" y="3427729"/>
            <a:ext cx="50165" cy="8890"/>
          </a:xfrm>
          <a:custGeom>
            <a:avLst/>
            <a:gdLst/>
            <a:ahLst/>
            <a:cxnLst/>
            <a:rect l="l" t="t" r="r" b="b"/>
            <a:pathLst>
              <a:path w="50164" h="8889">
                <a:moveTo>
                  <a:pt x="0" y="8889"/>
                </a:moveTo>
                <a:lnTo>
                  <a:pt x="49784" y="8889"/>
                </a:lnTo>
                <a:lnTo>
                  <a:pt x="49784" y="0"/>
                </a:lnTo>
                <a:lnTo>
                  <a:pt x="0" y="0"/>
                </a:lnTo>
                <a:lnTo>
                  <a:pt x="0" y="888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3162300" y="2947588"/>
            <a:ext cx="1203325" cy="7124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 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30" dirty="0">
                <a:latin typeface="Cambria Math"/>
                <a:cs typeface="Cambria Math"/>
              </a:rPr>
              <a:t>[𝑥</a:t>
            </a:r>
            <a:r>
              <a:rPr sz="1950" spc="44" baseline="-14957" dirty="0">
                <a:latin typeface="Cambria Math"/>
                <a:cs typeface="Cambria Math"/>
              </a:rPr>
              <a:t>𝐿</a:t>
            </a:r>
            <a:r>
              <a:rPr sz="1800" spc="30" dirty="0">
                <a:latin typeface="Cambria Math"/>
                <a:cs typeface="Cambria Math"/>
              </a:rPr>
              <a:t>]</a:t>
            </a:r>
            <a:r>
              <a:rPr sz="1800" spc="-10" dirty="0">
                <a:latin typeface="Cambria Math"/>
                <a:cs typeface="Cambria Math"/>
              </a:rPr>
              <a:t> </a:t>
            </a:r>
            <a:r>
              <a:rPr sz="1800" spc="15" dirty="0">
                <a:latin typeface="Cambria Math"/>
                <a:cs typeface="Cambria Math"/>
              </a:rPr>
              <a:t>𝑥</a:t>
            </a:r>
            <a:r>
              <a:rPr sz="1950" spc="22" baseline="-14957" dirty="0"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𝑦 </a:t>
            </a: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20" dirty="0">
                <a:latin typeface="Cambria Math"/>
                <a:cs typeface="Cambria Math"/>
              </a:rPr>
              <a:t>[𝑦</a:t>
            </a:r>
            <a:r>
              <a:rPr sz="1950" spc="30" baseline="-14957" dirty="0">
                <a:latin typeface="Cambria Math"/>
                <a:cs typeface="Cambria Math"/>
              </a:rPr>
              <a:t>𝐿</a:t>
            </a:r>
            <a:r>
              <a:rPr sz="1800" spc="20" dirty="0">
                <a:latin typeface="Cambria Math"/>
                <a:cs typeface="Cambria Math"/>
              </a:rPr>
              <a:t>]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𝑦</a:t>
            </a:r>
            <a:r>
              <a:rPr sz="1950" spc="-22" baseline="-14957" dirty="0"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445761" y="2947588"/>
            <a:ext cx="1468120" cy="71247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45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950" spc="60" baseline="27777" dirty="0">
                <a:solidFill>
                  <a:srgbClr val="FF0000"/>
                </a:solidFill>
                <a:latin typeface="Cambria Math"/>
                <a:cs typeface="Cambria Math"/>
              </a:rPr>
              <a:t>𝑛/2</a:t>
            </a:r>
            <a:r>
              <a:rPr sz="1800" spc="4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950" spc="60" baseline="-14957" dirty="0">
                <a:solidFill>
                  <a:srgbClr val="FF0000"/>
                </a:solidFill>
                <a:latin typeface="Cambria Math"/>
                <a:cs typeface="Cambria Math"/>
              </a:rPr>
              <a:t>𝐿 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-1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950" spc="15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  <a:p>
            <a:pPr marL="39370">
              <a:lnSpc>
                <a:spcPct val="100000"/>
              </a:lnSpc>
              <a:spcBef>
                <a:spcPts val="540"/>
              </a:spcBef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35" dirty="0">
                <a:solidFill>
                  <a:srgbClr val="009966"/>
                </a:solidFill>
                <a:latin typeface="Cambria Math"/>
                <a:cs typeface="Cambria Math"/>
              </a:rPr>
              <a:t>2</a:t>
            </a:r>
            <a:r>
              <a:rPr sz="1950" spc="52" baseline="27777" dirty="0">
                <a:solidFill>
                  <a:srgbClr val="009966"/>
                </a:solidFill>
                <a:latin typeface="Cambria Math"/>
                <a:cs typeface="Cambria Math"/>
              </a:rPr>
              <a:t>𝑛/2</a:t>
            </a:r>
            <a:r>
              <a:rPr sz="1800" spc="35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1950" spc="52" baseline="-14957" dirty="0">
                <a:solidFill>
                  <a:srgbClr val="009966"/>
                </a:solidFill>
                <a:latin typeface="Cambria Math"/>
                <a:cs typeface="Cambria Math"/>
              </a:rPr>
              <a:t>𝐿  </a:t>
            </a: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+</a:t>
            </a:r>
            <a:r>
              <a:rPr sz="1800" spc="-114" dirty="0">
                <a:solidFill>
                  <a:srgbClr val="009966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1950" spc="-22" baseline="-14957" dirty="0">
                <a:solidFill>
                  <a:srgbClr val="009966"/>
                </a:solidFill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42" name="object 42"/>
          <p:cNvSpPr/>
          <p:nvPr/>
        </p:nvSpPr>
        <p:spPr>
          <a:xfrm>
            <a:off x="3602487" y="3759580"/>
            <a:ext cx="1333500" cy="276225"/>
          </a:xfrm>
          <a:custGeom>
            <a:avLst/>
            <a:gdLst/>
            <a:ahLst/>
            <a:cxnLst/>
            <a:rect l="l" t="t" r="r" b="b"/>
            <a:pathLst>
              <a:path w="1333500" h="276225">
                <a:moveTo>
                  <a:pt x="1260977" y="0"/>
                </a:moveTo>
                <a:lnTo>
                  <a:pt x="1258183" y="9144"/>
                </a:lnTo>
                <a:lnTo>
                  <a:pt x="1270877" y="15765"/>
                </a:lnTo>
                <a:lnTo>
                  <a:pt x="1281916" y="25352"/>
                </a:lnTo>
                <a:lnTo>
                  <a:pt x="1305171" y="71560"/>
                </a:lnTo>
                <a:lnTo>
                  <a:pt x="1312167" y="113938"/>
                </a:lnTo>
                <a:lnTo>
                  <a:pt x="1313047" y="138176"/>
                </a:lnTo>
                <a:lnTo>
                  <a:pt x="1312167" y="162393"/>
                </a:lnTo>
                <a:lnTo>
                  <a:pt x="1305171" y="204684"/>
                </a:lnTo>
                <a:lnTo>
                  <a:pt x="1281916" y="250872"/>
                </a:lnTo>
                <a:lnTo>
                  <a:pt x="1258183" y="267081"/>
                </a:lnTo>
                <a:lnTo>
                  <a:pt x="1260977" y="276225"/>
                </a:lnTo>
                <a:lnTo>
                  <a:pt x="1304268" y="246060"/>
                </a:lnTo>
                <a:lnTo>
                  <a:pt x="1322939" y="208700"/>
                </a:lnTo>
                <a:lnTo>
                  <a:pt x="1332325" y="163361"/>
                </a:lnTo>
                <a:lnTo>
                  <a:pt x="1333494" y="138049"/>
                </a:lnTo>
                <a:lnTo>
                  <a:pt x="1332325" y="112809"/>
                </a:lnTo>
                <a:lnTo>
                  <a:pt x="1322939" y="67522"/>
                </a:lnTo>
                <a:lnTo>
                  <a:pt x="1304268" y="30164"/>
                </a:lnTo>
                <a:lnTo>
                  <a:pt x="1277407" y="6403"/>
                </a:lnTo>
                <a:lnTo>
                  <a:pt x="1260977" y="0"/>
                </a:lnTo>
                <a:close/>
              </a:path>
              <a:path w="1333500" h="276225">
                <a:moveTo>
                  <a:pt x="72511" y="0"/>
                </a:moveTo>
                <a:lnTo>
                  <a:pt x="29344" y="30164"/>
                </a:lnTo>
                <a:lnTo>
                  <a:pt x="10656" y="67522"/>
                </a:lnTo>
                <a:lnTo>
                  <a:pt x="1182" y="112809"/>
                </a:lnTo>
                <a:lnTo>
                  <a:pt x="0" y="138176"/>
                </a:lnTo>
                <a:lnTo>
                  <a:pt x="1182" y="163361"/>
                </a:lnTo>
                <a:lnTo>
                  <a:pt x="10656" y="208700"/>
                </a:lnTo>
                <a:lnTo>
                  <a:pt x="29344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64" y="260459"/>
                </a:lnTo>
                <a:lnTo>
                  <a:pt x="51619" y="250872"/>
                </a:lnTo>
                <a:lnTo>
                  <a:pt x="28336" y="204684"/>
                </a:lnTo>
                <a:lnTo>
                  <a:pt x="21427" y="162393"/>
                </a:lnTo>
                <a:lnTo>
                  <a:pt x="20572" y="138049"/>
                </a:lnTo>
                <a:lnTo>
                  <a:pt x="21427" y="113938"/>
                </a:lnTo>
                <a:lnTo>
                  <a:pt x="28336" y="71560"/>
                </a:lnTo>
                <a:lnTo>
                  <a:pt x="51619" y="25352"/>
                </a:lnTo>
                <a:lnTo>
                  <a:pt x="75305" y="9144"/>
                </a:lnTo>
                <a:lnTo>
                  <a:pt x="72511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975611" y="3759580"/>
            <a:ext cx="1336675" cy="276225"/>
          </a:xfrm>
          <a:custGeom>
            <a:avLst/>
            <a:gdLst/>
            <a:ahLst/>
            <a:cxnLst/>
            <a:rect l="l" t="t" r="r" b="b"/>
            <a:pathLst>
              <a:path w="1336675" h="276225">
                <a:moveTo>
                  <a:pt x="1264025" y="0"/>
                </a:moveTo>
                <a:lnTo>
                  <a:pt x="1261231" y="9144"/>
                </a:lnTo>
                <a:lnTo>
                  <a:pt x="1273925" y="15765"/>
                </a:lnTo>
                <a:lnTo>
                  <a:pt x="1284964" y="25352"/>
                </a:lnTo>
                <a:lnTo>
                  <a:pt x="1308219" y="71560"/>
                </a:lnTo>
                <a:lnTo>
                  <a:pt x="1315215" y="113938"/>
                </a:lnTo>
                <a:lnTo>
                  <a:pt x="1316095" y="138176"/>
                </a:lnTo>
                <a:lnTo>
                  <a:pt x="1315215" y="162393"/>
                </a:lnTo>
                <a:lnTo>
                  <a:pt x="1308219" y="204684"/>
                </a:lnTo>
                <a:lnTo>
                  <a:pt x="1284964" y="250872"/>
                </a:lnTo>
                <a:lnTo>
                  <a:pt x="1261231" y="267081"/>
                </a:lnTo>
                <a:lnTo>
                  <a:pt x="1264025" y="276225"/>
                </a:lnTo>
                <a:lnTo>
                  <a:pt x="1307316" y="246060"/>
                </a:lnTo>
                <a:lnTo>
                  <a:pt x="1325987" y="208700"/>
                </a:lnTo>
                <a:lnTo>
                  <a:pt x="1335373" y="163361"/>
                </a:lnTo>
                <a:lnTo>
                  <a:pt x="1336542" y="138049"/>
                </a:lnTo>
                <a:lnTo>
                  <a:pt x="1335373" y="112809"/>
                </a:lnTo>
                <a:lnTo>
                  <a:pt x="1325987" y="67522"/>
                </a:lnTo>
                <a:lnTo>
                  <a:pt x="1307316" y="30164"/>
                </a:lnTo>
                <a:lnTo>
                  <a:pt x="1280455" y="6403"/>
                </a:lnTo>
                <a:lnTo>
                  <a:pt x="1264025" y="0"/>
                </a:lnTo>
                <a:close/>
              </a:path>
              <a:path w="1336675" h="276225">
                <a:moveTo>
                  <a:pt x="72511" y="0"/>
                </a:moveTo>
                <a:lnTo>
                  <a:pt x="29344" y="30164"/>
                </a:lnTo>
                <a:lnTo>
                  <a:pt x="10656" y="67522"/>
                </a:lnTo>
                <a:lnTo>
                  <a:pt x="1182" y="112809"/>
                </a:lnTo>
                <a:lnTo>
                  <a:pt x="0" y="138176"/>
                </a:lnTo>
                <a:lnTo>
                  <a:pt x="1182" y="163361"/>
                </a:lnTo>
                <a:lnTo>
                  <a:pt x="10656" y="208700"/>
                </a:lnTo>
                <a:lnTo>
                  <a:pt x="29344" y="246060"/>
                </a:lnTo>
                <a:lnTo>
                  <a:pt x="72511" y="276225"/>
                </a:lnTo>
                <a:lnTo>
                  <a:pt x="75305" y="267081"/>
                </a:lnTo>
                <a:lnTo>
                  <a:pt x="62664" y="260459"/>
                </a:lnTo>
                <a:lnTo>
                  <a:pt x="51619" y="250872"/>
                </a:lnTo>
                <a:lnTo>
                  <a:pt x="28336" y="204684"/>
                </a:lnTo>
                <a:lnTo>
                  <a:pt x="21427" y="162393"/>
                </a:lnTo>
                <a:lnTo>
                  <a:pt x="20572" y="138049"/>
                </a:lnTo>
                <a:lnTo>
                  <a:pt x="21427" y="113938"/>
                </a:lnTo>
                <a:lnTo>
                  <a:pt x="28336" y="71560"/>
                </a:lnTo>
                <a:lnTo>
                  <a:pt x="51619" y="25352"/>
                </a:lnTo>
                <a:lnTo>
                  <a:pt x="75305" y="9144"/>
                </a:lnTo>
                <a:lnTo>
                  <a:pt x="72511" y="0"/>
                </a:lnTo>
                <a:close/>
              </a:path>
            </a:pathLst>
          </a:custGeom>
          <a:solidFill>
            <a:srgbClr val="00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5039614" y="4141596"/>
            <a:ext cx="1362710" cy="212090"/>
          </a:xfrm>
          <a:custGeom>
            <a:avLst/>
            <a:gdLst/>
            <a:ahLst/>
            <a:cxnLst/>
            <a:rect l="l" t="t" r="r" b="b"/>
            <a:pathLst>
              <a:path w="1362710" h="212089">
                <a:moveTo>
                  <a:pt x="1294764" y="0"/>
                </a:moveTo>
                <a:lnTo>
                  <a:pt x="1291716" y="8508"/>
                </a:lnTo>
                <a:lnTo>
                  <a:pt x="1304002" y="13819"/>
                </a:lnTo>
                <a:lnTo>
                  <a:pt x="1314561" y="21177"/>
                </a:lnTo>
                <a:lnTo>
                  <a:pt x="1335952" y="55322"/>
                </a:lnTo>
                <a:lnTo>
                  <a:pt x="1343025" y="104775"/>
                </a:lnTo>
                <a:lnTo>
                  <a:pt x="1342239" y="123443"/>
                </a:lnTo>
                <a:lnTo>
                  <a:pt x="1330452" y="169163"/>
                </a:lnTo>
                <a:lnTo>
                  <a:pt x="1304145" y="197738"/>
                </a:lnTo>
                <a:lnTo>
                  <a:pt x="1292098" y="203072"/>
                </a:lnTo>
                <a:lnTo>
                  <a:pt x="1294764" y="211708"/>
                </a:lnTo>
                <a:lnTo>
                  <a:pt x="1335234" y="187652"/>
                </a:lnTo>
                <a:lnTo>
                  <a:pt x="1357963" y="143271"/>
                </a:lnTo>
                <a:lnTo>
                  <a:pt x="1362328" y="105917"/>
                </a:lnTo>
                <a:lnTo>
                  <a:pt x="1361233" y="86465"/>
                </a:lnTo>
                <a:lnTo>
                  <a:pt x="1344802" y="37083"/>
                </a:lnTo>
                <a:lnTo>
                  <a:pt x="1310102" y="5526"/>
                </a:lnTo>
                <a:lnTo>
                  <a:pt x="1294764" y="0"/>
                </a:lnTo>
                <a:close/>
              </a:path>
              <a:path w="1362710" h="212089">
                <a:moveTo>
                  <a:pt x="67563" y="0"/>
                </a:moveTo>
                <a:lnTo>
                  <a:pt x="27166" y="24056"/>
                </a:lnTo>
                <a:lnTo>
                  <a:pt x="4381" y="68500"/>
                </a:lnTo>
                <a:lnTo>
                  <a:pt x="0" y="105917"/>
                </a:lnTo>
                <a:lnTo>
                  <a:pt x="1093" y="125350"/>
                </a:lnTo>
                <a:lnTo>
                  <a:pt x="17399" y="174625"/>
                </a:lnTo>
                <a:lnTo>
                  <a:pt x="52153" y="206182"/>
                </a:lnTo>
                <a:lnTo>
                  <a:pt x="67563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03" y="104775"/>
                </a:lnTo>
                <a:lnTo>
                  <a:pt x="20089" y="86703"/>
                </a:lnTo>
                <a:lnTo>
                  <a:pt x="31876" y="42036"/>
                </a:lnTo>
                <a:lnTo>
                  <a:pt x="58344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2680716" y="3647947"/>
            <a:ext cx="4542155" cy="723900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685"/>
              </a:spcBef>
              <a:tabLst>
                <a:tab pos="1003935" algn="l"/>
                <a:tab pos="2378710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 </a:t>
            </a:r>
            <a:r>
              <a:rPr sz="1800" dirty="0">
                <a:latin typeface="Cambria Math"/>
                <a:cs typeface="Cambria Math"/>
              </a:rPr>
              <a:t>×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1800" spc="140" dirty="0">
                <a:solidFill>
                  <a:srgbClr val="00996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spc="45" dirty="0">
                <a:solidFill>
                  <a:srgbClr val="FF0000"/>
                </a:solidFill>
                <a:latin typeface="Cambria Math"/>
                <a:cs typeface="Cambria Math"/>
              </a:rPr>
              <a:t>2</a:t>
            </a:r>
            <a:r>
              <a:rPr sz="1950" spc="67" baseline="27777" dirty="0">
                <a:solidFill>
                  <a:srgbClr val="FF0000"/>
                </a:solidFill>
                <a:latin typeface="Cambria Math"/>
                <a:cs typeface="Cambria Math"/>
              </a:rPr>
              <a:t>𝑛/2</a:t>
            </a:r>
            <a:r>
              <a:rPr sz="1800" spc="45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950" spc="67" baseline="-14957" dirty="0">
                <a:solidFill>
                  <a:srgbClr val="FF0000"/>
                </a:solidFill>
                <a:latin typeface="Cambria Math"/>
                <a:cs typeface="Cambria Math"/>
              </a:rPr>
              <a:t>𝐿</a:t>
            </a:r>
            <a:r>
              <a:rPr sz="1950" spc="307" baseline="-14957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FF0000"/>
                </a:solidFill>
                <a:latin typeface="Cambria Math"/>
                <a:cs typeface="Cambria Math"/>
              </a:rPr>
              <a:t> 𝑥</a:t>
            </a:r>
            <a:r>
              <a:rPr sz="1950" spc="15" baseline="-14957" dirty="0">
                <a:solidFill>
                  <a:srgbClr val="FF0000"/>
                </a:solidFill>
                <a:latin typeface="Cambria Math"/>
                <a:cs typeface="Cambria Math"/>
              </a:rPr>
              <a:t>𝑅	</a:t>
            </a:r>
            <a:r>
              <a:rPr sz="1800" spc="35" dirty="0">
                <a:solidFill>
                  <a:srgbClr val="009966"/>
                </a:solidFill>
                <a:latin typeface="Cambria Math"/>
                <a:cs typeface="Cambria Math"/>
              </a:rPr>
              <a:t>2</a:t>
            </a:r>
            <a:r>
              <a:rPr sz="1950" spc="52" baseline="27777" dirty="0">
                <a:solidFill>
                  <a:srgbClr val="009966"/>
                </a:solidFill>
                <a:latin typeface="Cambria Math"/>
                <a:cs typeface="Cambria Math"/>
              </a:rPr>
              <a:t>𝑛/2</a:t>
            </a:r>
            <a:r>
              <a:rPr sz="1800" spc="35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1950" spc="52" baseline="-14957" dirty="0">
                <a:solidFill>
                  <a:srgbClr val="009966"/>
                </a:solidFill>
                <a:latin typeface="Cambria Math"/>
                <a:cs typeface="Cambria Math"/>
              </a:rPr>
              <a:t>𝐿 </a:t>
            </a: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+</a:t>
            </a:r>
            <a:r>
              <a:rPr sz="1800" spc="-140" dirty="0">
                <a:solidFill>
                  <a:srgbClr val="009966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1950" spc="-22" baseline="-14957" dirty="0">
                <a:solidFill>
                  <a:srgbClr val="009966"/>
                </a:solidFill>
                <a:latin typeface="Cambria Math"/>
                <a:cs typeface="Cambria Math"/>
              </a:rPr>
              <a:t>𝑅</a:t>
            </a:r>
            <a:endParaRPr sz="1950" baseline="-14957" dirty="0">
              <a:latin typeface="Cambria Math"/>
              <a:cs typeface="Cambria Math"/>
            </a:endParaRPr>
          </a:p>
          <a:p>
            <a:pPr marL="706755">
              <a:lnSpc>
                <a:spcPct val="100000"/>
              </a:lnSpc>
              <a:spcBef>
                <a:spcPts val="590"/>
              </a:spcBef>
              <a:tabLst>
                <a:tab pos="3793490" algn="l"/>
              </a:tabLst>
            </a:pPr>
            <a:r>
              <a:rPr sz="1800" dirty="0">
                <a:latin typeface="Cambria Math"/>
                <a:cs typeface="Cambria Math"/>
              </a:rPr>
              <a:t>= </a:t>
            </a:r>
            <a:r>
              <a:rPr sz="1800" spc="45" dirty="0">
                <a:latin typeface="Cambria Math"/>
                <a:cs typeface="Cambria Math"/>
              </a:rPr>
              <a:t>2</a:t>
            </a:r>
            <a:r>
              <a:rPr sz="1950" spc="67" baseline="27777" dirty="0">
                <a:latin typeface="Cambria Math"/>
                <a:cs typeface="Cambria Math"/>
              </a:rPr>
              <a:t>𝑛</a:t>
            </a:r>
            <a:r>
              <a:rPr sz="1800" spc="45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1950" spc="67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1800" spc="45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1950" spc="67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 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40" dirty="0">
                <a:latin typeface="Cambria Math"/>
                <a:cs typeface="Cambria Math"/>
              </a:rPr>
              <a:t>2</a:t>
            </a:r>
            <a:r>
              <a:rPr sz="1950" spc="60" baseline="27777" dirty="0">
                <a:latin typeface="Cambria Math"/>
                <a:cs typeface="Cambria Math"/>
              </a:rPr>
              <a:t>𝑛/2   </a:t>
            </a:r>
            <a:r>
              <a:rPr sz="1800" spc="25" dirty="0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sz="1950" spc="37" baseline="-14957" dirty="0">
                <a:solidFill>
                  <a:srgbClr val="0000FF"/>
                </a:solidFill>
                <a:latin typeface="Cambria Math"/>
                <a:cs typeface="Cambria Math"/>
              </a:rPr>
              <a:t>𝐿</a:t>
            </a:r>
            <a:r>
              <a:rPr sz="1800" spc="25" dirty="0">
                <a:solidFill>
                  <a:srgbClr val="0000FF"/>
                </a:solidFill>
                <a:latin typeface="Cambria Math"/>
                <a:cs typeface="Cambria Math"/>
              </a:rPr>
              <a:t>𝑦</a:t>
            </a:r>
            <a:r>
              <a:rPr sz="1950" spc="37" baseline="-14957" dirty="0">
                <a:solidFill>
                  <a:srgbClr val="0000FF"/>
                </a:solidFill>
                <a:latin typeface="Cambria Math"/>
                <a:cs typeface="Cambria Math"/>
              </a:rPr>
              <a:t>𝑅</a:t>
            </a:r>
            <a:r>
              <a:rPr sz="1950" spc="60" baseline="-14957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sz="1950" spc="37" baseline="-14957" dirty="0">
                <a:solidFill>
                  <a:srgbClr val="0000FF"/>
                </a:solidFill>
                <a:latin typeface="Cambria Math"/>
                <a:cs typeface="Cambria Math"/>
              </a:rPr>
              <a:t>𝑅</a:t>
            </a:r>
            <a:r>
              <a:rPr sz="1800" spc="25" dirty="0">
                <a:solidFill>
                  <a:srgbClr val="0000FF"/>
                </a:solidFill>
                <a:latin typeface="Cambria Math"/>
                <a:cs typeface="Cambria Math"/>
              </a:rPr>
              <a:t>𝑦</a:t>
            </a:r>
            <a:r>
              <a:rPr sz="1950" spc="37" baseline="-14957" dirty="0">
                <a:solidFill>
                  <a:srgbClr val="0000FF"/>
                </a:solidFill>
                <a:latin typeface="Cambria Math"/>
                <a:cs typeface="Cambria Math"/>
              </a:rPr>
              <a:t>𝐿	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40" dirty="0"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1950" spc="37" baseline="-14957" dirty="0">
                <a:solidFill>
                  <a:srgbClr val="FF8000"/>
                </a:solidFill>
                <a:latin typeface="Cambria Math"/>
                <a:cs typeface="Cambria Math"/>
              </a:rPr>
              <a:t>𝑅</a:t>
            </a:r>
            <a:r>
              <a:rPr sz="1800" spc="25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1950" spc="37" baseline="-14957" dirty="0">
                <a:solidFill>
                  <a:srgbClr val="FF8000"/>
                </a:solidFill>
                <a:latin typeface="Cambria Math"/>
                <a:cs typeface="Cambria Math"/>
              </a:rPr>
              <a:t>𝑅</a:t>
            </a:r>
            <a:endParaRPr sz="1950" baseline="-14957" dirty="0">
              <a:latin typeface="Cambria Math"/>
              <a:cs typeface="Cambria Math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517143" y="5460365"/>
            <a:ext cx="3515995" cy="276225"/>
          </a:xfrm>
          <a:custGeom>
            <a:avLst/>
            <a:gdLst/>
            <a:ahLst/>
            <a:cxnLst/>
            <a:rect l="l" t="t" r="r" b="b"/>
            <a:pathLst>
              <a:path w="3515995" h="276225">
                <a:moveTo>
                  <a:pt x="3443345" y="0"/>
                </a:moveTo>
                <a:lnTo>
                  <a:pt x="3440551" y="9144"/>
                </a:lnTo>
                <a:lnTo>
                  <a:pt x="3453245" y="15765"/>
                </a:lnTo>
                <a:lnTo>
                  <a:pt x="3464284" y="25352"/>
                </a:lnTo>
                <a:lnTo>
                  <a:pt x="3487539" y="71561"/>
                </a:lnTo>
                <a:lnTo>
                  <a:pt x="3494536" y="113954"/>
                </a:lnTo>
                <a:lnTo>
                  <a:pt x="3495415" y="138214"/>
                </a:lnTo>
                <a:lnTo>
                  <a:pt x="3494536" y="162414"/>
                </a:lnTo>
                <a:lnTo>
                  <a:pt x="3487539" y="204686"/>
                </a:lnTo>
                <a:lnTo>
                  <a:pt x="3464284" y="250874"/>
                </a:lnTo>
                <a:lnTo>
                  <a:pt x="3440551" y="267017"/>
                </a:lnTo>
                <a:lnTo>
                  <a:pt x="3443345" y="276174"/>
                </a:lnTo>
                <a:lnTo>
                  <a:pt x="3486636" y="246056"/>
                </a:lnTo>
                <a:lnTo>
                  <a:pt x="3505307" y="208715"/>
                </a:lnTo>
                <a:lnTo>
                  <a:pt x="3514693" y="163395"/>
                </a:lnTo>
                <a:lnTo>
                  <a:pt x="3515862" y="138099"/>
                </a:lnTo>
                <a:lnTo>
                  <a:pt x="3514693" y="112831"/>
                </a:lnTo>
                <a:lnTo>
                  <a:pt x="3505307" y="67523"/>
                </a:lnTo>
                <a:lnTo>
                  <a:pt x="3486636" y="30164"/>
                </a:lnTo>
                <a:lnTo>
                  <a:pt x="3459776" y="6403"/>
                </a:lnTo>
                <a:lnTo>
                  <a:pt x="3443345" y="0"/>
                </a:lnTo>
                <a:close/>
              </a:path>
              <a:path w="3515995" h="276225">
                <a:moveTo>
                  <a:pt x="72511" y="0"/>
                </a:moveTo>
                <a:lnTo>
                  <a:pt x="29345" y="30164"/>
                </a:lnTo>
                <a:lnTo>
                  <a:pt x="10656" y="67523"/>
                </a:lnTo>
                <a:lnTo>
                  <a:pt x="1183" y="112831"/>
                </a:lnTo>
                <a:lnTo>
                  <a:pt x="0" y="138214"/>
                </a:lnTo>
                <a:lnTo>
                  <a:pt x="1183" y="163395"/>
                </a:lnTo>
                <a:lnTo>
                  <a:pt x="10656" y="208715"/>
                </a:lnTo>
                <a:lnTo>
                  <a:pt x="29345" y="246056"/>
                </a:lnTo>
                <a:lnTo>
                  <a:pt x="72511" y="276174"/>
                </a:lnTo>
                <a:lnTo>
                  <a:pt x="75305" y="267017"/>
                </a:lnTo>
                <a:lnTo>
                  <a:pt x="62665" y="260443"/>
                </a:lnTo>
                <a:lnTo>
                  <a:pt x="51620" y="250874"/>
                </a:lnTo>
                <a:lnTo>
                  <a:pt x="28337" y="204686"/>
                </a:lnTo>
                <a:lnTo>
                  <a:pt x="21427" y="162414"/>
                </a:lnTo>
                <a:lnTo>
                  <a:pt x="20572" y="138099"/>
                </a:lnTo>
                <a:lnTo>
                  <a:pt x="21427" y="113954"/>
                </a:lnTo>
                <a:lnTo>
                  <a:pt x="28337" y="71561"/>
                </a:lnTo>
                <a:lnTo>
                  <a:pt x="51620" y="25352"/>
                </a:lnTo>
                <a:lnTo>
                  <a:pt x="75305" y="9144"/>
                </a:lnTo>
                <a:lnTo>
                  <a:pt x="725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3619246" y="5493384"/>
            <a:ext cx="891540" cy="212090"/>
          </a:xfrm>
          <a:custGeom>
            <a:avLst/>
            <a:gdLst/>
            <a:ahLst/>
            <a:cxnLst/>
            <a:rect l="l" t="t" r="r" b="b"/>
            <a:pathLst>
              <a:path w="891539" h="212089">
                <a:moveTo>
                  <a:pt x="823849" y="0"/>
                </a:moveTo>
                <a:lnTo>
                  <a:pt x="820801" y="8508"/>
                </a:lnTo>
                <a:lnTo>
                  <a:pt x="833086" y="13819"/>
                </a:lnTo>
                <a:lnTo>
                  <a:pt x="843645" y="21177"/>
                </a:lnTo>
                <a:lnTo>
                  <a:pt x="865036" y="55321"/>
                </a:lnTo>
                <a:lnTo>
                  <a:pt x="872108" y="104749"/>
                </a:lnTo>
                <a:lnTo>
                  <a:pt x="871323" y="123425"/>
                </a:lnTo>
                <a:lnTo>
                  <a:pt x="859536" y="169151"/>
                </a:lnTo>
                <a:lnTo>
                  <a:pt x="833229" y="197744"/>
                </a:lnTo>
                <a:lnTo>
                  <a:pt x="821181" y="203085"/>
                </a:lnTo>
                <a:lnTo>
                  <a:pt x="823849" y="211683"/>
                </a:lnTo>
                <a:lnTo>
                  <a:pt x="864318" y="187652"/>
                </a:lnTo>
                <a:lnTo>
                  <a:pt x="887047" y="143273"/>
                </a:lnTo>
                <a:lnTo>
                  <a:pt x="891413" y="105867"/>
                </a:lnTo>
                <a:lnTo>
                  <a:pt x="890317" y="86443"/>
                </a:lnTo>
                <a:lnTo>
                  <a:pt x="873887" y="37083"/>
                </a:lnTo>
                <a:lnTo>
                  <a:pt x="839186" y="5526"/>
                </a:lnTo>
                <a:lnTo>
                  <a:pt x="823849" y="0"/>
                </a:lnTo>
                <a:close/>
              </a:path>
              <a:path w="891539" h="212089">
                <a:moveTo>
                  <a:pt x="67563" y="0"/>
                </a:moveTo>
                <a:lnTo>
                  <a:pt x="27166" y="24056"/>
                </a:lnTo>
                <a:lnTo>
                  <a:pt x="4381" y="68494"/>
                </a:lnTo>
                <a:lnTo>
                  <a:pt x="0" y="105867"/>
                </a:lnTo>
                <a:lnTo>
                  <a:pt x="1093" y="125319"/>
                </a:lnTo>
                <a:lnTo>
                  <a:pt x="17399" y="174688"/>
                </a:lnTo>
                <a:lnTo>
                  <a:pt x="52153" y="206149"/>
                </a:lnTo>
                <a:lnTo>
                  <a:pt x="67563" y="211683"/>
                </a:lnTo>
                <a:lnTo>
                  <a:pt x="70230" y="203085"/>
                </a:lnTo>
                <a:lnTo>
                  <a:pt x="58183" y="197744"/>
                </a:lnTo>
                <a:lnTo>
                  <a:pt x="47767" y="190309"/>
                </a:lnTo>
                <a:lnTo>
                  <a:pt x="26376" y="155625"/>
                </a:lnTo>
                <a:lnTo>
                  <a:pt x="19303" y="104749"/>
                </a:lnTo>
                <a:lnTo>
                  <a:pt x="20089" y="86692"/>
                </a:lnTo>
                <a:lnTo>
                  <a:pt x="31876" y="42036"/>
                </a:lnTo>
                <a:lnTo>
                  <a:pt x="58344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50409" y="5493384"/>
            <a:ext cx="894715" cy="212090"/>
          </a:xfrm>
          <a:custGeom>
            <a:avLst/>
            <a:gdLst/>
            <a:ahLst/>
            <a:cxnLst/>
            <a:rect l="l" t="t" r="r" b="b"/>
            <a:pathLst>
              <a:path w="894714" h="212089">
                <a:moveTo>
                  <a:pt x="826897" y="0"/>
                </a:moveTo>
                <a:lnTo>
                  <a:pt x="823849" y="8508"/>
                </a:lnTo>
                <a:lnTo>
                  <a:pt x="836134" y="13819"/>
                </a:lnTo>
                <a:lnTo>
                  <a:pt x="846693" y="21177"/>
                </a:lnTo>
                <a:lnTo>
                  <a:pt x="868084" y="55321"/>
                </a:lnTo>
                <a:lnTo>
                  <a:pt x="875156" y="104749"/>
                </a:lnTo>
                <a:lnTo>
                  <a:pt x="874371" y="123425"/>
                </a:lnTo>
                <a:lnTo>
                  <a:pt x="862584" y="169151"/>
                </a:lnTo>
                <a:lnTo>
                  <a:pt x="836277" y="197744"/>
                </a:lnTo>
                <a:lnTo>
                  <a:pt x="824229" y="203085"/>
                </a:lnTo>
                <a:lnTo>
                  <a:pt x="826897" y="211683"/>
                </a:lnTo>
                <a:lnTo>
                  <a:pt x="867366" y="187652"/>
                </a:lnTo>
                <a:lnTo>
                  <a:pt x="890095" y="143273"/>
                </a:lnTo>
                <a:lnTo>
                  <a:pt x="894461" y="105867"/>
                </a:lnTo>
                <a:lnTo>
                  <a:pt x="893365" y="86443"/>
                </a:lnTo>
                <a:lnTo>
                  <a:pt x="876935" y="37083"/>
                </a:lnTo>
                <a:lnTo>
                  <a:pt x="842234" y="5526"/>
                </a:lnTo>
                <a:lnTo>
                  <a:pt x="826897" y="0"/>
                </a:lnTo>
                <a:close/>
              </a:path>
              <a:path w="894714" h="212089">
                <a:moveTo>
                  <a:pt x="67563" y="0"/>
                </a:moveTo>
                <a:lnTo>
                  <a:pt x="27166" y="24056"/>
                </a:lnTo>
                <a:lnTo>
                  <a:pt x="4381" y="68494"/>
                </a:lnTo>
                <a:lnTo>
                  <a:pt x="0" y="105867"/>
                </a:lnTo>
                <a:lnTo>
                  <a:pt x="1093" y="125319"/>
                </a:lnTo>
                <a:lnTo>
                  <a:pt x="17399" y="174688"/>
                </a:lnTo>
                <a:lnTo>
                  <a:pt x="52153" y="206149"/>
                </a:lnTo>
                <a:lnTo>
                  <a:pt x="67563" y="211683"/>
                </a:lnTo>
                <a:lnTo>
                  <a:pt x="70230" y="203085"/>
                </a:lnTo>
                <a:lnTo>
                  <a:pt x="58183" y="197744"/>
                </a:lnTo>
                <a:lnTo>
                  <a:pt x="47767" y="190309"/>
                </a:lnTo>
                <a:lnTo>
                  <a:pt x="26376" y="155625"/>
                </a:lnTo>
                <a:lnTo>
                  <a:pt x="19303" y="104749"/>
                </a:lnTo>
                <a:lnTo>
                  <a:pt x="20089" y="86692"/>
                </a:lnTo>
                <a:lnTo>
                  <a:pt x="31876" y="42036"/>
                </a:lnTo>
                <a:lnTo>
                  <a:pt x="58344" y="13819"/>
                </a:lnTo>
                <a:lnTo>
                  <a:pt x="70612" y="8508"/>
                </a:lnTo>
                <a:lnTo>
                  <a:pt x="6756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4248658" y="5842317"/>
            <a:ext cx="890269" cy="212090"/>
          </a:xfrm>
          <a:custGeom>
            <a:avLst/>
            <a:gdLst/>
            <a:ahLst/>
            <a:cxnLst/>
            <a:rect l="l" t="t" r="r" b="b"/>
            <a:pathLst>
              <a:path w="890270" h="212089">
                <a:moveTo>
                  <a:pt x="822325" y="0"/>
                </a:moveTo>
                <a:lnTo>
                  <a:pt x="819276" y="8597"/>
                </a:lnTo>
                <a:lnTo>
                  <a:pt x="831562" y="13917"/>
                </a:lnTo>
                <a:lnTo>
                  <a:pt x="842121" y="21282"/>
                </a:lnTo>
                <a:lnTo>
                  <a:pt x="863512" y="55414"/>
                </a:lnTo>
                <a:lnTo>
                  <a:pt x="870584" y="104813"/>
                </a:lnTo>
                <a:lnTo>
                  <a:pt x="869799" y="123489"/>
                </a:lnTo>
                <a:lnTo>
                  <a:pt x="858012" y="169214"/>
                </a:lnTo>
                <a:lnTo>
                  <a:pt x="831705" y="197807"/>
                </a:lnTo>
                <a:lnTo>
                  <a:pt x="819657" y="203149"/>
                </a:lnTo>
                <a:lnTo>
                  <a:pt x="822325" y="211747"/>
                </a:lnTo>
                <a:lnTo>
                  <a:pt x="862794" y="187715"/>
                </a:lnTo>
                <a:lnTo>
                  <a:pt x="885523" y="143336"/>
                </a:lnTo>
                <a:lnTo>
                  <a:pt x="889888" y="105930"/>
                </a:lnTo>
                <a:lnTo>
                  <a:pt x="888793" y="86521"/>
                </a:lnTo>
                <a:lnTo>
                  <a:pt x="872363" y="37122"/>
                </a:lnTo>
                <a:lnTo>
                  <a:pt x="837662" y="5543"/>
                </a:lnTo>
                <a:lnTo>
                  <a:pt x="822325" y="0"/>
                </a:lnTo>
                <a:close/>
              </a:path>
              <a:path w="890270" h="212089">
                <a:moveTo>
                  <a:pt x="67563" y="0"/>
                </a:moveTo>
                <a:lnTo>
                  <a:pt x="27166" y="24106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52"/>
                </a:lnTo>
                <a:lnTo>
                  <a:pt x="52153" y="206213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3"/>
                </a:lnTo>
                <a:lnTo>
                  <a:pt x="26376" y="15568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44" y="13917"/>
                </a:lnTo>
                <a:lnTo>
                  <a:pt x="70612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178297" y="5842317"/>
            <a:ext cx="894715" cy="212090"/>
          </a:xfrm>
          <a:custGeom>
            <a:avLst/>
            <a:gdLst/>
            <a:ahLst/>
            <a:cxnLst/>
            <a:rect l="l" t="t" r="r" b="b"/>
            <a:pathLst>
              <a:path w="894714" h="212089">
                <a:moveTo>
                  <a:pt x="826897" y="0"/>
                </a:moveTo>
                <a:lnTo>
                  <a:pt x="823849" y="8597"/>
                </a:lnTo>
                <a:lnTo>
                  <a:pt x="836134" y="13917"/>
                </a:lnTo>
                <a:lnTo>
                  <a:pt x="846693" y="21282"/>
                </a:lnTo>
                <a:lnTo>
                  <a:pt x="868084" y="55414"/>
                </a:lnTo>
                <a:lnTo>
                  <a:pt x="875156" y="104813"/>
                </a:lnTo>
                <a:lnTo>
                  <a:pt x="874371" y="123489"/>
                </a:lnTo>
                <a:lnTo>
                  <a:pt x="862584" y="169214"/>
                </a:lnTo>
                <a:lnTo>
                  <a:pt x="836277" y="197807"/>
                </a:lnTo>
                <a:lnTo>
                  <a:pt x="824229" y="203149"/>
                </a:lnTo>
                <a:lnTo>
                  <a:pt x="826897" y="211747"/>
                </a:lnTo>
                <a:lnTo>
                  <a:pt x="867366" y="187715"/>
                </a:lnTo>
                <a:lnTo>
                  <a:pt x="890095" y="143336"/>
                </a:lnTo>
                <a:lnTo>
                  <a:pt x="894461" y="105930"/>
                </a:lnTo>
                <a:lnTo>
                  <a:pt x="893365" y="86521"/>
                </a:lnTo>
                <a:lnTo>
                  <a:pt x="876935" y="37122"/>
                </a:lnTo>
                <a:lnTo>
                  <a:pt x="842234" y="5543"/>
                </a:lnTo>
                <a:lnTo>
                  <a:pt x="826897" y="0"/>
                </a:lnTo>
                <a:close/>
              </a:path>
              <a:path w="894714" h="212089">
                <a:moveTo>
                  <a:pt x="67563" y="0"/>
                </a:moveTo>
                <a:lnTo>
                  <a:pt x="27166" y="24106"/>
                </a:lnTo>
                <a:lnTo>
                  <a:pt x="4381" y="68583"/>
                </a:lnTo>
                <a:lnTo>
                  <a:pt x="0" y="105930"/>
                </a:lnTo>
                <a:lnTo>
                  <a:pt x="1093" y="125383"/>
                </a:lnTo>
                <a:lnTo>
                  <a:pt x="17399" y="174752"/>
                </a:lnTo>
                <a:lnTo>
                  <a:pt x="52153" y="206213"/>
                </a:lnTo>
                <a:lnTo>
                  <a:pt x="67563" y="211747"/>
                </a:lnTo>
                <a:lnTo>
                  <a:pt x="70230" y="203149"/>
                </a:lnTo>
                <a:lnTo>
                  <a:pt x="58183" y="197807"/>
                </a:lnTo>
                <a:lnTo>
                  <a:pt x="47767" y="190373"/>
                </a:lnTo>
                <a:lnTo>
                  <a:pt x="26376" y="155689"/>
                </a:lnTo>
                <a:lnTo>
                  <a:pt x="19303" y="104813"/>
                </a:lnTo>
                <a:lnTo>
                  <a:pt x="20089" y="86751"/>
                </a:lnTo>
                <a:lnTo>
                  <a:pt x="31876" y="42138"/>
                </a:lnTo>
                <a:lnTo>
                  <a:pt x="58344" y="13917"/>
                </a:lnTo>
                <a:lnTo>
                  <a:pt x="70612" y="8597"/>
                </a:lnTo>
                <a:lnTo>
                  <a:pt x="6756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1153871" y="5349440"/>
            <a:ext cx="6768465" cy="723265"/>
          </a:xfrm>
          <a:prstGeom prst="rect">
            <a:avLst/>
          </a:prstGeom>
        </p:spPr>
        <p:txBody>
          <a:bodyPr vert="horz" wrap="square" lIns="0" tIns="86995" rIns="0" bIns="0" rtlCol="0">
            <a:spAutoFit/>
          </a:bodyPr>
          <a:lstStyle/>
          <a:p>
            <a:pPr marL="119380">
              <a:lnSpc>
                <a:spcPct val="100000"/>
              </a:lnSpc>
              <a:spcBef>
                <a:spcPts val="685"/>
              </a:spcBef>
              <a:tabLst>
                <a:tab pos="2540000" algn="l"/>
                <a:tab pos="3471545" algn="l"/>
                <a:tab pos="4361180" algn="l"/>
                <a:tab pos="5951220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 </a:t>
            </a:r>
            <a:r>
              <a:rPr sz="1800" dirty="0">
                <a:latin typeface="Cambria Math"/>
                <a:cs typeface="Cambria Math"/>
              </a:rPr>
              <a:t>× </a:t>
            </a: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𝑦  = </a:t>
            </a:r>
            <a:r>
              <a:rPr sz="1800" spc="50" dirty="0">
                <a:latin typeface="Cambria Math"/>
                <a:cs typeface="Cambria Math"/>
              </a:rPr>
              <a:t>2</a:t>
            </a:r>
            <a:r>
              <a:rPr sz="1950" spc="75" baseline="27777" dirty="0">
                <a:latin typeface="Cambria Math"/>
                <a:cs typeface="Cambria Math"/>
              </a:rPr>
              <a:t>𝑛</a:t>
            </a:r>
            <a:r>
              <a:rPr sz="1800" spc="5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1950" spc="75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1800" spc="5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1950" spc="75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1950" spc="179" baseline="-14957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45" dirty="0">
                <a:latin typeface="Cambria Math"/>
                <a:cs typeface="Cambria Math"/>
              </a:rPr>
              <a:t>2</a:t>
            </a:r>
            <a:r>
              <a:rPr sz="1950" spc="67" baseline="27777" dirty="0">
                <a:latin typeface="Cambria Math"/>
                <a:cs typeface="Cambria Math"/>
              </a:rPr>
              <a:t>𝑛/2	</a:t>
            </a:r>
            <a:r>
              <a:rPr sz="1800" spc="10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1950" spc="15" baseline="-14957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1950" spc="322" baseline="-14957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800080"/>
                </a:solidFill>
                <a:latin typeface="Cambria Math"/>
                <a:cs typeface="Cambria Math"/>
              </a:rPr>
              <a:t>+ </a:t>
            </a:r>
            <a:r>
              <a:rPr sz="1800" spc="10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1950" spc="15" baseline="-14957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18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1950" spc="-22" baseline="-14957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1950" spc="345" baseline="-14957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1950" spc="-22" baseline="-14957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1800" dirty="0">
                <a:solidFill>
                  <a:srgbClr val="0000FF"/>
                </a:solidFill>
                <a:latin typeface="Cambria Math"/>
                <a:cs typeface="Cambria Math"/>
              </a:rPr>
              <a:t>− </a:t>
            </a:r>
            <a:r>
              <a:rPr sz="1800" spc="2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1950" spc="30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1800" spc="2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1950" spc="30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1950" spc="345" baseline="-14957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sz="1800" spc="1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1950" spc="37" baseline="-14957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1800" spc="2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1950" spc="37" baseline="-14957" dirty="0">
                <a:solidFill>
                  <a:srgbClr val="0E6EC5"/>
                </a:solidFill>
                <a:latin typeface="Cambria Math"/>
                <a:cs typeface="Cambria Math"/>
              </a:rPr>
              <a:t>𝑅	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80" dirty="0">
                <a:latin typeface="Cambria Math"/>
                <a:cs typeface="Cambria Math"/>
              </a:rPr>
              <a:t> </a:t>
            </a:r>
            <a:r>
              <a:rPr sz="1800" spc="2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1950" spc="37" baseline="-14957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1800" spc="2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1950" spc="37" baseline="-14957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585"/>
              </a:spcBef>
              <a:tabLst>
                <a:tab pos="4100829" algn="l"/>
                <a:tab pos="4991100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 </a:t>
            </a:r>
            <a:r>
              <a:rPr sz="1800" dirty="0">
                <a:latin typeface="Cambria Math"/>
                <a:cs typeface="Cambria Math"/>
              </a:rPr>
              <a:t>× </a:t>
            </a: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𝑦 = </a:t>
            </a:r>
            <a:r>
              <a:rPr sz="1800" spc="40" dirty="0">
                <a:latin typeface="Cambria Math"/>
                <a:cs typeface="Cambria Math"/>
              </a:rPr>
              <a:t>(2</a:t>
            </a:r>
            <a:r>
              <a:rPr sz="1950" spc="60" baseline="27777" dirty="0">
                <a:latin typeface="Cambria Math"/>
                <a:cs typeface="Cambria Math"/>
              </a:rPr>
              <a:t>𝑛</a:t>
            </a:r>
            <a:r>
              <a:rPr sz="1800" spc="40" dirty="0">
                <a:latin typeface="Cambria Math"/>
                <a:cs typeface="Cambria Math"/>
              </a:rPr>
              <a:t>−2</a:t>
            </a:r>
            <a:r>
              <a:rPr sz="1950" spc="60" baseline="27777" dirty="0">
                <a:latin typeface="Cambria Math"/>
                <a:cs typeface="Cambria Math"/>
              </a:rPr>
              <a:t>𝑛/2</a:t>
            </a:r>
            <a:r>
              <a:rPr sz="1800" spc="40" dirty="0">
                <a:latin typeface="Cambria Math"/>
                <a:cs typeface="Cambria Math"/>
              </a:rPr>
              <a:t>)</a:t>
            </a:r>
            <a:r>
              <a:rPr sz="1800" spc="4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1950" spc="60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1800" spc="4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1950" spc="60" baseline="-14957" dirty="0">
                <a:solidFill>
                  <a:srgbClr val="FF8000"/>
                </a:solidFill>
                <a:latin typeface="Cambria Math"/>
                <a:cs typeface="Cambria Math"/>
              </a:rPr>
              <a:t>𝐿  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45" dirty="0">
                <a:latin typeface="Cambria Math"/>
                <a:cs typeface="Cambria Math"/>
              </a:rPr>
              <a:t>2</a:t>
            </a:r>
            <a:r>
              <a:rPr sz="1950" spc="67" baseline="27777" dirty="0">
                <a:latin typeface="Cambria Math"/>
                <a:cs typeface="Cambria Math"/>
              </a:rPr>
              <a:t>𝑛/2   </a:t>
            </a:r>
            <a:r>
              <a:rPr sz="1800" spc="5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1950" spc="7" baseline="-14957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1950" spc="315" baseline="-14957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1800" spc="10" dirty="0">
                <a:solidFill>
                  <a:srgbClr val="800080"/>
                </a:solidFill>
                <a:latin typeface="Cambria Math"/>
                <a:cs typeface="Cambria Math"/>
              </a:rPr>
              <a:t> 𝑥</a:t>
            </a:r>
            <a:r>
              <a:rPr sz="1950" spc="15" baseline="-14957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1800" spc="-20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1950" spc="-30" baseline="-14957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1950" spc="322" baseline="-14957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1800" spc="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8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1950" spc="-22" baseline="-14957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1800" dirty="0">
                <a:latin typeface="Cambria Math"/>
                <a:cs typeface="Cambria Math"/>
              </a:rPr>
              <a:t>+ </a:t>
            </a:r>
            <a:r>
              <a:rPr sz="1800" spc="-5" dirty="0">
                <a:latin typeface="Cambria Math"/>
                <a:cs typeface="Cambria Math"/>
              </a:rPr>
              <a:t>(1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35" dirty="0">
                <a:latin typeface="Cambria Math"/>
                <a:cs typeface="Cambria Math"/>
              </a:rPr>
              <a:t> </a:t>
            </a:r>
            <a:r>
              <a:rPr sz="1800" spc="35" dirty="0">
                <a:latin typeface="Cambria Math"/>
                <a:cs typeface="Cambria Math"/>
              </a:rPr>
              <a:t>2</a:t>
            </a:r>
            <a:r>
              <a:rPr sz="1950" spc="52" baseline="27777" dirty="0">
                <a:latin typeface="Cambria Math"/>
                <a:cs typeface="Cambria Math"/>
              </a:rPr>
              <a:t>𝑛/2</a:t>
            </a:r>
            <a:r>
              <a:rPr sz="1800" spc="35" dirty="0">
                <a:latin typeface="Cambria Math"/>
                <a:cs typeface="Cambria Math"/>
              </a:rPr>
              <a:t>)</a:t>
            </a:r>
            <a:r>
              <a:rPr sz="1800" spc="3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1950" spc="52" baseline="-14957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1800" spc="3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1950" spc="52" baseline="-14957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3294888" y="48767"/>
            <a:ext cx="2527554" cy="8968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 txBox="1">
            <a:spLocks noGrp="1"/>
          </p:cNvSpPr>
          <p:nvPr>
            <p:ph type="title"/>
          </p:nvPr>
        </p:nvSpPr>
        <p:spPr>
          <a:xfrm>
            <a:off x="3533902" y="151257"/>
            <a:ext cx="20218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微软雅黑"/>
                <a:cs typeface="微软雅黑"/>
              </a:rPr>
              <a:t>大整数乘法</a:t>
            </a:r>
          </a:p>
        </p:txBody>
      </p:sp>
      <p:sp>
        <p:nvSpPr>
          <p:cNvPr id="54" name="object 54"/>
          <p:cNvSpPr/>
          <p:nvPr/>
        </p:nvSpPr>
        <p:spPr>
          <a:xfrm>
            <a:off x="545591" y="745185"/>
            <a:ext cx="8177022" cy="8100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544068" y="771144"/>
            <a:ext cx="8001000" cy="634365"/>
          </a:xfrm>
          <a:custGeom>
            <a:avLst/>
            <a:gdLst/>
            <a:ahLst/>
            <a:cxnLst/>
            <a:rect l="l" t="t" r="r" b="b"/>
            <a:pathLst>
              <a:path w="8001000" h="634365">
                <a:moveTo>
                  <a:pt x="7895335" y="0"/>
                </a:moveTo>
                <a:lnTo>
                  <a:pt x="105663" y="0"/>
                </a:lnTo>
                <a:lnTo>
                  <a:pt x="64534" y="8312"/>
                </a:lnTo>
                <a:lnTo>
                  <a:pt x="30948" y="30972"/>
                </a:lnTo>
                <a:lnTo>
                  <a:pt x="8303" y="64561"/>
                </a:lnTo>
                <a:lnTo>
                  <a:pt x="0" y="105663"/>
                </a:lnTo>
                <a:lnTo>
                  <a:pt x="0" y="528319"/>
                </a:lnTo>
                <a:lnTo>
                  <a:pt x="8303" y="569422"/>
                </a:lnTo>
                <a:lnTo>
                  <a:pt x="30948" y="603011"/>
                </a:lnTo>
                <a:lnTo>
                  <a:pt x="64534" y="625671"/>
                </a:lnTo>
                <a:lnTo>
                  <a:pt x="105663" y="633983"/>
                </a:lnTo>
                <a:lnTo>
                  <a:pt x="7895335" y="633983"/>
                </a:lnTo>
                <a:lnTo>
                  <a:pt x="7936438" y="625671"/>
                </a:lnTo>
                <a:lnTo>
                  <a:pt x="7970027" y="603011"/>
                </a:lnTo>
                <a:lnTo>
                  <a:pt x="7992687" y="569422"/>
                </a:lnTo>
                <a:lnTo>
                  <a:pt x="8001000" y="528319"/>
                </a:lnTo>
                <a:lnTo>
                  <a:pt x="8001000" y="105663"/>
                </a:lnTo>
                <a:lnTo>
                  <a:pt x="7992687" y="64561"/>
                </a:lnTo>
                <a:lnTo>
                  <a:pt x="7970027" y="30972"/>
                </a:lnTo>
                <a:lnTo>
                  <a:pt x="7936438" y="8312"/>
                </a:lnTo>
                <a:lnTo>
                  <a:pt x="7895335" y="0"/>
                </a:lnTo>
                <a:close/>
              </a:path>
            </a:pathLst>
          </a:custGeom>
          <a:solidFill>
            <a:srgbClr val="F8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821639" y="896823"/>
            <a:ext cx="7546975" cy="2081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2545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latin typeface="微软雅黑"/>
                <a:cs typeface="微软雅黑"/>
              </a:rPr>
              <a:t>大整数乘法，如对</a:t>
            </a:r>
            <a:r>
              <a:rPr sz="2400" b="1" dirty="0">
                <a:solidFill>
                  <a:srgbClr val="800080"/>
                </a:solidFill>
                <a:latin typeface="Arial"/>
                <a:cs typeface="Arial"/>
              </a:rPr>
              <a:t>&gt;100</a:t>
            </a:r>
            <a:r>
              <a:rPr sz="2400" b="1" spc="-5" dirty="0">
                <a:solidFill>
                  <a:srgbClr val="800080"/>
                </a:solidFill>
                <a:latin typeface="微软雅黑"/>
                <a:cs typeface="微软雅黑"/>
              </a:rPr>
              <a:t>位</a:t>
            </a:r>
            <a:r>
              <a:rPr sz="2400" b="1" spc="-5" dirty="0">
                <a:latin typeface="微软雅黑"/>
                <a:cs typeface="微软雅黑"/>
              </a:rPr>
              <a:t>的十进制</a:t>
            </a:r>
            <a:r>
              <a:rPr sz="2400" b="1" dirty="0">
                <a:latin typeface="Arial"/>
                <a:cs typeface="Arial"/>
              </a:rPr>
              <a:t>/</a:t>
            </a:r>
            <a:r>
              <a:rPr sz="2400" b="1" dirty="0">
                <a:latin typeface="微软雅黑"/>
                <a:cs typeface="微软雅黑"/>
              </a:rPr>
              <a:t>二进</a:t>
            </a:r>
            <a:r>
              <a:rPr sz="2400" b="1" spc="-15" dirty="0">
                <a:latin typeface="微软雅黑"/>
                <a:cs typeface="微软雅黑"/>
              </a:rPr>
              <a:t>制</a:t>
            </a:r>
            <a:r>
              <a:rPr sz="2400" b="1" dirty="0">
                <a:latin typeface="微软雅黑"/>
                <a:cs typeface="微软雅黑"/>
              </a:rPr>
              <a:t>整数</a:t>
            </a:r>
            <a:r>
              <a:rPr sz="2400" b="1" spc="-15" dirty="0">
                <a:latin typeface="微软雅黑"/>
                <a:cs typeface="微软雅黑"/>
              </a:rPr>
              <a:t>做</a:t>
            </a:r>
            <a:r>
              <a:rPr sz="2400" b="1" dirty="0">
                <a:solidFill>
                  <a:srgbClr val="800080"/>
                </a:solidFill>
                <a:latin typeface="微软雅黑"/>
                <a:cs typeface="微软雅黑"/>
              </a:rPr>
              <a:t>乘</a:t>
            </a:r>
            <a:r>
              <a:rPr sz="2400" b="1" spc="-5" dirty="0">
                <a:solidFill>
                  <a:srgbClr val="800080"/>
                </a:solidFill>
                <a:latin typeface="微软雅黑"/>
                <a:cs typeface="微软雅黑"/>
              </a:rPr>
              <a:t>法</a:t>
            </a:r>
            <a:r>
              <a:rPr sz="2400" b="1" dirty="0">
                <a:latin typeface="微软雅黑"/>
                <a:cs typeface="微软雅黑"/>
              </a:rPr>
              <a:t>。</a:t>
            </a:r>
            <a:endParaRPr sz="2400">
              <a:latin typeface="微软雅黑"/>
              <a:cs typeface="微软雅黑"/>
            </a:endParaRP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z="3050">
              <a:latin typeface="微软雅黑"/>
              <a:cs typeface="微软雅黑"/>
            </a:endParaRPr>
          </a:p>
          <a:p>
            <a:pPr marL="25400">
              <a:lnSpc>
                <a:spcPct val="100000"/>
              </a:lnSpc>
            </a:pPr>
            <a:r>
              <a:rPr sz="2000" b="1" dirty="0">
                <a:solidFill>
                  <a:srgbClr val="ED8E00"/>
                </a:solidFill>
                <a:latin typeface="微软雅黑"/>
                <a:cs typeface="微软雅黑"/>
              </a:rPr>
              <a:t>二进制大整数乘法</a:t>
            </a:r>
            <a:r>
              <a:rPr sz="2000" b="1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长</a:t>
            </a:r>
            <a:r>
              <a:rPr sz="2000" spc="-15" dirty="0">
                <a:latin typeface="微软雅黑"/>
                <a:cs typeface="微软雅黑"/>
              </a:rPr>
              <a:t>度</a:t>
            </a:r>
            <a:r>
              <a:rPr sz="2000" dirty="0">
                <a:latin typeface="微软雅黑"/>
                <a:cs typeface="微软雅黑"/>
              </a:rPr>
              <a:t>都为</a:t>
            </a:r>
            <a:r>
              <a:rPr sz="2000" spc="-5" dirty="0">
                <a:latin typeface="Cambria Math"/>
                <a:cs typeface="Cambria Math"/>
              </a:rPr>
              <a:t>𝒏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二进</a:t>
            </a:r>
            <a:r>
              <a:rPr sz="2000" spc="-15" dirty="0">
                <a:latin typeface="微软雅黑"/>
                <a:cs typeface="微软雅黑"/>
              </a:rPr>
              <a:t>制</a:t>
            </a:r>
            <a:r>
              <a:rPr sz="2000" dirty="0">
                <a:latin typeface="微软雅黑"/>
                <a:cs typeface="微软雅黑"/>
              </a:rPr>
              <a:t>数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𝒚</a:t>
            </a:r>
            <a:r>
              <a:rPr sz="1800" dirty="0">
                <a:latin typeface="微软雅黑"/>
                <a:cs typeface="微软雅黑"/>
              </a:rPr>
              <a:t>的乘法运算，</a:t>
            </a:r>
            <a:endParaRPr sz="1800">
              <a:latin typeface="微软雅黑"/>
              <a:cs typeface="微软雅黑"/>
            </a:endParaRPr>
          </a:p>
          <a:p>
            <a:pPr marR="181610" algn="ctr">
              <a:lnSpc>
                <a:spcPct val="100000"/>
              </a:lnSpc>
              <a:spcBef>
                <a:spcPts val="464"/>
              </a:spcBef>
              <a:tabLst>
                <a:tab pos="507365" algn="l"/>
              </a:tabLst>
            </a:pPr>
            <a:r>
              <a:rPr sz="180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1800" spc="15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	</a:t>
            </a:r>
            <a:r>
              <a:rPr sz="1800" dirty="0">
                <a:latin typeface="仿宋"/>
                <a:cs typeface="仿宋"/>
              </a:rPr>
              <a:t>左半部分</a:t>
            </a:r>
            <a:r>
              <a:rPr sz="1800" spc="-290" dirty="0">
                <a:latin typeface="仿宋"/>
                <a:cs typeface="仿宋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[</a:t>
            </a:r>
            <a:r>
              <a:rPr sz="1800" dirty="0">
                <a:latin typeface="仿宋"/>
                <a:cs typeface="仿宋"/>
              </a:rPr>
              <a:t>右半部分</a:t>
            </a:r>
            <a:r>
              <a:rPr sz="1800" dirty="0">
                <a:latin typeface="Cambria Math"/>
                <a:cs typeface="Cambria Math"/>
              </a:rPr>
              <a:t>]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25" dirty="0">
                <a:latin typeface="Cambria Math"/>
                <a:cs typeface="Cambria Math"/>
              </a:rPr>
              <a:t>[𝑥</a:t>
            </a:r>
            <a:r>
              <a:rPr sz="1950" spc="37" baseline="-14957" dirty="0">
                <a:latin typeface="Cambria Math"/>
                <a:cs typeface="Cambria Math"/>
              </a:rPr>
              <a:t>𝐿</a:t>
            </a:r>
            <a:r>
              <a:rPr sz="1800" spc="25" dirty="0">
                <a:latin typeface="Cambria Math"/>
                <a:cs typeface="Cambria Math"/>
              </a:rPr>
              <a:t>]</a:t>
            </a:r>
            <a:r>
              <a:rPr sz="1800" spc="215" dirty="0">
                <a:latin typeface="Cambria Math"/>
                <a:cs typeface="Cambria Math"/>
              </a:rPr>
              <a:t> </a:t>
            </a:r>
            <a:r>
              <a:rPr sz="1800" spc="10" dirty="0">
                <a:latin typeface="Cambria Math"/>
                <a:cs typeface="Cambria Math"/>
              </a:rPr>
              <a:t>𝑥</a:t>
            </a:r>
            <a:r>
              <a:rPr sz="1950" spc="15" baseline="-14957" dirty="0"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  <a:p>
            <a:pPr marR="184785" algn="ctr">
              <a:lnSpc>
                <a:spcPct val="100000"/>
              </a:lnSpc>
              <a:spcBef>
                <a:spcPts val="430"/>
              </a:spcBef>
              <a:tabLst>
                <a:tab pos="511809" algn="l"/>
              </a:tabLst>
            </a:pP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1800" spc="140" dirty="0">
                <a:solidFill>
                  <a:srgbClr val="009966"/>
                </a:solidFill>
                <a:latin typeface="Cambria Math"/>
                <a:cs typeface="Cambria Math"/>
              </a:rPr>
              <a:t> </a:t>
            </a:r>
            <a:r>
              <a:rPr sz="1800" dirty="0">
                <a:solidFill>
                  <a:srgbClr val="009966"/>
                </a:solidFill>
                <a:latin typeface="Cambria Math"/>
                <a:cs typeface="Cambria Math"/>
              </a:rPr>
              <a:t>=	</a:t>
            </a:r>
            <a:r>
              <a:rPr sz="1800" dirty="0">
                <a:latin typeface="仿宋"/>
                <a:cs typeface="仿宋"/>
              </a:rPr>
              <a:t>左半部分</a:t>
            </a:r>
            <a:r>
              <a:rPr sz="1800" spc="-295" dirty="0">
                <a:latin typeface="仿宋"/>
                <a:cs typeface="仿宋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[</a:t>
            </a:r>
            <a:r>
              <a:rPr sz="1800" dirty="0">
                <a:latin typeface="仿宋"/>
                <a:cs typeface="仿宋"/>
              </a:rPr>
              <a:t>右半部分</a:t>
            </a:r>
            <a:r>
              <a:rPr sz="1800" dirty="0">
                <a:latin typeface="Cambria Math"/>
                <a:cs typeface="Cambria Math"/>
              </a:rPr>
              <a:t>]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20" dirty="0">
                <a:latin typeface="Cambria Math"/>
                <a:cs typeface="Cambria Math"/>
              </a:rPr>
              <a:t>[𝑦</a:t>
            </a:r>
            <a:r>
              <a:rPr sz="1950" spc="30" baseline="-14957" dirty="0">
                <a:latin typeface="Cambria Math"/>
                <a:cs typeface="Cambria Math"/>
              </a:rPr>
              <a:t>𝐿</a:t>
            </a:r>
            <a:r>
              <a:rPr sz="1800" spc="20" dirty="0">
                <a:latin typeface="Cambria Math"/>
                <a:cs typeface="Cambria Math"/>
              </a:rPr>
              <a:t>]</a:t>
            </a:r>
            <a:r>
              <a:rPr sz="1800" spc="210" dirty="0">
                <a:latin typeface="Cambria Math"/>
                <a:cs typeface="Cambria Math"/>
              </a:rPr>
              <a:t> </a:t>
            </a:r>
            <a:r>
              <a:rPr sz="1800" spc="-15" dirty="0">
                <a:latin typeface="Cambria Math"/>
                <a:cs typeface="Cambria Math"/>
              </a:rPr>
              <a:t>𝑦</a:t>
            </a:r>
            <a:r>
              <a:rPr sz="1950" spc="-22" baseline="-14957" dirty="0">
                <a:latin typeface="Cambria Math"/>
                <a:cs typeface="Cambria Math"/>
              </a:rPr>
              <a:t>𝑅</a:t>
            </a:r>
            <a:endParaRPr sz="1950" baseline="-14957">
              <a:latin typeface="Cambria Math"/>
              <a:cs typeface="Cambria Math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5097017" y="4077461"/>
            <a:ext cx="1248410" cy="363220"/>
          </a:xfrm>
          <a:custGeom>
            <a:avLst/>
            <a:gdLst/>
            <a:ahLst/>
            <a:cxnLst/>
            <a:rect l="l" t="t" r="r" b="b"/>
            <a:pathLst>
              <a:path w="1248410" h="363220">
                <a:moveTo>
                  <a:pt x="0" y="60451"/>
                </a:moveTo>
                <a:lnTo>
                  <a:pt x="4748" y="36915"/>
                </a:lnTo>
                <a:lnTo>
                  <a:pt x="17700" y="17700"/>
                </a:lnTo>
                <a:lnTo>
                  <a:pt x="36915" y="4748"/>
                </a:lnTo>
                <a:lnTo>
                  <a:pt x="60452" y="0"/>
                </a:lnTo>
                <a:lnTo>
                  <a:pt x="1187704" y="0"/>
                </a:lnTo>
                <a:lnTo>
                  <a:pt x="1211240" y="4748"/>
                </a:lnTo>
                <a:lnTo>
                  <a:pt x="1230455" y="17700"/>
                </a:lnTo>
                <a:lnTo>
                  <a:pt x="1243407" y="36915"/>
                </a:lnTo>
                <a:lnTo>
                  <a:pt x="1248156" y="60451"/>
                </a:lnTo>
                <a:lnTo>
                  <a:pt x="1248156" y="302260"/>
                </a:lnTo>
                <a:lnTo>
                  <a:pt x="1243407" y="325796"/>
                </a:lnTo>
                <a:lnTo>
                  <a:pt x="1230455" y="345011"/>
                </a:lnTo>
                <a:lnTo>
                  <a:pt x="1211240" y="357963"/>
                </a:lnTo>
                <a:lnTo>
                  <a:pt x="1187704" y="362712"/>
                </a:lnTo>
                <a:lnTo>
                  <a:pt x="60452" y="362712"/>
                </a:lnTo>
                <a:lnTo>
                  <a:pt x="36915" y="357963"/>
                </a:lnTo>
                <a:lnTo>
                  <a:pt x="17700" y="345011"/>
                </a:lnTo>
                <a:lnTo>
                  <a:pt x="4748" y="325796"/>
                </a:lnTo>
                <a:lnTo>
                  <a:pt x="0" y="302260"/>
                </a:lnTo>
                <a:lnTo>
                  <a:pt x="0" y="60451"/>
                </a:lnTo>
                <a:close/>
              </a:path>
            </a:pathLst>
          </a:custGeom>
          <a:ln w="28575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61410" y="4326635"/>
            <a:ext cx="1859914" cy="492759"/>
          </a:xfrm>
          <a:custGeom>
            <a:avLst/>
            <a:gdLst/>
            <a:ahLst/>
            <a:cxnLst/>
            <a:rect l="l" t="t" r="r" b="b"/>
            <a:pathLst>
              <a:path w="1859914" h="492760">
                <a:moveTo>
                  <a:pt x="1859406" y="99949"/>
                </a:moveTo>
                <a:lnTo>
                  <a:pt x="109600" y="442849"/>
                </a:lnTo>
                <a:lnTo>
                  <a:pt x="119379" y="492759"/>
                </a:lnTo>
                <a:lnTo>
                  <a:pt x="0" y="412369"/>
                </a:lnTo>
                <a:lnTo>
                  <a:pt x="80263" y="292988"/>
                </a:lnTo>
                <a:lnTo>
                  <a:pt x="90042" y="342900"/>
                </a:lnTo>
                <a:lnTo>
                  <a:pt x="1839849" y="0"/>
                </a:lnTo>
                <a:lnTo>
                  <a:pt x="1859406" y="99949"/>
                </a:lnTo>
                <a:close/>
              </a:path>
            </a:pathLst>
          </a:custGeom>
          <a:ln w="19050">
            <a:solidFill>
              <a:srgbClr val="08509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949953" y="4877053"/>
            <a:ext cx="792480" cy="187960"/>
          </a:xfrm>
          <a:custGeom>
            <a:avLst/>
            <a:gdLst/>
            <a:ahLst/>
            <a:cxnLst/>
            <a:rect l="l" t="t" r="r" b="b"/>
            <a:pathLst>
              <a:path w="792479" h="187960">
                <a:moveTo>
                  <a:pt x="732409" y="0"/>
                </a:moveTo>
                <a:lnTo>
                  <a:pt x="729742" y="7620"/>
                </a:lnTo>
                <a:lnTo>
                  <a:pt x="740600" y="12334"/>
                </a:lnTo>
                <a:lnTo>
                  <a:pt x="749935" y="18859"/>
                </a:lnTo>
                <a:lnTo>
                  <a:pt x="772318" y="62293"/>
                </a:lnTo>
                <a:lnTo>
                  <a:pt x="775081" y="92964"/>
                </a:lnTo>
                <a:lnTo>
                  <a:pt x="774390" y="109517"/>
                </a:lnTo>
                <a:lnTo>
                  <a:pt x="764032" y="149987"/>
                </a:lnTo>
                <a:lnTo>
                  <a:pt x="729996" y="180086"/>
                </a:lnTo>
                <a:lnTo>
                  <a:pt x="732409" y="187706"/>
                </a:lnTo>
                <a:lnTo>
                  <a:pt x="768288" y="166417"/>
                </a:lnTo>
                <a:lnTo>
                  <a:pt x="788400" y="127111"/>
                </a:lnTo>
                <a:lnTo>
                  <a:pt x="792226" y="93853"/>
                </a:lnTo>
                <a:lnTo>
                  <a:pt x="791251" y="76684"/>
                </a:lnTo>
                <a:lnTo>
                  <a:pt x="776732" y="32893"/>
                </a:lnTo>
                <a:lnTo>
                  <a:pt x="745978" y="4907"/>
                </a:lnTo>
                <a:lnTo>
                  <a:pt x="732409" y="0"/>
                </a:lnTo>
                <a:close/>
              </a:path>
              <a:path w="792479" h="187960">
                <a:moveTo>
                  <a:pt x="59944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3"/>
                </a:lnTo>
                <a:lnTo>
                  <a:pt x="974" y="111166"/>
                </a:lnTo>
                <a:lnTo>
                  <a:pt x="15494" y="154940"/>
                </a:lnTo>
                <a:lnTo>
                  <a:pt x="46301" y="182800"/>
                </a:lnTo>
                <a:lnTo>
                  <a:pt x="59944" y="187706"/>
                </a:lnTo>
                <a:lnTo>
                  <a:pt x="62230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5" y="92964"/>
                </a:lnTo>
                <a:lnTo>
                  <a:pt x="17837" y="76914"/>
                </a:lnTo>
                <a:lnTo>
                  <a:pt x="28321" y="37338"/>
                </a:lnTo>
                <a:lnTo>
                  <a:pt x="62611" y="7620"/>
                </a:lnTo>
                <a:lnTo>
                  <a:pt x="59944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777485" y="4877053"/>
            <a:ext cx="793750" cy="187960"/>
          </a:xfrm>
          <a:custGeom>
            <a:avLst/>
            <a:gdLst/>
            <a:ahLst/>
            <a:cxnLst/>
            <a:rect l="l" t="t" r="r" b="b"/>
            <a:pathLst>
              <a:path w="793750" h="187960">
                <a:moveTo>
                  <a:pt x="733933" y="0"/>
                </a:moveTo>
                <a:lnTo>
                  <a:pt x="731265" y="7620"/>
                </a:lnTo>
                <a:lnTo>
                  <a:pt x="742124" y="12334"/>
                </a:lnTo>
                <a:lnTo>
                  <a:pt x="751458" y="18859"/>
                </a:lnTo>
                <a:lnTo>
                  <a:pt x="773842" y="62293"/>
                </a:lnTo>
                <a:lnTo>
                  <a:pt x="776604" y="92964"/>
                </a:lnTo>
                <a:lnTo>
                  <a:pt x="775914" y="109517"/>
                </a:lnTo>
                <a:lnTo>
                  <a:pt x="765555" y="149987"/>
                </a:lnTo>
                <a:lnTo>
                  <a:pt x="731519" y="180086"/>
                </a:lnTo>
                <a:lnTo>
                  <a:pt x="733933" y="187706"/>
                </a:lnTo>
                <a:lnTo>
                  <a:pt x="769812" y="166417"/>
                </a:lnTo>
                <a:lnTo>
                  <a:pt x="789924" y="127111"/>
                </a:lnTo>
                <a:lnTo>
                  <a:pt x="793750" y="93853"/>
                </a:lnTo>
                <a:lnTo>
                  <a:pt x="792775" y="76684"/>
                </a:lnTo>
                <a:lnTo>
                  <a:pt x="778255" y="32893"/>
                </a:lnTo>
                <a:lnTo>
                  <a:pt x="747502" y="4907"/>
                </a:lnTo>
                <a:lnTo>
                  <a:pt x="733933" y="0"/>
                </a:lnTo>
                <a:close/>
              </a:path>
              <a:path w="793750" h="187960">
                <a:moveTo>
                  <a:pt x="59943" y="0"/>
                </a:moveTo>
                <a:lnTo>
                  <a:pt x="24118" y="21341"/>
                </a:lnTo>
                <a:lnTo>
                  <a:pt x="3889" y="60801"/>
                </a:lnTo>
                <a:lnTo>
                  <a:pt x="0" y="93853"/>
                </a:lnTo>
                <a:lnTo>
                  <a:pt x="974" y="111166"/>
                </a:lnTo>
                <a:lnTo>
                  <a:pt x="15493" y="154940"/>
                </a:lnTo>
                <a:lnTo>
                  <a:pt x="46301" y="182800"/>
                </a:lnTo>
                <a:lnTo>
                  <a:pt x="59943" y="187706"/>
                </a:lnTo>
                <a:lnTo>
                  <a:pt x="62229" y="180086"/>
                </a:lnTo>
                <a:lnTo>
                  <a:pt x="51538" y="175347"/>
                </a:lnTo>
                <a:lnTo>
                  <a:pt x="42322" y="168751"/>
                </a:lnTo>
                <a:lnTo>
                  <a:pt x="19923" y="124523"/>
                </a:lnTo>
                <a:lnTo>
                  <a:pt x="17144" y="92964"/>
                </a:lnTo>
                <a:lnTo>
                  <a:pt x="17837" y="76914"/>
                </a:lnTo>
                <a:lnTo>
                  <a:pt x="28321" y="37338"/>
                </a:lnTo>
                <a:lnTo>
                  <a:pt x="62611" y="7620"/>
                </a:lnTo>
                <a:lnTo>
                  <a:pt x="5994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2497835" y="4762500"/>
            <a:ext cx="4476115" cy="386080"/>
          </a:xfrm>
          <a:prstGeom prst="rect">
            <a:avLst/>
          </a:prstGeom>
          <a:ln w="9525">
            <a:solidFill>
              <a:srgbClr val="58AAF1"/>
            </a:solidFill>
          </a:ln>
        </p:spPr>
        <p:txBody>
          <a:bodyPr vert="horz" wrap="square" lIns="0" tIns="6286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495"/>
              </a:spcBef>
              <a:tabLst>
                <a:tab pos="1518285" algn="l"/>
                <a:tab pos="2345690" algn="l"/>
                <a:tab pos="3137535" algn="l"/>
              </a:tabLst>
            </a:pPr>
            <a:r>
              <a:rPr sz="1600" spc="20" dirty="0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sz="1725" spc="30" baseline="-14492" dirty="0">
                <a:solidFill>
                  <a:srgbClr val="0000FF"/>
                </a:solidFill>
                <a:latin typeface="Cambria Math"/>
                <a:cs typeface="Cambria Math"/>
              </a:rPr>
              <a:t>𝐿</a:t>
            </a:r>
            <a:r>
              <a:rPr sz="1600" spc="20" dirty="0">
                <a:solidFill>
                  <a:srgbClr val="0000FF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0000FF"/>
                </a:solidFill>
                <a:latin typeface="Cambria Math"/>
                <a:cs typeface="Cambria Math"/>
              </a:rPr>
              <a:t>𝑅  </a:t>
            </a:r>
            <a:r>
              <a:rPr sz="1600" spc="-5" dirty="0">
                <a:latin typeface="Cambria Math"/>
                <a:cs typeface="Cambria Math"/>
              </a:rPr>
              <a:t>+</a:t>
            </a:r>
            <a:r>
              <a:rPr sz="1600" spc="-75" dirty="0">
                <a:latin typeface="Cambria Math"/>
                <a:cs typeface="Cambria Math"/>
              </a:rPr>
              <a:t> </a:t>
            </a:r>
            <a:r>
              <a:rPr sz="1600" spc="20" dirty="0">
                <a:solidFill>
                  <a:srgbClr val="0000FF"/>
                </a:solidFill>
                <a:latin typeface="Cambria Math"/>
                <a:cs typeface="Cambria Math"/>
              </a:rPr>
              <a:t>𝑥</a:t>
            </a:r>
            <a:r>
              <a:rPr sz="1725" spc="30" baseline="-14492" dirty="0">
                <a:solidFill>
                  <a:srgbClr val="0000FF"/>
                </a:solidFill>
                <a:latin typeface="Cambria Math"/>
                <a:cs typeface="Cambria Math"/>
              </a:rPr>
              <a:t>𝑅</a:t>
            </a:r>
            <a:r>
              <a:rPr sz="1600" spc="20" dirty="0">
                <a:solidFill>
                  <a:srgbClr val="0000FF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0000FF"/>
                </a:solidFill>
                <a:latin typeface="Cambria Math"/>
                <a:cs typeface="Cambria Math"/>
              </a:rPr>
              <a:t>𝐿  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=	</a:t>
            </a:r>
            <a:r>
              <a:rPr sz="1600" spc="5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1725" spc="7" baseline="-14492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1725" spc="292" baseline="-14492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600" spc="-5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1600" spc="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600" spc="10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1725" spc="15" baseline="-14492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1600" spc="-20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1725" spc="-30" baseline="-14492" dirty="0">
                <a:solidFill>
                  <a:srgbClr val="800080"/>
                </a:solidFill>
                <a:latin typeface="Cambria Math"/>
                <a:cs typeface="Cambria Math"/>
              </a:rPr>
              <a:t>𝐿  </a:t>
            </a:r>
            <a:r>
              <a:rPr sz="1600" spc="-5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1600" spc="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16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1725" spc="-22" baseline="-14492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− </a:t>
            </a:r>
            <a:r>
              <a:rPr sz="1600" spc="2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1725" spc="30" baseline="-14492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1600" spc="2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1725" spc="30" baseline="-14492" dirty="0">
                <a:solidFill>
                  <a:srgbClr val="FF8000"/>
                </a:solidFill>
                <a:latin typeface="Cambria Math"/>
                <a:cs typeface="Cambria Math"/>
              </a:rPr>
              <a:t>𝐿 </a:t>
            </a:r>
            <a:r>
              <a:rPr sz="1600" spc="-5" dirty="0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sz="1600" spc="-125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1600" spc="2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1725" spc="37" baseline="-14492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1600" spc="2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1725" spc="37" baseline="-14492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endParaRPr sz="1725" baseline="-14492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7559" y="193547"/>
            <a:ext cx="2527554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7209" y="295147"/>
            <a:ext cx="20218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微软雅黑"/>
                <a:cs typeface="微软雅黑"/>
              </a:rPr>
              <a:t>大整数乘法</a:t>
            </a:r>
          </a:p>
        </p:txBody>
      </p:sp>
      <p:sp>
        <p:nvSpPr>
          <p:cNvPr id="4" name="object 4"/>
          <p:cNvSpPr/>
          <p:nvPr/>
        </p:nvSpPr>
        <p:spPr>
          <a:xfrm>
            <a:off x="528827" y="3677411"/>
            <a:ext cx="8177022" cy="140284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27304" y="3703320"/>
            <a:ext cx="8001000" cy="1226820"/>
          </a:xfrm>
          <a:custGeom>
            <a:avLst/>
            <a:gdLst/>
            <a:ahLst/>
            <a:cxnLst/>
            <a:rect l="l" t="t" r="r" b="b"/>
            <a:pathLst>
              <a:path w="8001000" h="1226820">
                <a:moveTo>
                  <a:pt x="7796530" y="0"/>
                </a:moveTo>
                <a:lnTo>
                  <a:pt x="204469" y="0"/>
                </a:lnTo>
                <a:lnTo>
                  <a:pt x="157586" y="5401"/>
                </a:lnTo>
                <a:lnTo>
                  <a:pt x="114548" y="20786"/>
                </a:lnTo>
                <a:lnTo>
                  <a:pt x="76583" y="44926"/>
                </a:lnTo>
                <a:lnTo>
                  <a:pt x="44918" y="76593"/>
                </a:lnTo>
                <a:lnTo>
                  <a:pt x="20782" y="114559"/>
                </a:lnTo>
                <a:lnTo>
                  <a:pt x="5400" y="157594"/>
                </a:lnTo>
                <a:lnTo>
                  <a:pt x="0" y="204469"/>
                </a:lnTo>
                <a:lnTo>
                  <a:pt x="0" y="1022349"/>
                </a:lnTo>
                <a:lnTo>
                  <a:pt x="5400" y="1069225"/>
                </a:lnTo>
                <a:lnTo>
                  <a:pt x="20782" y="1112260"/>
                </a:lnTo>
                <a:lnTo>
                  <a:pt x="44918" y="1150226"/>
                </a:lnTo>
                <a:lnTo>
                  <a:pt x="76583" y="1181893"/>
                </a:lnTo>
                <a:lnTo>
                  <a:pt x="114548" y="1206033"/>
                </a:lnTo>
                <a:lnTo>
                  <a:pt x="157586" y="1221418"/>
                </a:lnTo>
                <a:lnTo>
                  <a:pt x="204469" y="1226819"/>
                </a:lnTo>
                <a:lnTo>
                  <a:pt x="7796530" y="1226819"/>
                </a:lnTo>
                <a:lnTo>
                  <a:pt x="7843405" y="1221418"/>
                </a:lnTo>
                <a:lnTo>
                  <a:pt x="7886440" y="1206033"/>
                </a:lnTo>
                <a:lnTo>
                  <a:pt x="7924406" y="1181893"/>
                </a:lnTo>
                <a:lnTo>
                  <a:pt x="7956073" y="1150226"/>
                </a:lnTo>
                <a:lnTo>
                  <a:pt x="7980213" y="1112260"/>
                </a:lnTo>
                <a:lnTo>
                  <a:pt x="7995598" y="1069225"/>
                </a:lnTo>
                <a:lnTo>
                  <a:pt x="8001000" y="1022349"/>
                </a:lnTo>
                <a:lnTo>
                  <a:pt x="8001000" y="204469"/>
                </a:lnTo>
                <a:lnTo>
                  <a:pt x="7995598" y="157594"/>
                </a:lnTo>
                <a:lnTo>
                  <a:pt x="7980213" y="114559"/>
                </a:lnTo>
                <a:lnTo>
                  <a:pt x="7956073" y="76593"/>
                </a:lnTo>
                <a:lnTo>
                  <a:pt x="7924406" y="44926"/>
                </a:lnTo>
                <a:lnTo>
                  <a:pt x="7886440" y="20786"/>
                </a:lnTo>
                <a:lnTo>
                  <a:pt x="7843405" y="5401"/>
                </a:lnTo>
                <a:lnTo>
                  <a:pt x="7796530" y="0"/>
                </a:lnTo>
                <a:close/>
              </a:path>
            </a:pathLst>
          </a:custGeom>
          <a:solidFill>
            <a:srgbClr val="E4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853438" y="3894582"/>
            <a:ext cx="1185545" cy="282575"/>
          </a:xfrm>
          <a:custGeom>
            <a:avLst/>
            <a:gdLst/>
            <a:ahLst/>
            <a:cxnLst/>
            <a:rect l="l" t="t" r="r" b="b"/>
            <a:pathLst>
              <a:path w="1185545" h="282575">
                <a:moveTo>
                  <a:pt x="1095375" y="0"/>
                </a:moveTo>
                <a:lnTo>
                  <a:pt x="1091311" y="11430"/>
                </a:lnTo>
                <a:lnTo>
                  <a:pt x="1107674" y="18522"/>
                </a:lnTo>
                <a:lnTo>
                  <a:pt x="1121727" y="28352"/>
                </a:lnTo>
                <a:lnTo>
                  <a:pt x="1150260" y="73852"/>
                </a:lnTo>
                <a:lnTo>
                  <a:pt x="1158591" y="115623"/>
                </a:lnTo>
                <a:lnTo>
                  <a:pt x="1159637" y="139700"/>
                </a:lnTo>
                <a:lnTo>
                  <a:pt x="1158589" y="164635"/>
                </a:lnTo>
                <a:lnTo>
                  <a:pt x="1150207" y="207601"/>
                </a:lnTo>
                <a:lnTo>
                  <a:pt x="1121727" y="253857"/>
                </a:lnTo>
                <a:lnTo>
                  <a:pt x="1091819" y="270891"/>
                </a:lnTo>
                <a:lnTo>
                  <a:pt x="1095375" y="282321"/>
                </a:lnTo>
                <a:lnTo>
                  <a:pt x="1133871" y="264255"/>
                </a:lnTo>
                <a:lnTo>
                  <a:pt x="1162177" y="233045"/>
                </a:lnTo>
                <a:lnTo>
                  <a:pt x="1179607" y="191135"/>
                </a:lnTo>
                <a:lnTo>
                  <a:pt x="1185418" y="141224"/>
                </a:lnTo>
                <a:lnTo>
                  <a:pt x="1183965" y="115341"/>
                </a:lnTo>
                <a:lnTo>
                  <a:pt x="1172344" y="69482"/>
                </a:lnTo>
                <a:lnTo>
                  <a:pt x="1149221" y="32146"/>
                </a:lnTo>
                <a:lnTo>
                  <a:pt x="1115831" y="7381"/>
                </a:lnTo>
                <a:lnTo>
                  <a:pt x="1095375" y="0"/>
                </a:lnTo>
                <a:close/>
              </a:path>
              <a:path w="1185545" h="282575">
                <a:moveTo>
                  <a:pt x="90043" y="0"/>
                </a:moveTo>
                <a:lnTo>
                  <a:pt x="51593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281"/>
                </a:lnTo>
                <a:lnTo>
                  <a:pt x="69496" y="274943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2450" y="3894582"/>
            <a:ext cx="1189990" cy="282575"/>
          </a:xfrm>
          <a:custGeom>
            <a:avLst/>
            <a:gdLst/>
            <a:ahLst/>
            <a:cxnLst/>
            <a:rect l="l" t="t" r="r" b="b"/>
            <a:pathLst>
              <a:path w="1189989" h="282575">
                <a:moveTo>
                  <a:pt x="1099947" y="0"/>
                </a:moveTo>
                <a:lnTo>
                  <a:pt x="1095883" y="11430"/>
                </a:lnTo>
                <a:lnTo>
                  <a:pt x="1112246" y="18522"/>
                </a:lnTo>
                <a:lnTo>
                  <a:pt x="1126299" y="28352"/>
                </a:lnTo>
                <a:lnTo>
                  <a:pt x="1154832" y="73852"/>
                </a:lnTo>
                <a:lnTo>
                  <a:pt x="1163163" y="115623"/>
                </a:lnTo>
                <a:lnTo>
                  <a:pt x="1164209" y="139700"/>
                </a:lnTo>
                <a:lnTo>
                  <a:pt x="1163161" y="164635"/>
                </a:lnTo>
                <a:lnTo>
                  <a:pt x="1154779" y="207601"/>
                </a:lnTo>
                <a:lnTo>
                  <a:pt x="1126299" y="253857"/>
                </a:lnTo>
                <a:lnTo>
                  <a:pt x="1096390" y="270891"/>
                </a:lnTo>
                <a:lnTo>
                  <a:pt x="1099947" y="282321"/>
                </a:lnTo>
                <a:lnTo>
                  <a:pt x="1138443" y="264255"/>
                </a:lnTo>
                <a:lnTo>
                  <a:pt x="1166749" y="233045"/>
                </a:lnTo>
                <a:lnTo>
                  <a:pt x="1184179" y="191135"/>
                </a:lnTo>
                <a:lnTo>
                  <a:pt x="1189989" y="141224"/>
                </a:lnTo>
                <a:lnTo>
                  <a:pt x="1188537" y="115341"/>
                </a:lnTo>
                <a:lnTo>
                  <a:pt x="1176916" y="69482"/>
                </a:lnTo>
                <a:lnTo>
                  <a:pt x="1153793" y="32146"/>
                </a:lnTo>
                <a:lnTo>
                  <a:pt x="1120403" y="7381"/>
                </a:lnTo>
                <a:lnTo>
                  <a:pt x="1099947" y="0"/>
                </a:lnTo>
                <a:close/>
              </a:path>
              <a:path w="1189989" h="282575">
                <a:moveTo>
                  <a:pt x="90043" y="0"/>
                </a:moveTo>
                <a:lnTo>
                  <a:pt x="51593" y="18097"/>
                </a:lnTo>
                <a:lnTo>
                  <a:pt x="23241" y="49530"/>
                </a:lnTo>
                <a:lnTo>
                  <a:pt x="5810" y="91424"/>
                </a:lnTo>
                <a:lnTo>
                  <a:pt x="0" y="141224"/>
                </a:lnTo>
                <a:lnTo>
                  <a:pt x="1452" y="167179"/>
                </a:lnTo>
                <a:lnTo>
                  <a:pt x="13073" y="213090"/>
                </a:lnTo>
                <a:lnTo>
                  <a:pt x="36071" y="250281"/>
                </a:lnTo>
                <a:lnTo>
                  <a:pt x="69496" y="274943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475" y="263773"/>
                </a:lnTo>
                <a:lnTo>
                  <a:pt x="63579" y="253857"/>
                </a:lnTo>
                <a:lnTo>
                  <a:pt x="35083" y="207601"/>
                </a:lnTo>
                <a:lnTo>
                  <a:pt x="26701" y="164635"/>
                </a:lnTo>
                <a:lnTo>
                  <a:pt x="25654" y="139700"/>
                </a:lnTo>
                <a:lnTo>
                  <a:pt x="26701" y="115623"/>
                </a:lnTo>
                <a:lnTo>
                  <a:pt x="35083" y="73852"/>
                </a:lnTo>
                <a:lnTo>
                  <a:pt x="63722" y="28352"/>
                </a:lnTo>
                <a:lnTo>
                  <a:pt x="93980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061110" y="3805173"/>
            <a:ext cx="52812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  <a:tabLst>
                <a:tab pos="892175" algn="l"/>
                <a:tab pos="2131060" algn="l"/>
                <a:tab pos="3248660" algn="l"/>
              </a:tabLst>
            </a:pPr>
            <a:r>
              <a:rPr sz="2400" spc="5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2625" spc="75" baseline="-15873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400" spc="5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2625" spc="75" baseline="-15873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400" spc="50" dirty="0">
                <a:latin typeface="Cambria Math"/>
                <a:cs typeface="Cambria Math"/>
              </a:rPr>
              <a:t>,	</a:t>
            </a:r>
            <a:r>
              <a:rPr sz="2400" spc="-5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2625" spc="-7" baseline="-15873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2625" spc="450" baseline="-15873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400" spc="-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2625" baseline="-15873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2400" spc="-2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625" spc="-37" baseline="-15873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2625" spc="427" baseline="-15873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400" spc="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400" spc="-20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625" spc="-30" baseline="-15873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75" dirty="0">
                <a:latin typeface="Cambria Math"/>
                <a:cs typeface="Cambria Math"/>
              </a:rPr>
              <a:t> </a:t>
            </a:r>
            <a:r>
              <a:rPr sz="2400" spc="60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2625" spc="89" baseline="-15873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2400" spc="60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2625" spc="89" baseline="-15873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2400" b="1" dirty="0">
                <a:latin typeface="微软雅黑"/>
                <a:cs typeface="微软雅黑"/>
              </a:rPr>
              <a:t>是什么？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081783" y="4274794"/>
            <a:ext cx="5055108" cy="5776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990344" y="4264177"/>
            <a:ext cx="5210556" cy="72082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101595" y="4317491"/>
            <a:ext cx="4974590" cy="497205"/>
          </a:xfrm>
          <a:prstGeom prst="rect">
            <a:avLst/>
          </a:prstGeom>
          <a:solidFill>
            <a:srgbClr val="FFD9B1"/>
          </a:solidFill>
        </p:spPr>
        <p:txBody>
          <a:bodyPr vert="horz" wrap="square" lIns="0" tIns="6985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550"/>
              </a:spcBef>
            </a:pPr>
            <a:r>
              <a:rPr sz="2400" spc="-5" dirty="0">
                <a:solidFill>
                  <a:srgbClr val="FF0000"/>
                </a:solidFill>
                <a:latin typeface="微软雅黑"/>
                <a:cs typeface="微软雅黑"/>
              </a:rPr>
              <a:t>长度为</a:t>
            </a:r>
            <a:r>
              <a:rPr sz="2400" spc="5" dirty="0">
                <a:solidFill>
                  <a:srgbClr val="FF0000"/>
                </a:solidFill>
                <a:latin typeface="Cambria Math"/>
                <a:cs typeface="Cambria Math"/>
              </a:rPr>
              <a:t>𝑛/2</a:t>
            </a:r>
            <a:r>
              <a:rPr sz="2400" spc="-5" dirty="0">
                <a:solidFill>
                  <a:srgbClr val="FF0000"/>
                </a:solidFill>
                <a:latin typeface="微软雅黑"/>
                <a:cs typeface="微软雅黑"/>
              </a:rPr>
              <a:t>位的</a:t>
            </a:r>
            <a:r>
              <a:rPr sz="2400" b="1" spc="-5" dirty="0">
                <a:solidFill>
                  <a:srgbClr val="FF0000"/>
                </a:solidFill>
                <a:latin typeface="微软雅黑"/>
                <a:cs typeface="微软雅黑"/>
              </a:rPr>
              <a:t>二进制大整数乘法！</a:t>
            </a:r>
            <a:endParaRPr sz="2400" dirty="0">
              <a:latin typeface="微软雅黑"/>
              <a:cs typeface="微软雅黑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8827" y="5177028"/>
            <a:ext cx="8177022" cy="148818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27304" y="5202935"/>
            <a:ext cx="8001000" cy="1312545"/>
          </a:xfrm>
          <a:custGeom>
            <a:avLst/>
            <a:gdLst/>
            <a:ahLst/>
            <a:cxnLst/>
            <a:rect l="l" t="t" r="r" b="b"/>
            <a:pathLst>
              <a:path w="8001000" h="1312545">
                <a:moveTo>
                  <a:pt x="7782306" y="0"/>
                </a:moveTo>
                <a:lnTo>
                  <a:pt x="218694" y="0"/>
                </a:lnTo>
                <a:lnTo>
                  <a:pt x="168550" y="5776"/>
                </a:lnTo>
                <a:lnTo>
                  <a:pt x="122519" y="22229"/>
                </a:lnTo>
                <a:lnTo>
                  <a:pt x="81913" y="48045"/>
                </a:lnTo>
                <a:lnTo>
                  <a:pt x="48045" y="81913"/>
                </a:lnTo>
                <a:lnTo>
                  <a:pt x="22229" y="122519"/>
                </a:lnTo>
                <a:lnTo>
                  <a:pt x="5776" y="168550"/>
                </a:lnTo>
                <a:lnTo>
                  <a:pt x="0" y="218694"/>
                </a:lnTo>
                <a:lnTo>
                  <a:pt x="0" y="1093470"/>
                </a:lnTo>
                <a:lnTo>
                  <a:pt x="5776" y="1143613"/>
                </a:lnTo>
                <a:lnTo>
                  <a:pt x="22229" y="1189644"/>
                </a:lnTo>
                <a:lnTo>
                  <a:pt x="48045" y="1230250"/>
                </a:lnTo>
                <a:lnTo>
                  <a:pt x="81913" y="1264118"/>
                </a:lnTo>
                <a:lnTo>
                  <a:pt x="122519" y="1289934"/>
                </a:lnTo>
                <a:lnTo>
                  <a:pt x="168550" y="1306387"/>
                </a:lnTo>
                <a:lnTo>
                  <a:pt x="218694" y="1312164"/>
                </a:lnTo>
                <a:lnTo>
                  <a:pt x="7782306" y="1312164"/>
                </a:lnTo>
                <a:lnTo>
                  <a:pt x="7832449" y="1306387"/>
                </a:lnTo>
                <a:lnTo>
                  <a:pt x="7878480" y="1289934"/>
                </a:lnTo>
                <a:lnTo>
                  <a:pt x="7919086" y="1264118"/>
                </a:lnTo>
                <a:lnTo>
                  <a:pt x="7952954" y="1230250"/>
                </a:lnTo>
                <a:lnTo>
                  <a:pt x="7978770" y="1189644"/>
                </a:lnTo>
                <a:lnTo>
                  <a:pt x="7995223" y="1143613"/>
                </a:lnTo>
                <a:lnTo>
                  <a:pt x="8001000" y="1093470"/>
                </a:lnTo>
                <a:lnTo>
                  <a:pt x="8001000" y="218694"/>
                </a:lnTo>
                <a:lnTo>
                  <a:pt x="7995223" y="168550"/>
                </a:lnTo>
                <a:lnTo>
                  <a:pt x="7978770" y="122519"/>
                </a:lnTo>
                <a:lnTo>
                  <a:pt x="7952954" y="81913"/>
                </a:lnTo>
                <a:lnTo>
                  <a:pt x="7919086" y="48045"/>
                </a:lnTo>
                <a:lnTo>
                  <a:pt x="7878480" y="22229"/>
                </a:lnTo>
                <a:lnTo>
                  <a:pt x="7832449" y="5776"/>
                </a:lnTo>
                <a:lnTo>
                  <a:pt x="7782306" y="0"/>
                </a:lnTo>
                <a:close/>
              </a:path>
            </a:pathLst>
          </a:custGeom>
          <a:solidFill>
            <a:srgbClr val="FFF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34339" y="5294122"/>
            <a:ext cx="627761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dirty="0">
                <a:solidFill>
                  <a:srgbClr val="ED8E00"/>
                </a:solidFill>
                <a:latin typeface="微软雅黑"/>
                <a:cs typeface="微软雅黑"/>
              </a:rPr>
              <a:t>二进制大整数乘法</a:t>
            </a:r>
            <a:r>
              <a:rPr sz="2000" b="1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长</a:t>
            </a:r>
            <a:r>
              <a:rPr sz="2000" spc="-15" dirty="0">
                <a:latin typeface="微软雅黑"/>
                <a:cs typeface="微软雅黑"/>
              </a:rPr>
              <a:t>度</a:t>
            </a:r>
            <a:r>
              <a:rPr sz="2000" dirty="0">
                <a:latin typeface="微软雅黑"/>
                <a:cs typeface="微软雅黑"/>
              </a:rPr>
              <a:t>为</a:t>
            </a:r>
            <a:r>
              <a:rPr sz="2000" spc="-5" dirty="0">
                <a:latin typeface="Cambria Math"/>
                <a:cs typeface="Cambria Math"/>
              </a:rPr>
              <a:t>𝒏</a:t>
            </a:r>
            <a:r>
              <a:rPr sz="2000" dirty="0">
                <a:latin typeface="微软雅黑"/>
                <a:cs typeface="微软雅黑"/>
              </a:rPr>
              <a:t>的</a:t>
            </a:r>
            <a:r>
              <a:rPr sz="2000" spc="-10" dirty="0">
                <a:latin typeface="微软雅黑"/>
                <a:cs typeface="微软雅黑"/>
              </a:rPr>
              <a:t>二</a:t>
            </a:r>
            <a:r>
              <a:rPr sz="2000" dirty="0">
                <a:latin typeface="微软雅黑"/>
                <a:cs typeface="微软雅黑"/>
              </a:rPr>
              <a:t>进制</a:t>
            </a:r>
            <a:r>
              <a:rPr sz="2000" spc="-15" dirty="0">
                <a:latin typeface="微软雅黑"/>
                <a:cs typeface="微软雅黑"/>
              </a:rPr>
              <a:t>数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25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𝒚</a:t>
            </a:r>
            <a:r>
              <a:rPr sz="1800" dirty="0">
                <a:latin typeface="微软雅黑"/>
                <a:cs typeface="微软雅黑"/>
              </a:rPr>
              <a:t>的乘法运算，</a:t>
            </a:r>
            <a:endParaRPr sz="1800">
              <a:latin typeface="微软雅黑"/>
              <a:cs typeface="微软雅黑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4339" y="5603922"/>
            <a:ext cx="3842385" cy="68389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530"/>
              </a:spcBef>
              <a:buClr>
                <a:srgbClr val="578723"/>
              </a:buClr>
              <a:buSzPct val="88888"/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1800" dirty="0">
                <a:latin typeface="微软雅黑"/>
                <a:cs typeface="微软雅黑"/>
              </a:rPr>
              <a:t>调用</a:t>
            </a:r>
            <a:r>
              <a:rPr sz="1800" spc="-10" dirty="0">
                <a:solidFill>
                  <a:srgbClr val="0000FF"/>
                </a:solidFill>
                <a:latin typeface="Arial"/>
                <a:cs typeface="Arial"/>
              </a:rPr>
              <a:t>3</a:t>
            </a:r>
            <a:r>
              <a:rPr sz="1800" dirty="0">
                <a:solidFill>
                  <a:srgbClr val="0000FF"/>
                </a:solidFill>
                <a:latin typeface="微软雅黑"/>
                <a:cs typeface="微软雅黑"/>
              </a:rPr>
              <a:t>个</a:t>
            </a:r>
            <a:r>
              <a:rPr sz="1800" spc="35" dirty="0">
                <a:solidFill>
                  <a:srgbClr val="0000FF"/>
                </a:solidFill>
                <a:latin typeface="Cambria Math"/>
                <a:cs typeface="Cambria Math"/>
              </a:rPr>
              <a:t>𝑛</a:t>
            </a:r>
            <a:r>
              <a:rPr sz="1800" spc="5" dirty="0">
                <a:solidFill>
                  <a:srgbClr val="0000FF"/>
                </a:solidFill>
                <a:latin typeface="Cambria Math"/>
                <a:cs typeface="Cambria Math"/>
              </a:rPr>
              <a:t>/</a:t>
            </a:r>
            <a:r>
              <a:rPr sz="1800" dirty="0">
                <a:solidFill>
                  <a:srgbClr val="0000FF"/>
                </a:solidFill>
                <a:latin typeface="Cambria Math"/>
                <a:cs typeface="Cambria Math"/>
              </a:rPr>
              <a:t>2</a:t>
            </a:r>
            <a:r>
              <a:rPr sz="1800" dirty="0">
                <a:solidFill>
                  <a:srgbClr val="0000FF"/>
                </a:solidFill>
                <a:latin typeface="微软雅黑"/>
                <a:cs typeface="微软雅黑"/>
              </a:rPr>
              <a:t>位二进制</a:t>
            </a:r>
            <a:r>
              <a:rPr sz="1800" dirty="0">
                <a:solidFill>
                  <a:srgbClr val="FF0000"/>
                </a:solidFill>
                <a:latin typeface="微软雅黑"/>
                <a:cs typeface="微软雅黑"/>
              </a:rPr>
              <a:t>乘法子问题</a:t>
            </a:r>
            <a:r>
              <a:rPr sz="1800" dirty="0">
                <a:latin typeface="微软雅黑"/>
                <a:cs typeface="微软雅黑"/>
              </a:rPr>
              <a:t>，</a:t>
            </a:r>
          </a:p>
          <a:p>
            <a:pPr marL="355600" indent="-342900">
              <a:lnSpc>
                <a:spcPct val="100000"/>
              </a:lnSpc>
              <a:spcBef>
                <a:spcPts val="430"/>
              </a:spcBef>
              <a:buClr>
                <a:srgbClr val="578723"/>
              </a:buClr>
              <a:buSzPct val="88888"/>
              <a:buFont typeface="Arial"/>
              <a:buAutoNum type="arabicPeriod"/>
              <a:tabLst>
                <a:tab pos="354965" algn="l"/>
                <a:tab pos="355600" algn="l"/>
              </a:tabLst>
            </a:pPr>
            <a:r>
              <a:rPr sz="1800" spc="-5" dirty="0">
                <a:latin typeface="微软雅黑"/>
                <a:cs typeface="微软雅黑"/>
              </a:rPr>
              <a:t>在</a:t>
            </a:r>
            <a:r>
              <a:rPr sz="1800" spc="40" dirty="0">
                <a:latin typeface="Cambria Math"/>
                <a:cs typeface="Cambria Math"/>
              </a:rPr>
              <a:t>𝑂</a:t>
            </a:r>
            <a:r>
              <a:rPr sz="1800" spc="-5" dirty="0">
                <a:latin typeface="Cambria Math"/>
                <a:cs typeface="Cambria Math"/>
              </a:rPr>
              <a:t>(</a:t>
            </a:r>
            <a:r>
              <a:rPr sz="1800" spc="30" dirty="0">
                <a:latin typeface="Cambria Math"/>
                <a:cs typeface="Cambria Math"/>
              </a:rPr>
              <a:t>𝑛</a:t>
            </a:r>
            <a:r>
              <a:rPr sz="1800" spc="5" dirty="0">
                <a:latin typeface="Cambria Math"/>
                <a:cs typeface="Cambria Math"/>
              </a:rPr>
              <a:t>)</a:t>
            </a:r>
            <a:r>
              <a:rPr sz="1800" spc="-5" dirty="0">
                <a:latin typeface="微软雅黑"/>
                <a:cs typeface="微软雅黑"/>
              </a:rPr>
              <a:t>时间内</a:t>
            </a:r>
            <a:r>
              <a:rPr sz="1800" spc="-5" dirty="0">
                <a:solidFill>
                  <a:srgbClr val="009966"/>
                </a:solidFill>
                <a:latin typeface="微软雅黑"/>
                <a:cs typeface="微软雅黑"/>
              </a:rPr>
              <a:t>汇总计算最终结果</a:t>
            </a:r>
            <a:r>
              <a:rPr sz="1800" dirty="0">
                <a:latin typeface="微软雅黑"/>
                <a:cs typeface="微软雅黑"/>
              </a:rPr>
              <a:t>。</a:t>
            </a:r>
          </a:p>
        </p:txBody>
      </p:sp>
      <p:sp>
        <p:nvSpPr>
          <p:cNvPr id="16" name="object 16"/>
          <p:cNvSpPr/>
          <p:nvPr/>
        </p:nvSpPr>
        <p:spPr>
          <a:xfrm>
            <a:off x="5346191" y="5797296"/>
            <a:ext cx="1790700" cy="579132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402579" y="5782055"/>
            <a:ext cx="1702307" cy="75740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6003" y="5839967"/>
            <a:ext cx="1710055" cy="498475"/>
          </a:xfrm>
          <a:custGeom>
            <a:avLst/>
            <a:gdLst/>
            <a:ahLst/>
            <a:cxnLst/>
            <a:rect l="l" t="t" r="r" b="b"/>
            <a:pathLst>
              <a:path w="1710054" h="498475">
                <a:moveTo>
                  <a:pt x="0" y="498347"/>
                </a:moveTo>
                <a:lnTo>
                  <a:pt x="1709927" y="498347"/>
                </a:lnTo>
                <a:lnTo>
                  <a:pt x="1709927" y="0"/>
                </a:lnTo>
                <a:lnTo>
                  <a:pt x="0" y="0"/>
                </a:lnTo>
                <a:lnTo>
                  <a:pt x="0" y="498347"/>
                </a:lnTo>
                <a:close/>
              </a:path>
            </a:pathLst>
          </a:custGeom>
          <a:solidFill>
            <a:srgbClr val="FFD9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420867" y="5823203"/>
            <a:ext cx="1622297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66003" y="5899505"/>
            <a:ext cx="17100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0000"/>
                </a:solidFill>
                <a:latin typeface="微软雅黑"/>
                <a:cs typeface="微软雅黑"/>
              </a:rPr>
              <a:t>分治法！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28827" y="952500"/>
            <a:ext cx="8177022" cy="264795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27304" y="978408"/>
            <a:ext cx="8001000" cy="2472055"/>
          </a:xfrm>
          <a:custGeom>
            <a:avLst/>
            <a:gdLst/>
            <a:ahLst/>
            <a:cxnLst/>
            <a:rect l="l" t="t" r="r" b="b"/>
            <a:pathLst>
              <a:path w="8001000" h="2472054">
                <a:moveTo>
                  <a:pt x="7589012" y="0"/>
                </a:moveTo>
                <a:lnTo>
                  <a:pt x="411987" y="0"/>
                </a:lnTo>
                <a:lnTo>
                  <a:pt x="363941" y="2771"/>
                </a:lnTo>
                <a:lnTo>
                  <a:pt x="317523" y="10878"/>
                </a:lnTo>
                <a:lnTo>
                  <a:pt x="273042" y="24012"/>
                </a:lnTo>
                <a:lnTo>
                  <a:pt x="230806" y="41866"/>
                </a:lnTo>
                <a:lnTo>
                  <a:pt x="191126" y="64129"/>
                </a:lnTo>
                <a:lnTo>
                  <a:pt x="154311" y="90493"/>
                </a:lnTo>
                <a:lnTo>
                  <a:pt x="120669" y="120650"/>
                </a:lnTo>
                <a:lnTo>
                  <a:pt x="90509" y="154289"/>
                </a:lnTo>
                <a:lnTo>
                  <a:pt x="64141" y="191104"/>
                </a:lnTo>
                <a:lnTo>
                  <a:pt x="41875" y="230784"/>
                </a:lnTo>
                <a:lnTo>
                  <a:pt x="24018" y="273021"/>
                </a:lnTo>
                <a:lnTo>
                  <a:pt x="10880" y="317507"/>
                </a:lnTo>
                <a:lnTo>
                  <a:pt x="2771" y="363932"/>
                </a:lnTo>
                <a:lnTo>
                  <a:pt x="0" y="411988"/>
                </a:lnTo>
                <a:lnTo>
                  <a:pt x="0" y="2059939"/>
                </a:lnTo>
                <a:lnTo>
                  <a:pt x="2771" y="2107995"/>
                </a:lnTo>
                <a:lnTo>
                  <a:pt x="10880" y="2154420"/>
                </a:lnTo>
                <a:lnTo>
                  <a:pt x="24018" y="2198906"/>
                </a:lnTo>
                <a:lnTo>
                  <a:pt x="41875" y="2241143"/>
                </a:lnTo>
                <a:lnTo>
                  <a:pt x="64141" y="2280823"/>
                </a:lnTo>
                <a:lnTo>
                  <a:pt x="90509" y="2317638"/>
                </a:lnTo>
                <a:lnTo>
                  <a:pt x="120669" y="2351278"/>
                </a:lnTo>
                <a:lnTo>
                  <a:pt x="154311" y="2381434"/>
                </a:lnTo>
                <a:lnTo>
                  <a:pt x="191126" y="2407798"/>
                </a:lnTo>
                <a:lnTo>
                  <a:pt x="230806" y="2430061"/>
                </a:lnTo>
                <a:lnTo>
                  <a:pt x="273042" y="2447915"/>
                </a:lnTo>
                <a:lnTo>
                  <a:pt x="317523" y="2461049"/>
                </a:lnTo>
                <a:lnTo>
                  <a:pt x="363941" y="2469156"/>
                </a:lnTo>
                <a:lnTo>
                  <a:pt x="411987" y="2471928"/>
                </a:lnTo>
                <a:lnTo>
                  <a:pt x="7589012" y="2471928"/>
                </a:lnTo>
                <a:lnTo>
                  <a:pt x="7637067" y="2469156"/>
                </a:lnTo>
                <a:lnTo>
                  <a:pt x="7683492" y="2461049"/>
                </a:lnTo>
                <a:lnTo>
                  <a:pt x="7727978" y="2447915"/>
                </a:lnTo>
                <a:lnTo>
                  <a:pt x="7770215" y="2430061"/>
                </a:lnTo>
                <a:lnTo>
                  <a:pt x="7809895" y="2407798"/>
                </a:lnTo>
                <a:lnTo>
                  <a:pt x="7846710" y="2381434"/>
                </a:lnTo>
                <a:lnTo>
                  <a:pt x="7880349" y="2351278"/>
                </a:lnTo>
                <a:lnTo>
                  <a:pt x="7910506" y="2317638"/>
                </a:lnTo>
                <a:lnTo>
                  <a:pt x="7936870" y="2280823"/>
                </a:lnTo>
                <a:lnTo>
                  <a:pt x="7959133" y="2241143"/>
                </a:lnTo>
                <a:lnTo>
                  <a:pt x="7976987" y="2198906"/>
                </a:lnTo>
                <a:lnTo>
                  <a:pt x="7990121" y="2154420"/>
                </a:lnTo>
                <a:lnTo>
                  <a:pt x="7998228" y="2107995"/>
                </a:lnTo>
                <a:lnTo>
                  <a:pt x="8001000" y="2059939"/>
                </a:lnTo>
                <a:lnTo>
                  <a:pt x="8001000" y="411988"/>
                </a:lnTo>
                <a:lnTo>
                  <a:pt x="7998228" y="363932"/>
                </a:lnTo>
                <a:lnTo>
                  <a:pt x="7990121" y="317507"/>
                </a:lnTo>
                <a:lnTo>
                  <a:pt x="7976987" y="273021"/>
                </a:lnTo>
                <a:lnTo>
                  <a:pt x="7959133" y="230784"/>
                </a:lnTo>
                <a:lnTo>
                  <a:pt x="7936870" y="191104"/>
                </a:lnTo>
                <a:lnTo>
                  <a:pt x="7910506" y="154289"/>
                </a:lnTo>
                <a:lnTo>
                  <a:pt x="7880350" y="120650"/>
                </a:lnTo>
                <a:lnTo>
                  <a:pt x="7846710" y="90493"/>
                </a:lnTo>
                <a:lnTo>
                  <a:pt x="7809895" y="64129"/>
                </a:lnTo>
                <a:lnTo>
                  <a:pt x="7770215" y="41866"/>
                </a:lnTo>
                <a:lnTo>
                  <a:pt x="7727978" y="24012"/>
                </a:lnTo>
                <a:lnTo>
                  <a:pt x="7683492" y="10878"/>
                </a:lnTo>
                <a:lnTo>
                  <a:pt x="7637067" y="2771"/>
                </a:lnTo>
                <a:lnTo>
                  <a:pt x="7589012" y="0"/>
                </a:lnTo>
                <a:close/>
              </a:path>
            </a:pathLst>
          </a:custGeom>
          <a:solidFill>
            <a:srgbClr val="FFFB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4311903" y="1654682"/>
            <a:ext cx="989330" cy="236220"/>
          </a:xfrm>
          <a:custGeom>
            <a:avLst/>
            <a:gdLst/>
            <a:ahLst/>
            <a:cxnLst/>
            <a:rect l="l" t="t" r="r" b="b"/>
            <a:pathLst>
              <a:path w="989329" h="236219">
                <a:moveTo>
                  <a:pt x="913765" y="0"/>
                </a:moveTo>
                <a:lnTo>
                  <a:pt x="910463" y="9651"/>
                </a:lnTo>
                <a:lnTo>
                  <a:pt x="924103" y="15557"/>
                </a:lnTo>
                <a:lnTo>
                  <a:pt x="935863" y="23749"/>
                </a:lnTo>
                <a:lnTo>
                  <a:pt x="959717" y="61723"/>
                </a:lnTo>
                <a:lnTo>
                  <a:pt x="967486" y="116712"/>
                </a:lnTo>
                <a:lnTo>
                  <a:pt x="966606" y="137497"/>
                </a:lnTo>
                <a:lnTo>
                  <a:pt x="953516" y="188467"/>
                </a:lnTo>
                <a:lnTo>
                  <a:pt x="924298" y="220257"/>
                </a:lnTo>
                <a:lnTo>
                  <a:pt x="910844" y="226187"/>
                </a:lnTo>
                <a:lnTo>
                  <a:pt x="913765" y="235838"/>
                </a:lnTo>
                <a:lnTo>
                  <a:pt x="958877" y="208996"/>
                </a:lnTo>
                <a:lnTo>
                  <a:pt x="984154" y="159607"/>
                </a:lnTo>
                <a:lnTo>
                  <a:pt x="988949" y="117982"/>
                </a:lnTo>
                <a:lnTo>
                  <a:pt x="987734" y="96337"/>
                </a:lnTo>
                <a:lnTo>
                  <a:pt x="978019" y="58046"/>
                </a:lnTo>
                <a:lnTo>
                  <a:pt x="945880" y="15176"/>
                </a:lnTo>
                <a:lnTo>
                  <a:pt x="930888" y="6219"/>
                </a:lnTo>
                <a:lnTo>
                  <a:pt x="913765" y="0"/>
                </a:lnTo>
                <a:close/>
              </a:path>
              <a:path w="989329" h="236219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5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345176" y="1654682"/>
            <a:ext cx="995044" cy="236220"/>
          </a:xfrm>
          <a:custGeom>
            <a:avLst/>
            <a:gdLst/>
            <a:ahLst/>
            <a:cxnLst/>
            <a:rect l="l" t="t" r="r" b="b"/>
            <a:pathLst>
              <a:path w="995045" h="236219">
                <a:moveTo>
                  <a:pt x="919861" y="0"/>
                </a:moveTo>
                <a:lnTo>
                  <a:pt x="916559" y="9651"/>
                </a:lnTo>
                <a:lnTo>
                  <a:pt x="930199" y="15557"/>
                </a:lnTo>
                <a:lnTo>
                  <a:pt x="941959" y="23749"/>
                </a:lnTo>
                <a:lnTo>
                  <a:pt x="965813" y="61723"/>
                </a:lnTo>
                <a:lnTo>
                  <a:pt x="973582" y="116712"/>
                </a:lnTo>
                <a:lnTo>
                  <a:pt x="972702" y="137497"/>
                </a:lnTo>
                <a:lnTo>
                  <a:pt x="959612" y="188467"/>
                </a:lnTo>
                <a:lnTo>
                  <a:pt x="930394" y="220257"/>
                </a:lnTo>
                <a:lnTo>
                  <a:pt x="916939" y="226187"/>
                </a:lnTo>
                <a:lnTo>
                  <a:pt x="919861" y="235838"/>
                </a:lnTo>
                <a:lnTo>
                  <a:pt x="964973" y="208996"/>
                </a:lnTo>
                <a:lnTo>
                  <a:pt x="990250" y="159607"/>
                </a:lnTo>
                <a:lnTo>
                  <a:pt x="995045" y="117982"/>
                </a:lnTo>
                <a:lnTo>
                  <a:pt x="993830" y="96337"/>
                </a:lnTo>
                <a:lnTo>
                  <a:pt x="984115" y="58046"/>
                </a:lnTo>
                <a:lnTo>
                  <a:pt x="951976" y="15176"/>
                </a:lnTo>
                <a:lnTo>
                  <a:pt x="936984" y="6219"/>
                </a:lnTo>
                <a:lnTo>
                  <a:pt x="919861" y="0"/>
                </a:lnTo>
                <a:close/>
              </a:path>
              <a:path w="995045" h="236219">
                <a:moveTo>
                  <a:pt x="75184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2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4" y="235838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024123" y="2755010"/>
            <a:ext cx="990600" cy="236220"/>
          </a:xfrm>
          <a:custGeom>
            <a:avLst/>
            <a:gdLst/>
            <a:ahLst/>
            <a:cxnLst/>
            <a:rect l="l" t="t" r="r" b="b"/>
            <a:pathLst>
              <a:path w="990600" h="236219">
                <a:moveTo>
                  <a:pt x="915288" y="0"/>
                </a:moveTo>
                <a:lnTo>
                  <a:pt x="911987" y="9651"/>
                </a:lnTo>
                <a:lnTo>
                  <a:pt x="925609" y="15557"/>
                </a:lnTo>
                <a:lnTo>
                  <a:pt x="937339" y="23749"/>
                </a:lnTo>
                <a:lnTo>
                  <a:pt x="961241" y="61723"/>
                </a:lnTo>
                <a:lnTo>
                  <a:pt x="969010" y="116712"/>
                </a:lnTo>
                <a:lnTo>
                  <a:pt x="968130" y="137497"/>
                </a:lnTo>
                <a:lnTo>
                  <a:pt x="955039" y="188467"/>
                </a:lnTo>
                <a:lnTo>
                  <a:pt x="925822" y="220257"/>
                </a:lnTo>
                <a:lnTo>
                  <a:pt x="912367" y="226187"/>
                </a:lnTo>
                <a:lnTo>
                  <a:pt x="915288" y="235838"/>
                </a:lnTo>
                <a:lnTo>
                  <a:pt x="960401" y="208996"/>
                </a:lnTo>
                <a:lnTo>
                  <a:pt x="985678" y="159607"/>
                </a:lnTo>
                <a:lnTo>
                  <a:pt x="990473" y="117983"/>
                </a:lnTo>
                <a:lnTo>
                  <a:pt x="989258" y="96337"/>
                </a:lnTo>
                <a:lnTo>
                  <a:pt x="979543" y="58046"/>
                </a:lnTo>
                <a:lnTo>
                  <a:pt x="947404" y="15176"/>
                </a:lnTo>
                <a:lnTo>
                  <a:pt x="932412" y="6219"/>
                </a:lnTo>
                <a:lnTo>
                  <a:pt x="915288" y="0"/>
                </a:lnTo>
                <a:close/>
              </a:path>
              <a:path w="990600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3" y="235838"/>
                </a:lnTo>
                <a:lnTo>
                  <a:pt x="78105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36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4058920" y="2755010"/>
            <a:ext cx="995044" cy="236220"/>
          </a:xfrm>
          <a:custGeom>
            <a:avLst/>
            <a:gdLst/>
            <a:ahLst/>
            <a:cxnLst/>
            <a:rect l="l" t="t" r="r" b="b"/>
            <a:pathLst>
              <a:path w="995045" h="236219">
                <a:moveTo>
                  <a:pt x="919860" y="0"/>
                </a:moveTo>
                <a:lnTo>
                  <a:pt x="916558" y="9651"/>
                </a:lnTo>
                <a:lnTo>
                  <a:pt x="930199" y="15557"/>
                </a:lnTo>
                <a:lnTo>
                  <a:pt x="941958" y="23749"/>
                </a:lnTo>
                <a:lnTo>
                  <a:pt x="965813" y="61723"/>
                </a:lnTo>
                <a:lnTo>
                  <a:pt x="973581" y="116712"/>
                </a:lnTo>
                <a:lnTo>
                  <a:pt x="972702" y="137497"/>
                </a:lnTo>
                <a:lnTo>
                  <a:pt x="959612" y="188467"/>
                </a:lnTo>
                <a:lnTo>
                  <a:pt x="930394" y="220257"/>
                </a:lnTo>
                <a:lnTo>
                  <a:pt x="916939" y="226187"/>
                </a:lnTo>
                <a:lnTo>
                  <a:pt x="919860" y="235838"/>
                </a:lnTo>
                <a:lnTo>
                  <a:pt x="964973" y="208996"/>
                </a:lnTo>
                <a:lnTo>
                  <a:pt x="990250" y="159607"/>
                </a:lnTo>
                <a:lnTo>
                  <a:pt x="995044" y="117983"/>
                </a:lnTo>
                <a:lnTo>
                  <a:pt x="993830" y="96337"/>
                </a:lnTo>
                <a:lnTo>
                  <a:pt x="984115" y="58046"/>
                </a:lnTo>
                <a:lnTo>
                  <a:pt x="951976" y="15176"/>
                </a:lnTo>
                <a:lnTo>
                  <a:pt x="936984" y="6219"/>
                </a:lnTo>
                <a:lnTo>
                  <a:pt x="919860" y="0"/>
                </a:lnTo>
                <a:close/>
              </a:path>
              <a:path w="995045" h="236219">
                <a:moveTo>
                  <a:pt x="75183" y="0"/>
                </a:moveTo>
                <a:lnTo>
                  <a:pt x="30196" y="26896"/>
                </a:lnTo>
                <a:lnTo>
                  <a:pt x="4857" y="76358"/>
                </a:lnTo>
                <a:lnTo>
                  <a:pt x="0" y="117983"/>
                </a:lnTo>
                <a:lnTo>
                  <a:pt x="1214" y="139628"/>
                </a:lnTo>
                <a:lnTo>
                  <a:pt x="10929" y="177919"/>
                </a:lnTo>
                <a:lnTo>
                  <a:pt x="43021" y="220678"/>
                </a:lnTo>
                <a:lnTo>
                  <a:pt x="75183" y="235838"/>
                </a:lnTo>
                <a:lnTo>
                  <a:pt x="78104" y="226187"/>
                </a:lnTo>
                <a:lnTo>
                  <a:pt x="64722" y="220257"/>
                </a:lnTo>
                <a:lnTo>
                  <a:pt x="53149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936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821639" y="1131045"/>
            <a:ext cx="7527925" cy="1878964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sz="2000" b="1" dirty="0">
                <a:solidFill>
                  <a:srgbClr val="ED8E00"/>
                </a:solidFill>
                <a:latin typeface="微软雅黑"/>
                <a:cs typeface="微软雅黑"/>
              </a:rPr>
              <a:t>二进制大整数乘法</a:t>
            </a:r>
            <a:r>
              <a:rPr sz="2000" b="1" dirty="0">
                <a:latin typeface="微软雅黑"/>
                <a:cs typeface="微软雅黑"/>
              </a:rPr>
              <a:t>，</a:t>
            </a:r>
            <a:r>
              <a:rPr sz="2000" dirty="0">
                <a:latin typeface="微软雅黑"/>
                <a:cs typeface="微软雅黑"/>
              </a:rPr>
              <a:t>长</a:t>
            </a:r>
            <a:r>
              <a:rPr sz="2000" spc="-15" dirty="0">
                <a:latin typeface="微软雅黑"/>
                <a:cs typeface="微软雅黑"/>
              </a:rPr>
              <a:t>度</a:t>
            </a:r>
            <a:r>
              <a:rPr sz="2000" dirty="0">
                <a:latin typeface="微软雅黑"/>
                <a:cs typeface="微软雅黑"/>
              </a:rPr>
              <a:t>都为</a:t>
            </a:r>
            <a:r>
              <a:rPr sz="2000" spc="-5" dirty="0">
                <a:latin typeface="Cambria Math"/>
                <a:cs typeface="Cambria Math"/>
              </a:rPr>
              <a:t>𝒏</a:t>
            </a:r>
            <a:r>
              <a:rPr sz="2000" spc="-15" dirty="0">
                <a:latin typeface="微软雅黑"/>
                <a:cs typeface="微软雅黑"/>
              </a:rPr>
              <a:t>的</a:t>
            </a:r>
            <a:r>
              <a:rPr sz="2000" dirty="0">
                <a:latin typeface="微软雅黑"/>
                <a:cs typeface="微软雅黑"/>
              </a:rPr>
              <a:t>二进</a:t>
            </a:r>
            <a:r>
              <a:rPr sz="2000" spc="-15" dirty="0">
                <a:latin typeface="微软雅黑"/>
                <a:cs typeface="微软雅黑"/>
              </a:rPr>
              <a:t>制</a:t>
            </a:r>
            <a:r>
              <a:rPr sz="2000" dirty="0">
                <a:latin typeface="微软雅黑"/>
                <a:cs typeface="微软雅黑"/>
              </a:rPr>
              <a:t>数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𝒚</a:t>
            </a:r>
            <a:r>
              <a:rPr sz="2000" dirty="0">
                <a:latin typeface="微软雅黑"/>
                <a:cs typeface="微软雅黑"/>
              </a:rPr>
              <a:t>的</a:t>
            </a:r>
            <a:r>
              <a:rPr sz="2000" spc="-10" dirty="0">
                <a:latin typeface="微软雅黑"/>
                <a:cs typeface="微软雅黑"/>
              </a:rPr>
              <a:t>乘</a:t>
            </a:r>
            <a:r>
              <a:rPr sz="2000" dirty="0">
                <a:latin typeface="微软雅黑"/>
                <a:cs typeface="微软雅黑"/>
              </a:rPr>
              <a:t>法运</a:t>
            </a:r>
            <a:r>
              <a:rPr sz="2000" spc="-15" dirty="0">
                <a:latin typeface="微软雅黑"/>
                <a:cs typeface="微软雅黑"/>
              </a:rPr>
              <a:t>算</a:t>
            </a:r>
            <a:r>
              <a:rPr sz="2000" dirty="0">
                <a:latin typeface="微软雅黑"/>
                <a:cs typeface="微软雅黑"/>
              </a:rPr>
              <a:t>，</a:t>
            </a:r>
          </a:p>
          <a:p>
            <a:pPr marL="121285">
              <a:lnSpc>
                <a:spcPct val="100000"/>
              </a:lnSpc>
              <a:spcBef>
                <a:spcPts val="565"/>
              </a:spcBef>
              <a:tabLst>
                <a:tab pos="4606925" algn="l"/>
                <a:tab pos="5597525" algn="l"/>
              </a:tabLst>
            </a:pP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𝑥 </a:t>
            </a:r>
            <a:r>
              <a:rPr sz="2000" dirty="0">
                <a:latin typeface="Cambria Math"/>
                <a:cs typeface="Cambria Math"/>
              </a:rPr>
              <a:t>×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𝑦 = </a:t>
            </a:r>
            <a:r>
              <a:rPr sz="2000" spc="45" dirty="0">
                <a:latin typeface="Cambria Math"/>
                <a:cs typeface="Cambria Math"/>
              </a:rPr>
              <a:t>(2</a:t>
            </a:r>
            <a:r>
              <a:rPr sz="2175" spc="67" baseline="28735" dirty="0">
                <a:latin typeface="Cambria Math"/>
                <a:cs typeface="Cambria Math"/>
              </a:rPr>
              <a:t>𝑛</a:t>
            </a:r>
            <a:r>
              <a:rPr sz="2000" spc="45" dirty="0">
                <a:latin typeface="Cambria Math"/>
                <a:cs typeface="Cambria Math"/>
              </a:rPr>
              <a:t>−2</a:t>
            </a:r>
            <a:r>
              <a:rPr sz="2175" spc="67" baseline="28735" dirty="0">
                <a:latin typeface="Cambria Math"/>
                <a:cs typeface="Cambria Math"/>
              </a:rPr>
              <a:t>𝑛/2</a:t>
            </a:r>
            <a:r>
              <a:rPr sz="2000" spc="45" dirty="0">
                <a:latin typeface="Cambria Math"/>
                <a:cs typeface="Cambria Math"/>
              </a:rPr>
              <a:t>)</a:t>
            </a:r>
            <a:r>
              <a:rPr sz="2000" spc="45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2175" spc="67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000" spc="45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2175" spc="67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  </a:t>
            </a: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45" dirty="0">
                <a:latin typeface="Cambria Math"/>
                <a:cs typeface="Cambria Math"/>
              </a:rPr>
              <a:t>2</a:t>
            </a:r>
            <a:r>
              <a:rPr sz="2175" spc="67" baseline="28735" dirty="0">
                <a:latin typeface="Cambria Math"/>
                <a:cs typeface="Cambria Math"/>
              </a:rPr>
              <a:t>𝑛/2  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2175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2175" spc="359" baseline="-1532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000" spc="5" dirty="0">
                <a:solidFill>
                  <a:srgbClr val="800080"/>
                </a:solidFill>
                <a:latin typeface="Cambria Math"/>
                <a:cs typeface="Cambria Math"/>
              </a:rPr>
              <a:t> 𝑥</a:t>
            </a:r>
            <a:r>
              <a:rPr sz="2175" spc="7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2000" spc="-20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30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2175" spc="375" baseline="-1532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000" spc="20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22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2000" dirty="0">
                <a:latin typeface="Cambria Math"/>
                <a:cs typeface="Cambria Math"/>
              </a:rPr>
              <a:t>+ (1 −</a:t>
            </a:r>
            <a:r>
              <a:rPr sz="2000" spc="-55" dirty="0">
                <a:latin typeface="Cambria Math"/>
                <a:cs typeface="Cambria Math"/>
              </a:rPr>
              <a:t> </a:t>
            </a:r>
            <a:r>
              <a:rPr sz="2000" spc="40" dirty="0">
                <a:latin typeface="Cambria Math"/>
                <a:cs typeface="Cambria Math"/>
              </a:rPr>
              <a:t>2</a:t>
            </a:r>
            <a:r>
              <a:rPr sz="2175" spc="60" baseline="28735" dirty="0">
                <a:latin typeface="Cambria Math"/>
                <a:cs typeface="Cambria Math"/>
              </a:rPr>
              <a:t>𝑛/2</a:t>
            </a:r>
            <a:r>
              <a:rPr sz="2000" spc="40" dirty="0">
                <a:latin typeface="Cambria Math"/>
                <a:cs typeface="Cambria Math"/>
              </a:rPr>
              <a:t>)</a:t>
            </a:r>
            <a:r>
              <a:rPr sz="2000" spc="40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2175" spc="60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2000" spc="40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2175" spc="60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endParaRPr sz="2175" baseline="-15325" dirty="0">
              <a:latin typeface="Cambria Math"/>
              <a:cs typeface="Cambria Math"/>
            </a:endParaRPr>
          </a:p>
          <a:p>
            <a:pPr marL="311785" indent="-287020">
              <a:lnSpc>
                <a:spcPct val="100000"/>
              </a:lnSpc>
              <a:spcBef>
                <a:spcPts val="505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312420" algn="l"/>
              </a:tabLst>
            </a:pPr>
            <a:r>
              <a:rPr sz="2000" dirty="0">
                <a:latin typeface="微软雅黑"/>
                <a:cs typeface="微软雅黑"/>
              </a:rPr>
              <a:t>加法操作需要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线性时间</a:t>
            </a:r>
            <a:endParaRPr sz="2000" dirty="0">
              <a:latin typeface="微软雅黑"/>
              <a:cs typeface="微软雅黑"/>
            </a:endParaRPr>
          </a:p>
          <a:p>
            <a:pPr marL="311785" indent="-287020">
              <a:lnSpc>
                <a:spcPct val="100000"/>
              </a:lnSpc>
              <a:spcBef>
                <a:spcPts val="480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312420" algn="l"/>
              </a:tabLst>
            </a:pPr>
            <a:r>
              <a:rPr sz="2000" dirty="0">
                <a:latin typeface="微软雅黑"/>
                <a:cs typeface="微软雅黑"/>
              </a:rPr>
              <a:t>乘以</a:t>
            </a:r>
            <a:r>
              <a:rPr sz="2000" dirty="0">
                <a:latin typeface="Arial"/>
                <a:cs typeface="Arial"/>
              </a:rPr>
              <a:t>2</a:t>
            </a:r>
            <a:r>
              <a:rPr sz="2000" dirty="0">
                <a:latin typeface="微软雅黑"/>
                <a:cs typeface="微软雅黑"/>
              </a:rPr>
              <a:t>的幂次方的操作</a:t>
            </a:r>
            <a:r>
              <a:rPr sz="2000" spc="-15" dirty="0">
                <a:latin typeface="微软雅黑"/>
                <a:cs typeface="微软雅黑"/>
              </a:rPr>
              <a:t>需</a:t>
            </a:r>
            <a:r>
              <a:rPr sz="2000" dirty="0">
                <a:latin typeface="微软雅黑"/>
                <a:cs typeface="微软雅黑"/>
              </a:rPr>
              <a:t>要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线</a:t>
            </a:r>
            <a:r>
              <a:rPr sz="2000" spc="-10" dirty="0">
                <a:solidFill>
                  <a:srgbClr val="FF0000"/>
                </a:solidFill>
                <a:latin typeface="微软雅黑"/>
                <a:cs typeface="微软雅黑"/>
              </a:rPr>
              <a:t>性</a:t>
            </a:r>
            <a:r>
              <a:rPr sz="2000" dirty="0">
                <a:solidFill>
                  <a:srgbClr val="FF0000"/>
                </a:solidFill>
                <a:latin typeface="微软雅黑"/>
                <a:cs typeface="微软雅黑"/>
              </a:rPr>
              <a:t>时</a:t>
            </a:r>
            <a:r>
              <a:rPr sz="2000" spc="-5" dirty="0">
                <a:solidFill>
                  <a:srgbClr val="FF0000"/>
                </a:solidFill>
                <a:latin typeface="微软雅黑"/>
                <a:cs typeface="微软雅黑"/>
              </a:rPr>
              <a:t>间</a:t>
            </a:r>
            <a:r>
              <a:rPr sz="2000" spc="-15" dirty="0">
                <a:latin typeface="微软雅黑"/>
                <a:cs typeface="微软雅黑"/>
              </a:rPr>
              <a:t>（</a:t>
            </a:r>
            <a:r>
              <a:rPr sz="2000" dirty="0">
                <a:latin typeface="微软雅黑"/>
                <a:cs typeface="微软雅黑"/>
              </a:rPr>
              <a:t>相当</a:t>
            </a:r>
            <a:r>
              <a:rPr sz="2000" spc="-15" dirty="0">
                <a:latin typeface="微软雅黑"/>
                <a:cs typeface="微软雅黑"/>
              </a:rPr>
              <a:t>于</a:t>
            </a:r>
            <a:r>
              <a:rPr sz="2000" dirty="0">
                <a:latin typeface="微软雅黑"/>
                <a:cs typeface="微软雅黑"/>
              </a:rPr>
              <a:t>移位）</a:t>
            </a:r>
          </a:p>
          <a:p>
            <a:pPr marL="311785" indent="-287020">
              <a:lnSpc>
                <a:spcPct val="100000"/>
              </a:lnSpc>
              <a:spcBef>
                <a:spcPts val="480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312420" algn="l"/>
                <a:tab pos="2285365" algn="l"/>
                <a:tab pos="3320415" algn="l"/>
              </a:tabLst>
            </a:pPr>
            <a:r>
              <a:rPr sz="2000" dirty="0">
                <a:latin typeface="微软雅黑"/>
                <a:cs typeface="微软雅黑"/>
              </a:rPr>
              <a:t>基本操作</a:t>
            </a:r>
            <a:r>
              <a:rPr sz="2000" spc="35" dirty="0">
                <a:latin typeface="微软雅黑"/>
                <a:cs typeface="微软雅黑"/>
              </a:rPr>
              <a:t>：</a:t>
            </a:r>
            <a:r>
              <a:rPr sz="2000" spc="35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2175" spc="52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000" spc="35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2175" spc="52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000" spc="35" dirty="0">
                <a:latin typeface="Cambria Math"/>
                <a:cs typeface="Cambria Math"/>
              </a:rPr>
              <a:t>,	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2175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2175" spc="367" baseline="-1532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000" spc="5" dirty="0">
                <a:solidFill>
                  <a:srgbClr val="800080"/>
                </a:solidFill>
                <a:latin typeface="Cambria Math"/>
                <a:cs typeface="Cambria Math"/>
              </a:rPr>
              <a:t> 𝑥</a:t>
            </a:r>
            <a:r>
              <a:rPr sz="2175" spc="7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2000" spc="-20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30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 </a:t>
            </a:r>
            <a:r>
              <a:rPr sz="20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22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75" dirty="0">
                <a:latin typeface="Cambria Math"/>
                <a:cs typeface="Cambria Math"/>
              </a:rPr>
              <a:t> 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endParaRPr sz="2175" baseline="-15325" dirty="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337559" y="193547"/>
            <a:ext cx="2527554" cy="8968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577209" y="295147"/>
            <a:ext cx="2021839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60" dirty="0">
                <a:latin typeface="微软雅黑"/>
                <a:cs typeface="微软雅黑"/>
              </a:rPr>
              <a:t>大整数乘法</a:t>
            </a:r>
          </a:p>
        </p:txBody>
      </p:sp>
      <p:sp>
        <p:nvSpPr>
          <p:cNvPr id="4" name="object 4"/>
          <p:cNvSpPr/>
          <p:nvPr/>
        </p:nvSpPr>
        <p:spPr>
          <a:xfrm>
            <a:off x="554736" y="871727"/>
            <a:ext cx="8177022" cy="345262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53212" y="897636"/>
            <a:ext cx="8001000" cy="3276600"/>
          </a:xfrm>
          <a:custGeom>
            <a:avLst/>
            <a:gdLst/>
            <a:ahLst/>
            <a:cxnLst/>
            <a:rect l="l" t="t" r="r" b="b"/>
            <a:pathLst>
              <a:path w="8001000" h="3276600">
                <a:moveTo>
                  <a:pt x="7454900" y="0"/>
                </a:moveTo>
                <a:lnTo>
                  <a:pt x="546112" y="0"/>
                </a:lnTo>
                <a:lnTo>
                  <a:pt x="498991" y="2004"/>
                </a:lnTo>
                <a:lnTo>
                  <a:pt x="452983" y="7908"/>
                </a:lnTo>
                <a:lnTo>
                  <a:pt x="408252" y="17547"/>
                </a:lnTo>
                <a:lnTo>
                  <a:pt x="364963" y="30758"/>
                </a:lnTo>
                <a:lnTo>
                  <a:pt x="323278" y="47377"/>
                </a:lnTo>
                <a:lnTo>
                  <a:pt x="283361" y="67240"/>
                </a:lnTo>
                <a:lnTo>
                  <a:pt x="245378" y="90183"/>
                </a:lnTo>
                <a:lnTo>
                  <a:pt x="209491" y="116042"/>
                </a:lnTo>
                <a:lnTo>
                  <a:pt x="175865" y="144653"/>
                </a:lnTo>
                <a:lnTo>
                  <a:pt x="144664" y="175853"/>
                </a:lnTo>
                <a:lnTo>
                  <a:pt x="116051" y="209478"/>
                </a:lnTo>
                <a:lnTo>
                  <a:pt x="90190" y="245364"/>
                </a:lnTo>
                <a:lnTo>
                  <a:pt x="67245" y="283346"/>
                </a:lnTo>
                <a:lnTo>
                  <a:pt x="47381" y="323262"/>
                </a:lnTo>
                <a:lnTo>
                  <a:pt x="30761" y="364946"/>
                </a:lnTo>
                <a:lnTo>
                  <a:pt x="17549" y="408236"/>
                </a:lnTo>
                <a:lnTo>
                  <a:pt x="7908" y="452968"/>
                </a:lnTo>
                <a:lnTo>
                  <a:pt x="2004" y="498977"/>
                </a:lnTo>
                <a:lnTo>
                  <a:pt x="0" y="546100"/>
                </a:lnTo>
                <a:lnTo>
                  <a:pt x="0" y="2730500"/>
                </a:lnTo>
                <a:lnTo>
                  <a:pt x="2004" y="2777622"/>
                </a:lnTo>
                <a:lnTo>
                  <a:pt x="7908" y="2823631"/>
                </a:lnTo>
                <a:lnTo>
                  <a:pt x="17549" y="2868363"/>
                </a:lnTo>
                <a:lnTo>
                  <a:pt x="30761" y="2911653"/>
                </a:lnTo>
                <a:lnTo>
                  <a:pt x="47381" y="2953337"/>
                </a:lnTo>
                <a:lnTo>
                  <a:pt x="67245" y="2993253"/>
                </a:lnTo>
                <a:lnTo>
                  <a:pt x="90190" y="3031235"/>
                </a:lnTo>
                <a:lnTo>
                  <a:pt x="116051" y="3067121"/>
                </a:lnTo>
                <a:lnTo>
                  <a:pt x="144664" y="3100746"/>
                </a:lnTo>
                <a:lnTo>
                  <a:pt x="175865" y="3131946"/>
                </a:lnTo>
                <a:lnTo>
                  <a:pt x="209491" y="3160557"/>
                </a:lnTo>
                <a:lnTo>
                  <a:pt x="245378" y="3186416"/>
                </a:lnTo>
                <a:lnTo>
                  <a:pt x="283361" y="3209359"/>
                </a:lnTo>
                <a:lnTo>
                  <a:pt x="323278" y="3229222"/>
                </a:lnTo>
                <a:lnTo>
                  <a:pt x="364963" y="3245841"/>
                </a:lnTo>
                <a:lnTo>
                  <a:pt x="408252" y="3259052"/>
                </a:lnTo>
                <a:lnTo>
                  <a:pt x="452983" y="3268691"/>
                </a:lnTo>
                <a:lnTo>
                  <a:pt x="498991" y="3274595"/>
                </a:lnTo>
                <a:lnTo>
                  <a:pt x="546112" y="3276600"/>
                </a:lnTo>
                <a:lnTo>
                  <a:pt x="7454900" y="3276600"/>
                </a:lnTo>
                <a:lnTo>
                  <a:pt x="7502022" y="3274595"/>
                </a:lnTo>
                <a:lnTo>
                  <a:pt x="7548031" y="3268691"/>
                </a:lnTo>
                <a:lnTo>
                  <a:pt x="7592763" y="3259052"/>
                </a:lnTo>
                <a:lnTo>
                  <a:pt x="7636053" y="3245841"/>
                </a:lnTo>
                <a:lnTo>
                  <a:pt x="7677737" y="3229222"/>
                </a:lnTo>
                <a:lnTo>
                  <a:pt x="7717653" y="3209359"/>
                </a:lnTo>
                <a:lnTo>
                  <a:pt x="7755635" y="3186416"/>
                </a:lnTo>
                <a:lnTo>
                  <a:pt x="7791521" y="3160557"/>
                </a:lnTo>
                <a:lnTo>
                  <a:pt x="7825146" y="3131946"/>
                </a:lnTo>
                <a:lnTo>
                  <a:pt x="7856346" y="3100746"/>
                </a:lnTo>
                <a:lnTo>
                  <a:pt x="7884957" y="3067121"/>
                </a:lnTo>
                <a:lnTo>
                  <a:pt x="7910816" y="3031235"/>
                </a:lnTo>
                <a:lnTo>
                  <a:pt x="7933759" y="2993253"/>
                </a:lnTo>
                <a:lnTo>
                  <a:pt x="7953622" y="2953337"/>
                </a:lnTo>
                <a:lnTo>
                  <a:pt x="7970241" y="2911653"/>
                </a:lnTo>
                <a:lnTo>
                  <a:pt x="7983452" y="2868363"/>
                </a:lnTo>
                <a:lnTo>
                  <a:pt x="7993091" y="2823631"/>
                </a:lnTo>
                <a:lnTo>
                  <a:pt x="7998995" y="2777622"/>
                </a:lnTo>
                <a:lnTo>
                  <a:pt x="8001000" y="2730500"/>
                </a:lnTo>
                <a:lnTo>
                  <a:pt x="8001000" y="546100"/>
                </a:lnTo>
                <a:lnTo>
                  <a:pt x="7998995" y="498977"/>
                </a:lnTo>
                <a:lnTo>
                  <a:pt x="7993091" y="452968"/>
                </a:lnTo>
                <a:lnTo>
                  <a:pt x="7983452" y="408236"/>
                </a:lnTo>
                <a:lnTo>
                  <a:pt x="7970241" y="364946"/>
                </a:lnTo>
                <a:lnTo>
                  <a:pt x="7953622" y="323262"/>
                </a:lnTo>
                <a:lnTo>
                  <a:pt x="7933759" y="283346"/>
                </a:lnTo>
                <a:lnTo>
                  <a:pt x="7910816" y="245364"/>
                </a:lnTo>
                <a:lnTo>
                  <a:pt x="7884957" y="209478"/>
                </a:lnTo>
                <a:lnTo>
                  <a:pt x="7856346" y="175853"/>
                </a:lnTo>
                <a:lnTo>
                  <a:pt x="7825146" y="144653"/>
                </a:lnTo>
                <a:lnTo>
                  <a:pt x="7791521" y="116042"/>
                </a:lnTo>
                <a:lnTo>
                  <a:pt x="7755635" y="90183"/>
                </a:lnTo>
                <a:lnTo>
                  <a:pt x="7717653" y="67240"/>
                </a:lnTo>
                <a:lnTo>
                  <a:pt x="7677737" y="47377"/>
                </a:lnTo>
                <a:lnTo>
                  <a:pt x="7636053" y="30758"/>
                </a:lnTo>
                <a:lnTo>
                  <a:pt x="7592763" y="17547"/>
                </a:lnTo>
                <a:lnTo>
                  <a:pt x="7548031" y="7908"/>
                </a:lnTo>
                <a:lnTo>
                  <a:pt x="7502022" y="2004"/>
                </a:lnTo>
                <a:lnTo>
                  <a:pt x="7454900" y="0"/>
                </a:lnTo>
                <a:close/>
              </a:path>
            </a:pathLst>
          </a:custGeom>
          <a:solidFill>
            <a:srgbClr val="E4F5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852547" y="2113788"/>
            <a:ext cx="990600" cy="236220"/>
          </a:xfrm>
          <a:custGeom>
            <a:avLst/>
            <a:gdLst/>
            <a:ahLst/>
            <a:cxnLst/>
            <a:rect l="l" t="t" r="r" b="b"/>
            <a:pathLst>
              <a:path w="990600" h="236219">
                <a:moveTo>
                  <a:pt x="915288" y="0"/>
                </a:moveTo>
                <a:lnTo>
                  <a:pt x="911987" y="9651"/>
                </a:lnTo>
                <a:lnTo>
                  <a:pt x="925607" y="15557"/>
                </a:lnTo>
                <a:lnTo>
                  <a:pt x="937323" y="23749"/>
                </a:lnTo>
                <a:lnTo>
                  <a:pt x="961134" y="61723"/>
                </a:lnTo>
                <a:lnTo>
                  <a:pt x="969010" y="116712"/>
                </a:lnTo>
                <a:lnTo>
                  <a:pt x="968130" y="137497"/>
                </a:lnTo>
                <a:lnTo>
                  <a:pt x="955039" y="188467"/>
                </a:lnTo>
                <a:lnTo>
                  <a:pt x="925750" y="220257"/>
                </a:lnTo>
                <a:lnTo>
                  <a:pt x="912367" y="226187"/>
                </a:lnTo>
                <a:lnTo>
                  <a:pt x="915288" y="235712"/>
                </a:lnTo>
                <a:lnTo>
                  <a:pt x="960330" y="208994"/>
                </a:lnTo>
                <a:lnTo>
                  <a:pt x="985615" y="159607"/>
                </a:lnTo>
                <a:lnTo>
                  <a:pt x="990473" y="117983"/>
                </a:lnTo>
                <a:lnTo>
                  <a:pt x="989258" y="96337"/>
                </a:lnTo>
                <a:lnTo>
                  <a:pt x="979543" y="58046"/>
                </a:lnTo>
                <a:lnTo>
                  <a:pt x="947404" y="15128"/>
                </a:lnTo>
                <a:lnTo>
                  <a:pt x="932412" y="6165"/>
                </a:lnTo>
                <a:lnTo>
                  <a:pt x="915288" y="0"/>
                </a:lnTo>
                <a:close/>
              </a:path>
              <a:path w="990600" h="236219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3" y="235712"/>
                </a:lnTo>
                <a:lnTo>
                  <a:pt x="78104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5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887342" y="2113788"/>
            <a:ext cx="995044" cy="236220"/>
          </a:xfrm>
          <a:custGeom>
            <a:avLst/>
            <a:gdLst/>
            <a:ahLst/>
            <a:cxnLst/>
            <a:rect l="l" t="t" r="r" b="b"/>
            <a:pathLst>
              <a:path w="995045" h="236219">
                <a:moveTo>
                  <a:pt x="919861" y="0"/>
                </a:moveTo>
                <a:lnTo>
                  <a:pt x="916559" y="9651"/>
                </a:lnTo>
                <a:lnTo>
                  <a:pt x="930179" y="15557"/>
                </a:lnTo>
                <a:lnTo>
                  <a:pt x="941895" y="23749"/>
                </a:lnTo>
                <a:lnTo>
                  <a:pt x="965706" y="61723"/>
                </a:lnTo>
                <a:lnTo>
                  <a:pt x="973582" y="116712"/>
                </a:lnTo>
                <a:lnTo>
                  <a:pt x="972702" y="137497"/>
                </a:lnTo>
                <a:lnTo>
                  <a:pt x="959612" y="188467"/>
                </a:lnTo>
                <a:lnTo>
                  <a:pt x="930322" y="220257"/>
                </a:lnTo>
                <a:lnTo>
                  <a:pt x="916940" y="226187"/>
                </a:lnTo>
                <a:lnTo>
                  <a:pt x="919861" y="235712"/>
                </a:lnTo>
                <a:lnTo>
                  <a:pt x="964902" y="208994"/>
                </a:lnTo>
                <a:lnTo>
                  <a:pt x="990187" y="159607"/>
                </a:lnTo>
                <a:lnTo>
                  <a:pt x="995045" y="117983"/>
                </a:lnTo>
                <a:lnTo>
                  <a:pt x="993830" y="96337"/>
                </a:lnTo>
                <a:lnTo>
                  <a:pt x="984115" y="58046"/>
                </a:lnTo>
                <a:lnTo>
                  <a:pt x="951976" y="15128"/>
                </a:lnTo>
                <a:lnTo>
                  <a:pt x="936984" y="6165"/>
                </a:lnTo>
                <a:lnTo>
                  <a:pt x="919861" y="0"/>
                </a:lnTo>
                <a:close/>
              </a:path>
              <a:path w="995045" h="236219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3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971424" y="3036189"/>
            <a:ext cx="3910329" cy="307975"/>
          </a:xfrm>
          <a:custGeom>
            <a:avLst/>
            <a:gdLst/>
            <a:ahLst/>
            <a:cxnLst/>
            <a:rect l="l" t="t" r="r" b="b"/>
            <a:pathLst>
              <a:path w="3910329" h="307975">
                <a:moveTo>
                  <a:pt x="3829298" y="0"/>
                </a:moveTo>
                <a:lnTo>
                  <a:pt x="3826123" y="10287"/>
                </a:lnTo>
                <a:lnTo>
                  <a:pt x="3840265" y="17575"/>
                </a:lnTo>
                <a:lnTo>
                  <a:pt x="3852586" y="28209"/>
                </a:lnTo>
                <a:lnTo>
                  <a:pt x="3878476" y="79736"/>
                </a:lnTo>
                <a:lnTo>
                  <a:pt x="3886235" y="126892"/>
                </a:lnTo>
                <a:lnTo>
                  <a:pt x="3887210" y="153924"/>
                </a:lnTo>
                <a:lnTo>
                  <a:pt x="3886235" y="180879"/>
                </a:lnTo>
                <a:lnTo>
                  <a:pt x="3878476" y="227933"/>
                </a:lnTo>
                <a:lnTo>
                  <a:pt x="3863074" y="265338"/>
                </a:lnTo>
                <a:lnTo>
                  <a:pt x="3826123" y="297307"/>
                </a:lnTo>
                <a:lnTo>
                  <a:pt x="3829298" y="307466"/>
                </a:lnTo>
                <a:lnTo>
                  <a:pt x="3863572" y="289194"/>
                </a:lnTo>
                <a:lnTo>
                  <a:pt x="3888988" y="254635"/>
                </a:lnTo>
                <a:lnTo>
                  <a:pt x="3904815" y="208168"/>
                </a:lnTo>
                <a:lnTo>
                  <a:pt x="3910070" y="153797"/>
                </a:lnTo>
                <a:lnTo>
                  <a:pt x="3908758" y="125626"/>
                </a:lnTo>
                <a:lnTo>
                  <a:pt x="3898229" y="75144"/>
                </a:lnTo>
                <a:lnTo>
                  <a:pt x="3877393" y="33539"/>
                </a:lnTo>
                <a:lnTo>
                  <a:pt x="3847536" y="7147"/>
                </a:lnTo>
                <a:lnTo>
                  <a:pt x="3829298" y="0"/>
                </a:lnTo>
                <a:close/>
              </a:path>
              <a:path w="3910329" h="307975">
                <a:moveTo>
                  <a:pt x="80766" y="0"/>
                </a:moveTo>
                <a:lnTo>
                  <a:pt x="46380" y="18319"/>
                </a:lnTo>
                <a:lnTo>
                  <a:pt x="20949" y="52832"/>
                </a:lnTo>
                <a:lnTo>
                  <a:pt x="5232" y="99409"/>
                </a:lnTo>
                <a:lnTo>
                  <a:pt x="0" y="153924"/>
                </a:lnTo>
                <a:lnTo>
                  <a:pt x="1303" y="181965"/>
                </a:lnTo>
                <a:lnTo>
                  <a:pt x="11781" y="232396"/>
                </a:lnTo>
                <a:lnTo>
                  <a:pt x="32545" y="273944"/>
                </a:lnTo>
                <a:lnTo>
                  <a:pt x="62454" y="300372"/>
                </a:lnTo>
                <a:lnTo>
                  <a:pt x="80766" y="307466"/>
                </a:lnTo>
                <a:lnTo>
                  <a:pt x="83814" y="297307"/>
                </a:lnTo>
                <a:lnTo>
                  <a:pt x="69691" y="290000"/>
                </a:lnTo>
                <a:lnTo>
                  <a:pt x="57413" y="279336"/>
                </a:lnTo>
                <a:lnTo>
                  <a:pt x="31533" y="227933"/>
                </a:lnTo>
                <a:lnTo>
                  <a:pt x="23810" y="180879"/>
                </a:lnTo>
                <a:lnTo>
                  <a:pt x="22858" y="153797"/>
                </a:lnTo>
                <a:lnTo>
                  <a:pt x="23810" y="126892"/>
                </a:lnTo>
                <a:lnTo>
                  <a:pt x="31533" y="79736"/>
                </a:lnTo>
                <a:lnTo>
                  <a:pt x="46970" y="42201"/>
                </a:lnTo>
                <a:lnTo>
                  <a:pt x="83814" y="10287"/>
                </a:lnTo>
                <a:lnTo>
                  <a:pt x="8076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085719" y="3072383"/>
            <a:ext cx="989330" cy="236220"/>
          </a:xfrm>
          <a:custGeom>
            <a:avLst/>
            <a:gdLst/>
            <a:ahLst/>
            <a:cxnLst/>
            <a:rect l="l" t="t" r="r" b="b"/>
            <a:pathLst>
              <a:path w="989329" h="236220">
                <a:moveTo>
                  <a:pt x="913765" y="0"/>
                </a:moveTo>
                <a:lnTo>
                  <a:pt x="910463" y="9651"/>
                </a:lnTo>
                <a:lnTo>
                  <a:pt x="924083" y="15557"/>
                </a:lnTo>
                <a:lnTo>
                  <a:pt x="935799" y="23749"/>
                </a:lnTo>
                <a:lnTo>
                  <a:pt x="959610" y="61723"/>
                </a:lnTo>
                <a:lnTo>
                  <a:pt x="967485" y="116712"/>
                </a:lnTo>
                <a:lnTo>
                  <a:pt x="966606" y="137497"/>
                </a:lnTo>
                <a:lnTo>
                  <a:pt x="953516" y="188467"/>
                </a:lnTo>
                <a:lnTo>
                  <a:pt x="924226" y="220257"/>
                </a:lnTo>
                <a:lnTo>
                  <a:pt x="910844" y="226187"/>
                </a:lnTo>
                <a:lnTo>
                  <a:pt x="913765" y="235712"/>
                </a:lnTo>
                <a:lnTo>
                  <a:pt x="958806" y="208994"/>
                </a:lnTo>
                <a:lnTo>
                  <a:pt x="984091" y="159607"/>
                </a:lnTo>
                <a:lnTo>
                  <a:pt x="988948" y="117982"/>
                </a:lnTo>
                <a:lnTo>
                  <a:pt x="987734" y="96337"/>
                </a:lnTo>
                <a:lnTo>
                  <a:pt x="978019" y="58046"/>
                </a:lnTo>
                <a:lnTo>
                  <a:pt x="945880" y="15128"/>
                </a:lnTo>
                <a:lnTo>
                  <a:pt x="930888" y="6165"/>
                </a:lnTo>
                <a:lnTo>
                  <a:pt x="913765" y="0"/>
                </a:lnTo>
                <a:close/>
              </a:path>
              <a:path w="989329" h="236220">
                <a:moveTo>
                  <a:pt x="75183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3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2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3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118990" y="3072383"/>
            <a:ext cx="995044" cy="236220"/>
          </a:xfrm>
          <a:custGeom>
            <a:avLst/>
            <a:gdLst/>
            <a:ahLst/>
            <a:cxnLst/>
            <a:rect l="l" t="t" r="r" b="b"/>
            <a:pathLst>
              <a:path w="995045" h="236220">
                <a:moveTo>
                  <a:pt x="919861" y="0"/>
                </a:moveTo>
                <a:lnTo>
                  <a:pt x="916559" y="9651"/>
                </a:lnTo>
                <a:lnTo>
                  <a:pt x="930179" y="15557"/>
                </a:lnTo>
                <a:lnTo>
                  <a:pt x="941895" y="23749"/>
                </a:lnTo>
                <a:lnTo>
                  <a:pt x="965706" y="61723"/>
                </a:lnTo>
                <a:lnTo>
                  <a:pt x="973582" y="116712"/>
                </a:lnTo>
                <a:lnTo>
                  <a:pt x="972702" y="137497"/>
                </a:lnTo>
                <a:lnTo>
                  <a:pt x="959612" y="188467"/>
                </a:lnTo>
                <a:lnTo>
                  <a:pt x="930322" y="220257"/>
                </a:lnTo>
                <a:lnTo>
                  <a:pt x="916939" y="226187"/>
                </a:lnTo>
                <a:lnTo>
                  <a:pt x="919861" y="235712"/>
                </a:lnTo>
                <a:lnTo>
                  <a:pt x="964902" y="208994"/>
                </a:lnTo>
                <a:lnTo>
                  <a:pt x="990187" y="159607"/>
                </a:lnTo>
                <a:lnTo>
                  <a:pt x="995045" y="117982"/>
                </a:lnTo>
                <a:lnTo>
                  <a:pt x="993830" y="96337"/>
                </a:lnTo>
                <a:lnTo>
                  <a:pt x="984115" y="58046"/>
                </a:lnTo>
                <a:lnTo>
                  <a:pt x="951976" y="15128"/>
                </a:lnTo>
                <a:lnTo>
                  <a:pt x="936984" y="6165"/>
                </a:lnTo>
                <a:lnTo>
                  <a:pt x="919861" y="0"/>
                </a:lnTo>
                <a:close/>
              </a:path>
              <a:path w="995045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800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415158" y="3544823"/>
            <a:ext cx="330835" cy="236220"/>
          </a:xfrm>
          <a:custGeom>
            <a:avLst/>
            <a:gdLst/>
            <a:ahLst/>
            <a:cxnLst/>
            <a:rect l="l" t="t" r="r" b="b"/>
            <a:pathLst>
              <a:path w="330835" h="236220">
                <a:moveTo>
                  <a:pt x="255397" y="0"/>
                </a:moveTo>
                <a:lnTo>
                  <a:pt x="252095" y="9651"/>
                </a:lnTo>
                <a:lnTo>
                  <a:pt x="265715" y="15557"/>
                </a:lnTo>
                <a:lnTo>
                  <a:pt x="277431" y="23749"/>
                </a:lnTo>
                <a:lnTo>
                  <a:pt x="301242" y="61723"/>
                </a:lnTo>
                <a:lnTo>
                  <a:pt x="309118" y="116712"/>
                </a:lnTo>
                <a:lnTo>
                  <a:pt x="308238" y="137497"/>
                </a:lnTo>
                <a:lnTo>
                  <a:pt x="295148" y="188468"/>
                </a:lnTo>
                <a:lnTo>
                  <a:pt x="265858" y="220257"/>
                </a:lnTo>
                <a:lnTo>
                  <a:pt x="252476" y="226187"/>
                </a:lnTo>
                <a:lnTo>
                  <a:pt x="255397" y="235712"/>
                </a:lnTo>
                <a:lnTo>
                  <a:pt x="300438" y="208994"/>
                </a:lnTo>
                <a:lnTo>
                  <a:pt x="325723" y="159607"/>
                </a:lnTo>
                <a:lnTo>
                  <a:pt x="330581" y="117982"/>
                </a:lnTo>
                <a:lnTo>
                  <a:pt x="329366" y="96337"/>
                </a:lnTo>
                <a:lnTo>
                  <a:pt x="319651" y="58046"/>
                </a:lnTo>
                <a:lnTo>
                  <a:pt x="287512" y="15128"/>
                </a:lnTo>
                <a:lnTo>
                  <a:pt x="272520" y="6165"/>
                </a:lnTo>
                <a:lnTo>
                  <a:pt x="255397" y="0"/>
                </a:lnTo>
                <a:close/>
              </a:path>
              <a:path w="330835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3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433190" y="3544823"/>
            <a:ext cx="609600" cy="236220"/>
          </a:xfrm>
          <a:custGeom>
            <a:avLst/>
            <a:gdLst/>
            <a:ahLst/>
            <a:cxnLst/>
            <a:rect l="l" t="t" r="r" b="b"/>
            <a:pathLst>
              <a:path w="609600" h="236220">
                <a:moveTo>
                  <a:pt x="534288" y="0"/>
                </a:moveTo>
                <a:lnTo>
                  <a:pt x="530987" y="9651"/>
                </a:lnTo>
                <a:lnTo>
                  <a:pt x="544607" y="15557"/>
                </a:lnTo>
                <a:lnTo>
                  <a:pt x="556323" y="23749"/>
                </a:lnTo>
                <a:lnTo>
                  <a:pt x="580134" y="61723"/>
                </a:lnTo>
                <a:lnTo>
                  <a:pt x="588010" y="116712"/>
                </a:lnTo>
                <a:lnTo>
                  <a:pt x="587130" y="137497"/>
                </a:lnTo>
                <a:lnTo>
                  <a:pt x="574039" y="188468"/>
                </a:lnTo>
                <a:lnTo>
                  <a:pt x="544750" y="220257"/>
                </a:lnTo>
                <a:lnTo>
                  <a:pt x="531368" y="226187"/>
                </a:lnTo>
                <a:lnTo>
                  <a:pt x="534288" y="235712"/>
                </a:lnTo>
                <a:lnTo>
                  <a:pt x="579330" y="208994"/>
                </a:lnTo>
                <a:lnTo>
                  <a:pt x="604615" y="159607"/>
                </a:lnTo>
                <a:lnTo>
                  <a:pt x="609473" y="117982"/>
                </a:lnTo>
                <a:lnTo>
                  <a:pt x="608258" y="96337"/>
                </a:lnTo>
                <a:lnTo>
                  <a:pt x="598543" y="58046"/>
                </a:lnTo>
                <a:lnTo>
                  <a:pt x="566404" y="15128"/>
                </a:lnTo>
                <a:lnTo>
                  <a:pt x="551412" y="6165"/>
                </a:lnTo>
                <a:lnTo>
                  <a:pt x="534288" y="0"/>
                </a:lnTo>
                <a:close/>
              </a:path>
              <a:path w="609600" h="236220">
                <a:moveTo>
                  <a:pt x="75184" y="0"/>
                </a:moveTo>
                <a:lnTo>
                  <a:pt x="30196" y="26878"/>
                </a:lnTo>
                <a:lnTo>
                  <a:pt x="4857" y="76358"/>
                </a:lnTo>
                <a:lnTo>
                  <a:pt x="0" y="117982"/>
                </a:lnTo>
                <a:lnTo>
                  <a:pt x="1212" y="139628"/>
                </a:lnTo>
                <a:lnTo>
                  <a:pt x="10876" y="177919"/>
                </a:lnTo>
                <a:lnTo>
                  <a:pt x="43005" y="220662"/>
                </a:lnTo>
                <a:lnTo>
                  <a:pt x="75184" y="235712"/>
                </a:lnTo>
                <a:lnTo>
                  <a:pt x="78105" y="226187"/>
                </a:lnTo>
                <a:lnTo>
                  <a:pt x="64650" y="220257"/>
                </a:lnTo>
                <a:lnTo>
                  <a:pt x="53054" y="211994"/>
                </a:lnTo>
                <a:lnTo>
                  <a:pt x="29338" y="173398"/>
                </a:lnTo>
                <a:lnTo>
                  <a:pt x="21462" y="116712"/>
                </a:lnTo>
                <a:lnTo>
                  <a:pt x="22342" y="96621"/>
                </a:lnTo>
                <a:lnTo>
                  <a:pt x="35433" y="46989"/>
                </a:lnTo>
                <a:lnTo>
                  <a:pt x="64865" y="15557"/>
                </a:lnTo>
                <a:lnTo>
                  <a:pt x="78486" y="9651"/>
                </a:lnTo>
                <a:lnTo>
                  <a:pt x="75184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35456" y="2829280"/>
            <a:ext cx="3203575" cy="9702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R="55880" algn="r">
              <a:lnSpc>
                <a:spcPct val="100000"/>
              </a:lnSpc>
              <a:spcBef>
                <a:spcPts val="1420"/>
              </a:spcBef>
              <a:tabLst>
                <a:tab pos="1776730" algn="l"/>
              </a:tabLst>
            </a:pPr>
            <a:r>
              <a:rPr sz="2000" spc="50" dirty="0">
                <a:latin typeface="Cambria Math"/>
                <a:cs typeface="Cambria Math"/>
              </a:rPr>
              <a:t>2</a:t>
            </a:r>
            <a:r>
              <a:rPr sz="2175" spc="75" baseline="28735" dirty="0">
                <a:latin typeface="Cambria Math"/>
                <a:cs typeface="Cambria Math"/>
              </a:rPr>
              <a:t>𝑛</a:t>
            </a:r>
            <a:r>
              <a:rPr sz="2000" spc="5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2175" spc="75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000" spc="5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2175" spc="75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175" spc="397" baseline="-15325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spc="45" dirty="0">
                <a:latin typeface="Cambria Math"/>
                <a:cs typeface="Cambria Math"/>
              </a:rPr>
              <a:t>2</a:t>
            </a:r>
            <a:r>
              <a:rPr sz="2175" spc="67" baseline="28735" dirty="0">
                <a:latin typeface="Cambria Math"/>
                <a:cs typeface="Cambria Math"/>
              </a:rPr>
              <a:t>𝑛/2	</a:t>
            </a:r>
            <a:r>
              <a:rPr sz="2000" spc="-5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2175" spc="-7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 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000" spc="-14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2175" spc="7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</a:t>
            </a:r>
            <a:endParaRPr sz="2175" baseline="-15325">
              <a:latin typeface="Cambria Math"/>
              <a:cs typeface="Cambria Math"/>
            </a:endParaRPr>
          </a:p>
          <a:p>
            <a:pPr marL="342265" marR="71120" indent="-342265" algn="r">
              <a:lnSpc>
                <a:spcPct val="100000"/>
              </a:lnSpc>
              <a:spcBef>
                <a:spcPts val="1320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342265" algn="l"/>
                <a:tab pos="342900" algn="l"/>
                <a:tab pos="1965960" algn="l"/>
              </a:tabLst>
            </a:pPr>
            <a:r>
              <a:rPr sz="2000" b="1" dirty="0">
                <a:latin typeface="微软雅黑"/>
                <a:cs typeface="微软雅黑"/>
              </a:rPr>
              <a:t>递推式：</a:t>
            </a:r>
            <a:r>
              <a:rPr sz="2000" dirty="0">
                <a:latin typeface="Cambria Math"/>
                <a:cs typeface="Cambria Math"/>
              </a:rPr>
              <a:t>𝑻</a:t>
            </a:r>
            <a:r>
              <a:rPr sz="2000" spc="3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𝒏	=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𝟑</a:t>
            </a:r>
            <a:r>
              <a:rPr sz="2000" dirty="0">
                <a:solidFill>
                  <a:srgbClr val="FF0000"/>
                </a:solidFill>
                <a:latin typeface="Cambria Math"/>
                <a:cs typeface="Cambria Math"/>
              </a:rPr>
              <a:t>𝑻</a:t>
            </a:r>
            <a:r>
              <a:rPr sz="2000" spc="40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5" dirty="0">
                <a:solidFill>
                  <a:srgbClr val="0000FF"/>
                </a:solidFill>
                <a:latin typeface="Cambria Math"/>
                <a:cs typeface="Cambria Math"/>
              </a:rPr>
              <a:t>𝒏/𝟐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056507" y="2829280"/>
            <a:ext cx="3730625" cy="970280"/>
          </a:xfrm>
          <a:prstGeom prst="rect">
            <a:avLst/>
          </a:prstGeom>
        </p:spPr>
        <p:txBody>
          <a:bodyPr vert="horz" wrap="square" lIns="0" tIns="180340" rIns="0" bIns="0" rtlCol="0">
            <a:spAutoFit/>
          </a:bodyPr>
          <a:lstStyle/>
          <a:p>
            <a:pPr marL="145415">
              <a:lnSpc>
                <a:spcPct val="100000"/>
              </a:lnSpc>
              <a:spcBef>
                <a:spcPts val="1420"/>
              </a:spcBef>
              <a:tabLst>
                <a:tab pos="1136015" algn="l"/>
                <a:tab pos="2904490" algn="l"/>
              </a:tabLst>
            </a:pPr>
            <a:r>
              <a:rPr sz="2000" spc="-20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30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2175" spc="367" baseline="-1532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000" spc="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22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2000" dirty="0">
                <a:solidFill>
                  <a:srgbClr val="0000FF"/>
                </a:solidFill>
                <a:latin typeface="Cambria Math"/>
                <a:cs typeface="Cambria Math"/>
              </a:rPr>
              <a:t>− </a:t>
            </a:r>
            <a:r>
              <a:rPr sz="2000" spc="2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2175" spc="30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000" spc="2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2175" spc="30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175" spc="390" baseline="-15325" dirty="0">
                <a:solidFill>
                  <a:srgbClr val="FF800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00FF"/>
                </a:solidFill>
                <a:latin typeface="Cambria Math"/>
                <a:cs typeface="Cambria Math"/>
              </a:rPr>
              <a:t>−</a:t>
            </a:r>
            <a:r>
              <a:rPr sz="2000" spc="10" dirty="0">
                <a:solidFill>
                  <a:srgbClr val="0000FF"/>
                </a:solidFill>
                <a:latin typeface="Cambria Math"/>
                <a:cs typeface="Cambria Math"/>
              </a:rPr>
              <a:t> 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	</a:t>
            </a:r>
            <a:r>
              <a:rPr sz="2000" dirty="0">
                <a:latin typeface="Cambria Math"/>
                <a:cs typeface="Cambria Math"/>
              </a:rPr>
              <a:t>+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endParaRPr sz="2175" baseline="-15325">
              <a:latin typeface="Cambria Math"/>
              <a:cs typeface="Cambria Math"/>
            </a:endParaRPr>
          </a:p>
          <a:p>
            <a:pPr marL="63500">
              <a:lnSpc>
                <a:spcPct val="100000"/>
              </a:lnSpc>
              <a:spcBef>
                <a:spcPts val="1320"/>
              </a:spcBef>
            </a:pPr>
            <a:r>
              <a:rPr sz="2000" dirty="0">
                <a:latin typeface="Cambria Math"/>
                <a:cs typeface="Cambria Math"/>
              </a:rPr>
              <a:t>+ </a:t>
            </a:r>
            <a:r>
              <a:rPr sz="2000" spc="-5" dirty="0">
                <a:solidFill>
                  <a:srgbClr val="009966"/>
                </a:solidFill>
                <a:latin typeface="Cambria Math"/>
                <a:cs typeface="Cambria Math"/>
              </a:rPr>
              <a:t>𝑶(𝒏)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51687" y="854925"/>
            <a:ext cx="8081771" cy="52124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9683" y="845832"/>
            <a:ext cx="3226307" cy="7574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71500" y="897636"/>
            <a:ext cx="8001000" cy="440690"/>
          </a:xfrm>
          <a:custGeom>
            <a:avLst/>
            <a:gdLst/>
            <a:ahLst/>
            <a:cxnLst/>
            <a:rect l="l" t="t" r="r" b="b"/>
            <a:pathLst>
              <a:path w="8001000" h="440690">
                <a:moveTo>
                  <a:pt x="7780782" y="0"/>
                </a:moveTo>
                <a:lnTo>
                  <a:pt x="220218" y="0"/>
                </a:lnTo>
                <a:lnTo>
                  <a:pt x="175834" y="4472"/>
                </a:lnTo>
                <a:lnTo>
                  <a:pt x="134497" y="17299"/>
                </a:lnTo>
                <a:lnTo>
                  <a:pt x="97089" y="37598"/>
                </a:lnTo>
                <a:lnTo>
                  <a:pt x="64498" y="64484"/>
                </a:lnTo>
                <a:lnTo>
                  <a:pt x="37608" y="97073"/>
                </a:lnTo>
                <a:lnTo>
                  <a:pt x="17305" y="134481"/>
                </a:lnTo>
                <a:lnTo>
                  <a:pt x="4473" y="175824"/>
                </a:lnTo>
                <a:lnTo>
                  <a:pt x="0" y="220217"/>
                </a:lnTo>
                <a:lnTo>
                  <a:pt x="0" y="440436"/>
                </a:lnTo>
                <a:lnTo>
                  <a:pt x="8001000" y="440436"/>
                </a:lnTo>
                <a:lnTo>
                  <a:pt x="8001000" y="220217"/>
                </a:lnTo>
                <a:lnTo>
                  <a:pt x="7996527" y="175824"/>
                </a:lnTo>
                <a:lnTo>
                  <a:pt x="7983700" y="134481"/>
                </a:lnTo>
                <a:lnTo>
                  <a:pt x="7963401" y="97073"/>
                </a:lnTo>
                <a:lnTo>
                  <a:pt x="7936515" y="64484"/>
                </a:lnTo>
                <a:lnTo>
                  <a:pt x="7903926" y="37598"/>
                </a:lnTo>
                <a:lnTo>
                  <a:pt x="7866518" y="17299"/>
                </a:lnTo>
                <a:lnTo>
                  <a:pt x="7825175" y="4472"/>
                </a:lnTo>
                <a:lnTo>
                  <a:pt x="7780782" y="0"/>
                </a:lnTo>
                <a:close/>
              </a:path>
            </a:pathLst>
          </a:custGeom>
          <a:solidFill>
            <a:srgbClr val="00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36448" y="886967"/>
            <a:ext cx="3146298" cy="67741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664057" y="962025"/>
            <a:ext cx="6898005" cy="18637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微软雅黑"/>
                <a:cs typeface="微软雅黑"/>
              </a:rPr>
              <a:t>分治法之大整数乘法</a:t>
            </a:r>
            <a:endParaRPr sz="2400">
              <a:latin typeface="微软雅黑"/>
              <a:cs typeface="微软雅黑"/>
            </a:endParaRPr>
          </a:p>
          <a:p>
            <a:pPr marL="551815" indent="-343535">
              <a:lnSpc>
                <a:spcPct val="100000"/>
              </a:lnSpc>
              <a:spcBef>
                <a:spcPts val="1989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551815" algn="l"/>
                <a:tab pos="552450" algn="l"/>
              </a:tabLst>
            </a:pPr>
            <a:r>
              <a:rPr sz="2000" b="1" spc="-5" dirty="0">
                <a:solidFill>
                  <a:srgbClr val="0000FF"/>
                </a:solidFill>
                <a:latin typeface="微软雅黑"/>
                <a:cs typeface="微软雅黑"/>
              </a:rPr>
              <a:t>分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dirty="0">
                <a:latin typeface="微软雅黑"/>
                <a:cs typeface="微软雅黑"/>
              </a:rPr>
              <a:t>长度为</a:t>
            </a:r>
            <a:r>
              <a:rPr sz="2000" spc="-5" dirty="0">
                <a:latin typeface="Cambria Math"/>
                <a:cs typeface="Cambria Math"/>
              </a:rPr>
              <a:t>𝒏</a:t>
            </a:r>
            <a:r>
              <a:rPr sz="2000" dirty="0">
                <a:latin typeface="微软雅黑"/>
                <a:cs typeface="微软雅黑"/>
              </a:rPr>
              <a:t>的二进制数</a:t>
            </a:r>
            <a:r>
              <a:rPr sz="2000" spc="-5" dirty="0">
                <a:solidFill>
                  <a:srgbClr val="FF0000"/>
                </a:solidFill>
                <a:latin typeface="Cambria Math"/>
                <a:cs typeface="Cambria Math"/>
              </a:rPr>
              <a:t>𝒙</a:t>
            </a:r>
            <a:r>
              <a:rPr sz="2000" spc="-5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009966"/>
                </a:solidFill>
                <a:latin typeface="Cambria Math"/>
                <a:cs typeface="Cambria Math"/>
              </a:rPr>
              <a:t>𝒚</a:t>
            </a:r>
            <a:r>
              <a:rPr sz="2000" spc="-15" dirty="0">
                <a:latin typeface="微软雅黑"/>
                <a:cs typeface="微软雅黑"/>
              </a:rPr>
              <a:t>划</a:t>
            </a:r>
            <a:r>
              <a:rPr sz="2000" dirty="0">
                <a:latin typeface="微软雅黑"/>
                <a:cs typeface="微软雅黑"/>
              </a:rPr>
              <a:t>分成</a:t>
            </a:r>
            <a:r>
              <a:rPr sz="2000" spc="-15" dirty="0">
                <a:latin typeface="微软雅黑"/>
                <a:cs typeface="微软雅黑"/>
              </a:rPr>
              <a:t>左</a:t>
            </a:r>
            <a:r>
              <a:rPr sz="2000" dirty="0">
                <a:latin typeface="微软雅黑"/>
                <a:cs typeface="微软雅黑"/>
              </a:rPr>
              <a:t>右部</a:t>
            </a:r>
            <a:r>
              <a:rPr sz="2000" spc="-10" dirty="0">
                <a:latin typeface="微软雅黑"/>
                <a:cs typeface="微软雅黑"/>
              </a:rPr>
              <a:t>分</a:t>
            </a:r>
            <a:r>
              <a:rPr sz="2000" spc="40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2175" spc="60" baseline="-15325" dirty="0">
                <a:solidFill>
                  <a:srgbClr val="FF0000"/>
                </a:solidFill>
                <a:latin typeface="Cambria Math"/>
                <a:cs typeface="Cambria Math"/>
              </a:rPr>
              <a:t>𝐿</a:t>
            </a:r>
            <a:r>
              <a:rPr sz="2000" spc="40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45" dirty="0">
                <a:solidFill>
                  <a:srgbClr val="FF0000"/>
                </a:solidFill>
                <a:latin typeface="Cambria Math"/>
                <a:cs typeface="Cambria Math"/>
              </a:rPr>
              <a:t>𝑥</a:t>
            </a:r>
            <a:r>
              <a:rPr sz="2175" spc="67" baseline="-15325" dirty="0">
                <a:solidFill>
                  <a:srgbClr val="FF0000"/>
                </a:solidFill>
                <a:latin typeface="Cambria Math"/>
                <a:cs typeface="Cambria Math"/>
              </a:rPr>
              <a:t>𝑅</a:t>
            </a:r>
            <a:r>
              <a:rPr sz="2000" spc="45" dirty="0">
                <a:solidFill>
                  <a:srgbClr val="FF0000"/>
                </a:solidFill>
                <a:latin typeface="Cambria Math"/>
                <a:cs typeface="Cambria Math"/>
              </a:rPr>
              <a:t>,</a:t>
            </a:r>
            <a:r>
              <a:rPr sz="2000" spc="-12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000" spc="30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2175" spc="44" baseline="-15325" dirty="0">
                <a:solidFill>
                  <a:srgbClr val="009966"/>
                </a:solidFill>
                <a:latin typeface="Cambria Math"/>
                <a:cs typeface="Cambria Math"/>
              </a:rPr>
              <a:t>𝐿</a:t>
            </a:r>
            <a:r>
              <a:rPr sz="2000" spc="30" dirty="0">
                <a:solidFill>
                  <a:srgbClr val="009966"/>
                </a:solidFill>
                <a:latin typeface="Cambria Math"/>
                <a:cs typeface="Cambria Math"/>
              </a:rPr>
              <a:t>,</a:t>
            </a:r>
            <a:r>
              <a:rPr sz="2000" spc="-110" dirty="0">
                <a:solidFill>
                  <a:srgbClr val="009966"/>
                </a:solidFill>
                <a:latin typeface="Cambria Math"/>
                <a:cs typeface="Cambria Math"/>
              </a:rPr>
              <a:t> </a:t>
            </a:r>
            <a:r>
              <a:rPr sz="2000" spc="-15" dirty="0">
                <a:solidFill>
                  <a:srgbClr val="009966"/>
                </a:solidFill>
                <a:latin typeface="Cambria Math"/>
                <a:cs typeface="Cambria Math"/>
              </a:rPr>
              <a:t>𝑦</a:t>
            </a:r>
            <a:r>
              <a:rPr sz="2175" spc="-22" baseline="-15325" dirty="0">
                <a:solidFill>
                  <a:srgbClr val="009966"/>
                </a:solidFill>
                <a:latin typeface="Cambria Math"/>
                <a:cs typeface="Cambria Math"/>
              </a:rPr>
              <a:t>𝑅</a:t>
            </a:r>
            <a:r>
              <a:rPr sz="2175" spc="-270" baseline="-15325" dirty="0">
                <a:solidFill>
                  <a:srgbClr val="009966"/>
                </a:solidFill>
                <a:latin typeface="Cambria Math"/>
                <a:cs typeface="Cambria Math"/>
              </a:rPr>
              <a:t> </a:t>
            </a:r>
            <a:r>
              <a:rPr sz="2000" b="1" dirty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 marL="551815" indent="-343535">
              <a:lnSpc>
                <a:spcPct val="100000"/>
              </a:lnSpc>
              <a:spcBef>
                <a:spcPts val="1200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551815" algn="l"/>
                <a:tab pos="552450" algn="l"/>
                <a:tab pos="2271395" algn="l"/>
                <a:tab pos="3306445" algn="l"/>
              </a:tabLst>
            </a:pPr>
            <a:r>
              <a:rPr sz="2000" b="1" spc="-5" dirty="0">
                <a:solidFill>
                  <a:srgbClr val="FF0000"/>
                </a:solidFill>
                <a:latin typeface="微软雅黑"/>
                <a:cs typeface="微软雅黑"/>
              </a:rPr>
              <a:t>治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dirty="0">
                <a:latin typeface="微软雅黑"/>
                <a:cs typeface="微软雅黑"/>
              </a:rPr>
              <a:t>求解</a:t>
            </a:r>
            <a:r>
              <a:rPr sz="2000" spc="40" dirty="0">
                <a:solidFill>
                  <a:srgbClr val="FF8000"/>
                </a:solidFill>
                <a:latin typeface="Cambria Math"/>
                <a:cs typeface="Cambria Math"/>
              </a:rPr>
              <a:t>𝑥</a:t>
            </a:r>
            <a:r>
              <a:rPr sz="2175" spc="60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000" spc="40" dirty="0">
                <a:solidFill>
                  <a:srgbClr val="FF8000"/>
                </a:solidFill>
                <a:latin typeface="Cambria Math"/>
                <a:cs typeface="Cambria Math"/>
              </a:rPr>
              <a:t>𝑦</a:t>
            </a:r>
            <a:r>
              <a:rPr sz="2175" spc="60" baseline="-15325" dirty="0">
                <a:solidFill>
                  <a:srgbClr val="FF8000"/>
                </a:solidFill>
                <a:latin typeface="Cambria Math"/>
                <a:cs typeface="Cambria Math"/>
              </a:rPr>
              <a:t>𝐿</a:t>
            </a:r>
            <a:r>
              <a:rPr sz="2000" spc="40" dirty="0">
                <a:latin typeface="Cambria Math"/>
                <a:cs typeface="Cambria Math"/>
              </a:rPr>
              <a:t>,	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𝑥</a:t>
            </a:r>
            <a:r>
              <a:rPr sz="2175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</a:t>
            </a:r>
            <a:r>
              <a:rPr sz="2175" spc="367" baseline="-15325" dirty="0">
                <a:solidFill>
                  <a:srgbClr val="800080"/>
                </a:solidFill>
                <a:latin typeface="Cambria Math"/>
                <a:cs typeface="Cambria Math"/>
              </a:rPr>
              <a:t>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</a:t>
            </a:r>
            <a:r>
              <a:rPr sz="2000" spc="5" dirty="0">
                <a:solidFill>
                  <a:srgbClr val="800080"/>
                </a:solidFill>
                <a:latin typeface="Cambria Math"/>
                <a:cs typeface="Cambria Math"/>
              </a:rPr>
              <a:t> 𝑥</a:t>
            </a:r>
            <a:r>
              <a:rPr sz="2175" spc="7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	</a:t>
            </a:r>
            <a:r>
              <a:rPr sz="2000" spc="-20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30" baseline="-15325" dirty="0">
                <a:solidFill>
                  <a:srgbClr val="800080"/>
                </a:solidFill>
                <a:latin typeface="Cambria Math"/>
                <a:cs typeface="Cambria Math"/>
              </a:rPr>
              <a:t>𝐿 </a:t>
            </a:r>
            <a:r>
              <a:rPr sz="2000" dirty="0">
                <a:solidFill>
                  <a:srgbClr val="800080"/>
                </a:solidFill>
                <a:latin typeface="Cambria Math"/>
                <a:cs typeface="Cambria Math"/>
              </a:rPr>
              <a:t>+ </a:t>
            </a:r>
            <a:r>
              <a:rPr sz="2000" spc="-15" dirty="0">
                <a:solidFill>
                  <a:srgbClr val="800080"/>
                </a:solidFill>
                <a:latin typeface="Cambria Math"/>
                <a:cs typeface="Cambria Math"/>
              </a:rPr>
              <a:t>𝑦</a:t>
            </a:r>
            <a:r>
              <a:rPr sz="2175" spc="-22" baseline="-15325" dirty="0">
                <a:solidFill>
                  <a:srgbClr val="800080"/>
                </a:solidFill>
                <a:latin typeface="Cambria Math"/>
                <a:cs typeface="Cambria Math"/>
              </a:rPr>
              <a:t>𝑅 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85" dirty="0">
                <a:latin typeface="Cambria Math"/>
                <a:cs typeface="Cambria Math"/>
              </a:rPr>
              <a:t> 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𝑥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r>
              <a:rPr sz="2000" spc="25" dirty="0">
                <a:solidFill>
                  <a:srgbClr val="0E6EC5"/>
                </a:solidFill>
                <a:latin typeface="Cambria Math"/>
                <a:cs typeface="Cambria Math"/>
              </a:rPr>
              <a:t>𝑦</a:t>
            </a:r>
            <a:r>
              <a:rPr sz="2175" spc="37" baseline="-15325" dirty="0">
                <a:solidFill>
                  <a:srgbClr val="0E6EC5"/>
                </a:solidFill>
                <a:latin typeface="Cambria Math"/>
                <a:cs typeface="Cambria Math"/>
              </a:rPr>
              <a:t>𝑅</a:t>
            </a:r>
            <a:endParaRPr sz="2175" baseline="-15325">
              <a:latin typeface="Cambria Math"/>
              <a:cs typeface="Cambria Math"/>
            </a:endParaRPr>
          </a:p>
          <a:p>
            <a:pPr marL="551815" indent="-343535">
              <a:lnSpc>
                <a:spcPct val="100000"/>
              </a:lnSpc>
              <a:spcBef>
                <a:spcPts val="1200"/>
              </a:spcBef>
              <a:buClr>
                <a:srgbClr val="578723"/>
              </a:buClr>
              <a:buSzPct val="90000"/>
              <a:buFont typeface="Wingdings"/>
              <a:buChar char=""/>
              <a:tabLst>
                <a:tab pos="551815" algn="l"/>
                <a:tab pos="552450" algn="l"/>
              </a:tabLst>
            </a:pPr>
            <a:r>
              <a:rPr sz="2000" b="1" spc="-5" dirty="0">
                <a:solidFill>
                  <a:srgbClr val="009966"/>
                </a:solidFill>
                <a:latin typeface="微软雅黑"/>
                <a:cs typeface="微软雅黑"/>
              </a:rPr>
              <a:t>合</a:t>
            </a:r>
            <a:r>
              <a:rPr sz="2000" b="1" dirty="0">
                <a:latin typeface="微软雅黑"/>
                <a:cs typeface="微软雅黑"/>
              </a:rPr>
              <a:t>：</a:t>
            </a:r>
            <a:r>
              <a:rPr sz="2000" dirty="0">
                <a:latin typeface="微软雅黑"/>
                <a:cs typeface="微软雅黑"/>
              </a:rPr>
              <a:t>在</a:t>
            </a:r>
            <a:r>
              <a:rPr sz="2000" spc="15" dirty="0">
                <a:latin typeface="Cambria Math"/>
                <a:cs typeface="Cambria Math"/>
              </a:rPr>
              <a:t>𝑂(𝑛)</a:t>
            </a:r>
            <a:r>
              <a:rPr sz="2000" dirty="0">
                <a:latin typeface="微软雅黑"/>
                <a:cs typeface="微软雅黑"/>
              </a:rPr>
              <a:t>时间内</a:t>
            </a:r>
            <a:r>
              <a:rPr sz="2000" b="1" dirty="0">
                <a:latin typeface="微软雅黑"/>
                <a:cs typeface="微软雅黑"/>
              </a:rPr>
              <a:t>加法</a:t>
            </a:r>
            <a:r>
              <a:rPr sz="2000" dirty="0">
                <a:latin typeface="微软雅黑"/>
                <a:cs typeface="微软雅黑"/>
              </a:rPr>
              <a:t>计算</a:t>
            </a:r>
            <a:r>
              <a:rPr sz="2000" spc="-15" dirty="0">
                <a:latin typeface="微软雅黑"/>
                <a:cs typeface="微软雅黑"/>
              </a:rPr>
              <a:t>最</a:t>
            </a:r>
            <a:r>
              <a:rPr sz="2000" dirty="0">
                <a:latin typeface="微软雅黑"/>
                <a:cs typeface="微软雅黑"/>
              </a:rPr>
              <a:t>终结</a:t>
            </a:r>
            <a:r>
              <a:rPr sz="2000" spc="-15" dirty="0">
                <a:latin typeface="微软雅黑"/>
                <a:cs typeface="微软雅黑"/>
              </a:rPr>
              <a:t>果</a:t>
            </a:r>
            <a:r>
              <a:rPr sz="2000" dirty="0">
                <a:latin typeface="微软雅黑"/>
                <a:cs typeface="微软雅黑"/>
              </a:rPr>
              <a:t>：</a:t>
            </a:r>
            <a:endParaRPr sz="2000">
              <a:latin typeface="微软雅黑"/>
              <a:cs typeface="微软雅黑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76072" y="4369308"/>
            <a:ext cx="4463796" cy="216408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041391" y="4383011"/>
            <a:ext cx="3690366" cy="13251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5036820" y="4315955"/>
            <a:ext cx="3954018" cy="15049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039867" y="4408932"/>
            <a:ext cx="3514725" cy="1149350"/>
          </a:xfrm>
          <a:custGeom>
            <a:avLst/>
            <a:gdLst/>
            <a:ahLst/>
            <a:cxnLst/>
            <a:rect l="l" t="t" r="r" b="b"/>
            <a:pathLst>
              <a:path w="3514725" h="1149350">
                <a:moveTo>
                  <a:pt x="3322828" y="0"/>
                </a:moveTo>
                <a:lnTo>
                  <a:pt x="191516" y="0"/>
                </a:lnTo>
                <a:lnTo>
                  <a:pt x="147596" y="5057"/>
                </a:lnTo>
                <a:lnTo>
                  <a:pt x="107283" y="19462"/>
                </a:lnTo>
                <a:lnTo>
                  <a:pt x="71724" y="42067"/>
                </a:lnTo>
                <a:lnTo>
                  <a:pt x="42067" y="71724"/>
                </a:lnTo>
                <a:lnTo>
                  <a:pt x="19462" y="107283"/>
                </a:lnTo>
                <a:lnTo>
                  <a:pt x="5057" y="147596"/>
                </a:lnTo>
                <a:lnTo>
                  <a:pt x="0" y="191516"/>
                </a:lnTo>
                <a:lnTo>
                  <a:pt x="0" y="957580"/>
                </a:lnTo>
                <a:lnTo>
                  <a:pt x="5057" y="1001499"/>
                </a:lnTo>
                <a:lnTo>
                  <a:pt x="19462" y="1041812"/>
                </a:lnTo>
                <a:lnTo>
                  <a:pt x="42067" y="1077371"/>
                </a:lnTo>
                <a:lnTo>
                  <a:pt x="71724" y="1107028"/>
                </a:lnTo>
                <a:lnTo>
                  <a:pt x="107283" y="1129633"/>
                </a:lnTo>
                <a:lnTo>
                  <a:pt x="147596" y="1144038"/>
                </a:lnTo>
                <a:lnTo>
                  <a:pt x="191516" y="1149096"/>
                </a:lnTo>
                <a:lnTo>
                  <a:pt x="3322828" y="1149096"/>
                </a:lnTo>
                <a:lnTo>
                  <a:pt x="3366747" y="1144038"/>
                </a:lnTo>
                <a:lnTo>
                  <a:pt x="3407060" y="1129633"/>
                </a:lnTo>
                <a:lnTo>
                  <a:pt x="3442619" y="1107028"/>
                </a:lnTo>
                <a:lnTo>
                  <a:pt x="3472276" y="1077371"/>
                </a:lnTo>
                <a:lnTo>
                  <a:pt x="3494881" y="1041812"/>
                </a:lnTo>
                <a:lnTo>
                  <a:pt x="3509286" y="1001499"/>
                </a:lnTo>
                <a:lnTo>
                  <a:pt x="3514343" y="957580"/>
                </a:lnTo>
                <a:lnTo>
                  <a:pt x="3514343" y="191516"/>
                </a:lnTo>
                <a:lnTo>
                  <a:pt x="3509286" y="147596"/>
                </a:lnTo>
                <a:lnTo>
                  <a:pt x="3494881" y="107283"/>
                </a:lnTo>
                <a:lnTo>
                  <a:pt x="3472276" y="71724"/>
                </a:lnTo>
                <a:lnTo>
                  <a:pt x="3442619" y="42067"/>
                </a:lnTo>
                <a:lnTo>
                  <a:pt x="3407060" y="19462"/>
                </a:lnTo>
                <a:lnTo>
                  <a:pt x="3366747" y="5057"/>
                </a:lnTo>
                <a:lnTo>
                  <a:pt x="3322828" y="0"/>
                </a:lnTo>
                <a:close/>
              </a:path>
            </a:pathLst>
          </a:custGeom>
          <a:solidFill>
            <a:srgbClr val="F8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5928614" y="5235575"/>
            <a:ext cx="396240" cy="282575"/>
          </a:xfrm>
          <a:custGeom>
            <a:avLst/>
            <a:gdLst/>
            <a:ahLst/>
            <a:cxnLst/>
            <a:rect l="l" t="t" r="r" b="b"/>
            <a:pathLst>
              <a:path w="396239" h="282575">
                <a:moveTo>
                  <a:pt x="305943" y="0"/>
                </a:moveTo>
                <a:lnTo>
                  <a:pt x="302006" y="11430"/>
                </a:lnTo>
                <a:lnTo>
                  <a:pt x="318313" y="18522"/>
                </a:lnTo>
                <a:lnTo>
                  <a:pt x="332359" y="28352"/>
                </a:lnTo>
                <a:lnTo>
                  <a:pt x="360902" y="73852"/>
                </a:lnTo>
                <a:lnTo>
                  <a:pt x="369284" y="115623"/>
                </a:lnTo>
                <a:lnTo>
                  <a:pt x="370332" y="139700"/>
                </a:lnTo>
                <a:lnTo>
                  <a:pt x="369284" y="164633"/>
                </a:lnTo>
                <a:lnTo>
                  <a:pt x="360902" y="207547"/>
                </a:lnTo>
                <a:lnTo>
                  <a:pt x="332406" y="253793"/>
                </a:lnTo>
                <a:lnTo>
                  <a:pt x="302387" y="270891"/>
                </a:lnTo>
                <a:lnTo>
                  <a:pt x="305943" y="282321"/>
                </a:lnTo>
                <a:lnTo>
                  <a:pt x="344503" y="264239"/>
                </a:lnTo>
                <a:lnTo>
                  <a:pt x="372872" y="232918"/>
                </a:lnTo>
                <a:lnTo>
                  <a:pt x="390191" y="191071"/>
                </a:lnTo>
                <a:lnTo>
                  <a:pt x="395986" y="141224"/>
                </a:lnTo>
                <a:lnTo>
                  <a:pt x="394533" y="115339"/>
                </a:lnTo>
                <a:lnTo>
                  <a:pt x="382912" y="69429"/>
                </a:lnTo>
                <a:lnTo>
                  <a:pt x="359842" y="32093"/>
                </a:lnTo>
                <a:lnTo>
                  <a:pt x="326417" y="7379"/>
                </a:lnTo>
                <a:lnTo>
                  <a:pt x="305943" y="0"/>
                </a:lnTo>
                <a:close/>
              </a:path>
              <a:path w="396239" h="282575">
                <a:moveTo>
                  <a:pt x="90043" y="0"/>
                </a:moveTo>
                <a:lnTo>
                  <a:pt x="51657" y="18081"/>
                </a:lnTo>
                <a:lnTo>
                  <a:pt x="23368" y="49403"/>
                </a:lnTo>
                <a:lnTo>
                  <a:pt x="5826" y="91408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3" y="282321"/>
                </a:lnTo>
                <a:lnTo>
                  <a:pt x="93599" y="270891"/>
                </a:lnTo>
                <a:lnTo>
                  <a:pt x="77549" y="263717"/>
                </a:lnTo>
                <a:lnTo>
                  <a:pt x="63690" y="253793"/>
                </a:lnTo>
                <a:lnTo>
                  <a:pt x="35210" y="207547"/>
                </a:lnTo>
                <a:lnTo>
                  <a:pt x="26828" y="164633"/>
                </a:lnTo>
                <a:lnTo>
                  <a:pt x="25781" y="139700"/>
                </a:lnTo>
                <a:lnTo>
                  <a:pt x="26828" y="115623"/>
                </a:lnTo>
                <a:lnTo>
                  <a:pt x="35210" y="73852"/>
                </a:lnTo>
                <a:lnTo>
                  <a:pt x="63801" y="28352"/>
                </a:lnTo>
                <a:lnTo>
                  <a:pt x="94107" y="11430"/>
                </a:lnTo>
                <a:lnTo>
                  <a:pt x="900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5052059" y="5632703"/>
            <a:ext cx="3669030" cy="105078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5033771" y="5638800"/>
            <a:ext cx="3277362" cy="1137627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5050535" y="5658611"/>
            <a:ext cx="3493135" cy="875030"/>
          </a:xfrm>
          <a:custGeom>
            <a:avLst/>
            <a:gdLst/>
            <a:ahLst/>
            <a:cxnLst/>
            <a:rect l="l" t="t" r="r" b="b"/>
            <a:pathLst>
              <a:path w="3493134" h="875029">
                <a:moveTo>
                  <a:pt x="3347212" y="0"/>
                </a:moveTo>
                <a:lnTo>
                  <a:pt x="145796" y="0"/>
                </a:lnTo>
                <a:lnTo>
                  <a:pt x="99714" y="7433"/>
                </a:lnTo>
                <a:lnTo>
                  <a:pt x="59692" y="28131"/>
                </a:lnTo>
                <a:lnTo>
                  <a:pt x="28131" y="59692"/>
                </a:lnTo>
                <a:lnTo>
                  <a:pt x="7433" y="99714"/>
                </a:lnTo>
                <a:lnTo>
                  <a:pt x="0" y="145796"/>
                </a:lnTo>
                <a:lnTo>
                  <a:pt x="0" y="728980"/>
                </a:lnTo>
                <a:lnTo>
                  <a:pt x="7433" y="775061"/>
                </a:lnTo>
                <a:lnTo>
                  <a:pt x="28131" y="815083"/>
                </a:lnTo>
                <a:lnTo>
                  <a:pt x="59692" y="846644"/>
                </a:lnTo>
                <a:lnTo>
                  <a:pt x="99714" y="867342"/>
                </a:lnTo>
                <a:lnTo>
                  <a:pt x="145796" y="874776"/>
                </a:lnTo>
                <a:lnTo>
                  <a:pt x="3347212" y="874776"/>
                </a:lnTo>
                <a:lnTo>
                  <a:pt x="3393293" y="867342"/>
                </a:lnTo>
                <a:lnTo>
                  <a:pt x="3433315" y="846644"/>
                </a:lnTo>
                <a:lnTo>
                  <a:pt x="3464876" y="815083"/>
                </a:lnTo>
                <a:lnTo>
                  <a:pt x="3485574" y="775061"/>
                </a:lnTo>
                <a:lnTo>
                  <a:pt x="3493008" y="728980"/>
                </a:lnTo>
                <a:lnTo>
                  <a:pt x="3493008" y="145796"/>
                </a:lnTo>
                <a:lnTo>
                  <a:pt x="3485574" y="99714"/>
                </a:lnTo>
                <a:lnTo>
                  <a:pt x="3464876" y="59692"/>
                </a:lnTo>
                <a:lnTo>
                  <a:pt x="3433315" y="28131"/>
                </a:lnTo>
                <a:lnTo>
                  <a:pt x="3393293" y="7433"/>
                </a:lnTo>
                <a:lnTo>
                  <a:pt x="3347212" y="0"/>
                </a:lnTo>
                <a:close/>
              </a:path>
            </a:pathLst>
          </a:custGeom>
          <a:solidFill>
            <a:srgbClr val="F8E4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5147183" y="4337659"/>
            <a:ext cx="3554095" cy="2150745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40640">
              <a:lnSpc>
                <a:spcPct val="100000"/>
              </a:lnSpc>
              <a:spcBef>
                <a:spcPts val="580"/>
              </a:spcBef>
            </a:pPr>
            <a:r>
              <a:rPr sz="2000" dirty="0">
                <a:latin typeface="微软雅黑"/>
                <a:cs typeface="微软雅黑"/>
              </a:rPr>
              <a:t>因为</a:t>
            </a:r>
            <a:r>
              <a:rPr sz="2000" dirty="0">
                <a:latin typeface="Cambria Math"/>
                <a:cs typeface="Cambria Math"/>
              </a:rPr>
              <a:t>𝑎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3,</a:t>
            </a:r>
            <a:r>
              <a:rPr sz="2000" spc="-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𝑏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2,</a:t>
            </a:r>
            <a:r>
              <a:rPr sz="2000" spc="-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𝑑</a:t>
            </a:r>
            <a:r>
              <a:rPr sz="2000" spc="1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</a:t>
            </a:r>
            <a:r>
              <a:rPr sz="2000" i="1" spc="-5" dirty="0">
                <a:latin typeface="Arial"/>
                <a:cs typeface="Arial"/>
              </a:rPr>
              <a:t>,</a:t>
            </a:r>
            <a:endParaRPr sz="2000">
              <a:latin typeface="Arial"/>
              <a:cs typeface="Arial"/>
            </a:endParaRPr>
          </a:p>
          <a:p>
            <a:pPr marL="40640">
              <a:lnSpc>
                <a:spcPct val="100000"/>
              </a:lnSpc>
              <a:spcBef>
                <a:spcPts val="480"/>
              </a:spcBef>
              <a:tabLst>
                <a:tab pos="2752090" algn="l"/>
              </a:tabLst>
            </a:pPr>
            <a:r>
              <a:rPr sz="2000" spc="35" dirty="0">
                <a:latin typeface="Cambria Math"/>
                <a:cs typeface="Cambria Math"/>
              </a:rPr>
              <a:t>𝑙𝑜𝑔</a:t>
            </a:r>
            <a:r>
              <a:rPr sz="2175" spc="52" baseline="-15325" dirty="0">
                <a:latin typeface="Cambria Math"/>
                <a:cs typeface="Cambria Math"/>
              </a:rPr>
              <a:t>𝑏</a:t>
            </a:r>
            <a:r>
              <a:rPr sz="2000" spc="35" dirty="0">
                <a:latin typeface="Cambria Math"/>
                <a:cs typeface="Cambria Math"/>
              </a:rPr>
              <a:t>𝑎 </a:t>
            </a:r>
            <a:r>
              <a:rPr sz="2000" dirty="0">
                <a:latin typeface="Cambria Math"/>
                <a:cs typeface="Cambria Math"/>
              </a:rPr>
              <a:t>≈ 1.59, 𝑑</a:t>
            </a:r>
            <a:r>
              <a:rPr sz="2000" spc="3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&lt;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spc="-5" dirty="0">
                <a:latin typeface="Cambria Math"/>
                <a:cs typeface="Cambria Math"/>
              </a:rPr>
              <a:t>1.59	</a:t>
            </a:r>
            <a:r>
              <a:rPr sz="2000" dirty="0">
                <a:latin typeface="微软雅黑"/>
                <a:cs typeface="微软雅黑"/>
              </a:rPr>
              <a:t>所以，</a:t>
            </a:r>
            <a:endParaRPr sz="2000">
              <a:latin typeface="微软雅黑"/>
              <a:cs typeface="微软雅黑"/>
            </a:endParaRPr>
          </a:p>
          <a:p>
            <a:pPr marL="564515">
              <a:lnSpc>
                <a:spcPct val="100000"/>
              </a:lnSpc>
              <a:spcBef>
                <a:spcPts val="610"/>
              </a:spcBef>
              <a:tabLst>
                <a:tab pos="1290320" algn="l"/>
              </a:tabLst>
            </a:pPr>
            <a:r>
              <a:rPr sz="2400" dirty="0">
                <a:latin typeface="Cambria Math"/>
                <a:cs typeface="Cambria Math"/>
              </a:rPr>
              <a:t>𝑻</a:t>
            </a:r>
            <a:r>
              <a:rPr sz="2400" spc="46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𝒏	=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10" dirty="0">
                <a:solidFill>
                  <a:srgbClr val="009966"/>
                </a:solidFill>
                <a:latin typeface="Cambria Math"/>
                <a:cs typeface="Cambria Math"/>
              </a:rPr>
              <a:t>𝑶(𝒏</a:t>
            </a:r>
            <a:r>
              <a:rPr sz="2625" spc="15" baseline="28571" dirty="0">
                <a:solidFill>
                  <a:srgbClr val="009966"/>
                </a:solidFill>
                <a:latin typeface="Cambria Math"/>
                <a:cs typeface="Cambria Math"/>
              </a:rPr>
              <a:t>𝟏.𝟓𝟗</a:t>
            </a:r>
            <a:r>
              <a:rPr sz="2400" spc="10" dirty="0">
                <a:solidFill>
                  <a:srgbClr val="009966"/>
                </a:solidFill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1630"/>
              </a:spcBef>
            </a:pPr>
            <a:r>
              <a:rPr sz="2000" dirty="0">
                <a:latin typeface="微软雅黑"/>
                <a:cs typeface="微软雅黑"/>
              </a:rPr>
              <a:t>常规乘法</a:t>
            </a:r>
            <a:endParaRPr sz="2000">
              <a:latin typeface="微软雅黑"/>
              <a:cs typeface="微软雅黑"/>
            </a:endParaRPr>
          </a:p>
          <a:p>
            <a:pPr marL="38100">
              <a:lnSpc>
                <a:spcPct val="100000"/>
              </a:lnSpc>
              <a:spcBef>
                <a:spcPts val="570"/>
              </a:spcBef>
            </a:pPr>
            <a:r>
              <a:rPr sz="2000" b="1" dirty="0">
                <a:solidFill>
                  <a:srgbClr val="800080"/>
                </a:solidFill>
                <a:latin typeface="微软雅黑"/>
                <a:cs typeface="微软雅黑"/>
              </a:rPr>
              <a:t>位乘次数是位数乘积：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𝒏</a:t>
            </a:r>
            <a:r>
              <a:rPr sz="2625" baseline="28571" dirty="0">
                <a:solidFill>
                  <a:srgbClr val="FF0000"/>
                </a:solidFill>
                <a:latin typeface="Cambria Math"/>
                <a:cs typeface="Cambria Math"/>
              </a:rPr>
              <a:t>𝟐</a:t>
            </a:r>
            <a:endParaRPr sz="2625" baseline="28571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853" y="295147"/>
            <a:ext cx="1623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快速排序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09117" y="741044"/>
            <a:ext cx="8308975" cy="551307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400" dirty="0">
                <a:latin typeface="微软雅黑"/>
                <a:cs typeface="微软雅黑"/>
              </a:rPr>
              <a:t>算法思路</a:t>
            </a:r>
            <a:r>
              <a:rPr sz="2400" dirty="0">
                <a:latin typeface="Arial"/>
                <a:cs typeface="Arial"/>
              </a:rPr>
              <a:t>:</a:t>
            </a:r>
            <a:endParaRPr sz="2400">
              <a:latin typeface="Arial"/>
              <a:cs typeface="Arial"/>
            </a:endParaRPr>
          </a:p>
          <a:p>
            <a:pPr marL="35052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/>
                <a:cs typeface="微软雅黑"/>
              </a:rPr>
              <a:t>对于输入</a:t>
            </a:r>
            <a:r>
              <a:rPr sz="2400" spc="5" dirty="0">
                <a:latin typeface="Cambria Math"/>
                <a:cs typeface="Cambria Math"/>
              </a:rPr>
              <a:t>𝐴[0.</a:t>
            </a:r>
            <a:r>
              <a:rPr sz="2400" spc="-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 </a:t>
            </a:r>
            <a:r>
              <a:rPr sz="2400" spc="-5" dirty="0">
                <a:latin typeface="Cambria Math"/>
                <a:cs typeface="Cambria Math"/>
              </a:rPr>
              <a:t>1]</a:t>
            </a:r>
            <a:r>
              <a:rPr sz="2400" spc="-5" dirty="0">
                <a:latin typeface="微软雅黑"/>
                <a:cs typeface="微软雅黑"/>
              </a:rPr>
              <a:t>，</a:t>
            </a:r>
            <a:r>
              <a:rPr sz="2400" dirty="0">
                <a:latin typeface="微软雅黑"/>
                <a:cs typeface="微软雅黑"/>
              </a:rPr>
              <a:t>按以下三个步骤进行排序：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(1)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分区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5" dirty="0">
                <a:latin typeface="微软雅黑"/>
                <a:cs typeface="微软雅黑"/>
              </a:rPr>
              <a:t>取</a:t>
            </a:r>
            <a:r>
              <a:rPr sz="2400" spc="25" dirty="0">
                <a:latin typeface="Cambria Math"/>
                <a:cs typeface="Cambria Math"/>
              </a:rPr>
              <a:t>𝐴</a:t>
            </a:r>
            <a:r>
              <a:rPr sz="2400" spc="-5" dirty="0">
                <a:latin typeface="微软雅黑"/>
                <a:cs typeface="微软雅黑"/>
              </a:rPr>
              <a:t>中的一个元素为中心</a:t>
            </a:r>
            <a:r>
              <a:rPr sz="2400" dirty="0">
                <a:latin typeface="微软雅黑"/>
                <a:cs typeface="微软雅黑"/>
              </a:rPr>
              <a:t>点</a:t>
            </a:r>
            <a:r>
              <a:rPr sz="2400" spc="-5" dirty="0">
                <a:latin typeface="Arial"/>
                <a:cs typeface="Arial"/>
              </a:rPr>
              <a:t>(pivot)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spc="-15" dirty="0">
                <a:latin typeface="微软雅黑"/>
                <a:cs typeface="微软雅黑"/>
              </a:rPr>
              <a:t>将</a:t>
            </a:r>
            <a:r>
              <a:rPr sz="2400" spc="5" dirty="0">
                <a:latin typeface="Cambria Math"/>
                <a:cs typeface="Cambria Math"/>
              </a:rPr>
              <a:t>𝐴[0.</a:t>
            </a:r>
            <a:r>
              <a:rPr sz="2400" spc="-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1]</a:t>
            </a:r>
            <a:r>
              <a:rPr sz="2400" spc="-5" dirty="0">
                <a:latin typeface="微软雅黑"/>
                <a:cs typeface="微软雅黑"/>
              </a:rPr>
              <a:t>划分成</a:t>
            </a:r>
            <a:endParaRPr sz="2400">
              <a:latin typeface="微软雅黑"/>
              <a:cs typeface="微软雅黑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spc="-10" dirty="0">
                <a:latin typeface="Arial"/>
                <a:cs typeface="Arial"/>
              </a:rPr>
              <a:t>3</a:t>
            </a:r>
            <a:r>
              <a:rPr sz="2400" dirty="0">
                <a:latin typeface="微软雅黑"/>
                <a:cs typeface="微软雅黑"/>
              </a:rPr>
              <a:t>段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spc="5" dirty="0">
                <a:latin typeface="Cambria Math"/>
                <a:cs typeface="Cambria Math"/>
              </a:rPr>
              <a:t>𝐴[0.</a:t>
            </a:r>
            <a:r>
              <a:rPr sz="2400" spc="-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𝑠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5" dirty="0">
                <a:latin typeface="Cambria Math"/>
                <a:cs typeface="Cambria Math"/>
              </a:rPr>
              <a:t> 1]</a:t>
            </a:r>
            <a:r>
              <a:rPr sz="2400" spc="5" dirty="0">
                <a:latin typeface="Arial"/>
                <a:cs typeface="Arial"/>
              </a:rPr>
              <a:t>,</a:t>
            </a:r>
            <a:r>
              <a:rPr sz="2400" spc="5" dirty="0">
                <a:latin typeface="Cambria Math"/>
                <a:cs typeface="Cambria Math"/>
              </a:rPr>
              <a:t>𝐴[𝑠]</a:t>
            </a:r>
            <a:r>
              <a:rPr sz="2400" spc="5" dirty="0">
                <a:latin typeface="Arial"/>
                <a:cs typeface="Arial"/>
              </a:rPr>
              <a:t>,</a:t>
            </a:r>
            <a:r>
              <a:rPr sz="2400" spc="5" dirty="0">
                <a:latin typeface="Cambria Math"/>
                <a:cs typeface="Cambria Math"/>
              </a:rPr>
              <a:t>𝐴[𝑠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r>
              <a:rPr sz="2400" spc="-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1]</a:t>
            </a:r>
            <a:r>
              <a:rPr sz="2400" dirty="0">
                <a:latin typeface="Arial"/>
                <a:cs typeface="Arial"/>
              </a:rPr>
              <a:t>,</a:t>
            </a:r>
            <a:r>
              <a:rPr sz="2400" dirty="0">
                <a:latin typeface="微软雅黑"/>
                <a:cs typeface="微软雅黑"/>
              </a:rPr>
              <a:t>使得</a:t>
            </a:r>
            <a:endParaRPr sz="2400">
              <a:latin typeface="微软雅黑"/>
              <a:cs typeface="微软雅黑"/>
            </a:endParaRPr>
          </a:p>
          <a:p>
            <a:pPr marL="96520">
              <a:lnSpc>
                <a:spcPct val="100000"/>
              </a:lnSpc>
              <a:spcBef>
                <a:spcPts val="1440"/>
              </a:spcBef>
            </a:pPr>
            <a:r>
              <a:rPr sz="2400" spc="5" dirty="0">
                <a:solidFill>
                  <a:srgbClr val="FF0000"/>
                </a:solidFill>
                <a:latin typeface="Cambria Math"/>
                <a:cs typeface="Cambria Math"/>
              </a:rPr>
              <a:t>𝐴[0.</a:t>
            </a:r>
            <a:r>
              <a:rPr sz="2400" spc="-15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.</a:t>
            </a:r>
            <a:r>
              <a:rPr sz="2400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𝑠</a:t>
            </a:r>
            <a:r>
              <a:rPr sz="2400" spc="6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mbria Math"/>
                <a:cs typeface="Cambria Math"/>
              </a:rPr>
              <a:t>1]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中任一元素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≤</a:t>
            </a:r>
            <a:r>
              <a:rPr sz="2400" spc="14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mbria Math"/>
                <a:cs typeface="Cambria Math"/>
              </a:rPr>
              <a:t>𝐴[𝑠]</a:t>
            </a:r>
            <a:r>
              <a:rPr sz="2400" spc="10" dirty="0">
                <a:latin typeface="Arial"/>
                <a:cs typeface="Arial"/>
              </a:rPr>
              <a:t>,</a:t>
            </a:r>
            <a:endParaRPr sz="2400">
              <a:latin typeface="Arial"/>
              <a:cs typeface="Arial"/>
            </a:endParaRPr>
          </a:p>
          <a:p>
            <a:pPr marL="96520">
              <a:lnSpc>
                <a:spcPct val="100000"/>
              </a:lnSpc>
              <a:spcBef>
                <a:spcPts val="1445"/>
              </a:spcBef>
            </a:pPr>
            <a:r>
              <a:rPr sz="2400" spc="5" dirty="0">
                <a:solidFill>
                  <a:srgbClr val="FF0000"/>
                </a:solidFill>
                <a:latin typeface="Cambria Math"/>
                <a:cs typeface="Cambria Math"/>
              </a:rPr>
              <a:t>𝐴[𝑠</a:t>
            </a:r>
            <a:r>
              <a:rPr sz="2400" spc="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+</a:t>
            </a:r>
            <a:r>
              <a:rPr sz="2400" spc="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1.</a:t>
            </a:r>
            <a:r>
              <a:rPr sz="2400" spc="-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.</a:t>
            </a:r>
            <a:r>
              <a:rPr sz="2400" spc="-13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𝑛</a:t>
            </a:r>
            <a:r>
              <a:rPr sz="2400" spc="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−</a:t>
            </a:r>
            <a:r>
              <a:rPr sz="2400" spc="-10" dirty="0">
                <a:solidFill>
                  <a:srgbClr val="FF0000"/>
                </a:solidFill>
                <a:latin typeface="Cambria Math"/>
                <a:cs typeface="Cambria Math"/>
              </a:rPr>
              <a:t> 1]</a:t>
            </a:r>
            <a:r>
              <a:rPr sz="2400" dirty="0">
                <a:solidFill>
                  <a:srgbClr val="FF0000"/>
                </a:solidFill>
                <a:latin typeface="微软雅黑"/>
                <a:cs typeface="微软雅黑"/>
              </a:rPr>
              <a:t>中任一元素</a:t>
            </a:r>
            <a:r>
              <a:rPr sz="2400" dirty="0">
                <a:solidFill>
                  <a:srgbClr val="FF0000"/>
                </a:solidFill>
                <a:latin typeface="Cambria Math"/>
                <a:cs typeface="Cambria Math"/>
              </a:rPr>
              <a:t>≥</a:t>
            </a:r>
            <a:r>
              <a:rPr sz="2400" spc="145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2400" spc="10" dirty="0">
                <a:solidFill>
                  <a:srgbClr val="FF0000"/>
                </a:solidFill>
                <a:latin typeface="Cambria Math"/>
                <a:cs typeface="Cambria Math"/>
              </a:rPr>
              <a:t>𝐴[𝑠]</a:t>
            </a:r>
            <a:r>
              <a:rPr sz="2400" spc="10" dirty="0">
                <a:latin typeface="Arial"/>
                <a:cs typeface="Arial"/>
              </a:rPr>
              <a:t>;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微软雅黑"/>
                <a:cs typeface="微软雅黑"/>
              </a:rPr>
              <a:t>下标</a:t>
            </a:r>
            <a:r>
              <a:rPr sz="2400" spc="55" dirty="0">
                <a:latin typeface="Cambria Math"/>
                <a:cs typeface="Cambria Math"/>
              </a:rPr>
              <a:t>𝑠</a:t>
            </a:r>
            <a:r>
              <a:rPr sz="2400" dirty="0">
                <a:latin typeface="微软雅黑"/>
                <a:cs typeface="微软雅黑"/>
              </a:rPr>
              <a:t>在划分过程中确定。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55" dirty="0">
                <a:latin typeface="Arial"/>
                <a:cs typeface="Arial"/>
              </a:rPr>
              <a:t>(2)</a:t>
            </a:r>
            <a:r>
              <a:rPr sz="2400" b="1" u="heavy" spc="16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递</a:t>
            </a:r>
            <a:r>
              <a:rPr sz="2400" b="1" u="heavy" spc="15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归求</a:t>
            </a:r>
            <a:r>
              <a:rPr sz="2400" b="1" u="heavy" spc="170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解</a:t>
            </a:r>
            <a:r>
              <a:rPr sz="2400" spc="160" dirty="0">
                <a:latin typeface="Arial"/>
                <a:cs typeface="Arial"/>
              </a:rPr>
              <a:t>:</a:t>
            </a:r>
            <a:r>
              <a:rPr sz="2400" spc="160" dirty="0">
                <a:latin typeface="微软雅黑"/>
                <a:cs typeface="微软雅黑"/>
              </a:rPr>
              <a:t>递归</a:t>
            </a:r>
            <a:r>
              <a:rPr sz="2400" spc="150" dirty="0">
                <a:latin typeface="微软雅黑"/>
                <a:cs typeface="微软雅黑"/>
              </a:rPr>
              <a:t>调</a:t>
            </a:r>
            <a:r>
              <a:rPr sz="2400" spc="160" dirty="0">
                <a:latin typeface="微软雅黑"/>
                <a:cs typeface="微软雅黑"/>
              </a:rPr>
              <a:t>用快速</a:t>
            </a:r>
            <a:r>
              <a:rPr sz="2400" spc="150" dirty="0">
                <a:latin typeface="微软雅黑"/>
                <a:cs typeface="微软雅黑"/>
              </a:rPr>
              <a:t>排</a:t>
            </a:r>
            <a:r>
              <a:rPr sz="2400" spc="160" dirty="0">
                <a:latin typeface="微软雅黑"/>
                <a:cs typeface="微软雅黑"/>
              </a:rPr>
              <a:t>序法分</a:t>
            </a:r>
            <a:r>
              <a:rPr sz="2400" spc="150" dirty="0">
                <a:latin typeface="微软雅黑"/>
                <a:cs typeface="微软雅黑"/>
              </a:rPr>
              <a:t>别</a:t>
            </a:r>
            <a:r>
              <a:rPr sz="2400" spc="195" dirty="0">
                <a:latin typeface="微软雅黑"/>
                <a:cs typeface="微软雅黑"/>
              </a:rPr>
              <a:t>对</a:t>
            </a:r>
            <a:r>
              <a:rPr sz="2400" spc="5" dirty="0">
                <a:latin typeface="Cambria Math"/>
                <a:cs typeface="Cambria Math"/>
              </a:rPr>
              <a:t>𝐴[0.</a:t>
            </a:r>
            <a:r>
              <a:rPr sz="2400" spc="-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𝑠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75" dirty="0">
                <a:latin typeface="Cambria Math"/>
                <a:cs typeface="Cambria Math"/>
              </a:rPr>
              <a:t>1]</a:t>
            </a:r>
            <a:r>
              <a:rPr sz="2400" spc="140" dirty="0">
                <a:latin typeface="微软雅黑"/>
                <a:cs typeface="微软雅黑"/>
              </a:rPr>
              <a:t>和</a:t>
            </a:r>
            <a:r>
              <a:rPr sz="2400" spc="5" dirty="0">
                <a:latin typeface="Cambria Math"/>
                <a:cs typeface="Cambria Math"/>
              </a:rPr>
              <a:t>𝐴[𝑠</a:t>
            </a:r>
            <a:r>
              <a:rPr sz="2400" spc="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</a:t>
            </a:r>
            <a:endParaRPr sz="2400">
              <a:latin typeface="Cambria Math"/>
              <a:cs typeface="Cambria Math"/>
            </a:endParaRPr>
          </a:p>
          <a:p>
            <a:pPr marL="35496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Cambria Math"/>
                <a:cs typeface="Cambria Math"/>
              </a:rPr>
              <a:t>1.</a:t>
            </a:r>
            <a:r>
              <a:rPr sz="2400" spc="-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-1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-10" dirty="0">
                <a:latin typeface="Cambria Math"/>
                <a:cs typeface="Cambria Math"/>
              </a:rPr>
              <a:t> </a:t>
            </a:r>
            <a:r>
              <a:rPr sz="2400" spc="-5" dirty="0">
                <a:latin typeface="Cambria Math"/>
                <a:cs typeface="Cambria Math"/>
              </a:rPr>
              <a:t>1]</a:t>
            </a:r>
            <a:r>
              <a:rPr sz="2400" dirty="0">
                <a:latin typeface="微软雅黑"/>
                <a:cs typeface="微软雅黑"/>
              </a:rPr>
              <a:t>排序。</a:t>
            </a:r>
            <a:endParaRPr sz="2400">
              <a:latin typeface="微软雅黑"/>
              <a:cs typeface="微软雅黑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400" spc="-5" dirty="0">
                <a:latin typeface="Arial"/>
                <a:cs typeface="Arial"/>
              </a:rPr>
              <a:t>(3)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微软雅黑"/>
                <a:cs typeface="微软雅黑"/>
              </a:rPr>
              <a:t>合并</a:t>
            </a:r>
            <a:r>
              <a:rPr sz="2400" dirty="0">
                <a:latin typeface="Arial"/>
                <a:cs typeface="Arial"/>
              </a:rPr>
              <a:t>:</a:t>
            </a:r>
            <a:r>
              <a:rPr sz="2400" dirty="0">
                <a:latin typeface="微软雅黑"/>
                <a:cs typeface="微软雅黑"/>
              </a:rPr>
              <a:t>合</a:t>
            </a:r>
            <a:r>
              <a:rPr sz="2400" spc="-5" dirty="0">
                <a:latin typeface="微软雅黑"/>
                <a:cs typeface="微软雅黑"/>
              </a:rPr>
              <a:t>并</a:t>
            </a:r>
            <a:r>
              <a:rPr sz="2400" spc="-5" dirty="0">
                <a:latin typeface="Arial"/>
                <a:cs typeface="Arial"/>
              </a:rPr>
              <a:t>A[0..s-1],</a:t>
            </a:r>
            <a:r>
              <a:rPr sz="2400" spc="-18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A[s],</a:t>
            </a:r>
            <a:r>
              <a:rPr sz="2400" spc="-15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A[s+1..n-1]</a:t>
            </a:r>
            <a:r>
              <a:rPr sz="2400" dirty="0">
                <a:latin typeface="微软雅黑"/>
                <a:cs typeface="微软雅黑"/>
              </a:rPr>
              <a:t>为</a:t>
            </a:r>
            <a:r>
              <a:rPr sz="2400" spc="-5" dirty="0">
                <a:latin typeface="Arial"/>
                <a:cs typeface="Arial"/>
              </a:rPr>
              <a:t>A[0..n-1]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853" y="295147"/>
            <a:ext cx="1623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快速排序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22121" y="1072765"/>
            <a:ext cx="6581140" cy="4854575"/>
          </a:xfrm>
          <a:prstGeom prst="rect">
            <a:avLst/>
          </a:prstGeom>
        </p:spPr>
        <p:txBody>
          <a:bodyPr vert="horz" wrap="square" lIns="0" tIns="85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2400" b="1" dirty="0">
                <a:latin typeface="微软雅黑"/>
                <a:cs typeface="微软雅黑"/>
              </a:rPr>
              <a:t>快速排序算法</a:t>
            </a:r>
            <a:r>
              <a:rPr sz="2400" b="1" spc="-70" dirty="0">
                <a:latin typeface="微软雅黑"/>
                <a:cs typeface="微软雅黑"/>
              </a:rPr>
              <a:t> </a:t>
            </a:r>
            <a:r>
              <a:rPr sz="2400" b="1" dirty="0">
                <a:latin typeface="Arial"/>
                <a:cs typeface="Arial"/>
              </a:rPr>
              <a:t>QuickSort(A[l..r])</a:t>
            </a:r>
            <a:endParaRPr sz="2400">
              <a:latin typeface="Arial"/>
              <a:cs typeface="Arial"/>
            </a:endParaRPr>
          </a:p>
          <a:p>
            <a:pPr marL="351155">
              <a:lnSpc>
                <a:spcPct val="100000"/>
              </a:lnSpc>
              <a:spcBef>
                <a:spcPts val="580"/>
              </a:spcBef>
            </a:pP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400" b="1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spc="-5" dirty="0">
                <a:solidFill>
                  <a:srgbClr val="0066FF"/>
                </a:solidFill>
                <a:latin typeface="微软雅黑"/>
                <a:cs typeface="微软雅黑"/>
              </a:rPr>
              <a:t>使用快速排序法对序列或者子序列排序</a:t>
            </a:r>
            <a:endParaRPr sz="2400">
              <a:latin typeface="微软雅黑"/>
              <a:cs typeface="微软雅黑"/>
            </a:endParaRPr>
          </a:p>
          <a:p>
            <a:pPr marL="351155">
              <a:lnSpc>
                <a:spcPct val="100000"/>
              </a:lnSpc>
              <a:spcBef>
                <a:spcPts val="575"/>
              </a:spcBef>
            </a:pP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400" b="1" spc="-50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微软雅黑"/>
                <a:cs typeface="微软雅黑"/>
              </a:rPr>
              <a:t>输入：子序列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A[l..r]</a:t>
            </a:r>
            <a:r>
              <a:rPr sz="2400" b="1" dirty="0">
                <a:solidFill>
                  <a:srgbClr val="0066FF"/>
                </a:solidFill>
                <a:latin typeface="微软雅黑"/>
                <a:cs typeface="微软雅黑"/>
              </a:rPr>
              <a:t>或者序列本身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A[0..n-1]</a:t>
            </a:r>
            <a:endParaRPr sz="2400">
              <a:latin typeface="Arial"/>
              <a:cs typeface="Arial"/>
            </a:endParaRPr>
          </a:p>
          <a:p>
            <a:pPr marL="351155" marR="3312795">
              <a:lnSpc>
                <a:spcPct val="120000"/>
              </a:lnSpc>
            </a:pP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400" b="1" spc="-135" dirty="0">
                <a:solidFill>
                  <a:srgbClr val="0066FF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066FF"/>
                </a:solidFill>
                <a:latin typeface="微软雅黑"/>
                <a:cs typeface="微软雅黑"/>
              </a:rPr>
              <a:t>输出：非递减序列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A  </a:t>
            </a:r>
            <a:r>
              <a:rPr sz="2400" b="1" dirty="0">
                <a:latin typeface="Arial"/>
                <a:cs typeface="Arial"/>
              </a:rPr>
              <a:t>if l &lt;</a:t>
            </a:r>
            <a:r>
              <a:rPr sz="2400" b="1" spc="-6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469900" marR="3058160">
              <a:lnSpc>
                <a:spcPct val="120000"/>
              </a:lnSpc>
              <a:spcBef>
                <a:spcPts val="5"/>
              </a:spcBef>
            </a:pPr>
            <a:r>
              <a:rPr sz="2400" b="1" spc="-5" dirty="0">
                <a:latin typeface="Arial"/>
                <a:cs typeface="Arial"/>
              </a:rPr>
              <a:t>s </a:t>
            </a:r>
            <a:r>
              <a:rPr sz="2400" b="1" dirty="0">
                <a:latin typeface="Arial"/>
                <a:cs typeface="Arial"/>
              </a:rPr>
              <a:t>← </a:t>
            </a:r>
            <a:r>
              <a:rPr sz="2400" b="1" spc="-5" dirty="0">
                <a:latin typeface="Arial"/>
                <a:cs typeface="Arial"/>
              </a:rPr>
              <a:t>Partition( A[l..r]</a:t>
            </a:r>
            <a:r>
              <a:rPr sz="2400" b="1" spc="-155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  </a:t>
            </a:r>
            <a:r>
              <a:rPr sz="2400" b="1" spc="-5" dirty="0">
                <a:latin typeface="Arial"/>
                <a:cs typeface="Arial"/>
              </a:rPr>
              <a:t>QuickSort( A[l..s-1] </a:t>
            </a:r>
            <a:r>
              <a:rPr sz="2400" b="1" dirty="0">
                <a:latin typeface="Arial"/>
                <a:cs typeface="Arial"/>
              </a:rPr>
              <a:t>)  QuickSort( </a:t>
            </a:r>
            <a:r>
              <a:rPr sz="2400" b="1" spc="-5" dirty="0">
                <a:latin typeface="Arial"/>
                <a:cs typeface="Arial"/>
              </a:rPr>
              <a:t>A[s+1..r]</a:t>
            </a:r>
            <a:r>
              <a:rPr sz="2400" b="1" spc="-170" dirty="0">
                <a:latin typeface="Arial"/>
                <a:cs typeface="Arial"/>
              </a:rPr>
              <a:t> </a:t>
            </a:r>
            <a:r>
              <a:rPr sz="2400" b="1" dirty="0"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00">
              <a:latin typeface="Arial"/>
              <a:cs typeface="Arial"/>
            </a:endParaRPr>
          </a:p>
          <a:p>
            <a:pPr marL="351155" marR="5080">
              <a:lnSpc>
                <a:spcPct val="120000"/>
              </a:lnSpc>
            </a:pP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//</a:t>
            </a:r>
            <a:r>
              <a:rPr sz="2400" b="1" spc="-5" dirty="0">
                <a:solidFill>
                  <a:srgbClr val="0066FF"/>
                </a:solidFill>
                <a:latin typeface="Arial"/>
                <a:cs typeface="Arial"/>
              </a:rPr>
              <a:t>s</a:t>
            </a:r>
            <a:r>
              <a:rPr sz="2400" b="1" dirty="0">
                <a:solidFill>
                  <a:srgbClr val="0066FF"/>
                </a:solidFill>
                <a:latin typeface="微软雅黑"/>
                <a:cs typeface="微软雅黑"/>
              </a:rPr>
              <a:t>是中轴元素</a:t>
            </a:r>
            <a:r>
              <a:rPr sz="2400" b="1" dirty="0">
                <a:solidFill>
                  <a:srgbClr val="0066FF"/>
                </a:solidFill>
                <a:latin typeface="Arial"/>
                <a:cs typeface="Arial"/>
              </a:rPr>
              <a:t>/</a:t>
            </a:r>
            <a:r>
              <a:rPr sz="2400" b="1" dirty="0">
                <a:solidFill>
                  <a:srgbClr val="0066FF"/>
                </a:solidFill>
                <a:latin typeface="微软雅黑"/>
                <a:cs typeface="微软雅黑"/>
              </a:rPr>
              <a:t>基准点，是数组分区位置的标志 中轴元素如何选？</a:t>
            </a:r>
            <a:endParaRPr sz="2400">
              <a:latin typeface="微软雅黑"/>
              <a:cs typeface="微软雅黑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76853" y="295147"/>
            <a:ext cx="1623060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60" dirty="0"/>
              <a:t>快速排序</a:t>
            </a:r>
          </a:p>
        </p:txBody>
      </p:sp>
      <p:sp>
        <p:nvSpPr>
          <p:cNvPr id="3" name="object 3"/>
          <p:cNvSpPr/>
          <p:nvPr/>
        </p:nvSpPr>
        <p:spPr>
          <a:xfrm>
            <a:off x="243840" y="2781300"/>
            <a:ext cx="8788907" cy="32842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2399" y="1058800"/>
            <a:ext cx="4514215" cy="1432560"/>
          </a:xfrm>
          <a:prstGeom prst="rect">
            <a:avLst/>
          </a:prstGeom>
        </p:spPr>
        <p:txBody>
          <a:bodyPr vert="horz" wrap="square" lIns="0" tIns="1060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35"/>
              </a:spcBef>
            </a:pPr>
            <a:r>
              <a:rPr sz="2800" b="1" spc="-5" dirty="0">
                <a:latin typeface="Arial"/>
                <a:cs typeface="Arial"/>
              </a:rPr>
              <a:t>Partition</a:t>
            </a:r>
            <a:r>
              <a:rPr sz="2800" b="1" spc="-5" dirty="0">
                <a:latin typeface="微软雅黑"/>
                <a:cs typeface="微软雅黑"/>
              </a:rPr>
              <a:t>划分算法：</a:t>
            </a:r>
            <a:endParaRPr sz="28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64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1)</a:t>
            </a:r>
            <a:r>
              <a:rPr sz="2400" spc="-5" dirty="0">
                <a:latin typeface="微软雅黑"/>
                <a:cs typeface="微软雅黑"/>
              </a:rPr>
              <a:t>上节课讲过的的</a:t>
            </a:r>
            <a:r>
              <a:rPr sz="2400" spc="-5" dirty="0">
                <a:latin typeface="Arial"/>
                <a:cs typeface="Arial"/>
              </a:rPr>
              <a:t>Lomuto</a:t>
            </a:r>
            <a:r>
              <a:rPr sz="2400" spc="-5" dirty="0">
                <a:latin typeface="微软雅黑"/>
                <a:cs typeface="微软雅黑"/>
              </a:rPr>
              <a:t>算法</a:t>
            </a:r>
            <a:endParaRPr sz="2400">
              <a:latin typeface="微软雅黑"/>
              <a:cs typeface="微软雅黑"/>
            </a:endParaRPr>
          </a:p>
          <a:p>
            <a:pPr marL="469900" indent="-457200">
              <a:lnSpc>
                <a:spcPct val="100000"/>
              </a:lnSpc>
              <a:spcBef>
                <a:spcPts val="580"/>
              </a:spcBef>
              <a:buChar char="•"/>
              <a:tabLst>
                <a:tab pos="469265" algn="l"/>
                <a:tab pos="469900" algn="l"/>
              </a:tabLst>
            </a:pPr>
            <a:r>
              <a:rPr sz="2400" spc="-5" dirty="0">
                <a:latin typeface="Arial"/>
                <a:cs typeface="Arial"/>
              </a:rPr>
              <a:t>2)</a:t>
            </a:r>
            <a:r>
              <a:rPr sz="2400" dirty="0">
                <a:latin typeface="微软雅黑"/>
                <a:cs typeface="微软雅黑"/>
              </a:rPr>
              <a:t>霍尔两次扫描法。</a:t>
            </a:r>
            <a:endParaRPr sz="2400">
              <a:latin typeface="微软雅黑"/>
              <a:cs typeface="微软雅黑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10974" y="4463986"/>
            <a:ext cx="2816225" cy="859155"/>
          </a:xfrm>
          <a:prstGeom prst="rect">
            <a:avLst/>
          </a:prstGeom>
          <a:solidFill>
            <a:srgbClr val="000000"/>
          </a:solidFill>
        </p:spPr>
        <p:txBody>
          <a:bodyPr vert="horz" wrap="square" lIns="0" tIns="92075" rIns="0" bIns="0" rtlCol="0">
            <a:spAutoFit/>
          </a:bodyPr>
          <a:lstStyle/>
          <a:p>
            <a:pPr marL="105410" marR="251460">
              <a:lnSpc>
                <a:spcPts val="2770"/>
              </a:lnSpc>
              <a:spcBef>
                <a:spcPts val="725"/>
              </a:spcBef>
            </a:pPr>
            <a:r>
              <a:rPr sz="2400" b="1" dirty="0">
                <a:solidFill>
                  <a:srgbClr val="FFFFFF"/>
                </a:solidFill>
                <a:latin typeface="黑体"/>
                <a:cs typeface="黑体"/>
              </a:rPr>
              <a:t>若第一个元素较大 </a:t>
            </a:r>
            <a:r>
              <a:rPr sz="2400" b="1" spc="-5" dirty="0">
                <a:solidFill>
                  <a:srgbClr val="FFFFFF"/>
                </a:solidFill>
                <a:latin typeface="黑体"/>
                <a:cs typeface="黑体"/>
              </a:rPr>
              <a:t>则交换次数多</a:t>
            </a:r>
            <a:endParaRPr sz="2400">
              <a:latin typeface="黑体"/>
              <a:cs typeface="黑体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150</TotalTime>
  <Words>2786</Words>
  <Application>Microsoft Office PowerPoint</Application>
  <PresentationFormat>全屏显示(4:3)</PresentationFormat>
  <Paragraphs>322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6" baseType="lpstr">
      <vt:lpstr>仿宋</vt:lpstr>
      <vt:lpstr>黑体</vt:lpstr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Office Theme</vt:lpstr>
      <vt:lpstr>主定理与分治法</vt:lpstr>
      <vt:lpstr>主定理与分治法</vt:lpstr>
      <vt:lpstr>大整数乘法</vt:lpstr>
      <vt:lpstr>大整数乘法</vt:lpstr>
      <vt:lpstr>大整数乘法</vt:lpstr>
      <vt:lpstr>大整数乘法</vt:lpstr>
      <vt:lpstr>快速排序</vt:lpstr>
      <vt:lpstr>快速排序</vt:lpstr>
      <vt:lpstr>快速排序</vt:lpstr>
      <vt:lpstr>分区算法</vt:lpstr>
      <vt:lpstr>分区算法</vt:lpstr>
      <vt:lpstr>数组的分区算法</vt:lpstr>
      <vt:lpstr>快速排序效率分析</vt:lpstr>
      <vt:lpstr>快速排序效率分析</vt:lpstr>
      <vt:lpstr>Strassen矩阵乘法</vt:lpstr>
      <vt:lpstr>PowerPoint 演示文稿</vt:lpstr>
      <vt:lpstr>Strassen矩阵乘法</vt:lpstr>
      <vt:lpstr>Strassen矩阵乘法</vt:lpstr>
      <vt:lpstr>Strassen矩阵乘法</vt:lpstr>
      <vt:lpstr>Strassen矩阵乘法</vt:lpstr>
      <vt:lpstr>Strassen矩阵乘法</vt:lpstr>
      <vt:lpstr>分治法解最近点对问题</vt:lpstr>
      <vt:lpstr>最近对问题：共线的情况</vt:lpstr>
      <vt:lpstr>最近对问题：共线的情况</vt:lpstr>
      <vt:lpstr>最近对问题：二维情形</vt:lpstr>
      <vt:lpstr>最近对问题：二维情形</vt:lpstr>
      <vt:lpstr>最近对问题</vt:lpstr>
      <vt:lpstr>最近对问题</vt:lpstr>
      <vt:lpstr>最近对问题</vt:lpstr>
      <vt:lpstr>复杂度分析</vt:lpstr>
      <vt:lpstr>快速凸包算法----分治法求凸包问题</vt:lpstr>
      <vt:lpstr>Pmax（距离直线p1pn最远的点）</vt:lpstr>
      <vt:lpstr>快速凸包算法</vt:lpstr>
      <vt:lpstr>快速凸包算法</vt:lpstr>
      <vt:lpstr>快速凸包算法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体系结构的研究 </dc:title>
  <dc:creator>Ryan</dc:creator>
  <cp:lastModifiedBy>- Vel</cp:lastModifiedBy>
  <cp:revision>3</cp:revision>
  <dcterms:created xsi:type="dcterms:W3CDTF">2023-11-14T06:41:37Z</dcterms:created>
  <dcterms:modified xsi:type="dcterms:W3CDTF">2023-11-15T10:28:51Z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2023-10-10T00:00:00Z</vt:filetime>
  </property>
  <property fmtid="{D5CDD505-2E9C-101B-9397-08002B2CF9AE}" pid="3" name="Creator">
    <vt:lpwstr>Microsoft® PowerPoint® LTSC</vt:lpwstr>
  </property>
  <property fmtid="{D5CDD505-2E9C-101B-9397-08002B2CF9AE}" pid="4" name="LastSaved">
    <vt:filetime>2023-11-14T00:00:00Z</vt:filetime>
  </property>
</Properties>
</file>