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90" r:id="rId28"/>
    <p:sldId id="291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4" r:id="rId74"/>
    <p:sldId id="355" r:id="rId75"/>
    <p:sldId id="356" r:id="rId76"/>
    <p:sldId id="359" r:id="rId77"/>
    <p:sldId id="360" r:id="rId78"/>
    <p:sldId id="361" r:id="rId79"/>
    <p:sldId id="362" r:id="rId80"/>
    <p:sldId id="363" r:id="rId81"/>
    <p:sldId id="364" r:id="rId8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预排序" id="{D44A0206-E5C1-4EB1-A54A-E1895C1DDD91}">
          <p14:sldIdLst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</p14:sldIdLst>
        </p14:section>
        <p14:section name="高斯消去法" id="{C45E50FE-4A67-45F5-A70D-84FF774F94E4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LU分解" id="{30F6B69D-18AF-4C5F-9376-A797952B9DFB}">
          <p14:sldIdLst>
            <p14:sldId id="283"/>
          </p14:sldIdLst>
        </p14:section>
        <p14:section name="矩阵求逆" id="{90D963FF-0064-4DC4-892D-EDEE00ADDEE2}">
          <p14:sldIdLst>
            <p14:sldId id="284"/>
            <p14:sldId id="285"/>
          </p14:sldIdLst>
        </p14:section>
        <p14:section name="行列式的值" id="{63D8990B-6928-4202-8CB4-1B7140892A5D}">
          <p14:sldIdLst>
            <p14:sldId id="286"/>
          </p14:sldIdLst>
        </p14:section>
        <p14:section name="AVL" id="{27C8444B-FAC1-418F-AA9A-E83C2E6DE18E}">
          <p14:sldIdLst>
            <p14:sldId id="290"/>
            <p14:sldId id="291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2-3树" id="{58E6CB00-34F3-4C25-B115-1CC4C33C16FB}">
          <p14:sldIdLst>
            <p14:sldId id="320"/>
            <p14:sldId id="321"/>
            <p14:sldId id="322"/>
            <p14:sldId id="323"/>
            <p14:sldId id="324"/>
            <p14:sldId id="325"/>
            <p14:sldId id="326"/>
          </p14:sldIdLst>
        </p14:section>
        <p14:section name="堆和堆排序" id="{D8F577BD-F0B4-4C15-A5DD-0338A8B77C3E}">
          <p14:sldIdLst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霍纳法则" id="{6EE02E91-9FA8-4A0A-B2CD-F85478ABD62F}">
          <p14:sldIdLst>
            <p14:sldId id="341"/>
            <p14:sldId id="342"/>
            <p14:sldId id="343"/>
            <p14:sldId id="344"/>
            <p14:sldId id="345"/>
          </p14:sldIdLst>
        </p14:section>
        <p14:section name="二进制幂" id="{5BDC52EE-C27D-4F60-B8A6-489EED2BD271}">
          <p14:sldIdLst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求最小公倍数" id="{8DC3D5C0-5506-4D39-B51E-BFF47C28D3A0}">
          <p14:sldIdLst>
            <p14:sldId id="354"/>
            <p14:sldId id="355"/>
          </p14:sldIdLst>
        </p14:section>
        <p14:section name="计算图中的路径数量" id="{96230661-D3B4-4628-8479-71D799BED670}">
          <p14:sldIdLst>
            <p14:sldId id="356"/>
          </p14:sldIdLst>
        </p14:section>
        <p14:section name="线性规划" id="{BFE3885F-0D6B-4BDF-9584-D67C80A09B4D}">
          <p14:sldIdLst>
            <p14:sldId id="359"/>
            <p14:sldId id="360"/>
            <p14:sldId id="361"/>
            <p14:sldId id="362"/>
          </p14:sldIdLst>
        </p14:section>
        <p14:section name="简化为图问题" id="{3189FC1A-A5B5-4A23-B583-A7B2792C03D8}">
          <p14:sldIdLst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3" autoAdjust="0"/>
    <p:restoredTop sz="94660"/>
  </p:normalViewPr>
  <p:slideViewPr>
    <p:cSldViewPr>
      <p:cViewPr varScale="1">
        <p:scale>
          <a:sx n="68" d="100"/>
          <a:sy n="68" d="100"/>
        </p:scale>
        <p:origin x="60" y="5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09388" y="3505200"/>
            <a:ext cx="1485138" cy="100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896355" y="3509771"/>
            <a:ext cx="1928622" cy="10096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4080" y="2568397"/>
            <a:ext cx="5815838" cy="81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40995" y="1073048"/>
            <a:ext cx="3862704" cy="3790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10274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2089" y="1670579"/>
            <a:ext cx="899160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5144" y="1235291"/>
            <a:ext cx="8093710" cy="407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9683" y="313943"/>
            <a:ext cx="8105140" cy="6377940"/>
          </a:xfrm>
          <a:custGeom>
            <a:avLst/>
            <a:gdLst/>
            <a:ahLst/>
            <a:cxnLst/>
            <a:rect l="l" t="t" r="r" b="b"/>
            <a:pathLst>
              <a:path w="8105140" h="6377940">
                <a:moveTo>
                  <a:pt x="0" y="6377940"/>
                </a:moveTo>
                <a:lnTo>
                  <a:pt x="8104632" y="6377940"/>
                </a:lnTo>
                <a:lnTo>
                  <a:pt x="8104632" y="0"/>
                </a:lnTo>
                <a:lnTo>
                  <a:pt x="0" y="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8989" y="575310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变治法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1379572"/>
            <a:ext cx="7113905" cy="350520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2039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b="1" spc="5" dirty="0">
                <a:latin typeface="微软雅黑"/>
                <a:cs typeface="微软雅黑"/>
              </a:rPr>
              <a:t>变治法</a:t>
            </a:r>
            <a:r>
              <a:rPr sz="3200" b="1" spc="-5" dirty="0">
                <a:latin typeface="微软雅黑"/>
                <a:cs typeface="微软雅黑"/>
              </a:rPr>
              <a:t>的</a:t>
            </a:r>
            <a:r>
              <a:rPr sz="3200" b="1" spc="-10" dirty="0">
                <a:latin typeface="Arial"/>
                <a:cs typeface="Arial"/>
              </a:rPr>
              <a:t>3</a:t>
            </a:r>
            <a:r>
              <a:rPr sz="3200" b="1" spc="5" dirty="0">
                <a:latin typeface="微软雅黑"/>
                <a:cs typeface="微软雅黑"/>
              </a:rPr>
              <a:t>种类型</a:t>
            </a:r>
            <a:endParaRPr sz="3200" dirty="0">
              <a:latin typeface="微软雅黑"/>
              <a:cs typeface="微软雅黑"/>
            </a:endParaRPr>
          </a:p>
          <a:p>
            <a:pPr marL="652780" marR="8890" lvl="1" indent="-247650">
              <a:lnSpc>
                <a:spcPct val="150000"/>
              </a:lnSpc>
              <a:spcBef>
                <a:spcPts val="1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140" dirty="0">
                <a:latin typeface="微软雅黑"/>
                <a:cs typeface="微软雅黑"/>
              </a:rPr>
              <a:t>变换为</a:t>
            </a:r>
            <a:r>
              <a:rPr sz="2400" spc="150" dirty="0">
                <a:latin typeface="微软雅黑"/>
                <a:cs typeface="微软雅黑"/>
              </a:rPr>
              <a:t>同</a:t>
            </a:r>
            <a:r>
              <a:rPr sz="2400" spc="140" dirty="0">
                <a:latin typeface="微软雅黑"/>
                <a:cs typeface="微软雅黑"/>
              </a:rPr>
              <a:t>样问题</a:t>
            </a:r>
            <a:r>
              <a:rPr sz="2400" spc="150" dirty="0">
                <a:latin typeface="微软雅黑"/>
                <a:cs typeface="微软雅黑"/>
              </a:rPr>
              <a:t>的</a:t>
            </a:r>
            <a:r>
              <a:rPr sz="2400" spc="140" dirty="0">
                <a:latin typeface="微软雅黑"/>
                <a:cs typeface="微软雅黑"/>
              </a:rPr>
              <a:t>一个更</a:t>
            </a:r>
            <a:r>
              <a:rPr sz="2400" spc="150" dirty="0">
                <a:latin typeface="微软雅黑"/>
                <a:cs typeface="微软雅黑"/>
              </a:rPr>
              <a:t>简</a:t>
            </a:r>
            <a:r>
              <a:rPr sz="2400" spc="140" dirty="0">
                <a:latin typeface="微软雅黑"/>
                <a:cs typeface="微软雅黑"/>
              </a:rPr>
              <a:t>单或者</a:t>
            </a:r>
            <a:r>
              <a:rPr sz="2400" spc="150" dirty="0">
                <a:latin typeface="微软雅黑"/>
                <a:cs typeface="微软雅黑"/>
              </a:rPr>
              <a:t>更</a:t>
            </a:r>
            <a:r>
              <a:rPr sz="2400" spc="140" dirty="0">
                <a:latin typeface="微软雅黑"/>
                <a:cs typeface="微软雅黑"/>
              </a:rPr>
              <a:t>方便的</a:t>
            </a:r>
            <a:r>
              <a:rPr sz="2400" dirty="0">
                <a:latin typeface="微软雅黑"/>
                <a:cs typeface="微软雅黑"/>
              </a:rPr>
              <a:t>实 例</a:t>
            </a:r>
            <a:r>
              <a:rPr sz="2400" dirty="0">
                <a:latin typeface="Arial"/>
                <a:cs typeface="Arial"/>
              </a:rPr>
              <a:t>——</a:t>
            </a:r>
            <a:r>
              <a:rPr sz="2400" dirty="0">
                <a:latin typeface="微软雅黑"/>
                <a:cs typeface="微软雅黑"/>
              </a:rPr>
              <a:t>称之为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实例化简</a:t>
            </a:r>
            <a:endParaRPr sz="24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微软雅黑"/>
                <a:cs typeface="微软雅黑"/>
              </a:rPr>
              <a:t>变换为同样实例的不同表</a:t>
            </a:r>
            <a:r>
              <a:rPr sz="2400" dirty="0">
                <a:latin typeface="微软雅黑"/>
                <a:cs typeface="微软雅黑"/>
              </a:rPr>
              <a:t>现</a:t>
            </a:r>
            <a:r>
              <a:rPr sz="2400" spc="-5" dirty="0">
                <a:latin typeface="Arial"/>
                <a:cs typeface="Arial"/>
              </a:rPr>
              <a:t>——</a:t>
            </a:r>
            <a:r>
              <a:rPr sz="2400" spc="-5" dirty="0">
                <a:latin typeface="微软雅黑"/>
                <a:cs typeface="微软雅黑"/>
              </a:rPr>
              <a:t>称之为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改变表现</a:t>
            </a:r>
            <a:endParaRPr sz="2400" dirty="0">
              <a:latin typeface="微软雅黑"/>
              <a:cs typeface="微软雅黑"/>
            </a:endParaRPr>
          </a:p>
          <a:p>
            <a:pPr marL="652780" marR="5080" lvl="1" indent="-247650">
              <a:lnSpc>
                <a:spcPct val="15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20" dirty="0">
                <a:latin typeface="微软雅黑"/>
                <a:cs typeface="微软雅黑"/>
              </a:rPr>
              <a:t>变换</a:t>
            </a:r>
            <a:r>
              <a:rPr sz="2400" spc="5" dirty="0">
                <a:latin typeface="微软雅黑"/>
                <a:cs typeface="微软雅黑"/>
              </a:rPr>
              <a:t>为</a:t>
            </a:r>
            <a:r>
              <a:rPr sz="2400" spc="20" dirty="0">
                <a:latin typeface="微软雅黑"/>
                <a:cs typeface="微软雅黑"/>
              </a:rPr>
              <a:t>另</a:t>
            </a:r>
            <a:r>
              <a:rPr sz="2400" spc="5" dirty="0">
                <a:latin typeface="微软雅黑"/>
                <a:cs typeface="微软雅黑"/>
              </a:rPr>
              <a:t>一</a:t>
            </a:r>
            <a:r>
              <a:rPr sz="2400" spc="20" dirty="0">
                <a:latin typeface="微软雅黑"/>
                <a:cs typeface="微软雅黑"/>
              </a:rPr>
              <a:t>个问</a:t>
            </a:r>
            <a:r>
              <a:rPr sz="2400" spc="5" dirty="0">
                <a:latin typeface="微软雅黑"/>
                <a:cs typeface="微软雅黑"/>
              </a:rPr>
              <a:t>题</a:t>
            </a:r>
            <a:r>
              <a:rPr sz="2400" spc="20" dirty="0">
                <a:latin typeface="微软雅黑"/>
                <a:cs typeface="微软雅黑"/>
              </a:rPr>
              <a:t>的</a:t>
            </a:r>
            <a:r>
              <a:rPr sz="2400" spc="5" dirty="0">
                <a:latin typeface="微软雅黑"/>
                <a:cs typeface="微软雅黑"/>
              </a:rPr>
              <a:t>实</a:t>
            </a:r>
            <a:r>
              <a:rPr sz="2400" spc="50" dirty="0">
                <a:latin typeface="微软雅黑"/>
                <a:cs typeface="微软雅黑"/>
              </a:rPr>
              <a:t>例</a:t>
            </a:r>
            <a:r>
              <a:rPr sz="2400" spc="25" dirty="0">
                <a:latin typeface="微软雅黑"/>
                <a:cs typeface="微软雅黑"/>
              </a:rPr>
              <a:t>，</a:t>
            </a:r>
            <a:r>
              <a:rPr sz="2400" spc="5" dirty="0">
                <a:latin typeface="微软雅黑"/>
                <a:cs typeface="微软雅黑"/>
              </a:rPr>
              <a:t>这</a:t>
            </a:r>
            <a:r>
              <a:rPr sz="2400" spc="20" dirty="0">
                <a:latin typeface="微软雅黑"/>
                <a:cs typeface="微软雅黑"/>
              </a:rPr>
              <a:t>种</a:t>
            </a:r>
            <a:r>
              <a:rPr sz="2400" spc="5" dirty="0">
                <a:latin typeface="微软雅黑"/>
                <a:cs typeface="微软雅黑"/>
              </a:rPr>
              <a:t>问</a:t>
            </a:r>
            <a:r>
              <a:rPr sz="2400" spc="20" dirty="0">
                <a:latin typeface="微软雅黑"/>
                <a:cs typeface="微软雅黑"/>
              </a:rPr>
              <a:t>题的</a:t>
            </a:r>
            <a:r>
              <a:rPr sz="2400" spc="5" dirty="0">
                <a:latin typeface="微软雅黑"/>
                <a:cs typeface="微软雅黑"/>
              </a:rPr>
              <a:t>算</a:t>
            </a:r>
            <a:r>
              <a:rPr sz="2400" spc="20" dirty="0">
                <a:latin typeface="微软雅黑"/>
                <a:cs typeface="微软雅黑"/>
              </a:rPr>
              <a:t>法</a:t>
            </a:r>
            <a:r>
              <a:rPr sz="2400" spc="5" dirty="0">
                <a:latin typeface="微软雅黑"/>
                <a:cs typeface="微软雅黑"/>
              </a:rPr>
              <a:t>是</a:t>
            </a:r>
            <a:r>
              <a:rPr sz="2400" dirty="0">
                <a:latin typeface="微软雅黑"/>
                <a:cs typeface="微软雅黑"/>
              </a:rPr>
              <a:t>已 </a:t>
            </a:r>
            <a:r>
              <a:rPr sz="2400" spc="-5" dirty="0">
                <a:latin typeface="微软雅黑"/>
                <a:cs typeface="微软雅黑"/>
              </a:rPr>
              <a:t>知的</a:t>
            </a:r>
            <a:r>
              <a:rPr sz="2400" spc="-5" dirty="0">
                <a:latin typeface="Arial"/>
                <a:cs typeface="Arial"/>
              </a:rPr>
              <a:t>——</a:t>
            </a:r>
            <a:r>
              <a:rPr sz="2400" spc="-5" dirty="0">
                <a:latin typeface="微软雅黑"/>
                <a:cs typeface="微软雅黑"/>
              </a:rPr>
              <a:t>称之为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问题化简</a:t>
            </a:r>
            <a:endParaRPr sz="24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4443" y="3544153"/>
            <a:ext cx="24193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20" dirty="0">
                <a:latin typeface="Symbol"/>
                <a:cs typeface="Symbol"/>
              </a:rPr>
              <a:t>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443" y="2806117"/>
            <a:ext cx="24193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20" dirty="0">
                <a:latin typeface="Symbol"/>
                <a:cs typeface="Symbol"/>
              </a:rPr>
              <a:t>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443" y="3130155"/>
            <a:ext cx="24193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20" dirty="0">
                <a:latin typeface="Symbol"/>
                <a:cs typeface="Symbol"/>
              </a:rPr>
              <a:t>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6343" y="2734517"/>
            <a:ext cx="498157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61365" algn="l"/>
                <a:tab pos="1150620" algn="l"/>
                <a:tab pos="1981835" algn="l"/>
                <a:tab pos="2418080" algn="l"/>
                <a:tab pos="3932554" algn="l"/>
                <a:tab pos="4399915" algn="l"/>
              </a:tabLst>
            </a:pPr>
            <a:r>
              <a:rPr sz="5100" spc="22" baseline="27777" dirty="0">
                <a:latin typeface="Symbol"/>
                <a:cs typeface="Symbol"/>
              </a:rPr>
              <a:t></a:t>
            </a:r>
            <a:r>
              <a:rPr sz="3400" i="1" spc="15" dirty="0">
                <a:latin typeface="Times New Roman"/>
                <a:cs typeface="Times New Roman"/>
              </a:rPr>
              <a:t>a	x	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45" dirty="0">
                <a:latin typeface="Times New Roman"/>
                <a:cs typeface="Times New Roman"/>
              </a:rPr>
              <a:t> </a:t>
            </a:r>
            <a:r>
              <a:rPr sz="3400" i="1" spc="20" dirty="0">
                <a:latin typeface="Times New Roman"/>
                <a:cs typeface="Times New Roman"/>
              </a:rPr>
              <a:t>a	</a:t>
            </a:r>
            <a:r>
              <a:rPr sz="3400" i="1" spc="15" dirty="0">
                <a:latin typeface="Times New Roman"/>
                <a:cs typeface="Times New Roman"/>
              </a:rPr>
              <a:t>x	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465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...</a:t>
            </a:r>
            <a:r>
              <a:rPr sz="3400" spc="-520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45" dirty="0">
                <a:latin typeface="Times New Roman"/>
                <a:cs typeface="Times New Roman"/>
              </a:rPr>
              <a:t> </a:t>
            </a:r>
            <a:r>
              <a:rPr sz="3400" i="1" spc="20" dirty="0">
                <a:latin typeface="Times New Roman"/>
                <a:cs typeface="Times New Roman"/>
              </a:rPr>
              <a:t>a	</a:t>
            </a:r>
            <a:r>
              <a:rPr sz="3400" i="1" spc="15" dirty="0">
                <a:latin typeface="Times New Roman"/>
                <a:cs typeface="Times New Roman"/>
              </a:rPr>
              <a:t>x	</a:t>
            </a:r>
            <a:r>
              <a:rPr sz="3400" spc="20" dirty="0">
                <a:latin typeface="Symbol"/>
                <a:cs typeface="Symbol"/>
              </a:rPr>
              <a:t></a:t>
            </a:r>
            <a:r>
              <a:rPr sz="3400" spc="-250" dirty="0">
                <a:latin typeface="Times New Roman"/>
                <a:cs typeface="Times New Roman"/>
              </a:rPr>
              <a:t> </a:t>
            </a:r>
            <a:r>
              <a:rPr sz="3400" i="1" spc="20" dirty="0">
                <a:latin typeface="Times New Roman"/>
                <a:cs typeface="Times New Roman"/>
              </a:rPr>
              <a:t>b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9043" y="4039340"/>
            <a:ext cx="507682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386580" algn="l"/>
              </a:tabLst>
            </a:pPr>
            <a:r>
              <a:rPr sz="5100" spc="-352" baseline="10620" dirty="0">
                <a:latin typeface="Symbol"/>
                <a:cs typeface="Symbol"/>
              </a:rPr>
              <a:t></a:t>
            </a:r>
            <a:r>
              <a:rPr sz="5100" spc="-352" baseline="-14705" dirty="0">
                <a:latin typeface="Symbol"/>
                <a:cs typeface="Symbol"/>
              </a:rPr>
              <a:t></a:t>
            </a:r>
            <a:r>
              <a:rPr sz="3400" i="1" spc="-235" dirty="0">
                <a:latin typeface="Times New Roman"/>
                <a:cs typeface="Times New Roman"/>
              </a:rPr>
              <a:t>a</a:t>
            </a:r>
            <a:r>
              <a:rPr sz="2925" i="1" spc="-352" baseline="-24216" dirty="0">
                <a:latin typeface="Times New Roman"/>
                <a:cs typeface="Times New Roman"/>
              </a:rPr>
              <a:t>n</a:t>
            </a:r>
            <a:r>
              <a:rPr sz="2925" spc="-352" baseline="-24216" dirty="0">
                <a:latin typeface="Times New Roman"/>
                <a:cs typeface="Times New Roman"/>
              </a:rPr>
              <a:t>1</a:t>
            </a:r>
            <a:r>
              <a:rPr sz="3400" i="1" spc="-235" dirty="0">
                <a:latin typeface="Times New Roman"/>
                <a:cs typeface="Times New Roman"/>
              </a:rPr>
              <a:t>x</a:t>
            </a:r>
            <a:r>
              <a:rPr sz="2925" spc="-352" baseline="-24216" dirty="0">
                <a:latin typeface="Times New Roman"/>
                <a:cs typeface="Times New Roman"/>
              </a:rPr>
              <a:t>1 </a:t>
            </a:r>
            <a:r>
              <a:rPr sz="2925" spc="15" baseline="-24216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40" dirty="0">
                <a:latin typeface="Times New Roman"/>
                <a:cs typeface="Times New Roman"/>
              </a:rPr>
              <a:t> </a:t>
            </a:r>
            <a:r>
              <a:rPr sz="3400" i="1" spc="85" dirty="0">
                <a:latin typeface="Times New Roman"/>
                <a:cs typeface="Times New Roman"/>
              </a:rPr>
              <a:t>a</a:t>
            </a:r>
            <a:r>
              <a:rPr sz="2925" i="1" spc="127" baseline="-24216" dirty="0">
                <a:latin typeface="Times New Roman"/>
                <a:cs typeface="Times New Roman"/>
              </a:rPr>
              <a:t>n</a:t>
            </a:r>
            <a:r>
              <a:rPr sz="2925" spc="127" baseline="-24216" dirty="0">
                <a:latin typeface="Times New Roman"/>
                <a:cs typeface="Times New Roman"/>
              </a:rPr>
              <a:t>2</a:t>
            </a:r>
            <a:r>
              <a:rPr sz="2925" spc="-262" baseline="-24216" dirty="0">
                <a:latin typeface="Times New Roman"/>
                <a:cs typeface="Times New Roman"/>
              </a:rPr>
              <a:t> </a:t>
            </a:r>
            <a:r>
              <a:rPr sz="3400" i="1" spc="25" dirty="0">
                <a:latin typeface="Times New Roman"/>
                <a:cs typeface="Times New Roman"/>
              </a:rPr>
              <a:t>x</a:t>
            </a:r>
            <a:r>
              <a:rPr sz="2925" spc="37" baseline="-24216" dirty="0">
                <a:latin typeface="Times New Roman"/>
                <a:cs typeface="Times New Roman"/>
              </a:rPr>
              <a:t>2</a:t>
            </a:r>
            <a:r>
              <a:rPr sz="2925" spc="622" baseline="-24216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459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...</a:t>
            </a:r>
            <a:r>
              <a:rPr sz="3400" spc="-520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40" dirty="0">
                <a:latin typeface="Times New Roman"/>
                <a:cs typeface="Times New Roman"/>
              </a:rPr>
              <a:t> </a:t>
            </a:r>
            <a:r>
              <a:rPr sz="3400" i="1" spc="95" dirty="0">
                <a:latin typeface="Times New Roman"/>
                <a:cs typeface="Times New Roman"/>
              </a:rPr>
              <a:t>a</a:t>
            </a:r>
            <a:r>
              <a:rPr sz="2925" i="1" spc="142" baseline="-24216" dirty="0">
                <a:latin typeface="Times New Roman"/>
                <a:cs typeface="Times New Roman"/>
              </a:rPr>
              <a:t>nn</a:t>
            </a:r>
            <a:r>
              <a:rPr sz="3400" i="1" spc="95" dirty="0">
                <a:latin typeface="Times New Roman"/>
                <a:cs typeface="Times New Roman"/>
              </a:rPr>
              <a:t>x</a:t>
            </a:r>
            <a:r>
              <a:rPr sz="2925" i="1" spc="142" baseline="-24216" dirty="0">
                <a:latin typeface="Times New Roman"/>
                <a:cs typeface="Times New Roman"/>
              </a:rPr>
              <a:t>n	</a:t>
            </a:r>
            <a:r>
              <a:rPr sz="3400" spc="20" dirty="0">
                <a:latin typeface="Symbol"/>
                <a:cs typeface="Symbol"/>
              </a:rPr>
              <a:t></a:t>
            </a:r>
            <a:r>
              <a:rPr sz="3400" spc="-265" dirty="0">
                <a:latin typeface="Times New Roman"/>
                <a:cs typeface="Times New Roman"/>
              </a:rPr>
              <a:t> </a:t>
            </a:r>
            <a:r>
              <a:rPr sz="3400" i="1" spc="-45" dirty="0">
                <a:latin typeface="Times New Roman"/>
                <a:cs typeface="Times New Roman"/>
              </a:rPr>
              <a:t>b</a:t>
            </a:r>
            <a:r>
              <a:rPr sz="2925" i="1" spc="-67" baseline="-24216" dirty="0">
                <a:latin typeface="Times New Roman"/>
                <a:cs typeface="Times New Roman"/>
              </a:rPr>
              <a:t>n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0837" y="3021733"/>
            <a:ext cx="593725" cy="3270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3390" algn="l"/>
              </a:tabLst>
            </a:pPr>
            <a:r>
              <a:rPr sz="1950" spc="105" dirty="0">
                <a:latin typeface="Times New Roman"/>
                <a:cs typeface="Times New Roman"/>
              </a:rPr>
              <a:t>2</a:t>
            </a:r>
            <a:r>
              <a:rPr sz="1950" spc="2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773" y="1282065"/>
            <a:ext cx="6758940" cy="133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2400" dirty="0">
                <a:latin typeface="微软雅黑"/>
                <a:cs typeface="微软雅黑"/>
              </a:rPr>
              <a:t>我们需要解一个包含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微软雅黑"/>
                <a:cs typeface="微软雅黑"/>
              </a:rPr>
              <a:t>个方程的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微软雅黑"/>
                <a:cs typeface="微软雅黑"/>
              </a:rPr>
              <a:t>元联立方程组：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微软雅黑"/>
              <a:cs typeface="微软雅黑"/>
            </a:endParaRPr>
          </a:p>
          <a:p>
            <a:pPr marL="269875" algn="ctr">
              <a:lnSpc>
                <a:spcPct val="100000"/>
              </a:lnSpc>
              <a:tabLst>
                <a:tab pos="4516120" algn="l"/>
              </a:tabLst>
            </a:pPr>
            <a:r>
              <a:rPr sz="5100" spc="-37" baseline="-4084" dirty="0">
                <a:latin typeface="Symbol"/>
                <a:cs typeface="Symbol"/>
              </a:rPr>
              <a:t></a:t>
            </a:r>
            <a:r>
              <a:rPr sz="3400" i="1" spc="-25" dirty="0">
                <a:latin typeface="Times New Roman"/>
                <a:cs typeface="Times New Roman"/>
              </a:rPr>
              <a:t>a</a:t>
            </a:r>
            <a:r>
              <a:rPr sz="2925" spc="-37" baseline="-24216" dirty="0">
                <a:latin typeface="Times New Roman"/>
                <a:cs typeface="Times New Roman"/>
              </a:rPr>
              <a:t>11</a:t>
            </a:r>
            <a:r>
              <a:rPr sz="3400" i="1" spc="-25" dirty="0">
                <a:latin typeface="Times New Roman"/>
                <a:cs typeface="Times New Roman"/>
              </a:rPr>
              <a:t>x</a:t>
            </a:r>
            <a:r>
              <a:rPr sz="2925" spc="-37" baseline="-24216" dirty="0">
                <a:latin typeface="Times New Roman"/>
                <a:cs typeface="Times New Roman"/>
              </a:rPr>
              <a:t>1</a:t>
            </a:r>
            <a:r>
              <a:rPr sz="2925" spc="397" baseline="-24216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35" dirty="0">
                <a:latin typeface="Times New Roman"/>
                <a:cs typeface="Times New Roman"/>
              </a:rPr>
              <a:t> </a:t>
            </a:r>
            <a:r>
              <a:rPr sz="3400" i="1" spc="-20" dirty="0">
                <a:latin typeface="Times New Roman"/>
                <a:cs typeface="Times New Roman"/>
              </a:rPr>
              <a:t>a</a:t>
            </a:r>
            <a:r>
              <a:rPr sz="2925" spc="-30" baseline="-24216" dirty="0">
                <a:latin typeface="Times New Roman"/>
                <a:cs typeface="Times New Roman"/>
              </a:rPr>
              <a:t>12</a:t>
            </a:r>
            <a:r>
              <a:rPr sz="2925" spc="-412" baseline="-24216" dirty="0">
                <a:latin typeface="Times New Roman"/>
                <a:cs typeface="Times New Roman"/>
              </a:rPr>
              <a:t> </a:t>
            </a:r>
            <a:r>
              <a:rPr sz="3400" i="1" spc="25" dirty="0">
                <a:latin typeface="Times New Roman"/>
                <a:cs typeface="Times New Roman"/>
              </a:rPr>
              <a:t>x</a:t>
            </a:r>
            <a:r>
              <a:rPr sz="2925" spc="37" baseline="-24216" dirty="0">
                <a:latin typeface="Times New Roman"/>
                <a:cs typeface="Times New Roman"/>
              </a:rPr>
              <a:t>2</a:t>
            </a:r>
            <a:r>
              <a:rPr sz="2925" spc="622" baseline="-24216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450" dirty="0">
                <a:latin typeface="Times New Roman"/>
                <a:cs typeface="Times New Roman"/>
              </a:rPr>
              <a:t> </a:t>
            </a:r>
            <a:r>
              <a:rPr sz="3400" spc="10" dirty="0">
                <a:latin typeface="Times New Roman"/>
                <a:cs typeface="Times New Roman"/>
              </a:rPr>
              <a:t>...</a:t>
            </a:r>
            <a:r>
              <a:rPr sz="3400" spc="-530" dirty="0">
                <a:latin typeface="Times New Roman"/>
                <a:cs typeface="Times New Roman"/>
              </a:rPr>
              <a:t> </a:t>
            </a:r>
            <a:r>
              <a:rPr sz="3400" spc="20" dirty="0">
                <a:latin typeface="Symbol"/>
                <a:cs typeface="Symbol"/>
              </a:rPr>
              <a:t></a:t>
            </a:r>
            <a:r>
              <a:rPr sz="3400" spc="-235" dirty="0">
                <a:latin typeface="Times New Roman"/>
                <a:cs typeface="Times New Roman"/>
              </a:rPr>
              <a:t> </a:t>
            </a:r>
            <a:r>
              <a:rPr sz="3400" i="1" spc="-50" dirty="0">
                <a:latin typeface="Times New Roman"/>
                <a:cs typeface="Times New Roman"/>
              </a:rPr>
              <a:t>a</a:t>
            </a:r>
            <a:r>
              <a:rPr sz="2925" spc="-75" baseline="-24216" dirty="0">
                <a:latin typeface="Times New Roman"/>
                <a:cs typeface="Times New Roman"/>
              </a:rPr>
              <a:t>1</a:t>
            </a:r>
            <a:r>
              <a:rPr sz="2925" i="1" spc="-75" baseline="-24216" dirty="0">
                <a:latin typeface="Times New Roman"/>
                <a:cs typeface="Times New Roman"/>
              </a:rPr>
              <a:t>n</a:t>
            </a:r>
            <a:r>
              <a:rPr sz="2925" i="1" spc="-217" baseline="-24216" dirty="0">
                <a:latin typeface="Times New Roman"/>
                <a:cs typeface="Times New Roman"/>
              </a:rPr>
              <a:t> </a:t>
            </a:r>
            <a:r>
              <a:rPr sz="3400" i="1" spc="25" dirty="0">
                <a:latin typeface="Times New Roman"/>
                <a:cs typeface="Times New Roman"/>
              </a:rPr>
              <a:t>x</a:t>
            </a:r>
            <a:r>
              <a:rPr sz="2925" i="1" spc="37" baseline="-24216" dirty="0">
                <a:latin typeface="Times New Roman"/>
                <a:cs typeface="Times New Roman"/>
              </a:rPr>
              <a:t>n	</a:t>
            </a:r>
            <a:r>
              <a:rPr sz="3400" spc="20" dirty="0">
                <a:latin typeface="Symbol"/>
                <a:cs typeface="Symbol"/>
              </a:rPr>
              <a:t></a:t>
            </a:r>
            <a:r>
              <a:rPr sz="3400" spc="-200" dirty="0">
                <a:latin typeface="Times New Roman"/>
                <a:cs typeface="Times New Roman"/>
              </a:rPr>
              <a:t> </a:t>
            </a:r>
            <a:r>
              <a:rPr sz="3400" i="1" spc="-160" dirty="0">
                <a:latin typeface="Times New Roman"/>
                <a:cs typeface="Times New Roman"/>
              </a:rPr>
              <a:t>b</a:t>
            </a:r>
            <a:r>
              <a:rPr sz="2925" spc="-240" baseline="-24216" dirty="0">
                <a:latin typeface="Times New Roman"/>
                <a:cs typeface="Times New Roman"/>
              </a:rPr>
              <a:t>1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8977" y="2981599"/>
            <a:ext cx="3413125" cy="95376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45"/>
              </a:spcBef>
              <a:tabLst>
                <a:tab pos="523875" algn="l"/>
                <a:tab pos="1964055" algn="l"/>
                <a:tab pos="2473960" algn="l"/>
                <a:tab pos="3272154" algn="l"/>
              </a:tabLst>
            </a:pPr>
            <a:r>
              <a:rPr sz="1950" spc="105" dirty="0">
                <a:latin typeface="Times New Roman"/>
                <a:cs typeface="Times New Roman"/>
              </a:rPr>
              <a:t>2</a:t>
            </a:r>
            <a:r>
              <a:rPr sz="1950" spc="2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55" dirty="0">
                <a:latin typeface="Times New Roman"/>
                <a:cs typeface="Times New Roman"/>
              </a:rPr>
              <a:t>2</a:t>
            </a:r>
            <a:r>
              <a:rPr sz="1950" i="1" spc="25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i="1" spc="25" dirty="0">
                <a:latin typeface="Times New Roman"/>
                <a:cs typeface="Times New Roman"/>
              </a:rPr>
              <a:t>n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3400" spc="-1875" dirty="0">
                <a:latin typeface="Lucida Sans"/>
                <a:cs typeface="Lucida Sans"/>
              </a:rPr>
              <a:t></a:t>
            </a:r>
            <a:endParaRPr sz="34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25557"/>
            <a:ext cx="8075295" cy="2561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算法思路：</a:t>
            </a:r>
            <a:r>
              <a:rPr sz="3200" spc="-10" dirty="0">
                <a:latin typeface="微软雅黑"/>
                <a:cs typeface="微软雅黑"/>
              </a:rPr>
              <a:t>把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微软雅黑"/>
                <a:cs typeface="微软雅黑"/>
              </a:rPr>
              <a:t>个线性方程构成</a:t>
            </a:r>
            <a:r>
              <a:rPr sz="3200" spc="5" dirty="0">
                <a:latin typeface="微软雅黑"/>
                <a:cs typeface="微软雅黑"/>
              </a:rPr>
              <a:t>的</a:t>
            </a:r>
            <a:r>
              <a:rPr sz="3200" spc="-10" dirty="0">
                <a:latin typeface="Arial"/>
                <a:cs typeface="Arial"/>
              </a:rPr>
              <a:t>n</a:t>
            </a:r>
            <a:r>
              <a:rPr sz="3200" dirty="0">
                <a:latin typeface="微软雅黑"/>
                <a:cs typeface="微软雅黑"/>
              </a:rPr>
              <a:t>元联立方 </a:t>
            </a:r>
            <a:r>
              <a:rPr sz="3200" spc="20" dirty="0">
                <a:latin typeface="微软雅黑"/>
                <a:cs typeface="微软雅黑"/>
              </a:rPr>
              <a:t>程组</a:t>
            </a:r>
            <a:r>
              <a:rPr sz="3200" spc="10" dirty="0">
                <a:latin typeface="微软雅黑"/>
                <a:cs typeface="微软雅黑"/>
              </a:rPr>
              <a:t>变</a:t>
            </a:r>
            <a:r>
              <a:rPr sz="3200" spc="20" dirty="0">
                <a:latin typeface="微软雅黑"/>
                <a:cs typeface="微软雅黑"/>
              </a:rPr>
              <a:t>换成</a:t>
            </a:r>
            <a:r>
              <a:rPr sz="3200" spc="10" dirty="0">
                <a:latin typeface="微软雅黑"/>
                <a:cs typeface="微软雅黑"/>
              </a:rPr>
              <a:t>一</a:t>
            </a:r>
            <a:r>
              <a:rPr sz="3200" spc="20" dirty="0">
                <a:latin typeface="微软雅黑"/>
                <a:cs typeface="微软雅黑"/>
              </a:rPr>
              <a:t>个等</a:t>
            </a:r>
            <a:r>
              <a:rPr sz="3200" spc="10" dirty="0">
                <a:latin typeface="微软雅黑"/>
                <a:cs typeface="微软雅黑"/>
              </a:rPr>
              <a:t>价</a:t>
            </a:r>
            <a:r>
              <a:rPr sz="3200" spc="20" dirty="0">
                <a:latin typeface="微软雅黑"/>
                <a:cs typeface="微软雅黑"/>
              </a:rPr>
              <a:t>的</a:t>
            </a:r>
            <a:r>
              <a:rPr sz="3200" spc="10" dirty="0">
                <a:latin typeface="微软雅黑"/>
                <a:cs typeface="微软雅黑"/>
              </a:rPr>
              <a:t>方程</a:t>
            </a:r>
            <a:r>
              <a:rPr sz="3200" spc="50" dirty="0">
                <a:latin typeface="微软雅黑"/>
                <a:cs typeface="微软雅黑"/>
              </a:rPr>
              <a:t>组</a:t>
            </a:r>
            <a:r>
              <a:rPr sz="3200" spc="15" dirty="0">
                <a:latin typeface="微软雅黑"/>
                <a:cs typeface="微软雅黑"/>
              </a:rPr>
              <a:t>，</a:t>
            </a:r>
            <a:r>
              <a:rPr sz="3200" spc="5" dirty="0">
                <a:latin typeface="微软雅黑"/>
                <a:cs typeface="微软雅黑"/>
              </a:rPr>
              <a:t>该</a:t>
            </a:r>
            <a:r>
              <a:rPr sz="3200" spc="30" dirty="0">
                <a:latin typeface="微软雅黑"/>
                <a:cs typeface="微软雅黑"/>
              </a:rPr>
              <a:t>方</a:t>
            </a:r>
            <a:r>
              <a:rPr sz="3200" spc="5" dirty="0">
                <a:latin typeface="微软雅黑"/>
                <a:cs typeface="微软雅黑"/>
              </a:rPr>
              <a:t>程</a:t>
            </a:r>
            <a:r>
              <a:rPr sz="3200" spc="20" dirty="0">
                <a:latin typeface="微软雅黑"/>
                <a:cs typeface="微软雅黑"/>
              </a:rPr>
              <a:t>组</a:t>
            </a:r>
            <a:r>
              <a:rPr sz="3200" dirty="0">
                <a:latin typeface="微软雅黑"/>
                <a:cs typeface="微软雅黑"/>
              </a:rPr>
              <a:t>有 </a:t>
            </a:r>
            <a:r>
              <a:rPr sz="3200" spc="25" dirty="0">
                <a:latin typeface="微软雅黑"/>
                <a:cs typeface="微软雅黑"/>
              </a:rPr>
              <a:t>一</a:t>
            </a:r>
            <a:r>
              <a:rPr sz="3200" spc="20" dirty="0">
                <a:latin typeface="微软雅黑"/>
                <a:cs typeface="微软雅黑"/>
              </a:rPr>
              <a:t>个</a:t>
            </a:r>
            <a:r>
              <a:rPr sz="3200" b="1" spc="5" dirty="0">
                <a:solidFill>
                  <a:srgbClr val="009900"/>
                </a:solidFill>
                <a:latin typeface="微软雅黑"/>
                <a:cs typeface="微软雅黑"/>
              </a:rPr>
              <a:t>上</a:t>
            </a:r>
            <a:r>
              <a:rPr sz="3200" b="1" spc="15" dirty="0">
                <a:solidFill>
                  <a:srgbClr val="009900"/>
                </a:solidFill>
                <a:latin typeface="微软雅黑"/>
                <a:cs typeface="微软雅黑"/>
              </a:rPr>
              <a:t>三角</a:t>
            </a:r>
            <a:r>
              <a:rPr sz="3200" b="1" spc="5" dirty="0">
                <a:solidFill>
                  <a:srgbClr val="009900"/>
                </a:solidFill>
                <a:latin typeface="微软雅黑"/>
                <a:cs typeface="微软雅黑"/>
              </a:rPr>
              <a:t>的</a:t>
            </a:r>
            <a:r>
              <a:rPr sz="3200" b="1" spc="15" dirty="0">
                <a:solidFill>
                  <a:srgbClr val="009900"/>
                </a:solidFill>
                <a:latin typeface="微软雅黑"/>
                <a:cs typeface="微软雅黑"/>
              </a:rPr>
              <a:t>系数</a:t>
            </a:r>
            <a:r>
              <a:rPr sz="3200" b="1" spc="5" dirty="0">
                <a:solidFill>
                  <a:srgbClr val="009900"/>
                </a:solidFill>
                <a:latin typeface="微软雅黑"/>
                <a:cs typeface="微软雅黑"/>
              </a:rPr>
              <a:t>矩</a:t>
            </a:r>
            <a:r>
              <a:rPr sz="3200" b="1" spc="55" dirty="0">
                <a:solidFill>
                  <a:srgbClr val="009900"/>
                </a:solidFill>
                <a:latin typeface="微软雅黑"/>
                <a:cs typeface="微软雅黑"/>
              </a:rPr>
              <a:t>阵</a:t>
            </a:r>
            <a:r>
              <a:rPr sz="3200" spc="10" dirty="0">
                <a:latin typeface="微软雅黑"/>
                <a:cs typeface="微软雅黑"/>
              </a:rPr>
              <a:t>，</a:t>
            </a:r>
            <a:r>
              <a:rPr sz="3200" spc="5" dirty="0">
                <a:latin typeface="微软雅黑"/>
                <a:cs typeface="微软雅黑"/>
              </a:rPr>
              <a:t>这</a:t>
            </a:r>
            <a:r>
              <a:rPr sz="3200" spc="15" dirty="0">
                <a:latin typeface="微软雅黑"/>
                <a:cs typeface="微软雅黑"/>
              </a:rPr>
              <a:t>种</a:t>
            </a:r>
            <a:r>
              <a:rPr sz="3200" spc="5" dirty="0">
                <a:latin typeface="微软雅黑"/>
                <a:cs typeface="微软雅黑"/>
              </a:rPr>
              <a:t>矩阵</a:t>
            </a:r>
            <a:r>
              <a:rPr sz="3200" spc="15" dirty="0">
                <a:latin typeface="微软雅黑"/>
                <a:cs typeface="微软雅黑"/>
              </a:rPr>
              <a:t>的</a:t>
            </a:r>
            <a:r>
              <a:rPr sz="3200" spc="5" dirty="0">
                <a:latin typeface="微软雅黑"/>
                <a:cs typeface="微软雅黑"/>
              </a:rPr>
              <a:t>主对</a:t>
            </a:r>
            <a:r>
              <a:rPr sz="3200" dirty="0">
                <a:latin typeface="微软雅黑"/>
                <a:cs typeface="微软雅黑"/>
              </a:rPr>
              <a:t>角 </a:t>
            </a:r>
            <a:r>
              <a:rPr sz="3200" spc="5" dirty="0">
                <a:latin typeface="微软雅黑"/>
                <a:cs typeface="微软雅黑"/>
              </a:rPr>
              <a:t>线下方元素全部</a:t>
            </a:r>
            <a:r>
              <a:rPr sz="3200" spc="-10" dirty="0">
                <a:latin typeface="微软雅黑"/>
                <a:cs typeface="微软雅黑"/>
              </a:rPr>
              <a:t>为</a:t>
            </a:r>
            <a:r>
              <a:rPr sz="3200" dirty="0">
                <a:latin typeface="Arial"/>
                <a:cs typeface="Arial"/>
              </a:rPr>
              <a:t>0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383" y="1341119"/>
            <a:ext cx="3549650" cy="1737360"/>
          </a:xfrm>
          <a:custGeom>
            <a:avLst/>
            <a:gdLst/>
            <a:ahLst/>
            <a:cxnLst/>
            <a:rect l="l" t="t" r="r" b="b"/>
            <a:pathLst>
              <a:path w="3549650" h="1737360">
                <a:moveTo>
                  <a:pt x="0" y="1737360"/>
                </a:moveTo>
                <a:lnTo>
                  <a:pt x="3549396" y="1737360"/>
                </a:lnTo>
                <a:lnTo>
                  <a:pt x="3549396" y="0"/>
                </a:lnTo>
                <a:lnTo>
                  <a:pt x="0" y="0"/>
                </a:lnTo>
                <a:lnTo>
                  <a:pt x="0" y="173736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8514" y="2308268"/>
            <a:ext cx="17335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75" dirty="0">
                <a:latin typeface="Symbol"/>
                <a:cs typeface="Symbol"/>
              </a:rPr>
              <a:t>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8514" y="1825011"/>
            <a:ext cx="17335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75" dirty="0">
                <a:latin typeface="Symbol"/>
                <a:cs typeface="Symbol"/>
              </a:rPr>
              <a:t>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514" y="2037188"/>
            <a:ext cx="17335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75" dirty="0">
                <a:latin typeface="Symbol"/>
                <a:cs typeface="Symbol"/>
              </a:rPr>
              <a:t>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3114" y="2578756"/>
            <a:ext cx="37338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70" dirty="0">
                <a:latin typeface="Symbol"/>
                <a:cs typeface="Symbol"/>
              </a:rPr>
              <a:t></a:t>
            </a:r>
            <a:r>
              <a:rPr sz="3300" i="1" spc="104" baseline="-10101" dirty="0">
                <a:latin typeface="Times New Roman"/>
                <a:cs typeface="Times New Roman"/>
              </a:rPr>
              <a:t>a</a:t>
            </a:r>
            <a:endParaRPr sz="3300" baseline="-1010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114" y="1638014"/>
            <a:ext cx="37338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70" dirty="0">
                <a:latin typeface="Symbol"/>
                <a:cs typeface="Symbol"/>
              </a:rPr>
              <a:t></a:t>
            </a:r>
            <a:r>
              <a:rPr sz="3300" i="1" spc="104" baseline="-27777" dirty="0">
                <a:latin typeface="Times New Roman"/>
                <a:cs typeface="Times New Roman"/>
              </a:rPr>
              <a:t>a</a:t>
            </a:r>
            <a:endParaRPr sz="3300" baseline="-2777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1331" y="2632511"/>
            <a:ext cx="288988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8130" algn="l"/>
                <a:tab pos="862965" algn="l"/>
                <a:tab pos="1161415" algn="l"/>
                <a:tab pos="2185670" algn="l"/>
                <a:tab pos="2505710" algn="l"/>
              </a:tabLst>
            </a:pPr>
            <a:r>
              <a:rPr sz="2200" i="1" spc="65" dirty="0">
                <a:latin typeface="Times New Roman"/>
                <a:cs typeface="Times New Roman"/>
              </a:rPr>
              <a:t>x	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a	</a:t>
            </a:r>
            <a:r>
              <a:rPr sz="2200" i="1" spc="65" dirty="0">
                <a:latin typeface="Times New Roman"/>
                <a:cs typeface="Times New Roman"/>
              </a:rPr>
              <a:t>x	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...</a:t>
            </a:r>
            <a:r>
              <a:rPr sz="2200" spc="-32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a	</a:t>
            </a:r>
            <a:r>
              <a:rPr sz="2200" i="1" spc="65" dirty="0">
                <a:latin typeface="Times New Roman"/>
                <a:cs typeface="Times New Roman"/>
              </a:rPr>
              <a:t>x	</a:t>
            </a:r>
            <a:r>
              <a:rPr sz="2200" spc="85" dirty="0">
                <a:latin typeface="Symbol"/>
                <a:cs typeface="Symbol"/>
              </a:rPr>
              <a:t>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i="1" spc="75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5628" y="2821144"/>
            <a:ext cx="233045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1950" algn="l"/>
                <a:tab pos="1347470" algn="l"/>
                <a:tab pos="1684655" algn="l"/>
                <a:tab pos="2230120" algn="l"/>
              </a:tabLst>
            </a:pPr>
            <a:r>
              <a:rPr sz="1300" i="1" spc="145" dirty="0">
                <a:latin typeface="Times New Roman"/>
                <a:cs typeface="Times New Roman"/>
              </a:rPr>
              <a:t>n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35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90" dirty="0">
                <a:latin typeface="Times New Roman"/>
                <a:cs typeface="Times New Roman"/>
              </a:rPr>
              <a:t>n</a:t>
            </a:r>
            <a:r>
              <a:rPr sz="1300" i="1" spc="35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35" dirty="0">
                <a:latin typeface="Times New Roman"/>
                <a:cs typeface="Times New Roman"/>
              </a:rPr>
              <a:t>n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3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514" y="2706856"/>
            <a:ext cx="7099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1150" algn="l"/>
                <a:tab pos="608965" algn="l"/>
              </a:tabLst>
            </a:pPr>
            <a:r>
              <a:rPr sz="2200" spc="75" dirty="0">
                <a:latin typeface="Symbol"/>
                <a:cs typeface="Symbol"/>
              </a:rPr>
              <a:t></a:t>
            </a:r>
            <a:r>
              <a:rPr sz="2200" spc="75" dirty="0">
                <a:latin typeface="Times New Roman"/>
                <a:cs typeface="Times New Roman"/>
              </a:rPr>
              <a:t>	</a:t>
            </a:r>
            <a:r>
              <a:rPr sz="1950" i="1" spc="-7" baseline="2136" dirty="0">
                <a:latin typeface="Times New Roman"/>
                <a:cs typeface="Times New Roman"/>
              </a:rPr>
              <a:t>n</a:t>
            </a:r>
            <a:r>
              <a:rPr sz="1950" spc="52" baseline="2136" dirty="0">
                <a:latin typeface="Times New Roman"/>
                <a:cs typeface="Times New Roman"/>
              </a:rPr>
              <a:t>1</a:t>
            </a:r>
            <a:r>
              <a:rPr sz="1950" baseline="2136" dirty="0">
                <a:latin typeface="Times New Roman"/>
                <a:cs typeface="Times New Roman"/>
              </a:rPr>
              <a:t>	</a:t>
            </a:r>
            <a:r>
              <a:rPr sz="1950" spc="52" baseline="2136" dirty="0">
                <a:latin typeface="Times New Roman"/>
                <a:cs typeface="Times New Roman"/>
              </a:rPr>
              <a:t>1</a:t>
            </a:r>
            <a:endParaRPr sz="1950" baseline="213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1781" y="1778129"/>
            <a:ext cx="320103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spc="44" baseline="-23504" dirty="0">
                <a:latin typeface="Times New Roman"/>
                <a:cs typeface="Times New Roman"/>
              </a:rPr>
              <a:t>21</a:t>
            </a:r>
            <a:r>
              <a:rPr sz="2200" i="1" spc="30" dirty="0">
                <a:latin typeface="Times New Roman"/>
                <a:cs typeface="Times New Roman"/>
              </a:rPr>
              <a:t>x</a:t>
            </a:r>
            <a:r>
              <a:rPr sz="1950" spc="44" baseline="-23504" dirty="0">
                <a:latin typeface="Times New Roman"/>
                <a:cs typeface="Times New Roman"/>
              </a:rPr>
              <a:t>1</a:t>
            </a:r>
            <a:r>
              <a:rPr sz="1950" spc="277" baseline="-2350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i="1" spc="70" dirty="0">
                <a:latin typeface="Times New Roman"/>
                <a:cs typeface="Times New Roman"/>
              </a:rPr>
              <a:t>a</a:t>
            </a:r>
            <a:r>
              <a:rPr sz="1950" spc="104" baseline="-23504" dirty="0">
                <a:latin typeface="Times New Roman"/>
                <a:cs typeface="Times New Roman"/>
              </a:rPr>
              <a:t>22</a:t>
            </a:r>
            <a:r>
              <a:rPr sz="1950" spc="-277" baseline="-23504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x</a:t>
            </a:r>
            <a:r>
              <a:rPr sz="1950" spc="75" baseline="-23504" dirty="0">
                <a:latin typeface="Times New Roman"/>
                <a:cs typeface="Times New Roman"/>
              </a:rPr>
              <a:t>2</a:t>
            </a:r>
            <a:r>
              <a:rPr sz="1950" spc="427" baseline="-2350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...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a</a:t>
            </a:r>
            <a:r>
              <a:rPr sz="1950" spc="120" baseline="-23504" dirty="0">
                <a:latin typeface="Times New Roman"/>
                <a:cs typeface="Times New Roman"/>
              </a:rPr>
              <a:t>2</a:t>
            </a:r>
            <a:r>
              <a:rPr sz="1950" i="1" spc="120" baseline="-23504" dirty="0">
                <a:latin typeface="Times New Roman"/>
                <a:cs typeface="Times New Roman"/>
              </a:rPr>
              <a:t>n</a:t>
            </a:r>
            <a:r>
              <a:rPr sz="1950" i="1" spc="-142" baseline="-23504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x</a:t>
            </a:r>
            <a:r>
              <a:rPr sz="1950" i="1" spc="75" baseline="-23504" dirty="0">
                <a:latin typeface="Times New Roman"/>
                <a:cs typeface="Times New Roman"/>
              </a:rPr>
              <a:t>n</a:t>
            </a:r>
            <a:r>
              <a:rPr sz="1950" i="1" spc="120" baseline="-2350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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b</a:t>
            </a:r>
            <a:r>
              <a:rPr sz="1950" spc="7" baseline="-23504" dirty="0">
                <a:latin typeface="Times New Roman"/>
                <a:cs typeface="Times New Roman"/>
              </a:rPr>
              <a:t>2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4864" y="1347499"/>
            <a:ext cx="1828164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...</a:t>
            </a:r>
            <a:r>
              <a:rPr sz="2200" spc="-335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1950" baseline="-23504" dirty="0">
                <a:latin typeface="Times New Roman"/>
                <a:cs typeface="Times New Roman"/>
              </a:rPr>
              <a:t>1</a:t>
            </a:r>
            <a:r>
              <a:rPr sz="1950" i="1" baseline="-23504" dirty="0">
                <a:latin typeface="Times New Roman"/>
                <a:cs typeface="Times New Roman"/>
              </a:rPr>
              <a:t>n</a:t>
            </a:r>
            <a:r>
              <a:rPr sz="1950" i="1" spc="-150" baseline="-23504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x</a:t>
            </a:r>
            <a:r>
              <a:rPr sz="1950" i="1" spc="75" baseline="-23504" dirty="0">
                <a:latin typeface="Times New Roman"/>
                <a:cs typeface="Times New Roman"/>
              </a:rPr>
              <a:t>n</a:t>
            </a:r>
            <a:r>
              <a:rPr sz="1950" i="1" spc="89" baseline="-23504" dirty="0">
                <a:latin typeface="Times New Roman"/>
                <a:cs typeface="Times New Roman"/>
              </a:rPr>
              <a:t> </a:t>
            </a:r>
            <a:r>
              <a:rPr sz="2200" spc="85" dirty="0">
                <a:latin typeface="Symbol"/>
                <a:cs typeface="Symbol"/>
              </a:rPr>
              <a:t>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Times New Roman"/>
                <a:cs typeface="Times New Roman"/>
              </a:rPr>
              <a:t>b</a:t>
            </a:r>
            <a:r>
              <a:rPr sz="1950" spc="-104" baseline="-23504" dirty="0">
                <a:latin typeface="Times New Roman"/>
                <a:cs typeface="Times New Roman"/>
              </a:rPr>
              <a:t>1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114" y="1417846"/>
            <a:ext cx="157988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00" spc="30" baseline="10101" dirty="0">
                <a:latin typeface="Symbol"/>
                <a:cs typeface="Symbol"/>
              </a:rPr>
              <a:t></a:t>
            </a:r>
            <a:r>
              <a:rPr sz="3300" i="1" spc="30" baseline="13888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11</a:t>
            </a:r>
            <a:r>
              <a:rPr sz="3300" i="1" spc="30" baseline="13888" dirty="0">
                <a:latin typeface="Times New Roman"/>
                <a:cs typeface="Times New Roman"/>
              </a:rPr>
              <a:t>x</a:t>
            </a:r>
            <a:r>
              <a:rPr sz="1300" spc="20" dirty="0">
                <a:latin typeface="Times New Roman"/>
                <a:cs typeface="Times New Roman"/>
              </a:rPr>
              <a:t>1 </a:t>
            </a:r>
            <a:r>
              <a:rPr sz="3300" spc="127" baseline="13888" dirty="0">
                <a:latin typeface="Symbol"/>
                <a:cs typeface="Symbol"/>
              </a:rPr>
              <a:t></a:t>
            </a:r>
            <a:r>
              <a:rPr sz="3300" spc="-337" baseline="13888" dirty="0">
                <a:latin typeface="Times New Roman"/>
                <a:cs typeface="Times New Roman"/>
              </a:rPr>
              <a:t> </a:t>
            </a:r>
            <a:r>
              <a:rPr sz="3300" i="1" spc="30" baseline="13888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12 </a:t>
            </a:r>
            <a:r>
              <a:rPr sz="3300" i="1" spc="75" baseline="13888" dirty="0">
                <a:latin typeface="Times New Roman"/>
                <a:cs typeface="Times New Roman"/>
              </a:rPr>
              <a:t>x</a:t>
            </a:r>
            <a:r>
              <a:rPr sz="1300" spc="5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3498" y="2208759"/>
            <a:ext cx="12509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-1155" dirty="0">
                <a:latin typeface="Lucida Sans"/>
                <a:cs typeface="Lucida Sans"/>
              </a:rPr>
              <a:t>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808" y="1312544"/>
            <a:ext cx="3606800" cy="1794510"/>
          </a:xfrm>
          <a:custGeom>
            <a:avLst/>
            <a:gdLst/>
            <a:ahLst/>
            <a:cxnLst/>
            <a:rect l="l" t="t" r="r" b="b"/>
            <a:pathLst>
              <a:path w="3606800" h="1794510">
                <a:moveTo>
                  <a:pt x="0" y="1794510"/>
                </a:moveTo>
                <a:lnTo>
                  <a:pt x="3606546" y="1794510"/>
                </a:lnTo>
                <a:lnTo>
                  <a:pt x="3606546" y="0"/>
                </a:lnTo>
                <a:lnTo>
                  <a:pt x="0" y="0"/>
                </a:lnTo>
                <a:lnTo>
                  <a:pt x="0" y="1794510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54296" y="2494788"/>
            <a:ext cx="3865245" cy="2105025"/>
          </a:xfrm>
          <a:custGeom>
            <a:avLst/>
            <a:gdLst/>
            <a:ahLst/>
            <a:cxnLst/>
            <a:rect l="l" t="t" r="r" b="b"/>
            <a:pathLst>
              <a:path w="3865245" h="2105025">
                <a:moveTo>
                  <a:pt x="0" y="2104644"/>
                </a:moveTo>
                <a:lnTo>
                  <a:pt x="3864863" y="2104644"/>
                </a:lnTo>
                <a:lnTo>
                  <a:pt x="3864863" y="0"/>
                </a:lnTo>
                <a:lnTo>
                  <a:pt x="0" y="0"/>
                </a:lnTo>
                <a:lnTo>
                  <a:pt x="0" y="2104644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99969" y="3083639"/>
            <a:ext cx="16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700" spc="-150" dirty="0">
                <a:latin typeface="Symbol"/>
                <a:cs typeface="Symbol"/>
              </a:rPr>
              <a:t>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9969" y="2857106"/>
            <a:ext cx="16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2700" spc="-150" dirty="0">
                <a:latin typeface="Symbol"/>
                <a:cs typeface="Symbol"/>
              </a:rPr>
              <a:t>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4569" y="3340674"/>
            <a:ext cx="214629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ts val="2915"/>
              </a:lnSpc>
              <a:spcBef>
                <a:spcPts val="90"/>
              </a:spcBef>
            </a:pPr>
            <a:r>
              <a:rPr sz="2700" spc="-150" dirty="0">
                <a:latin typeface="Symbol"/>
                <a:cs typeface="Symbol"/>
              </a:rPr>
              <a:t></a:t>
            </a:r>
            <a:endParaRPr sz="2700">
              <a:latin typeface="Symbol"/>
              <a:cs typeface="Symbol"/>
            </a:endParaRPr>
          </a:p>
          <a:p>
            <a:pPr marL="25400">
              <a:lnSpc>
                <a:spcPts val="2585"/>
              </a:lnSpc>
            </a:pPr>
            <a:r>
              <a:rPr sz="2700" spc="-150" dirty="0">
                <a:latin typeface="Symbol"/>
                <a:cs typeface="Symbol"/>
              </a:rPr>
              <a:t></a:t>
            </a:r>
            <a:endParaRPr sz="2700">
              <a:latin typeface="Symbol"/>
              <a:cs typeface="Symbol"/>
            </a:endParaRPr>
          </a:p>
          <a:p>
            <a:pPr marL="25400">
              <a:lnSpc>
                <a:spcPts val="2910"/>
              </a:lnSpc>
            </a:pPr>
            <a:r>
              <a:rPr sz="2700" spc="-745" dirty="0">
                <a:latin typeface="Symbol"/>
                <a:cs typeface="Symbol"/>
              </a:rPr>
              <a:t></a:t>
            </a:r>
            <a:r>
              <a:rPr sz="4050" spc="-1117" baseline="-24691" dirty="0">
                <a:latin typeface="Symbol"/>
                <a:cs typeface="Symbol"/>
              </a:rPr>
              <a:t></a:t>
            </a:r>
            <a:endParaRPr sz="4050" baseline="-24691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74569" y="2505170"/>
            <a:ext cx="384175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4050" spc="-157" baseline="-4115" dirty="0">
                <a:latin typeface="Symbol"/>
                <a:cs typeface="Symbol"/>
              </a:rPr>
              <a:t></a:t>
            </a:r>
            <a:r>
              <a:rPr sz="2700" i="1" spc="-105" dirty="0">
                <a:latin typeface="Times New Roman"/>
                <a:cs typeface="Times New Roman"/>
              </a:rPr>
              <a:t>a</a:t>
            </a:r>
            <a:r>
              <a:rPr sz="2325" spc="-157" baseline="-23297" dirty="0">
                <a:latin typeface="Times New Roman"/>
                <a:cs typeface="Times New Roman"/>
              </a:rPr>
              <a:t>11</a:t>
            </a:r>
            <a:r>
              <a:rPr sz="2700" spc="-105" dirty="0">
                <a:latin typeface="Times New Roman"/>
                <a:cs typeface="Times New Roman"/>
              </a:rPr>
              <a:t>'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i="1" spc="-185" dirty="0">
                <a:latin typeface="Times New Roman"/>
                <a:cs typeface="Times New Roman"/>
              </a:rPr>
              <a:t>x</a:t>
            </a:r>
            <a:r>
              <a:rPr sz="2325" spc="-277" baseline="-23297" dirty="0">
                <a:latin typeface="Times New Roman"/>
                <a:cs typeface="Times New Roman"/>
              </a:rPr>
              <a:t>1</a:t>
            </a:r>
            <a:r>
              <a:rPr sz="2325" spc="-120" baseline="-23297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i="1" spc="-130" dirty="0">
                <a:latin typeface="Times New Roman"/>
                <a:cs typeface="Times New Roman"/>
              </a:rPr>
              <a:t>a</a:t>
            </a:r>
            <a:r>
              <a:rPr sz="2325" spc="-195" baseline="-23297" dirty="0">
                <a:latin typeface="Times New Roman"/>
                <a:cs typeface="Times New Roman"/>
              </a:rPr>
              <a:t>12</a:t>
            </a:r>
            <a:r>
              <a:rPr sz="2325" spc="-307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r>
              <a:rPr sz="2700" spc="-330" dirty="0">
                <a:latin typeface="Times New Roman"/>
                <a:cs typeface="Times New Roman"/>
              </a:rPr>
              <a:t> </a:t>
            </a:r>
            <a:r>
              <a:rPr sz="2700" i="1" spc="-110" dirty="0">
                <a:latin typeface="Times New Roman"/>
                <a:cs typeface="Times New Roman"/>
              </a:rPr>
              <a:t>x</a:t>
            </a:r>
            <a:r>
              <a:rPr sz="2325" spc="-165" baseline="-23297" dirty="0">
                <a:latin typeface="Times New Roman"/>
                <a:cs typeface="Times New Roman"/>
              </a:rPr>
              <a:t>2</a:t>
            </a:r>
            <a:r>
              <a:rPr sz="2325" spc="-75" baseline="-23297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409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...</a:t>
            </a:r>
            <a:r>
              <a:rPr sz="2700" spc="-445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i="1" spc="-155" dirty="0">
                <a:latin typeface="Times New Roman"/>
                <a:cs typeface="Times New Roman"/>
              </a:rPr>
              <a:t>a</a:t>
            </a:r>
            <a:r>
              <a:rPr sz="2325" spc="-232" baseline="-23297" dirty="0">
                <a:latin typeface="Times New Roman"/>
                <a:cs typeface="Times New Roman"/>
              </a:rPr>
              <a:t>1</a:t>
            </a:r>
            <a:r>
              <a:rPr sz="2325" i="1" spc="-232" baseline="-23297" dirty="0">
                <a:latin typeface="Times New Roman"/>
                <a:cs typeface="Times New Roman"/>
              </a:rPr>
              <a:t>n</a:t>
            </a:r>
            <a:r>
              <a:rPr sz="2325" i="1" spc="-179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i="1" spc="-105" dirty="0">
                <a:latin typeface="Times New Roman"/>
                <a:cs typeface="Times New Roman"/>
              </a:rPr>
              <a:t>x</a:t>
            </a:r>
            <a:r>
              <a:rPr sz="2325" i="1" spc="-157" baseline="-23297" dirty="0">
                <a:latin typeface="Times New Roman"/>
                <a:cs typeface="Times New Roman"/>
              </a:rPr>
              <a:t>n</a:t>
            </a:r>
            <a:r>
              <a:rPr sz="2325" i="1" spc="172" baseline="-23297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i="1" spc="-240" dirty="0">
                <a:latin typeface="Times New Roman"/>
                <a:cs typeface="Times New Roman"/>
              </a:rPr>
              <a:t>b</a:t>
            </a:r>
            <a:r>
              <a:rPr sz="2325" spc="-359" baseline="-23297" dirty="0">
                <a:latin typeface="Times New Roman"/>
                <a:cs typeface="Times New Roman"/>
              </a:rPr>
              <a:t>1</a:t>
            </a:r>
            <a:r>
              <a:rPr sz="2325" spc="-352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0221" y="2915540"/>
            <a:ext cx="2868930" cy="158242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R="43815" algn="r">
              <a:lnSpc>
                <a:spcPct val="100000"/>
              </a:lnSpc>
              <a:spcBef>
                <a:spcPts val="970"/>
              </a:spcBef>
            </a:pPr>
            <a:r>
              <a:rPr sz="2700" i="1" spc="-80" dirty="0">
                <a:latin typeface="Times New Roman"/>
                <a:cs typeface="Times New Roman"/>
              </a:rPr>
              <a:t>a</a:t>
            </a:r>
            <a:r>
              <a:rPr sz="2325" spc="-120" baseline="-23297" dirty="0">
                <a:latin typeface="Times New Roman"/>
                <a:cs typeface="Times New Roman"/>
              </a:rPr>
              <a:t>22</a:t>
            </a:r>
            <a:r>
              <a:rPr sz="2325" spc="-315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r>
              <a:rPr sz="2700" spc="-335" dirty="0">
                <a:latin typeface="Times New Roman"/>
                <a:cs typeface="Times New Roman"/>
              </a:rPr>
              <a:t> </a:t>
            </a:r>
            <a:r>
              <a:rPr sz="2700" i="1" spc="-105" dirty="0">
                <a:latin typeface="Times New Roman"/>
                <a:cs typeface="Times New Roman"/>
              </a:rPr>
              <a:t>x</a:t>
            </a:r>
            <a:r>
              <a:rPr sz="2325" spc="-157" baseline="-23297" dirty="0">
                <a:latin typeface="Times New Roman"/>
                <a:cs typeface="Times New Roman"/>
              </a:rPr>
              <a:t>2 </a:t>
            </a:r>
            <a:r>
              <a:rPr sz="2325" spc="-89" baseline="-23297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40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...</a:t>
            </a:r>
            <a:r>
              <a:rPr sz="2700" spc="-45" dirty="0">
                <a:latin typeface="Symbol"/>
                <a:cs typeface="Symbol"/>
              </a:rPr>
              <a:t>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i="1" spc="-70" dirty="0">
                <a:latin typeface="Times New Roman"/>
                <a:cs typeface="Times New Roman"/>
              </a:rPr>
              <a:t>a</a:t>
            </a:r>
            <a:r>
              <a:rPr sz="2325" spc="-104" baseline="-23297" dirty="0">
                <a:latin typeface="Times New Roman"/>
                <a:cs typeface="Times New Roman"/>
              </a:rPr>
              <a:t>2</a:t>
            </a:r>
            <a:r>
              <a:rPr sz="2325" i="1" spc="-104" baseline="-23297" dirty="0">
                <a:latin typeface="Times New Roman"/>
                <a:cs typeface="Times New Roman"/>
              </a:rPr>
              <a:t>n</a:t>
            </a:r>
            <a:r>
              <a:rPr sz="2325" i="1" spc="-157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r>
              <a:rPr sz="2700" spc="-340" dirty="0">
                <a:latin typeface="Times New Roman"/>
                <a:cs typeface="Times New Roman"/>
              </a:rPr>
              <a:t> </a:t>
            </a:r>
            <a:r>
              <a:rPr sz="2700" i="1" spc="-105" dirty="0">
                <a:latin typeface="Times New Roman"/>
                <a:cs typeface="Times New Roman"/>
              </a:rPr>
              <a:t>x</a:t>
            </a:r>
            <a:r>
              <a:rPr sz="2325" i="1" spc="-157" baseline="-23297" dirty="0">
                <a:latin typeface="Times New Roman"/>
                <a:cs typeface="Times New Roman"/>
              </a:rPr>
              <a:t>n </a:t>
            </a:r>
            <a:r>
              <a:rPr sz="2325" i="1" spc="172" baseline="-23297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225" dirty="0">
                <a:latin typeface="Times New Roman"/>
                <a:cs typeface="Times New Roman"/>
              </a:rPr>
              <a:t> </a:t>
            </a:r>
            <a:r>
              <a:rPr sz="2700" i="1" spc="-165" dirty="0">
                <a:latin typeface="Times New Roman"/>
                <a:cs typeface="Times New Roman"/>
              </a:rPr>
              <a:t>b</a:t>
            </a:r>
            <a:r>
              <a:rPr sz="2325" spc="-247" baseline="-23297" dirty="0">
                <a:latin typeface="Times New Roman"/>
                <a:cs typeface="Times New Roman"/>
              </a:rPr>
              <a:t>2</a:t>
            </a:r>
            <a:r>
              <a:rPr sz="2325" spc="-202" baseline="-23297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865"/>
              </a:spcBef>
            </a:pPr>
            <a:r>
              <a:rPr sz="2700" spc="-1635" dirty="0">
                <a:latin typeface="Lucida Sans"/>
                <a:cs typeface="Lucida Sans"/>
              </a:rPr>
              <a:t></a:t>
            </a:r>
            <a:endParaRPr sz="2700">
              <a:latin typeface="Lucida Sans"/>
              <a:cs typeface="Lucida Sans"/>
            </a:endParaRPr>
          </a:p>
          <a:p>
            <a:pPr marR="43815" algn="r">
              <a:lnSpc>
                <a:spcPct val="100000"/>
              </a:lnSpc>
              <a:spcBef>
                <a:spcPts val="800"/>
              </a:spcBef>
            </a:pPr>
            <a:r>
              <a:rPr sz="2700" i="1" spc="-80" dirty="0">
                <a:latin typeface="Times New Roman"/>
                <a:cs typeface="Times New Roman"/>
              </a:rPr>
              <a:t>a</a:t>
            </a:r>
            <a:r>
              <a:rPr sz="2325" i="1" spc="-120" baseline="-25089" dirty="0">
                <a:latin typeface="Times New Roman"/>
                <a:cs typeface="Times New Roman"/>
              </a:rPr>
              <a:t>nn </a:t>
            </a:r>
            <a:r>
              <a:rPr sz="2700" spc="-55" dirty="0">
                <a:latin typeface="Times New Roman"/>
                <a:cs typeface="Times New Roman"/>
              </a:rPr>
              <a:t>' </a:t>
            </a:r>
            <a:r>
              <a:rPr sz="2700" i="1" spc="-110" dirty="0">
                <a:latin typeface="Times New Roman"/>
                <a:cs typeface="Times New Roman"/>
              </a:rPr>
              <a:t>x</a:t>
            </a:r>
            <a:r>
              <a:rPr sz="2325" i="1" spc="-165" baseline="-25089" dirty="0">
                <a:latin typeface="Times New Roman"/>
                <a:cs typeface="Times New Roman"/>
              </a:rPr>
              <a:t>n 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370" dirty="0">
                <a:latin typeface="Times New Roman"/>
                <a:cs typeface="Times New Roman"/>
              </a:rPr>
              <a:t> </a:t>
            </a:r>
            <a:r>
              <a:rPr sz="2700" i="1" spc="-165" dirty="0">
                <a:latin typeface="Times New Roman"/>
                <a:cs typeface="Times New Roman"/>
              </a:rPr>
              <a:t>b</a:t>
            </a:r>
            <a:r>
              <a:rPr sz="2325" i="1" spc="-247" baseline="-25089" dirty="0">
                <a:latin typeface="Times New Roman"/>
                <a:cs typeface="Times New Roman"/>
              </a:rPr>
              <a:t>n </a:t>
            </a:r>
            <a:r>
              <a:rPr sz="2700" spc="-55" dirty="0">
                <a:latin typeface="Times New Roman"/>
                <a:cs typeface="Times New Roman"/>
              </a:rPr>
              <a:t>'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5721" y="2466213"/>
            <a:ext cx="3922395" cy="2162175"/>
          </a:xfrm>
          <a:custGeom>
            <a:avLst/>
            <a:gdLst/>
            <a:ahLst/>
            <a:cxnLst/>
            <a:rect l="l" t="t" r="r" b="b"/>
            <a:pathLst>
              <a:path w="3922395" h="2162175">
                <a:moveTo>
                  <a:pt x="0" y="2161794"/>
                </a:moveTo>
                <a:lnTo>
                  <a:pt x="3922013" y="2161794"/>
                </a:lnTo>
                <a:lnTo>
                  <a:pt x="3922013" y="0"/>
                </a:lnTo>
                <a:lnTo>
                  <a:pt x="0" y="0"/>
                </a:lnTo>
                <a:lnTo>
                  <a:pt x="0" y="2161794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73550" y="1235455"/>
            <a:ext cx="1614805" cy="1109980"/>
          </a:xfrm>
          <a:custGeom>
            <a:avLst/>
            <a:gdLst/>
            <a:ahLst/>
            <a:cxnLst/>
            <a:rect l="l" t="t" r="r" b="b"/>
            <a:pathLst>
              <a:path w="1614804" h="1109980">
                <a:moveTo>
                  <a:pt x="158876" y="0"/>
                </a:moveTo>
                <a:lnTo>
                  <a:pt x="0" y="247523"/>
                </a:lnTo>
                <a:lnTo>
                  <a:pt x="1151254" y="986028"/>
                </a:lnTo>
                <a:lnTo>
                  <a:pt x="1071879" y="1109853"/>
                </a:lnTo>
                <a:lnTo>
                  <a:pt x="1614424" y="1108456"/>
                </a:lnTo>
                <a:lnTo>
                  <a:pt x="1445909" y="738505"/>
                </a:lnTo>
                <a:lnTo>
                  <a:pt x="1310132" y="738505"/>
                </a:lnTo>
                <a:lnTo>
                  <a:pt x="158876" y="0"/>
                </a:lnTo>
                <a:close/>
              </a:path>
              <a:path w="1614804" h="1109980">
                <a:moveTo>
                  <a:pt x="1389507" y="614680"/>
                </a:moveTo>
                <a:lnTo>
                  <a:pt x="1310132" y="738505"/>
                </a:lnTo>
                <a:lnTo>
                  <a:pt x="1445909" y="738505"/>
                </a:lnTo>
                <a:lnTo>
                  <a:pt x="1389507" y="614680"/>
                </a:lnTo>
                <a:close/>
              </a:path>
            </a:pathLst>
          </a:custGeom>
          <a:solidFill>
            <a:srgbClr val="046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73550" y="1235455"/>
            <a:ext cx="1614805" cy="1109980"/>
          </a:xfrm>
          <a:custGeom>
            <a:avLst/>
            <a:gdLst/>
            <a:ahLst/>
            <a:cxnLst/>
            <a:rect l="l" t="t" r="r" b="b"/>
            <a:pathLst>
              <a:path w="1614804" h="1109980">
                <a:moveTo>
                  <a:pt x="158876" y="0"/>
                </a:moveTo>
                <a:lnTo>
                  <a:pt x="1310132" y="738505"/>
                </a:lnTo>
                <a:lnTo>
                  <a:pt x="1389507" y="614680"/>
                </a:lnTo>
                <a:lnTo>
                  <a:pt x="1614424" y="1108456"/>
                </a:lnTo>
                <a:lnTo>
                  <a:pt x="1071879" y="1109853"/>
                </a:lnTo>
                <a:lnTo>
                  <a:pt x="1151254" y="986028"/>
                </a:lnTo>
                <a:lnTo>
                  <a:pt x="0" y="247523"/>
                </a:lnTo>
                <a:lnTo>
                  <a:pt x="15887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46426" y="5657850"/>
            <a:ext cx="4878705" cy="742315"/>
          </a:xfrm>
          <a:prstGeom prst="rect">
            <a:avLst/>
          </a:prstGeom>
          <a:solidFill>
            <a:srgbClr val="DBF5F8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7005">
              <a:lnSpc>
                <a:spcPts val="5370"/>
              </a:lnSpc>
            </a:pPr>
            <a:r>
              <a:rPr sz="4650" i="1" spc="150" dirty="0">
                <a:latin typeface="Times New Roman"/>
                <a:cs typeface="Times New Roman"/>
              </a:rPr>
              <a:t>Ax</a:t>
            </a:r>
            <a:r>
              <a:rPr sz="4650" i="1" spc="225" dirty="0">
                <a:latin typeface="Times New Roman"/>
                <a:cs typeface="Times New Roman"/>
              </a:rPr>
              <a:t> </a:t>
            </a:r>
            <a:r>
              <a:rPr sz="4650" spc="270" dirty="0">
                <a:latin typeface="Symbol"/>
                <a:cs typeface="Symbol"/>
              </a:rPr>
              <a:t></a:t>
            </a:r>
            <a:r>
              <a:rPr sz="4650" spc="-175" dirty="0">
                <a:latin typeface="Times New Roman"/>
                <a:cs typeface="Times New Roman"/>
              </a:rPr>
              <a:t> </a:t>
            </a:r>
            <a:r>
              <a:rPr sz="4650" i="1" spc="245" dirty="0">
                <a:latin typeface="Times New Roman"/>
                <a:cs typeface="Times New Roman"/>
              </a:rPr>
              <a:t>b</a:t>
            </a:r>
            <a:r>
              <a:rPr sz="4650" i="1" spc="-155" dirty="0">
                <a:latin typeface="Times New Roman"/>
                <a:cs typeface="Times New Roman"/>
              </a:rPr>
              <a:t> </a:t>
            </a:r>
            <a:r>
              <a:rPr sz="4650" spc="484" dirty="0">
                <a:latin typeface="Symbol"/>
                <a:cs typeface="Symbol"/>
              </a:rPr>
              <a:t></a:t>
            </a:r>
            <a:r>
              <a:rPr sz="4650" spc="355" dirty="0">
                <a:latin typeface="Times New Roman"/>
                <a:cs typeface="Times New Roman"/>
              </a:rPr>
              <a:t> </a:t>
            </a:r>
            <a:r>
              <a:rPr sz="4650" i="1" spc="135" dirty="0">
                <a:latin typeface="Times New Roman"/>
                <a:cs typeface="Times New Roman"/>
              </a:rPr>
              <a:t>A</a:t>
            </a:r>
            <a:r>
              <a:rPr sz="4650" spc="135" dirty="0">
                <a:latin typeface="Times New Roman"/>
                <a:cs typeface="Times New Roman"/>
              </a:rPr>
              <a:t>'</a:t>
            </a:r>
            <a:r>
              <a:rPr sz="4650" spc="-425" dirty="0">
                <a:latin typeface="Times New Roman"/>
                <a:cs typeface="Times New Roman"/>
              </a:rPr>
              <a:t> </a:t>
            </a:r>
            <a:r>
              <a:rPr sz="4650" i="1" spc="215" dirty="0">
                <a:latin typeface="Times New Roman"/>
                <a:cs typeface="Times New Roman"/>
              </a:rPr>
              <a:t>x</a:t>
            </a:r>
            <a:r>
              <a:rPr sz="4650" i="1" spc="40" dirty="0">
                <a:latin typeface="Times New Roman"/>
                <a:cs typeface="Times New Roman"/>
              </a:rPr>
              <a:t> </a:t>
            </a:r>
            <a:r>
              <a:rPr sz="4650" spc="270" dirty="0">
                <a:latin typeface="Symbol"/>
                <a:cs typeface="Symbol"/>
              </a:rPr>
              <a:t></a:t>
            </a:r>
            <a:r>
              <a:rPr sz="4650" spc="-160" dirty="0">
                <a:latin typeface="Times New Roman"/>
                <a:cs typeface="Times New Roman"/>
              </a:rPr>
              <a:t> </a:t>
            </a:r>
            <a:r>
              <a:rPr sz="4650" i="1" spc="190" dirty="0">
                <a:latin typeface="Times New Roman"/>
                <a:cs typeface="Times New Roman"/>
              </a:rPr>
              <a:t>b</a:t>
            </a:r>
            <a:r>
              <a:rPr sz="4650" spc="190" dirty="0">
                <a:latin typeface="Times New Roman"/>
                <a:cs typeface="Times New Roman"/>
              </a:rPr>
              <a:t>'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55904" y="3553967"/>
            <a:ext cx="3580129" cy="1932939"/>
          </a:xfrm>
          <a:custGeom>
            <a:avLst/>
            <a:gdLst/>
            <a:ahLst/>
            <a:cxnLst/>
            <a:rect l="l" t="t" r="r" b="b"/>
            <a:pathLst>
              <a:path w="3580129" h="1932939">
                <a:moveTo>
                  <a:pt x="0" y="1932431"/>
                </a:moveTo>
                <a:lnTo>
                  <a:pt x="3579876" y="1932431"/>
                </a:lnTo>
                <a:lnTo>
                  <a:pt x="3579876" y="0"/>
                </a:lnTo>
                <a:lnTo>
                  <a:pt x="0" y="0"/>
                </a:lnTo>
                <a:lnTo>
                  <a:pt x="0" y="1932431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40820" y="3893274"/>
            <a:ext cx="1346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1280" y="4495656"/>
            <a:ext cx="1346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Symbol"/>
                <a:cs typeface="Symbol"/>
              </a:rPr>
              <a:t>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1280" y="5067485"/>
            <a:ext cx="13462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spc="15" dirty="0">
                <a:latin typeface="Symbol"/>
                <a:cs typeface="Symbol"/>
              </a:rPr>
              <a:t>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54306" y="4797144"/>
            <a:ext cx="24637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675" spc="37" baseline="-34013" dirty="0">
                <a:latin typeface="Times New Roman"/>
                <a:cs typeface="Times New Roman"/>
              </a:rPr>
              <a:t>'</a:t>
            </a:r>
            <a:r>
              <a:rPr sz="2450" spc="2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57861" y="4984796"/>
            <a:ext cx="1714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spc="2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25880" y="4797144"/>
            <a:ext cx="49085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294005" algn="l"/>
              </a:tabLst>
            </a:pPr>
            <a:r>
              <a:rPr sz="2450" spc="15" dirty="0">
                <a:latin typeface="Symbol"/>
                <a:cs typeface="Symbol"/>
              </a:rPr>
              <a:t></a:t>
            </a:r>
            <a:r>
              <a:rPr sz="2450" spc="15" dirty="0">
                <a:latin typeface="Times New Roman"/>
                <a:cs typeface="Times New Roman"/>
              </a:rPr>
              <a:t>	</a:t>
            </a:r>
            <a:r>
              <a:rPr sz="3675" spc="30" baseline="-34013" dirty="0">
                <a:latin typeface="Times New Roman"/>
                <a:cs typeface="Times New Roman"/>
              </a:rPr>
              <a:t>0</a:t>
            </a:r>
            <a:endParaRPr sz="3675" baseline="-34013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59177" y="5067485"/>
            <a:ext cx="416559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75" i="1" spc="37" baseline="1915" dirty="0">
                <a:latin typeface="Times New Roman"/>
                <a:cs typeface="Times New Roman"/>
              </a:rPr>
              <a:t>nn</a:t>
            </a:r>
            <a:r>
              <a:rPr sz="2175" i="1" spc="397" baseline="191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Symbol"/>
                <a:cs typeface="Symbol"/>
              </a:rPr>
              <a:t>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98201" y="4984796"/>
            <a:ext cx="1714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450" i="1" spc="20" dirty="0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2358" y="4275557"/>
            <a:ext cx="101473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817244" algn="l"/>
              </a:tabLst>
            </a:pPr>
            <a:r>
              <a:rPr sz="2450" i="1" spc="-15" dirty="0">
                <a:latin typeface="Times New Roman"/>
                <a:cs typeface="Times New Roman"/>
              </a:rPr>
              <a:t>A</a:t>
            </a:r>
            <a:r>
              <a:rPr sz="2450" spc="-15" dirty="0">
                <a:latin typeface="Times New Roman"/>
                <a:cs typeface="Times New Roman"/>
              </a:rPr>
              <a:t>'</a:t>
            </a:r>
            <a:r>
              <a:rPr sz="2450" spc="-370" dirty="0">
                <a:latin typeface="Times New Roman"/>
                <a:cs typeface="Times New Roman"/>
              </a:rPr>
              <a:t> </a:t>
            </a:r>
            <a:r>
              <a:rPr sz="2450" spc="25" dirty="0">
                <a:latin typeface="Symbol"/>
                <a:cs typeface="Symbol"/>
              </a:rPr>
              <a:t>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3675" spc="22" baseline="14739" dirty="0">
                <a:latin typeface="Symbol"/>
                <a:cs typeface="Symbol"/>
              </a:rPr>
              <a:t></a:t>
            </a:r>
            <a:r>
              <a:rPr sz="3675" spc="22" baseline="14739" dirty="0">
                <a:latin typeface="Times New Roman"/>
                <a:cs typeface="Times New Roman"/>
              </a:rPr>
              <a:t>	</a:t>
            </a:r>
            <a:r>
              <a:rPr sz="3675" spc="30" baseline="41950" dirty="0">
                <a:latin typeface="Times New Roman"/>
                <a:cs typeface="Times New Roman"/>
              </a:rPr>
              <a:t>0</a:t>
            </a:r>
            <a:endParaRPr sz="3675" baseline="4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13180" y="3474340"/>
            <a:ext cx="3025775" cy="191325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  <a:tabLst>
                <a:tab pos="922019" algn="l"/>
                <a:tab pos="1700530" algn="l"/>
                <a:tab pos="2395855" algn="l"/>
              </a:tabLst>
            </a:pPr>
            <a:r>
              <a:rPr sz="3675" spc="22" baseline="-4535" dirty="0">
                <a:latin typeface="Symbol"/>
                <a:cs typeface="Symbol"/>
              </a:rPr>
              <a:t></a:t>
            </a:r>
            <a:r>
              <a:rPr sz="3675" spc="-555" baseline="-4535" dirty="0">
                <a:latin typeface="Times New Roman"/>
                <a:cs typeface="Times New Roman"/>
              </a:rPr>
              <a:t> </a:t>
            </a:r>
            <a:r>
              <a:rPr sz="2450" i="1" spc="10" dirty="0">
                <a:latin typeface="Times New Roman"/>
                <a:cs typeface="Times New Roman"/>
              </a:rPr>
              <a:t>a</a:t>
            </a:r>
            <a:r>
              <a:rPr sz="2175" spc="15" baseline="-22988" dirty="0">
                <a:latin typeface="Times New Roman"/>
                <a:cs typeface="Times New Roman"/>
              </a:rPr>
              <a:t>11</a:t>
            </a:r>
            <a:r>
              <a:rPr sz="2450" spc="10" dirty="0">
                <a:latin typeface="Times New Roman"/>
                <a:cs typeface="Times New Roman"/>
              </a:rPr>
              <a:t>'	</a:t>
            </a:r>
            <a:r>
              <a:rPr sz="2450" i="1" spc="-25" dirty="0">
                <a:latin typeface="Times New Roman"/>
                <a:cs typeface="Times New Roman"/>
              </a:rPr>
              <a:t>a</a:t>
            </a:r>
            <a:r>
              <a:rPr sz="2175" spc="-37" baseline="-22988" dirty="0">
                <a:latin typeface="Times New Roman"/>
                <a:cs typeface="Times New Roman"/>
              </a:rPr>
              <a:t>12</a:t>
            </a:r>
            <a:r>
              <a:rPr sz="2175" spc="-247" baseline="-22988" dirty="0">
                <a:latin typeface="Times New Roman"/>
                <a:cs typeface="Times New Roman"/>
              </a:rPr>
              <a:t> </a:t>
            </a:r>
            <a:r>
              <a:rPr sz="2450" spc="5" dirty="0">
                <a:latin typeface="Times New Roman"/>
                <a:cs typeface="Times New Roman"/>
              </a:rPr>
              <a:t>'	</a:t>
            </a:r>
            <a:r>
              <a:rPr sz="2450" spc="875" dirty="0">
                <a:latin typeface="Lucida Sans"/>
                <a:cs typeface="Lucida Sans"/>
              </a:rPr>
              <a:t>	</a:t>
            </a:r>
            <a:r>
              <a:rPr sz="2450" i="1" spc="-45" dirty="0">
                <a:latin typeface="Times New Roman"/>
                <a:cs typeface="Times New Roman"/>
              </a:rPr>
              <a:t>a</a:t>
            </a:r>
            <a:r>
              <a:rPr sz="2175" spc="-67" baseline="-22988" dirty="0">
                <a:latin typeface="Times New Roman"/>
                <a:cs typeface="Times New Roman"/>
              </a:rPr>
              <a:t>1</a:t>
            </a:r>
            <a:r>
              <a:rPr sz="2175" i="1" spc="-67" baseline="-22988" dirty="0">
                <a:latin typeface="Times New Roman"/>
                <a:cs typeface="Times New Roman"/>
              </a:rPr>
              <a:t>n</a:t>
            </a:r>
            <a:r>
              <a:rPr sz="2175" i="1" spc="-254" baseline="-22988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'</a:t>
            </a:r>
            <a:r>
              <a:rPr sz="3675" spc="97" baseline="-4535" dirty="0">
                <a:latin typeface="Symbol"/>
                <a:cs typeface="Symbol"/>
              </a:rPr>
              <a:t></a:t>
            </a:r>
            <a:endParaRPr sz="3675" baseline="-4535">
              <a:latin typeface="Symbol"/>
              <a:cs typeface="Symbol"/>
            </a:endParaRPr>
          </a:p>
          <a:p>
            <a:pPr marL="38100">
              <a:lnSpc>
                <a:spcPts val="2280"/>
              </a:lnSpc>
              <a:spcBef>
                <a:spcPts val="775"/>
              </a:spcBef>
              <a:tabLst>
                <a:tab pos="910590" algn="l"/>
                <a:tab pos="1289685" algn="l"/>
                <a:tab pos="1700530" algn="l"/>
                <a:tab pos="2378075" algn="l"/>
                <a:tab pos="2773680" algn="l"/>
              </a:tabLst>
            </a:pPr>
            <a:r>
              <a:rPr sz="3675" spc="22" baseline="26077" dirty="0">
                <a:latin typeface="Symbol"/>
                <a:cs typeface="Symbol"/>
              </a:rPr>
              <a:t></a:t>
            </a:r>
            <a:r>
              <a:rPr sz="3675" spc="22" baseline="26077" dirty="0">
                <a:latin typeface="Times New Roman"/>
                <a:cs typeface="Times New Roman"/>
              </a:rPr>
              <a:t>	</a:t>
            </a:r>
            <a:r>
              <a:rPr sz="2450" i="1" spc="20" dirty="0">
                <a:latin typeface="Times New Roman"/>
                <a:cs typeface="Times New Roman"/>
              </a:rPr>
              <a:t>a	</a:t>
            </a:r>
            <a:r>
              <a:rPr sz="2450" spc="5" dirty="0">
                <a:latin typeface="Times New Roman"/>
                <a:cs typeface="Times New Roman"/>
              </a:rPr>
              <a:t>'	</a:t>
            </a:r>
            <a:r>
              <a:rPr sz="2450" spc="875" dirty="0">
                <a:latin typeface="Lucida Sans"/>
                <a:cs typeface="Lucida Sans"/>
              </a:rPr>
              <a:t>	</a:t>
            </a:r>
            <a:r>
              <a:rPr sz="2450" i="1" spc="20" dirty="0">
                <a:latin typeface="Times New Roman"/>
                <a:cs typeface="Times New Roman"/>
              </a:rPr>
              <a:t>a	</a:t>
            </a:r>
            <a:r>
              <a:rPr sz="2450" spc="-5" dirty="0">
                <a:latin typeface="Times New Roman"/>
                <a:cs typeface="Times New Roman"/>
              </a:rPr>
              <a:t>'</a:t>
            </a:r>
            <a:r>
              <a:rPr sz="3675" spc="-7" baseline="-27210" dirty="0">
                <a:latin typeface="Symbol"/>
                <a:cs typeface="Symbol"/>
              </a:rPr>
              <a:t></a:t>
            </a:r>
            <a:endParaRPr sz="3675" baseline="-27210">
              <a:latin typeface="Symbol"/>
              <a:cs typeface="Symbol"/>
            </a:endParaRPr>
          </a:p>
          <a:p>
            <a:pPr marL="1071880">
              <a:lnSpc>
                <a:spcPts val="1080"/>
              </a:lnSpc>
              <a:tabLst>
                <a:tab pos="2539365" algn="l"/>
              </a:tabLst>
            </a:pPr>
            <a:r>
              <a:rPr sz="1450" spc="25" dirty="0">
                <a:latin typeface="Times New Roman"/>
                <a:cs typeface="Times New Roman"/>
              </a:rPr>
              <a:t>22	</a:t>
            </a:r>
            <a:r>
              <a:rPr sz="1450" spc="45" dirty="0">
                <a:latin typeface="Times New Roman"/>
                <a:cs typeface="Times New Roman"/>
              </a:rPr>
              <a:t>2</a:t>
            </a:r>
            <a:r>
              <a:rPr sz="1450" i="1" spc="45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L="1806575">
              <a:lnSpc>
                <a:spcPct val="100000"/>
              </a:lnSpc>
              <a:spcBef>
                <a:spcPts val="220"/>
              </a:spcBef>
              <a:tabLst>
                <a:tab pos="2827020" algn="l"/>
              </a:tabLst>
            </a:pPr>
            <a:r>
              <a:rPr sz="3675" spc="-2017" baseline="-3401" dirty="0">
                <a:latin typeface="Lucida Sans"/>
                <a:cs typeface="Lucida Sans"/>
              </a:rPr>
              <a:t>	</a:t>
            </a:r>
            <a:r>
              <a:rPr sz="2450" spc="15" dirty="0">
                <a:latin typeface="Symbol"/>
                <a:cs typeface="Symbol"/>
              </a:rPr>
              <a:t></a:t>
            </a:r>
            <a:endParaRPr sz="2450">
              <a:latin typeface="Symbol"/>
              <a:cs typeface="Symbol"/>
            </a:endParaRPr>
          </a:p>
          <a:p>
            <a:pPr marL="1700530">
              <a:lnSpc>
                <a:spcPct val="100000"/>
              </a:lnSpc>
              <a:spcBef>
                <a:spcPts val="915"/>
              </a:spcBef>
            </a:pPr>
            <a:r>
              <a:rPr sz="2450" spc="875" dirty="0">
                <a:latin typeface="Lucida Sans"/>
                <a:cs typeface="Lucida Sans"/>
              </a:rPr>
              <a:t></a:t>
            </a:r>
            <a:endParaRPr sz="2450">
              <a:latin typeface="Lucida Sans"/>
              <a:cs typeface="Lucida San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7329" y="3525392"/>
            <a:ext cx="3637279" cy="1990089"/>
          </a:xfrm>
          <a:custGeom>
            <a:avLst/>
            <a:gdLst/>
            <a:ahLst/>
            <a:cxnLst/>
            <a:rect l="l" t="t" r="r" b="b"/>
            <a:pathLst>
              <a:path w="3637279" h="1990089">
                <a:moveTo>
                  <a:pt x="0" y="1989581"/>
                </a:moveTo>
                <a:lnTo>
                  <a:pt x="3637026" y="1989581"/>
                </a:lnTo>
                <a:lnTo>
                  <a:pt x="3637026" y="0"/>
                </a:lnTo>
                <a:lnTo>
                  <a:pt x="0" y="0"/>
                </a:lnTo>
                <a:lnTo>
                  <a:pt x="0" y="1989581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227387"/>
            <a:ext cx="811784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7780" indent="-27305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98450" algn="l"/>
              </a:tabLst>
            </a:pPr>
            <a:r>
              <a:rPr sz="3100" spc="125" dirty="0">
                <a:latin typeface="微软雅黑"/>
                <a:cs typeface="微软雅黑"/>
              </a:rPr>
              <a:t>为什么具有上三角系数矩阵的方程组要好于 </a:t>
            </a:r>
            <a:r>
              <a:rPr sz="3100" spc="-5" dirty="0">
                <a:latin typeface="微软雅黑"/>
                <a:cs typeface="微软雅黑"/>
              </a:rPr>
              <a:t>任意系数矩阵的方程组</a:t>
            </a:r>
            <a:r>
              <a:rPr sz="3100" spc="-25" dirty="0">
                <a:latin typeface="微软雅黑"/>
                <a:cs typeface="微软雅黑"/>
              </a:rPr>
              <a:t>呢</a:t>
            </a:r>
            <a:r>
              <a:rPr sz="3100" spc="-5" dirty="0">
                <a:latin typeface="微软雅黑"/>
                <a:cs typeface="微软雅黑"/>
              </a:rPr>
              <a:t>？</a:t>
            </a:r>
            <a:endParaRPr sz="3100">
              <a:latin typeface="微软雅黑"/>
              <a:cs typeface="微软雅黑"/>
            </a:endParaRPr>
          </a:p>
          <a:p>
            <a:pPr marL="665480" marR="29845" lvl="1" indent="-247015">
              <a:lnSpc>
                <a:spcPct val="130000"/>
              </a:lnSpc>
              <a:spcBef>
                <a:spcPts val="6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64540" algn="l"/>
                <a:tab pos="765175" algn="l"/>
              </a:tabLst>
            </a:pPr>
            <a:r>
              <a:rPr dirty="0"/>
              <a:t>	</a:t>
            </a:r>
            <a:r>
              <a:rPr sz="2800" spc="75" dirty="0">
                <a:latin typeface="微软雅黑"/>
                <a:cs typeface="微软雅黑"/>
              </a:rPr>
              <a:t>因为我们可以对具有上三角系数矩阵的方程组 </a:t>
            </a:r>
            <a:r>
              <a:rPr sz="2800" spc="-5" dirty="0">
                <a:latin typeface="微软雅黑"/>
                <a:cs typeface="微软雅黑"/>
              </a:rPr>
              <a:t>进行这种反向变换：</a:t>
            </a:r>
            <a:endParaRPr sz="2800">
              <a:latin typeface="微软雅黑"/>
              <a:cs typeface="微软雅黑"/>
            </a:endParaRPr>
          </a:p>
          <a:p>
            <a:pPr marL="1031240" lvl="2" indent="-339090">
              <a:lnSpc>
                <a:spcPct val="100000"/>
              </a:lnSpc>
              <a:spcBef>
                <a:spcPts val="980"/>
              </a:spcBef>
              <a:buClr>
                <a:srgbClr val="009DD9"/>
              </a:buClr>
              <a:buSzPct val="69230"/>
              <a:buFont typeface="Wingdings 2"/>
              <a:buChar char=""/>
              <a:tabLst>
                <a:tab pos="1031240" algn="l"/>
                <a:tab pos="1031875" algn="l"/>
              </a:tabLst>
            </a:pPr>
            <a:r>
              <a:rPr sz="2600" dirty="0">
                <a:latin typeface="微软雅黑"/>
                <a:cs typeface="微软雅黑"/>
              </a:rPr>
              <a:t>从最后一个方程中可以立</a:t>
            </a:r>
            <a:r>
              <a:rPr sz="2600" spc="-15" dirty="0">
                <a:latin typeface="微软雅黑"/>
                <a:cs typeface="微软雅黑"/>
              </a:rPr>
              <a:t>即</a:t>
            </a:r>
            <a:r>
              <a:rPr sz="2600" dirty="0">
                <a:latin typeface="微软雅黑"/>
                <a:cs typeface="微软雅黑"/>
              </a:rPr>
              <a:t>求</a:t>
            </a:r>
            <a:r>
              <a:rPr sz="2600" spc="5" dirty="0">
                <a:latin typeface="微软雅黑"/>
                <a:cs typeface="微软雅黑"/>
              </a:rPr>
              <a:t>出</a:t>
            </a:r>
            <a:r>
              <a:rPr sz="2600" dirty="0">
                <a:latin typeface="Arial"/>
                <a:cs typeface="Arial"/>
              </a:rPr>
              <a:t>x</a:t>
            </a:r>
            <a:r>
              <a:rPr sz="2550" baseline="-21241" dirty="0">
                <a:latin typeface="Arial"/>
                <a:cs typeface="Arial"/>
              </a:rPr>
              <a:t>n</a:t>
            </a:r>
            <a:r>
              <a:rPr sz="2600" dirty="0">
                <a:latin typeface="微软雅黑"/>
                <a:cs typeface="微软雅黑"/>
              </a:rPr>
              <a:t>的值</a:t>
            </a:r>
            <a:endParaRPr sz="2600">
              <a:latin typeface="微软雅黑"/>
              <a:cs typeface="微软雅黑"/>
            </a:endParaRPr>
          </a:p>
          <a:p>
            <a:pPr marL="1031240" lvl="2" indent="-339090">
              <a:lnSpc>
                <a:spcPct val="100000"/>
              </a:lnSpc>
              <a:spcBef>
                <a:spcPts val="935"/>
              </a:spcBef>
              <a:buClr>
                <a:srgbClr val="009DD9"/>
              </a:buClr>
              <a:buSzPct val="69230"/>
              <a:buFont typeface="Wingdings 2"/>
              <a:buChar char=""/>
              <a:tabLst>
                <a:tab pos="1031240" algn="l"/>
                <a:tab pos="1031875" algn="l"/>
              </a:tabLst>
            </a:pPr>
            <a:r>
              <a:rPr sz="2600" dirty="0">
                <a:latin typeface="微软雅黑"/>
                <a:cs typeface="微软雅黑"/>
              </a:rPr>
              <a:t>然后可以把这个值代入倒</a:t>
            </a:r>
            <a:r>
              <a:rPr sz="2600" spc="-15" dirty="0">
                <a:latin typeface="微软雅黑"/>
                <a:cs typeface="微软雅黑"/>
              </a:rPr>
              <a:t>数</a:t>
            </a:r>
            <a:r>
              <a:rPr sz="2600" dirty="0">
                <a:latin typeface="微软雅黑"/>
                <a:cs typeface="微软雅黑"/>
              </a:rPr>
              <a:t>第二</a:t>
            </a:r>
            <a:r>
              <a:rPr sz="2600" spc="-15" dirty="0">
                <a:latin typeface="微软雅黑"/>
                <a:cs typeface="微软雅黑"/>
              </a:rPr>
              <a:t>个</a:t>
            </a:r>
            <a:r>
              <a:rPr sz="2600" dirty="0">
                <a:latin typeface="微软雅黑"/>
                <a:cs typeface="微软雅黑"/>
              </a:rPr>
              <a:t>方程</a:t>
            </a:r>
            <a:r>
              <a:rPr sz="2600" spc="-15" dirty="0">
                <a:latin typeface="微软雅黑"/>
                <a:cs typeface="微软雅黑"/>
              </a:rPr>
              <a:t>求</a:t>
            </a:r>
            <a:r>
              <a:rPr sz="2600" spc="10" dirty="0">
                <a:latin typeface="微软雅黑"/>
                <a:cs typeface="微软雅黑"/>
              </a:rPr>
              <a:t>出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n-1</a:t>
            </a:r>
            <a:endParaRPr sz="2550" baseline="-21241">
              <a:latin typeface="Arial"/>
              <a:cs typeface="Arial"/>
            </a:endParaRPr>
          </a:p>
          <a:p>
            <a:pPr marL="1031240" lvl="2" indent="-339090">
              <a:lnSpc>
                <a:spcPct val="100000"/>
              </a:lnSpc>
              <a:spcBef>
                <a:spcPts val="935"/>
              </a:spcBef>
              <a:buClr>
                <a:srgbClr val="009DD9"/>
              </a:buClr>
              <a:buSzPct val="69230"/>
              <a:buFont typeface="Wingdings 2"/>
              <a:buChar char=""/>
              <a:tabLst>
                <a:tab pos="1031240" algn="l"/>
                <a:tab pos="1031875" algn="l"/>
              </a:tabLst>
            </a:pPr>
            <a:r>
              <a:rPr sz="2600" dirty="0">
                <a:latin typeface="微软雅黑"/>
                <a:cs typeface="微软雅黑"/>
              </a:rPr>
              <a:t>依此类</a:t>
            </a:r>
            <a:r>
              <a:rPr sz="2600" spc="5" dirty="0">
                <a:latin typeface="微软雅黑"/>
                <a:cs typeface="微软雅黑"/>
              </a:rPr>
              <a:t>推</a:t>
            </a:r>
            <a:r>
              <a:rPr sz="2600" dirty="0">
                <a:latin typeface="微软雅黑"/>
                <a:cs typeface="微软雅黑"/>
              </a:rPr>
              <a:t>，直到求出</a:t>
            </a:r>
            <a:r>
              <a:rPr sz="2600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微软雅黑"/>
                <a:cs typeface="微软雅黑"/>
              </a:rPr>
              <a:t>的值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09269"/>
            <a:ext cx="4887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例</a:t>
            </a:r>
            <a:r>
              <a:rPr sz="3200" spc="-110" dirty="0">
                <a:latin typeface="微软雅黑"/>
                <a:cs typeface="微软雅黑"/>
              </a:rPr>
              <a:t> </a:t>
            </a:r>
            <a:r>
              <a:rPr sz="3200" dirty="0">
                <a:latin typeface="微软雅黑"/>
                <a:cs typeface="微软雅黑"/>
              </a:rPr>
              <a:t>用高斯消去法解方程组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8771" y="3101272"/>
            <a:ext cx="197485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400" spc="-330" dirty="0">
                <a:latin typeface="Symbol"/>
                <a:cs typeface="Symbol"/>
              </a:rPr>
              <a:t>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8771" y="2354371"/>
            <a:ext cx="197485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400" spc="-330" dirty="0">
                <a:latin typeface="Symbol"/>
                <a:cs typeface="Symbol"/>
              </a:rPr>
              <a:t>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3371" y="2465397"/>
            <a:ext cx="2440305" cy="13576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5"/>
              </a:spcBef>
            </a:pPr>
            <a:r>
              <a:rPr sz="5100" spc="-434" baseline="-9803" dirty="0">
                <a:latin typeface="Symbol"/>
                <a:cs typeface="Symbol"/>
              </a:rPr>
              <a:t></a:t>
            </a:r>
            <a:r>
              <a:rPr sz="3400" spc="-290" dirty="0">
                <a:latin typeface="Times New Roman"/>
                <a:cs typeface="Times New Roman"/>
              </a:rPr>
              <a:t>4</a:t>
            </a:r>
            <a:r>
              <a:rPr sz="3400" i="1" spc="-290" dirty="0">
                <a:latin typeface="Times New Roman"/>
                <a:cs typeface="Times New Roman"/>
              </a:rPr>
              <a:t>x</a:t>
            </a:r>
            <a:r>
              <a:rPr sz="3000" spc="-434" baseline="-23611" dirty="0">
                <a:latin typeface="Times New Roman"/>
                <a:cs typeface="Times New Roman"/>
              </a:rPr>
              <a:t>1 </a:t>
            </a:r>
            <a:r>
              <a:rPr sz="3400" spc="-365" dirty="0">
                <a:latin typeface="Symbol"/>
                <a:cs typeface="Symbol"/>
              </a:rPr>
              <a:t>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40" dirty="0">
                <a:latin typeface="Times New Roman"/>
                <a:cs typeface="Times New Roman"/>
              </a:rPr>
              <a:t>x</a:t>
            </a:r>
            <a:r>
              <a:rPr sz="3000" spc="-359" baseline="-23611" dirty="0">
                <a:latin typeface="Times New Roman"/>
                <a:cs typeface="Times New Roman"/>
              </a:rPr>
              <a:t>2 </a:t>
            </a:r>
            <a:r>
              <a:rPr sz="3400" spc="-365" dirty="0">
                <a:latin typeface="Symbol"/>
                <a:cs typeface="Symbol"/>
              </a:rPr>
              <a:t>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65" dirty="0">
                <a:latin typeface="Times New Roman"/>
                <a:cs typeface="Times New Roman"/>
              </a:rPr>
              <a:t>x</a:t>
            </a:r>
            <a:r>
              <a:rPr sz="3000" spc="-397" baseline="-23611" dirty="0">
                <a:latin typeface="Times New Roman"/>
                <a:cs typeface="Times New Roman"/>
              </a:rPr>
              <a:t>3 </a:t>
            </a:r>
            <a:r>
              <a:rPr sz="3400" spc="-365" dirty="0">
                <a:latin typeface="Symbol"/>
                <a:cs typeface="Symbol"/>
              </a:rPr>
              <a:t></a:t>
            </a:r>
            <a:r>
              <a:rPr sz="3400" spc="-300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Times New Roman"/>
                <a:cs typeface="Times New Roman"/>
              </a:rPr>
              <a:t>5</a:t>
            </a:r>
            <a:endParaRPr sz="3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5100" spc="-427" baseline="-15522" dirty="0">
                <a:latin typeface="Symbol"/>
                <a:cs typeface="Symbol"/>
              </a:rPr>
              <a:t></a:t>
            </a:r>
            <a:r>
              <a:rPr sz="3400" i="1" spc="-285" dirty="0">
                <a:latin typeface="Times New Roman"/>
                <a:cs typeface="Times New Roman"/>
              </a:rPr>
              <a:t>x</a:t>
            </a:r>
            <a:r>
              <a:rPr sz="3000" spc="-427" baseline="-23611" dirty="0">
                <a:latin typeface="Times New Roman"/>
                <a:cs typeface="Times New Roman"/>
              </a:rPr>
              <a:t>1 </a:t>
            </a:r>
            <a:r>
              <a:rPr sz="3400" spc="-365" dirty="0">
                <a:latin typeface="Symbol"/>
                <a:cs typeface="Symbol"/>
              </a:rPr>
              <a:t>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45" dirty="0">
                <a:latin typeface="Times New Roman"/>
                <a:cs typeface="Times New Roman"/>
              </a:rPr>
              <a:t>x</a:t>
            </a:r>
            <a:r>
              <a:rPr sz="3000" spc="-367" baseline="-23611" dirty="0">
                <a:latin typeface="Times New Roman"/>
                <a:cs typeface="Times New Roman"/>
              </a:rPr>
              <a:t>2 </a:t>
            </a:r>
            <a:r>
              <a:rPr sz="3400" spc="-365" dirty="0">
                <a:latin typeface="Symbol"/>
                <a:cs typeface="Symbol"/>
              </a:rPr>
              <a:t>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65" dirty="0">
                <a:latin typeface="Times New Roman"/>
                <a:cs typeface="Times New Roman"/>
              </a:rPr>
              <a:t>x</a:t>
            </a:r>
            <a:r>
              <a:rPr sz="3000" spc="-397" baseline="-23611" dirty="0">
                <a:latin typeface="Times New Roman"/>
                <a:cs typeface="Times New Roman"/>
              </a:rPr>
              <a:t>3 </a:t>
            </a:r>
            <a:r>
              <a:rPr sz="3400" spc="-365" dirty="0">
                <a:latin typeface="Symbol"/>
                <a:cs typeface="Symbol"/>
              </a:rPr>
              <a:t></a:t>
            </a:r>
            <a:r>
              <a:rPr sz="3400" spc="-195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Times New Roman"/>
                <a:cs typeface="Times New Roman"/>
              </a:rPr>
              <a:t>0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371" y="1941294"/>
            <a:ext cx="2413635" cy="549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100" spc="-434" baseline="-4084" dirty="0">
                <a:latin typeface="Symbol"/>
                <a:cs typeface="Symbol"/>
              </a:rPr>
              <a:t></a:t>
            </a:r>
            <a:r>
              <a:rPr sz="3400" spc="-290" dirty="0">
                <a:latin typeface="Times New Roman"/>
                <a:cs typeface="Times New Roman"/>
              </a:rPr>
              <a:t>2</a:t>
            </a:r>
            <a:r>
              <a:rPr sz="3400" i="1" spc="-290" dirty="0">
                <a:latin typeface="Times New Roman"/>
                <a:cs typeface="Times New Roman"/>
              </a:rPr>
              <a:t>x</a:t>
            </a:r>
            <a:r>
              <a:rPr sz="3000" spc="-434" baseline="-23611" dirty="0">
                <a:latin typeface="Times New Roman"/>
                <a:cs typeface="Times New Roman"/>
              </a:rPr>
              <a:t>1 </a:t>
            </a:r>
            <a:r>
              <a:rPr sz="3400" spc="-365" dirty="0">
                <a:latin typeface="Symbol"/>
                <a:cs typeface="Symbol"/>
              </a:rPr>
              <a:t>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45" dirty="0">
                <a:latin typeface="Times New Roman"/>
                <a:cs typeface="Times New Roman"/>
              </a:rPr>
              <a:t>x</a:t>
            </a:r>
            <a:r>
              <a:rPr sz="3000" spc="-367" baseline="-23611" dirty="0">
                <a:latin typeface="Times New Roman"/>
                <a:cs typeface="Times New Roman"/>
              </a:rPr>
              <a:t>2 </a:t>
            </a:r>
            <a:r>
              <a:rPr sz="3400" spc="-365" dirty="0">
                <a:latin typeface="Symbol"/>
                <a:cs typeface="Symbol"/>
              </a:rPr>
              <a:t></a:t>
            </a:r>
            <a:r>
              <a:rPr sz="3400" spc="-365" dirty="0">
                <a:latin typeface="Times New Roman"/>
                <a:cs typeface="Times New Roman"/>
              </a:rPr>
              <a:t> </a:t>
            </a:r>
            <a:r>
              <a:rPr sz="3400" i="1" spc="-265" dirty="0">
                <a:latin typeface="Times New Roman"/>
                <a:cs typeface="Times New Roman"/>
              </a:rPr>
              <a:t>x</a:t>
            </a:r>
            <a:r>
              <a:rPr sz="3000" spc="-397" baseline="-23611" dirty="0">
                <a:latin typeface="Times New Roman"/>
                <a:cs typeface="Times New Roman"/>
              </a:rPr>
              <a:t>3 </a:t>
            </a:r>
            <a:r>
              <a:rPr sz="3400" spc="-365" dirty="0">
                <a:latin typeface="Symbol"/>
                <a:cs typeface="Symbol"/>
              </a:rPr>
              <a:t></a:t>
            </a:r>
            <a:r>
              <a:rPr sz="3400" spc="-484" dirty="0">
                <a:latin typeface="Times New Roman"/>
                <a:cs typeface="Times New Roman"/>
              </a:rPr>
              <a:t> </a:t>
            </a:r>
            <a:r>
              <a:rPr sz="3400" spc="-330" dirty="0">
                <a:latin typeface="Times New Roman"/>
                <a:cs typeface="Times New Roman"/>
              </a:rPr>
              <a:t>1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82667" y="2359151"/>
            <a:ext cx="3571240" cy="1610995"/>
          </a:xfrm>
          <a:custGeom>
            <a:avLst/>
            <a:gdLst/>
            <a:ahLst/>
            <a:cxnLst/>
            <a:rect l="l" t="t" r="r" b="b"/>
            <a:pathLst>
              <a:path w="3571240" h="1610995">
                <a:moveTo>
                  <a:pt x="0" y="1610868"/>
                </a:moveTo>
                <a:lnTo>
                  <a:pt x="3570732" y="1610868"/>
                </a:lnTo>
                <a:lnTo>
                  <a:pt x="3570732" y="0"/>
                </a:lnTo>
                <a:lnTo>
                  <a:pt x="0" y="0"/>
                </a:lnTo>
                <a:lnTo>
                  <a:pt x="0" y="1610868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29729" y="3005118"/>
            <a:ext cx="17018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00" spc="280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9729" y="3535932"/>
            <a:ext cx="17018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00" spc="280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030" y="3005118"/>
            <a:ext cx="17018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00" spc="280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1030" y="3535931"/>
            <a:ext cx="17018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500" spc="280" dirty="0">
                <a:latin typeface="Symbol"/>
                <a:cs typeface="Symbol"/>
              </a:rPr>
              <a:t>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2483" y="3312279"/>
            <a:ext cx="43307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750" spc="517" baseline="-24444" dirty="0">
                <a:latin typeface="Times New Roman"/>
                <a:cs typeface="Times New Roman"/>
              </a:rPr>
              <a:t>0</a:t>
            </a:r>
            <a:r>
              <a:rPr sz="2500" spc="34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5630" y="3312279"/>
            <a:ext cx="429259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500" spc="330" dirty="0">
                <a:latin typeface="Symbol"/>
                <a:cs typeface="Symbol"/>
              </a:rPr>
              <a:t></a:t>
            </a:r>
            <a:r>
              <a:rPr sz="3750" spc="494" baseline="-24444" dirty="0">
                <a:latin typeface="Times New Roman"/>
                <a:cs typeface="Times New Roman"/>
              </a:rPr>
              <a:t>1</a:t>
            </a:r>
            <a:endParaRPr sz="3750" baseline="-24444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2483" y="2697264"/>
            <a:ext cx="43307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750" spc="517" baseline="-36666" dirty="0">
                <a:latin typeface="Times New Roman"/>
                <a:cs typeface="Times New Roman"/>
              </a:rPr>
              <a:t>5</a:t>
            </a:r>
            <a:r>
              <a:rPr sz="2500" spc="34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1030" y="2209968"/>
            <a:ext cx="2759075" cy="165481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5"/>
              </a:spcBef>
              <a:tabLst>
                <a:tab pos="759460" algn="l"/>
                <a:tab pos="1673860" algn="l"/>
                <a:tab pos="2372995" algn="l"/>
              </a:tabLst>
            </a:pPr>
            <a:r>
              <a:rPr sz="3750" spc="532" baseline="-4444" dirty="0">
                <a:latin typeface="Symbol"/>
                <a:cs typeface="Symbol"/>
              </a:rPr>
              <a:t></a:t>
            </a:r>
            <a:r>
              <a:rPr sz="2500" spc="365" dirty="0">
                <a:latin typeface="Times New Roman"/>
                <a:cs typeface="Times New Roman"/>
              </a:rPr>
              <a:t>2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595" dirty="0">
                <a:latin typeface="Symbol"/>
                <a:cs typeface="Symbol"/>
              </a:rPr>
              <a:t></a:t>
            </a:r>
            <a:r>
              <a:rPr sz="2500" spc="36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365" dirty="0">
                <a:latin typeface="Times New Roman"/>
                <a:cs typeface="Times New Roman"/>
              </a:rPr>
              <a:t>1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440" dirty="0">
                <a:latin typeface="Times New Roman"/>
                <a:cs typeface="Times New Roman"/>
              </a:rPr>
              <a:t>1</a:t>
            </a:r>
            <a:r>
              <a:rPr sz="3750" spc="419" baseline="-4444" dirty="0">
                <a:latin typeface="Symbol"/>
                <a:cs typeface="Symbol"/>
              </a:rPr>
              <a:t></a:t>
            </a:r>
            <a:endParaRPr sz="3750" baseline="-4444">
              <a:latin typeface="Symbol"/>
              <a:cs typeface="Symbol"/>
            </a:endParaRPr>
          </a:p>
          <a:p>
            <a:pPr marL="862330">
              <a:lnSpc>
                <a:spcPct val="100000"/>
              </a:lnSpc>
              <a:spcBef>
                <a:spcPts val="1265"/>
              </a:spcBef>
              <a:tabLst>
                <a:tab pos="1570990" algn="l"/>
              </a:tabLst>
            </a:pPr>
            <a:r>
              <a:rPr sz="2500" spc="365" dirty="0">
                <a:latin typeface="Times New Roman"/>
                <a:cs typeface="Times New Roman"/>
              </a:rPr>
              <a:t>1	</a:t>
            </a:r>
            <a:r>
              <a:rPr sz="2500" spc="484" dirty="0">
                <a:latin typeface="Symbol"/>
                <a:cs typeface="Symbol"/>
              </a:rPr>
              <a:t></a:t>
            </a:r>
            <a:r>
              <a:rPr sz="2500" spc="484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862330">
              <a:lnSpc>
                <a:spcPct val="100000"/>
              </a:lnSpc>
              <a:spcBef>
                <a:spcPts val="1305"/>
              </a:spcBef>
              <a:tabLst>
                <a:tab pos="1673860" algn="l"/>
              </a:tabLst>
            </a:pPr>
            <a:r>
              <a:rPr sz="2500" spc="365" dirty="0">
                <a:latin typeface="Times New Roman"/>
                <a:cs typeface="Times New Roman"/>
              </a:rPr>
              <a:t>1	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1432" y="2907766"/>
            <a:ext cx="110045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500" i="1" spc="445" dirty="0">
                <a:latin typeface="Times New Roman"/>
                <a:cs typeface="Times New Roman"/>
              </a:rPr>
              <a:t>A </a:t>
            </a:r>
            <a:r>
              <a:rPr sz="2500" spc="400" dirty="0">
                <a:latin typeface="Symbol"/>
                <a:cs typeface="Symbol"/>
              </a:rPr>
              <a:t></a:t>
            </a:r>
            <a:r>
              <a:rPr sz="2500" spc="-300" dirty="0">
                <a:latin typeface="Times New Roman"/>
                <a:cs typeface="Times New Roman"/>
              </a:rPr>
              <a:t> </a:t>
            </a:r>
            <a:r>
              <a:rPr sz="3750" spc="540" baseline="36666" dirty="0">
                <a:latin typeface="Symbol"/>
                <a:cs typeface="Symbol"/>
              </a:rPr>
              <a:t></a:t>
            </a:r>
            <a:r>
              <a:rPr sz="2500" spc="360" dirty="0">
                <a:latin typeface="Times New Roman"/>
                <a:cs typeface="Times New Roman"/>
              </a:rPr>
              <a:t>4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91811" y="1845564"/>
            <a:ext cx="3561715" cy="513715"/>
          </a:xfrm>
          <a:custGeom>
            <a:avLst/>
            <a:gdLst/>
            <a:ahLst/>
            <a:cxnLst/>
            <a:rect l="l" t="t" r="r" b="b"/>
            <a:pathLst>
              <a:path w="3561715" h="513714">
                <a:moveTo>
                  <a:pt x="0" y="513588"/>
                </a:moveTo>
                <a:lnTo>
                  <a:pt x="3561588" y="513588"/>
                </a:lnTo>
                <a:lnTo>
                  <a:pt x="3561588" y="0"/>
                </a:lnTo>
                <a:lnTo>
                  <a:pt x="0" y="0"/>
                </a:lnTo>
                <a:lnTo>
                  <a:pt x="0" y="513588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83886" y="1945081"/>
            <a:ext cx="1869439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3100" b="1" spc="-10" dirty="0">
                <a:solidFill>
                  <a:srgbClr val="A40020"/>
                </a:solidFill>
                <a:latin typeface="微软雅黑"/>
                <a:cs typeface="微软雅黑"/>
              </a:rPr>
              <a:t>矩阵</a:t>
            </a:r>
            <a:r>
              <a:rPr sz="3100" b="1" spc="-10" dirty="0">
                <a:solidFill>
                  <a:srgbClr val="A40020"/>
                </a:solidFill>
                <a:latin typeface="Arial"/>
                <a:cs typeface="Arial"/>
              </a:rPr>
              <a:t>A</a:t>
            </a:r>
            <a:r>
              <a:rPr sz="3100" b="1" spc="-10" dirty="0">
                <a:solidFill>
                  <a:srgbClr val="A40020"/>
                </a:solidFill>
                <a:latin typeface="微软雅黑"/>
                <a:cs typeface="微软雅黑"/>
              </a:rPr>
              <a:t>为：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2124" y="4034028"/>
            <a:ext cx="7004684" cy="2433955"/>
          </a:xfrm>
          <a:custGeom>
            <a:avLst/>
            <a:gdLst/>
            <a:ahLst/>
            <a:cxnLst/>
            <a:rect l="l" t="t" r="r" b="b"/>
            <a:pathLst>
              <a:path w="7004684" h="2433954">
                <a:moveTo>
                  <a:pt x="0" y="2433828"/>
                </a:moveTo>
                <a:lnTo>
                  <a:pt x="7004304" y="2433828"/>
                </a:lnTo>
                <a:lnTo>
                  <a:pt x="7004304" y="0"/>
                </a:lnTo>
                <a:lnTo>
                  <a:pt x="0" y="0"/>
                </a:lnTo>
                <a:lnTo>
                  <a:pt x="0" y="2433828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5069" y="600769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318" y="0"/>
                </a:lnTo>
              </a:path>
            </a:pathLst>
          </a:custGeom>
          <a:ln w="17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8923" y="600769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348" y="0"/>
                </a:lnTo>
              </a:path>
            </a:pathLst>
          </a:custGeom>
          <a:ln w="17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6681" y="6007690"/>
            <a:ext cx="195580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289" y="0"/>
                </a:lnTo>
              </a:path>
            </a:pathLst>
          </a:custGeom>
          <a:ln w="17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521991" y="4057158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23701" y="4057158"/>
            <a:ext cx="385445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ts val="302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</a:t>
            </a:r>
            <a:endParaRPr sz="2800">
              <a:latin typeface="Symbol"/>
              <a:cs typeface="Symbol"/>
            </a:endParaRPr>
          </a:p>
          <a:p>
            <a:pPr marL="25400">
              <a:lnSpc>
                <a:spcPts val="3020"/>
              </a:lnSpc>
            </a:pPr>
            <a:r>
              <a:rPr sz="2800" spc="25" dirty="0">
                <a:latin typeface="Symbol"/>
                <a:cs typeface="Symbol"/>
              </a:rPr>
              <a:t></a:t>
            </a:r>
            <a:r>
              <a:rPr sz="4200" spc="37" baseline="-5952" dirty="0">
                <a:latin typeface="宋体"/>
                <a:cs typeface="宋体"/>
              </a:rPr>
              <a:t>2</a:t>
            </a:r>
            <a:endParaRPr sz="4200" baseline="-5952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28495" y="4398102"/>
            <a:ext cx="5689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aseline="-5952" dirty="0">
                <a:latin typeface="宋体"/>
                <a:cs typeface="宋体"/>
              </a:rPr>
              <a:t>1</a:t>
            </a:r>
            <a:r>
              <a:rPr sz="4200" spc="22" baseline="-5952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80989" y="4772494"/>
            <a:ext cx="4959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aseline="-30753" dirty="0">
                <a:latin typeface="宋体"/>
                <a:cs typeface="宋体"/>
              </a:rPr>
              <a:t>3</a:t>
            </a:r>
            <a:r>
              <a:rPr sz="4200" spc="-832" baseline="-30753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79784" y="4328605"/>
            <a:ext cx="2571750" cy="1628139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4"/>
              </a:spcBef>
              <a:tabLst>
                <a:tab pos="653415" algn="l"/>
                <a:tab pos="1426210" algn="l"/>
                <a:tab pos="2127250" algn="l"/>
              </a:tabLst>
            </a:pPr>
            <a:r>
              <a:rPr sz="2800" spc="20" dirty="0">
                <a:latin typeface="Symbol"/>
                <a:cs typeface="Symbol"/>
              </a:rPr>
              <a:t></a:t>
            </a:r>
            <a:r>
              <a:rPr sz="2800" spc="20" dirty="0">
                <a:latin typeface="宋体"/>
                <a:cs typeface="宋体"/>
              </a:rPr>
              <a:t>2	</a:t>
            </a:r>
            <a:r>
              <a:rPr sz="2800" spc="-10" dirty="0">
                <a:latin typeface="Symbol"/>
                <a:cs typeface="Symbol"/>
              </a:rPr>
              <a:t></a:t>
            </a:r>
            <a:r>
              <a:rPr sz="2800" spc="-10" dirty="0">
                <a:latin typeface="宋体"/>
                <a:cs typeface="宋体"/>
              </a:rPr>
              <a:t>1	</a:t>
            </a:r>
            <a:r>
              <a:rPr sz="2800" dirty="0">
                <a:latin typeface="宋体"/>
                <a:cs typeface="宋体"/>
              </a:rPr>
              <a:t>1	1</a:t>
            </a:r>
            <a:r>
              <a:rPr sz="2800" spc="-57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</a:t>
            </a:r>
            <a:endParaRPr sz="2800">
              <a:latin typeface="Symbol"/>
              <a:cs typeface="Symbol"/>
            </a:endParaRPr>
          </a:p>
          <a:p>
            <a:pPr marL="731520">
              <a:lnSpc>
                <a:spcPct val="100000"/>
              </a:lnSpc>
              <a:spcBef>
                <a:spcPts val="850"/>
              </a:spcBef>
              <a:tabLst>
                <a:tab pos="1337945" algn="l"/>
              </a:tabLst>
            </a:pPr>
            <a:r>
              <a:rPr sz="2800" dirty="0">
                <a:latin typeface="宋体"/>
                <a:cs typeface="宋体"/>
              </a:rPr>
              <a:t>3	</a:t>
            </a:r>
            <a:r>
              <a:rPr sz="2800" spc="-10" dirty="0">
                <a:latin typeface="Symbol"/>
                <a:cs typeface="Symbol"/>
              </a:rPr>
              <a:t></a:t>
            </a:r>
            <a:r>
              <a:rPr sz="2800" spc="-10" dirty="0">
                <a:latin typeface="宋体"/>
                <a:cs typeface="宋体"/>
              </a:rPr>
              <a:t>3</a:t>
            </a:r>
            <a:endParaRPr sz="2800">
              <a:latin typeface="宋体"/>
              <a:cs typeface="宋体"/>
            </a:endParaRPr>
          </a:p>
          <a:p>
            <a:pPr marL="732790">
              <a:lnSpc>
                <a:spcPct val="100000"/>
              </a:lnSpc>
              <a:spcBef>
                <a:spcPts val="840"/>
              </a:spcBef>
              <a:tabLst>
                <a:tab pos="1428750" algn="l"/>
              </a:tabLst>
            </a:pPr>
            <a:r>
              <a:rPr sz="2800" dirty="0">
                <a:latin typeface="宋体"/>
                <a:cs typeface="宋体"/>
              </a:rPr>
              <a:t>0	2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21991" y="5080017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79784" y="5113437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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49101" y="5080017"/>
            <a:ext cx="149860" cy="793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302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</a:t>
            </a:r>
            <a:endParaRPr sz="2800">
              <a:latin typeface="Symbol"/>
              <a:cs typeface="Symbol"/>
            </a:endParaRPr>
          </a:p>
          <a:p>
            <a:pPr>
              <a:lnSpc>
                <a:spcPts val="3020"/>
              </a:lnSpc>
            </a:pPr>
            <a:r>
              <a:rPr sz="2800" dirty="0">
                <a:latin typeface="Symbol"/>
                <a:cs typeface="Symbol"/>
              </a:rPr>
              <a:t>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78698" y="5420960"/>
            <a:ext cx="418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aseline="-12896" dirty="0">
                <a:latin typeface="宋体"/>
                <a:cs typeface="宋体"/>
              </a:rPr>
              <a:t>1</a:t>
            </a:r>
            <a:r>
              <a:rPr sz="4200" spc="-1710" baseline="-12896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54384" y="5454381"/>
            <a:ext cx="381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Symbol"/>
                <a:cs typeface="Symbol"/>
              </a:rPr>
              <a:t></a:t>
            </a:r>
            <a:r>
              <a:rPr sz="4200" spc="15" baseline="-7936" dirty="0">
                <a:latin typeface="宋体"/>
                <a:cs typeface="宋体"/>
              </a:rPr>
              <a:t>0</a:t>
            </a:r>
            <a:endParaRPr sz="4200" baseline="-7936">
              <a:latin typeface="宋体"/>
              <a:cs typeface="宋体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9784" y="5632493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95912" y="5113437"/>
            <a:ext cx="581025" cy="84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322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  <a:p>
            <a:pPr marL="25400">
              <a:lnSpc>
                <a:spcPts val="3220"/>
              </a:lnSpc>
            </a:pPr>
            <a:r>
              <a:rPr sz="2800" spc="15" dirty="0">
                <a:latin typeface="Symbol"/>
                <a:cs typeface="Symbol"/>
              </a:rPr>
              <a:t></a:t>
            </a:r>
            <a:r>
              <a:rPr sz="2800" spc="15" dirty="0">
                <a:latin typeface="宋体"/>
                <a:cs typeface="宋体"/>
              </a:rPr>
              <a:t>2</a:t>
            </a:r>
            <a:r>
              <a:rPr sz="4200" spc="22" baseline="-19841" dirty="0">
                <a:latin typeface="Symbol"/>
                <a:cs typeface="Symbol"/>
              </a:rPr>
              <a:t></a:t>
            </a:r>
            <a:endParaRPr sz="4200" baseline="-19841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90008" y="5728454"/>
            <a:ext cx="208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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49101" y="5728454"/>
            <a:ext cx="332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4200" spc="44" baseline="-4960" dirty="0">
                <a:latin typeface="Symbol"/>
                <a:cs typeface="Symbol"/>
              </a:rPr>
              <a:t></a:t>
            </a:r>
            <a:r>
              <a:rPr sz="2800" dirty="0">
                <a:latin typeface="宋体"/>
                <a:cs typeface="宋体"/>
              </a:rPr>
              <a:t>0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21991" y="5761904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Symbol"/>
                <a:cs typeface="Symbol"/>
              </a:rPr>
              <a:t>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4028" y="4352523"/>
            <a:ext cx="4808855" cy="210629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570865" algn="ctr">
              <a:lnSpc>
                <a:spcPct val="100000"/>
              </a:lnSpc>
              <a:spcBef>
                <a:spcPts val="760"/>
              </a:spcBef>
              <a:tabLst>
                <a:tab pos="773430" algn="l"/>
              </a:tabLst>
            </a:pPr>
            <a:r>
              <a:rPr sz="2800" spc="-5" dirty="0">
                <a:latin typeface="Symbol"/>
                <a:cs typeface="Symbol"/>
              </a:rPr>
              <a:t></a:t>
            </a:r>
            <a:r>
              <a:rPr sz="2800" spc="-5" dirty="0">
                <a:latin typeface="宋体"/>
                <a:cs typeface="宋体"/>
              </a:rPr>
              <a:t>1	</a:t>
            </a:r>
            <a:r>
              <a:rPr sz="2800" dirty="0">
                <a:latin typeface="宋体"/>
                <a:cs typeface="宋体"/>
              </a:rPr>
              <a:t>1</a:t>
            </a:r>
            <a:endParaRPr sz="2800">
              <a:latin typeface="宋体"/>
              <a:cs typeface="宋体"/>
            </a:endParaRPr>
          </a:p>
          <a:p>
            <a:pPr marL="76200">
              <a:lnSpc>
                <a:spcPct val="100000"/>
              </a:lnSpc>
              <a:spcBef>
                <a:spcPts val="695"/>
              </a:spcBef>
              <a:tabLst>
                <a:tab pos="984885" algn="l"/>
                <a:tab pos="1718310" algn="l"/>
                <a:tab pos="2323465" algn="l"/>
                <a:tab pos="3188335" algn="l"/>
                <a:tab pos="3874135" algn="l"/>
                <a:tab pos="4415155" algn="l"/>
              </a:tabLst>
            </a:pPr>
            <a:r>
              <a:rPr sz="2950" i="1" spc="-75" dirty="0">
                <a:latin typeface="宋体"/>
                <a:cs typeface="宋体"/>
              </a:rPr>
              <a:t>A</a:t>
            </a:r>
            <a:r>
              <a:rPr sz="2950" i="1" spc="15" dirty="0">
                <a:latin typeface="宋体"/>
                <a:cs typeface="宋体"/>
              </a:rPr>
              <a:t> </a:t>
            </a:r>
            <a:r>
              <a:rPr sz="2800" spc="5" dirty="0">
                <a:latin typeface="Symbol"/>
                <a:cs typeface="Symbol"/>
              </a:rPr>
              <a:t>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4200" spc="22" baseline="36706" dirty="0">
                <a:latin typeface="Symbol"/>
                <a:cs typeface="Symbol"/>
              </a:rPr>
              <a:t></a:t>
            </a:r>
            <a:r>
              <a:rPr sz="2800" spc="15" dirty="0">
                <a:latin typeface="宋体"/>
                <a:cs typeface="宋体"/>
              </a:rPr>
              <a:t>0	</a:t>
            </a:r>
            <a:r>
              <a:rPr sz="2800" dirty="0">
                <a:latin typeface="宋体"/>
                <a:cs typeface="宋体"/>
              </a:rPr>
              <a:t>3	</a:t>
            </a:r>
            <a:r>
              <a:rPr sz="2800" spc="-5" dirty="0">
                <a:latin typeface="Symbol"/>
                <a:cs typeface="Symbol"/>
              </a:rPr>
              <a:t></a:t>
            </a:r>
            <a:r>
              <a:rPr sz="2800" spc="-5" dirty="0">
                <a:latin typeface="宋体"/>
                <a:cs typeface="宋体"/>
              </a:rPr>
              <a:t>3	</a:t>
            </a:r>
            <a:r>
              <a:rPr sz="2800" dirty="0">
                <a:latin typeface="宋体"/>
                <a:cs typeface="宋体"/>
              </a:rPr>
              <a:t>3</a:t>
            </a:r>
            <a:r>
              <a:rPr sz="2800" spc="105" dirty="0">
                <a:latin typeface="宋体"/>
                <a:cs typeface="宋体"/>
              </a:rPr>
              <a:t> </a:t>
            </a:r>
            <a:r>
              <a:rPr sz="4200" baseline="36706" dirty="0">
                <a:latin typeface="Symbol"/>
                <a:cs typeface="Symbol"/>
              </a:rPr>
              <a:t></a:t>
            </a:r>
            <a:r>
              <a:rPr sz="4200" baseline="36706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Symbol"/>
                <a:cs typeface="Symbol"/>
              </a:rPr>
              <a:t></a:t>
            </a:r>
            <a:r>
              <a:rPr sz="2800" spc="5" dirty="0">
                <a:latin typeface="Times New Roman"/>
                <a:cs typeface="Times New Roman"/>
              </a:rPr>
              <a:t>	</a:t>
            </a:r>
            <a:r>
              <a:rPr sz="4200" spc="7" baseline="30753" dirty="0">
                <a:latin typeface="Symbol"/>
                <a:cs typeface="Symbol"/>
              </a:rPr>
              <a:t></a:t>
            </a:r>
            <a:r>
              <a:rPr sz="2800" spc="5" dirty="0">
                <a:latin typeface="宋体"/>
                <a:cs typeface="宋体"/>
              </a:rPr>
              <a:t>0</a:t>
            </a:r>
            <a:endParaRPr sz="2800">
              <a:latin typeface="宋体"/>
              <a:cs typeface="宋体"/>
            </a:endParaRPr>
          </a:p>
          <a:p>
            <a:pPr marR="490855" algn="ctr">
              <a:lnSpc>
                <a:spcPct val="100000"/>
              </a:lnSpc>
              <a:spcBef>
                <a:spcPts val="810"/>
              </a:spcBef>
              <a:tabLst>
                <a:tab pos="693420" algn="l"/>
              </a:tabLst>
            </a:pPr>
            <a:r>
              <a:rPr sz="2800" dirty="0">
                <a:latin typeface="宋体"/>
                <a:cs typeface="宋体"/>
              </a:rPr>
              <a:t>3	1</a:t>
            </a:r>
            <a:endParaRPr sz="2800">
              <a:latin typeface="宋体"/>
              <a:cs typeface="宋体"/>
            </a:endParaRPr>
          </a:p>
          <a:p>
            <a:pPr marR="120650" algn="ctr">
              <a:lnSpc>
                <a:spcPct val="100000"/>
              </a:lnSpc>
              <a:spcBef>
                <a:spcPts val="595"/>
              </a:spcBef>
              <a:tabLst>
                <a:tab pos="736600" algn="l"/>
                <a:tab pos="1430020" algn="l"/>
                <a:tab pos="2357755" algn="l"/>
              </a:tabLst>
            </a:pPr>
            <a:r>
              <a:rPr sz="2800" dirty="0">
                <a:latin typeface="Symbol"/>
                <a:cs typeface="Symbol"/>
              </a:rPr>
              <a:t>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宋体"/>
                <a:cs typeface="宋体"/>
              </a:rPr>
              <a:t>2	2	2</a:t>
            </a:r>
            <a:r>
              <a:rPr sz="2800" spc="-1120" dirty="0">
                <a:latin typeface="宋体"/>
                <a:cs typeface="宋体"/>
              </a:rPr>
              <a:t> </a:t>
            </a:r>
            <a:r>
              <a:rPr sz="2800" dirty="0">
                <a:latin typeface="Symbol"/>
                <a:cs typeface="Symbol"/>
              </a:rPr>
              <a:t>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3549" y="4005453"/>
            <a:ext cx="7061834" cy="2491105"/>
          </a:xfrm>
          <a:custGeom>
            <a:avLst/>
            <a:gdLst/>
            <a:ahLst/>
            <a:cxnLst/>
            <a:rect l="l" t="t" r="r" b="b"/>
            <a:pathLst>
              <a:path w="7061834" h="2491104">
                <a:moveTo>
                  <a:pt x="0" y="2490978"/>
                </a:moveTo>
                <a:lnTo>
                  <a:pt x="7061454" y="2490978"/>
                </a:lnTo>
                <a:lnTo>
                  <a:pt x="7061454" y="0"/>
                </a:lnTo>
                <a:lnTo>
                  <a:pt x="0" y="0"/>
                </a:lnTo>
                <a:lnTo>
                  <a:pt x="0" y="2490978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59708" y="2756916"/>
            <a:ext cx="810895" cy="437515"/>
          </a:xfrm>
          <a:custGeom>
            <a:avLst/>
            <a:gdLst/>
            <a:ahLst/>
            <a:cxnLst/>
            <a:rect l="l" t="t" r="r" b="b"/>
            <a:pathLst>
              <a:path w="810895" h="437514">
                <a:moveTo>
                  <a:pt x="607949" y="0"/>
                </a:moveTo>
                <a:lnTo>
                  <a:pt x="607949" y="109347"/>
                </a:lnTo>
                <a:lnTo>
                  <a:pt x="0" y="109347"/>
                </a:lnTo>
                <a:lnTo>
                  <a:pt x="0" y="328041"/>
                </a:lnTo>
                <a:lnTo>
                  <a:pt x="607949" y="328041"/>
                </a:lnTo>
                <a:lnTo>
                  <a:pt x="607949" y="437388"/>
                </a:lnTo>
                <a:lnTo>
                  <a:pt x="810767" y="218694"/>
                </a:lnTo>
                <a:lnTo>
                  <a:pt x="607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831" y="1453896"/>
            <a:ext cx="8964168" cy="4091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0318" y="5636463"/>
            <a:ext cx="7435850" cy="9766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缺点</a:t>
            </a:r>
            <a:r>
              <a:rPr sz="2400" b="1" spc="-5" dirty="0">
                <a:solidFill>
                  <a:srgbClr val="FF3300"/>
                </a:solidFill>
                <a:latin typeface="微软雅黑"/>
                <a:cs typeface="微软雅黑"/>
              </a:rPr>
              <a:t>：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A[i,i]=0</a:t>
            </a:r>
            <a:r>
              <a:rPr sz="2400" b="1" spc="-5" dirty="0">
                <a:solidFill>
                  <a:srgbClr val="FF3300"/>
                </a:solidFill>
                <a:latin typeface="微软雅黑"/>
                <a:cs typeface="微软雅黑"/>
              </a:rPr>
              <a:t>；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A[i,i]</a:t>
            </a: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非常小，导致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A[j,i]/A[i,i]</a:t>
            </a: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非常大，</a:t>
            </a:r>
            <a:endParaRPr sz="24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A[j,k]</a:t>
            </a:r>
            <a:r>
              <a:rPr sz="2400" b="1" dirty="0">
                <a:solidFill>
                  <a:srgbClr val="FF3300"/>
                </a:solidFill>
                <a:latin typeface="微软雅黑"/>
                <a:cs typeface="微软雅黑"/>
              </a:rPr>
              <a:t>的新值会有舍入误差；内层循环效率非常低。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7555" y="836675"/>
            <a:ext cx="4881880" cy="2735580"/>
          </a:xfrm>
          <a:custGeom>
            <a:avLst/>
            <a:gdLst/>
            <a:ahLst/>
            <a:cxnLst/>
            <a:rect l="l" t="t" r="r" b="b"/>
            <a:pathLst>
              <a:path w="4881880" h="2735579">
                <a:moveTo>
                  <a:pt x="0" y="2735579"/>
                </a:moveTo>
                <a:lnTo>
                  <a:pt x="4881372" y="2735579"/>
                </a:lnTo>
                <a:lnTo>
                  <a:pt x="4881372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25240" y="1605868"/>
            <a:ext cx="2032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spc="-235" dirty="0">
                <a:latin typeface="Symbol"/>
                <a:cs typeface="Symbol"/>
              </a:rPr>
              <a:t>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5240" y="1311425"/>
            <a:ext cx="2032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0" spc="-235" dirty="0">
                <a:latin typeface="Symbol"/>
                <a:cs typeface="Symbol"/>
              </a:rPr>
              <a:t>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9840" y="1939956"/>
            <a:ext cx="254000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779"/>
              </a:lnSpc>
              <a:spcBef>
                <a:spcPts val="100"/>
              </a:spcBef>
            </a:pPr>
            <a:r>
              <a:rPr sz="3500" spc="-235" dirty="0">
                <a:latin typeface="Symbol"/>
                <a:cs typeface="Symbol"/>
              </a:rPr>
              <a:t></a:t>
            </a:r>
            <a:endParaRPr sz="3500">
              <a:latin typeface="Symbol"/>
              <a:cs typeface="Symbol"/>
            </a:endParaRPr>
          </a:p>
          <a:p>
            <a:pPr marL="25400">
              <a:lnSpc>
                <a:spcPts val="3354"/>
              </a:lnSpc>
            </a:pPr>
            <a:r>
              <a:rPr sz="3500" spc="-235" dirty="0">
                <a:latin typeface="Symbol"/>
                <a:cs typeface="Symbol"/>
              </a:rPr>
              <a:t></a:t>
            </a:r>
            <a:endParaRPr sz="3500">
              <a:latin typeface="Symbol"/>
              <a:cs typeface="Symbol"/>
            </a:endParaRPr>
          </a:p>
          <a:p>
            <a:pPr marL="25400">
              <a:lnSpc>
                <a:spcPts val="3775"/>
              </a:lnSpc>
            </a:pPr>
            <a:r>
              <a:rPr sz="3500" spc="-985" dirty="0">
                <a:latin typeface="Symbol"/>
                <a:cs typeface="Symbol"/>
              </a:rPr>
              <a:t></a:t>
            </a:r>
            <a:r>
              <a:rPr sz="5250" spc="-1477" baseline="-25396" dirty="0">
                <a:latin typeface="Symbol"/>
                <a:cs typeface="Symbol"/>
              </a:rPr>
              <a:t></a:t>
            </a:r>
            <a:endParaRPr sz="5250" baseline="-25396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5010" y="1828172"/>
            <a:ext cx="25317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559435" algn="l"/>
                <a:tab pos="1826895" algn="l"/>
                <a:tab pos="2406015" algn="l"/>
              </a:tabLst>
            </a:pPr>
            <a:r>
              <a:rPr sz="2050" spc="-75" dirty="0">
                <a:latin typeface="Times New Roman"/>
                <a:cs typeface="Times New Roman"/>
              </a:rPr>
              <a:t>2</a:t>
            </a:r>
            <a:r>
              <a:rPr sz="2050" spc="-145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145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2050" spc="-40" dirty="0">
                <a:latin typeface="Times New Roman"/>
                <a:cs typeface="Times New Roman"/>
              </a:rPr>
              <a:t>2</a:t>
            </a:r>
            <a:r>
              <a:rPr sz="2050" i="1" spc="-145" dirty="0">
                <a:latin typeface="Times New Roman"/>
                <a:cs typeface="Times New Roman"/>
              </a:rPr>
              <a:t>n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i="1" spc="-145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3584" y="2877341"/>
            <a:ext cx="17513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023619" algn="l"/>
              </a:tabLst>
            </a:pPr>
            <a:r>
              <a:rPr sz="3500" i="1" spc="-145" dirty="0">
                <a:latin typeface="Times New Roman"/>
                <a:cs typeface="Times New Roman"/>
              </a:rPr>
              <a:t>a</a:t>
            </a:r>
            <a:r>
              <a:rPr sz="3075" i="1" spc="-217" baseline="-24390" dirty="0">
                <a:latin typeface="Times New Roman"/>
                <a:cs typeface="Times New Roman"/>
              </a:rPr>
              <a:t>nn</a:t>
            </a:r>
            <a:r>
              <a:rPr sz="3075" i="1" spc="-367" baseline="-24390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r>
              <a:rPr sz="3500" spc="-440" dirty="0">
                <a:latin typeface="Times New Roman"/>
                <a:cs typeface="Times New Roman"/>
              </a:rPr>
              <a:t> </a:t>
            </a:r>
            <a:r>
              <a:rPr sz="3500" i="1" spc="-180" dirty="0">
                <a:latin typeface="Times New Roman"/>
                <a:cs typeface="Times New Roman"/>
              </a:rPr>
              <a:t>x</a:t>
            </a:r>
            <a:r>
              <a:rPr sz="3075" i="1" spc="-270" baseline="-24390" dirty="0">
                <a:latin typeface="Times New Roman"/>
                <a:cs typeface="Times New Roman"/>
              </a:rPr>
              <a:t>n	</a:t>
            </a:r>
            <a:r>
              <a:rPr sz="3500" spc="-260" dirty="0">
                <a:latin typeface="Symbol"/>
                <a:cs typeface="Symbol"/>
              </a:rPr>
              <a:t></a:t>
            </a:r>
            <a:r>
              <a:rPr sz="3500" spc="-260" dirty="0">
                <a:latin typeface="Times New Roman"/>
                <a:cs typeface="Times New Roman"/>
              </a:rPr>
              <a:t> </a:t>
            </a:r>
            <a:r>
              <a:rPr sz="3500" i="1" spc="-250" dirty="0">
                <a:latin typeface="Times New Roman"/>
                <a:cs typeface="Times New Roman"/>
              </a:rPr>
              <a:t>b</a:t>
            </a:r>
            <a:r>
              <a:rPr sz="3075" i="1" spc="-375" baseline="-24390" dirty="0">
                <a:latin typeface="Times New Roman"/>
                <a:cs typeface="Times New Roman"/>
              </a:rPr>
              <a:t>n</a:t>
            </a:r>
            <a:r>
              <a:rPr sz="3075" i="1" spc="-397" baseline="-24390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114" y="1532048"/>
            <a:ext cx="35394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7834" algn="l"/>
                <a:tab pos="966469" algn="l"/>
                <a:tab pos="2305685" algn="l"/>
                <a:tab pos="2841625" algn="l"/>
              </a:tabLst>
            </a:pPr>
            <a:r>
              <a:rPr sz="3500" i="1" spc="-235" dirty="0">
                <a:latin typeface="Times New Roman"/>
                <a:cs typeface="Times New Roman"/>
              </a:rPr>
              <a:t>a	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r>
              <a:rPr sz="3500" spc="-440" dirty="0">
                <a:latin typeface="Times New Roman"/>
                <a:cs typeface="Times New Roman"/>
              </a:rPr>
              <a:t> </a:t>
            </a:r>
            <a:r>
              <a:rPr sz="3500" i="1" spc="-210" dirty="0">
                <a:latin typeface="Times New Roman"/>
                <a:cs typeface="Times New Roman"/>
              </a:rPr>
              <a:t>x	</a:t>
            </a:r>
            <a:r>
              <a:rPr sz="3500" spc="-260" dirty="0">
                <a:latin typeface="Symbol"/>
                <a:cs typeface="Symbol"/>
              </a:rPr>
              <a:t></a:t>
            </a:r>
            <a:r>
              <a:rPr sz="3500" spc="-530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...</a:t>
            </a:r>
            <a:r>
              <a:rPr sz="3500" spc="-85" dirty="0">
                <a:latin typeface="Symbol"/>
                <a:cs typeface="Symbol"/>
              </a:rPr>
              <a:t></a:t>
            </a:r>
            <a:r>
              <a:rPr sz="3500" spc="-340" dirty="0">
                <a:latin typeface="Times New Roman"/>
                <a:cs typeface="Times New Roman"/>
              </a:rPr>
              <a:t> </a:t>
            </a:r>
            <a:r>
              <a:rPr sz="3500" i="1" spc="-235" dirty="0">
                <a:latin typeface="Times New Roman"/>
                <a:cs typeface="Times New Roman"/>
              </a:rPr>
              <a:t>a	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r>
              <a:rPr sz="3500" spc="-445" dirty="0">
                <a:latin typeface="Times New Roman"/>
                <a:cs typeface="Times New Roman"/>
              </a:rPr>
              <a:t> </a:t>
            </a:r>
            <a:r>
              <a:rPr sz="3500" i="1" spc="-210" dirty="0">
                <a:latin typeface="Times New Roman"/>
                <a:cs typeface="Times New Roman"/>
              </a:rPr>
              <a:t>x	</a:t>
            </a:r>
            <a:r>
              <a:rPr sz="3500" spc="-260" dirty="0">
                <a:latin typeface="Symbol"/>
                <a:cs typeface="Symbol"/>
              </a:rPr>
              <a:t></a:t>
            </a:r>
            <a:r>
              <a:rPr sz="3500" spc="-260" dirty="0">
                <a:latin typeface="Times New Roman"/>
                <a:cs typeface="Times New Roman"/>
              </a:rPr>
              <a:t> </a:t>
            </a:r>
            <a:r>
              <a:rPr sz="3500" i="1" spc="-235" dirty="0">
                <a:latin typeface="Times New Roman"/>
                <a:cs typeface="Times New Roman"/>
              </a:rPr>
              <a:t>b</a:t>
            </a:r>
            <a:r>
              <a:rPr sz="3500" i="1" spc="80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9840" y="853987"/>
            <a:ext cx="48348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153535" algn="l"/>
              </a:tabLst>
            </a:pPr>
            <a:r>
              <a:rPr sz="5250" spc="-262" baseline="-3968" dirty="0">
                <a:latin typeface="Symbol"/>
                <a:cs typeface="Symbol"/>
              </a:rPr>
              <a:t></a:t>
            </a:r>
            <a:r>
              <a:rPr sz="3500" i="1" spc="-175" dirty="0">
                <a:latin typeface="Times New Roman"/>
                <a:cs typeface="Times New Roman"/>
              </a:rPr>
              <a:t>a</a:t>
            </a:r>
            <a:r>
              <a:rPr sz="3075" spc="-262" baseline="-23035" dirty="0">
                <a:latin typeface="Times New Roman"/>
                <a:cs typeface="Times New Roman"/>
              </a:rPr>
              <a:t>11</a:t>
            </a:r>
            <a:r>
              <a:rPr sz="3500" spc="-175" dirty="0">
                <a:latin typeface="Times New Roman"/>
                <a:cs typeface="Times New Roman"/>
              </a:rPr>
              <a:t>'</a:t>
            </a:r>
            <a:r>
              <a:rPr sz="3500" spc="-440" dirty="0">
                <a:latin typeface="Times New Roman"/>
                <a:cs typeface="Times New Roman"/>
              </a:rPr>
              <a:t> </a:t>
            </a:r>
            <a:r>
              <a:rPr sz="3500" i="1" spc="-275" dirty="0">
                <a:latin typeface="Times New Roman"/>
                <a:cs typeface="Times New Roman"/>
              </a:rPr>
              <a:t>x</a:t>
            </a:r>
            <a:r>
              <a:rPr sz="3075" spc="-412" baseline="-23035" dirty="0">
                <a:latin typeface="Times New Roman"/>
                <a:cs typeface="Times New Roman"/>
              </a:rPr>
              <a:t>1 </a:t>
            </a:r>
            <a:r>
              <a:rPr sz="3075" spc="-135" baseline="-23035" dirty="0">
                <a:latin typeface="Times New Roman"/>
                <a:cs typeface="Times New Roman"/>
              </a:rPr>
              <a:t> </a:t>
            </a:r>
            <a:r>
              <a:rPr sz="3500" spc="-260" dirty="0">
                <a:latin typeface="Symbol"/>
                <a:cs typeface="Symbol"/>
              </a:rPr>
              <a:t></a:t>
            </a:r>
            <a:r>
              <a:rPr sz="3500" spc="-340" dirty="0">
                <a:latin typeface="Times New Roman"/>
                <a:cs typeface="Times New Roman"/>
              </a:rPr>
              <a:t> </a:t>
            </a:r>
            <a:r>
              <a:rPr sz="3500" i="1" spc="-210" dirty="0">
                <a:latin typeface="Times New Roman"/>
                <a:cs typeface="Times New Roman"/>
              </a:rPr>
              <a:t>a</a:t>
            </a:r>
            <a:r>
              <a:rPr sz="3075" spc="-315" baseline="-23035" dirty="0">
                <a:latin typeface="Times New Roman"/>
                <a:cs typeface="Times New Roman"/>
              </a:rPr>
              <a:t>12</a:t>
            </a:r>
            <a:r>
              <a:rPr sz="3075" spc="-405" baseline="-23035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r>
              <a:rPr sz="3500" spc="-434" dirty="0">
                <a:latin typeface="Times New Roman"/>
                <a:cs typeface="Times New Roman"/>
              </a:rPr>
              <a:t> </a:t>
            </a:r>
            <a:r>
              <a:rPr sz="3500" i="1" spc="-180" dirty="0">
                <a:latin typeface="Times New Roman"/>
                <a:cs typeface="Times New Roman"/>
              </a:rPr>
              <a:t>x</a:t>
            </a:r>
            <a:r>
              <a:rPr sz="3075" spc="-270" baseline="-23035" dirty="0">
                <a:latin typeface="Times New Roman"/>
                <a:cs typeface="Times New Roman"/>
              </a:rPr>
              <a:t>2 </a:t>
            </a:r>
            <a:r>
              <a:rPr sz="3075" spc="-75" baseline="-23035" dirty="0">
                <a:latin typeface="Times New Roman"/>
                <a:cs typeface="Times New Roman"/>
              </a:rPr>
              <a:t> </a:t>
            </a:r>
            <a:r>
              <a:rPr sz="3500" spc="-260" dirty="0">
                <a:latin typeface="Symbol"/>
                <a:cs typeface="Symbol"/>
              </a:rPr>
              <a:t></a:t>
            </a:r>
            <a:r>
              <a:rPr sz="3500" spc="-530" dirty="0">
                <a:latin typeface="Times New Roman"/>
                <a:cs typeface="Times New Roman"/>
              </a:rPr>
              <a:t> </a:t>
            </a:r>
            <a:r>
              <a:rPr sz="3500" spc="-80" dirty="0">
                <a:latin typeface="Times New Roman"/>
                <a:cs typeface="Times New Roman"/>
              </a:rPr>
              <a:t>...</a:t>
            </a:r>
            <a:r>
              <a:rPr sz="3500" spc="-80" dirty="0">
                <a:latin typeface="Symbol"/>
                <a:cs typeface="Symbol"/>
              </a:rPr>
              <a:t></a:t>
            </a:r>
            <a:r>
              <a:rPr sz="3500" spc="-340" dirty="0">
                <a:latin typeface="Times New Roman"/>
                <a:cs typeface="Times New Roman"/>
              </a:rPr>
              <a:t> </a:t>
            </a:r>
            <a:r>
              <a:rPr sz="3500" i="1" spc="-240" dirty="0">
                <a:latin typeface="Times New Roman"/>
                <a:cs typeface="Times New Roman"/>
              </a:rPr>
              <a:t>a</a:t>
            </a:r>
            <a:r>
              <a:rPr sz="3075" spc="-359" baseline="-23035" dirty="0">
                <a:latin typeface="Times New Roman"/>
                <a:cs typeface="Times New Roman"/>
              </a:rPr>
              <a:t>1</a:t>
            </a:r>
            <a:r>
              <a:rPr sz="3075" i="1" spc="-359" baseline="-23035" dirty="0">
                <a:latin typeface="Times New Roman"/>
                <a:cs typeface="Times New Roman"/>
              </a:rPr>
              <a:t>n</a:t>
            </a:r>
            <a:r>
              <a:rPr sz="3075" i="1" spc="-240" baseline="-23035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r>
              <a:rPr sz="3500" spc="-434" dirty="0">
                <a:latin typeface="Times New Roman"/>
                <a:cs typeface="Times New Roman"/>
              </a:rPr>
              <a:t> </a:t>
            </a:r>
            <a:r>
              <a:rPr sz="3500" i="1" spc="-175" dirty="0">
                <a:latin typeface="Times New Roman"/>
                <a:cs typeface="Times New Roman"/>
              </a:rPr>
              <a:t>x</a:t>
            </a:r>
            <a:r>
              <a:rPr sz="3075" i="1" spc="-262" baseline="-23035" dirty="0">
                <a:latin typeface="Times New Roman"/>
                <a:cs typeface="Times New Roman"/>
              </a:rPr>
              <a:t>n	</a:t>
            </a:r>
            <a:r>
              <a:rPr sz="3500" spc="-260" dirty="0">
                <a:latin typeface="Symbol"/>
                <a:cs typeface="Symbol"/>
              </a:rPr>
              <a:t></a:t>
            </a:r>
            <a:r>
              <a:rPr sz="3500" spc="-260" dirty="0">
                <a:latin typeface="Times New Roman"/>
                <a:cs typeface="Times New Roman"/>
              </a:rPr>
              <a:t> </a:t>
            </a:r>
            <a:r>
              <a:rPr sz="3500" i="1" spc="-350" dirty="0">
                <a:latin typeface="Times New Roman"/>
                <a:cs typeface="Times New Roman"/>
              </a:rPr>
              <a:t>b</a:t>
            </a:r>
            <a:r>
              <a:rPr sz="3075" spc="-525" baseline="-23035" dirty="0">
                <a:latin typeface="Times New Roman"/>
                <a:cs typeface="Times New Roman"/>
              </a:rPr>
              <a:t>1</a:t>
            </a:r>
            <a:r>
              <a:rPr sz="3075" spc="-637" baseline="-23035" dirty="0">
                <a:latin typeface="Times New Roman"/>
                <a:cs typeface="Times New Roman"/>
              </a:rPr>
              <a:t> </a:t>
            </a:r>
            <a:r>
              <a:rPr sz="3500" spc="-85" dirty="0">
                <a:latin typeface="Times New Roman"/>
                <a:cs typeface="Times New Roman"/>
              </a:rPr>
              <a:t>'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3577" y="1786794"/>
            <a:ext cx="252729" cy="98234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sz="2050" spc="-145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555"/>
              </a:spcBef>
            </a:pPr>
            <a:r>
              <a:rPr sz="3500" spc="-2155" dirty="0">
                <a:latin typeface="Lucida Sans"/>
                <a:cs typeface="Lucida Sans"/>
              </a:rPr>
              <a:t>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8980" y="808101"/>
            <a:ext cx="4939030" cy="2792730"/>
          </a:xfrm>
          <a:custGeom>
            <a:avLst/>
            <a:gdLst/>
            <a:ahLst/>
            <a:cxnLst/>
            <a:rect l="l" t="t" r="r" b="b"/>
            <a:pathLst>
              <a:path w="4939030" h="2792729">
                <a:moveTo>
                  <a:pt x="0" y="2792729"/>
                </a:moveTo>
                <a:lnTo>
                  <a:pt x="4938522" y="2792729"/>
                </a:lnTo>
                <a:lnTo>
                  <a:pt x="4938522" y="0"/>
                </a:lnTo>
                <a:lnTo>
                  <a:pt x="0" y="0"/>
                </a:lnTo>
                <a:lnTo>
                  <a:pt x="0" y="2792729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611" y="1040891"/>
            <a:ext cx="7418832" cy="512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41314" y="3646170"/>
            <a:ext cx="2954020" cy="252539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35"/>
              </a:spcBef>
            </a:pP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部分选主元法</a:t>
            </a:r>
            <a:endParaRPr sz="2800" dirty="0">
              <a:latin typeface="微软雅黑"/>
              <a:cs typeface="微软雅黑"/>
            </a:endParaRPr>
          </a:p>
          <a:p>
            <a:pPr marL="90805" marR="110489" algn="just">
              <a:lnSpc>
                <a:spcPct val="130000"/>
              </a:lnSpc>
              <a:spcBef>
                <a:spcPts val="75"/>
              </a:spcBef>
            </a:pPr>
            <a:r>
              <a:rPr sz="2400" b="1" dirty="0">
                <a:latin typeface="微软雅黑"/>
                <a:cs typeface="微软雅黑"/>
              </a:rPr>
              <a:t>每次寻找第</a:t>
            </a:r>
            <a:r>
              <a:rPr sz="2400" b="1" spc="-9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列系数 </a:t>
            </a:r>
            <a:r>
              <a:rPr sz="2400" b="1" spc="-5" dirty="0">
                <a:latin typeface="微软雅黑"/>
                <a:cs typeface="微软雅黑"/>
              </a:rPr>
              <a:t>的绝对值最大的行</a:t>
            </a:r>
            <a:r>
              <a:rPr sz="2400" b="1" dirty="0">
                <a:latin typeface="微软雅黑"/>
                <a:cs typeface="微软雅黑"/>
              </a:rPr>
              <a:t>， 把它作为第</a:t>
            </a:r>
            <a:r>
              <a:rPr sz="2400" b="1" spc="-95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次迭代 的基点。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法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改进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82801"/>
            <a:ext cx="1927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算法效率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672" y="5306474"/>
            <a:ext cx="7532370" cy="1134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15335" marR="30480" indent="-3277235">
              <a:lnSpc>
                <a:spcPct val="13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高斯消去的</a:t>
            </a:r>
            <a:r>
              <a:rPr sz="2800" b="1" spc="-15" dirty="0">
                <a:solidFill>
                  <a:srgbClr val="FF3300"/>
                </a:solidFill>
                <a:latin typeface="微软雅黑"/>
                <a:cs typeface="微软雅黑"/>
              </a:rPr>
              <a:t>第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阶段：反向替换的</a:t>
            </a:r>
            <a:r>
              <a:rPr sz="2800" b="1" dirty="0">
                <a:solidFill>
                  <a:srgbClr val="FF3300"/>
                </a:solidFill>
                <a:latin typeface="微软雅黑"/>
                <a:cs typeface="微软雅黑"/>
              </a:rPr>
              <a:t>效</a:t>
            </a: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率属</a:t>
            </a:r>
            <a:r>
              <a:rPr sz="2800" b="1" dirty="0">
                <a:solidFill>
                  <a:srgbClr val="FF3300"/>
                </a:solidFill>
                <a:latin typeface="微软雅黑"/>
                <a:cs typeface="微软雅黑"/>
              </a:rPr>
              <a:t>于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Θ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(</a:t>
            </a:r>
            <a:r>
              <a:rPr sz="2800" b="1" spc="-10" dirty="0">
                <a:solidFill>
                  <a:srgbClr val="FF3300"/>
                </a:solidFill>
                <a:latin typeface="Arial"/>
                <a:cs typeface="Arial"/>
              </a:rPr>
              <a:t>n</a:t>
            </a:r>
            <a:r>
              <a:rPr sz="2775" b="1" spc="15" baseline="25525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)  </a:t>
            </a:r>
            <a:r>
              <a:rPr sz="2800" b="1" spc="-15" dirty="0">
                <a:solidFill>
                  <a:srgbClr val="FF3300"/>
                </a:solidFill>
                <a:latin typeface="Arial"/>
                <a:cs typeface="Arial"/>
              </a:rPr>
              <a:t>why?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1754123"/>
            <a:ext cx="6912864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37031"/>
            <a:ext cx="29635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习</a:t>
            </a:r>
            <a:r>
              <a:rPr sz="3200" spc="-5" dirty="0">
                <a:latin typeface="微软雅黑"/>
                <a:cs typeface="微软雅黑"/>
              </a:rPr>
              <a:t>题</a:t>
            </a:r>
            <a:r>
              <a:rPr sz="3200" spc="-5" dirty="0">
                <a:latin typeface="Arial"/>
                <a:cs typeface="Arial"/>
              </a:rPr>
              <a:t>6.2-4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微软雅黑"/>
                <a:cs typeface="微软雅黑"/>
              </a:rPr>
              <a:t>判断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6344" y="2060448"/>
            <a:ext cx="8220456" cy="37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561" y="2109558"/>
            <a:ext cx="1324610" cy="4368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2600" b="1" dirty="0">
                <a:solidFill>
                  <a:srgbClr val="04607A"/>
                </a:solidFill>
                <a:latin typeface="微软雅黑"/>
                <a:cs typeface="微软雅黑"/>
              </a:rPr>
              <a:t>不正确。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1304" y="2132076"/>
            <a:ext cx="5542788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7673" y="2864446"/>
            <a:ext cx="331470" cy="4368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2600" b="1" dirty="0"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7376" y="2891027"/>
            <a:ext cx="3361944" cy="323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7030" y="3510299"/>
            <a:ext cx="330835" cy="4368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2600" b="1" dirty="0"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5455" y="3544823"/>
            <a:ext cx="5067300" cy="313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72155" y="4294632"/>
            <a:ext cx="3819144" cy="352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742" y="1117853"/>
            <a:ext cx="3665220" cy="354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习</a:t>
            </a:r>
            <a:r>
              <a:rPr sz="3200" spc="-5" dirty="0">
                <a:latin typeface="微软雅黑"/>
                <a:cs typeface="微软雅黑"/>
              </a:rPr>
              <a:t>题</a:t>
            </a:r>
            <a:r>
              <a:rPr sz="3200" spc="-5" dirty="0">
                <a:latin typeface="Arial"/>
                <a:cs typeface="Arial"/>
              </a:rPr>
              <a:t>6.2-4</a:t>
            </a:r>
            <a:r>
              <a:rPr sz="3200" spc="-5" dirty="0">
                <a:latin typeface="微软雅黑"/>
                <a:cs typeface="微软雅黑"/>
              </a:rPr>
              <a:t>（</a:t>
            </a:r>
            <a:r>
              <a:rPr sz="3200" dirty="0">
                <a:latin typeface="微软雅黑"/>
                <a:cs typeface="微软雅黑"/>
              </a:rPr>
              <a:t>解答）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 dirty="0">
              <a:latin typeface="微软雅黑"/>
              <a:cs typeface="微软雅黑"/>
            </a:endParaRPr>
          </a:p>
          <a:p>
            <a:pPr marL="83820">
              <a:lnSpc>
                <a:spcPct val="100000"/>
              </a:lnSpc>
            </a:pPr>
            <a:r>
              <a:rPr sz="2450" spc="1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endParaRPr sz="2450" dirty="0">
              <a:latin typeface="Wingdings 2"/>
              <a:cs typeface="Wingdings 2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 dirty="0">
              <a:latin typeface="Wingdings 2"/>
              <a:cs typeface="Wingdings 2"/>
            </a:endParaRPr>
          </a:p>
          <a:p>
            <a:pPr marL="359410">
              <a:lnSpc>
                <a:spcPct val="100000"/>
              </a:lnSpc>
              <a:spcBef>
                <a:spcPts val="5"/>
              </a:spcBef>
            </a:pPr>
            <a:r>
              <a:rPr sz="2600" b="1" dirty="0">
                <a:latin typeface="微软雅黑"/>
                <a:cs typeface="微软雅黑"/>
              </a:rPr>
              <a:t>并不意味着</a:t>
            </a:r>
            <a:endParaRPr sz="2600" dirty="0">
              <a:latin typeface="微软雅黑"/>
              <a:cs typeface="微软雅黑"/>
            </a:endParaRPr>
          </a:p>
          <a:p>
            <a:pPr marL="412750" marR="1257935" indent="929640">
              <a:lnSpc>
                <a:spcPts val="5710"/>
              </a:lnSpc>
            </a:pPr>
            <a:r>
              <a:rPr sz="2600" b="1" dirty="0">
                <a:latin typeface="微软雅黑"/>
                <a:cs typeface="微软雅黑"/>
              </a:rPr>
              <a:t>例如 相减的结果：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9683" y="313943"/>
            <a:ext cx="8105140" cy="6377940"/>
          </a:xfrm>
          <a:custGeom>
            <a:avLst/>
            <a:gdLst/>
            <a:ahLst/>
            <a:cxnLst/>
            <a:rect l="l" t="t" r="r" b="b"/>
            <a:pathLst>
              <a:path w="8105140" h="6377940">
                <a:moveTo>
                  <a:pt x="0" y="6377940"/>
                </a:moveTo>
                <a:lnTo>
                  <a:pt x="8104632" y="6377940"/>
                </a:lnTo>
                <a:lnTo>
                  <a:pt x="8104632" y="0"/>
                </a:lnTo>
                <a:lnTo>
                  <a:pt x="0" y="0"/>
                </a:lnTo>
                <a:lnTo>
                  <a:pt x="0" y="637794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8989" y="575310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变治法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216" y="1652752"/>
            <a:ext cx="6252845" cy="359219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6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b="1" dirty="0">
                <a:solidFill>
                  <a:srgbClr val="04607A"/>
                </a:solidFill>
                <a:latin typeface="Arial"/>
                <a:cs typeface="Arial"/>
              </a:rPr>
              <a:t>6.1	</a:t>
            </a:r>
            <a:r>
              <a:rPr sz="2600" b="1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r>
              <a:rPr sz="2600" b="1" dirty="0">
                <a:solidFill>
                  <a:srgbClr val="04607A"/>
                </a:solidFill>
                <a:latin typeface="Arial"/>
                <a:cs typeface="Arial"/>
              </a:rPr>
              <a:t>(Presorting)</a:t>
            </a:r>
            <a:endParaRPr sz="26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dirty="0">
                <a:latin typeface="Arial"/>
                <a:cs typeface="Arial"/>
              </a:rPr>
              <a:t>6.2	</a:t>
            </a:r>
            <a:r>
              <a:rPr sz="2600" dirty="0">
                <a:latin typeface="微软雅黑"/>
                <a:cs typeface="微软雅黑"/>
              </a:rPr>
              <a:t>高斯消去法</a:t>
            </a:r>
            <a:r>
              <a:rPr sz="2600" dirty="0">
                <a:latin typeface="Arial"/>
                <a:cs typeface="Arial"/>
              </a:rPr>
              <a:t>(Gaussian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Elimination)</a:t>
            </a:r>
          </a:p>
          <a:p>
            <a:pPr marL="285115" indent="-27305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dirty="0">
                <a:latin typeface="Arial"/>
                <a:cs typeface="Arial"/>
              </a:rPr>
              <a:t>6.3	</a:t>
            </a:r>
            <a:r>
              <a:rPr sz="2600" dirty="0">
                <a:latin typeface="微软雅黑"/>
                <a:cs typeface="微软雅黑"/>
              </a:rPr>
              <a:t>平衡查找树</a:t>
            </a:r>
            <a:r>
              <a:rPr sz="2600" dirty="0">
                <a:latin typeface="Arial"/>
                <a:cs typeface="Arial"/>
              </a:rPr>
              <a:t>(Balanced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Search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Trees)</a:t>
            </a:r>
            <a:endParaRPr sz="26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dirty="0">
                <a:latin typeface="Arial"/>
                <a:cs typeface="Arial"/>
              </a:rPr>
              <a:t>6.4	</a:t>
            </a:r>
            <a:r>
              <a:rPr sz="2600" dirty="0">
                <a:latin typeface="微软雅黑"/>
                <a:cs typeface="微软雅黑"/>
              </a:rPr>
              <a:t>堆和堆排序</a:t>
            </a:r>
            <a:r>
              <a:rPr sz="2600" dirty="0">
                <a:latin typeface="Arial"/>
                <a:cs typeface="Arial"/>
              </a:rPr>
              <a:t>(Heaps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Heapsort)</a:t>
            </a:r>
          </a:p>
          <a:p>
            <a:pPr marL="285115" indent="-27305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dirty="0">
                <a:latin typeface="Arial"/>
                <a:cs typeface="Arial"/>
              </a:rPr>
              <a:t>6.5	</a:t>
            </a:r>
            <a:r>
              <a:rPr sz="2600" dirty="0">
                <a:latin typeface="微软雅黑"/>
                <a:cs typeface="微软雅黑"/>
              </a:rPr>
              <a:t>霍纳法则和二进制</a:t>
            </a:r>
            <a:r>
              <a:rPr sz="2600" spc="5" dirty="0">
                <a:latin typeface="微软雅黑"/>
                <a:cs typeface="微软雅黑"/>
              </a:rPr>
              <a:t>幂</a:t>
            </a:r>
            <a:r>
              <a:rPr sz="2600" dirty="0">
                <a:latin typeface="Arial"/>
                <a:cs typeface="Arial"/>
              </a:rPr>
              <a:t>(Horner’s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Rule)</a:t>
            </a:r>
            <a:endParaRPr sz="2600" dirty="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  <a:tab pos="926465" algn="l"/>
              </a:tabLst>
            </a:pPr>
            <a:r>
              <a:rPr sz="2600" dirty="0">
                <a:latin typeface="Arial"/>
                <a:cs typeface="Arial"/>
              </a:rPr>
              <a:t>6.6	</a:t>
            </a:r>
            <a:r>
              <a:rPr sz="2600" dirty="0">
                <a:latin typeface="微软雅黑"/>
                <a:cs typeface="微软雅黑"/>
              </a:rPr>
              <a:t>问题简化</a:t>
            </a:r>
            <a:r>
              <a:rPr sz="2600" dirty="0">
                <a:latin typeface="Arial"/>
                <a:cs typeface="Arial"/>
              </a:rPr>
              <a:t>(Problem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Reduction)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424" y="1082801"/>
            <a:ext cx="2038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习题</a:t>
            </a:r>
            <a:r>
              <a:rPr sz="3200" dirty="0">
                <a:latin typeface="Arial"/>
                <a:cs typeface="Arial"/>
              </a:rPr>
              <a:t>6.</a:t>
            </a:r>
            <a:r>
              <a:rPr sz="3200" spc="-15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-5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79" y="1898904"/>
            <a:ext cx="8314944" cy="4338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19927" y="1093673"/>
            <a:ext cx="2263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微软雅黑"/>
                <a:cs typeface="微软雅黑"/>
              </a:rPr>
              <a:t>反向替换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0640" y="4652771"/>
            <a:ext cx="3649979" cy="2045335"/>
          </a:xfrm>
          <a:custGeom>
            <a:avLst/>
            <a:gdLst/>
            <a:ahLst/>
            <a:cxnLst/>
            <a:rect l="l" t="t" r="r" b="b"/>
            <a:pathLst>
              <a:path w="3649979" h="2045334">
                <a:moveTo>
                  <a:pt x="0" y="2045208"/>
                </a:moveTo>
                <a:lnTo>
                  <a:pt x="3649979" y="2045208"/>
                </a:lnTo>
                <a:lnTo>
                  <a:pt x="3649979" y="0"/>
                </a:lnTo>
                <a:lnTo>
                  <a:pt x="0" y="0"/>
                </a:lnTo>
                <a:lnTo>
                  <a:pt x="0" y="2045208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63773" y="5224634"/>
            <a:ext cx="15557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600" spc="-165" dirty="0">
                <a:latin typeface="Symbol"/>
                <a:cs typeface="Symbol"/>
              </a:rPr>
              <a:t>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3773" y="5004498"/>
            <a:ext cx="15557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600" spc="-165" dirty="0">
                <a:latin typeface="Symbol"/>
                <a:cs typeface="Symbol"/>
              </a:rPr>
              <a:t>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8373" y="5474410"/>
            <a:ext cx="206375" cy="1061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ts val="2815"/>
              </a:lnSpc>
              <a:spcBef>
                <a:spcPts val="114"/>
              </a:spcBef>
            </a:pPr>
            <a:r>
              <a:rPr sz="2600" spc="-165" dirty="0">
                <a:latin typeface="Symbol"/>
                <a:cs typeface="Symbol"/>
              </a:rPr>
              <a:t></a:t>
            </a:r>
            <a:endParaRPr sz="2600">
              <a:latin typeface="Symbol"/>
              <a:cs typeface="Symbol"/>
            </a:endParaRPr>
          </a:p>
          <a:p>
            <a:pPr marL="25400">
              <a:lnSpc>
                <a:spcPts val="2510"/>
              </a:lnSpc>
            </a:pPr>
            <a:r>
              <a:rPr sz="2600" spc="-165" dirty="0">
                <a:latin typeface="Symbol"/>
                <a:cs typeface="Symbol"/>
              </a:rPr>
              <a:t></a:t>
            </a:r>
            <a:endParaRPr sz="2600">
              <a:latin typeface="Symbol"/>
              <a:cs typeface="Symbol"/>
            </a:endParaRPr>
          </a:p>
          <a:p>
            <a:pPr marL="25400">
              <a:lnSpc>
                <a:spcPts val="2815"/>
              </a:lnSpc>
            </a:pPr>
            <a:r>
              <a:rPr sz="2600" spc="-730" dirty="0">
                <a:latin typeface="Symbol"/>
                <a:cs typeface="Symbol"/>
              </a:rPr>
              <a:t></a:t>
            </a:r>
            <a:r>
              <a:rPr sz="3900" spc="-1095" baseline="-25641" dirty="0">
                <a:latin typeface="Symbol"/>
                <a:cs typeface="Symbol"/>
              </a:rPr>
              <a:t></a:t>
            </a:r>
            <a:endParaRPr sz="3900" baseline="-25641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0357" y="5390836"/>
            <a:ext cx="189611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17830" algn="l"/>
                <a:tab pos="1365885" algn="l"/>
                <a:tab pos="1798955" algn="l"/>
              </a:tabLst>
            </a:pPr>
            <a:r>
              <a:rPr sz="1500" spc="-35" dirty="0">
                <a:latin typeface="Times New Roman"/>
                <a:cs typeface="Times New Roman"/>
              </a:rPr>
              <a:t>2</a:t>
            </a:r>
            <a:r>
              <a:rPr sz="1500" spc="-90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90" dirty="0">
                <a:latin typeface="Times New Roman"/>
                <a:cs typeface="Times New Roman"/>
              </a:rPr>
              <a:t>2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r>
              <a:rPr sz="1500" i="1" spc="-90" dirty="0">
                <a:latin typeface="Times New Roman"/>
                <a:cs typeface="Times New Roman"/>
              </a:rPr>
              <a:t>n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9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44235" y="6175231"/>
            <a:ext cx="132588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2600" i="1" spc="-95" dirty="0">
                <a:latin typeface="Times New Roman"/>
                <a:cs typeface="Times New Roman"/>
              </a:rPr>
              <a:t>a</a:t>
            </a:r>
            <a:r>
              <a:rPr sz="2250" i="1" spc="-142" baseline="-24074" dirty="0">
                <a:latin typeface="Times New Roman"/>
                <a:cs typeface="Times New Roman"/>
              </a:rPr>
              <a:t>nn </a:t>
            </a:r>
            <a:r>
              <a:rPr sz="2600" spc="-65" dirty="0">
                <a:latin typeface="Times New Roman"/>
                <a:cs typeface="Times New Roman"/>
              </a:rPr>
              <a:t>' </a:t>
            </a:r>
            <a:r>
              <a:rPr sz="2600" i="1" spc="-125" dirty="0">
                <a:latin typeface="Times New Roman"/>
                <a:cs typeface="Times New Roman"/>
              </a:rPr>
              <a:t>x</a:t>
            </a:r>
            <a:r>
              <a:rPr sz="2250" i="1" spc="-187" baseline="-24074" dirty="0">
                <a:latin typeface="Times New Roman"/>
                <a:cs typeface="Times New Roman"/>
              </a:rPr>
              <a:t>n </a:t>
            </a:r>
            <a:r>
              <a:rPr sz="2600" spc="-185" dirty="0">
                <a:latin typeface="Symbol"/>
                <a:cs typeface="Symbol"/>
              </a:rPr>
              <a:t>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80" dirty="0">
                <a:latin typeface="Times New Roman"/>
                <a:cs typeface="Times New Roman"/>
              </a:rPr>
              <a:t>b</a:t>
            </a:r>
            <a:r>
              <a:rPr sz="2250" i="1" spc="-270" baseline="-24074" dirty="0">
                <a:latin typeface="Times New Roman"/>
                <a:cs typeface="Times New Roman"/>
              </a:rPr>
              <a:t>n</a:t>
            </a:r>
            <a:r>
              <a:rPr sz="2250" i="1" spc="-434" baseline="-2407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4624" y="5169443"/>
            <a:ext cx="264985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42265" algn="l"/>
                <a:tab pos="722630" algn="l"/>
                <a:tab pos="1724025" algn="l"/>
                <a:tab pos="2124710" algn="l"/>
              </a:tabLst>
            </a:pPr>
            <a:r>
              <a:rPr sz="2600" i="1" spc="-170" dirty="0">
                <a:latin typeface="Times New Roman"/>
                <a:cs typeface="Times New Roman"/>
              </a:rPr>
              <a:t>a	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	</a:t>
            </a:r>
            <a:r>
              <a:rPr sz="2600" spc="-185" dirty="0">
                <a:latin typeface="Symbol"/>
                <a:cs typeface="Symbol"/>
              </a:rPr>
              <a:t></a:t>
            </a:r>
            <a:r>
              <a:rPr sz="2600" spc="-39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...</a:t>
            </a:r>
            <a:r>
              <a:rPr sz="2600" spc="-60" dirty="0">
                <a:latin typeface="Symbol"/>
                <a:cs typeface="Symbol"/>
              </a:rPr>
              <a:t>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i="1" spc="-170" dirty="0">
                <a:latin typeface="Times New Roman"/>
                <a:cs typeface="Times New Roman"/>
              </a:rPr>
              <a:t>a	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i="1" spc="-150" dirty="0">
                <a:latin typeface="Times New Roman"/>
                <a:cs typeface="Times New Roman"/>
              </a:rPr>
              <a:t>x	</a:t>
            </a:r>
            <a:r>
              <a:rPr sz="2600" spc="-185" dirty="0">
                <a:latin typeface="Symbol"/>
                <a:cs typeface="Symbol"/>
              </a:rPr>
              <a:t>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i="1" spc="-170" dirty="0">
                <a:latin typeface="Times New Roman"/>
                <a:cs typeface="Times New Roman"/>
              </a:rPr>
              <a:t>b</a:t>
            </a:r>
            <a:r>
              <a:rPr sz="2600" i="1" spc="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38373" y="4662501"/>
            <a:ext cx="363156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3900" spc="-179" baseline="-4273" dirty="0">
                <a:latin typeface="Symbol"/>
                <a:cs typeface="Symbol"/>
              </a:rPr>
              <a:t></a:t>
            </a:r>
            <a:r>
              <a:rPr sz="2600" i="1" spc="-120" dirty="0">
                <a:latin typeface="Times New Roman"/>
                <a:cs typeface="Times New Roman"/>
              </a:rPr>
              <a:t>a</a:t>
            </a:r>
            <a:r>
              <a:rPr sz="2250" spc="-179" baseline="-24074" dirty="0">
                <a:latin typeface="Times New Roman"/>
                <a:cs typeface="Times New Roman"/>
              </a:rPr>
              <a:t>11</a:t>
            </a:r>
            <a:r>
              <a:rPr sz="2600" spc="-120" dirty="0">
                <a:latin typeface="Times New Roman"/>
                <a:cs typeface="Times New Roman"/>
              </a:rPr>
              <a:t>'</a:t>
            </a:r>
            <a:r>
              <a:rPr sz="2600" spc="-330" dirty="0">
                <a:latin typeface="Times New Roman"/>
                <a:cs typeface="Times New Roman"/>
              </a:rPr>
              <a:t> </a:t>
            </a:r>
            <a:r>
              <a:rPr sz="2600" i="1" spc="-195" dirty="0">
                <a:latin typeface="Times New Roman"/>
                <a:cs typeface="Times New Roman"/>
              </a:rPr>
              <a:t>x</a:t>
            </a:r>
            <a:r>
              <a:rPr sz="2250" spc="-292" baseline="-24074" dirty="0">
                <a:latin typeface="Times New Roman"/>
                <a:cs typeface="Times New Roman"/>
              </a:rPr>
              <a:t>1</a:t>
            </a:r>
            <a:r>
              <a:rPr sz="2250" spc="-97" baseline="-2407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Symbol"/>
                <a:cs typeface="Symbol"/>
              </a:rPr>
              <a:t></a:t>
            </a:r>
            <a:r>
              <a:rPr sz="2600" spc="-260" dirty="0">
                <a:latin typeface="Times New Roman"/>
                <a:cs typeface="Times New Roman"/>
              </a:rPr>
              <a:t> </a:t>
            </a:r>
            <a:r>
              <a:rPr sz="2600" i="1" spc="-145" dirty="0">
                <a:latin typeface="Times New Roman"/>
                <a:cs typeface="Times New Roman"/>
              </a:rPr>
              <a:t>a</a:t>
            </a:r>
            <a:r>
              <a:rPr sz="2250" spc="-217" baseline="-24074" dirty="0">
                <a:latin typeface="Times New Roman"/>
                <a:cs typeface="Times New Roman"/>
              </a:rPr>
              <a:t>12</a:t>
            </a:r>
            <a:r>
              <a:rPr sz="2250" spc="-300" baseline="-2407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i="1" spc="-125" dirty="0">
                <a:latin typeface="Times New Roman"/>
                <a:cs typeface="Times New Roman"/>
              </a:rPr>
              <a:t>x</a:t>
            </a:r>
            <a:r>
              <a:rPr sz="2250" spc="-187" baseline="-24074" dirty="0">
                <a:latin typeface="Times New Roman"/>
                <a:cs typeface="Times New Roman"/>
              </a:rPr>
              <a:t>2</a:t>
            </a:r>
            <a:r>
              <a:rPr sz="2250" spc="-60" baseline="-2407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Symbol"/>
                <a:cs typeface="Symbol"/>
              </a:rPr>
              <a:t></a:t>
            </a:r>
            <a:r>
              <a:rPr sz="2600" spc="-39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...</a:t>
            </a:r>
            <a:r>
              <a:rPr sz="2600" spc="-55" dirty="0">
                <a:latin typeface="Symbol"/>
                <a:cs typeface="Symbol"/>
              </a:rPr>
              <a:t></a:t>
            </a:r>
            <a:r>
              <a:rPr sz="2600" spc="-254" dirty="0">
                <a:latin typeface="Times New Roman"/>
                <a:cs typeface="Times New Roman"/>
              </a:rPr>
              <a:t> </a:t>
            </a:r>
            <a:r>
              <a:rPr sz="2600" i="1" spc="-165" dirty="0">
                <a:latin typeface="Times New Roman"/>
                <a:cs typeface="Times New Roman"/>
              </a:rPr>
              <a:t>a</a:t>
            </a:r>
            <a:r>
              <a:rPr sz="2250" spc="-247" baseline="-24074" dirty="0">
                <a:latin typeface="Times New Roman"/>
                <a:cs typeface="Times New Roman"/>
              </a:rPr>
              <a:t>1</a:t>
            </a:r>
            <a:r>
              <a:rPr sz="2250" i="1" spc="-247" baseline="-24074" dirty="0">
                <a:latin typeface="Times New Roman"/>
                <a:cs typeface="Times New Roman"/>
              </a:rPr>
              <a:t>n</a:t>
            </a:r>
            <a:r>
              <a:rPr sz="2250" i="1" spc="-179" baseline="-2407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i="1" spc="-120" dirty="0">
                <a:latin typeface="Times New Roman"/>
                <a:cs typeface="Times New Roman"/>
              </a:rPr>
              <a:t>x</a:t>
            </a:r>
            <a:r>
              <a:rPr sz="2250" i="1" spc="-179" baseline="-24074" dirty="0">
                <a:latin typeface="Times New Roman"/>
                <a:cs typeface="Times New Roman"/>
              </a:rPr>
              <a:t>n</a:t>
            </a:r>
            <a:r>
              <a:rPr sz="2250" i="1" spc="172" baseline="-24074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Symbol"/>
                <a:cs typeface="Symbol"/>
              </a:rPr>
              <a:t>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i="1" spc="-250" dirty="0">
                <a:latin typeface="Times New Roman"/>
                <a:cs typeface="Times New Roman"/>
              </a:rPr>
              <a:t>b</a:t>
            </a:r>
            <a:r>
              <a:rPr sz="2250" spc="-375" baseline="-24074" dirty="0">
                <a:latin typeface="Times New Roman"/>
                <a:cs typeface="Times New Roman"/>
              </a:rPr>
              <a:t>1</a:t>
            </a:r>
            <a:r>
              <a:rPr sz="2250" spc="-345" baseline="-24074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'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4781" y="5359900"/>
            <a:ext cx="192405" cy="7410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0"/>
              </a:spcBef>
            </a:pPr>
            <a:r>
              <a:rPr sz="1500" spc="-9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434"/>
              </a:spcBef>
            </a:pPr>
            <a:r>
              <a:rPr sz="2600" spc="-1595" dirty="0">
                <a:latin typeface="Lucida Sans"/>
                <a:cs typeface="Lucida Sans"/>
              </a:rPr>
              <a:t>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2065" y="4624196"/>
            <a:ext cx="3707129" cy="2102485"/>
          </a:xfrm>
          <a:custGeom>
            <a:avLst/>
            <a:gdLst/>
            <a:ahLst/>
            <a:cxnLst/>
            <a:rect l="l" t="t" r="r" b="b"/>
            <a:pathLst>
              <a:path w="3707129" h="2102484">
                <a:moveTo>
                  <a:pt x="0" y="2102358"/>
                </a:moveTo>
                <a:lnTo>
                  <a:pt x="3707129" y="2102358"/>
                </a:lnTo>
                <a:lnTo>
                  <a:pt x="3707129" y="0"/>
                </a:lnTo>
                <a:lnTo>
                  <a:pt x="0" y="0"/>
                </a:lnTo>
                <a:lnTo>
                  <a:pt x="0" y="2102358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04659" y="5228844"/>
            <a:ext cx="1367155" cy="433070"/>
          </a:xfrm>
          <a:custGeom>
            <a:avLst/>
            <a:gdLst/>
            <a:ahLst/>
            <a:cxnLst/>
            <a:rect l="l" t="t" r="r" b="b"/>
            <a:pathLst>
              <a:path w="1367154" h="433070">
                <a:moveTo>
                  <a:pt x="0" y="432815"/>
                </a:moveTo>
                <a:lnTo>
                  <a:pt x="1367027" y="432815"/>
                </a:lnTo>
                <a:lnTo>
                  <a:pt x="1367027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0455"/>
            <a:ext cx="6000115" cy="126619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3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微软雅黑"/>
                <a:cs typeface="微软雅黑"/>
              </a:rPr>
              <a:t>习</a:t>
            </a:r>
            <a:r>
              <a:rPr sz="3200" spc="-5" dirty="0">
                <a:latin typeface="微软雅黑"/>
                <a:cs typeface="微软雅黑"/>
              </a:rPr>
              <a:t>题</a:t>
            </a:r>
            <a:r>
              <a:rPr sz="3200" spc="-5" dirty="0">
                <a:latin typeface="Arial"/>
                <a:cs typeface="Arial"/>
              </a:rPr>
              <a:t>6.2-5</a:t>
            </a:r>
            <a:r>
              <a:rPr sz="3200" spc="-5" dirty="0">
                <a:latin typeface="微软雅黑"/>
                <a:cs typeface="微软雅黑"/>
              </a:rPr>
              <a:t>（</a:t>
            </a:r>
            <a:r>
              <a:rPr sz="3200" dirty="0">
                <a:latin typeface="微软雅黑"/>
                <a:cs typeface="微软雅黑"/>
              </a:rPr>
              <a:t>解答）</a:t>
            </a:r>
            <a:endParaRPr sz="32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125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</a:tabLst>
            </a:pPr>
            <a:r>
              <a:rPr sz="3000" dirty="0">
                <a:latin typeface="微软雅黑"/>
                <a:cs typeface="微软雅黑"/>
              </a:rPr>
              <a:t>基本操作是乘法，算法效率为：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4651" y="2577083"/>
            <a:ext cx="7854696" cy="1920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240" y="1008735"/>
            <a:ext cx="8100695" cy="509905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7815" indent="-273050" algn="just">
              <a:lnSpc>
                <a:spcPct val="100000"/>
              </a:lnSpc>
              <a:spcBef>
                <a:spcPts val="125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dirty="0">
                <a:latin typeface="微软雅黑"/>
                <a:cs typeface="微软雅黑"/>
              </a:rPr>
              <a:t>不难看出高斯消去法的</a:t>
            </a:r>
            <a:r>
              <a:rPr sz="3200" spc="-15" dirty="0">
                <a:latin typeface="微软雅黑"/>
                <a:cs typeface="微软雅黑"/>
              </a:rPr>
              <a:t>时</a:t>
            </a:r>
            <a:r>
              <a:rPr sz="3200" dirty="0">
                <a:latin typeface="微软雅黑"/>
                <a:cs typeface="微软雅黑"/>
              </a:rPr>
              <a:t>间复</a:t>
            </a:r>
            <a:r>
              <a:rPr sz="3200" spc="-15" dirty="0">
                <a:latin typeface="微软雅黑"/>
                <a:cs typeface="微软雅黑"/>
              </a:rPr>
              <a:t>杂</a:t>
            </a:r>
            <a:r>
              <a:rPr sz="3200" dirty="0">
                <a:latin typeface="微软雅黑"/>
                <a:cs typeface="微软雅黑"/>
              </a:rPr>
              <a:t>度</a:t>
            </a:r>
            <a:r>
              <a:rPr sz="3200" spc="-25" dirty="0">
                <a:latin typeface="微软雅黑"/>
                <a:cs typeface="微软雅黑"/>
              </a:rPr>
              <a:t>为</a:t>
            </a:r>
            <a:r>
              <a:rPr sz="3200" b="1" dirty="0">
                <a:solidFill>
                  <a:srgbClr val="009900"/>
                </a:solidFill>
                <a:latin typeface="Arial"/>
                <a:cs typeface="Arial"/>
              </a:rPr>
              <a:t>Θ(n</a:t>
            </a:r>
            <a:r>
              <a:rPr sz="3150" b="1" baseline="25132" dirty="0">
                <a:solidFill>
                  <a:srgbClr val="009900"/>
                </a:solidFill>
                <a:latin typeface="Arial"/>
                <a:cs typeface="Arial"/>
              </a:rPr>
              <a:t>3</a:t>
            </a:r>
            <a:r>
              <a:rPr sz="3200" b="1" dirty="0">
                <a:solidFill>
                  <a:srgbClr val="009900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297815" indent="-273050" algn="just">
              <a:lnSpc>
                <a:spcPct val="100000"/>
              </a:lnSpc>
              <a:spcBef>
                <a:spcPts val="11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（反向替换属于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Θ(n</a:t>
            </a:r>
            <a:r>
              <a:rPr sz="3150" b="1" baseline="25132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3200" b="1" dirty="0">
                <a:solidFill>
                  <a:srgbClr val="04607A"/>
                </a:solidFill>
                <a:latin typeface="Arial"/>
                <a:cs typeface="Arial"/>
              </a:rPr>
              <a:t>)</a:t>
            </a:r>
            <a:r>
              <a:rPr sz="3200" b="1" dirty="0">
                <a:solidFill>
                  <a:srgbClr val="04607A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  <a:p>
            <a:pPr marL="297815" marR="17780" indent="-273050" algn="just">
              <a:lnSpc>
                <a:spcPct val="13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spc="20" dirty="0">
                <a:latin typeface="微软雅黑"/>
                <a:cs typeface="微软雅黑"/>
              </a:rPr>
              <a:t>理论</a:t>
            </a:r>
            <a:r>
              <a:rPr sz="3200" spc="5" dirty="0">
                <a:latin typeface="微软雅黑"/>
                <a:cs typeface="微软雅黑"/>
              </a:rPr>
              <a:t>上</a:t>
            </a:r>
            <a:r>
              <a:rPr sz="3200" spc="20" dirty="0">
                <a:latin typeface="微软雅黑"/>
                <a:cs typeface="微软雅黑"/>
              </a:rPr>
              <a:t>来</a:t>
            </a:r>
            <a:r>
              <a:rPr sz="3200" spc="35" dirty="0">
                <a:latin typeface="微软雅黑"/>
                <a:cs typeface="微软雅黑"/>
              </a:rPr>
              <a:t>说</a:t>
            </a:r>
            <a:r>
              <a:rPr sz="3200" spc="10" dirty="0">
                <a:latin typeface="微软雅黑"/>
                <a:cs typeface="微软雅黑"/>
              </a:rPr>
              <a:t>，</a:t>
            </a:r>
            <a:r>
              <a:rPr sz="3200" spc="15" dirty="0">
                <a:latin typeface="微软雅黑"/>
                <a:cs typeface="微软雅黑"/>
              </a:rPr>
              <a:t>高斯</a:t>
            </a:r>
            <a:r>
              <a:rPr sz="3200" spc="5" dirty="0">
                <a:latin typeface="微软雅黑"/>
                <a:cs typeface="微软雅黑"/>
              </a:rPr>
              <a:t>消</a:t>
            </a:r>
            <a:r>
              <a:rPr sz="3200" spc="15" dirty="0">
                <a:latin typeface="微软雅黑"/>
                <a:cs typeface="微软雅黑"/>
              </a:rPr>
              <a:t>去</a:t>
            </a:r>
            <a:r>
              <a:rPr sz="3200" spc="5" dirty="0">
                <a:latin typeface="微软雅黑"/>
                <a:cs typeface="微软雅黑"/>
              </a:rPr>
              <a:t>法要</a:t>
            </a:r>
            <a:r>
              <a:rPr sz="3200" spc="15" dirty="0">
                <a:latin typeface="微软雅黑"/>
                <a:cs typeface="微软雅黑"/>
              </a:rPr>
              <a:t>么</a:t>
            </a:r>
            <a:r>
              <a:rPr sz="3200" spc="5" dirty="0">
                <a:latin typeface="微软雅黑"/>
                <a:cs typeface="微软雅黑"/>
              </a:rPr>
              <a:t>在一</a:t>
            </a:r>
            <a:r>
              <a:rPr sz="3200" spc="15" dirty="0">
                <a:latin typeface="微软雅黑"/>
                <a:cs typeface="微软雅黑"/>
              </a:rPr>
              <a:t>个</a:t>
            </a:r>
            <a:r>
              <a:rPr sz="3200" spc="5" dirty="0">
                <a:latin typeface="微软雅黑"/>
                <a:cs typeface="微软雅黑"/>
              </a:rPr>
              <a:t>线性</a:t>
            </a:r>
            <a:r>
              <a:rPr sz="3200" dirty="0">
                <a:latin typeface="微软雅黑"/>
                <a:cs typeface="微软雅黑"/>
              </a:rPr>
              <a:t>方 </a:t>
            </a:r>
            <a:r>
              <a:rPr sz="3200" spc="20" dirty="0">
                <a:latin typeface="微软雅黑"/>
                <a:cs typeface="微软雅黑"/>
              </a:rPr>
              <a:t>程组</a:t>
            </a:r>
            <a:r>
              <a:rPr sz="3200" spc="10" dirty="0">
                <a:latin typeface="微软雅黑"/>
                <a:cs typeface="微软雅黑"/>
              </a:rPr>
              <a:t>有</a:t>
            </a:r>
            <a:r>
              <a:rPr sz="3200" spc="20" dirty="0">
                <a:latin typeface="微软雅黑"/>
                <a:cs typeface="微软雅黑"/>
              </a:rPr>
              <a:t>唯一</a:t>
            </a:r>
            <a:r>
              <a:rPr sz="3200" spc="10" dirty="0">
                <a:latin typeface="微软雅黑"/>
                <a:cs typeface="微软雅黑"/>
              </a:rPr>
              <a:t>解</a:t>
            </a:r>
            <a:r>
              <a:rPr sz="3200" spc="20" dirty="0">
                <a:latin typeface="微软雅黑"/>
                <a:cs typeface="微软雅黑"/>
              </a:rPr>
              <a:t>时生</a:t>
            </a:r>
            <a:r>
              <a:rPr sz="3200" spc="10" dirty="0">
                <a:latin typeface="微软雅黑"/>
                <a:cs typeface="微软雅黑"/>
              </a:rPr>
              <a:t>成</a:t>
            </a:r>
            <a:r>
              <a:rPr sz="3200" spc="20" dirty="0">
                <a:latin typeface="微软雅黑"/>
                <a:cs typeface="微软雅黑"/>
              </a:rPr>
              <a:t>它</a:t>
            </a:r>
            <a:r>
              <a:rPr sz="3200" spc="10" dirty="0">
                <a:latin typeface="微软雅黑"/>
                <a:cs typeface="微软雅黑"/>
              </a:rPr>
              <a:t>的精</a:t>
            </a:r>
            <a:r>
              <a:rPr sz="3200" spc="20" dirty="0">
                <a:latin typeface="微软雅黑"/>
                <a:cs typeface="微软雅黑"/>
              </a:rPr>
              <a:t>确</a:t>
            </a:r>
            <a:r>
              <a:rPr sz="3200" spc="40" dirty="0">
                <a:latin typeface="微软雅黑"/>
                <a:cs typeface="微软雅黑"/>
              </a:rPr>
              <a:t>解</a:t>
            </a:r>
            <a:r>
              <a:rPr sz="3200" spc="10" dirty="0">
                <a:latin typeface="微软雅黑"/>
                <a:cs typeface="微软雅黑"/>
              </a:rPr>
              <a:t>，</a:t>
            </a:r>
            <a:r>
              <a:rPr sz="3200" spc="20" dirty="0">
                <a:latin typeface="微软雅黑"/>
                <a:cs typeface="微软雅黑"/>
              </a:rPr>
              <a:t>要</a:t>
            </a:r>
            <a:r>
              <a:rPr sz="3200" spc="5" dirty="0">
                <a:latin typeface="微软雅黑"/>
                <a:cs typeface="微软雅黑"/>
              </a:rPr>
              <a:t>么</a:t>
            </a:r>
            <a:r>
              <a:rPr sz="3200" spc="20" dirty="0">
                <a:latin typeface="微软雅黑"/>
                <a:cs typeface="微软雅黑"/>
              </a:rPr>
              <a:t>确</a:t>
            </a:r>
            <a:r>
              <a:rPr sz="3200" spc="5" dirty="0">
                <a:latin typeface="微软雅黑"/>
                <a:cs typeface="微软雅黑"/>
              </a:rPr>
              <a:t>定 </a:t>
            </a:r>
            <a:r>
              <a:rPr sz="3200" spc="45" dirty="0">
                <a:latin typeface="微软雅黑"/>
                <a:cs typeface="微软雅黑"/>
              </a:rPr>
              <a:t>该方</a:t>
            </a:r>
            <a:r>
              <a:rPr sz="3200" spc="35" dirty="0">
                <a:latin typeface="微软雅黑"/>
                <a:cs typeface="微软雅黑"/>
              </a:rPr>
              <a:t>程</a:t>
            </a:r>
            <a:r>
              <a:rPr sz="3200" spc="45" dirty="0">
                <a:latin typeface="微软雅黑"/>
                <a:cs typeface="微软雅黑"/>
              </a:rPr>
              <a:t>组不</a:t>
            </a:r>
            <a:r>
              <a:rPr sz="3200" spc="35" dirty="0">
                <a:latin typeface="微软雅黑"/>
                <a:cs typeface="微软雅黑"/>
              </a:rPr>
              <a:t>存</a:t>
            </a:r>
            <a:r>
              <a:rPr sz="3200" spc="45" dirty="0">
                <a:latin typeface="微软雅黑"/>
                <a:cs typeface="微软雅黑"/>
              </a:rPr>
              <a:t>在这</a:t>
            </a:r>
            <a:r>
              <a:rPr sz="3200" spc="35" dirty="0">
                <a:latin typeface="微软雅黑"/>
                <a:cs typeface="微软雅黑"/>
              </a:rPr>
              <a:t>样</a:t>
            </a:r>
            <a:r>
              <a:rPr sz="3200" spc="45" dirty="0">
                <a:latin typeface="微软雅黑"/>
                <a:cs typeface="微软雅黑"/>
              </a:rPr>
              <a:t>的</a:t>
            </a:r>
            <a:r>
              <a:rPr sz="3200" dirty="0">
                <a:latin typeface="微软雅黑"/>
                <a:cs typeface="微软雅黑"/>
              </a:rPr>
              <a:t>解</a:t>
            </a:r>
            <a:r>
              <a:rPr sz="3200" spc="725" dirty="0">
                <a:latin typeface="微软雅黑"/>
                <a:cs typeface="微软雅黑"/>
              </a:rPr>
              <a:t> </a:t>
            </a:r>
            <a:r>
              <a:rPr sz="3200" spc="45" dirty="0">
                <a:latin typeface="Arial"/>
                <a:cs typeface="Arial"/>
              </a:rPr>
              <a:t>(</a:t>
            </a:r>
            <a:r>
              <a:rPr sz="3200" spc="40" dirty="0">
                <a:latin typeface="微软雅黑"/>
                <a:cs typeface="微软雅黑"/>
              </a:rPr>
              <a:t>要么</a:t>
            </a:r>
            <a:r>
              <a:rPr sz="3200" spc="30" dirty="0">
                <a:latin typeface="微软雅黑"/>
                <a:cs typeface="微软雅黑"/>
              </a:rPr>
              <a:t>无</a:t>
            </a:r>
            <a:r>
              <a:rPr sz="3200" spc="60" dirty="0">
                <a:latin typeface="微软雅黑"/>
                <a:cs typeface="微软雅黑"/>
              </a:rPr>
              <a:t>解</a:t>
            </a:r>
            <a:r>
              <a:rPr sz="3200" spc="45" dirty="0">
                <a:latin typeface="微软雅黑"/>
                <a:cs typeface="微软雅黑"/>
              </a:rPr>
              <a:t>，</a:t>
            </a:r>
            <a:r>
              <a:rPr sz="3200" spc="35" dirty="0">
                <a:latin typeface="微软雅黑"/>
                <a:cs typeface="微软雅黑"/>
              </a:rPr>
              <a:t>要么 </a:t>
            </a:r>
            <a:r>
              <a:rPr sz="3200" spc="5" dirty="0">
                <a:latin typeface="微软雅黑"/>
                <a:cs typeface="微软雅黑"/>
              </a:rPr>
              <a:t>有无穷多个</a:t>
            </a:r>
            <a:r>
              <a:rPr sz="3200" spc="-5" dirty="0">
                <a:latin typeface="微软雅黑"/>
                <a:cs typeface="微软雅黑"/>
              </a:rPr>
              <a:t>解</a:t>
            </a:r>
            <a:r>
              <a:rPr sz="3200" dirty="0">
                <a:latin typeface="Arial"/>
                <a:cs typeface="Arial"/>
              </a:rPr>
              <a:t>)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spc="5" dirty="0">
                <a:latin typeface="微软雅黑"/>
                <a:cs typeface="微软雅黑"/>
              </a:rPr>
              <a:t>。</a:t>
            </a:r>
            <a:endParaRPr sz="3200">
              <a:latin typeface="微软雅黑"/>
              <a:cs typeface="微软雅黑"/>
            </a:endParaRPr>
          </a:p>
          <a:p>
            <a:pPr marL="297815" marR="26670" indent="-273050" algn="just">
              <a:lnSpc>
                <a:spcPct val="13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spc="20" dirty="0">
                <a:latin typeface="微软雅黑"/>
                <a:cs typeface="微软雅黑"/>
              </a:rPr>
              <a:t>在实</a:t>
            </a:r>
            <a:r>
              <a:rPr sz="3200" spc="5" dirty="0">
                <a:latin typeface="微软雅黑"/>
                <a:cs typeface="微软雅黑"/>
              </a:rPr>
              <a:t>践</a:t>
            </a:r>
            <a:r>
              <a:rPr sz="3200" spc="30" dirty="0">
                <a:latin typeface="微软雅黑"/>
                <a:cs typeface="微软雅黑"/>
              </a:rPr>
              <a:t>中</a:t>
            </a:r>
            <a:r>
              <a:rPr sz="3200" spc="25" dirty="0">
                <a:latin typeface="微软雅黑"/>
                <a:cs typeface="微软雅黑"/>
              </a:rPr>
              <a:t>，</a:t>
            </a:r>
            <a:r>
              <a:rPr sz="3200" spc="5" dirty="0">
                <a:latin typeface="微软雅黑"/>
                <a:cs typeface="微软雅黑"/>
              </a:rPr>
              <a:t>用</a:t>
            </a:r>
            <a:r>
              <a:rPr sz="3200" spc="15" dirty="0">
                <a:latin typeface="微软雅黑"/>
                <a:cs typeface="微软雅黑"/>
              </a:rPr>
              <a:t>该方</a:t>
            </a:r>
            <a:r>
              <a:rPr sz="3200" spc="5" dirty="0">
                <a:latin typeface="微软雅黑"/>
                <a:cs typeface="微软雅黑"/>
              </a:rPr>
              <a:t>法</a:t>
            </a:r>
            <a:r>
              <a:rPr sz="3200" spc="15" dirty="0">
                <a:latin typeface="微软雅黑"/>
                <a:cs typeface="微软雅黑"/>
              </a:rPr>
              <a:t>最</a:t>
            </a:r>
            <a:r>
              <a:rPr sz="3200" spc="5" dirty="0">
                <a:latin typeface="微软雅黑"/>
                <a:cs typeface="微软雅黑"/>
              </a:rPr>
              <a:t>主要</a:t>
            </a:r>
            <a:r>
              <a:rPr sz="3200" spc="15" dirty="0">
                <a:latin typeface="微软雅黑"/>
                <a:cs typeface="微软雅黑"/>
              </a:rPr>
              <a:t>的</a:t>
            </a:r>
            <a:r>
              <a:rPr sz="3200" spc="5" dirty="0">
                <a:latin typeface="微软雅黑"/>
                <a:cs typeface="微软雅黑"/>
              </a:rPr>
              <a:t>困难</a:t>
            </a:r>
            <a:r>
              <a:rPr sz="3200" spc="15" dirty="0">
                <a:latin typeface="微软雅黑"/>
                <a:cs typeface="微软雅黑"/>
              </a:rPr>
              <a:t>在</a:t>
            </a:r>
            <a:r>
              <a:rPr sz="3200" spc="5" dirty="0">
                <a:latin typeface="微软雅黑"/>
                <a:cs typeface="微软雅黑"/>
              </a:rPr>
              <a:t>于如</a:t>
            </a:r>
            <a:r>
              <a:rPr sz="3200" dirty="0">
                <a:latin typeface="微软雅黑"/>
                <a:cs typeface="微软雅黑"/>
              </a:rPr>
              <a:t>何 </a:t>
            </a:r>
            <a:r>
              <a:rPr sz="3200" spc="5" dirty="0">
                <a:latin typeface="微软雅黑"/>
                <a:cs typeface="微软雅黑"/>
              </a:rPr>
              <a:t>防止舍入误差的累</a:t>
            </a:r>
            <a:r>
              <a:rPr sz="3200" spc="-15" dirty="0">
                <a:latin typeface="微软雅黑"/>
                <a:cs typeface="微软雅黑"/>
              </a:rPr>
              <a:t>积</a:t>
            </a:r>
            <a:r>
              <a:rPr sz="3200" spc="5" dirty="0">
                <a:latin typeface="微软雅黑"/>
                <a:cs typeface="微软雅黑"/>
              </a:rPr>
              <a:t>。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168986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高斯消去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法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总结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745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LU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分解及其应用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4087"/>
            <a:ext cx="7941309" cy="57259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-5" dirty="0">
                <a:latin typeface="微软雅黑"/>
                <a:cs typeface="微软雅黑"/>
              </a:rPr>
              <a:t>系数矩</a:t>
            </a:r>
            <a:r>
              <a:rPr sz="2800" spc="-15" dirty="0">
                <a:latin typeface="微软雅黑"/>
                <a:cs typeface="微软雅黑"/>
              </a:rPr>
              <a:t>阵</a:t>
            </a:r>
            <a:r>
              <a:rPr sz="2800" spc="-5" dirty="0">
                <a:latin typeface="Arial"/>
                <a:cs typeface="Arial"/>
              </a:rPr>
              <a:t>A=LU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8B54EBF-C02F-7A09-EA90-BB1D793C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87" y="1735994"/>
            <a:ext cx="8253026" cy="48327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07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计算矩阵的逆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37433" y="3787140"/>
            <a:ext cx="1420495" cy="0"/>
          </a:xfrm>
          <a:custGeom>
            <a:avLst/>
            <a:gdLst/>
            <a:ahLst/>
            <a:cxnLst/>
            <a:rect l="l" t="t" r="r" b="b"/>
            <a:pathLst>
              <a:path w="1420495">
                <a:moveTo>
                  <a:pt x="0" y="0"/>
                </a:moveTo>
                <a:lnTo>
                  <a:pt x="1420368" y="0"/>
                </a:lnTo>
              </a:path>
            </a:pathLst>
          </a:custGeom>
          <a:ln w="2286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2157" y="4427220"/>
            <a:ext cx="1775460" cy="0"/>
          </a:xfrm>
          <a:custGeom>
            <a:avLst/>
            <a:gdLst/>
            <a:ahLst/>
            <a:cxnLst/>
            <a:rect l="l" t="t" r="r" b="b"/>
            <a:pathLst>
              <a:path w="1775460">
                <a:moveTo>
                  <a:pt x="0" y="0"/>
                </a:moveTo>
                <a:lnTo>
                  <a:pt x="1775460" y="0"/>
                </a:lnTo>
              </a:path>
            </a:pathLst>
          </a:custGeom>
          <a:ln w="2286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1219200"/>
            <a:ext cx="8636000" cy="450659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35915" indent="-273050">
              <a:lnSpc>
                <a:spcPct val="100000"/>
              </a:lnSpc>
              <a:spcBef>
                <a:spcPts val="17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6550" algn="l"/>
              </a:tabLst>
            </a:pPr>
            <a:r>
              <a:rPr sz="2800" spc="-5" dirty="0">
                <a:latin typeface="微软雅黑"/>
                <a:cs typeface="微软雅黑"/>
              </a:rPr>
              <a:t>矩阵逆的定义：</a:t>
            </a:r>
            <a:r>
              <a:rPr sz="2800" spc="-5" dirty="0">
                <a:latin typeface="Arial"/>
                <a:cs typeface="Arial"/>
              </a:rPr>
              <a:t>AA</a:t>
            </a:r>
            <a:r>
              <a:rPr sz="2775" spc="-7" baseline="25525" dirty="0">
                <a:latin typeface="Arial"/>
                <a:cs typeface="Arial"/>
              </a:rPr>
              <a:t>-1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i="1" spc="-5" dirty="0">
                <a:latin typeface="Arial"/>
                <a:cs typeface="Arial"/>
              </a:rPr>
              <a:t>I</a:t>
            </a:r>
            <a:endParaRPr sz="2800" dirty="0">
              <a:latin typeface="Arial"/>
              <a:cs typeface="Arial"/>
            </a:endParaRPr>
          </a:p>
          <a:p>
            <a:pPr marL="335915" indent="-27305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6550" algn="l"/>
              </a:tabLst>
            </a:pPr>
            <a:r>
              <a:rPr sz="2800" spc="50" dirty="0">
                <a:latin typeface="微软雅黑"/>
                <a:cs typeface="微软雅黑"/>
              </a:rPr>
              <a:t>如果</a:t>
            </a:r>
            <a:r>
              <a:rPr sz="2800" spc="65" dirty="0">
                <a:latin typeface="微软雅黑"/>
                <a:cs typeface="微软雅黑"/>
              </a:rPr>
              <a:t>一个</a:t>
            </a:r>
            <a:r>
              <a:rPr sz="2800" spc="50" dirty="0">
                <a:latin typeface="微软雅黑"/>
                <a:cs typeface="微软雅黑"/>
              </a:rPr>
              <a:t>矩</a:t>
            </a:r>
            <a:r>
              <a:rPr sz="2800" spc="60" dirty="0">
                <a:latin typeface="微软雅黑"/>
                <a:cs typeface="微软雅黑"/>
              </a:rPr>
              <a:t>阵</a:t>
            </a:r>
            <a:r>
              <a:rPr sz="2800" spc="60" dirty="0">
                <a:latin typeface="Arial"/>
                <a:cs typeface="Arial"/>
              </a:rPr>
              <a:t>A</a:t>
            </a:r>
            <a:r>
              <a:rPr sz="2800" spc="60" dirty="0">
                <a:latin typeface="微软雅黑"/>
                <a:cs typeface="微软雅黑"/>
              </a:rPr>
              <a:t>的</a:t>
            </a:r>
            <a:r>
              <a:rPr sz="2800" spc="50" dirty="0">
                <a:latin typeface="微软雅黑"/>
                <a:cs typeface="微软雅黑"/>
              </a:rPr>
              <a:t>逆不</a:t>
            </a:r>
            <a:r>
              <a:rPr sz="2800" spc="60" dirty="0">
                <a:latin typeface="微软雅黑"/>
                <a:cs typeface="微软雅黑"/>
              </a:rPr>
              <a:t>存</a:t>
            </a:r>
            <a:r>
              <a:rPr sz="2800" spc="75" dirty="0">
                <a:latin typeface="微软雅黑"/>
                <a:cs typeface="微软雅黑"/>
              </a:rPr>
              <a:t>在</a:t>
            </a:r>
            <a:r>
              <a:rPr sz="2800" spc="50" dirty="0">
                <a:latin typeface="微软雅黑"/>
                <a:cs typeface="微软雅黑"/>
              </a:rPr>
              <a:t>，则</a:t>
            </a:r>
            <a:r>
              <a:rPr sz="2800" spc="60" dirty="0">
                <a:latin typeface="微软雅黑"/>
                <a:cs typeface="微软雅黑"/>
              </a:rPr>
              <a:t>该矩</a:t>
            </a:r>
            <a:r>
              <a:rPr sz="2800" spc="50" dirty="0">
                <a:latin typeface="微软雅黑"/>
                <a:cs typeface="微软雅黑"/>
              </a:rPr>
              <a:t>阵为</a:t>
            </a:r>
            <a:r>
              <a:rPr sz="2800" u="heavy" spc="-825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微软雅黑"/>
                <a:cs typeface="微软雅黑"/>
              </a:rPr>
              <a:t> </a:t>
            </a:r>
            <a:r>
              <a:rPr sz="2800" b="1" u="heavy" spc="6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微软雅黑"/>
                <a:cs typeface="微软雅黑"/>
              </a:rPr>
              <a:t>退化</a:t>
            </a:r>
            <a:r>
              <a:rPr sz="2800" b="1" u="heavy" spc="5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微软雅黑"/>
                <a:cs typeface="微软雅黑"/>
              </a:rPr>
              <a:t>矩</a:t>
            </a:r>
            <a:r>
              <a:rPr sz="2800" b="1" u="heavy" spc="60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微软雅黑"/>
                <a:cs typeface="微软雅黑"/>
              </a:rPr>
              <a:t>阵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335915" marR="55880" indent="-273050">
              <a:lnSpc>
                <a:spcPct val="15000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336550" algn="l"/>
              </a:tabLst>
            </a:pPr>
            <a:r>
              <a:rPr sz="2800" spc="20" dirty="0">
                <a:latin typeface="微软雅黑"/>
                <a:cs typeface="微软雅黑"/>
              </a:rPr>
              <a:t>当且仅当矩阵的某一行是其他行的一个线性组合</a:t>
            </a:r>
            <a:r>
              <a:rPr sz="2800" spc="-20" dirty="0">
                <a:latin typeface="微软雅黑"/>
                <a:cs typeface="微软雅黑"/>
              </a:rPr>
              <a:t>时</a:t>
            </a:r>
            <a:r>
              <a:rPr sz="2800" spc="-5" dirty="0">
                <a:latin typeface="微软雅黑"/>
                <a:cs typeface="微软雅黑"/>
              </a:rPr>
              <a:t>， 该矩阵是一</a:t>
            </a:r>
            <a:r>
              <a:rPr sz="2800" spc="-15" dirty="0">
                <a:latin typeface="微软雅黑"/>
                <a:cs typeface="微软雅黑"/>
              </a:rPr>
              <a:t>个</a:t>
            </a:r>
            <a:r>
              <a:rPr sz="2800" b="1" spc="-10" dirty="0">
                <a:solidFill>
                  <a:srgbClr val="FF3300"/>
                </a:solidFill>
                <a:latin typeface="微软雅黑"/>
                <a:cs typeface="微软雅黑"/>
              </a:rPr>
              <a:t>退化矩阵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335915" indent="-273050">
              <a:lnSpc>
                <a:spcPct val="100000"/>
              </a:lnSpc>
              <a:spcBef>
                <a:spcPts val="168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6550" algn="l"/>
              </a:tabLst>
            </a:pPr>
            <a:r>
              <a:rPr sz="2800" spc="-5" dirty="0">
                <a:latin typeface="微软雅黑"/>
                <a:cs typeface="微软雅黑"/>
              </a:rPr>
              <a:t>可利</a:t>
            </a:r>
            <a:r>
              <a:rPr sz="2800" spc="-10" dirty="0">
                <a:latin typeface="微软雅黑"/>
                <a:cs typeface="微软雅黑"/>
              </a:rPr>
              <a:t>用</a:t>
            </a: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高斯消去法</a:t>
            </a:r>
            <a:r>
              <a:rPr sz="2800" spc="-5" dirty="0">
                <a:latin typeface="微软雅黑"/>
                <a:cs typeface="微软雅黑"/>
              </a:rPr>
              <a:t>来检查矩阵是否</a:t>
            </a:r>
            <a:r>
              <a:rPr sz="2800" dirty="0">
                <a:latin typeface="微软雅黑"/>
                <a:cs typeface="微软雅黑"/>
              </a:rPr>
              <a:t>为</a:t>
            </a:r>
            <a:r>
              <a:rPr sz="2800" spc="-5" dirty="0">
                <a:latin typeface="微软雅黑"/>
                <a:cs typeface="微软雅黑"/>
              </a:rPr>
              <a:t>退化</a:t>
            </a:r>
            <a:r>
              <a:rPr sz="2800" dirty="0">
                <a:latin typeface="微软雅黑"/>
                <a:cs typeface="微软雅黑"/>
              </a:rPr>
              <a:t>矩</a:t>
            </a:r>
            <a:r>
              <a:rPr sz="2800" spc="5" dirty="0">
                <a:latin typeface="微软雅黑"/>
                <a:cs typeface="微软雅黑"/>
              </a:rPr>
              <a:t>阵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335915" indent="-273050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36550" algn="l"/>
              </a:tabLst>
            </a:pPr>
            <a:r>
              <a:rPr sz="2800" spc="-5" dirty="0">
                <a:latin typeface="微软雅黑"/>
                <a:cs typeface="微软雅黑"/>
              </a:rPr>
              <a:t>如果矩</a:t>
            </a:r>
            <a:r>
              <a:rPr sz="2800" spc="-15" dirty="0">
                <a:latin typeface="微软雅黑"/>
                <a:cs typeface="微软雅黑"/>
              </a:rPr>
              <a:t>阵</a:t>
            </a:r>
            <a:r>
              <a:rPr sz="2800" spc="-15" dirty="0">
                <a:latin typeface="Arial"/>
                <a:cs typeface="Arial"/>
              </a:rPr>
              <a:t>A</a:t>
            </a:r>
            <a:r>
              <a:rPr sz="2800" spc="-10" dirty="0">
                <a:latin typeface="微软雅黑"/>
                <a:cs typeface="微软雅黑"/>
              </a:rPr>
              <a:t>是非退化的，</a:t>
            </a:r>
            <a:r>
              <a:rPr sz="2800" spc="-5" dirty="0">
                <a:latin typeface="微软雅黑"/>
                <a:cs typeface="微软雅黑"/>
              </a:rPr>
              <a:t>则有：</a:t>
            </a:r>
            <a:endParaRPr sz="2800" dirty="0">
              <a:latin typeface="微软雅黑"/>
              <a:cs typeface="微软雅黑"/>
            </a:endParaRPr>
          </a:p>
          <a:p>
            <a:pPr marL="734060" lvl="1" indent="-327025">
              <a:lnSpc>
                <a:spcPct val="100000"/>
              </a:lnSpc>
              <a:spcBef>
                <a:spcPts val="168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34060" algn="l"/>
                <a:tab pos="734695" algn="l"/>
                <a:tab pos="2009775" algn="l"/>
              </a:tabLst>
            </a:pPr>
            <a:r>
              <a:rPr sz="2800" spc="-5" dirty="0">
                <a:latin typeface="Arial"/>
                <a:cs typeface="Arial"/>
              </a:rPr>
              <a:t>Ax=b	x =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-1</a:t>
            </a:r>
            <a:r>
              <a:rPr sz="2800" dirty="0">
                <a:latin typeface="Arial"/>
                <a:cs typeface="Arial"/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658" y="3484245"/>
            <a:ext cx="788352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spc="45" dirty="0">
                <a:latin typeface="微软雅黑"/>
                <a:cs typeface="微软雅黑"/>
              </a:rPr>
              <a:t>要求</a:t>
            </a:r>
            <a:r>
              <a:rPr sz="2400" spc="30" dirty="0">
                <a:latin typeface="微软雅黑"/>
                <a:cs typeface="微软雅黑"/>
              </a:rPr>
              <a:t>一</a:t>
            </a:r>
            <a:r>
              <a:rPr sz="2400" spc="45" dirty="0">
                <a:latin typeface="微软雅黑"/>
                <a:cs typeface="微软雅黑"/>
              </a:rPr>
              <a:t>个</a:t>
            </a:r>
            <a:r>
              <a:rPr sz="2400" spc="30" dirty="0">
                <a:latin typeface="微软雅黑"/>
                <a:cs typeface="微软雅黑"/>
              </a:rPr>
              <a:t>非</a:t>
            </a:r>
            <a:r>
              <a:rPr sz="2400" spc="45" dirty="0">
                <a:latin typeface="微软雅黑"/>
                <a:cs typeface="微软雅黑"/>
              </a:rPr>
              <a:t>退化</a:t>
            </a:r>
            <a:r>
              <a:rPr sz="2400" spc="65" dirty="0">
                <a:latin typeface="微软雅黑"/>
                <a:cs typeface="微软雅黑"/>
              </a:rPr>
              <a:t>的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30" dirty="0">
                <a:latin typeface="微软雅黑"/>
                <a:cs typeface="微软雅黑"/>
              </a:rPr>
              <a:t>阶</a:t>
            </a:r>
            <a:r>
              <a:rPr sz="2400" spc="45" dirty="0">
                <a:latin typeface="微软雅黑"/>
                <a:cs typeface="微软雅黑"/>
              </a:rPr>
              <a:t>方阵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逆</a:t>
            </a:r>
            <a:r>
              <a:rPr sz="2400" spc="30" dirty="0">
                <a:latin typeface="微软雅黑"/>
                <a:cs typeface="微软雅黑"/>
              </a:rPr>
              <a:t>矩</a:t>
            </a:r>
            <a:r>
              <a:rPr sz="2400" spc="60" dirty="0">
                <a:latin typeface="微软雅黑"/>
                <a:cs typeface="微软雅黑"/>
              </a:rPr>
              <a:t>阵</a:t>
            </a:r>
            <a:r>
              <a:rPr sz="2400" spc="45" dirty="0">
                <a:latin typeface="微软雅黑"/>
                <a:cs typeface="微软雅黑"/>
              </a:rPr>
              <a:t>，</a:t>
            </a:r>
            <a:r>
              <a:rPr sz="2400" spc="30" dirty="0">
                <a:latin typeface="微软雅黑"/>
                <a:cs typeface="微软雅黑"/>
              </a:rPr>
              <a:t>就</a:t>
            </a:r>
            <a:r>
              <a:rPr sz="2400" spc="45" dirty="0">
                <a:latin typeface="微软雅黑"/>
                <a:cs typeface="微软雅黑"/>
              </a:rPr>
              <a:t>要</a:t>
            </a:r>
            <a:r>
              <a:rPr sz="2400" spc="30" dirty="0">
                <a:latin typeface="微软雅黑"/>
                <a:cs typeface="微软雅黑"/>
              </a:rPr>
              <a:t>求</a:t>
            </a:r>
            <a:r>
              <a:rPr sz="2400" spc="55" dirty="0">
                <a:latin typeface="微软雅黑"/>
                <a:cs typeface="微软雅黑"/>
              </a:rPr>
              <a:t>出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spc="60" baseline="24305" dirty="0">
                <a:latin typeface="Arial"/>
                <a:cs typeface="Arial"/>
              </a:rPr>
              <a:t>2</a:t>
            </a:r>
            <a:r>
              <a:rPr sz="2400" spc="45" dirty="0">
                <a:latin typeface="微软雅黑"/>
                <a:cs typeface="微软雅黑"/>
              </a:rPr>
              <a:t>个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-22" baseline="-20833" dirty="0">
                <a:latin typeface="Arial"/>
                <a:cs typeface="Arial"/>
              </a:rPr>
              <a:t>i</a:t>
            </a:r>
            <a:r>
              <a:rPr sz="2400" spc="67" baseline="-20833" dirty="0">
                <a:latin typeface="Arial"/>
                <a:cs typeface="Arial"/>
              </a:rPr>
              <a:t>j</a:t>
            </a:r>
            <a:r>
              <a:rPr sz="2400" dirty="0">
                <a:latin typeface="微软雅黑"/>
                <a:cs typeface="微软雅黑"/>
              </a:rPr>
              <a:t>， 其中</a:t>
            </a:r>
            <a:r>
              <a:rPr sz="2400" spc="-5" dirty="0">
                <a:latin typeface="Arial"/>
                <a:cs typeface="Arial"/>
              </a:rPr>
              <a:t>1≤i,j </a:t>
            </a:r>
            <a:r>
              <a:rPr sz="2400" dirty="0">
                <a:latin typeface="Arial"/>
                <a:cs typeface="Arial"/>
              </a:rPr>
              <a:t>≤n</a:t>
            </a:r>
            <a:endParaRPr sz="2400">
              <a:latin typeface="Arial"/>
              <a:cs typeface="Arial"/>
            </a:endParaRPr>
          </a:p>
          <a:p>
            <a:pPr marL="310515" indent="-273050">
              <a:lnSpc>
                <a:spcPct val="100000"/>
              </a:lnSpc>
              <a:spcBef>
                <a:spcPts val="86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spc="45" dirty="0">
                <a:latin typeface="微软雅黑"/>
                <a:cs typeface="微软雅黑"/>
              </a:rPr>
              <a:t>可以通过解</a:t>
            </a:r>
            <a:r>
              <a:rPr sz="2400" spc="40" dirty="0">
                <a:latin typeface="Arial"/>
                <a:cs typeface="Arial"/>
              </a:rPr>
              <a:t>n</a:t>
            </a:r>
            <a:r>
              <a:rPr sz="2400" spc="40" dirty="0">
                <a:latin typeface="微软雅黑"/>
                <a:cs typeface="微软雅黑"/>
              </a:rPr>
              <a:t>个具有</a:t>
            </a:r>
            <a:r>
              <a:rPr sz="2400" spc="55" dirty="0">
                <a:latin typeface="微软雅黑"/>
                <a:cs typeface="微软雅黑"/>
              </a:rPr>
              <a:t>相</a:t>
            </a:r>
            <a:r>
              <a:rPr sz="2400" spc="40" dirty="0">
                <a:latin typeface="微软雅黑"/>
                <a:cs typeface="微软雅黑"/>
              </a:rPr>
              <a:t>同系数矩</a:t>
            </a:r>
            <a:r>
              <a:rPr sz="2400" spc="65" dirty="0">
                <a:latin typeface="微软雅黑"/>
                <a:cs typeface="微软雅黑"/>
              </a:rPr>
              <a:t>阵</a:t>
            </a:r>
            <a:r>
              <a:rPr sz="2400" spc="40" dirty="0">
                <a:latin typeface="Arial"/>
                <a:cs typeface="Arial"/>
              </a:rPr>
              <a:t>A</a:t>
            </a:r>
            <a:r>
              <a:rPr sz="2400" spc="40" dirty="0">
                <a:latin typeface="微软雅黑"/>
                <a:cs typeface="微软雅黑"/>
              </a:rPr>
              <a:t>的线性</a:t>
            </a:r>
            <a:r>
              <a:rPr sz="2400" spc="55" dirty="0">
                <a:latin typeface="微软雅黑"/>
                <a:cs typeface="微软雅黑"/>
              </a:rPr>
              <a:t>方</a:t>
            </a:r>
            <a:r>
              <a:rPr sz="2400" spc="40" dirty="0">
                <a:latin typeface="微软雅黑"/>
                <a:cs typeface="微软雅黑"/>
              </a:rPr>
              <a:t>程组来求</a:t>
            </a:r>
            <a:r>
              <a:rPr sz="2400" dirty="0">
                <a:latin typeface="微软雅黑"/>
                <a:cs typeface="微软雅黑"/>
              </a:rPr>
              <a:t>解</a:t>
            </a:r>
            <a:endParaRPr sz="2400">
              <a:latin typeface="微软雅黑"/>
              <a:cs typeface="微软雅黑"/>
            </a:endParaRPr>
          </a:p>
          <a:p>
            <a:pPr marL="310515">
              <a:lnSpc>
                <a:spcPct val="100000"/>
              </a:lnSpc>
              <a:spcBef>
                <a:spcPts val="869"/>
              </a:spcBef>
            </a:pPr>
            <a:r>
              <a:rPr sz="2400" dirty="0">
                <a:latin typeface="微软雅黑"/>
                <a:cs typeface="微软雅黑"/>
              </a:rPr>
              <a:t>这些未知数。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7758" y="5534355"/>
            <a:ext cx="213995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3000" spc="20" dirty="0">
                <a:solidFill>
                  <a:srgbClr val="0AD0D9"/>
                </a:solidFill>
                <a:latin typeface="Wingdings 2"/>
                <a:cs typeface="Wingdings 2"/>
              </a:rPr>
              <a:t></a:t>
            </a:r>
            <a:endParaRPr sz="3000">
              <a:latin typeface="Wingdings 2"/>
              <a:cs typeface="Wingdings 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5132" y="5513019"/>
            <a:ext cx="1209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Ax</a:t>
            </a:r>
            <a:r>
              <a:rPr sz="3150" b="1" baseline="25132" dirty="0">
                <a:solidFill>
                  <a:srgbClr val="FF3300"/>
                </a:solidFill>
                <a:latin typeface="Arial"/>
                <a:cs typeface="Arial"/>
              </a:rPr>
              <a:t>j</a:t>
            </a: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=e</a:t>
            </a:r>
            <a:r>
              <a:rPr sz="3150" b="1" baseline="25132" dirty="0">
                <a:solidFill>
                  <a:srgbClr val="FF3300"/>
                </a:solidFill>
                <a:latin typeface="Arial"/>
                <a:cs typeface="Arial"/>
              </a:rPr>
              <a:t>j</a:t>
            </a:r>
            <a:endParaRPr sz="3150" baseline="2513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758" y="6129934"/>
            <a:ext cx="2872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73050" algn="l"/>
              </a:tabLst>
            </a:pPr>
            <a:r>
              <a:rPr sz="2400" spc="-5" dirty="0">
                <a:latin typeface="微软雅黑"/>
                <a:cs typeface="微软雅黑"/>
              </a:rPr>
              <a:t>可</a:t>
            </a:r>
            <a:r>
              <a:rPr sz="2400" dirty="0">
                <a:latin typeface="微软雅黑"/>
                <a:cs typeface="微软雅黑"/>
              </a:rPr>
              <a:t>用</a:t>
            </a:r>
            <a:r>
              <a:rPr sz="2400" dirty="0">
                <a:latin typeface="Arial"/>
                <a:cs typeface="Arial"/>
              </a:rPr>
              <a:t>A=</a:t>
            </a:r>
            <a:r>
              <a:rPr sz="2400" spc="-10" dirty="0">
                <a:latin typeface="Arial"/>
                <a:cs typeface="Arial"/>
              </a:rPr>
              <a:t>LU</a:t>
            </a:r>
            <a:r>
              <a:rPr sz="2400" spc="-5" dirty="0">
                <a:latin typeface="微软雅黑"/>
                <a:cs typeface="微软雅黑"/>
              </a:rPr>
              <a:t>快速计算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927" y="1124711"/>
            <a:ext cx="8010144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070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计算矩阵的逆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187274"/>
            <a:ext cx="357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计算行列式的值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746072"/>
            <a:ext cx="7903209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对于一个大矩阵行列式来说，这意味着</a:t>
            </a:r>
            <a:r>
              <a:rPr sz="2400" spc="-40" dirty="0">
                <a:latin typeface="微软雅黑"/>
                <a:cs typeface="微软雅黑"/>
              </a:rPr>
              <a:t>要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计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算</a:t>
            </a:r>
            <a:r>
              <a:rPr sz="2400" b="1" spc="-5" dirty="0">
                <a:solidFill>
                  <a:srgbClr val="04607A"/>
                </a:solidFill>
                <a:latin typeface="Arial"/>
                <a:cs typeface="Arial"/>
              </a:rPr>
              <a:t>n!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项的和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利</a:t>
            </a:r>
            <a:r>
              <a:rPr sz="2400" spc="-5" dirty="0">
                <a:latin typeface="微软雅黑"/>
                <a:cs typeface="微软雅黑"/>
              </a:rPr>
              <a:t>用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高斯消去法</a:t>
            </a:r>
            <a:r>
              <a:rPr sz="2400" dirty="0">
                <a:latin typeface="微软雅黑"/>
                <a:cs typeface="微软雅黑"/>
              </a:rPr>
              <a:t>只需要</a:t>
            </a: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计算主对角线上的元素的乘</a:t>
            </a:r>
            <a:r>
              <a:rPr sz="2400" b="1" spc="5" dirty="0">
                <a:solidFill>
                  <a:srgbClr val="04607A"/>
                </a:solidFill>
                <a:latin typeface="微软雅黑"/>
                <a:cs typeface="微软雅黑"/>
              </a:rPr>
              <a:t>积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1185672"/>
            <a:ext cx="3313176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7927" y="2385060"/>
            <a:ext cx="7248144" cy="1057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44234" y="1273302"/>
            <a:ext cx="2016760" cy="6477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8BC2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微软雅黑"/>
                <a:cs typeface="微软雅黑"/>
              </a:rPr>
              <a:t>按第一行展开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2471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13744"/>
            <a:ext cx="808926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70" dirty="0">
                <a:latin typeface="Arial"/>
                <a:cs typeface="Arial"/>
              </a:rPr>
              <a:t>AVL</a:t>
            </a:r>
            <a:r>
              <a:rPr sz="2800" spc="-5" dirty="0">
                <a:latin typeface="微软雅黑"/>
                <a:cs typeface="微软雅黑"/>
              </a:rPr>
              <a:t>树</a:t>
            </a:r>
            <a:r>
              <a:rPr sz="2800" spc="5" dirty="0">
                <a:latin typeface="微软雅黑"/>
                <a:cs typeface="微软雅黑"/>
              </a:rPr>
              <a:t>是</a:t>
            </a:r>
            <a:r>
              <a:rPr sz="2800" b="1" dirty="0">
                <a:solidFill>
                  <a:srgbClr val="00AF50"/>
                </a:solidFill>
                <a:latin typeface="微软雅黑"/>
                <a:cs typeface="微软雅黑"/>
              </a:rPr>
              <a:t>一</a:t>
            </a:r>
            <a:r>
              <a:rPr sz="2800" b="1" spc="-5" dirty="0">
                <a:solidFill>
                  <a:srgbClr val="00AF50"/>
                </a:solidFill>
                <a:latin typeface="微软雅黑"/>
                <a:cs typeface="微软雅黑"/>
              </a:rPr>
              <a:t>棵</a:t>
            </a:r>
            <a:r>
              <a:rPr sz="2800" b="1" dirty="0">
                <a:solidFill>
                  <a:srgbClr val="00AF50"/>
                </a:solidFill>
                <a:latin typeface="微软雅黑"/>
                <a:cs typeface="微软雅黑"/>
              </a:rPr>
              <a:t>二叉查</a:t>
            </a:r>
            <a:r>
              <a:rPr sz="2800" b="1" spc="-5" dirty="0">
                <a:solidFill>
                  <a:srgbClr val="00AF50"/>
                </a:solidFill>
                <a:latin typeface="微软雅黑"/>
                <a:cs typeface="微软雅黑"/>
              </a:rPr>
              <a:t>找</a:t>
            </a:r>
            <a:r>
              <a:rPr sz="2800" b="1" spc="25" dirty="0">
                <a:solidFill>
                  <a:srgbClr val="00AF50"/>
                </a:solidFill>
                <a:latin typeface="微软雅黑"/>
                <a:cs typeface="微软雅黑"/>
              </a:rPr>
              <a:t>树</a:t>
            </a:r>
            <a:r>
              <a:rPr sz="2800" spc="5" dirty="0">
                <a:latin typeface="微软雅黑"/>
                <a:cs typeface="微软雅黑"/>
              </a:rPr>
              <a:t>，</a:t>
            </a:r>
            <a:r>
              <a:rPr sz="2800" dirty="0">
                <a:latin typeface="微软雅黑"/>
                <a:cs typeface="微软雅黑"/>
              </a:rPr>
              <a:t>其</a:t>
            </a:r>
            <a:r>
              <a:rPr sz="2800" spc="-5" dirty="0">
                <a:latin typeface="微软雅黑"/>
                <a:cs typeface="微软雅黑"/>
              </a:rPr>
              <a:t>中</a:t>
            </a:r>
            <a:r>
              <a:rPr sz="2800" dirty="0">
                <a:latin typeface="微软雅黑"/>
                <a:cs typeface="微软雅黑"/>
              </a:rPr>
              <a:t>每个节</a:t>
            </a:r>
            <a:r>
              <a:rPr sz="2800" spc="-5" dirty="0">
                <a:latin typeface="微软雅黑"/>
                <a:cs typeface="微软雅黑"/>
              </a:rPr>
              <a:t>点</a:t>
            </a:r>
            <a:r>
              <a:rPr sz="2800" spc="20" dirty="0">
                <a:latin typeface="微软雅黑"/>
                <a:cs typeface="微软雅黑"/>
              </a:rPr>
              <a:t>的</a:t>
            </a:r>
            <a:r>
              <a:rPr sz="2800" b="1" spc="5" dirty="0">
                <a:solidFill>
                  <a:srgbClr val="00AF50"/>
                </a:solidFill>
                <a:latin typeface="微软雅黑"/>
                <a:cs typeface="微软雅黑"/>
              </a:rPr>
              <a:t>平衡因 </a:t>
            </a:r>
            <a:r>
              <a:rPr sz="2800" b="1" spc="114" dirty="0">
                <a:solidFill>
                  <a:srgbClr val="00AF50"/>
                </a:solidFill>
                <a:latin typeface="微软雅黑"/>
                <a:cs typeface="微软雅黑"/>
              </a:rPr>
              <a:t>子定义为</a:t>
            </a:r>
            <a:r>
              <a:rPr sz="2800" spc="105" dirty="0">
                <a:latin typeface="微软雅黑"/>
                <a:cs typeface="微软雅黑"/>
              </a:rPr>
              <a:t>该节点</a:t>
            </a:r>
            <a:r>
              <a:rPr sz="2800" spc="120" dirty="0">
                <a:latin typeface="微软雅黑"/>
                <a:cs typeface="微软雅黑"/>
              </a:rPr>
              <a:t>左</a:t>
            </a:r>
            <a:r>
              <a:rPr sz="2800" spc="105" dirty="0">
                <a:latin typeface="微软雅黑"/>
                <a:cs typeface="微软雅黑"/>
              </a:rPr>
              <a:t>子树和</a:t>
            </a:r>
            <a:r>
              <a:rPr sz="2800" spc="120" dirty="0">
                <a:latin typeface="微软雅黑"/>
                <a:cs typeface="微软雅黑"/>
              </a:rPr>
              <a:t>右</a:t>
            </a:r>
            <a:r>
              <a:rPr sz="2800" spc="105" dirty="0">
                <a:latin typeface="微软雅黑"/>
                <a:cs typeface="微软雅黑"/>
              </a:rPr>
              <a:t>子树的</a:t>
            </a:r>
            <a:r>
              <a:rPr sz="2800" spc="120" dirty="0">
                <a:latin typeface="微软雅黑"/>
                <a:cs typeface="微软雅黑"/>
              </a:rPr>
              <a:t>高</a:t>
            </a:r>
            <a:r>
              <a:rPr sz="2800" spc="105" dirty="0">
                <a:latin typeface="微软雅黑"/>
                <a:cs typeface="微软雅黑"/>
              </a:rPr>
              <a:t>度</a:t>
            </a:r>
            <a:r>
              <a:rPr sz="2800" spc="160" dirty="0">
                <a:latin typeface="微软雅黑"/>
                <a:cs typeface="微软雅黑"/>
              </a:rPr>
              <a:t>差</a:t>
            </a:r>
            <a:r>
              <a:rPr sz="2800" spc="110" dirty="0">
                <a:latin typeface="微软雅黑"/>
                <a:cs typeface="微软雅黑"/>
              </a:rPr>
              <a:t>，</a:t>
            </a:r>
            <a:r>
              <a:rPr sz="2800" spc="135" dirty="0">
                <a:latin typeface="微软雅黑"/>
                <a:cs typeface="微软雅黑"/>
              </a:rPr>
              <a:t>这个 </a:t>
            </a:r>
            <a:r>
              <a:rPr sz="2800" spc="55" dirty="0">
                <a:latin typeface="微软雅黑"/>
                <a:cs typeface="微软雅黑"/>
              </a:rPr>
              <a:t>平衡因</a:t>
            </a:r>
            <a:r>
              <a:rPr sz="2800" spc="45" dirty="0">
                <a:latin typeface="微软雅黑"/>
                <a:cs typeface="微软雅黑"/>
              </a:rPr>
              <a:t>子</a:t>
            </a:r>
            <a:r>
              <a:rPr sz="2800" b="1" spc="55" dirty="0">
                <a:solidFill>
                  <a:srgbClr val="04607A"/>
                </a:solidFill>
                <a:latin typeface="微软雅黑"/>
                <a:cs typeface="微软雅黑"/>
              </a:rPr>
              <a:t>要么为</a:t>
            </a:r>
            <a:r>
              <a:rPr sz="2800" b="1" spc="55" dirty="0">
                <a:solidFill>
                  <a:srgbClr val="04607A"/>
                </a:solidFill>
                <a:latin typeface="Arial"/>
                <a:cs typeface="Arial"/>
              </a:rPr>
              <a:t>0</a:t>
            </a:r>
            <a:r>
              <a:rPr sz="2800" b="1" spc="55" dirty="0">
                <a:solidFill>
                  <a:srgbClr val="04607A"/>
                </a:solidFill>
                <a:latin typeface="微软雅黑"/>
                <a:cs typeface="微软雅黑"/>
              </a:rPr>
              <a:t>，要么为</a:t>
            </a:r>
            <a:r>
              <a:rPr sz="2800" b="1" spc="25" dirty="0">
                <a:solidFill>
                  <a:srgbClr val="04607A"/>
                </a:solidFill>
                <a:latin typeface="Arial"/>
                <a:cs typeface="Arial"/>
              </a:rPr>
              <a:t>+1</a:t>
            </a:r>
            <a:r>
              <a:rPr sz="2800" b="1" spc="55" dirty="0">
                <a:solidFill>
                  <a:srgbClr val="04607A"/>
                </a:solidFill>
                <a:latin typeface="微软雅黑"/>
                <a:cs typeface="微软雅黑"/>
              </a:rPr>
              <a:t>或者</a:t>
            </a:r>
            <a:r>
              <a:rPr sz="2800" b="1" spc="-5" dirty="0">
                <a:solidFill>
                  <a:srgbClr val="04607A"/>
                </a:solidFill>
                <a:latin typeface="Arial"/>
                <a:cs typeface="Arial"/>
              </a:rPr>
              <a:t>-1</a:t>
            </a:r>
            <a:r>
              <a:rPr sz="2800" b="1" spc="64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(</a:t>
            </a:r>
            <a:r>
              <a:rPr sz="2800" spc="55" dirty="0">
                <a:latin typeface="微软雅黑"/>
                <a:cs typeface="微软雅黑"/>
              </a:rPr>
              <a:t>一棵空树的 </a:t>
            </a:r>
            <a:r>
              <a:rPr sz="2800" spc="-5" dirty="0">
                <a:latin typeface="微软雅黑"/>
                <a:cs typeface="微软雅黑"/>
              </a:rPr>
              <a:t>高度定义</a:t>
            </a:r>
            <a:r>
              <a:rPr sz="2800" spc="-15" dirty="0">
                <a:latin typeface="微软雅黑"/>
                <a:cs typeface="微软雅黑"/>
              </a:rPr>
              <a:t>为</a:t>
            </a:r>
            <a:r>
              <a:rPr sz="2800" dirty="0">
                <a:latin typeface="Arial"/>
                <a:cs typeface="Arial"/>
              </a:rPr>
              <a:t>-1)</a:t>
            </a:r>
          </a:p>
          <a:p>
            <a:pPr marL="285115" marR="24765" indent="-273050" algn="just">
              <a:lnSpc>
                <a:spcPct val="15000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5" dirty="0">
                <a:latin typeface="微软雅黑"/>
                <a:cs typeface="微软雅黑"/>
              </a:rPr>
              <a:t>如果</a:t>
            </a:r>
            <a:r>
              <a:rPr sz="2800" spc="-5" dirty="0">
                <a:latin typeface="微软雅黑"/>
                <a:cs typeface="微软雅黑"/>
              </a:rPr>
              <a:t>插</a:t>
            </a:r>
            <a:r>
              <a:rPr sz="2800" spc="5" dirty="0">
                <a:latin typeface="微软雅黑"/>
                <a:cs typeface="微软雅黑"/>
              </a:rPr>
              <a:t>入一</a:t>
            </a:r>
            <a:r>
              <a:rPr sz="2800" spc="-5" dirty="0">
                <a:latin typeface="微软雅黑"/>
                <a:cs typeface="微软雅黑"/>
              </a:rPr>
              <a:t>个</a:t>
            </a:r>
            <a:r>
              <a:rPr sz="2800" spc="5" dirty="0">
                <a:latin typeface="微软雅黑"/>
                <a:cs typeface="微软雅黑"/>
              </a:rPr>
              <a:t>新节点</a:t>
            </a:r>
            <a:r>
              <a:rPr sz="2800" spc="-5" dirty="0">
                <a:latin typeface="微软雅黑"/>
                <a:cs typeface="微软雅黑"/>
              </a:rPr>
              <a:t>使</a:t>
            </a:r>
            <a:r>
              <a:rPr sz="2800" spc="5" dirty="0">
                <a:latin typeface="微软雅黑"/>
                <a:cs typeface="微软雅黑"/>
              </a:rPr>
              <a:t>得一</a:t>
            </a:r>
            <a:r>
              <a:rPr sz="2800" dirty="0">
                <a:latin typeface="微软雅黑"/>
                <a:cs typeface="微软雅黑"/>
              </a:rPr>
              <a:t>个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dirty="0">
                <a:latin typeface="微软雅黑"/>
                <a:cs typeface="微软雅黑"/>
              </a:rPr>
              <a:t>树失</a:t>
            </a:r>
            <a:r>
              <a:rPr sz="2800" spc="-5" dirty="0">
                <a:latin typeface="微软雅黑"/>
                <a:cs typeface="微软雅黑"/>
              </a:rPr>
              <a:t>去</a:t>
            </a:r>
            <a:r>
              <a:rPr sz="2800" dirty="0">
                <a:latin typeface="微软雅黑"/>
                <a:cs typeface="微软雅黑"/>
              </a:rPr>
              <a:t>平</a:t>
            </a:r>
            <a:r>
              <a:rPr sz="2800" spc="20" dirty="0">
                <a:latin typeface="微软雅黑"/>
                <a:cs typeface="微软雅黑"/>
              </a:rPr>
              <a:t>衡</a:t>
            </a:r>
            <a:r>
              <a:rPr sz="2800" spc="5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我 们</a:t>
            </a:r>
            <a:r>
              <a:rPr sz="2800" spc="-10" dirty="0">
                <a:latin typeface="微软雅黑"/>
                <a:cs typeface="微软雅黑"/>
              </a:rPr>
              <a:t>用</a:t>
            </a:r>
            <a:r>
              <a:rPr sz="2800" b="1" spc="-10" dirty="0">
                <a:solidFill>
                  <a:srgbClr val="00AF50"/>
                </a:solidFill>
                <a:latin typeface="微软雅黑"/>
                <a:cs typeface="微软雅黑"/>
              </a:rPr>
              <a:t>旋转</a:t>
            </a:r>
            <a:r>
              <a:rPr sz="2800" spc="-10" dirty="0">
                <a:latin typeface="微软雅黑"/>
                <a:cs typeface="微软雅黑"/>
              </a:rPr>
              <a:t>对这棵树做一个变换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65" y="4825746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60" y="4062"/>
                </a:lnTo>
                <a:lnTo>
                  <a:pt x="187529" y="15777"/>
                </a:lnTo>
                <a:lnTo>
                  <a:pt x="142657" y="34431"/>
                </a:lnTo>
                <a:lnTo>
                  <a:pt x="102457" y="59312"/>
                </a:lnTo>
                <a:lnTo>
                  <a:pt x="67741" y="89710"/>
                </a:lnTo>
                <a:lnTo>
                  <a:pt x="39324" y="124911"/>
                </a:lnTo>
                <a:lnTo>
                  <a:pt x="18019" y="164205"/>
                </a:lnTo>
                <a:lnTo>
                  <a:pt x="4640" y="206879"/>
                </a:lnTo>
                <a:lnTo>
                  <a:pt x="0" y="252221"/>
                </a:lnTo>
                <a:lnTo>
                  <a:pt x="4640" y="297564"/>
                </a:lnTo>
                <a:lnTo>
                  <a:pt x="18019" y="340238"/>
                </a:lnTo>
                <a:lnTo>
                  <a:pt x="39324" y="379532"/>
                </a:lnTo>
                <a:lnTo>
                  <a:pt x="67741" y="414733"/>
                </a:lnTo>
                <a:lnTo>
                  <a:pt x="102457" y="445131"/>
                </a:lnTo>
                <a:lnTo>
                  <a:pt x="142657" y="470012"/>
                </a:lnTo>
                <a:lnTo>
                  <a:pt x="187529" y="488666"/>
                </a:lnTo>
                <a:lnTo>
                  <a:pt x="236260" y="500381"/>
                </a:lnTo>
                <a:lnTo>
                  <a:pt x="288036" y="504443"/>
                </a:lnTo>
                <a:lnTo>
                  <a:pt x="339811" y="500381"/>
                </a:lnTo>
                <a:lnTo>
                  <a:pt x="388542" y="488666"/>
                </a:lnTo>
                <a:lnTo>
                  <a:pt x="433414" y="470012"/>
                </a:lnTo>
                <a:lnTo>
                  <a:pt x="473614" y="445131"/>
                </a:lnTo>
                <a:lnTo>
                  <a:pt x="508330" y="414733"/>
                </a:lnTo>
                <a:lnTo>
                  <a:pt x="536747" y="379532"/>
                </a:lnTo>
                <a:lnTo>
                  <a:pt x="558052" y="340238"/>
                </a:lnTo>
                <a:lnTo>
                  <a:pt x="571431" y="297564"/>
                </a:lnTo>
                <a:lnTo>
                  <a:pt x="576072" y="252221"/>
                </a:lnTo>
                <a:lnTo>
                  <a:pt x="571431" y="206879"/>
                </a:lnTo>
                <a:lnTo>
                  <a:pt x="558052" y="164205"/>
                </a:lnTo>
                <a:lnTo>
                  <a:pt x="536747" y="124911"/>
                </a:lnTo>
                <a:lnTo>
                  <a:pt x="508330" y="89710"/>
                </a:lnTo>
                <a:lnTo>
                  <a:pt x="473614" y="59312"/>
                </a:lnTo>
                <a:lnTo>
                  <a:pt x="433414" y="34431"/>
                </a:lnTo>
                <a:lnTo>
                  <a:pt x="388542" y="15777"/>
                </a:lnTo>
                <a:lnTo>
                  <a:pt x="339811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965" y="4825746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40" y="206879"/>
                </a:lnTo>
                <a:lnTo>
                  <a:pt x="18019" y="164205"/>
                </a:lnTo>
                <a:lnTo>
                  <a:pt x="39324" y="124911"/>
                </a:lnTo>
                <a:lnTo>
                  <a:pt x="67741" y="89710"/>
                </a:lnTo>
                <a:lnTo>
                  <a:pt x="102457" y="59312"/>
                </a:lnTo>
                <a:lnTo>
                  <a:pt x="142657" y="34431"/>
                </a:lnTo>
                <a:lnTo>
                  <a:pt x="187529" y="15777"/>
                </a:lnTo>
                <a:lnTo>
                  <a:pt x="236260" y="4062"/>
                </a:lnTo>
                <a:lnTo>
                  <a:pt x="288036" y="0"/>
                </a:lnTo>
                <a:lnTo>
                  <a:pt x="339811" y="4062"/>
                </a:lnTo>
                <a:lnTo>
                  <a:pt x="388542" y="15777"/>
                </a:lnTo>
                <a:lnTo>
                  <a:pt x="433414" y="34431"/>
                </a:lnTo>
                <a:lnTo>
                  <a:pt x="473614" y="59312"/>
                </a:lnTo>
                <a:lnTo>
                  <a:pt x="508330" y="89710"/>
                </a:lnTo>
                <a:lnTo>
                  <a:pt x="536747" y="124911"/>
                </a:lnTo>
                <a:lnTo>
                  <a:pt x="558052" y="164205"/>
                </a:lnTo>
                <a:lnTo>
                  <a:pt x="571431" y="206879"/>
                </a:lnTo>
                <a:lnTo>
                  <a:pt x="576072" y="252221"/>
                </a:lnTo>
                <a:lnTo>
                  <a:pt x="571431" y="297564"/>
                </a:lnTo>
                <a:lnTo>
                  <a:pt x="558052" y="340238"/>
                </a:lnTo>
                <a:lnTo>
                  <a:pt x="536747" y="379532"/>
                </a:lnTo>
                <a:lnTo>
                  <a:pt x="508330" y="414733"/>
                </a:lnTo>
                <a:lnTo>
                  <a:pt x="473614" y="445131"/>
                </a:lnTo>
                <a:lnTo>
                  <a:pt x="433414" y="470012"/>
                </a:lnTo>
                <a:lnTo>
                  <a:pt x="388542" y="488666"/>
                </a:lnTo>
                <a:lnTo>
                  <a:pt x="339811" y="500381"/>
                </a:lnTo>
                <a:lnTo>
                  <a:pt x="288036" y="504443"/>
                </a:lnTo>
                <a:lnTo>
                  <a:pt x="236260" y="500381"/>
                </a:lnTo>
                <a:lnTo>
                  <a:pt x="187529" y="488666"/>
                </a:lnTo>
                <a:lnTo>
                  <a:pt x="142657" y="470012"/>
                </a:lnTo>
                <a:lnTo>
                  <a:pt x="102457" y="445131"/>
                </a:lnTo>
                <a:lnTo>
                  <a:pt x="67741" y="414733"/>
                </a:lnTo>
                <a:lnTo>
                  <a:pt x="39324" y="379532"/>
                </a:lnTo>
                <a:lnTo>
                  <a:pt x="18019" y="340238"/>
                </a:lnTo>
                <a:lnTo>
                  <a:pt x="4640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37866" y="151561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37866" y="151561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8485" y="2452877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60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20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2" y="251460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8485" y="2452877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0" y="251460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2" y="251460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20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6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5826" y="2524505"/>
            <a:ext cx="577850" cy="502920"/>
          </a:xfrm>
          <a:custGeom>
            <a:avLst/>
            <a:gdLst/>
            <a:ahLst/>
            <a:cxnLst/>
            <a:rect l="l" t="t" r="r" b="b"/>
            <a:pathLst>
              <a:path w="577850" h="502919">
                <a:moveTo>
                  <a:pt x="288798" y="0"/>
                </a:moveTo>
                <a:lnTo>
                  <a:pt x="236882" y="4049"/>
                </a:lnTo>
                <a:lnTo>
                  <a:pt x="188021" y="15725"/>
                </a:lnTo>
                <a:lnTo>
                  <a:pt x="143030" y="34318"/>
                </a:lnTo>
                <a:lnTo>
                  <a:pt x="102723" y="59120"/>
                </a:lnTo>
                <a:lnTo>
                  <a:pt x="67917" y="89422"/>
                </a:lnTo>
                <a:lnTo>
                  <a:pt x="39426" y="124516"/>
                </a:lnTo>
                <a:lnTo>
                  <a:pt x="18066" y="163693"/>
                </a:lnTo>
                <a:lnTo>
                  <a:pt x="4652" y="206243"/>
                </a:lnTo>
                <a:lnTo>
                  <a:pt x="0" y="251460"/>
                </a:lnTo>
                <a:lnTo>
                  <a:pt x="4652" y="296676"/>
                </a:lnTo>
                <a:lnTo>
                  <a:pt x="18066" y="339226"/>
                </a:lnTo>
                <a:lnTo>
                  <a:pt x="39426" y="378403"/>
                </a:lnTo>
                <a:lnTo>
                  <a:pt x="67917" y="413497"/>
                </a:lnTo>
                <a:lnTo>
                  <a:pt x="102723" y="443799"/>
                </a:lnTo>
                <a:lnTo>
                  <a:pt x="143030" y="468601"/>
                </a:lnTo>
                <a:lnTo>
                  <a:pt x="188021" y="487194"/>
                </a:lnTo>
                <a:lnTo>
                  <a:pt x="236882" y="498870"/>
                </a:lnTo>
                <a:lnTo>
                  <a:pt x="288798" y="502920"/>
                </a:lnTo>
                <a:lnTo>
                  <a:pt x="340713" y="498870"/>
                </a:lnTo>
                <a:lnTo>
                  <a:pt x="389574" y="487194"/>
                </a:lnTo>
                <a:lnTo>
                  <a:pt x="434565" y="468601"/>
                </a:lnTo>
                <a:lnTo>
                  <a:pt x="474872" y="443799"/>
                </a:lnTo>
                <a:lnTo>
                  <a:pt x="509678" y="413497"/>
                </a:lnTo>
                <a:lnTo>
                  <a:pt x="538169" y="378403"/>
                </a:lnTo>
                <a:lnTo>
                  <a:pt x="559529" y="339226"/>
                </a:lnTo>
                <a:lnTo>
                  <a:pt x="572943" y="296676"/>
                </a:lnTo>
                <a:lnTo>
                  <a:pt x="577596" y="251460"/>
                </a:lnTo>
                <a:lnTo>
                  <a:pt x="572943" y="206243"/>
                </a:lnTo>
                <a:lnTo>
                  <a:pt x="559529" y="163693"/>
                </a:lnTo>
                <a:lnTo>
                  <a:pt x="538169" y="124516"/>
                </a:lnTo>
                <a:lnTo>
                  <a:pt x="509678" y="89422"/>
                </a:lnTo>
                <a:lnTo>
                  <a:pt x="474872" y="59120"/>
                </a:lnTo>
                <a:lnTo>
                  <a:pt x="434565" y="34318"/>
                </a:lnTo>
                <a:lnTo>
                  <a:pt x="389574" y="15725"/>
                </a:lnTo>
                <a:lnTo>
                  <a:pt x="340713" y="4049"/>
                </a:lnTo>
                <a:lnTo>
                  <a:pt x="288798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5826" y="2524505"/>
            <a:ext cx="577850" cy="502920"/>
          </a:xfrm>
          <a:custGeom>
            <a:avLst/>
            <a:gdLst/>
            <a:ahLst/>
            <a:cxnLst/>
            <a:rect l="l" t="t" r="r" b="b"/>
            <a:pathLst>
              <a:path w="577850" h="502919">
                <a:moveTo>
                  <a:pt x="0" y="251460"/>
                </a:moveTo>
                <a:lnTo>
                  <a:pt x="4652" y="206243"/>
                </a:lnTo>
                <a:lnTo>
                  <a:pt x="18066" y="163693"/>
                </a:lnTo>
                <a:lnTo>
                  <a:pt x="39426" y="124516"/>
                </a:lnTo>
                <a:lnTo>
                  <a:pt x="67917" y="89422"/>
                </a:lnTo>
                <a:lnTo>
                  <a:pt x="102723" y="59120"/>
                </a:lnTo>
                <a:lnTo>
                  <a:pt x="143030" y="34318"/>
                </a:lnTo>
                <a:lnTo>
                  <a:pt x="188021" y="15725"/>
                </a:lnTo>
                <a:lnTo>
                  <a:pt x="236882" y="4049"/>
                </a:lnTo>
                <a:lnTo>
                  <a:pt x="288798" y="0"/>
                </a:lnTo>
                <a:lnTo>
                  <a:pt x="340713" y="4049"/>
                </a:lnTo>
                <a:lnTo>
                  <a:pt x="389574" y="15725"/>
                </a:lnTo>
                <a:lnTo>
                  <a:pt x="434565" y="34318"/>
                </a:lnTo>
                <a:lnTo>
                  <a:pt x="474872" y="59120"/>
                </a:lnTo>
                <a:lnTo>
                  <a:pt x="509678" y="89422"/>
                </a:lnTo>
                <a:lnTo>
                  <a:pt x="538169" y="124516"/>
                </a:lnTo>
                <a:lnTo>
                  <a:pt x="559529" y="163693"/>
                </a:lnTo>
                <a:lnTo>
                  <a:pt x="572943" y="206243"/>
                </a:lnTo>
                <a:lnTo>
                  <a:pt x="577596" y="251460"/>
                </a:lnTo>
                <a:lnTo>
                  <a:pt x="572943" y="296676"/>
                </a:lnTo>
                <a:lnTo>
                  <a:pt x="559529" y="339226"/>
                </a:lnTo>
                <a:lnTo>
                  <a:pt x="538169" y="378403"/>
                </a:lnTo>
                <a:lnTo>
                  <a:pt x="509678" y="413497"/>
                </a:lnTo>
                <a:lnTo>
                  <a:pt x="474872" y="443799"/>
                </a:lnTo>
                <a:lnTo>
                  <a:pt x="434565" y="468601"/>
                </a:lnTo>
                <a:lnTo>
                  <a:pt x="389574" y="487194"/>
                </a:lnTo>
                <a:lnTo>
                  <a:pt x="340713" y="498870"/>
                </a:lnTo>
                <a:lnTo>
                  <a:pt x="288798" y="502920"/>
                </a:lnTo>
                <a:lnTo>
                  <a:pt x="236882" y="498870"/>
                </a:lnTo>
                <a:lnTo>
                  <a:pt x="188021" y="487194"/>
                </a:lnTo>
                <a:lnTo>
                  <a:pt x="143030" y="468601"/>
                </a:lnTo>
                <a:lnTo>
                  <a:pt x="102723" y="443799"/>
                </a:lnTo>
                <a:lnTo>
                  <a:pt x="67917" y="413497"/>
                </a:lnTo>
                <a:lnTo>
                  <a:pt x="39426" y="378403"/>
                </a:lnTo>
                <a:lnTo>
                  <a:pt x="18066" y="339226"/>
                </a:lnTo>
                <a:lnTo>
                  <a:pt x="4652" y="296676"/>
                </a:lnTo>
                <a:lnTo>
                  <a:pt x="0" y="25146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0090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80" h="502920">
                <a:moveTo>
                  <a:pt x="288035" y="0"/>
                </a:moveTo>
                <a:lnTo>
                  <a:pt x="236260" y="4049"/>
                </a:lnTo>
                <a:lnTo>
                  <a:pt x="187529" y="15725"/>
                </a:lnTo>
                <a:lnTo>
                  <a:pt x="142657" y="34318"/>
                </a:lnTo>
                <a:lnTo>
                  <a:pt x="102457" y="59120"/>
                </a:lnTo>
                <a:lnTo>
                  <a:pt x="67741" y="89422"/>
                </a:lnTo>
                <a:lnTo>
                  <a:pt x="39324" y="124516"/>
                </a:lnTo>
                <a:lnTo>
                  <a:pt x="18019" y="163693"/>
                </a:lnTo>
                <a:lnTo>
                  <a:pt x="4640" y="206243"/>
                </a:lnTo>
                <a:lnTo>
                  <a:pt x="0" y="251460"/>
                </a:lnTo>
                <a:lnTo>
                  <a:pt x="4640" y="296676"/>
                </a:lnTo>
                <a:lnTo>
                  <a:pt x="18019" y="339226"/>
                </a:lnTo>
                <a:lnTo>
                  <a:pt x="39324" y="378403"/>
                </a:lnTo>
                <a:lnTo>
                  <a:pt x="67741" y="413497"/>
                </a:lnTo>
                <a:lnTo>
                  <a:pt x="102457" y="443799"/>
                </a:lnTo>
                <a:lnTo>
                  <a:pt x="142657" y="468601"/>
                </a:lnTo>
                <a:lnTo>
                  <a:pt x="187529" y="487194"/>
                </a:lnTo>
                <a:lnTo>
                  <a:pt x="236260" y="498870"/>
                </a:lnTo>
                <a:lnTo>
                  <a:pt x="288035" y="502919"/>
                </a:lnTo>
                <a:lnTo>
                  <a:pt x="339811" y="498870"/>
                </a:lnTo>
                <a:lnTo>
                  <a:pt x="388542" y="487194"/>
                </a:lnTo>
                <a:lnTo>
                  <a:pt x="433414" y="468601"/>
                </a:lnTo>
                <a:lnTo>
                  <a:pt x="473614" y="443799"/>
                </a:lnTo>
                <a:lnTo>
                  <a:pt x="508330" y="413497"/>
                </a:lnTo>
                <a:lnTo>
                  <a:pt x="536747" y="378403"/>
                </a:lnTo>
                <a:lnTo>
                  <a:pt x="558052" y="339226"/>
                </a:lnTo>
                <a:lnTo>
                  <a:pt x="571431" y="296676"/>
                </a:lnTo>
                <a:lnTo>
                  <a:pt x="576072" y="251460"/>
                </a:lnTo>
                <a:lnTo>
                  <a:pt x="571431" y="206243"/>
                </a:lnTo>
                <a:lnTo>
                  <a:pt x="558052" y="163693"/>
                </a:lnTo>
                <a:lnTo>
                  <a:pt x="536747" y="124516"/>
                </a:lnTo>
                <a:lnTo>
                  <a:pt x="508330" y="89422"/>
                </a:lnTo>
                <a:lnTo>
                  <a:pt x="473614" y="59120"/>
                </a:lnTo>
                <a:lnTo>
                  <a:pt x="433414" y="34318"/>
                </a:lnTo>
                <a:lnTo>
                  <a:pt x="388542" y="15725"/>
                </a:lnTo>
                <a:lnTo>
                  <a:pt x="339811" y="4049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0090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80" h="502920">
                <a:moveTo>
                  <a:pt x="0" y="251460"/>
                </a:moveTo>
                <a:lnTo>
                  <a:pt x="4640" y="206243"/>
                </a:lnTo>
                <a:lnTo>
                  <a:pt x="18019" y="163693"/>
                </a:lnTo>
                <a:lnTo>
                  <a:pt x="39324" y="124516"/>
                </a:lnTo>
                <a:lnTo>
                  <a:pt x="67741" y="89422"/>
                </a:lnTo>
                <a:lnTo>
                  <a:pt x="102457" y="59120"/>
                </a:lnTo>
                <a:lnTo>
                  <a:pt x="142657" y="34318"/>
                </a:lnTo>
                <a:lnTo>
                  <a:pt x="187529" y="15725"/>
                </a:lnTo>
                <a:lnTo>
                  <a:pt x="236260" y="4049"/>
                </a:lnTo>
                <a:lnTo>
                  <a:pt x="288035" y="0"/>
                </a:lnTo>
                <a:lnTo>
                  <a:pt x="339811" y="4049"/>
                </a:lnTo>
                <a:lnTo>
                  <a:pt x="388542" y="15725"/>
                </a:lnTo>
                <a:lnTo>
                  <a:pt x="433414" y="34318"/>
                </a:lnTo>
                <a:lnTo>
                  <a:pt x="473614" y="59120"/>
                </a:lnTo>
                <a:lnTo>
                  <a:pt x="508330" y="89422"/>
                </a:lnTo>
                <a:lnTo>
                  <a:pt x="536747" y="124516"/>
                </a:lnTo>
                <a:lnTo>
                  <a:pt x="558052" y="163693"/>
                </a:lnTo>
                <a:lnTo>
                  <a:pt x="571431" y="206243"/>
                </a:lnTo>
                <a:lnTo>
                  <a:pt x="576072" y="251460"/>
                </a:lnTo>
                <a:lnTo>
                  <a:pt x="571431" y="296676"/>
                </a:lnTo>
                <a:lnTo>
                  <a:pt x="558052" y="339226"/>
                </a:lnTo>
                <a:lnTo>
                  <a:pt x="536747" y="378403"/>
                </a:lnTo>
                <a:lnTo>
                  <a:pt x="508330" y="413497"/>
                </a:lnTo>
                <a:lnTo>
                  <a:pt x="473614" y="443799"/>
                </a:lnTo>
                <a:lnTo>
                  <a:pt x="433414" y="468601"/>
                </a:lnTo>
                <a:lnTo>
                  <a:pt x="388542" y="487194"/>
                </a:lnTo>
                <a:lnTo>
                  <a:pt x="339811" y="498870"/>
                </a:lnTo>
                <a:lnTo>
                  <a:pt x="288035" y="502919"/>
                </a:lnTo>
                <a:lnTo>
                  <a:pt x="236260" y="498870"/>
                </a:lnTo>
                <a:lnTo>
                  <a:pt x="187529" y="487194"/>
                </a:lnTo>
                <a:lnTo>
                  <a:pt x="142657" y="468601"/>
                </a:lnTo>
                <a:lnTo>
                  <a:pt x="102457" y="443799"/>
                </a:lnTo>
                <a:lnTo>
                  <a:pt x="67741" y="413497"/>
                </a:lnTo>
                <a:lnTo>
                  <a:pt x="39324" y="378403"/>
                </a:lnTo>
                <a:lnTo>
                  <a:pt x="18019" y="339226"/>
                </a:lnTo>
                <a:lnTo>
                  <a:pt x="4640" y="296676"/>
                </a:lnTo>
                <a:lnTo>
                  <a:pt x="0" y="25146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48305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80" h="502920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60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1" y="251460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8305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80" h="502920">
                <a:moveTo>
                  <a:pt x="0" y="251460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1" y="251460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6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6005" y="49720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288035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60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5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1" y="251460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6005" y="49720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0" y="251460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5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1" y="251460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5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6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40785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60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2" y="251460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0785" y="3676650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0" y="251460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2" y="251460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6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8642" y="1948433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80" h="647700">
                <a:moveTo>
                  <a:pt x="792480" y="0"/>
                </a:moveTo>
                <a:lnTo>
                  <a:pt x="0" y="647700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51382" y="3027426"/>
            <a:ext cx="649605" cy="649605"/>
          </a:xfrm>
          <a:custGeom>
            <a:avLst/>
            <a:gdLst/>
            <a:ahLst/>
            <a:cxnLst/>
            <a:rect l="l" t="t" r="r" b="b"/>
            <a:pathLst>
              <a:path w="649605" h="649604">
                <a:moveTo>
                  <a:pt x="649224" y="0"/>
                </a:moveTo>
                <a:lnTo>
                  <a:pt x="0" y="649224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9590" y="4138421"/>
            <a:ext cx="391795" cy="711835"/>
          </a:xfrm>
          <a:custGeom>
            <a:avLst/>
            <a:gdLst/>
            <a:ahLst/>
            <a:cxnLst/>
            <a:rect l="l" t="t" r="r" b="b"/>
            <a:pathLst>
              <a:path w="391794" h="711835">
                <a:moveTo>
                  <a:pt x="391668" y="0"/>
                </a:moveTo>
                <a:lnTo>
                  <a:pt x="0" y="711707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60270" y="2955798"/>
            <a:ext cx="433070" cy="721360"/>
          </a:xfrm>
          <a:custGeom>
            <a:avLst/>
            <a:gdLst/>
            <a:ahLst/>
            <a:cxnLst/>
            <a:rect l="l" t="t" r="r" b="b"/>
            <a:pathLst>
              <a:path w="433069" h="721360">
                <a:moveTo>
                  <a:pt x="0" y="0"/>
                </a:moveTo>
                <a:lnTo>
                  <a:pt x="432816" y="720851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81122" y="4179570"/>
            <a:ext cx="360045" cy="792480"/>
          </a:xfrm>
          <a:custGeom>
            <a:avLst/>
            <a:gdLst/>
            <a:ahLst/>
            <a:cxnLst/>
            <a:rect l="l" t="t" r="r" b="b"/>
            <a:pathLst>
              <a:path w="360044" h="792479">
                <a:moveTo>
                  <a:pt x="0" y="0"/>
                </a:moveTo>
                <a:lnTo>
                  <a:pt x="359663" y="792479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40785" y="1948433"/>
            <a:ext cx="792480" cy="504825"/>
          </a:xfrm>
          <a:custGeom>
            <a:avLst/>
            <a:gdLst/>
            <a:ahLst/>
            <a:cxnLst/>
            <a:rect l="l" t="t" r="r" b="b"/>
            <a:pathLst>
              <a:path w="792479" h="504825">
                <a:moveTo>
                  <a:pt x="0" y="0"/>
                </a:moveTo>
                <a:lnTo>
                  <a:pt x="792479" y="504443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72078" y="2955798"/>
            <a:ext cx="504825" cy="721360"/>
          </a:xfrm>
          <a:custGeom>
            <a:avLst/>
            <a:gdLst/>
            <a:ahLst/>
            <a:cxnLst/>
            <a:rect l="l" t="t" r="r" b="b"/>
            <a:pathLst>
              <a:path w="504825" h="721360">
                <a:moveTo>
                  <a:pt x="504444" y="0"/>
                </a:moveTo>
                <a:lnTo>
                  <a:pt x="0" y="720851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44545" y="1110596"/>
            <a:ext cx="363855" cy="87439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6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400" b="1" spc="-5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5691" y="1972619"/>
            <a:ext cx="196215" cy="10204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00" b="1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040"/>
              </a:spcBef>
            </a:pPr>
            <a:r>
              <a:rPr sz="2400" b="1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5420" y="1900681"/>
            <a:ext cx="363855" cy="102108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b="1" spc="-10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2098" y="3271629"/>
            <a:ext cx="1174750" cy="87439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  <a:tabLst>
                <a:tab pos="951865" algn="l"/>
              </a:tabLst>
            </a:pPr>
            <a:r>
              <a:rPr sz="2400" b="1" spc="-5" dirty="0">
                <a:latin typeface="Arial"/>
                <a:cs typeface="Arial"/>
              </a:rPr>
              <a:t>-1	</a:t>
            </a:r>
            <a:r>
              <a:rPr sz="3600" b="1" spc="-7" baseline="-8101" dirty="0">
                <a:latin typeface="Arial"/>
                <a:cs typeface="Arial"/>
              </a:rPr>
              <a:t>0</a:t>
            </a:r>
            <a:endParaRPr sz="3600" baseline="-8101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  <a:spcBef>
                <a:spcPts val="459"/>
              </a:spcBef>
              <a:tabLst>
                <a:tab pos="798195" algn="l"/>
              </a:tabLst>
            </a:pPr>
            <a:r>
              <a:rPr sz="2400" b="1" dirty="0">
                <a:latin typeface="Arial"/>
                <a:cs typeface="Arial"/>
              </a:rPr>
              <a:t>7	</a:t>
            </a:r>
            <a:r>
              <a:rPr sz="2400" b="1" spc="-5" dirty="0">
                <a:latin typeface="Arial"/>
                <a:cs typeface="Arial"/>
              </a:rPr>
              <a:t>12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7387" y="3125398"/>
            <a:ext cx="267970" cy="10204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040"/>
              </a:spcBef>
            </a:pPr>
            <a:r>
              <a:rPr sz="2400" b="1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8805" y="4673345"/>
            <a:ext cx="51752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ts val="235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50"/>
              </a:lnSpc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87014" y="4673345"/>
            <a:ext cx="26670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b="1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72761" y="4976621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59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2" y="251459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72761" y="4976621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20">
                <a:moveTo>
                  <a:pt x="0" y="251459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2" y="251459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5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763770" y="505434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01661" y="1666494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59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2" y="251459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1661" y="1666494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0" y="251459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2" y="251459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5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52281" y="26022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52281" y="26022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21146" y="2673857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288036" y="0"/>
                </a:moveTo>
                <a:lnTo>
                  <a:pt x="236247" y="4049"/>
                </a:lnTo>
                <a:lnTo>
                  <a:pt x="187509" y="15725"/>
                </a:lnTo>
                <a:lnTo>
                  <a:pt x="142635" y="34318"/>
                </a:lnTo>
                <a:lnTo>
                  <a:pt x="102436" y="59120"/>
                </a:lnTo>
                <a:lnTo>
                  <a:pt x="67724" y="89422"/>
                </a:lnTo>
                <a:lnTo>
                  <a:pt x="39313" y="124516"/>
                </a:lnTo>
                <a:lnTo>
                  <a:pt x="18014" y="163693"/>
                </a:lnTo>
                <a:lnTo>
                  <a:pt x="4638" y="206243"/>
                </a:lnTo>
                <a:lnTo>
                  <a:pt x="0" y="251459"/>
                </a:lnTo>
                <a:lnTo>
                  <a:pt x="4638" y="296676"/>
                </a:lnTo>
                <a:lnTo>
                  <a:pt x="18014" y="339226"/>
                </a:lnTo>
                <a:lnTo>
                  <a:pt x="39313" y="378403"/>
                </a:lnTo>
                <a:lnTo>
                  <a:pt x="67724" y="413497"/>
                </a:lnTo>
                <a:lnTo>
                  <a:pt x="102436" y="443799"/>
                </a:lnTo>
                <a:lnTo>
                  <a:pt x="142635" y="468601"/>
                </a:lnTo>
                <a:lnTo>
                  <a:pt x="187509" y="487194"/>
                </a:lnTo>
                <a:lnTo>
                  <a:pt x="236247" y="498870"/>
                </a:lnTo>
                <a:lnTo>
                  <a:pt x="288036" y="502919"/>
                </a:lnTo>
                <a:lnTo>
                  <a:pt x="339824" y="498870"/>
                </a:lnTo>
                <a:lnTo>
                  <a:pt x="388562" y="487194"/>
                </a:lnTo>
                <a:lnTo>
                  <a:pt x="433436" y="468601"/>
                </a:lnTo>
                <a:lnTo>
                  <a:pt x="473635" y="443799"/>
                </a:lnTo>
                <a:lnTo>
                  <a:pt x="508347" y="413497"/>
                </a:lnTo>
                <a:lnTo>
                  <a:pt x="536758" y="378403"/>
                </a:lnTo>
                <a:lnTo>
                  <a:pt x="558057" y="339226"/>
                </a:lnTo>
                <a:lnTo>
                  <a:pt x="571433" y="296676"/>
                </a:lnTo>
                <a:lnTo>
                  <a:pt x="576072" y="251459"/>
                </a:lnTo>
                <a:lnTo>
                  <a:pt x="571433" y="206243"/>
                </a:lnTo>
                <a:lnTo>
                  <a:pt x="558057" y="163693"/>
                </a:lnTo>
                <a:lnTo>
                  <a:pt x="536758" y="124516"/>
                </a:lnTo>
                <a:lnTo>
                  <a:pt x="508347" y="89422"/>
                </a:lnTo>
                <a:lnTo>
                  <a:pt x="473635" y="59120"/>
                </a:lnTo>
                <a:lnTo>
                  <a:pt x="433436" y="34318"/>
                </a:lnTo>
                <a:lnTo>
                  <a:pt x="388562" y="15725"/>
                </a:lnTo>
                <a:lnTo>
                  <a:pt x="339824" y="4049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21146" y="2673857"/>
            <a:ext cx="576580" cy="502920"/>
          </a:xfrm>
          <a:custGeom>
            <a:avLst/>
            <a:gdLst/>
            <a:ahLst/>
            <a:cxnLst/>
            <a:rect l="l" t="t" r="r" b="b"/>
            <a:pathLst>
              <a:path w="576579" h="502919">
                <a:moveTo>
                  <a:pt x="0" y="251459"/>
                </a:moveTo>
                <a:lnTo>
                  <a:pt x="4638" y="206243"/>
                </a:lnTo>
                <a:lnTo>
                  <a:pt x="18014" y="163693"/>
                </a:lnTo>
                <a:lnTo>
                  <a:pt x="39313" y="124516"/>
                </a:lnTo>
                <a:lnTo>
                  <a:pt x="67724" y="89422"/>
                </a:lnTo>
                <a:lnTo>
                  <a:pt x="102436" y="59120"/>
                </a:lnTo>
                <a:lnTo>
                  <a:pt x="142635" y="34318"/>
                </a:lnTo>
                <a:lnTo>
                  <a:pt x="187509" y="15725"/>
                </a:lnTo>
                <a:lnTo>
                  <a:pt x="236247" y="4049"/>
                </a:lnTo>
                <a:lnTo>
                  <a:pt x="288036" y="0"/>
                </a:lnTo>
                <a:lnTo>
                  <a:pt x="339824" y="4049"/>
                </a:lnTo>
                <a:lnTo>
                  <a:pt x="388562" y="15725"/>
                </a:lnTo>
                <a:lnTo>
                  <a:pt x="433436" y="34318"/>
                </a:lnTo>
                <a:lnTo>
                  <a:pt x="473635" y="59120"/>
                </a:lnTo>
                <a:lnTo>
                  <a:pt x="508347" y="89422"/>
                </a:lnTo>
                <a:lnTo>
                  <a:pt x="536758" y="124516"/>
                </a:lnTo>
                <a:lnTo>
                  <a:pt x="558057" y="163693"/>
                </a:lnTo>
                <a:lnTo>
                  <a:pt x="571433" y="206243"/>
                </a:lnTo>
                <a:lnTo>
                  <a:pt x="576072" y="251459"/>
                </a:lnTo>
                <a:lnTo>
                  <a:pt x="571433" y="296676"/>
                </a:lnTo>
                <a:lnTo>
                  <a:pt x="558057" y="339226"/>
                </a:lnTo>
                <a:lnTo>
                  <a:pt x="536758" y="378403"/>
                </a:lnTo>
                <a:lnTo>
                  <a:pt x="508347" y="413497"/>
                </a:lnTo>
                <a:lnTo>
                  <a:pt x="473635" y="443799"/>
                </a:lnTo>
                <a:lnTo>
                  <a:pt x="433436" y="468601"/>
                </a:lnTo>
                <a:lnTo>
                  <a:pt x="388562" y="487194"/>
                </a:lnTo>
                <a:lnTo>
                  <a:pt x="339824" y="498870"/>
                </a:lnTo>
                <a:lnTo>
                  <a:pt x="288036" y="502919"/>
                </a:lnTo>
                <a:lnTo>
                  <a:pt x="236247" y="498870"/>
                </a:lnTo>
                <a:lnTo>
                  <a:pt x="187509" y="487194"/>
                </a:lnTo>
                <a:lnTo>
                  <a:pt x="142635" y="468601"/>
                </a:lnTo>
                <a:lnTo>
                  <a:pt x="102436" y="443799"/>
                </a:lnTo>
                <a:lnTo>
                  <a:pt x="67724" y="413497"/>
                </a:lnTo>
                <a:lnTo>
                  <a:pt x="39313" y="378403"/>
                </a:lnTo>
                <a:lnTo>
                  <a:pt x="18014" y="339226"/>
                </a:lnTo>
                <a:lnTo>
                  <a:pt x="4638" y="296676"/>
                </a:lnTo>
                <a:lnTo>
                  <a:pt x="0" y="251459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3885" y="38260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3885" y="38260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2102" y="3826002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288798" y="0"/>
                </a:moveTo>
                <a:lnTo>
                  <a:pt x="236882" y="4062"/>
                </a:lnTo>
                <a:lnTo>
                  <a:pt x="188021" y="15777"/>
                </a:lnTo>
                <a:lnTo>
                  <a:pt x="143030" y="34431"/>
                </a:lnTo>
                <a:lnTo>
                  <a:pt x="102723" y="59312"/>
                </a:lnTo>
                <a:lnTo>
                  <a:pt x="67917" y="89710"/>
                </a:lnTo>
                <a:lnTo>
                  <a:pt x="39426" y="124911"/>
                </a:lnTo>
                <a:lnTo>
                  <a:pt x="18066" y="164205"/>
                </a:lnTo>
                <a:lnTo>
                  <a:pt x="4652" y="206879"/>
                </a:lnTo>
                <a:lnTo>
                  <a:pt x="0" y="252222"/>
                </a:lnTo>
                <a:lnTo>
                  <a:pt x="4652" y="297564"/>
                </a:lnTo>
                <a:lnTo>
                  <a:pt x="18066" y="340238"/>
                </a:lnTo>
                <a:lnTo>
                  <a:pt x="39426" y="379532"/>
                </a:lnTo>
                <a:lnTo>
                  <a:pt x="67917" y="414733"/>
                </a:lnTo>
                <a:lnTo>
                  <a:pt x="102723" y="445131"/>
                </a:lnTo>
                <a:lnTo>
                  <a:pt x="143030" y="470012"/>
                </a:lnTo>
                <a:lnTo>
                  <a:pt x="188021" y="488666"/>
                </a:lnTo>
                <a:lnTo>
                  <a:pt x="236882" y="500381"/>
                </a:lnTo>
                <a:lnTo>
                  <a:pt x="288798" y="504444"/>
                </a:lnTo>
                <a:lnTo>
                  <a:pt x="340713" y="500381"/>
                </a:lnTo>
                <a:lnTo>
                  <a:pt x="389574" y="488666"/>
                </a:lnTo>
                <a:lnTo>
                  <a:pt x="434565" y="470012"/>
                </a:lnTo>
                <a:lnTo>
                  <a:pt x="474872" y="445131"/>
                </a:lnTo>
                <a:lnTo>
                  <a:pt x="509678" y="414733"/>
                </a:lnTo>
                <a:lnTo>
                  <a:pt x="538169" y="379532"/>
                </a:lnTo>
                <a:lnTo>
                  <a:pt x="559529" y="340238"/>
                </a:lnTo>
                <a:lnTo>
                  <a:pt x="572943" y="297564"/>
                </a:lnTo>
                <a:lnTo>
                  <a:pt x="577596" y="252222"/>
                </a:lnTo>
                <a:lnTo>
                  <a:pt x="572943" y="206879"/>
                </a:lnTo>
                <a:lnTo>
                  <a:pt x="559529" y="164205"/>
                </a:lnTo>
                <a:lnTo>
                  <a:pt x="538169" y="124911"/>
                </a:lnTo>
                <a:lnTo>
                  <a:pt x="509678" y="89710"/>
                </a:lnTo>
                <a:lnTo>
                  <a:pt x="474872" y="59312"/>
                </a:lnTo>
                <a:lnTo>
                  <a:pt x="434565" y="34431"/>
                </a:lnTo>
                <a:lnTo>
                  <a:pt x="389574" y="15777"/>
                </a:lnTo>
                <a:lnTo>
                  <a:pt x="340713" y="4062"/>
                </a:lnTo>
                <a:lnTo>
                  <a:pt x="28879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12102" y="3826002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0" y="252222"/>
                </a:moveTo>
                <a:lnTo>
                  <a:pt x="4652" y="206879"/>
                </a:lnTo>
                <a:lnTo>
                  <a:pt x="18066" y="164205"/>
                </a:lnTo>
                <a:lnTo>
                  <a:pt x="39426" y="124911"/>
                </a:lnTo>
                <a:lnTo>
                  <a:pt x="67917" y="89710"/>
                </a:lnTo>
                <a:lnTo>
                  <a:pt x="102723" y="59312"/>
                </a:lnTo>
                <a:lnTo>
                  <a:pt x="143030" y="34431"/>
                </a:lnTo>
                <a:lnTo>
                  <a:pt x="188021" y="15777"/>
                </a:lnTo>
                <a:lnTo>
                  <a:pt x="236882" y="4062"/>
                </a:lnTo>
                <a:lnTo>
                  <a:pt x="288798" y="0"/>
                </a:lnTo>
                <a:lnTo>
                  <a:pt x="340713" y="4062"/>
                </a:lnTo>
                <a:lnTo>
                  <a:pt x="389574" y="15777"/>
                </a:lnTo>
                <a:lnTo>
                  <a:pt x="434565" y="34431"/>
                </a:lnTo>
                <a:lnTo>
                  <a:pt x="474872" y="59312"/>
                </a:lnTo>
                <a:lnTo>
                  <a:pt x="509678" y="89710"/>
                </a:lnTo>
                <a:lnTo>
                  <a:pt x="538169" y="124911"/>
                </a:lnTo>
                <a:lnTo>
                  <a:pt x="559529" y="164205"/>
                </a:lnTo>
                <a:lnTo>
                  <a:pt x="572943" y="206879"/>
                </a:lnTo>
                <a:lnTo>
                  <a:pt x="577596" y="252222"/>
                </a:lnTo>
                <a:lnTo>
                  <a:pt x="572943" y="297564"/>
                </a:lnTo>
                <a:lnTo>
                  <a:pt x="559529" y="340238"/>
                </a:lnTo>
                <a:lnTo>
                  <a:pt x="538169" y="379532"/>
                </a:lnTo>
                <a:lnTo>
                  <a:pt x="509678" y="414733"/>
                </a:lnTo>
                <a:lnTo>
                  <a:pt x="474872" y="445131"/>
                </a:lnTo>
                <a:lnTo>
                  <a:pt x="434565" y="470012"/>
                </a:lnTo>
                <a:lnTo>
                  <a:pt x="389574" y="488666"/>
                </a:lnTo>
                <a:lnTo>
                  <a:pt x="340713" y="500381"/>
                </a:lnTo>
                <a:lnTo>
                  <a:pt x="288798" y="504444"/>
                </a:lnTo>
                <a:lnTo>
                  <a:pt x="236882" y="500381"/>
                </a:lnTo>
                <a:lnTo>
                  <a:pt x="188021" y="488666"/>
                </a:lnTo>
                <a:lnTo>
                  <a:pt x="143030" y="470012"/>
                </a:lnTo>
                <a:lnTo>
                  <a:pt x="102723" y="445131"/>
                </a:lnTo>
                <a:lnTo>
                  <a:pt x="67917" y="414733"/>
                </a:lnTo>
                <a:lnTo>
                  <a:pt x="39426" y="379532"/>
                </a:lnTo>
                <a:lnTo>
                  <a:pt x="18066" y="340238"/>
                </a:lnTo>
                <a:lnTo>
                  <a:pt x="4652" y="297564"/>
                </a:lnTo>
                <a:lnTo>
                  <a:pt x="0" y="25222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59802" y="5121402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288798" y="0"/>
                </a:moveTo>
                <a:lnTo>
                  <a:pt x="236882" y="4062"/>
                </a:lnTo>
                <a:lnTo>
                  <a:pt x="188021" y="15777"/>
                </a:lnTo>
                <a:lnTo>
                  <a:pt x="143030" y="34431"/>
                </a:lnTo>
                <a:lnTo>
                  <a:pt x="102723" y="59312"/>
                </a:lnTo>
                <a:lnTo>
                  <a:pt x="67917" y="89710"/>
                </a:lnTo>
                <a:lnTo>
                  <a:pt x="39426" y="124911"/>
                </a:lnTo>
                <a:lnTo>
                  <a:pt x="18066" y="164205"/>
                </a:lnTo>
                <a:lnTo>
                  <a:pt x="4652" y="206879"/>
                </a:lnTo>
                <a:lnTo>
                  <a:pt x="0" y="252222"/>
                </a:lnTo>
                <a:lnTo>
                  <a:pt x="4652" y="297564"/>
                </a:lnTo>
                <a:lnTo>
                  <a:pt x="18066" y="340238"/>
                </a:lnTo>
                <a:lnTo>
                  <a:pt x="39426" y="379532"/>
                </a:lnTo>
                <a:lnTo>
                  <a:pt x="67917" y="414733"/>
                </a:lnTo>
                <a:lnTo>
                  <a:pt x="102723" y="445131"/>
                </a:lnTo>
                <a:lnTo>
                  <a:pt x="143030" y="470012"/>
                </a:lnTo>
                <a:lnTo>
                  <a:pt x="188021" y="488666"/>
                </a:lnTo>
                <a:lnTo>
                  <a:pt x="236882" y="500381"/>
                </a:lnTo>
                <a:lnTo>
                  <a:pt x="288798" y="504444"/>
                </a:lnTo>
                <a:lnTo>
                  <a:pt x="340713" y="500381"/>
                </a:lnTo>
                <a:lnTo>
                  <a:pt x="389574" y="488666"/>
                </a:lnTo>
                <a:lnTo>
                  <a:pt x="434565" y="470012"/>
                </a:lnTo>
                <a:lnTo>
                  <a:pt x="474872" y="445131"/>
                </a:lnTo>
                <a:lnTo>
                  <a:pt x="509678" y="414733"/>
                </a:lnTo>
                <a:lnTo>
                  <a:pt x="538169" y="379532"/>
                </a:lnTo>
                <a:lnTo>
                  <a:pt x="559529" y="340238"/>
                </a:lnTo>
                <a:lnTo>
                  <a:pt x="572943" y="297564"/>
                </a:lnTo>
                <a:lnTo>
                  <a:pt x="577596" y="252222"/>
                </a:lnTo>
                <a:lnTo>
                  <a:pt x="572943" y="206879"/>
                </a:lnTo>
                <a:lnTo>
                  <a:pt x="559529" y="164205"/>
                </a:lnTo>
                <a:lnTo>
                  <a:pt x="538169" y="124911"/>
                </a:lnTo>
                <a:lnTo>
                  <a:pt x="509678" y="89710"/>
                </a:lnTo>
                <a:lnTo>
                  <a:pt x="474872" y="59312"/>
                </a:lnTo>
                <a:lnTo>
                  <a:pt x="434565" y="34431"/>
                </a:lnTo>
                <a:lnTo>
                  <a:pt x="389574" y="15777"/>
                </a:lnTo>
                <a:lnTo>
                  <a:pt x="340713" y="4062"/>
                </a:lnTo>
                <a:lnTo>
                  <a:pt x="28879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59802" y="5121402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0" y="252222"/>
                </a:moveTo>
                <a:lnTo>
                  <a:pt x="4652" y="206879"/>
                </a:lnTo>
                <a:lnTo>
                  <a:pt x="18066" y="164205"/>
                </a:lnTo>
                <a:lnTo>
                  <a:pt x="39426" y="124911"/>
                </a:lnTo>
                <a:lnTo>
                  <a:pt x="67917" y="89710"/>
                </a:lnTo>
                <a:lnTo>
                  <a:pt x="102723" y="59312"/>
                </a:lnTo>
                <a:lnTo>
                  <a:pt x="143030" y="34431"/>
                </a:lnTo>
                <a:lnTo>
                  <a:pt x="188021" y="15777"/>
                </a:lnTo>
                <a:lnTo>
                  <a:pt x="236882" y="4062"/>
                </a:lnTo>
                <a:lnTo>
                  <a:pt x="288798" y="0"/>
                </a:lnTo>
                <a:lnTo>
                  <a:pt x="340713" y="4062"/>
                </a:lnTo>
                <a:lnTo>
                  <a:pt x="389574" y="15777"/>
                </a:lnTo>
                <a:lnTo>
                  <a:pt x="434565" y="34431"/>
                </a:lnTo>
                <a:lnTo>
                  <a:pt x="474872" y="59312"/>
                </a:lnTo>
                <a:lnTo>
                  <a:pt x="509678" y="89710"/>
                </a:lnTo>
                <a:lnTo>
                  <a:pt x="538169" y="124911"/>
                </a:lnTo>
                <a:lnTo>
                  <a:pt x="559529" y="164205"/>
                </a:lnTo>
                <a:lnTo>
                  <a:pt x="572943" y="206879"/>
                </a:lnTo>
                <a:lnTo>
                  <a:pt x="577596" y="252222"/>
                </a:lnTo>
                <a:lnTo>
                  <a:pt x="572943" y="297564"/>
                </a:lnTo>
                <a:lnTo>
                  <a:pt x="559529" y="340238"/>
                </a:lnTo>
                <a:lnTo>
                  <a:pt x="538169" y="379532"/>
                </a:lnTo>
                <a:lnTo>
                  <a:pt x="509678" y="414733"/>
                </a:lnTo>
                <a:lnTo>
                  <a:pt x="474872" y="445131"/>
                </a:lnTo>
                <a:lnTo>
                  <a:pt x="434565" y="470012"/>
                </a:lnTo>
                <a:lnTo>
                  <a:pt x="389574" y="488666"/>
                </a:lnTo>
                <a:lnTo>
                  <a:pt x="340713" y="500381"/>
                </a:lnTo>
                <a:lnTo>
                  <a:pt x="288798" y="504444"/>
                </a:lnTo>
                <a:lnTo>
                  <a:pt x="236882" y="500381"/>
                </a:lnTo>
                <a:lnTo>
                  <a:pt x="188021" y="488666"/>
                </a:lnTo>
                <a:lnTo>
                  <a:pt x="143030" y="470012"/>
                </a:lnTo>
                <a:lnTo>
                  <a:pt x="102723" y="445131"/>
                </a:lnTo>
                <a:lnTo>
                  <a:pt x="67917" y="414733"/>
                </a:lnTo>
                <a:lnTo>
                  <a:pt x="39426" y="379532"/>
                </a:lnTo>
                <a:lnTo>
                  <a:pt x="18066" y="340238"/>
                </a:lnTo>
                <a:lnTo>
                  <a:pt x="4652" y="297564"/>
                </a:lnTo>
                <a:lnTo>
                  <a:pt x="0" y="25222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52438" y="2097785"/>
            <a:ext cx="792480" cy="647700"/>
          </a:xfrm>
          <a:custGeom>
            <a:avLst/>
            <a:gdLst/>
            <a:ahLst/>
            <a:cxnLst/>
            <a:rect l="l" t="t" r="r" b="b"/>
            <a:pathLst>
              <a:path w="792479" h="647700">
                <a:moveTo>
                  <a:pt x="792479" y="0"/>
                </a:moveTo>
                <a:lnTo>
                  <a:pt x="0" y="647700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615178" y="3176777"/>
            <a:ext cx="649605" cy="649605"/>
          </a:xfrm>
          <a:custGeom>
            <a:avLst/>
            <a:gdLst/>
            <a:ahLst/>
            <a:cxnLst/>
            <a:rect l="l" t="t" r="r" b="b"/>
            <a:pathLst>
              <a:path w="649604" h="649604">
                <a:moveTo>
                  <a:pt x="649224" y="0"/>
                </a:moveTo>
                <a:lnTo>
                  <a:pt x="0" y="649224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93385" y="4289297"/>
            <a:ext cx="391795" cy="710565"/>
          </a:xfrm>
          <a:custGeom>
            <a:avLst/>
            <a:gdLst/>
            <a:ahLst/>
            <a:cxnLst/>
            <a:rect l="l" t="t" r="r" b="b"/>
            <a:pathLst>
              <a:path w="391795" h="710564">
                <a:moveTo>
                  <a:pt x="391667" y="0"/>
                </a:moveTo>
                <a:lnTo>
                  <a:pt x="0" y="710183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4066" y="3106673"/>
            <a:ext cx="433070" cy="719455"/>
          </a:xfrm>
          <a:custGeom>
            <a:avLst/>
            <a:gdLst/>
            <a:ahLst/>
            <a:cxnLst/>
            <a:rect l="l" t="t" r="r" b="b"/>
            <a:pathLst>
              <a:path w="433070" h="719454">
                <a:moveTo>
                  <a:pt x="0" y="0"/>
                </a:moveTo>
                <a:lnTo>
                  <a:pt x="432815" y="719327"/>
                </a:lnTo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44918" y="4330446"/>
            <a:ext cx="360045" cy="791210"/>
          </a:xfrm>
          <a:custGeom>
            <a:avLst/>
            <a:gdLst/>
            <a:ahLst/>
            <a:cxnLst/>
            <a:rect l="l" t="t" r="r" b="b"/>
            <a:pathLst>
              <a:path w="360045" h="791210">
                <a:moveTo>
                  <a:pt x="0" y="0"/>
                </a:moveTo>
                <a:lnTo>
                  <a:pt x="359663" y="790955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04581" y="2097785"/>
            <a:ext cx="792480" cy="504825"/>
          </a:xfrm>
          <a:custGeom>
            <a:avLst/>
            <a:gdLst/>
            <a:ahLst/>
            <a:cxnLst/>
            <a:rect l="l" t="t" r="r" b="b"/>
            <a:pathLst>
              <a:path w="792479" h="504825">
                <a:moveTo>
                  <a:pt x="0" y="0"/>
                </a:moveTo>
                <a:lnTo>
                  <a:pt x="792479" y="504443"/>
                </a:lnTo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309231" y="1259458"/>
            <a:ext cx="363855" cy="8756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400" b="1" spc="-10" dirty="0"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10376" y="2121031"/>
            <a:ext cx="196850" cy="10223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b="1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60485" y="2050978"/>
            <a:ext cx="363855" cy="1020444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135"/>
              </a:spcBef>
            </a:pPr>
            <a:r>
              <a:rPr sz="2400" b="1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52309" y="3420491"/>
            <a:ext cx="297180" cy="8756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465"/>
              </a:spcBef>
            </a:pPr>
            <a:r>
              <a:rPr sz="2400" b="1" spc="-5" dirty="0"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02122" y="3274948"/>
            <a:ext cx="267970" cy="102108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b="1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035"/>
              </a:spcBef>
            </a:pPr>
            <a:r>
              <a:rPr sz="2400" b="1" spc="-5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85969" y="4822647"/>
            <a:ext cx="195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51826" y="4822647"/>
            <a:ext cx="266700" cy="76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5" dirty="0"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763014" y="5886094"/>
            <a:ext cx="1364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260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V</a:t>
            </a:r>
            <a:r>
              <a:rPr sz="3600" b="1" spc="-10" dirty="0">
                <a:latin typeface="Arial"/>
                <a:cs typeface="Arial"/>
              </a:rPr>
              <a:t>L</a:t>
            </a:r>
            <a:r>
              <a:rPr sz="3600" b="1" dirty="0">
                <a:latin typeface="微软雅黑"/>
                <a:cs typeface="微软雅黑"/>
              </a:rPr>
              <a:t>树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9121" y="5886094"/>
            <a:ext cx="182181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微软雅黑"/>
                <a:cs typeface="微软雅黑"/>
              </a:rPr>
              <a:t>非</a:t>
            </a:r>
            <a:r>
              <a:rPr sz="3600" b="1" spc="-260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V</a:t>
            </a:r>
            <a:r>
              <a:rPr sz="3600" b="1" spc="-10" dirty="0">
                <a:latin typeface="Arial"/>
                <a:cs typeface="Arial"/>
              </a:rPr>
              <a:t>L</a:t>
            </a:r>
            <a:r>
              <a:rPr sz="3600" b="1" dirty="0">
                <a:latin typeface="微软雅黑"/>
                <a:cs typeface="微软雅黑"/>
              </a:rPr>
              <a:t>树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311302" y="12471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6367" y="2988564"/>
            <a:ext cx="1513840" cy="536575"/>
          </a:xfrm>
          <a:custGeom>
            <a:avLst/>
            <a:gdLst/>
            <a:ahLst/>
            <a:cxnLst/>
            <a:rect l="l" t="t" r="r" b="b"/>
            <a:pathLst>
              <a:path w="1513839" h="536575">
                <a:moveTo>
                  <a:pt x="1076198" y="0"/>
                </a:moveTo>
                <a:lnTo>
                  <a:pt x="1076198" y="134112"/>
                </a:lnTo>
                <a:lnTo>
                  <a:pt x="0" y="134112"/>
                </a:lnTo>
                <a:lnTo>
                  <a:pt x="0" y="402336"/>
                </a:lnTo>
                <a:lnTo>
                  <a:pt x="1076198" y="402336"/>
                </a:lnTo>
                <a:lnTo>
                  <a:pt x="1076198" y="536448"/>
                </a:lnTo>
                <a:lnTo>
                  <a:pt x="1513332" y="268224"/>
                </a:lnTo>
                <a:lnTo>
                  <a:pt x="1076198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87748" y="2634183"/>
            <a:ext cx="63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65241" y="1945385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65241" y="1945385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528564" y="1969719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453121" y="187528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53121" y="187528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648447" y="1898650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148834" y="3027426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6" y="0"/>
                </a:moveTo>
                <a:lnTo>
                  <a:pt x="0" y="1444752"/>
                </a:lnTo>
                <a:lnTo>
                  <a:pt x="784860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48834" y="3027426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6" y="0"/>
                </a:moveTo>
                <a:lnTo>
                  <a:pt x="0" y="1444752"/>
                </a:lnTo>
                <a:lnTo>
                  <a:pt x="784860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07152" y="3807028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579364" y="2450592"/>
            <a:ext cx="71755" cy="599440"/>
          </a:xfrm>
          <a:custGeom>
            <a:avLst/>
            <a:gdLst/>
            <a:ahLst/>
            <a:cxnLst/>
            <a:rect l="l" t="t" r="r" b="b"/>
            <a:pathLst>
              <a:path w="71754" h="599439">
                <a:moveTo>
                  <a:pt x="0" y="0"/>
                </a:moveTo>
                <a:lnTo>
                  <a:pt x="71627" y="59893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7811" y="1441703"/>
            <a:ext cx="718185" cy="433070"/>
          </a:xfrm>
          <a:custGeom>
            <a:avLst/>
            <a:gdLst/>
            <a:ahLst/>
            <a:cxnLst/>
            <a:rect l="l" t="t" r="r" b="b"/>
            <a:pathLst>
              <a:path w="718184" h="433069">
                <a:moveTo>
                  <a:pt x="0" y="0"/>
                </a:moveTo>
                <a:lnTo>
                  <a:pt x="717804" y="432816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67400" y="2378964"/>
            <a:ext cx="721360" cy="647700"/>
          </a:xfrm>
          <a:custGeom>
            <a:avLst/>
            <a:gdLst/>
            <a:ahLst/>
            <a:cxnLst/>
            <a:rect l="l" t="t" r="r" b="b"/>
            <a:pathLst>
              <a:path w="721359" h="647700">
                <a:moveTo>
                  <a:pt x="0" y="0"/>
                </a:moveTo>
                <a:lnTo>
                  <a:pt x="720851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72605" y="10828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372605" y="10828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24625" y="1105865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95771" y="1586483"/>
            <a:ext cx="721360" cy="360045"/>
          </a:xfrm>
          <a:custGeom>
            <a:avLst/>
            <a:gdLst/>
            <a:ahLst/>
            <a:cxnLst/>
            <a:rect l="l" t="t" r="r" b="b"/>
            <a:pathLst>
              <a:path w="721359" h="360044">
                <a:moveTo>
                  <a:pt x="720851" y="0"/>
                </a:moveTo>
                <a:lnTo>
                  <a:pt x="0" y="35966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3714" y="2955798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7" y="0"/>
                </a:moveTo>
                <a:lnTo>
                  <a:pt x="0" y="797051"/>
                </a:lnTo>
                <a:lnTo>
                  <a:pt x="784860" y="797051"/>
                </a:lnTo>
                <a:lnTo>
                  <a:pt x="49415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93714" y="2955798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7" y="0"/>
                </a:moveTo>
                <a:lnTo>
                  <a:pt x="0" y="797051"/>
                </a:lnTo>
                <a:lnTo>
                  <a:pt x="784860" y="797051"/>
                </a:lnTo>
                <a:lnTo>
                  <a:pt x="494157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236970" y="3963161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3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3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8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3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3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36970" y="3963161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0" y="252983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3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3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8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3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22719" y="374751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27926" y="2955798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6" y="0"/>
                </a:moveTo>
                <a:lnTo>
                  <a:pt x="0" y="797051"/>
                </a:lnTo>
                <a:lnTo>
                  <a:pt x="784859" y="797051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27926" y="2955798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6" y="0"/>
                </a:moveTo>
                <a:lnTo>
                  <a:pt x="0" y="797051"/>
                </a:lnTo>
                <a:lnTo>
                  <a:pt x="784859" y="797051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71181" y="3963161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3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3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8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3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3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71181" y="3963161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0" y="252983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3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3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8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3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458456" y="3747515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181593" y="2951226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0" y="0"/>
                </a:moveTo>
                <a:lnTo>
                  <a:pt x="0" y="1444752"/>
                </a:lnTo>
                <a:lnTo>
                  <a:pt x="783335" y="14447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181593" y="2951226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0" y="0"/>
                </a:moveTo>
                <a:lnTo>
                  <a:pt x="0" y="1444752"/>
                </a:lnTo>
                <a:lnTo>
                  <a:pt x="783335" y="14447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25511" y="2378964"/>
            <a:ext cx="142240" cy="576580"/>
          </a:xfrm>
          <a:custGeom>
            <a:avLst/>
            <a:gdLst/>
            <a:ahLst/>
            <a:cxnLst/>
            <a:rect l="l" t="t" r="r" b="b"/>
            <a:pathLst>
              <a:path w="142240" h="576580">
                <a:moveTo>
                  <a:pt x="141732" y="0"/>
                </a:moveTo>
                <a:lnTo>
                  <a:pt x="0" y="57607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28431" y="2234183"/>
            <a:ext cx="647700" cy="721360"/>
          </a:xfrm>
          <a:custGeom>
            <a:avLst/>
            <a:gdLst/>
            <a:ahLst/>
            <a:cxnLst/>
            <a:rect l="l" t="t" r="r" b="b"/>
            <a:pathLst>
              <a:path w="647700" h="721360">
                <a:moveTo>
                  <a:pt x="0" y="0"/>
                </a:moveTo>
                <a:lnTo>
                  <a:pt x="647700" y="720851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44158" y="3327907"/>
            <a:ext cx="133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	</a:t>
            </a: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470138" y="387896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656066" y="4055745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987801" y="4898897"/>
            <a:ext cx="5977255" cy="1156970"/>
          </a:xfrm>
          <a:custGeom>
            <a:avLst/>
            <a:gdLst/>
            <a:ahLst/>
            <a:cxnLst/>
            <a:rect l="l" t="t" r="r" b="b"/>
            <a:pathLst>
              <a:path w="5977255" h="1156970">
                <a:moveTo>
                  <a:pt x="0" y="1156715"/>
                </a:moveTo>
                <a:lnTo>
                  <a:pt x="5977128" y="1156715"/>
                </a:lnTo>
                <a:lnTo>
                  <a:pt x="5977128" y="0"/>
                </a:lnTo>
                <a:lnTo>
                  <a:pt x="0" y="0"/>
                </a:lnTo>
                <a:lnTo>
                  <a:pt x="0" y="1156715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067050" y="4993385"/>
            <a:ext cx="6172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1285" algn="l"/>
                <a:tab pos="2959735" algn="l"/>
              </a:tabLst>
            </a:pPr>
            <a:r>
              <a:rPr sz="2800" b="1" spc="-5" dirty="0">
                <a:latin typeface="微软雅黑"/>
                <a:cs typeface="微软雅黑"/>
              </a:rPr>
              <a:t>左右双</a:t>
            </a:r>
            <a:r>
              <a:rPr sz="2800" b="1" dirty="0">
                <a:latin typeface="微软雅黑"/>
                <a:cs typeface="微软雅黑"/>
              </a:rPr>
              <a:t>转</a:t>
            </a:r>
            <a:r>
              <a:rPr sz="2800" b="1" spc="-5" dirty="0">
                <a:latin typeface="微软雅黑"/>
                <a:cs typeface="微软雅黑"/>
              </a:rPr>
              <a:t>：对根</a:t>
            </a:r>
            <a:r>
              <a:rPr sz="2800" b="1" dirty="0">
                <a:latin typeface="微软雅黑"/>
                <a:cs typeface="微软雅黑"/>
              </a:rPr>
              <a:t>	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微软雅黑"/>
                <a:cs typeface="微软雅黑"/>
              </a:rPr>
              <a:t>的左子</a:t>
            </a:r>
            <a:r>
              <a:rPr sz="2800" b="1" spc="10" dirty="0">
                <a:latin typeface="微软雅黑"/>
                <a:cs typeface="微软雅黑"/>
              </a:rPr>
              <a:t>树</a:t>
            </a:r>
            <a:r>
              <a:rPr sz="2800" b="1" spc="-5" dirty="0">
                <a:latin typeface="微软雅黑"/>
                <a:cs typeface="微软雅黑"/>
              </a:rPr>
              <a:t>进行左</a:t>
            </a:r>
            <a:r>
              <a:rPr sz="2800" b="1" dirty="0">
                <a:latin typeface="微软雅黑"/>
                <a:cs typeface="微软雅黑"/>
              </a:rPr>
              <a:t>旋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67050" y="5548071"/>
            <a:ext cx="5689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再对这颗以</a:t>
            </a:r>
            <a:r>
              <a:rPr sz="2800" b="1" spc="-80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为根的新树进行右</a:t>
            </a:r>
            <a:r>
              <a:rPr sz="2800" b="1" dirty="0">
                <a:latin typeface="微软雅黑"/>
                <a:cs typeface="微软雅黑"/>
              </a:rPr>
              <a:t>旋</a:t>
            </a:r>
            <a:r>
              <a:rPr sz="2800" b="1" spc="-5" dirty="0">
                <a:latin typeface="微软雅黑"/>
                <a:cs typeface="微软雅黑"/>
              </a:rPr>
              <a:t>！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989" y="575310"/>
            <a:ext cx="1549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749" y="1561340"/>
            <a:ext cx="7025640" cy="3717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spc="120" dirty="0">
                <a:latin typeface="微软雅黑"/>
                <a:cs typeface="微软雅黑"/>
              </a:rPr>
              <a:t>预排</a:t>
            </a:r>
            <a:r>
              <a:rPr sz="3200" spc="105" dirty="0">
                <a:latin typeface="微软雅黑"/>
                <a:cs typeface="微软雅黑"/>
              </a:rPr>
              <a:t>序</a:t>
            </a:r>
            <a:r>
              <a:rPr sz="3200" spc="120" dirty="0">
                <a:latin typeface="微软雅黑"/>
                <a:cs typeface="微软雅黑"/>
              </a:rPr>
              <a:t>是基</a:t>
            </a:r>
            <a:r>
              <a:rPr sz="3200" spc="105" dirty="0">
                <a:latin typeface="微软雅黑"/>
                <a:cs typeface="微软雅黑"/>
              </a:rPr>
              <a:t>于</a:t>
            </a:r>
            <a:r>
              <a:rPr sz="3200" spc="120" dirty="0">
                <a:latin typeface="微软雅黑"/>
                <a:cs typeface="微软雅黑"/>
              </a:rPr>
              <a:t>这么</a:t>
            </a:r>
            <a:r>
              <a:rPr sz="3200" spc="105" dirty="0">
                <a:latin typeface="微软雅黑"/>
                <a:cs typeface="微软雅黑"/>
              </a:rPr>
              <a:t>一</a:t>
            </a:r>
            <a:r>
              <a:rPr sz="3200" spc="120" dirty="0">
                <a:latin typeface="微软雅黑"/>
                <a:cs typeface="微软雅黑"/>
              </a:rPr>
              <a:t>种考</a:t>
            </a:r>
            <a:r>
              <a:rPr sz="3200" spc="105" dirty="0">
                <a:latin typeface="微软雅黑"/>
                <a:cs typeface="微软雅黑"/>
              </a:rPr>
              <a:t>虑</a:t>
            </a:r>
            <a:r>
              <a:rPr sz="3200" spc="120" dirty="0">
                <a:latin typeface="微软雅黑"/>
                <a:cs typeface="微软雅黑"/>
              </a:rPr>
              <a:t>：如</a:t>
            </a:r>
            <a:r>
              <a:rPr sz="3200" spc="105" dirty="0">
                <a:latin typeface="微软雅黑"/>
                <a:cs typeface="微软雅黑"/>
              </a:rPr>
              <a:t>果</a:t>
            </a:r>
            <a:r>
              <a:rPr sz="3200" dirty="0">
                <a:latin typeface="微软雅黑"/>
                <a:cs typeface="微软雅黑"/>
              </a:rPr>
              <a:t>列 </a:t>
            </a:r>
            <a:r>
              <a:rPr sz="3200" spc="114" dirty="0">
                <a:latin typeface="微软雅黑"/>
                <a:cs typeface="微软雅黑"/>
              </a:rPr>
              <a:t>表有</a:t>
            </a:r>
            <a:r>
              <a:rPr sz="3200" spc="105" dirty="0">
                <a:latin typeface="微软雅黑"/>
                <a:cs typeface="微软雅黑"/>
              </a:rPr>
              <a:t>序</a:t>
            </a:r>
            <a:r>
              <a:rPr sz="3200" spc="114" dirty="0">
                <a:latin typeface="微软雅黑"/>
                <a:cs typeface="微软雅黑"/>
              </a:rPr>
              <a:t>的</a:t>
            </a:r>
            <a:r>
              <a:rPr sz="3200" spc="135" dirty="0">
                <a:latin typeface="微软雅黑"/>
                <a:cs typeface="微软雅黑"/>
              </a:rPr>
              <a:t>话</a:t>
            </a:r>
            <a:r>
              <a:rPr sz="3200" spc="105" dirty="0">
                <a:latin typeface="微软雅黑"/>
                <a:cs typeface="微软雅黑"/>
              </a:rPr>
              <a:t>，</a:t>
            </a:r>
            <a:r>
              <a:rPr sz="3200" spc="114" dirty="0">
                <a:latin typeface="微软雅黑"/>
                <a:cs typeface="微软雅黑"/>
              </a:rPr>
              <a:t>许多</a:t>
            </a:r>
            <a:r>
              <a:rPr sz="3200" spc="105" dirty="0">
                <a:latin typeface="微软雅黑"/>
                <a:cs typeface="微软雅黑"/>
              </a:rPr>
              <a:t>关</a:t>
            </a:r>
            <a:r>
              <a:rPr sz="3200" spc="114" dirty="0">
                <a:latin typeface="微软雅黑"/>
                <a:cs typeface="微软雅黑"/>
              </a:rPr>
              <a:t>于列</a:t>
            </a:r>
            <a:r>
              <a:rPr sz="3200" spc="105" dirty="0">
                <a:latin typeface="微软雅黑"/>
                <a:cs typeface="微软雅黑"/>
              </a:rPr>
              <a:t>表</a:t>
            </a:r>
            <a:r>
              <a:rPr sz="3200" spc="114" dirty="0">
                <a:latin typeface="微软雅黑"/>
                <a:cs typeface="微软雅黑"/>
              </a:rPr>
              <a:t>的问</a:t>
            </a:r>
            <a:r>
              <a:rPr sz="3200" spc="105" dirty="0">
                <a:latin typeface="微软雅黑"/>
                <a:cs typeface="微软雅黑"/>
              </a:rPr>
              <a:t>题</a:t>
            </a:r>
            <a:r>
              <a:rPr sz="3200" dirty="0">
                <a:latin typeface="微软雅黑"/>
                <a:cs typeface="微软雅黑"/>
              </a:rPr>
              <a:t>更 容易求解</a:t>
            </a:r>
          </a:p>
          <a:p>
            <a:pPr marL="652780" lvl="1" indent="-247650">
              <a:lnSpc>
                <a:spcPct val="100000"/>
              </a:lnSpc>
              <a:spcBef>
                <a:spcPts val="113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  <a:tab pos="1457325" algn="l"/>
              </a:tabLst>
            </a:pPr>
            <a:r>
              <a:rPr sz="3000" dirty="0">
                <a:latin typeface="微软雅黑"/>
                <a:cs typeface="微软雅黑"/>
              </a:rPr>
              <a:t>例</a:t>
            </a:r>
            <a:r>
              <a:rPr sz="3000" spc="-5" dirty="0">
                <a:latin typeface="Arial"/>
                <a:cs typeface="Arial"/>
              </a:rPr>
              <a:t>1	</a:t>
            </a:r>
            <a:r>
              <a:rPr sz="3000" dirty="0">
                <a:latin typeface="微软雅黑"/>
                <a:cs typeface="微软雅黑"/>
              </a:rPr>
              <a:t>检验数组中元素的唯一性</a:t>
            </a:r>
          </a:p>
          <a:p>
            <a:pPr marL="652780" lvl="1" indent="-247650">
              <a:lnSpc>
                <a:spcPct val="100000"/>
              </a:lnSpc>
              <a:spcBef>
                <a:spcPts val="108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  <a:tab pos="1457325" algn="l"/>
              </a:tabLst>
            </a:pPr>
            <a:r>
              <a:rPr sz="3000" dirty="0">
                <a:latin typeface="微软雅黑"/>
                <a:cs typeface="微软雅黑"/>
              </a:rPr>
              <a:t>例</a:t>
            </a:r>
            <a:r>
              <a:rPr sz="3000" spc="-5" dirty="0">
                <a:latin typeface="Arial"/>
                <a:cs typeface="Arial"/>
              </a:rPr>
              <a:t>2	</a:t>
            </a:r>
            <a:r>
              <a:rPr sz="3000" spc="-5" dirty="0">
                <a:latin typeface="微软雅黑"/>
                <a:cs typeface="微软雅黑"/>
              </a:rPr>
              <a:t>模式计算</a:t>
            </a:r>
            <a:endParaRPr sz="30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08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3415" algn="l"/>
                <a:tab pos="1457325" algn="l"/>
              </a:tabLst>
            </a:pPr>
            <a:r>
              <a:rPr sz="3000" dirty="0">
                <a:latin typeface="微软雅黑"/>
                <a:cs typeface="微软雅黑"/>
              </a:rPr>
              <a:t>例</a:t>
            </a:r>
            <a:r>
              <a:rPr sz="3000" spc="-5" dirty="0">
                <a:latin typeface="Arial"/>
                <a:cs typeface="Arial"/>
              </a:rPr>
              <a:t>3	</a:t>
            </a:r>
            <a:r>
              <a:rPr sz="3000" spc="-5" dirty="0">
                <a:latin typeface="微软雅黑"/>
                <a:cs typeface="微软雅黑"/>
              </a:rPr>
              <a:t>查找问题</a:t>
            </a:r>
            <a:endParaRPr sz="3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6764" y="2830067"/>
            <a:ext cx="1870075" cy="1303020"/>
          </a:xfrm>
          <a:custGeom>
            <a:avLst/>
            <a:gdLst/>
            <a:ahLst/>
            <a:cxnLst/>
            <a:rect l="l" t="t" r="r" b="b"/>
            <a:pathLst>
              <a:path w="1870075" h="1303020">
                <a:moveTo>
                  <a:pt x="808101" y="0"/>
                </a:moveTo>
                <a:lnTo>
                  <a:pt x="808101" y="325755"/>
                </a:lnTo>
                <a:lnTo>
                  <a:pt x="0" y="325755"/>
                </a:lnTo>
                <a:lnTo>
                  <a:pt x="0" y="977265"/>
                </a:lnTo>
                <a:lnTo>
                  <a:pt x="808101" y="977265"/>
                </a:lnTo>
                <a:lnTo>
                  <a:pt x="808101" y="1303020"/>
                </a:lnTo>
                <a:lnTo>
                  <a:pt x="1869948" y="651510"/>
                </a:lnTo>
                <a:lnTo>
                  <a:pt x="808101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26153" y="3225800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开始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87697" y="2338273"/>
            <a:ext cx="634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420736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59546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82156" y="1732788"/>
            <a:ext cx="788035" cy="814069"/>
          </a:xfrm>
          <a:custGeom>
            <a:avLst/>
            <a:gdLst/>
            <a:ahLst/>
            <a:cxnLst/>
            <a:rect l="l" t="t" r="r" b="b"/>
            <a:pathLst>
              <a:path w="788034" h="814069">
                <a:moveTo>
                  <a:pt x="787908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71816" y="1734311"/>
            <a:ext cx="632460" cy="862965"/>
          </a:xfrm>
          <a:custGeom>
            <a:avLst/>
            <a:gdLst/>
            <a:ahLst/>
            <a:cxnLst/>
            <a:rect l="l" t="t" r="r" b="b"/>
            <a:pathLst>
              <a:path w="632459" h="862964">
                <a:moveTo>
                  <a:pt x="0" y="0"/>
                </a:moveTo>
                <a:lnTo>
                  <a:pt x="632459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45529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45529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308852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136641" y="4107941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7" y="0"/>
                </a:moveTo>
                <a:lnTo>
                  <a:pt x="0" y="1444751"/>
                </a:lnTo>
                <a:lnTo>
                  <a:pt x="784860" y="1444751"/>
                </a:lnTo>
                <a:lnTo>
                  <a:pt x="49415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36641" y="4107941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7" y="0"/>
                </a:moveTo>
                <a:lnTo>
                  <a:pt x="0" y="1444751"/>
                </a:lnTo>
                <a:lnTo>
                  <a:pt x="784860" y="1444751"/>
                </a:lnTo>
                <a:lnTo>
                  <a:pt x="494157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395214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73902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90" h="797560">
                <a:moveTo>
                  <a:pt x="493141" y="0"/>
                </a:moveTo>
                <a:lnTo>
                  <a:pt x="0" y="797052"/>
                </a:lnTo>
                <a:lnTo>
                  <a:pt x="783336" y="7970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73902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90" h="797560">
                <a:moveTo>
                  <a:pt x="493141" y="0"/>
                </a:moveTo>
                <a:lnTo>
                  <a:pt x="0" y="797052"/>
                </a:lnTo>
                <a:lnTo>
                  <a:pt x="783336" y="7970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271895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641847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700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04431" y="3028188"/>
            <a:ext cx="288290" cy="574675"/>
          </a:xfrm>
          <a:custGeom>
            <a:avLst/>
            <a:gdLst/>
            <a:ahLst/>
            <a:cxnLst/>
            <a:rect l="l" t="t" r="r" b="b"/>
            <a:pathLst>
              <a:path w="288290" h="574675">
                <a:moveTo>
                  <a:pt x="0" y="0"/>
                </a:moveTo>
                <a:lnTo>
                  <a:pt x="288036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17158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17158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02907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76821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76821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728586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08114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08114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59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280147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079742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79742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67016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37247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79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4431" y="4107179"/>
            <a:ext cx="288290" cy="647700"/>
          </a:xfrm>
          <a:custGeom>
            <a:avLst/>
            <a:gdLst/>
            <a:ahLst/>
            <a:cxnLst/>
            <a:rect l="l" t="t" r="r" b="b"/>
            <a:pathLst>
              <a:path w="288290" h="647700">
                <a:moveTo>
                  <a:pt x="288036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0479" y="3124200"/>
            <a:ext cx="1511935" cy="1280160"/>
          </a:xfrm>
          <a:custGeom>
            <a:avLst/>
            <a:gdLst/>
            <a:ahLst/>
            <a:cxnLst/>
            <a:rect l="l" t="t" r="r" b="b"/>
            <a:pathLst>
              <a:path w="1511935" h="1280160">
                <a:moveTo>
                  <a:pt x="468630" y="0"/>
                </a:moveTo>
                <a:lnTo>
                  <a:pt x="468630" y="320039"/>
                </a:lnTo>
                <a:lnTo>
                  <a:pt x="0" y="320039"/>
                </a:lnTo>
                <a:lnTo>
                  <a:pt x="0" y="960119"/>
                </a:lnTo>
                <a:lnTo>
                  <a:pt x="468630" y="960119"/>
                </a:lnTo>
                <a:lnTo>
                  <a:pt x="468630" y="1280160"/>
                </a:lnTo>
                <a:lnTo>
                  <a:pt x="1511808" y="640080"/>
                </a:lnTo>
                <a:lnTo>
                  <a:pt x="468630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66515" y="2634183"/>
            <a:ext cx="939800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600" b="1" dirty="0">
                <a:latin typeface="微软雅黑"/>
                <a:cs typeface="微软雅黑"/>
              </a:rPr>
              <a:t>左旋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20736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59546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82156" y="1732788"/>
            <a:ext cx="788035" cy="814069"/>
          </a:xfrm>
          <a:custGeom>
            <a:avLst/>
            <a:gdLst/>
            <a:ahLst/>
            <a:cxnLst/>
            <a:rect l="l" t="t" r="r" b="b"/>
            <a:pathLst>
              <a:path w="788034" h="814069">
                <a:moveTo>
                  <a:pt x="787908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1816" y="1734311"/>
            <a:ext cx="632460" cy="862965"/>
          </a:xfrm>
          <a:custGeom>
            <a:avLst/>
            <a:gdLst/>
            <a:ahLst/>
            <a:cxnLst/>
            <a:rect l="l" t="t" r="r" b="b"/>
            <a:pathLst>
              <a:path w="632459" h="862964">
                <a:moveTo>
                  <a:pt x="0" y="0"/>
                </a:moveTo>
                <a:lnTo>
                  <a:pt x="632459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74725" y="2856914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150" y="0"/>
                </a:moveTo>
                <a:lnTo>
                  <a:pt x="239475" y="7636"/>
                </a:lnTo>
                <a:lnTo>
                  <a:pt x="193368" y="23040"/>
                </a:lnTo>
                <a:lnTo>
                  <a:pt x="148908" y="46215"/>
                </a:lnTo>
                <a:lnTo>
                  <a:pt x="107179" y="77166"/>
                </a:lnTo>
                <a:lnTo>
                  <a:pt x="70791" y="114254"/>
                </a:lnTo>
                <a:lnTo>
                  <a:pt x="41735" y="155122"/>
                </a:lnTo>
                <a:lnTo>
                  <a:pt x="20155" y="198696"/>
                </a:lnTo>
                <a:lnTo>
                  <a:pt x="6195" y="243899"/>
                </a:lnTo>
                <a:lnTo>
                  <a:pt x="0" y="289659"/>
                </a:lnTo>
                <a:lnTo>
                  <a:pt x="1712" y="334901"/>
                </a:lnTo>
                <a:lnTo>
                  <a:pt x="11478" y="378549"/>
                </a:lnTo>
                <a:lnTo>
                  <a:pt x="29440" y="419530"/>
                </a:lnTo>
                <a:lnTo>
                  <a:pt x="55744" y="456769"/>
                </a:lnTo>
                <a:lnTo>
                  <a:pt x="89049" y="487940"/>
                </a:lnTo>
                <a:lnTo>
                  <a:pt x="127196" y="511349"/>
                </a:lnTo>
                <a:lnTo>
                  <a:pt x="169103" y="526995"/>
                </a:lnTo>
                <a:lnTo>
                  <a:pt x="213684" y="534877"/>
                </a:lnTo>
                <a:lnTo>
                  <a:pt x="259856" y="534993"/>
                </a:lnTo>
                <a:lnTo>
                  <a:pt x="306536" y="527343"/>
                </a:lnTo>
                <a:lnTo>
                  <a:pt x="352638" y="511926"/>
                </a:lnTo>
                <a:lnTo>
                  <a:pt x="397079" y="488740"/>
                </a:lnTo>
                <a:lnTo>
                  <a:pt x="438776" y="457785"/>
                </a:lnTo>
                <a:lnTo>
                  <a:pt x="475163" y="420701"/>
                </a:lnTo>
                <a:lnTo>
                  <a:pt x="504219" y="379843"/>
                </a:lnTo>
                <a:lnTo>
                  <a:pt x="525799" y="336284"/>
                </a:lnTo>
                <a:lnTo>
                  <a:pt x="539759" y="291093"/>
                </a:lnTo>
                <a:lnTo>
                  <a:pt x="545955" y="245344"/>
                </a:lnTo>
                <a:lnTo>
                  <a:pt x="544242" y="200107"/>
                </a:lnTo>
                <a:lnTo>
                  <a:pt x="534477" y="156453"/>
                </a:lnTo>
                <a:lnTo>
                  <a:pt x="516514" y="115454"/>
                </a:lnTo>
                <a:lnTo>
                  <a:pt x="490211" y="78182"/>
                </a:lnTo>
                <a:lnTo>
                  <a:pt x="456910" y="47044"/>
                </a:lnTo>
                <a:lnTo>
                  <a:pt x="418773" y="23653"/>
                </a:lnTo>
                <a:lnTo>
                  <a:pt x="376880" y="8012"/>
                </a:lnTo>
                <a:lnTo>
                  <a:pt x="332312" y="126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4725" y="2856914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69"/>
                </a:moveTo>
                <a:lnTo>
                  <a:pt x="29440" y="419530"/>
                </a:lnTo>
                <a:lnTo>
                  <a:pt x="11478" y="378549"/>
                </a:lnTo>
                <a:lnTo>
                  <a:pt x="1712" y="334901"/>
                </a:lnTo>
                <a:lnTo>
                  <a:pt x="0" y="289659"/>
                </a:lnTo>
                <a:lnTo>
                  <a:pt x="6195" y="243899"/>
                </a:lnTo>
                <a:lnTo>
                  <a:pt x="20155" y="198696"/>
                </a:lnTo>
                <a:lnTo>
                  <a:pt x="41735" y="155122"/>
                </a:lnTo>
                <a:lnTo>
                  <a:pt x="70791" y="114254"/>
                </a:lnTo>
                <a:lnTo>
                  <a:pt x="107179" y="77166"/>
                </a:lnTo>
                <a:lnTo>
                  <a:pt x="148908" y="46215"/>
                </a:lnTo>
                <a:lnTo>
                  <a:pt x="193368" y="23040"/>
                </a:lnTo>
                <a:lnTo>
                  <a:pt x="239475" y="7636"/>
                </a:lnTo>
                <a:lnTo>
                  <a:pt x="286150" y="0"/>
                </a:lnTo>
                <a:lnTo>
                  <a:pt x="332312" y="126"/>
                </a:lnTo>
                <a:lnTo>
                  <a:pt x="376880" y="8012"/>
                </a:lnTo>
                <a:lnTo>
                  <a:pt x="418773" y="23653"/>
                </a:lnTo>
                <a:lnTo>
                  <a:pt x="456910" y="47044"/>
                </a:lnTo>
                <a:lnTo>
                  <a:pt x="490211" y="78182"/>
                </a:lnTo>
                <a:lnTo>
                  <a:pt x="516514" y="115454"/>
                </a:lnTo>
                <a:lnTo>
                  <a:pt x="534477" y="156453"/>
                </a:lnTo>
                <a:lnTo>
                  <a:pt x="544242" y="200107"/>
                </a:lnTo>
                <a:lnTo>
                  <a:pt x="545955" y="245344"/>
                </a:lnTo>
                <a:lnTo>
                  <a:pt x="539759" y="291093"/>
                </a:lnTo>
                <a:lnTo>
                  <a:pt x="525799" y="336284"/>
                </a:lnTo>
                <a:lnTo>
                  <a:pt x="504219" y="379843"/>
                </a:lnTo>
                <a:lnTo>
                  <a:pt x="475163" y="420701"/>
                </a:lnTo>
                <a:lnTo>
                  <a:pt x="438776" y="457785"/>
                </a:lnTo>
                <a:lnTo>
                  <a:pt x="397079" y="488740"/>
                </a:lnTo>
                <a:lnTo>
                  <a:pt x="352638" y="511926"/>
                </a:lnTo>
                <a:lnTo>
                  <a:pt x="306536" y="527343"/>
                </a:lnTo>
                <a:lnTo>
                  <a:pt x="259856" y="534993"/>
                </a:lnTo>
                <a:lnTo>
                  <a:pt x="213684" y="534877"/>
                </a:lnTo>
                <a:lnTo>
                  <a:pt x="169103" y="526995"/>
                </a:lnTo>
                <a:lnTo>
                  <a:pt x="127196" y="511349"/>
                </a:lnTo>
                <a:lnTo>
                  <a:pt x="89049" y="487940"/>
                </a:lnTo>
                <a:lnTo>
                  <a:pt x="55744" y="456769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00015" y="3073526"/>
            <a:ext cx="219015" cy="221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6626" y="4654550"/>
            <a:ext cx="1168400" cy="1414145"/>
          </a:xfrm>
          <a:custGeom>
            <a:avLst/>
            <a:gdLst/>
            <a:ahLst/>
            <a:cxnLst/>
            <a:rect l="l" t="t" r="r" b="b"/>
            <a:pathLst>
              <a:path w="1168400" h="1414145">
                <a:moveTo>
                  <a:pt x="0" y="0"/>
                </a:moveTo>
                <a:lnTo>
                  <a:pt x="576707" y="1413586"/>
                </a:lnTo>
                <a:lnTo>
                  <a:pt x="1168019" y="898397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6626" y="4654550"/>
            <a:ext cx="1168400" cy="1414145"/>
          </a:xfrm>
          <a:custGeom>
            <a:avLst/>
            <a:gdLst/>
            <a:ahLst/>
            <a:cxnLst/>
            <a:rect l="l" t="t" r="r" b="b"/>
            <a:pathLst>
              <a:path w="1168400" h="1414145">
                <a:moveTo>
                  <a:pt x="0" y="0"/>
                </a:moveTo>
                <a:lnTo>
                  <a:pt x="576707" y="1413586"/>
                </a:lnTo>
                <a:lnTo>
                  <a:pt x="1168019" y="89839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8995" y="5304663"/>
            <a:ext cx="225297" cy="235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7091" y="5359272"/>
            <a:ext cx="119634" cy="128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0317" y="4472559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6" y="925195"/>
                </a:lnTo>
                <a:lnTo>
                  <a:pt x="742568" y="410083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00317" y="4472559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6" y="925195"/>
                </a:lnTo>
                <a:lnTo>
                  <a:pt x="742568" y="410083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00139" y="4855845"/>
            <a:ext cx="225425" cy="235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56190" y="4912359"/>
            <a:ext cx="148952" cy="157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04154" y="3407917"/>
            <a:ext cx="220979" cy="1239520"/>
          </a:xfrm>
          <a:custGeom>
            <a:avLst/>
            <a:gdLst/>
            <a:ahLst/>
            <a:cxnLst/>
            <a:rect l="l" t="t" r="r" b="b"/>
            <a:pathLst>
              <a:path w="220979" h="1239520">
                <a:moveTo>
                  <a:pt x="0" y="0"/>
                </a:moveTo>
                <a:lnTo>
                  <a:pt x="220853" y="123939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66969" y="3266059"/>
            <a:ext cx="594360" cy="245110"/>
          </a:xfrm>
          <a:custGeom>
            <a:avLst/>
            <a:gdLst/>
            <a:ahLst/>
            <a:cxnLst/>
            <a:rect l="l" t="t" r="r" b="b"/>
            <a:pathLst>
              <a:path w="594360" h="245110">
                <a:moveTo>
                  <a:pt x="0" y="0"/>
                </a:moveTo>
                <a:lnTo>
                  <a:pt x="594105" y="244601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08071" y="5196635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150" y="0"/>
                </a:moveTo>
                <a:lnTo>
                  <a:pt x="239475" y="7636"/>
                </a:lnTo>
                <a:lnTo>
                  <a:pt x="193368" y="23040"/>
                </a:lnTo>
                <a:lnTo>
                  <a:pt x="148908" y="46215"/>
                </a:lnTo>
                <a:lnTo>
                  <a:pt x="107179" y="77166"/>
                </a:lnTo>
                <a:lnTo>
                  <a:pt x="70791" y="114254"/>
                </a:lnTo>
                <a:lnTo>
                  <a:pt x="41735" y="155123"/>
                </a:lnTo>
                <a:lnTo>
                  <a:pt x="20155" y="198697"/>
                </a:lnTo>
                <a:lnTo>
                  <a:pt x="6195" y="243902"/>
                </a:lnTo>
                <a:lnTo>
                  <a:pt x="0" y="289664"/>
                </a:lnTo>
                <a:lnTo>
                  <a:pt x="1712" y="334908"/>
                </a:lnTo>
                <a:lnTo>
                  <a:pt x="11478" y="378561"/>
                </a:lnTo>
                <a:lnTo>
                  <a:pt x="29440" y="419548"/>
                </a:lnTo>
                <a:lnTo>
                  <a:pt x="55744" y="456794"/>
                </a:lnTo>
                <a:lnTo>
                  <a:pt x="89044" y="487954"/>
                </a:lnTo>
                <a:lnTo>
                  <a:pt x="127182" y="511359"/>
                </a:lnTo>
                <a:lnTo>
                  <a:pt x="169075" y="527007"/>
                </a:lnTo>
                <a:lnTo>
                  <a:pt x="213642" y="534895"/>
                </a:lnTo>
                <a:lnTo>
                  <a:pt x="259804" y="535020"/>
                </a:lnTo>
                <a:lnTo>
                  <a:pt x="306479" y="527378"/>
                </a:lnTo>
                <a:lnTo>
                  <a:pt x="352587" y="511967"/>
                </a:lnTo>
                <a:lnTo>
                  <a:pt x="397046" y="488783"/>
                </a:lnTo>
                <a:lnTo>
                  <a:pt x="438776" y="457823"/>
                </a:lnTo>
                <a:lnTo>
                  <a:pt x="475163" y="420728"/>
                </a:lnTo>
                <a:lnTo>
                  <a:pt x="504219" y="379861"/>
                </a:lnTo>
                <a:lnTo>
                  <a:pt x="525799" y="336295"/>
                </a:lnTo>
                <a:lnTo>
                  <a:pt x="539759" y="291100"/>
                </a:lnTo>
                <a:lnTo>
                  <a:pt x="545955" y="245347"/>
                </a:lnTo>
                <a:lnTo>
                  <a:pt x="544242" y="200108"/>
                </a:lnTo>
                <a:lnTo>
                  <a:pt x="534477" y="156453"/>
                </a:lnTo>
                <a:lnTo>
                  <a:pt x="516514" y="115454"/>
                </a:lnTo>
                <a:lnTo>
                  <a:pt x="490211" y="78182"/>
                </a:lnTo>
                <a:lnTo>
                  <a:pt x="456910" y="47044"/>
                </a:lnTo>
                <a:lnTo>
                  <a:pt x="418773" y="23653"/>
                </a:lnTo>
                <a:lnTo>
                  <a:pt x="376880" y="8012"/>
                </a:lnTo>
                <a:lnTo>
                  <a:pt x="332312" y="126"/>
                </a:lnTo>
                <a:lnTo>
                  <a:pt x="28615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08071" y="5196635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94"/>
                </a:moveTo>
                <a:lnTo>
                  <a:pt x="29440" y="419548"/>
                </a:lnTo>
                <a:lnTo>
                  <a:pt x="11478" y="378561"/>
                </a:lnTo>
                <a:lnTo>
                  <a:pt x="1712" y="334908"/>
                </a:lnTo>
                <a:lnTo>
                  <a:pt x="0" y="289664"/>
                </a:lnTo>
                <a:lnTo>
                  <a:pt x="6195" y="243902"/>
                </a:lnTo>
                <a:lnTo>
                  <a:pt x="20155" y="198697"/>
                </a:lnTo>
                <a:lnTo>
                  <a:pt x="41735" y="155123"/>
                </a:lnTo>
                <a:lnTo>
                  <a:pt x="70791" y="114254"/>
                </a:lnTo>
                <a:lnTo>
                  <a:pt x="107179" y="77166"/>
                </a:lnTo>
                <a:lnTo>
                  <a:pt x="148908" y="46215"/>
                </a:lnTo>
                <a:lnTo>
                  <a:pt x="193368" y="23040"/>
                </a:lnTo>
                <a:lnTo>
                  <a:pt x="239475" y="7636"/>
                </a:lnTo>
                <a:lnTo>
                  <a:pt x="286150" y="0"/>
                </a:lnTo>
                <a:lnTo>
                  <a:pt x="332312" y="126"/>
                </a:lnTo>
                <a:lnTo>
                  <a:pt x="376880" y="8012"/>
                </a:lnTo>
                <a:lnTo>
                  <a:pt x="418773" y="23653"/>
                </a:lnTo>
                <a:lnTo>
                  <a:pt x="456910" y="47044"/>
                </a:lnTo>
                <a:lnTo>
                  <a:pt x="490211" y="78182"/>
                </a:lnTo>
                <a:lnTo>
                  <a:pt x="516514" y="115454"/>
                </a:lnTo>
                <a:lnTo>
                  <a:pt x="534477" y="156453"/>
                </a:lnTo>
                <a:lnTo>
                  <a:pt x="544242" y="200108"/>
                </a:lnTo>
                <a:lnTo>
                  <a:pt x="545955" y="245347"/>
                </a:lnTo>
                <a:lnTo>
                  <a:pt x="539759" y="291100"/>
                </a:lnTo>
                <a:lnTo>
                  <a:pt x="525799" y="336295"/>
                </a:lnTo>
                <a:lnTo>
                  <a:pt x="504219" y="379861"/>
                </a:lnTo>
                <a:lnTo>
                  <a:pt x="475163" y="420728"/>
                </a:lnTo>
                <a:lnTo>
                  <a:pt x="438776" y="457823"/>
                </a:lnTo>
                <a:lnTo>
                  <a:pt x="397046" y="488783"/>
                </a:lnTo>
                <a:lnTo>
                  <a:pt x="352587" y="511967"/>
                </a:lnTo>
                <a:lnTo>
                  <a:pt x="306479" y="527378"/>
                </a:lnTo>
                <a:lnTo>
                  <a:pt x="259804" y="535020"/>
                </a:lnTo>
                <a:lnTo>
                  <a:pt x="213642" y="534895"/>
                </a:lnTo>
                <a:lnTo>
                  <a:pt x="169075" y="527007"/>
                </a:lnTo>
                <a:lnTo>
                  <a:pt x="127182" y="511359"/>
                </a:lnTo>
                <a:lnTo>
                  <a:pt x="89044" y="487954"/>
                </a:lnTo>
                <a:lnTo>
                  <a:pt x="55744" y="456794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72756" y="5111622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9" y="16268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08378" y="338599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150" y="0"/>
                </a:moveTo>
                <a:lnTo>
                  <a:pt x="239475" y="7636"/>
                </a:lnTo>
                <a:lnTo>
                  <a:pt x="193368" y="23040"/>
                </a:lnTo>
                <a:lnTo>
                  <a:pt x="148908" y="46215"/>
                </a:lnTo>
                <a:lnTo>
                  <a:pt x="107179" y="77166"/>
                </a:lnTo>
                <a:lnTo>
                  <a:pt x="70791" y="114250"/>
                </a:lnTo>
                <a:lnTo>
                  <a:pt x="41735" y="155108"/>
                </a:lnTo>
                <a:lnTo>
                  <a:pt x="20155" y="198667"/>
                </a:lnTo>
                <a:lnTo>
                  <a:pt x="6195" y="243858"/>
                </a:lnTo>
                <a:lnTo>
                  <a:pt x="0" y="289607"/>
                </a:lnTo>
                <a:lnTo>
                  <a:pt x="1712" y="334844"/>
                </a:lnTo>
                <a:lnTo>
                  <a:pt x="11478" y="378498"/>
                </a:lnTo>
                <a:lnTo>
                  <a:pt x="29440" y="419497"/>
                </a:lnTo>
                <a:lnTo>
                  <a:pt x="55744" y="456769"/>
                </a:lnTo>
                <a:lnTo>
                  <a:pt x="89049" y="487940"/>
                </a:lnTo>
                <a:lnTo>
                  <a:pt x="127196" y="511349"/>
                </a:lnTo>
                <a:lnTo>
                  <a:pt x="169103" y="526995"/>
                </a:lnTo>
                <a:lnTo>
                  <a:pt x="213684" y="534877"/>
                </a:lnTo>
                <a:lnTo>
                  <a:pt x="259856" y="534993"/>
                </a:lnTo>
                <a:lnTo>
                  <a:pt x="306536" y="527343"/>
                </a:lnTo>
                <a:lnTo>
                  <a:pt x="352638" y="511926"/>
                </a:lnTo>
                <a:lnTo>
                  <a:pt x="397079" y="488740"/>
                </a:lnTo>
                <a:lnTo>
                  <a:pt x="438776" y="457785"/>
                </a:lnTo>
                <a:lnTo>
                  <a:pt x="475163" y="420701"/>
                </a:lnTo>
                <a:lnTo>
                  <a:pt x="504219" y="379843"/>
                </a:lnTo>
                <a:lnTo>
                  <a:pt x="525799" y="336284"/>
                </a:lnTo>
                <a:lnTo>
                  <a:pt x="539759" y="291093"/>
                </a:lnTo>
                <a:lnTo>
                  <a:pt x="545955" y="245344"/>
                </a:lnTo>
                <a:lnTo>
                  <a:pt x="544242" y="200107"/>
                </a:lnTo>
                <a:lnTo>
                  <a:pt x="534477" y="156453"/>
                </a:lnTo>
                <a:lnTo>
                  <a:pt x="516514" y="115454"/>
                </a:lnTo>
                <a:lnTo>
                  <a:pt x="490211" y="78182"/>
                </a:lnTo>
                <a:lnTo>
                  <a:pt x="456910" y="47044"/>
                </a:lnTo>
                <a:lnTo>
                  <a:pt x="418773" y="23653"/>
                </a:lnTo>
                <a:lnTo>
                  <a:pt x="376880" y="8012"/>
                </a:lnTo>
                <a:lnTo>
                  <a:pt x="332312" y="126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08378" y="338599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69"/>
                </a:moveTo>
                <a:lnTo>
                  <a:pt x="29440" y="419497"/>
                </a:lnTo>
                <a:lnTo>
                  <a:pt x="11478" y="378498"/>
                </a:lnTo>
                <a:lnTo>
                  <a:pt x="1712" y="334844"/>
                </a:lnTo>
                <a:lnTo>
                  <a:pt x="0" y="289607"/>
                </a:lnTo>
                <a:lnTo>
                  <a:pt x="6195" y="243858"/>
                </a:lnTo>
                <a:lnTo>
                  <a:pt x="20155" y="198667"/>
                </a:lnTo>
                <a:lnTo>
                  <a:pt x="41735" y="155108"/>
                </a:lnTo>
                <a:lnTo>
                  <a:pt x="70791" y="114250"/>
                </a:lnTo>
                <a:lnTo>
                  <a:pt x="107179" y="77166"/>
                </a:lnTo>
                <a:lnTo>
                  <a:pt x="148908" y="46215"/>
                </a:lnTo>
                <a:lnTo>
                  <a:pt x="193368" y="23040"/>
                </a:lnTo>
                <a:lnTo>
                  <a:pt x="239475" y="7636"/>
                </a:lnTo>
                <a:lnTo>
                  <a:pt x="286150" y="0"/>
                </a:lnTo>
                <a:lnTo>
                  <a:pt x="332312" y="126"/>
                </a:lnTo>
                <a:lnTo>
                  <a:pt x="376880" y="8012"/>
                </a:lnTo>
                <a:lnTo>
                  <a:pt x="418773" y="23653"/>
                </a:lnTo>
                <a:lnTo>
                  <a:pt x="456910" y="47044"/>
                </a:lnTo>
                <a:lnTo>
                  <a:pt x="490211" y="78182"/>
                </a:lnTo>
                <a:lnTo>
                  <a:pt x="516514" y="115454"/>
                </a:lnTo>
                <a:lnTo>
                  <a:pt x="534477" y="156453"/>
                </a:lnTo>
                <a:lnTo>
                  <a:pt x="544242" y="200107"/>
                </a:lnTo>
                <a:lnTo>
                  <a:pt x="545955" y="245344"/>
                </a:lnTo>
                <a:lnTo>
                  <a:pt x="539759" y="291093"/>
                </a:lnTo>
                <a:lnTo>
                  <a:pt x="525799" y="336284"/>
                </a:lnTo>
                <a:lnTo>
                  <a:pt x="504219" y="379843"/>
                </a:lnTo>
                <a:lnTo>
                  <a:pt x="475163" y="420701"/>
                </a:lnTo>
                <a:lnTo>
                  <a:pt x="438776" y="457785"/>
                </a:lnTo>
                <a:lnTo>
                  <a:pt x="397079" y="488740"/>
                </a:lnTo>
                <a:lnTo>
                  <a:pt x="352638" y="511926"/>
                </a:lnTo>
                <a:lnTo>
                  <a:pt x="306536" y="527343"/>
                </a:lnTo>
                <a:lnTo>
                  <a:pt x="259856" y="534993"/>
                </a:lnTo>
                <a:lnTo>
                  <a:pt x="213684" y="534877"/>
                </a:lnTo>
                <a:lnTo>
                  <a:pt x="169103" y="526995"/>
                </a:lnTo>
                <a:lnTo>
                  <a:pt x="127196" y="511349"/>
                </a:lnTo>
                <a:lnTo>
                  <a:pt x="89049" y="487940"/>
                </a:lnTo>
                <a:lnTo>
                  <a:pt x="55744" y="456769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22110" y="3574160"/>
            <a:ext cx="283845" cy="325755"/>
          </a:xfrm>
          <a:custGeom>
            <a:avLst/>
            <a:gdLst/>
            <a:ahLst/>
            <a:cxnLst/>
            <a:rect l="l" t="t" r="r" b="b"/>
            <a:pathLst>
              <a:path w="283845" h="325754">
                <a:moveTo>
                  <a:pt x="171958" y="263906"/>
                </a:moveTo>
                <a:lnTo>
                  <a:pt x="118744" y="299974"/>
                </a:lnTo>
                <a:lnTo>
                  <a:pt x="120396" y="302006"/>
                </a:lnTo>
                <a:lnTo>
                  <a:pt x="121792" y="303783"/>
                </a:lnTo>
                <a:lnTo>
                  <a:pt x="156727" y="324576"/>
                </a:lnTo>
                <a:lnTo>
                  <a:pt x="170561" y="325500"/>
                </a:lnTo>
                <a:lnTo>
                  <a:pt x="185755" y="322955"/>
                </a:lnTo>
                <a:lnTo>
                  <a:pt x="220477" y="304909"/>
                </a:lnTo>
                <a:lnTo>
                  <a:pt x="250005" y="280217"/>
                </a:lnTo>
                <a:lnTo>
                  <a:pt x="258770" y="271018"/>
                </a:lnTo>
                <a:lnTo>
                  <a:pt x="182752" y="271018"/>
                </a:lnTo>
                <a:lnTo>
                  <a:pt x="177546" y="268731"/>
                </a:lnTo>
                <a:lnTo>
                  <a:pt x="171958" y="263906"/>
                </a:lnTo>
                <a:close/>
              </a:path>
              <a:path w="283845" h="325754">
                <a:moveTo>
                  <a:pt x="266261" y="169925"/>
                </a:moveTo>
                <a:lnTo>
                  <a:pt x="194690" y="169925"/>
                </a:lnTo>
                <a:lnTo>
                  <a:pt x="214884" y="193166"/>
                </a:lnTo>
                <a:lnTo>
                  <a:pt x="220458" y="199765"/>
                </a:lnTo>
                <a:lnTo>
                  <a:pt x="232537" y="226694"/>
                </a:lnTo>
                <a:lnTo>
                  <a:pt x="230759" y="232156"/>
                </a:lnTo>
                <a:lnTo>
                  <a:pt x="204025" y="263546"/>
                </a:lnTo>
                <a:lnTo>
                  <a:pt x="182752" y="271018"/>
                </a:lnTo>
                <a:lnTo>
                  <a:pt x="258770" y="271018"/>
                </a:lnTo>
                <a:lnTo>
                  <a:pt x="279447" y="237728"/>
                </a:lnTo>
                <a:lnTo>
                  <a:pt x="283273" y="214334"/>
                </a:lnTo>
                <a:lnTo>
                  <a:pt x="282320" y="206200"/>
                </a:lnTo>
                <a:lnTo>
                  <a:pt x="280225" y="197709"/>
                </a:lnTo>
                <a:lnTo>
                  <a:pt x="276987" y="188849"/>
                </a:lnTo>
                <a:lnTo>
                  <a:pt x="272200" y="179252"/>
                </a:lnTo>
                <a:lnTo>
                  <a:pt x="266261" y="169925"/>
                </a:lnTo>
                <a:close/>
              </a:path>
              <a:path w="283845" h="325754">
                <a:moveTo>
                  <a:pt x="80613" y="54185"/>
                </a:moveTo>
                <a:lnTo>
                  <a:pt x="29463" y="73151"/>
                </a:lnTo>
                <a:lnTo>
                  <a:pt x="2121" y="117818"/>
                </a:lnTo>
                <a:lnTo>
                  <a:pt x="0" y="135889"/>
                </a:lnTo>
                <a:lnTo>
                  <a:pt x="1762" y="154985"/>
                </a:lnTo>
                <a:lnTo>
                  <a:pt x="18716" y="193986"/>
                </a:lnTo>
                <a:lnTo>
                  <a:pt x="48170" y="228342"/>
                </a:lnTo>
                <a:lnTo>
                  <a:pt x="95123" y="254381"/>
                </a:lnTo>
                <a:lnTo>
                  <a:pt x="115627" y="257381"/>
                </a:lnTo>
                <a:lnTo>
                  <a:pt x="134858" y="255524"/>
                </a:lnTo>
                <a:lnTo>
                  <a:pt x="169544" y="237236"/>
                </a:lnTo>
                <a:lnTo>
                  <a:pt x="191372" y="203005"/>
                </a:lnTo>
                <a:lnTo>
                  <a:pt x="126811" y="203005"/>
                </a:lnTo>
                <a:lnTo>
                  <a:pt x="117093" y="202437"/>
                </a:lnTo>
                <a:lnTo>
                  <a:pt x="75056" y="173862"/>
                </a:lnTo>
                <a:lnTo>
                  <a:pt x="55072" y="139823"/>
                </a:lnTo>
                <a:lnTo>
                  <a:pt x="53593" y="129412"/>
                </a:lnTo>
                <a:lnTo>
                  <a:pt x="54359" y="119691"/>
                </a:lnTo>
                <a:lnTo>
                  <a:pt x="85090" y="86534"/>
                </a:lnTo>
                <a:lnTo>
                  <a:pt x="94472" y="84972"/>
                </a:lnTo>
                <a:lnTo>
                  <a:pt x="194661" y="84972"/>
                </a:lnTo>
                <a:lnTo>
                  <a:pt x="169984" y="56641"/>
                </a:lnTo>
                <a:lnTo>
                  <a:pt x="100711" y="56641"/>
                </a:lnTo>
                <a:lnTo>
                  <a:pt x="80613" y="54185"/>
                </a:lnTo>
                <a:close/>
              </a:path>
              <a:path w="283845" h="325754">
                <a:moveTo>
                  <a:pt x="194661" y="84972"/>
                </a:moveTo>
                <a:lnTo>
                  <a:pt x="94472" y="84972"/>
                </a:lnTo>
                <a:lnTo>
                  <a:pt x="104521" y="85470"/>
                </a:lnTo>
                <a:lnTo>
                  <a:pt x="114877" y="88352"/>
                </a:lnTo>
                <a:lnTo>
                  <a:pt x="146685" y="113283"/>
                </a:lnTo>
                <a:lnTo>
                  <a:pt x="165919" y="147431"/>
                </a:lnTo>
                <a:lnTo>
                  <a:pt x="167131" y="158241"/>
                </a:lnTo>
                <a:lnTo>
                  <a:pt x="166084" y="168429"/>
                </a:lnTo>
                <a:lnTo>
                  <a:pt x="135778" y="201644"/>
                </a:lnTo>
                <a:lnTo>
                  <a:pt x="126811" y="203005"/>
                </a:lnTo>
                <a:lnTo>
                  <a:pt x="191372" y="203005"/>
                </a:lnTo>
                <a:lnTo>
                  <a:pt x="194476" y="189980"/>
                </a:lnTo>
                <a:lnTo>
                  <a:pt x="194690" y="169925"/>
                </a:lnTo>
                <a:lnTo>
                  <a:pt x="266261" y="169925"/>
                </a:lnTo>
                <a:lnTo>
                  <a:pt x="265271" y="168370"/>
                </a:lnTo>
                <a:lnTo>
                  <a:pt x="256198" y="156202"/>
                </a:lnTo>
                <a:lnTo>
                  <a:pt x="244983" y="142747"/>
                </a:lnTo>
                <a:lnTo>
                  <a:pt x="194661" y="84972"/>
                </a:lnTo>
                <a:close/>
              </a:path>
              <a:path w="283845" h="325754">
                <a:moveTo>
                  <a:pt x="120650" y="0"/>
                </a:moveTo>
                <a:lnTo>
                  <a:pt x="81279" y="34289"/>
                </a:lnTo>
                <a:lnTo>
                  <a:pt x="100711" y="56641"/>
                </a:lnTo>
                <a:lnTo>
                  <a:pt x="169984" y="56641"/>
                </a:lnTo>
                <a:lnTo>
                  <a:pt x="120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05293" y="3858386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6" y="925194"/>
                </a:lnTo>
                <a:lnTo>
                  <a:pt x="742569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05293" y="3858386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6" y="925194"/>
                </a:lnTo>
                <a:lnTo>
                  <a:pt x="742569" y="4099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90459" y="4228338"/>
            <a:ext cx="225425" cy="235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46110" y="4287901"/>
            <a:ext cx="132715" cy="135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59200" y="462932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098" y="0"/>
                </a:moveTo>
                <a:lnTo>
                  <a:pt x="239419" y="7636"/>
                </a:lnTo>
                <a:lnTo>
                  <a:pt x="193316" y="23040"/>
                </a:lnTo>
                <a:lnTo>
                  <a:pt x="148875" y="46215"/>
                </a:lnTo>
                <a:lnTo>
                  <a:pt x="107179" y="77166"/>
                </a:lnTo>
                <a:lnTo>
                  <a:pt x="70791" y="114254"/>
                </a:lnTo>
                <a:lnTo>
                  <a:pt x="41735" y="155122"/>
                </a:lnTo>
                <a:lnTo>
                  <a:pt x="20155" y="198696"/>
                </a:lnTo>
                <a:lnTo>
                  <a:pt x="6195" y="243899"/>
                </a:lnTo>
                <a:lnTo>
                  <a:pt x="0" y="289659"/>
                </a:lnTo>
                <a:lnTo>
                  <a:pt x="1712" y="334901"/>
                </a:lnTo>
                <a:lnTo>
                  <a:pt x="11478" y="378549"/>
                </a:lnTo>
                <a:lnTo>
                  <a:pt x="29440" y="419530"/>
                </a:lnTo>
                <a:lnTo>
                  <a:pt x="55744" y="456769"/>
                </a:lnTo>
                <a:lnTo>
                  <a:pt x="89044" y="487940"/>
                </a:lnTo>
                <a:lnTo>
                  <a:pt x="127182" y="511349"/>
                </a:lnTo>
                <a:lnTo>
                  <a:pt x="169075" y="526995"/>
                </a:lnTo>
                <a:lnTo>
                  <a:pt x="213642" y="534877"/>
                </a:lnTo>
                <a:lnTo>
                  <a:pt x="259804" y="534993"/>
                </a:lnTo>
                <a:lnTo>
                  <a:pt x="306479" y="527343"/>
                </a:lnTo>
                <a:lnTo>
                  <a:pt x="352587" y="511926"/>
                </a:lnTo>
                <a:lnTo>
                  <a:pt x="397046" y="488740"/>
                </a:lnTo>
                <a:lnTo>
                  <a:pt x="438776" y="457785"/>
                </a:lnTo>
                <a:lnTo>
                  <a:pt x="475163" y="420701"/>
                </a:lnTo>
                <a:lnTo>
                  <a:pt x="504219" y="379843"/>
                </a:lnTo>
                <a:lnTo>
                  <a:pt x="525799" y="336284"/>
                </a:lnTo>
                <a:lnTo>
                  <a:pt x="539759" y="291093"/>
                </a:lnTo>
                <a:lnTo>
                  <a:pt x="545955" y="245344"/>
                </a:lnTo>
                <a:lnTo>
                  <a:pt x="544242" y="200107"/>
                </a:lnTo>
                <a:lnTo>
                  <a:pt x="534477" y="156453"/>
                </a:lnTo>
                <a:lnTo>
                  <a:pt x="516514" y="115454"/>
                </a:lnTo>
                <a:lnTo>
                  <a:pt x="490211" y="78182"/>
                </a:lnTo>
                <a:lnTo>
                  <a:pt x="456906" y="47044"/>
                </a:lnTo>
                <a:lnTo>
                  <a:pt x="418758" y="23653"/>
                </a:lnTo>
                <a:lnTo>
                  <a:pt x="376851" y="8012"/>
                </a:lnTo>
                <a:lnTo>
                  <a:pt x="332270" y="126"/>
                </a:lnTo>
                <a:lnTo>
                  <a:pt x="2860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59200" y="462932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69"/>
                </a:moveTo>
                <a:lnTo>
                  <a:pt x="29440" y="419530"/>
                </a:lnTo>
                <a:lnTo>
                  <a:pt x="11478" y="378549"/>
                </a:lnTo>
                <a:lnTo>
                  <a:pt x="1712" y="334901"/>
                </a:lnTo>
                <a:lnTo>
                  <a:pt x="0" y="289659"/>
                </a:lnTo>
                <a:lnTo>
                  <a:pt x="6195" y="243899"/>
                </a:lnTo>
                <a:lnTo>
                  <a:pt x="20155" y="198696"/>
                </a:lnTo>
                <a:lnTo>
                  <a:pt x="41735" y="155122"/>
                </a:lnTo>
                <a:lnTo>
                  <a:pt x="70791" y="114254"/>
                </a:lnTo>
                <a:lnTo>
                  <a:pt x="107179" y="77166"/>
                </a:lnTo>
                <a:lnTo>
                  <a:pt x="148875" y="46215"/>
                </a:lnTo>
                <a:lnTo>
                  <a:pt x="193316" y="23040"/>
                </a:lnTo>
                <a:lnTo>
                  <a:pt x="239419" y="7636"/>
                </a:lnTo>
                <a:lnTo>
                  <a:pt x="286098" y="0"/>
                </a:lnTo>
                <a:lnTo>
                  <a:pt x="332270" y="126"/>
                </a:lnTo>
                <a:lnTo>
                  <a:pt x="376851" y="8012"/>
                </a:lnTo>
                <a:lnTo>
                  <a:pt x="418758" y="23653"/>
                </a:lnTo>
                <a:lnTo>
                  <a:pt x="456906" y="47044"/>
                </a:lnTo>
                <a:lnTo>
                  <a:pt x="490211" y="78182"/>
                </a:lnTo>
                <a:lnTo>
                  <a:pt x="516514" y="115454"/>
                </a:lnTo>
                <a:lnTo>
                  <a:pt x="534477" y="156453"/>
                </a:lnTo>
                <a:lnTo>
                  <a:pt x="544242" y="200107"/>
                </a:lnTo>
                <a:lnTo>
                  <a:pt x="545955" y="245344"/>
                </a:lnTo>
                <a:lnTo>
                  <a:pt x="539759" y="291093"/>
                </a:lnTo>
                <a:lnTo>
                  <a:pt x="525799" y="336284"/>
                </a:lnTo>
                <a:lnTo>
                  <a:pt x="504219" y="379843"/>
                </a:lnTo>
                <a:lnTo>
                  <a:pt x="475163" y="420701"/>
                </a:lnTo>
                <a:lnTo>
                  <a:pt x="438776" y="457785"/>
                </a:lnTo>
                <a:lnTo>
                  <a:pt x="397046" y="488740"/>
                </a:lnTo>
                <a:lnTo>
                  <a:pt x="352587" y="511926"/>
                </a:lnTo>
                <a:lnTo>
                  <a:pt x="306479" y="527343"/>
                </a:lnTo>
                <a:lnTo>
                  <a:pt x="259804" y="534993"/>
                </a:lnTo>
                <a:lnTo>
                  <a:pt x="213642" y="534877"/>
                </a:lnTo>
                <a:lnTo>
                  <a:pt x="169075" y="526995"/>
                </a:lnTo>
                <a:lnTo>
                  <a:pt x="127182" y="511349"/>
                </a:lnTo>
                <a:lnTo>
                  <a:pt x="89044" y="487940"/>
                </a:lnTo>
                <a:lnTo>
                  <a:pt x="55744" y="456769"/>
                </a:lnTo>
                <a:close/>
              </a:path>
            </a:pathLst>
          </a:custGeom>
          <a:ln w="38099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723885" y="4544314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9" y="16268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1638" y="3796284"/>
            <a:ext cx="812165" cy="55244"/>
          </a:xfrm>
          <a:custGeom>
            <a:avLst/>
            <a:gdLst/>
            <a:ahLst/>
            <a:cxnLst/>
            <a:rect l="l" t="t" r="r" b="b"/>
            <a:pathLst>
              <a:path w="812165" h="55245">
                <a:moveTo>
                  <a:pt x="0" y="0"/>
                </a:moveTo>
                <a:lnTo>
                  <a:pt x="812038" y="54737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392798" y="3891279"/>
            <a:ext cx="208915" cy="677545"/>
          </a:xfrm>
          <a:custGeom>
            <a:avLst/>
            <a:gdLst/>
            <a:ahLst/>
            <a:cxnLst/>
            <a:rect l="l" t="t" r="r" b="b"/>
            <a:pathLst>
              <a:path w="208915" h="677545">
                <a:moveTo>
                  <a:pt x="0" y="0"/>
                </a:moveTo>
                <a:lnTo>
                  <a:pt x="208787" y="677037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77996" y="3110483"/>
            <a:ext cx="1513840" cy="1117600"/>
          </a:xfrm>
          <a:custGeom>
            <a:avLst/>
            <a:gdLst/>
            <a:ahLst/>
            <a:cxnLst/>
            <a:rect l="l" t="t" r="r" b="b"/>
            <a:pathLst>
              <a:path w="1513839" h="1117600">
                <a:moveTo>
                  <a:pt x="602995" y="0"/>
                </a:moveTo>
                <a:lnTo>
                  <a:pt x="602995" y="279273"/>
                </a:lnTo>
                <a:lnTo>
                  <a:pt x="0" y="279273"/>
                </a:lnTo>
                <a:lnTo>
                  <a:pt x="0" y="837818"/>
                </a:lnTo>
                <a:lnTo>
                  <a:pt x="602995" y="837818"/>
                </a:lnTo>
                <a:lnTo>
                  <a:pt x="602995" y="1117091"/>
                </a:lnTo>
                <a:lnTo>
                  <a:pt x="1513331" y="558545"/>
                </a:lnTo>
                <a:lnTo>
                  <a:pt x="602995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37559" y="2476246"/>
            <a:ext cx="93980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3600" b="1" dirty="0">
                <a:latin typeface="微软雅黑"/>
                <a:cs typeface="微软雅黑"/>
              </a:rPr>
              <a:t>左旋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20736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59546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82156" y="1732788"/>
            <a:ext cx="788035" cy="814069"/>
          </a:xfrm>
          <a:custGeom>
            <a:avLst/>
            <a:gdLst/>
            <a:ahLst/>
            <a:cxnLst/>
            <a:rect l="l" t="t" r="r" b="b"/>
            <a:pathLst>
              <a:path w="788034" h="814069">
                <a:moveTo>
                  <a:pt x="787908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1816" y="1734311"/>
            <a:ext cx="632460" cy="862965"/>
          </a:xfrm>
          <a:custGeom>
            <a:avLst/>
            <a:gdLst/>
            <a:ahLst/>
            <a:cxnLst/>
            <a:rect l="l" t="t" r="r" b="b"/>
            <a:pathLst>
              <a:path w="632459" h="862964">
                <a:moveTo>
                  <a:pt x="0" y="0"/>
                </a:moveTo>
                <a:lnTo>
                  <a:pt x="632459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74725" y="324211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150" y="0"/>
                </a:moveTo>
                <a:lnTo>
                  <a:pt x="239475" y="7629"/>
                </a:lnTo>
                <a:lnTo>
                  <a:pt x="193368" y="23030"/>
                </a:lnTo>
                <a:lnTo>
                  <a:pt x="148908" y="46204"/>
                </a:lnTo>
                <a:lnTo>
                  <a:pt x="107179" y="77155"/>
                </a:lnTo>
                <a:lnTo>
                  <a:pt x="70791" y="114243"/>
                </a:lnTo>
                <a:lnTo>
                  <a:pt x="41735" y="155111"/>
                </a:lnTo>
                <a:lnTo>
                  <a:pt x="20155" y="198684"/>
                </a:lnTo>
                <a:lnTo>
                  <a:pt x="6195" y="243888"/>
                </a:lnTo>
                <a:lnTo>
                  <a:pt x="0" y="289648"/>
                </a:lnTo>
                <a:lnTo>
                  <a:pt x="1712" y="334890"/>
                </a:lnTo>
                <a:lnTo>
                  <a:pt x="11478" y="378538"/>
                </a:lnTo>
                <a:lnTo>
                  <a:pt x="29440" y="419519"/>
                </a:lnTo>
                <a:lnTo>
                  <a:pt x="55744" y="456758"/>
                </a:lnTo>
                <a:lnTo>
                  <a:pt x="89049" y="487933"/>
                </a:lnTo>
                <a:lnTo>
                  <a:pt x="127196" y="511353"/>
                </a:lnTo>
                <a:lnTo>
                  <a:pt x="169103" y="527012"/>
                </a:lnTo>
                <a:lnTo>
                  <a:pt x="213684" y="534908"/>
                </a:lnTo>
                <a:lnTo>
                  <a:pt x="259856" y="535034"/>
                </a:lnTo>
                <a:lnTo>
                  <a:pt x="306536" y="527389"/>
                </a:lnTo>
                <a:lnTo>
                  <a:pt x="352638" y="511966"/>
                </a:lnTo>
                <a:lnTo>
                  <a:pt x="397079" y="488763"/>
                </a:lnTo>
                <a:lnTo>
                  <a:pt x="438776" y="457774"/>
                </a:lnTo>
                <a:lnTo>
                  <a:pt x="475163" y="420690"/>
                </a:lnTo>
                <a:lnTo>
                  <a:pt x="504219" y="379834"/>
                </a:lnTo>
                <a:lnTo>
                  <a:pt x="525799" y="336277"/>
                </a:lnTo>
                <a:lnTo>
                  <a:pt x="539759" y="291093"/>
                </a:lnTo>
                <a:lnTo>
                  <a:pt x="545955" y="245355"/>
                </a:lnTo>
                <a:lnTo>
                  <a:pt x="544242" y="200133"/>
                </a:lnTo>
                <a:lnTo>
                  <a:pt x="534477" y="156502"/>
                </a:lnTo>
                <a:lnTo>
                  <a:pt x="516514" y="115532"/>
                </a:lnTo>
                <a:lnTo>
                  <a:pt x="490211" y="78298"/>
                </a:lnTo>
                <a:lnTo>
                  <a:pt x="456910" y="47122"/>
                </a:lnTo>
                <a:lnTo>
                  <a:pt x="418773" y="23701"/>
                </a:lnTo>
                <a:lnTo>
                  <a:pt x="376880" y="8039"/>
                </a:lnTo>
                <a:lnTo>
                  <a:pt x="332312" y="137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4725" y="3242116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58"/>
                </a:moveTo>
                <a:lnTo>
                  <a:pt x="29440" y="419519"/>
                </a:lnTo>
                <a:lnTo>
                  <a:pt x="11478" y="378538"/>
                </a:lnTo>
                <a:lnTo>
                  <a:pt x="1712" y="334890"/>
                </a:lnTo>
                <a:lnTo>
                  <a:pt x="0" y="289648"/>
                </a:lnTo>
                <a:lnTo>
                  <a:pt x="6195" y="243888"/>
                </a:lnTo>
                <a:lnTo>
                  <a:pt x="20155" y="198684"/>
                </a:lnTo>
                <a:lnTo>
                  <a:pt x="41735" y="155111"/>
                </a:lnTo>
                <a:lnTo>
                  <a:pt x="70791" y="114243"/>
                </a:lnTo>
                <a:lnTo>
                  <a:pt x="107179" y="77155"/>
                </a:lnTo>
                <a:lnTo>
                  <a:pt x="148908" y="46204"/>
                </a:lnTo>
                <a:lnTo>
                  <a:pt x="193368" y="23030"/>
                </a:lnTo>
                <a:lnTo>
                  <a:pt x="239475" y="7629"/>
                </a:lnTo>
                <a:lnTo>
                  <a:pt x="286150" y="0"/>
                </a:lnTo>
                <a:lnTo>
                  <a:pt x="332312" y="137"/>
                </a:lnTo>
                <a:lnTo>
                  <a:pt x="376880" y="8039"/>
                </a:lnTo>
                <a:lnTo>
                  <a:pt x="418773" y="23701"/>
                </a:lnTo>
                <a:lnTo>
                  <a:pt x="456910" y="47122"/>
                </a:lnTo>
                <a:lnTo>
                  <a:pt x="490211" y="78298"/>
                </a:lnTo>
                <a:lnTo>
                  <a:pt x="516514" y="115532"/>
                </a:lnTo>
                <a:lnTo>
                  <a:pt x="534477" y="156502"/>
                </a:lnTo>
                <a:lnTo>
                  <a:pt x="544242" y="200133"/>
                </a:lnTo>
                <a:lnTo>
                  <a:pt x="545955" y="245355"/>
                </a:lnTo>
                <a:lnTo>
                  <a:pt x="539759" y="291093"/>
                </a:lnTo>
                <a:lnTo>
                  <a:pt x="525799" y="336277"/>
                </a:lnTo>
                <a:lnTo>
                  <a:pt x="504219" y="379834"/>
                </a:lnTo>
                <a:lnTo>
                  <a:pt x="475163" y="420690"/>
                </a:lnTo>
                <a:lnTo>
                  <a:pt x="438776" y="457774"/>
                </a:lnTo>
                <a:lnTo>
                  <a:pt x="397079" y="488763"/>
                </a:lnTo>
                <a:lnTo>
                  <a:pt x="352638" y="511966"/>
                </a:lnTo>
                <a:lnTo>
                  <a:pt x="306536" y="527389"/>
                </a:lnTo>
                <a:lnTo>
                  <a:pt x="259856" y="535034"/>
                </a:lnTo>
                <a:lnTo>
                  <a:pt x="213684" y="534908"/>
                </a:lnTo>
                <a:lnTo>
                  <a:pt x="169103" y="527012"/>
                </a:lnTo>
                <a:lnTo>
                  <a:pt x="127196" y="511353"/>
                </a:lnTo>
                <a:lnTo>
                  <a:pt x="89049" y="487933"/>
                </a:lnTo>
                <a:lnTo>
                  <a:pt x="55744" y="45675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00015" y="3458845"/>
            <a:ext cx="219015" cy="221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6626" y="5039867"/>
            <a:ext cx="1168400" cy="1413510"/>
          </a:xfrm>
          <a:custGeom>
            <a:avLst/>
            <a:gdLst/>
            <a:ahLst/>
            <a:cxnLst/>
            <a:rect l="l" t="t" r="r" b="b"/>
            <a:pathLst>
              <a:path w="1168400" h="1413510">
                <a:moveTo>
                  <a:pt x="0" y="0"/>
                </a:moveTo>
                <a:lnTo>
                  <a:pt x="576707" y="1413471"/>
                </a:lnTo>
                <a:lnTo>
                  <a:pt x="1168019" y="89829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6626" y="5039867"/>
            <a:ext cx="1168400" cy="1413510"/>
          </a:xfrm>
          <a:custGeom>
            <a:avLst/>
            <a:gdLst/>
            <a:ahLst/>
            <a:cxnLst/>
            <a:rect l="l" t="t" r="r" b="b"/>
            <a:pathLst>
              <a:path w="1168400" h="1413510">
                <a:moveTo>
                  <a:pt x="0" y="0"/>
                </a:moveTo>
                <a:lnTo>
                  <a:pt x="576707" y="1413471"/>
                </a:lnTo>
                <a:lnTo>
                  <a:pt x="1168019" y="8982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8995" y="5689841"/>
            <a:ext cx="225297" cy="23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7091" y="5744464"/>
            <a:ext cx="119634" cy="12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304154" y="3793109"/>
            <a:ext cx="220979" cy="1239520"/>
          </a:xfrm>
          <a:custGeom>
            <a:avLst/>
            <a:gdLst/>
            <a:ahLst/>
            <a:cxnLst/>
            <a:rect l="l" t="t" r="r" b="b"/>
            <a:pathLst>
              <a:path w="220979" h="1239520">
                <a:moveTo>
                  <a:pt x="0" y="0"/>
                </a:moveTo>
                <a:lnTo>
                  <a:pt x="220853" y="123939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66969" y="2989198"/>
            <a:ext cx="577850" cy="276860"/>
          </a:xfrm>
          <a:custGeom>
            <a:avLst/>
            <a:gdLst/>
            <a:ahLst/>
            <a:cxnLst/>
            <a:rect l="l" t="t" r="r" b="b"/>
            <a:pathLst>
              <a:path w="577850" h="276860">
                <a:moveTo>
                  <a:pt x="0" y="276860"/>
                </a:moveTo>
                <a:lnTo>
                  <a:pt x="577722" y="0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77659" y="3685159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5"/>
                </a:lnTo>
                <a:lnTo>
                  <a:pt x="742442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77659" y="3685159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5"/>
                </a:lnTo>
                <a:lnTo>
                  <a:pt x="742442" y="4099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82636" y="3070860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569" y="410082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2636" y="3070860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569" y="41008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7481" y="4068317"/>
            <a:ext cx="225425" cy="235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479" y="4124833"/>
            <a:ext cx="149005" cy="157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5414" y="4409193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098" y="0"/>
                </a:moveTo>
                <a:lnTo>
                  <a:pt x="239419" y="7649"/>
                </a:lnTo>
                <a:lnTo>
                  <a:pt x="193316" y="23067"/>
                </a:lnTo>
                <a:lnTo>
                  <a:pt x="148875" y="46253"/>
                </a:lnTo>
                <a:lnTo>
                  <a:pt x="107179" y="77208"/>
                </a:lnTo>
                <a:lnTo>
                  <a:pt x="70791" y="114292"/>
                </a:lnTo>
                <a:lnTo>
                  <a:pt x="41735" y="155150"/>
                </a:lnTo>
                <a:lnTo>
                  <a:pt x="20155" y="198709"/>
                </a:lnTo>
                <a:lnTo>
                  <a:pt x="6195" y="243899"/>
                </a:lnTo>
                <a:lnTo>
                  <a:pt x="0" y="289649"/>
                </a:lnTo>
                <a:lnTo>
                  <a:pt x="1712" y="334886"/>
                </a:lnTo>
                <a:lnTo>
                  <a:pt x="11478" y="378540"/>
                </a:lnTo>
                <a:lnTo>
                  <a:pt x="29440" y="419539"/>
                </a:lnTo>
                <a:lnTo>
                  <a:pt x="55744" y="456811"/>
                </a:lnTo>
                <a:lnTo>
                  <a:pt x="89044" y="487949"/>
                </a:lnTo>
                <a:lnTo>
                  <a:pt x="127182" y="511340"/>
                </a:lnTo>
                <a:lnTo>
                  <a:pt x="169075" y="526981"/>
                </a:lnTo>
                <a:lnTo>
                  <a:pt x="213642" y="534867"/>
                </a:lnTo>
                <a:lnTo>
                  <a:pt x="259804" y="534993"/>
                </a:lnTo>
                <a:lnTo>
                  <a:pt x="306479" y="527357"/>
                </a:lnTo>
                <a:lnTo>
                  <a:pt x="352587" y="511953"/>
                </a:lnTo>
                <a:lnTo>
                  <a:pt x="397046" y="488778"/>
                </a:lnTo>
                <a:lnTo>
                  <a:pt x="438776" y="457827"/>
                </a:lnTo>
                <a:lnTo>
                  <a:pt x="475163" y="420738"/>
                </a:lnTo>
                <a:lnTo>
                  <a:pt x="504219" y="379870"/>
                </a:lnTo>
                <a:lnTo>
                  <a:pt x="525799" y="336297"/>
                </a:lnTo>
                <a:lnTo>
                  <a:pt x="539759" y="291093"/>
                </a:lnTo>
                <a:lnTo>
                  <a:pt x="545955" y="245334"/>
                </a:lnTo>
                <a:lnTo>
                  <a:pt x="544242" y="200092"/>
                </a:lnTo>
                <a:lnTo>
                  <a:pt x="534477" y="156444"/>
                </a:lnTo>
                <a:lnTo>
                  <a:pt x="516514" y="115463"/>
                </a:lnTo>
                <a:lnTo>
                  <a:pt x="490211" y="78224"/>
                </a:lnTo>
                <a:lnTo>
                  <a:pt x="456906" y="47053"/>
                </a:lnTo>
                <a:lnTo>
                  <a:pt x="418758" y="23643"/>
                </a:lnTo>
                <a:lnTo>
                  <a:pt x="376851" y="7998"/>
                </a:lnTo>
                <a:lnTo>
                  <a:pt x="332270" y="116"/>
                </a:lnTo>
                <a:lnTo>
                  <a:pt x="2860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5414" y="4409193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811"/>
                </a:moveTo>
                <a:lnTo>
                  <a:pt x="29440" y="419539"/>
                </a:lnTo>
                <a:lnTo>
                  <a:pt x="11478" y="378540"/>
                </a:lnTo>
                <a:lnTo>
                  <a:pt x="1712" y="334886"/>
                </a:lnTo>
                <a:lnTo>
                  <a:pt x="0" y="289649"/>
                </a:lnTo>
                <a:lnTo>
                  <a:pt x="6195" y="243899"/>
                </a:lnTo>
                <a:lnTo>
                  <a:pt x="20155" y="198709"/>
                </a:lnTo>
                <a:lnTo>
                  <a:pt x="41735" y="155150"/>
                </a:lnTo>
                <a:lnTo>
                  <a:pt x="70791" y="114292"/>
                </a:lnTo>
                <a:lnTo>
                  <a:pt x="107179" y="77208"/>
                </a:lnTo>
                <a:lnTo>
                  <a:pt x="148875" y="46253"/>
                </a:lnTo>
                <a:lnTo>
                  <a:pt x="193316" y="23067"/>
                </a:lnTo>
                <a:lnTo>
                  <a:pt x="239419" y="7649"/>
                </a:lnTo>
                <a:lnTo>
                  <a:pt x="286098" y="0"/>
                </a:lnTo>
                <a:lnTo>
                  <a:pt x="332270" y="116"/>
                </a:lnTo>
                <a:lnTo>
                  <a:pt x="376851" y="7998"/>
                </a:lnTo>
                <a:lnTo>
                  <a:pt x="418758" y="23643"/>
                </a:lnTo>
                <a:lnTo>
                  <a:pt x="456906" y="47053"/>
                </a:lnTo>
                <a:lnTo>
                  <a:pt x="490211" y="78224"/>
                </a:lnTo>
                <a:lnTo>
                  <a:pt x="516514" y="115463"/>
                </a:lnTo>
                <a:lnTo>
                  <a:pt x="534477" y="156444"/>
                </a:lnTo>
                <a:lnTo>
                  <a:pt x="544242" y="200092"/>
                </a:lnTo>
                <a:lnTo>
                  <a:pt x="545955" y="245334"/>
                </a:lnTo>
                <a:lnTo>
                  <a:pt x="539759" y="291093"/>
                </a:lnTo>
                <a:lnTo>
                  <a:pt x="525799" y="336297"/>
                </a:lnTo>
                <a:lnTo>
                  <a:pt x="504219" y="379870"/>
                </a:lnTo>
                <a:lnTo>
                  <a:pt x="475163" y="420738"/>
                </a:lnTo>
                <a:lnTo>
                  <a:pt x="438776" y="457827"/>
                </a:lnTo>
                <a:lnTo>
                  <a:pt x="397046" y="488778"/>
                </a:lnTo>
                <a:lnTo>
                  <a:pt x="352587" y="511953"/>
                </a:lnTo>
                <a:lnTo>
                  <a:pt x="306479" y="527357"/>
                </a:lnTo>
                <a:lnTo>
                  <a:pt x="259804" y="534993"/>
                </a:lnTo>
                <a:lnTo>
                  <a:pt x="213642" y="534867"/>
                </a:lnTo>
                <a:lnTo>
                  <a:pt x="169075" y="526981"/>
                </a:lnTo>
                <a:lnTo>
                  <a:pt x="127182" y="511340"/>
                </a:lnTo>
                <a:lnTo>
                  <a:pt x="89044" y="487949"/>
                </a:lnTo>
                <a:lnTo>
                  <a:pt x="55744" y="456811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0100" y="4324096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8" y="162813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85721" y="2598480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5">
                <a:moveTo>
                  <a:pt x="286150" y="0"/>
                </a:moveTo>
                <a:lnTo>
                  <a:pt x="239475" y="7629"/>
                </a:lnTo>
                <a:lnTo>
                  <a:pt x="193368" y="23030"/>
                </a:lnTo>
                <a:lnTo>
                  <a:pt x="148908" y="46204"/>
                </a:lnTo>
                <a:lnTo>
                  <a:pt x="107179" y="77155"/>
                </a:lnTo>
                <a:lnTo>
                  <a:pt x="70791" y="114277"/>
                </a:lnTo>
                <a:lnTo>
                  <a:pt x="41735" y="155162"/>
                </a:lnTo>
                <a:lnTo>
                  <a:pt x="20155" y="198741"/>
                </a:lnTo>
                <a:lnTo>
                  <a:pt x="6195" y="243941"/>
                </a:lnTo>
                <a:lnTo>
                  <a:pt x="0" y="289690"/>
                </a:lnTo>
                <a:lnTo>
                  <a:pt x="1712" y="334918"/>
                </a:lnTo>
                <a:lnTo>
                  <a:pt x="11478" y="378553"/>
                </a:lnTo>
                <a:lnTo>
                  <a:pt x="29440" y="419523"/>
                </a:lnTo>
                <a:lnTo>
                  <a:pt x="55744" y="456758"/>
                </a:lnTo>
                <a:lnTo>
                  <a:pt x="89044" y="487933"/>
                </a:lnTo>
                <a:lnTo>
                  <a:pt x="127182" y="511353"/>
                </a:lnTo>
                <a:lnTo>
                  <a:pt x="169075" y="527012"/>
                </a:lnTo>
                <a:lnTo>
                  <a:pt x="213642" y="534908"/>
                </a:lnTo>
                <a:lnTo>
                  <a:pt x="259804" y="535034"/>
                </a:lnTo>
                <a:lnTo>
                  <a:pt x="306479" y="527389"/>
                </a:lnTo>
                <a:lnTo>
                  <a:pt x="352587" y="511966"/>
                </a:lnTo>
                <a:lnTo>
                  <a:pt x="397046" y="488763"/>
                </a:lnTo>
                <a:lnTo>
                  <a:pt x="438776" y="457774"/>
                </a:lnTo>
                <a:lnTo>
                  <a:pt x="475163" y="420690"/>
                </a:lnTo>
                <a:lnTo>
                  <a:pt x="504219" y="379834"/>
                </a:lnTo>
                <a:lnTo>
                  <a:pt x="525799" y="336277"/>
                </a:lnTo>
                <a:lnTo>
                  <a:pt x="539759" y="291093"/>
                </a:lnTo>
                <a:lnTo>
                  <a:pt x="545955" y="245355"/>
                </a:lnTo>
                <a:lnTo>
                  <a:pt x="544242" y="200133"/>
                </a:lnTo>
                <a:lnTo>
                  <a:pt x="534477" y="156502"/>
                </a:lnTo>
                <a:lnTo>
                  <a:pt x="516514" y="115532"/>
                </a:lnTo>
                <a:lnTo>
                  <a:pt x="490211" y="78298"/>
                </a:lnTo>
                <a:lnTo>
                  <a:pt x="456910" y="47122"/>
                </a:lnTo>
                <a:lnTo>
                  <a:pt x="418773" y="23701"/>
                </a:lnTo>
                <a:lnTo>
                  <a:pt x="376880" y="8039"/>
                </a:lnTo>
                <a:lnTo>
                  <a:pt x="332312" y="137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85721" y="2598480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5">
                <a:moveTo>
                  <a:pt x="55744" y="456758"/>
                </a:moveTo>
                <a:lnTo>
                  <a:pt x="29440" y="419523"/>
                </a:lnTo>
                <a:lnTo>
                  <a:pt x="11478" y="378553"/>
                </a:lnTo>
                <a:lnTo>
                  <a:pt x="1712" y="334918"/>
                </a:lnTo>
                <a:lnTo>
                  <a:pt x="0" y="289690"/>
                </a:lnTo>
                <a:lnTo>
                  <a:pt x="6195" y="243941"/>
                </a:lnTo>
                <a:lnTo>
                  <a:pt x="20155" y="198741"/>
                </a:lnTo>
                <a:lnTo>
                  <a:pt x="41735" y="155162"/>
                </a:lnTo>
                <a:lnTo>
                  <a:pt x="70791" y="114277"/>
                </a:lnTo>
                <a:lnTo>
                  <a:pt x="107179" y="77155"/>
                </a:lnTo>
                <a:lnTo>
                  <a:pt x="148908" y="46204"/>
                </a:lnTo>
                <a:lnTo>
                  <a:pt x="193368" y="23030"/>
                </a:lnTo>
                <a:lnTo>
                  <a:pt x="239475" y="7629"/>
                </a:lnTo>
                <a:lnTo>
                  <a:pt x="286150" y="0"/>
                </a:lnTo>
                <a:lnTo>
                  <a:pt x="332312" y="137"/>
                </a:lnTo>
                <a:lnTo>
                  <a:pt x="376880" y="8039"/>
                </a:lnTo>
                <a:lnTo>
                  <a:pt x="418773" y="23701"/>
                </a:lnTo>
                <a:lnTo>
                  <a:pt x="456910" y="47122"/>
                </a:lnTo>
                <a:lnTo>
                  <a:pt x="490211" y="78298"/>
                </a:lnTo>
                <a:lnTo>
                  <a:pt x="516514" y="115532"/>
                </a:lnTo>
                <a:lnTo>
                  <a:pt x="534477" y="156502"/>
                </a:lnTo>
                <a:lnTo>
                  <a:pt x="544242" y="200133"/>
                </a:lnTo>
                <a:lnTo>
                  <a:pt x="545955" y="245355"/>
                </a:lnTo>
                <a:lnTo>
                  <a:pt x="539759" y="291093"/>
                </a:lnTo>
                <a:lnTo>
                  <a:pt x="525799" y="336277"/>
                </a:lnTo>
                <a:lnTo>
                  <a:pt x="504219" y="379834"/>
                </a:lnTo>
                <a:lnTo>
                  <a:pt x="475163" y="420690"/>
                </a:lnTo>
                <a:lnTo>
                  <a:pt x="438776" y="457774"/>
                </a:lnTo>
                <a:lnTo>
                  <a:pt x="397046" y="488763"/>
                </a:lnTo>
                <a:lnTo>
                  <a:pt x="352587" y="511966"/>
                </a:lnTo>
                <a:lnTo>
                  <a:pt x="306479" y="527389"/>
                </a:lnTo>
                <a:lnTo>
                  <a:pt x="259804" y="535034"/>
                </a:lnTo>
                <a:lnTo>
                  <a:pt x="213642" y="534908"/>
                </a:lnTo>
                <a:lnTo>
                  <a:pt x="169075" y="527012"/>
                </a:lnTo>
                <a:lnTo>
                  <a:pt x="127182" y="511353"/>
                </a:lnTo>
                <a:lnTo>
                  <a:pt x="89044" y="487933"/>
                </a:lnTo>
                <a:lnTo>
                  <a:pt x="55744" y="45675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9327" y="2786633"/>
            <a:ext cx="283845" cy="325755"/>
          </a:xfrm>
          <a:custGeom>
            <a:avLst/>
            <a:gdLst/>
            <a:ahLst/>
            <a:cxnLst/>
            <a:rect l="l" t="t" r="r" b="b"/>
            <a:pathLst>
              <a:path w="283845" h="325755">
                <a:moveTo>
                  <a:pt x="171958" y="263905"/>
                </a:moveTo>
                <a:lnTo>
                  <a:pt x="118872" y="299974"/>
                </a:lnTo>
                <a:lnTo>
                  <a:pt x="120523" y="302132"/>
                </a:lnTo>
                <a:lnTo>
                  <a:pt x="121920" y="303783"/>
                </a:lnTo>
                <a:lnTo>
                  <a:pt x="123062" y="305180"/>
                </a:lnTo>
                <a:lnTo>
                  <a:pt x="133040" y="314448"/>
                </a:lnTo>
                <a:lnTo>
                  <a:pt x="144303" y="320928"/>
                </a:lnTo>
                <a:lnTo>
                  <a:pt x="156852" y="324647"/>
                </a:lnTo>
                <a:lnTo>
                  <a:pt x="170687" y="325627"/>
                </a:lnTo>
                <a:lnTo>
                  <a:pt x="185882" y="323008"/>
                </a:lnTo>
                <a:lnTo>
                  <a:pt x="220604" y="304911"/>
                </a:lnTo>
                <a:lnTo>
                  <a:pt x="250132" y="280219"/>
                </a:lnTo>
                <a:lnTo>
                  <a:pt x="258911" y="271017"/>
                </a:lnTo>
                <a:lnTo>
                  <a:pt x="182880" y="271017"/>
                </a:lnTo>
                <a:lnTo>
                  <a:pt x="177673" y="268858"/>
                </a:lnTo>
                <a:lnTo>
                  <a:pt x="171958" y="263905"/>
                </a:lnTo>
                <a:close/>
              </a:path>
              <a:path w="283845" h="325755">
                <a:moveTo>
                  <a:pt x="266455" y="170052"/>
                </a:moveTo>
                <a:lnTo>
                  <a:pt x="194818" y="170052"/>
                </a:lnTo>
                <a:lnTo>
                  <a:pt x="215011" y="193293"/>
                </a:lnTo>
                <a:lnTo>
                  <a:pt x="220583" y="199890"/>
                </a:lnTo>
                <a:lnTo>
                  <a:pt x="232537" y="226821"/>
                </a:lnTo>
                <a:lnTo>
                  <a:pt x="230758" y="232155"/>
                </a:lnTo>
                <a:lnTo>
                  <a:pt x="204152" y="263653"/>
                </a:lnTo>
                <a:lnTo>
                  <a:pt x="182880" y="271017"/>
                </a:lnTo>
                <a:lnTo>
                  <a:pt x="258911" y="271017"/>
                </a:lnTo>
                <a:lnTo>
                  <a:pt x="279574" y="237743"/>
                </a:lnTo>
                <a:lnTo>
                  <a:pt x="283292" y="213867"/>
                </a:lnTo>
                <a:lnTo>
                  <a:pt x="282400" y="206216"/>
                </a:lnTo>
                <a:lnTo>
                  <a:pt x="280334" y="197762"/>
                </a:lnTo>
                <a:lnTo>
                  <a:pt x="277114" y="188975"/>
                </a:lnTo>
                <a:lnTo>
                  <a:pt x="272327" y="179306"/>
                </a:lnTo>
                <a:lnTo>
                  <a:pt x="266455" y="170052"/>
                </a:lnTo>
                <a:close/>
              </a:path>
              <a:path w="283845" h="325755">
                <a:moveTo>
                  <a:pt x="80666" y="54238"/>
                </a:moveTo>
                <a:lnTo>
                  <a:pt x="29463" y="73151"/>
                </a:lnTo>
                <a:lnTo>
                  <a:pt x="2192" y="117871"/>
                </a:lnTo>
                <a:lnTo>
                  <a:pt x="0" y="136016"/>
                </a:lnTo>
                <a:lnTo>
                  <a:pt x="1835" y="155092"/>
                </a:lnTo>
                <a:lnTo>
                  <a:pt x="18841" y="194006"/>
                </a:lnTo>
                <a:lnTo>
                  <a:pt x="48297" y="228395"/>
                </a:lnTo>
                <a:lnTo>
                  <a:pt x="95250" y="254380"/>
                </a:lnTo>
                <a:lnTo>
                  <a:pt x="115754" y="257381"/>
                </a:lnTo>
                <a:lnTo>
                  <a:pt x="134985" y="255524"/>
                </a:lnTo>
                <a:lnTo>
                  <a:pt x="169672" y="237236"/>
                </a:lnTo>
                <a:lnTo>
                  <a:pt x="191502" y="203061"/>
                </a:lnTo>
                <a:lnTo>
                  <a:pt x="126884" y="203061"/>
                </a:lnTo>
                <a:lnTo>
                  <a:pt x="117221" y="202437"/>
                </a:lnTo>
                <a:lnTo>
                  <a:pt x="75057" y="173862"/>
                </a:lnTo>
                <a:lnTo>
                  <a:pt x="55197" y="139840"/>
                </a:lnTo>
                <a:lnTo>
                  <a:pt x="53721" y="129412"/>
                </a:lnTo>
                <a:lnTo>
                  <a:pt x="54431" y="119747"/>
                </a:lnTo>
                <a:lnTo>
                  <a:pt x="85185" y="86598"/>
                </a:lnTo>
                <a:lnTo>
                  <a:pt x="94543" y="84992"/>
                </a:lnTo>
                <a:lnTo>
                  <a:pt x="194805" y="84992"/>
                </a:lnTo>
                <a:lnTo>
                  <a:pt x="170111" y="56641"/>
                </a:lnTo>
                <a:lnTo>
                  <a:pt x="100837" y="56641"/>
                </a:lnTo>
                <a:lnTo>
                  <a:pt x="80666" y="54238"/>
                </a:lnTo>
                <a:close/>
              </a:path>
              <a:path w="283845" h="325755">
                <a:moveTo>
                  <a:pt x="194805" y="84992"/>
                </a:moveTo>
                <a:lnTo>
                  <a:pt x="94543" y="84992"/>
                </a:lnTo>
                <a:lnTo>
                  <a:pt x="104521" y="85470"/>
                </a:lnTo>
                <a:lnTo>
                  <a:pt x="114931" y="88423"/>
                </a:lnTo>
                <a:lnTo>
                  <a:pt x="146685" y="113283"/>
                </a:lnTo>
                <a:lnTo>
                  <a:pt x="165990" y="147556"/>
                </a:lnTo>
                <a:lnTo>
                  <a:pt x="167259" y="158368"/>
                </a:lnTo>
                <a:lnTo>
                  <a:pt x="166211" y="168538"/>
                </a:lnTo>
                <a:lnTo>
                  <a:pt x="135858" y="201707"/>
                </a:lnTo>
                <a:lnTo>
                  <a:pt x="126884" y="203061"/>
                </a:lnTo>
                <a:lnTo>
                  <a:pt x="191502" y="203061"/>
                </a:lnTo>
                <a:lnTo>
                  <a:pt x="194603" y="190051"/>
                </a:lnTo>
                <a:lnTo>
                  <a:pt x="194818" y="170052"/>
                </a:lnTo>
                <a:lnTo>
                  <a:pt x="266455" y="170052"/>
                </a:lnTo>
                <a:lnTo>
                  <a:pt x="265398" y="168386"/>
                </a:lnTo>
                <a:lnTo>
                  <a:pt x="256325" y="156204"/>
                </a:lnTo>
                <a:lnTo>
                  <a:pt x="245109" y="142748"/>
                </a:lnTo>
                <a:lnTo>
                  <a:pt x="194805" y="84992"/>
                </a:lnTo>
                <a:close/>
              </a:path>
              <a:path w="283845" h="325755">
                <a:moveTo>
                  <a:pt x="120776" y="0"/>
                </a:moveTo>
                <a:lnTo>
                  <a:pt x="81280" y="34289"/>
                </a:lnTo>
                <a:lnTo>
                  <a:pt x="100837" y="56641"/>
                </a:lnTo>
                <a:lnTo>
                  <a:pt x="170111" y="56641"/>
                </a:lnTo>
                <a:lnTo>
                  <a:pt x="1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7803" y="3440938"/>
            <a:ext cx="225298" cy="235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23454" y="3500373"/>
            <a:ext cx="132715" cy="135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36544" y="3841884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098" y="0"/>
                </a:moveTo>
                <a:lnTo>
                  <a:pt x="239419" y="7649"/>
                </a:lnTo>
                <a:lnTo>
                  <a:pt x="193316" y="23067"/>
                </a:lnTo>
                <a:lnTo>
                  <a:pt x="148875" y="46253"/>
                </a:lnTo>
                <a:lnTo>
                  <a:pt x="107179" y="77208"/>
                </a:lnTo>
                <a:lnTo>
                  <a:pt x="70791" y="114292"/>
                </a:lnTo>
                <a:lnTo>
                  <a:pt x="41735" y="155150"/>
                </a:lnTo>
                <a:lnTo>
                  <a:pt x="20155" y="198709"/>
                </a:lnTo>
                <a:lnTo>
                  <a:pt x="6195" y="243899"/>
                </a:lnTo>
                <a:lnTo>
                  <a:pt x="0" y="289649"/>
                </a:lnTo>
                <a:lnTo>
                  <a:pt x="1712" y="334886"/>
                </a:lnTo>
                <a:lnTo>
                  <a:pt x="11478" y="378540"/>
                </a:lnTo>
                <a:lnTo>
                  <a:pt x="29440" y="419539"/>
                </a:lnTo>
                <a:lnTo>
                  <a:pt x="55744" y="456811"/>
                </a:lnTo>
                <a:lnTo>
                  <a:pt x="89044" y="487949"/>
                </a:lnTo>
                <a:lnTo>
                  <a:pt x="127182" y="511340"/>
                </a:lnTo>
                <a:lnTo>
                  <a:pt x="169075" y="526981"/>
                </a:lnTo>
                <a:lnTo>
                  <a:pt x="213642" y="534867"/>
                </a:lnTo>
                <a:lnTo>
                  <a:pt x="259804" y="534993"/>
                </a:lnTo>
                <a:lnTo>
                  <a:pt x="306479" y="527357"/>
                </a:lnTo>
                <a:lnTo>
                  <a:pt x="352587" y="511953"/>
                </a:lnTo>
                <a:lnTo>
                  <a:pt x="397046" y="488778"/>
                </a:lnTo>
                <a:lnTo>
                  <a:pt x="438776" y="457827"/>
                </a:lnTo>
                <a:lnTo>
                  <a:pt x="475163" y="420738"/>
                </a:lnTo>
                <a:lnTo>
                  <a:pt x="504219" y="379870"/>
                </a:lnTo>
                <a:lnTo>
                  <a:pt x="525799" y="336297"/>
                </a:lnTo>
                <a:lnTo>
                  <a:pt x="539759" y="291093"/>
                </a:lnTo>
                <a:lnTo>
                  <a:pt x="545955" y="245334"/>
                </a:lnTo>
                <a:lnTo>
                  <a:pt x="544242" y="200092"/>
                </a:lnTo>
                <a:lnTo>
                  <a:pt x="534477" y="156444"/>
                </a:lnTo>
                <a:lnTo>
                  <a:pt x="516514" y="115463"/>
                </a:lnTo>
                <a:lnTo>
                  <a:pt x="490211" y="78224"/>
                </a:lnTo>
                <a:lnTo>
                  <a:pt x="456906" y="47053"/>
                </a:lnTo>
                <a:lnTo>
                  <a:pt x="418758" y="23643"/>
                </a:lnTo>
                <a:lnTo>
                  <a:pt x="376851" y="7998"/>
                </a:lnTo>
                <a:lnTo>
                  <a:pt x="332270" y="116"/>
                </a:lnTo>
                <a:lnTo>
                  <a:pt x="2860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36544" y="3841884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811"/>
                </a:moveTo>
                <a:lnTo>
                  <a:pt x="29440" y="419539"/>
                </a:lnTo>
                <a:lnTo>
                  <a:pt x="11478" y="378540"/>
                </a:lnTo>
                <a:lnTo>
                  <a:pt x="1712" y="334886"/>
                </a:lnTo>
                <a:lnTo>
                  <a:pt x="0" y="289649"/>
                </a:lnTo>
                <a:lnTo>
                  <a:pt x="6195" y="243899"/>
                </a:lnTo>
                <a:lnTo>
                  <a:pt x="20155" y="198709"/>
                </a:lnTo>
                <a:lnTo>
                  <a:pt x="41735" y="155150"/>
                </a:lnTo>
                <a:lnTo>
                  <a:pt x="70791" y="114292"/>
                </a:lnTo>
                <a:lnTo>
                  <a:pt x="107179" y="77208"/>
                </a:lnTo>
                <a:lnTo>
                  <a:pt x="148875" y="46253"/>
                </a:lnTo>
                <a:lnTo>
                  <a:pt x="193316" y="23067"/>
                </a:lnTo>
                <a:lnTo>
                  <a:pt x="239419" y="7649"/>
                </a:lnTo>
                <a:lnTo>
                  <a:pt x="286098" y="0"/>
                </a:lnTo>
                <a:lnTo>
                  <a:pt x="332270" y="116"/>
                </a:lnTo>
                <a:lnTo>
                  <a:pt x="376851" y="7998"/>
                </a:lnTo>
                <a:lnTo>
                  <a:pt x="418758" y="23643"/>
                </a:lnTo>
                <a:lnTo>
                  <a:pt x="456906" y="47053"/>
                </a:lnTo>
                <a:lnTo>
                  <a:pt x="490211" y="78224"/>
                </a:lnTo>
                <a:lnTo>
                  <a:pt x="516514" y="115463"/>
                </a:lnTo>
                <a:lnTo>
                  <a:pt x="534477" y="156444"/>
                </a:lnTo>
                <a:lnTo>
                  <a:pt x="544242" y="200092"/>
                </a:lnTo>
                <a:lnTo>
                  <a:pt x="545955" y="245334"/>
                </a:lnTo>
                <a:lnTo>
                  <a:pt x="539759" y="291093"/>
                </a:lnTo>
                <a:lnTo>
                  <a:pt x="525799" y="336297"/>
                </a:lnTo>
                <a:lnTo>
                  <a:pt x="504219" y="379870"/>
                </a:lnTo>
                <a:lnTo>
                  <a:pt x="475163" y="420738"/>
                </a:lnTo>
                <a:lnTo>
                  <a:pt x="438776" y="457827"/>
                </a:lnTo>
                <a:lnTo>
                  <a:pt x="397046" y="488778"/>
                </a:lnTo>
                <a:lnTo>
                  <a:pt x="352587" y="511953"/>
                </a:lnTo>
                <a:lnTo>
                  <a:pt x="306479" y="527357"/>
                </a:lnTo>
                <a:lnTo>
                  <a:pt x="259804" y="534993"/>
                </a:lnTo>
                <a:lnTo>
                  <a:pt x="213642" y="534867"/>
                </a:lnTo>
                <a:lnTo>
                  <a:pt x="169075" y="526981"/>
                </a:lnTo>
                <a:lnTo>
                  <a:pt x="127182" y="511340"/>
                </a:lnTo>
                <a:lnTo>
                  <a:pt x="89044" y="487949"/>
                </a:lnTo>
                <a:lnTo>
                  <a:pt x="55744" y="456811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1229" y="3756786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9" y="16281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8981" y="3008883"/>
            <a:ext cx="812165" cy="55244"/>
          </a:xfrm>
          <a:custGeom>
            <a:avLst/>
            <a:gdLst/>
            <a:ahLst/>
            <a:cxnLst/>
            <a:rect l="l" t="t" r="r" b="b"/>
            <a:pathLst>
              <a:path w="812165" h="55244">
                <a:moveTo>
                  <a:pt x="0" y="0"/>
                </a:moveTo>
                <a:lnTo>
                  <a:pt x="812038" y="54737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970904" y="3308984"/>
            <a:ext cx="708025" cy="472440"/>
          </a:xfrm>
          <a:custGeom>
            <a:avLst/>
            <a:gdLst/>
            <a:ahLst/>
            <a:cxnLst/>
            <a:rect l="l" t="t" r="r" b="b"/>
            <a:pathLst>
              <a:path w="708025" h="472439">
                <a:moveTo>
                  <a:pt x="0" y="0"/>
                </a:moveTo>
                <a:lnTo>
                  <a:pt x="708025" y="471931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75532" y="3043427"/>
            <a:ext cx="1513840" cy="1233170"/>
          </a:xfrm>
          <a:custGeom>
            <a:avLst/>
            <a:gdLst/>
            <a:ahLst/>
            <a:cxnLst/>
            <a:rect l="l" t="t" r="r" b="b"/>
            <a:pathLst>
              <a:path w="1513839" h="1233170">
                <a:moveTo>
                  <a:pt x="508634" y="0"/>
                </a:moveTo>
                <a:lnTo>
                  <a:pt x="508634" y="308229"/>
                </a:lnTo>
                <a:lnTo>
                  <a:pt x="0" y="308229"/>
                </a:lnTo>
                <a:lnTo>
                  <a:pt x="0" y="924687"/>
                </a:lnTo>
                <a:lnTo>
                  <a:pt x="508634" y="924687"/>
                </a:lnTo>
                <a:lnTo>
                  <a:pt x="508634" y="1232916"/>
                </a:lnTo>
                <a:lnTo>
                  <a:pt x="1513331" y="616458"/>
                </a:lnTo>
                <a:lnTo>
                  <a:pt x="508634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13123" y="2412481"/>
            <a:ext cx="939800" cy="156654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845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3600" b="1" dirty="0">
                <a:latin typeface="微软雅黑"/>
                <a:cs typeface="微软雅黑"/>
              </a:rPr>
              <a:t>左旋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20736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59546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82156" y="1732788"/>
            <a:ext cx="788035" cy="814069"/>
          </a:xfrm>
          <a:custGeom>
            <a:avLst/>
            <a:gdLst/>
            <a:ahLst/>
            <a:cxnLst/>
            <a:rect l="l" t="t" r="r" b="b"/>
            <a:pathLst>
              <a:path w="788034" h="814069">
                <a:moveTo>
                  <a:pt x="787908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1816" y="1734311"/>
            <a:ext cx="632460" cy="862965"/>
          </a:xfrm>
          <a:custGeom>
            <a:avLst/>
            <a:gdLst/>
            <a:ahLst/>
            <a:cxnLst/>
            <a:rect l="l" t="t" r="r" b="b"/>
            <a:pathLst>
              <a:path w="632459" h="862964">
                <a:moveTo>
                  <a:pt x="0" y="0"/>
                </a:moveTo>
                <a:lnTo>
                  <a:pt x="632459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44142" y="3573989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150" y="0"/>
                </a:moveTo>
                <a:lnTo>
                  <a:pt x="239475" y="7645"/>
                </a:lnTo>
                <a:lnTo>
                  <a:pt x="193368" y="23068"/>
                </a:lnTo>
                <a:lnTo>
                  <a:pt x="148908" y="46271"/>
                </a:lnTo>
                <a:lnTo>
                  <a:pt x="107179" y="77260"/>
                </a:lnTo>
                <a:lnTo>
                  <a:pt x="70791" y="114344"/>
                </a:lnTo>
                <a:lnTo>
                  <a:pt x="41735" y="155200"/>
                </a:lnTo>
                <a:lnTo>
                  <a:pt x="20155" y="198757"/>
                </a:lnTo>
                <a:lnTo>
                  <a:pt x="6195" y="243941"/>
                </a:lnTo>
                <a:lnTo>
                  <a:pt x="0" y="289679"/>
                </a:lnTo>
                <a:lnTo>
                  <a:pt x="1712" y="334901"/>
                </a:lnTo>
                <a:lnTo>
                  <a:pt x="11478" y="378532"/>
                </a:lnTo>
                <a:lnTo>
                  <a:pt x="29440" y="419502"/>
                </a:lnTo>
                <a:lnTo>
                  <a:pt x="55744" y="456736"/>
                </a:lnTo>
                <a:lnTo>
                  <a:pt x="89049" y="487912"/>
                </a:lnTo>
                <a:lnTo>
                  <a:pt x="127196" y="511333"/>
                </a:lnTo>
                <a:lnTo>
                  <a:pt x="169103" y="526995"/>
                </a:lnTo>
                <a:lnTo>
                  <a:pt x="213684" y="534897"/>
                </a:lnTo>
                <a:lnTo>
                  <a:pt x="259856" y="535034"/>
                </a:lnTo>
                <a:lnTo>
                  <a:pt x="306536" y="527405"/>
                </a:lnTo>
                <a:lnTo>
                  <a:pt x="352638" y="512004"/>
                </a:lnTo>
                <a:lnTo>
                  <a:pt x="397079" y="488830"/>
                </a:lnTo>
                <a:lnTo>
                  <a:pt x="438776" y="457879"/>
                </a:lnTo>
                <a:lnTo>
                  <a:pt x="475163" y="420757"/>
                </a:lnTo>
                <a:lnTo>
                  <a:pt x="504219" y="379871"/>
                </a:lnTo>
                <a:lnTo>
                  <a:pt x="525799" y="336293"/>
                </a:lnTo>
                <a:lnTo>
                  <a:pt x="539759" y="291093"/>
                </a:lnTo>
                <a:lnTo>
                  <a:pt x="545955" y="245344"/>
                </a:lnTo>
                <a:lnTo>
                  <a:pt x="544242" y="200116"/>
                </a:lnTo>
                <a:lnTo>
                  <a:pt x="534477" y="156481"/>
                </a:lnTo>
                <a:lnTo>
                  <a:pt x="516514" y="115511"/>
                </a:lnTo>
                <a:lnTo>
                  <a:pt x="490211" y="78276"/>
                </a:lnTo>
                <a:lnTo>
                  <a:pt x="456910" y="47101"/>
                </a:lnTo>
                <a:lnTo>
                  <a:pt x="418773" y="23681"/>
                </a:lnTo>
                <a:lnTo>
                  <a:pt x="376880" y="8022"/>
                </a:lnTo>
                <a:lnTo>
                  <a:pt x="332312" y="126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44142" y="3573989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36"/>
                </a:moveTo>
                <a:lnTo>
                  <a:pt x="29440" y="419502"/>
                </a:lnTo>
                <a:lnTo>
                  <a:pt x="11478" y="378532"/>
                </a:lnTo>
                <a:lnTo>
                  <a:pt x="1712" y="334901"/>
                </a:lnTo>
                <a:lnTo>
                  <a:pt x="0" y="289679"/>
                </a:lnTo>
                <a:lnTo>
                  <a:pt x="6195" y="243941"/>
                </a:lnTo>
                <a:lnTo>
                  <a:pt x="20155" y="198757"/>
                </a:lnTo>
                <a:lnTo>
                  <a:pt x="41735" y="155200"/>
                </a:lnTo>
                <a:lnTo>
                  <a:pt x="70791" y="114344"/>
                </a:lnTo>
                <a:lnTo>
                  <a:pt x="107179" y="77260"/>
                </a:lnTo>
                <a:lnTo>
                  <a:pt x="148908" y="46271"/>
                </a:lnTo>
                <a:lnTo>
                  <a:pt x="193368" y="23068"/>
                </a:lnTo>
                <a:lnTo>
                  <a:pt x="239475" y="7645"/>
                </a:lnTo>
                <a:lnTo>
                  <a:pt x="286150" y="0"/>
                </a:lnTo>
                <a:lnTo>
                  <a:pt x="332312" y="126"/>
                </a:lnTo>
                <a:lnTo>
                  <a:pt x="376880" y="8022"/>
                </a:lnTo>
                <a:lnTo>
                  <a:pt x="418773" y="23681"/>
                </a:lnTo>
                <a:lnTo>
                  <a:pt x="456910" y="47101"/>
                </a:lnTo>
                <a:lnTo>
                  <a:pt x="490211" y="78276"/>
                </a:lnTo>
                <a:lnTo>
                  <a:pt x="516514" y="115511"/>
                </a:lnTo>
                <a:lnTo>
                  <a:pt x="534477" y="156481"/>
                </a:lnTo>
                <a:lnTo>
                  <a:pt x="544242" y="200116"/>
                </a:lnTo>
                <a:lnTo>
                  <a:pt x="545955" y="245344"/>
                </a:lnTo>
                <a:lnTo>
                  <a:pt x="539759" y="291093"/>
                </a:lnTo>
                <a:lnTo>
                  <a:pt x="525799" y="336293"/>
                </a:lnTo>
                <a:lnTo>
                  <a:pt x="504219" y="379871"/>
                </a:lnTo>
                <a:lnTo>
                  <a:pt x="475163" y="420757"/>
                </a:lnTo>
                <a:lnTo>
                  <a:pt x="438776" y="457879"/>
                </a:lnTo>
                <a:lnTo>
                  <a:pt x="397079" y="488830"/>
                </a:lnTo>
                <a:lnTo>
                  <a:pt x="352638" y="512004"/>
                </a:lnTo>
                <a:lnTo>
                  <a:pt x="306536" y="527405"/>
                </a:lnTo>
                <a:lnTo>
                  <a:pt x="259856" y="535034"/>
                </a:lnTo>
                <a:lnTo>
                  <a:pt x="213684" y="534897"/>
                </a:lnTo>
                <a:lnTo>
                  <a:pt x="169103" y="526995"/>
                </a:lnTo>
                <a:lnTo>
                  <a:pt x="127196" y="511333"/>
                </a:lnTo>
                <a:lnTo>
                  <a:pt x="89049" y="487912"/>
                </a:lnTo>
                <a:lnTo>
                  <a:pt x="55744" y="4567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9432" y="3790696"/>
            <a:ext cx="218961" cy="221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16626" y="5039867"/>
            <a:ext cx="1168400" cy="1413510"/>
          </a:xfrm>
          <a:custGeom>
            <a:avLst/>
            <a:gdLst/>
            <a:ahLst/>
            <a:cxnLst/>
            <a:rect l="l" t="t" r="r" b="b"/>
            <a:pathLst>
              <a:path w="1168400" h="1413510">
                <a:moveTo>
                  <a:pt x="0" y="0"/>
                </a:moveTo>
                <a:lnTo>
                  <a:pt x="576707" y="1413471"/>
                </a:lnTo>
                <a:lnTo>
                  <a:pt x="1168019" y="89829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16626" y="5039867"/>
            <a:ext cx="1168400" cy="1413510"/>
          </a:xfrm>
          <a:custGeom>
            <a:avLst/>
            <a:gdLst/>
            <a:ahLst/>
            <a:cxnLst/>
            <a:rect l="l" t="t" r="r" b="b"/>
            <a:pathLst>
              <a:path w="1168400" h="1413510">
                <a:moveTo>
                  <a:pt x="0" y="0"/>
                </a:moveTo>
                <a:lnTo>
                  <a:pt x="576707" y="1413471"/>
                </a:lnTo>
                <a:lnTo>
                  <a:pt x="1168019" y="898296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8995" y="5689841"/>
            <a:ext cx="225297" cy="235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97091" y="5744464"/>
            <a:ext cx="119634" cy="128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25008" y="4052189"/>
            <a:ext cx="125095" cy="980440"/>
          </a:xfrm>
          <a:custGeom>
            <a:avLst/>
            <a:gdLst/>
            <a:ahLst/>
            <a:cxnLst/>
            <a:rect l="l" t="t" r="r" b="b"/>
            <a:pathLst>
              <a:path w="125095" h="980439">
                <a:moveTo>
                  <a:pt x="124713" y="0"/>
                </a:moveTo>
                <a:lnTo>
                  <a:pt x="0" y="98031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29757" y="2989198"/>
            <a:ext cx="114935" cy="553085"/>
          </a:xfrm>
          <a:custGeom>
            <a:avLst/>
            <a:gdLst/>
            <a:ahLst/>
            <a:cxnLst/>
            <a:rect l="l" t="t" r="r" b="b"/>
            <a:pathLst>
              <a:path w="114935" h="553085">
                <a:moveTo>
                  <a:pt x="0" y="552830"/>
                </a:moveTo>
                <a:lnTo>
                  <a:pt x="114934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77659" y="4566411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442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77659" y="4566411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442" y="4099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82636" y="3943984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569" y="409956"/>
                </a:lnTo>
                <a:lnTo>
                  <a:pt x="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82636" y="3943984"/>
            <a:ext cx="742950" cy="925194"/>
          </a:xfrm>
          <a:custGeom>
            <a:avLst/>
            <a:gdLst/>
            <a:ahLst/>
            <a:cxnLst/>
            <a:rect l="l" t="t" r="r" b="b"/>
            <a:pathLst>
              <a:path w="742950" h="925195">
                <a:moveTo>
                  <a:pt x="0" y="0"/>
                </a:moveTo>
                <a:lnTo>
                  <a:pt x="151257" y="925194"/>
                </a:lnTo>
                <a:lnTo>
                  <a:pt x="742569" y="409956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77481" y="4961382"/>
            <a:ext cx="225425" cy="235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033488" y="5017896"/>
            <a:ext cx="148996" cy="1570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5414" y="5302172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098" y="0"/>
                </a:moveTo>
                <a:lnTo>
                  <a:pt x="239419" y="7636"/>
                </a:lnTo>
                <a:lnTo>
                  <a:pt x="193316" y="23040"/>
                </a:lnTo>
                <a:lnTo>
                  <a:pt x="148875" y="46215"/>
                </a:lnTo>
                <a:lnTo>
                  <a:pt x="107179" y="77166"/>
                </a:lnTo>
                <a:lnTo>
                  <a:pt x="70791" y="114253"/>
                </a:lnTo>
                <a:lnTo>
                  <a:pt x="41735" y="155117"/>
                </a:lnTo>
                <a:lnTo>
                  <a:pt x="20155" y="198685"/>
                </a:lnTo>
                <a:lnTo>
                  <a:pt x="6195" y="243885"/>
                </a:lnTo>
                <a:lnTo>
                  <a:pt x="0" y="289643"/>
                </a:lnTo>
                <a:lnTo>
                  <a:pt x="1712" y="334886"/>
                </a:lnTo>
                <a:lnTo>
                  <a:pt x="11478" y="378541"/>
                </a:lnTo>
                <a:lnTo>
                  <a:pt x="29440" y="419535"/>
                </a:lnTo>
                <a:lnTo>
                  <a:pt x="55744" y="456794"/>
                </a:lnTo>
                <a:lnTo>
                  <a:pt x="89044" y="487954"/>
                </a:lnTo>
                <a:lnTo>
                  <a:pt x="127182" y="511359"/>
                </a:lnTo>
                <a:lnTo>
                  <a:pt x="169075" y="527007"/>
                </a:lnTo>
                <a:lnTo>
                  <a:pt x="213642" y="534895"/>
                </a:lnTo>
                <a:lnTo>
                  <a:pt x="259804" y="535020"/>
                </a:lnTo>
                <a:lnTo>
                  <a:pt x="306479" y="527378"/>
                </a:lnTo>
                <a:lnTo>
                  <a:pt x="352587" y="511967"/>
                </a:lnTo>
                <a:lnTo>
                  <a:pt x="397046" y="488783"/>
                </a:lnTo>
                <a:lnTo>
                  <a:pt x="438776" y="457823"/>
                </a:lnTo>
                <a:lnTo>
                  <a:pt x="475163" y="420734"/>
                </a:lnTo>
                <a:lnTo>
                  <a:pt x="504219" y="379871"/>
                </a:lnTo>
                <a:lnTo>
                  <a:pt x="525799" y="336306"/>
                </a:lnTo>
                <a:lnTo>
                  <a:pt x="539759" y="291110"/>
                </a:lnTo>
                <a:lnTo>
                  <a:pt x="545955" y="245356"/>
                </a:lnTo>
                <a:lnTo>
                  <a:pt x="544242" y="200114"/>
                </a:lnTo>
                <a:lnTo>
                  <a:pt x="534477" y="156456"/>
                </a:lnTo>
                <a:lnTo>
                  <a:pt x="516514" y="115455"/>
                </a:lnTo>
                <a:lnTo>
                  <a:pt x="490211" y="78182"/>
                </a:lnTo>
                <a:lnTo>
                  <a:pt x="456906" y="47044"/>
                </a:lnTo>
                <a:lnTo>
                  <a:pt x="418758" y="23653"/>
                </a:lnTo>
                <a:lnTo>
                  <a:pt x="376851" y="8012"/>
                </a:lnTo>
                <a:lnTo>
                  <a:pt x="332270" y="126"/>
                </a:lnTo>
                <a:lnTo>
                  <a:pt x="2860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85414" y="5302172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94"/>
                </a:moveTo>
                <a:lnTo>
                  <a:pt x="29440" y="419535"/>
                </a:lnTo>
                <a:lnTo>
                  <a:pt x="11478" y="378541"/>
                </a:lnTo>
                <a:lnTo>
                  <a:pt x="1712" y="334886"/>
                </a:lnTo>
                <a:lnTo>
                  <a:pt x="0" y="289643"/>
                </a:lnTo>
                <a:lnTo>
                  <a:pt x="6195" y="243885"/>
                </a:lnTo>
                <a:lnTo>
                  <a:pt x="20155" y="198685"/>
                </a:lnTo>
                <a:lnTo>
                  <a:pt x="41735" y="155117"/>
                </a:lnTo>
                <a:lnTo>
                  <a:pt x="70791" y="114253"/>
                </a:lnTo>
                <a:lnTo>
                  <a:pt x="107179" y="77166"/>
                </a:lnTo>
                <a:lnTo>
                  <a:pt x="148875" y="46215"/>
                </a:lnTo>
                <a:lnTo>
                  <a:pt x="193316" y="23040"/>
                </a:lnTo>
                <a:lnTo>
                  <a:pt x="239419" y="7636"/>
                </a:lnTo>
                <a:lnTo>
                  <a:pt x="286098" y="0"/>
                </a:lnTo>
                <a:lnTo>
                  <a:pt x="332270" y="126"/>
                </a:lnTo>
                <a:lnTo>
                  <a:pt x="376851" y="8012"/>
                </a:lnTo>
                <a:lnTo>
                  <a:pt x="418758" y="23653"/>
                </a:lnTo>
                <a:lnTo>
                  <a:pt x="456906" y="47044"/>
                </a:lnTo>
                <a:lnTo>
                  <a:pt x="490211" y="78182"/>
                </a:lnTo>
                <a:lnTo>
                  <a:pt x="516514" y="115455"/>
                </a:lnTo>
                <a:lnTo>
                  <a:pt x="534477" y="156456"/>
                </a:lnTo>
                <a:lnTo>
                  <a:pt x="544242" y="200114"/>
                </a:lnTo>
                <a:lnTo>
                  <a:pt x="545955" y="245356"/>
                </a:lnTo>
                <a:lnTo>
                  <a:pt x="539759" y="291110"/>
                </a:lnTo>
                <a:lnTo>
                  <a:pt x="525799" y="336306"/>
                </a:lnTo>
                <a:lnTo>
                  <a:pt x="504219" y="379871"/>
                </a:lnTo>
                <a:lnTo>
                  <a:pt x="475163" y="420734"/>
                </a:lnTo>
                <a:lnTo>
                  <a:pt x="438776" y="457823"/>
                </a:lnTo>
                <a:lnTo>
                  <a:pt x="397046" y="488783"/>
                </a:lnTo>
                <a:lnTo>
                  <a:pt x="352587" y="511967"/>
                </a:lnTo>
                <a:lnTo>
                  <a:pt x="306479" y="527378"/>
                </a:lnTo>
                <a:lnTo>
                  <a:pt x="259804" y="535020"/>
                </a:lnTo>
                <a:lnTo>
                  <a:pt x="213642" y="534895"/>
                </a:lnTo>
                <a:lnTo>
                  <a:pt x="169075" y="527007"/>
                </a:lnTo>
                <a:lnTo>
                  <a:pt x="127182" y="511359"/>
                </a:lnTo>
                <a:lnTo>
                  <a:pt x="89044" y="487954"/>
                </a:lnTo>
                <a:lnTo>
                  <a:pt x="55744" y="456794"/>
                </a:lnTo>
                <a:close/>
              </a:path>
            </a:pathLst>
          </a:custGeom>
          <a:ln w="38099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50100" y="5217159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8" y="16268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85721" y="2598480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5">
                <a:moveTo>
                  <a:pt x="286150" y="0"/>
                </a:moveTo>
                <a:lnTo>
                  <a:pt x="239475" y="7629"/>
                </a:lnTo>
                <a:lnTo>
                  <a:pt x="193368" y="23030"/>
                </a:lnTo>
                <a:lnTo>
                  <a:pt x="148908" y="46204"/>
                </a:lnTo>
                <a:lnTo>
                  <a:pt x="107179" y="77155"/>
                </a:lnTo>
                <a:lnTo>
                  <a:pt x="70791" y="114277"/>
                </a:lnTo>
                <a:lnTo>
                  <a:pt x="41735" y="155162"/>
                </a:lnTo>
                <a:lnTo>
                  <a:pt x="20155" y="198741"/>
                </a:lnTo>
                <a:lnTo>
                  <a:pt x="6195" y="243941"/>
                </a:lnTo>
                <a:lnTo>
                  <a:pt x="0" y="289690"/>
                </a:lnTo>
                <a:lnTo>
                  <a:pt x="1712" y="334918"/>
                </a:lnTo>
                <a:lnTo>
                  <a:pt x="11478" y="378553"/>
                </a:lnTo>
                <a:lnTo>
                  <a:pt x="29440" y="419523"/>
                </a:lnTo>
                <a:lnTo>
                  <a:pt x="55744" y="456758"/>
                </a:lnTo>
                <a:lnTo>
                  <a:pt x="89044" y="487933"/>
                </a:lnTo>
                <a:lnTo>
                  <a:pt x="127182" y="511353"/>
                </a:lnTo>
                <a:lnTo>
                  <a:pt x="169075" y="527012"/>
                </a:lnTo>
                <a:lnTo>
                  <a:pt x="213642" y="534908"/>
                </a:lnTo>
                <a:lnTo>
                  <a:pt x="259804" y="535034"/>
                </a:lnTo>
                <a:lnTo>
                  <a:pt x="306479" y="527389"/>
                </a:lnTo>
                <a:lnTo>
                  <a:pt x="352587" y="511966"/>
                </a:lnTo>
                <a:lnTo>
                  <a:pt x="397046" y="488763"/>
                </a:lnTo>
                <a:lnTo>
                  <a:pt x="438776" y="457774"/>
                </a:lnTo>
                <a:lnTo>
                  <a:pt x="475163" y="420690"/>
                </a:lnTo>
                <a:lnTo>
                  <a:pt x="504219" y="379834"/>
                </a:lnTo>
                <a:lnTo>
                  <a:pt x="525799" y="336277"/>
                </a:lnTo>
                <a:lnTo>
                  <a:pt x="539759" y="291093"/>
                </a:lnTo>
                <a:lnTo>
                  <a:pt x="545955" y="245355"/>
                </a:lnTo>
                <a:lnTo>
                  <a:pt x="544242" y="200133"/>
                </a:lnTo>
                <a:lnTo>
                  <a:pt x="534477" y="156502"/>
                </a:lnTo>
                <a:lnTo>
                  <a:pt x="516514" y="115532"/>
                </a:lnTo>
                <a:lnTo>
                  <a:pt x="490211" y="78298"/>
                </a:lnTo>
                <a:lnTo>
                  <a:pt x="456910" y="47122"/>
                </a:lnTo>
                <a:lnTo>
                  <a:pt x="418773" y="23701"/>
                </a:lnTo>
                <a:lnTo>
                  <a:pt x="376880" y="8039"/>
                </a:lnTo>
                <a:lnTo>
                  <a:pt x="332312" y="137"/>
                </a:lnTo>
                <a:lnTo>
                  <a:pt x="2861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85721" y="2598480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5">
                <a:moveTo>
                  <a:pt x="55744" y="456758"/>
                </a:moveTo>
                <a:lnTo>
                  <a:pt x="29440" y="419523"/>
                </a:lnTo>
                <a:lnTo>
                  <a:pt x="11478" y="378553"/>
                </a:lnTo>
                <a:lnTo>
                  <a:pt x="1712" y="334918"/>
                </a:lnTo>
                <a:lnTo>
                  <a:pt x="0" y="289690"/>
                </a:lnTo>
                <a:lnTo>
                  <a:pt x="6195" y="243941"/>
                </a:lnTo>
                <a:lnTo>
                  <a:pt x="20155" y="198741"/>
                </a:lnTo>
                <a:lnTo>
                  <a:pt x="41735" y="155162"/>
                </a:lnTo>
                <a:lnTo>
                  <a:pt x="70791" y="114277"/>
                </a:lnTo>
                <a:lnTo>
                  <a:pt x="107179" y="77155"/>
                </a:lnTo>
                <a:lnTo>
                  <a:pt x="148908" y="46204"/>
                </a:lnTo>
                <a:lnTo>
                  <a:pt x="193368" y="23030"/>
                </a:lnTo>
                <a:lnTo>
                  <a:pt x="239475" y="7629"/>
                </a:lnTo>
                <a:lnTo>
                  <a:pt x="286150" y="0"/>
                </a:lnTo>
                <a:lnTo>
                  <a:pt x="332312" y="137"/>
                </a:lnTo>
                <a:lnTo>
                  <a:pt x="376880" y="8039"/>
                </a:lnTo>
                <a:lnTo>
                  <a:pt x="418773" y="23701"/>
                </a:lnTo>
                <a:lnTo>
                  <a:pt x="456910" y="47122"/>
                </a:lnTo>
                <a:lnTo>
                  <a:pt x="490211" y="78298"/>
                </a:lnTo>
                <a:lnTo>
                  <a:pt x="516514" y="115532"/>
                </a:lnTo>
                <a:lnTo>
                  <a:pt x="534477" y="156502"/>
                </a:lnTo>
                <a:lnTo>
                  <a:pt x="544242" y="200133"/>
                </a:lnTo>
                <a:lnTo>
                  <a:pt x="545955" y="245355"/>
                </a:lnTo>
                <a:lnTo>
                  <a:pt x="539759" y="291093"/>
                </a:lnTo>
                <a:lnTo>
                  <a:pt x="525799" y="336277"/>
                </a:lnTo>
                <a:lnTo>
                  <a:pt x="504219" y="379834"/>
                </a:lnTo>
                <a:lnTo>
                  <a:pt x="475163" y="420690"/>
                </a:lnTo>
                <a:lnTo>
                  <a:pt x="438776" y="457774"/>
                </a:lnTo>
                <a:lnTo>
                  <a:pt x="397046" y="488763"/>
                </a:lnTo>
                <a:lnTo>
                  <a:pt x="352587" y="511966"/>
                </a:lnTo>
                <a:lnTo>
                  <a:pt x="306479" y="527389"/>
                </a:lnTo>
                <a:lnTo>
                  <a:pt x="259804" y="535034"/>
                </a:lnTo>
                <a:lnTo>
                  <a:pt x="213642" y="534908"/>
                </a:lnTo>
                <a:lnTo>
                  <a:pt x="169075" y="527012"/>
                </a:lnTo>
                <a:lnTo>
                  <a:pt x="127182" y="511353"/>
                </a:lnTo>
                <a:lnTo>
                  <a:pt x="89044" y="487933"/>
                </a:lnTo>
                <a:lnTo>
                  <a:pt x="55744" y="45675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99327" y="2786633"/>
            <a:ext cx="283845" cy="325755"/>
          </a:xfrm>
          <a:custGeom>
            <a:avLst/>
            <a:gdLst/>
            <a:ahLst/>
            <a:cxnLst/>
            <a:rect l="l" t="t" r="r" b="b"/>
            <a:pathLst>
              <a:path w="283845" h="325755">
                <a:moveTo>
                  <a:pt x="171958" y="263905"/>
                </a:moveTo>
                <a:lnTo>
                  <a:pt x="118872" y="299974"/>
                </a:lnTo>
                <a:lnTo>
                  <a:pt x="120523" y="302132"/>
                </a:lnTo>
                <a:lnTo>
                  <a:pt x="121920" y="303783"/>
                </a:lnTo>
                <a:lnTo>
                  <a:pt x="123062" y="305180"/>
                </a:lnTo>
                <a:lnTo>
                  <a:pt x="133040" y="314448"/>
                </a:lnTo>
                <a:lnTo>
                  <a:pt x="144303" y="320928"/>
                </a:lnTo>
                <a:lnTo>
                  <a:pt x="156852" y="324647"/>
                </a:lnTo>
                <a:lnTo>
                  <a:pt x="170687" y="325627"/>
                </a:lnTo>
                <a:lnTo>
                  <a:pt x="185882" y="323008"/>
                </a:lnTo>
                <a:lnTo>
                  <a:pt x="220604" y="304911"/>
                </a:lnTo>
                <a:lnTo>
                  <a:pt x="250132" y="280219"/>
                </a:lnTo>
                <a:lnTo>
                  <a:pt x="258911" y="271017"/>
                </a:lnTo>
                <a:lnTo>
                  <a:pt x="182880" y="271017"/>
                </a:lnTo>
                <a:lnTo>
                  <a:pt x="177673" y="268858"/>
                </a:lnTo>
                <a:lnTo>
                  <a:pt x="171958" y="263905"/>
                </a:lnTo>
                <a:close/>
              </a:path>
              <a:path w="283845" h="325755">
                <a:moveTo>
                  <a:pt x="266455" y="170052"/>
                </a:moveTo>
                <a:lnTo>
                  <a:pt x="194818" y="170052"/>
                </a:lnTo>
                <a:lnTo>
                  <a:pt x="215011" y="193293"/>
                </a:lnTo>
                <a:lnTo>
                  <a:pt x="220583" y="199890"/>
                </a:lnTo>
                <a:lnTo>
                  <a:pt x="232537" y="226821"/>
                </a:lnTo>
                <a:lnTo>
                  <a:pt x="230758" y="232155"/>
                </a:lnTo>
                <a:lnTo>
                  <a:pt x="204152" y="263653"/>
                </a:lnTo>
                <a:lnTo>
                  <a:pt x="182880" y="271017"/>
                </a:lnTo>
                <a:lnTo>
                  <a:pt x="258911" y="271017"/>
                </a:lnTo>
                <a:lnTo>
                  <a:pt x="279574" y="237743"/>
                </a:lnTo>
                <a:lnTo>
                  <a:pt x="283292" y="213867"/>
                </a:lnTo>
                <a:lnTo>
                  <a:pt x="282400" y="206216"/>
                </a:lnTo>
                <a:lnTo>
                  <a:pt x="280334" y="197762"/>
                </a:lnTo>
                <a:lnTo>
                  <a:pt x="277114" y="188975"/>
                </a:lnTo>
                <a:lnTo>
                  <a:pt x="272327" y="179306"/>
                </a:lnTo>
                <a:lnTo>
                  <a:pt x="266455" y="170052"/>
                </a:lnTo>
                <a:close/>
              </a:path>
              <a:path w="283845" h="325755">
                <a:moveTo>
                  <a:pt x="80666" y="54238"/>
                </a:moveTo>
                <a:lnTo>
                  <a:pt x="29463" y="73151"/>
                </a:lnTo>
                <a:lnTo>
                  <a:pt x="2192" y="117871"/>
                </a:lnTo>
                <a:lnTo>
                  <a:pt x="0" y="136016"/>
                </a:lnTo>
                <a:lnTo>
                  <a:pt x="1835" y="155092"/>
                </a:lnTo>
                <a:lnTo>
                  <a:pt x="18841" y="194006"/>
                </a:lnTo>
                <a:lnTo>
                  <a:pt x="48297" y="228395"/>
                </a:lnTo>
                <a:lnTo>
                  <a:pt x="95250" y="254380"/>
                </a:lnTo>
                <a:lnTo>
                  <a:pt x="115754" y="257381"/>
                </a:lnTo>
                <a:lnTo>
                  <a:pt x="134985" y="255524"/>
                </a:lnTo>
                <a:lnTo>
                  <a:pt x="169672" y="237236"/>
                </a:lnTo>
                <a:lnTo>
                  <a:pt x="191502" y="203061"/>
                </a:lnTo>
                <a:lnTo>
                  <a:pt x="126884" y="203061"/>
                </a:lnTo>
                <a:lnTo>
                  <a:pt x="117221" y="202437"/>
                </a:lnTo>
                <a:lnTo>
                  <a:pt x="75057" y="173862"/>
                </a:lnTo>
                <a:lnTo>
                  <a:pt x="55197" y="139840"/>
                </a:lnTo>
                <a:lnTo>
                  <a:pt x="53721" y="129412"/>
                </a:lnTo>
                <a:lnTo>
                  <a:pt x="54431" y="119747"/>
                </a:lnTo>
                <a:lnTo>
                  <a:pt x="85185" y="86598"/>
                </a:lnTo>
                <a:lnTo>
                  <a:pt x="94543" y="84992"/>
                </a:lnTo>
                <a:lnTo>
                  <a:pt x="194805" y="84992"/>
                </a:lnTo>
                <a:lnTo>
                  <a:pt x="170111" y="56641"/>
                </a:lnTo>
                <a:lnTo>
                  <a:pt x="100837" y="56641"/>
                </a:lnTo>
                <a:lnTo>
                  <a:pt x="80666" y="54238"/>
                </a:lnTo>
                <a:close/>
              </a:path>
              <a:path w="283845" h="325755">
                <a:moveTo>
                  <a:pt x="194805" y="84992"/>
                </a:moveTo>
                <a:lnTo>
                  <a:pt x="94543" y="84992"/>
                </a:lnTo>
                <a:lnTo>
                  <a:pt x="104521" y="85470"/>
                </a:lnTo>
                <a:lnTo>
                  <a:pt x="114931" y="88423"/>
                </a:lnTo>
                <a:lnTo>
                  <a:pt x="146685" y="113283"/>
                </a:lnTo>
                <a:lnTo>
                  <a:pt x="165990" y="147556"/>
                </a:lnTo>
                <a:lnTo>
                  <a:pt x="167259" y="158368"/>
                </a:lnTo>
                <a:lnTo>
                  <a:pt x="166211" y="168538"/>
                </a:lnTo>
                <a:lnTo>
                  <a:pt x="135858" y="201707"/>
                </a:lnTo>
                <a:lnTo>
                  <a:pt x="126884" y="203061"/>
                </a:lnTo>
                <a:lnTo>
                  <a:pt x="191502" y="203061"/>
                </a:lnTo>
                <a:lnTo>
                  <a:pt x="194603" y="190051"/>
                </a:lnTo>
                <a:lnTo>
                  <a:pt x="194818" y="170052"/>
                </a:lnTo>
                <a:lnTo>
                  <a:pt x="266455" y="170052"/>
                </a:lnTo>
                <a:lnTo>
                  <a:pt x="265398" y="168386"/>
                </a:lnTo>
                <a:lnTo>
                  <a:pt x="256325" y="156204"/>
                </a:lnTo>
                <a:lnTo>
                  <a:pt x="245109" y="142748"/>
                </a:lnTo>
                <a:lnTo>
                  <a:pt x="194805" y="84992"/>
                </a:lnTo>
                <a:close/>
              </a:path>
              <a:path w="283845" h="325755">
                <a:moveTo>
                  <a:pt x="120776" y="0"/>
                </a:moveTo>
                <a:lnTo>
                  <a:pt x="81280" y="34289"/>
                </a:lnTo>
                <a:lnTo>
                  <a:pt x="100837" y="56641"/>
                </a:lnTo>
                <a:lnTo>
                  <a:pt x="170111" y="56641"/>
                </a:lnTo>
                <a:lnTo>
                  <a:pt x="120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67803" y="4253103"/>
            <a:ext cx="225298" cy="235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23454" y="4312665"/>
            <a:ext cx="132715" cy="1357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36544" y="4654102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286098" y="0"/>
                </a:moveTo>
                <a:lnTo>
                  <a:pt x="239419" y="7629"/>
                </a:lnTo>
                <a:lnTo>
                  <a:pt x="193316" y="23030"/>
                </a:lnTo>
                <a:lnTo>
                  <a:pt x="148875" y="46204"/>
                </a:lnTo>
                <a:lnTo>
                  <a:pt x="107179" y="77155"/>
                </a:lnTo>
                <a:lnTo>
                  <a:pt x="70791" y="114277"/>
                </a:lnTo>
                <a:lnTo>
                  <a:pt x="41735" y="155162"/>
                </a:lnTo>
                <a:lnTo>
                  <a:pt x="20155" y="198741"/>
                </a:lnTo>
                <a:lnTo>
                  <a:pt x="6195" y="243941"/>
                </a:lnTo>
                <a:lnTo>
                  <a:pt x="0" y="289690"/>
                </a:lnTo>
                <a:lnTo>
                  <a:pt x="1712" y="334918"/>
                </a:lnTo>
                <a:lnTo>
                  <a:pt x="11478" y="378553"/>
                </a:lnTo>
                <a:lnTo>
                  <a:pt x="29440" y="419523"/>
                </a:lnTo>
                <a:lnTo>
                  <a:pt x="55744" y="456758"/>
                </a:lnTo>
                <a:lnTo>
                  <a:pt x="89044" y="487933"/>
                </a:lnTo>
                <a:lnTo>
                  <a:pt x="127182" y="511353"/>
                </a:lnTo>
                <a:lnTo>
                  <a:pt x="169075" y="527012"/>
                </a:lnTo>
                <a:lnTo>
                  <a:pt x="213642" y="534908"/>
                </a:lnTo>
                <a:lnTo>
                  <a:pt x="259804" y="535034"/>
                </a:lnTo>
                <a:lnTo>
                  <a:pt x="306479" y="527389"/>
                </a:lnTo>
                <a:lnTo>
                  <a:pt x="352587" y="511966"/>
                </a:lnTo>
                <a:lnTo>
                  <a:pt x="397046" y="488763"/>
                </a:lnTo>
                <a:lnTo>
                  <a:pt x="438776" y="457774"/>
                </a:lnTo>
                <a:lnTo>
                  <a:pt x="475163" y="420690"/>
                </a:lnTo>
                <a:lnTo>
                  <a:pt x="504219" y="379834"/>
                </a:lnTo>
                <a:lnTo>
                  <a:pt x="525799" y="336277"/>
                </a:lnTo>
                <a:lnTo>
                  <a:pt x="539759" y="291093"/>
                </a:lnTo>
                <a:lnTo>
                  <a:pt x="545955" y="245355"/>
                </a:lnTo>
                <a:lnTo>
                  <a:pt x="544242" y="200133"/>
                </a:lnTo>
                <a:lnTo>
                  <a:pt x="534477" y="156502"/>
                </a:lnTo>
                <a:lnTo>
                  <a:pt x="516514" y="115532"/>
                </a:lnTo>
                <a:lnTo>
                  <a:pt x="490211" y="78298"/>
                </a:lnTo>
                <a:lnTo>
                  <a:pt x="456906" y="47122"/>
                </a:lnTo>
                <a:lnTo>
                  <a:pt x="418758" y="23701"/>
                </a:lnTo>
                <a:lnTo>
                  <a:pt x="376851" y="8039"/>
                </a:lnTo>
                <a:lnTo>
                  <a:pt x="332270" y="137"/>
                </a:lnTo>
                <a:lnTo>
                  <a:pt x="28609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36544" y="4654102"/>
            <a:ext cx="546100" cy="535305"/>
          </a:xfrm>
          <a:custGeom>
            <a:avLst/>
            <a:gdLst/>
            <a:ahLst/>
            <a:cxnLst/>
            <a:rect l="l" t="t" r="r" b="b"/>
            <a:pathLst>
              <a:path w="546100" h="535304">
                <a:moveTo>
                  <a:pt x="55744" y="456758"/>
                </a:moveTo>
                <a:lnTo>
                  <a:pt x="29440" y="419523"/>
                </a:lnTo>
                <a:lnTo>
                  <a:pt x="11478" y="378553"/>
                </a:lnTo>
                <a:lnTo>
                  <a:pt x="1712" y="334918"/>
                </a:lnTo>
                <a:lnTo>
                  <a:pt x="0" y="289690"/>
                </a:lnTo>
                <a:lnTo>
                  <a:pt x="6195" y="243941"/>
                </a:lnTo>
                <a:lnTo>
                  <a:pt x="20155" y="198741"/>
                </a:lnTo>
                <a:lnTo>
                  <a:pt x="41735" y="155162"/>
                </a:lnTo>
                <a:lnTo>
                  <a:pt x="70791" y="114277"/>
                </a:lnTo>
                <a:lnTo>
                  <a:pt x="107179" y="77155"/>
                </a:lnTo>
                <a:lnTo>
                  <a:pt x="148875" y="46204"/>
                </a:lnTo>
                <a:lnTo>
                  <a:pt x="193316" y="23030"/>
                </a:lnTo>
                <a:lnTo>
                  <a:pt x="239419" y="7629"/>
                </a:lnTo>
                <a:lnTo>
                  <a:pt x="286098" y="0"/>
                </a:lnTo>
                <a:lnTo>
                  <a:pt x="332270" y="137"/>
                </a:lnTo>
                <a:lnTo>
                  <a:pt x="376851" y="8039"/>
                </a:lnTo>
                <a:lnTo>
                  <a:pt x="418758" y="23701"/>
                </a:lnTo>
                <a:lnTo>
                  <a:pt x="456906" y="47122"/>
                </a:lnTo>
                <a:lnTo>
                  <a:pt x="490211" y="78298"/>
                </a:lnTo>
                <a:lnTo>
                  <a:pt x="516514" y="115532"/>
                </a:lnTo>
                <a:lnTo>
                  <a:pt x="534477" y="156502"/>
                </a:lnTo>
                <a:lnTo>
                  <a:pt x="544242" y="200133"/>
                </a:lnTo>
                <a:lnTo>
                  <a:pt x="545955" y="245355"/>
                </a:lnTo>
                <a:lnTo>
                  <a:pt x="539759" y="291093"/>
                </a:lnTo>
                <a:lnTo>
                  <a:pt x="525799" y="336277"/>
                </a:lnTo>
                <a:lnTo>
                  <a:pt x="504219" y="379834"/>
                </a:lnTo>
                <a:lnTo>
                  <a:pt x="475163" y="420690"/>
                </a:lnTo>
                <a:lnTo>
                  <a:pt x="438776" y="457774"/>
                </a:lnTo>
                <a:lnTo>
                  <a:pt x="397046" y="488763"/>
                </a:lnTo>
                <a:lnTo>
                  <a:pt x="352587" y="511966"/>
                </a:lnTo>
                <a:lnTo>
                  <a:pt x="306479" y="527389"/>
                </a:lnTo>
                <a:lnTo>
                  <a:pt x="259804" y="535034"/>
                </a:lnTo>
                <a:lnTo>
                  <a:pt x="213642" y="534908"/>
                </a:lnTo>
                <a:lnTo>
                  <a:pt x="169075" y="527012"/>
                </a:lnTo>
                <a:lnTo>
                  <a:pt x="127182" y="511353"/>
                </a:lnTo>
                <a:lnTo>
                  <a:pt x="89044" y="487933"/>
                </a:lnTo>
                <a:lnTo>
                  <a:pt x="55744" y="456758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01229" y="4569078"/>
            <a:ext cx="142240" cy="163195"/>
          </a:xfrm>
          <a:custGeom>
            <a:avLst/>
            <a:gdLst/>
            <a:ahLst/>
            <a:cxnLst/>
            <a:rect l="l" t="t" r="r" b="b"/>
            <a:pathLst>
              <a:path w="142240" h="163195">
                <a:moveTo>
                  <a:pt x="0" y="0"/>
                </a:moveTo>
                <a:lnTo>
                  <a:pt x="141859" y="16281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78981" y="3008883"/>
            <a:ext cx="779780" cy="859155"/>
          </a:xfrm>
          <a:custGeom>
            <a:avLst/>
            <a:gdLst/>
            <a:ahLst/>
            <a:cxnLst/>
            <a:rect l="l" t="t" r="r" b="b"/>
            <a:pathLst>
              <a:path w="779779" h="859154">
                <a:moveTo>
                  <a:pt x="0" y="0"/>
                </a:moveTo>
                <a:lnTo>
                  <a:pt x="779652" y="859154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87109" y="3996054"/>
            <a:ext cx="591820" cy="678180"/>
          </a:xfrm>
          <a:custGeom>
            <a:avLst/>
            <a:gdLst/>
            <a:ahLst/>
            <a:cxnLst/>
            <a:rect l="l" t="t" r="r" b="b"/>
            <a:pathLst>
              <a:path w="591820" h="678179">
                <a:moveTo>
                  <a:pt x="0" y="0"/>
                </a:moveTo>
                <a:lnTo>
                  <a:pt x="591819" y="677799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6388" y="2999232"/>
            <a:ext cx="1511935" cy="1203960"/>
          </a:xfrm>
          <a:custGeom>
            <a:avLst/>
            <a:gdLst/>
            <a:ahLst/>
            <a:cxnLst/>
            <a:rect l="l" t="t" r="r" b="b"/>
            <a:pathLst>
              <a:path w="1511935" h="1203960">
                <a:moveTo>
                  <a:pt x="530733" y="0"/>
                </a:moveTo>
                <a:lnTo>
                  <a:pt x="530733" y="300989"/>
                </a:lnTo>
                <a:lnTo>
                  <a:pt x="0" y="300989"/>
                </a:lnTo>
                <a:lnTo>
                  <a:pt x="0" y="902969"/>
                </a:lnTo>
                <a:lnTo>
                  <a:pt x="530733" y="902969"/>
                </a:lnTo>
                <a:lnTo>
                  <a:pt x="530733" y="1203959"/>
                </a:lnTo>
                <a:lnTo>
                  <a:pt x="1511808" y="601979"/>
                </a:lnTo>
                <a:lnTo>
                  <a:pt x="530733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908552" y="2471703"/>
            <a:ext cx="939800" cy="144843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80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600" b="1" dirty="0">
                <a:latin typeface="微软雅黑"/>
                <a:cs typeface="微软雅黑"/>
              </a:rPr>
              <a:t>左旋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5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5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2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24521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5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2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5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20736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00593" y="2526029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059546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509004" y="1732788"/>
            <a:ext cx="861060" cy="864235"/>
          </a:xfrm>
          <a:custGeom>
            <a:avLst/>
            <a:gdLst/>
            <a:ahLst/>
            <a:cxnLst/>
            <a:rect l="l" t="t" r="r" b="b"/>
            <a:pathLst>
              <a:path w="861059" h="864235">
                <a:moveTo>
                  <a:pt x="861060" y="0"/>
                </a:moveTo>
                <a:lnTo>
                  <a:pt x="0" y="864108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71816" y="1734311"/>
            <a:ext cx="632460" cy="862965"/>
          </a:xfrm>
          <a:custGeom>
            <a:avLst/>
            <a:gdLst/>
            <a:ahLst/>
            <a:cxnLst/>
            <a:rect l="l" t="t" r="r" b="b"/>
            <a:pathLst>
              <a:path w="632459" h="862964">
                <a:moveTo>
                  <a:pt x="0" y="0"/>
                </a:moveTo>
                <a:lnTo>
                  <a:pt x="632459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0051" y="3587948"/>
            <a:ext cx="574675" cy="507365"/>
          </a:xfrm>
          <a:custGeom>
            <a:avLst/>
            <a:gdLst/>
            <a:ahLst/>
            <a:cxnLst/>
            <a:rect l="l" t="t" r="r" b="b"/>
            <a:pathLst>
              <a:path w="574675" h="507364">
                <a:moveTo>
                  <a:pt x="294904" y="0"/>
                </a:moveTo>
                <a:lnTo>
                  <a:pt x="243190" y="5008"/>
                </a:lnTo>
                <a:lnTo>
                  <a:pt x="192893" y="18024"/>
                </a:lnTo>
                <a:lnTo>
                  <a:pt x="146931" y="38051"/>
                </a:lnTo>
                <a:lnTo>
                  <a:pt x="105978" y="64247"/>
                </a:lnTo>
                <a:lnTo>
                  <a:pt x="70711" y="95767"/>
                </a:lnTo>
                <a:lnTo>
                  <a:pt x="41804" y="131768"/>
                </a:lnTo>
                <a:lnTo>
                  <a:pt x="19933" y="171406"/>
                </a:lnTo>
                <a:lnTo>
                  <a:pt x="5773" y="213839"/>
                </a:lnTo>
                <a:lnTo>
                  <a:pt x="0" y="258222"/>
                </a:lnTo>
                <a:lnTo>
                  <a:pt x="3287" y="303712"/>
                </a:lnTo>
                <a:lnTo>
                  <a:pt x="15757" y="347584"/>
                </a:lnTo>
                <a:lnTo>
                  <a:pt x="36377" y="387304"/>
                </a:lnTo>
                <a:lnTo>
                  <a:pt x="64219" y="422311"/>
                </a:lnTo>
                <a:lnTo>
                  <a:pt x="98354" y="452047"/>
                </a:lnTo>
                <a:lnTo>
                  <a:pt x="137855" y="475953"/>
                </a:lnTo>
                <a:lnTo>
                  <a:pt x="181793" y="493469"/>
                </a:lnTo>
                <a:lnTo>
                  <a:pt x="229239" y="504036"/>
                </a:lnTo>
                <a:lnTo>
                  <a:pt x="279267" y="507095"/>
                </a:lnTo>
                <a:lnTo>
                  <a:pt x="330947" y="502086"/>
                </a:lnTo>
                <a:lnTo>
                  <a:pt x="381248" y="489070"/>
                </a:lnTo>
                <a:lnTo>
                  <a:pt x="427221" y="469043"/>
                </a:lnTo>
                <a:lnTo>
                  <a:pt x="468187" y="442848"/>
                </a:lnTo>
                <a:lnTo>
                  <a:pt x="503468" y="411328"/>
                </a:lnTo>
                <a:lnTo>
                  <a:pt x="532385" y="375326"/>
                </a:lnTo>
                <a:lnTo>
                  <a:pt x="554260" y="335688"/>
                </a:lnTo>
                <a:lnTo>
                  <a:pt x="568415" y="293255"/>
                </a:lnTo>
                <a:lnTo>
                  <a:pt x="574171" y="248872"/>
                </a:lnTo>
                <a:lnTo>
                  <a:pt x="570850" y="203382"/>
                </a:lnTo>
                <a:lnTo>
                  <a:pt x="558384" y="159510"/>
                </a:lnTo>
                <a:lnTo>
                  <a:pt x="537775" y="119790"/>
                </a:lnTo>
                <a:lnTo>
                  <a:pt x="509946" y="84783"/>
                </a:lnTo>
                <a:lnTo>
                  <a:pt x="475825" y="55047"/>
                </a:lnTo>
                <a:lnTo>
                  <a:pt x="436335" y="31141"/>
                </a:lnTo>
                <a:lnTo>
                  <a:pt x="392401" y="13625"/>
                </a:lnTo>
                <a:lnTo>
                  <a:pt x="344949" y="3058"/>
                </a:lnTo>
                <a:lnTo>
                  <a:pt x="29490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30051" y="3587948"/>
            <a:ext cx="574675" cy="507365"/>
          </a:xfrm>
          <a:custGeom>
            <a:avLst/>
            <a:gdLst/>
            <a:ahLst/>
            <a:cxnLst/>
            <a:rect l="l" t="t" r="r" b="b"/>
            <a:pathLst>
              <a:path w="574675" h="507364">
                <a:moveTo>
                  <a:pt x="3287" y="303712"/>
                </a:moveTo>
                <a:lnTo>
                  <a:pt x="0" y="258222"/>
                </a:lnTo>
                <a:lnTo>
                  <a:pt x="5773" y="213839"/>
                </a:lnTo>
                <a:lnTo>
                  <a:pt x="19933" y="171406"/>
                </a:lnTo>
                <a:lnTo>
                  <a:pt x="41804" y="131768"/>
                </a:lnTo>
                <a:lnTo>
                  <a:pt x="70711" y="95767"/>
                </a:lnTo>
                <a:lnTo>
                  <a:pt x="105978" y="64247"/>
                </a:lnTo>
                <a:lnTo>
                  <a:pt x="146931" y="38051"/>
                </a:lnTo>
                <a:lnTo>
                  <a:pt x="192893" y="18024"/>
                </a:lnTo>
                <a:lnTo>
                  <a:pt x="243190" y="5008"/>
                </a:lnTo>
                <a:lnTo>
                  <a:pt x="294904" y="0"/>
                </a:lnTo>
                <a:lnTo>
                  <a:pt x="344949" y="3058"/>
                </a:lnTo>
                <a:lnTo>
                  <a:pt x="392401" y="13625"/>
                </a:lnTo>
                <a:lnTo>
                  <a:pt x="436335" y="31141"/>
                </a:lnTo>
                <a:lnTo>
                  <a:pt x="475825" y="55047"/>
                </a:lnTo>
                <a:lnTo>
                  <a:pt x="509946" y="84783"/>
                </a:lnTo>
                <a:lnTo>
                  <a:pt x="537775" y="119790"/>
                </a:lnTo>
                <a:lnTo>
                  <a:pt x="558384" y="159510"/>
                </a:lnTo>
                <a:lnTo>
                  <a:pt x="570850" y="203382"/>
                </a:lnTo>
                <a:lnTo>
                  <a:pt x="574171" y="248872"/>
                </a:lnTo>
                <a:lnTo>
                  <a:pt x="568415" y="293255"/>
                </a:lnTo>
                <a:lnTo>
                  <a:pt x="554260" y="335688"/>
                </a:lnTo>
                <a:lnTo>
                  <a:pt x="532385" y="375326"/>
                </a:lnTo>
                <a:lnTo>
                  <a:pt x="503468" y="411328"/>
                </a:lnTo>
                <a:lnTo>
                  <a:pt x="468187" y="442848"/>
                </a:lnTo>
                <a:lnTo>
                  <a:pt x="427221" y="469043"/>
                </a:lnTo>
                <a:lnTo>
                  <a:pt x="381248" y="489070"/>
                </a:lnTo>
                <a:lnTo>
                  <a:pt x="330947" y="502086"/>
                </a:lnTo>
                <a:lnTo>
                  <a:pt x="279267" y="507095"/>
                </a:lnTo>
                <a:lnTo>
                  <a:pt x="229239" y="504036"/>
                </a:lnTo>
                <a:lnTo>
                  <a:pt x="181793" y="493469"/>
                </a:lnTo>
                <a:lnTo>
                  <a:pt x="137855" y="475953"/>
                </a:lnTo>
                <a:lnTo>
                  <a:pt x="98354" y="452047"/>
                </a:lnTo>
                <a:lnTo>
                  <a:pt x="64219" y="422311"/>
                </a:lnTo>
                <a:lnTo>
                  <a:pt x="36377" y="387304"/>
                </a:lnTo>
                <a:lnTo>
                  <a:pt x="15757" y="347584"/>
                </a:lnTo>
                <a:lnTo>
                  <a:pt x="3287" y="30371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35951" y="3814186"/>
            <a:ext cx="204549" cy="221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04053" y="5010150"/>
            <a:ext cx="784860" cy="1443355"/>
          </a:xfrm>
          <a:custGeom>
            <a:avLst/>
            <a:gdLst/>
            <a:ahLst/>
            <a:cxnLst/>
            <a:rect l="l" t="t" r="r" b="b"/>
            <a:pathLst>
              <a:path w="784860" h="1443354">
                <a:moveTo>
                  <a:pt x="494157" y="0"/>
                </a:moveTo>
                <a:lnTo>
                  <a:pt x="0" y="1443228"/>
                </a:lnTo>
                <a:lnTo>
                  <a:pt x="784860" y="1443228"/>
                </a:lnTo>
                <a:lnTo>
                  <a:pt x="49415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04053" y="5010150"/>
            <a:ext cx="784860" cy="1443355"/>
          </a:xfrm>
          <a:custGeom>
            <a:avLst/>
            <a:gdLst/>
            <a:ahLst/>
            <a:cxnLst/>
            <a:rect l="l" t="t" r="r" b="b"/>
            <a:pathLst>
              <a:path w="784860" h="1443354">
                <a:moveTo>
                  <a:pt x="494157" y="0"/>
                </a:moveTo>
                <a:lnTo>
                  <a:pt x="0" y="1443228"/>
                </a:lnTo>
                <a:lnTo>
                  <a:pt x="784860" y="1443228"/>
                </a:lnTo>
                <a:lnTo>
                  <a:pt x="494157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246496" y="5783071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525008" y="4107434"/>
            <a:ext cx="263525" cy="925194"/>
          </a:xfrm>
          <a:custGeom>
            <a:avLst/>
            <a:gdLst/>
            <a:ahLst/>
            <a:cxnLst/>
            <a:rect l="l" t="t" r="r" b="b"/>
            <a:pathLst>
              <a:path w="263525" h="925195">
                <a:moveTo>
                  <a:pt x="263270" y="0"/>
                </a:moveTo>
                <a:lnTo>
                  <a:pt x="0" y="92506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65190" y="3068954"/>
            <a:ext cx="243840" cy="534035"/>
          </a:xfrm>
          <a:custGeom>
            <a:avLst/>
            <a:gdLst/>
            <a:ahLst/>
            <a:cxnLst/>
            <a:rect l="l" t="t" r="r" b="b"/>
            <a:pathLst>
              <a:path w="243839" h="534035">
                <a:moveTo>
                  <a:pt x="0" y="533654"/>
                </a:moveTo>
                <a:lnTo>
                  <a:pt x="243839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84570" y="25656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84570" y="25656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236334" y="2589022"/>
            <a:ext cx="274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51573" y="4165472"/>
            <a:ext cx="747395" cy="909955"/>
          </a:xfrm>
          <a:custGeom>
            <a:avLst/>
            <a:gdLst/>
            <a:ahLst/>
            <a:cxnLst/>
            <a:rect l="l" t="t" r="r" b="b"/>
            <a:pathLst>
              <a:path w="747395" h="909954">
                <a:moveTo>
                  <a:pt x="227329" y="0"/>
                </a:moveTo>
                <a:lnTo>
                  <a:pt x="0" y="909574"/>
                </a:lnTo>
                <a:lnTo>
                  <a:pt x="746886" y="670432"/>
                </a:lnTo>
                <a:lnTo>
                  <a:pt x="227329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1573" y="4165472"/>
            <a:ext cx="747395" cy="909955"/>
          </a:xfrm>
          <a:custGeom>
            <a:avLst/>
            <a:gdLst/>
            <a:ahLst/>
            <a:cxnLst/>
            <a:rect l="l" t="t" r="r" b="b"/>
            <a:pathLst>
              <a:path w="747395" h="909954">
                <a:moveTo>
                  <a:pt x="227329" y="0"/>
                </a:moveTo>
                <a:lnTo>
                  <a:pt x="0" y="909574"/>
                </a:lnTo>
                <a:lnTo>
                  <a:pt x="746886" y="670432"/>
                </a:lnTo>
                <a:lnTo>
                  <a:pt x="227329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81443" y="4574413"/>
            <a:ext cx="176402" cy="240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17029" y="4693697"/>
            <a:ext cx="112410" cy="14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975292" y="5094999"/>
            <a:ext cx="568325" cy="512445"/>
          </a:xfrm>
          <a:custGeom>
            <a:avLst/>
            <a:gdLst/>
            <a:ahLst/>
            <a:cxnLst/>
            <a:rect l="l" t="t" r="r" b="b"/>
            <a:pathLst>
              <a:path w="568325" h="512445">
                <a:moveTo>
                  <a:pt x="307740" y="0"/>
                </a:moveTo>
                <a:lnTo>
                  <a:pt x="257747" y="3691"/>
                </a:lnTo>
                <a:lnTo>
                  <a:pt x="207193" y="15607"/>
                </a:lnTo>
                <a:lnTo>
                  <a:pt x="159082" y="35269"/>
                </a:lnTo>
                <a:lnTo>
                  <a:pt x="116213" y="61296"/>
                </a:lnTo>
                <a:lnTo>
                  <a:pt x="79144" y="92762"/>
                </a:lnTo>
                <a:lnTo>
                  <a:pt x="48430" y="128740"/>
                </a:lnTo>
                <a:lnTo>
                  <a:pt x="24631" y="168304"/>
                </a:lnTo>
                <a:lnTo>
                  <a:pt x="8301" y="210528"/>
                </a:lnTo>
                <a:lnTo>
                  <a:pt x="0" y="254487"/>
                </a:lnTo>
                <a:lnTo>
                  <a:pt x="283" y="299253"/>
                </a:lnTo>
                <a:lnTo>
                  <a:pt x="9708" y="343902"/>
                </a:lnTo>
                <a:lnTo>
                  <a:pt x="27938" y="385683"/>
                </a:lnTo>
                <a:lnTo>
                  <a:pt x="53688" y="422264"/>
                </a:lnTo>
                <a:lnTo>
                  <a:pt x="85964" y="453212"/>
                </a:lnTo>
                <a:lnTo>
                  <a:pt x="123771" y="478095"/>
                </a:lnTo>
                <a:lnTo>
                  <a:pt x="166116" y="496482"/>
                </a:lnTo>
                <a:lnTo>
                  <a:pt x="212004" y="507942"/>
                </a:lnTo>
                <a:lnTo>
                  <a:pt x="260442" y="512043"/>
                </a:lnTo>
                <a:lnTo>
                  <a:pt x="310435" y="508354"/>
                </a:lnTo>
                <a:lnTo>
                  <a:pt x="360990" y="496441"/>
                </a:lnTo>
                <a:lnTo>
                  <a:pt x="409100" y="476775"/>
                </a:lnTo>
                <a:lnTo>
                  <a:pt x="451969" y="450747"/>
                </a:lnTo>
                <a:lnTo>
                  <a:pt x="489039" y="419282"/>
                </a:lnTo>
                <a:lnTo>
                  <a:pt x="519752" y="383309"/>
                </a:lnTo>
                <a:lnTo>
                  <a:pt x="543552" y="343755"/>
                </a:lnTo>
                <a:lnTo>
                  <a:pt x="559881" y="301545"/>
                </a:lnTo>
                <a:lnTo>
                  <a:pt x="568183" y="257609"/>
                </a:lnTo>
                <a:lnTo>
                  <a:pt x="567900" y="212871"/>
                </a:lnTo>
                <a:lnTo>
                  <a:pt x="558475" y="168261"/>
                </a:lnTo>
                <a:lnTo>
                  <a:pt x="540244" y="126441"/>
                </a:lnTo>
                <a:lnTo>
                  <a:pt x="514494" y="89832"/>
                </a:lnTo>
                <a:lnTo>
                  <a:pt x="482218" y="58862"/>
                </a:lnTo>
                <a:lnTo>
                  <a:pt x="444411" y="33963"/>
                </a:lnTo>
                <a:lnTo>
                  <a:pt x="402066" y="15566"/>
                </a:lnTo>
                <a:lnTo>
                  <a:pt x="356178" y="4101"/>
                </a:lnTo>
                <a:lnTo>
                  <a:pt x="30774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975292" y="5094999"/>
            <a:ext cx="568325" cy="512445"/>
          </a:xfrm>
          <a:custGeom>
            <a:avLst/>
            <a:gdLst/>
            <a:ahLst/>
            <a:cxnLst/>
            <a:rect l="l" t="t" r="r" b="b"/>
            <a:pathLst>
              <a:path w="568325" h="512445">
                <a:moveTo>
                  <a:pt x="9708" y="343902"/>
                </a:moveTo>
                <a:lnTo>
                  <a:pt x="283" y="299253"/>
                </a:lnTo>
                <a:lnTo>
                  <a:pt x="0" y="254487"/>
                </a:lnTo>
                <a:lnTo>
                  <a:pt x="8301" y="210528"/>
                </a:lnTo>
                <a:lnTo>
                  <a:pt x="24631" y="168304"/>
                </a:lnTo>
                <a:lnTo>
                  <a:pt x="48430" y="128740"/>
                </a:lnTo>
                <a:lnTo>
                  <a:pt x="79144" y="92762"/>
                </a:lnTo>
                <a:lnTo>
                  <a:pt x="116213" y="61296"/>
                </a:lnTo>
                <a:lnTo>
                  <a:pt x="159082" y="35269"/>
                </a:lnTo>
                <a:lnTo>
                  <a:pt x="207193" y="15607"/>
                </a:lnTo>
                <a:lnTo>
                  <a:pt x="257747" y="3691"/>
                </a:lnTo>
                <a:lnTo>
                  <a:pt x="307740" y="0"/>
                </a:lnTo>
                <a:lnTo>
                  <a:pt x="356178" y="4101"/>
                </a:lnTo>
                <a:lnTo>
                  <a:pt x="402066" y="15566"/>
                </a:lnTo>
                <a:lnTo>
                  <a:pt x="444411" y="33963"/>
                </a:lnTo>
                <a:lnTo>
                  <a:pt x="482218" y="58862"/>
                </a:lnTo>
                <a:lnTo>
                  <a:pt x="514494" y="89832"/>
                </a:lnTo>
                <a:lnTo>
                  <a:pt x="540244" y="126441"/>
                </a:lnTo>
                <a:lnTo>
                  <a:pt x="558475" y="168261"/>
                </a:lnTo>
                <a:lnTo>
                  <a:pt x="567900" y="212871"/>
                </a:lnTo>
                <a:lnTo>
                  <a:pt x="568183" y="257609"/>
                </a:lnTo>
                <a:lnTo>
                  <a:pt x="559881" y="301545"/>
                </a:lnTo>
                <a:lnTo>
                  <a:pt x="543552" y="343755"/>
                </a:lnTo>
                <a:lnTo>
                  <a:pt x="519752" y="383309"/>
                </a:lnTo>
                <a:lnTo>
                  <a:pt x="489039" y="419282"/>
                </a:lnTo>
                <a:lnTo>
                  <a:pt x="451969" y="450747"/>
                </a:lnTo>
                <a:lnTo>
                  <a:pt x="409100" y="476775"/>
                </a:lnTo>
                <a:lnTo>
                  <a:pt x="360990" y="496441"/>
                </a:lnTo>
                <a:lnTo>
                  <a:pt x="310435" y="508354"/>
                </a:lnTo>
                <a:lnTo>
                  <a:pt x="260442" y="512043"/>
                </a:lnTo>
                <a:lnTo>
                  <a:pt x="212004" y="507942"/>
                </a:lnTo>
                <a:lnTo>
                  <a:pt x="166116" y="496482"/>
                </a:lnTo>
                <a:lnTo>
                  <a:pt x="123771" y="478095"/>
                </a:lnTo>
                <a:lnTo>
                  <a:pt x="85964" y="453212"/>
                </a:lnTo>
                <a:lnTo>
                  <a:pt x="53688" y="422264"/>
                </a:lnTo>
                <a:lnTo>
                  <a:pt x="27938" y="385683"/>
                </a:lnTo>
                <a:lnTo>
                  <a:pt x="9708" y="34390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15936" y="4951603"/>
            <a:ext cx="66040" cy="205740"/>
          </a:xfrm>
          <a:custGeom>
            <a:avLst/>
            <a:gdLst/>
            <a:ahLst/>
            <a:cxnLst/>
            <a:rect l="l" t="t" r="r" b="b"/>
            <a:pathLst>
              <a:path w="66040" h="205739">
                <a:moveTo>
                  <a:pt x="0" y="0"/>
                </a:moveTo>
                <a:lnTo>
                  <a:pt x="65786" y="20561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610984" y="2988691"/>
            <a:ext cx="386080" cy="1203325"/>
          </a:xfrm>
          <a:custGeom>
            <a:avLst/>
            <a:gdLst/>
            <a:ahLst/>
            <a:cxnLst/>
            <a:rect l="l" t="t" r="r" b="b"/>
            <a:pathLst>
              <a:path w="386079" h="1203325">
                <a:moveTo>
                  <a:pt x="0" y="0"/>
                </a:moveTo>
                <a:lnTo>
                  <a:pt x="386080" y="120319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53252" y="4911597"/>
            <a:ext cx="765175" cy="886460"/>
          </a:xfrm>
          <a:custGeom>
            <a:avLst/>
            <a:gdLst/>
            <a:ahLst/>
            <a:cxnLst/>
            <a:rect l="l" t="t" r="r" b="b"/>
            <a:pathLst>
              <a:path w="765175" h="886460">
                <a:moveTo>
                  <a:pt x="305181" y="0"/>
                </a:moveTo>
                <a:lnTo>
                  <a:pt x="0" y="886371"/>
                </a:lnTo>
                <a:lnTo>
                  <a:pt x="764794" y="712889"/>
                </a:lnTo>
                <a:lnTo>
                  <a:pt x="30518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53252" y="4911597"/>
            <a:ext cx="765175" cy="886460"/>
          </a:xfrm>
          <a:custGeom>
            <a:avLst/>
            <a:gdLst/>
            <a:ahLst/>
            <a:cxnLst/>
            <a:rect l="l" t="t" r="r" b="b"/>
            <a:pathLst>
              <a:path w="765175" h="886460">
                <a:moveTo>
                  <a:pt x="305181" y="0"/>
                </a:moveTo>
                <a:lnTo>
                  <a:pt x="0" y="886371"/>
                </a:lnTo>
                <a:lnTo>
                  <a:pt x="764794" y="712889"/>
                </a:lnTo>
                <a:lnTo>
                  <a:pt x="305181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94348" y="5373623"/>
            <a:ext cx="177164" cy="236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18938" y="5501745"/>
            <a:ext cx="115008" cy="155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06359" y="5928225"/>
            <a:ext cx="573405" cy="507365"/>
          </a:xfrm>
          <a:custGeom>
            <a:avLst/>
            <a:gdLst/>
            <a:ahLst/>
            <a:cxnLst/>
            <a:rect l="l" t="t" r="r" b="b"/>
            <a:pathLst>
              <a:path w="573404" h="507364">
                <a:moveTo>
                  <a:pt x="282094" y="0"/>
                </a:moveTo>
                <a:lnTo>
                  <a:pt x="230686" y="7488"/>
                </a:lnTo>
                <a:lnTo>
                  <a:pt x="181074" y="22911"/>
                </a:lnTo>
                <a:lnTo>
                  <a:pt x="136125" y="45130"/>
                </a:lnTo>
                <a:lnTo>
                  <a:pt x="96475" y="73268"/>
                </a:lnTo>
                <a:lnTo>
                  <a:pt x="62762" y="106450"/>
                </a:lnTo>
                <a:lnTo>
                  <a:pt x="35621" y="143801"/>
                </a:lnTo>
                <a:lnTo>
                  <a:pt x="15689" y="184447"/>
                </a:lnTo>
                <a:lnTo>
                  <a:pt x="3603" y="227510"/>
                </a:lnTo>
                <a:lnTo>
                  <a:pt x="0" y="272118"/>
                </a:lnTo>
                <a:lnTo>
                  <a:pt x="5515" y="317393"/>
                </a:lnTo>
                <a:lnTo>
                  <a:pt x="20084" y="360611"/>
                </a:lnTo>
                <a:lnTo>
                  <a:pt x="42583" y="399294"/>
                </a:lnTo>
                <a:lnTo>
                  <a:pt x="72063" y="432926"/>
                </a:lnTo>
                <a:lnTo>
                  <a:pt x="107573" y="460994"/>
                </a:lnTo>
                <a:lnTo>
                  <a:pt x="148163" y="482980"/>
                </a:lnTo>
                <a:lnTo>
                  <a:pt x="192882" y="498371"/>
                </a:lnTo>
                <a:lnTo>
                  <a:pt x="240782" y="506650"/>
                </a:lnTo>
                <a:lnTo>
                  <a:pt x="290911" y="507304"/>
                </a:lnTo>
                <a:lnTo>
                  <a:pt x="342319" y="499816"/>
                </a:lnTo>
                <a:lnTo>
                  <a:pt x="391931" y="484392"/>
                </a:lnTo>
                <a:lnTo>
                  <a:pt x="436880" y="462173"/>
                </a:lnTo>
                <a:lnTo>
                  <a:pt x="476530" y="434035"/>
                </a:lnTo>
                <a:lnTo>
                  <a:pt x="510243" y="400853"/>
                </a:lnTo>
                <a:lnTo>
                  <a:pt x="537384" y="363502"/>
                </a:lnTo>
                <a:lnTo>
                  <a:pt x="557316" y="322857"/>
                </a:lnTo>
                <a:lnTo>
                  <a:pt x="569402" y="279793"/>
                </a:lnTo>
                <a:lnTo>
                  <a:pt x="573005" y="235186"/>
                </a:lnTo>
                <a:lnTo>
                  <a:pt x="567490" y="189910"/>
                </a:lnTo>
                <a:lnTo>
                  <a:pt x="552921" y="146693"/>
                </a:lnTo>
                <a:lnTo>
                  <a:pt x="530422" y="108010"/>
                </a:lnTo>
                <a:lnTo>
                  <a:pt x="500942" y="74377"/>
                </a:lnTo>
                <a:lnTo>
                  <a:pt x="465432" y="46310"/>
                </a:lnTo>
                <a:lnTo>
                  <a:pt x="424842" y="24323"/>
                </a:lnTo>
                <a:lnTo>
                  <a:pt x="380123" y="8933"/>
                </a:lnTo>
                <a:lnTo>
                  <a:pt x="332223" y="653"/>
                </a:lnTo>
                <a:lnTo>
                  <a:pt x="282094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06359" y="5928225"/>
            <a:ext cx="573405" cy="507365"/>
          </a:xfrm>
          <a:custGeom>
            <a:avLst/>
            <a:gdLst/>
            <a:ahLst/>
            <a:cxnLst/>
            <a:rect l="l" t="t" r="r" b="b"/>
            <a:pathLst>
              <a:path w="573404" h="507364">
                <a:moveTo>
                  <a:pt x="5515" y="317393"/>
                </a:moveTo>
                <a:lnTo>
                  <a:pt x="0" y="272118"/>
                </a:lnTo>
                <a:lnTo>
                  <a:pt x="3603" y="227510"/>
                </a:lnTo>
                <a:lnTo>
                  <a:pt x="15689" y="184447"/>
                </a:lnTo>
                <a:lnTo>
                  <a:pt x="35621" y="143801"/>
                </a:lnTo>
                <a:lnTo>
                  <a:pt x="62762" y="106450"/>
                </a:lnTo>
                <a:lnTo>
                  <a:pt x="96475" y="73268"/>
                </a:lnTo>
                <a:lnTo>
                  <a:pt x="136125" y="45130"/>
                </a:lnTo>
                <a:lnTo>
                  <a:pt x="181074" y="22911"/>
                </a:lnTo>
                <a:lnTo>
                  <a:pt x="230686" y="7488"/>
                </a:lnTo>
                <a:lnTo>
                  <a:pt x="282094" y="0"/>
                </a:lnTo>
                <a:lnTo>
                  <a:pt x="332223" y="653"/>
                </a:lnTo>
                <a:lnTo>
                  <a:pt x="380123" y="8933"/>
                </a:lnTo>
                <a:lnTo>
                  <a:pt x="424842" y="24323"/>
                </a:lnTo>
                <a:lnTo>
                  <a:pt x="465432" y="46310"/>
                </a:lnTo>
                <a:lnTo>
                  <a:pt x="500942" y="74377"/>
                </a:lnTo>
                <a:lnTo>
                  <a:pt x="530422" y="108010"/>
                </a:lnTo>
                <a:lnTo>
                  <a:pt x="552921" y="146693"/>
                </a:lnTo>
                <a:lnTo>
                  <a:pt x="567490" y="189910"/>
                </a:lnTo>
                <a:lnTo>
                  <a:pt x="573005" y="235186"/>
                </a:lnTo>
                <a:lnTo>
                  <a:pt x="569402" y="279793"/>
                </a:lnTo>
                <a:lnTo>
                  <a:pt x="557316" y="322857"/>
                </a:lnTo>
                <a:lnTo>
                  <a:pt x="537384" y="363502"/>
                </a:lnTo>
                <a:lnTo>
                  <a:pt x="510243" y="400853"/>
                </a:lnTo>
                <a:lnTo>
                  <a:pt x="476530" y="434035"/>
                </a:lnTo>
                <a:lnTo>
                  <a:pt x="436880" y="462173"/>
                </a:lnTo>
                <a:lnTo>
                  <a:pt x="391931" y="484392"/>
                </a:lnTo>
                <a:lnTo>
                  <a:pt x="342319" y="499816"/>
                </a:lnTo>
                <a:lnTo>
                  <a:pt x="290911" y="507304"/>
                </a:lnTo>
                <a:lnTo>
                  <a:pt x="240782" y="506650"/>
                </a:lnTo>
                <a:lnTo>
                  <a:pt x="192882" y="498371"/>
                </a:lnTo>
                <a:lnTo>
                  <a:pt x="148163" y="482980"/>
                </a:lnTo>
                <a:lnTo>
                  <a:pt x="107573" y="460994"/>
                </a:lnTo>
                <a:lnTo>
                  <a:pt x="72063" y="432926"/>
                </a:lnTo>
                <a:lnTo>
                  <a:pt x="42583" y="399294"/>
                </a:lnTo>
                <a:lnTo>
                  <a:pt x="20084" y="360611"/>
                </a:lnTo>
                <a:lnTo>
                  <a:pt x="5515" y="317393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20790" y="5719470"/>
            <a:ext cx="48260" cy="210820"/>
          </a:xfrm>
          <a:custGeom>
            <a:avLst/>
            <a:gdLst/>
            <a:ahLst/>
            <a:cxnLst/>
            <a:rect l="l" t="t" r="r" b="b"/>
            <a:pathLst>
              <a:path w="48260" h="210820">
                <a:moveTo>
                  <a:pt x="0" y="0"/>
                </a:moveTo>
                <a:lnTo>
                  <a:pt x="47751" y="21055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71489" y="4018026"/>
            <a:ext cx="173355" cy="883285"/>
          </a:xfrm>
          <a:custGeom>
            <a:avLst/>
            <a:gdLst/>
            <a:ahLst/>
            <a:cxnLst/>
            <a:rect l="l" t="t" r="r" b="b"/>
            <a:pathLst>
              <a:path w="173354" h="883285">
                <a:moveTo>
                  <a:pt x="0" y="0"/>
                </a:moveTo>
                <a:lnTo>
                  <a:pt x="172847" y="883031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6284" y="3130295"/>
            <a:ext cx="1511935" cy="1146175"/>
          </a:xfrm>
          <a:custGeom>
            <a:avLst/>
            <a:gdLst/>
            <a:ahLst/>
            <a:cxnLst/>
            <a:rect l="l" t="t" r="r" b="b"/>
            <a:pathLst>
              <a:path w="1511935" h="1146175">
                <a:moveTo>
                  <a:pt x="577850" y="0"/>
                </a:moveTo>
                <a:lnTo>
                  <a:pt x="577850" y="286512"/>
                </a:lnTo>
                <a:lnTo>
                  <a:pt x="0" y="286512"/>
                </a:lnTo>
                <a:lnTo>
                  <a:pt x="0" y="859535"/>
                </a:lnTo>
                <a:lnTo>
                  <a:pt x="577850" y="859535"/>
                </a:lnTo>
                <a:lnTo>
                  <a:pt x="577850" y="1146047"/>
                </a:lnTo>
                <a:lnTo>
                  <a:pt x="1511807" y="573023"/>
                </a:lnTo>
                <a:lnTo>
                  <a:pt x="577850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49751" y="3447415"/>
            <a:ext cx="939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微软雅黑"/>
                <a:cs typeface="微软雅黑"/>
              </a:rPr>
              <a:t>右旋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48454" y="2512821"/>
            <a:ext cx="63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536942" y="15781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36942" y="157810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732521" y="1602486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3014" y="2803398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0" y="0"/>
                </a:moveTo>
                <a:lnTo>
                  <a:pt x="0" y="1444752"/>
                </a:lnTo>
                <a:lnTo>
                  <a:pt x="783335" y="14447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13014" y="2803398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0" y="0"/>
                </a:moveTo>
                <a:lnTo>
                  <a:pt x="0" y="1444752"/>
                </a:lnTo>
                <a:lnTo>
                  <a:pt x="783335" y="14447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371331" y="3584194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591300" y="1798320"/>
            <a:ext cx="944880" cy="52069"/>
          </a:xfrm>
          <a:custGeom>
            <a:avLst/>
            <a:gdLst/>
            <a:ahLst/>
            <a:cxnLst/>
            <a:rect l="l" t="t" r="r" b="b"/>
            <a:pathLst>
              <a:path w="944879" h="52069">
                <a:moveTo>
                  <a:pt x="944879" y="51815"/>
                </a:moveTo>
                <a:lnTo>
                  <a:pt x="0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82711" y="2013204"/>
            <a:ext cx="634365" cy="861060"/>
          </a:xfrm>
          <a:custGeom>
            <a:avLst/>
            <a:gdLst/>
            <a:ahLst/>
            <a:cxnLst/>
            <a:rect l="l" t="t" r="r" b="b"/>
            <a:pathLst>
              <a:path w="634365" h="861060">
                <a:moveTo>
                  <a:pt x="0" y="0"/>
                </a:moveTo>
                <a:lnTo>
                  <a:pt x="633984" y="86106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82740" y="3153029"/>
            <a:ext cx="747395" cy="909955"/>
          </a:xfrm>
          <a:custGeom>
            <a:avLst/>
            <a:gdLst/>
            <a:ahLst/>
            <a:cxnLst/>
            <a:rect l="l" t="t" r="r" b="b"/>
            <a:pathLst>
              <a:path w="747395" h="909954">
                <a:moveTo>
                  <a:pt x="227202" y="0"/>
                </a:moveTo>
                <a:lnTo>
                  <a:pt x="0" y="909447"/>
                </a:lnTo>
                <a:lnTo>
                  <a:pt x="746886" y="670433"/>
                </a:lnTo>
                <a:lnTo>
                  <a:pt x="227202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82740" y="3153029"/>
            <a:ext cx="747395" cy="909955"/>
          </a:xfrm>
          <a:custGeom>
            <a:avLst/>
            <a:gdLst/>
            <a:ahLst/>
            <a:cxnLst/>
            <a:rect l="l" t="t" r="r" b="b"/>
            <a:pathLst>
              <a:path w="747395" h="909954">
                <a:moveTo>
                  <a:pt x="227202" y="0"/>
                </a:moveTo>
                <a:lnTo>
                  <a:pt x="0" y="909447"/>
                </a:lnTo>
                <a:lnTo>
                  <a:pt x="746886" y="670433"/>
                </a:lnTo>
                <a:lnTo>
                  <a:pt x="227202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12609" y="3561969"/>
            <a:ext cx="176403" cy="240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148194" y="3681174"/>
            <a:ext cx="112410" cy="14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06458" y="4082428"/>
            <a:ext cx="568325" cy="512445"/>
          </a:xfrm>
          <a:custGeom>
            <a:avLst/>
            <a:gdLst/>
            <a:ahLst/>
            <a:cxnLst/>
            <a:rect l="l" t="t" r="r" b="b"/>
            <a:pathLst>
              <a:path w="568325" h="512445">
                <a:moveTo>
                  <a:pt x="307740" y="0"/>
                </a:moveTo>
                <a:lnTo>
                  <a:pt x="257747" y="3691"/>
                </a:lnTo>
                <a:lnTo>
                  <a:pt x="207193" y="15607"/>
                </a:lnTo>
                <a:lnTo>
                  <a:pt x="159082" y="35269"/>
                </a:lnTo>
                <a:lnTo>
                  <a:pt x="116213" y="61296"/>
                </a:lnTo>
                <a:lnTo>
                  <a:pt x="79144" y="92762"/>
                </a:lnTo>
                <a:lnTo>
                  <a:pt x="48430" y="128740"/>
                </a:lnTo>
                <a:lnTo>
                  <a:pt x="24631" y="168304"/>
                </a:lnTo>
                <a:lnTo>
                  <a:pt x="8301" y="210528"/>
                </a:lnTo>
                <a:lnTo>
                  <a:pt x="0" y="254487"/>
                </a:lnTo>
                <a:lnTo>
                  <a:pt x="283" y="299253"/>
                </a:lnTo>
                <a:lnTo>
                  <a:pt x="9708" y="343902"/>
                </a:lnTo>
                <a:lnTo>
                  <a:pt x="27938" y="385683"/>
                </a:lnTo>
                <a:lnTo>
                  <a:pt x="53688" y="422264"/>
                </a:lnTo>
                <a:lnTo>
                  <a:pt x="85964" y="453211"/>
                </a:lnTo>
                <a:lnTo>
                  <a:pt x="123771" y="478094"/>
                </a:lnTo>
                <a:lnTo>
                  <a:pt x="166116" y="496480"/>
                </a:lnTo>
                <a:lnTo>
                  <a:pt x="212004" y="507939"/>
                </a:lnTo>
                <a:lnTo>
                  <a:pt x="260442" y="512037"/>
                </a:lnTo>
                <a:lnTo>
                  <a:pt x="310435" y="508345"/>
                </a:lnTo>
                <a:lnTo>
                  <a:pt x="360990" y="496429"/>
                </a:lnTo>
                <a:lnTo>
                  <a:pt x="409100" y="476767"/>
                </a:lnTo>
                <a:lnTo>
                  <a:pt x="451969" y="450741"/>
                </a:lnTo>
                <a:lnTo>
                  <a:pt x="489039" y="419279"/>
                </a:lnTo>
                <a:lnTo>
                  <a:pt x="519752" y="383307"/>
                </a:lnTo>
                <a:lnTo>
                  <a:pt x="543552" y="343753"/>
                </a:lnTo>
                <a:lnTo>
                  <a:pt x="559881" y="301545"/>
                </a:lnTo>
                <a:lnTo>
                  <a:pt x="568183" y="257608"/>
                </a:lnTo>
                <a:lnTo>
                  <a:pt x="567900" y="212871"/>
                </a:lnTo>
                <a:lnTo>
                  <a:pt x="558475" y="168261"/>
                </a:lnTo>
                <a:lnTo>
                  <a:pt x="540244" y="126441"/>
                </a:lnTo>
                <a:lnTo>
                  <a:pt x="514494" y="89832"/>
                </a:lnTo>
                <a:lnTo>
                  <a:pt x="482218" y="58862"/>
                </a:lnTo>
                <a:lnTo>
                  <a:pt x="444411" y="33963"/>
                </a:lnTo>
                <a:lnTo>
                  <a:pt x="402066" y="15566"/>
                </a:lnTo>
                <a:lnTo>
                  <a:pt x="356178" y="4101"/>
                </a:lnTo>
                <a:lnTo>
                  <a:pt x="307740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06458" y="4082428"/>
            <a:ext cx="568325" cy="512445"/>
          </a:xfrm>
          <a:custGeom>
            <a:avLst/>
            <a:gdLst/>
            <a:ahLst/>
            <a:cxnLst/>
            <a:rect l="l" t="t" r="r" b="b"/>
            <a:pathLst>
              <a:path w="568325" h="512445">
                <a:moveTo>
                  <a:pt x="9708" y="343902"/>
                </a:moveTo>
                <a:lnTo>
                  <a:pt x="283" y="299253"/>
                </a:lnTo>
                <a:lnTo>
                  <a:pt x="0" y="254487"/>
                </a:lnTo>
                <a:lnTo>
                  <a:pt x="8301" y="210528"/>
                </a:lnTo>
                <a:lnTo>
                  <a:pt x="24631" y="168304"/>
                </a:lnTo>
                <a:lnTo>
                  <a:pt x="48430" y="128740"/>
                </a:lnTo>
                <a:lnTo>
                  <a:pt x="79144" y="92762"/>
                </a:lnTo>
                <a:lnTo>
                  <a:pt x="116213" y="61296"/>
                </a:lnTo>
                <a:lnTo>
                  <a:pt x="159082" y="35269"/>
                </a:lnTo>
                <a:lnTo>
                  <a:pt x="207193" y="15607"/>
                </a:lnTo>
                <a:lnTo>
                  <a:pt x="257747" y="3691"/>
                </a:lnTo>
                <a:lnTo>
                  <a:pt x="307740" y="0"/>
                </a:lnTo>
                <a:lnTo>
                  <a:pt x="356178" y="4101"/>
                </a:lnTo>
                <a:lnTo>
                  <a:pt x="402066" y="15566"/>
                </a:lnTo>
                <a:lnTo>
                  <a:pt x="444411" y="33963"/>
                </a:lnTo>
                <a:lnTo>
                  <a:pt x="482218" y="58862"/>
                </a:lnTo>
                <a:lnTo>
                  <a:pt x="514494" y="89832"/>
                </a:lnTo>
                <a:lnTo>
                  <a:pt x="540244" y="126441"/>
                </a:lnTo>
                <a:lnTo>
                  <a:pt x="558475" y="168261"/>
                </a:lnTo>
                <a:lnTo>
                  <a:pt x="567900" y="212871"/>
                </a:lnTo>
                <a:lnTo>
                  <a:pt x="568183" y="257608"/>
                </a:lnTo>
                <a:lnTo>
                  <a:pt x="559881" y="301545"/>
                </a:lnTo>
                <a:lnTo>
                  <a:pt x="543552" y="343753"/>
                </a:lnTo>
                <a:lnTo>
                  <a:pt x="519752" y="383307"/>
                </a:lnTo>
                <a:lnTo>
                  <a:pt x="489039" y="419279"/>
                </a:lnTo>
                <a:lnTo>
                  <a:pt x="451969" y="450741"/>
                </a:lnTo>
                <a:lnTo>
                  <a:pt x="409100" y="476767"/>
                </a:lnTo>
                <a:lnTo>
                  <a:pt x="360990" y="496429"/>
                </a:lnTo>
                <a:lnTo>
                  <a:pt x="310435" y="508345"/>
                </a:lnTo>
                <a:lnTo>
                  <a:pt x="260442" y="512037"/>
                </a:lnTo>
                <a:lnTo>
                  <a:pt x="212004" y="507939"/>
                </a:lnTo>
                <a:lnTo>
                  <a:pt x="166116" y="496480"/>
                </a:lnTo>
                <a:lnTo>
                  <a:pt x="123771" y="478094"/>
                </a:lnTo>
                <a:lnTo>
                  <a:pt x="85964" y="453211"/>
                </a:lnTo>
                <a:lnTo>
                  <a:pt x="53688" y="422264"/>
                </a:lnTo>
                <a:lnTo>
                  <a:pt x="27938" y="385683"/>
                </a:lnTo>
                <a:lnTo>
                  <a:pt x="9708" y="34390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46976" y="3939032"/>
            <a:ext cx="66040" cy="205740"/>
          </a:xfrm>
          <a:custGeom>
            <a:avLst/>
            <a:gdLst/>
            <a:ahLst/>
            <a:cxnLst/>
            <a:rect l="l" t="t" r="r" b="b"/>
            <a:pathLst>
              <a:path w="66040" h="205739">
                <a:moveTo>
                  <a:pt x="0" y="0"/>
                </a:moveTo>
                <a:lnTo>
                  <a:pt x="65913" y="20561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93738" y="2150998"/>
            <a:ext cx="134620" cy="1028700"/>
          </a:xfrm>
          <a:custGeom>
            <a:avLst/>
            <a:gdLst/>
            <a:ahLst/>
            <a:cxnLst/>
            <a:rect l="l" t="t" r="r" b="b"/>
            <a:pathLst>
              <a:path w="134620" h="1028700">
                <a:moveTo>
                  <a:pt x="0" y="0"/>
                </a:moveTo>
                <a:lnTo>
                  <a:pt x="134492" y="102844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561184" y="2575381"/>
            <a:ext cx="574675" cy="507365"/>
          </a:xfrm>
          <a:custGeom>
            <a:avLst/>
            <a:gdLst/>
            <a:ahLst/>
            <a:cxnLst/>
            <a:rect l="l" t="t" r="r" b="b"/>
            <a:pathLst>
              <a:path w="574675" h="507364">
                <a:moveTo>
                  <a:pt x="294937" y="0"/>
                </a:moveTo>
                <a:lnTo>
                  <a:pt x="243223" y="5004"/>
                </a:lnTo>
                <a:lnTo>
                  <a:pt x="192922" y="18020"/>
                </a:lnTo>
                <a:lnTo>
                  <a:pt x="146949" y="38047"/>
                </a:lnTo>
                <a:lnTo>
                  <a:pt x="105984" y="64242"/>
                </a:lnTo>
                <a:lnTo>
                  <a:pt x="70703" y="95762"/>
                </a:lnTo>
                <a:lnTo>
                  <a:pt x="41786" y="131763"/>
                </a:lnTo>
                <a:lnTo>
                  <a:pt x="19910" y="171402"/>
                </a:lnTo>
                <a:lnTo>
                  <a:pt x="5756" y="213835"/>
                </a:lnTo>
                <a:lnTo>
                  <a:pt x="0" y="258218"/>
                </a:lnTo>
                <a:lnTo>
                  <a:pt x="3320" y="303708"/>
                </a:lnTo>
                <a:lnTo>
                  <a:pt x="15786" y="347580"/>
                </a:lnTo>
                <a:lnTo>
                  <a:pt x="36396" y="387300"/>
                </a:lnTo>
                <a:lnTo>
                  <a:pt x="64224" y="422307"/>
                </a:lnTo>
                <a:lnTo>
                  <a:pt x="98346" y="452043"/>
                </a:lnTo>
                <a:lnTo>
                  <a:pt x="137836" y="475949"/>
                </a:lnTo>
                <a:lnTo>
                  <a:pt x="181770" y="493465"/>
                </a:lnTo>
                <a:lnTo>
                  <a:pt x="229222" y="504032"/>
                </a:lnTo>
                <a:lnTo>
                  <a:pt x="279267" y="507090"/>
                </a:lnTo>
                <a:lnTo>
                  <a:pt x="330980" y="502082"/>
                </a:lnTo>
                <a:lnTo>
                  <a:pt x="381282" y="489066"/>
                </a:lnTo>
                <a:lnTo>
                  <a:pt x="427255" y="469039"/>
                </a:lnTo>
                <a:lnTo>
                  <a:pt x="468220" y="442843"/>
                </a:lnTo>
                <a:lnTo>
                  <a:pt x="503501" y="411323"/>
                </a:lnTo>
                <a:lnTo>
                  <a:pt x="532418" y="375322"/>
                </a:lnTo>
                <a:lnTo>
                  <a:pt x="554294" y="335684"/>
                </a:lnTo>
                <a:lnTo>
                  <a:pt x="568448" y="293251"/>
                </a:lnTo>
                <a:lnTo>
                  <a:pt x="574204" y="248868"/>
                </a:lnTo>
                <a:lnTo>
                  <a:pt x="570883" y="203378"/>
                </a:lnTo>
                <a:lnTo>
                  <a:pt x="558418" y="159539"/>
                </a:lnTo>
                <a:lnTo>
                  <a:pt x="537808" y="119837"/>
                </a:lnTo>
                <a:lnTo>
                  <a:pt x="509980" y="84835"/>
                </a:lnTo>
                <a:lnTo>
                  <a:pt x="475858" y="55095"/>
                </a:lnTo>
                <a:lnTo>
                  <a:pt x="436368" y="31179"/>
                </a:lnTo>
                <a:lnTo>
                  <a:pt x="392434" y="13649"/>
                </a:lnTo>
                <a:lnTo>
                  <a:pt x="344982" y="3069"/>
                </a:lnTo>
                <a:lnTo>
                  <a:pt x="29493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61184" y="2575381"/>
            <a:ext cx="574675" cy="507365"/>
          </a:xfrm>
          <a:custGeom>
            <a:avLst/>
            <a:gdLst/>
            <a:ahLst/>
            <a:cxnLst/>
            <a:rect l="l" t="t" r="r" b="b"/>
            <a:pathLst>
              <a:path w="574675" h="507364">
                <a:moveTo>
                  <a:pt x="3320" y="303708"/>
                </a:moveTo>
                <a:lnTo>
                  <a:pt x="0" y="258218"/>
                </a:lnTo>
                <a:lnTo>
                  <a:pt x="5756" y="213835"/>
                </a:lnTo>
                <a:lnTo>
                  <a:pt x="19910" y="171402"/>
                </a:lnTo>
                <a:lnTo>
                  <a:pt x="41786" y="131763"/>
                </a:lnTo>
                <a:lnTo>
                  <a:pt x="70703" y="95762"/>
                </a:lnTo>
                <a:lnTo>
                  <a:pt x="105984" y="64242"/>
                </a:lnTo>
                <a:lnTo>
                  <a:pt x="146949" y="38047"/>
                </a:lnTo>
                <a:lnTo>
                  <a:pt x="192922" y="18020"/>
                </a:lnTo>
                <a:lnTo>
                  <a:pt x="243223" y="5004"/>
                </a:lnTo>
                <a:lnTo>
                  <a:pt x="294937" y="0"/>
                </a:lnTo>
                <a:lnTo>
                  <a:pt x="344982" y="3069"/>
                </a:lnTo>
                <a:lnTo>
                  <a:pt x="392434" y="13649"/>
                </a:lnTo>
                <a:lnTo>
                  <a:pt x="436368" y="31179"/>
                </a:lnTo>
                <a:lnTo>
                  <a:pt x="475858" y="55095"/>
                </a:lnTo>
                <a:lnTo>
                  <a:pt x="509980" y="84835"/>
                </a:lnTo>
                <a:lnTo>
                  <a:pt x="537808" y="119837"/>
                </a:lnTo>
                <a:lnTo>
                  <a:pt x="558418" y="159539"/>
                </a:lnTo>
                <a:lnTo>
                  <a:pt x="570883" y="203378"/>
                </a:lnTo>
                <a:lnTo>
                  <a:pt x="574204" y="248868"/>
                </a:lnTo>
                <a:lnTo>
                  <a:pt x="568448" y="293251"/>
                </a:lnTo>
                <a:lnTo>
                  <a:pt x="554294" y="335684"/>
                </a:lnTo>
                <a:lnTo>
                  <a:pt x="532418" y="375322"/>
                </a:lnTo>
                <a:lnTo>
                  <a:pt x="503501" y="411323"/>
                </a:lnTo>
                <a:lnTo>
                  <a:pt x="468220" y="442843"/>
                </a:lnTo>
                <a:lnTo>
                  <a:pt x="427255" y="469039"/>
                </a:lnTo>
                <a:lnTo>
                  <a:pt x="381282" y="489066"/>
                </a:lnTo>
                <a:lnTo>
                  <a:pt x="330980" y="502082"/>
                </a:lnTo>
                <a:lnTo>
                  <a:pt x="279267" y="507090"/>
                </a:lnTo>
                <a:lnTo>
                  <a:pt x="229222" y="504032"/>
                </a:lnTo>
                <a:lnTo>
                  <a:pt x="181770" y="493465"/>
                </a:lnTo>
                <a:lnTo>
                  <a:pt x="137836" y="475949"/>
                </a:lnTo>
                <a:lnTo>
                  <a:pt x="98346" y="452043"/>
                </a:lnTo>
                <a:lnTo>
                  <a:pt x="64224" y="422307"/>
                </a:lnTo>
                <a:lnTo>
                  <a:pt x="36396" y="387300"/>
                </a:lnTo>
                <a:lnTo>
                  <a:pt x="15786" y="347580"/>
                </a:lnTo>
                <a:lnTo>
                  <a:pt x="3320" y="30370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7063" y="2801635"/>
            <a:ext cx="204475" cy="221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35473" y="3996690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6" y="0"/>
                </a:moveTo>
                <a:lnTo>
                  <a:pt x="0" y="1444752"/>
                </a:lnTo>
                <a:lnTo>
                  <a:pt x="784860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5473" y="3996690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60" h="1445260">
                <a:moveTo>
                  <a:pt x="494156" y="0"/>
                </a:moveTo>
                <a:lnTo>
                  <a:pt x="0" y="1444752"/>
                </a:lnTo>
                <a:lnTo>
                  <a:pt x="784860" y="1444752"/>
                </a:lnTo>
                <a:lnTo>
                  <a:pt x="494156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177663" y="4769942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456173" y="3094863"/>
            <a:ext cx="263525" cy="925194"/>
          </a:xfrm>
          <a:custGeom>
            <a:avLst/>
            <a:gdLst/>
            <a:ahLst/>
            <a:cxnLst/>
            <a:rect l="l" t="t" r="r" b="b"/>
            <a:pathLst>
              <a:path w="263525" h="925195">
                <a:moveTo>
                  <a:pt x="263271" y="0"/>
                </a:moveTo>
                <a:lnTo>
                  <a:pt x="0" y="92506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96355" y="2056383"/>
            <a:ext cx="243840" cy="534035"/>
          </a:xfrm>
          <a:custGeom>
            <a:avLst/>
            <a:gdLst/>
            <a:ahLst/>
            <a:cxnLst/>
            <a:rect l="l" t="t" r="r" b="b"/>
            <a:pathLst>
              <a:path w="243839" h="534035">
                <a:moveTo>
                  <a:pt x="0" y="533653"/>
                </a:moveTo>
                <a:lnTo>
                  <a:pt x="243840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15990" y="155219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15990" y="155219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167373" y="1575892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84417" y="3899027"/>
            <a:ext cx="765175" cy="886460"/>
          </a:xfrm>
          <a:custGeom>
            <a:avLst/>
            <a:gdLst/>
            <a:ahLst/>
            <a:cxnLst/>
            <a:rect l="l" t="t" r="r" b="b"/>
            <a:pathLst>
              <a:path w="765175" h="886460">
                <a:moveTo>
                  <a:pt x="305181" y="0"/>
                </a:moveTo>
                <a:lnTo>
                  <a:pt x="0" y="886333"/>
                </a:lnTo>
                <a:lnTo>
                  <a:pt x="764793" y="712851"/>
                </a:lnTo>
                <a:lnTo>
                  <a:pt x="30518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884417" y="3899027"/>
            <a:ext cx="765175" cy="886460"/>
          </a:xfrm>
          <a:custGeom>
            <a:avLst/>
            <a:gdLst/>
            <a:ahLst/>
            <a:cxnLst/>
            <a:rect l="l" t="t" r="r" b="b"/>
            <a:pathLst>
              <a:path w="765175" h="886460">
                <a:moveTo>
                  <a:pt x="305181" y="0"/>
                </a:moveTo>
                <a:lnTo>
                  <a:pt x="0" y="886333"/>
                </a:lnTo>
                <a:lnTo>
                  <a:pt x="764793" y="712851"/>
                </a:lnTo>
                <a:lnTo>
                  <a:pt x="30518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25388" y="4361053"/>
            <a:ext cx="177291" cy="23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50103" y="4489299"/>
            <a:ext cx="115009" cy="1549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7525" y="4915670"/>
            <a:ext cx="573405" cy="507365"/>
          </a:xfrm>
          <a:custGeom>
            <a:avLst/>
            <a:gdLst/>
            <a:ahLst/>
            <a:cxnLst/>
            <a:rect l="l" t="t" r="r" b="b"/>
            <a:pathLst>
              <a:path w="573404" h="507364">
                <a:moveTo>
                  <a:pt x="282094" y="0"/>
                </a:moveTo>
                <a:lnTo>
                  <a:pt x="230686" y="7484"/>
                </a:lnTo>
                <a:lnTo>
                  <a:pt x="181074" y="22903"/>
                </a:lnTo>
                <a:lnTo>
                  <a:pt x="136125" y="45121"/>
                </a:lnTo>
                <a:lnTo>
                  <a:pt x="96475" y="73261"/>
                </a:lnTo>
                <a:lnTo>
                  <a:pt x="62762" y="106447"/>
                </a:lnTo>
                <a:lnTo>
                  <a:pt x="35621" y="143801"/>
                </a:lnTo>
                <a:lnTo>
                  <a:pt x="15689" y="184447"/>
                </a:lnTo>
                <a:lnTo>
                  <a:pt x="3603" y="227508"/>
                </a:lnTo>
                <a:lnTo>
                  <a:pt x="0" y="272106"/>
                </a:lnTo>
                <a:lnTo>
                  <a:pt x="5515" y="317364"/>
                </a:lnTo>
                <a:lnTo>
                  <a:pt x="20084" y="360604"/>
                </a:lnTo>
                <a:lnTo>
                  <a:pt x="42583" y="399304"/>
                </a:lnTo>
                <a:lnTo>
                  <a:pt x="72063" y="432948"/>
                </a:lnTo>
                <a:lnTo>
                  <a:pt x="107573" y="461024"/>
                </a:lnTo>
                <a:lnTo>
                  <a:pt x="148163" y="483016"/>
                </a:lnTo>
                <a:lnTo>
                  <a:pt x="192882" y="498410"/>
                </a:lnTo>
                <a:lnTo>
                  <a:pt x="240782" y="506692"/>
                </a:lnTo>
                <a:lnTo>
                  <a:pt x="290911" y="507348"/>
                </a:lnTo>
                <a:lnTo>
                  <a:pt x="342319" y="499863"/>
                </a:lnTo>
                <a:lnTo>
                  <a:pt x="391931" y="484411"/>
                </a:lnTo>
                <a:lnTo>
                  <a:pt x="436880" y="462174"/>
                </a:lnTo>
                <a:lnTo>
                  <a:pt x="476530" y="434026"/>
                </a:lnTo>
                <a:lnTo>
                  <a:pt x="510243" y="400837"/>
                </a:lnTo>
                <a:lnTo>
                  <a:pt x="537384" y="363483"/>
                </a:lnTo>
                <a:lnTo>
                  <a:pt x="557316" y="322835"/>
                </a:lnTo>
                <a:lnTo>
                  <a:pt x="569402" y="279766"/>
                </a:lnTo>
                <a:lnTo>
                  <a:pt x="573005" y="235149"/>
                </a:lnTo>
                <a:lnTo>
                  <a:pt x="567490" y="189856"/>
                </a:lnTo>
                <a:lnTo>
                  <a:pt x="552921" y="146654"/>
                </a:lnTo>
                <a:lnTo>
                  <a:pt x="530422" y="107984"/>
                </a:lnTo>
                <a:lnTo>
                  <a:pt x="500942" y="74362"/>
                </a:lnTo>
                <a:lnTo>
                  <a:pt x="465432" y="46302"/>
                </a:lnTo>
                <a:lnTo>
                  <a:pt x="424842" y="24321"/>
                </a:lnTo>
                <a:lnTo>
                  <a:pt x="380123" y="8933"/>
                </a:lnTo>
                <a:lnTo>
                  <a:pt x="332223" y="654"/>
                </a:lnTo>
                <a:lnTo>
                  <a:pt x="282094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37525" y="4915670"/>
            <a:ext cx="573405" cy="507365"/>
          </a:xfrm>
          <a:custGeom>
            <a:avLst/>
            <a:gdLst/>
            <a:ahLst/>
            <a:cxnLst/>
            <a:rect l="l" t="t" r="r" b="b"/>
            <a:pathLst>
              <a:path w="573404" h="507364">
                <a:moveTo>
                  <a:pt x="5515" y="317364"/>
                </a:moveTo>
                <a:lnTo>
                  <a:pt x="0" y="272106"/>
                </a:lnTo>
                <a:lnTo>
                  <a:pt x="3603" y="227508"/>
                </a:lnTo>
                <a:lnTo>
                  <a:pt x="15689" y="184447"/>
                </a:lnTo>
                <a:lnTo>
                  <a:pt x="35621" y="143801"/>
                </a:lnTo>
                <a:lnTo>
                  <a:pt x="62762" y="106447"/>
                </a:lnTo>
                <a:lnTo>
                  <a:pt x="96475" y="73261"/>
                </a:lnTo>
                <a:lnTo>
                  <a:pt x="136125" y="45121"/>
                </a:lnTo>
                <a:lnTo>
                  <a:pt x="181074" y="22903"/>
                </a:lnTo>
                <a:lnTo>
                  <a:pt x="230686" y="7484"/>
                </a:lnTo>
                <a:lnTo>
                  <a:pt x="282094" y="0"/>
                </a:lnTo>
                <a:lnTo>
                  <a:pt x="332223" y="654"/>
                </a:lnTo>
                <a:lnTo>
                  <a:pt x="380123" y="8933"/>
                </a:lnTo>
                <a:lnTo>
                  <a:pt x="424842" y="24321"/>
                </a:lnTo>
                <a:lnTo>
                  <a:pt x="465432" y="46302"/>
                </a:lnTo>
                <a:lnTo>
                  <a:pt x="500942" y="74362"/>
                </a:lnTo>
                <a:lnTo>
                  <a:pt x="530422" y="107984"/>
                </a:lnTo>
                <a:lnTo>
                  <a:pt x="552921" y="146654"/>
                </a:lnTo>
                <a:lnTo>
                  <a:pt x="567490" y="189856"/>
                </a:lnTo>
                <a:lnTo>
                  <a:pt x="573005" y="235149"/>
                </a:lnTo>
                <a:lnTo>
                  <a:pt x="569402" y="279766"/>
                </a:lnTo>
                <a:lnTo>
                  <a:pt x="557316" y="322835"/>
                </a:lnTo>
                <a:lnTo>
                  <a:pt x="537384" y="363483"/>
                </a:lnTo>
                <a:lnTo>
                  <a:pt x="510243" y="400837"/>
                </a:lnTo>
                <a:lnTo>
                  <a:pt x="476530" y="434026"/>
                </a:lnTo>
                <a:lnTo>
                  <a:pt x="436880" y="462174"/>
                </a:lnTo>
                <a:lnTo>
                  <a:pt x="391931" y="484411"/>
                </a:lnTo>
                <a:lnTo>
                  <a:pt x="342319" y="499863"/>
                </a:lnTo>
                <a:lnTo>
                  <a:pt x="290911" y="507348"/>
                </a:lnTo>
                <a:lnTo>
                  <a:pt x="240782" y="506692"/>
                </a:lnTo>
                <a:lnTo>
                  <a:pt x="192882" y="498410"/>
                </a:lnTo>
                <a:lnTo>
                  <a:pt x="148163" y="483016"/>
                </a:lnTo>
                <a:lnTo>
                  <a:pt x="107573" y="461024"/>
                </a:lnTo>
                <a:lnTo>
                  <a:pt x="72063" y="432948"/>
                </a:lnTo>
                <a:lnTo>
                  <a:pt x="42583" y="399304"/>
                </a:lnTo>
                <a:lnTo>
                  <a:pt x="20084" y="360604"/>
                </a:lnTo>
                <a:lnTo>
                  <a:pt x="5515" y="317364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51955" y="4706873"/>
            <a:ext cx="48260" cy="210820"/>
          </a:xfrm>
          <a:custGeom>
            <a:avLst/>
            <a:gdLst/>
            <a:ahLst/>
            <a:cxnLst/>
            <a:rect l="l" t="t" r="r" b="b"/>
            <a:pathLst>
              <a:path w="48260" h="210820">
                <a:moveTo>
                  <a:pt x="0" y="0"/>
                </a:moveTo>
                <a:lnTo>
                  <a:pt x="47752" y="21056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02654" y="3005454"/>
            <a:ext cx="172720" cy="883285"/>
          </a:xfrm>
          <a:custGeom>
            <a:avLst/>
            <a:gdLst/>
            <a:ahLst/>
            <a:cxnLst/>
            <a:rect l="l" t="t" r="r" b="b"/>
            <a:pathLst>
              <a:path w="172720" h="883285">
                <a:moveTo>
                  <a:pt x="0" y="0"/>
                </a:moveTo>
                <a:lnTo>
                  <a:pt x="172720" y="883031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0479" y="3096767"/>
            <a:ext cx="1513840" cy="1126490"/>
          </a:xfrm>
          <a:custGeom>
            <a:avLst/>
            <a:gdLst/>
            <a:ahLst/>
            <a:cxnLst/>
            <a:rect l="l" t="t" r="r" b="b"/>
            <a:pathLst>
              <a:path w="1513839" h="1126489">
                <a:moveTo>
                  <a:pt x="595503" y="0"/>
                </a:moveTo>
                <a:lnTo>
                  <a:pt x="595503" y="281559"/>
                </a:lnTo>
                <a:lnTo>
                  <a:pt x="0" y="281559"/>
                </a:lnTo>
                <a:lnTo>
                  <a:pt x="0" y="844677"/>
                </a:lnTo>
                <a:lnTo>
                  <a:pt x="595503" y="844677"/>
                </a:lnTo>
                <a:lnTo>
                  <a:pt x="595503" y="1126236"/>
                </a:lnTo>
                <a:lnTo>
                  <a:pt x="1513332" y="563118"/>
                </a:lnTo>
                <a:lnTo>
                  <a:pt x="595503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99661" y="2416879"/>
            <a:ext cx="939800" cy="156210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825"/>
              </a:spcBef>
            </a:pPr>
            <a:r>
              <a:rPr sz="3600" b="1" spc="-5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3600" b="1" spc="-5" dirty="0">
                <a:latin typeface="微软雅黑"/>
                <a:cs typeface="微软雅黑"/>
              </a:rPr>
              <a:t>右旋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89114" y="1876805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89114" y="1876805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84693" y="1901189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965185" y="310210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65185" y="310210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223757" y="3882897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823709" y="1577721"/>
            <a:ext cx="664845" cy="359410"/>
          </a:xfrm>
          <a:custGeom>
            <a:avLst/>
            <a:gdLst/>
            <a:ahLst/>
            <a:cxnLst/>
            <a:rect l="l" t="t" r="r" b="b"/>
            <a:pathLst>
              <a:path w="664845" h="359410">
                <a:moveTo>
                  <a:pt x="664337" y="359028"/>
                </a:moveTo>
                <a:lnTo>
                  <a:pt x="0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4883" y="2311907"/>
            <a:ext cx="634365" cy="861060"/>
          </a:xfrm>
          <a:custGeom>
            <a:avLst/>
            <a:gdLst/>
            <a:ahLst/>
            <a:cxnLst/>
            <a:rect l="l" t="t" r="r" b="b"/>
            <a:pathLst>
              <a:path w="634365" h="861060">
                <a:moveTo>
                  <a:pt x="0" y="0"/>
                </a:moveTo>
                <a:lnTo>
                  <a:pt x="633984" y="861059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94118" y="3058286"/>
            <a:ext cx="784225" cy="799465"/>
          </a:xfrm>
          <a:custGeom>
            <a:avLst/>
            <a:gdLst/>
            <a:ahLst/>
            <a:cxnLst/>
            <a:rect l="l" t="t" r="r" b="b"/>
            <a:pathLst>
              <a:path w="784225" h="799464">
                <a:moveTo>
                  <a:pt x="500379" y="0"/>
                </a:moveTo>
                <a:lnTo>
                  <a:pt x="0" y="792861"/>
                </a:lnTo>
                <a:lnTo>
                  <a:pt x="784225" y="799338"/>
                </a:lnTo>
                <a:lnTo>
                  <a:pt x="500379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94118" y="3058286"/>
            <a:ext cx="784225" cy="799465"/>
          </a:xfrm>
          <a:custGeom>
            <a:avLst/>
            <a:gdLst/>
            <a:ahLst/>
            <a:cxnLst/>
            <a:rect l="l" t="t" r="r" b="b"/>
            <a:pathLst>
              <a:path w="784225" h="799464">
                <a:moveTo>
                  <a:pt x="500379" y="0"/>
                </a:moveTo>
                <a:lnTo>
                  <a:pt x="0" y="792861"/>
                </a:lnTo>
                <a:lnTo>
                  <a:pt x="784225" y="799338"/>
                </a:lnTo>
                <a:lnTo>
                  <a:pt x="500379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52131" y="3497834"/>
            <a:ext cx="281686" cy="29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902068" y="401967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90195" y="0"/>
                </a:moveTo>
                <a:lnTo>
                  <a:pt x="238369" y="3650"/>
                </a:lnTo>
                <a:lnTo>
                  <a:pt x="189527" y="14977"/>
                </a:lnTo>
                <a:lnTo>
                  <a:pt x="144488" y="33278"/>
                </a:lnTo>
                <a:lnTo>
                  <a:pt x="104071" y="57847"/>
                </a:lnTo>
                <a:lnTo>
                  <a:pt x="69095" y="87981"/>
                </a:lnTo>
                <a:lnTo>
                  <a:pt x="40381" y="122973"/>
                </a:lnTo>
                <a:lnTo>
                  <a:pt x="18747" y="162121"/>
                </a:lnTo>
                <a:lnTo>
                  <a:pt x="5013" y="204719"/>
                </a:lnTo>
                <a:lnTo>
                  <a:pt x="0" y="250062"/>
                </a:lnTo>
                <a:lnTo>
                  <a:pt x="4234" y="295450"/>
                </a:lnTo>
                <a:lnTo>
                  <a:pt x="17245" y="338253"/>
                </a:lnTo>
                <a:lnTo>
                  <a:pt x="38222" y="377749"/>
                </a:lnTo>
                <a:lnTo>
                  <a:pt x="66354" y="413216"/>
                </a:lnTo>
                <a:lnTo>
                  <a:pt x="100833" y="443930"/>
                </a:lnTo>
                <a:lnTo>
                  <a:pt x="140847" y="469170"/>
                </a:lnTo>
                <a:lnTo>
                  <a:pt x="185587" y="488215"/>
                </a:lnTo>
                <a:lnTo>
                  <a:pt x="234243" y="500340"/>
                </a:lnTo>
                <a:lnTo>
                  <a:pt x="286003" y="504825"/>
                </a:lnTo>
                <a:lnTo>
                  <a:pt x="337829" y="501208"/>
                </a:lnTo>
                <a:lnTo>
                  <a:pt x="386671" y="489899"/>
                </a:lnTo>
                <a:lnTo>
                  <a:pt x="431710" y="471607"/>
                </a:lnTo>
                <a:lnTo>
                  <a:pt x="472127" y="447040"/>
                </a:lnTo>
                <a:lnTo>
                  <a:pt x="507103" y="416907"/>
                </a:lnTo>
                <a:lnTo>
                  <a:pt x="535817" y="381917"/>
                </a:lnTo>
                <a:lnTo>
                  <a:pt x="557451" y="342778"/>
                </a:lnTo>
                <a:lnTo>
                  <a:pt x="571185" y="300199"/>
                </a:lnTo>
                <a:lnTo>
                  <a:pt x="576199" y="254889"/>
                </a:lnTo>
                <a:lnTo>
                  <a:pt x="571930" y="209467"/>
                </a:lnTo>
                <a:lnTo>
                  <a:pt x="558902" y="166645"/>
                </a:lnTo>
                <a:lnTo>
                  <a:pt x="537920" y="127141"/>
                </a:lnTo>
                <a:lnTo>
                  <a:pt x="509791" y="91672"/>
                </a:lnTo>
                <a:lnTo>
                  <a:pt x="475323" y="60957"/>
                </a:lnTo>
                <a:lnTo>
                  <a:pt x="435323" y="35715"/>
                </a:lnTo>
                <a:lnTo>
                  <a:pt x="390596" y="16662"/>
                </a:lnTo>
                <a:lnTo>
                  <a:pt x="341951" y="4518"/>
                </a:lnTo>
                <a:lnTo>
                  <a:pt x="29019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02068" y="401967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0062"/>
                </a:moveTo>
                <a:lnTo>
                  <a:pt x="5013" y="204719"/>
                </a:lnTo>
                <a:lnTo>
                  <a:pt x="18747" y="162121"/>
                </a:lnTo>
                <a:lnTo>
                  <a:pt x="40381" y="122973"/>
                </a:lnTo>
                <a:lnTo>
                  <a:pt x="69095" y="87981"/>
                </a:lnTo>
                <a:lnTo>
                  <a:pt x="104071" y="57847"/>
                </a:lnTo>
                <a:lnTo>
                  <a:pt x="144488" y="33278"/>
                </a:lnTo>
                <a:lnTo>
                  <a:pt x="189527" y="14977"/>
                </a:lnTo>
                <a:lnTo>
                  <a:pt x="238369" y="3650"/>
                </a:lnTo>
                <a:lnTo>
                  <a:pt x="290195" y="0"/>
                </a:lnTo>
                <a:lnTo>
                  <a:pt x="341951" y="4518"/>
                </a:lnTo>
                <a:lnTo>
                  <a:pt x="390596" y="16662"/>
                </a:lnTo>
                <a:lnTo>
                  <a:pt x="435323" y="35715"/>
                </a:lnTo>
                <a:lnTo>
                  <a:pt x="475323" y="60957"/>
                </a:lnTo>
                <a:lnTo>
                  <a:pt x="509791" y="91672"/>
                </a:lnTo>
                <a:lnTo>
                  <a:pt x="537920" y="127141"/>
                </a:lnTo>
                <a:lnTo>
                  <a:pt x="558902" y="166645"/>
                </a:lnTo>
                <a:lnTo>
                  <a:pt x="571930" y="209467"/>
                </a:lnTo>
                <a:lnTo>
                  <a:pt x="576199" y="254889"/>
                </a:lnTo>
                <a:lnTo>
                  <a:pt x="571185" y="300199"/>
                </a:lnTo>
                <a:lnTo>
                  <a:pt x="557451" y="342778"/>
                </a:lnTo>
                <a:lnTo>
                  <a:pt x="535817" y="381917"/>
                </a:lnTo>
                <a:lnTo>
                  <a:pt x="507103" y="416907"/>
                </a:lnTo>
                <a:lnTo>
                  <a:pt x="472127" y="447040"/>
                </a:lnTo>
                <a:lnTo>
                  <a:pt x="431710" y="471607"/>
                </a:lnTo>
                <a:lnTo>
                  <a:pt x="386671" y="489899"/>
                </a:lnTo>
                <a:lnTo>
                  <a:pt x="337829" y="501208"/>
                </a:lnTo>
                <a:lnTo>
                  <a:pt x="286003" y="504825"/>
                </a:lnTo>
                <a:lnTo>
                  <a:pt x="234243" y="500340"/>
                </a:lnTo>
                <a:lnTo>
                  <a:pt x="185587" y="488215"/>
                </a:lnTo>
                <a:lnTo>
                  <a:pt x="140847" y="469170"/>
                </a:lnTo>
                <a:lnTo>
                  <a:pt x="100833" y="443930"/>
                </a:lnTo>
                <a:lnTo>
                  <a:pt x="66354" y="413216"/>
                </a:lnTo>
                <a:lnTo>
                  <a:pt x="38222" y="377749"/>
                </a:lnTo>
                <a:lnTo>
                  <a:pt x="17245" y="338253"/>
                </a:lnTo>
                <a:lnTo>
                  <a:pt x="4234" y="295450"/>
                </a:lnTo>
                <a:lnTo>
                  <a:pt x="0" y="25006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76896" y="3847846"/>
            <a:ext cx="1905" cy="215900"/>
          </a:xfrm>
          <a:custGeom>
            <a:avLst/>
            <a:gdLst/>
            <a:ahLst/>
            <a:cxnLst/>
            <a:rect l="l" t="t" r="r" b="b"/>
            <a:pathLst>
              <a:path w="1904" h="215900">
                <a:moveTo>
                  <a:pt x="952" y="-28575"/>
                </a:moveTo>
                <a:lnTo>
                  <a:pt x="952" y="244474"/>
                </a:lnTo>
              </a:path>
            </a:pathLst>
          </a:custGeom>
          <a:ln w="59054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64654" y="2404236"/>
            <a:ext cx="327660" cy="651510"/>
          </a:xfrm>
          <a:custGeom>
            <a:avLst/>
            <a:gdLst/>
            <a:ahLst/>
            <a:cxnLst/>
            <a:rect l="l" t="t" r="r" b="b"/>
            <a:pathLst>
              <a:path w="327659" h="651510">
                <a:moveTo>
                  <a:pt x="327532" y="0"/>
                </a:moveTo>
                <a:lnTo>
                  <a:pt x="0" y="65125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28639" y="1802892"/>
            <a:ext cx="243840" cy="534035"/>
          </a:xfrm>
          <a:custGeom>
            <a:avLst/>
            <a:gdLst/>
            <a:ahLst/>
            <a:cxnLst/>
            <a:rect l="l" t="t" r="r" b="b"/>
            <a:pathLst>
              <a:path w="243839" h="534035">
                <a:moveTo>
                  <a:pt x="0" y="533654"/>
                </a:moveTo>
                <a:lnTo>
                  <a:pt x="243839" y="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7638" y="1299210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47638" y="1299210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99657" y="1322273"/>
            <a:ext cx="2743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750433" y="2329814"/>
            <a:ext cx="574675" cy="503555"/>
          </a:xfrm>
          <a:custGeom>
            <a:avLst/>
            <a:gdLst/>
            <a:ahLst/>
            <a:cxnLst/>
            <a:rect l="l" t="t" r="r" b="b"/>
            <a:pathLst>
              <a:path w="574675" h="503555">
                <a:moveTo>
                  <a:pt x="268604" y="0"/>
                </a:moveTo>
                <a:lnTo>
                  <a:pt x="217240" y="7900"/>
                </a:lnTo>
                <a:lnTo>
                  <a:pt x="169484" y="23212"/>
                </a:lnTo>
                <a:lnTo>
                  <a:pt x="126096" y="45164"/>
                </a:lnTo>
                <a:lnTo>
                  <a:pt x="87836" y="72984"/>
                </a:lnTo>
                <a:lnTo>
                  <a:pt x="55461" y="105897"/>
                </a:lnTo>
                <a:lnTo>
                  <a:pt x="29732" y="143133"/>
                </a:lnTo>
                <a:lnTo>
                  <a:pt x="11405" y="183919"/>
                </a:lnTo>
                <a:lnTo>
                  <a:pt x="1242" y="227482"/>
                </a:lnTo>
                <a:lnTo>
                  <a:pt x="0" y="273050"/>
                </a:lnTo>
                <a:lnTo>
                  <a:pt x="7979" y="317965"/>
                </a:lnTo>
                <a:lnTo>
                  <a:pt x="24481" y="359568"/>
                </a:lnTo>
                <a:lnTo>
                  <a:pt x="48640" y="397208"/>
                </a:lnTo>
                <a:lnTo>
                  <a:pt x="79592" y="430236"/>
                </a:lnTo>
                <a:lnTo>
                  <a:pt x="116471" y="458001"/>
                </a:lnTo>
                <a:lnTo>
                  <a:pt x="158411" y="479853"/>
                </a:lnTo>
                <a:lnTo>
                  <a:pt x="204546" y="495141"/>
                </a:lnTo>
                <a:lnTo>
                  <a:pt x="254012" y="503216"/>
                </a:lnTo>
                <a:lnTo>
                  <a:pt x="305942" y="503427"/>
                </a:lnTo>
                <a:lnTo>
                  <a:pt x="357308" y="495531"/>
                </a:lnTo>
                <a:lnTo>
                  <a:pt x="405065" y="480229"/>
                </a:lnTo>
                <a:lnTo>
                  <a:pt x="448455" y="458291"/>
                </a:lnTo>
                <a:lnTo>
                  <a:pt x="486722" y="430485"/>
                </a:lnTo>
                <a:lnTo>
                  <a:pt x="519107" y="397582"/>
                </a:lnTo>
                <a:lnTo>
                  <a:pt x="544853" y="360350"/>
                </a:lnTo>
                <a:lnTo>
                  <a:pt x="563201" y="319559"/>
                </a:lnTo>
                <a:lnTo>
                  <a:pt x="573394" y="275979"/>
                </a:lnTo>
                <a:lnTo>
                  <a:pt x="574675" y="230377"/>
                </a:lnTo>
                <a:lnTo>
                  <a:pt x="566658" y="185462"/>
                </a:lnTo>
                <a:lnTo>
                  <a:pt x="550126" y="143859"/>
                </a:lnTo>
                <a:lnTo>
                  <a:pt x="525944" y="106219"/>
                </a:lnTo>
                <a:lnTo>
                  <a:pt x="494976" y="73191"/>
                </a:lnTo>
                <a:lnTo>
                  <a:pt x="458087" y="45426"/>
                </a:lnTo>
                <a:lnTo>
                  <a:pt x="416141" y="23574"/>
                </a:lnTo>
                <a:lnTo>
                  <a:pt x="370002" y="8286"/>
                </a:lnTo>
                <a:lnTo>
                  <a:pt x="320535" y="211"/>
                </a:lnTo>
                <a:lnTo>
                  <a:pt x="26860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50433" y="2329814"/>
            <a:ext cx="574675" cy="503555"/>
          </a:xfrm>
          <a:custGeom>
            <a:avLst/>
            <a:gdLst/>
            <a:ahLst/>
            <a:cxnLst/>
            <a:rect l="l" t="t" r="r" b="b"/>
            <a:pathLst>
              <a:path w="574675" h="503555">
                <a:moveTo>
                  <a:pt x="0" y="273050"/>
                </a:moveTo>
                <a:lnTo>
                  <a:pt x="1242" y="227482"/>
                </a:lnTo>
                <a:lnTo>
                  <a:pt x="11405" y="183919"/>
                </a:lnTo>
                <a:lnTo>
                  <a:pt x="29732" y="143133"/>
                </a:lnTo>
                <a:lnTo>
                  <a:pt x="55461" y="105897"/>
                </a:lnTo>
                <a:lnTo>
                  <a:pt x="87836" y="72984"/>
                </a:lnTo>
                <a:lnTo>
                  <a:pt x="126096" y="45164"/>
                </a:lnTo>
                <a:lnTo>
                  <a:pt x="169484" y="23212"/>
                </a:lnTo>
                <a:lnTo>
                  <a:pt x="217240" y="7900"/>
                </a:lnTo>
                <a:lnTo>
                  <a:pt x="268604" y="0"/>
                </a:lnTo>
                <a:lnTo>
                  <a:pt x="320535" y="211"/>
                </a:lnTo>
                <a:lnTo>
                  <a:pt x="370002" y="8286"/>
                </a:lnTo>
                <a:lnTo>
                  <a:pt x="416141" y="23574"/>
                </a:lnTo>
                <a:lnTo>
                  <a:pt x="458087" y="45426"/>
                </a:lnTo>
                <a:lnTo>
                  <a:pt x="494976" y="73191"/>
                </a:lnTo>
                <a:lnTo>
                  <a:pt x="525944" y="106219"/>
                </a:lnTo>
                <a:lnTo>
                  <a:pt x="550126" y="143859"/>
                </a:lnTo>
                <a:lnTo>
                  <a:pt x="566658" y="185462"/>
                </a:lnTo>
                <a:lnTo>
                  <a:pt x="574675" y="230377"/>
                </a:lnTo>
                <a:lnTo>
                  <a:pt x="573394" y="275979"/>
                </a:lnTo>
                <a:lnTo>
                  <a:pt x="563201" y="319559"/>
                </a:lnTo>
                <a:lnTo>
                  <a:pt x="544853" y="360350"/>
                </a:lnTo>
                <a:lnTo>
                  <a:pt x="519107" y="397582"/>
                </a:lnTo>
                <a:lnTo>
                  <a:pt x="486722" y="430485"/>
                </a:lnTo>
                <a:lnTo>
                  <a:pt x="448455" y="458291"/>
                </a:lnTo>
                <a:lnTo>
                  <a:pt x="405065" y="480229"/>
                </a:lnTo>
                <a:lnTo>
                  <a:pt x="357308" y="495531"/>
                </a:lnTo>
                <a:lnTo>
                  <a:pt x="305942" y="503427"/>
                </a:lnTo>
                <a:lnTo>
                  <a:pt x="254012" y="503216"/>
                </a:lnTo>
                <a:lnTo>
                  <a:pt x="204546" y="495141"/>
                </a:lnTo>
                <a:lnTo>
                  <a:pt x="158411" y="479853"/>
                </a:lnTo>
                <a:lnTo>
                  <a:pt x="116471" y="458001"/>
                </a:lnTo>
                <a:lnTo>
                  <a:pt x="79592" y="430236"/>
                </a:lnTo>
                <a:lnTo>
                  <a:pt x="48640" y="397208"/>
                </a:lnTo>
                <a:lnTo>
                  <a:pt x="24481" y="359568"/>
                </a:lnTo>
                <a:lnTo>
                  <a:pt x="7979" y="317965"/>
                </a:lnTo>
                <a:lnTo>
                  <a:pt x="0" y="27305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949221" y="2556452"/>
            <a:ext cx="201134" cy="220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866766" y="3700653"/>
            <a:ext cx="780415" cy="1466850"/>
          </a:xfrm>
          <a:custGeom>
            <a:avLst/>
            <a:gdLst/>
            <a:ahLst/>
            <a:cxnLst/>
            <a:rect l="l" t="t" r="r" b="b"/>
            <a:pathLst>
              <a:path w="780414" h="1466850">
                <a:moveTo>
                  <a:pt x="636397" y="0"/>
                </a:moveTo>
                <a:lnTo>
                  <a:pt x="0" y="1387729"/>
                </a:lnTo>
                <a:lnTo>
                  <a:pt x="780288" y="1466596"/>
                </a:lnTo>
                <a:lnTo>
                  <a:pt x="63639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66766" y="3700653"/>
            <a:ext cx="780415" cy="1466850"/>
          </a:xfrm>
          <a:custGeom>
            <a:avLst/>
            <a:gdLst/>
            <a:ahLst/>
            <a:cxnLst/>
            <a:rect l="l" t="t" r="r" b="b"/>
            <a:pathLst>
              <a:path w="780414" h="1466850">
                <a:moveTo>
                  <a:pt x="636397" y="0"/>
                </a:moveTo>
                <a:lnTo>
                  <a:pt x="0" y="1387729"/>
                </a:lnTo>
                <a:lnTo>
                  <a:pt x="780288" y="1466596"/>
                </a:lnTo>
                <a:lnTo>
                  <a:pt x="636397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08523" y="4515358"/>
            <a:ext cx="246761" cy="317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27802" y="2833242"/>
            <a:ext cx="354965" cy="894080"/>
          </a:xfrm>
          <a:custGeom>
            <a:avLst/>
            <a:gdLst/>
            <a:ahLst/>
            <a:cxnLst/>
            <a:rect l="l" t="t" r="r" b="b"/>
            <a:pathLst>
              <a:path w="354964" h="894079">
                <a:moveTo>
                  <a:pt x="354964" y="0"/>
                </a:moveTo>
                <a:lnTo>
                  <a:pt x="0" y="89382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77052" y="3680459"/>
            <a:ext cx="778510" cy="851535"/>
          </a:xfrm>
          <a:custGeom>
            <a:avLst/>
            <a:gdLst/>
            <a:ahLst/>
            <a:cxnLst/>
            <a:rect l="l" t="t" r="r" b="b"/>
            <a:pathLst>
              <a:path w="778509" h="851535">
                <a:moveTo>
                  <a:pt x="392684" y="0"/>
                </a:moveTo>
                <a:lnTo>
                  <a:pt x="0" y="851281"/>
                </a:lnTo>
                <a:lnTo>
                  <a:pt x="778382" y="755522"/>
                </a:lnTo>
                <a:lnTo>
                  <a:pt x="39268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77052" y="3680459"/>
            <a:ext cx="778510" cy="851535"/>
          </a:xfrm>
          <a:custGeom>
            <a:avLst/>
            <a:gdLst/>
            <a:ahLst/>
            <a:cxnLst/>
            <a:rect l="l" t="t" r="r" b="b"/>
            <a:pathLst>
              <a:path w="778509" h="851535">
                <a:moveTo>
                  <a:pt x="392684" y="0"/>
                </a:moveTo>
                <a:lnTo>
                  <a:pt x="0" y="851281"/>
                </a:lnTo>
                <a:lnTo>
                  <a:pt x="778382" y="755522"/>
                </a:lnTo>
                <a:lnTo>
                  <a:pt x="392684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56121" y="4140708"/>
            <a:ext cx="176656" cy="2298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65671" y="4278663"/>
            <a:ext cx="106044" cy="151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988898" y="4705093"/>
            <a:ext cx="574040" cy="506095"/>
          </a:xfrm>
          <a:custGeom>
            <a:avLst/>
            <a:gdLst/>
            <a:ahLst/>
            <a:cxnLst/>
            <a:rect l="l" t="t" r="r" b="b"/>
            <a:pathLst>
              <a:path w="574040" h="506095">
                <a:moveTo>
                  <a:pt x="307988" y="0"/>
                </a:moveTo>
                <a:lnTo>
                  <a:pt x="256072" y="2288"/>
                </a:lnTo>
                <a:lnTo>
                  <a:pt x="205185" y="12648"/>
                </a:lnTo>
                <a:lnTo>
                  <a:pt x="158248" y="30235"/>
                </a:lnTo>
                <a:lnTo>
                  <a:pt x="115982" y="54245"/>
                </a:lnTo>
                <a:lnTo>
                  <a:pt x="79109" y="83871"/>
                </a:lnTo>
                <a:lnTo>
                  <a:pt x="48352" y="118307"/>
                </a:lnTo>
                <a:lnTo>
                  <a:pt x="24433" y="156748"/>
                </a:lnTo>
                <a:lnTo>
                  <a:pt x="8075" y="198387"/>
                </a:lnTo>
                <a:lnTo>
                  <a:pt x="0" y="242419"/>
                </a:lnTo>
                <a:lnTo>
                  <a:pt x="929" y="288038"/>
                </a:lnTo>
                <a:lnTo>
                  <a:pt x="11076" y="332485"/>
                </a:lnTo>
                <a:lnTo>
                  <a:pt x="29576" y="373220"/>
                </a:lnTo>
                <a:lnTo>
                  <a:pt x="55534" y="409633"/>
                </a:lnTo>
                <a:lnTo>
                  <a:pt x="88055" y="441117"/>
                </a:lnTo>
                <a:lnTo>
                  <a:pt x="126245" y="467064"/>
                </a:lnTo>
                <a:lnTo>
                  <a:pt x="169209" y="486863"/>
                </a:lnTo>
                <a:lnTo>
                  <a:pt x="216051" y="499909"/>
                </a:lnTo>
                <a:lnTo>
                  <a:pt x="265878" y="505592"/>
                </a:lnTo>
                <a:lnTo>
                  <a:pt x="317794" y="503303"/>
                </a:lnTo>
                <a:lnTo>
                  <a:pt x="368681" y="492943"/>
                </a:lnTo>
                <a:lnTo>
                  <a:pt x="415618" y="475357"/>
                </a:lnTo>
                <a:lnTo>
                  <a:pt x="457884" y="451351"/>
                </a:lnTo>
                <a:lnTo>
                  <a:pt x="494757" y="421731"/>
                </a:lnTo>
                <a:lnTo>
                  <a:pt x="525514" y="387305"/>
                </a:lnTo>
                <a:lnTo>
                  <a:pt x="549433" y="348880"/>
                </a:lnTo>
                <a:lnTo>
                  <a:pt x="565791" y="307263"/>
                </a:lnTo>
                <a:lnTo>
                  <a:pt x="573866" y="263261"/>
                </a:lnTo>
                <a:lnTo>
                  <a:pt x="572937" y="217680"/>
                </a:lnTo>
                <a:lnTo>
                  <a:pt x="562790" y="173195"/>
                </a:lnTo>
                <a:lnTo>
                  <a:pt x="544290" y="132431"/>
                </a:lnTo>
                <a:lnTo>
                  <a:pt x="518332" y="95995"/>
                </a:lnTo>
                <a:lnTo>
                  <a:pt x="485810" y="64495"/>
                </a:lnTo>
                <a:lnTo>
                  <a:pt x="447621" y="38539"/>
                </a:lnTo>
                <a:lnTo>
                  <a:pt x="404657" y="18732"/>
                </a:lnTo>
                <a:lnTo>
                  <a:pt x="357815" y="5683"/>
                </a:lnTo>
                <a:lnTo>
                  <a:pt x="307988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88898" y="4705093"/>
            <a:ext cx="574040" cy="506095"/>
          </a:xfrm>
          <a:custGeom>
            <a:avLst/>
            <a:gdLst/>
            <a:ahLst/>
            <a:cxnLst/>
            <a:rect l="l" t="t" r="r" b="b"/>
            <a:pathLst>
              <a:path w="574040" h="506095">
                <a:moveTo>
                  <a:pt x="929" y="288038"/>
                </a:moveTo>
                <a:lnTo>
                  <a:pt x="0" y="242419"/>
                </a:lnTo>
                <a:lnTo>
                  <a:pt x="8075" y="198387"/>
                </a:lnTo>
                <a:lnTo>
                  <a:pt x="24433" y="156748"/>
                </a:lnTo>
                <a:lnTo>
                  <a:pt x="48352" y="118307"/>
                </a:lnTo>
                <a:lnTo>
                  <a:pt x="79109" y="83871"/>
                </a:lnTo>
                <a:lnTo>
                  <a:pt x="115982" y="54245"/>
                </a:lnTo>
                <a:lnTo>
                  <a:pt x="158248" y="30235"/>
                </a:lnTo>
                <a:lnTo>
                  <a:pt x="205185" y="12648"/>
                </a:lnTo>
                <a:lnTo>
                  <a:pt x="256072" y="2288"/>
                </a:lnTo>
                <a:lnTo>
                  <a:pt x="307988" y="0"/>
                </a:lnTo>
                <a:lnTo>
                  <a:pt x="357815" y="5683"/>
                </a:lnTo>
                <a:lnTo>
                  <a:pt x="404657" y="18732"/>
                </a:lnTo>
                <a:lnTo>
                  <a:pt x="447621" y="38539"/>
                </a:lnTo>
                <a:lnTo>
                  <a:pt x="485810" y="64495"/>
                </a:lnTo>
                <a:lnTo>
                  <a:pt x="518332" y="95995"/>
                </a:lnTo>
                <a:lnTo>
                  <a:pt x="544290" y="132431"/>
                </a:lnTo>
                <a:lnTo>
                  <a:pt x="562790" y="173195"/>
                </a:lnTo>
                <a:lnTo>
                  <a:pt x="572937" y="217680"/>
                </a:lnTo>
                <a:lnTo>
                  <a:pt x="573866" y="263261"/>
                </a:lnTo>
                <a:lnTo>
                  <a:pt x="565791" y="307263"/>
                </a:lnTo>
                <a:lnTo>
                  <a:pt x="549433" y="348880"/>
                </a:lnTo>
                <a:lnTo>
                  <a:pt x="525514" y="387305"/>
                </a:lnTo>
                <a:lnTo>
                  <a:pt x="494757" y="421731"/>
                </a:lnTo>
                <a:lnTo>
                  <a:pt x="457884" y="451351"/>
                </a:lnTo>
                <a:lnTo>
                  <a:pt x="415618" y="475357"/>
                </a:lnTo>
                <a:lnTo>
                  <a:pt x="368681" y="492943"/>
                </a:lnTo>
                <a:lnTo>
                  <a:pt x="317794" y="503303"/>
                </a:lnTo>
                <a:lnTo>
                  <a:pt x="265878" y="505592"/>
                </a:lnTo>
                <a:lnTo>
                  <a:pt x="216051" y="499909"/>
                </a:lnTo>
                <a:lnTo>
                  <a:pt x="169209" y="486863"/>
                </a:lnTo>
                <a:lnTo>
                  <a:pt x="126245" y="467064"/>
                </a:lnTo>
                <a:lnTo>
                  <a:pt x="88055" y="441117"/>
                </a:lnTo>
                <a:lnTo>
                  <a:pt x="55534" y="409633"/>
                </a:lnTo>
                <a:lnTo>
                  <a:pt x="29576" y="373220"/>
                </a:lnTo>
                <a:lnTo>
                  <a:pt x="11076" y="332485"/>
                </a:lnTo>
                <a:lnTo>
                  <a:pt x="929" y="288038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50685" y="4490592"/>
            <a:ext cx="26670" cy="214629"/>
          </a:xfrm>
          <a:custGeom>
            <a:avLst/>
            <a:gdLst/>
            <a:ahLst/>
            <a:cxnLst/>
            <a:rect l="l" t="t" r="r" b="b"/>
            <a:pathLst>
              <a:path w="26670" h="214629">
                <a:moveTo>
                  <a:pt x="13144" y="-28575"/>
                </a:moveTo>
                <a:lnTo>
                  <a:pt x="13144" y="242823"/>
                </a:lnTo>
              </a:path>
            </a:pathLst>
          </a:custGeom>
          <a:ln w="83438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73596" y="2772664"/>
            <a:ext cx="83185" cy="895985"/>
          </a:xfrm>
          <a:custGeom>
            <a:avLst/>
            <a:gdLst/>
            <a:ahLst/>
            <a:cxnLst/>
            <a:rect l="l" t="t" r="r" b="b"/>
            <a:pathLst>
              <a:path w="83185" h="895985">
                <a:moveTo>
                  <a:pt x="0" y="0"/>
                </a:moveTo>
                <a:lnTo>
                  <a:pt x="83057" y="89598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68473" y="1299210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80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2910" y="1323847"/>
            <a:ext cx="184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7958" y="252602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1280" y="2549779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594" y="4107941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90" h="1445260">
                <a:moveTo>
                  <a:pt x="493153" y="0"/>
                </a:moveTo>
                <a:lnTo>
                  <a:pt x="0" y="1444751"/>
                </a:lnTo>
                <a:lnTo>
                  <a:pt x="783336" y="1444751"/>
                </a:lnTo>
                <a:lnTo>
                  <a:pt x="493153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7692" y="4888738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6330" y="4682490"/>
            <a:ext cx="784860" cy="797560"/>
          </a:xfrm>
          <a:custGeom>
            <a:avLst/>
            <a:gdLst/>
            <a:ahLst/>
            <a:cxnLst/>
            <a:rect l="l" t="t" r="r" b="b"/>
            <a:pathLst>
              <a:path w="784860" h="797560">
                <a:moveTo>
                  <a:pt x="494156" y="0"/>
                </a:moveTo>
                <a:lnTo>
                  <a:pt x="0" y="797052"/>
                </a:lnTo>
                <a:lnTo>
                  <a:pt x="784859" y="7970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13941" y="5057013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4545" y="2526029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1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1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01975" y="3305682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84276" y="3028188"/>
            <a:ext cx="647700" cy="1079500"/>
          </a:xfrm>
          <a:custGeom>
            <a:avLst/>
            <a:gdLst/>
            <a:ahLst/>
            <a:cxnLst/>
            <a:rect l="l" t="t" r="r" b="b"/>
            <a:pathLst>
              <a:path w="647700" h="1079500">
                <a:moveTo>
                  <a:pt x="647699" y="0"/>
                </a:moveTo>
                <a:lnTo>
                  <a:pt x="0" y="10789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48383" y="3028188"/>
            <a:ext cx="287020" cy="574675"/>
          </a:xfrm>
          <a:custGeom>
            <a:avLst/>
            <a:gdLst/>
            <a:ahLst/>
            <a:cxnLst/>
            <a:rect l="l" t="t" r="r" b="b"/>
            <a:pathLst>
              <a:path w="287019" h="574675">
                <a:moveTo>
                  <a:pt x="0" y="0"/>
                </a:moveTo>
                <a:lnTo>
                  <a:pt x="286511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26107" y="1732788"/>
            <a:ext cx="786765" cy="814069"/>
          </a:xfrm>
          <a:custGeom>
            <a:avLst/>
            <a:gdLst/>
            <a:ahLst/>
            <a:cxnLst/>
            <a:rect l="l" t="t" r="r" b="b"/>
            <a:pathLst>
              <a:path w="786764" h="814069">
                <a:moveTo>
                  <a:pt x="786384" y="0"/>
                </a:moveTo>
                <a:lnTo>
                  <a:pt x="0" y="81381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4244" y="1734311"/>
            <a:ext cx="634365" cy="862965"/>
          </a:xfrm>
          <a:custGeom>
            <a:avLst/>
            <a:gdLst/>
            <a:ahLst/>
            <a:cxnLst/>
            <a:rect l="l" t="t" r="r" b="b"/>
            <a:pathLst>
              <a:path w="634364" h="862964">
                <a:moveTo>
                  <a:pt x="0" y="0"/>
                </a:moveTo>
                <a:lnTo>
                  <a:pt x="633983" y="86258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5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1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59586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5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1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5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46860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20774" y="360349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71014" y="3627882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066" y="4682490"/>
            <a:ext cx="783590" cy="797560"/>
          </a:xfrm>
          <a:custGeom>
            <a:avLst/>
            <a:gdLst/>
            <a:ahLst/>
            <a:cxnLst/>
            <a:rect l="l" t="t" r="r" b="b"/>
            <a:pathLst>
              <a:path w="783589" h="797560">
                <a:moveTo>
                  <a:pt x="493140" y="0"/>
                </a:moveTo>
                <a:lnTo>
                  <a:pt x="0" y="797052"/>
                </a:lnTo>
                <a:lnTo>
                  <a:pt x="783335" y="797052"/>
                </a:lnTo>
                <a:lnTo>
                  <a:pt x="493140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22322" y="5102809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3"/>
                </a:lnTo>
                <a:lnTo>
                  <a:pt x="187509" y="15780"/>
                </a:lnTo>
                <a:lnTo>
                  <a:pt x="142635" y="34436"/>
                </a:lnTo>
                <a:lnTo>
                  <a:pt x="102436" y="59321"/>
                </a:lnTo>
                <a:lnTo>
                  <a:pt x="67724" y="89720"/>
                </a:lnTo>
                <a:lnTo>
                  <a:pt x="39313" y="124922"/>
                </a:lnTo>
                <a:lnTo>
                  <a:pt x="18014" y="164215"/>
                </a:lnTo>
                <a:lnTo>
                  <a:pt x="4638" y="206886"/>
                </a:lnTo>
                <a:lnTo>
                  <a:pt x="0" y="252222"/>
                </a:lnTo>
                <a:lnTo>
                  <a:pt x="4638" y="297557"/>
                </a:lnTo>
                <a:lnTo>
                  <a:pt x="18014" y="340228"/>
                </a:lnTo>
                <a:lnTo>
                  <a:pt x="39313" y="379521"/>
                </a:lnTo>
                <a:lnTo>
                  <a:pt x="67724" y="414723"/>
                </a:lnTo>
                <a:lnTo>
                  <a:pt x="102436" y="445122"/>
                </a:lnTo>
                <a:lnTo>
                  <a:pt x="142635" y="470007"/>
                </a:lnTo>
                <a:lnTo>
                  <a:pt x="187509" y="488663"/>
                </a:lnTo>
                <a:lnTo>
                  <a:pt x="236247" y="500380"/>
                </a:lnTo>
                <a:lnTo>
                  <a:pt x="288036" y="504444"/>
                </a:lnTo>
                <a:lnTo>
                  <a:pt x="339824" y="500380"/>
                </a:lnTo>
                <a:lnTo>
                  <a:pt x="388562" y="488663"/>
                </a:lnTo>
                <a:lnTo>
                  <a:pt x="433436" y="470007"/>
                </a:lnTo>
                <a:lnTo>
                  <a:pt x="473635" y="445122"/>
                </a:lnTo>
                <a:lnTo>
                  <a:pt x="508347" y="414723"/>
                </a:lnTo>
                <a:lnTo>
                  <a:pt x="536758" y="379521"/>
                </a:lnTo>
                <a:lnTo>
                  <a:pt x="558057" y="340228"/>
                </a:lnTo>
                <a:lnTo>
                  <a:pt x="571433" y="297557"/>
                </a:lnTo>
                <a:lnTo>
                  <a:pt x="576072" y="252222"/>
                </a:lnTo>
                <a:lnTo>
                  <a:pt x="571433" y="206886"/>
                </a:lnTo>
                <a:lnTo>
                  <a:pt x="558057" y="164215"/>
                </a:lnTo>
                <a:lnTo>
                  <a:pt x="536758" y="124922"/>
                </a:lnTo>
                <a:lnTo>
                  <a:pt x="508347" y="89720"/>
                </a:lnTo>
                <a:lnTo>
                  <a:pt x="473635" y="59321"/>
                </a:lnTo>
                <a:lnTo>
                  <a:pt x="433436" y="34436"/>
                </a:lnTo>
                <a:lnTo>
                  <a:pt x="388562" y="15780"/>
                </a:lnTo>
                <a:lnTo>
                  <a:pt x="339824" y="4063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23694" y="569137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86"/>
                </a:lnTo>
                <a:lnTo>
                  <a:pt x="18014" y="164215"/>
                </a:lnTo>
                <a:lnTo>
                  <a:pt x="39313" y="124922"/>
                </a:lnTo>
                <a:lnTo>
                  <a:pt x="67724" y="89720"/>
                </a:lnTo>
                <a:lnTo>
                  <a:pt x="102436" y="59321"/>
                </a:lnTo>
                <a:lnTo>
                  <a:pt x="142635" y="34436"/>
                </a:lnTo>
                <a:lnTo>
                  <a:pt x="187509" y="15780"/>
                </a:lnTo>
                <a:lnTo>
                  <a:pt x="236247" y="4063"/>
                </a:lnTo>
                <a:lnTo>
                  <a:pt x="288036" y="0"/>
                </a:lnTo>
                <a:lnTo>
                  <a:pt x="339824" y="4063"/>
                </a:lnTo>
                <a:lnTo>
                  <a:pt x="388562" y="15780"/>
                </a:lnTo>
                <a:lnTo>
                  <a:pt x="433436" y="34436"/>
                </a:lnTo>
                <a:lnTo>
                  <a:pt x="473635" y="59321"/>
                </a:lnTo>
                <a:lnTo>
                  <a:pt x="508347" y="89720"/>
                </a:lnTo>
                <a:lnTo>
                  <a:pt x="536758" y="124922"/>
                </a:lnTo>
                <a:lnTo>
                  <a:pt x="558057" y="164215"/>
                </a:lnTo>
                <a:lnTo>
                  <a:pt x="571433" y="206886"/>
                </a:lnTo>
                <a:lnTo>
                  <a:pt x="576072" y="252222"/>
                </a:lnTo>
                <a:lnTo>
                  <a:pt x="571433" y="297557"/>
                </a:lnTo>
                <a:lnTo>
                  <a:pt x="558057" y="340228"/>
                </a:lnTo>
                <a:lnTo>
                  <a:pt x="536758" y="379521"/>
                </a:lnTo>
                <a:lnTo>
                  <a:pt x="508347" y="414723"/>
                </a:lnTo>
                <a:lnTo>
                  <a:pt x="473635" y="445122"/>
                </a:lnTo>
                <a:lnTo>
                  <a:pt x="433436" y="470007"/>
                </a:lnTo>
                <a:lnTo>
                  <a:pt x="388562" y="488663"/>
                </a:lnTo>
                <a:lnTo>
                  <a:pt x="339824" y="500380"/>
                </a:lnTo>
                <a:lnTo>
                  <a:pt x="288036" y="504444"/>
                </a:lnTo>
                <a:lnTo>
                  <a:pt x="236247" y="500380"/>
                </a:lnTo>
                <a:lnTo>
                  <a:pt x="187509" y="488663"/>
                </a:lnTo>
                <a:lnTo>
                  <a:pt x="142635" y="470007"/>
                </a:lnTo>
                <a:lnTo>
                  <a:pt x="102436" y="445122"/>
                </a:lnTo>
                <a:lnTo>
                  <a:pt x="67724" y="414723"/>
                </a:lnTo>
                <a:lnTo>
                  <a:pt x="39313" y="379521"/>
                </a:lnTo>
                <a:lnTo>
                  <a:pt x="18014" y="340228"/>
                </a:lnTo>
                <a:lnTo>
                  <a:pt x="4638" y="297557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9444" y="547420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9676" y="4107179"/>
            <a:ext cx="576580" cy="574675"/>
          </a:xfrm>
          <a:custGeom>
            <a:avLst/>
            <a:gdLst/>
            <a:ahLst/>
            <a:cxnLst/>
            <a:rect l="l" t="t" r="r" b="b"/>
            <a:pathLst>
              <a:path w="576580" h="574675">
                <a:moveTo>
                  <a:pt x="0" y="0"/>
                </a:moveTo>
                <a:lnTo>
                  <a:pt x="576072" y="57454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48383" y="4107179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19" h="647700">
                <a:moveTo>
                  <a:pt x="286511" y="0"/>
                </a:moveTo>
                <a:lnTo>
                  <a:pt x="0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61815" y="3125723"/>
            <a:ext cx="1513840" cy="1233170"/>
          </a:xfrm>
          <a:custGeom>
            <a:avLst/>
            <a:gdLst/>
            <a:ahLst/>
            <a:cxnLst/>
            <a:rect l="l" t="t" r="r" b="b"/>
            <a:pathLst>
              <a:path w="1513839" h="1233170">
                <a:moveTo>
                  <a:pt x="508635" y="0"/>
                </a:moveTo>
                <a:lnTo>
                  <a:pt x="508635" y="308228"/>
                </a:lnTo>
                <a:lnTo>
                  <a:pt x="0" y="308228"/>
                </a:lnTo>
                <a:lnTo>
                  <a:pt x="0" y="924687"/>
                </a:lnTo>
                <a:lnTo>
                  <a:pt x="508635" y="924687"/>
                </a:lnTo>
                <a:lnTo>
                  <a:pt x="508635" y="1232915"/>
                </a:lnTo>
                <a:lnTo>
                  <a:pt x="1513332" y="616457"/>
                </a:lnTo>
                <a:lnTo>
                  <a:pt x="508635" y="0"/>
                </a:lnTo>
                <a:close/>
              </a:path>
            </a:pathLst>
          </a:custGeom>
          <a:solidFill>
            <a:srgbClr val="85DF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899153" y="2331020"/>
            <a:ext cx="939800" cy="1729739"/>
          </a:xfrm>
          <a:prstGeom prst="rect">
            <a:avLst/>
          </a:prstGeom>
        </p:spPr>
        <p:txBody>
          <a:bodyPr vert="horz" wrap="square" lIns="0" tIns="3162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490"/>
              </a:spcBef>
            </a:pPr>
            <a:r>
              <a:rPr sz="3600" b="1" spc="-10" dirty="0">
                <a:latin typeface="Arial"/>
                <a:cs typeface="Arial"/>
              </a:rPr>
              <a:t>LR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3600" b="1" dirty="0">
                <a:latin typeface="微软雅黑"/>
                <a:cs typeface="微软雅黑"/>
              </a:rPr>
              <a:t>完成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11302" y="172973"/>
            <a:ext cx="5061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310" dirty="0">
                <a:solidFill>
                  <a:srgbClr val="04607A"/>
                </a:solidFill>
                <a:latin typeface="Arial"/>
                <a:cs typeface="Arial"/>
              </a:rPr>
              <a:t>A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V</a:t>
            </a:r>
            <a:r>
              <a:rPr sz="4000" b="1" spc="-15" dirty="0">
                <a:solidFill>
                  <a:srgbClr val="04607A"/>
                </a:solidFill>
                <a:latin typeface="Arial"/>
                <a:cs typeface="Arial"/>
              </a:rPr>
              <a:t>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70553" y="991361"/>
            <a:ext cx="2131060" cy="74231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69"/>
              </a:spcBef>
            </a:pPr>
            <a:r>
              <a:rPr sz="3600" b="1" spc="-5" dirty="0">
                <a:latin typeface="微软雅黑"/>
                <a:cs typeface="微软雅黑"/>
              </a:rPr>
              <a:t>动作分解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68873" y="248488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468873" y="248488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633084" y="2509266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c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56754" y="24132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56754" y="2413254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752968" y="2437333"/>
            <a:ext cx="1841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253990" y="3565397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0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3990" y="3565397"/>
            <a:ext cx="783590" cy="1445260"/>
          </a:xfrm>
          <a:custGeom>
            <a:avLst/>
            <a:gdLst/>
            <a:ahLst/>
            <a:cxnLst/>
            <a:rect l="l" t="t" r="r" b="b"/>
            <a:pathLst>
              <a:path w="783589" h="1445260">
                <a:moveTo>
                  <a:pt x="493140" y="0"/>
                </a:moveTo>
                <a:lnTo>
                  <a:pt x="0" y="1444752"/>
                </a:lnTo>
                <a:lnTo>
                  <a:pt x="783336" y="1444752"/>
                </a:lnTo>
                <a:lnTo>
                  <a:pt x="493140" y="0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511672" y="4346575"/>
            <a:ext cx="375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684520" y="2988564"/>
            <a:ext cx="71755" cy="600710"/>
          </a:xfrm>
          <a:custGeom>
            <a:avLst/>
            <a:gdLst/>
            <a:ahLst/>
            <a:cxnLst/>
            <a:rect l="l" t="t" r="r" b="b"/>
            <a:pathLst>
              <a:path w="71754" h="600710">
                <a:moveTo>
                  <a:pt x="0" y="0"/>
                </a:moveTo>
                <a:lnTo>
                  <a:pt x="71627" y="600456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81443" y="1981200"/>
            <a:ext cx="719455" cy="431800"/>
          </a:xfrm>
          <a:custGeom>
            <a:avLst/>
            <a:gdLst/>
            <a:ahLst/>
            <a:cxnLst/>
            <a:rect l="l" t="t" r="r" b="b"/>
            <a:pathLst>
              <a:path w="719454" h="431800">
                <a:moveTo>
                  <a:pt x="0" y="0"/>
                </a:moveTo>
                <a:lnTo>
                  <a:pt x="719327" y="431291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72555" y="2916935"/>
            <a:ext cx="719455" cy="647700"/>
          </a:xfrm>
          <a:custGeom>
            <a:avLst/>
            <a:gdLst/>
            <a:ahLst/>
            <a:cxnLst/>
            <a:rect l="l" t="t" r="r" b="b"/>
            <a:pathLst>
              <a:path w="719454" h="647700">
                <a:moveTo>
                  <a:pt x="0" y="0"/>
                </a:moveTo>
                <a:lnTo>
                  <a:pt x="719327" y="647700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77761" y="1620774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288036" y="0"/>
                </a:moveTo>
                <a:lnTo>
                  <a:pt x="236247" y="4076"/>
                </a:lnTo>
                <a:lnTo>
                  <a:pt x="187509" y="15829"/>
                </a:lnTo>
                <a:lnTo>
                  <a:pt x="142635" y="34544"/>
                </a:lnTo>
                <a:lnTo>
                  <a:pt x="102436" y="59504"/>
                </a:lnTo>
                <a:lnTo>
                  <a:pt x="67724" y="89997"/>
                </a:lnTo>
                <a:lnTo>
                  <a:pt x="39313" y="125306"/>
                </a:lnTo>
                <a:lnTo>
                  <a:pt x="18014" y="164717"/>
                </a:lnTo>
                <a:lnTo>
                  <a:pt x="4638" y="207514"/>
                </a:lnTo>
                <a:lnTo>
                  <a:pt x="0" y="252984"/>
                </a:lnTo>
                <a:lnTo>
                  <a:pt x="4638" y="298453"/>
                </a:lnTo>
                <a:lnTo>
                  <a:pt x="18014" y="341250"/>
                </a:lnTo>
                <a:lnTo>
                  <a:pt x="39313" y="380661"/>
                </a:lnTo>
                <a:lnTo>
                  <a:pt x="67724" y="415970"/>
                </a:lnTo>
                <a:lnTo>
                  <a:pt x="102436" y="446463"/>
                </a:lnTo>
                <a:lnTo>
                  <a:pt x="142635" y="471424"/>
                </a:lnTo>
                <a:lnTo>
                  <a:pt x="187509" y="490138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8"/>
                </a:lnTo>
                <a:lnTo>
                  <a:pt x="433436" y="471424"/>
                </a:lnTo>
                <a:lnTo>
                  <a:pt x="473635" y="446463"/>
                </a:lnTo>
                <a:lnTo>
                  <a:pt x="508347" y="415970"/>
                </a:lnTo>
                <a:lnTo>
                  <a:pt x="536758" y="380661"/>
                </a:lnTo>
                <a:lnTo>
                  <a:pt x="558057" y="341250"/>
                </a:lnTo>
                <a:lnTo>
                  <a:pt x="571433" y="298453"/>
                </a:lnTo>
                <a:lnTo>
                  <a:pt x="576071" y="252984"/>
                </a:lnTo>
                <a:lnTo>
                  <a:pt x="571433" y="207514"/>
                </a:lnTo>
                <a:lnTo>
                  <a:pt x="558057" y="164717"/>
                </a:lnTo>
                <a:lnTo>
                  <a:pt x="536758" y="125306"/>
                </a:lnTo>
                <a:lnTo>
                  <a:pt x="508347" y="89997"/>
                </a:lnTo>
                <a:lnTo>
                  <a:pt x="473635" y="59504"/>
                </a:lnTo>
                <a:lnTo>
                  <a:pt x="433436" y="34544"/>
                </a:lnTo>
                <a:lnTo>
                  <a:pt x="388562" y="15829"/>
                </a:lnTo>
                <a:lnTo>
                  <a:pt x="339824" y="4076"/>
                </a:lnTo>
                <a:lnTo>
                  <a:pt x="28803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77761" y="1620774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4">
                <a:moveTo>
                  <a:pt x="0" y="252984"/>
                </a:moveTo>
                <a:lnTo>
                  <a:pt x="4638" y="207514"/>
                </a:lnTo>
                <a:lnTo>
                  <a:pt x="18014" y="164717"/>
                </a:lnTo>
                <a:lnTo>
                  <a:pt x="39313" y="125306"/>
                </a:lnTo>
                <a:lnTo>
                  <a:pt x="67724" y="89997"/>
                </a:lnTo>
                <a:lnTo>
                  <a:pt x="102436" y="59504"/>
                </a:lnTo>
                <a:lnTo>
                  <a:pt x="142635" y="34543"/>
                </a:lnTo>
                <a:lnTo>
                  <a:pt x="187509" y="15829"/>
                </a:lnTo>
                <a:lnTo>
                  <a:pt x="236247" y="4076"/>
                </a:lnTo>
                <a:lnTo>
                  <a:pt x="288036" y="0"/>
                </a:lnTo>
                <a:lnTo>
                  <a:pt x="339824" y="4076"/>
                </a:lnTo>
                <a:lnTo>
                  <a:pt x="388562" y="15829"/>
                </a:lnTo>
                <a:lnTo>
                  <a:pt x="433436" y="34544"/>
                </a:lnTo>
                <a:lnTo>
                  <a:pt x="473635" y="59504"/>
                </a:lnTo>
                <a:lnTo>
                  <a:pt x="508347" y="89997"/>
                </a:lnTo>
                <a:lnTo>
                  <a:pt x="536758" y="125306"/>
                </a:lnTo>
                <a:lnTo>
                  <a:pt x="558057" y="164717"/>
                </a:lnTo>
                <a:lnTo>
                  <a:pt x="571433" y="207514"/>
                </a:lnTo>
                <a:lnTo>
                  <a:pt x="576071" y="252984"/>
                </a:lnTo>
                <a:lnTo>
                  <a:pt x="571433" y="298453"/>
                </a:lnTo>
                <a:lnTo>
                  <a:pt x="558057" y="341250"/>
                </a:lnTo>
                <a:lnTo>
                  <a:pt x="536758" y="380661"/>
                </a:lnTo>
                <a:lnTo>
                  <a:pt x="508347" y="415970"/>
                </a:lnTo>
                <a:lnTo>
                  <a:pt x="473635" y="446463"/>
                </a:lnTo>
                <a:lnTo>
                  <a:pt x="433436" y="471424"/>
                </a:lnTo>
                <a:lnTo>
                  <a:pt x="388562" y="490138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8"/>
                </a:lnTo>
                <a:lnTo>
                  <a:pt x="142635" y="471424"/>
                </a:lnTo>
                <a:lnTo>
                  <a:pt x="102436" y="446463"/>
                </a:lnTo>
                <a:lnTo>
                  <a:pt x="67724" y="415970"/>
                </a:lnTo>
                <a:lnTo>
                  <a:pt x="39313" y="380661"/>
                </a:lnTo>
                <a:lnTo>
                  <a:pt x="18014" y="341250"/>
                </a:lnTo>
                <a:lnTo>
                  <a:pt x="4638" y="298453"/>
                </a:lnTo>
                <a:lnTo>
                  <a:pt x="0" y="252984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628892" y="1645412"/>
            <a:ext cx="274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00928" y="2125979"/>
            <a:ext cx="721360" cy="360045"/>
          </a:xfrm>
          <a:custGeom>
            <a:avLst/>
            <a:gdLst/>
            <a:ahLst/>
            <a:cxnLst/>
            <a:rect l="l" t="t" r="r" b="b"/>
            <a:pathLst>
              <a:path w="721359" h="360044">
                <a:moveTo>
                  <a:pt x="720851" y="0"/>
                </a:moveTo>
                <a:lnTo>
                  <a:pt x="0" y="35966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7346" y="3495294"/>
            <a:ext cx="784860" cy="795655"/>
          </a:xfrm>
          <a:custGeom>
            <a:avLst/>
            <a:gdLst/>
            <a:ahLst/>
            <a:cxnLst/>
            <a:rect l="l" t="t" r="r" b="b"/>
            <a:pathLst>
              <a:path w="784859" h="795654">
                <a:moveTo>
                  <a:pt x="494156" y="0"/>
                </a:moveTo>
                <a:lnTo>
                  <a:pt x="0" y="795527"/>
                </a:lnTo>
                <a:lnTo>
                  <a:pt x="784859" y="795527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97346" y="3495294"/>
            <a:ext cx="784860" cy="795655"/>
          </a:xfrm>
          <a:custGeom>
            <a:avLst/>
            <a:gdLst/>
            <a:ahLst/>
            <a:cxnLst/>
            <a:rect l="l" t="t" r="r" b="b"/>
            <a:pathLst>
              <a:path w="784859" h="795654">
                <a:moveTo>
                  <a:pt x="494156" y="0"/>
                </a:moveTo>
                <a:lnTo>
                  <a:pt x="0" y="795527"/>
                </a:lnTo>
                <a:lnTo>
                  <a:pt x="784859" y="795527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40602" y="450265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40602" y="450265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27876" y="428548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33081" y="3495294"/>
            <a:ext cx="784860" cy="795655"/>
          </a:xfrm>
          <a:custGeom>
            <a:avLst/>
            <a:gdLst/>
            <a:ahLst/>
            <a:cxnLst/>
            <a:rect l="l" t="t" r="r" b="b"/>
            <a:pathLst>
              <a:path w="784859" h="795654">
                <a:moveTo>
                  <a:pt x="494157" y="0"/>
                </a:moveTo>
                <a:lnTo>
                  <a:pt x="0" y="795527"/>
                </a:lnTo>
                <a:lnTo>
                  <a:pt x="784860" y="795527"/>
                </a:lnTo>
                <a:lnTo>
                  <a:pt x="494157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33081" y="3495294"/>
            <a:ext cx="784860" cy="795655"/>
          </a:xfrm>
          <a:custGeom>
            <a:avLst/>
            <a:gdLst/>
            <a:ahLst/>
            <a:cxnLst/>
            <a:rect l="l" t="t" r="r" b="b"/>
            <a:pathLst>
              <a:path w="784859" h="795654">
                <a:moveTo>
                  <a:pt x="494157" y="0"/>
                </a:moveTo>
                <a:lnTo>
                  <a:pt x="0" y="795527"/>
                </a:lnTo>
                <a:lnTo>
                  <a:pt x="784860" y="795527"/>
                </a:lnTo>
                <a:lnTo>
                  <a:pt x="494157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76338" y="450265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996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6338" y="450265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3810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62088" y="4285488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85226" y="3489197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85226" y="3489197"/>
            <a:ext cx="784860" cy="1445260"/>
          </a:xfrm>
          <a:custGeom>
            <a:avLst/>
            <a:gdLst/>
            <a:ahLst/>
            <a:cxnLst/>
            <a:rect l="l" t="t" r="r" b="b"/>
            <a:pathLst>
              <a:path w="784859" h="1445260">
                <a:moveTo>
                  <a:pt x="494156" y="0"/>
                </a:moveTo>
                <a:lnTo>
                  <a:pt x="0" y="1444752"/>
                </a:lnTo>
                <a:lnTo>
                  <a:pt x="784859" y="1444752"/>
                </a:lnTo>
                <a:lnTo>
                  <a:pt x="494156" y="0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29143" y="2916935"/>
            <a:ext cx="143510" cy="577850"/>
          </a:xfrm>
          <a:custGeom>
            <a:avLst/>
            <a:gdLst/>
            <a:ahLst/>
            <a:cxnLst/>
            <a:rect l="l" t="t" r="r" b="b"/>
            <a:pathLst>
              <a:path w="143509" h="577850">
                <a:moveTo>
                  <a:pt x="143255" y="0"/>
                </a:moveTo>
                <a:lnTo>
                  <a:pt x="0" y="57759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32064" y="2773679"/>
            <a:ext cx="647700" cy="721360"/>
          </a:xfrm>
          <a:custGeom>
            <a:avLst/>
            <a:gdLst/>
            <a:ahLst/>
            <a:cxnLst/>
            <a:rect l="l" t="t" r="r" b="b"/>
            <a:pathLst>
              <a:path w="647700" h="721360">
                <a:moveTo>
                  <a:pt x="0" y="0"/>
                </a:moveTo>
                <a:lnTo>
                  <a:pt x="647700" y="72085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448425" y="3867150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85519" algn="l"/>
              </a:tabLst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2	</a:t>
            </a: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3</a:t>
            </a:r>
            <a:endParaRPr sz="2400" baseline="-20833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549005" y="4417517"/>
            <a:ext cx="3752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T</a:t>
            </a:r>
            <a:r>
              <a:rPr sz="2400" b="1" spc="-7" baseline="-20833" dirty="0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34" y="253695"/>
            <a:ext cx="5569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1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70" dirty="0">
                <a:solidFill>
                  <a:srgbClr val="04607A"/>
                </a:solidFill>
                <a:latin typeface="Arial"/>
                <a:cs typeface="Arial"/>
              </a:rPr>
              <a:t>——AVL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建树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3217"/>
            <a:ext cx="630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微软雅黑"/>
                <a:cs typeface="微软雅黑"/>
              </a:rPr>
              <a:t>依次插入节点：</a:t>
            </a:r>
            <a:r>
              <a:rPr sz="2800" b="1" spc="-5" dirty="0">
                <a:latin typeface="Arial"/>
                <a:cs typeface="Arial"/>
              </a:rPr>
              <a:t>5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6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8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3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4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3409" y="26372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0" y="3768"/>
                </a:lnTo>
                <a:lnTo>
                  <a:pt x="221489" y="14679"/>
                </a:lnTo>
                <a:lnTo>
                  <a:pt x="175023" y="32140"/>
                </a:lnTo>
                <a:lnTo>
                  <a:pt x="132589" y="55558"/>
                </a:lnTo>
                <a:lnTo>
                  <a:pt x="94854" y="84343"/>
                </a:lnTo>
                <a:lnTo>
                  <a:pt x="62485" y="117902"/>
                </a:lnTo>
                <a:lnTo>
                  <a:pt x="36148" y="155643"/>
                </a:lnTo>
                <a:lnTo>
                  <a:pt x="16510" y="196973"/>
                </a:lnTo>
                <a:lnTo>
                  <a:pt x="4238" y="241302"/>
                </a:lnTo>
                <a:lnTo>
                  <a:pt x="0" y="288035"/>
                </a:lnTo>
                <a:lnTo>
                  <a:pt x="4238" y="334769"/>
                </a:lnTo>
                <a:lnTo>
                  <a:pt x="16510" y="379098"/>
                </a:lnTo>
                <a:lnTo>
                  <a:pt x="36148" y="420428"/>
                </a:lnTo>
                <a:lnTo>
                  <a:pt x="62485" y="458169"/>
                </a:lnTo>
                <a:lnTo>
                  <a:pt x="94854" y="491728"/>
                </a:lnTo>
                <a:lnTo>
                  <a:pt x="132589" y="520513"/>
                </a:lnTo>
                <a:lnTo>
                  <a:pt x="175023" y="543931"/>
                </a:lnTo>
                <a:lnTo>
                  <a:pt x="221489" y="561392"/>
                </a:lnTo>
                <a:lnTo>
                  <a:pt x="271320" y="572303"/>
                </a:lnTo>
                <a:lnTo>
                  <a:pt x="323850" y="576071"/>
                </a:lnTo>
                <a:lnTo>
                  <a:pt x="376379" y="572303"/>
                </a:lnTo>
                <a:lnTo>
                  <a:pt x="426210" y="561392"/>
                </a:lnTo>
                <a:lnTo>
                  <a:pt x="472676" y="543931"/>
                </a:lnTo>
                <a:lnTo>
                  <a:pt x="515110" y="520513"/>
                </a:lnTo>
                <a:lnTo>
                  <a:pt x="552845" y="491728"/>
                </a:lnTo>
                <a:lnTo>
                  <a:pt x="585214" y="458169"/>
                </a:lnTo>
                <a:lnTo>
                  <a:pt x="611551" y="420428"/>
                </a:lnTo>
                <a:lnTo>
                  <a:pt x="631189" y="379098"/>
                </a:lnTo>
                <a:lnTo>
                  <a:pt x="643461" y="334769"/>
                </a:lnTo>
                <a:lnTo>
                  <a:pt x="647700" y="288035"/>
                </a:lnTo>
                <a:lnTo>
                  <a:pt x="643461" y="241302"/>
                </a:lnTo>
                <a:lnTo>
                  <a:pt x="631189" y="196973"/>
                </a:lnTo>
                <a:lnTo>
                  <a:pt x="611551" y="155643"/>
                </a:lnTo>
                <a:lnTo>
                  <a:pt x="585214" y="117902"/>
                </a:lnTo>
                <a:lnTo>
                  <a:pt x="552845" y="84343"/>
                </a:lnTo>
                <a:lnTo>
                  <a:pt x="515110" y="55558"/>
                </a:lnTo>
                <a:lnTo>
                  <a:pt x="472676" y="32140"/>
                </a:lnTo>
                <a:lnTo>
                  <a:pt x="426210" y="14679"/>
                </a:lnTo>
                <a:lnTo>
                  <a:pt x="376379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3409" y="26372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5"/>
                </a:moveTo>
                <a:lnTo>
                  <a:pt x="4238" y="241302"/>
                </a:lnTo>
                <a:lnTo>
                  <a:pt x="16510" y="196973"/>
                </a:lnTo>
                <a:lnTo>
                  <a:pt x="36148" y="155643"/>
                </a:lnTo>
                <a:lnTo>
                  <a:pt x="62485" y="117902"/>
                </a:lnTo>
                <a:lnTo>
                  <a:pt x="94854" y="84343"/>
                </a:lnTo>
                <a:lnTo>
                  <a:pt x="132589" y="55558"/>
                </a:lnTo>
                <a:lnTo>
                  <a:pt x="175023" y="32140"/>
                </a:lnTo>
                <a:lnTo>
                  <a:pt x="221489" y="14679"/>
                </a:lnTo>
                <a:lnTo>
                  <a:pt x="271320" y="3768"/>
                </a:lnTo>
                <a:lnTo>
                  <a:pt x="323850" y="0"/>
                </a:lnTo>
                <a:lnTo>
                  <a:pt x="376379" y="3768"/>
                </a:lnTo>
                <a:lnTo>
                  <a:pt x="426210" y="14679"/>
                </a:lnTo>
                <a:lnTo>
                  <a:pt x="472676" y="32140"/>
                </a:lnTo>
                <a:lnTo>
                  <a:pt x="515110" y="55558"/>
                </a:lnTo>
                <a:lnTo>
                  <a:pt x="552845" y="84343"/>
                </a:lnTo>
                <a:lnTo>
                  <a:pt x="585214" y="117902"/>
                </a:lnTo>
                <a:lnTo>
                  <a:pt x="611551" y="155643"/>
                </a:lnTo>
                <a:lnTo>
                  <a:pt x="631189" y="196973"/>
                </a:lnTo>
                <a:lnTo>
                  <a:pt x="643461" y="241302"/>
                </a:lnTo>
                <a:lnTo>
                  <a:pt x="647700" y="288035"/>
                </a:lnTo>
                <a:lnTo>
                  <a:pt x="643461" y="334769"/>
                </a:lnTo>
                <a:lnTo>
                  <a:pt x="631189" y="379098"/>
                </a:lnTo>
                <a:lnTo>
                  <a:pt x="611551" y="420428"/>
                </a:lnTo>
                <a:lnTo>
                  <a:pt x="585214" y="458169"/>
                </a:lnTo>
                <a:lnTo>
                  <a:pt x="552845" y="491728"/>
                </a:lnTo>
                <a:lnTo>
                  <a:pt x="515110" y="520513"/>
                </a:lnTo>
                <a:lnTo>
                  <a:pt x="472676" y="543931"/>
                </a:lnTo>
                <a:lnTo>
                  <a:pt x="426210" y="561392"/>
                </a:lnTo>
                <a:lnTo>
                  <a:pt x="376379" y="572303"/>
                </a:lnTo>
                <a:lnTo>
                  <a:pt x="323850" y="576071"/>
                </a:lnTo>
                <a:lnTo>
                  <a:pt x="271320" y="572303"/>
                </a:lnTo>
                <a:lnTo>
                  <a:pt x="221489" y="561392"/>
                </a:lnTo>
                <a:lnTo>
                  <a:pt x="175023" y="543931"/>
                </a:lnTo>
                <a:lnTo>
                  <a:pt x="132589" y="520513"/>
                </a:lnTo>
                <a:lnTo>
                  <a:pt x="94854" y="491728"/>
                </a:lnTo>
                <a:lnTo>
                  <a:pt x="62485" y="458169"/>
                </a:lnTo>
                <a:lnTo>
                  <a:pt x="36148" y="420428"/>
                </a:lnTo>
                <a:lnTo>
                  <a:pt x="16510" y="379098"/>
                </a:lnTo>
                <a:lnTo>
                  <a:pt x="4238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4890" y="272503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1522" y="206273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71522" y="206273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82342" y="215011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89326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9326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01670" y="3158489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4442" y="2565654"/>
            <a:ext cx="431800" cy="504825"/>
          </a:xfrm>
          <a:custGeom>
            <a:avLst/>
            <a:gdLst/>
            <a:ahLst/>
            <a:cxnLst/>
            <a:rect l="l" t="t" r="r" b="b"/>
            <a:pathLst>
              <a:path w="431800" h="504825">
                <a:moveTo>
                  <a:pt x="0" y="0"/>
                </a:moveTo>
                <a:lnTo>
                  <a:pt x="431291" y="504444"/>
                </a:lnTo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57878" y="19895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57878" y="19895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70221" y="207695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77205" y="299694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77205" y="299694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9550" y="308533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61559" y="2491739"/>
            <a:ext cx="431800" cy="504825"/>
          </a:xfrm>
          <a:custGeom>
            <a:avLst/>
            <a:gdLst/>
            <a:ahLst/>
            <a:cxnLst/>
            <a:rect l="l" t="t" r="r" b="b"/>
            <a:pathLst>
              <a:path w="431800" h="504825">
                <a:moveTo>
                  <a:pt x="0" y="0"/>
                </a:moveTo>
                <a:lnTo>
                  <a:pt x="431291" y="504444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6429" y="42938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6429" y="42938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39154" y="4382211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582411" y="3572255"/>
            <a:ext cx="375285" cy="742315"/>
          </a:xfrm>
          <a:custGeom>
            <a:avLst/>
            <a:gdLst/>
            <a:ahLst/>
            <a:cxnLst/>
            <a:rect l="l" t="t" r="r" b="b"/>
            <a:pathLst>
              <a:path w="375285" h="742314">
                <a:moveTo>
                  <a:pt x="0" y="0"/>
                </a:moveTo>
                <a:lnTo>
                  <a:pt x="374903" y="74218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3164" y="2854451"/>
            <a:ext cx="577850" cy="287020"/>
          </a:xfrm>
          <a:custGeom>
            <a:avLst/>
            <a:gdLst/>
            <a:ahLst/>
            <a:cxnLst/>
            <a:rect l="l" t="t" r="r" b="b"/>
            <a:pathLst>
              <a:path w="577850" h="287019">
                <a:moveTo>
                  <a:pt x="433959" y="0"/>
                </a:moveTo>
                <a:lnTo>
                  <a:pt x="433959" y="71627"/>
                </a:lnTo>
                <a:lnTo>
                  <a:pt x="0" y="71627"/>
                </a:lnTo>
                <a:lnTo>
                  <a:pt x="0" y="214884"/>
                </a:lnTo>
                <a:lnTo>
                  <a:pt x="433959" y="214884"/>
                </a:lnTo>
                <a:lnTo>
                  <a:pt x="433959" y="286512"/>
                </a:lnTo>
                <a:lnTo>
                  <a:pt x="577596" y="143256"/>
                </a:lnTo>
                <a:lnTo>
                  <a:pt x="4339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25823" y="2996183"/>
            <a:ext cx="576580" cy="288290"/>
          </a:xfrm>
          <a:custGeom>
            <a:avLst/>
            <a:gdLst/>
            <a:ahLst/>
            <a:cxnLst/>
            <a:rect l="l" t="t" r="r" b="b"/>
            <a:pathLst>
              <a:path w="576579" h="288289">
                <a:moveTo>
                  <a:pt x="431673" y="0"/>
                </a:moveTo>
                <a:lnTo>
                  <a:pt x="431673" y="72008"/>
                </a:lnTo>
                <a:lnTo>
                  <a:pt x="0" y="72008"/>
                </a:lnTo>
                <a:lnTo>
                  <a:pt x="0" y="216026"/>
                </a:lnTo>
                <a:lnTo>
                  <a:pt x="431673" y="216026"/>
                </a:lnTo>
                <a:lnTo>
                  <a:pt x="431673" y="288036"/>
                </a:lnTo>
                <a:lnTo>
                  <a:pt x="576072" y="144017"/>
                </a:lnTo>
                <a:lnTo>
                  <a:pt x="431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27797" y="206273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7797" y="206273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739633" y="215011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45602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45602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8961" y="3158489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29956" y="2564892"/>
            <a:ext cx="431800" cy="504825"/>
          </a:xfrm>
          <a:custGeom>
            <a:avLst/>
            <a:gdLst/>
            <a:ahLst/>
            <a:cxnLst/>
            <a:rect l="l" t="t" r="r" b="b"/>
            <a:pathLst>
              <a:path w="431800" h="504825">
                <a:moveTo>
                  <a:pt x="0" y="0"/>
                </a:moveTo>
                <a:lnTo>
                  <a:pt x="431292" y="50444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35318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35318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47154" y="3158489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287768" y="2616707"/>
            <a:ext cx="393700" cy="565785"/>
          </a:xfrm>
          <a:custGeom>
            <a:avLst/>
            <a:gdLst/>
            <a:ahLst/>
            <a:cxnLst/>
            <a:rect l="l" t="t" r="r" b="b"/>
            <a:pathLst>
              <a:path w="393700" h="565785">
                <a:moveTo>
                  <a:pt x="393191" y="0"/>
                </a:moveTo>
                <a:lnTo>
                  <a:pt x="0" y="56540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42076" y="3140964"/>
            <a:ext cx="576580" cy="288290"/>
          </a:xfrm>
          <a:custGeom>
            <a:avLst/>
            <a:gdLst/>
            <a:ahLst/>
            <a:cxnLst/>
            <a:rect l="l" t="t" r="r" b="b"/>
            <a:pathLst>
              <a:path w="576579" h="288289">
                <a:moveTo>
                  <a:pt x="431673" y="0"/>
                </a:moveTo>
                <a:lnTo>
                  <a:pt x="431673" y="72009"/>
                </a:lnTo>
                <a:lnTo>
                  <a:pt x="0" y="72009"/>
                </a:lnTo>
                <a:lnTo>
                  <a:pt x="0" y="216026"/>
                </a:lnTo>
                <a:lnTo>
                  <a:pt x="431673" y="216026"/>
                </a:lnTo>
                <a:lnTo>
                  <a:pt x="431673" y="288036"/>
                </a:lnTo>
                <a:lnTo>
                  <a:pt x="576072" y="144018"/>
                </a:lnTo>
                <a:lnTo>
                  <a:pt x="431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87922" y="271551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L(</a:t>
            </a:r>
            <a:r>
              <a:rPr sz="2400" b="1" spc="-5" dirty="0">
                <a:latin typeface="Arial"/>
                <a:cs typeface="Arial"/>
              </a:rPr>
              <a:t>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1019" y="4869179"/>
            <a:ext cx="576580" cy="288290"/>
          </a:xfrm>
          <a:custGeom>
            <a:avLst/>
            <a:gdLst/>
            <a:ahLst/>
            <a:cxnLst/>
            <a:rect l="l" t="t" r="r" b="b"/>
            <a:pathLst>
              <a:path w="576580" h="288289">
                <a:moveTo>
                  <a:pt x="431660" y="0"/>
                </a:moveTo>
                <a:lnTo>
                  <a:pt x="431660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31660" y="216027"/>
                </a:lnTo>
                <a:lnTo>
                  <a:pt x="431660" y="288036"/>
                </a:lnTo>
                <a:lnTo>
                  <a:pt x="576071" y="144018"/>
                </a:lnTo>
                <a:lnTo>
                  <a:pt x="43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59557" y="3789426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59557" y="3789426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71394" y="387781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78885" y="479831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1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78885" y="479831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490721" y="488607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061716" y="4291584"/>
            <a:ext cx="433070" cy="506095"/>
          </a:xfrm>
          <a:custGeom>
            <a:avLst/>
            <a:gdLst/>
            <a:ahLst/>
            <a:cxnLst/>
            <a:rect l="l" t="t" r="r" b="b"/>
            <a:pathLst>
              <a:path w="433070" h="506095">
                <a:moveTo>
                  <a:pt x="0" y="0"/>
                </a:moveTo>
                <a:lnTo>
                  <a:pt x="432816" y="505968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67077" y="479831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1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67077" y="479831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979167" y="488607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21051" y="4344923"/>
            <a:ext cx="391795" cy="565785"/>
          </a:xfrm>
          <a:custGeom>
            <a:avLst/>
            <a:gdLst/>
            <a:ahLst/>
            <a:cxnLst/>
            <a:rect l="l" t="t" r="r" b="b"/>
            <a:pathLst>
              <a:path w="391794" h="565785">
                <a:moveTo>
                  <a:pt x="391668" y="0"/>
                </a:moveTo>
                <a:lnTo>
                  <a:pt x="0" y="565403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6122" y="55892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0" y="3769"/>
                </a:lnTo>
                <a:lnTo>
                  <a:pt x="221489" y="14684"/>
                </a:lnTo>
                <a:lnTo>
                  <a:pt x="175023" y="32149"/>
                </a:lnTo>
                <a:lnTo>
                  <a:pt x="132589" y="55573"/>
                </a:lnTo>
                <a:lnTo>
                  <a:pt x="94854" y="84362"/>
                </a:lnTo>
                <a:lnTo>
                  <a:pt x="62485" y="117924"/>
                </a:lnTo>
                <a:lnTo>
                  <a:pt x="36148" y="155665"/>
                </a:lnTo>
                <a:lnTo>
                  <a:pt x="16510" y="196993"/>
                </a:lnTo>
                <a:lnTo>
                  <a:pt x="4238" y="241314"/>
                </a:lnTo>
                <a:lnTo>
                  <a:pt x="0" y="288035"/>
                </a:lnTo>
                <a:lnTo>
                  <a:pt x="4238" y="334757"/>
                </a:lnTo>
                <a:lnTo>
                  <a:pt x="16510" y="379078"/>
                </a:lnTo>
                <a:lnTo>
                  <a:pt x="36148" y="420406"/>
                </a:lnTo>
                <a:lnTo>
                  <a:pt x="62485" y="458147"/>
                </a:lnTo>
                <a:lnTo>
                  <a:pt x="94854" y="491709"/>
                </a:lnTo>
                <a:lnTo>
                  <a:pt x="132589" y="520498"/>
                </a:lnTo>
                <a:lnTo>
                  <a:pt x="175023" y="543922"/>
                </a:lnTo>
                <a:lnTo>
                  <a:pt x="221489" y="561387"/>
                </a:lnTo>
                <a:lnTo>
                  <a:pt x="271320" y="572302"/>
                </a:lnTo>
                <a:lnTo>
                  <a:pt x="323850" y="576071"/>
                </a:lnTo>
                <a:lnTo>
                  <a:pt x="376370" y="572302"/>
                </a:lnTo>
                <a:lnTo>
                  <a:pt x="426195" y="561387"/>
                </a:lnTo>
                <a:lnTo>
                  <a:pt x="472659" y="543922"/>
                </a:lnTo>
                <a:lnTo>
                  <a:pt x="515093" y="520498"/>
                </a:lnTo>
                <a:lnTo>
                  <a:pt x="552831" y="491709"/>
                </a:lnTo>
                <a:lnTo>
                  <a:pt x="585203" y="458147"/>
                </a:lnTo>
                <a:lnTo>
                  <a:pt x="611544" y="420406"/>
                </a:lnTo>
                <a:lnTo>
                  <a:pt x="631185" y="379078"/>
                </a:lnTo>
                <a:lnTo>
                  <a:pt x="643460" y="334757"/>
                </a:lnTo>
                <a:lnTo>
                  <a:pt x="647700" y="288035"/>
                </a:lnTo>
                <a:lnTo>
                  <a:pt x="643460" y="241314"/>
                </a:lnTo>
                <a:lnTo>
                  <a:pt x="631185" y="196993"/>
                </a:lnTo>
                <a:lnTo>
                  <a:pt x="611544" y="155665"/>
                </a:lnTo>
                <a:lnTo>
                  <a:pt x="585203" y="117924"/>
                </a:lnTo>
                <a:lnTo>
                  <a:pt x="552831" y="84362"/>
                </a:lnTo>
                <a:lnTo>
                  <a:pt x="515093" y="55573"/>
                </a:lnTo>
                <a:lnTo>
                  <a:pt x="472659" y="32149"/>
                </a:lnTo>
                <a:lnTo>
                  <a:pt x="426195" y="14684"/>
                </a:lnTo>
                <a:lnTo>
                  <a:pt x="376370" y="376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6122" y="55892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8" y="241314"/>
                </a:lnTo>
                <a:lnTo>
                  <a:pt x="16510" y="196993"/>
                </a:lnTo>
                <a:lnTo>
                  <a:pt x="36148" y="155665"/>
                </a:lnTo>
                <a:lnTo>
                  <a:pt x="62485" y="117924"/>
                </a:lnTo>
                <a:lnTo>
                  <a:pt x="94854" y="84362"/>
                </a:lnTo>
                <a:lnTo>
                  <a:pt x="132589" y="55573"/>
                </a:lnTo>
                <a:lnTo>
                  <a:pt x="175023" y="32149"/>
                </a:lnTo>
                <a:lnTo>
                  <a:pt x="221489" y="14684"/>
                </a:lnTo>
                <a:lnTo>
                  <a:pt x="271320" y="3769"/>
                </a:lnTo>
                <a:lnTo>
                  <a:pt x="323850" y="0"/>
                </a:lnTo>
                <a:lnTo>
                  <a:pt x="376370" y="3769"/>
                </a:lnTo>
                <a:lnTo>
                  <a:pt x="426195" y="14684"/>
                </a:lnTo>
                <a:lnTo>
                  <a:pt x="472659" y="32149"/>
                </a:lnTo>
                <a:lnTo>
                  <a:pt x="515093" y="55573"/>
                </a:lnTo>
                <a:lnTo>
                  <a:pt x="552831" y="84362"/>
                </a:lnTo>
                <a:lnTo>
                  <a:pt x="585203" y="117924"/>
                </a:lnTo>
                <a:lnTo>
                  <a:pt x="611544" y="155665"/>
                </a:lnTo>
                <a:lnTo>
                  <a:pt x="631185" y="196993"/>
                </a:lnTo>
                <a:lnTo>
                  <a:pt x="643460" y="241314"/>
                </a:lnTo>
                <a:lnTo>
                  <a:pt x="647700" y="288035"/>
                </a:lnTo>
                <a:lnTo>
                  <a:pt x="643460" y="334757"/>
                </a:lnTo>
                <a:lnTo>
                  <a:pt x="631185" y="379078"/>
                </a:lnTo>
                <a:lnTo>
                  <a:pt x="611544" y="420406"/>
                </a:lnTo>
                <a:lnTo>
                  <a:pt x="585203" y="458147"/>
                </a:lnTo>
                <a:lnTo>
                  <a:pt x="552831" y="491709"/>
                </a:lnTo>
                <a:lnTo>
                  <a:pt x="515093" y="520498"/>
                </a:lnTo>
                <a:lnTo>
                  <a:pt x="472659" y="543922"/>
                </a:lnTo>
                <a:lnTo>
                  <a:pt x="426195" y="561387"/>
                </a:lnTo>
                <a:lnTo>
                  <a:pt x="376370" y="572302"/>
                </a:lnTo>
                <a:lnTo>
                  <a:pt x="323850" y="576071"/>
                </a:lnTo>
                <a:lnTo>
                  <a:pt x="271320" y="572302"/>
                </a:lnTo>
                <a:lnTo>
                  <a:pt x="221489" y="561387"/>
                </a:lnTo>
                <a:lnTo>
                  <a:pt x="175023" y="543922"/>
                </a:lnTo>
                <a:lnTo>
                  <a:pt x="132589" y="520498"/>
                </a:lnTo>
                <a:lnTo>
                  <a:pt x="94854" y="491709"/>
                </a:lnTo>
                <a:lnTo>
                  <a:pt x="62485" y="458147"/>
                </a:lnTo>
                <a:lnTo>
                  <a:pt x="36148" y="420406"/>
                </a:lnTo>
                <a:lnTo>
                  <a:pt x="16510" y="379078"/>
                </a:lnTo>
                <a:lnTo>
                  <a:pt x="4238" y="334757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86992" y="5678220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21891" y="5330952"/>
            <a:ext cx="494030" cy="276225"/>
          </a:xfrm>
          <a:custGeom>
            <a:avLst/>
            <a:gdLst/>
            <a:ahLst/>
            <a:cxnLst/>
            <a:rect l="l" t="t" r="r" b="b"/>
            <a:pathLst>
              <a:path w="494030" h="276225">
                <a:moveTo>
                  <a:pt x="493776" y="0"/>
                </a:moveTo>
                <a:lnTo>
                  <a:pt x="0" y="27584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1228" y="4946903"/>
            <a:ext cx="576580" cy="210820"/>
          </a:xfrm>
          <a:custGeom>
            <a:avLst/>
            <a:gdLst/>
            <a:ahLst/>
            <a:cxnLst/>
            <a:rect l="l" t="t" r="r" b="b"/>
            <a:pathLst>
              <a:path w="576579" h="210820">
                <a:moveTo>
                  <a:pt x="470662" y="0"/>
                </a:moveTo>
                <a:lnTo>
                  <a:pt x="470662" y="52578"/>
                </a:lnTo>
                <a:lnTo>
                  <a:pt x="0" y="52578"/>
                </a:lnTo>
                <a:lnTo>
                  <a:pt x="0" y="157734"/>
                </a:lnTo>
                <a:lnTo>
                  <a:pt x="470662" y="157734"/>
                </a:lnTo>
                <a:lnTo>
                  <a:pt x="470662" y="210312"/>
                </a:lnTo>
                <a:lnTo>
                  <a:pt x="576072" y="105156"/>
                </a:lnTo>
                <a:lnTo>
                  <a:pt x="470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672"/>
            <a:ext cx="556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70" dirty="0">
                <a:solidFill>
                  <a:srgbClr val="04607A"/>
                </a:solidFill>
                <a:latin typeface="Arial"/>
                <a:cs typeface="Arial"/>
              </a:rPr>
              <a:t>——AVL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建树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3217"/>
            <a:ext cx="630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微软雅黑"/>
                <a:cs typeface="微软雅黑"/>
              </a:rPr>
              <a:t>依次插入节点：</a:t>
            </a:r>
            <a:r>
              <a:rPr sz="2800" b="1" spc="-5" dirty="0">
                <a:latin typeface="Arial"/>
                <a:cs typeface="Arial"/>
              </a:rPr>
              <a:t>5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6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8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3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4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8033" y="22776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8033" y="22776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69870" y="236499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7361" y="32849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361" y="32849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89197" y="337337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60192" y="2779776"/>
            <a:ext cx="433070" cy="504825"/>
          </a:xfrm>
          <a:custGeom>
            <a:avLst/>
            <a:gdLst/>
            <a:ahLst/>
            <a:cxnLst/>
            <a:rect l="l" t="t" r="r" b="b"/>
            <a:pathLst>
              <a:path w="433070" h="504825">
                <a:moveTo>
                  <a:pt x="0" y="0"/>
                </a:moveTo>
                <a:lnTo>
                  <a:pt x="432816" y="504444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5554" y="32849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5554" y="3284982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77644" y="337337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19527" y="2831592"/>
            <a:ext cx="391795" cy="565785"/>
          </a:xfrm>
          <a:custGeom>
            <a:avLst/>
            <a:gdLst/>
            <a:ahLst/>
            <a:cxnLst/>
            <a:rect l="l" t="t" r="r" b="b"/>
            <a:pathLst>
              <a:path w="391794" h="565785">
                <a:moveTo>
                  <a:pt x="391668" y="0"/>
                </a:moveTo>
                <a:lnTo>
                  <a:pt x="0" y="565404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4597" y="40774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0" y="3768"/>
                </a:lnTo>
                <a:lnTo>
                  <a:pt x="221489" y="14679"/>
                </a:lnTo>
                <a:lnTo>
                  <a:pt x="175023" y="32140"/>
                </a:lnTo>
                <a:lnTo>
                  <a:pt x="132589" y="55558"/>
                </a:lnTo>
                <a:lnTo>
                  <a:pt x="94854" y="84343"/>
                </a:lnTo>
                <a:lnTo>
                  <a:pt x="62485" y="117902"/>
                </a:lnTo>
                <a:lnTo>
                  <a:pt x="36148" y="155643"/>
                </a:lnTo>
                <a:lnTo>
                  <a:pt x="16510" y="196973"/>
                </a:lnTo>
                <a:lnTo>
                  <a:pt x="4238" y="241302"/>
                </a:lnTo>
                <a:lnTo>
                  <a:pt x="0" y="288036"/>
                </a:lnTo>
                <a:lnTo>
                  <a:pt x="4238" y="334769"/>
                </a:lnTo>
                <a:lnTo>
                  <a:pt x="16510" y="379098"/>
                </a:lnTo>
                <a:lnTo>
                  <a:pt x="36148" y="420428"/>
                </a:lnTo>
                <a:lnTo>
                  <a:pt x="62485" y="458169"/>
                </a:lnTo>
                <a:lnTo>
                  <a:pt x="94854" y="491728"/>
                </a:lnTo>
                <a:lnTo>
                  <a:pt x="132589" y="520513"/>
                </a:lnTo>
                <a:lnTo>
                  <a:pt x="175023" y="543931"/>
                </a:lnTo>
                <a:lnTo>
                  <a:pt x="221489" y="561392"/>
                </a:lnTo>
                <a:lnTo>
                  <a:pt x="271320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4597" y="40774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8" y="241302"/>
                </a:lnTo>
                <a:lnTo>
                  <a:pt x="16510" y="196973"/>
                </a:lnTo>
                <a:lnTo>
                  <a:pt x="36148" y="155643"/>
                </a:lnTo>
                <a:lnTo>
                  <a:pt x="62485" y="117902"/>
                </a:lnTo>
                <a:lnTo>
                  <a:pt x="94854" y="84343"/>
                </a:lnTo>
                <a:lnTo>
                  <a:pt x="132589" y="55558"/>
                </a:lnTo>
                <a:lnTo>
                  <a:pt x="175023" y="32140"/>
                </a:lnTo>
                <a:lnTo>
                  <a:pt x="221489" y="14679"/>
                </a:lnTo>
                <a:lnTo>
                  <a:pt x="271320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0" y="572303"/>
                </a:lnTo>
                <a:lnTo>
                  <a:pt x="221489" y="561392"/>
                </a:lnTo>
                <a:lnTo>
                  <a:pt x="175023" y="543931"/>
                </a:lnTo>
                <a:lnTo>
                  <a:pt x="132589" y="520513"/>
                </a:lnTo>
                <a:lnTo>
                  <a:pt x="94854" y="491728"/>
                </a:lnTo>
                <a:lnTo>
                  <a:pt x="62485" y="458169"/>
                </a:lnTo>
                <a:lnTo>
                  <a:pt x="36148" y="420428"/>
                </a:lnTo>
                <a:lnTo>
                  <a:pt x="16510" y="379098"/>
                </a:lnTo>
                <a:lnTo>
                  <a:pt x="4238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85163" y="4165168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65147" y="3817620"/>
            <a:ext cx="349250" cy="376555"/>
          </a:xfrm>
          <a:custGeom>
            <a:avLst/>
            <a:gdLst/>
            <a:ahLst/>
            <a:cxnLst/>
            <a:rect l="l" t="t" r="r" b="b"/>
            <a:pathLst>
              <a:path w="349250" h="376554">
                <a:moveTo>
                  <a:pt x="348996" y="0"/>
                </a:moveTo>
                <a:lnTo>
                  <a:pt x="0" y="376427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886" y="5157978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323850" y="0"/>
                </a:moveTo>
                <a:lnTo>
                  <a:pt x="271320" y="3779"/>
                </a:lnTo>
                <a:lnTo>
                  <a:pt x="221489" y="14721"/>
                </a:lnTo>
                <a:lnTo>
                  <a:pt x="175023" y="32232"/>
                </a:lnTo>
                <a:lnTo>
                  <a:pt x="132589" y="55717"/>
                </a:lnTo>
                <a:lnTo>
                  <a:pt x="94854" y="84582"/>
                </a:lnTo>
                <a:lnTo>
                  <a:pt x="62485" y="118231"/>
                </a:lnTo>
                <a:lnTo>
                  <a:pt x="36148" y="156072"/>
                </a:lnTo>
                <a:lnTo>
                  <a:pt x="16510" y="197510"/>
                </a:lnTo>
                <a:lnTo>
                  <a:pt x="4238" y="241950"/>
                </a:lnTo>
                <a:lnTo>
                  <a:pt x="0" y="288798"/>
                </a:lnTo>
                <a:lnTo>
                  <a:pt x="4238" y="335642"/>
                </a:lnTo>
                <a:lnTo>
                  <a:pt x="16510" y="380080"/>
                </a:lnTo>
                <a:lnTo>
                  <a:pt x="36148" y="421517"/>
                </a:lnTo>
                <a:lnTo>
                  <a:pt x="62485" y="459358"/>
                </a:lnTo>
                <a:lnTo>
                  <a:pt x="94854" y="493009"/>
                </a:lnTo>
                <a:lnTo>
                  <a:pt x="132589" y="521874"/>
                </a:lnTo>
                <a:lnTo>
                  <a:pt x="175023" y="545360"/>
                </a:lnTo>
                <a:lnTo>
                  <a:pt x="221489" y="562872"/>
                </a:lnTo>
                <a:lnTo>
                  <a:pt x="271320" y="573816"/>
                </a:lnTo>
                <a:lnTo>
                  <a:pt x="323850" y="577596"/>
                </a:lnTo>
                <a:lnTo>
                  <a:pt x="376379" y="573816"/>
                </a:lnTo>
                <a:lnTo>
                  <a:pt x="426210" y="562872"/>
                </a:lnTo>
                <a:lnTo>
                  <a:pt x="472676" y="545360"/>
                </a:lnTo>
                <a:lnTo>
                  <a:pt x="515110" y="521874"/>
                </a:lnTo>
                <a:lnTo>
                  <a:pt x="552845" y="493009"/>
                </a:lnTo>
                <a:lnTo>
                  <a:pt x="585214" y="459358"/>
                </a:lnTo>
                <a:lnTo>
                  <a:pt x="611551" y="421517"/>
                </a:lnTo>
                <a:lnTo>
                  <a:pt x="631189" y="380080"/>
                </a:lnTo>
                <a:lnTo>
                  <a:pt x="643461" y="335642"/>
                </a:lnTo>
                <a:lnTo>
                  <a:pt x="647700" y="288798"/>
                </a:lnTo>
                <a:lnTo>
                  <a:pt x="643461" y="241950"/>
                </a:lnTo>
                <a:lnTo>
                  <a:pt x="631189" y="197510"/>
                </a:lnTo>
                <a:lnTo>
                  <a:pt x="611551" y="156072"/>
                </a:lnTo>
                <a:lnTo>
                  <a:pt x="585214" y="118231"/>
                </a:lnTo>
                <a:lnTo>
                  <a:pt x="552845" y="84582"/>
                </a:lnTo>
                <a:lnTo>
                  <a:pt x="515110" y="55717"/>
                </a:lnTo>
                <a:lnTo>
                  <a:pt x="472676" y="32232"/>
                </a:lnTo>
                <a:lnTo>
                  <a:pt x="426210" y="14721"/>
                </a:lnTo>
                <a:lnTo>
                  <a:pt x="376379" y="377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1886" y="5157978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0" y="288798"/>
                </a:moveTo>
                <a:lnTo>
                  <a:pt x="4238" y="241950"/>
                </a:lnTo>
                <a:lnTo>
                  <a:pt x="16510" y="197510"/>
                </a:lnTo>
                <a:lnTo>
                  <a:pt x="36148" y="156072"/>
                </a:lnTo>
                <a:lnTo>
                  <a:pt x="62485" y="118231"/>
                </a:lnTo>
                <a:lnTo>
                  <a:pt x="94854" y="84581"/>
                </a:lnTo>
                <a:lnTo>
                  <a:pt x="132589" y="55717"/>
                </a:lnTo>
                <a:lnTo>
                  <a:pt x="175023" y="32232"/>
                </a:lnTo>
                <a:lnTo>
                  <a:pt x="221489" y="14721"/>
                </a:lnTo>
                <a:lnTo>
                  <a:pt x="271320" y="3779"/>
                </a:lnTo>
                <a:lnTo>
                  <a:pt x="323850" y="0"/>
                </a:lnTo>
                <a:lnTo>
                  <a:pt x="376379" y="3779"/>
                </a:lnTo>
                <a:lnTo>
                  <a:pt x="426210" y="14721"/>
                </a:lnTo>
                <a:lnTo>
                  <a:pt x="472676" y="32232"/>
                </a:lnTo>
                <a:lnTo>
                  <a:pt x="515110" y="55717"/>
                </a:lnTo>
                <a:lnTo>
                  <a:pt x="552845" y="84582"/>
                </a:lnTo>
                <a:lnTo>
                  <a:pt x="585214" y="118231"/>
                </a:lnTo>
                <a:lnTo>
                  <a:pt x="611551" y="156072"/>
                </a:lnTo>
                <a:lnTo>
                  <a:pt x="631189" y="197510"/>
                </a:lnTo>
                <a:lnTo>
                  <a:pt x="643461" y="241950"/>
                </a:lnTo>
                <a:lnTo>
                  <a:pt x="647700" y="288798"/>
                </a:lnTo>
                <a:lnTo>
                  <a:pt x="643461" y="335642"/>
                </a:lnTo>
                <a:lnTo>
                  <a:pt x="631189" y="380080"/>
                </a:lnTo>
                <a:lnTo>
                  <a:pt x="611551" y="421517"/>
                </a:lnTo>
                <a:lnTo>
                  <a:pt x="585214" y="459358"/>
                </a:lnTo>
                <a:lnTo>
                  <a:pt x="552845" y="493009"/>
                </a:lnTo>
                <a:lnTo>
                  <a:pt x="515110" y="521874"/>
                </a:lnTo>
                <a:lnTo>
                  <a:pt x="472676" y="545360"/>
                </a:lnTo>
                <a:lnTo>
                  <a:pt x="426210" y="562872"/>
                </a:lnTo>
                <a:lnTo>
                  <a:pt x="376379" y="573816"/>
                </a:lnTo>
                <a:lnTo>
                  <a:pt x="323850" y="577596"/>
                </a:lnTo>
                <a:lnTo>
                  <a:pt x="271320" y="573816"/>
                </a:lnTo>
                <a:lnTo>
                  <a:pt x="221489" y="562872"/>
                </a:lnTo>
                <a:lnTo>
                  <a:pt x="175023" y="545360"/>
                </a:lnTo>
                <a:lnTo>
                  <a:pt x="132589" y="521874"/>
                </a:lnTo>
                <a:lnTo>
                  <a:pt x="94854" y="493009"/>
                </a:lnTo>
                <a:lnTo>
                  <a:pt x="62485" y="459358"/>
                </a:lnTo>
                <a:lnTo>
                  <a:pt x="36148" y="421517"/>
                </a:lnTo>
                <a:lnTo>
                  <a:pt x="16510" y="380080"/>
                </a:lnTo>
                <a:lnTo>
                  <a:pt x="4238" y="335642"/>
                </a:lnTo>
                <a:lnTo>
                  <a:pt x="0" y="288798"/>
                </a:lnTo>
                <a:close/>
              </a:path>
            </a:pathLst>
          </a:custGeom>
          <a:ln w="3809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3366" y="524692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98219" y="4652771"/>
            <a:ext cx="251460" cy="528955"/>
          </a:xfrm>
          <a:custGeom>
            <a:avLst/>
            <a:gdLst/>
            <a:ahLst/>
            <a:cxnLst/>
            <a:rect l="l" t="t" r="r" b="b"/>
            <a:pathLst>
              <a:path w="251459" h="528954">
                <a:moveTo>
                  <a:pt x="251460" y="0"/>
                </a:moveTo>
                <a:lnTo>
                  <a:pt x="0" y="528827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3859" y="4436364"/>
            <a:ext cx="576580" cy="288290"/>
          </a:xfrm>
          <a:custGeom>
            <a:avLst/>
            <a:gdLst/>
            <a:ahLst/>
            <a:cxnLst/>
            <a:rect l="l" t="t" r="r" b="b"/>
            <a:pathLst>
              <a:path w="576579" h="288289">
                <a:moveTo>
                  <a:pt x="431673" y="0"/>
                </a:moveTo>
                <a:lnTo>
                  <a:pt x="431673" y="72009"/>
                </a:lnTo>
                <a:lnTo>
                  <a:pt x="0" y="72009"/>
                </a:lnTo>
                <a:lnTo>
                  <a:pt x="0" y="216027"/>
                </a:lnTo>
                <a:lnTo>
                  <a:pt x="431673" y="216027"/>
                </a:lnTo>
                <a:lnTo>
                  <a:pt x="431673" y="288036"/>
                </a:lnTo>
                <a:lnTo>
                  <a:pt x="576072" y="144018"/>
                </a:lnTo>
                <a:lnTo>
                  <a:pt x="4316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13605" y="4000627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R(5)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020306" y="23507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20306" y="235077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33031" y="2437587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173973" y="357454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73973" y="357454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85809" y="366229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22464" y="2852927"/>
            <a:ext cx="821690" cy="745490"/>
          </a:xfrm>
          <a:custGeom>
            <a:avLst/>
            <a:gdLst/>
            <a:ahLst/>
            <a:cxnLst/>
            <a:rect l="l" t="t" r="r" b="b"/>
            <a:pathLst>
              <a:path w="821690" h="745489">
                <a:moveTo>
                  <a:pt x="0" y="0"/>
                </a:moveTo>
                <a:lnTo>
                  <a:pt x="821435" y="745236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12941" y="357454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12941" y="357454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24778" y="366229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57771" y="2904744"/>
            <a:ext cx="615950" cy="739140"/>
          </a:xfrm>
          <a:custGeom>
            <a:avLst/>
            <a:gdLst/>
            <a:ahLst/>
            <a:cxnLst/>
            <a:rect l="l" t="t" r="r" b="b"/>
            <a:pathLst>
              <a:path w="615950" h="739139">
                <a:moveTo>
                  <a:pt x="615696" y="0"/>
                </a:moveTo>
                <a:lnTo>
                  <a:pt x="0" y="739139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93614" y="47251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1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93614" y="47251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05703" y="481355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74435" y="4091940"/>
            <a:ext cx="478790" cy="669290"/>
          </a:xfrm>
          <a:custGeom>
            <a:avLst/>
            <a:gdLst/>
            <a:ahLst/>
            <a:cxnLst/>
            <a:rect l="l" t="t" r="r" b="b"/>
            <a:pathLst>
              <a:path w="478789" h="669289">
                <a:moveTo>
                  <a:pt x="478536" y="0"/>
                </a:moveTo>
                <a:lnTo>
                  <a:pt x="0" y="669036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0538" y="476783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0538" y="476783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802628" y="4855921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12991" y="4122420"/>
            <a:ext cx="407034" cy="638810"/>
          </a:xfrm>
          <a:custGeom>
            <a:avLst/>
            <a:gdLst/>
            <a:ahLst/>
            <a:cxnLst/>
            <a:rect l="l" t="t" r="r" b="b"/>
            <a:pathLst>
              <a:path w="407034" h="638810">
                <a:moveTo>
                  <a:pt x="0" y="0"/>
                </a:moveTo>
                <a:lnTo>
                  <a:pt x="406908" y="638555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24713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830660"/>
            <a:ext cx="765302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dirty="0">
                <a:latin typeface="微软雅黑"/>
                <a:cs typeface="微软雅黑"/>
              </a:rPr>
              <a:t>如果列表是有序的话，许多关于列表的问题更容易解决。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dirty="0">
                <a:latin typeface="微软雅黑"/>
                <a:cs typeface="微软雅黑"/>
              </a:rPr>
              <a:t>例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5" dirty="0">
                <a:latin typeface="微软雅黑"/>
                <a:cs typeface="微软雅黑"/>
              </a:rPr>
              <a:t>：</a:t>
            </a:r>
            <a:r>
              <a:rPr sz="2400" b="1" dirty="0">
                <a:latin typeface="微软雅黑"/>
                <a:cs typeface="微软雅黑"/>
              </a:rPr>
              <a:t>检查数组中元素的唯一</a:t>
            </a:r>
            <a:r>
              <a:rPr sz="2400" b="1" spc="5" dirty="0">
                <a:latin typeface="微软雅黑"/>
                <a:cs typeface="微软雅黑"/>
              </a:rPr>
              <a:t>性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微软雅黑"/>
                <a:cs typeface="微软雅黑"/>
              </a:rPr>
              <a:t>每个元素都不一样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5363" y="2098548"/>
            <a:ext cx="8665464" cy="2915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5477" y="5301234"/>
            <a:ext cx="8498205" cy="59753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40"/>
              </a:spcBef>
            </a:pP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T(n)=T</a:t>
            </a:r>
            <a:r>
              <a:rPr sz="2775" b="1" spc="-30" baseline="-21021" dirty="0">
                <a:solidFill>
                  <a:srgbClr val="FF3300"/>
                </a:solidFill>
                <a:latin typeface="Arial"/>
                <a:cs typeface="Arial"/>
              </a:rPr>
              <a:t>sort</a:t>
            </a: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(n)+T</a:t>
            </a:r>
            <a:r>
              <a:rPr sz="2775" b="1" spc="-30" baseline="-21021" dirty="0">
                <a:solidFill>
                  <a:srgbClr val="FF3300"/>
                </a:solidFill>
                <a:latin typeface="Arial"/>
                <a:cs typeface="Arial"/>
              </a:rPr>
              <a:t>scan</a:t>
            </a:r>
            <a:r>
              <a:rPr sz="2800" b="1" spc="-20" dirty="0">
                <a:solidFill>
                  <a:srgbClr val="FF3300"/>
                </a:solidFill>
                <a:latin typeface="Arial"/>
                <a:cs typeface="Arial"/>
              </a:rPr>
              <a:t>(n) </a:t>
            </a:r>
            <a:r>
              <a:rPr sz="2800" b="1" spc="-5" dirty="0">
                <a:solidFill>
                  <a:srgbClr val="FF3300"/>
                </a:solidFill>
                <a:latin typeface="微软雅黑"/>
                <a:cs typeface="微软雅黑"/>
              </a:rPr>
              <a:t>∈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Θ(nlogn)+ Θ(n)=</a:t>
            </a:r>
            <a:r>
              <a:rPr sz="2800" b="1" spc="6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Θ(nlogn)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5822" y="198805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85822" y="198805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63217"/>
            <a:ext cx="630364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微软雅黑"/>
                <a:cs typeface="微软雅黑"/>
              </a:rPr>
              <a:t>依次插入节点：</a:t>
            </a:r>
            <a:r>
              <a:rPr sz="2800" b="1" spc="-5" dirty="0">
                <a:latin typeface="Arial"/>
                <a:cs typeface="Arial"/>
              </a:rPr>
              <a:t>5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6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8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3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4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2073275">
              <a:lnSpc>
                <a:spcPct val="100000"/>
              </a:lnSpc>
              <a:spcBef>
                <a:spcPts val="225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7361" y="3140201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323850" y="0"/>
                </a:moveTo>
                <a:lnTo>
                  <a:pt x="271329" y="3779"/>
                </a:lnTo>
                <a:lnTo>
                  <a:pt x="221504" y="14721"/>
                </a:lnTo>
                <a:lnTo>
                  <a:pt x="175040" y="32232"/>
                </a:lnTo>
                <a:lnTo>
                  <a:pt x="132606" y="55717"/>
                </a:lnTo>
                <a:lnTo>
                  <a:pt x="94868" y="84582"/>
                </a:lnTo>
                <a:lnTo>
                  <a:pt x="62496" y="118231"/>
                </a:lnTo>
                <a:lnTo>
                  <a:pt x="36155" y="156072"/>
                </a:lnTo>
                <a:lnTo>
                  <a:pt x="16514" y="197510"/>
                </a:lnTo>
                <a:lnTo>
                  <a:pt x="4239" y="241950"/>
                </a:lnTo>
                <a:lnTo>
                  <a:pt x="0" y="288798"/>
                </a:lnTo>
                <a:lnTo>
                  <a:pt x="4239" y="335645"/>
                </a:lnTo>
                <a:lnTo>
                  <a:pt x="16514" y="380085"/>
                </a:lnTo>
                <a:lnTo>
                  <a:pt x="36155" y="421523"/>
                </a:lnTo>
                <a:lnTo>
                  <a:pt x="62496" y="459364"/>
                </a:lnTo>
                <a:lnTo>
                  <a:pt x="94868" y="493014"/>
                </a:lnTo>
                <a:lnTo>
                  <a:pt x="132606" y="521878"/>
                </a:lnTo>
                <a:lnTo>
                  <a:pt x="175040" y="545363"/>
                </a:lnTo>
                <a:lnTo>
                  <a:pt x="221504" y="562874"/>
                </a:lnTo>
                <a:lnTo>
                  <a:pt x="271329" y="573816"/>
                </a:lnTo>
                <a:lnTo>
                  <a:pt x="323850" y="577596"/>
                </a:lnTo>
                <a:lnTo>
                  <a:pt x="376370" y="573816"/>
                </a:lnTo>
                <a:lnTo>
                  <a:pt x="426195" y="562874"/>
                </a:lnTo>
                <a:lnTo>
                  <a:pt x="472659" y="545363"/>
                </a:lnTo>
                <a:lnTo>
                  <a:pt x="515093" y="521878"/>
                </a:lnTo>
                <a:lnTo>
                  <a:pt x="552831" y="493014"/>
                </a:lnTo>
                <a:lnTo>
                  <a:pt x="585203" y="459364"/>
                </a:lnTo>
                <a:lnTo>
                  <a:pt x="611544" y="421523"/>
                </a:lnTo>
                <a:lnTo>
                  <a:pt x="631185" y="380085"/>
                </a:lnTo>
                <a:lnTo>
                  <a:pt x="643460" y="335645"/>
                </a:lnTo>
                <a:lnTo>
                  <a:pt x="647700" y="288798"/>
                </a:lnTo>
                <a:lnTo>
                  <a:pt x="643460" y="241950"/>
                </a:lnTo>
                <a:lnTo>
                  <a:pt x="631185" y="197510"/>
                </a:lnTo>
                <a:lnTo>
                  <a:pt x="611544" y="156072"/>
                </a:lnTo>
                <a:lnTo>
                  <a:pt x="585203" y="118231"/>
                </a:lnTo>
                <a:lnTo>
                  <a:pt x="552831" y="84582"/>
                </a:lnTo>
                <a:lnTo>
                  <a:pt x="515093" y="55717"/>
                </a:lnTo>
                <a:lnTo>
                  <a:pt x="472659" y="32232"/>
                </a:lnTo>
                <a:lnTo>
                  <a:pt x="426195" y="14721"/>
                </a:lnTo>
                <a:lnTo>
                  <a:pt x="376370" y="377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7361" y="3140201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0" y="288798"/>
                </a:moveTo>
                <a:lnTo>
                  <a:pt x="4239" y="241950"/>
                </a:lnTo>
                <a:lnTo>
                  <a:pt x="16514" y="197510"/>
                </a:lnTo>
                <a:lnTo>
                  <a:pt x="36155" y="156072"/>
                </a:lnTo>
                <a:lnTo>
                  <a:pt x="62496" y="118231"/>
                </a:lnTo>
                <a:lnTo>
                  <a:pt x="94868" y="84581"/>
                </a:lnTo>
                <a:lnTo>
                  <a:pt x="132606" y="55717"/>
                </a:lnTo>
                <a:lnTo>
                  <a:pt x="175040" y="32232"/>
                </a:lnTo>
                <a:lnTo>
                  <a:pt x="221504" y="14721"/>
                </a:lnTo>
                <a:lnTo>
                  <a:pt x="271329" y="3779"/>
                </a:lnTo>
                <a:lnTo>
                  <a:pt x="323850" y="0"/>
                </a:lnTo>
                <a:lnTo>
                  <a:pt x="376370" y="3779"/>
                </a:lnTo>
                <a:lnTo>
                  <a:pt x="426195" y="14721"/>
                </a:lnTo>
                <a:lnTo>
                  <a:pt x="472659" y="32232"/>
                </a:lnTo>
                <a:lnTo>
                  <a:pt x="515093" y="55717"/>
                </a:lnTo>
                <a:lnTo>
                  <a:pt x="552831" y="84582"/>
                </a:lnTo>
                <a:lnTo>
                  <a:pt x="585203" y="118231"/>
                </a:lnTo>
                <a:lnTo>
                  <a:pt x="611544" y="156072"/>
                </a:lnTo>
                <a:lnTo>
                  <a:pt x="631185" y="197510"/>
                </a:lnTo>
                <a:lnTo>
                  <a:pt x="643460" y="241950"/>
                </a:lnTo>
                <a:lnTo>
                  <a:pt x="647700" y="288798"/>
                </a:lnTo>
                <a:lnTo>
                  <a:pt x="643460" y="335645"/>
                </a:lnTo>
                <a:lnTo>
                  <a:pt x="631185" y="380085"/>
                </a:lnTo>
                <a:lnTo>
                  <a:pt x="611544" y="421523"/>
                </a:lnTo>
                <a:lnTo>
                  <a:pt x="585203" y="459364"/>
                </a:lnTo>
                <a:lnTo>
                  <a:pt x="552831" y="493014"/>
                </a:lnTo>
                <a:lnTo>
                  <a:pt x="515093" y="521878"/>
                </a:lnTo>
                <a:lnTo>
                  <a:pt x="472659" y="545363"/>
                </a:lnTo>
                <a:lnTo>
                  <a:pt x="426195" y="562874"/>
                </a:lnTo>
                <a:lnTo>
                  <a:pt x="376370" y="573816"/>
                </a:lnTo>
                <a:lnTo>
                  <a:pt x="323850" y="577596"/>
                </a:lnTo>
                <a:lnTo>
                  <a:pt x="271329" y="573816"/>
                </a:lnTo>
                <a:lnTo>
                  <a:pt x="221504" y="562874"/>
                </a:lnTo>
                <a:lnTo>
                  <a:pt x="175040" y="545363"/>
                </a:lnTo>
                <a:lnTo>
                  <a:pt x="132606" y="521878"/>
                </a:lnTo>
                <a:lnTo>
                  <a:pt x="94868" y="493014"/>
                </a:lnTo>
                <a:lnTo>
                  <a:pt x="62496" y="459364"/>
                </a:lnTo>
                <a:lnTo>
                  <a:pt x="36155" y="421523"/>
                </a:lnTo>
                <a:lnTo>
                  <a:pt x="16514" y="380085"/>
                </a:lnTo>
                <a:lnTo>
                  <a:pt x="4239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9197" y="322884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87979" y="2490216"/>
            <a:ext cx="568960" cy="676910"/>
          </a:xfrm>
          <a:custGeom>
            <a:avLst/>
            <a:gdLst/>
            <a:ahLst/>
            <a:cxnLst/>
            <a:rect l="l" t="t" r="r" b="b"/>
            <a:pathLst>
              <a:path w="568960" h="676910">
                <a:moveTo>
                  <a:pt x="0" y="0"/>
                </a:moveTo>
                <a:lnTo>
                  <a:pt x="568452" y="67665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1446" y="3140201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323850" y="0"/>
                </a:moveTo>
                <a:lnTo>
                  <a:pt x="271320" y="3779"/>
                </a:lnTo>
                <a:lnTo>
                  <a:pt x="221489" y="14721"/>
                </a:lnTo>
                <a:lnTo>
                  <a:pt x="175023" y="32232"/>
                </a:lnTo>
                <a:lnTo>
                  <a:pt x="132589" y="55717"/>
                </a:lnTo>
                <a:lnTo>
                  <a:pt x="94854" y="84582"/>
                </a:lnTo>
                <a:lnTo>
                  <a:pt x="62485" y="118231"/>
                </a:lnTo>
                <a:lnTo>
                  <a:pt x="36148" y="156072"/>
                </a:lnTo>
                <a:lnTo>
                  <a:pt x="16510" y="197510"/>
                </a:lnTo>
                <a:lnTo>
                  <a:pt x="4238" y="241950"/>
                </a:lnTo>
                <a:lnTo>
                  <a:pt x="0" y="288798"/>
                </a:lnTo>
                <a:lnTo>
                  <a:pt x="4238" y="335645"/>
                </a:lnTo>
                <a:lnTo>
                  <a:pt x="16510" y="380085"/>
                </a:lnTo>
                <a:lnTo>
                  <a:pt x="36148" y="421523"/>
                </a:lnTo>
                <a:lnTo>
                  <a:pt x="62485" y="459364"/>
                </a:lnTo>
                <a:lnTo>
                  <a:pt x="94854" y="493014"/>
                </a:lnTo>
                <a:lnTo>
                  <a:pt x="132589" y="521878"/>
                </a:lnTo>
                <a:lnTo>
                  <a:pt x="175023" y="545363"/>
                </a:lnTo>
                <a:lnTo>
                  <a:pt x="221489" y="562874"/>
                </a:lnTo>
                <a:lnTo>
                  <a:pt x="271320" y="573816"/>
                </a:lnTo>
                <a:lnTo>
                  <a:pt x="323850" y="577596"/>
                </a:lnTo>
                <a:lnTo>
                  <a:pt x="376370" y="573816"/>
                </a:lnTo>
                <a:lnTo>
                  <a:pt x="426195" y="562874"/>
                </a:lnTo>
                <a:lnTo>
                  <a:pt x="472659" y="545363"/>
                </a:lnTo>
                <a:lnTo>
                  <a:pt x="515093" y="521878"/>
                </a:lnTo>
                <a:lnTo>
                  <a:pt x="552831" y="493014"/>
                </a:lnTo>
                <a:lnTo>
                  <a:pt x="585203" y="459364"/>
                </a:lnTo>
                <a:lnTo>
                  <a:pt x="611544" y="421523"/>
                </a:lnTo>
                <a:lnTo>
                  <a:pt x="631185" y="380085"/>
                </a:lnTo>
                <a:lnTo>
                  <a:pt x="643460" y="335645"/>
                </a:lnTo>
                <a:lnTo>
                  <a:pt x="647700" y="288798"/>
                </a:lnTo>
                <a:lnTo>
                  <a:pt x="643460" y="241950"/>
                </a:lnTo>
                <a:lnTo>
                  <a:pt x="631185" y="197510"/>
                </a:lnTo>
                <a:lnTo>
                  <a:pt x="611544" y="156072"/>
                </a:lnTo>
                <a:lnTo>
                  <a:pt x="585203" y="118231"/>
                </a:lnTo>
                <a:lnTo>
                  <a:pt x="552831" y="84582"/>
                </a:lnTo>
                <a:lnTo>
                  <a:pt x="515093" y="55717"/>
                </a:lnTo>
                <a:lnTo>
                  <a:pt x="472659" y="32232"/>
                </a:lnTo>
                <a:lnTo>
                  <a:pt x="426195" y="14721"/>
                </a:lnTo>
                <a:lnTo>
                  <a:pt x="376370" y="377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1446" y="3140201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0" y="288798"/>
                </a:moveTo>
                <a:lnTo>
                  <a:pt x="4238" y="241950"/>
                </a:lnTo>
                <a:lnTo>
                  <a:pt x="16510" y="197510"/>
                </a:lnTo>
                <a:lnTo>
                  <a:pt x="36148" y="156072"/>
                </a:lnTo>
                <a:lnTo>
                  <a:pt x="62485" y="118231"/>
                </a:lnTo>
                <a:lnTo>
                  <a:pt x="94854" y="84581"/>
                </a:lnTo>
                <a:lnTo>
                  <a:pt x="132589" y="55717"/>
                </a:lnTo>
                <a:lnTo>
                  <a:pt x="175023" y="32232"/>
                </a:lnTo>
                <a:lnTo>
                  <a:pt x="221489" y="14721"/>
                </a:lnTo>
                <a:lnTo>
                  <a:pt x="271320" y="3779"/>
                </a:lnTo>
                <a:lnTo>
                  <a:pt x="323850" y="0"/>
                </a:lnTo>
                <a:lnTo>
                  <a:pt x="376370" y="3779"/>
                </a:lnTo>
                <a:lnTo>
                  <a:pt x="426195" y="14721"/>
                </a:lnTo>
                <a:lnTo>
                  <a:pt x="472659" y="32232"/>
                </a:lnTo>
                <a:lnTo>
                  <a:pt x="515093" y="55717"/>
                </a:lnTo>
                <a:lnTo>
                  <a:pt x="552831" y="84582"/>
                </a:lnTo>
                <a:lnTo>
                  <a:pt x="585203" y="118231"/>
                </a:lnTo>
                <a:lnTo>
                  <a:pt x="611544" y="156072"/>
                </a:lnTo>
                <a:lnTo>
                  <a:pt x="631185" y="197510"/>
                </a:lnTo>
                <a:lnTo>
                  <a:pt x="643460" y="241950"/>
                </a:lnTo>
                <a:lnTo>
                  <a:pt x="647700" y="288798"/>
                </a:lnTo>
                <a:lnTo>
                  <a:pt x="643460" y="335645"/>
                </a:lnTo>
                <a:lnTo>
                  <a:pt x="631185" y="380085"/>
                </a:lnTo>
                <a:lnTo>
                  <a:pt x="611544" y="421523"/>
                </a:lnTo>
                <a:lnTo>
                  <a:pt x="585203" y="459364"/>
                </a:lnTo>
                <a:lnTo>
                  <a:pt x="552831" y="493014"/>
                </a:lnTo>
                <a:lnTo>
                  <a:pt x="515093" y="521878"/>
                </a:lnTo>
                <a:lnTo>
                  <a:pt x="472659" y="545363"/>
                </a:lnTo>
                <a:lnTo>
                  <a:pt x="426195" y="562874"/>
                </a:lnTo>
                <a:lnTo>
                  <a:pt x="376370" y="573816"/>
                </a:lnTo>
                <a:lnTo>
                  <a:pt x="323850" y="577596"/>
                </a:lnTo>
                <a:lnTo>
                  <a:pt x="271320" y="573816"/>
                </a:lnTo>
                <a:lnTo>
                  <a:pt x="221489" y="562874"/>
                </a:lnTo>
                <a:lnTo>
                  <a:pt x="175023" y="545363"/>
                </a:lnTo>
                <a:lnTo>
                  <a:pt x="132589" y="521878"/>
                </a:lnTo>
                <a:lnTo>
                  <a:pt x="94854" y="493014"/>
                </a:lnTo>
                <a:lnTo>
                  <a:pt x="62485" y="459364"/>
                </a:lnTo>
                <a:lnTo>
                  <a:pt x="36148" y="421523"/>
                </a:lnTo>
                <a:lnTo>
                  <a:pt x="16510" y="380085"/>
                </a:lnTo>
                <a:lnTo>
                  <a:pt x="4238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12316" y="322884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46275" y="2470404"/>
            <a:ext cx="1038225" cy="739140"/>
          </a:xfrm>
          <a:custGeom>
            <a:avLst/>
            <a:gdLst/>
            <a:ahLst/>
            <a:cxnLst/>
            <a:rect l="l" t="t" r="r" b="b"/>
            <a:pathLst>
              <a:path w="1038225" h="739139">
                <a:moveTo>
                  <a:pt x="1037844" y="0"/>
                </a:moveTo>
                <a:lnTo>
                  <a:pt x="0" y="739140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118" y="4292346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0" y="3768"/>
                </a:lnTo>
                <a:lnTo>
                  <a:pt x="221489" y="14679"/>
                </a:lnTo>
                <a:lnTo>
                  <a:pt x="175023" y="32140"/>
                </a:lnTo>
                <a:lnTo>
                  <a:pt x="132589" y="55558"/>
                </a:lnTo>
                <a:lnTo>
                  <a:pt x="94854" y="84343"/>
                </a:lnTo>
                <a:lnTo>
                  <a:pt x="62485" y="117902"/>
                </a:lnTo>
                <a:lnTo>
                  <a:pt x="36148" y="155643"/>
                </a:lnTo>
                <a:lnTo>
                  <a:pt x="16510" y="196973"/>
                </a:lnTo>
                <a:lnTo>
                  <a:pt x="4238" y="241302"/>
                </a:lnTo>
                <a:lnTo>
                  <a:pt x="0" y="288035"/>
                </a:lnTo>
                <a:lnTo>
                  <a:pt x="4238" y="334769"/>
                </a:lnTo>
                <a:lnTo>
                  <a:pt x="16510" y="379098"/>
                </a:lnTo>
                <a:lnTo>
                  <a:pt x="36148" y="420428"/>
                </a:lnTo>
                <a:lnTo>
                  <a:pt x="62485" y="458169"/>
                </a:lnTo>
                <a:lnTo>
                  <a:pt x="94854" y="491728"/>
                </a:lnTo>
                <a:lnTo>
                  <a:pt x="132589" y="520513"/>
                </a:lnTo>
                <a:lnTo>
                  <a:pt x="175023" y="543931"/>
                </a:lnTo>
                <a:lnTo>
                  <a:pt x="221489" y="561392"/>
                </a:lnTo>
                <a:lnTo>
                  <a:pt x="271320" y="572303"/>
                </a:lnTo>
                <a:lnTo>
                  <a:pt x="323850" y="576071"/>
                </a:lnTo>
                <a:lnTo>
                  <a:pt x="376379" y="572303"/>
                </a:lnTo>
                <a:lnTo>
                  <a:pt x="426210" y="561392"/>
                </a:lnTo>
                <a:lnTo>
                  <a:pt x="472676" y="543931"/>
                </a:lnTo>
                <a:lnTo>
                  <a:pt x="515110" y="520513"/>
                </a:lnTo>
                <a:lnTo>
                  <a:pt x="552845" y="491728"/>
                </a:lnTo>
                <a:lnTo>
                  <a:pt x="585214" y="458169"/>
                </a:lnTo>
                <a:lnTo>
                  <a:pt x="611551" y="420428"/>
                </a:lnTo>
                <a:lnTo>
                  <a:pt x="631189" y="379098"/>
                </a:lnTo>
                <a:lnTo>
                  <a:pt x="643461" y="334769"/>
                </a:lnTo>
                <a:lnTo>
                  <a:pt x="647700" y="288035"/>
                </a:lnTo>
                <a:lnTo>
                  <a:pt x="643461" y="241302"/>
                </a:lnTo>
                <a:lnTo>
                  <a:pt x="631189" y="196973"/>
                </a:lnTo>
                <a:lnTo>
                  <a:pt x="611551" y="155643"/>
                </a:lnTo>
                <a:lnTo>
                  <a:pt x="585214" y="117902"/>
                </a:lnTo>
                <a:lnTo>
                  <a:pt x="552845" y="84343"/>
                </a:lnTo>
                <a:lnTo>
                  <a:pt x="515110" y="55558"/>
                </a:lnTo>
                <a:lnTo>
                  <a:pt x="472676" y="32140"/>
                </a:lnTo>
                <a:lnTo>
                  <a:pt x="426210" y="14679"/>
                </a:lnTo>
                <a:lnTo>
                  <a:pt x="376379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18" y="4292346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8" y="241302"/>
                </a:lnTo>
                <a:lnTo>
                  <a:pt x="16510" y="196973"/>
                </a:lnTo>
                <a:lnTo>
                  <a:pt x="36148" y="155643"/>
                </a:lnTo>
                <a:lnTo>
                  <a:pt x="62485" y="117902"/>
                </a:lnTo>
                <a:lnTo>
                  <a:pt x="94854" y="84343"/>
                </a:lnTo>
                <a:lnTo>
                  <a:pt x="132589" y="55558"/>
                </a:lnTo>
                <a:lnTo>
                  <a:pt x="175023" y="32140"/>
                </a:lnTo>
                <a:lnTo>
                  <a:pt x="221489" y="14679"/>
                </a:lnTo>
                <a:lnTo>
                  <a:pt x="271320" y="3768"/>
                </a:lnTo>
                <a:lnTo>
                  <a:pt x="323850" y="0"/>
                </a:lnTo>
                <a:lnTo>
                  <a:pt x="376379" y="3768"/>
                </a:lnTo>
                <a:lnTo>
                  <a:pt x="426210" y="14679"/>
                </a:lnTo>
                <a:lnTo>
                  <a:pt x="472676" y="32140"/>
                </a:lnTo>
                <a:lnTo>
                  <a:pt x="515110" y="55558"/>
                </a:lnTo>
                <a:lnTo>
                  <a:pt x="552845" y="84343"/>
                </a:lnTo>
                <a:lnTo>
                  <a:pt x="585214" y="117902"/>
                </a:lnTo>
                <a:lnTo>
                  <a:pt x="611551" y="155643"/>
                </a:lnTo>
                <a:lnTo>
                  <a:pt x="631189" y="196973"/>
                </a:lnTo>
                <a:lnTo>
                  <a:pt x="643461" y="241302"/>
                </a:lnTo>
                <a:lnTo>
                  <a:pt x="647700" y="288035"/>
                </a:lnTo>
                <a:lnTo>
                  <a:pt x="643461" y="334769"/>
                </a:lnTo>
                <a:lnTo>
                  <a:pt x="631189" y="379098"/>
                </a:lnTo>
                <a:lnTo>
                  <a:pt x="611551" y="420428"/>
                </a:lnTo>
                <a:lnTo>
                  <a:pt x="585214" y="458169"/>
                </a:lnTo>
                <a:lnTo>
                  <a:pt x="552845" y="491728"/>
                </a:lnTo>
                <a:lnTo>
                  <a:pt x="515110" y="520513"/>
                </a:lnTo>
                <a:lnTo>
                  <a:pt x="472676" y="543931"/>
                </a:lnTo>
                <a:lnTo>
                  <a:pt x="426210" y="561392"/>
                </a:lnTo>
                <a:lnTo>
                  <a:pt x="376379" y="572303"/>
                </a:lnTo>
                <a:lnTo>
                  <a:pt x="323850" y="576071"/>
                </a:lnTo>
                <a:lnTo>
                  <a:pt x="271320" y="572303"/>
                </a:lnTo>
                <a:lnTo>
                  <a:pt x="221489" y="561392"/>
                </a:lnTo>
                <a:lnTo>
                  <a:pt x="175023" y="543931"/>
                </a:lnTo>
                <a:lnTo>
                  <a:pt x="132589" y="520513"/>
                </a:lnTo>
                <a:lnTo>
                  <a:pt x="94854" y="491728"/>
                </a:lnTo>
                <a:lnTo>
                  <a:pt x="62485" y="458169"/>
                </a:lnTo>
                <a:lnTo>
                  <a:pt x="36148" y="420428"/>
                </a:lnTo>
                <a:lnTo>
                  <a:pt x="16510" y="379098"/>
                </a:lnTo>
                <a:lnTo>
                  <a:pt x="4238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2988" y="4380103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1416" y="3659123"/>
            <a:ext cx="480059" cy="669290"/>
          </a:xfrm>
          <a:custGeom>
            <a:avLst/>
            <a:gdLst/>
            <a:ahLst/>
            <a:cxnLst/>
            <a:rect l="l" t="t" r="r" b="b"/>
            <a:pathLst>
              <a:path w="480059" h="669289">
                <a:moveTo>
                  <a:pt x="480059" y="0"/>
                </a:moveTo>
                <a:lnTo>
                  <a:pt x="0" y="66903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9041" y="43350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9041" y="43350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0242" y="4422470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01496" y="3689603"/>
            <a:ext cx="407034" cy="638810"/>
          </a:xfrm>
          <a:custGeom>
            <a:avLst/>
            <a:gdLst/>
            <a:ahLst/>
            <a:cxnLst/>
            <a:rect l="l" t="t" r="r" b="b"/>
            <a:pathLst>
              <a:path w="407035" h="638810">
                <a:moveTo>
                  <a:pt x="0" y="0"/>
                </a:moveTo>
                <a:lnTo>
                  <a:pt x="406908" y="638556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8774" y="537438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0" y="3768"/>
                </a:lnTo>
                <a:lnTo>
                  <a:pt x="221489" y="14679"/>
                </a:lnTo>
                <a:lnTo>
                  <a:pt x="175023" y="32140"/>
                </a:lnTo>
                <a:lnTo>
                  <a:pt x="132589" y="55558"/>
                </a:lnTo>
                <a:lnTo>
                  <a:pt x="94854" y="84343"/>
                </a:lnTo>
                <a:lnTo>
                  <a:pt x="62485" y="117902"/>
                </a:lnTo>
                <a:lnTo>
                  <a:pt x="36148" y="155643"/>
                </a:lnTo>
                <a:lnTo>
                  <a:pt x="16510" y="196973"/>
                </a:lnTo>
                <a:lnTo>
                  <a:pt x="4238" y="241302"/>
                </a:lnTo>
                <a:lnTo>
                  <a:pt x="0" y="288035"/>
                </a:lnTo>
                <a:lnTo>
                  <a:pt x="4238" y="334757"/>
                </a:lnTo>
                <a:lnTo>
                  <a:pt x="16510" y="379078"/>
                </a:lnTo>
                <a:lnTo>
                  <a:pt x="36148" y="420406"/>
                </a:lnTo>
                <a:lnTo>
                  <a:pt x="62485" y="458147"/>
                </a:lnTo>
                <a:lnTo>
                  <a:pt x="94854" y="491709"/>
                </a:lnTo>
                <a:lnTo>
                  <a:pt x="132589" y="520498"/>
                </a:lnTo>
                <a:lnTo>
                  <a:pt x="175023" y="543922"/>
                </a:lnTo>
                <a:lnTo>
                  <a:pt x="221489" y="561387"/>
                </a:lnTo>
                <a:lnTo>
                  <a:pt x="271320" y="572302"/>
                </a:lnTo>
                <a:lnTo>
                  <a:pt x="323850" y="576072"/>
                </a:lnTo>
                <a:lnTo>
                  <a:pt x="376370" y="572302"/>
                </a:lnTo>
                <a:lnTo>
                  <a:pt x="426195" y="561387"/>
                </a:lnTo>
                <a:lnTo>
                  <a:pt x="472659" y="543922"/>
                </a:lnTo>
                <a:lnTo>
                  <a:pt x="515093" y="520498"/>
                </a:lnTo>
                <a:lnTo>
                  <a:pt x="552831" y="491709"/>
                </a:lnTo>
                <a:lnTo>
                  <a:pt x="585203" y="458147"/>
                </a:lnTo>
                <a:lnTo>
                  <a:pt x="611544" y="420406"/>
                </a:lnTo>
                <a:lnTo>
                  <a:pt x="631185" y="379078"/>
                </a:lnTo>
                <a:lnTo>
                  <a:pt x="643460" y="334757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8774" y="537438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8" y="241302"/>
                </a:lnTo>
                <a:lnTo>
                  <a:pt x="16510" y="196973"/>
                </a:lnTo>
                <a:lnTo>
                  <a:pt x="36148" y="155643"/>
                </a:lnTo>
                <a:lnTo>
                  <a:pt x="62485" y="117902"/>
                </a:lnTo>
                <a:lnTo>
                  <a:pt x="94854" y="84343"/>
                </a:lnTo>
                <a:lnTo>
                  <a:pt x="132589" y="55558"/>
                </a:lnTo>
                <a:lnTo>
                  <a:pt x="175023" y="32140"/>
                </a:lnTo>
                <a:lnTo>
                  <a:pt x="221489" y="14679"/>
                </a:lnTo>
                <a:lnTo>
                  <a:pt x="271320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57"/>
                </a:lnTo>
                <a:lnTo>
                  <a:pt x="631185" y="379078"/>
                </a:lnTo>
                <a:lnTo>
                  <a:pt x="611544" y="420406"/>
                </a:lnTo>
                <a:lnTo>
                  <a:pt x="585203" y="458147"/>
                </a:lnTo>
                <a:lnTo>
                  <a:pt x="552831" y="491709"/>
                </a:lnTo>
                <a:lnTo>
                  <a:pt x="515093" y="520498"/>
                </a:lnTo>
                <a:lnTo>
                  <a:pt x="472659" y="543922"/>
                </a:lnTo>
                <a:lnTo>
                  <a:pt x="426195" y="561387"/>
                </a:lnTo>
                <a:lnTo>
                  <a:pt x="376370" y="572302"/>
                </a:lnTo>
                <a:lnTo>
                  <a:pt x="323850" y="576072"/>
                </a:lnTo>
                <a:lnTo>
                  <a:pt x="271320" y="572302"/>
                </a:lnTo>
                <a:lnTo>
                  <a:pt x="221489" y="561387"/>
                </a:lnTo>
                <a:lnTo>
                  <a:pt x="175023" y="543922"/>
                </a:lnTo>
                <a:lnTo>
                  <a:pt x="132589" y="520498"/>
                </a:lnTo>
                <a:lnTo>
                  <a:pt x="94854" y="491709"/>
                </a:lnTo>
                <a:lnTo>
                  <a:pt x="62485" y="458147"/>
                </a:lnTo>
                <a:lnTo>
                  <a:pt x="36148" y="420406"/>
                </a:lnTo>
                <a:lnTo>
                  <a:pt x="16510" y="379078"/>
                </a:lnTo>
                <a:lnTo>
                  <a:pt x="4238" y="334757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339" y="5463032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01496" y="4866132"/>
            <a:ext cx="378460" cy="508000"/>
          </a:xfrm>
          <a:custGeom>
            <a:avLst/>
            <a:gdLst/>
            <a:ahLst/>
            <a:cxnLst/>
            <a:rect l="l" t="t" r="r" b="b"/>
            <a:pathLst>
              <a:path w="378460" h="508000">
                <a:moveTo>
                  <a:pt x="377952" y="0"/>
                </a:moveTo>
                <a:lnTo>
                  <a:pt x="0" y="50749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52671" y="4221479"/>
            <a:ext cx="576580" cy="287020"/>
          </a:xfrm>
          <a:custGeom>
            <a:avLst/>
            <a:gdLst/>
            <a:ahLst/>
            <a:cxnLst/>
            <a:rect l="l" t="t" r="r" b="b"/>
            <a:pathLst>
              <a:path w="576579" h="287020">
                <a:moveTo>
                  <a:pt x="432435" y="0"/>
                </a:moveTo>
                <a:lnTo>
                  <a:pt x="432435" y="71628"/>
                </a:lnTo>
                <a:lnTo>
                  <a:pt x="0" y="71628"/>
                </a:lnTo>
                <a:lnTo>
                  <a:pt x="0" y="214884"/>
                </a:lnTo>
                <a:lnTo>
                  <a:pt x="432435" y="214884"/>
                </a:lnTo>
                <a:lnTo>
                  <a:pt x="432435" y="286512"/>
                </a:lnTo>
                <a:lnTo>
                  <a:pt x="576072" y="143256"/>
                </a:lnTo>
                <a:lnTo>
                  <a:pt x="432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36975" y="3732403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10" dirty="0">
                <a:latin typeface="Arial"/>
                <a:cs typeface="Arial"/>
              </a:rPr>
              <a:t>R</a:t>
            </a:r>
            <a:r>
              <a:rPr sz="2400" b="1" spc="-5" dirty="0">
                <a:latin typeface="Arial"/>
                <a:cs typeface="Arial"/>
              </a:rPr>
              <a:t>(6)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12202" y="299694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12202" y="299694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925181" y="3084322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45602" y="414909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45602" y="4149090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58961" y="423710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215883" y="3499103"/>
            <a:ext cx="291465" cy="669290"/>
          </a:xfrm>
          <a:custGeom>
            <a:avLst/>
            <a:gdLst/>
            <a:ahLst/>
            <a:cxnLst/>
            <a:rect l="l" t="t" r="r" b="b"/>
            <a:pathLst>
              <a:path w="291465" h="669289">
                <a:moveTo>
                  <a:pt x="0" y="0"/>
                </a:moveTo>
                <a:lnTo>
                  <a:pt x="291084" y="66903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64302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64302" y="3070098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677027" y="3156915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10655" y="2398776"/>
            <a:ext cx="1038225" cy="739140"/>
          </a:xfrm>
          <a:custGeom>
            <a:avLst/>
            <a:gdLst/>
            <a:ahLst/>
            <a:cxnLst/>
            <a:rect l="l" t="t" r="r" b="b"/>
            <a:pathLst>
              <a:path w="1038225" h="739139">
                <a:moveTo>
                  <a:pt x="1037844" y="0"/>
                </a:moveTo>
                <a:lnTo>
                  <a:pt x="0" y="739139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46497" y="42207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6497" y="42207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57698" y="430847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225796" y="3602735"/>
            <a:ext cx="451484" cy="654050"/>
          </a:xfrm>
          <a:custGeom>
            <a:avLst/>
            <a:gdLst/>
            <a:ahLst/>
            <a:cxnLst/>
            <a:rect l="l" t="t" r="r" b="b"/>
            <a:pathLst>
              <a:path w="451485" h="654050">
                <a:moveTo>
                  <a:pt x="451103" y="0"/>
                </a:moveTo>
                <a:lnTo>
                  <a:pt x="0" y="65379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05421" y="1916429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9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9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05421" y="1916429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9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9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17257" y="2004441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865876" y="3617976"/>
            <a:ext cx="407034" cy="638810"/>
          </a:xfrm>
          <a:custGeom>
            <a:avLst/>
            <a:gdLst/>
            <a:ahLst/>
            <a:cxnLst/>
            <a:rect l="l" t="t" r="r" b="b"/>
            <a:pathLst>
              <a:path w="407035" h="638810">
                <a:moveTo>
                  <a:pt x="0" y="0"/>
                </a:moveTo>
                <a:lnTo>
                  <a:pt x="406908" y="638556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86094" y="42207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0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86094" y="4220717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0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0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297929" y="430847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74052" y="2470404"/>
            <a:ext cx="652780" cy="538480"/>
          </a:xfrm>
          <a:custGeom>
            <a:avLst/>
            <a:gdLst/>
            <a:ahLst/>
            <a:cxnLst/>
            <a:rect l="l" t="t" r="r" b="b"/>
            <a:pathLst>
              <a:path w="652779" h="538480">
                <a:moveTo>
                  <a:pt x="0" y="0"/>
                </a:moveTo>
                <a:lnTo>
                  <a:pt x="652272" y="537972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11302" y="196672"/>
            <a:ext cx="556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70" dirty="0">
                <a:solidFill>
                  <a:srgbClr val="04607A"/>
                </a:solidFill>
                <a:latin typeface="Arial"/>
                <a:cs typeface="Arial"/>
              </a:rPr>
              <a:t>——AVL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建树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63217"/>
            <a:ext cx="6303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微软雅黑"/>
                <a:cs typeface="微软雅黑"/>
              </a:rPr>
              <a:t>依次插入节点：</a:t>
            </a:r>
            <a:r>
              <a:rPr sz="2800" b="1" spc="-5" dirty="0">
                <a:latin typeface="Arial"/>
                <a:cs typeface="Arial"/>
              </a:rPr>
              <a:t>5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6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8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3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2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4</a:t>
            </a:r>
            <a:r>
              <a:rPr sz="2800" b="1" spc="-5" dirty="0">
                <a:latin typeface="微软雅黑"/>
                <a:cs typeface="微软雅黑"/>
              </a:rPr>
              <a:t>，</a:t>
            </a:r>
            <a:r>
              <a:rPr sz="2800" b="1" spc="-5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6194" y="321335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6194" y="3213354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7395" y="3301441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09594" y="436702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1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09594" y="436702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1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1048" y="4454093"/>
            <a:ext cx="2235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8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8352" y="3717035"/>
            <a:ext cx="292735" cy="669290"/>
          </a:xfrm>
          <a:custGeom>
            <a:avLst/>
            <a:gdLst/>
            <a:ahLst/>
            <a:cxnLst/>
            <a:rect l="l" t="t" r="r" b="b"/>
            <a:pathLst>
              <a:path w="292735" h="669289">
                <a:moveTo>
                  <a:pt x="0" y="0"/>
                </a:moveTo>
                <a:lnTo>
                  <a:pt x="292608" y="669036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8294" y="328650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0" y="3768"/>
                </a:lnTo>
                <a:lnTo>
                  <a:pt x="221489" y="14679"/>
                </a:lnTo>
                <a:lnTo>
                  <a:pt x="175023" y="32140"/>
                </a:lnTo>
                <a:lnTo>
                  <a:pt x="132589" y="55558"/>
                </a:lnTo>
                <a:lnTo>
                  <a:pt x="94854" y="84343"/>
                </a:lnTo>
                <a:lnTo>
                  <a:pt x="62485" y="117902"/>
                </a:lnTo>
                <a:lnTo>
                  <a:pt x="36148" y="155643"/>
                </a:lnTo>
                <a:lnTo>
                  <a:pt x="16510" y="196973"/>
                </a:lnTo>
                <a:lnTo>
                  <a:pt x="4238" y="241302"/>
                </a:lnTo>
                <a:lnTo>
                  <a:pt x="0" y="288036"/>
                </a:lnTo>
                <a:lnTo>
                  <a:pt x="4238" y="334769"/>
                </a:lnTo>
                <a:lnTo>
                  <a:pt x="16510" y="379098"/>
                </a:lnTo>
                <a:lnTo>
                  <a:pt x="36148" y="420428"/>
                </a:lnTo>
                <a:lnTo>
                  <a:pt x="62485" y="458169"/>
                </a:lnTo>
                <a:lnTo>
                  <a:pt x="94854" y="491728"/>
                </a:lnTo>
                <a:lnTo>
                  <a:pt x="132589" y="520513"/>
                </a:lnTo>
                <a:lnTo>
                  <a:pt x="175023" y="543931"/>
                </a:lnTo>
                <a:lnTo>
                  <a:pt x="221489" y="561392"/>
                </a:lnTo>
                <a:lnTo>
                  <a:pt x="271320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" y="3286505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6"/>
                </a:moveTo>
                <a:lnTo>
                  <a:pt x="4238" y="241302"/>
                </a:lnTo>
                <a:lnTo>
                  <a:pt x="16510" y="196973"/>
                </a:lnTo>
                <a:lnTo>
                  <a:pt x="36148" y="155643"/>
                </a:lnTo>
                <a:lnTo>
                  <a:pt x="62485" y="117902"/>
                </a:lnTo>
                <a:lnTo>
                  <a:pt x="94854" y="84343"/>
                </a:lnTo>
                <a:lnTo>
                  <a:pt x="132589" y="55558"/>
                </a:lnTo>
                <a:lnTo>
                  <a:pt x="175023" y="32140"/>
                </a:lnTo>
                <a:lnTo>
                  <a:pt x="221489" y="14679"/>
                </a:lnTo>
                <a:lnTo>
                  <a:pt x="271320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0" y="572303"/>
                </a:lnTo>
                <a:lnTo>
                  <a:pt x="221489" y="561392"/>
                </a:lnTo>
                <a:lnTo>
                  <a:pt x="175023" y="543931"/>
                </a:lnTo>
                <a:lnTo>
                  <a:pt x="132589" y="520513"/>
                </a:lnTo>
                <a:lnTo>
                  <a:pt x="94854" y="491728"/>
                </a:lnTo>
                <a:lnTo>
                  <a:pt x="62485" y="458169"/>
                </a:lnTo>
                <a:lnTo>
                  <a:pt x="36148" y="420428"/>
                </a:lnTo>
                <a:lnTo>
                  <a:pt x="16510" y="379098"/>
                </a:lnTo>
                <a:lnTo>
                  <a:pt x="4238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9164" y="337489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3124" y="2616707"/>
            <a:ext cx="1038225" cy="739140"/>
          </a:xfrm>
          <a:custGeom>
            <a:avLst/>
            <a:gdLst/>
            <a:ahLst/>
            <a:cxnLst/>
            <a:rect l="l" t="t" r="r" b="b"/>
            <a:pathLst>
              <a:path w="1038225" h="739139">
                <a:moveTo>
                  <a:pt x="1037844" y="0"/>
                </a:moveTo>
                <a:lnTo>
                  <a:pt x="0" y="739139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965" y="4437126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323850" y="0"/>
                </a:moveTo>
                <a:lnTo>
                  <a:pt x="271320" y="3779"/>
                </a:lnTo>
                <a:lnTo>
                  <a:pt x="221489" y="14721"/>
                </a:lnTo>
                <a:lnTo>
                  <a:pt x="175023" y="32232"/>
                </a:lnTo>
                <a:lnTo>
                  <a:pt x="132589" y="55717"/>
                </a:lnTo>
                <a:lnTo>
                  <a:pt x="94854" y="84581"/>
                </a:lnTo>
                <a:lnTo>
                  <a:pt x="62485" y="118231"/>
                </a:lnTo>
                <a:lnTo>
                  <a:pt x="36148" y="156072"/>
                </a:lnTo>
                <a:lnTo>
                  <a:pt x="16510" y="197510"/>
                </a:lnTo>
                <a:lnTo>
                  <a:pt x="4238" y="241950"/>
                </a:lnTo>
                <a:lnTo>
                  <a:pt x="0" y="288798"/>
                </a:lnTo>
                <a:lnTo>
                  <a:pt x="4238" y="335645"/>
                </a:lnTo>
                <a:lnTo>
                  <a:pt x="16510" y="380085"/>
                </a:lnTo>
                <a:lnTo>
                  <a:pt x="36148" y="421523"/>
                </a:lnTo>
                <a:lnTo>
                  <a:pt x="62485" y="459364"/>
                </a:lnTo>
                <a:lnTo>
                  <a:pt x="94854" y="493014"/>
                </a:lnTo>
                <a:lnTo>
                  <a:pt x="132589" y="521878"/>
                </a:lnTo>
                <a:lnTo>
                  <a:pt x="175023" y="545363"/>
                </a:lnTo>
                <a:lnTo>
                  <a:pt x="221489" y="562874"/>
                </a:lnTo>
                <a:lnTo>
                  <a:pt x="271320" y="573816"/>
                </a:lnTo>
                <a:lnTo>
                  <a:pt x="323850" y="577596"/>
                </a:lnTo>
                <a:lnTo>
                  <a:pt x="376379" y="573816"/>
                </a:lnTo>
                <a:lnTo>
                  <a:pt x="426210" y="562874"/>
                </a:lnTo>
                <a:lnTo>
                  <a:pt x="472676" y="545363"/>
                </a:lnTo>
                <a:lnTo>
                  <a:pt x="515110" y="521878"/>
                </a:lnTo>
                <a:lnTo>
                  <a:pt x="552845" y="493014"/>
                </a:lnTo>
                <a:lnTo>
                  <a:pt x="585214" y="459364"/>
                </a:lnTo>
                <a:lnTo>
                  <a:pt x="611551" y="421523"/>
                </a:lnTo>
                <a:lnTo>
                  <a:pt x="631189" y="380085"/>
                </a:lnTo>
                <a:lnTo>
                  <a:pt x="643461" y="335645"/>
                </a:lnTo>
                <a:lnTo>
                  <a:pt x="647700" y="288798"/>
                </a:lnTo>
                <a:lnTo>
                  <a:pt x="643461" y="241950"/>
                </a:lnTo>
                <a:lnTo>
                  <a:pt x="631189" y="197510"/>
                </a:lnTo>
                <a:lnTo>
                  <a:pt x="611551" y="156072"/>
                </a:lnTo>
                <a:lnTo>
                  <a:pt x="585214" y="118231"/>
                </a:lnTo>
                <a:lnTo>
                  <a:pt x="552845" y="84581"/>
                </a:lnTo>
                <a:lnTo>
                  <a:pt x="515110" y="55717"/>
                </a:lnTo>
                <a:lnTo>
                  <a:pt x="472676" y="32232"/>
                </a:lnTo>
                <a:lnTo>
                  <a:pt x="426210" y="14721"/>
                </a:lnTo>
                <a:lnTo>
                  <a:pt x="376379" y="377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8965" y="4437126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0" y="288798"/>
                </a:moveTo>
                <a:lnTo>
                  <a:pt x="4238" y="241950"/>
                </a:lnTo>
                <a:lnTo>
                  <a:pt x="16510" y="197510"/>
                </a:lnTo>
                <a:lnTo>
                  <a:pt x="36148" y="156072"/>
                </a:lnTo>
                <a:lnTo>
                  <a:pt x="62485" y="118231"/>
                </a:lnTo>
                <a:lnTo>
                  <a:pt x="94854" y="84581"/>
                </a:lnTo>
                <a:lnTo>
                  <a:pt x="132589" y="55717"/>
                </a:lnTo>
                <a:lnTo>
                  <a:pt x="175023" y="32232"/>
                </a:lnTo>
                <a:lnTo>
                  <a:pt x="221489" y="14721"/>
                </a:lnTo>
                <a:lnTo>
                  <a:pt x="271320" y="3779"/>
                </a:lnTo>
                <a:lnTo>
                  <a:pt x="323850" y="0"/>
                </a:lnTo>
                <a:lnTo>
                  <a:pt x="376379" y="3779"/>
                </a:lnTo>
                <a:lnTo>
                  <a:pt x="426210" y="14721"/>
                </a:lnTo>
                <a:lnTo>
                  <a:pt x="472676" y="32232"/>
                </a:lnTo>
                <a:lnTo>
                  <a:pt x="515110" y="55717"/>
                </a:lnTo>
                <a:lnTo>
                  <a:pt x="552845" y="84581"/>
                </a:lnTo>
                <a:lnTo>
                  <a:pt x="585214" y="118231"/>
                </a:lnTo>
                <a:lnTo>
                  <a:pt x="611551" y="156072"/>
                </a:lnTo>
                <a:lnTo>
                  <a:pt x="631189" y="197510"/>
                </a:lnTo>
                <a:lnTo>
                  <a:pt x="643461" y="241950"/>
                </a:lnTo>
                <a:lnTo>
                  <a:pt x="647700" y="288798"/>
                </a:lnTo>
                <a:lnTo>
                  <a:pt x="643461" y="335645"/>
                </a:lnTo>
                <a:lnTo>
                  <a:pt x="631189" y="380085"/>
                </a:lnTo>
                <a:lnTo>
                  <a:pt x="611551" y="421523"/>
                </a:lnTo>
                <a:lnTo>
                  <a:pt x="585214" y="459364"/>
                </a:lnTo>
                <a:lnTo>
                  <a:pt x="552845" y="493014"/>
                </a:lnTo>
                <a:lnTo>
                  <a:pt x="515110" y="521878"/>
                </a:lnTo>
                <a:lnTo>
                  <a:pt x="472676" y="545363"/>
                </a:lnTo>
                <a:lnTo>
                  <a:pt x="426210" y="562874"/>
                </a:lnTo>
                <a:lnTo>
                  <a:pt x="376379" y="573816"/>
                </a:lnTo>
                <a:lnTo>
                  <a:pt x="323850" y="577596"/>
                </a:lnTo>
                <a:lnTo>
                  <a:pt x="271320" y="573816"/>
                </a:lnTo>
                <a:lnTo>
                  <a:pt x="221489" y="562874"/>
                </a:lnTo>
                <a:lnTo>
                  <a:pt x="175023" y="545363"/>
                </a:lnTo>
                <a:lnTo>
                  <a:pt x="132589" y="521878"/>
                </a:lnTo>
                <a:lnTo>
                  <a:pt x="94854" y="493014"/>
                </a:lnTo>
                <a:lnTo>
                  <a:pt x="62485" y="459364"/>
                </a:lnTo>
                <a:lnTo>
                  <a:pt x="36148" y="421523"/>
                </a:lnTo>
                <a:lnTo>
                  <a:pt x="16510" y="380085"/>
                </a:lnTo>
                <a:lnTo>
                  <a:pt x="4238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9836" y="4526026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8263" y="3819144"/>
            <a:ext cx="451484" cy="654050"/>
          </a:xfrm>
          <a:custGeom>
            <a:avLst/>
            <a:gdLst/>
            <a:ahLst/>
            <a:cxnLst/>
            <a:rect l="l" t="t" r="r" b="b"/>
            <a:pathLst>
              <a:path w="451484" h="654050">
                <a:moveTo>
                  <a:pt x="451104" y="0"/>
                </a:moveTo>
                <a:lnTo>
                  <a:pt x="0" y="65379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67889" y="21343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6"/>
                </a:lnTo>
                <a:lnTo>
                  <a:pt x="4239" y="334769"/>
                </a:lnTo>
                <a:lnTo>
                  <a:pt x="16514" y="379098"/>
                </a:lnTo>
                <a:lnTo>
                  <a:pt x="36155" y="420428"/>
                </a:lnTo>
                <a:lnTo>
                  <a:pt x="62496" y="458169"/>
                </a:lnTo>
                <a:lnTo>
                  <a:pt x="94868" y="491728"/>
                </a:lnTo>
                <a:lnTo>
                  <a:pt x="132606" y="520513"/>
                </a:lnTo>
                <a:lnTo>
                  <a:pt x="175040" y="543931"/>
                </a:lnTo>
                <a:lnTo>
                  <a:pt x="221504" y="561392"/>
                </a:lnTo>
                <a:lnTo>
                  <a:pt x="271329" y="572303"/>
                </a:lnTo>
                <a:lnTo>
                  <a:pt x="323850" y="576072"/>
                </a:lnTo>
                <a:lnTo>
                  <a:pt x="376370" y="572303"/>
                </a:lnTo>
                <a:lnTo>
                  <a:pt x="426195" y="561392"/>
                </a:lnTo>
                <a:lnTo>
                  <a:pt x="472659" y="543931"/>
                </a:lnTo>
                <a:lnTo>
                  <a:pt x="515093" y="520513"/>
                </a:lnTo>
                <a:lnTo>
                  <a:pt x="552830" y="491728"/>
                </a:lnTo>
                <a:lnTo>
                  <a:pt x="585203" y="458169"/>
                </a:lnTo>
                <a:lnTo>
                  <a:pt x="611544" y="420428"/>
                </a:lnTo>
                <a:lnTo>
                  <a:pt x="631185" y="379098"/>
                </a:lnTo>
                <a:lnTo>
                  <a:pt x="643460" y="334769"/>
                </a:lnTo>
                <a:lnTo>
                  <a:pt x="647700" y="288036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67889" y="2134361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80">
                <a:moveTo>
                  <a:pt x="0" y="288036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6"/>
                </a:lnTo>
                <a:lnTo>
                  <a:pt x="643460" y="334769"/>
                </a:lnTo>
                <a:lnTo>
                  <a:pt x="631185" y="379098"/>
                </a:lnTo>
                <a:lnTo>
                  <a:pt x="611544" y="420428"/>
                </a:lnTo>
                <a:lnTo>
                  <a:pt x="585203" y="458169"/>
                </a:lnTo>
                <a:lnTo>
                  <a:pt x="552831" y="491728"/>
                </a:lnTo>
                <a:lnTo>
                  <a:pt x="515093" y="520513"/>
                </a:lnTo>
                <a:lnTo>
                  <a:pt x="472659" y="543931"/>
                </a:lnTo>
                <a:lnTo>
                  <a:pt x="426195" y="561392"/>
                </a:lnTo>
                <a:lnTo>
                  <a:pt x="376370" y="572303"/>
                </a:lnTo>
                <a:lnTo>
                  <a:pt x="323850" y="576072"/>
                </a:lnTo>
                <a:lnTo>
                  <a:pt x="271329" y="572303"/>
                </a:lnTo>
                <a:lnTo>
                  <a:pt x="221504" y="561392"/>
                </a:lnTo>
                <a:lnTo>
                  <a:pt x="175040" y="543931"/>
                </a:lnTo>
                <a:lnTo>
                  <a:pt x="132606" y="520513"/>
                </a:lnTo>
                <a:lnTo>
                  <a:pt x="94868" y="491728"/>
                </a:lnTo>
                <a:lnTo>
                  <a:pt x="62496" y="458169"/>
                </a:lnTo>
                <a:lnTo>
                  <a:pt x="36155" y="420428"/>
                </a:lnTo>
                <a:lnTo>
                  <a:pt x="16514" y="379098"/>
                </a:lnTo>
                <a:lnTo>
                  <a:pt x="4239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79345" y="222211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228344" y="3835908"/>
            <a:ext cx="407034" cy="637540"/>
          </a:xfrm>
          <a:custGeom>
            <a:avLst/>
            <a:gdLst/>
            <a:ahLst/>
            <a:cxnLst/>
            <a:rect l="l" t="t" r="r" b="b"/>
            <a:pathLst>
              <a:path w="407035" h="637539">
                <a:moveTo>
                  <a:pt x="0" y="0"/>
                </a:moveTo>
                <a:lnTo>
                  <a:pt x="406907" y="63703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8561" y="4437126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323850" y="0"/>
                </a:moveTo>
                <a:lnTo>
                  <a:pt x="271329" y="3779"/>
                </a:lnTo>
                <a:lnTo>
                  <a:pt x="221504" y="14721"/>
                </a:lnTo>
                <a:lnTo>
                  <a:pt x="175040" y="32232"/>
                </a:lnTo>
                <a:lnTo>
                  <a:pt x="132606" y="55717"/>
                </a:lnTo>
                <a:lnTo>
                  <a:pt x="94868" y="84581"/>
                </a:lnTo>
                <a:lnTo>
                  <a:pt x="62496" y="118231"/>
                </a:lnTo>
                <a:lnTo>
                  <a:pt x="36155" y="156072"/>
                </a:lnTo>
                <a:lnTo>
                  <a:pt x="16514" y="197510"/>
                </a:lnTo>
                <a:lnTo>
                  <a:pt x="4239" y="241950"/>
                </a:lnTo>
                <a:lnTo>
                  <a:pt x="0" y="288798"/>
                </a:lnTo>
                <a:lnTo>
                  <a:pt x="4239" y="335645"/>
                </a:lnTo>
                <a:lnTo>
                  <a:pt x="16514" y="380085"/>
                </a:lnTo>
                <a:lnTo>
                  <a:pt x="36155" y="421523"/>
                </a:lnTo>
                <a:lnTo>
                  <a:pt x="62496" y="459364"/>
                </a:lnTo>
                <a:lnTo>
                  <a:pt x="94869" y="493014"/>
                </a:lnTo>
                <a:lnTo>
                  <a:pt x="132606" y="521878"/>
                </a:lnTo>
                <a:lnTo>
                  <a:pt x="175040" y="545363"/>
                </a:lnTo>
                <a:lnTo>
                  <a:pt x="221504" y="562874"/>
                </a:lnTo>
                <a:lnTo>
                  <a:pt x="271329" y="573816"/>
                </a:lnTo>
                <a:lnTo>
                  <a:pt x="323850" y="577596"/>
                </a:lnTo>
                <a:lnTo>
                  <a:pt x="376370" y="573816"/>
                </a:lnTo>
                <a:lnTo>
                  <a:pt x="426195" y="562874"/>
                </a:lnTo>
                <a:lnTo>
                  <a:pt x="472659" y="545363"/>
                </a:lnTo>
                <a:lnTo>
                  <a:pt x="515093" y="521878"/>
                </a:lnTo>
                <a:lnTo>
                  <a:pt x="552831" y="493014"/>
                </a:lnTo>
                <a:lnTo>
                  <a:pt x="585203" y="459364"/>
                </a:lnTo>
                <a:lnTo>
                  <a:pt x="611544" y="421523"/>
                </a:lnTo>
                <a:lnTo>
                  <a:pt x="631185" y="380085"/>
                </a:lnTo>
                <a:lnTo>
                  <a:pt x="643460" y="335645"/>
                </a:lnTo>
                <a:lnTo>
                  <a:pt x="647700" y="288798"/>
                </a:lnTo>
                <a:lnTo>
                  <a:pt x="643460" y="241950"/>
                </a:lnTo>
                <a:lnTo>
                  <a:pt x="631185" y="197510"/>
                </a:lnTo>
                <a:lnTo>
                  <a:pt x="611544" y="156072"/>
                </a:lnTo>
                <a:lnTo>
                  <a:pt x="585203" y="118231"/>
                </a:lnTo>
                <a:lnTo>
                  <a:pt x="552831" y="84581"/>
                </a:lnTo>
                <a:lnTo>
                  <a:pt x="515093" y="55717"/>
                </a:lnTo>
                <a:lnTo>
                  <a:pt x="472659" y="32232"/>
                </a:lnTo>
                <a:lnTo>
                  <a:pt x="426195" y="14721"/>
                </a:lnTo>
                <a:lnTo>
                  <a:pt x="376370" y="3779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8561" y="4437126"/>
            <a:ext cx="647700" cy="577850"/>
          </a:xfrm>
          <a:custGeom>
            <a:avLst/>
            <a:gdLst/>
            <a:ahLst/>
            <a:cxnLst/>
            <a:rect l="l" t="t" r="r" b="b"/>
            <a:pathLst>
              <a:path w="647700" h="577850">
                <a:moveTo>
                  <a:pt x="0" y="288798"/>
                </a:moveTo>
                <a:lnTo>
                  <a:pt x="4239" y="241950"/>
                </a:lnTo>
                <a:lnTo>
                  <a:pt x="16514" y="197510"/>
                </a:lnTo>
                <a:lnTo>
                  <a:pt x="36155" y="156072"/>
                </a:lnTo>
                <a:lnTo>
                  <a:pt x="62496" y="118231"/>
                </a:lnTo>
                <a:lnTo>
                  <a:pt x="94868" y="84581"/>
                </a:lnTo>
                <a:lnTo>
                  <a:pt x="132606" y="55717"/>
                </a:lnTo>
                <a:lnTo>
                  <a:pt x="175040" y="32232"/>
                </a:lnTo>
                <a:lnTo>
                  <a:pt x="221504" y="14721"/>
                </a:lnTo>
                <a:lnTo>
                  <a:pt x="271329" y="3779"/>
                </a:lnTo>
                <a:lnTo>
                  <a:pt x="323850" y="0"/>
                </a:lnTo>
                <a:lnTo>
                  <a:pt x="376370" y="3779"/>
                </a:lnTo>
                <a:lnTo>
                  <a:pt x="426195" y="14721"/>
                </a:lnTo>
                <a:lnTo>
                  <a:pt x="472659" y="32232"/>
                </a:lnTo>
                <a:lnTo>
                  <a:pt x="515093" y="55717"/>
                </a:lnTo>
                <a:lnTo>
                  <a:pt x="552831" y="84581"/>
                </a:lnTo>
                <a:lnTo>
                  <a:pt x="585203" y="118231"/>
                </a:lnTo>
                <a:lnTo>
                  <a:pt x="611544" y="156072"/>
                </a:lnTo>
                <a:lnTo>
                  <a:pt x="631185" y="197510"/>
                </a:lnTo>
                <a:lnTo>
                  <a:pt x="643460" y="241950"/>
                </a:lnTo>
                <a:lnTo>
                  <a:pt x="647700" y="288798"/>
                </a:lnTo>
                <a:lnTo>
                  <a:pt x="643460" y="335645"/>
                </a:lnTo>
                <a:lnTo>
                  <a:pt x="631185" y="380085"/>
                </a:lnTo>
                <a:lnTo>
                  <a:pt x="611544" y="421523"/>
                </a:lnTo>
                <a:lnTo>
                  <a:pt x="585203" y="459364"/>
                </a:lnTo>
                <a:lnTo>
                  <a:pt x="552831" y="493014"/>
                </a:lnTo>
                <a:lnTo>
                  <a:pt x="515093" y="521878"/>
                </a:lnTo>
                <a:lnTo>
                  <a:pt x="472659" y="545363"/>
                </a:lnTo>
                <a:lnTo>
                  <a:pt x="426195" y="562874"/>
                </a:lnTo>
                <a:lnTo>
                  <a:pt x="376370" y="573816"/>
                </a:lnTo>
                <a:lnTo>
                  <a:pt x="323850" y="577596"/>
                </a:lnTo>
                <a:lnTo>
                  <a:pt x="271329" y="573816"/>
                </a:lnTo>
                <a:lnTo>
                  <a:pt x="221504" y="562874"/>
                </a:lnTo>
                <a:lnTo>
                  <a:pt x="175040" y="545363"/>
                </a:lnTo>
                <a:lnTo>
                  <a:pt x="132606" y="521878"/>
                </a:lnTo>
                <a:lnTo>
                  <a:pt x="94869" y="493014"/>
                </a:lnTo>
                <a:lnTo>
                  <a:pt x="62496" y="459364"/>
                </a:lnTo>
                <a:lnTo>
                  <a:pt x="36155" y="421523"/>
                </a:lnTo>
                <a:lnTo>
                  <a:pt x="16514" y="380085"/>
                </a:lnTo>
                <a:lnTo>
                  <a:pt x="4239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660017" y="4526026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6520" y="2688335"/>
            <a:ext cx="652780" cy="538480"/>
          </a:xfrm>
          <a:custGeom>
            <a:avLst/>
            <a:gdLst/>
            <a:ahLst/>
            <a:cxnLst/>
            <a:rect l="l" t="t" r="r" b="b"/>
            <a:pathLst>
              <a:path w="652779" h="538480">
                <a:moveTo>
                  <a:pt x="0" y="0"/>
                </a:moveTo>
                <a:lnTo>
                  <a:pt x="652271" y="53797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0577" y="535457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323850" y="0"/>
                </a:moveTo>
                <a:lnTo>
                  <a:pt x="271329" y="3768"/>
                </a:lnTo>
                <a:lnTo>
                  <a:pt x="221504" y="14679"/>
                </a:lnTo>
                <a:lnTo>
                  <a:pt x="175040" y="32140"/>
                </a:lnTo>
                <a:lnTo>
                  <a:pt x="132606" y="55558"/>
                </a:lnTo>
                <a:lnTo>
                  <a:pt x="94868" y="84343"/>
                </a:lnTo>
                <a:lnTo>
                  <a:pt x="62496" y="117902"/>
                </a:lnTo>
                <a:lnTo>
                  <a:pt x="36155" y="155643"/>
                </a:lnTo>
                <a:lnTo>
                  <a:pt x="16514" y="196973"/>
                </a:lnTo>
                <a:lnTo>
                  <a:pt x="4239" y="241302"/>
                </a:lnTo>
                <a:lnTo>
                  <a:pt x="0" y="288035"/>
                </a:lnTo>
                <a:lnTo>
                  <a:pt x="4239" y="334757"/>
                </a:lnTo>
                <a:lnTo>
                  <a:pt x="16514" y="379078"/>
                </a:lnTo>
                <a:lnTo>
                  <a:pt x="36155" y="420406"/>
                </a:lnTo>
                <a:lnTo>
                  <a:pt x="62496" y="458147"/>
                </a:lnTo>
                <a:lnTo>
                  <a:pt x="94868" y="491709"/>
                </a:lnTo>
                <a:lnTo>
                  <a:pt x="132606" y="520498"/>
                </a:lnTo>
                <a:lnTo>
                  <a:pt x="175040" y="543922"/>
                </a:lnTo>
                <a:lnTo>
                  <a:pt x="221504" y="561387"/>
                </a:lnTo>
                <a:lnTo>
                  <a:pt x="271329" y="572302"/>
                </a:lnTo>
                <a:lnTo>
                  <a:pt x="323850" y="576072"/>
                </a:lnTo>
                <a:lnTo>
                  <a:pt x="376370" y="572302"/>
                </a:lnTo>
                <a:lnTo>
                  <a:pt x="426195" y="561387"/>
                </a:lnTo>
                <a:lnTo>
                  <a:pt x="472659" y="543922"/>
                </a:lnTo>
                <a:lnTo>
                  <a:pt x="515093" y="520498"/>
                </a:lnTo>
                <a:lnTo>
                  <a:pt x="552831" y="491709"/>
                </a:lnTo>
                <a:lnTo>
                  <a:pt x="585203" y="458147"/>
                </a:lnTo>
                <a:lnTo>
                  <a:pt x="611544" y="420406"/>
                </a:lnTo>
                <a:lnTo>
                  <a:pt x="631185" y="379078"/>
                </a:lnTo>
                <a:lnTo>
                  <a:pt x="643460" y="334757"/>
                </a:lnTo>
                <a:lnTo>
                  <a:pt x="647700" y="288035"/>
                </a:lnTo>
                <a:lnTo>
                  <a:pt x="643460" y="241302"/>
                </a:lnTo>
                <a:lnTo>
                  <a:pt x="631185" y="196973"/>
                </a:lnTo>
                <a:lnTo>
                  <a:pt x="611544" y="155643"/>
                </a:lnTo>
                <a:lnTo>
                  <a:pt x="585203" y="117902"/>
                </a:lnTo>
                <a:lnTo>
                  <a:pt x="552831" y="84343"/>
                </a:lnTo>
                <a:lnTo>
                  <a:pt x="515093" y="55558"/>
                </a:lnTo>
                <a:lnTo>
                  <a:pt x="472659" y="32140"/>
                </a:lnTo>
                <a:lnTo>
                  <a:pt x="426195" y="14679"/>
                </a:lnTo>
                <a:lnTo>
                  <a:pt x="376370" y="3768"/>
                </a:lnTo>
                <a:lnTo>
                  <a:pt x="323850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0577" y="5354573"/>
            <a:ext cx="647700" cy="576580"/>
          </a:xfrm>
          <a:custGeom>
            <a:avLst/>
            <a:gdLst/>
            <a:ahLst/>
            <a:cxnLst/>
            <a:rect l="l" t="t" r="r" b="b"/>
            <a:pathLst>
              <a:path w="647700" h="576579">
                <a:moveTo>
                  <a:pt x="0" y="288035"/>
                </a:moveTo>
                <a:lnTo>
                  <a:pt x="4239" y="241302"/>
                </a:lnTo>
                <a:lnTo>
                  <a:pt x="16514" y="196973"/>
                </a:lnTo>
                <a:lnTo>
                  <a:pt x="36155" y="155643"/>
                </a:lnTo>
                <a:lnTo>
                  <a:pt x="62496" y="117902"/>
                </a:lnTo>
                <a:lnTo>
                  <a:pt x="94868" y="84343"/>
                </a:lnTo>
                <a:lnTo>
                  <a:pt x="132606" y="55558"/>
                </a:lnTo>
                <a:lnTo>
                  <a:pt x="175040" y="32140"/>
                </a:lnTo>
                <a:lnTo>
                  <a:pt x="221504" y="14679"/>
                </a:lnTo>
                <a:lnTo>
                  <a:pt x="271329" y="3768"/>
                </a:lnTo>
                <a:lnTo>
                  <a:pt x="323850" y="0"/>
                </a:lnTo>
                <a:lnTo>
                  <a:pt x="376370" y="3768"/>
                </a:lnTo>
                <a:lnTo>
                  <a:pt x="426195" y="14679"/>
                </a:lnTo>
                <a:lnTo>
                  <a:pt x="472659" y="32140"/>
                </a:lnTo>
                <a:lnTo>
                  <a:pt x="515093" y="55558"/>
                </a:lnTo>
                <a:lnTo>
                  <a:pt x="552831" y="84343"/>
                </a:lnTo>
                <a:lnTo>
                  <a:pt x="585203" y="117902"/>
                </a:lnTo>
                <a:lnTo>
                  <a:pt x="611544" y="155643"/>
                </a:lnTo>
                <a:lnTo>
                  <a:pt x="631185" y="196973"/>
                </a:lnTo>
                <a:lnTo>
                  <a:pt x="643460" y="241302"/>
                </a:lnTo>
                <a:lnTo>
                  <a:pt x="647700" y="288035"/>
                </a:lnTo>
                <a:lnTo>
                  <a:pt x="643460" y="334757"/>
                </a:lnTo>
                <a:lnTo>
                  <a:pt x="631185" y="379078"/>
                </a:lnTo>
                <a:lnTo>
                  <a:pt x="611544" y="420406"/>
                </a:lnTo>
                <a:lnTo>
                  <a:pt x="585203" y="458147"/>
                </a:lnTo>
                <a:lnTo>
                  <a:pt x="552831" y="491709"/>
                </a:lnTo>
                <a:lnTo>
                  <a:pt x="515093" y="520498"/>
                </a:lnTo>
                <a:lnTo>
                  <a:pt x="472659" y="543922"/>
                </a:lnTo>
                <a:lnTo>
                  <a:pt x="426195" y="561387"/>
                </a:lnTo>
                <a:lnTo>
                  <a:pt x="376370" y="572302"/>
                </a:lnTo>
                <a:lnTo>
                  <a:pt x="323850" y="576072"/>
                </a:lnTo>
                <a:lnTo>
                  <a:pt x="271329" y="572302"/>
                </a:lnTo>
                <a:lnTo>
                  <a:pt x="221504" y="561387"/>
                </a:lnTo>
                <a:lnTo>
                  <a:pt x="175040" y="543922"/>
                </a:lnTo>
                <a:lnTo>
                  <a:pt x="132606" y="520498"/>
                </a:lnTo>
                <a:lnTo>
                  <a:pt x="94868" y="491709"/>
                </a:lnTo>
                <a:lnTo>
                  <a:pt x="62496" y="458147"/>
                </a:lnTo>
                <a:lnTo>
                  <a:pt x="36155" y="420406"/>
                </a:lnTo>
                <a:lnTo>
                  <a:pt x="16514" y="379078"/>
                </a:lnTo>
                <a:lnTo>
                  <a:pt x="4239" y="334757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12921" y="5442305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569208" y="4919471"/>
            <a:ext cx="271780" cy="463550"/>
          </a:xfrm>
          <a:custGeom>
            <a:avLst/>
            <a:gdLst/>
            <a:ahLst/>
            <a:cxnLst/>
            <a:rect l="l" t="t" r="r" b="b"/>
            <a:pathLst>
              <a:path w="271779" h="463550">
                <a:moveTo>
                  <a:pt x="271271" y="0"/>
                </a:moveTo>
                <a:lnTo>
                  <a:pt x="0" y="463295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76921" y="436702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287274" y="0"/>
                </a:moveTo>
                <a:lnTo>
                  <a:pt x="240684" y="3768"/>
                </a:lnTo>
                <a:lnTo>
                  <a:pt x="196486" y="14679"/>
                </a:lnTo>
                <a:lnTo>
                  <a:pt x="155270" y="32140"/>
                </a:lnTo>
                <a:lnTo>
                  <a:pt x="117628" y="55558"/>
                </a:lnTo>
                <a:lnTo>
                  <a:pt x="84153" y="84343"/>
                </a:lnTo>
                <a:lnTo>
                  <a:pt x="55437" y="117902"/>
                </a:lnTo>
                <a:lnTo>
                  <a:pt x="32071" y="155643"/>
                </a:lnTo>
                <a:lnTo>
                  <a:pt x="14648" y="196973"/>
                </a:lnTo>
                <a:lnTo>
                  <a:pt x="3760" y="241302"/>
                </a:lnTo>
                <a:lnTo>
                  <a:pt x="0" y="288035"/>
                </a:lnTo>
                <a:lnTo>
                  <a:pt x="3760" y="334769"/>
                </a:lnTo>
                <a:lnTo>
                  <a:pt x="14648" y="379098"/>
                </a:lnTo>
                <a:lnTo>
                  <a:pt x="32071" y="420428"/>
                </a:lnTo>
                <a:lnTo>
                  <a:pt x="55437" y="458169"/>
                </a:lnTo>
                <a:lnTo>
                  <a:pt x="84153" y="491728"/>
                </a:lnTo>
                <a:lnTo>
                  <a:pt x="117628" y="520513"/>
                </a:lnTo>
                <a:lnTo>
                  <a:pt x="155270" y="543931"/>
                </a:lnTo>
                <a:lnTo>
                  <a:pt x="196486" y="561392"/>
                </a:lnTo>
                <a:lnTo>
                  <a:pt x="240684" y="572303"/>
                </a:lnTo>
                <a:lnTo>
                  <a:pt x="287274" y="576071"/>
                </a:lnTo>
                <a:lnTo>
                  <a:pt x="333863" y="572303"/>
                </a:lnTo>
                <a:lnTo>
                  <a:pt x="378061" y="561392"/>
                </a:lnTo>
                <a:lnTo>
                  <a:pt x="419277" y="543931"/>
                </a:lnTo>
                <a:lnTo>
                  <a:pt x="456919" y="520513"/>
                </a:lnTo>
                <a:lnTo>
                  <a:pt x="490394" y="491728"/>
                </a:lnTo>
                <a:lnTo>
                  <a:pt x="519110" y="458169"/>
                </a:lnTo>
                <a:lnTo>
                  <a:pt x="542476" y="420428"/>
                </a:lnTo>
                <a:lnTo>
                  <a:pt x="559899" y="379098"/>
                </a:lnTo>
                <a:lnTo>
                  <a:pt x="570787" y="334769"/>
                </a:lnTo>
                <a:lnTo>
                  <a:pt x="574548" y="288035"/>
                </a:lnTo>
                <a:lnTo>
                  <a:pt x="570787" y="241302"/>
                </a:lnTo>
                <a:lnTo>
                  <a:pt x="559899" y="196973"/>
                </a:lnTo>
                <a:lnTo>
                  <a:pt x="542476" y="155643"/>
                </a:lnTo>
                <a:lnTo>
                  <a:pt x="519110" y="117902"/>
                </a:lnTo>
                <a:lnTo>
                  <a:pt x="490394" y="84343"/>
                </a:lnTo>
                <a:lnTo>
                  <a:pt x="456919" y="55558"/>
                </a:lnTo>
                <a:lnTo>
                  <a:pt x="419277" y="32140"/>
                </a:lnTo>
                <a:lnTo>
                  <a:pt x="378061" y="14679"/>
                </a:lnTo>
                <a:lnTo>
                  <a:pt x="333863" y="3768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6921" y="436702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0" y="288035"/>
                </a:moveTo>
                <a:lnTo>
                  <a:pt x="3760" y="241302"/>
                </a:lnTo>
                <a:lnTo>
                  <a:pt x="14648" y="196973"/>
                </a:lnTo>
                <a:lnTo>
                  <a:pt x="32071" y="155643"/>
                </a:lnTo>
                <a:lnTo>
                  <a:pt x="55437" y="117902"/>
                </a:lnTo>
                <a:lnTo>
                  <a:pt x="84153" y="84343"/>
                </a:lnTo>
                <a:lnTo>
                  <a:pt x="117628" y="55558"/>
                </a:lnTo>
                <a:lnTo>
                  <a:pt x="155270" y="32140"/>
                </a:lnTo>
                <a:lnTo>
                  <a:pt x="196486" y="14679"/>
                </a:lnTo>
                <a:lnTo>
                  <a:pt x="240684" y="3768"/>
                </a:lnTo>
                <a:lnTo>
                  <a:pt x="287274" y="0"/>
                </a:lnTo>
                <a:lnTo>
                  <a:pt x="333863" y="3768"/>
                </a:lnTo>
                <a:lnTo>
                  <a:pt x="378061" y="14679"/>
                </a:lnTo>
                <a:lnTo>
                  <a:pt x="419277" y="32140"/>
                </a:lnTo>
                <a:lnTo>
                  <a:pt x="456919" y="55558"/>
                </a:lnTo>
                <a:lnTo>
                  <a:pt x="490394" y="84343"/>
                </a:lnTo>
                <a:lnTo>
                  <a:pt x="519110" y="117902"/>
                </a:lnTo>
                <a:lnTo>
                  <a:pt x="542476" y="155643"/>
                </a:lnTo>
                <a:lnTo>
                  <a:pt x="559899" y="196973"/>
                </a:lnTo>
                <a:lnTo>
                  <a:pt x="570787" y="241302"/>
                </a:lnTo>
                <a:lnTo>
                  <a:pt x="574548" y="288035"/>
                </a:lnTo>
                <a:lnTo>
                  <a:pt x="570787" y="334769"/>
                </a:lnTo>
                <a:lnTo>
                  <a:pt x="559899" y="379098"/>
                </a:lnTo>
                <a:lnTo>
                  <a:pt x="542476" y="420428"/>
                </a:lnTo>
                <a:lnTo>
                  <a:pt x="519110" y="458169"/>
                </a:lnTo>
                <a:lnTo>
                  <a:pt x="490394" y="491728"/>
                </a:lnTo>
                <a:lnTo>
                  <a:pt x="456919" y="520513"/>
                </a:lnTo>
                <a:lnTo>
                  <a:pt x="419277" y="543931"/>
                </a:lnTo>
                <a:lnTo>
                  <a:pt x="378061" y="561392"/>
                </a:lnTo>
                <a:lnTo>
                  <a:pt x="333863" y="572303"/>
                </a:lnTo>
                <a:lnTo>
                  <a:pt x="287274" y="576071"/>
                </a:lnTo>
                <a:lnTo>
                  <a:pt x="240684" y="572303"/>
                </a:lnTo>
                <a:lnTo>
                  <a:pt x="196486" y="561392"/>
                </a:lnTo>
                <a:lnTo>
                  <a:pt x="155270" y="543931"/>
                </a:lnTo>
                <a:lnTo>
                  <a:pt x="117628" y="520513"/>
                </a:lnTo>
                <a:lnTo>
                  <a:pt x="84153" y="491728"/>
                </a:lnTo>
                <a:lnTo>
                  <a:pt x="55437" y="458169"/>
                </a:lnTo>
                <a:lnTo>
                  <a:pt x="32071" y="420428"/>
                </a:lnTo>
                <a:lnTo>
                  <a:pt x="14648" y="379098"/>
                </a:lnTo>
                <a:lnTo>
                  <a:pt x="3760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75497" y="436702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287274" y="0"/>
                </a:moveTo>
                <a:lnTo>
                  <a:pt x="240684" y="3768"/>
                </a:lnTo>
                <a:lnTo>
                  <a:pt x="196486" y="14679"/>
                </a:lnTo>
                <a:lnTo>
                  <a:pt x="155270" y="32140"/>
                </a:lnTo>
                <a:lnTo>
                  <a:pt x="117628" y="55558"/>
                </a:lnTo>
                <a:lnTo>
                  <a:pt x="84153" y="84343"/>
                </a:lnTo>
                <a:lnTo>
                  <a:pt x="55437" y="117902"/>
                </a:lnTo>
                <a:lnTo>
                  <a:pt x="32071" y="155643"/>
                </a:lnTo>
                <a:lnTo>
                  <a:pt x="14648" y="196973"/>
                </a:lnTo>
                <a:lnTo>
                  <a:pt x="3760" y="241302"/>
                </a:lnTo>
                <a:lnTo>
                  <a:pt x="0" y="288035"/>
                </a:lnTo>
                <a:lnTo>
                  <a:pt x="3760" y="334769"/>
                </a:lnTo>
                <a:lnTo>
                  <a:pt x="14648" y="379098"/>
                </a:lnTo>
                <a:lnTo>
                  <a:pt x="32071" y="420428"/>
                </a:lnTo>
                <a:lnTo>
                  <a:pt x="55437" y="458169"/>
                </a:lnTo>
                <a:lnTo>
                  <a:pt x="84153" y="491728"/>
                </a:lnTo>
                <a:lnTo>
                  <a:pt x="117628" y="520513"/>
                </a:lnTo>
                <a:lnTo>
                  <a:pt x="155270" y="543931"/>
                </a:lnTo>
                <a:lnTo>
                  <a:pt x="196486" y="561392"/>
                </a:lnTo>
                <a:lnTo>
                  <a:pt x="240684" y="572303"/>
                </a:lnTo>
                <a:lnTo>
                  <a:pt x="287274" y="576071"/>
                </a:lnTo>
                <a:lnTo>
                  <a:pt x="333863" y="572303"/>
                </a:lnTo>
                <a:lnTo>
                  <a:pt x="378061" y="561392"/>
                </a:lnTo>
                <a:lnTo>
                  <a:pt x="419277" y="543931"/>
                </a:lnTo>
                <a:lnTo>
                  <a:pt x="456919" y="520513"/>
                </a:lnTo>
                <a:lnTo>
                  <a:pt x="490394" y="491728"/>
                </a:lnTo>
                <a:lnTo>
                  <a:pt x="519110" y="458169"/>
                </a:lnTo>
                <a:lnTo>
                  <a:pt x="542476" y="420428"/>
                </a:lnTo>
                <a:lnTo>
                  <a:pt x="559899" y="379098"/>
                </a:lnTo>
                <a:lnTo>
                  <a:pt x="570787" y="334769"/>
                </a:lnTo>
                <a:lnTo>
                  <a:pt x="574548" y="288035"/>
                </a:lnTo>
                <a:lnTo>
                  <a:pt x="570787" y="241302"/>
                </a:lnTo>
                <a:lnTo>
                  <a:pt x="559899" y="196973"/>
                </a:lnTo>
                <a:lnTo>
                  <a:pt x="542476" y="155643"/>
                </a:lnTo>
                <a:lnTo>
                  <a:pt x="519110" y="117902"/>
                </a:lnTo>
                <a:lnTo>
                  <a:pt x="490394" y="84343"/>
                </a:lnTo>
                <a:lnTo>
                  <a:pt x="456919" y="55558"/>
                </a:lnTo>
                <a:lnTo>
                  <a:pt x="419277" y="32140"/>
                </a:lnTo>
                <a:lnTo>
                  <a:pt x="378061" y="14679"/>
                </a:lnTo>
                <a:lnTo>
                  <a:pt x="333863" y="3768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5497" y="436702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0" y="288035"/>
                </a:moveTo>
                <a:lnTo>
                  <a:pt x="3760" y="241302"/>
                </a:lnTo>
                <a:lnTo>
                  <a:pt x="14648" y="196973"/>
                </a:lnTo>
                <a:lnTo>
                  <a:pt x="32071" y="155643"/>
                </a:lnTo>
                <a:lnTo>
                  <a:pt x="55437" y="117902"/>
                </a:lnTo>
                <a:lnTo>
                  <a:pt x="84153" y="84343"/>
                </a:lnTo>
                <a:lnTo>
                  <a:pt x="117628" y="55558"/>
                </a:lnTo>
                <a:lnTo>
                  <a:pt x="155270" y="32140"/>
                </a:lnTo>
                <a:lnTo>
                  <a:pt x="196486" y="14679"/>
                </a:lnTo>
                <a:lnTo>
                  <a:pt x="240684" y="3768"/>
                </a:lnTo>
                <a:lnTo>
                  <a:pt x="287274" y="0"/>
                </a:lnTo>
                <a:lnTo>
                  <a:pt x="333863" y="3768"/>
                </a:lnTo>
                <a:lnTo>
                  <a:pt x="378061" y="14679"/>
                </a:lnTo>
                <a:lnTo>
                  <a:pt x="419277" y="32140"/>
                </a:lnTo>
                <a:lnTo>
                  <a:pt x="456919" y="55558"/>
                </a:lnTo>
                <a:lnTo>
                  <a:pt x="490394" y="84343"/>
                </a:lnTo>
                <a:lnTo>
                  <a:pt x="519110" y="117902"/>
                </a:lnTo>
                <a:lnTo>
                  <a:pt x="542476" y="155643"/>
                </a:lnTo>
                <a:lnTo>
                  <a:pt x="559899" y="196973"/>
                </a:lnTo>
                <a:lnTo>
                  <a:pt x="570787" y="241302"/>
                </a:lnTo>
                <a:lnTo>
                  <a:pt x="574548" y="288035"/>
                </a:lnTo>
                <a:lnTo>
                  <a:pt x="570787" y="334769"/>
                </a:lnTo>
                <a:lnTo>
                  <a:pt x="559899" y="379098"/>
                </a:lnTo>
                <a:lnTo>
                  <a:pt x="542476" y="420428"/>
                </a:lnTo>
                <a:lnTo>
                  <a:pt x="519110" y="458169"/>
                </a:lnTo>
                <a:lnTo>
                  <a:pt x="490394" y="491728"/>
                </a:lnTo>
                <a:lnTo>
                  <a:pt x="456919" y="520513"/>
                </a:lnTo>
                <a:lnTo>
                  <a:pt x="419277" y="543931"/>
                </a:lnTo>
                <a:lnTo>
                  <a:pt x="378061" y="561392"/>
                </a:lnTo>
                <a:lnTo>
                  <a:pt x="333863" y="572303"/>
                </a:lnTo>
                <a:lnTo>
                  <a:pt x="287274" y="576071"/>
                </a:lnTo>
                <a:lnTo>
                  <a:pt x="240684" y="572303"/>
                </a:lnTo>
                <a:lnTo>
                  <a:pt x="196486" y="561392"/>
                </a:lnTo>
                <a:lnTo>
                  <a:pt x="155270" y="543931"/>
                </a:lnTo>
                <a:lnTo>
                  <a:pt x="117628" y="520513"/>
                </a:lnTo>
                <a:lnTo>
                  <a:pt x="84153" y="491728"/>
                </a:lnTo>
                <a:lnTo>
                  <a:pt x="55437" y="458169"/>
                </a:lnTo>
                <a:lnTo>
                  <a:pt x="32071" y="420428"/>
                </a:lnTo>
                <a:lnTo>
                  <a:pt x="14648" y="379098"/>
                </a:lnTo>
                <a:lnTo>
                  <a:pt x="3760" y="334769"/>
                </a:lnTo>
                <a:lnTo>
                  <a:pt x="0" y="288035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52435" y="4454093"/>
            <a:ext cx="1022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0895" algn="l"/>
              </a:tabLst>
            </a:pPr>
            <a:r>
              <a:rPr sz="2800" b="1" spc="-5" dirty="0">
                <a:latin typeface="Arial"/>
                <a:cs typeface="Arial"/>
              </a:rPr>
              <a:t>6	8</a:t>
            </a:r>
            <a:endParaRPr sz="2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47304" y="3717035"/>
            <a:ext cx="259079" cy="669290"/>
          </a:xfrm>
          <a:custGeom>
            <a:avLst/>
            <a:gdLst/>
            <a:ahLst/>
            <a:cxnLst/>
            <a:rect l="l" t="t" r="r" b="b"/>
            <a:pathLst>
              <a:path w="259079" h="669289">
                <a:moveTo>
                  <a:pt x="0" y="0"/>
                </a:moveTo>
                <a:lnTo>
                  <a:pt x="259079" y="669036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8141" y="3286505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287274" y="0"/>
                </a:moveTo>
                <a:lnTo>
                  <a:pt x="240684" y="3768"/>
                </a:lnTo>
                <a:lnTo>
                  <a:pt x="196486" y="14679"/>
                </a:lnTo>
                <a:lnTo>
                  <a:pt x="155270" y="32140"/>
                </a:lnTo>
                <a:lnTo>
                  <a:pt x="117628" y="55558"/>
                </a:lnTo>
                <a:lnTo>
                  <a:pt x="84153" y="84343"/>
                </a:lnTo>
                <a:lnTo>
                  <a:pt x="55437" y="117902"/>
                </a:lnTo>
                <a:lnTo>
                  <a:pt x="32071" y="155643"/>
                </a:lnTo>
                <a:lnTo>
                  <a:pt x="14648" y="196973"/>
                </a:lnTo>
                <a:lnTo>
                  <a:pt x="3760" y="241302"/>
                </a:lnTo>
                <a:lnTo>
                  <a:pt x="0" y="288036"/>
                </a:lnTo>
                <a:lnTo>
                  <a:pt x="3760" y="334769"/>
                </a:lnTo>
                <a:lnTo>
                  <a:pt x="14648" y="379098"/>
                </a:lnTo>
                <a:lnTo>
                  <a:pt x="32071" y="420428"/>
                </a:lnTo>
                <a:lnTo>
                  <a:pt x="55437" y="458169"/>
                </a:lnTo>
                <a:lnTo>
                  <a:pt x="84153" y="491728"/>
                </a:lnTo>
                <a:lnTo>
                  <a:pt x="117628" y="520513"/>
                </a:lnTo>
                <a:lnTo>
                  <a:pt x="155270" y="543931"/>
                </a:lnTo>
                <a:lnTo>
                  <a:pt x="196486" y="561392"/>
                </a:lnTo>
                <a:lnTo>
                  <a:pt x="240684" y="572303"/>
                </a:lnTo>
                <a:lnTo>
                  <a:pt x="287274" y="576072"/>
                </a:lnTo>
                <a:lnTo>
                  <a:pt x="333863" y="572303"/>
                </a:lnTo>
                <a:lnTo>
                  <a:pt x="378061" y="561392"/>
                </a:lnTo>
                <a:lnTo>
                  <a:pt x="419277" y="543931"/>
                </a:lnTo>
                <a:lnTo>
                  <a:pt x="456919" y="520513"/>
                </a:lnTo>
                <a:lnTo>
                  <a:pt x="490394" y="491728"/>
                </a:lnTo>
                <a:lnTo>
                  <a:pt x="519110" y="458169"/>
                </a:lnTo>
                <a:lnTo>
                  <a:pt x="542476" y="420428"/>
                </a:lnTo>
                <a:lnTo>
                  <a:pt x="559899" y="379098"/>
                </a:lnTo>
                <a:lnTo>
                  <a:pt x="570787" y="334769"/>
                </a:lnTo>
                <a:lnTo>
                  <a:pt x="574548" y="288036"/>
                </a:lnTo>
                <a:lnTo>
                  <a:pt x="570787" y="241302"/>
                </a:lnTo>
                <a:lnTo>
                  <a:pt x="559899" y="196973"/>
                </a:lnTo>
                <a:lnTo>
                  <a:pt x="542476" y="155643"/>
                </a:lnTo>
                <a:lnTo>
                  <a:pt x="519110" y="117902"/>
                </a:lnTo>
                <a:lnTo>
                  <a:pt x="490394" y="84343"/>
                </a:lnTo>
                <a:lnTo>
                  <a:pt x="456919" y="55558"/>
                </a:lnTo>
                <a:lnTo>
                  <a:pt x="419277" y="32140"/>
                </a:lnTo>
                <a:lnTo>
                  <a:pt x="378061" y="14679"/>
                </a:lnTo>
                <a:lnTo>
                  <a:pt x="333863" y="3768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8141" y="3286505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79">
                <a:moveTo>
                  <a:pt x="0" y="288036"/>
                </a:moveTo>
                <a:lnTo>
                  <a:pt x="3760" y="241302"/>
                </a:lnTo>
                <a:lnTo>
                  <a:pt x="14648" y="196973"/>
                </a:lnTo>
                <a:lnTo>
                  <a:pt x="32071" y="155643"/>
                </a:lnTo>
                <a:lnTo>
                  <a:pt x="55437" y="117902"/>
                </a:lnTo>
                <a:lnTo>
                  <a:pt x="84153" y="84343"/>
                </a:lnTo>
                <a:lnTo>
                  <a:pt x="117628" y="55558"/>
                </a:lnTo>
                <a:lnTo>
                  <a:pt x="155270" y="32140"/>
                </a:lnTo>
                <a:lnTo>
                  <a:pt x="196486" y="14679"/>
                </a:lnTo>
                <a:lnTo>
                  <a:pt x="240684" y="3768"/>
                </a:lnTo>
                <a:lnTo>
                  <a:pt x="287274" y="0"/>
                </a:lnTo>
                <a:lnTo>
                  <a:pt x="333863" y="3768"/>
                </a:lnTo>
                <a:lnTo>
                  <a:pt x="378061" y="14679"/>
                </a:lnTo>
                <a:lnTo>
                  <a:pt x="419277" y="32140"/>
                </a:lnTo>
                <a:lnTo>
                  <a:pt x="456919" y="55558"/>
                </a:lnTo>
                <a:lnTo>
                  <a:pt x="490394" y="84343"/>
                </a:lnTo>
                <a:lnTo>
                  <a:pt x="519110" y="117902"/>
                </a:lnTo>
                <a:lnTo>
                  <a:pt x="542476" y="155643"/>
                </a:lnTo>
                <a:lnTo>
                  <a:pt x="559899" y="196973"/>
                </a:lnTo>
                <a:lnTo>
                  <a:pt x="570787" y="241302"/>
                </a:lnTo>
                <a:lnTo>
                  <a:pt x="574548" y="288036"/>
                </a:lnTo>
                <a:lnTo>
                  <a:pt x="570787" y="334769"/>
                </a:lnTo>
                <a:lnTo>
                  <a:pt x="559899" y="379098"/>
                </a:lnTo>
                <a:lnTo>
                  <a:pt x="542476" y="420428"/>
                </a:lnTo>
                <a:lnTo>
                  <a:pt x="519110" y="458169"/>
                </a:lnTo>
                <a:lnTo>
                  <a:pt x="490394" y="491728"/>
                </a:lnTo>
                <a:lnTo>
                  <a:pt x="456919" y="520513"/>
                </a:lnTo>
                <a:lnTo>
                  <a:pt x="419277" y="543931"/>
                </a:lnTo>
                <a:lnTo>
                  <a:pt x="378061" y="561392"/>
                </a:lnTo>
                <a:lnTo>
                  <a:pt x="333863" y="572303"/>
                </a:lnTo>
                <a:lnTo>
                  <a:pt x="287274" y="576072"/>
                </a:lnTo>
                <a:lnTo>
                  <a:pt x="240684" y="572303"/>
                </a:lnTo>
                <a:lnTo>
                  <a:pt x="196486" y="561392"/>
                </a:lnTo>
                <a:lnTo>
                  <a:pt x="155270" y="543931"/>
                </a:lnTo>
                <a:lnTo>
                  <a:pt x="117628" y="520513"/>
                </a:lnTo>
                <a:lnTo>
                  <a:pt x="84153" y="491728"/>
                </a:lnTo>
                <a:lnTo>
                  <a:pt x="55437" y="458169"/>
                </a:lnTo>
                <a:lnTo>
                  <a:pt x="32071" y="420428"/>
                </a:lnTo>
                <a:lnTo>
                  <a:pt x="14648" y="379098"/>
                </a:lnTo>
                <a:lnTo>
                  <a:pt x="3760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883402" y="3374897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92011" y="2616707"/>
            <a:ext cx="920750" cy="739140"/>
          </a:xfrm>
          <a:custGeom>
            <a:avLst/>
            <a:gdLst/>
            <a:ahLst/>
            <a:cxnLst/>
            <a:rect l="l" t="t" r="r" b="b"/>
            <a:pathLst>
              <a:path w="920750" h="739139">
                <a:moveTo>
                  <a:pt x="920495" y="0"/>
                </a:moveTo>
                <a:lnTo>
                  <a:pt x="0" y="739139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9585" y="44371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287274" y="0"/>
                </a:moveTo>
                <a:lnTo>
                  <a:pt x="240684" y="3779"/>
                </a:lnTo>
                <a:lnTo>
                  <a:pt x="196486" y="14721"/>
                </a:lnTo>
                <a:lnTo>
                  <a:pt x="155270" y="32232"/>
                </a:lnTo>
                <a:lnTo>
                  <a:pt x="117628" y="55717"/>
                </a:lnTo>
                <a:lnTo>
                  <a:pt x="84153" y="84581"/>
                </a:lnTo>
                <a:lnTo>
                  <a:pt x="55437" y="118231"/>
                </a:lnTo>
                <a:lnTo>
                  <a:pt x="32071" y="156072"/>
                </a:lnTo>
                <a:lnTo>
                  <a:pt x="14648" y="197510"/>
                </a:lnTo>
                <a:lnTo>
                  <a:pt x="3760" y="241950"/>
                </a:lnTo>
                <a:lnTo>
                  <a:pt x="0" y="288798"/>
                </a:lnTo>
                <a:lnTo>
                  <a:pt x="3760" y="335645"/>
                </a:lnTo>
                <a:lnTo>
                  <a:pt x="14648" y="380085"/>
                </a:lnTo>
                <a:lnTo>
                  <a:pt x="32071" y="421523"/>
                </a:lnTo>
                <a:lnTo>
                  <a:pt x="55437" y="459364"/>
                </a:lnTo>
                <a:lnTo>
                  <a:pt x="84153" y="493014"/>
                </a:lnTo>
                <a:lnTo>
                  <a:pt x="117628" y="521878"/>
                </a:lnTo>
                <a:lnTo>
                  <a:pt x="155270" y="545363"/>
                </a:lnTo>
                <a:lnTo>
                  <a:pt x="196486" y="562874"/>
                </a:lnTo>
                <a:lnTo>
                  <a:pt x="240684" y="573816"/>
                </a:lnTo>
                <a:lnTo>
                  <a:pt x="287274" y="577596"/>
                </a:lnTo>
                <a:lnTo>
                  <a:pt x="333863" y="573816"/>
                </a:lnTo>
                <a:lnTo>
                  <a:pt x="378061" y="562874"/>
                </a:lnTo>
                <a:lnTo>
                  <a:pt x="419277" y="545363"/>
                </a:lnTo>
                <a:lnTo>
                  <a:pt x="456919" y="521878"/>
                </a:lnTo>
                <a:lnTo>
                  <a:pt x="490394" y="493014"/>
                </a:lnTo>
                <a:lnTo>
                  <a:pt x="519110" y="459364"/>
                </a:lnTo>
                <a:lnTo>
                  <a:pt x="542476" y="421523"/>
                </a:lnTo>
                <a:lnTo>
                  <a:pt x="559899" y="380085"/>
                </a:lnTo>
                <a:lnTo>
                  <a:pt x="570787" y="335645"/>
                </a:lnTo>
                <a:lnTo>
                  <a:pt x="574548" y="288798"/>
                </a:lnTo>
                <a:lnTo>
                  <a:pt x="570787" y="241950"/>
                </a:lnTo>
                <a:lnTo>
                  <a:pt x="559899" y="197510"/>
                </a:lnTo>
                <a:lnTo>
                  <a:pt x="542476" y="156072"/>
                </a:lnTo>
                <a:lnTo>
                  <a:pt x="519110" y="118231"/>
                </a:lnTo>
                <a:lnTo>
                  <a:pt x="490394" y="84581"/>
                </a:lnTo>
                <a:lnTo>
                  <a:pt x="456919" y="55717"/>
                </a:lnTo>
                <a:lnTo>
                  <a:pt x="419277" y="32232"/>
                </a:lnTo>
                <a:lnTo>
                  <a:pt x="378061" y="14721"/>
                </a:lnTo>
                <a:lnTo>
                  <a:pt x="333863" y="3779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9585" y="44371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0" y="288798"/>
                </a:moveTo>
                <a:lnTo>
                  <a:pt x="3760" y="241950"/>
                </a:lnTo>
                <a:lnTo>
                  <a:pt x="14648" y="197510"/>
                </a:lnTo>
                <a:lnTo>
                  <a:pt x="32071" y="156072"/>
                </a:lnTo>
                <a:lnTo>
                  <a:pt x="55437" y="118231"/>
                </a:lnTo>
                <a:lnTo>
                  <a:pt x="84153" y="84581"/>
                </a:lnTo>
                <a:lnTo>
                  <a:pt x="117628" y="55717"/>
                </a:lnTo>
                <a:lnTo>
                  <a:pt x="155270" y="32232"/>
                </a:lnTo>
                <a:lnTo>
                  <a:pt x="196486" y="14721"/>
                </a:lnTo>
                <a:lnTo>
                  <a:pt x="240684" y="3779"/>
                </a:lnTo>
                <a:lnTo>
                  <a:pt x="287274" y="0"/>
                </a:lnTo>
                <a:lnTo>
                  <a:pt x="333863" y="3779"/>
                </a:lnTo>
                <a:lnTo>
                  <a:pt x="378061" y="14721"/>
                </a:lnTo>
                <a:lnTo>
                  <a:pt x="419277" y="32232"/>
                </a:lnTo>
                <a:lnTo>
                  <a:pt x="456919" y="55717"/>
                </a:lnTo>
                <a:lnTo>
                  <a:pt x="490394" y="84581"/>
                </a:lnTo>
                <a:lnTo>
                  <a:pt x="519110" y="118231"/>
                </a:lnTo>
                <a:lnTo>
                  <a:pt x="542476" y="156072"/>
                </a:lnTo>
                <a:lnTo>
                  <a:pt x="559899" y="197510"/>
                </a:lnTo>
                <a:lnTo>
                  <a:pt x="570787" y="241950"/>
                </a:lnTo>
                <a:lnTo>
                  <a:pt x="574548" y="288798"/>
                </a:lnTo>
                <a:lnTo>
                  <a:pt x="570787" y="335645"/>
                </a:lnTo>
                <a:lnTo>
                  <a:pt x="559899" y="380085"/>
                </a:lnTo>
                <a:lnTo>
                  <a:pt x="542476" y="421523"/>
                </a:lnTo>
                <a:lnTo>
                  <a:pt x="519110" y="459364"/>
                </a:lnTo>
                <a:lnTo>
                  <a:pt x="490394" y="493014"/>
                </a:lnTo>
                <a:lnTo>
                  <a:pt x="456919" y="521878"/>
                </a:lnTo>
                <a:lnTo>
                  <a:pt x="419277" y="545363"/>
                </a:lnTo>
                <a:lnTo>
                  <a:pt x="378061" y="562874"/>
                </a:lnTo>
                <a:lnTo>
                  <a:pt x="333863" y="573816"/>
                </a:lnTo>
                <a:lnTo>
                  <a:pt x="287274" y="577596"/>
                </a:lnTo>
                <a:lnTo>
                  <a:pt x="240684" y="573816"/>
                </a:lnTo>
                <a:lnTo>
                  <a:pt x="196486" y="562874"/>
                </a:lnTo>
                <a:lnTo>
                  <a:pt x="155270" y="545363"/>
                </a:lnTo>
                <a:lnTo>
                  <a:pt x="117628" y="521878"/>
                </a:lnTo>
                <a:lnTo>
                  <a:pt x="84153" y="493014"/>
                </a:lnTo>
                <a:lnTo>
                  <a:pt x="55437" y="459364"/>
                </a:lnTo>
                <a:lnTo>
                  <a:pt x="32071" y="421523"/>
                </a:lnTo>
                <a:lnTo>
                  <a:pt x="14648" y="380085"/>
                </a:lnTo>
                <a:lnTo>
                  <a:pt x="3760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245353" y="4526026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95544" y="3819144"/>
            <a:ext cx="399415" cy="654050"/>
          </a:xfrm>
          <a:custGeom>
            <a:avLst/>
            <a:gdLst/>
            <a:ahLst/>
            <a:cxnLst/>
            <a:rect l="l" t="t" r="r" b="b"/>
            <a:pathLst>
              <a:path w="399414" h="654050">
                <a:moveTo>
                  <a:pt x="399288" y="0"/>
                </a:moveTo>
                <a:lnTo>
                  <a:pt x="0" y="653795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96861" y="213436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80">
                <a:moveTo>
                  <a:pt x="287274" y="0"/>
                </a:moveTo>
                <a:lnTo>
                  <a:pt x="240684" y="3768"/>
                </a:lnTo>
                <a:lnTo>
                  <a:pt x="196486" y="14679"/>
                </a:lnTo>
                <a:lnTo>
                  <a:pt x="155270" y="32140"/>
                </a:lnTo>
                <a:lnTo>
                  <a:pt x="117628" y="55558"/>
                </a:lnTo>
                <a:lnTo>
                  <a:pt x="84153" y="84343"/>
                </a:lnTo>
                <a:lnTo>
                  <a:pt x="55437" y="117902"/>
                </a:lnTo>
                <a:lnTo>
                  <a:pt x="32071" y="155643"/>
                </a:lnTo>
                <a:lnTo>
                  <a:pt x="14648" y="196973"/>
                </a:lnTo>
                <a:lnTo>
                  <a:pt x="3760" y="241302"/>
                </a:lnTo>
                <a:lnTo>
                  <a:pt x="0" y="288036"/>
                </a:lnTo>
                <a:lnTo>
                  <a:pt x="3760" y="334769"/>
                </a:lnTo>
                <a:lnTo>
                  <a:pt x="14648" y="379098"/>
                </a:lnTo>
                <a:lnTo>
                  <a:pt x="32071" y="420428"/>
                </a:lnTo>
                <a:lnTo>
                  <a:pt x="55437" y="458169"/>
                </a:lnTo>
                <a:lnTo>
                  <a:pt x="84153" y="491728"/>
                </a:lnTo>
                <a:lnTo>
                  <a:pt x="117628" y="520513"/>
                </a:lnTo>
                <a:lnTo>
                  <a:pt x="155270" y="543931"/>
                </a:lnTo>
                <a:lnTo>
                  <a:pt x="196486" y="561392"/>
                </a:lnTo>
                <a:lnTo>
                  <a:pt x="240684" y="572303"/>
                </a:lnTo>
                <a:lnTo>
                  <a:pt x="287274" y="576072"/>
                </a:lnTo>
                <a:lnTo>
                  <a:pt x="333863" y="572303"/>
                </a:lnTo>
                <a:lnTo>
                  <a:pt x="378061" y="561392"/>
                </a:lnTo>
                <a:lnTo>
                  <a:pt x="419277" y="543931"/>
                </a:lnTo>
                <a:lnTo>
                  <a:pt x="456919" y="520513"/>
                </a:lnTo>
                <a:lnTo>
                  <a:pt x="490394" y="491728"/>
                </a:lnTo>
                <a:lnTo>
                  <a:pt x="519110" y="458169"/>
                </a:lnTo>
                <a:lnTo>
                  <a:pt x="542476" y="420428"/>
                </a:lnTo>
                <a:lnTo>
                  <a:pt x="559899" y="379098"/>
                </a:lnTo>
                <a:lnTo>
                  <a:pt x="570787" y="334769"/>
                </a:lnTo>
                <a:lnTo>
                  <a:pt x="574548" y="288036"/>
                </a:lnTo>
                <a:lnTo>
                  <a:pt x="570787" y="241302"/>
                </a:lnTo>
                <a:lnTo>
                  <a:pt x="559899" y="196973"/>
                </a:lnTo>
                <a:lnTo>
                  <a:pt x="542476" y="155643"/>
                </a:lnTo>
                <a:lnTo>
                  <a:pt x="519110" y="117902"/>
                </a:lnTo>
                <a:lnTo>
                  <a:pt x="490394" y="84343"/>
                </a:lnTo>
                <a:lnTo>
                  <a:pt x="456919" y="55558"/>
                </a:lnTo>
                <a:lnTo>
                  <a:pt x="419277" y="32140"/>
                </a:lnTo>
                <a:lnTo>
                  <a:pt x="378061" y="14679"/>
                </a:lnTo>
                <a:lnTo>
                  <a:pt x="333863" y="3768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6861" y="2134361"/>
            <a:ext cx="574675" cy="576580"/>
          </a:xfrm>
          <a:custGeom>
            <a:avLst/>
            <a:gdLst/>
            <a:ahLst/>
            <a:cxnLst/>
            <a:rect l="l" t="t" r="r" b="b"/>
            <a:pathLst>
              <a:path w="574675" h="576580">
                <a:moveTo>
                  <a:pt x="0" y="288036"/>
                </a:moveTo>
                <a:lnTo>
                  <a:pt x="3760" y="241302"/>
                </a:lnTo>
                <a:lnTo>
                  <a:pt x="14648" y="196973"/>
                </a:lnTo>
                <a:lnTo>
                  <a:pt x="32071" y="155643"/>
                </a:lnTo>
                <a:lnTo>
                  <a:pt x="55437" y="117902"/>
                </a:lnTo>
                <a:lnTo>
                  <a:pt x="84153" y="84343"/>
                </a:lnTo>
                <a:lnTo>
                  <a:pt x="117628" y="55558"/>
                </a:lnTo>
                <a:lnTo>
                  <a:pt x="155270" y="32140"/>
                </a:lnTo>
                <a:lnTo>
                  <a:pt x="196486" y="14679"/>
                </a:lnTo>
                <a:lnTo>
                  <a:pt x="240684" y="3768"/>
                </a:lnTo>
                <a:lnTo>
                  <a:pt x="287274" y="0"/>
                </a:lnTo>
                <a:lnTo>
                  <a:pt x="333863" y="3768"/>
                </a:lnTo>
                <a:lnTo>
                  <a:pt x="378061" y="14679"/>
                </a:lnTo>
                <a:lnTo>
                  <a:pt x="419277" y="32140"/>
                </a:lnTo>
                <a:lnTo>
                  <a:pt x="456919" y="55558"/>
                </a:lnTo>
                <a:lnTo>
                  <a:pt x="490394" y="84343"/>
                </a:lnTo>
                <a:lnTo>
                  <a:pt x="519110" y="117902"/>
                </a:lnTo>
                <a:lnTo>
                  <a:pt x="542476" y="155643"/>
                </a:lnTo>
                <a:lnTo>
                  <a:pt x="559899" y="196973"/>
                </a:lnTo>
                <a:lnTo>
                  <a:pt x="570787" y="241302"/>
                </a:lnTo>
                <a:lnTo>
                  <a:pt x="574548" y="288036"/>
                </a:lnTo>
                <a:lnTo>
                  <a:pt x="570787" y="334769"/>
                </a:lnTo>
                <a:lnTo>
                  <a:pt x="559899" y="379098"/>
                </a:lnTo>
                <a:lnTo>
                  <a:pt x="542476" y="420428"/>
                </a:lnTo>
                <a:lnTo>
                  <a:pt x="519110" y="458169"/>
                </a:lnTo>
                <a:lnTo>
                  <a:pt x="490394" y="491728"/>
                </a:lnTo>
                <a:lnTo>
                  <a:pt x="456919" y="520513"/>
                </a:lnTo>
                <a:lnTo>
                  <a:pt x="419277" y="543931"/>
                </a:lnTo>
                <a:lnTo>
                  <a:pt x="378061" y="561392"/>
                </a:lnTo>
                <a:lnTo>
                  <a:pt x="333863" y="572303"/>
                </a:lnTo>
                <a:lnTo>
                  <a:pt x="287274" y="576072"/>
                </a:lnTo>
                <a:lnTo>
                  <a:pt x="240684" y="572303"/>
                </a:lnTo>
                <a:lnTo>
                  <a:pt x="196486" y="561392"/>
                </a:lnTo>
                <a:lnTo>
                  <a:pt x="155270" y="543931"/>
                </a:lnTo>
                <a:lnTo>
                  <a:pt x="117628" y="520513"/>
                </a:lnTo>
                <a:lnTo>
                  <a:pt x="84153" y="491728"/>
                </a:lnTo>
                <a:lnTo>
                  <a:pt x="55437" y="458169"/>
                </a:lnTo>
                <a:lnTo>
                  <a:pt x="32071" y="420428"/>
                </a:lnTo>
                <a:lnTo>
                  <a:pt x="14648" y="379098"/>
                </a:lnTo>
                <a:lnTo>
                  <a:pt x="3760" y="334769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72376" y="2222118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62471" y="3835908"/>
            <a:ext cx="361315" cy="637540"/>
          </a:xfrm>
          <a:custGeom>
            <a:avLst/>
            <a:gdLst/>
            <a:ahLst/>
            <a:cxnLst/>
            <a:rect l="l" t="t" r="r" b="b"/>
            <a:pathLst>
              <a:path w="361314" h="637539">
                <a:moveTo>
                  <a:pt x="0" y="0"/>
                </a:moveTo>
                <a:lnTo>
                  <a:pt x="361188" y="637032"/>
                </a:lnTo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8305" y="44371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287274" y="0"/>
                </a:moveTo>
                <a:lnTo>
                  <a:pt x="240684" y="3779"/>
                </a:lnTo>
                <a:lnTo>
                  <a:pt x="196486" y="14721"/>
                </a:lnTo>
                <a:lnTo>
                  <a:pt x="155270" y="32232"/>
                </a:lnTo>
                <a:lnTo>
                  <a:pt x="117628" y="55717"/>
                </a:lnTo>
                <a:lnTo>
                  <a:pt x="84153" y="84581"/>
                </a:lnTo>
                <a:lnTo>
                  <a:pt x="55437" y="118231"/>
                </a:lnTo>
                <a:lnTo>
                  <a:pt x="32071" y="156072"/>
                </a:lnTo>
                <a:lnTo>
                  <a:pt x="14648" y="197510"/>
                </a:lnTo>
                <a:lnTo>
                  <a:pt x="3760" y="241950"/>
                </a:lnTo>
                <a:lnTo>
                  <a:pt x="0" y="288798"/>
                </a:lnTo>
                <a:lnTo>
                  <a:pt x="3760" y="335645"/>
                </a:lnTo>
                <a:lnTo>
                  <a:pt x="14648" y="380085"/>
                </a:lnTo>
                <a:lnTo>
                  <a:pt x="32071" y="421523"/>
                </a:lnTo>
                <a:lnTo>
                  <a:pt x="55437" y="459364"/>
                </a:lnTo>
                <a:lnTo>
                  <a:pt x="84153" y="493014"/>
                </a:lnTo>
                <a:lnTo>
                  <a:pt x="117628" y="521878"/>
                </a:lnTo>
                <a:lnTo>
                  <a:pt x="155270" y="545363"/>
                </a:lnTo>
                <a:lnTo>
                  <a:pt x="196486" y="562874"/>
                </a:lnTo>
                <a:lnTo>
                  <a:pt x="240684" y="573816"/>
                </a:lnTo>
                <a:lnTo>
                  <a:pt x="287274" y="577596"/>
                </a:lnTo>
                <a:lnTo>
                  <a:pt x="333863" y="573816"/>
                </a:lnTo>
                <a:lnTo>
                  <a:pt x="378061" y="562874"/>
                </a:lnTo>
                <a:lnTo>
                  <a:pt x="419277" y="545363"/>
                </a:lnTo>
                <a:lnTo>
                  <a:pt x="456919" y="521878"/>
                </a:lnTo>
                <a:lnTo>
                  <a:pt x="490394" y="493014"/>
                </a:lnTo>
                <a:lnTo>
                  <a:pt x="519110" y="459364"/>
                </a:lnTo>
                <a:lnTo>
                  <a:pt x="542476" y="421523"/>
                </a:lnTo>
                <a:lnTo>
                  <a:pt x="559899" y="380085"/>
                </a:lnTo>
                <a:lnTo>
                  <a:pt x="570787" y="335645"/>
                </a:lnTo>
                <a:lnTo>
                  <a:pt x="574548" y="288798"/>
                </a:lnTo>
                <a:lnTo>
                  <a:pt x="570787" y="241950"/>
                </a:lnTo>
                <a:lnTo>
                  <a:pt x="559899" y="197510"/>
                </a:lnTo>
                <a:lnTo>
                  <a:pt x="542476" y="156072"/>
                </a:lnTo>
                <a:lnTo>
                  <a:pt x="519110" y="118231"/>
                </a:lnTo>
                <a:lnTo>
                  <a:pt x="490394" y="84581"/>
                </a:lnTo>
                <a:lnTo>
                  <a:pt x="456919" y="55717"/>
                </a:lnTo>
                <a:lnTo>
                  <a:pt x="419277" y="32232"/>
                </a:lnTo>
                <a:lnTo>
                  <a:pt x="378061" y="14721"/>
                </a:lnTo>
                <a:lnTo>
                  <a:pt x="333863" y="3779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58305" y="44371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0" y="288798"/>
                </a:moveTo>
                <a:lnTo>
                  <a:pt x="3760" y="241950"/>
                </a:lnTo>
                <a:lnTo>
                  <a:pt x="14648" y="197510"/>
                </a:lnTo>
                <a:lnTo>
                  <a:pt x="32071" y="156072"/>
                </a:lnTo>
                <a:lnTo>
                  <a:pt x="55437" y="118231"/>
                </a:lnTo>
                <a:lnTo>
                  <a:pt x="84153" y="84581"/>
                </a:lnTo>
                <a:lnTo>
                  <a:pt x="117628" y="55717"/>
                </a:lnTo>
                <a:lnTo>
                  <a:pt x="155270" y="32232"/>
                </a:lnTo>
                <a:lnTo>
                  <a:pt x="196486" y="14721"/>
                </a:lnTo>
                <a:lnTo>
                  <a:pt x="240684" y="3779"/>
                </a:lnTo>
                <a:lnTo>
                  <a:pt x="287274" y="0"/>
                </a:lnTo>
                <a:lnTo>
                  <a:pt x="333863" y="3779"/>
                </a:lnTo>
                <a:lnTo>
                  <a:pt x="378061" y="14721"/>
                </a:lnTo>
                <a:lnTo>
                  <a:pt x="419277" y="32232"/>
                </a:lnTo>
                <a:lnTo>
                  <a:pt x="456919" y="55717"/>
                </a:lnTo>
                <a:lnTo>
                  <a:pt x="490394" y="84581"/>
                </a:lnTo>
                <a:lnTo>
                  <a:pt x="519110" y="118231"/>
                </a:lnTo>
                <a:lnTo>
                  <a:pt x="542476" y="156072"/>
                </a:lnTo>
                <a:lnTo>
                  <a:pt x="559899" y="197510"/>
                </a:lnTo>
                <a:lnTo>
                  <a:pt x="570787" y="241950"/>
                </a:lnTo>
                <a:lnTo>
                  <a:pt x="574548" y="288798"/>
                </a:lnTo>
                <a:lnTo>
                  <a:pt x="570787" y="335645"/>
                </a:lnTo>
                <a:lnTo>
                  <a:pt x="559899" y="380085"/>
                </a:lnTo>
                <a:lnTo>
                  <a:pt x="542476" y="421523"/>
                </a:lnTo>
                <a:lnTo>
                  <a:pt x="519110" y="459364"/>
                </a:lnTo>
                <a:lnTo>
                  <a:pt x="490394" y="493014"/>
                </a:lnTo>
                <a:lnTo>
                  <a:pt x="456919" y="521878"/>
                </a:lnTo>
                <a:lnTo>
                  <a:pt x="419277" y="545363"/>
                </a:lnTo>
                <a:lnTo>
                  <a:pt x="378061" y="562874"/>
                </a:lnTo>
                <a:lnTo>
                  <a:pt x="333863" y="573816"/>
                </a:lnTo>
                <a:lnTo>
                  <a:pt x="287274" y="577596"/>
                </a:lnTo>
                <a:lnTo>
                  <a:pt x="240684" y="573816"/>
                </a:lnTo>
                <a:lnTo>
                  <a:pt x="196486" y="562874"/>
                </a:lnTo>
                <a:lnTo>
                  <a:pt x="155270" y="545363"/>
                </a:lnTo>
                <a:lnTo>
                  <a:pt x="117628" y="521878"/>
                </a:lnTo>
                <a:lnTo>
                  <a:pt x="84153" y="493014"/>
                </a:lnTo>
                <a:lnTo>
                  <a:pt x="55437" y="459364"/>
                </a:lnTo>
                <a:lnTo>
                  <a:pt x="32071" y="421523"/>
                </a:lnTo>
                <a:lnTo>
                  <a:pt x="14648" y="380085"/>
                </a:lnTo>
                <a:lnTo>
                  <a:pt x="3760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434073" y="4526026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312152" y="2688335"/>
            <a:ext cx="579120" cy="538480"/>
          </a:xfrm>
          <a:custGeom>
            <a:avLst/>
            <a:gdLst/>
            <a:ahLst/>
            <a:cxnLst/>
            <a:rect l="l" t="t" r="r" b="b"/>
            <a:pathLst>
              <a:path w="579120" h="538480">
                <a:moveTo>
                  <a:pt x="0" y="0"/>
                </a:moveTo>
                <a:lnTo>
                  <a:pt x="579120" y="537972"/>
                </a:lnTo>
              </a:path>
            </a:pathLst>
          </a:custGeom>
          <a:ln w="57149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9445" y="31417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287274" y="0"/>
                </a:moveTo>
                <a:lnTo>
                  <a:pt x="240684" y="3779"/>
                </a:lnTo>
                <a:lnTo>
                  <a:pt x="196486" y="14721"/>
                </a:lnTo>
                <a:lnTo>
                  <a:pt x="155270" y="32232"/>
                </a:lnTo>
                <a:lnTo>
                  <a:pt x="117628" y="55717"/>
                </a:lnTo>
                <a:lnTo>
                  <a:pt x="84153" y="84582"/>
                </a:lnTo>
                <a:lnTo>
                  <a:pt x="55437" y="118231"/>
                </a:lnTo>
                <a:lnTo>
                  <a:pt x="32071" y="156072"/>
                </a:lnTo>
                <a:lnTo>
                  <a:pt x="14648" y="197510"/>
                </a:lnTo>
                <a:lnTo>
                  <a:pt x="3760" y="241950"/>
                </a:lnTo>
                <a:lnTo>
                  <a:pt x="0" y="288798"/>
                </a:lnTo>
                <a:lnTo>
                  <a:pt x="3760" y="335645"/>
                </a:lnTo>
                <a:lnTo>
                  <a:pt x="14648" y="380085"/>
                </a:lnTo>
                <a:lnTo>
                  <a:pt x="32071" y="421523"/>
                </a:lnTo>
                <a:lnTo>
                  <a:pt x="55437" y="459364"/>
                </a:lnTo>
                <a:lnTo>
                  <a:pt x="84153" y="493014"/>
                </a:lnTo>
                <a:lnTo>
                  <a:pt x="117628" y="521878"/>
                </a:lnTo>
                <a:lnTo>
                  <a:pt x="155270" y="545363"/>
                </a:lnTo>
                <a:lnTo>
                  <a:pt x="196486" y="562874"/>
                </a:lnTo>
                <a:lnTo>
                  <a:pt x="240684" y="573816"/>
                </a:lnTo>
                <a:lnTo>
                  <a:pt x="287274" y="577596"/>
                </a:lnTo>
                <a:lnTo>
                  <a:pt x="333863" y="573816"/>
                </a:lnTo>
                <a:lnTo>
                  <a:pt x="378061" y="562874"/>
                </a:lnTo>
                <a:lnTo>
                  <a:pt x="419277" y="545363"/>
                </a:lnTo>
                <a:lnTo>
                  <a:pt x="456919" y="521878"/>
                </a:lnTo>
                <a:lnTo>
                  <a:pt x="490394" y="493014"/>
                </a:lnTo>
                <a:lnTo>
                  <a:pt x="519110" y="459364"/>
                </a:lnTo>
                <a:lnTo>
                  <a:pt x="542476" y="421523"/>
                </a:lnTo>
                <a:lnTo>
                  <a:pt x="559899" y="380085"/>
                </a:lnTo>
                <a:lnTo>
                  <a:pt x="570787" y="335645"/>
                </a:lnTo>
                <a:lnTo>
                  <a:pt x="574548" y="288798"/>
                </a:lnTo>
                <a:lnTo>
                  <a:pt x="570787" y="241950"/>
                </a:lnTo>
                <a:lnTo>
                  <a:pt x="559899" y="197510"/>
                </a:lnTo>
                <a:lnTo>
                  <a:pt x="542476" y="156072"/>
                </a:lnTo>
                <a:lnTo>
                  <a:pt x="519110" y="118231"/>
                </a:lnTo>
                <a:lnTo>
                  <a:pt x="490394" y="84582"/>
                </a:lnTo>
                <a:lnTo>
                  <a:pt x="456919" y="55717"/>
                </a:lnTo>
                <a:lnTo>
                  <a:pt x="419277" y="32232"/>
                </a:lnTo>
                <a:lnTo>
                  <a:pt x="378061" y="14721"/>
                </a:lnTo>
                <a:lnTo>
                  <a:pt x="333863" y="3779"/>
                </a:lnTo>
                <a:lnTo>
                  <a:pt x="287274" y="0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59445" y="3141726"/>
            <a:ext cx="574675" cy="577850"/>
          </a:xfrm>
          <a:custGeom>
            <a:avLst/>
            <a:gdLst/>
            <a:ahLst/>
            <a:cxnLst/>
            <a:rect l="l" t="t" r="r" b="b"/>
            <a:pathLst>
              <a:path w="574675" h="577850">
                <a:moveTo>
                  <a:pt x="0" y="288798"/>
                </a:moveTo>
                <a:lnTo>
                  <a:pt x="3760" y="241950"/>
                </a:lnTo>
                <a:lnTo>
                  <a:pt x="14648" y="197510"/>
                </a:lnTo>
                <a:lnTo>
                  <a:pt x="32071" y="156072"/>
                </a:lnTo>
                <a:lnTo>
                  <a:pt x="55437" y="118231"/>
                </a:lnTo>
                <a:lnTo>
                  <a:pt x="84153" y="84581"/>
                </a:lnTo>
                <a:lnTo>
                  <a:pt x="117628" y="55717"/>
                </a:lnTo>
                <a:lnTo>
                  <a:pt x="155270" y="32232"/>
                </a:lnTo>
                <a:lnTo>
                  <a:pt x="196486" y="14721"/>
                </a:lnTo>
                <a:lnTo>
                  <a:pt x="240684" y="3779"/>
                </a:lnTo>
                <a:lnTo>
                  <a:pt x="287274" y="0"/>
                </a:lnTo>
                <a:lnTo>
                  <a:pt x="333863" y="3779"/>
                </a:lnTo>
                <a:lnTo>
                  <a:pt x="378061" y="14721"/>
                </a:lnTo>
                <a:lnTo>
                  <a:pt x="419277" y="32232"/>
                </a:lnTo>
                <a:lnTo>
                  <a:pt x="456919" y="55717"/>
                </a:lnTo>
                <a:lnTo>
                  <a:pt x="490394" y="84582"/>
                </a:lnTo>
                <a:lnTo>
                  <a:pt x="519110" y="118231"/>
                </a:lnTo>
                <a:lnTo>
                  <a:pt x="542476" y="156072"/>
                </a:lnTo>
                <a:lnTo>
                  <a:pt x="559899" y="197510"/>
                </a:lnTo>
                <a:lnTo>
                  <a:pt x="570787" y="241950"/>
                </a:lnTo>
                <a:lnTo>
                  <a:pt x="574548" y="288798"/>
                </a:lnTo>
                <a:lnTo>
                  <a:pt x="570787" y="335645"/>
                </a:lnTo>
                <a:lnTo>
                  <a:pt x="559899" y="380085"/>
                </a:lnTo>
                <a:lnTo>
                  <a:pt x="542476" y="421523"/>
                </a:lnTo>
                <a:lnTo>
                  <a:pt x="519110" y="459364"/>
                </a:lnTo>
                <a:lnTo>
                  <a:pt x="490394" y="493014"/>
                </a:lnTo>
                <a:lnTo>
                  <a:pt x="456919" y="521878"/>
                </a:lnTo>
                <a:lnTo>
                  <a:pt x="419277" y="545363"/>
                </a:lnTo>
                <a:lnTo>
                  <a:pt x="378061" y="562874"/>
                </a:lnTo>
                <a:lnTo>
                  <a:pt x="333863" y="573816"/>
                </a:lnTo>
                <a:lnTo>
                  <a:pt x="287274" y="577596"/>
                </a:lnTo>
                <a:lnTo>
                  <a:pt x="240684" y="573816"/>
                </a:lnTo>
                <a:lnTo>
                  <a:pt x="196486" y="562874"/>
                </a:lnTo>
                <a:lnTo>
                  <a:pt x="155270" y="545363"/>
                </a:lnTo>
                <a:lnTo>
                  <a:pt x="117628" y="521878"/>
                </a:lnTo>
                <a:lnTo>
                  <a:pt x="84153" y="493014"/>
                </a:lnTo>
                <a:lnTo>
                  <a:pt x="55437" y="459364"/>
                </a:lnTo>
                <a:lnTo>
                  <a:pt x="32071" y="421523"/>
                </a:lnTo>
                <a:lnTo>
                  <a:pt x="14648" y="380085"/>
                </a:lnTo>
                <a:lnTo>
                  <a:pt x="3760" y="335645"/>
                </a:lnTo>
                <a:lnTo>
                  <a:pt x="0" y="28879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935594" y="3230372"/>
            <a:ext cx="222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31252" y="3718559"/>
            <a:ext cx="204470" cy="638810"/>
          </a:xfrm>
          <a:custGeom>
            <a:avLst/>
            <a:gdLst/>
            <a:ahLst/>
            <a:cxnLst/>
            <a:rect l="l" t="t" r="r" b="b"/>
            <a:pathLst>
              <a:path w="204470" h="638810">
                <a:moveTo>
                  <a:pt x="204216" y="0"/>
                </a:moveTo>
                <a:lnTo>
                  <a:pt x="0" y="638556"/>
                </a:lnTo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90644" y="4102608"/>
            <a:ext cx="601980" cy="287020"/>
          </a:xfrm>
          <a:custGeom>
            <a:avLst/>
            <a:gdLst/>
            <a:ahLst/>
            <a:cxnLst/>
            <a:rect l="l" t="t" r="r" b="b"/>
            <a:pathLst>
              <a:path w="601979" h="287020">
                <a:moveTo>
                  <a:pt x="458342" y="0"/>
                </a:moveTo>
                <a:lnTo>
                  <a:pt x="458342" y="71628"/>
                </a:lnTo>
                <a:lnTo>
                  <a:pt x="0" y="71628"/>
                </a:lnTo>
                <a:lnTo>
                  <a:pt x="0" y="214884"/>
                </a:lnTo>
                <a:lnTo>
                  <a:pt x="458342" y="214884"/>
                </a:lnTo>
                <a:lnTo>
                  <a:pt x="458342" y="286512"/>
                </a:lnTo>
                <a:lnTo>
                  <a:pt x="601979" y="143256"/>
                </a:lnTo>
                <a:lnTo>
                  <a:pt x="458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68470" y="3635502"/>
            <a:ext cx="80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(6)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311302" y="196672"/>
            <a:ext cx="5568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70" dirty="0">
                <a:solidFill>
                  <a:srgbClr val="04607A"/>
                </a:solidFill>
                <a:latin typeface="Arial"/>
                <a:cs typeface="Arial"/>
              </a:rPr>
              <a:t>——AVL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建树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563" y="946556"/>
            <a:ext cx="8642985" cy="467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544195" indent="-27305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11150" algn="l"/>
              </a:tabLst>
            </a:pPr>
            <a:r>
              <a:rPr sz="2800" b="1" spc="60" dirty="0">
                <a:latin typeface="微软雅黑"/>
                <a:cs typeface="微软雅黑"/>
              </a:rPr>
              <a:t>注</a:t>
            </a:r>
            <a:r>
              <a:rPr sz="2800" b="1" spc="75" dirty="0">
                <a:latin typeface="微软雅黑"/>
                <a:cs typeface="微软雅黑"/>
              </a:rPr>
              <a:t>意</a:t>
            </a:r>
            <a:r>
              <a:rPr sz="2800" b="1" spc="60" dirty="0">
                <a:latin typeface="微软雅黑"/>
                <a:cs typeface="微软雅黑"/>
              </a:rPr>
              <a:t>：</a:t>
            </a:r>
            <a:r>
              <a:rPr sz="2800" b="1" spc="75" dirty="0">
                <a:latin typeface="微软雅黑"/>
                <a:cs typeface="微软雅黑"/>
              </a:rPr>
              <a:t>如果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有</a:t>
            </a:r>
            <a:r>
              <a:rPr sz="2800" b="1" spc="60" dirty="0">
                <a:solidFill>
                  <a:srgbClr val="04607A"/>
                </a:solidFill>
                <a:latin typeface="微软雅黑"/>
                <a:cs typeface="微软雅黑"/>
              </a:rPr>
              <a:t>若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干</a:t>
            </a:r>
            <a:r>
              <a:rPr sz="2800" b="1" spc="60" dirty="0">
                <a:solidFill>
                  <a:srgbClr val="04607A"/>
                </a:solidFill>
                <a:latin typeface="微软雅黑"/>
                <a:cs typeface="微软雅黑"/>
              </a:rPr>
              <a:t>个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节</a:t>
            </a:r>
            <a:r>
              <a:rPr sz="2800" b="1" spc="60" dirty="0">
                <a:solidFill>
                  <a:srgbClr val="04607A"/>
                </a:solidFill>
                <a:latin typeface="微软雅黑"/>
                <a:cs typeface="微软雅黑"/>
              </a:rPr>
              <a:t>点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的</a:t>
            </a:r>
            <a:r>
              <a:rPr sz="2800" b="1" spc="60" dirty="0">
                <a:solidFill>
                  <a:srgbClr val="04607A"/>
                </a:solidFill>
                <a:latin typeface="微软雅黑"/>
                <a:cs typeface="微软雅黑"/>
              </a:rPr>
              <a:t>平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衡</a:t>
            </a:r>
            <a:r>
              <a:rPr sz="2800" b="1" spc="60" dirty="0">
                <a:solidFill>
                  <a:srgbClr val="04607A"/>
                </a:solidFill>
                <a:latin typeface="微软雅黑"/>
                <a:cs typeface="微软雅黑"/>
              </a:rPr>
              <a:t>因</a:t>
            </a:r>
            <a:r>
              <a:rPr sz="2800" b="1" spc="75" dirty="0">
                <a:solidFill>
                  <a:srgbClr val="04607A"/>
                </a:solidFill>
                <a:latin typeface="微软雅黑"/>
                <a:cs typeface="微软雅黑"/>
              </a:rPr>
              <a:t>子</a:t>
            </a:r>
            <a:r>
              <a:rPr sz="2800" b="1" spc="110" dirty="0">
                <a:solidFill>
                  <a:srgbClr val="04607A"/>
                </a:solidFill>
                <a:latin typeface="微软雅黑"/>
                <a:cs typeface="微软雅黑"/>
              </a:rPr>
              <a:t>为</a:t>
            </a:r>
            <a:r>
              <a:rPr sz="2800" b="1" spc="-10" dirty="0">
                <a:solidFill>
                  <a:srgbClr val="04607A"/>
                </a:solidFill>
                <a:latin typeface="微软雅黑"/>
                <a:cs typeface="微软雅黑"/>
              </a:rPr>
              <a:t>±</a:t>
            </a:r>
            <a:r>
              <a:rPr sz="2800" b="1" spc="80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2800" b="1" spc="75" dirty="0">
                <a:latin typeface="微软雅黑"/>
                <a:cs typeface="微软雅黑"/>
              </a:rPr>
              <a:t>，</a:t>
            </a:r>
            <a:r>
              <a:rPr sz="2800" b="1" spc="65" dirty="0">
                <a:latin typeface="微软雅黑"/>
                <a:cs typeface="微软雅黑"/>
              </a:rPr>
              <a:t>先找 </a:t>
            </a:r>
            <a:r>
              <a:rPr sz="2800" b="1" spc="114" dirty="0">
                <a:latin typeface="微软雅黑"/>
                <a:cs typeface="微软雅黑"/>
              </a:rPr>
              <a:t>出</a:t>
            </a:r>
            <a:r>
              <a:rPr sz="2800" b="1" spc="110" dirty="0">
                <a:solidFill>
                  <a:srgbClr val="FF0000"/>
                </a:solidFill>
                <a:latin typeface="微软雅黑"/>
                <a:cs typeface="微软雅黑"/>
              </a:rPr>
              <a:t>最靠</a:t>
            </a:r>
            <a:r>
              <a:rPr sz="2800" b="1" spc="120" dirty="0">
                <a:solidFill>
                  <a:srgbClr val="FF0000"/>
                </a:solidFill>
                <a:latin typeface="微软雅黑"/>
                <a:cs typeface="微软雅黑"/>
              </a:rPr>
              <a:t>近</a:t>
            </a:r>
            <a:r>
              <a:rPr sz="2800" b="1" spc="110" dirty="0">
                <a:solidFill>
                  <a:srgbClr val="FF0000"/>
                </a:solidFill>
                <a:latin typeface="微软雅黑"/>
                <a:cs typeface="微软雅黑"/>
              </a:rPr>
              <a:t>新插入</a:t>
            </a:r>
            <a:r>
              <a:rPr sz="2800" b="1" spc="12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2800" b="1" spc="110" dirty="0">
                <a:solidFill>
                  <a:srgbClr val="FF0000"/>
                </a:solidFill>
                <a:latin typeface="微软雅黑"/>
                <a:cs typeface="微软雅黑"/>
              </a:rPr>
              <a:t>叶子的</a:t>
            </a:r>
            <a:r>
              <a:rPr sz="2800" b="1" spc="120" dirty="0">
                <a:solidFill>
                  <a:srgbClr val="FF0000"/>
                </a:solidFill>
                <a:latin typeface="微软雅黑"/>
                <a:cs typeface="微软雅黑"/>
              </a:rPr>
              <a:t>不</a:t>
            </a:r>
            <a:r>
              <a:rPr sz="2800" b="1" spc="110" dirty="0">
                <a:solidFill>
                  <a:srgbClr val="FF0000"/>
                </a:solidFill>
                <a:latin typeface="微软雅黑"/>
                <a:cs typeface="微软雅黑"/>
              </a:rPr>
              <a:t>平衡节</a:t>
            </a:r>
            <a:r>
              <a:rPr sz="2800" b="1" spc="170" dirty="0">
                <a:solidFill>
                  <a:srgbClr val="FF0000"/>
                </a:solidFill>
                <a:latin typeface="微软雅黑"/>
                <a:cs typeface="微软雅黑"/>
              </a:rPr>
              <a:t>点</a:t>
            </a:r>
            <a:r>
              <a:rPr sz="2800" b="1" spc="114" dirty="0">
                <a:latin typeface="微软雅黑"/>
                <a:cs typeface="微软雅黑"/>
              </a:rPr>
              <a:t>，然后</a:t>
            </a:r>
            <a:r>
              <a:rPr sz="2800" b="1" spc="135" dirty="0">
                <a:latin typeface="微软雅黑"/>
                <a:cs typeface="微软雅黑"/>
              </a:rPr>
              <a:t>再</a:t>
            </a:r>
            <a:r>
              <a:rPr sz="2800" b="1" spc="-5" dirty="0">
                <a:solidFill>
                  <a:srgbClr val="04607A"/>
                </a:solidFill>
                <a:latin typeface="微软雅黑"/>
                <a:cs typeface="微软雅黑"/>
              </a:rPr>
              <a:t>旋 转以该节点为根的</a:t>
            </a:r>
            <a:r>
              <a:rPr sz="2800" b="1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2800" b="1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310515" indent="-273050" algn="just">
              <a:lnSpc>
                <a:spcPct val="100000"/>
              </a:lnSpc>
              <a:spcBef>
                <a:spcPts val="10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11150" algn="l"/>
              </a:tabLst>
            </a:pPr>
            <a:r>
              <a:rPr sz="2800" b="1" spc="-80" dirty="0">
                <a:latin typeface="Arial"/>
                <a:cs typeface="Arial"/>
              </a:rPr>
              <a:t>AVL</a:t>
            </a:r>
            <a:r>
              <a:rPr sz="2800" b="1" spc="-5" dirty="0">
                <a:latin typeface="微软雅黑"/>
                <a:cs typeface="微软雅黑"/>
              </a:rPr>
              <a:t>树的效率：关键是树的高度</a:t>
            </a:r>
            <a:endParaRPr sz="2800" dirty="0">
              <a:latin typeface="微软雅黑"/>
              <a:cs typeface="微软雅黑"/>
            </a:endParaRPr>
          </a:p>
          <a:p>
            <a:pPr marL="285750">
              <a:lnSpc>
                <a:spcPct val="100000"/>
              </a:lnSpc>
              <a:spcBef>
                <a:spcPts val="1265"/>
              </a:spcBef>
            </a:pPr>
            <a:r>
              <a:rPr sz="6750" spc="-284" baseline="-8024" dirty="0">
                <a:latin typeface="Symbol"/>
                <a:cs typeface="Symbol"/>
              </a:rPr>
              <a:t></a:t>
            </a:r>
            <a:r>
              <a:rPr sz="3750" spc="-190" dirty="0">
                <a:latin typeface="Times New Roman"/>
                <a:cs typeface="Times New Roman"/>
              </a:rPr>
              <a:t>log</a:t>
            </a:r>
            <a:r>
              <a:rPr sz="3750" spc="-580" dirty="0">
                <a:latin typeface="Times New Roman"/>
                <a:cs typeface="Times New Roman"/>
              </a:rPr>
              <a:t> </a:t>
            </a:r>
            <a:r>
              <a:rPr sz="3300" spc="89" baseline="-23989" dirty="0">
                <a:latin typeface="Times New Roman"/>
                <a:cs typeface="Times New Roman"/>
              </a:rPr>
              <a:t>2</a:t>
            </a:r>
            <a:r>
              <a:rPr sz="3300" spc="352" baseline="-23989" dirty="0">
                <a:latin typeface="Times New Roman"/>
                <a:cs typeface="Times New Roman"/>
              </a:rPr>
              <a:t> </a:t>
            </a:r>
            <a:r>
              <a:rPr sz="3750" i="1" spc="-65" dirty="0">
                <a:latin typeface="Times New Roman"/>
                <a:cs typeface="Times New Roman"/>
              </a:rPr>
              <a:t>n</a:t>
            </a:r>
            <a:r>
              <a:rPr sz="6750" spc="-97" baseline="-8024" dirty="0">
                <a:latin typeface="Symbol"/>
                <a:cs typeface="Symbol"/>
              </a:rPr>
              <a:t></a:t>
            </a:r>
            <a:r>
              <a:rPr sz="6750" spc="-892" baseline="-8024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Symbol"/>
                <a:cs typeface="Symbol"/>
              </a:rPr>
              <a:t></a:t>
            </a:r>
            <a:r>
              <a:rPr sz="3750" spc="-245" dirty="0">
                <a:latin typeface="Times New Roman"/>
                <a:cs typeface="Times New Roman"/>
              </a:rPr>
              <a:t> </a:t>
            </a:r>
            <a:r>
              <a:rPr sz="3750" i="1" spc="114" dirty="0">
                <a:latin typeface="Times New Roman"/>
                <a:cs typeface="Times New Roman"/>
              </a:rPr>
              <a:t>h</a:t>
            </a:r>
            <a:r>
              <a:rPr sz="3750" i="1" spc="-280" dirty="0">
                <a:latin typeface="Times New Roman"/>
                <a:cs typeface="Times New Roman"/>
              </a:rPr>
              <a:t> </a:t>
            </a:r>
            <a:r>
              <a:rPr sz="3750" spc="35" dirty="0">
                <a:latin typeface="Symbol"/>
                <a:cs typeface="Symbol"/>
              </a:rPr>
              <a:t></a:t>
            </a:r>
            <a:r>
              <a:rPr sz="3750" spc="35" dirty="0">
                <a:latin typeface="Times New Roman"/>
                <a:cs typeface="Times New Roman"/>
              </a:rPr>
              <a:t>1.4405log</a:t>
            </a:r>
            <a:r>
              <a:rPr sz="3750" spc="-575" dirty="0">
                <a:latin typeface="Times New Roman"/>
                <a:cs typeface="Times New Roman"/>
              </a:rPr>
              <a:t> </a:t>
            </a:r>
            <a:r>
              <a:rPr sz="3300" spc="89" baseline="-23989" dirty="0">
                <a:latin typeface="Times New Roman"/>
                <a:cs typeface="Times New Roman"/>
              </a:rPr>
              <a:t>2</a:t>
            </a:r>
            <a:r>
              <a:rPr sz="3300" spc="-345" baseline="-23989" dirty="0">
                <a:latin typeface="Times New Roman"/>
                <a:cs typeface="Times New Roman"/>
              </a:rPr>
              <a:t> </a:t>
            </a:r>
            <a:r>
              <a:rPr sz="3750" spc="100" dirty="0">
                <a:latin typeface="Times New Roman"/>
                <a:cs typeface="Times New Roman"/>
              </a:rPr>
              <a:t>(</a:t>
            </a:r>
            <a:r>
              <a:rPr sz="3750" i="1" spc="100" dirty="0">
                <a:latin typeface="Times New Roman"/>
                <a:cs typeface="Times New Roman"/>
              </a:rPr>
              <a:t>n</a:t>
            </a:r>
            <a:r>
              <a:rPr sz="3750" i="1" spc="-459" dirty="0">
                <a:latin typeface="Times New Roman"/>
                <a:cs typeface="Times New Roman"/>
              </a:rPr>
              <a:t> </a:t>
            </a:r>
            <a:r>
              <a:rPr sz="3750" spc="125" dirty="0">
                <a:latin typeface="Symbol"/>
                <a:cs typeface="Symbol"/>
              </a:rPr>
              <a:t></a:t>
            </a:r>
            <a:r>
              <a:rPr sz="3750" spc="-415" dirty="0">
                <a:latin typeface="Times New Roman"/>
                <a:cs typeface="Times New Roman"/>
              </a:rPr>
              <a:t> </a:t>
            </a:r>
            <a:r>
              <a:rPr sz="3750" spc="20" dirty="0">
                <a:latin typeface="Times New Roman"/>
                <a:cs typeface="Times New Roman"/>
              </a:rPr>
              <a:t>2)</a:t>
            </a:r>
            <a:r>
              <a:rPr sz="3750" spc="-415" dirty="0">
                <a:latin typeface="Times New Roman"/>
                <a:cs typeface="Times New Roman"/>
              </a:rPr>
              <a:t> </a:t>
            </a:r>
            <a:r>
              <a:rPr sz="3750" spc="35" dirty="0">
                <a:latin typeface="Symbol"/>
                <a:cs typeface="Symbol"/>
              </a:rPr>
              <a:t></a:t>
            </a:r>
            <a:r>
              <a:rPr sz="3750" spc="35" dirty="0">
                <a:latin typeface="Times New Roman"/>
                <a:cs typeface="Times New Roman"/>
              </a:rPr>
              <a:t>1.3277</a:t>
            </a:r>
            <a:endParaRPr sz="3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600" b="1" spc="35" dirty="0" err="1">
                <a:latin typeface="微软雅黑"/>
                <a:cs typeface="微软雅黑"/>
              </a:rPr>
              <a:t>大量的实验表</a:t>
            </a:r>
            <a:r>
              <a:rPr sz="2600" b="1" spc="40" dirty="0" err="1">
                <a:latin typeface="微软雅黑"/>
                <a:cs typeface="微软雅黑"/>
              </a:rPr>
              <a:t>明</a:t>
            </a:r>
            <a:r>
              <a:rPr sz="2600" b="1" spc="35" dirty="0" err="1">
                <a:latin typeface="微软雅黑"/>
                <a:cs typeface="微软雅黑"/>
              </a:rPr>
              <a:t>，除非</a:t>
            </a:r>
            <a:r>
              <a:rPr sz="2600" b="1" spc="40" dirty="0" err="1">
                <a:latin typeface="Arial"/>
                <a:cs typeface="Arial"/>
              </a:rPr>
              <a:t>n</a:t>
            </a:r>
            <a:r>
              <a:rPr sz="2600" b="1" spc="35" dirty="0" err="1">
                <a:latin typeface="微软雅黑"/>
                <a:cs typeface="微软雅黑"/>
              </a:rPr>
              <a:t>比较小，否则这个高度大</a:t>
            </a:r>
            <a:r>
              <a:rPr sz="2600" b="1" spc="45" dirty="0" err="1">
                <a:latin typeface="微软雅黑"/>
                <a:cs typeface="微软雅黑"/>
              </a:rPr>
              <a:t>概</a:t>
            </a:r>
            <a:r>
              <a:rPr sz="2600" b="1" dirty="0" err="1">
                <a:latin typeface="微软雅黑"/>
                <a:cs typeface="微软雅黑"/>
              </a:rPr>
              <a:t>是</a:t>
            </a:r>
            <a:endParaRPr sz="2600" dirty="0">
              <a:latin typeface="微软雅黑"/>
              <a:cs typeface="微软雅黑"/>
            </a:endParaRPr>
          </a:p>
          <a:p>
            <a:pPr marL="367665">
              <a:lnSpc>
                <a:spcPct val="100000"/>
              </a:lnSpc>
              <a:spcBef>
                <a:spcPts val="935"/>
              </a:spcBef>
            </a:pPr>
            <a:r>
              <a:rPr sz="2600" b="1" spc="10" dirty="0">
                <a:latin typeface="Arial"/>
                <a:cs typeface="Arial"/>
              </a:rPr>
              <a:t>1.01log</a:t>
            </a:r>
            <a:r>
              <a:rPr sz="2550" b="1" spc="15" baseline="-21241" dirty="0">
                <a:latin typeface="Arial"/>
                <a:cs typeface="Arial"/>
              </a:rPr>
              <a:t>2</a:t>
            </a:r>
            <a:r>
              <a:rPr sz="2600" b="1" spc="10" dirty="0">
                <a:latin typeface="Arial"/>
                <a:cs typeface="Arial"/>
              </a:rPr>
              <a:t>n+0.1</a:t>
            </a:r>
            <a:r>
              <a:rPr sz="2600" b="1" spc="10" dirty="0">
                <a:latin typeface="微软雅黑"/>
                <a:cs typeface="微软雅黑"/>
              </a:rPr>
              <a:t>，</a:t>
            </a:r>
            <a:r>
              <a:rPr sz="2600" b="1" spc="70" dirty="0">
                <a:latin typeface="微软雅黑"/>
                <a:cs typeface="微软雅黑"/>
              </a:rPr>
              <a:t>因</a:t>
            </a:r>
            <a:r>
              <a:rPr sz="2600" b="1" spc="80" dirty="0">
                <a:latin typeface="微软雅黑"/>
                <a:cs typeface="微软雅黑"/>
              </a:rPr>
              <a:t>此</a:t>
            </a:r>
            <a:r>
              <a:rPr sz="2600" b="1" spc="70" dirty="0">
                <a:latin typeface="微软雅黑"/>
                <a:cs typeface="微软雅黑"/>
              </a:rPr>
              <a:t>和</a:t>
            </a:r>
            <a:r>
              <a:rPr sz="2600" b="1" spc="80" dirty="0">
                <a:latin typeface="微软雅黑"/>
                <a:cs typeface="微软雅黑"/>
              </a:rPr>
              <a:t>用</a:t>
            </a:r>
            <a:r>
              <a:rPr sz="2600" b="1" spc="70" dirty="0">
                <a:latin typeface="微软雅黑"/>
                <a:cs typeface="微软雅黑"/>
              </a:rPr>
              <a:t>折</a:t>
            </a:r>
            <a:r>
              <a:rPr sz="2600" b="1" spc="80" dirty="0">
                <a:latin typeface="微软雅黑"/>
                <a:cs typeface="微软雅黑"/>
              </a:rPr>
              <a:t>半</a:t>
            </a:r>
            <a:r>
              <a:rPr sz="2600" b="1" spc="70" dirty="0">
                <a:latin typeface="微软雅黑"/>
                <a:cs typeface="微软雅黑"/>
              </a:rPr>
              <a:t>查</a:t>
            </a:r>
            <a:r>
              <a:rPr sz="2600" b="1" spc="80" dirty="0">
                <a:latin typeface="微软雅黑"/>
                <a:cs typeface="微软雅黑"/>
              </a:rPr>
              <a:t>找</a:t>
            </a:r>
            <a:r>
              <a:rPr sz="2600" b="1" spc="70" dirty="0">
                <a:latin typeface="微软雅黑"/>
                <a:cs typeface="微软雅黑"/>
              </a:rPr>
              <a:t>有</a:t>
            </a:r>
            <a:r>
              <a:rPr sz="2600" b="1" spc="80" dirty="0">
                <a:latin typeface="微软雅黑"/>
                <a:cs typeface="微软雅黑"/>
              </a:rPr>
              <a:t>序</a:t>
            </a:r>
            <a:r>
              <a:rPr sz="2600" b="1" spc="70" dirty="0">
                <a:latin typeface="微软雅黑"/>
                <a:cs typeface="微软雅黑"/>
              </a:rPr>
              <a:t>数</a:t>
            </a:r>
            <a:r>
              <a:rPr sz="2600" b="1" spc="80" dirty="0">
                <a:latin typeface="微软雅黑"/>
                <a:cs typeface="微软雅黑"/>
              </a:rPr>
              <a:t>组</a:t>
            </a:r>
            <a:r>
              <a:rPr sz="2600" b="1" spc="70" dirty="0">
                <a:latin typeface="微软雅黑"/>
                <a:cs typeface="微软雅黑"/>
              </a:rPr>
              <a:t>基</a:t>
            </a:r>
            <a:r>
              <a:rPr sz="2600" b="1" spc="80" dirty="0">
                <a:latin typeface="微软雅黑"/>
                <a:cs typeface="微软雅黑"/>
              </a:rPr>
              <a:t>本</a:t>
            </a:r>
            <a:r>
              <a:rPr sz="2600" b="1" spc="70" dirty="0">
                <a:latin typeface="微软雅黑"/>
                <a:cs typeface="微软雅黑"/>
              </a:rPr>
              <a:t>相</a:t>
            </a:r>
            <a:r>
              <a:rPr sz="2600" b="1" spc="125" dirty="0">
                <a:latin typeface="微软雅黑"/>
                <a:cs typeface="微软雅黑"/>
              </a:rPr>
              <a:t>同</a:t>
            </a:r>
            <a:r>
              <a:rPr sz="2600" b="1" dirty="0"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196672"/>
            <a:ext cx="5062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70" dirty="0">
                <a:solidFill>
                  <a:srgbClr val="04607A"/>
                </a:solidFill>
                <a:latin typeface="Arial"/>
                <a:cs typeface="Arial"/>
              </a:rPr>
              <a:t>——AVL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267665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4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2-3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013614"/>
            <a:ext cx="8214995" cy="52717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7815" indent="-273050">
              <a:lnSpc>
                <a:spcPct val="100000"/>
              </a:lnSpc>
              <a:spcBef>
                <a:spcPts val="118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98450" algn="l"/>
              </a:tabLst>
            </a:pPr>
            <a:r>
              <a:rPr sz="3000" spc="40" dirty="0">
                <a:latin typeface="Arial"/>
                <a:cs typeface="Arial"/>
              </a:rPr>
              <a:t>2-3</a:t>
            </a:r>
            <a:r>
              <a:rPr sz="3000" spc="125" dirty="0">
                <a:latin typeface="微软雅黑"/>
                <a:cs typeface="微软雅黑"/>
              </a:rPr>
              <a:t>树</a:t>
            </a:r>
            <a:r>
              <a:rPr sz="3000" spc="110" dirty="0">
                <a:latin typeface="微软雅黑"/>
                <a:cs typeface="微软雅黑"/>
              </a:rPr>
              <a:t>是</a:t>
            </a:r>
            <a:r>
              <a:rPr sz="3000" spc="125" dirty="0">
                <a:latin typeface="微软雅黑"/>
                <a:cs typeface="微软雅黑"/>
              </a:rPr>
              <a:t>一种</a:t>
            </a:r>
            <a:r>
              <a:rPr sz="3000" spc="110" dirty="0">
                <a:latin typeface="微软雅黑"/>
                <a:cs typeface="微软雅黑"/>
              </a:rPr>
              <a:t>可</a:t>
            </a:r>
            <a:r>
              <a:rPr sz="3000" spc="125" dirty="0">
                <a:latin typeface="微软雅黑"/>
                <a:cs typeface="微软雅黑"/>
              </a:rPr>
              <a:t>以包</a:t>
            </a:r>
            <a:r>
              <a:rPr sz="3000" spc="110" dirty="0">
                <a:latin typeface="微软雅黑"/>
                <a:cs typeface="微软雅黑"/>
              </a:rPr>
              <a:t>含</a:t>
            </a:r>
            <a:r>
              <a:rPr sz="3000" spc="125" dirty="0">
                <a:latin typeface="微软雅黑"/>
                <a:cs typeface="微软雅黑"/>
              </a:rPr>
              <a:t>两种</a:t>
            </a:r>
            <a:r>
              <a:rPr sz="3000" spc="110" dirty="0">
                <a:latin typeface="微软雅黑"/>
                <a:cs typeface="微软雅黑"/>
              </a:rPr>
              <a:t>类</a:t>
            </a:r>
            <a:r>
              <a:rPr sz="3000" spc="125" dirty="0">
                <a:latin typeface="微软雅黑"/>
                <a:cs typeface="微软雅黑"/>
              </a:rPr>
              <a:t>型节</a:t>
            </a:r>
            <a:r>
              <a:rPr sz="3000" spc="110" dirty="0">
                <a:latin typeface="微软雅黑"/>
                <a:cs typeface="微软雅黑"/>
              </a:rPr>
              <a:t>点</a:t>
            </a:r>
            <a:r>
              <a:rPr sz="3000" spc="125" dirty="0">
                <a:latin typeface="微软雅黑"/>
                <a:cs typeface="微软雅黑"/>
              </a:rPr>
              <a:t>的树</a:t>
            </a:r>
            <a:r>
              <a:rPr sz="3000" spc="100" dirty="0">
                <a:latin typeface="微软雅黑"/>
                <a:cs typeface="微软雅黑"/>
              </a:rPr>
              <a:t>：</a:t>
            </a:r>
            <a:r>
              <a:rPr sz="3000" spc="100" dirty="0">
                <a:latin typeface="Arial"/>
                <a:cs typeface="Arial"/>
              </a:rPr>
              <a:t>2</a:t>
            </a:r>
            <a:endParaRPr sz="3000" dirty="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080"/>
              </a:spcBef>
            </a:pPr>
            <a:r>
              <a:rPr sz="3000" dirty="0">
                <a:latin typeface="微软雅黑"/>
                <a:cs typeface="微软雅黑"/>
              </a:rPr>
              <a:t>节点</a:t>
            </a:r>
            <a:r>
              <a:rPr sz="3000" spc="-5" dirty="0">
                <a:latin typeface="微软雅黑"/>
                <a:cs typeface="微软雅黑"/>
              </a:rPr>
              <a:t>和</a:t>
            </a:r>
            <a:r>
              <a:rPr sz="3000" spc="-5" dirty="0">
                <a:latin typeface="Arial"/>
                <a:cs typeface="Arial"/>
              </a:rPr>
              <a:t>3</a:t>
            </a:r>
            <a:r>
              <a:rPr sz="3000" dirty="0">
                <a:latin typeface="微软雅黑"/>
                <a:cs typeface="微软雅黑"/>
              </a:rPr>
              <a:t>节点。</a:t>
            </a:r>
          </a:p>
          <a:p>
            <a:pPr marL="764540" lvl="1" indent="-346710">
              <a:lnSpc>
                <a:spcPct val="100000"/>
              </a:lnSpc>
              <a:spcBef>
                <a:spcPts val="104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64540" algn="l"/>
                <a:tab pos="765175" algn="l"/>
              </a:tabLst>
            </a:pPr>
            <a:r>
              <a:rPr sz="2800" spc="-5" dirty="0">
                <a:latin typeface="微软雅黑"/>
                <a:cs typeface="微软雅黑"/>
              </a:rPr>
              <a:t>一个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节点只包含一个</a:t>
            </a:r>
            <a:r>
              <a:rPr sz="2800" dirty="0">
                <a:latin typeface="微软雅黑"/>
                <a:cs typeface="微软雅黑"/>
              </a:rPr>
              <a:t>键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800" spc="-5" dirty="0">
                <a:latin typeface="微软雅黑"/>
                <a:cs typeface="微软雅黑"/>
              </a:rPr>
              <a:t>和两个子女</a:t>
            </a:r>
            <a:endParaRPr sz="2800" dirty="0">
              <a:latin typeface="微软雅黑"/>
              <a:cs typeface="微软雅黑"/>
            </a:endParaRPr>
          </a:p>
          <a:p>
            <a:pPr marL="1023619" lvl="2" indent="-331470">
              <a:lnSpc>
                <a:spcPct val="100000"/>
              </a:lnSpc>
              <a:spcBef>
                <a:spcPts val="940"/>
              </a:spcBef>
              <a:buClr>
                <a:srgbClr val="009DD9"/>
              </a:buClr>
              <a:buSzPct val="68750"/>
              <a:buFont typeface="Wingdings 2"/>
              <a:buChar char=""/>
              <a:tabLst>
                <a:tab pos="1023619" algn="l"/>
                <a:tab pos="1024255" algn="l"/>
              </a:tabLst>
            </a:pPr>
            <a:r>
              <a:rPr sz="2400" spc="-5" dirty="0">
                <a:latin typeface="微软雅黑"/>
                <a:cs typeface="微软雅黑"/>
              </a:rPr>
              <a:t>左子女作为一棵所有键都小</a:t>
            </a:r>
            <a:r>
              <a:rPr sz="2400" dirty="0">
                <a:latin typeface="微软雅黑"/>
                <a:cs typeface="微软雅黑"/>
              </a:rPr>
              <a:t>于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spc="-5" dirty="0">
                <a:latin typeface="微软雅黑"/>
                <a:cs typeface="微软雅黑"/>
              </a:rPr>
              <a:t>的子树的根</a:t>
            </a:r>
            <a:endParaRPr sz="2400" dirty="0">
              <a:latin typeface="微软雅黑"/>
              <a:cs typeface="微软雅黑"/>
            </a:endParaRPr>
          </a:p>
          <a:p>
            <a:pPr marL="1023619" lvl="2" indent="-331470">
              <a:lnSpc>
                <a:spcPct val="100000"/>
              </a:lnSpc>
              <a:spcBef>
                <a:spcPts val="865"/>
              </a:spcBef>
              <a:buClr>
                <a:srgbClr val="009DD9"/>
              </a:buClr>
              <a:buSzPct val="68750"/>
              <a:buFont typeface="Wingdings 2"/>
              <a:buChar char=""/>
              <a:tabLst>
                <a:tab pos="1023619" algn="l"/>
                <a:tab pos="1024255" algn="l"/>
              </a:tabLst>
            </a:pPr>
            <a:r>
              <a:rPr sz="2400" dirty="0">
                <a:latin typeface="微软雅黑"/>
                <a:cs typeface="微软雅黑"/>
              </a:rPr>
              <a:t>右子女作为一棵所有键都大</a:t>
            </a:r>
            <a:r>
              <a:rPr sz="2400" spc="5" dirty="0">
                <a:latin typeface="微软雅黑"/>
                <a:cs typeface="微软雅黑"/>
              </a:rPr>
              <a:t>于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dirty="0">
                <a:latin typeface="微软雅黑"/>
                <a:cs typeface="微软雅黑"/>
              </a:rPr>
              <a:t>的子树的根</a:t>
            </a:r>
          </a:p>
          <a:p>
            <a:pPr marL="665480" marR="17780" lvl="1" indent="-247015">
              <a:lnSpc>
                <a:spcPts val="4370"/>
              </a:lnSpc>
              <a:spcBef>
                <a:spcPts val="23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64540" algn="l"/>
                <a:tab pos="765175" algn="l"/>
              </a:tabLst>
            </a:pPr>
            <a:r>
              <a:rPr dirty="0"/>
              <a:t>	</a:t>
            </a:r>
            <a:r>
              <a:rPr sz="2800" spc="90" dirty="0">
                <a:latin typeface="微软雅黑"/>
                <a:cs typeface="微软雅黑"/>
              </a:rPr>
              <a:t>一个</a:t>
            </a:r>
            <a:r>
              <a:rPr sz="2800" spc="95" dirty="0">
                <a:latin typeface="Arial"/>
                <a:cs typeface="Arial"/>
              </a:rPr>
              <a:t>3</a:t>
            </a:r>
            <a:r>
              <a:rPr sz="2800" spc="90" dirty="0">
                <a:latin typeface="微软雅黑"/>
                <a:cs typeface="微软雅黑"/>
              </a:rPr>
              <a:t>节点包含两个有序的</a:t>
            </a:r>
            <a:r>
              <a:rPr sz="2800" spc="95" dirty="0">
                <a:latin typeface="微软雅黑"/>
                <a:cs typeface="微软雅黑"/>
              </a:rPr>
              <a:t>键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775" spc="157" baseline="-21021" dirty="0">
                <a:latin typeface="Arial"/>
                <a:cs typeface="Arial"/>
              </a:rPr>
              <a:t>1</a:t>
            </a:r>
            <a:r>
              <a:rPr sz="2800" spc="90" dirty="0">
                <a:latin typeface="微软雅黑"/>
                <a:cs typeface="微软雅黑"/>
              </a:rPr>
              <a:t>和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775" spc="142" baseline="-21021" dirty="0">
                <a:latin typeface="Arial"/>
                <a:cs typeface="Arial"/>
              </a:rPr>
              <a:t>2</a:t>
            </a:r>
            <a:r>
              <a:rPr sz="2800" spc="90" dirty="0">
                <a:latin typeface="微软雅黑"/>
                <a:cs typeface="微软雅黑"/>
              </a:rPr>
              <a:t>（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775" spc="15" baseline="-21021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&lt;K</a:t>
            </a:r>
            <a:r>
              <a:rPr sz="2775" spc="142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） 并且</a:t>
            </a:r>
            <a:r>
              <a:rPr sz="2800" spc="-10" dirty="0">
                <a:latin typeface="微软雅黑"/>
                <a:cs typeface="微软雅黑"/>
              </a:rPr>
              <a:t>有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5" dirty="0">
                <a:latin typeface="微软雅黑"/>
                <a:cs typeface="微软雅黑"/>
              </a:rPr>
              <a:t>个子</a:t>
            </a:r>
            <a:r>
              <a:rPr sz="2800" spc="-10" dirty="0">
                <a:latin typeface="微软雅黑"/>
                <a:cs typeface="微软雅黑"/>
              </a:rPr>
              <a:t>女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1023619" lvl="2" indent="-331470">
              <a:lnSpc>
                <a:spcPct val="100000"/>
              </a:lnSpc>
              <a:spcBef>
                <a:spcPts val="630"/>
              </a:spcBef>
              <a:buClr>
                <a:srgbClr val="009DD9"/>
              </a:buClr>
              <a:buSzPct val="68750"/>
              <a:buFont typeface="Wingdings 2"/>
              <a:buChar char=""/>
              <a:tabLst>
                <a:tab pos="1023619" algn="l"/>
                <a:tab pos="1024255" algn="l"/>
              </a:tabLst>
            </a:pPr>
            <a:r>
              <a:rPr sz="2400" dirty="0">
                <a:latin typeface="微软雅黑"/>
                <a:cs typeface="微软雅黑"/>
              </a:rPr>
              <a:t>最左边的子女作为键值小</a:t>
            </a:r>
            <a:r>
              <a:rPr sz="2400" spc="5" dirty="0">
                <a:latin typeface="微软雅黑"/>
                <a:cs typeface="微软雅黑"/>
              </a:rPr>
              <a:t>于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400" dirty="0">
                <a:latin typeface="微软雅黑"/>
                <a:cs typeface="微软雅黑"/>
              </a:rPr>
              <a:t>的子树的根</a:t>
            </a:r>
          </a:p>
          <a:p>
            <a:pPr marL="1023619" lvl="2" indent="-331470">
              <a:lnSpc>
                <a:spcPct val="100000"/>
              </a:lnSpc>
              <a:spcBef>
                <a:spcPts val="865"/>
              </a:spcBef>
              <a:buClr>
                <a:srgbClr val="009DD9"/>
              </a:buClr>
              <a:buSzPct val="68750"/>
              <a:buFont typeface="Wingdings 2"/>
              <a:buChar char=""/>
              <a:tabLst>
                <a:tab pos="1023619" algn="l"/>
                <a:tab pos="1024255" algn="l"/>
              </a:tabLst>
            </a:pPr>
            <a:r>
              <a:rPr sz="2400" spc="-5" dirty="0">
                <a:latin typeface="微软雅黑"/>
                <a:cs typeface="微软雅黑"/>
              </a:rPr>
              <a:t>中间的子女作为键值位</a:t>
            </a:r>
            <a:r>
              <a:rPr sz="2400" dirty="0">
                <a:latin typeface="微软雅黑"/>
                <a:cs typeface="微软雅黑"/>
              </a:rPr>
              <a:t>于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400" spc="-5" dirty="0">
                <a:latin typeface="微软雅黑"/>
                <a:cs typeface="微软雅黑"/>
              </a:rPr>
              <a:t>和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400" spc="-5" dirty="0">
                <a:latin typeface="微软雅黑"/>
                <a:cs typeface="微软雅黑"/>
              </a:rPr>
              <a:t>之间的子树的根</a:t>
            </a:r>
            <a:endParaRPr sz="2400" dirty="0">
              <a:latin typeface="微软雅黑"/>
              <a:cs typeface="微软雅黑"/>
            </a:endParaRPr>
          </a:p>
          <a:p>
            <a:pPr marL="1023619" lvl="2" indent="-331470">
              <a:lnSpc>
                <a:spcPct val="100000"/>
              </a:lnSpc>
              <a:spcBef>
                <a:spcPts val="865"/>
              </a:spcBef>
              <a:buClr>
                <a:srgbClr val="009DD9"/>
              </a:buClr>
              <a:buSzPct val="68750"/>
              <a:buFont typeface="Wingdings 2"/>
              <a:buChar char=""/>
              <a:tabLst>
                <a:tab pos="1023619" algn="l"/>
                <a:tab pos="1024255" algn="l"/>
              </a:tabLst>
            </a:pPr>
            <a:r>
              <a:rPr sz="2400" dirty="0">
                <a:latin typeface="微软雅黑"/>
                <a:cs typeface="微软雅黑"/>
              </a:rPr>
              <a:t>最右边的子女作为键值大</a:t>
            </a:r>
            <a:r>
              <a:rPr sz="2400" spc="5" dirty="0">
                <a:latin typeface="微软雅黑"/>
                <a:cs typeface="微软雅黑"/>
              </a:rPr>
              <a:t>于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的子树的根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52425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1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4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2-3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93214" y="1422653"/>
            <a:ext cx="472440" cy="455930"/>
          </a:xfrm>
          <a:custGeom>
            <a:avLst/>
            <a:gdLst/>
            <a:ahLst/>
            <a:cxnLst/>
            <a:rect l="l" t="t" r="r" b="b"/>
            <a:pathLst>
              <a:path w="472439" h="455930">
                <a:moveTo>
                  <a:pt x="236219" y="0"/>
                </a:moveTo>
                <a:lnTo>
                  <a:pt x="188622" y="4627"/>
                </a:lnTo>
                <a:lnTo>
                  <a:pt x="144285" y="17901"/>
                </a:lnTo>
                <a:lnTo>
                  <a:pt x="104161" y="38904"/>
                </a:lnTo>
                <a:lnTo>
                  <a:pt x="69199" y="66722"/>
                </a:lnTo>
                <a:lnTo>
                  <a:pt x="40351" y="100440"/>
                </a:lnTo>
                <a:lnTo>
                  <a:pt x="18567" y="139142"/>
                </a:lnTo>
                <a:lnTo>
                  <a:pt x="4800" y="181913"/>
                </a:lnTo>
                <a:lnTo>
                  <a:pt x="0" y="227837"/>
                </a:lnTo>
                <a:lnTo>
                  <a:pt x="4800" y="273762"/>
                </a:lnTo>
                <a:lnTo>
                  <a:pt x="18567" y="316533"/>
                </a:lnTo>
                <a:lnTo>
                  <a:pt x="40351" y="355235"/>
                </a:lnTo>
                <a:lnTo>
                  <a:pt x="69199" y="388953"/>
                </a:lnTo>
                <a:lnTo>
                  <a:pt x="104161" y="416771"/>
                </a:lnTo>
                <a:lnTo>
                  <a:pt x="144285" y="437774"/>
                </a:lnTo>
                <a:lnTo>
                  <a:pt x="188622" y="451048"/>
                </a:lnTo>
                <a:lnTo>
                  <a:pt x="236219" y="455675"/>
                </a:lnTo>
                <a:lnTo>
                  <a:pt x="283817" y="451048"/>
                </a:lnTo>
                <a:lnTo>
                  <a:pt x="328154" y="437774"/>
                </a:lnTo>
                <a:lnTo>
                  <a:pt x="368278" y="416771"/>
                </a:lnTo>
                <a:lnTo>
                  <a:pt x="403240" y="388953"/>
                </a:lnTo>
                <a:lnTo>
                  <a:pt x="432088" y="355235"/>
                </a:lnTo>
                <a:lnTo>
                  <a:pt x="453872" y="316533"/>
                </a:lnTo>
                <a:lnTo>
                  <a:pt x="467639" y="273762"/>
                </a:lnTo>
                <a:lnTo>
                  <a:pt x="472440" y="227837"/>
                </a:lnTo>
                <a:lnTo>
                  <a:pt x="467639" y="181913"/>
                </a:lnTo>
                <a:lnTo>
                  <a:pt x="453872" y="139142"/>
                </a:lnTo>
                <a:lnTo>
                  <a:pt x="432088" y="100440"/>
                </a:lnTo>
                <a:lnTo>
                  <a:pt x="403240" y="66722"/>
                </a:lnTo>
                <a:lnTo>
                  <a:pt x="368278" y="38904"/>
                </a:lnTo>
                <a:lnTo>
                  <a:pt x="328154" y="17901"/>
                </a:lnTo>
                <a:lnTo>
                  <a:pt x="283817" y="4627"/>
                </a:lnTo>
                <a:lnTo>
                  <a:pt x="23621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3214" y="1422653"/>
            <a:ext cx="472440" cy="455930"/>
          </a:xfrm>
          <a:custGeom>
            <a:avLst/>
            <a:gdLst/>
            <a:ahLst/>
            <a:cxnLst/>
            <a:rect l="l" t="t" r="r" b="b"/>
            <a:pathLst>
              <a:path w="472439" h="455930">
                <a:moveTo>
                  <a:pt x="0" y="227837"/>
                </a:moveTo>
                <a:lnTo>
                  <a:pt x="4800" y="181913"/>
                </a:lnTo>
                <a:lnTo>
                  <a:pt x="18567" y="139142"/>
                </a:lnTo>
                <a:lnTo>
                  <a:pt x="40351" y="100440"/>
                </a:lnTo>
                <a:lnTo>
                  <a:pt x="69199" y="66722"/>
                </a:lnTo>
                <a:lnTo>
                  <a:pt x="104161" y="38904"/>
                </a:lnTo>
                <a:lnTo>
                  <a:pt x="144285" y="17901"/>
                </a:lnTo>
                <a:lnTo>
                  <a:pt x="188622" y="4627"/>
                </a:lnTo>
                <a:lnTo>
                  <a:pt x="236219" y="0"/>
                </a:lnTo>
                <a:lnTo>
                  <a:pt x="283817" y="4627"/>
                </a:lnTo>
                <a:lnTo>
                  <a:pt x="328154" y="17901"/>
                </a:lnTo>
                <a:lnTo>
                  <a:pt x="368278" y="38904"/>
                </a:lnTo>
                <a:lnTo>
                  <a:pt x="403240" y="66722"/>
                </a:lnTo>
                <a:lnTo>
                  <a:pt x="432088" y="100440"/>
                </a:lnTo>
                <a:lnTo>
                  <a:pt x="453872" y="139142"/>
                </a:lnTo>
                <a:lnTo>
                  <a:pt x="467639" y="181913"/>
                </a:lnTo>
                <a:lnTo>
                  <a:pt x="472440" y="227837"/>
                </a:lnTo>
                <a:lnTo>
                  <a:pt x="467639" y="273762"/>
                </a:lnTo>
                <a:lnTo>
                  <a:pt x="453872" y="316533"/>
                </a:lnTo>
                <a:lnTo>
                  <a:pt x="432088" y="355235"/>
                </a:lnTo>
                <a:lnTo>
                  <a:pt x="403240" y="388953"/>
                </a:lnTo>
                <a:lnTo>
                  <a:pt x="368278" y="416771"/>
                </a:lnTo>
                <a:lnTo>
                  <a:pt x="328154" y="437774"/>
                </a:lnTo>
                <a:lnTo>
                  <a:pt x="283817" y="451048"/>
                </a:lnTo>
                <a:lnTo>
                  <a:pt x="236219" y="455675"/>
                </a:lnTo>
                <a:lnTo>
                  <a:pt x="188622" y="451048"/>
                </a:lnTo>
                <a:lnTo>
                  <a:pt x="144285" y="437774"/>
                </a:lnTo>
                <a:lnTo>
                  <a:pt x="104161" y="416771"/>
                </a:lnTo>
                <a:lnTo>
                  <a:pt x="69199" y="388953"/>
                </a:lnTo>
                <a:lnTo>
                  <a:pt x="40351" y="355235"/>
                </a:lnTo>
                <a:lnTo>
                  <a:pt x="18567" y="316533"/>
                </a:lnTo>
                <a:lnTo>
                  <a:pt x="4800" y="273762"/>
                </a:lnTo>
                <a:lnTo>
                  <a:pt x="0" y="2278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1395729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K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8022" y="2763773"/>
            <a:ext cx="1051560" cy="1385570"/>
          </a:xfrm>
          <a:custGeom>
            <a:avLst/>
            <a:gdLst/>
            <a:ahLst/>
            <a:cxnLst/>
            <a:rect l="l" t="t" r="r" b="b"/>
            <a:pathLst>
              <a:path w="1051560" h="1385570">
                <a:moveTo>
                  <a:pt x="547751" y="0"/>
                </a:moveTo>
                <a:lnTo>
                  <a:pt x="0" y="1385315"/>
                </a:lnTo>
                <a:lnTo>
                  <a:pt x="1051560" y="1385315"/>
                </a:lnTo>
                <a:lnTo>
                  <a:pt x="54775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022" y="2763773"/>
            <a:ext cx="1051560" cy="1385570"/>
          </a:xfrm>
          <a:custGeom>
            <a:avLst/>
            <a:gdLst/>
            <a:ahLst/>
            <a:cxnLst/>
            <a:rect l="l" t="t" r="r" b="b"/>
            <a:pathLst>
              <a:path w="1051560" h="1385570">
                <a:moveTo>
                  <a:pt x="547751" y="0"/>
                </a:moveTo>
                <a:lnTo>
                  <a:pt x="0" y="1385315"/>
                </a:lnTo>
                <a:lnTo>
                  <a:pt x="1051560" y="1385315"/>
                </a:lnTo>
                <a:lnTo>
                  <a:pt x="54775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5118" y="3527552"/>
            <a:ext cx="622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&lt;K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8682" y="2728722"/>
            <a:ext cx="1051560" cy="1386840"/>
          </a:xfrm>
          <a:custGeom>
            <a:avLst/>
            <a:gdLst/>
            <a:ahLst/>
            <a:cxnLst/>
            <a:rect l="l" t="t" r="r" b="b"/>
            <a:pathLst>
              <a:path w="1051560" h="1386839">
                <a:moveTo>
                  <a:pt x="547751" y="0"/>
                </a:moveTo>
                <a:lnTo>
                  <a:pt x="0" y="1386839"/>
                </a:lnTo>
                <a:lnTo>
                  <a:pt x="1051559" y="1386839"/>
                </a:lnTo>
                <a:lnTo>
                  <a:pt x="54775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8682" y="2728722"/>
            <a:ext cx="1051560" cy="1386840"/>
          </a:xfrm>
          <a:custGeom>
            <a:avLst/>
            <a:gdLst/>
            <a:ahLst/>
            <a:cxnLst/>
            <a:rect l="l" t="t" r="r" b="b"/>
            <a:pathLst>
              <a:path w="1051560" h="1386839">
                <a:moveTo>
                  <a:pt x="547751" y="0"/>
                </a:moveTo>
                <a:lnTo>
                  <a:pt x="0" y="1386839"/>
                </a:lnTo>
                <a:lnTo>
                  <a:pt x="1051559" y="1386839"/>
                </a:lnTo>
                <a:lnTo>
                  <a:pt x="547751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6133" y="3493770"/>
            <a:ext cx="622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Arial"/>
                <a:cs typeface="Arial"/>
              </a:rPr>
              <a:t>&gt;K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65325" y="1870710"/>
            <a:ext cx="803275" cy="916305"/>
          </a:xfrm>
          <a:custGeom>
            <a:avLst/>
            <a:gdLst/>
            <a:ahLst/>
            <a:cxnLst/>
            <a:rect l="l" t="t" r="r" b="b"/>
            <a:pathLst>
              <a:path w="803275" h="916305">
                <a:moveTo>
                  <a:pt x="803148" y="0"/>
                </a:moveTo>
                <a:lnTo>
                  <a:pt x="0" y="915924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37638" y="1870710"/>
            <a:ext cx="518159" cy="870585"/>
          </a:xfrm>
          <a:custGeom>
            <a:avLst/>
            <a:gdLst/>
            <a:ahLst/>
            <a:cxnLst/>
            <a:rect l="l" t="t" r="r" b="b"/>
            <a:pathLst>
              <a:path w="518160" h="870585">
                <a:moveTo>
                  <a:pt x="0" y="0"/>
                </a:moveTo>
                <a:lnTo>
                  <a:pt x="518160" y="8702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7997" y="1207769"/>
            <a:ext cx="1249680" cy="635635"/>
          </a:xfrm>
          <a:custGeom>
            <a:avLst/>
            <a:gdLst/>
            <a:ahLst/>
            <a:cxnLst/>
            <a:rect l="l" t="t" r="r" b="b"/>
            <a:pathLst>
              <a:path w="1249679" h="635635">
                <a:moveTo>
                  <a:pt x="624839" y="0"/>
                </a:moveTo>
                <a:lnTo>
                  <a:pt x="560958" y="1640"/>
                </a:lnTo>
                <a:lnTo>
                  <a:pt x="498921" y="6454"/>
                </a:lnTo>
                <a:lnTo>
                  <a:pt x="439043" y="14283"/>
                </a:lnTo>
                <a:lnTo>
                  <a:pt x="381636" y="24967"/>
                </a:lnTo>
                <a:lnTo>
                  <a:pt x="327017" y="38346"/>
                </a:lnTo>
                <a:lnTo>
                  <a:pt x="275499" y="54261"/>
                </a:lnTo>
                <a:lnTo>
                  <a:pt x="227396" y="72552"/>
                </a:lnTo>
                <a:lnTo>
                  <a:pt x="183022" y="93059"/>
                </a:lnTo>
                <a:lnTo>
                  <a:pt x="142692" y="115623"/>
                </a:lnTo>
                <a:lnTo>
                  <a:pt x="106720" y="140084"/>
                </a:lnTo>
                <a:lnTo>
                  <a:pt x="75420" y="166283"/>
                </a:lnTo>
                <a:lnTo>
                  <a:pt x="49107" y="194059"/>
                </a:lnTo>
                <a:lnTo>
                  <a:pt x="12695" y="253708"/>
                </a:lnTo>
                <a:lnTo>
                  <a:pt x="0" y="317753"/>
                </a:lnTo>
                <a:lnTo>
                  <a:pt x="3226" y="350246"/>
                </a:lnTo>
                <a:lnTo>
                  <a:pt x="28094" y="412252"/>
                </a:lnTo>
                <a:lnTo>
                  <a:pt x="75420" y="469224"/>
                </a:lnTo>
                <a:lnTo>
                  <a:pt x="106720" y="495423"/>
                </a:lnTo>
                <a:lnTo>
                  <a:pt x="142692" y="519884"/>
                </a:lnTo>
                <a:lnTo>
                  <a:pt x="183022" y="542448"/>
                </a:lnTo>
                <a:lnTo>
                  <a:pt x="227396" y="562955"/>
                </a:lnTo>
                <a:lnTo>
                  <a:pt x="275499" y="581246"/>
                </a:lnTo>
                <a:lnTo>
                  <a:pt x="327017" y="597161"/>
                </a:lnTo>
                <a:lnTo>
                  <a:pt x="381636" y="610540"/>
                </a:lnTo>
                <a:lnTo>
                  <a:pt x="439043" y="621224"/>
                </a:lnTo>
                <a:lnTo>
                  <a:pt x="498921" y="629053"/>
                </a:lnTo>
                <a:lnTo>
                  <a:pt x="560958" y="633867"/>
                </a:lnTo>
                <a:lnTo>
                  <a:pt x="624839" y="635507"/>
                </a:lnTo>
                <a:lnTo>
                  <a:pt x="688721" y="633867"/>
                </a:lnTo>
                <a:lnTo>
                  <a:pt x="750758" y="629053"/>
                </a:lnTo>
                <a:lnTo>
                  <a:pt x="810636" y="621224"/>
                </a:lnTo>
                <a:lnTo>
                  <a:pt x="868043" y="610540"/>
                </a:lnTo>
                <a:lnTo>
                  <a:pt x="922662" y="597161"/>
                </a:lnTo>
                <a:lnTo>
                  <a:pt x="974180" y="581246"/>
                </a:lnTo>
                <a:lnTo>
                  <a:pt x="1022283" y="562955"/>
                </a:lnTo>
                <a:lnTo>
                  <a:pt x="1066657" y="542448"/>
                </a:lnTo>
                <a:lnTo>
                  <a:pt x="1106987" y="519884"/>
                </a:lnTo>
                <a:lnTo>
                  <a:pt x="1142959" y="495423"/>
                </a:lnTo>
                <a:lnTo>
                  <a:pt x="1174259" y="469224"/>
                </a:lnTo>
                <a:lnTo>
                  <a:pt x="1200572" y="441448"/>
                </a:lnTo>
                <a:lnTo>
                  <a:pt x="1236984" y="381799"/>
                </a:lnTo>
                <a:lnTo>
                  <a:pt x="1249679" y="317753"/>
                </a:lnTo>
                <a:lnTo>
                  <a:pt x="1246453" y="285261"/>
                </a:lnTo>
                <a:lnTo>
                  <a:pt x="1221585" y="223255"/>
                </a:lnTo>
                <a:lnTo>
                  <a:pt x="1174259" y="166283"/>
                </a:lnTo>
                <a:lnTo>
                  <a:pt x="1142959" y="140084"/>
                </a:lnTo>
                <a:lnTo>
                  <a:pt x="1106987" y="115623"/>
                </a:lnTo>
                <a:lnTo>
                  <a:pt x="1066657" y="93059"/>
                </a:lnTo>
                <a:lnTo>
                  <a:pt x="1022283" y="72552"/>
                </a:lnTo>
                <a:lnTo>
                  <a:pt x="974180" y="54261"/>
                </a:lnTo>
                <a:lnTo>
                  <a:pt x="922662" y="38346"/>
                </a:lnTo>
                <a:lnTo>
                  <a:pt x="868043" y="24967"/>
                </a:lnTo>
                <a:lnTo>
                  <a:pt x="810636" y="14283"/>
                </a:lnTo>
                <a:lnTo>
                  <a:pt x="750758" y="6454"/>
                </a:lnTo>
                <a:lnTo>
                  <a:pt x="688721" y="1640"/>
                </a:lnTo>
                <a:lnTo>
                  <a:pt x="624839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7997" y="1207769"/>
            <a:ext cx="1249680" cy="635635"/>
          </a:xfrm>
          <a:custGeom>
            <a:avLst/>
            <a:gdLst/>
            <a:ahLst/>
            <a:cxnLst/>
            <a:rect l="l" t="t" r="r" b="b"/>
            <a:pathLst>
              <a:path w="1249679" h="635635">
                <a:moveTo>
                  <a:pt x="0" y="317753"/>
                </a:moveTo>
                <a:lnTo>
                  <a:pt x="12695" y="253708"/>
                </a:lnTo>
                <a:lnTo>
                  <a:pt x="49107" y="194059"/>
                </a:lnTo>
                <a:lnTo>
                  <a:pt x="75420" y="166283"/>
                </a:lnTo>
                <a:lnTo>
                  <a:pt x="106720" y="140084"/>
                </a:lnTo>
                <a:lnTo>
                  <a:pt x="142692" y="115623"/>
                </a:lnTo>
                <a:lnTo>
                  <a:pt x="183022" y="93059"/>
                </a:lnTo>
                <a:lnTo>
                  <a:pt x="227396" y="72552"/>
                </a:lnTo>
                <a:lnTo>
                  <a:pt x="275499" y="54261"/>
                </a:lnTo>
                <a:lnTo>
                  <a:pt x="327017" y="38346"/>
                </a:lnTo>
                <a:lnTo>
                  <a:pt x="381636" y="24967"/>
                </a:lnTo>
                <a:lnTo>
                  <a:pt x="439043" y="14283"/>
                </a:lnTo>
                <a:lnTo>
                  <a:pt x="498921" y="6454"/>
                </a:lnTo>
                <a:lnTo>
                  <a:pt x="560958" y="1640"/>
                </a:lnTo>
                <a:lnTo>
                  <a:pt x="624839" y="0"/>
                </a:lnTo>
                <a:lnTo>
                  <a:pt x="688721" y="1640"/>
                </a:lnTo>
                <a:lnTo>
                  <a:pt x="750758" y="6454"/>
                </a:lnTo>
                <a:lnTo>
                  <a:pt x="810636" y="14283"/>
                </a:lnTo>
                <a:lnTo>
                  <a:pt x="868043" y="24967"/>
                </a:lnTo>
                <a:lnTo>
                  <a:pt x="922662" y="38346"/>
                </a:lnTo>
                <a:lnTo>
                  <a:pt x="974180" y="54261"/>
                </a:lnTo>
                <a:lnTo>
                  <a:pt x="1022283" y="72552"/>
                </a:lnTo>
                <a:lnTo>
                  <a:pt x="1066657" y="93059"/>
                </a:lnTo>
                <a:lnTo>
                  <a:pt x="1106987" y="115623"/>
                </a:lnTo>
                <a:lnTo>
                  <a:pt x="1142959" y="140084"/>
                </a:lnTo>
                <a:lnTo>
                  <a:pt x="1174259" y="166283"/>
                </a:lnTo>
                <a:lnTo>
                  <a:pt x="1200572" y="194059"/>
                </a:lnTo>
                <a:lnTo>
                  <a:pt x="1236984" y="253708"/>
                </a:lnTo>
                <a:lnTo>
                  <a:pt x="1249679" y="317753"/>
                </a:lnTo>
                <a:lnTo>
                  <a:pt x="1246453" y="350246"/>
                </a:lnTo>
                <a:lnTo>
                  <a:pt x="1221585" y="412252"/>
                </a:lnTo>
                <a:lnTo>
                  <a:pt x="1174259" y="469224"/>
                </a:lnTo>
                <a:lnTo>
                  <a:pt x="1142959" y="495423"/>
                </a:lnTo>
                <a:lnTo>
                  <a:pt x="1106987" y="519884"/>
                </a:lnTo>
                <a:lnTo>
                  <a:pt x="1066657" y="542448"/>
                </a:lnTo>
                <a:lnTo>
                  <a:pt x="1022283" y="562955"/>
                </a:lnTo>
                <a:lnTo>
                  <a:pt x="974180" y="581246"/>
                </a:lnTo>
                <a:lnTo>
                  <a:pt x="922662" y="597161"/>
                </a:lnTo>
                <a:lnTo>
                  <a:pt x="868043" y="610540"/>
                </a:lnTo>
                <a:lnTo>
                  <a:pt x="810636" y="621224"/>
                </a:lnTo>
                <a:lnTo>
                  <a:pt x="750758" y="629053"/>
                </a:lnTo>
                <a:lnTo>
                  <a:pt x="688721" y="633867"/>
                </a:lnTo>
                <a:lnTo>
                  <a:pt x="624839" y="635507"/>
                </a:lnTo>
                <a:lnTo>
                  <a:pt x="560958" y="633867"/>
                </a:lnTo>
                <a:lnTo>
                  <a:pt x="498921" y="629053"/>
                </a:lnTo>
                <a:lnTo>
                  <a:pt x="439043" y="621224"/>
                </a:lnTo>
                <a:lnTo>
                  <a:pt x="381636" y="610540"/>
                </a:lnTo>
                <a:lnTo>
                  <a:pt x="327017" y="597161"/>
                </a:lnTo>
                <a:lnTo>
                  <a:pt x="275499" y="581246"/>
                </a:lnTo>
                <a:lnTo>
                  <a:pt x="227396" y="562955"/>
                </a:lnTo>
                <a:lnTo>
                  <a:pt x="183022" y="542448"/>
                </a:lnTo>
                <a:lnTo>
                  <a:pt x="142692" y="519884"/>
                </a:lnTo>
                <a:lnTo>
                  <a:pt x="106720" y="495423"/>
                </a:lnTo>
                <a:lnTo>
                  <a:pt x="75420" y="469224"/>
                </a:lnTo>
                <a:lnTo>
                  <a:pt x="49107" y="441448"/>
                </a:lnTo>
                <a:lnTo>
                  <a:pt x="12695" y="381799"/>
                </a:lnTo>
                <a:lnTo>
                  <a:pt x="0" y="317753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6334" y="1323797"/>
            <a:ext cx="952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K</a:t>
            </a:r>
            <a:r>
              <a:rPr sz="2775" b="1" baseline="-21021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,K</a:t>
            </a:r>
            <a:r>
              <a:rPr sz="2775" b="1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8797" y="2846070"/>
            <a:ext cx="1018540" cy="1393190"/>
          </a:xfrm>
          <a:custGeom>
            <a:avLst/>
            <a:gdLst/>
            <a:ahLst/>
            <a:cxnLst/>
            <a:rect l="l" t="t" r="r" b="b"/>
            <a:pathLst>
              <a:path w="1018539" h="1393189">
                <a:moveTo>
                  <a:pt x="530351" y="0"/>
                </a:moveTo>
                <a:lnTo>
                  <a:pt x="0" y="1392935"/>
                </a:lnTo>
                <a:lnTo>
                  <a:pt x="1018031" y="1392935"/>
                </a:lnTo>
                <a:lnTo>
                  <a:pt x="530351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8797" y="2846070"/>
            <a:ext cx="1018540" cy="1393190"/>
          </a:xfrm>
          <a:custGeom>
            <a:avLst/>
            <a:gdLst/>
            <a:ahLst/>
            <a:cxnLst/>
            <a:rect l="l" t="t" r="r" b="b"/>
            <a:pathLst>
              <a:path w="1018539" h="1393189">
                <a:moveTo>
                  <a:pt x="530351" y="0"/>
                </a:moveTo>
                <a:lnTo>
                  <a:pt x="0" y="1392935"/>
                </a:lnTo>
                <a:lnTo>
                  <a:pt x="1018031" y="1392935"/>
                </a:lnTo>
                <a:lnTo>
                  <a:pt x="530351" y="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70247" y="3710432"/>
            <a:ext cx="671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&lt;K</a:t>
            </a:r>
            <a:r>
              <a:rPr sz="2775" b="1" spc="-7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38721" y="2846070"/>
            <a:ext cx="1016635" cy="1393190"/>
          </a:xfrm>
          <a:custGeom>
            <a:avLst/>
            <a:gdLst/>
            <a:ahLst/>
            <a:cxnLst/>
            <a:rect l="l" t="t" r="r" b="b"/>
            <a:pathLst>
              <a:path w="1016634" h="1393189">
                <a:moveTo>
                  <a:pt x="529462" y="0"/>
                </a:moveTo>
                <a:lnTo>
                  <a:pt x="0" y="1392935"/>
                </a:lnTo>
                <a:lnTo>
                  <a:pt x="1016507" y="1392935"/>
                </a:lnTo>
                <a:lnTo>
                  <a:pt x="529462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8721" y="2846070"/>
            <a:ext cx="1016635" cy="1393190"/>
          </a:xfrm>
          <a:custGeom>
            <a:avLst/>
            <a:gdLst/>
            <a:ahLst/>
            <a:cxnLst/>
            <a:rect l="l" t="t" r="r" b="b"/>
            <a:pathLst>
              <a:path w="1016634" h="1393189">
                <a:moveTo>
                  <a:pt x="529462" y="0"/>
                </a:moveTo>
                <a:lnTo>
                  <a:pt x="0" y="1392935"/>
                </a:lnTo>
                <a:lnTo>
                  <a:pt x="1016507" y="1392935"/>
                </a:lnTo>
                <a:lnTo>
                  <a:pt x="529462" y="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56527" y="3653485"/>
            <a:ext cx="672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&gt;K</a:t>
            </a:r>
            <a:r>
              <a:rPr sz="2775" b="1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29150" y="1785366"/>
            <a:ext cx="931544" cy="1073150"/>
          </a:xfrm>
          <a:custGeom>
            <a:avLst/>
            <a:gdLst/>
            <a:ahLst/>
            <a:cxnLst/>
            <a:rect l="l" t="t" r="r" b="b"/>
            <a:pathLst>
              <a:path w="931545" h="1073150">
                <a:moveTo>
                  <a:pt x="931163" y="0"/>
                </a:moveTo>
                <a:lnTo>
                  <a:pt x="0" y="1072896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6029" y="1785366"/>
            <a:ext cx="731520" cy="1073150"/>
          </a:xfrm>
          <a:custGeom>
            <a:avLst/>
            <a:gdLst/>
            <a:ahLst/>
            <a:cxnLst/>
            <a:rect l="l" t="t" r="r" b="b"/>
            <a:pathLst>
              <a:path w="731520" h="1073150">
                <a:moveTo>
                  <a:pt x="0" y="0"/>
                </a:moveTo>
                <a:lnTo>
                  <a:pt x="731520" y="1072896"/>
                </a:lnTo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8290" y="2846070"/>
            <a:ext cx="1018540" cy="1393190"/>
          </a:xfrm>
          <a:custGeom>
            <a:avLst/>
            <a:gdLst/>
            <a:ahLst/>
            <a:cxnLst/>
            <a:rect l="l" t="t" r="r" b="b"/>
            <a:pathLst>
              <a:path w="1018539" h="1393189">
                <a:moveTo>
                  <a:pt x="530351" y="0"/>
                </a:moveTo>
                <a:lnTo>
                  <a:pt x="0" y="1392935"/>
                </a:lnTo>
                <a:lnTo>
                  <a:pt x="1018032" y="1392935"/>
                </a:lnTo>
                <a:lnTo>
                  <a:pt x="530351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8290" y="2846070"/>
            <a:ext cx="1018540" cy="1393190"/>
          </a:xfrm>
          <a:custGeom>
            <a:avLst/>
            <a:gdLst/>
            <a:ahLst/>
            <a:cxnLst/>
            <a:rect l="l" t="t" r="r" b="b"/>
            <a:pathLst>
              <a:path w="1018539" h="1393189">
                <a:moveTo>
                  <a:pt x="530351" y="0"/>
                </a:moveTo>
                <a:lnTo>
                  <a:pt x="0" y="1392935"/>
                </a:lnTo>
                <a:lnTo>
                  <a:pt x="1018032" y="1392935"/>
                </a:lnTo>
                <a:lnTo>
                  <a:pt x="530351" y="0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71414" y="3937508"/>
            <a:ext cx="8743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(K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2000" b="1" spc="5" dirty="0">
                <a:latin typeface="Arial"/>
                <a:cs typeface="Arial"/>
              </a:rPr>
              <a:t>,K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r>
              <a:rPr sz="2000" b="1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77305" y="1843277"/>
            <a:ext cx="52069" cy="1027430"/>
          </a:xfrm>
          <a:custGeom>
            <a:avLst/>
            <a:gdLst/>
            <a:ahLst/>
            <a:cxnLst/>
            <a:rect l="l" t="t" r="r" b="b"/>
            <a:pathLst>
              <a:path w="52070" h="1027430">
                <a:moveTo>
                  <a:pt x="51816" y="0"/>
                </a:moveTo>
                <a:lnTo>
                  <a:pt x="0" y="1027176"/>
                </a:lnTo>
              </a:path>
            </a:pathLst>
          </a:custGeom>
          <a:ln w="2857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8566" y="4530090"/>
            <a:ext cx="7708900" cy="2034539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 marR="1328420">
              <a:lnSpc>
                <a:spcPct val="130100"/>
              </a:lnSpc>
              <a:spcBef>
                <a:spcPts val="160"/>
              </a:spcBef>
            </a:pPr>
            <a:r>
              <a:rPr sz="3200" b="1" spc="-5" dirty="0">
                <a:latin typeface="Arial"/>
                <a:cs typeface="Arial"/>
              </a:rPr>
              <a:t>2-3</a:t>
            </a:r>
            <a:r>
              <a:rPr sz="3200" b="1" dirty="0">
                <a:latin typeface="微软雅黑"/>
                <a:cs typeface="微软雅黑"/>
              </a:rPr>
              <a:t>树中所有节点必须</a:t>
            </a:r>
            <a:r>
              <a:rPr sz="3200" b="1" spc="-15" dirty="0">
                <a:latin typeface="微软雅黑"/>
                <a:cs typeface="微软雅黑"/>
              </a:rPr>
              <a:t>在</a:t>
            </a:r>
            <a:r>
              <a:rPr sz="3200" b="1" dirty="0">
                <a:latin typeface="微软雅黑"/>
                <a:cs typeface="微软雅黑"/>
              </a:rPr>
              <a:t>同一</a:t>
            </a:r>
            <a:r>
              <a:rPr sz="3200" b="1" spc="-10" dirty="0">
                <a:latin typeface="微软雅黑"/>
                <a:cs typeface="微软雅黑"/>
              </a:rPr>
              <a:t>层</a:t>
            </a:r>
            <a:r>
              <a:rPr sz="3200" b="1" dirty="0">
                <a:latin typeface="微软雅黑"/>
                <a:cs typeface="微软雅黑"/>
              </a:rPr>
              <a:t>，  也就是说，</a:t>
            </a:r>
            <a:r>
              <a:rPr sz="3200" b="1" spc="-10" dirty="0">
                <a:latin typeface="Arial"/>
                <a:cs typeface="Arial"/>
              </a:rPr>
              <a:t>2</a:t>
            </a:r>
            <a:r>
              <a:rPr sz="3200" b="1" dirty="0">
                <a:latin typeface="Arial"/>
                <a:cs typeface="Arial"/>
              </a:rPr>
              <a:t>-</a:t>
            </a:r>
            <a:r>
              <a:rPr sz="3200" b="1" spc="-10" dirty="0">
                <a:latin typeface="Arial"/>
                <a:cs typeface="Arial"/>
              </a:rPr>
              <a:t>3</a:t>
            </a:r>
            <a:r>
              <a:rPr sz="3200" b="1" dirty="0">
                <a:latin typeface="微软雅黑"/>
                <a:cs typeface="微软雅黑"/>
              </a:rPr>
              <a:t>树总是</a:t>
            </a:r>
            <a:r>
              <a:rPr sz="3200" b="1" spc="-15" dirty="0">
                <a:latin typeface="微软雅黑"/>
                <a:cs typeface="微软雅黑"/>
              </a:rPr>
              <a:t>高</a:t>
            </a:r>
            <a:r>
              <a:rPr sz="3200" b="1" dirty="0">
                <a:latin typeface="微软雅黑"/>
                <a:cs typeface="微软雅黑"/>
              </a:rPr>
              <a:t>度平</a:t>
            </a:r>
            <a:r>
              <a:rPr sz="3200" b="1" spc="-15" dirty="0">
                <a:latin typeface="微软雅黑"/>
                <a:cs typeface="微软雅黑"/>
              </a:rPr>
              <a:t>衡</a:t>
            </a:r>
            <a:r>
              <a:rPr sz="3200" b="1" dirty="0">
                <a:latin typeface="微软雅黑"/>
                <a:cs typeface="微软雅黑"/>
              </a:rPr>
              <a:t>的：</a:t>
            </a:r>
            <a:endParaRPr sz="3200" dirty="0"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latin typeface="微软雅黑"/>
                <a:cs typeface="微软雅黑"/>
              </a:rPr>
              <a:t>每个叶子从树的根到叶</a:t>
            </a:r>
            <a:r>
              <a:rPr sz="3200" b="1" spc="-15" dirty="0">
                <a:latin typeface="微软雅黑"/>
                <a:cs typeface="微软雅黑"/>
              </a:rPr>
              <a:t>子</a:t>
            </a:r>
            <a:r>
              <a:rPr sz="3200" b="1" dirty="0">
                <a:latin typeface="微软雅黑"/>
                <a:cs typeface="微软雅黑"/>
              </a:rPr>
              <a:t>的路</a:t>
            </a:r>
            <a:r>
              <a:rPr sz="3200" b="1" spc="-15" dirty="0">
                <a:latin typeface="微软雅黑"/>
                <a:cs typeface="微软雅黑"/>
              </a:rPr>
              <a:t>径</a:t>
            </a:r>
            <a:r>
              <a:rPr sz="3200" b="1" dirty="0">
                <a:latin typeface="微软雅黑"/>
                <a:cs typeface="微软雅黑"/>
              </a:rPr>
              <a:t>长度</a:t>
            </a:r>
            <a:r>
              <a:rPr sz="3200" b="1" spc="-15" dirty="0">
                <a:latin typeface="微软雅黑"/>
                <a:cs typeface="微软雅黑"/>
              </a:rPr>
              <a:t>相</a:t>
            </a:r>
            <a:r>
              <a:rPr sz="3200" b="1" dirty="0">
                <a:latin typeface="微软雅黑"/>
                <a:cs typeface="微软雅黑"/>
              </a:rPr>
              <a:t>同</a:t>
            </a:r>
            <a:endParaRPr sz="3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43916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6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2-3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40048"/>
            <a:ext cx="8069580" cy="25031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9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微软雅黑"/>
                <a:cs typeface="微软雅黑"/>
              </a:rPr>
              <a:t>在</a:t>
            </a:r>
            <a:r>
              <a:rPr sz="2800" b="1" dirty="0">
                <a:latin typeface="Arial"/>
                <a:cs typeface="Arial"/>
              </a:rPr>
              <a:t>2-3</a:t>
            </a:r>
            <a:r>
              <a:rPr sz="2800" b="1" spc="-5" dirty="0">
                <a:latin typeface="微软雅黑"/>
                <a:cs typeface="微软雅黑"/>
              </a:rPr>
              <a:t>树中查找给定键</a:t>
            </a:r>
            <a:r>
              <a:rPr sz="2800" b="1" spc="-10" dirty="0">
                <a:latin typeface="Arial"/>
                <a:cs typeface="Arial"/>
              </a:rPr>
              <a:t>K</a:t>
            </a:r>
            <a:r>
              <a:rPr sz="2800" b="1" spc="-10" dirty="0">
                <a:latin typeface="微软雅黑"/>
                <a:cs typeface="微软雅黑"/>
              </a:rPr>
              <a:t>：</a:t>
            </a:r>
            <a:endParaRPr sz="2800" dirty="0">
              <a:latin typeface="微软雅黑"/>
              <a:cs typeface="微软雅黑"/>
            </a:endParaRPr>
          </a:p>
          <a:p>
            <a:pPr marL="652780" marR="5080" lvl="1" indent="-247015">
              <a:lnSpc>
                <a:spcPct val="130100"/>
              </a:lnSpc>
              <a:spcBef>
                <a:spcPts val="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65" dirty="0">
                <a:latin typeface="微软雅黑"/>
                <a:cs typeface="微软雅黑"/>
              </a:rPr>
              <a:t>从根</a:t>
            </a:r>
            <a:r>
              <a:rPr sz="2400" spc="80" dirty="0">
                <a:latin typeface="微软雅黑"/>
                <a:cs typeface="微软雅黑"/>
              </a:rPr>
              <a:t>开</a:t>
            </a:r>
            <a:r>
              <a:rPr sz="2400" spc="90" dirty="0">
                <a:latin typeface="微软雅黑"/>
                <a:cs typeface="微软雅黑"/>
              </a:rPr>
              <a:t>始</a:t>
            </a:r>
            <a:r>
              <a:rPr sz="2400" spc="75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如</a:t>
            </a:r>
            <a:r>
              <a:rPr sz="2400" spc="80" dirty="0">
                <a:latin typeface="微软雅黑"/>
                <a:cs typeface="微软雅黑"/>
              </a:rPr>
              <a:t>果根</a:t>
            </a:r>
            <a:r>
              <a:rPr sz="2400" spc="65" dirty="0">
                <a:latin typeface="微软雅黑"/>
                <a:cs typeface="微软雅黑"/>
              </a:rPr>
              <a:t>是一</a:t>
            </a:r>
            <a:r>
              <a:rPr sz="2400" spc="95" dirty="0">
                <a:latin typeface="微软雅黑"/>
                <a:cs typeface="微软雅黑"/>
              </a:rPr>
              <a:t>个</a:t>
            </a:r>
            <a:r>
              <a:rPr sz="2400" spc="75" dirty="0">
                <a:latin typeface="Arial"/>
                <a:cs typeface="Arial"/>
              </a:rPr>
              <a:t>2</a:t>
            </a:r>
            <a:r>
              <a:rPr sz="2400" spc="80" dirty="0">
                <a:latin typeface="微软雅黑"/>
                <a:cs typeface="微软雅黑"/>
              </a:rPr>
              <a:t>节</a:t>
            </a:r>
            <a:r>
              <a:rPr sz="2400" spc="70" dirty="0">
                <a:latin typeface="微软雅黑"/>
                <a:cs typeface="微软雅黑"/>
              </a:rPr>
              <a:t>点，</a:t>
            </a:r>
            <a:r>
              <a:rPr sz="2400" spc="80" dirty="0">
                <a:latin typeface="微软雅黑"/>
                <a:cs typeface="微软雅黑"/>
              </a:rPr>
              <a:t>就把</a:t>
            </a:r>
            <a:r>
              <a:rPr sz="2400" spc="65" dirty="0">
                <a:latin typeface="微软雅黑"/>
                <a:cs typeface="微软雅黑"/>
              </a:rPr>
              <a:t>它当</a:t>
            </a:r>
            <a:r>
              <a:rPr sz="2400" spc="80" dirty="0">
                <a:latin typeface="微软雅黑"/>
                <a:cs typeface="微软雅黑"/>
              </a:rPr>
              <a:t>作一</a:t>
            </a:r>
            <a:r>
              <a:rPr sz="2400" spc="65" dirty="0">
                <a:latin typeface="微软雅黑"/>
                <a:cs typeface="微软雅黑"/>
              </a:rPr>
              <a:t>个</a:t>
            </a:r>
            <a:r>
              <a:rPr sz="2400" spc="55" dirty="0">
                <a:latin typeface="微软雅黑"/>
                <a:cs typeface="微软雅黑"/>
              </a:rPr>
              <a:t>二</a:t>
            </a:r>
            <a:r>
              <a:rPr sz="2400" dirty="0">
                <a:latin typeface="微软雅黑"/>
                <a:cs typeface="微软雅黑"/>
              </a:rPr>
              <a:t>叉 查找树操作；</a:t>
            </a:r>
          </a:p>
          <a:p>
            <a:pPr marL="652780" marR="6350" lvl="1" indent="-247015">
              <a:lnSpc>
                <a:spcPct val="13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65" dirty="0">
                <a:latin typeface="微软雅黑"/>
                <a:cs typeface="微软雅黑"/>
              </a:rPr>
              <a:t>如果</a:t>
            </a:r>
            <a:r>
              <a:rPr sz="2400" spc="80" dirty="0">
                <a:latin typeface="微软雅黑"/>
                <a:cs typeface="微软雅黑"/>
              </a:rPr>
              <a:t>根是</a:t>
            </a:r>
            <a:r>
              <a:rPr sz="2400" spc="65" dirty="0">
                <a:latin typeface="微软雅黑"/>
                <a:cs typeface="微软雅黑"/>
              </a:rPr>
              <a:t>一</a:t>
            </a:r>
            <a:r>
              <a:rPr sz="2400" spc="95" dirty="0">
                <a:latin typeface="微软雅黑"/>
                <a:cs typeface="微软雅黑"/>
              </a:rPr>
              <a:t>个</a:t>
            </a:r>
            <a:r>
              <a:rPr sz="2400" spc="60" dirty="0">
                <a:latin typeface="Arial"/>
                <a:cs typeface="Arial"/>
              </a:rPr>
              <a:t>3</a:t>
            </a:r>
            <a:r>
              <a:rPr sz="2400" spc="80" dirty="0">
                <a:latin typeface="微软雅黑"/>
                <a:cs typeface="微软雅黑"/>
              </a:rPr>
              <a:t>节点</a:t>
            </a:r>
            <a:r>
              <a:rPr sz="2400" spc="70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在</a:t>
            </a:r>
            <a:r>
              <a:rPr sz="2400" spc="80" dirty="0">
                <a:latin typeface="微软雅黑"/>
                <a:cs typeface="微软雅黑"/>
              </a:rPr>
              <a:t>不超</a:t>
            </a:r>
            <a:r>
              <a:rPr sz="2400" spc="65" dirty="0">
                <a:latin typeface="微软雅黑"/>
                <a:cs typeface="微软雅黑"/>
              </a:rPr>
              <a:t>过两</a:t>
            </a:r>
            <a:r>
              <a:rPr sz="2400" spc="80" dirty="0">
                <a:latin typeface="微软雅黑"/>
                <a:cs typeface="微软雅黑"/>
              </a:rPr>
              <a:t>次比</a:t>
            </a:r>
            <a:r>
              <a:rPr sz="2400" spc="65" dirty="0">
                <a:latin typeface="微软雅黑"/>
                <a:cs typeface="微软雅黑"/>
              </a:rPr>
              <a:t>较之</a:t>
            </a:r>
            <a:r>
              <a:rPr sz="2400" spc="80" dirty="0">
                <a:latin typeface="微软雅黑"/>
                <a:cs typeface="微软雅黑"/>
              </a:rPr>
              <a:t>后就</a:t>
            </a:r>
            <a:r>
              <a:rPr sz="2400" spc="65" dirty="0">
                <a:latin typeface="微软雅黑"/>
                <a:cs typeface="微软雅黑"/>
              </a:rPr>
              <a:t>能</a:t>
            </a:r>
            <a:r>
              <a:rPr sz="2400" spc="55" dirty="0">
                <a:latin typeface="微软雅黑"/>
                <a:cs typeface="微软雅黑"/>
              </a:rPr>
              <a:t>确</a:t>
            </a:r>
            <a:r>
              <a:rPr sz="2400" dirty="0">
                <a:latin typeface="微软雅黑"/>
                <a:cs typeface="微软雅黑"/>
              </a:rPr>
              <a:t>定 是停止查找还是在根的</a:t>
            </a: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微软雅黑"/>
                <a:cs typeface="微软雅黑"/>
              </a:rPr>
              <a:t>棵子树的哪一棵中继续查找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96418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平衡查找</a:t>
            </a:r>
            <a:r>
              <a:rPr sz="4000" b="1" spc="-1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4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2-3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14" y="935985"/>
            <a:ext cx="8865870" cy="44056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19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dirty="0">
                <a:latin typeface="Arial"/>
                <a:cs typeface="Arial"/>
              </a:rPr>
              <a:t>2-3</a:t>
            </a:r>
            <a:r>
              <a:rPr sz="2800" b="1" spc="-5" dirty="0">
                <a:latin typeface="微软雅黑"/>
                <a:cs typeface="微软雅黑"/>
              </a:rPr>
              <a:t>树的插入新键：</a:t>
            </a:r>
            <a:endParaRPr sz="2800" dirty="0">
              <a:latin typeface="微软雅黑"/>
              <a:cs typeface="微软雅黑"/>
            </a:endParaRPr>
          </a:p>
          <a:p>
            <a:pPr marL="652145" marR="312420" lvl="1" indent="-247015">
              <a:lnSpc>
                <a:spcPct val="130000"/>
              </a:lnSpc>
              <a:spcBef>
                <a:spcPts val="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20" dirty="0">
                <a:latin typeface="微软雅黑"/>
                <a:cs typeface="微软雅黑"/>
              </a:rPr>
              <a:t>首先除非</a:t>
            </a:r>
            <a:r>
              <a:rPr sz="2400" spc="5" dirty="0">
                <a:latin typeface="微软雅黑"/>
                <a:cs typeface="微软雅黑"/>
              </a:rPr>
              <a:t>空</a:t>
            </a:r>
            <a:r>
              <a:rPr sz="2400" spc="35" dirty="0">
                <a:latin typeface="微软雅黑"/>
                <a:cs typeface="微软雅黑"/>
              </a:rPr>
              <a:t>树</a:t>
            </a:r>
            <a:r>
              <a:rPr sz="2400" spc="20" dirty="0">
                <a:latin typeface="微软雅黑"/>
                <a:cs typeface="微软雅黑"/>
              </a:rPr>
              <a:t>，否则</a:t>
            </a:r>
            <a:r>
              <a:rPr sz="2400" spc="5" dirty="0">
                <a:latin typeface="微软雅黑"/>
                <a:cs typeface="微软雅黑"/>
              </a:rPr>
              <a:t>总</a:t>
            </a:r>
            <a:r>
              <a:rPr sz="2400" spc="20" dirty="0">
                <a:latin typeface="微软雅黑"/>
                <a:cs typeface="微软雅黑"/>
              </a:rPr>
              <a:t>把一个新</a:t>
            </a:r>
            <a:r>
              <a:rPr sz="2400" spc="5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键</a:t>
            </a:r>
            <a:r>
              <a:rPr sz="2400" spc="15" dirty="0">
                <a:latin typeface="Arial"/>
                <a:cs typeface="Arial"/>
              </a:rPr>
              <a:t>K</a:t>
            </a:r>
            <a:r>
              <a:rPr sz="2400" spc="20" dirty="0">
                <a:latin typeface="微软雅黑"/>
                <a:cs typeface="微软雅黑"/>
              </a:rPr>
              <a:t>插入</a:t>
            </a:r>
            <a:r>
              <a:rPr sz="2400" spc="5" dirty="0">
                <a:latin typeface="微软雅黑"/>
                <a:cs typeface="微软雅黑"/>
              </a:rPr>
              <a:t>到</a:t>
            </a:r>
            <a:r>
              <a:rPr sz="2400" spc="20" dirty="0">
                <a:latin typeface="微软雅黑"/>
                <a:cs typeface="微软雅黑"/>
              </a:rPr>
              <a:t>一个叶子</a:t>
            </a:r>
            <a:r>
              <a:rPr sz="2400" spc="30" dirty="0">
                <a:latin typeface="微软雅黑"/>
                <a:cs typeface="微软雅黑"/>
              </a:rPr>
              <a:t>里</a:t>
            </a:r>
            <a:r>
              <a:rPr sz="2400" dirty="0">
                <a:latin typeface="微软雅黑"/>
                <a:cs typeface="微软雅黑"/>
              </a:rPr>
              <a:t>， </a:t>
            </a:r>
            <a:r>
              <a:rPr sz="2400" spc="-5" dirty="0">
                <a:latin typeface="微软雅黑"/>
                <a:cs typeface="微软雅黑"/>
              </a:rPr>
              <a:t>通过查</a:t>
            </a:r>
            <a:r>
              <a:rPr sz="2400" dirty="0">
                <a:latin typeface="微软雅黑"/>
                <a:cs typeface="微软雅黑"/>
              </a:rPr>
              <a:t>找</a:t>
            </a:r>
            <a:r>
              <a:rPr sz="2400" spc="-10" dirty="0">
                <a:latin typeface="Arial"/>
                <a:cs typeface="Arial"/>
              </a:rPr>
              <a:t>K</a:t>
            </a:r>
            <a:r>
              <a:rPr sz="2400" spc="-5" dirty="0">
                <a:latin typeface="微软雅黑"/>
                <a:cs typeface="微软雅黑"/>
              </a:rPr>
              <a:t>来确定一个合适的插入位置</a:t>
            </a:r>
            <a:endParaRPr sz="2400" dirty="0">
              <a:latin typeface="微软雅黑"/>
              <a:cs typeface="微软雅黑"/>
            </a:endParaRPr>
          </a:p>
          <a:p>
            <a:pPr marL="652145" marR="316865" lvl="1" indent="-247015">
              <a:lnSpc>
                <a:spcPct val="130000"/>
              </a:lnSpc>
              <a:spcBef>
                <a:spcPts val="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55" dirty="0">
                <a:latin typeface="微软雅黑"/>
                <a:cs typeface="微软雅黑"/>
              </a:rPr>
              <a:t>如果找</a:t>
            </a:r>
            <a:r>
              <a:rPr sz="2400" spc="65" dirty="0">
                <a:latin typeface="微软雅黑"/>
                <a:cs typeface="微软雅黑"/>
              </a:rPr>
              <a:t>到</a:t>
            </a:r>
            <a:r>
              <a:rPr sz="2400" spc="55" dirty="0">
                <a:latin typeface="微软雅黑"/>
                <a:cs typeface="微软雅黑"/>
              </a:rPr>
              <a:t>的叶子</a:t>
            </a:r>
            <a:r>
              <a:rPr sz="2400" spc="65" dirty="0">
                <a:latin typeface="微软雅黑"/>
                <a:cs typeface="微软雅黑"/>
              </a:rPr>
              <a:t>是</a:t>
            </a:r>
            <a:r>
              <a:rPr sz="2400" spc="55" dirty="0">
                <a:latin typeface="微软雅黑"/>
                <a:cs typeface="微软雅黑"/>
              </a:rPr>
              <a:t>一</a:t>
            </a:r>
            <a:r>
              <a:rPr sz="2400" spc="95" dirty="0">
                <a:latin typeface="微软雅黑"/>
                <a:cs typeface="微软雅黑"/>
              </a:rPr>
              <a:t>个</a:t>
            </a:r>
            <a:r>
              <a:rPr sz="2400" spc="50" dirty="0">
                <a:latin typeface="Arial"/>
                <a:cs typeface="Arial"/>
              </a:rPr>
              <a:t>2</a:t>
            </a:r>
            <a:r>
              <a:rPr sz="2400" spc="60" dirty="0">
                <a:latin typeface="微软雅黑"/>
                <a:cs typeface="微软雅黑"/>
              </a:rPr>
              <a:t>节</a:t>
            </a:r>
            <a:r>
              <a:rPr sz="2400" spc="70" dirty="0">
                <a:latin typeface="微软雅黑"/>
                <a:cs typeface="微软雅黑"/>
              </a:rPr>
              <a:t>点</a:t>
            </a:r>
            <a:r>
              <a:rPr sz="2400" spc="60" dirty="0">
                <a:latin typeface="微软雅黑"/>
                <a:cs typeface="微软雅黑"/>
              </a:rPr>
              <a:t>，根</a:t>
            </a:r>
            <a:r>
              <a:rPr sz="2400" spc="70" dirty="0">
                <a:latin typeface="微软雅黑"/>
                <a:cs typeface="微软雅黑"/>
              </a:rPr>
              <a:t>据</a:t>
            </a:r>
            <a:r>
              <a:rPr sz="2400" spc="55" dirty="0">
                <a:latin typeface="Arial"/>
                <a:cs typeface="Arial"/>
              </a:rPr>
              <a:t>K</a:t>
            </a:r>
            <a:r>
              <a:rPr sz="2400" spc="65" dirty="0">
                <a:latin typeface="微软雅黑"/>
                <a:cs typeface="微软雅黑"/>
              </a:rPr>
              <a:t>是</a:t>
            </a:r>
            <a:r>
              <a:rPr sz="2400" spc="55" dirty="0">
                <a:latin typeface="微软雅黑"/>
                <a:cs typeface="微软雅黑"/>
              </a:rPr>
              <a:t>小于还</a:t>
            </a:r>
            <a:r>
              <a:rPr sz="2400" spc="65" dirty="0">
                <a:latin typeface="微软雅黑"/>
                <a:cs typeface="微软雅黑"/>
              </a:rPr>
              <a:t>是</a:t>
            </a:r>
            <a:r>
              <a:rPr sz="2400" spc="55" dirty="0">
                <a:latin typeface="微软雅黑"/>
                <a:cs typeface="微软雅黑"/>
              </a:rPr>
              <a:t>大于</a:t>
            </a:r>
            <a:r>
              <a:rPr sz="2400" spc="65" dirty="0">
                <a:latin typeface="微软雅黑"/>
                <a:cs typeface="微软雅黑"/>
              </a:rPr>
              <a:t>节</a:t>
            </a:r>
            <a:r>
              <a:rPr sz="2400" dirty="0">
                <a:latin typeface="微软雅黑"/>
                <a:cs typeface="微软雅黑"/>
              </a:rPr>
              <a:t>点 中原来的键，把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dirty="0">
                <a:latin typeface="微软雅黑"/>
                <a:cs typeface="微软雅黑"/>
              </a:rPr>
              <a:t>作为第一个键或是第二个键进行插入</a:t>
            </a:r>
          </a:p>
          <a:p>
            <a:pPr marL="652780" lvl="1" indent="-247015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125" dirty="0">
                <a:latin typeface="微软雅黑"/>
                <a:cs typeface="微软雅黑"/>
              </a:rPr>
              <a:t>如果叶</a:t>
            </a:r>
            <a:r>
              <a:rPr sz="2400" spc="135" dirty="0">
                <a:latin typeface="微软雅黑"/>
                <a:cs typeface="微软雅黑"/>
              </a:rPr>
              <a:t>子</a:t>
            </a:r>
            <a:r>
              <a:rPr sz="2400" spc="125" dirty="0">
                <a:latin typeface="微软雅黑"/>
                <a:cs typeface="微软雅黑"/>
              </a:rPr>
              <a:t>是一</a:t>
            </a:r>
            <a:r>
              <a:rPr sz="2400" spc="145" dirty="0">
                <a:latin typeface="微软雅黑"/>
                <a:cs typeface="微软雅黑"/>
              </a:rPr>
              <a:t>个</a:t>
            </a:r>
            <a:r>
              <a:rPr sz="2400" spc="125" dirty="0">
                <a:latin typeface="Arial"/>
                <a:cs typeface="Arial"/>
              </a:rPr>
              <a:t>3</a:t>
            </a:r>
            <a:r>
              <a:rPr sz="2400" spc="140" dirty="0">
                <a:latin typeface="微软雅黑"/>
                <a:cs typeface="微软雅黑"/>
              </a:rPr>
              <a:t>节</a:t>
            </a:r>
            <a:r>
              <a:rPr sz="2400" spc="130" dirty="0">
                <a:latin typeface="微软雅黑"/>
                <a:cs typeface="微软雅黑"/>
              </a:rPr>
              <a:t>点</a:t>
            </a:r>
            <a:r>
              <a:rPr sz="2400" spc="125" dirty="0">
                <a:latin typeface="微软雅黑"/>
                <a:cs typeface="微软雅黑"/>
              </a:rPr>
              <a:t>，把</a:t>
            </a:r>
            <a:r>
              <a:rPr sz="2400" spc="135" dirty="0">
                <a:latin typeface="微软雅黑"/>
                <a:cs typeface="微软雅黑"/>
              </a:rPr>
              <a:t>叶</a:t>
            </a:r>
            <a:r>
              <a:rPr sz="2400" spc="125" dirty="0">
                <a:latin typeface="微软雅黑"/>
                <a:cs typeface="微软雅黑"/>
              </a:rPr>
              <a:t>子分裂成两个节点：三个</a:t>
            </a:r>
            <a:r>
              <a:rPr sz="2400" dirty="0">
                <a:latin typeface="微软雅黑"/>
                <a:cs typeface="微软雅黑"/>
              </a:rPr>
              <a:t>键</a:t>
            </a:r>
          </a:p>
          <a:p>
            <a:pPr marL="652145" marR="5080">
              <a:lnSpc>
                <a:spcPct val="130100"/>
              </a:lnSpc>
            </a:pPr>
            <a:r>
              <a:rPr sz="2400" spc="80" dirty="0">
                <a:latin typeface="微软雅黑"/>
                <a:cs typeface="微软雅黑"/>
              </a:rPr>
              <a:t>（原来</a:t>
            </a:r>
            <a:r>
              <a:rPr sz="2400" spc="90" dirty="0">
                <a:latin typeface="微软雅黑"/>
                <a:cs typeface="微软雅黑"/>
              </a:rPr>
              <a:t>的</a:t>
            </a:r>
            <a:r>
              <a:rPr sz="2400" spc="80" dirty="0">
                <a:latin typeface="微软雅黑"/>
                <a:cs typeface="微软雅黑"/>
              </a:rPr>
              <a:t>两个和</a:t>
            </a:r>
            <a:r>
              <a:rPr sz="2400" spc="90" dirty="0">
                <a:latin typeface="微软雅黑"/>
                <a:cs typeface="微软雅黑"/>
              </a:rPr>
              <a:t>一</a:t>
            </a:r>
            <a:r>
              <a:rPr sz="2400" spc="80" dirty="0">
                <a:latin typeface="微软雅黑"/>
                <a:cs typeface="微软雅黑"/>
              </a:rPr>
              <a:t>个新</a:t>
            </a:r>
            <a:r>
              <a:rPr sz="2400" spc="110" dirty="0">
                <a:latin typeface="微软雅黑"/>
                <a:cs typeface="微软雅黑"/>
              </a:rPr>
              <a:t>键</a:t>
            </a:r>
            <a:r>
              <a:rPr sz="2400" spc="95" dirty="0">
                <a:latin typeface="微软雅黑"/>
                <a:cs typeface="微软雅黑"/>
              </a:rPr>
              <a:t>）</a:t>
            </a:r>
            <a:r>
              <a:rPr sz="2400" spc="80" dirty="0">
                <a:latin typeface="微软雅黑"/>
                <a:cs typeface="微软雅黑"/>
              </a:rPr>
              <a:t>中最小</a:t>
            </a:r>
            <a:r>
              <a:rPr sz="2400" spc="90" dirty="0">
                <a:latin typeface="微软雅黑"/>
                <a:cs typeface="微软雅黑"/>
              </a:rPr>
              <a:t>的</a:t>
            </a:r>
            <a:r>
              <a:rPr sz="2400" spc="80" dirty="0">
                <a:latin typeface="微软雅黑"/>
                <a:cs typeface="微软雅黑"/>
              </a:rPr>
              <a:t>键放在</a:t>
            </a:r>
            <a:r>
              <a:rPr sz="2400" spc="90" dirty="0">
                <a:latin typeface="微软雅黑"/>
                <a:cs typeface="微软雅黑"/>
              </a:rPr>
              <a:t>第</a:t>
            </a:r>
            <a:r>
              <a:rPr sz="2400" spc="80" dirty="0">
                <a:latin typeface="微软雅黑"/>
                <a:cs typeface="微软雅黑"/>
              </a:rPr>
              <a:t>一个叶子</a:t>
            </a:r>
            <a:r>
              <a:rPr sz="2400" spc="114" dirty="0">
                <a:latin typeface="微软雅黑"/>
                <a:cs typeface="微软雅黑"/>
              </a:rPr>
              <a:t>里</a:t>
            </a:r>
            <a:r>
              <a:rPr sz="2400" dirty="0">
                <a:latin typeface="微软雅黑"/>
                <a:cs typeface="微软雅黑"/>
              </a:rPr>
              <a:t>， </a:t>
            </a:r>
            <a:r>
              <a:rPr sz="2400" spc="80" dirty="0">
                <a:latin typeface="微软雅黑"/>
                <a:cs typeface="微软雅黑"/>
              </a:rPr>
              <a:t>最大</a:t>
            </a:r>
            <a:r>
              <a:rPr sz="2400" spc="90" dirty="0">
                <a:latin typeface="微软雅黑"/>
                <a:cs typeface="微软雅黑"/>
              </a:rPr>
              <a:t>的键</a:t>
            </a:r>
            <a:r>
              <a:rPr sz="2400" spc="80" dirty="0">
                <a:latin typeface="微软雅黑"/>
                <a:cs typeface="微软雅黑"/>
              </a:rPr>
              <a:t>放在</a:t>
            </a:r>
            <a:r>
              <a:rPr sz="2400" spc="90" dirty="0">
                <a:latin typeface="微软雅黑"/>
                <a:cs typeface="微软雅黑"/>
              </a:rPr>
              <a:t>第二</a:t>
            </a:r>
            <a:r>
              <a:rPr sz="2400" spc="80" dirty="0">
                <a:latin typeface="微软雅黑"/>
                <a:cs typeface="微软雅黑"/>
              </a:rPr>
              <a:t>个叶</a:t>
            </a:r>
            <a:r>
              <a:rPr sz="2400" spc="90" dirty="0">
                <a:latin typeface="微软雅黑"/>
                <a:cs typeface="微软雅黑"/>
              </a:rPr>
              <a:t>子</a:t>
            </a:r>
            <a:r>
              <a:rPr sz="2400" spc="125" dirty="0">
                <a:latin typeface="微软雅黑"/>
                <a:cs typeface="微软雅黑"/>
              </a:rPr>
              <a:t>里</a:t>
            </a:r>
            <a:r>
              <a:rPr sz="2400" spc="80" dirty="0">
                <a:latin typeface="微软雅黑"/>
                <a:cs typeface="微软雅黑"/>
              </a:rPr>
              <a:t>，同</a:t>
            </a:r>
            <a:r>
              <a:rPr sz="2400" spc="90" dirty="0">
                <a:latin typeface="微软雅黑"/>
                <a:cs typeface="微软雅黑"/>
              </a:rPr>
              <a:t>时中</a:t>
            </a:r>
            <a:r>
              <a:rPr sz="2400" spc="80" dirty="0">
                <a:latin typeface="微软雅黑"/>
                <a:cs typeface="微软雅黑"/>
              </a:rPr>
              <a:t>间的</a:t>
            </a:r>
            <a:r>
              <a:rPr sz="2400" spc="90" dirty="0">
                <a:latin typeface="微软雅黑"/>
                <a:cs typeface="微软雅黑"/>
              </a:rPr>
              <a:t>键提</a:t>
            </a:r>
            <a:r>
              <a:rPr sz="2400" spc="80" dirty="0">
                <a:latin typeface="微软雅黑"/>
                <a:cs typeface="微软雅黑"/>
              </a:rPr>
              <a:t>升到</a:t>
            </a:r>
            <a:r>
              <a:rPr sz="2400" spc="90" dirty="0">
                <a:latin typeface="微软雅黑"/>
                <a:cs typeface="微软雅黑"/>
              </a:rPr>
              <a:t>原来</a:t>
            </a:r>
            <a:r>
              <a:rPr sz="2400" dirty="0">
                <a:latin typeface="微软雅黑"/>
                <a:cs typeface="微软雅黑"/>
              </a:rPr>
              <a:t>叶 子的父母中去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41274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0" y="3300"/>
                </a:lnTo>
                <a:lnTo>
                  <a:pt x="221489" y="12856"/>
                </a:lnTo>
                <a:lnTo>
                  <a:pt x="175023" y="28148"/>
                </a:lnTo>
                <a:lnTo>
                  <a:pt x="132589" y="48658"/>
                </a:lnTo>
                <a:lnTo>
                  <a:pt x="94854" y="73866"/>
                </a:lnTo>
                <a:lnTo>
                  <a:pt x="62485" y="103254"/>
                </a:lnTo>
                <a:lnTo>
                  <a:pt x="36148" y="136302"/>
                </a:lnTo>
                <a:lnTo>
                  <a:pt x="16510" y="172492"/>
                </a:lnTo>
                <a:lnTo>
                  <a:pt x="4238" y="211305"/>
                </a:lnTo>
                <a:lnTo>
                  <a:pt x="0" y="252222"/>
                </a:lnTo>
                <a:lnTo>
                  <a:pt x="4238" y="293138"/>
                </a:lnTo>
                <a:lnTo>
                  <a:pt x="16510" y="331951"/>
                </a:lnTo>
                <a:lnTo>
                  <a:pt x="36148" y="368141"/>
                </a:lnTo>
                <a:lnTo>
                  <a:pt x="62485" y="401189"/>
                </a:lnTo>
                <a:lnTo>
                  <a:pt x="94854" y="430577"/>
                </a:lnTo>
                <a:lnTo>
                  <a:pt x="132589" y="455785"/>
                </a:lnTo>
                <a:lnTo>
                  <a:pt x="175023" y="476295"/>
                </a:lnTo>
                <a:lnTo>
                  <a:pt x="221489" y="491587"/>
                </a:lnTo>
                <a:lnTo>
                  <a:pt x="271320" y="501143"/>
                </a:lnTo>
                <a:lnTo>
                  <a:pt x="323850" y="504443"/>
                </a:lnTo>
                <a:lnTo>
                  <a:pt x="376379" y="501143"/>
                </a:lnTo>
                <a:lnTo>
                  <a:pt x="426210" y="491587"/>
                </a:lnTo>
                <a:lnTo>
                  <a:pt x="472676" y="476295"/>
                </a:lnTo>
                <a:lnTo>
                  <a:pt x="515110" y="455785"/>
                </a:lnTo>
                <a:lnTo>
                  <a:pt x="552845" y="430577"/>
                </a:lnTo>
                <a:lnTo>
                  <a:pt x="585214" y="401189"/>
                </a:lnTo>
                <a:lnTo>
                  <a:pt x="611551" y="368141"/>
                </a:lnTo>
                <a:lnTo>
                  <a:pt x="631189" y="331951"/>
                </a:lnTo>
                <a:lnTo>
                  <a:pt x="643461" y="293138"/>
                </a:lnTo>
                <a:lnTo>
                  <a:pt x="647700" y="252222"/>
                </a:lnTo>
                <a:lnTo>
                  <a:pt x="643461" y="211305"/>
                </a:lnTo>
                <a:lnTo>
                  <a:pt x="631189" y="172492"/>
                </a:lnTo>
                <a:lnTo>
                  <a:pt x="611551" y="136302"/>
                </a:lnTo>
                <a:lnTo>
                  <a:pt x="585214" y="103254"/>
                </a:lnTo>
                <a:lnTo>
                  <a:pt x="552845" y="73866"/>
                </a:lnTo>
                <a:lnTo>
                  <a:pt x="515110" y="48658"/>
                </a:lnTo>
                <a:lnTo>
                  <a:pt x="472676" y="28148"/>
                </a:lnTo>
                <a:lnTo>
                  <a:pt x="426210" y="12856"/>
                </a:lnTo>
                <a:lnTo>
                  <a:pt x="376379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1123" y="141274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8" y="211305"/>
                </a:lnTo>
                <a:lnTo>
                  <a:pt x="16510" y="172492"/>
                </a:lnTo>
                <a:lnTo>
                  <a:pt x="36148" y="136302"/>
                </a:lnTo>
                <a:lnTo>
                  <a:pt x="62485" y="103254"/>
                </a:lnTo>
                <a:lnTo>
                  <a:pt x="94854" y="73866"/>
                </a:lnTo>
                <a:lnTo>
                  <a:pt x="132589" y="48658"/>
                </a:lnTo>
                <a:lnTo>
                  <a:pt x="175023" y="28148"/>
                </a:lnTo>
                <a:lnTo>
                  <a:pt x="221489" y="12856"/>
                </a:lnTo>
                <a:lnTo>
                  <a:pt x="271320" y="3300"/>
                </a:lnTo>
                <a:lnTo>
                  <a:pt x="323850" y="0"/>
                </a:lnTo>
                <a:lnTo>
                  <a:pt x="376379" y="3300"/>
                </a:lnTo>
                <a:lnTo>
                  <a:pt x="426210" y="12856"/>
                </a:lnTo>
                <a:lnTo>
                  <a:pt x="472676" y="28148"/>
                </a:lnTo>
                <a:lnTo>
                  <a:pt x="515110" y="48658"/>
                </a:lnTo>
                <a:lnTo>
                  <a:pt x="552845" y="73866"/>
                </a:lnTo>
                <a:lnTo>
                  <a:pt x="585214" y="103254"/>
                </a:lnTo>
                <a:lnTo>
                  <a:pt x="611551" y="136302"/>
                </a:lnTo>
                <a:lnTo>
                  <a:pt x="631189" y="172492"/>
                </a:lnTo>
                <a:lnTo>
                  <a:pt x="643461" y="211305"/>
                </a:lnTo>
                <a:lnTo>
                  <a:pt x="647700" y="252222"/>
                </a:lnTo>
                <a:lnTo>
                  <a:pt x="643461" y="293138"/>
                </a:lnTo>
                <a:lnTo>
                  <a:pt x="631189" y="331951"/>
                </a:lnTo>
                <a:lnTo>
                  <a:pt x="611551" y="368141"/>
                </a:lnTo>
                <a:lnTo>
                  <a:pt x="585214" y="401189"/>
                </a:lnTo>
                <a:lnTo>
                  <a:pt x="552845" y="430577"/>
                </a:lnTo>
                <a:lnTo>
                  <a:pt x="515110" y="455785"/>
                </a:lnTo>
                <a:lnTo>
                  <a:pt x="472676" y="476295"/>
                </a:lnTo>
                <a:lnTo>
                  <a:pt x="426210" y="491587"/>
                </a:lnTo>
                <a:lnTo>
                  <a:pt x="376379" y="501143"/>
                </a:lnTo>
                <a:lnTo>
                  <a:pt x="323850" y="504443"/>
                </a:lnTo>
                <a:lnTo>
                  <a:pt x="271320" y="501143"/>
                </a:lnTo>
                <a:lnTo>
                  <a:pt x="221489" y="491587"/>
                </a:lnTo>
                <a:lnTo>
                  <a:pt x="175023" y="476295"/>
                </a:lnTo>
                <a:lnTo>
                  <a:pt x="132589" y="455785"/>
                </a:lnTo>
                <a:lnTo>
                  <a:pt x="94854" y="430577"/>
                </a:lnTo>
                <a:lnTo>
                  <a:pt x="62485" y="401189"/>
                </a:lnTo>
                <a:lnTo>
                  <a:pt x="36148" y="368141"/>
                </a:lnTo>
                <a:lnTo>
                  <a:pt x="16510" y="331951"/>
                </a:lnTo>
                <a:lnTo>
                  <a:pt x="4238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9955" y="1437513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1304" y="1341119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576071" y="0"/>
                </a:moveTo>
                <a:lnTo>
                  <a:pt x="517175" y="1675"/>
                </a:lnTo>
                <a:lnTo>
                  <a:pt x="459979" y="6593"/>
                </a:lnTo>
                <a:lnTo>
                  <a:pt x="404773" y="14589"/>
                </a:lnTo>
                <a:lnTo>
                  <a:pt x="351847" y="25503"/>
                </a:lnTo>
                <a:lnTo>
                  <a:pt x="301491" y="39169"/>
                </a:lnTo>
                <a:lnTo>
                  <a:pt x="253993" y="55426"/>
                </a:lnTo>
                <a:lnTo>
                  <a:pt x="209645" y="74110"/>
                </a:lnTo>
                <a:lnTo>
                  <a:pt x="168735" y="95059"/>
                </a:lnTo>
                <a:lnTo>
                  <a:pt x="131553" y="118109"/>
                </a:lnTo>
                <a:lnTo>
                  <a:pt x="98389" y="143098"/>
                </a:lnTo>
                <a:lnTo>
                  <a:pt x="69532" y="169862"/>
                </a:lnTo>
                <a:lnTo>
                  <a:pt x="25900" y="228065"/>
                </a:lnTo>
                <a:lnTo>
                  <a:pt x="2974" y="291414"/>
                </a:lnTo>
                <a:lnTo>
                  <a:pt x="0" y="324612"/>
                </a:lnTo>
                <a:lnTo>
                  <a:pt x="2974" y="357809"/>
                </a:lnTo>
                <a:lnTo>
                  <a:pt x="25900" y="421158"/>
                </a:lnTo>
                <a:lnTo>
                  <a:pt x="69532" y="479361"/>
                </a:lnTo>
                <a:lnTo>
                  <a:pt x="98389" y="506125"/>
                </a:lnTo>
                <a:lnTo>
                  <a:pt x="131553" y="531114"/>
                </a:lnTo>
                <a:lnTo>
                  <a:pt x="168735" y="554164"/>
                </a:lnTo>
                <a:lnTo>
                  <a:pt x="209645" y="575113"/>
                </a:lnTo>
                <a:lnTo>
                  <a:pt x="253993" y="593797"/>
                </a:lnTo>
                <a:lnTo>
                  <a:pt x="301491" y="610054"/>
                </a:lnTo>
                <a:lnTo>
                  <a:pt x="351847" y="623720"/>
                </a:lnTo>
                <a:lnTo>
                  <a:pt x="404773" y="634634"/>
                </a:lnTo>
                <a:lnTo>
                  <a:pt x="459979" y="642630"/>
                </a:lnTo>
                <a:lnTo>
                  <a:pt x="517175" y="647548"/>
                </a:lnTo>
                <a:lnTo>
                  <a:pt x="576071" y="649224"/>
                </a:lnTo>
                <a:lnTo>
                  <a:pt x="634968" y="647548"/>
                </a:lnTo>
                <a:lnTo>
                  <a:pt x="692164" y="642630"/>
                </a:lnTo>
                <a:lnTo>
                  <a:pt x="747370" y="634634"/>
                </a:lnTo>
                <a:lnTo>
                  <a:pt x="800296" y="623720"/>
                </a:lnTo>
                <a:lnTo>
                  <a:pt x="850652" y="610054"/>
                </a:lnTo>
                <a:lnTo>
                  <a:pt x="898150" y="593797"/>
                </a:lnTo>
                <a:lnTo>
                  <a:pt x="942498" y="575113"/>
                </a:lnTo>
                <a:lnTo>
                  <a:pt x="983408" y="554164"/>
                </a:lnTo>
                <a:lnTo>
                  <a:pt x="1020590" y="531114"/>
                </a:lnTo>
                <a:lnTo>
                  <a:pt x="1053754" y="506125"/>
                </a:lnTo>
                <a:lnTo>
                  <a:pt x="1082611" y="479361"/>
                </a:lnTo>
                <a:lnTo>
                  <a:pt x="1126243" y="421158"/>
                </a:lnTo>
                <a:lnTo>
                  <a:pt x="1149169" y="357809"/>
                </a:lnTo>
                <a:lnTo>
                  <a:pt x="1152144" y="324612"/>
                </a:lnTo>
                <a:lnTo>
                  <a:pt x="1149169" y="291414"/>
                </a:lnTo>
                <a:lnTo>
                  <a:pt x="1126243" y="228065"/>
                </a:lnTo>
                <a:lnTo>
                  <a:pt x="1082611" y="169862"/>
                </a:lnTo>
                <a:lnTo>
                  <a:pt x="1053754" y="143098"/>
                </a:lnTo>
                <a:lnTo>
                  <a:pt x="1020590" y="118109"/>
                </a:lnTo>
                <a:lnTo>
                  <a:pt x="983408" y="95059"/>
                </a:lnTo>
                <a:lnTo>
                  <a:pt x="942498" y="74110"/>
                </a:lnTo>
                <a:lnTo>
                  <a:pt x="898150" y="55426"/>
                </a:lnTo>
                <a:lnTo>
                  <a:pt x="850652" y="39169"/>
                </a:lnTo>
                <a:lnTo>
                  <a:pt x="800296" y="25503"/>
                </a:lnTo>
                <a:lnTo>
                  <a:pt x="747370" y="14589"/>
                </a:lnTo>
                <a:lnTo>
                  <a:pt x="692164" y="6593"/>
                </a:lnTo>
                <a:lnTo>
                  <a:pt x="634968" y="1675"/>
                </a:lnTo>
                <a:lnTo>
                  <a:pt x="576071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1304" y="1341119"/>
            <a:ext cx="1152525" cy="649605"/>
          </a:xfrm>
          <a:custGeom>
            <a:avLst/>
            <a:gdLst/>
            <a:ahLst/>
            <a:cxnLst/>
            <a:rect l="l" t="t" r="r" b="b"/>
            <a:pathLst>
              <a:path w="1152525" h="649605">
                <a:moveTo>
                  <a:pt x="0" y="324612"/>
                </a:moveTo>
                <a:lnTo>
                  <a:pt x="11704" y="259178"/>
                </a:lnTo>
                <a:lnTo>
                  <a:pt x="45273" y="198239"/>
                </a:lnTo>
                <a:lnTo>
                  <a:pt x="98389" y="143098"/>
                </a:lnTo>
                <a:lnTo>
                  <a:pt x="131553" y="118109"/>
                </a:lnTo>
                <a:lnTo>
                  <a:pt x="168735" y="95059"/>
                </a:lnTo>
                <a:lnTo>
                  <a:pt x="209645" y="74110"/>
                </a:lnTo>
                <a:lnTo>
                  <a:pt x="253993" y="55426"/>
                </a:lnTo>
                <a:lnTo>
                  <a:pt x="301491" y="39169"/>
                </a:lnTo>
                <a:lnTo>
                  <a:pt x="351847" y="25503"/>
                </a:lnTo>
                <a:lnTo>
                  <a:pt x="404773" y="14589"/>
                </a:lnTo>
                <a:lnTo>
                  <a:pt x="459979" y="6593"/>
                </a:lnTo>
                <a:lnTo>
                  <a:pt x="517175" y="1675"/>
                </a:lnTo>
                <a:lnTo>
                  <a:pt x="576071" y="0"/>
                </a:lnTo>
                <a:lnTo>
                  <a:pt x="634968" y="1675"/>
                </a:lnTo>
                <a:lnTo>
                  <a:pt x="692164" y="6593"/>
                </a:lnTo>
                <a:lnTo>
                  <a:pt x="747370" y="14589"/>
                </a:lnTo>
                <a:lnTo>
                  <a:pt x="800296" y="25503"/>
                </a:lnTo>
                <a:lnTo>
                  <a:pt x="850652" y="39169"/>
                </a:lnTo>
                <a:lnTo>
                  <a:pt x="898150" y="55426"/>
                </a:lnTo>
                <a:lnTo>
                  <a:pt x="942498" y="74110"/>
                </a:lnTo>
                <a:lnTo>
                  <a:pt x="983408" y="95059"/>
                </a:lnTo>
                <a:lnTo>
                  <a:pt x="1020590" y="118109"/>
                </a:lnTo>
                <a:lnTo>
                  <a:pt x="1053754" y="143098"/>
                </a:lnTo>
                <a:lnTo>
                  <a:pt x="1082611" y="169862"/>
                </a:lnTo>
                <a:lnTo>
                  <a:pt x="1126243" y="228065"/>
                </a:lnTo>
                <a:lnTo>
                  <a:pt x="1149169" y="291414"/>
                </a:lnTo>
                <a:lnTo>
                  <a:pt x="1152144" y="324612"/>
                </a:lnTo>
                <a:lnTo>
                  <a:pt x="1149169" y="357809"/>
                </a:lnTo>
                <a:lnTo>
                  <a:pt x="1126243" y="421158"/>
                </a:lnTo>
                <a:lnTo>
                  <a:pt x="1082611" y="479361"/>
                </a:lnTo>
                <a:lnTo>
                  <a:pt x="1053754" y="506125"/>
                </a:lnTo>
                <a:lnTo>
                  <a:pt x="1020590" y="531114"/>
                </a:lnTo>
                <a:lnTo>
                  <a:pt x="983408" y="554164"/>
                </a:lnTo>
                <a:lnTo>
                  <a:pt x="942498" y="575113"/>
                </a:lnTo>
                <a:lnTo>
                  <a:pt x="898150" y="593797"/>
                </a:lnTo>
                <a:lnTo>
                  <a:pt x="850652" y="610054"/>
                </a:lnTo>
                <a:lnTo>
                  <a:pt x="800296" y="623720"/>
                </a:lnTo>
                <a:lnTo>
                  <a:pt x="747370" y="634634"/>
                </a:lnTo>
                <a:lnTo>
                  <a:pt x="692164" y="642630"/>
                </a:lnTo>
                <a:lnTo>
                  <a:pt x="634968" y="647548"/>
                </a:lnTo>
                <a:lnTo>
                  <a:pt x="576071" y="649224"/>
                </a:lnTo>
                <a:lnTo>
                  <a:pt x="517175" y="647548"/>
                </a:lnTo>
                <a:lnTo>
                  <a:pt x="459979" y="642630"/>
                </a:lnTo>
                <a:lnTo>
                  <a:pt x="404773" y="634634"/>
                </a:lnTo>
                <a:lnTo>
                  <a:pt x="351847" y="623720"/>
                </a:lnTo>
                <a:lnTo>
                  <a:pt x="301491" y="610054"/>
                </a:lnTo>
                <a:lnTo>
                  <a:pt x="253993" y="593797"/>
                </a:lnTo>
                <a:lnTo>
                  <a:pt x="209645" y="575113"/>
                </a:lnTo>
                <a:lnTo>
                  <a:pt x="168735" y="554164"/>
                </a:lnTo>
                <a:lnTo>
                  <a:pt x="131553" y="531114"/>
                </a:lnTo>
                <a:lnTo>
                  <a:pt x="98389" y="506125"/>
                </a:lnTo>
                <a:lnTo>
                  <a:pt x="69532" y="479361"/>
                </a:lnTo>
                <a:lnTo>
                  <a:pt x="25900" y="421158"/>
                </a:lnTo>
                <a:lnTo>
                  <a:pt x="2974" y="357809"/>
                </a:lnTo>
                <a:lnTo>
                  <a:pt x="0" y="3246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4300" y="1341119"/>
            <a:ext cx="1584960" cy="649605"/>
          </a:xfrm>
          <a:custGeom>
            <a:avLst/>
            <a:gdLst/>
            <a:ahLst/>
            <a:cxnLst/>
            <a:rect l="l" t="t" r="r" b="b"/>
            <a:pathLst>
              <a:path w="1584960" h="649605">
                <a:moveTo>
                  <a:pt x="792479" y="0"/>
                </a:moveTo>
                <a:lnTo>
                  <a:pt x="727488" y="1075"/>
                </a:lnTo>
                <a:lnTo>
                  <a:pt x="663943" y="4247"/>
                </a:lnTo>
                <a:lnTo>
                  <a:pt x="602048" y="9431"/>
                </a:lnTo>
                <a:lnTo>
                  <a:pt x="542007" y="16544"/>
                </a:lnTo>
                <a:lnTo>
                  <a:pt x="484024" y="25503"/>
                </a:lnTo>
                <a:lnTo>
                  <a:pt x="428304" y="36223"/>
                </a:lnTo>
                <a:lnTo>
                  <a:pt x="375049" y="48623"/>
                </a:lnTo>
                <a:lnTo>
                  <a:pt x="324465" y="62618"/>
                </a:lnTo>
                <a:lnTo>
                  <a:pt x="276755" y="78124"/>
                </a:lnTo>
                <a:lnTo>
                  <a:pt x="232124" y="95059"/>
                </a:lnTo>
                <a:lnTo>
                  <a:pt x="190774" y="113339"/>
                </a:lnTo>
                <a:lnTo>
                  <a:pt x="152912" y="132880"/>
                </a:lnTo>
                <a:lnTo>
                  <a:pt x="118739" y="153599"/>
                </a:lnTo>
                <a:lnTo>
                  <a:pt x="62281" y="198239"/>
                </a:lnTo>
                <a:lnTo>
                  <a:pt x="23033" y="246589"/>
                </a:lnTo>
                <a:lnTo>
                  <a:pt x="2627" y="297982"/>
                </a:lnTo>
                <a:lnTo>
                  <a:pt x="0" y="324612"/>
                </a:lnTo>
                <a:lnTo>
                  <a:pt x="2627" y="351241"/>
                </a:lnTo>
                <a:lnTo>
                  <a:pt x="23033" y="402634"/>
                </a:lnTo>
                <a:lnTo>
                  <a:pt x="62281" y="450984"/>
                </a:lnTo>
                <a:lnTo>
                  <a:pt x="118739" y="495624"/>
                </a:lnTo>
                <a:lnTo>
                  <a:pt x="152912" y="516343"/>
                </a:lnTo>
                <a:lnTo>
                  <a:pt x="190774" y="535884"/>
                </a:lnTo>
                <a:lnTo>
                  <a:pt x="232124" y="554164"/>
                </a:lnTo>
                <a:lnTo>
                  <a:pt x="276755" y="571099"/>
                </a:lnTo>
                <a:lnTo>
                  <a:pt x="324465" y="586605"/>
                </a:lnTo>
                <a:lnTo>
                  <a:pt x="375049" y="600600"/>
                </a:lnTo>
                <a:lnTo>
                  <a:pt x="428304" y="613000"/>
                </a:lnTo>
                <a:lnTo>
                  <a:pt x="484024" y="623720"/>
                </a:lnTo>
                <a:lnTo>
                  <a:pt x="542007" y="632679"/>
                </a:lnTo>
                <a:lnTo>
                  <a:pt x="602048" y="639792"/>
                </a:lnTo>
                <a:lnTo>
                  <a:pt x="663943" y="644976"/>
                </a:lnTo>
                <a:lnTo>
                  <a:pt x="727488" y="648148"/>
                </a:lnTo>
                <a:lnTo>
                  <a:pt x="792479" y="649224"/>
                </a:lnTo>
                <a:lnTo>
                  <a:pt x="857471" y="648148"/>
                </a:lnTo>
                <a:lnTo>
                  <a:pt x="921016" y="644976"/>
                </a:lnTo>
                <a:lnTo>
                  <a:pt x="982911" y="639792"/>
                </a:lnTo>
                <a:lnTo>
                  <a:pt x="1042952" y="632679"/>
                </a:lnTo>
                <a:lnTo>
                  <a:pt x="1100935" y="623720"/>
                </a:lnTo>
                <a:lnTo>
                  <a:pt x="1156655" y="613000"/>
                </a:lnTo>
                <a:lnTo>
                  <a:pt x="1209910" y="600600"/>
                </a:lnTo>
                <a:lnTo>
                  <a:pt x="1260494" y="586605"/>
                </a:lnTo>
                <a:lnTo>
                  <a:pt x="1308204" y="571099"/>
                </a:lnTo>
                <a:lnTo>
                  <a:pt x="1352835" y="554164"/>
                </a:lnTo>
                <a:lnTo>
                  <a:pt x="1394185" y="535884"/>
                </a:lnTo>
                <a:lnTo>
                  <a:pt x="1432047" y="516343"/>
                </a:lnTo>
                <a:lnTo>
                  <a:pt x="1466220" y="495624"/>
                </a:lnTo>
                <a:lnTo>
                  <a:pt x="1522678" y="450984"/>
                </a:lnTo>
                <a:lnTo>
                  <a:pt x="1561926" y="402634"/>
                </a:lnTo>
                <a:lnTo>
                  <a:pt x="1582332" y="351241"/>
                </a:lnTo>
                <a:lnTo>
                  <a:pt x="1584960" y="324612"/>
                </a:lnTo>
                <a:lnTo>
                  <a:pt x="1582332" y="297982"/>
                </a:lnTo>
                <a:lnTo>
                  <a:pt x="1561926" y="246589"/>
                </a:lnTo>
                <a:lnTo>
                  <a:pt x="1522678" y="198239"/>
                </a:lnTo>
                <a:lnTo>
                  <a:pt x="1466220" y="153599"/>
                </a:lnTo>
                <a:lnTo>
                  <a:pt x="1432047" y="132880"/>
                </a:lnTo>
                <a:lnTo>
                  <a:pt x="1394185" y="113339"/>
                </a:lnTo>
                <a:lnTo>
                  <a:pt x="1352835" y="95059"/>
                </a:lnTo>
                <a:lnTo>
                  <a:pt x="1308204" y="78124"/>
                </a:lnTo>
                <a:lnTo>
                  <a:pt x="1260494" y="62618"/>
                </a:lnTo>
                <a:lnTo>
                  <a:pt x="1209910" y="48623"/>
                </a:lnTo>
                <a:lnTo>
                  <a:pt x="1156655" y="36223"/>
                </a:lnTo>
                <a:lnTo>
                  <a:pt x="1100935" y="25503"/>
                </a:lnTo>
                <a:lnTo>
                  <a:pt x="1042952" y="16544"/>
                </a:lnTo>
                <a:lnTo>
                  <a:pt x="982911" y="9431"/>
                </a:lnTo>
                <a:lnTo>
                  <a:pt x="921016" y="4247"/>
                </a:lnTo>
                <a:lnTo>
                  <a:pt x="857471" y="1075"/>
                </a:lnTo>
                <a:lnTo>
                  <a:pt x="79247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4300" y="1341119"/>
            <a:ext cx="1584960" cy="649605"/>
          </a:xfrm>
          <a:custGeom>
            <a:avLst/>
            <a:gdLst/>
            <a:ahLst/>
            <a:cxnLst/>
            <a:rect l="l" t="t" r="r" b="b"/>
            <a:pathLst>
              <a:path w="1584960" h="649605">
                <a:moveTo>
                  <a:pt x="0" y="324612"/>
                </a:moveTo>
                <a:lnTo>
                  <a:pt x="10373" y="271947"/>
                </a:lnTo>
                <a:lnTo>
                  <a:pt x="40404" y="221991"/>
                </a:lnTo>
                <a:lnTo>
                  <a:pt x="88461" y="175413"/>
                </a:lnTo>
                <a:lnTo>
                  <a:pt x="152912" y="132880"/>
                </a:lnTo>
                <a:lnTo>
                  <a:pt x="190774" y="113339"/>
                </a:lnTo>
                <a:lnTo>
                  <a:pt x="232124" y="95059"/>
                </a:lnTo>
                <a:lnTo>
                  <a:pt x="276755" y="78124"/>
                </a:lnTo>
                <a:lnTo>
                  <a:pt x="324465" y="62618"/>
                </a:lnTo>
                <a:lnTo>
                  <a:pt x="375049" y="48623"/>
                </a:lnTo>
                <a:lnTo>
                  <a:pt x="428304" y="36223"/>
                </a:lnTo>
                <a:lnTo>
                  <a:pt x="484024" y="25503"/>
                </a:lnTo>
                <a:lnTo>
                  <a:pt x="542007" y="16544"/>
                </a:lnTo>
                <a:lnTo>
                  <a:pt x="602048" y="9431"/>
                </a:lnTo>
                <a:lnTo>
                  <a:pt x="663943" y="4247"/>
                </a:lnTo>
                <a:lnTo>
                  <a:pt x="727488" y="1075"/>
                </a:lnTo>
                <a:lnTo>
                  <a:pt x="792479" y="0"/>
                </a:lnTo>
                <a:lnTo>
                  <a:pt x="857471" y="1075"/>
                </a:lnTo>
                <a:lnTo>
                  <a:pt x="921016" y="4247"/>
                </a:lnTo>
                <a:lnTo>
                  <a:pt x="982911" y="9431"/>
                </a:lnTo>
                <a:lnTo>
                  <a:pt x="1042952" y="16544"/>
                </a:lnTo>
                <a:lnTo>
                  <a:pt x="1100935" y="25503"/>
                </a:lnTo>
                <a:lnTo>
                  <a:pt x="1156655" y="36223"/>
                </a:lnTo>
                <a:lnTo>
                  <a:pt x="1209910" y="48623"/>
                </a:lnTo>
                <a:lnTo>
                  <a:pt x="1260494" y="62618"/>
                </a:lnTo>
                <a:lnTo>
                  <a:pt x="1308204" y="78124"/>
                </a:lnTo>
                <a:lnTo>
                  <a:pt x="1352835" y="95059"/>
                </a:lnTo>
                <a:lnTo>
                  <a:pt x="1394185" y="113339"/>
                </a:lnTo>
                <a:lnTo>
                  <a:pt x="1432047" y="132880"/>
                </a:lnTo>
                <a:lnTo>
                  <a:pt x="1466220" y="153599"/>
                </a:lnTo>
                <a:lnTo>
                  <a:pt x="1522678" y="198239"/>
                </a:lnTo>
                <a:lnTo>
                  <a:pt x="1561926" y="246589"/>
                </a:lnTo>
                <a:lnTo>
                  <a:pt x="1582332" y="297982"/>
                </a:lnTo>
                <a:lnTo>
                  <a:pt x="1584960" y="324612"/>
                </a:lnTo>
                <a:lnTo>
                  <a:pt x="1582332" y="351241"/>
                </a:lnTo>
                <a:lnTo>
                  <a:pt x="1561926" y="402634"/>
                </a:lnTo>
                <a:lnTo>
                  <a:pt x="1522678" y="450984"/>
                </a:lnTo>
                <a:lnTo>
                  <a:pt x="1466220" y="495624"/>
                </a:lnTo>
                <a:lnTo>
                  <a:pt x="1432047" y="516343"/>
                </a:lnTo>
                <a:lnTo>
                  <a:pt x="1394185" y="535884"/>
                </a:lnTo>
                <a:lnTo>
                  <a:pt x="1352835" y="554164"/>
                </a:lnTo>
                <a:lnTo>
                  <a:pt x="1308204" y="571099"/>
                </a:lnTo>
                <a:lnTo>
                  <a:pt x="1260494" y="586605"/>
                </a:lnTo>
                <a:lnTo>
                  <a:pt x="1209910" y="600600"/>
                </a:lnTo>
                <a:lnTo>
                  <a:pt x="1156655" y="613000"/>
                </a:lnTo>
                <a:lnTo>
                  <a:pt x="1100935" y="623720"/>
                </a:lnTo>
                <a:lnTo>
                  <a:pt x="1042952" y="632679"/>
                </a:lnTo>
                <a:lnTo>
                  <a:pt x="982911" y="639792"/>
                </a:lnTo>
                <a:lnTo>
                  <a:pt x="921016" y="644976"/>
                </a:lnTo>
                <a:lnTo>
                  <a:pt x="857471" y="648148"/>
                </a:lnTo>
                <a:lnTo>
                  <a:pt x="792479" y="649224"/>
                </a:lnTo>
                <a:lnTo>
                  <a:pt x="727488" y="648148"/>
                </a:lnTo>
                <a:lnTo>
                  <a:pt x="663943" y="644976"/>
                </a:lnTo>
                <a:lnTo>
                  <a:pt x="602048" y="639792"/>
                </a:lnTo>
                <a:lnTo>
                  <a:pt x="542007" y="632679"/>
                </a:lnTo>
                <a:lnTo>
                  <a:pt x="484024" y="623720"/>
                </a:lnTo>
                <a:lnTo>
                  <a:pt x="428304" y="613000"/>
                </a:lnTo>
                <a:lnTo>
                  <a:pt x="375049" y="600600"/>
                </a:lnTo>
                <a:lnTo>
                  <a:pt x="324465" y="586605"/>
                </a:lnTo>
                <a:lnTo>
                  <a:pt x="276755" y="571099"/>
                </a:lnTo>
                <a:lnTo>
                  <a:pt x="232124" y="554164"/>
                </a:lnTo>
                <a:lnTo>
                  <a:pt x="190774" y="535884"/>
                </a:lnTo>
                <a:lnTo>
                  <a:pt x="152912" y="516343"/>
                </a:lnTo>
                <a:lnTo>
                  <a:pt x="118739" y="495624"/>
                </a:lnTo>
                <a:lnTo>
                  <a:pt x="62281" y="450984"/>
                </a:lnTo>
                <a:lnTo>
                  <a:pt x="23033" y="402634"/>
                </a:lnTo>
                <a:lnTo>
                  <a:pt x="2627" y="351241"/>
                </a:lnTo>
                <a:lnTo>
                  <a:pt x="0" y="3246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2989" y="1437843"/>
            <a:ext cx="2849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32305" algn="l"/>
              </a:tabLst>
            </a:pPr>
            <a:r>
              <a:rPr sz="3200" b="1" dirty="0">
                <a:latin typeface="Arial"/>
                <a:cs typeface="Arial"/>
              </a:rPr>
              <a:t>5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9	5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8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4323" y="90982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4323" y="90982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64094" y="933652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01740" y="1917192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323850" y="0"/>
                </a:moveTo>
                <a:lnTo>
                  <a:pt x="271329" y="3311"/>
                </a:lnTo>
                <a:lnTo>
                  <a:pt x="221504" y="12899"/>
                </a:lnTo>
                <a:lnTo>
                  <a:pt x="175040" y="28241"/>
                </a:lnTo>
                <a:lnTo>
                  <a:pt x="132606" y="48816"/>
                </a:lnTo>
                <a:lnTo>
                  <a:pt x="94868" y="74104"/>
                </a:lnTo>
                <a:lnTo>
                  <a:pt x="62496" y="103583"/>
                </a:lnTo>
                <a:lnTo>
                  <a:pt x="36155" y="136731"/>
                </a:lnTo>
                <a:lnTo>
                  <a:pt x="16514" y="173028"/>
                </a:lnTo>
                <a:lnTo>
                  <a:pt x="4239" y="211953"/>
                </a:lnTo>
                <a:lnTo>
                  <a:pt x="0" y="252984"/>
                </a:lnTo>
                <a:lnTo>
                  <a:pt x="4239" y="294014"/>
                </a:lnTo>
                <a:lnTo>
                  <a:pt x="16514" y="332939"/>
                </a:lnTo>
                <a:lnTo>
                  <a:pt x="36155" y="369236"/>
                </a:lnTo>
                <a:lnTo>
                  <a:pt x="62496" y="402384"/>
                </a:lnTo>
                <a:lnTo>
                  <a:pt x="94869" y="431863"/>
                </a:lnTo>
                <a:lnTo>
                  <a:pt x="132606" y="457151"/>
                </a:lnTo>
                <a:lnTo>
                  <a:pt x="175040" y="477726"/>
                </a:lnTo>
                <a:lnTo>
                  <a:pt x="221504" y="493068"/>
                </a:lnTo>
                <a:lnTo>
                  <a:pt x="271329" y="502656"/>
                </a:lnTo>
                <a:lnTo>
                  <a:pt x="323850" y="505968"/>
                </a:lnTo>
                <a:lnTo>
                  <a:pt x="376370" y="502656"/>
                </a:lnTo>
                <a:lnTo>
                  <a:pt x="426195" y="493068"/>
                </a:lnTo>
                <a:lnTo>
                  <a:pt x="472659" y="477726"/>
                </a:lnTo>
                <a:lnTo>
                  <a:pt x="515093" y="457151"/>
                </a:lnTo>
                <a:lnTo>
                  <a:pt x="552831" y="431863"/>
                </a:lnTo>
                <a:lnTo>
                  <a:pt x="585203" y="402384"/>
                </a:lnTo>
                <a:lnTo>
                  <a:pt x="611544" y="369236"/>
                </a:lnTo>
                <a:lnTo>
                  <a:pt x="631185" y="332939"/>
                </a:lnTo>
                <a:lnTo>
                  <a:pt x="643460" y="294014"/>
                </a:lnTo>
                <a:lnTo>
                  <a:pt x="647700" y="252984"/>
                </a:lnTo>
                <a:lnTo>
                  <a:pt x="643460" y="211953"/>
                </a:lnTo>
                <a:lnTo>
                  <a:pt x="631185" y="173028"/>
                </a:lnTo>
                <a:lnTo>
                  <a:pt x="611544" y="136731"/>
                </a:lnTo>
                <a:lnTo>
                  <a:pt x="585203" y="103583"/>
                </a:lnTo>
                <a:lnTo>
                  <a:pt x="552831" y="74104"/>
                </a:lnTo>
                <a:lnTo>
                  <a:pt x="515093" y="48816"/>
                </a:lnTo>
                <a:lnTo>
                  <a:pt x="472659" y="28241"/>
                </a:lnTo>
                <a:lnTo>
                  <a:pt x="426195" y="12899"/>
                </a:lnTo>
                <a:lnTo>
                  <a:pt x="376370" y="331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1740" y="1917192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0" y="252984"/>
                </a:moveTo>
                <a:lnTo>
                  <a:pt x="4239" y="211953"/>
                </a:lnTo>
                <a:lnTo>
                  <a:pt x="16514" y="173028"/>
                </a:lnTo>
                <a:lnTo>
                  <a:pt x="36155" y="136731"/>
                </a:lnTo>
                <a:lnTo>
                  <a:pt x="62496" y="103583"/>
                </a:lnTo>
                <a:lnTo>
                  <a:pt x="94868" y="74104"/>
                </a:lnTo>
                <a:lnTo>
                  <a:pt x="132606" y="48816"/>
                </a:lnTo>
                <a:lnTo>
                  <a:pt x="175040" y="28241"/>
                </a:lnTo>
                <a:lnTo>
                  <a:pt x="221504" y="12899"/>
                </a:lnTo>
                <a:lnTo>
                  <a:pt x="271329" y="3311"/>
                </a:lnTo>
                <a:lnTo>
                  <a:pt x="323850" y="0"/>
                </a:lnTo>
                <a:lnTo>
                  <a:pt x="376370" y="3311"/>
                </a:lnTo>
                <a:lnTo>
                  <a:pt x="426195" y="12899"/>
                </a:lnTo>
                <a:lnTo>
                  <a:pt x="472659" y="28241"/>
                </a:lnTo>
                <a:lnTo>
                  <a:pt x="515093" y="48816"/>
                </a:lnTo>
                <a:lnTo>
                  <a:pt x="552831" y="74104"/>
                </a:lnTo>
                <a:lnTo>
                  <a:pt x="585203" y="103583"/>
                </a:lnTo>
                <a:lnTo>
                  <a:pt x="611544" y="136731"/>
                </a:lnTo>
                <a:lnTo>
                  <a:pt x="631185" y="173028"/>
                </a:lnTo>
                <a:lnTo>
                  <a:pt x="643460" y="211953"/>
                </a:lnTo>
                <a:lnTo>
                  <a:pt x="647700" y="252984"/>
                </a:lnTo>
                <a:lnTo>
                  <a:pt x="643460" y="294014"/>
                </a:lnTo>
                <a:lnTo>
                  <a:pt x="631185" y="332939"/>
                </a:lnTo>
                <a:lnTo>
                  <a:pt x="611544" y="369236"/>
                </a:lnTo>
                <a:lnTo>
                  <a:pt x="585203" y="402384"/>
                </a:lnTo>
                <a:lnTo>
                  <a:pt x="552831" y="431863"/>
                </a:lnTo>
                <a:lnTo>
                  <a:pt x="515093" y="457151"/>
                </a:lnTo>
                <a:lnTo>
                  <a:pt x="472659" y="477726"/>
                </a:lnTo>
                <a:lnTo>
                  <a:pt x="426195" y="493068"/>
                </a:lnTo>
                <a:lnTo>
                  <a:pt x="376370" y="502656"/>
                </a:lnTo>
                <a:lnTo>
                  <a:pt x="323850" y="505968"/>
                </a:lnTo>
                <a:lnTo>
                  <a:pt x="271329" y="502656"/>
                </a:lnTo>
                <a:lnTo>
                  <a:pt x="221504" y="493068"/>
                </a:lnTo>
                <a:lnTo>
                  <a:pt x="175040" y="477726"/>
                </a:lnTo>
                <a:lnTo>
                  <a:pt x="132606" y="457151"/>
                </a:lnTo>
                <a:lnTo>
                  <a:pt x="94869" y="431863"/>
                </a:lnTo>
                <a:lnTo>
                  <a:pt x="62496" y="402384"/>
                </a:lnTo>
                <a:lnTo>
                  <a:pt x="36155" y="369236"/>
                </a:lnTo>
                <a:lnTo>
                  <a:pt x="16514" y="332939"/>
                </a:lnTo>
                <a:lnTo>
                  <a:pt x="4239" y="294014"/>
                </a:lnTo>
                <a:lnTo>
                  <a:pt x="0" y="25298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00621" y="1942033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6804" y="198882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1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1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6804" y="1988820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1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56575" y="2013966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5421" y="1413510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80">
                <a:moveTo>
                  <a:pt x="0" y="576072"/>
                </a:moveTo>
                <a:lnTo>
                  <a:pt x="5760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36002" y="1390650"/>
            <a:ext cx="538480" cy="599440"/>
          </a:xfrm>
          <a:custGeom>
            <a:avLst/>
            <a:gdLst/>
            <a:ahLst/>
            <a:cxnLst/>
            <a:rect l="l" t="t" r="r" b="b"/>
            <a:pathLst>
              <a:path w="538479" h="599439">
                <a:moveTo>
                  <a:pt x="0" y="0"/>
                </a:moveTo>
                <a:lnTo>
                  <a:pt x="537972" y="598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60347" y="2566416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323850" y="0"/>
                </a:moveTo>
                <a:lnTo>
                  <a:pt x="271329" y="3311"/>
                </a:lnTo>
                <a:lnTo>
                  <a:pt x="221504" y="12899"/>
                </a:lnTo>
                <a:lnTo>
                  <a:pt x="175040" y="28241"/>
                </a:lnTo>
                <a:lnTo>
                  <a:pt x="132606" y="48816"/>
                </a:lnTo>
                <a:lnTo>
                  <a:pt x="94868" y="74104"/>
                </a:lnTo>
                <a:lnTo>
                  <a:pt x="62496" y="103583"/>
                </a:lnTo>
                <a:lnTo>
                  <a:pt x="36155" y="136731"/>
                </a:lnTo>
                <a:lnTo>
                  <a:pt x="16514" y="173028"/>
                </a:lnTo>
                <a:lnTo>
                  <a:pt x="4239" y="211953"/>
                </a:lnTo>
                <a:lnTo>
                  <a:pt x="0" y="252984"/>
                </a:lnTo>
                <a:lnTo>
                  <a:pt x="4239" y="294014"/>
                </a:lnTo>
                <a:lnTo>
                  <a:pt x="16514" y="332939"/>
                </a:lnTo>
                <a:lnTo>
                  <a:pt x="36155" y="369236"/>
                </a:lnTo>
                <a:lnTo>
                  <a:pt x="62496" y="402384"/>
                </a:lnTo>
                <a:lnTo>
                  <a:pt x="94868" y="431863"/>
                </a:lnTo>
                <a:lnTo>
                  <a:pt x="132606" y="457151"/>
                </a:lnTo>
                <a:lnTo>
                  <a:pt x="175040" y="477726"/>
                </a:lnTo>
                <a:lnTo>
                  <a:pt x="221504" y="493068"/>
                </a:lnTo>
                <a:lnTo>
                  <a:pt x="271329" y="502656"/>
                </a:lnTo>
                <a:lnTo>
                  <a:pt x="323850" y="505968"/>
                </a:lnTo>
                <a:lnTo>
                  <a:pt x="376370" y="502656"/>
                </a:lnTo>
                <a:lnTo>
                  <a:pt x="426195" y="493068"/>
                </a:lnTo>
                <a:lnTo>
                  <a:pt x="472659" y="477726"/>
                </a:lnTo>
                <a:lnTo>
                  <a:pt x="515093" y="457151"/>
                </a:lnTo>
                <a:lnTo>
                  <a:pt x="552831" y="431863"/>
                </a:lnTo>
                <a:lnTo>
                  <a:pt x="585203" y="402384"/>
                </a:lnTo>
                <a:lnTo>
                  <a:pt x="611544" y="369236"/>
                </a:lnTo>
                <a:lnTo>
                  <a:pt x="631185" y="332939"/>
                </a:lnTo>
                <a:lnTo>
                  <a:pt x="643460" y="294014"/>
                </a:lnTo>
                <a:lnTo>
                  <a:pt x="647700" y="252984"/>
                </a:lnTo>
                <a:lnTo>
                  <a:pt x="643460" y="211953"/>
                </a:lnTo>
                <a:lnTo>
                  <a:pt x="631185" y="173028"/>
                </a:lnTo>
                <a:lnTo>
                  <a:pt x="611544" y="136731"/>
                </a:lnTo>
                <a:lnTo>
                  <a:pt x="585203" y="103583"/>
                </a:lnTo>
                <a:lnTo>
                  <a:pt x="552831" y="74104"/>
                </a:lnTo>
                <a:lnTo>
                  <a:pt x="515093" y="48816"/>
                </a:lnTo>
                <a:lnTo>
                  <a:pt x="472659" y="28241"/>
                </a:lnTo>
                <a:lnTo>
                  <a:pt x="426195" y="12899"/>
                </a:lnTo>
                <a:lnTo>
                  <a:pt x="376370" y="331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60347" y="2566416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0" y="252984"/>
                </a:moveTo>
                <a:lnTo>
                  <a:pt x="4239" y="211953"/>
                </a:lnTo>
                <a:lnTo>
                  <a:pt x="16514" y="173028"/>
                </a:lnTo>
                <a:lnTo>
                  <a:pt x="36155" y="136731"/>
                </a:lnTo>
                <a:lnTo>
                  <a:pt x="62496" y="103583"/>
                </a:lnTo>
                <a:lnTo>
                  <a:pt x="94868" y="74104"/>
                </a:lnTo>
                <a:lnTo>
                  <a:pt x="132606" y="48816"/>
                </a:lnTo>
                <a:lnTo>
                  <a:pt x="175040" y="28241"/>
                </a:lnTo>
                <a:lnTo>
                  <a:pt x="221504" y="12899"/>
                </a:lnTo>
                <a:lnTo>
                  <a:pt x="271329" y="3311"/>
                </a:lnTo>
                <a:lnTo>
                  <a:pt x="323850" y="0"/>
                </a:lnTo>
                <a:lnTo>
                  <a:pt x="376370" y="3311"/>
                </a:lnTo>
                <a:lnTo>
                  <a:pt x="426195" y="12899"/>
                </a:lnTo>
                <a:lnTo>
                  <a:pt x="472659" y="28241"/>
                </a:lnTo>
                <a:lnTo>
                  <a:pt x="515093" y="48816"/>
                </a:lnTo>
                <a:lnTo>
                  <a:pt x="552831" y="74104"/>
                </a:lnTo>
                <a:lnTo>
                  <a:pt x="585203" y="103583"/>
                </a:lnTo>
                <a:lnTo>
                  <a:pt x="611544" y="136731"/>
                </a:lnTo>
                <a:lnTo>
                  <a:pt x="631185" y="173028"/>
                </a:lnTo>
                <a:lnTo>
                  <a:pt x="643460" y="211953"/>
                </a:lnTo>
                <a:lnTo>
                  <a:pt x="647700" y="252984"/>
                </a:lnTo>
                <a:lnTo>
                  <a:pt x="643460" y="294014"/>
                </a:lnTo>
                <a:lnTo>
                  <a:pt x="631185" y="332939"/>
                </a:lnTo>
                <a:lnTo>
                  <a:pt x="611544" y="369236"/>
                </a:lnTo>
                <a:lnTo>
                  <a:pt x="585203" y="402384"/>
                </a:lnTo>
                <a:lnTo>
                  <a:pt x="552831" y="431863"/>
                </a:lnTo>
                <a:lnTo>
                  <a:pt x="515093" y="457151"/>
                </a:lnTo>
                <a:lnTo>
                  <a:pt x="472659" y="477726"/>
                </a:lnTo>
                <a:lnTo>
                  <a:pt x="426195" y="493068"/>
                </a:lnTo>
                <a:lnTo>
                  <a:pt x="376370" y="502656"/>
                </a:lnTo>
                <a:lnTo>
                  <a:pt x="323850" y="505968"/>
                </a:lnTo>
                <a:lnTo>
                  <a:pt x="271329" y="502656"/>
                </a:lnTo>
                <a:lnTo>
                  <a:pt x="221504" y="493068"/>
                </a:lnTo>
                <a:lnTo>
                  <a:pt x="175040" y="477726"/>
                </a:lnTo>
                <a:lnTo>
                  <a:pt x="132606" y="457151"/>
                </a:lnTo>
                <a:lnTo>
                  <a:pt x="94868" y="431863"/>
                </a:lnTo>
                <a:lnTo>
                  <a:pt x="62496" y="402384"/>
                </a:lnTo>
                <a:lnTo>
                  <a:pt x="36155" y="369236"/>
                </a:lnTo>
                <a:lnTo>
                  <a:pt x="16514" y="332939"/>
                </a:lnTo>
                <a:lnTo>
                  <a:pt x="4239" y="294014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459483" y="2591816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24611" y="3645408"/>
            <a:ext cx="1150620" cy="504825"/>
          </a:xfrm>
          <a:custGeom>
            <a:avLst/>
            <a:gdLst/>
            <a:ahLst/>
            <a:cxnLst/>
            <a:rect l="l" t="t" r="r" b="b"/>
            <a:pathLst>
              <a:path w="1150620" h="504825">
                <a:moveTo>
                  <a:pt x="575310" y="0"/>
                </a:moveTo>
                <a:lnTo>
                  <a:pt x="512622" y="1479"/>
                </a:lnTo>
                <a:lnTo>
                  <a:pt x="451890" y="5816"/>
                </a:lnTo>
                <a:lnTo>
                  <a:pt x="393465" y="12856"/>
                </a:lnTo>
                <a:lnTo>
                  <a:pt x="337696" y="22445"/>
                </a:lnTo>
                <a:lnTo>
                  <a:pt x="284937" y="34431"/>
                </a:lnTo>
                <a:lnTo>
                  <a:pt x="235536" y="48658"/>
                </a:lnTo>
                <a:lnTo>
                  <a:pt x="189846" y="64973"/>
                </a:lnTo>
                <a:lnTo>
                  <a:pt x="148216" y="83223"/>
                </a:lnTo>
                <a:lnTo>
                  <a:pt x="110999" y="103254"/>
                </a:lnTo>
                <a:lnTo>
                  <a:pt x="78545" y="124911"/>
                </a:lnTo>
                <a:lnTo>
                  <a:pt x="29329" y="172492"/>
                </a:lnTo>
                <a:lnTo>
                  <a:pt x="3375" y="224736"/>
                </a:lnTo>
                <a:lnTo>
                  <a:pt x="0" y="252222"/>
                </a:lnTo>
                <a:lnTo>
                  <a:pt x="3375" y="279707"/>
                </a:lnTo>
                <a:lnTo>
                  <a:pt x="29329" y="331951"/>
                </a:lnTo>
                <a:lnTo>
                  <a:pt x="78545" y="379532"/>
                </a:lnTo>
                <a:lnTo>
                  <a:pt x="110999" y="401189"/>
                </a:lnTo>
                <a:lnTo>
                  <a:pt x="148216" y="421220"/>
                </a:lnTo>
                <a:lnTo>
                  <a:pt x="189846" y="439470"/>
                </a:lnTo>
                <a:lnTo>
                  <a:pt x="235536" y="455785"/>
                </a:lnTo>
                <a:lnTo>
                  <a:pt x="284937" y="470012"/>
                </a:lnTo>
                <a:lnTo>
                  <a:pt x="337696" y="481998"/>
                </a:lnTo>
                <a:lnTo>
                  <a:pt x="393465" y="491587"/>
                </a:lnTo>
                <a:lnTo>
                  <a:pt x="451890" y="498627"/>
                </a:lnTo>
                <a:lnTo>
                  <a:pt x="512622" y="502964"/>
                </a:lnTo>
                <a:lnTo>
                  <a:pt x="575310" y="504444"/>
                </a:lnTo>
                <a:lnTo>
                  <a:pt x="637995" y="502964"/>
                </a:lnTo>
                <a:lnTo>
                  <a:pt x="698725" y="498627"/>
                </a:lnTo>
                <a:lnTo>
                  <a:pt x="757150" y="491587"/>
                </a:lnTo>
                <a:lnTo>
                  <a:pt x="812917" y="481998"/>
                </a:lnTo>
                <a:lnTo>
                  <a:pt x="865677" y="470012"/>
                </a:lnTo>
                <a:lnTo>
                  <a:pt x="915077" y="455785"/>
                </a:lnTo>
                <a:lnTo>
                  <a:pt x="960768" y="439470"/>
                </a:lnTo>
                <a:lnTo>
                  <a:pt x="1002398" y="421220"/>
                </a:lnTo>
                <a:lnTo>
                  <a:pt x="1039616" y="401189"/>
                </a:lnTo>
                <a:lnTo>
                  <a:pt x="1072071" y="379532"/>
                </a:lnTo>
                <a:lnTo>
                  <a:pt x="1121289" y="331951"/>
                </a:lnTo>
                <a:lnTo>
                  <a:pt x="1147244" y="279707"/>
                </a:lnTo>
                <a:lnTo>
                  <a:pt x="1150620" y="252222"/>
                </a:lnTo>
                <a:lnTo>
                  <a:pt x="1147244" y="224736"/>
                </a:lnTo>
                <a:lnTo>
                  <a:pt x="1121289" y="172492"/>
                </a:lnTo>
                <a:lnTo>
                  <a:pt x="1072071" y="124911"/>
                </a:lnTo>
                <a:lnTo>
                  <a:pt x="1039616" y="103254"/>
                </a:lnTo>
                <a:lnTo>
                  <a:pt x="1002398" y="83223"/>
                </a:lnTo>
                <a:lnTo>
                  <a:pt x="960768" y="64973"/>
                </a:lnTo>
                <a:lnTo>
                  <a:pt x="915077" y="48658"/>
                </a:lnTo>
                <a:lnTo>
                  <a:pt x="865677" y="34431"/>
                </a:lnTo>
                <a:lnTo>
                  <a:pt x="812917" y="22445"/>
                </a:lnTo>
                <a:lnTo>
                  <a:pt x="757150" y="12856"/>
                </a:lnTo>
                <a:lnTo>
                  <a:pt x="698725" y="5816"/>
                </a:lnTo>
                <a:lnTo>
                  <a:pt x="637995" y="1479"/>
                </a:lnTo>
                <a:lnTo>
                  <a:pt x="57531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4611" y="3645408"/>
            <a:ext cx="1150620" cy="504825"/>
          </a:xfrm>
          <a:custGeom>
            <a:avLst/>
            <a:gdLst/>
            <a:ahLst/>
            <a:cxnLst/>
            <a:rect l="l" t="t" r="r" b="b"/>
            <a:pathLst>
              <a:path w="1150620" h="504825">
                <a:moveTo>
                  <a:pt x="0" y="252222"/>
                </a:moveTo>
                <a:lnTo>
                  <a:pt x="13269" y="198108"/>
                </a:lnTo>
                <a:lnTo>
                  <a:pt x="51204" y="148042"/>
                </a:lnTo>
                <a:lnTo>
                  <a:pt x="110999" y="103254"/>
                </a:lnTo>
                <a:lnTo>
                  <a:pt x="148216" y="83223"/>
                </a:lnTo>
                <a:lnTo>
                  <a:pt x="189846" y="64973"/>
                </a:lnTo>
                <a:lnTo>
                  <a:pt x="235536" y="48658"/>
                </a:lnTo>
                <a:lnTo>
                  <a:pt x="284937" y="34431"/>
                </a:lnTo>
                <a:lnTo>
                  <a:pt x="337696" y="22445"/>
                </a:lnTo>
                <a:lnTo>
                  <a:pt x="393465" y="12856"/>
                </a:lnTo>
                <a:lnTo>
                  <a:pt x="451890" y="5816"/>
                </a:lnTo>
                <a:lnTo>
                  <a:pt x="512622" y="1479"/>
                </a:lnTo>
                <a:lnTo>
                  <a:pt x="575310" y="0"/>
                </a:lnTo>
                <a:lnTo>
                  <a:pt x="637995" y="1479"/>
                </a:lnTo>
                <a:lnTo>
                  <a:pt x="698725" y="5816"/>
                </a:lnTo>
                <a:lnTo>
                  <a:pt x="757150" y="12856"/>
                </a:lnTo>
                <a:lnTo>
                  <a:pt x="812917" y="22445"/>
                </a:lnTo>
                <a:lnTo>
                  <a:pt x="865677" y="34431"/>
                </a:lnTo>
                <a:lnTo>
                  <a:pt x="915077" y="48658"/>
                </a:lnTo>
                <a:lnTo>
                  <a:pt x="960768" y="64973"/>
                </a:lnTo>
                <a:lnTo>
                  <a:pt x="1002398" y="83223"/>
                </a:lnTo>
                <a:lnTo>
                  <a:pt x="1039616" y="103254"/>
                </a:lnTo>
                <a:lnTo>
                  <a:pt x="1072071" y="124911"/>
                </a:lnTo>
                <a:lnTo>
                  <a:pt x="1121289" y="172492"/>
                </a:lnTo>
                <a:lnTo>
                  <a:pt x="1147244" y="224736"/>
                </a:lnTo>
                <a:lnTo>
                  <a:pt x="1150620" y="252222"/>
                </a:lnTo>
                <a:lnTo>
                  <a:pt x="1147244" y="279707"/>
                </a:lnTo>
                <a:lnTo>
                  <a:pt x="1121289" y="331951"/>
                </a:lnTo>
                <a:lnTo>
                  <a:pt x="1072071" y="379532"/>
                </a:lnTo>
                <a:lnTo>
                  <a:pt x="1039616" y="401189"/>
                </a:lnTo>
                <a:lnTo>
                  <a:pt x="1002398" y="421220"/>
                </a:lnTo>
                <a:lnTo>
                  <a:pt x="960768" y="439470"/>
                </a:lnTo>
                <a:lnTo>
                  <a:pt x="915077" y="455785"/>
                </a:lnTo>
                <a:lnTo>
                  <a:pt x="865677" y="470012"/>
                </a:lnTo>
                <a:lnTo>
                  <a:pt x="812917" y="481998"/>
                </a:lnTo>
                <a:lnTo>
                  <a:pt x="757150" y="491587"/>
                </a:lnTo>
                <a:lnTo>
                  <a:pt x="698725" y="498627"/>
                </a:lnTo>
                <a:lnTo>
                  <a:pt x="637995" y="502964"/>
                </a:lnTo>
                <a:lnTo>
                  <a:pt x="575310" y="504444"/>
                </a:lnTo>
                <a:lnTo>
                  <a:pt x="512622" y="502964"/>
                </a:lnTo>
                <a:lnTo>
                  <a:pt x="451890" y="498627"/>
                </a:lnTo>
                <a:lnTo>
                  <a:pt x="393465" y="491587"/>
                </a:lnTo>
                <a:lnTo>
                  <a:pt x="337696" y="481998"/>
                </a:lnTo>
                <a:lnTo>
                  <a:pt x="284937" y="470012"/>
                </a:lnTo>
                <a:lnTo>
                  <a:pt x="235536" y="455785"/>
                </a:lnTo>
                <a:lnTo>
                  <a:pt x="189846" y="439470"/>
                </a:lnTo>
                <a:lnTo>
                  <a:pt x="148216" y="421220"/>
                </a:lnTo>
                <a:lnTo>
                  <a:pt x="110999" y="401189"/>
                </a:lnTo>
                <a:lnTo>
                  <a:pt x="78545" y="379532"/>
                </a:lnTo>
                <a:lnTo>
                  <a:pt x="29329" y="331951"/>
                </a:lnTo>
                <a:lnTo>
                  <a:pt x="3375" y="279707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5434" y="3669613"/>
            <a:ext cx="590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052827" y="364693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1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2827" y="364693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251710" y="367169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01446" y="3071622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80" h="576579">
                <a:moveTo>
                  <a:pt x="0" y="576071"/>
                </a:moveTo>
                <a:lnTo>
                  <a:pt x="5760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2026" y="3048761"/>
            <a:ext cx="538480" cy="599440"/>
          </a:xfrm>
          <a:custGeom>
            <a:avLst/>
            <a:gdLst/>
            <a:ahLst/>
            <a:cxnLst/>
            <a:rect l="l" t="t" r="r" b="b"/>
            <a:pathLst>
              <a:path w="538480" h="599439">
                <a:moveTo>
                  <a:pt x="0" y="0"/>
                </a:moveTo>
                <a:lnTo>
                  <a:pt x="537972" y="59893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57828" y="2589276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1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57828" y="2589276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56964" y="2614041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22092" y="3666744"/>
            <a:ext cx="1405255" cy="504825"/>
          </a:xfrm>
          <a:custGeom>
            <a:avLst/>
            <a:gdLst/>
            <a:ahLst/>
            <a:cxnLst/>
            <a:rect l="l" t="t" r="r" b="b"/>
            <a:pathLst>
              <a:path w="1405254" h="504825">
                <a:moveTo>
                  <a:pt x="702563" y="0"/>
                </a:moveTo>
                <a:lnTo>
                  <a:pt x="634907" y="1154"/>
                </a:lnTo>
                <a:lnTo>
                  <a:pt x="569068" y="4547"/>
                </a:lnTo>
                <a:lnTo>
                  <a:pt x="505343" y="10072"/>
                </a:lnTo>
                <a:lnTo>
                  <a:pt x="444025" y="17625"/>
                </a:lnTo>
                <a:lnTo>
                  <a:pt x="385410" y="27099"/>
                </a:lnTo>
                <a:lnTo>
                  <a:pt x="329791" y="38389"/>
                </a:lnTo>
                <a:lnTo>
                  <a:pt x="277463" y="51390"/>
                </a:lnTo>
                <a:lnTo>
                  <a:pt x="228721" y="65995"/>
                </a:lnTo>
                <a:lnTo>
                  <a:pt x="183860" y="82099"/>
                </a:lnTo>
                <a:lnTo>
                  <a:pt x="143173" y="99596"/>
                </a:lnTo>
                <a:lnTo>
                  <a:pt x="106955" y="118381"/>
                </a:lnTo>
                <a:lnTo>
                  <a:pt x="49106" y="159393"/>
                </a:lnTo>
                <a:lnTo>
                  <a:pt x="12669" y="204288"/>
                </a:lnTo>
                <a:lnTo>
                  <a:pt x="0" y="252221"/>
                </a:lnTo>
                <a:lnTo>
                  <a:pt x="3216" y="276515"/>
                </a:lnTo>
                <a:lnTo>
                  <a:pt x="28064" y="323035"/>
                </a:lnTo>
                <a:lnTo>
                  <a:pt x="75502" y="366094"/>
                </a:lnTo>
                <a:lnTo>
                  <a:pt x="143173" y="404847"/>
                </a:lnTo>
                <a:lnTo>
                  <a:pt x="183860" y="422344"/>
                </a:lnTo>
                <a:lnTo>
                  <a:pt x="228721" y="438448"/>
                </a:lnTo>
                <a:lnTo>
                  <a:pt x="277463" y="453053"/>
                </a:lnTo>
                <a:lnTo>
                  <a:pt x="329791" y="466054"/>
                </a:lnTo>
                <a:lnTo>
                  <a:pt x="385410" y="477344"/>
                </a:lnTo>
                <a:lnTo>
                  <a:pt x="444025" y="486818"/>
                </a:lnTo>
                <a:lnTo>
                  <a:pt x="505343" y="494371"/>
                </a:lnTo>
                <a:lnTo>
                  <a:pt x="569068" y="499896"/>
                </a:lnTo>
                <a:lnTo>
                  <a:pt x="634907" y="503289"/>
                </a:lnTo>
                <a:lnTo>
                  <a:pt x="702563" y="504443"/>
                </a:lnTo>
                <a:lnTo>
                  <a:pt x="770220" y="503289"/>
                </a:lnTo>
                <a:lnTo>
                  <a:pt x="836059" y="499896"/>
                </a:lnTo>
                <a:lnTo>
                  <a:pt x="899784" y="494371"/>
                </a:lnTo>
                <a:lnTo>
                  <a:pt x="961102" y="486818"/>
                </a:lnTo>
                <a:lnTo>
                  <a:pt x="1019717" y="477344"/>
                </a:lnTo>
                <a:lnTo>
                  <a:pt x="1075336" y="466054"/>
                </a:lnTo>
                <a:lnTo>
                  <a:pt x="1127664" y="453053"/>
                </a:lnTo>
                <a:lnTo>
                  <a:pt x="1176406" y="438448"/>
                </a:lnTo>
                <a:lnTo>
                  <a:pt x="1221267" y="422344"/>
                </a:lnTo>
                <a:lnTo>
                  <a:pt x="1261954" y="404847"/>
                </a:lnTo>
                <a:lnTo>
                  <a:pt x="1298172" y="386062"/>
                </a:lnTo>
                <a:lnTo>
                  <a:pt x="1356021" y="345050"/>
                </a:lnTo>
                <a:lnTo>
                  <a:pt x="1392458" y="300155"/>
                </a:lnTo>
                <a:lnTo>
                  <a:pt x="1405128" y="252221"/>
                </a:lnTo>
                <a:lnTo>
                  <a:pt x="1401911" y="227928"/>
                </a:lnTo>
                <a:lnTo>
                  <a:pt x="1377063" y="181408"/>
                </a:lnTo>
                <a:lnTo>
                  <a:pt x="1329625" y="138349"/>
                </a:lnTo>
                <a:lnTo>
                  <a:pt x="1261954" y="99596"/>
                </a:lnTo>
                <a:lnTo>
                  <a:pt x="1221267" y="82099"/>
                </a:lnTo>
                <a:lnTo>
                  <a:pt x="1176406" y="65995"/>
                </a:lnTo>
                <a:lnTo>
                  <a:pt x="1127664" y="51390"/>
                </a:lnTo>
                <a:lnTo>
                  <a:pt x="1075336" y="38389"/>
                </a:lnTo>
                <a:lnTo>
                  <a:pt x="1019717" y="27099"/>
                </a:lnTo>
                <a:lnTo>
                  <a:pt x="961102" y="17625"/>
                </a:lnTo>
                <a:lnTo>
                  <a:pt x="899784" y="10072"/>
                </a:lnTo>
                <a:lnTo>
                  <a:pt x="836059" y="4547"/>
                </a:lnTo>
                <a:lnTo>
                  <a:pt x="770220" y="1154"/>
                </a:lnTo>
                <a:lnTo>
                  <a:pt x="70256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22092" y="3666744"/>
            <a:ext cx="1405255" cy="504825"/>
          </a:xfrm>
          <a:custGeom>
            <a:avLst/>
            <a:gdLst/>
            <a:ahLst/>
            <a:cxnLst/>
            <a:rect l="l" t="t" r="r" b="b"/>
            <a:pathLst>
              <a:path w="1405254" h="504825">
                <a:moveTo>
                  <a:pt x="0" y="252221"/>
                </a:moveTo>
                <a:lnTo>
                  <a:pt x="12669" y="204288"/>
                </a:lnTo>
                <a:lnTo>
                  <a:pt x="49106" y="159393"/>
                </a:lnTo>
                <a:lnTo>
                  <a:pt x="106955" y="118381"/>
                </a:lnTo>
                <a:lnTo>
                  <a:pt x="143173" y="99596"/>
                </a:lnTo>
                <a:lnTo>
                  <a:pt x="183860" y="82099"/>
                </a:lnTo>
                <a:lnTo>
                  <a:pt x="228721" y="65995"/>
                </a:lnTo>
                <a:lnTo>
                  <a:pt x="277463" y="51390"/>
                </a:lnTo>
                <a:lnTo>
                  <a:pt x="329791" y="38389"/>
                </a:lnTo>
                <a:lnTo>
                  <a:pt x="385410" y="27099"/>
                </a:lnTo>
                <a:lnTo>
                  <a:pt x="444025" y="17625"/>
                </a:lnTo>
                <a:lnTo>
                  <a:pt x="505343" y="10072"/>
                </a:lnTo>
                <a:lnTo>
                  <a:pt x="569068" y="4547"/>
                </a:lnTo>
                <a:lnTo>
                  <a:pt x="634907" y="1154"/>
                </a:lnTo>
                <a:lnTo>
                  <a:pt x="702563" y="0"/>
                </a:lnTo>
                <a:lnTo>
                  <a:pt x="770220" y="1154"/>
                </a:lnTo>
                <a:lnTo>
                  <a:pt x="836059" y="4547"/>
                </a:lnTo>
                <a:lnTo>
                  <a:pt x="899784" y="10072"/>
                </a:lnTo>
                <a:lnTo>
                  <a:pt x="961102" y="17625"/>
                </a:lnTo>
                <a:lnTo>
                  <a:pt x="1019717" y="27099"/>
                </a:lnTo>
                <a:lnTo>
                  <a:pt x="1075336" y="38389"/>
                </a:lnTo>
                <a:lnTo>
                  <a:pt x="1127664" y="51390"/>
                </a:lnTo>
                <a:lnTo>
                  <a:pt x="1176406" y="65995"/>
                </a:lnTo>
                <a:lnTo>
                  <a:pt x="1221267" y="82099"/>
                </a:lnTo>
                <a:lnTo>
                  <a:pt x="1261954" y="99596"/>
                </a:lnTo>
                <a:lnTo>
                  <a:pt x="1298172" y="118381"/>
                </a:lnTo>
                <a:lnTo>
                  <a:pt x="1356021" y="159393"/>
                </a:lnTo>
                <a:lnTo>
                  <a:pt x="1392458" y="204288"/>
                </a:lnTo>
                <a:lnTo>
                  <a:pt x="1405128" y="252221"/>
                </a:lnTo>
                <a:lnTo>
                  <a:pt x="1401911" y="276515"/>
                </a:lnTo>
                <a:lnTo>
                  <a:pt x="1377063" y="323035"/>
                </a:lnTo>
                <a:lnTo>
                  <a:pt x="1329625" y="366094"/>
                </a:lnTo>
                <a:lnTo>
                  <a:pt x="1261954" y="404847"/>
                </a:lnTo>
                <a:lnTo>
                  <a:pt x="1221267" y="422344"/>
                </a:lnTo>
                <a:lnTo>
                  <a:pt x="1176406" y="438448"/>
                </a:lnTo>
                <a:lnTo>
                  <a:pt x="1127664" y="453053"/>
                </a:lnTo>
                <a:lnTo>
                  <a:pt x="1075336" y="466054"/>
                </a:lnTo>
                <a:lnTo>
                  <a:pt x="1019717" y="477344"/>
                </a:lnTo>
                <a:lnTo>
                  <a:pt x="961102" y="486818"/>
                </a:lnTo>
                <a:lnTo>
                  <a:pt x="899784" y="494371"/>
                </a:lnTo>
                <a:lnTo>
                  <a:pt x="836059" y="499896"/>
                </a:lnTo>
                <a:lnTo>
                  <a:pt x="770220" y="503289"/>
                </a:lnTo>
                <a:lnTo>
                  <a:pt x="702563" y="504443"/>
                </a:lnTo>
                <a:lnTo>
                  <a:pt x="634907" y="503289"/>
                </a:lnTo>
                <a:lnTo>
                  <a:pt x="569068" y="499896"/>
                </a:lnTo>
                <a:lnTo>
                  <a:pt x="505343" y="494371"/>
                </a:lnTo>
                <a:lnTo>
                  <a:pt x="444025" y="486818"/>
                </a:lnTo>
                <a:lnTo>
                  <a:pt x="385410" y="477344"/>
                </a:lnTo>
                <a:lnTo>
                  <a:pt x="329791" y="466054"/>
                </a:lnTo>
                <a:lnTo>
                  <a:pt x="277463" y="453053"/>
                </a:lnTo>
                <a:lnTo>
                  <a:pt x="228721" y="438448"/>
                </a:lnTo>
                <a:lnTo>
                  <a:pt x="183860" y="422344"/>
                </a:lnTo>
                <a:lnTo>
                  <a:pt x="143173" y="404847"/>
                </a:lnTo>
                <a:lnTo>
                  <a:pt x="106955" y="386062"/>
                </a:lnTo>
                <a:lnTo>
                  <a:pt x="49106" y="345050"/>
                </a:lnTo>
                <a:lnTo>
                  <a:pt x="12669" y="300155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50308" y="36682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1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1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1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50308" y="36682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1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61105" y="3693617"/>
            <a:ext cx="19399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00530" algn="l"/>
              </a:tabLst>
            </a:pPr>
            <a:r>
              <a:rPr sz="3200" b="1" dirty="0">
                <a:latin typeface="Arial"/>
                <a:cs typeface="Arial"/>
              </a:rPr>
              <a:t>2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5	9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98926" y="3092957"/>
            <a:ext cx="576580" cy="576580"/>
          </a:xfrm>
          <a:custGeom>
            <a:avLst/>
            <a:gdLst/>
            <a:ahLst/>
            <a:cxnLst/>
            <a:rect l="l" t="t" r="r" b="b"/>
            <a:pathLst>
              <a:path w="576579" h="576579">
                <a:moveTo>
                  <a:pt x="0" y="576071"/>
                </a:moveTo>
                <a:lnTo>
                  <a:pt x="57607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27982" y="3071622"/>
            <a:ext cx="539750" cy="597535"/>
          </a:xfrm>
          <a:custGeom>
            <a:avLst/>
            <a:gdLst/>
            <a:ahLst/>
            <a:cxnLst/>
            <a:rect l="l" t="t" r="r" b="b"/>
            <a:pathLst>
              <a:path w="539750" h="597535">
                <a:moveTo>
                  <a:pt x="0" y="0"/>
                </a:moveTo>
                <a:lnTo>
                  <a:pt x="539495" y="59740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36108" y="3140964"/>
            <a:ext cx="721360" cy="216535"/>
          </a:xfrm>
          <a:custGeom>
            <a:avLst/>
            <a:gdLst/>
            <a:ahLst/>
            <a:cxnLst/>
            <a:rect l="l" t="t" r="r" b="b"/>
            <a:pathLst>
              <a:path w="721360" h="216535">
                <a:moveTo>
                  <a:pt x="540257" y="0"/>
                </a:moveTo>
                <a:lnTo>
                  <a:pt x="540257" y="54101"/>
                </a:lnTo>
                <a:lnTo>
                  <a:pt x="0" y="54101"/>
                </a:lnTo>
                <a:lnTo>
                  <a:pt x="0" y="162306"/>
                </a:lnTo>
                <a:lnTo>
                  <a:pt x="540257" y="162306"/>
                </a:lnTo>
                <a:lnTo>
                  <a:pt x="540257" y="216408"/>
                </a:lnTo>
                <a:lnTo>
                  <a:pt x="720851" y="108203"/>
                </a:lnTo>
                <a:lnTo>
                  <a:pt x="540257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4144" y="1557527"/>
            <a:ext cx="721360" cy="215265"/>
          </a:xfrm>
          <a:custGeom>
            <a:avLst/>
            <a:gdLst/>
            <a:ahLst/>
            <a:cxnLst/>
            <a:rect l="l" t="t" r="r" b="b"/>
            <a:pathLst>
              <a:path w="721360" h="215264">
                <a:moveTo>
                  <a:pt x="541527" y="0"/>
                </a:moveTo>
                <a:lnTo>
                  <a:pt x="541527" y="53721"/>
                </a:lnTo>
                <a:lnTo>
                  <a:pt x="0" y="53721"/>
                </a:lnTo>
                <a:lnTo>
                  <a:pt x="0" y="161162"/>
                </a:lnTo>
                <a:lnTo>
                  <a:pt x="541527" y="161162"/>
                </a:lnTo>
                <a:lnTo>
                  <a:pt x="541527" y="214884"/>
                </a:lnTo>
                <a:lnTo>
                  <a:pt x="720851" y="107442"/>
                </a:lnTo>
                <a:lnTo>
                  <a:pt x="541527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04659" y="2708148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647700" y="0"/>
                </a:moveTo>
                <a:lnTo>
                  <a:pt x="581469" y="1301"/>
                </a:lnTo>
                <a:lnTo>
                  <a:pt x="517153" y="5123"/>
                </a:lnTo>
                <a:lnTo>
                  <a:pt x="455077" y="11337"/>
                </a:lnTo>
                <a:lnTo>
                  <a:pt x="395567" y="19817"/>
                </a:lnTo>
                <a:lnTo>
                  <a:pt x="338948" y="30437"/>
                </a:lnTo>
                <a:lnTo>
                  <a:pt x="285545" y="43070"/>
                </a:lnTo>
                <a:lnTo>
                  <a:pt x="235684" y="57588"/>
                </a:lnTo>
                <a:lnTo>
                  <a:pt x="189690" y="73866"/>
                </a:lnTo>
                <a:lnTo>
                  <a:pt x="147888" y="91776"/>
                </a:lnTo>
                <a:lnTo>
                  <a:pt x="110605" y="111193"/>
                </a:lnTo>
                <a:lnTo>
                  <a:pt x="78164" y="131988"/>
                </a:lnTo>
                <a:lnTo>
                  <a:pt x="29115" y="177211"/>
                </a:lnTo>
                <a:lnTo>
                  <a:pt x="3343" y="226430"/>
                </a:lnTo>
                <a:lnTo>
                  <a:pt x="0" y="252222"/>
                </a:lnTo>
                <a:lnTo>
                  <a:pt x="3343" y="278013"/>
                </a:lnTo>
                <a:lnTo>
                  <a:pt x="29115" y="327232"/>
                </a:lnTo>
                <a:lnTo>
                  <a:pt x="78164" y="372455"/>
                </a:lnTo>
                <a:lnTo>
                  <a:pt x="110605" y="393250"/>
                </a:lnTo>
                <a:lnTo>
                  <a:pt x="147888" y="412667"/>
                </a:lnTo>
                <a:lnTo>
                  <a:pt x="189690" y="430577"/>
                </a:lnTo>
                <a:lnTo>
                  <a:pt x="235684" y="446855"/>
                </a:lnTo>
                <a:lnTo>
                  <a:pt x="285545" y="461373"/>
                </a:lnTo>
                <a:lnTo>
                  <a:pt x="338948" y="474006"/>
                </a:lnTo>
                <a:lnTo>
                  <a:pt x="395567" y="484626"/>
                </a:lnTo>
                <a:lnTo>
                  <a:pt x="455077" y="493106"/>
                </a:lnTo>
                <a:lnTo>
                  <a:pt x="517153" y="499320"/>
                </a:lnTo>
                <a:lnTo>
                  <a:pt x="581469" y="503142"/>
                </a:lnTo>
                <a:lnTo>
                  <a:pt x="647700" y="504443"/>
                </a:lnTo>
                <a:lnTo>
                  <a:pt x="713930" y="503142"/>
                </a:lnTo>
                <a:lnTo>
                  <a:pt x="778246" y="499320"/>
                </a:lnTo>
                <a:lnTo>
                  <a:pt x="840322" y="493106"/>
                </a:lnTo>
                <a:lnTo>
                  <a:pt x="899832" y="484626"/>
                </a:lnTo>
                <a:lnTo>
                  <a:pt x="956451" y="474006"/>
                </a:lnTo>
                <a:lnTo>
                  <a:pt x="1009854" y="461373"/>
                </a:lnTo>
                <a:lnTo>
                  <a:pt x="1059715" y="446855"/>
                </a:lnTo>
                <a:lnTo>
                  <a:pt x="1105709" y="430577"/>
                </a:lnTo>
                <a:lnTo>
                  <a:pt x="1147511" y="412667"/>
                </a:lnTo>
                <a:lnTo>
                  <a:pt x="1184794" y="393250"/>
                </a:lnTo>
                <a:lnTo>
                  <a:pt x="1217235" y="372455"/>
                </a:lnTo>
                <a:lnTo>
                  <a:pt x="1266284" y="327232"/>
                </a:lnTo>
                <a:lnTo>
                  <a:pt x="1292056" y="278013"/>
                </a:lnTo>
                <a:lnTo>
                  <a:pt x="1295400" y="252222"/>
                </a:lnTo>
                <a:lnTo>
                  <a:pt x="1292056" y="226430"/>
                </a:lnTo>
                <a:lnTo>
                  <a:pt x="1266284" y="177211"/>
                </a:lnTo>
                <a:lnTo>
                  <a:pt x="1217235" y="131988"/>
                </a:lnTo>
                <a:lnTo>
                  <a:pt x="1184794" y="111193"/>
                </a:lnTo>
                <a:lnTo>
                  <a:pt x="1147511" y="91776"/>
                </a:lnTo>
                <a:lnTo>
                  <a:pt x="1105709" y="73866"/>
                </a:lnTo>
                <a:lnTo>
                  <a:pt x="1059715" y="57588"/>
                </a:lnTo>
                <a:lnTo>
                  <a:pt x="1009854" y="43070"/>
                </a:lnTo>
                <a:lnTo>
                  <a:pt x="956451" y="30437"/>
                </a:lnTo>
                <a:lnTo>
                  <a:pt x="899832" y="19817"/>
                </a:lnTo>
                <a:lnTo>
                  <a:pt x="840322" y="11337"/>
                </a:lnTo>
                <a:lnTo>
                  <a:pt x="778246" y="5123"/>
                </a:lnTo>
                <a:lnTo>
                  <a:pt x="713930" y="1301"/>
                </a:lnTo>
                <a:lnTo>
                  <a:pt x="647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04659" y="2708148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0" y="252222"/>
                </a:moveTo>
                <a:lnTo>
                  <a:pt x="13157" y="201384"/>
                </a:lnTo>
                <a:lnTo>
                  <a:pt x="50893" y="154037"/>
                </a:lnTo>
                <a:lnTo>
                  <a:pt x="110605" y="111193"/>
                </a:lnTo>
                <a:lnTo>
                  <a:pt x="147888" y="91776"/>
                </a:lnTo>
                <a:lnTo>
                  <a:pt x="189690" y="73866"/>
                </a:lnTo>
                <a:lnTo>
                  <a:pt x="235684" y="57588"/>
                </a:lnTo>
                <a:lnTo>
                  <a:pt x="285545" y="43070"/>
                </a:lnTo>
                <a:lnTo>
                  <a:pt x="338948" y="30437"/>
                </a:lnTo>
                <a:lnTo>
                  <a:pt x="395567" y="19817"/>
                </a:lnTo>
                <a:lnTo>
                  <a:pt x="455077" y="11337"/>
                </a:lnTo>
                <a:lnTo>
                  <a:pt x="517153" y="5123"/>
                </a:lnTo>
                <a:lnTo>
                  <a:pt x="581469" y="1301"/>
                </a:lnTo>
                <a:lnTo>
                  <a:pt x="647700" y="0"/>
                </a:lnTo>
                <a:lnTo>
                  <a:pt x="713930" y="1301"/>
                </a:lnTo>
                <a:lnTo>
                  <a:pt x="778246" y="5123"/>
                </a:lnTo>
                <a:lnTo>
                  <a:pt x="840322" y="11337"/>
                </a:lnTo>
                <a:lnTo>
                  <a:pt x="899832" y="19817"/>
                </a:lnTo>
                <a:lnTo>
                  <a:pt x="956451" y="30437"/>
                </a:lnTo>
                <a:lnTo>
                  <a:pt x="1009854" y="43070"/>
                </a:lnTo>
                <a:lnTo>
                  <a:pt x="1059715" y="57588"/>
                </a:lnTo>
                <a:lnTo>
                  <a:pt x="1105709" y="73866"/>
                </a:lnTo>
                <a:lnTo>
                  <a:pt x="1147511" y="91776"/>
                </a:lnTo>
                <a:lnTo>
                  <a:pt x="1184794" y="111193"/>
                </a:lnTo>
                <a:lnTo>
                  <a:pt x="1217235" y="131988"/>
                </a:lnTo>
                <a:lnTo>
                  <a:pt x="1266284" y="177211"/>
                </a:lnTo>
                <a:lnTo>
                  <a:pt x="1292056" y="226430"/>
                </a:lnTo>
                <a:lnTo>
                  <a:pt x="1295400" y="252222"/>
                </a:lnTo>
                <a:lnTo>
                  <a:pt x="1292056" y="278013"/>
                </a:lnTo>
                <a:lnTo>
                  <a:pt x="1266284" y="327232"/>
                </a:lnTo>
                <a:lnTo>
                  <a:pt x="1217235" y="372455"/>
                </a:lnTo>
                <a:lnTo>
                  <a:pt x="1184794" y="393250"/>
                </a:lnTo>
                <a:lnTo>
                  <a:pt x="1147511" y="412667"/>
                </a:lnTo>
                <a:lnTo>
                  <a:pt x="1105709" y="430577"/>
                </a:lnTo>
                <a:lnTo>
                  <a:pt x="1059715" y="446855"/>
                </a:lnTo>
                <a:lnTo>
                  <a:pt x="1009854" y="461373"/>
                </a:lnTo>
                <a:lnTo>
                  <a:pt x="956451" y="474006"/>
                </a:lnTo>
                <a:lnTo>
                  <a:pt x="899832" y="484626"/>
                </a:lnTo>
                <a:lnTo>
                  <a:pt x="840322" y="493106"/>
                </a:lnTo>
                <a:lnTo>
                  <a:pt x="778246" y="499320"/>
                </a:lnTo>
                <a:lnTo>
                  <a:pt x="713930" y="503142"/>
                </a:lnTo>
                <a:lnTo>
                  <a:pt x="647700" y="504443"/>
                </a:lnTo>
                <a:lnTo>
                  <a:pt x="581469" y="503142"/>
                </a:lnTo>
                <a:lnTo>
                  <a:pt x="517153" y="499320"/>
                </a:lnTo>
                <a:lnTo>
                  <a:pt x="455077" y="493106"/>
                </a:lnTo>
                <a:lnTo>
                  <a:pt x="395567" y="484626"/>
                </a:lnTo>
                <a:lnTo>
                  <a:pt x="338948" y="474006"/>
                </a:lnTo>
                <a:lnTo>
                  <a:pt x="285545" y="461373"/>
                </a:lnTo>
                <a:lnTo>
                  <a:pt x="235684" y="446855"/>
                </a:lnTo>
                <a:lnTo>
                  <a:pt x="189690" y="430577"/>
                </a:lnTo>
                <a:lnTo>
                  <a:pt x="147888" y="412667"/>
                </a:lnTo>
                <a:lnTo>
                  <a:pt x="110605" y="393250"/>
                </a:lnTo>
                <a:lnTo>
                  <a:pt x="78164" y="372455"/>
                </a:lnTo>
                <a:lnTo>
                  <a:pt x="29115" y="327232"/>
                </a:lnTo>
                <a:lnTo>
                  <a:pt x="3343" y="278013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158355" y="2733294"/>
            <a:ext cx="591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3,8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012179" y="371551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50" y="0"/>
                </a:moveTo>
                <a:lnTo>
                  <a:pt x="271329" y="3311"/>
                </a:lnTo>
                <a:lnTo>
                  <a:pt x="221504" y="12899"/>
                </a:lnTo>
                <a:lnTo>
                  <a:pt x="175040" y="28241"/>
                </a:lnTo>
                <a:lnTo>
                  <a:pt x="132606" y="48816"/>
                </a:lnTo>
                <a:lnTo>
                  <a:pt x="94868" y="74104"/>
                </a:lnTo>
                <a:lnTo>
                  <a:pt x="62496" y="103583"/>
                </a:lnTo>
                <a:lnTo>
                  <a:pt x="36155" y="136731"/>
                </a:lnTo>
                <a:lnTo>
                  <a:pt x="16514" y="173028"/>
                </a:lnTo>
                <a:lnTo>
                  <a:pt x="4239" y="211953"/>
                </a:lnTo>
                <a:lnTo>
                  <a:pt x="0" y="252983"/>
                </a:lnTo>
                <a:lnTo>
                  <a:pt x="4239" y="294014"/>
                </a:lnTo>
                <a:lnTo>
                  <a:pt x="16514" y="332939"/>
                </a:lnTo>
                <a:lnTo>
                  <a:pt x="36155" y="369236"/>
                </a:lnTo>
                <a:lnTo>
                  <a:pt x="62496" y="402384"/>
                </a:lnTo>
                <a:lnTo>
                  <a:pt x="94868" y="431863"/>
                </a:lnTo>
                <a:lnTo>
                  <a:pt x="132606" y="457151"/>
                </a:lnTo>
                <a:lnTo>
                  <a:pt x="175040" y="477726"/>
                </a:lnTo>
                <a:lnTo>
                  <a:pt x="221504" y="493068"/>
                </a:lnTo>
                <a:lnTo>
                  <a:pt x="271329" y="502656"/>
                </a:lnTo>
                <a:lnTo>
                  <a:pt x="323850" y="505968"/>
                </a:lnTo>
                <a:lnTo>
                  <a:pt x="376370" y="502656"/>
                </a:lnTo>
                <a:lnTo>
                  <a:pt x="426195" y="493068"/>
                </a:lnTo>
                <a:lnTo>
                  <a:pt x="472659" y="477726"/>
                </a:lnTo>
                <a:lnTo>
                  <a:pt x="515093" y="457151"/>
                </a:lnTo>
                <a:lnTo>
                  <a:pt x="552830" y="431863"/>
                </a:lnTo>
                <a:lnTo>
                  <a:pt x="585203" y="402384"/>
                </a:lnTo>
                <a:lnTo>
                  <a:pt x="611544" y="369236"/>
                </a:lnTo>
                <a:lnTo>
                  <a:pt x="631185" y="332939"/>
                </a:lnTo>
                <a:lnTo>
                  <a:pt x="643460" y="294014"/>
                </a:lnTo>
                <a:lnTo>
                  <a:pt x="647700" y="252983"/>
                </a:lnTo>
                <a:lnTo>
                  <a:pt x="643460" y="211953"/>
                </a:lnTo>
                <a:lnTo>
                  <a:pt x="631185" y="173028"/>
                </a:lnTo>
                <a:lnTo>
                  <a:pt x="611544" y="136731"/>
                </a:lnTo>
                <a:lnTo>
                  <a:pt x="585203" y="103583"/>
                </a:lnTo>
                <a:lnTo>
                  <a:pt x="552831" y="74104"/>
                </a:lnTo>
                <a:lnTo>
                  <a:pt x="515093" y="48816"/>
                </a:lnTo>
                <a:lnTo>
                  <a:pt x="472659" y="28241"/>
                </a:lnTo>
                <a:lnTo>
                  <a:pt x="426195" y="12899"/>
                </a:lnTo>
                <a:lnTo>
                  <a:pt x="376370" y="331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12179" y="371551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3"/>
                </a:moveTo>
                <a:lnTo>
                  <a:pt x="4239" y="211953"/>
                </a:lnTo>
                <a:lnTo>
                  <a:pt x="16514" y="173028"/>
                </a:lnTo>
                <a:lnTo>
                  <a:pt x="36155" y="136731"/>
                </a:lnTo>
                <a:lnTo>
                  <a:pt x="62496" y="103583"/>
                </a:lnTo>
                <a:lnTo>
                  <a:pt x="94868" y="74104"/>
                </a:lnTo>
                <a:lnTo>
                  <a:pt x="132606" y="48816"/>
                </a:lnTo>
                <a:lnTo>
                  <a:pt x="175040" y="28241"/>
                </a:lnTo>
                <a:lnTo>
                  <a:pt x="221504" y="12899"/>
                </a:lnTo>
                <a:lnTo>
                  <a:pt x="271329" y="3311"/>
                </a:lnTo>
                <a:lnTo>
                  <a:pt x="323850" y="0"/>
                </a:lnTo>
                <a:lnTo>
                  <a:pt x="376370" y="3311"/>
                </a:lnTo>
                <a:lnTo>
                  <a:pt x="426195" y="12899"/>
                </a:lnTo>
                <a:lnTo>
                  <a:pt x="472659" y="28241"/>
                </a:lnTo>
                <a:lnTo>
                  <a:pt x="515093" y="48816"/>
                </a:lnTo>
                <a:lnTo>
                  <a:pt x="552831" y="74104"/>
                </a:lnTo>
                <a:lnTo>
                  <a:pt x="585203" y="103583"/>
                </a:lnTo>
                <a:lnTo>
                  <a:pt x="611544" y="136731"/>
                </a:lnTo>
                <a:lnTo>
                  <a:pt x="631185" y="173028"/>
                </a:lnTo>
                <a:lnTo>
                  <a:pt x="643460" y="211953"/>
                </a:lnTo>
                <a:lnTo>
                  <a:pt x="647700" y="252983"/>
                </a:lnTo>
                <a:lnTo>
                  <a:pt x="643460" y="294014"/>
                </a:lnTo>
                <a:lnTo>
                  <a:pt x="631185" y="332939"/>
                </a:lnTo>
                <a:lnTo>
                  <a:pt x="611544" y="369236"/>
                </a:lnTo>
                <a:lnTo>
                  <a:pt x="585203" y="402384"/>
                </a:lnTo>
                <a:lnTo>
                  <a:pt x="552830" y="431863"/>
                </a:lnTo>
                <a:lnTo>
                  <a:pt x="515093" y="457151"/>
                </a:lnTo>
                <a:lnTo>
                  <a:pt x="472659" y="477726"/>
                </a:lnTo>
                <a:lnTo>
                  <a:pt x="426195" y="493068"/>
                </a:lnTo>
                <a:lnTo>
                  <a:pt x="376370" y="502656"/>
                </a:lnTo>
                <a:lnTo>
                  <a:pt x="323850" y="505968"/>
                </a:lnTo>
                <a:lnTo>
                  <a:pt x="271329" y="502656"/>
                </a:lnTo>
                <a:lnTo>
                  <a:pt x="221504" y="493068"/>
                </a:lnTo>
                <a:lnTo>
                  <a:pt x="175040" y="477726"/>
                </a:lnTo>
                <a:lnTo>
                  <a:pt x="132606" y="457151"/>
                </a:lnTo>
                <a:lnTo>
                  <a:pt x="94868" y="431863"/>
                </a:lnTo>
                <a:lnTo>
                  <a:pt x="62496" y="402384"/>
                </a:lnTo>
                <a:lnTo>
                  <a:pt x="36155" y="369236"/>
                </a:lnTo>
                <a:lnTo>
                  <a:pt x="16514" y="332939"/>
                </a:lnTo>
                <a:lnTo>
                  <a:pt x="4239" y="294014"/>
                </a:lnTo>
                <a:lnTo>
                  <a:pt x="0" y="252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11570" y="374154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246364" y="37185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1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1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46364" y="37185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1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445500" y="3743071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89953" y="3161538"/>
            <a:ext cx="666115" cy="596265"/>
          </a:xfrm>
          <a:custGeom>
            <a:avLst/>
            <a:gdLst/>
            <a:ahLst/>
            <a:cxnLst/>
            <a:rect l="l" t="t" r="r" b="b"/>
            <a:pathLst>
              <a:path w="666115" h="596264">
                <a:moveTo>
                  <a:pt x="0" y="595884"/>
                </a:moveTo>
                <a:lnTo>
                  <a:pt x="66598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80781" y="3175254"/>
            <a:ext cx="753110" cy="544195"/>
          </a:xfrm>
          <a:custGeom>
            <a:avLst/>
            <a:gdLst/>
            <a:ahLst/>
            <a:cxnLst/>
            <a:rect l="l" t="t" r="r" b="b"/>
            <a:pathLst>
              <a:path w="753109" h="544195">
                <a:moveTo>
                  <a:pt x="0" y="0"/>
                </a:moveTo>
                <a:lnTo>
                  <a:pt x="752856" y="5440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64323" y="37185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1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1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64323" y="37185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1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64094" y="3743071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453121" y="321335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5">
                <a:moveTo>
                  <a:pt x="0" y="0"/>
                </a:moveTo>
                <a:lnTo>
                  <a:pt x="0" y="5059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87196" y="4870703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647699" y="0"/>
                </a:moveTo>
                <a:lnTo>
                  <a:pt x="581469" y="1301"/>
                </a:lnTo>
                <a:lnTo>
                  <a:pt x="517153" y="5123"/>
                </a:lnTo>
                <a:lnTo>
                  <a:pt x="455077" y="11337"/>
                </a:lnTo>
                <a:lnTo>
                  <a:pt x="395567" y="19817"/>
                </a:lnTo>
                <a:lnTo>
                  <a:pt x="338948" y="30437"/>
                </a:lnTo>
                <a:lnTo>
                  <a:pt x="285545" y="43070"/>
                </a:lnTo>
                <a:lnTo>
                  <a:pt x="235684" y="57588"/>
                </a:lnTo>
                <a:lnTo>
                  <a:pt x="189690" y="73866"/>
                </a:lnTo>
                <a:lnTo>
                  <a:pt x="147888" y="91776"/>
                </a:lnTo>
                <a:lnTo>
                  <a:pt x="110605" y="111193"/>
                </a:lnTo>
                <a:lnTo>
                  <a:pt x="78164" y="131988"/>
                </a:lnTo>
                <a:lnTo>
                  <a:pt x="29115" y="177211"/>
                </a:lnTo>
                <a:lnTo>
                  <a:pt x="3343" y="226430"/>
                </a:lnTo>
                <a:lnTo>
                  <a:pt x="0" y="252222"/>
                </a:lnTo>
                <a:lnTo>
                  <a:pt x="3343" y="278013"/>
                </a:lnTo>
                <a:lnTo>
                  <a:pt x="29115" y="327232"/>
                </a:lnTo>
                <a:lnTo>
                  <a:pt x="78164" y="372455"/>
                </a:lnTo>
                <a:lnTo>
                  <a:pt x="110605" y="393250"/>
                </a:lnTo>
                <a:lnTo>
                  <a:pt x="147888" y="412667"/>
                </a:lnTo>
                <a:lnTo>
                  <a:pt x="189690" y="430577"/>
                </a:lnTo>
                <a:lnTo>
                  <a:pt x="235684" y="446855"/>
                </a:lnTo>
                <a:lnTo>
                  <a:pt x="285545" y="461373"/>
                </a:lnTo>
                <a:lnTo>
                  <a:pt x="338948" y="474006"/>
                </a:lnTo>
                <a:lnTo>
                  <a:pt x="395567" y="484626"/>
                </a:lnTo>
                <a:lnTo>
                  <a:pt x="455077" y="493106"/>
                </a:lnTo>
                <a:lnTo>
                  <a:pt x="517153" y="499320"/>
                </a:lnTo>
                <a:lnTo>
                  <a:pt x="581469" y="503142"/>
                </a:lnTo>
                <a:lnTo>
                  <a:pt x="647699" y="504444"/>
                </a:lnTo>
                <a:lnTo>
                  <a:pt x="713930" y="503142"/>
                </a:lnTo>
                <a:lnTo>
                  <a:pt x="778246" y="499320"/>
                </a:lnTo>
                <a:lnTo>
                  <a:pt x="840322" y="493106"/>
                </a:lnTo>
                <a:lnTo>
                  <a:pt x="899832" y="484626"/>
                </a:lnTo>
                <a:lnTo>
                  <a:pt x="956451" y="474006"/>
                </a:lnTo>
                <a:lnTo>
                  <a:pt x="1009854" y="461373"/>
                </a:lnTo>
                <a:lnTo>
                  <a:pt x="1059715" y="446855"/>
                </a:lnTo>
                <a:lnTo>
                  <a:pt x="1105709" y="430577"/>
                </a:lnTo>
                <a:lnTo>
                  <a:pt x="1147511" y="412667"/>
                </a:lnTo>
                <a:lnTo>
                  <a:pt x="1184794" y="393250"/>
                </a:lnTo>
                <a:lnTo>
                  <a:pt x="1217235" y="372455"/>
                </a:lnTo>
                <a:lnTo>
                  <a:pt x="1266284" y="327232"/>
                </a:lnTo>
                <a:lnTo>
                  <a:pt x="1292056" y="278013"/>
                </a:lnTo>
                <a:lnTo>
                  <a:pt x="1295399" y="252222"/>
                </a:lnTo>
                <a:lnTo>
                  <a:pt x="1292056" y="226430"/>
                </a:lnTo>
                <a:lnTo>
                  <a:pt x="1266284" y="177211"/>
                </a:lnTo>
                <a:lnTo>
                  <a:pt x="1217235" y="131988"/>
                </a:lnTo>
                <a:lnTo>
                  <a:pt x="1184794" y="111193"/>
                </a:lnTo>
                <a:lnTo>
                  <a:pt x="1147511" y="91776"/>
                </a:lnTo>
                <a:lnTo>
                  <a:pt x="1105709" y="73866"/>
                </a:lnTo>
                <a:lnTo>
                  <a:pt x="1059715" y="57588"/>
                </a:lnTo>
                <a:lnTo>
                  <a:pt x="1009854" y="43070"/>
                </a:lnTo>
                <a:lnTo>
                  <a:pt x="956451" y="30437"/>
                </a:lnTo>
                <a:lnTo>
                  <a:pt x="899832" y="19817"/>
                </a:lnTo>
                <a:lnTo>
                  <a:pt x="840322" y="11337"/>
                </a:lnTo>
                <a:lnTo>
                  <a:pt x="778246" y="5123"/>
                </a:lnTo>
                <a:lnTo>
                  <a:pt x="713930" y="1301"/>
                </a:lnTo>
                <a:lnTo>
                  <a:pt x="64769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87196" y="4870703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0" y="252222"/>
                </a:moveTo>
                <a:lnTo>
                  <a:pt x="13157" y="201384"/>
                </a:lnTo>
                <a:lnTo>
                  <a:pt x="50893" y="154037"/>
                </a:lnTo>
                <a:lnTo>
                  <a:pt x="110605" y="111193"/>
                </a:lnTo>
                <a:lnTo>
                  <a:pt x="147888" y="91776"/>
                </a:lnTo>
                <a:lnTo>
                  <a:pt x="189690" y="73866"/>
                </a:lnTo>
                <a:lnTo>
                  <a:pt x="235684" y="57588"/>
                </a:lnTo>
                <a:lnTo>
                  <a:pt x="285545" y="43070"/>
                </a:lnTo>
                <a:lnTo>
                  <a:pt x="338948" y="30437"/>
                </a:lnTo>
                <a:lnTo>
                  <a:pt x="395567" y="19817"/>
                </a:lnTo>
                <a:lnTo>
                  <a:pt x="455077" y="11337"/>
                </a:lnTo>
                <a:lnTo>
                  <a:pt x="517153" y="5123"/>
                </a:lnTo>
                <a:lnTo>
                  <a:pt x="581469" y="1301"/>
                </a:lnTo>
                <a:lnTo>
                  <a:pt x="647699" y="0"/>
                </a:lnTo>
                <a:lnTo>
                  <a:pt x="713930" y="1301"/>
                </a:lnTo>
                <a:lnTo>
                  <a:pt x="778246" y="5123"/>
                </a:lnTo>
                <a:lnTo>
                  <a:pt x="840322" y="11337"/>
                </a:lnTo>
                <a:lnTo>
                  <a:pt x="899832" y="19817"/>
                </a:lnTo>
                <a:lnTo>
                  <a:pt x="956451" y="30437"/>
                </a:lnTo>
                <a:lnTo>
                  <a:pt x="1009854" y="43070"/>
                </a:lnTo>
                <a:lnTo>
                  <a:pt x="1059715" y="57588"/>
                </a:lnTo>
                <a:lnTo>
                  <a:pt x="1105709" y="73866"/>
                </a:lnTo>
                <a:lnTo>
                  <a:pt x="1147511" y="91776"/>
                </a:lnTo>
                <a:lnTo>
                  <a:pt x="1184794" y="111193"/>
                </a:lnTo>
                <a:lnTo>
                  <a:pt x="1217235" y="131988"/>
                </a:lnTo>
                <a:lnTo>
                  <a:pt x="1266284" y="177211"/>
                </a:lnTo>
                <a:lnTo>
                  <a:pt x="1292056" y="226430"/>
                </a:lnTo>
                <a:lnTo>
                  <a:pt x="1295399" y="252222"/>
                </a:lnTo>
                <a:lnTo>
                  <a:pt x="1292056" y="278013"/>
                </a:lnTo>
                <a:lnTo>
                  <a:pt x="1266284" y="327232"/>
                </a:lnTo>
                <a:lnTo>
                  <a:pt x="1217235" y="372455"/>
                </a:lnTo>
                <a:lnTo>
                  <a:pt x="1184794" y="393250"/>
                </a:lnTo>
                <a:lnTo>
                  <a:pt x="1147511" y="412667"/>
                </a:lnTo>
                <a:lnTo>
                  <a:pt x="1105709" y="430577"/>
                </a:lnTo>
                <a:lnTo>
                  <a:pt x="1059715" y="446855"/>
                </a:lnTo>
                <a:lnTo>
                  <a:pt x="1009854" y="461373"/>
                </a:lnTo>
                <a:lnTo>
                  <a:pt x="956451" y="474006"/>
                </a:lnTo>
                <a:lnTo>
                  <a:pt x="899832" y="484626"/>
                </a:lnTo>
                <a:lnTo>
                  <a:pt x="840322" y="493106"/>
                </a:lnTo>
                <a:lnTo>
                  <a:pt x="778246" y="499320"/>
                </a:lnTo>
                <a:lnTo>
                  <a:pt x="713930" y="503142"/>
                </a:lnTo>
                <a:lnTo>
                  <a:pt x="647699" y="504444"/>
                </a:lnTo>
                <a:lnTo>
                  <a:pt x="581469" y="503142"/>
                </a:lnTo>
                <a:lnTo>
                  <a:pt x="517153" y="499320"/>
                </a:lnTo>
                <a:lnTo>
                  <a:pt x="455077" y="493106"/>
                </a:lnTo>
                <a:lnTo>
                  <a:pt x="395567" y="484626"/>
                </a:lnTo>
                <a:lnTo>
                  <a:pt x="338948" y="474006"/>
                </a:lnTo>
                <a:lnTo>
                  <a:pt x="285545" y="461373"/>
                </a:lnTo>
                <a:lnTo>
                  <a:pt x="235684" y="446855"/>
                </a:lnTo>
                <a:lnTo>
                  <a:pt x="189690" y="430577"/>
                </a:lnTo>
                <a:lnTo>
                  <a:pt x="147888" y="412667"/>
                </a:lnTo>
                <a:lnTo>
                  <a:pt x="110605" y="393250"/>
                </a:lnTo>
                <a:lnTo>
                  <a:pt x="78164" y="372455"/>
                </a:lnTo>
                <a:lnTo>
                  <a:pt x="29115" y="327232"/>
                </a:lnTo>
                <a:lnTo>
                  <a:pt x="3343" y="278013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540891" y="4895850"/>
            <a:ext cx="589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Arial"/>
                <a:cs typeface="Arial"/>
              </a:rPr>
              <a:t>3,8</a:t>
            </a:r>
            <a:endParaRPr sz="3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6240" y="58780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0" y="3301"/>
                </a:lnTo>
                <a:lnTo>
                  <a:pt x="221489" y="12858"/>
                </a:lnTo>
                <a:lnTo>
                  <a:pt x="175023" y="28153"/>
                </a:lnTo>
                <a:lnTo>
                  <a:pt x="132589" y="48665"/>
                </a:lnTo>
                <a:lnTo>
                  <a:pt x="94854" y="73875"/>
                </a:lnTo>
                <a:lnTo>
                  <a:pt x="62485" y="103265"/>
                </a:lnTo>
                <a:lnTo>
                  <a:pt x="36148" y="136313"/>
                </a:lnTo>
                <a:lnTo>
                  <a:pt x="16510" y="172502"/>
                </a:lnTo>
                <a:lnTo>
                  <a:pt x="4238" y="211311"/>
                </a:lnTo>
                <a:lnTo>
                  <a:pt x="0" y="252221"/>
                </a:lnTo>
                <a:lnTo>
                  <a:pt x="4238" y="293132"/>
                </a:lnTo>
                <a:lnTo>
                  <a:pt x="16510" y="331941"/>
                </a:lnTo>
                <a:lnTo>
                  <a:pt x="36148" y="368130"/>
                </a:lnTo>
                <a:lnTo>
                  <a:pt x="62485" y="401178"/>
                </a:lnTo>
                <a:lnTo>
                  <a:pt x="94854" y="430568"/>
                </a:lnTo>
                <a:lnTo>
                  <a:pt x="132589" y="455778"/>
                </a:lnTo>
                <a:lnTo>
                  <a:pt x="175023" y="476290"/>
                </a:lnTo>
                <a:lnTo>
                  <a:pt x="221489" y="491585"/>
                </a:lnTo>
                <a:lnTo>
                  <a:pt x="271320" y="501142"/>
                </a:lnTo>
                <a:lnTo>
                  <a:pt x="323850" y="504443"/>
                </a:lnTo>
                <a:lnTo>
                  <a:pt x="376379" y="501142"/>
                </a:lnTo>
                <a:lnTo>
                  <a:pt x="426210" y="491585"/>
                </a:lnTo>
                <a:lnTo>
                  <a:pt x="472676" y="476290"/>
                </a:lnTo>
                <a:lnTo>
                  <a:pt x="515110" y="455778"/>
                </a:lnTo>
                <a:lnTo>
                  <a:pt x="552845" y="430568"/>
                </a:lnTo>
                <a:lnTo>
                  <a:pt x="585214" y="401178"/>
                </a:lnTo>
                <a:lnTo>
                  <a:pt x="611551" y="368130"/>
                </a:lnTo>
                <a:lnTo>
                  <a:pt x="631189" y="331941"/>
                </a:lnTo>
                <a:lnTo>
                  <a:pt x="643461" y="293132"/>
                </a:lnTo>
                <a:lnTo>
                  <a:pt x="647700" y="252221"/>
                </a:lnTo>
                <a:lnTo>
                  <a:pt x="643461" y="211311"/>
                </a:lnTo>
                <a:lnTo>
                  <a:pt x="631189" y="172502"/>
                </a:lnTo>
                <a:lnTo>
                  <a:pt x="611551" y="136313"/>
                </a:lnTo>
                <a:lnTo>
                  <a:pt x="585214" y="103265"/>
                </a:lnTo>
                <a:lnTo>
                  <a:pt x="552845" y="73875"/>
                </a:lnTo>
                <a:lnTo>
                  <a:pt x="515110" y="48665"/>
                </a:lnTo>
                <a:lnTo>
                  <a:pt x="472676" y="28153"/>
                </a:lnTo>
                <a:lnTo>
                  <a:pt x="426210" y="12858"/>
                </a:lnTo>
                <a:lnTo>
                  <a:pt x="376379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240" y="58780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8" y="211311"/>
                </a:lnTo>
                <a:lnTo>
                  <a:pt x="16510" y="172502"/>
                </a:lnTo>
                <a:lnTo>
                  <a:pt x="36148" y="136313"/>
                </a:lnTo>
                <a:lnTo>
                  <a:pt x="62485" y="103265"/>
                </a:lnTo>
                <a:lnTo>
                  <a:pt x="94854" y="73875"/>
                </a:lnTo>
                <a:lnTo>
                  <a:pt x="132589" y="48665"/>
                </a:lnTo>
                <a:lnTo>
                  <a:pt x="175023" y="28153"/>
                </a:lnTo>
                <a:lnTo>
                  <a:pt x="221489" y="12858"/>
                </a:lnTo>
                <a:lnTo>
                  <a:pt x="271320" y="3301"/>
                </a:lnTo>
                <a:lnTo>
                  <a:pt x="323850" y="0"/>
                </a:lnTo>
                <a:lnTo>
                  <a:pt x="376379" y="3301"/>
                </a:lnTo>
                <a:lnTo>
                  <a:pt x="426210" y="12858"/>
                </a:lnTo>
                <a:lnTo>
                  <a:pt x="472676" y="28153"/>
                </a:lnTo>
                <a:lnTo>
                  <a:pt x="515110" y="48665"/>
                </a:lnTo>
                <a:lnTo>
                  <a:pt x="552845" y="73875"/>
                </a:lnTo>
                <a:lnTo>
                  <a:pt x="585214" y="103265"/>
                </a:lnTo>
                <a:lnTo>
                  <a:pt x="611551" y="136313"/>
                </a:lnTo>
                <a:lnTo>
                  <a:pt x="631189" y="172502"/>
                </a:lnTo>
                <a:lnTo>
                  <a:pt x="643461" y="211311"/>
                </a:lnTo>
                <a:lnTo>
                  <a:pt x="647700" y="252221"/>
                </a:lnTo>
                <a:lnTo>
                  <a:pt x="643461" y="293132"/>
                </a:lnTo>
                <a:lnTo>
                  <a:pt x="631189" y="331941"/>
                </a:lnTo>
                <a:lnTo>
                  <a:pt x="611551" y="368130"/>
                </a:lnTo>
                <a:lnTo>
                  <a:pt x="585214" y="401178"/>
                </a:lnTo>
                <a:lnTo>
                  <a:pt x="552845" y="430568"/>
                </a:lnTo>
                <a:lnTo>
                  <a:pt x="515110" y="455778"/>
                </a:lnTo>
                <a:lnTo>
                  <a:pt x="472676" y="476290"/>
                </a:lnTo>
                <a:lnTo>
                  <a:pt x="426210" y="491585"/>
                </a:lnTo>
                <a:lnTo>
                  <a:pt x="376379" y="501142"/>
                </a:lnTo>
                <a:lnTo>
                  <a:pt x="323850" y="504443"/>
                </a:lnTo>
                <a:lnTo>
                  <a:pt x="271320" y="501142"/>
                </a:lnTo>
                <a:lnTo>
                  <a:pt x="221489" y="491585"/>
                </a:lnTo>
                <a:lnTo>
                  <a:pt x="175023" y="476290"/>
                </a:lnTo>
                <a:lnTo>
                  <a:pt x="132589" y="455778"/>
                </a:lnTo>
                <a:lnTo>
                  <a:pt x="94854" y="430568"/>
                </a:lnTo>
                <a:lnTo>
                  <a:pt x="62485" y="401178"/>
                </a:lnTo>
                <a:lnTo>
                  <a:pt x="36148" y="368130"/>
                </a:lnTo>
                <a:lnTo>
                  <a:pt x="16510" y="331941"/>
                </a:lnTo>
                <a:lnTo>
                  <a:pt x="4238" y="293132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28900" y="587959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50" y="0"/>
                </a:moveTo>
                <a:lnTo>
                  <a:pt x="271329" y="3310"/>
                </a:lnTo>
                <a:lnTo>
                  <a:pt x="221504" y="12896"/>
                </a:lnTo>
                <a:lnTo>
                  <a:pt x="175040" y="28236"/>
                </a:lnTo>
                <a:lnTo>
                  <a:pt x="132606" y="48809"/>
                </a:lnTo>
                <a:lnTo>
                  <a:pt x="94868" y="74094"/>
                </a:lnTo>
                <a:lnTo>
                  <a:pt x="62496" y="103572"/>
                </a:lnTo>
                <a:lnTo>
                  <a:pt x="36155" y="136720"/>
                </a:lnTo>
                <a:lnTo>
                  <a:pt x="16514" y="173019"/>
                </a:lnTo>
                <a:lnTo>
                  <a:pt x="4239" y="211947"/>
                </a:lnTo>
                <a:lnTo>
                  <a:pt x="0" y="252984"/>
                </a:lnTo>
                <a:lnTo>
                  <a:pt x="4239" y="294017"/>
                </a:lnTo>
                <a:lnTo>
                  <a:pt x="16514" y="332944"/>
                </a:lnTo>
                <a:lnTo>
                  <a:pt x="36155" y="369241"/>
                </a:lnTo>
                <a:lnTo>
                  <a:pt x="62496" y="402390"/>
                </a:lnTo>
                <a:lnTo>
                  <a:pt x="94868" y="431868"/>
                </a:lnTo>
                <a:lnTo>
                  <a:pt x="132606" y="457154"/>
                </a:lnTo>
                <a:lnTo>
                  <a:pt x="175040" y="477729"/>
                </a:lnTo>
                <a:lnTo>
                  <a:pt x="221504" y="493070"/>
                </a:lnTo>
                <a:lnTo>
                  <a:pt x="271329" y="502656"/>
                </a:lnTo>
                <a:lnTo>
                  <a:pt x="323850" y="505968"/>
                </a:lnTo>
                <a:lnTo>
                  <a:pt x="376370" y="502656"/>
                </a:lnTo>
                <a:lnTo>
                  <a:pt x="426195" y="493070"/>
                </a:lnTo>
                <a:lnTo>
                  <a:pt x="472659" y="477729"/>
                </a:lnTo>
                <a:lnTo>
                  <a:pt x="515093" y="457154"/>
                </a:lnTo>
                <a:lnTo>
                  <a:pt x="552831" y="431868"/>
                </a:lnTo>
                <a:lnTo>
                  <a:pt x="585203" y="402390"/>
                </a:lnTo>
                <a:lnTo>
                  <a:pt x="611544" y="369241"/>
                </a:lnTo>
                <a:lnTo>
                  <a:pt x="631185" y="332944"/>
                </a:lnTo>
                <a:lnTo>
                  <a:pt x="643460" y="294017"/>
                </a:lnTo>
                <a:lnTo>
                  <a:pt x="647700" y="252984"/>
                </a:lnTo>
                <a:lnTo>
                  <a:pt x="643460" y="211947"/>
                </a:lnTo>
                <a:lnTo>
                  <a:pt x="631185" y="173019"/>
                </a:lnTo>
                <a:lnTo>
                  <a:pt x="611544" y="136720"/>
                </a:lnTo>
                <a:lnTo>
                  <a:pt x="585203" y="103572"/>
                </a:lnTo>
                <a:lnTo>
                  <a:pt x="552831" y="74094"/>
                </a:lnTo>
                <a:lnTo>
                  <a:pt x="515093" y="48809"/>
                </a:lnTo>
                <a:lnTo>
                  <a:pt x="472659" y="28236"/>
                </a:lnTo>
                <a:lnTo>
                  <a:pt x="426195" y="12896"/>
                </a:lnTo>
                <a:lnTo>
                  <a:pt x="376370" y="331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28900" y="587959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4"/>
                </a:moveTo>
                <a:lnTo>
                  <a:pt x="4239" y="211947"/>
                </a:lnTo>
                <a:lnTo>
                  <a:pt x="16514" y="173019"/>
                </a:lnTo>
                <a:lnTo>
                  <a:pt x="36155" y="136720"/>
                </a:lnTo>
                <a:lnTo>
                  <a:pt x="62496" y="103572"/>
                </a:lnTo>
                <a:lnTo>
                  <a:pt x="94868" y="74094"/>
                </a:lnTo>
                <a:lnTo>
                  <a:pt x="132606" y="48809"/>
                </a:lnTo>
                <a:lnTo>
                  <a:pt x="175040" y="28236"/>
                </a:lnTo>
                <a:lnTo>
                  <a:pt x="221504" y="12896"/>
                </a:lnTo>
                <a:lnTo>
                  <a:pt x="271329" y="3310"/>
                </a:lnTo>
                <a:lnTo>
                  <a:pt x="323850" y="0"/>
                </a:lnTo>
                <a:lnTo>
                  <a:pt x="376370" y="3310"/>
                </a:lnTo>
                <a:lnTo>
                  <a:pt x="426195" y="12896"/>
                </a:lnTo>
                <a:lnTo>
                  <a:pt x="472659" y="28236"/>
                </a:lnTo>
                <a:lnTo>
                  <a:pt x="515093" y="48809"/>
                </a:lnTo>
                <a:lnTo>
                  <a:pt x="552831" y="74094"/>
                </a:lnTo>
                <a:lnTo>
                  <a:pt x="585203" y="103572"/>
                </a:lnTo>
                <a:lnTo>
                  <a:pt x="611544" y="136720"/>
                </a:lnTo>
                <a:lnTo>
                  <a:pt x="631185" y="173019"/>
                </a:lnTo>
                <a:lnTo>
                  <a:pt x="643460" y="211947"/>
                </a:lnTo>
                <a:lnTo>
                  <a:pt x="647700" y="252984"/>
                </a:lnTo>
                <a:lnTo>
                  <a:pt x="643460" y="294017"/>
                </a:lnTo>
                <a:lnTo>
                  <a:pt x="631185" y="332944"/>
                </a:lnTo>
                <a:lnTo>
                  <a:pt x="611544" y="369241"/>
                </a:lnTo>
                <a:lnTo>
                  <a:pt x="585203" y="402390"/>
                </a:lnTo>
                <a:lnTo>
                  <a:pt x="552831" y="431868"/>
                </a:lnTo>
                <a:lnTo>
                  <a:pt x="515093" y="457154"/>
                </a:lnTo>
                <a:lnTo>
                  <a:pt x="472659" y="477729"/>
                </a:lnTo>
                <a:lnTo>
                  <a:pt x="426195" y="493070"/>
                </a:lnTo>
                <a:lnTo>
                  <a:pt x="376370" y="502656"/>
                </a:lnTo>
                <a:lnTo>
                  <a:pt x="323850" y="505968"/>
                </a:lnTo>
                <a:lnTo>
                  <a:pt x="271329" y="502656"/>
                </a:lnTo>
                <a:lnTo>
                  <a:pt x="221504" y="493070"/>
                </a:lnTo>
                <a:lnTo>
                  <a:pt x="175040" y="477729"/>
                </a:lnTo>
                <a:lnTo>
                  <a:pt x="132606" y="457154"/>
                </a:lnTo>
                <a:lnTo>
                  <a:pt x="94868" y="431868"/>
                </a:lnTo>
                <a:lnTo>
                  <a:pt x="62496" y="402390"/>
                </a:lnTo>
                <a:lnTo>
                  <a:pt x="36155" y="369241"/>
                </a:lnTo>
                <a:lnTo>
                  <a:pt x="16514" y="332944"/>
                </a:lnTo>
                <a:lnTo>
                  <a:pt x="4239" y="294017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28035" y="5905296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72489" y="5324094"/>
            <a:ext cx="668020" cy="594360"/>
          </a:xfrm>
          <a:custGeom>
            <a:avLst/>
            <a:gdLst/>
            <a:ahLst/>
            <a:cxnLst/>
            <a:rect l="l" t="t" r="r" b="b"/>
            <a:pathLst>
              <a:path w="668019" h="594360">
                <a:moveTo>
                  <a:pt x="0" y="594359"/>
                </a:moveTo>
                <a:lnTo>
                  <a:pt x="6675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64842" y="5337809"/>
            <a:ext cx="753110" cy="542925"/>
          </a:xfrm>
          <a:custGeom>
            <a:avLst/>
            <a:gdLst/>
            <a:ahLst/>
            <a:cxnLst/>
            <a:rect l="l" t="t" r="r" b="b"/>
            <a:pathLst>
              <a:path w="753110" h="542925">
                <a:moveTo>
                  <a:pt x="0" y="0"/>
                </a:moveTo>
                <a:lnTo>
                  <a:pt x="752856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58824" y="5878067"/>
            <a:ext cx="1080770" cy="504825"/>
          </a:xfrm>
          <a:custGeom>
            <a:avLst/>
            <a:gdLst/>
            <a:ahLst/>
            <a:cxnLst/>
            <a:rect l="l" t="t" r="r" b="b"/>
            <a:pathLst>
              <a:path w="1080770" h="504825">
                <a:moveTo>
                  <a:pt x="540257" y="0"/>
                </a:moveTo>
                <a:lnTo>
                  <a:pt x="477262" y="1696"/>
                </a:lnTo>
                <a:lnTo>
                  <a:pt x="416398" y="6661"/>
                </a:lnTo>
                <a:lnTo>
                  <a:pt x="358072" y="14704"/>
                </a:lnTo>
                <a:lnTo>
                  <a:pt x="302689" y="25636"/>
                </a:lnTo>
                <a:lnTo>
                  <a:pt x="250655" y="39269"/>
                </a:lnTo>
                <a:lnTo>
                  <a:pt x="202376" y="55411"/>
                </a:lnTo>
                <a:lnTo>
                  <a:pt x="158257" y="73875"/>
                </a:lnTo>
                <a:lnTo>
                  <a:pt x="118705" y="94472"/>
                </a:lnTo>
                <a:lnTo>
                  <a:pt x="84124" y="117010"/>
                </a:lnTo>
                <a:lnTo>
                  <a:pt x="31502" y="167159"/>
                </a:lnTo>
                <a:lnTo>
                  <a:pt x="3635" y="222808"/>
                </a:lnTo>
                <a:lnTo>
                  <a:pt x="0" y="252221"/>
                </a:lnTo>
                <a:lnTo>
                  <a:pt x="3635" y="281635"/>
                </a:lnTo>
                <a:lnTo>
                  <a:pt x="31502" y="337284"/>
                </a:lnTo>
                <a:lnTo>
                  <a:pt x="84124" y="387433"/>
                </a:lnTo>
                <a:lnTo>
                  <a:pt x="118705" y="409971"/>
                </a:lnTo>
                <a:lnTo>
                  <a:pt x="158257" y="430568"/>
                </a:lnTo>
                <a:lnTo>
                  <a:pt x="202376" y="449032"/>
                </a:lnTo>
                <a:lnTo>
                  <a:pt x="250655" y="465174"/>
                </a:lnTo>
                <a:lnTo>
                  <a:pt x="302689" y="478807"/>
                </a:lnTo>
                <a:lnTo>
                  <a:pt x="358072" y="489739"/>
                </a:lnTo>
                <a:lnTo>
                  <a:pt x="416398" y="497782"/>
                </a:lnTo>
                <a:lnTo>
                  <a:pt x="477262" y="502747"/>
                </a:lnTo>
                <a:lnTo>
                  <a:pt x="540257" y="504443"/>
                </a:lnTo>
                <a:lnTo>
                  <a:pt x="603253" y="502747"/>
                </a:lnTo>
                <a:lnTo>
                  <a:pt x="664117" y="497782"/>
                </a:lnTo>
                <a:lnTo>
                  <a:pt x="722443" y="489739"/>
                </a:lnTo>
                <a:lnTo>
                  <a:pt x="777826" y="478807"/>
                </a:lnTo>
                <a:lnTo>
                  <a:pt x="829860" y="465174"/>
                </a:lnTo>
                <a:lnTo>
                  <a:pt x="878139" y="449032"/>
                </a:lnTo>
                <a:lnTo>
                  <a:pt x="922258" y="430568"/>
                </a:lnTo>
                <a:lnTo>
                  <a:pt x="961810" y="409971"/>
                </a:lnTo>
                <a:lnTo>
                  <a:pt x="996391" y="387433"/>
                </a:lnTo>
                <a:lnTo>
                  <a:pt x="1049013" y="337284"/>
                </a:lnTo>
                <a:lnTo>
                  <a:pt x="1076880" y="281635"/>
                </a:lnTo>
                <a:lnTo>
                  <a:pt x="1080515" y="252221"/>
                </a:lnTo>
                <a:lnTo>
                  <a:pt x="1076880" y="222808"/>
                </a:lnTo>
                <a:lnTo>
                  <a:pt x="1049013" y="167159"/>
                </a:lnTo>
                <a:lnTo>
                  <a:pt x="996391" y="117010"/>
                </a:lnTo>
                <a:lnTo>
                  <a:pt x="961810" y="94472"/>
                </a:lnTo>
                <a:lnTo>
                  <a:pt x="922258" y="73875"/>
                </a:lnTo>
                <a:lnTo>
                  <a:pt x="878139" y="55411"/>
                </a:lnTo>
                <a:lnTo>
                  <a:pt x="829860" y="39269"/>
                </a:lnTo>
                <a:lnTo>
                  <a:pt x="777826" y="25636"/>
                </a:lnTo>
                <a:lnTo>
                  <a:pt x="722443" y="14704"/>
                </a:lnTo>
                <a:lnTo>
                  <a:pt x="664117" y="6661"/>
                </a:lnTo>
                <a:lnTo>
                  <a:pt x="603253" y="1696"/>
                </a:lnTo>
                <a:lnTo>
                  <a:pt x="54025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58824" y="5878067"/>
            <a:ext cx="1080770" cy="504825"/>
          </a:xfrm>
          <a:custGeom>
            <a:avLst/>
            <a:gdLst/>
            <a:ahLst/>
            <a:cxnLst/>
            <a:rect l="l" t="t" r="r" b="b"/>
            <a:pathLst>
              <a:path w="1080770" h="504825">
                <a:moveTo>
                  <a:pt x="0" y="252221"/>
                </a:moveTo>
                <a:lnTo>
                  <a:pt x="14271" y="194391"/>
                </a:lnTo>
                <a:lnTo>
                  <a:pt x="54921" y="141303"/>
                </a:lnTo>
                <a:lnTo>
                  <a:pt x="118705" y="94472"/>
                </a:lnTo>
                <a:lnTo>
                  <a:pt x="158257" y="73875"/>
                </a:lnTo>
                <a:lnTo>
                  <a:pt x="202376" y="55411"/>
                </a:lnTo>
                <a:lnTo>
                  <a:pt x="250655" y="39269"/>
                </a:lnTo>
                <a:lnTo>
                  <a:pt x="302689" y="25636"/>
                </a:lnTo>
                <a:lnTo>
                  <a:pt x="358072" y="14704"/>
                </a:lnTo>
                <a:lnTo>
                  <a:pt x="416398" y="6661"/>
                </a:lnTo>
                <a:lnTo>
                  <a:pt x="477262" y="1696"/>
                </a:lnTo>
                <a:lnTo>
                  <a:pt x="540257" y="0"/>
                </a:lnTo>
                <a:lnTo>
                  <a:pt x="603253" y="1696"/>
                </a:lnTo>
                <a:lnTo>
                  <a:pt x="664117" y="6661"/>
                </a:lnTo>
                <a:lnTo>
                  <a:pt x="722443" y="14704"/>
                </a:lnTo>
                <a:lnTo>
                  <a:pt x="777826" y="25636"/>
                </a:lnTo>
                <a:lnTo>
                  <a:pt x="829860" y="39269"/>
                </a:lnTo>
                <a:lnTo>
                  <a:pt x="878139" y="55411"/>
                </a:lnTo>
                <a:lnTo>
                  <a:pt x="922258" y="73875"/>
                </a:lnTo>
                <a:lnTo>
                  <a:pt x="961810" y="94472"/>
                </a:lnTo>
                <a:lnTo>
                  <a:pt x="996391" y="117010"/>
                </a:lnTo>
                <a:lnTo>
                  <a:pt x="1049013" y="167159"/>
                </a:lnTo>
                <a:lnTo>
                  <a:pt x="1076880" y="222808"/>
                </a:lnTo>
                <a:lnTo>
                  <a:pt x="1080515" y="252221"/>
                </a:lnTo>
                <a:lnTo>
                  <a:pt x="1076880" y="281635"/>
                </a:lnTo>
                <a:lnTo>
                  <a:pt x="1049013" y="337284"/>
                </a:lnTo>
                <a:lnTo>
                  <a:pt x="996391" y="387433"/>
                </a:lnTo>
                <a:lnTo>
                  <a:pt x="961810" y="409971"/>
                </a:lnTo>
                <a:lnTo>
                  <a:pt x="922258" y="430568"/>
                </a:lnTo>
                <a:lnTo>
                  <a:pt x="878139" y="449032"/>
                </a:lnTo>
                <a:lnTo>
                  <a:pt x="829860" y="465174"/>
                </a:lnTo>
                <a:lnTo>
                  <a:pt x="777826" y="478807"/>
                </a:lnTo>
                <a:lnTo>
                  <a:pt x="722443" y="489739"/>
                </a:lnTo>
                <a:lnTo>
                  <a:pt x="664117" y="497782"/>
                </a:lnTo>
                <a:lnTo>
                  <a:pt x="603253" y="502747"/>
                </a:lnTo>
                <a:lnTo>
                  <a:pt x="540257" y="504443"/>
                </a:lnTo>
                <a:lnTo>
                  <a:pt x="477262" y="502747"/>
                </a:lnTo>
                <a:lnTo>
                  <a:pt x="416398" y="497782"/>
                </a:lnTo>
                <a:lnTo>
                  <a:pt x="358072" y="489739"/>
                </a:lnTo>
                <a:lnTo>
                  <a:pt x="302689" y="478807"/>
                </a:lnTo>
                <a:lnTo>
                  <a:pt x="250655" y="465174"/>
                </a:lnTo>
                <a:lnTo>
                  <a:pt x="202376" y="449032"/>
                </a:lnTo>
                <a:lnTo>
                  <a:pt x="158257" y="430568"/>
                </a:lnTo>
                <a:lnTo>
                  <a:pt x="118705" y="409971"/>
                </a:lnTo>
                <a:lnTo>
                  <a:pt x="84124" y="387433"/>
                </a:lnTo>
                <a:lnTo>
                  <a:pt x="31502" y="337284"/>
                </a:lnTo>
                <a:lnTo>
                  <a:pt x="3635" y="281635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94156" y="5904077"/>
            <a:ext cx="1501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2655" algn="l"/>
              </a:tabLst>
            </a:pPr>
            <a:r>
              <a:rPr sz="3200" b="1" dirty="0">
                <a:latin typeface="Arial"/>
                <a:cs typeface="Arial"/>
              </a:rPr>
              <a:t>2	4,5</a:t>
            </a:r>
            <a:endParaRPr sz="3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835657" y="5375909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0"/>
                </a:moveTo>
                <a:lnTo>
                  <a:pt x="0" y="5044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88408" y="4870703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647700" y="0"/>
                </a:moveTo>
                <a:lnTo>
                  <a:pt x="581469" y="1301"/>
                </a:lnTo>
                <a:lnTo>
                  <a:pt x="517153" y="5123"/>
                </a:lnTo>
                <a:lnTo>
                  <a:pt x="455077" y="11337"/>
                </a:lnTo>
                <a:lnTo>
                  <a:pt x="395567" y="19817"/>
                </a:lnTo>
                <a:lnTo>
                  <a:pt x="338948" y="30437"/>
                </a:lnTo>
                <a:lnTo>
                  <a:pt x="285545" y="43070"/>
                </a:lnTo>
                <a:lnTo>
                  <a:pt x="235684" y="57588"/>
                </a:lnTo>
                <a:lnTo>
                  <a:pt x="189690" y="73866"/>
                </a:lnTo>
                <a:lnTo>
                  <a:pt x="147888" y="91776"/>
                </a:lnTo>
                <a:lnTo>
                  <a:pt x="110605" y="111193"/>
                </a:lnTo>
                <a:lnTo>
                  <a:pt x="78164" y="131988"/>
                </a:lnTo>
                <a:lnTo>
                  <a:pt x="29115" y="177211"/>
                </a:lnTo>
                <a:lnTo>
                  <a:pt x="3343" y="226430"/>
                </a:lnTo>
                <a:lnTo>
                  <a:pt x="0" y="252222"/>
                </a:lnTo>
                <a:lnTo>
                  <a:pt x="3343" y="278013"/>
                </a:lnTo>
                <a:lnTo>
                  <a:pt x="29115" y="327232"/>
                </a:lnTo>
                <a:lnTo>
                  <a:pt x="78164" y="372455"/>
                </a:lnTo>
                <a:lnTo>
                  <a:pt x="110605" y="393250"/>
                </a:lnTo>
                <a:lnTo>
                  <a:pt x="147888" y="412667"/>
                </a:lnTo>
                <a:lnTo>
                  <a:pt x="189690" y="430577"/>
                </a:lnTo>
                <a:lnTo>
                  <a:pt x="235684" y="446855"/>
                </a:lnTo>
                <a:lnTo>
                  <a:pt x="285545" y="461373"/>
                </a:lnTo>
                <a:lnTo>
                  <a:pt x="338948" y="474006"/>
                </a:lnTo>
                <a:lnTo>
                  <a:pt x="395567" y="484626"/>
                </a:lnTo>
                <a:lnTo>
                  <a:pt x="455077" y="493106"/>
                </a:lnTo>
                <a:lnTo>
                  <a:pt x="517153" y="499320"/>
                </a:lnTo>
                <a:lnTo>
                  <a:pt x="581469" y="503142"/>
                </a:lnTo>
                <a:lnTo>
                  <a:pt x="647700" y="504444"/>
                </a:lnTo>
                <a:lnTo>
                  <a:pt x="713930" y="503142"/>
                </a:lnTo>
                <a:lnTo>
                  <a:pt x="778246" y="499320"/>
                </a:lnTo>
                <a:lnTo>
                  <a:pt x="840322" y="493106"/>
                </a:lnTo>
                <a:lnTo>
                  <a:pt x="899832" y="484626"/>
                </a:lnTo>
                <a:lnTo>
                  <a:pt x="956451" y="474006"/>
                </a:lnTo>
                <a:lnTo>
                  <a:pt x="1009854" y="461373"/>
                </a:lnTo>
                <a:lnTo>
                  <a:pt x="1059715" y="446855"/>
                </a:lnTo>
                <a:lnTo>
                  <a:pt x="1105709" y="430577"/>
                </a:lnTo>
                <a:lnTo>
                  <a:pt x="1147511" y="412667"/>
                </a:lnTo>
                <a:lnTo>
                  <a:pt x="1184794" y="393250"/>
                </a:lnTo>
                <a:lnTo>
                  <a:pt x="1217235" y="372455"/>
                </a:lnTo>
                <a:lnTo>
                  <a:pt x="1266284" y="327232"/>
                </a:lnTo>
                <a:lnTo>
                  <a:pt x="1292056" y="278013"/>
                </a:lnTo>
                <a:lnTo>
                  <a:pt x="1295400" y="252222"/>
                </a:lnTo>
                <a:lnTo>
                  <a:pt x="1292056" y="226430"/>
                </a:lnTo>
                <a:lnTo>
                  <a:pt x="1266284" y="177211"/>
                </a:lnTo>
                <a:lnTo>
                  <a:pt x="1217235" y="131988"/>
                </a:lnTo>
                <a:lnTo>
                  <a:pt x="1184794" y="111193"/>
                </a:lnTo>
                <a:lnTo>
                  <a:pt x="1147511" y="91776"/>
                </a:lnTo>
                <a:lnTo>
                  <a:pt x="1105709" y="73866"/>
                </a:lnTo>
                <a:lnTo>
                  <a:pt x="1059715" y="57588"/>
                </a:lnTo>
                <a:lnTo>
                  <a:pt x="1009854" y="43070"/>
                </a:lnTo>
                <a:lnTo>
                  <a:pt x="956451" y="30437"/>
                </a:lnTo>
                <a:lnTo>
                  <a:pt x="899832" y="19817"/>
                </a:lnTo>
                <a:lnTo>
                  <a:pt x="840322" y="11337"/>
                </a:lnTo>
                <a:lnTo>
                  <a:pt x="778246" y="5123"/>
                </a:lnTo>
                <a:lnTo>
                  <a:pt x="713930" y="1301"/>
                </a:lnTo>
                <a:lnTo>
                  <a:pt x="647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88408" y="4870703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0" y="252222"/>
                </a:moveTo>
                <a:lnTo>
                  <a:pt x="13157" y="201384"/>
                </a:lnTo>
                <a:lnTo>
                  <a:pt x="50893" y="154037"/>
                </a:lnTo>
                <a:lnTo>
                  <a:pt x="110605" y="111193"/>
                </a:lnTo>
                <a:lnTo>
                  <a:pt x="147888" y="91776"/>
                </a:lnTo>
                <a:lnTo>
                  <a:pt x="189690" y="73866"/>
                </a:lnTo>
                <a:lnTo>
                  <a:pt x="235684" y="57588"/>
                </a:lnTo>
                <a:lnTo>
                  <a:pt x="285545" y="43070"/>
                </a:lnTo>
                <a:lnTo>
                  <a:pt x="338948" y="30437"/>
                </a:lnTo>
                <a:lnTo>
                  <a:pt x="395567" y="19817"/>
                </a:lnTo>
                <a:lnTo>
                  <a:pt x="455077" y="11337"/>
                </a:lnTo>
                <a:lnTo>
                  <a:pt x="517153" y="5123"/>
                </a:lnTo>
                <a:lnTo>
                  <a:pt x="581469" y="1301"/>
                </a:lnTo>
                <a:lnTo>
                  <a:pt x="647700" y="0"/>
                </a:lnTo>
                <a:lnTo>
                  <a:pt x="713930" y="1301"/>
                </a:lnTo>
                <a:lnTo>
                  <a:pt x="778246" y="5123"/>
                </a:lnTo>
                <a:lnTo>
                  <a:pt x="840322" y="11337"/>
                </a:lnTo>
                <a:lnTo>
                  <a:pt x="899832" y="19817"/>
                </a:lnTo>
                <a:lnTo>
                  <a:pt x="956451" y="30437"/>
                </a:lnTo>
                <a:lnTo>
                  <a:pt x="1009854" y="43070"/>
                </a:lnTo>
                <a:lnTo>
                  <a:pt x="1059715" y="57588"/>
                </a:lnTo>
                <a:lnTo>
                  <a:pt x="1105709" y="73866"/>
                </a:lnTo>
                <a:lnTo>
                  <a:pt x="1147511" y="91776"/>
                </a:lnTo>
                <a:lnTo>
                  <a:pt x="1184794" y="111193"/>
                </a:lnTo>
                <a:lnTo>
                  <a:pt x="1217235" y="131988"/>
                </a:lnTo>
                <a:lnTo>
                  <a:pt x="1266284" y="177211"/>
                </a:lnTo>
                <a:lnTo>
                  <a:pt x="1292056" y="226430"/>
                </a:lnTo>
                <a:lnTo>
                  <a:pt x="1295400" y="252222"/>
                </a:lnTo>
                <a:lnTo>
                  <a:pt x="1292056" y="278013"/>
                </a:lnTo>
                <a:lnTo>
                  <a:pt x="1266284" y="327232"/>
                </a:lnTo>
                <a:lnTo>
                  <a:pt x="1217235" y="372455"/>
                </a:lnTo>
                <a:lnTo>
                  <a:pt x="1184794" y="393250"/>
                </a:lnTo>
                <a:lnTo>
                  <a:pt x="1147511" y="412667"/>
                </a:lnTo>
                <a:lnTo>
                  <a:pt x="1105709" y="430577"/>
                </a:lnTo>
                <a:lnTo>
                  <a:pt x="1059715" y="446855"/>
                </a:lnTo>
                <a:lnTo>
                  <a:pt x="1009854" y="461373"/>
                </a:lnTo>
                <a:lnTo>
                  <a:pt x="956451" y="474006"/>
                </a:lnTo>
                <a:lnTo>
                  <a:pt x="899832" y="484626"/>
                </a:lnTo>
                <a:lnTo>
                  <a:pt x="840322" y="493106"/>
                </a:lnTo>
                <a:lnTo>
                  <a:pt x="778246" y="499320"/>
                </a:lnTo>
                <a:lnTo>
                  <a:pt x="713930" y="503142"/>
                </a:lnTo>
                <a:lnTo>
                  <a:pt x="647700" y="504444"/>
                </a:lnTo>
                <a:lnTo>
                  <a:pt x="581469" y="503142"/>
                </a:lnTo>
                <a:lnTo>
                  <a:pt x="517153" y="499320"/>
                </a:lnTo>
                <a:lnTo>
                  <a:pt x="455077" y="493106"/>
                </a:lnTo>
                <a:lnTo>
                  <a:pt x="395567" y="484626"/>
                </a:lnTo>
                <a:lnTo>
                  <a:pt x="338948" y="474006"/>
                </a:lnTo>
                <a:lnTo>
                  <a:pt x="285545" y="461373"/>
                </a:lnTo>
                <a:lnTo>
                  <a:pt x="235684" y="446855"/>
                </a:lnTo>
                <a:lnTo>
                  <a:pt x="189690" y="430577"/>
                </a:lnTo>
                <a:lnTo>
                  <a:pt x="147888" y="412667"/>
                </a:lnTo>
                <a:lnTo>
                  <a:pt x="110605" y="393250"/>
                </a:lnTo>
                <a:lnTo>
                  <a:pt x="78164" y="372455"/>
                </a:lnTo>
                <a:lnTo>
                  <a:pt x="29115" y="327232"/>
                </a:lnTo>
                <a:lnTo>
                  <a:pt x="3343" y="278013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142103" y="4895850"/>
            <a:ext cx="591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3,8</a:t>
            </a:r>
            <a:endParaRPr sz="32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995928" y="58780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1"/>
                </a:lnTo>
                <a:lnTo>
                  <a:pt x="221504" y="12858"/>
                </a:lnTo>
                <a:lnTo>
                  <a:pt x="175040" y="28153"/>
                </a:lnTo>
                <a:lnTo>
                  <a:pt x="132606" y="48665"/>
                </a:lnTo>
                <a:lnTo>
                  <a:pt x="94868" y="73875"/>
                </a:lnTo>
                <a:lnTo>
                  <a:pt x="62496" y="103265"/>
                </a:lnTo>
                <a:lnTo>
                  <a:pt x="36155" y="136313"/>
                </a:lnTo>
                <a:lnTo>
                  <a:pt x="16514" y="172502"/>
                </a:lnTo>
                <a:lnTo>
                  <a:pt x="4239" y="211311"/>
                </a:lnTo>
                <a:lnTo>
                  <a:pt x="0" y="252221"/>
                </a:lnTo>
                <a:lnTo>
                  <a:pt x="4239" y="293132"/>
                </a:lnTo>
                <a:lnTo>
                  <a:pt x="16514" y="331941"/>
                </a:lnTo>
                <a:lnTo>
                  <a:pt x="36155" y="368130"/>
                </a:lnTo>
                <a:lnTo>
                  <a:pt x="62496" y="401178"/>
                </a:lnTo>
                <a:lnTo>
                  <a:pt x="94868" y="430568"/>
                </a:lnTo>
                <a:lnTo>
                  <a:pt x="132606" y="455778"/>
                </a:lnTo>
                <a:lnTo>
                  <a:pt x="175040" y="476290"/>
                </a:lnTo>
                <a:lnTo>
                  <a:pt x="221504" y="491585"/>
                </a:lnTo>
                <a:lnTo>
                  <a:pt x="271329" y="501142"/>
                </a:lnTo>
                <a:lnTo>
                  <a:pt x="323850" y="504443"/>
                </a:lnTo>
                <a:lnTo>
                  <a:pt x="376370" y="501142"/>
                </a:lnTo>
                <a:lnTo>
                  <a:pt x="426195" y="491585"/>
                </a:lnTo>
                <a:lnTo>
                  <a:pt x="472659" y="476290"/>
                </a:lnTo>
                <a:lnTo>
                  <a:pt x="515093" y="455778"/>
                </a:lnTo>
                <a:lnTo>
                  <a:pt x="552831" y="430568"/>
                </a:lnTo>
                <a:lnTo>
                  <a:pt x="585203" y="401178"/>
                </a:lnTo>
                <a:lnTo>
                  <a:pt x="611544" y="368130"/>
                </a:lnTo>
                <a:lnTo>
                  <a:pt x="631185" y="331941"/>
                </a:lnTo>
                <a:lnTo>
                  <a:pt x="643460" y="293132"/>
                </a:lnTo>
                <a:lnTo>
                  <a:pt x="647700" y="252221"/>
                </a:lnTo>
                <a:lnTo>
                  <a:pt x="643460" y="211311"/>
                </a:lnTo>
                <a:lnTo>
                  <a:pt x="631185" y="172502"/>
                </a:lnTo>
                <a:lnTo>
                  <a:pt x="611544" y="136313"/>
                </a:lnTo>
                <a:lnTo>
                  <a:pt x="585203" y="103265"/>
                </a:lnTo>
                <a:lnTo>
                  <a:pt x="552831" y="73875"/>
                </a:lnTo>
                <a:lnTo>
                  <a:pt x="515093" y="48665"/>
                </a:lnTo>
                <a:lnTo>
                  <a:pt x="472659" y="28153"/>
                </a:lnTo>
                <a:lnTo>
                  <a:pt x="426195" y="12858"/>
                </a:lnTo>
                <a:lnTo>
                  <a:pt x="376370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95928" y="5878067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11"/>
                </a:lnTo>
                <a:lnTo>
                  <a:pt x="16514" y="172502"/>
                </a:lnTo>
                <a:lnTo>
                  <a:pt x="36155" y="136313"/>
                </a:lnTo>
                <a:lnTo>
                  <a:pt x="62496" y="103265"/>
                </a:lnTo>
                <a:lnTo>
                  <a:pt x="94868" y="73875"/>
                </a:lnTo>
                <a:lnTo>
                  <a:pt x="132606" y="48665"/>
                </a:lnTo>
                <a:lnTo>
                  <a:pt x="175040" y="28153"/>
                </a:lnTo>
                <a:lnTo>
                  <a:pt x="221504" y="12858"/>
                </a:lnTo>
                <a:lnTo>
                  <a:pt x="271329" y="3301"/>
                </a:lnTo>
                <a:lnTo>
                  <a:pt x="323850" y="0"/>
                </a:lnTo>
                <a:lnTo>
                  <a:pt x="376370" y="3301"/>
                </a:lnTo>
                <a:lnTo>
                  <a:pt x="426195" y="12858"/>
                </a:lnTo>
                <a:lnTo>
                  <a:pt x="472659" y="28153"/>
                </a:lnTo>
                <a:lnTo>
                  <a:pt x="515093" y="48665"/>
                </a:lnTo>
                <a:lnTo>
                  <a:pt x="552831" y="73875"/>
                </a:lnTo>
                <a:lnTo>
                  <a:pt x="585203" y="103265"/>
                </a:lnTo>
                <a:lnTo>
                  <a:pt x="611544" y="136313"/>
                </a:lnTo>
                <a:lnTo>
                  <a:pt x="631185" y="172502"/>
                </a:lnTo>
                <a:lnTo>
                  <a:pt x="643460" y="211311"/>
                </a:lnTo>
                <a:lnTo>
                  <a:pt x="647700" y="252221"/>
                </a:lnTo>
                <a:lnTo>
                  <a:pt x="643460" y="293132"/>
                </a:lnTo>
                <a:lnTo>
                  <a:pt x="631185" y="331941"/>
                </a:lnTo>
                <a:lnTo>
                  <a:pt x="611544" y="368130"/>
                </a:lnTo>
                <a:lnTo>
                  <a:pt x="585203" y="401178"/>
                </a:lnTo>
                <a:lnTo>
                  <a:pt x="552831" y="430568"/>
                </a:lnTo>
                <a:lnTo>
                  <a:pt x="515093" y="455778"/>
                </a:lnTo>
                <a:lnTo>
                  <a:pt x="472659" y="476290"/>
                </a:lnTo>
                <a:lnTo>
                  <a:pt x="426195" y="491585"/>
                </a:lnTo>
                <a:lnTo>
                  <a:pt x="376370" y="501142"/>
                </a:lnTo>
                <a:lnTo>
                  <a:pt x="323850" y="504443"/>
                </a:lnTo>
                <a:lnTo>
                  <a:pt x="271329" y="501142"/>
                </a:lnTo>
                <a:lnTo>
                  <a:pt x="221504" y="491585"/>
                </a:lnTo>
                <a:lnTo>
                  <a:pt x="175040" y="476290"/>
                </a:lnTo>
                <a:lnTo>
                  <a:pt x="132606" y="455778"/>
                </a:lnTo>
                <a:lnTo>
                  <a:pt x="94868" y="430568"/>
                </a:lnTo>
                <a:lnTo>
                  <a:pt x="62496" y="401178"/>
                </a:lnTo>
                <a:lnTo>
                  <a:pt x="36155" y="368130"/>
                </a:lnTo>
                <a:lnTo>
                  <a:pt x="16514" y="331941"/>
                </a:lnTo>
                <a:lnTo>
                  <a:pt x="4239" y="293132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195064" y="5904077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230111" y="587959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49" y="0"/>
                </a:moveTo>
                <a:lnTo>
                  <a:pt x="271329" y="3310"/>
                </a:lnTo>
                <a:lnTo>
                  <a:pt x="221504" y="12896"/>
                </a:lnTo>
                <a:lnTo>
                  <a:pt x="175040" y="28236"/>
                </a:lnTo>
                <a:lnTo>
                  <a:pt x="132606" y="48809"/>
                </a:lnTo>
                <a:lnTo>
                  <a:pt x="94868" y="74094"/>
                </a:lnTo>
                <a:lnTo>
                  <a:pt x="62496" y="103572"/>
                </a:lnTo>
                <a:lnTo>
                  <a:pt x="36155" y="136720"/>
                </a:lnTo>
                <a:lnTo>
                  <a:pt x="16514" y="173019"/>
                </a:lnTo>
                <a:lnTo>
                  <a:pt x="4239" y="211947"/>
                </a:lnTo>
                <a:lnTo>
                  <a:pt x="0" y="252984"/>
                </a:lnTo>
                <a:lnTo>
                  <a:pt x="4239" y="294017"/>
                </a:lnTo>
                <a:lnTo>
                  <a:pt x="16514" y="332944"/>
                </a:lnTo>
                <a:lnTo>
                  <a:pt x="36155" y="369241"/>
                </a:lnTo>
                <a:lnTo>
                  <a:pt x="62496" y="402390"/>
                </a:lnTo>
                <a:lnTo>
                  <a:pt x="94869" y="431868"/>
                </a:lnTo>
                <a:lnTo>
                  <a:pt x="132606" y="457154"/>
                </a:lnTo>
                <a:lnTo>
                  <a:pt x="175040" y="477729"/>
                </a:lnTo>
                <a:lnTo>
                  <a:pt x="221504" y="493070"/>
                </a:lnTo>
                <a:lnTo>
                  <a:pt x="271329" y="502656"/>
                </a:lnTo>
                <a:lnTo>
                  <a:pt x="323849" y="505968"/>
                </a:lnTo>
                <a:lnTo>
                  <a:pt x="376370" y="502656"/>
                </a:lnTo>
                <a:lnTo>
                  <a:pt x="426195" y="493070"/>
                </a:lnTo>
                <a:lnTo>
                  <a:pt x="472659" y="477729"/>
                </a:lnTo>
                <a:lnTo>
                  <a:pt x="515093" y="457154"/>
                </a:lnTo>
                <a:lnTo>
                  <a:pt x="552830" y="431868"/>
                </a:lnTo>
                <a:lnTo>
                  <a:pt x="585203" y="402390"/>
                </a:lnTo>
                <a:lnTo>
                  <a:pt x="611544" y="369241"/>
                </a:lnTo>
                <a:lnTo>
                  <a:pt x="631185" y="332944"/>
                </a:lnTo>
                <a:lnTo>
                  <a:pt x="643460" y="294017"/>
                </a:lnTo>
                <a:lnTo>
                  <a:pt x="647699" y="252984"/>
                </a:lnTo>
                <a:lnTo>
                  <a:pt x="643460" y="211947"/>
                </a:lnTo>
                <a:lnTo>
                  <a:pt x="631185" y="173019"/>
                </a:lnTo>
                <a:lnTo>
                  <a:pt x="611544" y="136720"/>
                </a:lnTo>
                <a:lnTo>
                  <a:pt x="585203" y="103572"/>
                </a:lnTo>
                <a:lnTo>
                  <a:pt x="552830" y="74094"/>
                </a:lnTo>
                <a:lnTo>
                  <a:pt x="515093" y="48809"/>
                </a:lnTo>
                <a:lnTo>
                  <a:pt x="472659" y="28236"/>
                </a:lnTo>
                <a:lnTo>
                  <a:pt x="426195" y="12896"/>
                </a:lnTo>
                <a:lnTo>
                  <a:pt x="376370" y="3310"/>
                </a:lnTo>
                <a:lnTo>
                  <a:pt x="32384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230111" y="5879591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4"/>
                </a:moveTo>
                <a:lnTo>
                  <a:pt x="4239" y="211947"/>
                </a:lnTo>
                <a:lnTo>
                  <a:pt x="16514" y="173019"/>
                </a:lnTo>
                <a:lnTo>
                  <a:pt x="36155" y="136720"/>
                </a:lnTo>
                <a:lnTo>
                  <a:pt x="62496" y="103572"/>
                </a:lnTo>
                <a:lnTo>
                  <a:pt x="94868" y="74094"/>
                </a:lnTo>
                <a:lnTo>
                  <a:pt x="132606" y="48809"/>
                </a:lnTo>
                <a:lnTo>
                  <a:pt x="175040" y="28236"/>
                </a:lnTo>
                <a:lnTo>
                  <a:pt x="221504" y="12896"/>
                </a:lnTo>
                <a:lnTo>
                  <a:pt x="271329" y="3310"/>
                </a:lnTo>
                <a:lnTo>
                  <a:pt x="323849" y="0"/>
                </a:lnTo>
                <a:lnTo>
                  <a:pt x="376370" y="3310"/>
                </a:lnTo>
                <a:lnTo>
                  <a:pt x="426195" y="12896"/>
                </a:lnTo>
                <a:lnTo>
                  <a:pt x="472659" y="28236"/>
                </a:lnTo>
                <a:lnTo>
                  <a:pt x="515093" y="48809"/>
                </a:lnTo>
                <a:lnTo>
                  <a:pt x="552830" y="74094"/>
                </a:lnTo>
                <a:lnTo>
                  <a:pt x="585203" y="103572"/>
                </a:lnTo>
                <a:lnTo>
                  <a:pt x="611544" y="136720"/>
                </a:lnTo>
                <a:lnTo>
                  <a:pt x="631185" y="173019"/>
                </a:lnTo>
                <a:lnTo>
                  <a:pt x="643460" y="211947"/>
                </a:lnTo>
                <a:lnTo>
                  <a:pt x="647699" y="252984"/>
                </a:lnTo>
                <a:lnTo>
                  <a:pt x="643460" y="294017"/>
                </a:lnTo>
                <a:lnTo>
                  <a:pt x="631185" y="332944"/>
                </a:lnTo>
                <a:lnTo>
                  <a:pt x="611544" y="369241"/>
                </a:lnTo>
                <a:lnTo>
                  <a:pt x="585203" y="402390"/>
                </a:lnTo>
                <a:lnTo>
                  <a:pt x="552830" y="431868"/>
                </a:lnTo>
                <a:lnTo>
                  <a:pt x="515093" y="457154"/>
                </a:lnTo>
                <a:lnTo>
                  <a:pt x="472659" y="477729"/>
                </a:lnTo>
                <a:lnTo>
                  <a:pt x="426195" y="493070"/>
                </a:lnTo>
                <a:lnTo>
                  <a:pt x="376370" y="502656"/>
                </a:lnTo>
                <a:lnTo>
                  <a:pt x="323849" y="505968"/>
                </a:lnTo>
                <a:lnTo>
                  <a:pt x="271329" y="502656"/>
                </a:lnTo>
                <a:lnTo>
                  <a:pt x="221504" y="493070"/>
                </a:lnTo>
                <a:lnTo>
                  <a:pt x="175040" y="477729"/>
                </a:lnTo>
                <a:lnTo>
                  <a:pt x="132606" y="457154"/>
                </a:lnTo>
                <a:lnTo>
                  <a:pt x="94869" y="431868"/>
                </a:lnTo>
                <a:lnTo>
                  <a:pt x="62496" y="402390"/>
                </a:lnTo>
                <a:lnTo>
                  <a:pt x="36155" y="369241"/>
                </a:lnTo>
                <a:lnTo>
                  <a:pt x="16514" y="332944"/>
                </a:lnTo>
                <a:lnTo>
                  <a:pt x="4239" y="294017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428994" y="5905296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473702" y="5324094"/>
            <a:ext cx="666115" cy="594360"/>
          </a:xfrm>
          <a:custGeom>
            <a:avLst/>
            <a:gdLst/>
            <a:ahLst/>
            <a:cxnLst/>
            <a:rect l="l" t="t" r="r" b="b"/>
            <a:pathLst>
              <a:path w="666114" h="594360">
                <a:moveTo>
                  <a:pt x="0" y="594359"/>
                </a:moveTo>
                <a:lnTo>
                  <a:pt x="66598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66053" y="5337809"/>
            <a:ext cx="751840" cy="542925"/>
          </a:xfrm>
          <a:custGeom>
            <a:avLst/>
            <a:gdLst/>
            <a:ahLst/>
            <a:cxnLst/>
            <a:rect l="l" t="t" r="r" b="b"/>
            <a:pathLst>
              <a:path w="751840" h="542925">
                <a:moveTo>
                  <a:pt x="0" y="0"/>
                </a:moveTo>
                <a:lnTo>
                  <a:pt x="751331" y="542543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16779" y="5949696"/>
            <a:ext cx="1369060" cy="504825"/>
          </a:xfrm>
          <a:custGeom>
            <a:avLst/>
            <a:gdLst/>
            <a:ahLst/>
            <a:cxnLst/>
            <a:rect l="l" t="t" r="r" b="b"/>
            <a:pathLst>
              <a:path w="1369060" h="504825">
                <a:moveTo>
                  <a:pt x="684276" y="0"/>
                </a:moveTo>
                <a:lnTo>
                  <a:pt x="618369" y="1154"/>
                </a:lnTo>
                <a:lnTo>
                  <a:pt x="554237" y="4548"/>
                </a:lnTo>
                <a:lnTo>
                  <a:pt x="492165" y="10074"/>
                </a:lnTo>
                <a:lnTo>
                  <a:pt x="432440" y="17628"/>
                </a:lnTo>
                <a:lnTo>
                  <a:pt x="375348" y="27104"/>
                </a:lnTo>
                <a:lnTo>
                  <a:pt x="321177" y="38395"/>
                </a:lnTo>
                <a:lnTo>
                  <a:pt x="270212" y="51397"/>
                </a:lnTo>
                <a:lnTo>
                  <a:pt x="222741" y="66004"/>
                </a:lnTo>
                <a:lnTo>
                  <a:pt x="179050" y="82109"/>
                </a:lnTo>
                <a:lnTo>
                  <a:pt x="139426" y="99607"/>
                </a:lnTo>
                <a:lnTo>
                  <a:pt x="104155" y="118393"/>
                </a:lnTo>
                <a:lnTo>
                  <a:pt x="47820" y="159403"/>
                </a:lnTo>
                <a:lnTo>
                  <a:pt x="12337" y="204295"/>
                </a:lnTo>
                <a:lnTo>
                  <a:pt x="0" y="252221"/>
                </a:lnTo>
                <a:lnTo>
                  <a:pt x="3132" y="276511"/>
                </a:lnTo>
                <a:lnTo>
                  <a:pt x="27328" y="323026"/>
                </a:lnTo>
                <a:lnTo>
                  <a:pt x="73524" y="366083"/>
                </a:lnTo>
                <a:lnTo>
                  <a:pt x="139426" y="404836"/>
                </a:lnTo>
                <a:lnTo>
                  <a:pt x="179050" y="422334"/>
                </a:lnTo>
                <a:lnTo>
                  <a:pt x="222741" y="438439"/>
                </a:lnTo>
                <a:lnTo>
                  <a:pt x="270212" y="453046"/>
                </a:lnTo>
                <a:lnTo>
                  <a:pt x="321177" y="466048"/>
                </a:lnTo>
                <a:lnTo>
                  <a:pt x="375348" y="477339"/>
                </a:lnTo>
                <a:lnTo>
                  <a:pt x="432440" y="486815"/>
                </a:lnTo>
                <a:lnTo>
                  <a:pt x="492165" y="494369"/>
                </a:lnTo>
                <a:lnTo>
                  <a:pt x="554237" y="499895"/>
                </a:lnTo>
                <a:lnTo>
                  <a:pt x="618369" y="503289"/>
                </a:lnTo>
                <a:lnTo>
                  <a:pt x="684276" y="504443"/>
                </a:lnTo>
                <a:lnTo>
                  <a:pt x="750182" y="503289"/>
                </a:lnTo>
                <a:lnTo>
                  <a:pt x="814314" y="499895"/>
                </a:lnTo>
                <a:lnTo>
                  <a:pt x="876386" y="494369"/>
                </a:lnTo>
                <a:lnTo>
                  <a:pt x="936111" y="486815"/>
                </a:lnTo>
                <a:lnTo>
                  <a:pt x="993203" y="477339"/>
                </a:lnTo>
                <a:lnTo>
                  <a:pt x="1047374" y="466048"/>
                </a:lnTo>
                <a:lnTo>
                  <a:pt x="1098339" y="453046"/>
                </a:lnTo>
                <a:lnTo>
                  <a:pt x="1145810" y="438439"/>
                </a:lnTo>
                <a:lnTo>
                  <a:pt x="1189501" y="422334"/>
                </a:lnTo>
                <a:lnTo>
                  <a:pt x="1229125" y="404836"/>
                </a:lnTo>
                <a:lnTo>
                  <a:pt x="1264396" y="386050"/>
                </a:lnTo>
                <a:lnTo>
                  <a:pt x="1320731" y="345040"/>
                </a:lnTo>
                <a:lnTo>
                  <a:pt x="1356214" y="300148"/>
                </a:lnTo>
                <a:lnTo>
                  <a:pt x="1368552" y="252221"/>
                </a:lnTo>
                <a:lnTo>
                  <a:pt x="1365419" y="227932"/>
                </a:lnTo>
                <a:lnTo>
                  <a:pt x="1341223" y="181417"/>
                </a:lnTo>
                <a:lnTo>
                  <a:pt x="1295027" y="138360"/>
                </a:lnTo>
                <a:lnTo>
                  <a:pt x="1229125" y="99607"/>
                </a:lnTo>
                <a:lnTo>
                  <a:pt x="1189501" y="82109"/>
                </a:lnTo>
                <a:lnTo>
                  <a:pt x="1145810" y="66004"/>
                </a:lnTo>
                <a:lnTo>
                  <a:pt x="1098339" y="51397"/>
                </a:lnTo>
                <a:lnTo>
                  <a:pt x="1047374" y="38395"/>
                </a:lnTo>
                <a:lnTo>
                  <a:pt x="993203" y="27104"/>
                </a:lnTo>
                <a:lnTo>
                  <a:pt x="936111" y="17628"/>
                </a:lnTo>
                <a:lnTo>
                  <a:pt x="876386" y="10074"/>
                </a:lnTo>
                <a:lnTo>
                  <a:pt x="814314" y="4548"/>
                </a:lnTo>
                <a:lnTo>
                  <a:pt x="750182" y="1154"/>
                </a:lnTo>
                <a:lnTo>
                  <a:pt x="68427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716779" y="5949696"/>
            <a:ext cx="1369060" cy="504825"/>
          </a:xfrm>
          <a:custGeom>
            <a:avLst/>
            <a:gdLst/>
            <a:ahLst/>
            <a:cxnLst/>
            <a:rect l="l" t="t" r="r" b="b"/>
            <a:pathLst>
              <a:path w="1369060" h="504825">
                <a:moveTo>
                  <a:pt x="0" y="252221"/>
                </a:moveTo>
                <a:lnTo>
                  <a:pt x="12337" y="204295"/>
                </a:lnTo>
                <a:lnTo>
                  <a:pt x="47820" y="159403"/>
                </a:lnTo>
                <a:lnTo>
                  <a:pt x="104155" y="118393"/>
                </a:lnTo>
                <a:lnTo>
                  <a:pt x="139426" y="99607"/>
                </a:lnTo>
                <a:lnTo>
                  <a:pt x="179050" y="82109"/>
                </a:lnTo>
                <a:lnTo>
                  <a:pt x="222741" y="66004"/>
                </a:lnTo>
                <a:lnTo>
                  <a:pt x="270212" y="51397"/>
                </a:lnTo>
                <a:lnTo>
                  <a:pt x="321177" y="38395"/>
                </a:lnTo>
                <a:lnTo>
                  <a:pt x="375348" y="27104"/>
                </a:lnTo>
                <a:lnTo>
                  <a:pt x="432440" y="17628"/>
                </a:lnTo>
                <a:lnTo>
                  <a:pt x="492165" y="10074"/>
                </a:lnTo>
                <a:lnTo>
                  <a:pt x="554237" y="4548"/>
                </a:lnTo>
                <a:lnTo>
                  <a:pt x="618369" y="1154"/>
                </a:lnTo>
                <a:lnTo>
                  <a:pt x="684276" y="0"/>
                </a:lnTo>
                <a:lnTo>
                  <a:pt x="750182" y="1154"/>
                </a:lnTo>
                <a:lnTo>
                  <a:pt x="814314" y="4548"/>
                </a:lnTo>
                <a:lnTo>
                  <a:pt x="876386" y="10074"/>
                </a:lnTo>
                <a:lnTo>
                  <a:pt x="936111" y="17628"/>
                </a:lnTo>
                <a:lnTo>
                  <a:pt x="993203" y="27104"/>
                </a:lnTo>
                <a:lnTo>
                  <a:pt x="1047374" y="38395"/>
                </a:lnTo>
                <a:lnTo>
                  <a:pt x="1098339" y="51397"/>
                </a:lnTo>
                <a:lnTo>
                  <a:pt x="1145810" y="66004"/>
                </a:lnTo>
                <a:lnTo>
                  <a:pt x="1189501" y="82109"/>
                </a:lnTo>
                <a:lnTo>
                  <a:pt x="1229125" y="99607"/>
                </a:lnTo>
                <a:lnTo>
                  <a:pt x="1264396" y="118393"/>
                </a:lnTo>
                <a:lnTo>
                  <a:pt x="1320731" y="159403"/>
                </a:lnTo>
                <a:lnTo>
                  <a:pt x="1356214" y="204295"/>
                </a:lnTo>
                <a:lnTo>
                  <a:pt x="1368552" y="252221"/>
                </a:lnTo>
                <a:lnTo>
                  <a:pt x="1365419" y="276511"/>
                </a:lnTo>
                <a:lnTo>
                  <a:pt x="1341223" y="323026"/>
                </a:lnTo>
                <a:lnTo>
                  <a:pt x="1295027" y="366083"/>
                </a:lnTo>
                <a:lnTo>
                  <a:pt x="1229125" y="404836"/>
                </a:lnTo>
                <a:lnTo>
                  <a:pt x="1189501" y="422334"/>
                </a:lnTo>
                <a:lnTo>
                  <a:pt x="1145810" y="438439"/>
                </a:lnTo>
                <a:lnTo>
                  <a:pt x="1098339" y="453046"/>
                </a:lnTo>
                <a:lnTo>
                  <a:pt x="1047374" y="466048"/>
                </a:lnTo>
                <a:lnTo>
                  <a:pt x="993203" y="477339"/>
                </a:lnTo>
                <a:lnTo>
                  <a:pt x="936111" y="486815"/>
                </a:lnTo>
                <a:lnTo>
                  <a:pt x="876386" y="494369"/>
                </a:lnTo>
                <a:lnTo>
                  <a:pt x="814314" y="499895"/>
                </a:lnTo>
                <a:lnTo>
                  <a:pt x="750182" y="503289"/>
                </a:lnTo>
                <a:lnTo>
                  <a:pt x="684276" y="504443"/>
                </a:lnTo>
                <a:lnTo>
                  <a:pt x="618369" y="503289"/>
                </a:lnTo>
                <a:lnTo>
                  <a:pt x="554237" y="499895"/>
                </a:lnTo>
                <a:lnTo>
                  <a:pt x="492165" y="494369"/>
                </a:lnTo>
                <a:lnTo>
                  <a:pt x="432440" y="486815"/>
                </a:lnTo>
                <a:lnTo>
                  <a:pt x="375348" y="477339"/>
                </a:lnTo>
                <a:lnTo>
                  <a:pt x="321177" y="466048"/>
                </a:lnTo>
                <a:lnTo>
                  <a:pt x="270212" y="453046"/>
                </a:lnTo>
                <a:lnTo>
                  <a:pt x="222741" y="438439"/>
                </a:lnTo>
                <a:lnTo>
                  <a:pt x="179050" y="422334"/>
                </a:lnTo>
                <a:lnTo>
                  <a:pt x="139426" y="404836"/>
                </a:lnTo>
                <a:lnTo>
                  <a:pt x="104155" y="386050"/>
                </a:lnTo>
                <a:lnTo>
                  <a:pt x="47820" y="345040"/>
                </a:lnTo>
                <a:lnTo>
                  <a:pt x="12337" y="300148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4939029" y="5975705"/>
            <a:ext cx="9290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4,</a:t>
            </a:r>
            <a:r>
              <a:rPr sz="3200" b="1" spc="-15" dirty="0">
                <a:latin typeface="Arial"/>
                <a:cs typeface="Arial"/>
              </a:rPr>
              <a:t>5</a:t>
            </a:r>
            <a:r>
              <a:rPr sz="3200" b="1" dirty="0">
                <a:latin typeface="Arial"/>
                <a:cs typeface="Arial"/>
              </a:rPr>
              <a:t>,7</a:t>
            </a:r>
            <a:endParaRPr sz="32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36870" y="5375909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08048" y="88392"/>
            <a:ext cx="5329555" cy="742315"/>
          </a:xfrm>
          <a:custGeom>
            <a:avLst/>
            <a:gdLst/>
            <a:ahLst/>
            <a:cxnLst/>
            <a:rect l="l" t="t" r="r" b="b"/>
            <a:pathLst>
              <a:path w="5329555" h="742315">
                <a:moveTo>
                  <a:pt x="0" y="742187"/>
                </a:moveTo>
                <a:lnTo>
                  <a:pt x="5329428" y="742187"/>
                </a:lnTo>
                <a:lnTo>
                  <a:pt x="5329428" y="0"/>
                </a:lnTo>
                <a:lnTo>
                  <a:pt x="0" y="0"/>
                </a:lnTo>
                <a:lnTo>
                  <a:pt x="0" y="7421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2297429" y="199466"/>
            <a:ext cx="455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9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5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8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3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2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4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1955" y="1330452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647700" y="0"/>
                </a:moveTo>
                <a:lnTo>
                  <a:pt x="581469" y="1301"/>
                </a:lnTo>
                <a:lnTo>
                  <a:pt x="517153" y="5123"/>
                </a:lnTo>
                <a:lnTo>
                  <a:pt x="455077" y="11337"/>
                </a:lnTo>
                <a:lnTo>
                  <a:pt x="395567" y="19817"/>
                </a:lnTo>
                <a:lnTo>
                  <a:pt x="338948" y="30437"/>
                </a:lnTo>
                <a:lnTo>
                  <a:pt x="285545" y="43070"/>
                </a:lnTo>
                <a:lnTo>
                  <a:pt x="235684" y="57588"/>
                </a:lnTo>
                <a:lnTo>
                  <a:pt x="189690" y="73866"/>
                </a:lnTo>
                <a:lnTo>
                  <a:pt x="147888" y="91776"/>
                </a:lnTo>
                <a:lnTo>
                  <a:pt x="110605" y="111193"/>
                </a:lnTo>
                <a:lnTo>
                  <a:pt x="78164" y="131988"/>
                </a:lnTo>
                <a:lnTo>
                  <a:pt x="29115" y="177211"/>
                </a:lnTo>
                <a:lnTo>
                  <a:pt x="3343" y="226430"/>
                </a:lnTo>
                <a:lnTo>
                  <a:pt x="0" y="252222"/>
                </a:lnTo>
                <a:lnTo>
                  <a:pt x="3343" y="278013"/>
                </a:lnTo>
                <a:lnTo>
                  <a:pt x="29115" y="327232"/>
                </a:lnTo>
                <a:lnTo>
                  <a:pt x="78164" y="372455"/>
                </a:lnTo>
                <a:lnTo>
                  <a:pt x="110605" y="393250"/>
                </a:lnTo>
                <a:lnTo>
                  <a:pt x="147888" y="412667"/>
                </a:lnTo>
                <a:lnTo>
                  <a:pt x="189690" y="430577"/>
                </a:lnTo>
                <a:lnTo>
                  <a:pt x="235684" y="446855"/>
                </a:lnTo>
                <a:lnTo>
                  <a:pt x="285545" y="461373"/>
                </a:lnTo>
                <a:lnTo>
                  <a:pt x="338948" y="474006"/>
                </a:lnTo>
                <a:lnTo>
                  <a:pt x="395567" y="484626"/>
                </a:lnTo>
                <a:lnTo>
                  <a:pt x="455077" y="493106"/>
                </a:lnTo>
                <a:lnTo>
                  <a:pt x="517153" y="499320"/>
                </a:lnTo>
                <a:lnTo>
                  <a:pt x="581469" y="503142"/>
                </a:lnTo>
                <a:lnTo>
                  <a:pt x="647700" y="504444"/>
                </a:lnTo>
                <a:lnTo>
                  <a:pt x="713930" y="503142"/>
                </a:lnTo>
                <a:lnTo>
                  <a:pt x="778246" y="499320"/>
                </a:lnTo>
                <a:lnTo>
                  <a:pt x="840322" y="493106"/>
                </a:lnTo>
                <a:lnTo>
                  <a:pt x="899832" y="484626"/>
                </a:lnTo>
                <a:lnTo>
                  <a:pt x="956451" y="474006"/>
                </a:lnTo>
                <a:lnTo>
                  <a:pt x="1009854" y="461373"/>
                </a:lnTo>
                <a:lnTo>
                  <a:pt x="1059715" y="446855"/>
                </a:lnTo>
                <a:lnTo>
                  <a:pt x="1105709" y="430577"/>
                </a:lnTo>
                <a:lnTo>
                  <a:pt x="1147511" y="412667"/>
                </a:lnTo>
                <a:lnTo>
                  <a:pt x="1184794" y="393250"/>
                </a:lnTo>
                <a:lnTo>
                  <a:pt x="1217235" y="372455"/>
                </a:lnTo>
                <a:lnTo>
                  <a:pt x="1266284" y="327232"/>
                </a:lnTo>
                <a:lnTo>
                  <a:pt x="1292056" y="278013"/>
                </a:lnTo>
                <a:lnTo>
                  <a:pt x="1295400" y="252222"/>
                </a:lnTo>
                <a:lnTo>
                  <a:pt x="1292056" y="226430"/>
                </a:lnTo>
                <a:lnTo>
                  <a:pt x="1266284" y="177211"/>
                </a:lnTo>
                <a:lnTo>
                  <a:pt x="1217235" y="131988"/>
                </a:lnTo>
                <a:lnTo>
                  <a:pt x="1184794" y="111193"/>
                </a:lnTo>
                <a:lnTo>
                  <a:pt x="1147511" y="91776"/>
                </a:lnTo>
                <a:lnTo>
                  <a:pt x="1105709" y="73866"/>
                </a:lnTo>
                <a:lnTo>
                  <a:pt x="1059715" y="57588"/>
                </a:lnTo>
                <a:lnTo>
                  <a:pt x="1009854" y="43070"/>
                </a:lnTo>
                <a:lnTo>
                  <a:pt x="956451" y="30437"/>
                </a:lnTo>
                <a:lnTo>
                  <a:pt x="899832" y="19817"/>
                </a:lnTo>
                <a:lnTo>
                  <a:pt x="840322" y="11337"/>
                </a:lnTo>
                <a:lnTo>
                  <a:pt x="778246" y="5123"/>
                </a:lnTo>
                <a:lnTo>
                  <a:pt x="713930" y="1301"/>
                </a:lnTo>
                <a:lnTo>
                  <a:pt x="6477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1955" y="1330452"/>
            <a:ext cx="1295400" cy="504825"/>
          </a:xfrm>
          <a:custGeom>
            <a:avLst/>
            <a:gdLst/>
            <a:ahLst/>
            <a:cxnLst/>
            <a:rect l="l" t="t" r="r" b="b"/>
            <a:pathLst>
              <a:path w="1295400" h="504825">
                <a:moveTo>
                  <a:pt x="0" y="252222"/>
                </a:moveTo>
                <a:lnTo>
                  <a:pt x="13157" y="201384"/>
                </a:lnTo>
                <a:lnTo>
                  <a:pt x="50893" y="154037"/>
                </a:lnTo>
                <a:lnTo>
                  <a:pt x="110605" y="111193"/>
                </a:lnTo>
                <a:lnTo>
                  <a:pt x="147888" y="91776"/>
                </a:lnTo>
                <a:lnTo>
                  <a:pt x="189690" y="73866"/>
                </a:lnTo>
                <a:lnTo>
                  <a:pt x="235684" y="57588"/>
                </a:lnTo>
                <a:lnTo>
                  <a:pt x="285545" y="43070"/>
                </a:lnTo>
                <a:lnTo>
                  <a:pt x="338948" y="30437"/>
                </a:lnTo>
                <a:lnTo>
                  <a:pt x="395567" y="19817"/>
                </a:lnTo>
                <a:lnTo>
                  <a:pt x="455077" y="11337"/>
                </a:lnTo>
                <a:lnTo>
                  <a:pt x="517153" y="5123"/>
                </a:lnTo>
                <a:lnTo>
                  <a:pt x="581469" y="1301"/>
                </a:lnTo>
                <a:lnTo>
                  <a:pt x="647700" y="0"/>
                </a:lnTo>
                <a:lnTo>
                  <a:pt x="713930" y="1301"/>
                </a:lnTo>
                <a:lnTo>
                  <a:pt x="778246" y="5123"/>
                </a:lnTo>
                <a:lnTo>
                  <a:pt x="840322" y="11337"/>
                </a:lnTo>
                <a:lnTo>
                  <a:pt x="899832" y="19817"/>
                </a:lnTo>
                <a:lnTo>
                  <a:pt x="956451" y="30437"/>
                </a:lnTo>
                <a:lnTo>
                  <a:pt x="1009854" y="43070"/>
                </a:lnTo>
                <a:lnTo>
                  <a:pt x="1059715" y="57588"/>
                </a:lnTo>
                <a:lnTo>
                  <a:pt x="1105709" y="73866"/>
                </a:lnTo>
                <a:lnTo>
                  <a:pt x="1147511" y="91776"/>
                </a:lnTo>
                <a:lnTo>
                  <a:pt x="1184794" y="111193"/>
                </a:lnTo>
                <a:lnTo>
                  <a:pt x="1217235" y="131988"/>
                </a:lnTo>
                <a:lnTo>
                  <a:pt x="1266284" y="177211"/>
                </a:lnTo>
                <a:lnTo>
                  <a:pt x="1292056" y="226430"/>
                </a:lnTo>
                <a:lnTo>
                  <a:pt x="1295400" y="252222"/>
                </a:lnTo>
                <a:lnTo>
                  <a:pt x="1292056" y="278013"/>
                </a:lnTo>
                <a:lnTo>
                  <a:pt x="1266284" y="327232"/>
                </a:lnTo>
                <a:lnTo>
                  <a:pt x="1217235" y="372455"/>
                </a:lnTo>
                <a:lnTo>
                  <a:pt x="1184794" y="393250"/>
                </a:lnTo>
                <a:lnTo>
                  <a:pt x="1147511" y="412667"/>
                </a:lnTo>
                <a:lnTo>
                  <a:pt x="1105709" y="430577"/>
                </a:lnTo>
                <a:lnTo>
                  <a:pt x="1059715" y="446855"/>
                </a:lnTo>
                <a:lnTo>
                  <a:pt x="1009854" y="461373"/>
                </a:lnTo>
                <a:lnTo>
                  <a:pt x="956451" y="474006"/>
                </a:lnTo>
                <a:lnTo>
                  <a:pt x="899832" y="484626"/>
                </a:lnTo>
                <a:lnTo>
                  <a:pt x="840322" y="493106"/>
                </a:lnTo>
                <a:lnTo>
                  <a:pt x="778246" y="499320"/>
                </a:lnTo>
                <a:lnTo>
                  <a:pt x="713930" y="503142"/>
                </a:lnTo>
                <a:lnTo>
                  <a:pt x="647700" y="504444"/>
                </a:lnTo>
                <a:lnTo>
                  <a:pt x="581469" y="503142"/>
                </a:lnTo>
                <a:lnTo>
                  <a:pt x="517153" y="499320"/>
                </a:lnTo>
                <a:lnTo>
                  <a:pt x="455077" y="493106"/>
                </a:lnTo>
                <a:lnTo>
                  <a:pt x="395567" y="484626"/>
                </a:lnTo>
                <a:lnTo>
                  <a:pt x="338948" y="474006"/>
                </a:lnTo>
                <a:lnTo>
                  <a:pt x="285545" y="461373"/>
                </a:lnTo>
                <a:lnTo>
                  <a:pt x="235684" y="446855"/>
                </a:lnTo>
                <a:lnTo>
                  <a:pt x="189690" y="430577"/>
                </a:lnTo>
                <a:lnTo>
                  <a:pt x="147888" y="412667"/>
                </a:lnTo>
                <a:lnTo>
                  <a:pt x="110605" y="393250"/>
                </a:lnTo>
                <a:lnTo>
                  <a:pt x="78164" y="372455"/>
                </a:lnTo>
                <a:lnTo>
                  <a:pt x="29115" y="327232"/>
                </a:lnTo>
                <a:lnTo>
                  <a:pt x="3343" y="278013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5650" y="1354658"/>
            <a:ext cx="590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</a:t>
            </a:r>
            <a:r>
              <a:rPr sz="3200" b="1" spc="-10" dirty="0">
                <a:latin typeface="Arial"/>
                <a:cs typeface="Arial"/>
              </a:rPr>
              <a:t>,</a:t>
            </a: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2337816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323850" y="0"/>
                </a:moveTo>
                <a:lnTo>
                  <a:pt x="271320" y="3311"/>
                </a:lnTo>
                <a:lnTo>
                  <a:pt x="221489" y="12899"/>
                </a:lnTo>
                <a:lnTo>
                  <a:pt x="175023" y="28241"/>
                </a:lnTo>
                <a:lnTo>
                  <a:pt x="132589" y="48816"/>
                </a:lnTo>
                <a:lnTo>
                  <a:pt x="94854" y="74104"/>
                </a:lnTo>
                <a:lnTo>
                  <a:pt x="62485" y="103583"/>
                </a:lnTo>
                <a:lnTo>
                  <a:pt x="36148" y="136731"/>
                </a:lnTo>
                <a:lnTo>
                  <a:pt x="16510" y="173028"/>
                </a:lnTo>
                <a:lnTo>
                  <a:pt x="4238" y="211953"/>
                </a:lnTo>
                <a:lnTo>
                  <a:pt x="0" y="252984"/>
                </a:lnTo>
                <a:lnTo>
                  <a:pt x="4238" y="294014"/>
                </a:lnTo>
                <a:lnTo>
                  <a:pt x="16510" y="332939"/>
                </a:lnTo>
                <a:lnTo>
                  <a:pt x="36148" y="369236"/>
                </a:lnTo>
                <a:lnTo>
                  <a:pt x="62485" y="402384"/>
                </a:lnTo>
                <a:lnTo>
                  <a:pt x="94854" y="431863"/>
                </a:lnTo>
                <a:lnTo>
                  <a:pt x="132589" y="457151"/>
                </a:lnTo>
                <a:lnTo>
                  <a:pt x="175023" y="477726"/>
                </a:lnTo>
                <a:lnTo>
                  <a:pt x="221489" y="493068"/>
                </a:lnTo>
                <a:lnTo>
                  <a:pt x="271320" y="502656"/>
                </a:lnTo>
                <a:lnTo>
                  <a:pt x="323850" y="505968"/>
                </a:lnTo>
                <a:lnTo>
                  <a:pt x="376379" y="502656"/>
                </a:lnTo>
                <a:lnTo>
                  <a:pt x="426210" y="493068"/>
                </a:lnTo>
                <a:lnTo>
                  <a:pt x="472676" y="477726"/>
                </a:lnTo>
                <a:lnTo>
                  <a:pt x="515110" y="457151"/>
                </a:lnTo>
                <a:lnTo>
                  <a:pt x="552845" y="431863"/>
                </a:lnTo>
                <a:lnTo>
                  <a:pt x="585214" y="402384"/>
                </a:lnTo>
                <a:lnTo>
                  <a:pt x="611551" y="369236"/>
                </a:lnTo>
                <a:lnTo>
                  <a:pt x="631189" y="332939"/>
                </a:lnTo>
                <a:lnTo>
                  <a:pt x="643461" y="294014"/>
                </a:lnTo>
                <a:lnTo>
                  <a:pt x="647700" y="252984"/>
                </a:lnTo>
                <a:lnTo>
                  <a:pt x="643461" y="211953"/>
                </a:lnTo>
                <a:lnTo>
                  <a:pt x="631189" y="173028"/>
                </a:lnTo>
                <a:lnTo>
                  <a:pt x="611551" y="136731"/>
                </a:lnTo>
                <a:lnTo>
                  <a:pt x="585214" y="103583"/>
                </a:lnTo>
                <a:lnTo>
                  <a:pt x="552845" y="74104"/>
                </a:lnTo>
                <a:lnTo>
                  <a:pt x="515110" y="48816"/>
                </a:lnTo>
                <a:lnTo>
                  <a:pt x="472676" y="28241"/>
                </a:lnTo>
                <a:lnTo>
                  <a:pt x="426210" y="12899"/>
                </a:lnTo>
                <a:lnTo>
                  <a:pt x="376379" y="331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" y="2337816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0" y="252984"/>
                </a:moveTo>
                <a:lnTo>
                  <a:pt x="4238" y="211953"/>
                </a:lnTo>
                <a:lnTo>
                  <a:pt x="16510" y="173028"/>
                </a:lnTo>
                <a:lnTo>
                  <a:pt x="36148" y="136731"/>
                </a:lnTo>
                <a:lnTo>
                  <a:pt x="62485" y="103583"/>
                </a:lnTo>
                <a:lnTo>
                  <a:pt x="94854" y="74104"/>
                </a:lnTo>
                <a:lnTo>
                  <a:pt x="132589" y="48816"/>
                </a:lnTo>
                <a:lnTo>
                  <a:pt x="175023" y="28241"/>
                </a:lnTo>
                <a:lnTo>
                  <a:pt x="221489" y="12899"/>
                </a:lnTo>
                <a:lnTo>
                  <a:pt x="271320" y="3311"/>
                </a:lnTo>
                <a:lnTo>
                  <a:pt x="323850" y="0"/>
                </a:lnTo>
                <a:lnTo>
                  <a:pt x="376379" y="3311"/>
                </a:lnTo>
                <a:lnTo>
                  <a:pt x="426210" y="12899"/>
                </a:lnTo>
                <a:lnTo>
                  <a:pt x="472676" y="28241"/>
                </a:lnTo>
                <a:lnTo>
                  <a:pt x="515110" y="48816"/>
                </a:lnTo>
                <a:lnTo>
                  <a:pt x="552845" y="74104"/>
                </a:lnTo>
                <a:lnTo>
                  <a:pt x="585214" y="103583"/>
                </a:lnTo>
                <a:lnTo>
                  <a:pt x="611551" y="136731"/>
                </a:lnTo>
                <a:lnTo>
                  <a:pt x="631189" y="173028"/>
                </a:lnTo>
                <a:lnTo>
                  <a:pt x="643461" y="211953"/>
                </a:lnTo>
                <a:lnTo>
                  <a:pt x="647700" y="252984"/>
                </a:lnTo>
                <a:lnTo>
                  <a:pt x="643461" y="294014"/>
                </a:lnTo>
                <a:lnTo>
                  <a:pt x="631189" y="332939"/>
                </a:lnTo>
                <a:lnTo>
                  <a:pt x="611551" y="369236"/>
                </a:lnTo>
                <a:lnTo>
                  <a:pt x="585214" y="402384"/>
                </a:lnTo>
                <a:lnTo>
                  <a:pt x="552845" y="431863"/>
                </a:lnTo>
                <a:lnTo>
                  <a:pt x="515110" y="457151"/>
                </a:lnTo>
                <a:lnTo>
                  <a:pt x="472676" y="477726"/>
                </a:lnTo>
                <a:lnTo>
                  <a:pt x="426210" y="493068"/>
                </a:lnTo>
                <a:lnTo>
                  <a:pt x="376379" y="502656"/>
                </a:lnTo>
                <a:lnTo>
                  <a:pt x="323850" y="505968"/>
                </a:lnTo>
                <a:lnTo>
                  <a:pt x="271320" y="502656"/>
                </a:lnTo>
                <a:lnTo>
                  <a:pt x="221489" y="493068"/>
                </a:lnTo>
                <a:lnTo>
                  <a:pt x="175023" y="477726"/>
                </a:lnTo>
                <a:lnTo>
                  <a:pt x="132589" y="457151"/>
                </a:lnTo>
                <a:lnTo>
                  <a:pt x="94854" y="431863"/>
                </a:lnTo>
                <a:lnTo>
                  <a:pt x="62485" y="402384"/>
                </a:lnTo>
                <a:lnTo>
                  <a:pt x="36148" y="369236"/>
                </a:lnTo>
                <a:lnTo>
                  <a:pt x="16510" y="332939"/>
                </a:lnTo>
                <a:lnTo>
                  <a:pt x="4238" y="294014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8612" y="2362911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3660" y="2339339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323850" y="0"/>
                </a:moveTo>
                <a:lnTo>
                  <a:pt x="271329" y="3311"/>
                </a:lnTo>
                <a:lnTo>
                  <a:pt x="221504" y="12899"/>
                </a:lnTo>
                <a:lnTo>
                  <a:pt x="175040" y="28241"/>
                </a:lnTo>
                <a:lnTo>
                  <a:pt x="132606" y="48816"/>
                </a:lnTo>
                <a:lnTo>
                  <a:pt x="94868" y="74104"/>
                </a:lnTo>
                <a:lnTo>
                  <a:pt x="62496" y="103583"/>
                </a:lnTo>
                <a:lnTo>
                  <a:pt x="36155" y="136731"/>
                </a:lnTo>
                <a:lnTo>
                  <a:pt x="16514" y="173028"/>
                </a:lnTo>
                <a:lnTo>
                  <a:pt x="4239" y="211953"/>
                </a:lnTo>
                <a:lnTo>
                  <a:pt x="0" y="252984"/>
                </a:lnTo>
                <a:lnTo>
                  <a:pt x="4239" y="294014"/>
                </a:lnTo>
                <a:lnTo>
                  <a:pt x="16514" y="332939"/>
                </a:lnTo>
                <a:lnTo>
                  <a:pt x="36155" y="369236"/>
                </a:lnTo>
                <a:lnTo>
                  <a:pt x="62496" y="402384"/>
                </a:lnTo>
                <a:lnTo>
                  <a:pt x="94868" y="431863"/>
                </a:lnTo>
                <a:lnTo>
                  <a:pt x="132606" y="457151"/>
                </a:lnTo>
                <a:lnTo>
                  <a:pt x="175040" y="477726"/>
                </a:lnTo>
                <a:lnTo>
                  <a:pt x="221504" y="493068"/>
                </a:lnTo>
                <a:lnTo>
                  <a:pt x="271329" y="502656"/>
                </a:lnTo>
                <a:lnTo>
                  <a:pt x="323850" y="505968"/>
                </a:lnTo>
                <a:lnTo>
                  <a:pt x="376370" y="502656"/>
                </a:lnTo>
                <a:lnTo>
                  <a:pt x="426195" y="493068"/>
                </a:lnTo>
                <a:lnTo>
                  <a:pt x="472659" y="477726"/>
                </a:lnTo>
                <a:lnTo>
                  <a:pt x="515093" y="457151"/>
                </a:lnTo>
                <a:lnTo>
                  <a:pt x="552831" y="431863"/>
                </a:lnTo>
                <a:lnTo>
                  <a:pt x="585203" y="402384"/>
                </a:lnTo>
                <a:lnTo>
                  <a:pt x="611544" y="369236"/>
                </a:lnTo>
                <a:lnTo>
                  <a:pt x="631185" y="332939"/>
                </a:lnTo>
                <a:lnTo>
                  <a:pt x="643460" y="294014"/>
                </a:lnTo>
                <a:lnTo>
                  <a:pt x="647700" y="252984"/>
                </a:lnTo>
                <a:lnTo>
                  <a:pt x="643460" y="211953"/>
                </a:lnTo>
                <a:lnTo>
                  <a:pt x="631185" y="173028"/>
                </a:lnTo>
                <a:lnTo>
                  <a:pt x="611544" y="136731"/>
                </a:lnTo>
                <a:lnTo>
                  <a:pt x="585203" y="103583"/>
                </a:lnTo>
                <a:lnTo>
                  <a:pt x="552831" y="74104"/>
                </a:lnTo>
                <a:lnTo>
                  <a:pt x="515093" y="48816"/>
                </a:lnTo>
                <a:lnTo>
                  <a:pt x="472659" y="28241"/>
                </a:lnTo>
                <a:lnTo>
                  <a:pt x="426195" y="12899"/>
                </a:lnTo>
                <a:lnTo>
                  <a:pt x="376370" y="331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3660" y="2339339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4">
                <a:moveTo>
                  <a:pt x="0" y="252984"/>
                </a:moveTo>
                <a:lnTo>
                  <a:pt x="4239" y="211953"/>
                </a:lnTo>
                <a:lnTo>
                  <a:pt x="16514" y="173028"/>
                </a:lnTo>
                <a:lnTo>
                  <a:pt x="36155" y="136731"/>
                </a:lnTo>
                <a:lnTo>
                  <a:pt x="62496" y="103583"/>
                </a:lnTo>
                <a:lnTo>
                  <a:pt x="94868" y="74104"/>
                </a:lnTo>
                <a:lnTo>
                  <a:pt x="132606" y="48816"/>
                </a:lnTo>
                <a:lnTo>
                  <a:pt x="175040" y="28241"/>
                </a:lnTo>
                <a:lnTo>
                  <a:pt x="221504" y="12899"/>
                </a:lnTo>
                <a:lnTo>
                  <a:pt x="271329" y="3311"/>
                </a:lnTo>
                <a:lnTo>
                  <a:pt x="323850" y="0"/>
                </a:lnTo>
                <a:lnTo>
                  <a:pt x="376370" y="3311"/>
                </a:lnTo>
                <a:lnTo>
                  <a:pt x="426195" y="12899"/>
                </a:lnTo>
                <a:lnTo>
                  <a:pt x="472659" y="28241"/>
                </a:lnTo>
                <a:lnTo>
                  <a:pt x="515093" y="48816"/>
                </a:lnTo>
                <a:lnTo>
                  <a:pt x="552831" y="74104"/>
                </a:lnTo>
                <a:lnTo>
                  <a:pt x="585203" y="103583"/>
                </a:lnTo>
                <a:lnTo>
                  <a:pt x="611544" y="136731"/>
                </a:lnTo>
                <a:lnTo>
                  <a:pt x="631185" y="173028"/>
                </a:lnTo>
                <a:lnTo>
                  <a:pt x="643460" y="211953"/>
                </a:lnTo>
                <a:lnTo>
                  <a:pt x="647700" y="252984"/>
                </a:lnTo>
                <a:lnTo>
                  <a:pt x="643460" y="294014"/>
                </a:lnTo>
                <a:lnTo>
                  <a:pt x="631185" y="332939"/>
                </a:lnTo>
                <a:lnTo>
                  <a:pt x="611544" y="369236"/>
                </a:lnTo>
                <a:lnTo>
                  <a:pt x="585203" y="402384"/>
                </a:lnTo>
                <a:lnTo>
                  <a:pt x="552831" y="431863"/>
                </a:lnTo>
                <a:lnTo>
                  <a:pt x="515093" y="457151"/>
                </a:lnTo>
                <a:lnTo>
                  <a:pt x="472659" y="477726"/>
                </a:lnTo>
                <a:lnTo>
                  <a:pt x="426195" y="493068"/>
                </a:lnTo>
                <a:lnTo>
                  <a:pt x="376370" y="502656"/>
                </a:lnTo>
                <a:lnTo>
                  <a:pt x="323850" y="505968"/>
                </a:lnTo>
                <a:lnTo>
                  <a:pt x="271329" y="502656"/>
                </a:lnTo>
                <a:lnTo>
                  <a:pt x="221504" y="493068"/>
                </a:lnTo>
                <a:lnTo>
                  <a:pt x="175040" y="477726"/>
                </a:lnTo>
                <a:lnTo>
                  <a:pt x="132606" y="457151"/>
                </a:lnTo>
                <a:lnTo>
                  <a:pt x="94868" y="431863"/>
                </a:lnTo>
                <a:lnTo>
                  <a:pt x="62496" y="402384"/>
                </a:lnTo>
                <a:lnTo>
                  <a:pt x="36155" y="369236"/>
                </a:lnTo>
                <a:lnTo>
                  <a:pt x="16514" y="332939"/>
                </a:lnTo>
                <a:lnTo>
                  <a:pt x="4239" y="294014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12542" y="2364435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7250" y="1783842"/>
            <a:ext cx="668020" cy="594360"/>
          </a:xfrm>
          <a:custGeom>
            <a:avLst/>
            <a:gdLst/>
            <a:ahLst/>
            <a:cxnLst/>
            <a:rect l="l" t="t" r="r" b="b"/>
            <a:pathLst>
              <a:path w="668019" h="594360">
                <a:moveTo>
                  <a:pt x="0" y="594360"/>
                </a:moveTo>
                <a:lnTo>
                  <a:pt x="6675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9601" y="1797557"/>
            <a:ext cx="753110" cy="542925"/>
          </a:xfrm>
          <a:custGeom>
            <a:avLst/>
            <a:gdLst/>
            <a:ahLst/>
            <a:cxnLst/>
            <a:rect l="l" t="t" r="r" b="b"/>
            <a:pathLst>
              <a:path w="753110" h="542925">
                <a:moveTo>
                  <a:pt x="0" y="0"/>
                </a:moveTo>
                <a:lnTo>
                  <a:pt x="752856" y="5425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0327" y="2409444"/>
            <a:ext cx="1369060" cy="504825"/>
          </a:xfrm>
          <a:custGeom>
            <a:avLst/>
            <a:gdLst/>
            <a:ahLst/>
            <a:cxnLst/>
            <a:rect l="l" t="t" r="r" b="b"/>
            <a:pathLst>
              <a:path w="1369060" h="504825">
                <a:moveTo>
                  <a:pt x="684276" y="0"/>
                </a:moveTo>
                <a:lnTo>
                  <a:pt x="618369" y="1154"/>
                </a:lnTo>
                <a:lnTo>
                  <a:pt x="554237" y="4547"/>
                </a:lnTo>
                <a:lnTo>
                  <a:pt x="492165" y="10072"/>
                </a:lnTo>
                <a:lnTo>
                  <a:pt x="432440" y="17625"/>
                </a:lnTo>
                <a:lnTo>
                  <a:pt x="375348" y="27099"/>
                </a:lnTo>
                <a:lnTo>
                  <a:pt x="321177" y="38389"/>
                </a:lnTo>
                <a:lnTo>
                  <a:pt x="270212" y="51390"/>
                </a:lnTo>
                <a:lnTo>
                  <a:pt x="222741" y="65995"/>
                </a:lnTo>
                <a:lnTo>
                  <a:pt x="179050" y="82099"/>
                </a:lnTo>
                <a:lnTo>
                  <a:pt x="139426" y="99596"/>
                </a:lnTo>
                <a:lnTo>
                  <a:pt x="104155" y="118381"/>
                </a:lnTo>
                <a:lnTo>
                  <a:pt x="47820" y="159393"/>
                </a:lnTo>
                <a:lnTo>
                  <a:pt x="12337" y="204288"/>
                </a:lnTo>
                <a:lnTo>
                  <a:pt x="0" y="252221"/>
                </a:lnTo>
                <a:lnTo>
                  <a:pt x="3132" y="276515"/>
                </a:lnTo>
                <a:lnTo>
                  <a:pt x="27328" y="323035"/>
                </a:lnTo>
                <a:lnTo>
                  <a:pt x="73524" y="366094"/>
                </a:lnTo>
                <a:lnTo>
                  <a:pt x="139426" y="404847"/>
                </a:lnTo>
                <a:lnTo>
                  <a:pt x="179050" y="422344"/>
                </a:lnTo>
                <a:lnTo>
                  <a:pt x="222741" y="438448"/>
                </a:lnTo>
                <a:lnTo>
                  <a:pt x="270212" y="453053"/>
                </a:lnTo>
                <a:lnTo>
                  <a:pt x="321177" y="466054"/>
                </a:lnTo>
                <a:lnTo>
                  <a:pt x="375348" y="477344"/>
                </a:lnTo>
                <a:lnTo>
                  <a:pt x="432440" y="486818"/>
                </a:lnTo>
                <a:lnTo>
                  <a:pt x="492165" y="494371"/>
                </a:lnTo>
                <a:lnTo>
                  <a:pt x="554237" y="499896"/>
                </a:lnTo>
                <a:lnTo>
                  <a:pt x="618369" y="503289"/>
                </a:lnTo>
                <a:lnTo>
                  <a:pt x="684276" y="504443"/>
                </a:lnTo>
                <a:lnTo>
                  <a:pt x="750182" y="503289"/>
                </a:lnTo>
                <a:lnTo>
                  <a:pt x="814314" y="499896"/>
                </a:lnTo>
                <a:lnTo>
                  <a:pt x="876386" y="494371"/>
                </a:lnTo>
                <a:lnTo>
                  <a:pt x="936111" y="486818"/>
                </a:lnTo>
                <a:lnTo>
                  <a:pt x="993203" y="477344"/>
                </a:lnTo>
                <a:lnTo>
                  <a:pt x="1047374" y="466054"/>
                </a:lnTo>
                <a:lnTo>
                  <a:pt x="1098339" y="453053"/>
                </a:lnTo>
                <a:lnTo>
                  <a:pt x="1145810" y="438448"/>
                </a:lnTo>
                <a:lnTo>
                  <a:pt x="1189501" y="422344"/>
                </a:lnTo>
                <a:lnTo>
                  <a:pt x="1229125" y="404847"/>
                </a:lnTo>
                <a:lnTo>
                  <a:pt x="1264396" y="386062"/>
                </a:lnTo>
                <a:lnTo>
                  <a:pt x="1320731" y="345050"/>
                </a:lnTo>
                <a:lnTo>
                  <a:pt x="1356214" y="300155"/>
                </a:lnTo>
                <a:lnTo>
                  <a:pt x="1368552" y="252221"/>
                </a:lnTo>
                <a:lnTo>
                  <a:pt x="1365419" y="227928"/>
                </a:lnTo>
                <a:lnTo>
                  <a:pt x="1341223" y="181408"/>
                </a:lnTo>
                <a:lnTo>
                  <a:pt x="1295027" y="138349"/>
                </a:lnTo>
                <a:lnTo>
                  <a:pt x="1229125" y="99596"/>
                </a:lnTo>
                <a:lnTo>
                  <a:pt x="1189501" y="82099"/>
                </a:lnTo>
                <a:lnTo>
                  <a:pt x="1145810" y="65995"/>
                </a:lnTo>
                <a:lnTo>
                  <a:pt x="1098339" y="51390"/>
                </a:lnTo>
                <a:lnTo>
                  <a:pt x="1047374" y="38389"/>
                </a:lnTo>
                <a:lnTo>
                  <a:pt x="993203" y="27099"/>
                </a:lnTo>
                <a:lnTo>
                  <a:pt x="936111" y="17625"/>
                </a:lnTo>
                <a:lnTo>
                  <a:pt x="876386" y="10072"/>
                </a:lnTo>
                <a:lnTo>
                  <a:pt x="814314" y="4547"/>
                </a:lnTo>
                <a:lnTo>
                  <a:pt x="750182" y="1154"/>
                </a:lnTo>
                <a:lnTo>
                  <a:pt x="68427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0327" y="2409444"/>
            <a:ext cx="1369060" cy="504825"/>
          </a:xfrm>
          <a:custGeom>
            <a:avLst/>
            <a:gdLst/>
            <a:ahLst/>
            <a:cxnLst/>
            <a:rect l="l" t="t" r="r" b="b"/>
            <a:pathLst>
              <a:path w="1369060" h="504825">
                <a:moveTo>
                  <a:pt x="0" y="252221"/>
                </a:moveTo>
                <a:lnTo>
                  <a:pt x="12337" y="204288"/>
                </a:lnTo>
                <a:lnTo>
                  <a:pt x="47820" y="159393"/>
                </a:lnTo>
                <a:lnTo>
                  <a:pt x="104155" y="118381"/>
                </a:lnTo>
                <a:lnTo>
                  <a:pt x="139426" y="99596"/>
                </a:lnTo>
                <a:lnTo>
                  <a:pt x="179050" y="82099"/>
                </a:lnTo>
                <a:lnTo>
                  <a:pt x="222741" y="65995"/>
                </a:lnTo>
                <a:lnTo>
                  <a:pt x="270212" y="51390"/>
                </a:lnTo>
                <a:lnTo>
                  <a:pt x="321177" y="38389"/>
                </a:lnTo>
                <a:lnTo>
                  <a:pt x="375348" y="27099"/>
                </a:lnTo>
                <a:lnTo>
                  <a:pt x="432440" y="17625"/>
                </a:lnTo>
                <a:lnTo>
                  <a:pt x="492165" y="10072"/>
                </a:lnTo>
                <a:lnTo>
                  <a:pt x="554237" y="4547"/>
                </a:lnTo>
                <a:lnTo>
                  <a:pt x="618369" y="1154"/>
                </a:lnTo>
                <a:lnTo>
                  <a:pt x="684276" y="0"/>
                </a:lnTo>
                <a:lnTo>
                  <a:pt x="750182" y="1154"/>
                </a:lnTo>
                <a:lnTo>
                  <a:pt x="814314" y="4547"/>
                </a:lnTo>
                <a:lnTo>
                  <a:pt x="876386" y="10072"/>
                </a:lnTo>
                <a:lnTo>
                  <a:pt x="936111" y="17625"/>
                </a:lnTo>
                <a:lnTo>
                  <a:pt x="993203" y="27099"/>
                </a:lnTo>
                <a:lnTo>
                  <a:pt x="1047374" y="38389"/>
                </a:lnTo>
                <a:lnTo>
                  <a:pt x="1098339" y="51390"/>
                </a:lnTo>
                <a:lnTo>
                  <a:pt x="1145810" y="65995"/>
                </a:lnTo>
                <a:lnTo>
                  <a:pt x="1189501" y="82099"/>
                </a:lnTo>
                <a:lnTo>
                  <a:pt x="1229125" y="99596"/>
                </a:lnTo>
                <a:lnTo>
                  <a:pt x="1264396" y="118381"/>
                </a:lnTo>
                <a:lnTo>
                  <a:pt x="1320731" y="159393"/>
                </a:lnTo>
                <a:lnTo>
                  <a:pt x="1356214" y="204288"/>
                </a:lnTo>
                <a:lnTo>
                  <a:pt x="1368552" y="252221"/>
                </a:lnTo>
                <a:lnTo>
                  <a:pt x="1365419" y="276515"/>
                </a:lnTo>
                <a:lnTo>
                  <a:pt x="1341223" y="323035"/>
                </a:lnTo>
                <a:lnTo>
                  <a:pt x="1295027" y="366094"/>
                </a:lnTo>
                <a:lnTo>
                  <a:pt x="1229125" y="404847"/>
                </a:lnTo>
                <a:lnTo>
                  <a:pt x="1189501" y="422344"/>
                </a:lnTo>
                <a:lnTo>
                  <a:pt x="1145810" y="438448"/>
                </a:lnTo>
                <a:lnTo>
                  <a:pt x="1098339" y="453053"/>
                </a:lnTo>
                <a:lnTo>
                  <a:pt x="1047374" y="466054"/>
                </a:lnTo>
                <a:lnTo>
                  <a:pt x="993203" y="477344"/>
                </a:lnTo>
                <a:lnTo>
                  <a:pt x="936111" y="486818"/>
                </a:lnTo>
                <a:lnTo>
                  <a:pt x="876386" y="494371"/>
                </a:lnTo>
                <a:lnTo>
                  <a:pt x="814314" y="499896"/>
                </a:lnTo>
                <a:lnTo>
                  <a:pt x="750182" y="503289"/>
                </a:lnTo>
                <a:lnTo>
                  <a:pt x="684276" y="504443"/>
                </a:lnTo>
                <a:lnTo>
                  <a:pt x="618369" y="503289"/>
                </a:lnTo>
                <a:lnTo>
                  <a:pt x="554237" y="499896"/>
                </a:lnTo>
                <a:lnTo>
                  <a:pt x="492165" y="494371"/>
                </a:lnTo>
                <a:lnTo>
                  <a:pt x="432440" y="486818"/>
                </a:lnTo>
                <a:lnTo>
                  <a:pt x="375348" y="477344"/>
                </a:lnTo>
                <a:lnTo>
                  <a:pt x="321177" y="466054"/>
                </a:lnTo>
                <a:lnTo>
                  <a:pt x="270212" y="453053"/>
                </a:lnTo>
                <a:lnTo>
                  <a:pt x="222741" y="438448"/>
                </a:lnTo>
                <a:lnTo>
                  <a:pt x="179050" y="422344"/>
                </a:lnTo>
                <a:lnTo>
                  <a:pt x="139426" y="404847"/>
                </a:lnTo>
                <a:lnTo>
                  <a:pt x="104155" y="386062"/>
                </a:lnTo>
                <a:lnTo>
                  <a:pt x="47820" y="345050"/>
                </a:lnTo>
                <a:lnTo>
                  <a:pt x="12337" y="300155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2577" y="2434844"/>
            <a:ext cx="929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4,</a:t>
            </a:r>
            <a:r>
              <a:rPr sz="3200" b="1" spc="-15" dirty="0">
                <a:latin typeface="Arial"/>
                <a:cs typeface="Arial"/>
              </a:rPr>
              <a:t>5</a:t>
            </a:r>
            <a:r>
              <a:rPr sz="3200" b="1" dirty="0">
                <a:latin typeface="Arial"/>
                <a:cs typeface="Arial"/>
              </a:rPr>
              <a:t>,7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0417" y="1835657"/>
            <a:ext cx="0" cy="576580"/>
          </a:xfrm>
          <a:custGeom>
            <a:avLst/>
            <a:gdLst/>
            <a:ahLst/>
            <a:cxnLst/>
            <a:rect l="l" t="t" r="r" b="b"/>
            <a:pathLst>
              <a:path h="576580">
                <a:moveTo>
                  <a:pt x="0" y="0"/>
                </a:moveTo>
                <a:lnTo>
                  <a:pt x="0" y="57607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9364" y="1222247"/>
            <a:ext cx="1658620" cy="504825"/>
          </a:xfrm>
          <a:custGeom>
            <a:avLst/>
            <a:gdLst/>
            <a:ahLst/>
            <a:cxnLst/>
            <a:rect l="l" t="t" r="r" b="b"/>
            <a:pathLst>
              <a:path w="1658620" h="504825">
                <a:moveTo>
                  <a:pt x="829056" y="0"/>
                </a:moveTo>
                <a:lnTo>
                  <a:pt x="757527" y="925"/>
                </a:lnTo>
                <a:lnTo>
                  <a:pt x="687687" y="3652"/>
                </a:lnTo>
                <a:lnTo>
                  <a:pt x="619785" y="8103"/>
                </a:lnTo>
                <a:lnTo>
                  <a:pt x="554069" y="14205"/>
                </a:lnTo>
                <a:lnTo>
                  <a:pt x="490788" y="21880"/>
                </a:lnTo>
                <a:lnTo>
                  <a:pt x="430192" y="31053"/>
                </a:lnTo>
                <a:lnTo>
                  <a:pt x="372529" y="41649"/>
                </a:lnTo>
                <a:lnTo>
                  <a:pt x="318049" y="53592"/>
                </a:lnTo>
                <a:lnTo>
                  <a:pt x="266999" y="66806"/>
                </a:lnTo>
                <a:lnTo>
                  <a:pt x="219630" y="81215"/>
                </a:lnTo>
                <a:lnTo>
                  <a:pt x="176191" y="96745"/>
                </a:lnTo>
                <a:lnTo>
                  <a:pt x="136929" y="113319"/>
                </a:lnTo>
                <a:lnTo>
                  <a:pt x="102095" y="130862"/>
                </a:lnTo>
                <a:lnTo>
                  <a:pt x="46703" y="168550"/>
                </a:lnTo>
                <a:lnTo>
                  <a:pt x="12007" y="209205"/>
                </a:lnTo>
                <a:lnTo>
                  <a:pt x="0" y="252222"/>
                </a:lnTo>
                <a:lnTo>
                  <a:pt x="3043" y="273987"/>
                </a:lnTo>
                <a:lnTo>
                  <a:pt x="26644" y="315899"/>
                </a:lnTo>
                <a:lnTo>
                  <a:pt x="71936" y="355146"/>
                </a:lnTo>
                <a:lnTo>
                  <a:pt x="136929" y="391124"/>
                </a:lnTo>
                <a:lnTo>
                  <a:pt x="176191" y="407698"/>
                </a:lnTo>
                <a:lnTo>
                  <a:pt x="219630" y="423228"/>
                </a:lnTo>
                <a:lnTo>
                  <a:pt x="266999" y="437637"/>
                </a:lnTo>
                <a:lnTo>
                  <a:pt x="318049" y="450851"/>
                </a:lnTo>
                <a:lnTo>
                  <a:pt x="372529" y="462794"/>
                </a:lnTo>
                <a:lnTo>
                  <a:pt x="430192" y="473390"/>
                </a:lnTo>
                <a:lnTo>
                  <a:pt x="490788" y="482563"/>
                </a:lnTo>
                <a:lnTo>
                  <a:pt x="554069" y="490238"/>
                </a:lnTo>
                <a:lnTo>
                  <a:pt x="619785" y="496340"/>
                </a:lnTo>
                <a:lnTo>
                  <a:pt x="687687" y="500791"/>
                </a:lnTo>
                <a:lnTo>
                  <a:pt x="757527" y="503518"/>
                </a:lnTo>
                <a:lnTo>
                  <a:pt x="829056" y="504443"/>
                </a:lnTo>
                <a:lnTo>
                  <a:pt x="900584" y="503518"/>
                </a:lnTo>
                <a:lnTo>
                  <a:pt x="970424" y="500791"/>
                </a:lnTo>
                <a:lnTo>
                  <a:pt x="1038326" y="496340"/>
                </a:lnTo>
                <a:lnTo>
                  <a:pt x="1104042" y="490238"/>
                </a:lnTo>
                <a:lnTo>
                  <a:pt x="1167323" y="482563"/>
                </a:lnTo>
                <a:lnTo>
                  <a:pt x="1227919" y="473390"/>
                </a:lnTo>
                <a:lnTo>
                  <a:pt x="1285582" y="462794"/>
                </a:lnTo>
                <a:lnTo>
                  <a:pt x="1340062" y="450851"/>
                </a:lnTo>
                <a:lnTo>
                  <a:pt x="1391112" y="437637"/>
                </a:lnTo>
                <a:lnTo>
                  <a:pt x="1438481" y="423228"/>
                </a:lnTo>
                <a:lnTo>
                  <a:pt x="1481920" y="407698"/>
                </a:lnTo>
                <a:lnTo>
                  <a:pt x="1521182" y="391124"/>
                </a:lnTo>
                <a:lnTo>
                  <a:pt x="1556016" y="373581"/>
                </a:lnTo>
                <a:lnTo>
                  <a:pt x="1611408" y="335893"/>
                </a:lnTo>
                <a:lnTo>
                  <a:pt x="1646104" y="295238"/>
                </a:lnTo>
                <a:lnTo>
                  <a:pt x="1658112" y="252222"/>
                </a:lnTo>
                <a:lnTo>
                  <a:pt x="1655068" y="230456"/>
                </a:lnTo>
                <a:lnTo>
                  <a:pt x="1631467" y="188544"/>
                </a:lnTo>
                <a:lnTo>
                  <a:pt x="1586175" y="149297"/>
                </a:lnTo>
                <a:lnTo>
                  <a:pt x="1521182" y="113319"/>
                </a:lnTo>
                <a:lnTo>
                  <a:pt x="1481920" y="96745"/>
                </a:lnTo>
                <a:lnTo>
                  <a:pt x="1438481" y="81215"/>
                </a:lnTo>
                <a:lnTo>
                  <a:pt x="1391112" y="66806"/>
                </a:lnTo>
                <a:lnTo>
                  <a:pt x="1340062" y="53592"/>
                </a:lnTo>
                <a:lnTo>
                  <a:pt x="1285582" y="41649"/>
                </a:lnTo>
                <a:lnTo>
                  <a:pt x="1227919" y="31053"/>
                </a:lnTo>
                <a:lnTo>
                  <a:pt x="1167323" y="21880"/>
                </a:lnTo>
                <a:lnTo>
                  <a:pt x="1104042" y="14205"/>
                </a:lnTo>
                <a:lnTo>
                  <a:pt x="1038326" y="8103"/>
                </a:lnTo>
                <a:lnTo>
                  <a:pt x="970424" y="3652"/>
                </a:lnTo>
                <a:lnTo>
                  <a:pt x="900584" y="925"/>
                </a:lnTo>
                <a:lnTo>
                  <a:pt x="82905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79364" y="1222247"/>
            <a:ext cx="1658620" cy="504825"/>
          </a:xfrm>
          <a:custGeom>
            <a:avLst/>
            <a:gdLst/>
            <a:ahLst/>
            <a:cxnLst/>
            <a:rect l="l" t="t" r="r" b="b"/>
            <a:pathLst>
              <a:path w="1658620" h="504825">
                <a:moveTo>
                  <a:pt x="0" y="252222"/>
                </a:moveTo>
                <a:lnTo>
                  <a:pt x="12007" y="209205"/>
                </a:lnTo>
                <a:lnTo>
                  <a:pt x="46703" y="168550"/>
                </a:lnTo>
                <a:lnTo>
                  <a:pt x="102095" y="130862"/>
                </a:lnTo>
                <a:lnTo>
                  <a:pt x="136929" y="113319"/>
                </a:lnTo>
                <a:lnTo>
                  <a:pt x="176191" y="96745"/>
                </a:lnTo>
                <a:lnTo>
                  <a:pt x="219630" y="81215"/>
                </a:lnTo>
                <a:lnTo>
                  <a:pt x="266999" y="66806"/>
                </a:lnTo>
                <a:lnTo>
                  <a:pt x="318049" y="53592"/>
                </a:lnTo>
                <a:lnTo>
                  <a:pt x="372529" y="41649"/>
                </a:lnTo>
                <a:lnTo>
                  <a:pt x="430192" y="31053"/>
                </a:lnTo>
                <a:lnTo>
                  <a:pt x="490788" y="21880"/>
                </a:lnTo>
                <a:lnTo>
                  <a:pt x="554069" y="14205"/>
                </a:lnTo>
                <a:lnTo>
                  <a:pt x="619785" y="8103"/>
                </a:lnTo>
                <a:lnTo>
                  <a:pt x="687687" y="3652"/>
                </a:lnTo>
                <a:lnTo>
                  <a:pt x="757527" y="925"/>
                </a:lnTo>
                <a:lnTo>
                  <a:pt x="829056" y="0"/>
                </a:lnTo>
                <a:lnTo>
                  <a:pt x="900584" y="925"/>
                </a:lnTo>
                <a:lnTo>
                  <a:pt x="970424" y="3652"/>
                </a:lnTo>
                <a:lnTo>
                  <a:pt x="1038326" y="8103"/>
                </a:lnTo>
                <a:lnTo>
                  <a:pt x="1104042" y="14205"/>
                </a:lnTo>
                <a:lnTo>
                  <a:pt x="1167323" y="21880"/>
                </a:lnTo>
                <a:lnTo>
                  <a:pt x="1227919" y="31053"/>
                </a:lnTo>
                <a:lnTo>
                  <a:pt x="1285582" y="41649"/>
                </a:lnTo>
                <a:lnTo>
                  <a:pt x="1340062" y="53592"/>
                </a:lnTo>
                <a:lnTo>
                  <a:pt x="1391112" y="66806"/>
                </a:lnTo>
                <a:lnTo>
                  <a:pt x="1438481" y="81215"/>
                </a:lnTo>
                <a:lnTo>
                  <a:pt x="1481920" y="96745"/>
                </a:lnTo>
                <a:lnTo>
                  <a:pt x="1521182" y="113319"/>
                </a:lnTo>
                <a:lnTo>
                  <a:pt x="1556016" y="130862"/>
                </a:lnTo>
                <a:lnTo>
                  <a:pt x="1611408" y="168550"/>
                </a:lnTo>
                <a:lnTo>
                  <a:pt x="1646104" y="209205"/>
                </a:lnTo>
                <a:lnTo>
                  <a:pt x="1658112" y="252222"/>
                </a:lnTo>
                <a:lnTo>
                  <a:pt x="1655068" y="273987"/>
                </a:lnTo>
                <a:lnTo>
                  <a:pt x="1631467" y="315899"/>
                </a:lnTo>
                <a:lnTo>
                  <a:pt x="1586175" y="355146"/>
                </a:lnTo>
                <a:lnTo>
                  <a:pt x="1521182" y="391124"/>
                </a:lnTo>
                <a:lnTo>
                  <a:pt x="1481920" y="407698"/>
                </a:lnTo>
                <a:lnTo>
                  <a:pt x="1438481" y="423228"/>
                </a:lnTo>
                <a:lnTo>
                  <a:pt x="1391112" y="437637"/>
                </a:lnTo>
                <a:lnTo>
                  <a:pt x="1340062" y="450851"/>
                </a:lnTo>
                <a:lnTo>
                  <a:pt x="1285582" y="462794"/>
                </a:lnTo>
                <a:lnTo>
                  <a:pt x="1227919" y="473390"/>
                </a:lnTo>
                <a:lnTo>
                  <a:pt x="1167323" y="482563"/>
                </a:lnTo>
                <a:lnTo>
                  <a:pt x="1104042" y="490238"/>
                </a:lnTo>
                <a:lnTo>
                  <a:pt x="1038326" y="496340"/>
                </a:lnTo>
                <a:lnTo>
                  <a:pt x="970424" y="500791"/>
                </a:lnTo>
                <a:lnTo>
                  <a:pt x="900584" y="503518"/>
                </a:lnTo>
                <a:lnTo>
                  <a:pt x="829056" y="504443"/>
                </a:lnTo>
                <a:lnTo>
                  <a:pt x="757527" y="503518"/>
                </a:lnTo>
                <a:lnTo>
                  <a:pt x="687687" y="500791"/>
                </a:lnTo>
                <a:lnTo>
                  <a:pt x="619785" y="496340"/>
                </a:lnTo>
                <a:lnTo>
                  <a:pt x="554069" y="490238"/>
                </a:lnTo>
                <a:lnTo>
                  <a:pt x="490788" y="482563"/>
                </a:lnTo>
                <a:lnTo>
                  <a:pt x="430192" y="473390"/>
                </a:lnTo>
                <a:lnTo>
                  <a:pt x="372529" y="462794"/>
                </a:lnTo>
                <a:lnTo>
                  <a:pt x="318049" y="450851"/>
                </a:lnTo>
                <a:lnTo>
                  <a:pt x="266999" y="437637"/>
                </a:lnTo>
                <a:lnTo>
                  <a:pt x="219630" y="423228"/>
                </a:lnTo>
                <a:lnTo>
                  <a:pt x="176191" y="407698"/>
                </a:lnTo>
                <a:lnTo>
                  <a:pt x="136929" y="391124"/>
                </a:lnTo>
                <a:lnTo>
                  <a:pt x="102095" y="373581"/>
                </a:lnTo>
                <a:lnTo>
                  <a:pt x="46703" y="335893"/>
                </a:lnTo>
                <a:lnTo>
                  <a:pt x="12007" y="2952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945251" y="1247013"/>
            <a:ext cx="929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3,</a:t>
            </a:r>
            <a:r>
              <a:rPr sz="3200" b="1" spc="-15" dirty="0">
                <a:latin typeface="Arial"/>
                <a:cs typeface="Arial"/>
              </a:rPr>
              <a:t>5</a:t>
            </a:r>
            <a:r>
              <a:rPr sz="3200" b="1" dirty="0">
                <a:latin typeface="Arial"/>
                <a:cs typeface="Arial"/>
              </a:rPr>
              <a:t>,8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72000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1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72000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71135" y="2544318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56804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56804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4534" y="1677161"/>
            <a:ext cx="969644" cy="875030"/>
          </a:xfrm>
          <a:custGeom>
            <a:avLst/>
            <a:gdLst/>
            <a:ahLst/>
            <a:cxnLst/>
            <a:rect l="l" t="t" r="r" b="b"/>
            <a:pathLst>
              <a:path w="969645" h="875030">
                <a:moveTo>
                  <a:pt x="0" y="874776"/>
                </a:moveTo>
                <a:lnTo>
                  <a:pt x="96926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50202" y="1680210"/>
            <a:ext cx="1219200" cy="841375"/>
          </a:xfrm>
          <a:custGeom>
            <a:avLst/>
            <a:gdLst/>
            <a:ahLst/>
            <a:cxnLst/>
            <a:rect l="l" t="t" r="r" b="b"/>
            <a:pathLst>
              <a:path w="1219200" h="841375">
                <a:moveTo>
                  <a:pt x="0" y="0"/>
                </a:moveTo>
                <a:lnTo>
                  <a:pt x="1219200" y="8412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4144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1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4144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23915" y="2544318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08953" y="1728977"/>
            <a:ext cx="190500" cy="792480"/>
          </a:xfrm>
          <a:custGeom>
            <a:avLst/>
            <a:gdLst/>
            <a:ahLst/>
            <a:cxnLst/>
            <a:rect l="l" t="t" r="r" b="b"/>
            <a:pathLst>
              <a:path w="190500" h="792480">
                <a:moveTo>
                  <a:pt x="190500" y="0"/>
                </a:moveTo>
                <a:lnTo>
                  <a:pt x="0" y="79248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7916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3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7916" y="251917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3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147941" y="2544318"/>
            <a:ext cx="1260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0444" algn="l"/>
              </a:tabLst>
            </a:pPr>
            <a:r>
              <a:rPr sz="3200" b="1" dirty="0">
                <a:latin typeface="Arial"/>
                <a:cs typeface="Arial"/>
              </a:rPr>
              <a:t>7	9</a:t>
            </a:r>
            <a:endParaRPr sz="3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17385" y="1727454"/>
            <a:ext cx="608330" cy="838200"/>
          </a:xfrm>
          <a:custGeom>
            <a:avLst/>
            <a:gdLst/>
            <a:ahLst/>
            <a:cxnLst/>
            <a:rect l="l" t="t" r="r" b="b"/>
            <a:pathLst>
              <a:path w="608329" h="838200">
                <a:moveTo>
                  <a:pt x="0" y="0"/>
                </a:moveTo>
                <a:lnTo>
                  <a:pt x="608076" y="8382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07891" y="1629155"/>
            <a:ext cx="721360" cy="215265"/>
          </a:xfrm>
          <a:custGeom>
            <a:avLst/>
            <a:gdLst/>
            <a:ahLst/>
            <a:cxnLst/>
            <a:rect l="l" t="t" r="r" b="b"/>
            <a:pathLst>
              <a:path w="721360" h="215264">
                <a:moveTo>
                  <a:pt x="541528" y="0"/>
                </a:moveTo>
                <a:lnTo>
                  <a:pt x="541528" y="53721"/>
                </a:lnTo>
                <a:lnTo>
                  <a:pt x="0" y="53721"/>
                </a:lnTo>
                <a:lnTo>
                  <a:pt x="0" y="161163"/>
                </a:lnTo>
                <a:lnTo>
                  <a:pt x="541528" y="161163"/>
                </a:lnTo>
                <a:lnTo>
                  <a:pt x="541528" y="214884"/>
                </a:lnTo>
                <a:lnTo>
                  <a:pt x="720852" y="107442"/>
                </a:lnTo>
                <a:lnTo>
                  <a:pt x="541528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715" y="4652771"/>
            <a:ext cx="721360" cy="216535"/>
          </a:xfrm>
          <a:custGeom>
            <a:avLst/>
            <a:gdLst/>
            <a:ahLst/>
            <a:cxnLst/>
            <a:rect l="l" t="t" r="r" b="b"/>
            <a:pathLst>
              <a:path w="721360" h="216535">
                <a:moveTo>
                  <a:pt x="540245" y="0"/>
                </a:moveTo>
                <a:lnTo>
                  <a:pt x="540245" y="54101"/>
                </a:lnTo>
                <a:lnTo>
                  <a:pt x="0" y="54101"/>
                </a:lnTo>
                <a:lnTo>
                  <a:pt x="0" y="162305"/>
                </a:lnTo>
                <a:lnTo>
                  <a:pt x="540245" y="162305"/>
                </a:lnTo>
                <a:lnTo>
                  <a:pt x="540245" y="216407"/>
                </a:lnTo>
                <a:lnTo>
                  <a:pt x="720852" y="108203"/>
                </a:lnTo>
                <a:lnTo>
                  <a:pt x="54024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91484" y="4724400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1484" y="4724400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654933" y="4749800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00683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0" y="3301"/>
                </a:lnTo>
                <a:lnTo>
                  <a:pt x="221489" y="12858"/>
                </a:lnTo>
                <a:lnTo>
                  <a:pt x="175023" y="28153"/>
                </a:lnTo>
                <a:lnTo>
                  <a:pt x="132589" y="48665"/>
                </a:lnTo>
                <a:lnTo>
                  <a:pt x="94854" y="73875"/>
                </a:lnTo>
                <a:lnTo>
                  <a:pt x="62485" y="103265"/>
                </a:lnTo>
                <a:lnTo>
                  <a:pt x="36148" y="136313"/>
                </a:lnTo>
                <a:lnTo>
                  <a:pt x="16510" y="172502"/>
                </a:lnTo>
                <a:lnTo>
                  <a:pt x="4238" y="211311"/>
                </a:lnTo>
                <a:lnTo>
                  <a:pt x="0" y="252221"/>
                </a:lnTo>
                <a:lnTo>
                  <a:pt x="4238" y="293132"/>
                </a:lnTo>
                <a:lnTo>
                  <a:pt x="16510" y="331941"/>
                </a:lnTo>
                <a:lnTo>
                  <a:pt x="36148" y="368130"/>
                </a:lnTo>
                <a:lnTo>
                  <a:pt x="62485" y="401178"/>
                </a:lnTo>
                <a:lnTo>
                  <a:pt x="94854" y="430568"/>
                </a:lnTo>
                <a:lnTo>
                  <a:pt x="132589" y="455778"/>
                </a:lnTo>
                <a:lnTo>
                  <a:pt x="175023" y="476290"/>
                </a:lnTo>
                <a:lnTo>
                  <a:pt x="221489" y="491585"/>
                </a:lnTo>
                <a:lnTo>
                  <a:pt x="271320" y="501142"/>
                </a:lnTo>
                <a:lnTo>
                  <a:pt x="323850" y="504443"/>
                </a:lnTo>
                <a:lnTo>
                  <a:pt x="376370" y="501142"/>
                </a:lnTo>
                <a:lnTo>
                  <a:pt x="426195" y="491585"/>
                </a:lnTo>
                <a:lnTo>
                  <a:pt x="472659" y="476290"/>
                </a:lnTo>
                <a:lnTo>
                  <a:pt x="515093" y="455778"/>
                </a:lnTo>
                <a:lnTo>
                  <a:pt x="552831" y="430568"/>
                </a:lnTo>
                <a:lnTo>
                  <a:pt x="585203" y="401178"/>
                </a:lnTo>
                <a:lnTo>
                  <a:pt x="611544" y="368130"/>
                </a:lnTo>
                <a:lnTo>
                  <a:pt x="631185" y="331941"/>
                </a:lnTo>
                <a:lnTo>
                  <a:pt x="643460" y="293132"/>
                </a:lnTo>
                <a:lnTo>
                  <a:pt x="647700" y="252221"/>
                </a:lnTo>
                <a:lnTo>
                  <a:pt x="643460" y="211311"/>
                </a:lnTo>
                <a:lnTo>
                  <a:pt x="631185" y="172502"/>
                </a:lnTo>
                <a:lnTo>
                  <a:pt x="611544" y="136313"/>
                </a:lnTo>
                <a:lnTo>
                  <a:pt x="585203" y="103265"/>
                </a:lnTo>
                <a:lnTo>
                  <a:pt x="552831" y="73875"/>
                </a:lnTo>
                <a:lnTo>
                  <a:pt x="515093" y="48665"/>
                </a:lnTo>
                <a:lnTo>
                  <a:pt x="472659" y="28153"/>
                </a:lnTo>
                <a:lnTo>
                  <a:pt x="426195" y="12858"/>
                </a:lnTo>
                <a:lnTo>
                  <a:pt x="376370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0683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8" y="211311"/>
                </a:lnTo>
                <a:lnTo>
                  <a:pt x="16510" y="172502"/>
                </a:lnTo>
                <a:lnTo>
                  <a:pt x="36148" y="136313"/>
                </a:lnTo>
                <a:lnTo>
                  <a:pt x="62485" y="103265"/>
                </a:lnTo>
                <a:lnTo>
                  <a:pt x="94854" y="73875"/>
                </a:lnTo>
                <a:lnTo>
                  <a:pt x="132589" y="48665"/>
                </a:lnTo>
                <a:lnTo>
                  <a:pt x="175023" y="28153"/>
                </a:lnTo>
                <a:lnTo>
                  <a:pt x="221489" y="12858"/>
                </a:lnTo>
                <a:lnTo>
                  <a:pt x="271320" y="3301"/>
                </a:lnTo>
                <a:lnTo>
                  <a:pt x="323850" y="0"/>
                </a:lnTo>
                <a:lnTo>
                  <a:pt x="376370" y="3301"/>
                </a:lnTo>
                <a:lnTo>
                  <a:pt x="426195" y="12858"/>
                </a:lnTo>
                <a:lnTo>
                  <a:pt x="472659" y="28153"/>
                </a:lnTo>
                <a:lnTo>
                  <a:pt x="515093" y="48665"/>
                </a:lnTo>
                <a:lnTo>
                  <a:pt x="552831" y="73875"/>
                </a:lnTo>
                <a:lnTo>
                  <a:pt x="585203" y="103265"/>
                </a:lnTo>
                <a:lnTo>
                  <a:pt x="611544" y="136313"/>
                </a:lnTo>
                <a:lnTo>
                  <a:pt x="631185" y="172502"/>
                </a:lnTo>
                <a:lnTo>
                  <a:pt x="643460" y="211311"/>
                </a:lnTo>
                <a:lnTo>
                  <a:pt x="647700" y="252221"/>
                </a:lnTo>
                <a:lnTo>
                  <a:pt x="643460" y="293132"/>
                </a:lnTo>
                <a:lnTo>
                  <a:pt x="631185" y="331941"/>
                </a:lnTo>
                <a:lnTo>
                  <a:pt x="611544" y="368130"/>
                </a:lnTo>
                <a:lnTo>
                  <a:pt x="585203" y="401178"/>
                </a:lnTo>
                <a:lnTo>
                  <a:pt x="552831" y="430568"/>
                </a:lnTo>
                <a:lnTo>
                  <a:pt x="515093" y="455778"/>
                </a:lnTo>
                <a:lnTo>
                  <a:pt x="472659" y="476290"/>
                </a:lnTo>
                <a:lnTo>
                  <a:pt x="426195" y="491585"/>
                </a:lnTo>
                <a:lnTo>
                  <a:pt x="376370" y="501142"/>
                </a:lnTo>
                <a:lnTo>
                  <a:pt x="323850" y="504443"/>
                </a:lnTo>
                <a:lnTo>
                  <a:pt x="271320" y="501142"/>
                </a:lnTo>
                <a:lnTo>
                  <a:pt x="221489" y="491585"/>
                </a:lnTo>
                <a:lnTo>
                  <a:pt x="175023" y="476290"/>
                </a:lnTo>
                <a:lnTo>
                  <a:pt x="132589" y="455778"/>
                </a:lnTo>
                <a:lnTo>
                  <a:pt x="94854" y="430568"/>
                </a:lnTo>
                <a:lnTo>
                  <a:pt x="62485" y="401178"/>
                </a:lnTo>
                <a:lnTo>
                  <a:pt x="36148" y="368130"/>
                </a:lnTo>
                <a:lnTo>
                  <a:pt x="16510" y="331941"/>
                </a:lnTo>
                <a:lnTo>
                  <a:pt x="4238" y="293132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98600" y="5686755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83964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1"/>
                </a:lnTo>
                <a:lnTo>
                  <a:pt x="221504" y="12858"/>
                </a:lnTo>
                <a:lnTo>
                  <a:pt x="175040" y="28153"/>
                </a:lnTo>
                <a:lnTo>
                  <a:pt x="132606" y="48665"/>
                </a:lnTo>
                <a:lnTo>
                  <a:pt x="94868" y="73875"/>
                </a:lnTo>
                <a:lnTo>
                  <a:pt x="62496" y="103265"/>
                </a:lnTo>
                <a:lnTo>
                  <a:pt x="36155" y="136313"/>
                </a:lnTo>
                <a:lnTo>
                  <a:pt x="16514" y="172502"/>
                </a:lnTo>
                <a:lnTo>
                  <a:pt x="4239" y="211311"/>
                </a:lnTo>
                <a:lnTo>
                  <a:pt x="0" y="252221"/>
                </a:lnTo>
                <a:lnTo>
                  <a:pt x="4239" y="293132"/>
                </a:lnTo>
                <a:lnTo>
                  <a:pt x="16514" y="331941"/>
                </a:lnTo>
                <a:lnTo>
                  <a:pt x="36155" y="368130"/>
                </a:lnTo>
                <a:lnTo>
                  <a:pt x="62496" y="401178"/>
                </a:lnTo>
                <a:lnTo>
                  <a:pt x="94868" y="430568"/>
                </a:lnTo>
                <a:lnTo>
                  <a:pt x="132606" y="455778"/>
                </a:lnTo>
                <a:lnTo>
                  <a:pt x="175040" y="476290"/>
                </a:lnTo>
                <a:lnTo>
                  <a:pt x="221504" y="491585"/>
                </a:lnTo>
                <a:lnTo>
                  <a:pt x="271329" y="501142"/>
                </a:lnTo>
                <a:lnTo>
                  <a:pt x="323850" y="504443"/>
                </a:lnTo>
                <a:lnTo>
                  <a:pt x="376370" y="501142"/>
                </a:lnTo>
                <a:lnTo>
                  <a:pt x="426195" y="491585"/>
                </a:lnTo>
                <a:lnTo>
                  <a:pt x="472659" y="476290"/>
                </a:lnTo>
                <a:lnTo>
                  <a:pt x="515093" y="455778"/>
                </a:lnTo>
                <a:lnTo>
                  <a:pt x="552831" y="430568"/>
                </a:lnTo>
                <a:lnTo>
                  <a:pt x="585203" y="401178"/>
                </a:lnTo>
                <a:lnTo>
                  <a:pt x="611544" y="368130"/>
                </a:lnTo>
                <a:lnTo>
                  <a:pt x="631185" y="331941"/>
                </a:lnTo>
                <a:lnTo>
                  <a:pt x="643460" y="293132"/>
                </a:lnTo>
                <a:lnTo>
                  <a:pt x="647700" y="252221"/>
                </a:lnTo>
                <a:lnTo>
                  <a:pt x="643460" y="211311"/>
                </a:lnTo>
                <a:lnTo>
                  <a:pt x="631185" y="172502"/>
                </a:lnTo>
                <a:lnTo>
                  <a:pt x="611544" y="136313"/>
                </a:lnTo>
                <a:lnTo>
                  <a:pt x="585203" y="103265"/>
                </a:lnTo>
                <a:lnTo>
                  <a:pt x="552831" y="73875"/>
                </a:lnTo>
                <a:lnTo>
                  <a:pt x="515093" y="48665"/>
                </a:lnTo>
                <a:lnTo>
                  <a:pt x="472659" y="28153"/>
                </a:lnTo>
                <a:lnTo>
                  <a:pt x="426195" y="12858"/>
                </a:lnTo>
                <a:lnTo>
                  <a:pt x="376370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83964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11"/>
                </a:lnTo>
                <a:lnTo>
                  <a:pt x="16514" y="172502"/>
                </a:lnTo>
                <a:lnTo>
                  <a:pt x="36155" y="136313"/>
                </a:lnTo>
                <a:lnTo>
                  <a:pt x="62496" y="103265"/>
                </a:lnTo>
                <a:lnTo>
                  <a:pt x="94868" y="73875"/>
                </a:lnTo>
                <a:lnTo>
                  <a:pt x="132606" y="48665"/>
                </a:lnTo>
                <a:lnTo>
                  <a:pt x="175040" y="28153"/>
                </a:lnTo>
                <a:lnTo>
                  <a:pt x="221504" y="12858"/>
                </a:lnTo>
                <a:lnTo>
                  <a:pt x="271329" y="3301"/>
                </a:lnTo>
                <a:lnTo>
                  <a:pt x="323850" y="0"/>
                </a:lnTo>
                <a:lnTo>
                  <a:pt x="376370" y="3301"/>
                </a:lnTo>
                <a:lnTo>
                  <a:pt x="426195" y="12858"/>
                </a:lnTo>
                <a:lnTo>
                  <a:pt x="472659" y="28153"/>
                </a:lnTo>
                <a:lnTo>
                  <a:pt x="515093" y="48665"/>
                </a:lnTo>
                <a:lnTo>
                  <a:pt x="552831" y="73875"/>
                </a:lnTo>
                <a:lnTo>
                  <a:pt x="585203" y="103265"/>
                </a:lnTo>
                <a:lnTo>
                  <a:pt x="611544" y="136313"/>
                </a:lnTo>
                <a:lnTo>
                  <a:pt x="631185" y="172502"/>
                </a:lnTo>
                <a:lnTo>
                  <a:pt x="643460" y="211311"/>
                </a:lnTo>
                <a:lnTo>
                  <a:pt x="647700" y="252221"/>
                </a:lnTo>
                <a:lnTo>
                  <a:pt x="643460" y="293132"/>
                </a:lnTo>
                <a:lnTo>
                  <a:pt x="631185" y="331941"/>
                </a:lnTo>
                <a:lnTo>
                  <a:pt x="611544" y="368130"/>
                </a:lnTo>
                <a:lnTo>
                  <a:pt x="585203" y="401178"/>
                </a:lnTo>
                <a:lnTo>
                  <a:pt x="552831" y="430568"/>
                </a:lnTo>
                <a:lnTo>
                  <a:pt x="515093" y="455778"/>
                </a:lnTo>
                <a:lnTo>
                  <a:pt x="472659" y="476290"/>
                </a:lnTo>
                <a:lnTo>
                  <a:pt x="426195" y="491585"/>
                </a:lnTo>
                <a:lnTo>
                  <a:pt x="376370" y="501142"/>
                </a:lnTo>
                <a:lnTo>
                  <a:pt x="323850" y="504443"/>
                </a:lnTo>
                <a:lnTo>
                  <a:pt x="271329" y="501142"/>
                </a:lnTo>
                <a:lnTo>
                  <a:pt x="221504" y="491585"/>
                </a:lnTo>
                <a:lnTo>
                  <a:pt x="175040" y="476290"/>
                </a:lnTo>
                <a:lnTo>
                  <a:pt x="132606" y="455778"/>
                </a:lnTo>
                <a:lnTo>
                  <a:pt x="94868" y="430568"/>
                </a:lnTo>
                <a:lnTo>
                  <a:pt x="62496" y="401178"/>
                </a:lnTo>
                <a:lnTo>
                  <a:pt x="36155" y="368130"/>
                </a:lnTo>
                <a:lnTo>
                  <a:pt x="16514" y="331941"/>
                </a:lnTo>
                <a:lnTo>
                  <a:pt x="4239" y="293132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63217" y="5139690"/>
            <a:ext cx="480059" cy="553720"/>
          </a:xfrm>
          <a:custGeom>
            <a:avLst/>
            <a:gdLst/>
            <a:ahLst/>
            <a:cxnLst/>
            <a:rect l="l" t="t" r="r" b="b"/>
            <a:pathLst>
              <a:path w="480060" h="553720">
                <a:moveTo>
                  <a:pt x="0" y="553212"/>
                </a:moveTo>
                <a:lnTo>
                  <a:pt x="48005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52827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1"/>
                </a:lnTo>
                <a:lnTo>
                  <a:pt x="221504" y="12858"/>
                </a:lnTo>
                <a:lnTo>
                  <a:pt x="175040" y="28153"/>
                </a:lnTo>
                <a:lnTo>
                  <a:pt x="132606" y="48665"/>
                </a:lnTo>
                <a:lnTo>
                  <a:pt x="94868" y="73875"/>
                </a:lnTo>
                <a:lnTo>
                  <a:pt x="62496" y="103265"/>
                </a:lnTo>
                <a:lnTo>
                  <a:pt x="36155" y="136313"/>
                </a:lnTo>
                <a:lnTo>
                  <a:pt x="16514" y="172502"/>
                </a:lnTo>
                <a:lnTo>
                  <a:pt x="4239" y="211311"/>
                </a:lnTo>
                <a:lnTo>
                  <a:pt x="0" y="252221"/>
                </a:lnTo>
                <a:lnTo>
                  <a:pt x="4239" y="293132"/>
                </a:lnTo>
                <a:lnTo>
                  <a:pt x="16514" y="331941"/>
                </a:lnTo>
                <a:lnTo>
                  <a:pt x="36155" y="368130"/>
                </a:lnTo>
                <a:lnTo>
                  <a:pt x="62496" y="401178"/>
                </a:lnTo>
                <a:lnTo>
                  <a:pt x="94868" y="430568"/>
                </a:lnTo>
                <a:lnTo>
                  <a:pt x="132606" y="455778"/>
                </a:lnTo>
                <a:lnTo>
                  <a:pt x="175040" y="476290"/>
                </a:lnTo>
                <a:lnTo>
                  <a:pt x="221504" y="491585"/>
                </a:lnTo>
                <a:lnTo>
                  <a:pt x="271329" y="501142"/>
                </a:lnTo>
                <a:lnTo>
                  <a:pt x="323850" y="504443"/>
                </a:lnTo>
                <a:lnTo>
                  <a:pt x="376370" y="501142"/>
                </a:lnTo>
                <a:lnTo>
                  <a:pt x="426195" y="491585"/>
                </a:lnTo>
                <a:lnTo>
                  <a:pt x="472659" y="476290"/>
                </a:lnTo>
                <a:lnTo>
                  <a:pt x="515093" y="455778"/>
                </a:lnTo>
                <a:lnTo>
                  <a:pt x="552831" y="430568"/>
                </a:lnTo>
                <a:lnTo>
                  <a:pt x="585203" y="401178"/>
                </a:lnTo>
                <a:lnTo>
                  <a:pt x="611544" y="368130"/>
                </a:lnTo>
                <a:lnTo>
                  <a:pt x="631185" y="331941"/>
                </a:lnTo>
                <a:lnTo>
                  <a:pt x="643460" y="293132"/>
                </a:lnTo>
                <a:lnTo>
                  <a:pt x="647700" y="252221"/>
                </a:lnTo>
                <a:lnTo>
                  <a:pt x="643460" y="211311"/>
                </a:lnTo>
                <a:lnTo>
                  <a:pt x="631185" y="172502"/>
                </a:lnTo>
                <a:lnTo>
                  <a:pt x="611544" y="136313"/>
                </a:lnTo>
                <a:lnTo>
                  <a:pt x="585203" y="103265"/>
                </a:lnTo>
                <a:lnTo>
                  <a:pt x="552831" y="73875"/>
                </a:lnTo>
                <a:lnTo>
                  <a:pt x="515093" y="48665"/>
                </a:lnTo>
                <a:lnTo>
                  <a:pt x="472659" y="28153"/>
                </a:lnTo>
                <a:lnTo>
                  <a:pt x="426195" y="12858"/>
                </a:lnTo>
                <a:lnTo>
                  <a:pt x="376370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2827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11"/>
                </a:lnTo>
                <a:lnTo>
                  <a:pt x="16514" y="172502"/>
                </a:lnTo>
                <a:lnTo>
                  <a:pt x="36155" y="136313"/>
                </a:lnTo>
                <a:lnTo>
                  <a:pt x="62496" y="103265"/>
                </a:lnTo>
                <a:lnTo>
                  <a:pt x="94868" y="73875"/>
                </a:lnTo>
                <a:lnTo>
                  <a:pt x="132606" y="48665"/>
                </a:lnTo>
                <a:lnTo>
                  <a:pt x="175040" y="28153"/>
                </a:lnTo>
                <a:lnTo>
                  <a:pt x="221504" y="12858"/>
                </a:lnTo>
                <a:lnTo>
                  <a:pt x="271329" y="3301"/>
                </a:lnTo>
                <a:lnTo>
                  <a:pt x="323850" y="0"/>
                </a:lnTo>
                <a:lnTo>
                  <a:pt x="376370" y="3301"/>
                </a:lnTo>
                <a:lnTo>
                  <a:pt x="426195" y="12858"/>
                </a:lnTo>
                <a:lnTo>
                  <a:pt x="472659" y="28153"/>
                </a:lnTo>
                <a:lnTo>
                  <a:pt x="515093" y="48665"/>
                </a:lnTo>
                <a:lnTo>
                  <a:pt x="552831" y="73875"/>
                </a:lnTo>
                <a:lnTo>
                  <a:pt x="585203" y="103265"/>
                </a:lnTo>
                <a:lnTo>
                  <a:pt x="611544" y="136313"/>
                </a:lnTo>
                <a:lnTo>
                  <a:pt x="631185" y="172502"/>
                </a:lnTo>
                <a:lnTo>
                  <a:pt x="643460" y="211311"/>
                </a:lnTo>
                <a:lnTo>
                  <a:pt x="647700" y="252221"/>
                </a:lnTo>
                <a:lnTo>
                  <a:pt x="643460" y="293132"/>
                </a:lnTo>
                <a:lnTo>
                  <a:pt x="631185" y="331941"/>
                </a:lnTo>
                <a:lnTo>
                  <a:pt x="611544" y="368130"/>
                </a:lnTo>
                <a:lnTo>
                  <a:pt x="585203" y="401178"/>
                </a:lnTo>
                <a:lnTo>
                  <a:pt x="552831" y="430568"/>
                </a:lnTo>
                <a:lnTo>
                  <a:pt x="515093" y="455778"/>
                </a:lnTo>
                <a:lnTo>
                  <a:pt x="472659" y="476290"/>
                </a:lnTo>
                <a:lnTo>
                  <a:pt x="426195" y="491585"/>
                </a:lnTo>
                <a:lnTo>
                  <a:pt x="376370" y="501142"/>
                </a:lnTo>
                <a:lnTo>
                  <a:pt x="323850" y="504443"/>
                </a:lnTo>
                <a:lnTo>
                  <a:pt x="271329" y="501142"/>
                </a:lnTo>
                <a:lnTo>
                  <a:pt x="221504" y="491585"/>
                </a:lnTo>
                <a:lnTo>
                  <a:pt x="175040" y="476290"/>
                </a:lnTo>
                <a:lnTo>
                  <a:pt x="132606" y="455778"/>
                </a:lnTo>
                <a:lnTo>
                  <a:pt x="94868" y="430568"/>
                </a:lnTo>
                <a:lnTo>
                  <a:pt x="62496" y="401178"/>
                </a:lnTo>
                <a:lnTo>
                  <a:pt x="36155" y="368130"/>
                </a:lnTo>
                <a:lnTo>
                  <a:pt x="16514" y="331941"/>
                </a:lnTo>
                <a:lnTo>
                  <a:pt x="4239" y="293132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51329" y="5686755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163317" y="5139690"/>
            <a:ext cx="274320" cy="524510"/>
          </a:xfrm>
          <a:custGeom>
            <a:avLst/>
            <a:gdLst/>
            <a:ahLst/>
            <a:cxnLst/>
            <a:rect l="l" t="t" r="r" b="b"/>
            <a:pathLst>
              <a:path w="274319" h="524510">
                <a:moveTo>
                  <a:pt x="0" y="0"/>
                </a:moveTo>
                <a:lnTo>
                  <a:pt x="274319" y="52425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76600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1"/>
                </a:lnTo>
                <a:lnTo>
                  <a:pt x="221504" y="12858"/>
                </a:lnTo>
                <a:lnTo>
                  <a:pt x="175040" y="28153"/>
                </a:lnTo>
                <a:lnTo>
                  <a:pt x="132606" y="48665"/>
                </a:lnTo>
                <a:lnTo>
                  <a:pt x="94868" y="73875"/>
                </a:lnTo>
                <a:lnTo>
                  <a:pt x="62496" y="103265"/>
                </a:lnTo>
                <a:lnTo>
                  <a:pt x="36155" y="136313"/>
                </a:lnTo>
                <a:lnTo>
                  <a:pt x="16514" y="172502"/>
                </a:lnTo>
                <a:lnTo>
                  <a:pt x="4239" y="211311"/>
                </a:lnTo>
                <a:lnTo>
                  <a:pt x="0" y="252221"/>
                </a:lnTo>
                <a:lnTo>
                  <a:pt x="4239" y="293132"/>
                </a:lnTo>
                <a:lnTo>
                  <a:pt x="16514" y="331941"/>
                </a:lnTo>
                <a:lnTo>
                  <a:pt x="36155" y="368130"/>
                </a:lnTo>
                <a:lnTo>
                  <a:pt x="62496" y="401178"/>
                </a:lnTo>
                <a:lnTo>
                  <a:pt x="94868" y="430568"/>
                </a:lnTo>
                <a:lnTo>
                  <a:pt x="132606" y="455778"/>
                </a:lnTo>
                <a:lnTo>
                  <a:pt x="175040" y="476290"/>
                </a:lnTo>
                <a:lnTo>
                  <a:pt x="221504" y="491585"/>
                </a:lnTo>
                <a:lnTo>
                  <a:pt x="271329" y="501142"/>
                </a:lnTo>
                <a:lnTo>
                  <a:pt x="323850" y="504443"/>
                </a:lnTo>
                <a:lnTo>
                  <a:pt x="376370" y="501142"/>
                </a:lnTo>
                <a:lnTo>
                  <a:pt x="426195" y="491585"/>
                </a:lnTo>
                <a:lnTo>
                  <a:pt x="472659" y="476290"/>
                </a:lnTo>
                <a:lnTo>
                  <a:pt x="515093" y="455778"/>
                </a:lnTo>
                <a:lnTo>
                  <a:pt x="552831" y="430568"/>
                </a:lnTo>
                <a:lnTo>
                  <a:pt x="585203" y="401178"/>
                </a:lnTo>
                <a:lnTo>
                  <a:pt x="611544" y="368130"/>
                </a:lnTo>
                <a:lnTo>
                  <a:pt x="631185" y="331941"/>
                </a:lnTo>
                <a:lnTo>
                  <a:pt x="643460" y="293132"/>
                </a:lnTo>
                <a:lnTo>
                  <a:pt x="647700" y="252221"/>
                </a:lnTo>
                <a:lnTo>
                  <a:pt x="643460" y="211311"/>
                </a:lnTo>
                <a:lnTo>
                  <a:pt x="631185" y="172502"/>
                </a:lnTo>
                <a:lnTo>
                  <a:pt x="611544" y="136313"/>
                </a:lnTo>
                <a:lnTo>
                  <a:pt x="585203" y="103265"/>
                </a:lnTo>
                <a:lnTo>
                  <a:pt x="552831" y="73875"/>
                </a:lnTo>
                <a:lnTo>
                  <a:pt x="515093" y="48665"/>
                </a:lnTo>
                <a:lnTo>
                  <a:pt x="472659" y="28153"/>
                </a:lnTo>
                <a:lnTo>
                  <a:pt x="426195" y="12858"/>
                </a:lnTo>
                <a:lnTo>
                  <a:pt x="376370" y="3301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6600" y="5661659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1"/>
                </a:moveTo>
                <a:lnTo>
                  <a:pt x="4239" y="211311"/>
                </a:lnTo>
                <a:lnTo>
                  <a:pt x="16514" y="172502"/>
                </a:lnTo>
                <a:lnTo>
                  <a:pt x="36155" y="136313"/>
                </a:lnTo>
                <a:lnTo>
                  <a:pt x="62496" y="103265"/>
                </a:lnTo>
                <a:lnTo>
                  <a:pt x="94868" y="73875"/>
                </a:lnTo>
                <a:lnTo>
                  <a:pt x="132606" y="48665"/>
                </a:lnTo>
                <a:lnTo>
                  <a:pt x="175040" y="28153"/>
                </a:lnTo>
                <a:lnTo>
                  <a:pt x="221504" y="12858"/>
                </a:lnTo>
                <a:lnTo>
                  <a:pt x="271329" y="3301"/>
                </a:lnTo>
                <a:lnTo>
                  <a:pt x="323850" y="0"/>
                </a:lnTo>
                <a:lnTo>
                  <a:pt x="376370" y="3301"/>
                </a:lnTo>
                <a:lnTo>
                  <a:pt x="426195" y="12858"/>
                </a:lnTo>
                <a:lnTo>
                  <a:pt x="472659" y="28153"/>
                </a:lnTo>
                <a:lnTo>
                  <a:pt x="515093" y="48665"/>
                </a:lnTo>
                <a:lnTo>
                  <a:pt x="552831" y="73875"/>
                </a:lnTo>
                <a:lnTo>
                  <a:pt x="585203" y="103265"/>
                </a:lnTo>
                <a:lnTo>
                  <a:pt x="611544" y="136313"/>
                </a:lnTo>
                <a:lnTo>
                  <a:pt x="631185" y="172502"/>
                </a:lnTo>
                <a:lnTo>
                  <a:pt x="643460" y="211311"/>
                </a:lnTo>
                <a:lnTo>
                  <a:pt x="647700" y="252221"/>
                </a:lnTo>
                <a:lnTo>
                  <a:pt x="643460" y="293132"/>
                </a:lnTo>
                <a:lnTo>
                  <a:pt x="631185" y="331941"/>
                </a:lnTo>
                <a:lnTo>
                  <a:pt x="611544" y="368130"/>
                </a:lnTo>
                <a:lnTo>
                  <a:pt x="585203" y="401178"/>
                </a:lnTo>
                <a:lnTo>
                  <a:pt x="552831" y="430568"/>
                </a:lnTo>
                <a:lnTo>
                  <a:pt x="515093" y="455778"/>
                </a:lnTo>
                <a:lnTo>
                  <a:pt x="472659" y="476290"/>
                </a:lnTo>
                <a:lnTo>
                  <a:pt x="426195" y="491585"/>
                </a:lnTo>
                <a:lnTo>
                  <a:pt x="376370" y="501142"/>
                </a:lnTo>
                <a:lnTo>
                  <a:pt x="323850" y="504443"/>
                </a:lnTo>
                <a:lnTo>
                  <a:pt x="271329" y="501142"/>
                </a:lnTo>
                <a:lnTo>
                  <a:pt x="221504" y="491585"/>
                </a:lnTo>
                <a:lnTo>
                  <a:pt x="175040" y="476290"/>
                </a:lnTo>
                <a:lnTo>
                  <a:pt x="132606" y="455778"/>
                </a:lnTo>
                <a:lnTo>
                  <a:pt x="94868" y="430568"/>
                </a:lnTo>
                <a:lnTo>
                  <a:pt x="62496" y="401178"/>
                </a:lnTo>
                <a:lnTo>
                  <a:pt x="36155" y="368130"/>
                </a:lnTo>
                <a:lnTo>
                  <a:pt x="16514" y="331941"/>
                </a:lnTo>
                <a:lnTo>
                  <a:pt x="4239" y="293132"/>
                </a:lnTo>
                <a:lnTo>
                  <a:pt x="0" y="25222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75482" y="5686755"/>
            <a:ext cx="12604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0444" algn="l"/>
              </a:tabLst>
            </a:pPr>
            <a:r>
              <a:rPr sz="3200" b="1" dirty="0">
                <a:latin typeface="Arial"/>
                <a:cs typeface="Arial"/>
              </a:rPr>
              <a:t>7	9</a:t>
            </a:r>
            <a:endParaRPr sz="3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15690" y="5182361"/>
            <a:ext cx="71755" cy="480059"/>
          </a:xfrm>
          <a:custGeom>
            <a:avLst/>
            <a:gdLst/>
            <a:ahLst/>
            <a:cxnLst/>
            <a:rect l="l" t="t" r="r" b="b"/>
            <a:pathLst>
              <a:path w="71754" h="480060">
                <a:moveTo>
                  <a:pt x="71627" y="0"/>
                </a:moveTo>
                <a:lnTo>
                  <a:pt x="0" y="4800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91639" y="4652771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288798" y="0"/>
                </a:moveTo>
                <a:lnTo>
                  <a:pt x="236882" y="4062"/>
                </a:lnTo>
                <a:lnTo>
                  <a:pt x="188021" y="15777"/>
                </a:lnTo>
                <a:lnTo>
                  <a:pt x="143030" y="34431"/>
                </a:lnTo>
                <a:lnTo>
                  <a:pt x="102723" y="59312"/>
                </a:lnTo>
                <a:lnTo>
                  <a:pt x="67917" y="89710"/>
                </a:lnTo>
                <a:lnTo>
                  <a:pt x="39426" y="124911"/>
                </a:lnTo>
                <a:lnTo>
                  <a:pt x="18066" y="164205"/>
                </a:lnTo>
                <a:lnTo>
                  <a:pt x="4652" y="206879"/>
                </a:lnTo>
                <a:lnTo>
                  <a:pt x="0" y="252221"/>
                </a:lnTo>
                <a:lnTo>
                  <a:pt x="4652" y="297564"/>
                </a:lnTo>
                <a:lnTo>
                  <a:pt x="18066" y="340238"/>
                </a:lnTo>
                <a:lnTo>
                  <a:pt x="39426" y="379532"/>
                </a:lnTo>
                <a:lnTo>
                  <a:pt x="67917" y="414733"/>
                </a:lnTo>
                <a:lnTo>
                  <a:pt x="102723" y="445131"/>
                </a:lnTo>
                <a:lnTo>
                  <a:pt x="143030" y="470012"/>
                </a:lnTo>
                <a:lnTo>
                  <a:pt x="188021" y="488666"/>
                </a:lnTo>
                <a:lnTo>
                  <a:pt x="236882" y="500381"/>
                </a:lnTo>
                <a:lnTo>
                  <a:pt x="288798" y="504444"/>
                </a:lnTo>
                <a:lnTo>
                  <a:pt x="340713" y="500381"/>
                </a:lnTo>
                <a:lnTo>
                  <a:pt x="389574" y="488666"/>
                </a:lnTo>
                <a:lnTo>
                  <a:pt x="434565" y="470012"/>
                </a:lnTo>
                <a:lnTo>
                  <a:pt x="474872" y="445131"/>
                </a:lnTo>
                <a:lnTo>
                  <a:pt x="509678" y="414733"/>
                </a:lnTo>
                <a:lnTo>
                  <a:pt x="538169" y="379532"/>
                </a:lnTo>
                <a:lnTo>
                  <a:pt x="559529" y="340238"/>
                </a:lnTo>
                <a:lnTo>
                  <a:pt x="572943" y="297564"/>
                </a:lnTo>
                <a:lnTo>
                  <a:pt x="577596" y="252221"/>
                </a:lnTo>
                <a:lnTo>
                  <a:pt x="572943" y="206879"/>
                </a:lnTo>
                <a:lnTo>
                  <a:pt x="559529" y="164205"/>
                </a:lnTo>
                <a:lnTo>
                  <a:pt x="538169" y="124911"/>
                </a:lnTo>
                <a:lnTo>
                  <a:pt x="509678" y="89710"/>
                </a:lnTo>
                <a:lnTo>
                  <a:pt x="474872" y="59312"/>
                </a:lnTo>
                <a:lnTo>
                  <a:pt x="434565" y="34431"/>
                </a:lnTo>
                <a:lnTo>
                  <a:pt x="389574" y="15777"/>
                </a:lnTo>
                <a:lnTo>
                  <a:pt x="340713" y="4062"/>
                </a:lnTo>
                <a:lnTo>
                  <a:pt x="28879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1639" y="4652771"/>
            <a:ext cx="577850" cy="504825"/>
          </a:xfrm>
          <a:custGeom>
            <a:avLst/>
            <a:gdLst/>
            <a:ahLst/>
            <a:cxnLst/>
            <a:rect l="l" t="t" r="r" b="b"/>
            <a:pathLst>
              <a:path w="577850" h="504825">
                <a:moveTo>
                  <a:pt x="0" y="252221"/>
                </a:moveTo>
                <a:lnTo>
                  <a:pt x="4652" y="206879"/>
                </a:lnTo>
                <a:lnTo>
                  <a:pt x="18066" y="164205"/>
                </a:lnTo>
                <a:lnTo>
                  <a:pt x="39426" y="124911"/>
                </a:lnTo>
                <a:lnTo>
                  <a:pt x="67917" y="89710"/>
                </a:lnTo>
                <a:lnTo>
                  <a:pt x="102723" y="59312"/>
                </a:lnTo>
                <a:lnTo>
                  <a:pt x="143030" y="34431"/>
                </a:lnTo>
                <a:lnTo>
                  <a:pt x="188021" y="15777"/>
                </a:lnTo>
                <a:lnTo>
                  <a:pt x="236882" y="4062"/>
                </a:lnTo>
                <a:lnTo>
                  <a:pt x="288798" y="0"/>
                </a:lnTo>
                <a:lnTo>
                  <a:pt x="340713" y="4062"/>
                </a:lnTo>
                <a:lnTo>
                  <a:pt x="389574" y="15777"/>
                </a:lnTo>
                <a:lnTo>
                  <a:pt x="434565" y="34431"/>
                </a:lnTo>
                <a:lnTo>
                  <a:pt x="474872" y="59312"/>
                </a:lnTo>
                <a:lnTo>
                  <a:pt x="509678" y="89710"/>
                </a:lnTo>
                <a:lnTo>
                  <a:pt x="538169" y="124911"/>
                </a:lnTo>
                <a:lnTo>
                  <a:pt x="559529" y="164205"/>
                </a:lnTo>
                <a:lnTo>
                  <a:pt x="572943" y="206879"/>
                </a:lnTo>
                <a:lnTo>
                  <a:pt x="577596" y="252221"/>
                </a:lnTo>
                <a:lnTo>
                  <a:pt x="572943" y="297564"/>
                </a:lnTo>
                <a:lnTo>
                  <a:pt x="559529" y="340238"/>
                </a:lnTo>
                <a:lnTo>
                  <a:pt x="538169" y="379532"/>
                </a:lnTo>
                <a:lnTo>
                  <a:pt x="509678" y="414733"/>
                </a:lnTo>
                <a:lnTo>
                  <a:pt x="474872" y="445131"/>
                </a:lnTo>
                <a:lnTo>
                  <a:pt x="434565" y="470012"/>
                </a:lnTo>
                <a:lnTo>
                  <a:pt x="389574" y="488666"/>
                </a:lnTo>
                <a:lnTo>
                  <a:pt x="340713" y="500381"/>
                </a:lnTo>
                <a:lnTo>
                  <a:pt x="288798" y="504444"/>
                </a:lnTo>
                <a:lnTo>
                  <a:pt x="236882" y="500381"/>
                </a:lnTo>
                <a:lnTo>
                  <a:pt x="188021" y="488666"/>
                </a:lnTo>
                <a:lnTo>
                  <a:pt x="143030" y="470012"/>
                </a:lnTo>
                <a:lnTo>
                  <a:pt x="102723" y="445131"/>
                </a:lnTo>
                <a:lnTo>
                  <a:pt x="67917" y="414733"/>
                </a:lnTo>
                <a:lnTo>
                  <a:pt x="39426" y="379532"/>
                </a:lnTo>
                <a:lnTo>
                  <a:pt x="18066" y="340238"/>
                </a:lnTo>
                <a:lnTo>
                  <a:pt x="4652" y="297564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855977" y="467842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484120" y="3717035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84120" y="3717035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648457" y="3741546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120645" y="4181094"/>
            <a:ext cx="536575" cy="521334"/>
          </a:xfrm>
          <a:custGeom>
            <a:avLst/>
            <a:gdLst/>
            <a:ahLst/>
            <a:cxnLst/>
            <a:rect l="l" t="t" r="r" b="b"/>
            <a:pathLst>
              <a:path w="536575" h="521335">
                <a:moveTo>
                  <a:pt x="0" y="521207"/>
                </a:moveTo>
                <a:lnTo>
                  <a:pt x="536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05834" y="5153405"/>
            <a:ext cx="407034" cy="609600"/>
          </a:xfrm>
          <a:custGeom>
            <a:avLst/>
            <a:gdLst/>
            <a:ahLst/>
            <a:cxnLst/>
            <a:rect l="l" t="t" r="r" b="b"/>
            <a:pathLst>
              <a:path w="407035" h="609600">
                <a:moveTo>
                  <a:pt x="406907" y="609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19805" y="4107941"/>
            <a:ext cx="638810" cy="668020"/>
          </a:xfrm>
          <a:custGeom>
            <a:avLst/>
            <a:gdLst/>
            <a:ahLst/>
            <a:cxnLst/>
            <a:rect l="l" t="t" r="r" b="b"/>
            <a:pathLst>
              <a:path w="638810" h="668020">
                <a:moveTo>
                  <a:pt x="638556" y="66751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1764029" y="116586"/>
            <a:ext cx="5329555" cy="741045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22555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965"/>
              </a:spcBef>
            </a:pPr>
            <a:r>
              <a:rPr sz="3600" b="1" spc="-5" dirty="0">
                <a:latin typeface="Arial"/>
                <a:cs typeface="Arial"/>
              </a:rPr>
              <a:t>9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5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8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3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2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4</a:t>
            </a:r>
            <a:r>
              <a:rPr sz="3600" b="1" spc="-5" dirty="0">
                <a:latin typeface="微软雅黑"/>
                <a:cs typeface="微软雅黑"/>
              </a:rPr>
              <a:t>，</a:t>
            </a:r>
            <a:r>
              <a:rPr sz="3600" b="1" spc="-5" dirty="0">
                <a:latin typeface="Arial"/>
                <a:cs typeface="Arial"/>
              </a:rPr>
              <a:t>7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196418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平衡查找树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40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2-3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树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245869"/>
            <a:ext cx="3569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500"/>
              <a:buFont typeface="Wingdings 2"/>
              <a:buChar char=""/>
              <a:tabLst>
                <a:tab pos="285750" algn="l"/>
              </a:tabLst>
            </a:pPr>
            <a:r>
              <a:rPr sz="4000" spc="-10" dirty="0">
                <a:latin typeface="Arial"/>
                <a:cs typeface="Arial"/>
              </a:rPr>
              <a:t>2</a:t>
            </a:r>
            <a:r>
              <a:rPr sz="4000" spc="-5" dirty="0">
                <a:latin typeface="Arial"/>
                <a:cs typeface="Arial"/>
              </a:rPr>
              <a:t>-</a:t>
            </a:r>
            <a:r>
              <a:rPr sz="4000" spc="-10" dirty="0">
                <a:latin typeface="Arial"/>
                <a:cs typeface="Arial"/>
              </a:rPr>
              <a:t>3</a:t>
            </a:r>
            <a:r>
              <a:rPr sz="4000" spc="-5" dirty="0">
                <a:latin typeface="微软雅黑"/>
                <a:cs typeface="微软雅黑"/>
              </a:rPr>
              <a:t>树的效率：</a:t>
            </a:r>
            <a:endParaRPr sz="4000">
              <a:latin typeface="微软雅黑"/>
              <a:cs typeface="微软雅黑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F4FAA7-44D8-3154-4541-39A476920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89" y="2699040"/>
            <a:ext cx="8723239" cy="1459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2231135"/>
            <a:ext cx="6120383" cy="4294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1088" y="817372"/>
            <a:ext cx="7951470" cy="112839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模式</a:t>
            </a:r>
            <a:r>
              <a:rPr sz="2400" b="1" dirty="0">
                <a:latin typeface="微软雅黑"/>
                <a:cs typeface="微软雅黑"/>
              </a:rPr>
              <a:t>：给定数字列表中</a:t>
            </a:r>
            <a:r>
              <a:rPr sz="2400" b="1" dirty="0">
                <a:solidFill>
                  <a:srgbClr val="04607A"/>
                </a:solidFill>
                <a:highlight>
                  <a:srgbClr val="FFFF00"/>
                </a:highlight>
                <a:latin typeface="微软雅黑"/>
                <a:cs typeface="微软雅黑"/>
              </a:rPr>
              <a:t>最经常出现的一个数</a:t>
            </a:r>
            <a:r>
              <a:rPr sz="2400" b="1" spc="5" dirty="0">
                <a:solidFill>
                  <a:srgbClr val="04607A"/>
                </a:solidFill>
                <a:highlight>
                  <a:srgbClr val="FFFF00"/>
                </a:highlight>
                <a:latin typeface="微软雅黑"/>
                <a:cs typeface="微软雅黑"/>
              </a:rPr>
              <a:t>值</a:t>
            </a:r>
            <a:r>
              <a:rPr sz="2400" b="1" dirty="0">
                <a:latin typeface="微软雅黑"/>
                <a:cs typeface="微软雅黑"/>
              </a:rPr>
              <a:t>，称为模式！</a:t>
            </a:r>
            <a:endParaRPr sz="2400" dirty="0">
              <a:latin typeface="微软雅黑"/>
              <a:cs typeface="微软雅黑"/>
            </a:endParaRPr>
          </a:p>
          <a:p>
            <a:pPr marL="328295" indent="-273050">
              <a:lnSpc>
                <a:spcPct val="100000"/>
              </a:lnSpc>
              <a:spcBef>
                <a:spcPts val="1460"/>
              </a:spcBef>
              <a:buClr>
                <a:srgbClr val="0AD0D9"/>
              </a:buClr>
              <a:buSzPct val="93750"/>
              <a:buFont typeface="Wingdings"/>
              <a:buChar char=""/>
              <a:tabLst>
                <a:tab pos="328930" algn="l"/>
              </a:tabLst>
            </a:pPr>
            <a:r>
              <a:rPr sz="2400" b="1" dirty="0">
                <a:latin typeface="微软雅黑"/>
                <a:cs typeface="微软雅黑"/>
              </a:rPr>
              <a:t>例</a:t>
            </a:r>
            <a:r>
              <a:rPr sz="2400" b="1" spc="-5" dirty="0">
                <a:latin typeface="Arial"/>
                <a:cs typeface="Arial"/>
              </a:rPr>
              <a:t>2 </a:t>
            </a:r>
            <a:r>
              <a:rPr sz="2400" b="1" dirty="0">
                <a:latin typeface="微软雅黑"/>
                <a:cs typeface="微软雅黑"/>
              </a:rPr>
              <a:t>模式计</a:t>
            </a:r>
            <a:r>
              <a:rPr sz="2400" b="1" spc="-5" dirty="0">
                <a:latin typeface="微软雅黑"/>
                <a:cs typeface="微软雅黑"/>
              </a:rPr>
              <a:t>算</a:t>
            </a:r>
            <a:r>
              <a:rPr sz="2400" b="1" dirty="0">
                <a:latin typeface="Arial"/>
                <a:cs typeface="Arial"/>
              </a:rPr>
              <a:t>(Computing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mode)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7534" y="2231898"/>
            <a:ext cx="2377440" cy="525780"/>
          </a:xfrm>
          <a:prstGeom prst="rect">
            <a:avLst/>
          </a:prstGeom>
          <a:ln w="25400">
            <a:solidFill>
              <a:srgbClr val="85DFD0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sz="2400" b="1" dirty="0">
                <a:solidFill>
                  <a:srgbClr val="04607A"/>
                </a:solidFill>
                <a:latin typeface="微软雅黑"/>
                <a:cs typeface="微软雅黑"/>
              </a:rPr>
              <a:t>蛮力法如何做？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302" y="124713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堆和堆排序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08257"/>
            <a:ext cx="8078470" cy="4003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spc="60" dirty="0">
                <a:latin typeface="微软雅黑"/>
                <a:cs typeface="微软雅黑"/>
              </a:rPr>
              <a:t>堆是一</a:t>
            </a:r>
            <a:r>
              <a:rPr sz="3000" spc="70" dirty="0">
                <a:latin typeface="微软雅黑"/>
                <a:cs typeface="微软雅黑"/>
              </a:rPr>
              <a:t>种</a:t>
            </a:r>
            <a:r>
              <a:rPr sz="3000" spc="60" dirty="0">
                <a:latin typeface="微软雅黑"/>
                <a:cs typeface="微软雅黑"/>
              </a:rPr>
              <a:t>灵巧</a:t>
            </a:r>
            <a:r>
              <a:rPr sz="3000" spc="65" dirty="0">
                <a:latin typeface="微软雅黑"/>
                <a:cs typeface="微软雅黑"/>
              </a:rPr>
              <a:t>的</a:t>
            </a:r>
            <a:r>
              <a:rPr sz="3000" spc="70" dirty="0">
                <a:latin typeface="微软雅黑"/>
                <a:cs typeface="微软雅黑"/>
              </a:rPr>
              <a:t>、</a:t>
            </a:r>
            <a:r>
              <a:rPr sz="3000" spc="55" dirty="0">
                <a:latin typeface="微软雅黑"/>
                <a:cs typeface="微软雅黑"/>
              </a:rPr>
              <a:t>部分有</a:t>
            </a:r>
            <a:r>
              <a:rPr sz="3000" spc="65" dirty="0">
                <a:latin typeface="微软雅黑"/>
                <a:cs typeface="微软雅黑"/>
              </a:rPr>
              <a:t>序</a:t>
            </a:r>
            <a:r>
              <a:rPr sz="3000" spc="55" dirty="0">
                <a:latin typeface="微软雅黑"/>
                <a:cs typeface="微软雅黑"/>
              </a:rPr>
              <a:t>的数据</a:t>
            </a:r>
            <a:r>
              <a:rPr sz="3000" spc="65" dirty="0">
                <a:latin typeface="微软雅黑"/>
                <a:cs typeface="微软雅黑"/>
              </a:rPr>
              <a:t>结</a:t>
            </a:r>
            <a:r>
              <a:rPr sz="3000" spc="85" dirty="0">
                <a:latin typeface="微软雅黑"/>
                <a:cs typeface="微软雅黑"/>
              </a:rPr>
              <a:t>构</a:t>
            </a:r>
            <a:r>
              <a:rPr sz="3000" spc="60" dirty="0">
                <a:latin typeface="微软雅黑"/>
                <a:cs typeface="微软雅黑"/>
              </a:rPr>
              <a:t>，尤其 </a:t>
            </a:r>
            <a:r>
              <a:rPr sz="3000" dirty="0">
                <a:latin typeface="微软雅黑"/>
                <a:cs typeface="微软雅黑"/>
              </a:rPr>
              <a:t>适合用于实现优先队</a:t>
            </a:r>
            <a:r>
              <a:rPr sz="3000" spc="-20" dirty="0">
                <a:latin typeface="微软雅黑"/>
                <a:cs typeface="微软雅黑"/>
              </a:rPr>
              <a:t>列</a:t>
            </a:r>
            <a:r>
              <a:rPr sz="3000" spc="-5" dirty="0">
                <a:latin typeface="微软雅黑"/>
                <a:cs typeface="微软雅黑"/>
              </a:rPr>
              <a:t>，因为他对于：</a:t>
            </a:r>
            <a:endParaRPr sz="3000" dirty="0">
              <a:latin typeface="微软雅黑"/>
              <a:cs typeface="微软雅黑"/>
            </a:endParaRPr>
          </a:p>
          <a:p>
            <a:pPr marL="751840" lvl="1" indent="-346710">
              <a:lnSpc>
                <a:spcPct val="100000"/>
              </a:lnSpc>
              <a:spcBef>
                <a:spcPts val="172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51840" algn="l"/>
                <a:tab pos="752475" algn="l"/>
              </a:tabLst>
            </a:pPr>
            <a:r>
              <a:rPr sz="2800" spc="-5" dirty="0">
                <a:latin typeface="微软雅黑"/>
                <a:cs typeface="微软雅黑"/>
              </a:rPr>
              <a:t>找出一个具有最高优先级的元</a:t>
            </a:r>
            <a:r>
              <a:rPr sz="2800" dirty="0">
                <a:latin typeface="微软雅黑"/>
                <a:cs typeface="微软雅黑"/>
              </a:rPr>
              <a:t>素</a:t>
            </a:r>
            <a:r>
              <a:rPr sz="2800" spc="-5" dirty="0">
                <a:latin typeface="微软雅黑"/>
                <a:cs typeface="微软雅黑"/>
              </a:rPr>
              <a:t>（最</a:t>
            </a:r>
            <a:r>
              <a:rPr sz="2800" dirty="0">
                <a:latin typeface="微软雅黑"/>
                <a:cs typeface="微软雅黑"/>
              </a:rPr>
              <a:t>大</a:t>
            </a:r>
            <a:r>
              <a:rPr sz="2800" spc="-5" dirty="0">
                <a:latin typeface="微软雅黑"/>
                <a:cs typeface="微软雅黑"/>
              </a:rPr>
              <a:t>值）</a:t>
            </a:r>
            <a:endParaRPr sz="2800" dirty="0">
              <a:latin typeface="微软雅黑"/>
              <a:cs typeface="微软雅黑"/>
            </a:endParaRPr>
          </a:p>
          <a:p>
            <a:pPr marL="751840" lvl="1" indent="-346710">
              <a:lnSpc>
                <a:spcPct val="100000"/>
              </a:lnSpc>
              <a:spcBef>
                <a:spcPts val="168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51840" algn="l"/>
                <a:tab pos="752475" algn="l"/>
              </a:tabLst>
            </a:pPr>
            <a:r>
              <a:rPr sz="2800" spc="-10" dirty="0">
                <a:latin typeface="微软雅黑"/>
                <a:cs typeface="微软雅黑"/>
              </a:rPr>
              <a:t>删除一个具有最高优先级的元素</a:t>
            </a:r>
            <a:endParaRPr sz="2800" dirty="0">
              <a:latin typeface="微软雅黑"/>
              <a:cs typeface="微软雅黑"/>
            </a:endParaRPr>
          </a:p>
          <a:p>
            <a:pPr marL="751840" lvl="1" indent="-346710">
              <a:lnSpc>
                <a:spcPct val="100000"/>
              </a:lnSpc>
              <a:spcBef>
                <a:spcPts val="168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751840" algn="l"/>
                <a:tab pos="752475" algn="l"/>
              </a:tabLst>
            </a:pPr>
            <a:r>
              <a:rPr sz="2800" spc="-5" dirty="0">
                <a:latin typeface="微软雅黑"/>
                <a:cs typeface="微软雅黑"/>
              </a:rPr>
              <a:t>添加一个元素到集合中</a:t>
            </a:r>
            <a:endParaRPr sz="28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3000" dirty="0">
                <a:latin typeface="微软雅黑"/>
                <a:cs typeface="微软雅黑"/>
              </a:rPr>
              <a:t>都能高效的实</a:t>
            </a:r>
            <a:r>
              <a:rPr sz="3000" spc="-15" dirty="0">
                <a:latin typeface="微软雅黑"/>
                <a:cs typeface="微软雅黑"/>
              </a:rPr>
              <a:t>现</a:t>
            </a:r>
            <a:r>
              <a:rPr sz="3000" dirty="0">
                <a:latin typeface="微软雅黑"/>
                <a:cs typeface="微软雅黑"/>
              </a:rPr>
              <a:t>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" y="952347"/>
            <a:ext cx="8517890" cy="4429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7780" indent="-273685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9085" algn="l"/>
              </a:tabLst>
            </a:pPr>
            <a:r>
              <a:rPr sz="2600" spc="80" dirty="0">
                <a:latin typeface="微软雅黑"/>
                <a:cs typeface="微软雅黑"/>
              </a:rPr>
              <a:t>定义：一棵二叉</a:t>
            </a:r>
            <a:r>
              <a:rPr sz="2600" spc="85" dirty="0">
                <a:latin typeface="微软雅黑"/>
                <a:cs typeface="微软雅黑"/>
              </a:rPr>
              <a:t>树</a:t>
            </a:r>
            <a:r>
              <a:rPr sz="2600" spc="80" dirty="0">
                <a:latin typeface="微软雅黑"/>
                <a:cs typeface="微软雅黑"/>
              </a:rPr>
              <a:t>，树的节点中包含</a:t>
            </a:r>
            <a:r>
              <a:rPr sz="2600" spc="85" dirty="0">
                <a:latin typeface="微软雅黑"/>
                <a:cs typeface="微软雅黑"/>
              </a:rPr>
              <a:t>键</a:t>
            </a:r>
            <a:r>
              <a:rPr sz="2600" spc="80" dirty="0">
                <a:latin typeface="微软雅黑"/>
                <a:cs typeface="微软雅黑"/>
              </a:rPr>
              <a:t>（每个节点一个 </a:t>
            </a:r>
            <a:r>
              <a:rPr sz="2600" dirty="0">
                <a:latin typeface="微软雅黑"/>
                <a:cs typeface="微软雅黑"/>
              </a:rPr>
              <a:t>键），并且满足下列条</a:t>
            </a:r>
            <a:r>
              <a:rPr sz="2600" spc="-15" dirty="0">
                <a:latin typeface="微软雅黑"/>
                <a:cs typeface="微软雅黑"/>
              </a:rPr>
              <a:t>件</a:t>
            </a:r>
            <a:r>
              <a:rPr sz="2600" dirty="0">
                <a:latin typeface="微软雅黑"/>
                <a:cs typeface="微软雅黑"/>
              </a:rPr>
              <a:t>：</a:t>
            </a:r>
          </a:p>
          <a:p>
            <a:pPr marL="749300" lvl="1" indent="-331470">
              <a:lnSpc>
                <a:spcPct val="100000"/>
              </a:lnSpc>
              <a:spcBef>
                <a:spcPts val="89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49300" algn="l"/>
                <a:tab pos="749935" algn="l"/>
              </a:tabLst>
            </a:pPr>
            <a:r>
              <a:rPr sz="2400" spc="-5" dirty="0">
                <a:latin typeface="微软雅黑"/>
                <a:cs typeface="微软雅黑"/>
              </a:rPr>
              <a:t>这棵二叉树</a:t>
            </a:r>
            <a:r>
              <a:rPr sz="2400" dirty="0">
                <a:latin typeface="微软雅黑"/>
                <a:cs typeface="微软雅黑"/>
              </a:rPr>
              <a:t>是</a:t>
            </a:r>
            <a:r>
              <a:rPr sz="2400" b="1" spc="-5" dirty="0">
                <a:solidFill>
                  <a:srgbClr val="FF0000"/>
                </a:solidFill>
                <a:latin typeface="微软雅黑"/>
                <a:cs typeface="微软雅黑"/>
              </a:rPr>
              <a:t>完全二叉树</a:t>
            </a:r>
            <a:endParaRPr sz="2400" dirty="0">
              <a:latin typeface="微软雅黑"/>
              <a:cs typeface="微软雅黑"/>
            </a:endParaRPr>
          </a:p>
          <a:p>
            <a:pPr marL="749300" lvl="1" indent="-33147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49300" algn="l"/>
                <a:tab pos="749935" algn="l"/>
              </a:tabLst>
            </a:pPr>
            <a:r>
              <a:rPr sz="2400" dirty="0">
                <a:latin typeface="微软雅黑"/>
                <a:cs typeface="微软雅黑"/>
              </a:rPr>
              <a:t>每个节点的键都要大于等于子女</a:t>
            </a:r>
          </a:p>
          <a:p>
            <a:pPr marL="298450" indent="-273685">
              <a:lnSpc>
                <a:spcPts val="2745"/>
              </a:lnSpc>
              <a:spcBef>
                <a:spcPts val="9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9085" algn="l"/>
              </a:tabLst>
            </a:pPr>
            <a:r>
              <a:rPr sz="2600" dirty="0">
                <a:latin typeface="微软雅黑"/>
                <a:cs typeface="微软雅黑"/>
              </a:rPr>
              <a:t>性质</a:t>
            </a:r>
          </a:p>
          <a:p>
            <a:pPr marL="749300" lvl="1" indent="-331470">
              <a:lnSpc>
                <a:spcPts val="4485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749300" algn="l"/>
                <a:tab pos="749935" algn="l"/>
                <a:tab pos="3898265" algn="l"/>
              </a:tabLst>
            </a:pPr>
            <a:r>
              <a:rPr sz="2400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微软雅黑"/>
                <a:cs typeface="微软雅黑"/>
              </a:rPr>
              <a:t>个节点的</a:t>
            </a:r>
            <a:r>
              <a:rPr sz="2400" dirty="0">
                <a:latin typeface="微软雅黑"/>
                <a:cs typeface="微软雅黑"/>
              </a:rPr>
              <a:t>堆</a:t>
            </a:r>
            <a:r>
              <a:rPr sz="2400" spc="-5" dirty="0">
                <a:latin typeface="微软雅黑"/>
                <a:cs typeface="微软雅黑"/>
              </a:rPr>
              <a:t>，高度</a:t>
            </a:r>
            <a:r>
              <a:rPr sz="2400" dirty="0">
                <a:latin typeface="微软雅黑"/>
                <a:cs typeface="微软雅黑"/>
              </a:rPr>
              <a:t>为	</a:t>
            </a:r>
            <a:r>
              <a:rPr sz="6075" spc="-157" baseline="-5486" dirty="0">
                <a:latin typeface="Symbol"/>
                <a:cs typeface="Symbol"/>
              </a:rPr>
              <a:t></a:t>
            </a:r>
            <a:r>
              <a:rPr sz="5100" spc="-157" baseline="3267" dirty="0">
                <a:latin typeface="Times New Roman"/>
                <a:cs typeface="Times New Roman"/>
              </a:rPr>
              <a:t>log </a:t>
            </a:r>
            <a:r>
              <a:rPr sz="2925" spc="172" baseline="-18518" dirty="0">
                <a:latin typeface="Times New Roman"/>
                <a:cs typeface="Times New Roman"/>
              </a:rPr>
              <a:t>2</a:t>
            </a:r>
            <a:r>
              <a:rPr sz="2925" spc="-52" baseline="-18518" dirty="0">
                <a:latin typeface="Times New Roman"/>
                <a:cs typeface="Times New Roman"/>
              </a:rPr>
              <a:t> </a:t>
            </a:r>
            <a:r>
              <a:rPr sz="5100" i="1" spc="37" baseline="3267" dirty="0">
                <a:latin typeface="Times New Roman"/>
                <a:cs typeface="Times New Roman"/>
              </a:rPr>
              <a:t>n</a:t>
            </a:r>
            <a:r>
              <a:rPr sz="6075" spc="37" baseline="-5486" dirty="0">
                <a:latin typeface="Symbol"/>
                <a:cs typeface="Symbol"/>
              </a:rPr>
              <a:t></a:t>
            </a:r>
            <a:endParaRPr sz="6075" baseline="-5486" dirty="0">
              <a:latin typeface="Symbol"/>
              <a:cs typeface="Symbol"/>
            </a:endParaRPr>
          </a:p>
          <a:p>
            <a:pPr marL="665480" indent="-247650">
              <a:lnSpc>
                <a:spcPct val="100000"/>
              </a:lnSpc>
              <a:spcBef>
                <a:spcPts val="535"/>
              </a:spcBef>
              <a:buClr>
                <a:srgbClr val="0E6EC5"/>
              </a:buClr>
              <a:buSzPct val="60416"/>
              <a:buFont typeface="Wingdings"/>
              <a:buChar char=""/>
              <a:tabLst>
                <a:tab pos="666115" algn="l"/>
              </a:tabLst>
            </a:pPr>
            <a:r>
              <a:rPr sz="2400" dirty="0">
                <a:latin typeface="微软雅黑"/>
                <a:cs typeface="微软雅黑"/>
              </a:rPr>
              <a:t>树的根总是包含堆的最大元素</a:t>
            </a:r>
          </a:p>
          <a:p>
            <a:pPr marL="665480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60416"/>
              <a:buFont typeface="Wingdings"/>
              <a:buChar char=""/>
              <a:tabLst>
                <a:tab pos="666115" algn="l"/>
              </a:tabLst>
            </a:pPr>
            <a:r>
              <a:rPr sz="2400" dirty="0">
                <a:latin typeface="微软雅黑"/>
                <a:cs typeface="微软雅黑"/>
              </a:rPr>
              <a:t>堆的一个节点以及该节点的子孙也是一个堆</a:t>
            </a:r>
          </a:p>
          <a:p>
            <a:pPr marL="665480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60416"/>
              <a:buFont typeface="Wingdings"/>
              <a:buChar char=""/>
              <a:tabLst>
                <a:tab pos="666115" algn="l"/>
              </a:tabLst>
            </a:pPr>
            <a:r>
              <a:rPr sz="2400" dirty="0">
                <a:latin typeface="微软雅黑"/>
                <a:cs typeface="微软雅黑"/>
              </a:rPr>
              <a:t>可以用数组实现堆，即从上到下，从左到右存储堆的元素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堆和堆排序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675" y="3273552"/>
            <a:ext cx="1393698" cy="1501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6032" y="3273552"/>
            <a:ext cx="1393698" cy="1501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75479" y="3451986"/>
            <a:ext cx="534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  <a:latin typeface="微软雅黑"/>
                <a:cs typeface="微软雅黑"/>
              </a:rPr>
              <a:t>×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31735" y="3265932"/>
            <a:ext cx="1261109" cy="1501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41818" y="3451986"/>
            <a:ext cx="4019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0000"/>
                </a:solidFill>
                <a:latin typeface="Arial"/>
                <a:cs typeface="Arial"/>
              </a:rPr>
              <a:t>√</a:t>
            </a:r>
            <a:endParaRPr sz="5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9132" y="1086611"/>
            <a:ext cx="2968752" cy="2101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9132" y="1086611"/>
            <a:ext cx="2969260" cy="2101850"/>
          </a:xfrm>
          <a:custGeom>
            <a:avLst/>
            <a:gdLst/>
            <a:ahLst/>
            <a:cxnLst/>
            <a:rect l="l" t="t" r="r" b="b"/>
            <a:pathLst>
              <a:path w="2969259" h="2101850">
                <a:moveTo>
                  <a:pt x="0" y="2101595"/>
                </a:moveTo>
                <a:lnTo>
                  <a:pt x="2968752" y="2101595"/>
                </a:lnTo>
                <a:lnTo>
                  <a:pt x="2968752" y="0"/>
                </a:lnTo>
                <a:lnTo>
                  <a:pt x="0" y="0"/>
                </a:lnTo>
                <a:lnTo>
                  <a:pt x="0" y="21015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9016" y="1988820"/>
            <a:ext cx="425195" cy="350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9016" y="1988820"/>
            <a:ext cx="425450" cy="350520"/>
          </a:xfrm>
          <a:custGeom>
            <a:avLst/>
            <a:gdLst/>
            <a:ahLst/>
            <a:cxnLst/>
            <a:rect l="l" t="t" r="r" b="b"/>
            <a:pathLst>
              <a:path w="425450" h="350519">
                <a:moveTo>
                  <a:pt x="0" y="175259"/>
                </a:moveTo>
                <a:lnTo>
                  <a:pt x="5611" y="135080"/>
                </a:lnTo>
                <a:lnTo>
                  <a:pt x="21598" y="98193"/>
                </a:lnTo>
                <a:lnTo>
                  <a:pt x="46686" y="65651"/>
                </a:lnTo>
                <a:lnTo>
                  <a:pt x="79603" y="38508"/>
                </a:lnTo>
                <a:lnTo>
                  <a:pt x="119076" y="17817"/>
                </a:lnTo>
                <a:lnTo>
                  <a:pt x="163832" y="4629"/>
                </a:lnTo>
                <a:lnTo>
                  <a:pt x="212598" y="0"/>
                </a:lnTo>
                <a:lnTo>
                  <a:pt x="261363" y="4629"/>
                </a:lnTo>
                <a:lnTo>
                  <a:pt x="306119" y="17817"/>
                </a:lnTo>
                <a:lnTo>
                  <a:pt x="345592" y="38508"/>
                </a:lnTo>
                <a:lnTo>
                  <a:pt x="378509" y="65651"/>
                </a:lnTo>
                <a:lnTo>
                  <a:pt x="403597" y="98193"/>
                </a:lnTo>
                <a:lnTo>
                  <a:pt x="419584" y="135080"/>
                </a:lnTo>
                <a:lnTo>
                  <a:pt x="425195" y="175259"/>
                </a:lnTo>
                <a:lnTo>
                  <a:pt x="419584" y="215439"/>
                </a:lnTo>
                <a:lnTo>
                  <a:pt x="403597" y="252326"/>
                </a:lnTo>
                <a:lnTo>
                  <a:pt x="378509" y="284868"/>
                </a:lnTo>
                <a:lnTo>
                  <a:pt x="345592" y="312011"/>
                </a:lnTo>
                <a:lnTo>
                  <a:pt x="306119" y="332702"/>
                </a:lnTo>
                <a:lnTo>
                  <a:pt x="261363" y="345890"/>
                </a:lnTo>
                <a:lnTo>
                  <a:pt x="212598" y="350519"/>
                </a:lnTo>
                <a:lnTo>
                  <a:pt x="163832" y="345890"/>
                </a:lnTo>
                <a:lnTo>
                  <a:pt x="119076" y="332702"/>
                </a:lnTo>
                <a:lnTo>
                  <a:pt x="79603" y="312011"/>
                </a:lnTo>
                <a:lnTo>
                  <a:pt x="46686" y="284868"/>
                </a:lnTo>
                <a:lnTo>
                  <a:pt x="21598" y="252326"/>
                </a:lnTo>
                <a:lnTo>
                  <a:pt x="5611" y="215439"/>
                </a:lnTo>
                <a:lnTo>
                  <a:pt x="0" y="17525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2491" y="2639567"/>
            <a:ext cx="475488" cy="350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22491" y="2639567"/>
            <a:ext cx="475615" cy="350520"/>
          </a:xfrm>
          <a:custGeom>
            <a:avLst/>
            <a:gdLst/>
            <a:ahLst/>
            <a:cxnLst/>
            <a:rect l="l" t="t" r="r" b="b"/>
            <a:pathLst>
              <a:path w="475615" h="350519">
                <a:moveTo>
                  <a:pt x="0" y="175260"/>
                </a:moveTo>
                <a:lnTo>
                  <a:pt x="6278" y="135080"/>
                </a:lnTo>
                <a:lnTo>
                  <a:pt x="24161" y="98193"/>
                </a:lnTo>
                <a:lnTo>
                  <a:pt x="52224" y="65651"/>
                </a:lnTo>
                <a:lnTo>
                  <a:pt x="89040" y="38508"/>
                </a:lnTo>
                <a:lnTo>
                  <a:pt x="133183" y="17817"/>
                </a:lnTo>
                <a:lnTo>
                  <a:pt x="183226" y="4629"/>
                </a:lnTo>
                <a:lnTo>
                  <a:pt x="237744" y="0"/>
                </a:lnTo>
                <a:lnTo>
                  <a:pt x="292261" y="4629"/>
                </a:lnTo>
                <a:lnTo>
                  <a:pt x="342304" y="17817"/>
                </a:lnTo>
                <a:lnTo>
                  <a:pt x="386447" y="38508"/>
                </a:lnTo>
                <a:lnTo>
                  <a:pt x="423263" y="65651"/>
                </a:lnTo>
                <a:lnTo>
                  <a:pt x="451326" y="98193"/>
                </a:lnTo>
                <a:lnTo>
                  <a:pt x="469209" y="135080"/>
                </a:lnTo>
                <a:lnTo>
                  <a:pt x="475488" y="175260"/>
                </a:lnTo>
                <a:lnTo>
                  <a:pt x="469209" y="215439"/>
                </a:lnTo>
                <a:lnTo>
                  <a:pt x="451326" y="252326"/>
                </a:lnTo>
                <a:lnTo>
                  <a:pt x="423263" y="284868"/>
                </a:lnTo>
                <a:lnTo>
                  <a:pt x="386447" y="312011"/>
                </a:lnTo>
                <a:lnTo>
                  <a:pt x="342304" y="332702"/>
                </a:lnTo>
                <a:lnTo>
                  <a:pt x="292261" y="345890"/>
                </a:lnTo>
                <a:lnTo>
                  <a:pt x="237744" y="350520"/>
                </a:lnTo>
                <a:lnTo>
                  <a:pt x="183226" y="345890"/>
                </a:lnTo>
                <a:lnTo>
                  <a:pt x="133183" y="332702"/>
                </a:lnTo>
                <a:lnTo>
                  <a:pt x="89040" y="312011"/>
                </a:lnTo>
                <a:lnTo>
                  <a:pt x="52224" y="284868"/>
                </a:lnTo>
                <a:lnTo>
                  <a:pt x="24161" y="252326"/>
                </a:lnTo>
                <a:lnTo>
                  <a:pt x="6278" y="215439"/>
                </a:lnTo>
                <a:lnTo>
                  <a:pt x="0" y="17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63106" y="2277617"/>
            <a:ext cx="353695" cy="384175"/>
          </a:xfrm>
          <a:custGeom>
            <a:avLst/>
            <a:gdLst/>
            <a:ahLst/>
            <a:cxnLst/>
            <a:rect l="l" t="t" r="r" b="b"/>
            <a:pathLst>
              <a:path w="353695" h="384175">
                <a:moveTo>
                  <a:pt x="0" y="384048"/>
                </a:moveTo>
                <a:lnTo>
                  <a:pt x="353568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69835" y="2639567"/>
            <a:ext cx="477012" cy="350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69835" y="2639567"/>
            <a:ext cx="477520" cy="350520"/>
          </a:xfrm>
          <a:custGeom>
            <a:avLst/>
            <a:gdLst/>
            <a:ahLst/>
            <a:cxnLst/>
            <a:rect l="l" t="t" r="r" b="b"/>
            <a:pathLst>
              <a:path w="477520" h="350519">
                <a:moveTo>
                  <a:pt x="0" y="175260"/>
                </a:moveTo>
                <a:lnTo>
                  <a:pt x="6300" y="135080"/>
                </a:lnTo>
                <a:lnTo>
                  <a:pt x="24246" y="98193"/>
                </a:lnTo>
                <a:lnTo>
                  <a:pt x="52404" y="65651"/>
                </a:lnTo>
                <a:lnTo>
                  <a:pt x="89342" y="38508"/>
                </a:lnTo>
                <a:lnTo>
                  <a:pt x="133627" y="17817"/>
                </a:lnTo>
                <a:lnTo>
                  <a:pt x="183826" y="4629"/>
                </a:lnTo>
                <a:lnTo>
                  <a:pt x="238506" y="0"/>
                </a:lnTo>
                <a:lnTo>
                  <a:pt x="293185" y="4629"/>
                </a:lnTo>
                <a:lnTo>
                  <a:pt x="343384" y="17817"/>
                </a:lnTo>
                <a:lnTo>
                  <a:pt x="387669" y="38508"/>
                </a:lnTo>
                <a:lnTo>
                  <a:pt x="424607" y="65651"/>
                </a:lnTo>
                <a:lnTo>
                  <a:pt x="452765" y="98193"/>
                </a:lnTo>
                <a:lnTo>
                  <a:pt x="470711" y="135080"/>
                </a:lnTo>
                <a:lnTo>
                  <a:pt x="477012" y="175260"/>
                </a:lnTo>
                <a:lnTo>
                  <a:pt x="470711" y="215439"/>
                </a:lnTo>
                <a:lnTo>
                  <a:pt x="452765" y="252326"/>
                </a:lnTo>
                <a:lnTo>
                  <a:pt x="424607" y="284868"/>
                </a:lnTo>
                <a:lnTo>
                  <a:pt x="387669" y="312011"/>
                </a:lnTo>
                <a:lnTo>
                  <a:pt x="343384" y="332702"/>
                </a:lnTo>
                <a:lnTo>
                  <a:pt x="293185" y="345890"/>
                </a:lnTo>
                <a:lnTo>
                  <a:pt x="238506" y="350520"/>
                </a:lnTo>
                <a:lnTo>
                  <a:pt x="183826" y="345890"/>
                </a:lnTo>
                <a:lnTo>
                  <a:pt x="133627" y="332702"/>
                </a:lnTo>
                <a:lnTo>
                  <a:pt x="89342" y="312011"/>
                </a:lnTo>
                <a:lnTo>
                  <a:pt x="52404" y="284868"/>
                </a:lnTo>
                <a:lnTo>
                  <a:pt x="24246" y="252326"/>
                </a:lnTo>
                <a:lnTo>
                  <a:pt x="6300" y="215439"/>
                </a:lnTo>
                <a:lnTo>
                  <a:pt x="0" y="17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1369" y="2277617"/>
            <a:ext cx="203200" cy="364490"/>
          </a:xfrm>
          <a:custGeom>
            <a:avLst/>
            <a:gdLst/>
            <a:ahLst/>
            <a:cxnLst/>
            <a:rect l="l" t="t" r="r" b="b"/>
            <a:pathLst>
              <a:path w="203200" h="364489">
                <a:moveTo>
                  <a:pt x="0" y="0"/>
                </a:moveTo>
                <a:lnTo>
                  <a:pt x="202691" y="36423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17180" y="2639567"/>
            <a:ext cx="477012" cy="350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17180" y="2639567"/>
            <a:ext cx="477520" cy="350520"/>
          </a:xfrm>
          <a:custGeom>
            <a:avLst/>
            <a:gdLst/>
            <a:ahLst/>
            <a:cxnLst/>
            <a:rect l="l" t="t" r="r" b="b"/>
            <a:pathLst>
              <a:path w="477520" h="350519">
                <a:moveTo>
                  <a:pt x="0" y="175260"/>
                </a:moveTo>
                <a:lnTo>
                  <a:pt x="6300" y="135080"/>
                </a:lnTo>
                <a:lnTo>
                  <a:pt x="24246" y="98193"/>
                </a:lnTo>
                <a:lnTo>
                  <a:pt x="52404" y="65651"/>
                </a:lnTo>
                <a:lnTo>
                  <a:pt x="89342" y="38508"/>
                </a:lnTo>
                <a:lnTo>
                  <a:pt x="133627" y="17817"/>
                </a:lnTo>
                <a:lnTo>
                  <a:pt x="183826" y="4629"/>
                </a:lnTo>
                <a:lnTo>
                  <a:pt x="238505" y="0"/>
                </a:lnTo>
                <a:lnTo>
                  <a:pt x="293185" y="4629"/>
                </a:lnTo>
                <a:lnTo>
                  <a:pt x="343384" y="17817"/>
                </a:lnTo>
                <a:lnTo>
                  <a:pt x="387669" y="38508"/>
                </a:lnTo>
                <a:lnTo>
                  <a:pt x="424607" y="65651"/>
                </a:lnTo>
                <a:lnTo>
                  <a:pt x="452765" y="98193"/>
                </a:lnTo>
                <a:lnTo>
                  <a:pt x="470711" y="135080"/>
                </a:lnTo>
                <a:lnTo>
                  <a:pt x="477012" y="175260"/>
                </a:lnTo>
                <a:lnTo>
                  <a:pt x="470711" y="215439"/>
                </a:lnTo>
                <a:lnTo>
                  <a:pt x="452765" y="252326"/>
                </a:lnTo>
                <a:lnTo>
                  <a:pt x="424607" y="284868"/>
                </a:lnTo>
                <a:lnTo>
                  <a:pt x="387669" y="312011"/>
                </a:lnTo>
                <a:lnTo>
                  <a:pt x="343384" y="332702"/>
                </a:lnTo>
                <a:lnTo>
                  <a:pt x="293185" y="345890"/>
                </a:lnTo>
                <a:lnTo>
                  <a:pt x="238505" y="350520"/>
                </a:lnTo>
                <a:lnTo>
                  <a:pt x="183826" y="345890"/>
                </a:lnTo>
                <a:lnTo>
                  <a:pt x="133627" y="332702"/>
                </a:lnTo>
                <a:lnTo>
                  <a:pt x="89342" y="312011"/>
                </a:lnTo>
                <a:lnTo>
                  <a:pt x="52404" y="284868"/>
                </a:lnTo>
                <a:lnTo>
                  <a:pt x="24246" y="252326"/>
                </a:lnTo>
                <a:lnTo>
                  <a:pt x="6300" y="215439"/>
                </a:lnTo>
                <a:lnTo>
                  <a:pt x="0" y="17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9238" y="1772401"/>
            <a:ext cx="2120265" cy="1329055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390"/>
              </a:spcBef>
            </a:pPr>
            <a:r>
              <a:rPr sz="3200" b="1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tabLst>
                <a:tab pos="848360" algn="l"/>
                <a:tab pos="1696085" algn="l"/>
              </a:tabLst>
            </a:pPr>
            <a:r>
              <a:rPr sz="3200" b="1" dirty="0">
                <a:latin typeface="Arial"/>
                <a:cs typeface="Arial"/>
              </a:rPr>
              <a:t>4	2	1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183118" y="2306573"/>
            <a:ext cx="90170" cy="334010"/>
          </a:xfrm>
          <a:custGeom>
            <a:avLst/>
            <a:gdLst/>
            <a:ahLst/>
            <a:cxnLst/>
            <a:rect l="l" t="t" r="r" b="b"/>
            <a:pathLst>
              <a:path w="90170" h="334010">
                <a:moveTo>
                  <a:pt x="89915" y="0"/>
                </a:moveTo>
                <a:lnTo>
                  <a:pt x="0" y="3337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04659" y="1938527"/>
            <a:ext cx="425196" cy="350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04659" y="1938527"/>
            <a:ext cx="425450" cy="350520"/>
          </a:xfrm>
          <a:custGeom>
            <a:avLst/>
            <a:gdLst/>
            <a:ahLst/>
            <a:cxnLst/>
            <a:rect l="l" t="t" r="r" b="b"/>
            <a:pathLst>
              <a:path w="425450" h="350519">
                <a:moveTo>
                  <a:pt x="0" y="175260"/>
                </a:moveTo>
                <a:lnTo>
                  <a:pt x="5611" y="135080"/>
                </a:lnTo>
                <a:lnTo>
                  <a:pt x="21598" y="98193"/>
                </a:lnTo>
                <a:lnTo>
                  <a:pt x="46686" y="65651"/>
                </a:lnTo>
                <a:lnTo>
                  <a:pt x="79603" y="38508"/>
                </a:lnTo>
                <a:lnTo>
                  <a:pt x="119076" y="17817"/>
                </a:lnTo>
                <a:lnTo>
                  <a:pt x="163832" y="4629"/>
                </a:lnTo>
                <a:lnTo>
                  <a:pt x="212598" y="0"/>
                </a:lnTo>
                <a:lnTo>
                  <a:pt x="261363" y="4629"/>
                </a:lnTo>
                <a:lnTo>
                  <a:pt x="306119" y="17817"/>
                </a:lnTo>
                <a:lnTo>
                  <a:pt x="345592" y="38508"/>
                </a:lnTo>
                <a:lnTo>
                  <a:pt x="378509" y="65651"/>
                </a:lnTo>
                <a:lnTo>
                  <a:pt x="403597" y="98193"/>
                </a:lnTo>
                <a:lnTo>
                  <a:pt x="419584" y="135080"/>
                </a:lnTo>
                <a:lnTo>
                  <a:pt x="425196" y="175260"/>
                </a:lnTo>
                <a:lnTo>
                  <a:pt x="419584" y="215439"/>
                </a:lnTo>
                <a:lnTo>
                  <a:pt x="403597" y="252326"/>
                </a:lnTo>
                <a:lnTo>
                  <a:pt x="378509" y="284868"/>
                </a:lnTo>
                <a:lnTo>
                  <a:pt x="345592" y="312011"/>
                </a:lnTo>
                <a:lnTo>
                  <a:pt x="306119" y="332702"/>
                </a:lnTo>
                <a:lnTo>
                  <a:pt x="261363" y="345890"/>
                </a:lnTo>
                <a:lnTo>
                  <a:pt x="212598" y="350520"/>
                </a:lnTo>
                <a:lnTo>
                  <a:pt x="163832" y="345890"/>
                </a:lnTo>
                <a:lnTo>
                  <a:pt x="119076" y="332702"/>
                </a:lnTo>
                <a:lnTo>
                  <a:pt x="79603" y="312011"/>
                </a:lnTo>
                <a:lnTo>
                  <a:pt x="46686" y="284868"/>
                </a:lnTo>
                <a:lnTo>
                  <a:pt x="21598" y="252326"/>
                </a:lnTo>
                <a:lnTo>
                  <a:pt x="5611" y="215439"/>
                </a:lnTo>
                <a:lnTo>
                  <a:pt x="0" y="17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05497" y="1885899"/>
            <a:ext cx="239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88352" y="1287780"/>
            <a:ext cx="423672" cy="350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88352" y="1287780"/>
            <a:ext cx="424180" cy="350520"/>
          </a:xfrm>
          <a:custGeom>
            <a:avLst/>
            <a:gdLst/>
            <a:ahLst/>
            <a:cxnLst/>
            <a:rect l="l" t="t" r="r" b="b"/>
            <a:pathLst>
              <a:path w="424179" h="350519">
                <a:moveTo>
                  <a:pt x="0" y="175260"/>
                </a:moveTo>
                <a:lnTo>
                  <a:pt x="5596" y="135080"/>
                </a:lnTo>
                <a:lnTo>
                  <a:pt x="21535" y="98193"/>
                </a:lnTo>
                <a:lnTo>
                  <a:pt x="46546" y="65651"/>
                </a:lnTo>
                <a:lnTo>
                  <a:pt x="79354" y="38508"/>
                </a:lnTo>
                <a:lnTo>
                  <a:pt x="118687" y="17817"/>
                </a:lnTo>
                <a:lnTo>
                  <a:pt x="163272" y="4629"/>
                </a:lnTo>
                <a:lnTo>
                  <a:pt x="211836" y="0"/>
                </a:lnTo>
                <a:lnTo>
                  <a:pt x="260399" y="4629"/>
                </a:lnTo>
                <a:lnTo>
                  <a:pt x="304984" y="17817"/>
                </a:lnTo>
                <a:lnTo>
                  <a:pt x="344317" y="38508"/>
                </a:lnTo>
                <a:lnTo>
                  <a:pt x="377125" y="65651"/>
                </a:lnTo>
                <a:lnTo>
                  <a:pt x="402136" y="98193"/>
                </a:lnTo>
                <a:lnTo>
                  <a:pt x="418075" y="135080"/>
                </a:lnTo>
                <a:lnTo>
                  <a:pt x="423672" y="175260"/>
                </a:lnTo>
                <a:lnTo>
                  <a:pt x="418075" y="215439"/>
                </a:lnTo>
                <a:lnTo>
                  <a:pt x="402136" y="252326"/>
                </a:lnTo>
                <a:lnTo>
                  <a:pt x="377125" y="284868"/>
                </a:lnTo>
                <a:lnTo>
                  <a:pt x="344317" y="312011"/>
                </a:lnTo>
                <a:lnTo>
                  <a:pt x="304984" y="332702"/>
                </a:lnTo>
                <a:lnTo>
                  <a:pt x="260399" y="345890"/>
                </a:lnTo>
                <a:lnTo>
                  <a:pt x="211836" y="350520"/>
                </a:lnTo>
                <a:lnTo>
                  <a:pt x="163272" y="345890"/>
                </a:lnTo>
                <a:lnTo>
                  <a:pt x="118687" y="332702"/>
                </a:lnTo>
                <a:lnTo>
                  <a:pt x="79354" y="312011"/>
                </a:lnTo>
                <a:lnTo>
                  <a:pt x="46546" y="284868"/>
                </a:lnTo>
                <a:lnTo>
                  <a:pt x="21535" y="252326"/>
                </a:lnTo>
                <a:lnTo>
                  <a:pt x="5596" y="215439"/>
                </a:lnTo>
                <a:lnTo>
                  <a:pt x="0" y="1752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375906" y="1235201"/>
            <a:ext cx="46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20890" y="1610105"/>
            <a:ext cx="394970" cy="363220"/>
          </a:xfrm>
          <a:custGeom>
            <a:avLst/>
            <a:gdLst/>
            <a:ahLst/>
            <a:cxnLst/>
            <a:rect l="l" t="t" r="r" b="b"/>
            <a:pathLst>
              <a:path w="394970" h="363219">
                <a:moveTo>
                  <a:pt x="0" y="362712"/>
                </a:moveTo>
                <a:lnTo>
                  <a:pt x="39471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82306" y="1559813"/>
            <a:ext cx="471170" cy="464820"/>
          </a:xfrm>
          <a:custGeom>
            <a:avLst/>
            <a:gdLst/>
            <a:ahLst/>
            <a:cxnLst/>
            <a:rect l="l" t="t" r="r" b="b"/>
            <a:pathLst>
              <a:path w="471170" h="464819">
                <a:moveTo>
                  <a:pt x="470916" y="46482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49596" y="2017776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60">
                <a:moveTo>
                  <a:pt x="227075" y="0"/>
                </a:moveTo>
                <a:lnTo>
                  <a:pt x="175028" y="5491"/>
                </a:lnTo>
                <a:lnTo>
                  <a:pt x="127240" y="21136"/>
                </a:lnTo>
                <a:lnTo>
                  <a:pt x="85077" y="45686"/>
                </a:lnTo>
                <a:lnTo>
                  <a:pt x="49905" y="77897"/>
                </a:lnTo>
                <a:lnTo>
                  <a:pt x="23091" y="116521"/>
                </a:lnTo>
                <a:lnTo>
                  <a:pt x="6000" y="160313"/>
                </a:lnTo>
                <a:lnTo>
                  <a:pt x="0" y="208025"/>
                </a:lnTo>
                <a:lnTo>
                  <a:pt x="6000" y="255738"/>
                </a:lnTo>
                <a:lnTo>
                  <a:pt x="23091" y="299530"/>
                </a:lnTo>
                <a:lnTo>
                  <a:pt x="49905" y="338154"/>
                </a:lnTo>
                <a:lnTo>
                  <a:pt x="85077" y="370365"/>
                </a:lnTo>
                <a:lnTo>
                  <a:pt x="127240" y="394915"/>
                </a:lnTo>
                <a:lnTo>
                  <a:pt x="175028" y="410560"/>
                </a:lnTo>
                <a:lnTo>
                  <a:pt x="227075" y="416051"/>
                </a:lnTo>
                <a:lnTo>
                  <a:pt x="279123" y="410560"/>
                </a:lnTo>
                <a:lnTo>
                  <a:pt x="326911" y="394915"/>
                </a:lnTo>
                <a:lnTo>
                  <a:pt x="369074" y="370365"/>
                </a:lnTo>
                <a:lnTo>
                  <a:pt x="404246" y="338154"/>
                </a:lnTo>
                <a:lnTo>
                  <a:pt x="431060" y="299530"/>
                </a:lnTo>
                <a:lnTo>
                  <a:pt x="448151" y="255738"/>
                </a:lnTo>
                <a:lnTo>
                  <a:pt x="454151" y="208025"/>
                </a:lnTo>
                <a:lnTo>
                  <a:pt x="448151" y="160313"/>
                </a:lnTo>
                <a:lnTo>
                  <a:pt x="431060" y="116521"/>
                </a:lnTo>
                <a:lnTo>
                  <a:pt x="404246" y="77897"/>
                </a:lnTo>
                <a:lnTo>
                  <a:pt x="369074" y="45686"/>
                </a:lnTo>
                <a:lnTo>
                  <a:pt x="326911" y="21136"/>
                </a:lnTo>
                <a:lnTo>
                  <a:pt x="279123" y="5491"/>
                </a:lnTo>
                <a:lnTo>
                  <a:pt x="22707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49596" y="2017776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60">
                <a:moveTo>
                  <a:pt x="0" y="208025"/>
                </a:moveTo>
                <a:lnTo>
                  <a:pt x="6000" y="160313"/>
                </a:lnTo>
                <a:lnTo>
                  <a:pt x="23091" y="116521"/>
                </a:lnTo>
                <a:lnTo>
                  <a:pt x="49905" y="77897"/>
                </a:lnTo>
                <a:lnTo>
                  <a:pt x="85077" y="45686"/>
                </a:lnTo>
                <a:lnTo>
                  <a:pt x="127240" y="21136"/>
                </a:lnTo>
                <a:lnTo>
                  <a:pt x="175028" y="5491"/>
                </a:lnTo>
                <a:lnTo>
                  <a:pt x="227075" y="0"/>
                </a:lnTo>
                <a:lnTo>
                  <a:pt x="279123" y="5491"/>
                </a:lnTo>
                <a:lnTo>
                  <a:pt x="326911" y="21136"/>
                </a:lnTo>
                <a:lnTo>
                  <a:pt x="369074" y="45686"/>
                </a:lnTo>
                <a:lnTo>
                  <a:pt x="404246" y="77897"/>
                </a:lnTo>
                <a:lnTo>
                  <a:pt x="431060" y="116521"/>
                </a:lnTo>
                <a:lnTo>
                  <a:pt x="448151" y="160313"/>
                </a:lnTo>
                <a:lnTo>
                  <a:pt x="454151" y="208025"/>
                </a:lnTo>
                <a:lnTo>
                  <a:pt x="448151" y="255738"/>
                </a:lnTo>
                <a:lnTo>
                  <a:pt x="431060" y="299530"/>
                </a:lnTo>
                <a:lnTo>
                  <a:pt x="404246" y="338154"/>
                </a:lnTo>
                <a:lnTo>
                  <a:pt x="369074" y="370365"/>
                </a:lnTo>
                <a:lnTo>
                  <a:pt x="326911" y="394915"/>
                </a:lnTo>
                <a:lnTo>
                  <a:pt x="279123" y="410560"/>
                </a:lnTo>
                <a:lnTo>
                  <a:pt x="227075" y="416051"/>
                </a:lnTo>
                <a:lnTo>
                  <a:pt x="175028" y="410560"/>
                </a:lnTo>
                <a:lnTo>
                  <a:pt x="127240" y="394915"/>
                </a:lnTo>
                <a:lnTo>
                  <a:pt x="85077" y="370365"/>
                </a:lnTo>
                <a:lnTo>
                  <a:pt x="49905" y="338154"/>
                </a:lnTo>
                <a:lnTo>
                  <a:pt x="23091" y="299530"/>
                </a:lnTo>
                <a:lnTo>
                  <a:pt x="6000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17264" y="2788920"/>
            <a:ext cx="509270" cy="416559"/>
          </a:xfrm>
          <a:custGeom>
            <a:avLst/>
            <a:gdLst/>
            <a:ahLst/>
            <a:cxnLst/>
            <a:rect l="l" t="t" r="r" b="b"/>
            <a:pathLst>
              <a:path w="509270" h="416560">
                <a:moveTo>
                  <a:pt x="254508" y="0"/>
                </a:moveTo>
                <a:lnTo>
                  <a:pt x="203207" y="4224"/>
                </a:lnTo>
                <a:lnTo>
                  <a:pt x="155430" y="16341"/>
                </a:lnTo>
                <a:lnTo>
                  <a:pt x="112197" y="35515"/>
                </a:lnTo>
                <a:lnTo>
                  <a:pt x="74533" y="60912"/>
                </a:lnTo>
                <a:lnTo>
                  <a:pt x="43458" y="91696"/>
                </a:lnTo>
                <a:lnTo>
                  <a:pt x="19996" y="127033"/>
                </a:lnTo>
                <a:lnTo>
                  <a:pt x="5169" y="166088"/>
                </a:lnTo>
                <a:lnTo>
                  <a:pt x="0" y="208025"/>
                </a:lnTo>
                <a:lnTo>
                  <a:pt x="5169" y="249963"/>
                </a:lnTo>
                <a:lnTo>
                  <a:pt x="19996" y="289018"/>
                </a:lnTo>
                <a:lnTo>
                  <a:pt x="43458" y="324355"/>
                </a:lnTo>
                <a:lnTo>
                  <a:pt x="74533" y="355139"/>
                </a:lnTo>
                <a:lnTo>
                  <a:pt x="112197" y="380536"/>
                </a:lnTo>
                <a:lnTo>
                  <a:pt x="155430" y="399710"/>
                </a:lnTo>
                <a:lnTo>
                  <a:pt x="203207" y="411827"/>
                </a:lnTo>
                <a:lnTo>
                  <a:pt x="254508" y="416051"/>
                </a:lnTo>
                <a:lnTo>
                  <a:pt x="305808" y="411827"/>
                </a:lnTo>
                <a:lnTo>
                  <a:pt x="353585" y="399710"/>
                </a:lnTo>
                <a:lnTo>
                  <a:pt x="396818" y="380536"/>
                </a:lnTo>
                <a:lnTo>
                  <a:pt x="434482" y="355139"/>
                </a:lnTo>
                <a:lnTo>
                  <a:pt x="465557" y="324355"/>
                </a:lnTo>
                <a:lnTo>
                  <a:pt x="489019" y="289018"/>
                </a:lnTo>
                <a:lnTo>
                  <a:pt x="503846" y="249963"/>
                </a:lnTo>
                <a:lnTo>
                  <a:pt x="509015" y="208025"/>
                </a:lnTo>
                <a:lnTo>
                  <a:pt x="503846" y="166088"/>
                </a:lnTo>
                <a:lnTo>
                  <a:pt x="489019" y="127033"/>
                </a:lnTo>
                <a:lnTo>
                  <a:pt x="465557" y="91696"/>
                </a:lnTo>
                <a:lnTo>
                  <a:pt x="434482" y="60912"/>
                </a:lnTo>
                <a:lnTo>
                  <a:pt x="396818" y="35515"/>
                </a:lnTo>
                <a:lnTo>
                  <a:pt x="353585" y="16341"/>
                </a:lnTo>
                <a:lnTo>
                  <a:pt x="305808" y="4224"/>
                </a:lnTo>
                <a:lnTo>
                  <a:pt x="2545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17264" y="2788920"/>
            <a:ext cx="509270" cy="416559"/>
          </a:xfrm>
          <a:custGeom>
            <a:avLst/>
            <a:gdLst/>
            <a:ahLst/>
            <a:cxnLst/>
            <a:rect l="l" t="t" r="r" b="b"/>
            <a:pathLst>
              <a:path w="509270" h="416560">
                <a:moveTo>
                  <a:pt x="0" y="208025"/>
                </a:moveTo>
                <a:lnTo>
                  <a:pt x="5169" y="166088"/>
                </a:lnTo>
                <a:lnTo>
                  <a:pt x="19996" y="127033"/>
                </a:lnTo>
                <a:lnTo>
                  <a:pt x="43458" y="91696"/>
                </a:lnTo>
                <a:lnTo>
                  <a:pt x="74533" y="60912"/>
                </a:lnTo>
                <a:lnTo>
                  <a:pt x="112197" y="35515"/>
                </a:lnTo>
                <a:lnTo>
                  <a:pt x="155430" y="16341"/>
                </a:lnTo>
                <a:lnTo>
                  <a:pt x="203207" y="4224"/>
                </a:lnTo>
                <a:lnTo>
                  <a:pt x="254508" y="0"/>
                </a:lnTo>
                <a:lnTo>
                  <a:pt x="305808" y="4224"/>
                </a:lnTo>
                <a:lnTo>
                  <a:pt x="353585" y="16341"/>
                </a:lnTo>
                <a:lnTo>
                  <a:pt x="396818" y="35515"/>
                </a:lnTo>
                <a:lnTo>
                  <a:pt x="434482" y="60912"/>
                </a:lnTo>
                <a:lnTo>
                  <a:pt x="465557" y="91696"/>
                </a:lnTo>
                <a:lnTo>
                  <a:pt x="489019" y="127033"/>
                </a:lnTo>
                <a:lnTo>
                  <a:pt x="503846" y="166088"/>
                </a:lnTo>
                <a:lnTo>
                  <a:pt x="509015" y="208025"/>
                </a:lnTo>
                <a:lnTo>
                  <a:pt x="503846" y="249963"/>
                </a:lnTo>
                <a:lnTo>
                  <a:pt x="489019" y="289018"/>
                </a:lnTo>
                <a:lnTo>
                  <a:pt x="465557" y="324355"/>
                </a:lnTo>
                <a:lnTo>
                  <a:pt x="434482" y="355139"/>
                </a:lnTo>
                <a:lnTo>
                  <a:pt x="396818" y="380536"/>
                </a:lnTo>
                <a:lnTo>
                  <a:pt x="353585" y="399710"/>
                </a:lnTo>
                <a:lnTo>
                  <a:pt x="305808" y="411827"/>
                </a:lnTo>
                <a:lnTo>
                  <a:pt x="254508" y="416051"/>
                </a:lnTo>
                <a:lnTo>
                  <a:pt x="203207" y="411827"/>
                </a:lnTo>
                <a:lnTo>
                  <a:pt x="155430" y="399710"/>
                </a:lnTo>
                <a:lnTo>
                  <a:pt x="112197" y="380536"/>
                </a:lnTo>
                <a:lnTo>
                  <a:pt x="74533" y="355139"/>
                </a:lnTo>
                <a:lnTo>
                  <a:pt x="43458" y="324355"/>
                </a:lnTo>
                <a:lnTo>
                  <a:pt x="19996" y="289018"/>
                </a:lnTo>
                <a:lnTo>
                  <a:pt x="5169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3370" y="2359914"/>
            <a:ext cx="216535" cy="431800"/>
          </a:xfrm>
          <a:custGeom>
            <a:avLst/>
            <a:gdLst/>
            <a:ahLst/>
            <a:cxnLst/>
            <a:rect l="l" t="t" r="r" b="b"/>
            <a:pathLst>
              <a:path w="216535" h="431800">
                <a:moveTo>
                  <a:pt x="0" y="0"/>
                </a:moveTo>
                <a:lnTo>
                  <a:pt x="216407" y="4312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924044" y="2788920"/>
            <a:ext cx="510540" cy="416559"/>
          </a:xfrm>
          <a:custGeom>
            <a:avLst/>
            <a:gdLst/>
            <a:ahLst/>
            <a:cxnLst/>
            <a:rect l="l" t="t" r="r" b="b"/>
            <a:pathLst>
              <a:path w="510539" h="416560">
                <a:moveTo>
                  <a:pt x="255269" y="0"/>
                </a:moveTo>
                <a:lnTo>
                  <a:pt x="203827" y="4224"/>
                </a:lnTo>
                <a:lnTo>
                  <a:pt x="155912" y="16341"/>
                </a:lnTo>
                <a:lnTo>
                  <a:pt x="112551" y="35515"/>
                </a:lnTo>
                <a:lnTo>
                  <a:pt x="74771" y="60912"/>
                </a:lnTo>
                <a:lnTo>
                  <a:pt x="43599" y="91696"/>
                </a:lnTo>
                <a:lnTo>
                  <a:pt x="20062" y="127033"/>
                </a:lnTo>
                <a:lnTo>
                  <a:pt x="5186" y="166088"/>
                </a:lnTo>
                <a:lnTo>
                  <a:pt x="0" y="208025"/>
                </a:lnTo>
                <a:lnTo>
                  <a:pt x="5186" y="249963"/>
                </a:lnTo>
                <a:lnTo>
                  <a:pt x="20062" y="289018"/>
                </a:lnTo>
                <a:lnTo>
                  <a:pt x="43599" y="324355"/>
                </a:lnTo>
                <a:lnTo>
                  <a:pt x="74771" y="355139"/>
                </a:lnTo>
                <a:lnTo>
                  <a:pt x="112551" y="380536"/>
                </a:lnTo>
                <a:lnTo>
                  <a:pt x="155912" y="399710"/>
                </a:lnTo>
                <a:lnTo>
                  <a:pt x="203827" y="411827"/>
                </a:lnTo>
                <a:lnTo>
                  <a:pt x="255269" y="416051"/>
                </a:lnTo>
                <a:lnTo>
                  <a:pt x="306712" y="411827"/>
                </a:lnTo>
                <a:lnTo>
                  <a:pt x="354627" y="399710"/>
                </a:lnTo>
                <a:lnTo>
                  <a:pt x="397988" y="380536"/>
                </a:lnTo>
                <a:lnTo>
                  <a:pt x="435768" y="355139"/>
                </a:lnTo>
                <a:lnTo>
                  <a:pt x="466940" y="324355"/>
                </a:lnTo>
                <a:lnTo>
                  <a:pt x="490477" y="289018"/>
                </a:lnTo>
                <a:lnTo>
                  <a:pt x="505353" y="249963"/>
                </a:lnTo>
                <a:lnTo>
                  <a:pt x="510539" y="208025"/>
                </a:lnTo>
                <a:lnTo>
                  <a:pt x="505353" y="166088"/>
                </a:lnTo>
                <a:lnTo>
                  <a:pt x="490477" y="127033"/>
                </a:lnTo>
                <a:lnTo>
                  <a:pt x="466940" y="91696"/>
                </a:lnTo>
                <a:lnTo>
                  <a:pt x="435768" y="60912"/>
                </a:lnTo>
                <a:lnTo>
                  <a:pt x="397988" y="35515"/>
                </a:lnTo>
                <a:lnTo>
                  <a:pt x="354627" y="16341"/>
                </a:lnTo>
                <a:lnTo>
                  <a:pt x="306712" y="4224"/>
                </a:lnTo>
                <a:lnTo>
                  <a:pt x="25526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24044" y="2788920"/>
            <a:ext cx="510540" cy="416559"/>
          </a:xfrm>
          <a:custGeom>
            <a:avLst/>
            <a:gdLst/>
            <a:ahLst/>
            <a:cxnLst/>
            <a:rect l="l" t="t" r="r" b="b"/>
            <a:pathLst>
              <a:path w="510539" h="416560">
                <a:moveTo>
                  <a:pt x="0" y="208025"/>
                </a:moveTo>
                <a:lnTo>
                  <a:pt x="5186" y="166088"/>
                </a:lnTo>
                <a:lnTo>
                  <a:pt x="20062" y="127033"/>
                </a:lnTo>
                <a:lnTo>
                  <a:pt x="43599" y="91696"/>
                </a:lnTo>
                <a:lnTo>
                  <a:pt x="74771" y="60912"/>
                </a:lnTo>
                <a:lnTo>
                  <a:pt x="112551" y="35515"/>
                </a:lnTo>
                <a:lnTo>
                  <a:pt x="155912" y="16341"/>
                </a:lnTo>
                <a:lnTo>
                  <a:pt x="203827" y="4224"/>
                </a:lnTo>
                <a:lnTo>
                  <a:pt x="255269" y="0"/>
                </a:lnTo>
                <a:lnTo>
                  <a:pt x="306712" y="4224"/>
                </a:lnTo>
                <a:lnTo>
                  <a:pt x="354627" y="16341"/>
                </a:lnTo>
                <a:lnTo>
                  <a:pt x="397988" y="35515"/>
                </a:lnTo>
                <a:lnTo>
                  <a:pt x="435768" y="60912"/>
                </a:lnTo>
                <a:lnTo>
                  <a:pt x="466940" y="91696"/>
                </a:lnTo>
                <a:lnTo>
                  <a:pt x="490477" y="127033"/>
                </a:lnTo>
                <a:lnTo>
                  <a:pt x="505353" y="166088"/>
                </a:lnTo>
                <a:lnTo>
                  <a:pt x="510539" y="208025"/>
                </a:lnTo>
                <a:lnTo>
                  <a:pt x="505353" y="249963"/>
                </a:lnTo>
                <a:lnTo>
                  <a:pt x="490477" y="289018"/>
                </a:lnTo>
                <a:lnTo>
                  <a:pt x="466940" y="324355"/>
                </a:lnTo>
                <a:lnTo>
                  <a:pt x="435768" y="355139"/>
                </a:lnTo>
                <a:lnTo>
                  <a:pt x="397988" y="380536"/>
                </a:lnTo>
                <a:lnTo>
                  <a:pt x="354627" y="399710"/>
                </a:lnTo>
                <a:lnTo>
                  <a:pt x="306712" y="411827"/>
                </a:lnTo>
                <a:lnTo>
                  <a:pt x="255269" y="416051"/>
                </a:lnTo>
                <a:lnTo>
                  <a:pt x="203827" y="411827"/>
                </a:lnTo>
                <a:lnTo>
                  <a:pt x="155912" y="399710"/>
                </a:lnTo>
                <a:lnTo>
                  <a:pt x="112551" y="380536"/>
                </a:lnTo>
                <a:lnTo>
                  <a:pt x="74771" y="355139"/>
                </a:lnTo>
                <a:lnTo>
                  <a:pt x="43599" y="324355"/>
                </a:lnTo>
                <a:lnTo>
                  <a:pt x="20062" y="289018"/>
                </a:lnTo>
                <a:lnTo>
                  <a:pt x="5186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48073" y="1715871"/>
            <a:ext cx="1357630" cy="1567815"/>
          </a:xfrm>
          <a:prstGeom prst="rect">
            <a:avLst/>
          </a:prstGeom>
        </p:spPr>
        <p:txBody>
          <a:bodyPr vert="horz" wrap="square" lIns="0" tIns="2959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330"/>
              </a:spcBef>
            </a:pPr>
            <a:r>
              <a:rPr sz="3200" b="1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  <a:tabLst>
                <a:tab pos="919480" algn="l"/>
              </a:tabLst>
            </a:pPr>
            <a:r>
              <a:rPr sz="3200" b="1" dirty="0">
                <a:latin typeface="Arial"/>
                <a:cs typeface="Arial"/>
              </a:rPr>
              <a:t>2	1</a:t>
            </a:r>
            <a:endParaRPr sz="3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08270" y="2394966"/>
            <a:ext cx="96520" cy="394970"/>
          </a:xfrm>
          <a:custGeom>
            <a:avLst/>
            <a:gdLst/>
            <a:ahLst/>
            <a:cxnLst/>
            <a:rect l="l" t="t" r="r" b="b"/>
            <a:pathLst>
              <a:path w="96520" h="394969">
                <a:moveTo>
                  <a:pt x="96012" y="0"/>
                </a:moveTo>
                <a:lnTo>
                  <a:pt x="0" y="39471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2276" y="1959864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60">
                <a:moveTo>
                  <a:pt x="227075" y="0"/>
                </a:moveTo>
                <a:lnTo>
                  <a:pt x="175028" y="5491"/>
                </a:lnTo>
                <a:lnTo>
                  <a:pt x="127240" y="21136"/>
                </a:lnTo>
                <a:lnTo>
                  <a:pt x="85077" y="45686"/>
                </a:lnTo>
                <a:lnTo>
                  <a:pt x="49905" y="77897"/>
                </a:lnTo>
                <a:lnTo>
                  <a:pt x="23091" y="116521"/>
                </a:lnTo>
                <a:lnTo>
                  <a:pt x="6000" y="160313"/>
                </a:lnTo>
                <a:lnTo>
                  <a:pt x="0" y="208025"/>
                </a:lnTo>
                <a:lnTo>
                  <a:pt x="6000" y="255738"/>
                </a:lnTo>
                <a:lnTo>
                  <a:pt x="23091" y="299530"/>
                </a:lnTo>
                <a:lnTo>
                  <a:pt x="49905" y="338154"/>
                </a:lnTo>
                <a:lnTo>
                  <a:pt x="85077" y="370365"/>
                </a:lnTo>
                <a:lnTo>
                  <a:pt x="127240" y="394915"/>
                </a:lnTo>
                <a:lnTo>
                  <a:pt x="175028" y="410560"/>
                </a:lnTo>
                <a:lnTo>
                  <a:pt x="227075" y="416051"/>
                </a:lnTo>
                <a:lnTo>
                  <a:pt x="279123" y="410560"/>
                </a:lnTo>
                <a:lnTo>
                  <a:pt x="326911" y="394915"/>
                </a:lnTo>
                <a:lnTo>
                  <a:pt x="369074" y="370365"/>
                </a:lnTo>
                <a:lnTo>
                  <a:pt x="404246" y="338154"/>
                </a:lnTo>
                <a:lnTo>
                  <a:pt x="431060" y="299530"/>
                </a:lnTo>
                <a:lnTo>
                  <a:pt x="448151" y="255738"/>
                </a:lnTo>
                <a:lnTo>
                  <a:pt x="454151" y="208025"/>
                </a:lnTo>
                <a:lnTo>
                  <a:pt x="448151" y="160313"/>
                </a:lnTo>
                <a:lnTo>
                  <a:pt x="431060" y="116521"/>
                </a:lnTo>
                <a:lnTo>
                  <a:pt x="404246" y="77897"/>
                </a:lnTo>
                <a:lnTo>
                  <a:pt x="369074" y="45686"/>
                </a:lnTo>
                <a:lnTo>
                  <a:pt x="326911" y="21136"/>
                </a:lnTo>
                <a:lnTo>
                  <a:pt x="279123" y="5491"/>
                </a:lnTo>
                <a:lnTo>
                  <a:pt x="22707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32276" y="1959864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60">
                <a:moveTo>
                  <a:pt x="0" y="208025"/>
                </a:moveTo>
                <a:lnTo>
                  <a:pt x="6000" y="160313"/>
                </a:lnTo>
                <a:lnTo>
                  <a:pt x="23091" y="116521"/>
                </a:lnTo>
                <a:lnTo>
                  <a:pt x="49905" y="77897"/>
                </a:lnTo>
                <a:lnTo>
                  <a:pt x="85077" y="45686"/>
                </a:lnTo>
                <a:lnTo>
                  <a:pt x="127240" y="21136"/>
                </a:lnTo>
                <a:lnTo>
                  <a:pt x="175028" y="5491"/>
                </a:lnTo>
                <a:lnTo>
                  <a:pt x="227075" y="0"/>
                </a:lnTo>
                <a:lnTo>
                  <a:pt x="279123" y="5491"/>
                </a:lnTo>
                <a:lnTo>
                  <a:pt x="326911" y="21136"/>
                </a:lnTo>
                <a:lnTo>
                  <a:pt x="369074" y="45686"/>
                </a:lnTo>
                <a:lnTo>
                  <a:pt x="404246" y="77897"/>
                </a:lnTo>
                <a:lnTo>
                  <a:pt x="431060" y="116521"/>
                </a:lnTo>
                <a:lnTo>
                  <a:pt x="448151" y="160313"/>
                </a:lnTo>
                <a:lnTo>
                  <a:pt x="454151" y="208025"/>
                </a:lnTo>
                <a:lnTo>
                  <a:pt x="448151" y="255738"/>
                </a:lnTo>
                <a:lnTo>
                  <a:pt x="431060" y="299530"/>
                </a:lnTo>
                <a:lnTo>
                  <a:pt x="404246" y="338154"/>
                </a:lnTo>
                <a:lnTo>
                  <a:pt x="369074" y="370365"/>
                </a:lnTo>
                <a:lnTo>
                  <a:pt x="326911" y="394915"/>
                </a:lnTo>
                <a:lnTo>
                  <a:pt x="279123" y="410560"/>
                </a:lnTo>
                <a:lnTo>
                  <a:pt x="227075" y="416051"/>
                </a:lnTo>
                <a:lnTo>
                  <a:pt x="175028" y="410560"/>
                </a:lnTo>
                <a:lnTo>
                  <a:pt x="127240" y="394915"/>
                </a:lnTo>
                <a:lnTo>
                  <a:pt x="85077" y="370365"/>
                </a:lnTo>
                <a:lnTo>
                  <a:pt x="49905" y="338154"/>
                </a:lnTo>
                <a:lnTo>
                  <a:pt x="23091" y="299530"/>
                </a:lnTo>
                <a:lnTo>
                  <a:pt x="6000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35653" y="1939798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57115" y="1188719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59">
                <a:moveTo>
                  <a:pt x="227075" y="0"/>
                </a:moveTo>
                <a:lnTo>
                  <a:pt x="175028" y="5491"/>
                </a:lnTo>
                <a:lnTo>
                  <a:pt x="127240" y="21136"/>
                </a:lnTo>
                <a:lnTo>
                  <a:pt x="85077" y="45686"/>
                </a:lnTo>
                <a:lnTo>
                  <a:pt x="49905" y="77897"/>
                </a:lnTo>
                <a:lnTo>
                  <a:pt x="23091" y="116521"/>
                </a:lnTo>
                <a:lnTo>
                  <a:pt x="6000" y="160313"/>
                </a:lnTo>
                <a:lnTo>
                  <a:pt x="0" y="208025"/>
                </a:lnTo>
                <a:lnTo>
                  <a:pt x="6000" y="255738"/>
                </a:lnTo>
                <a:lnTo>
                  <a:pt x="23091" y="299530"/>
                </a:lnTo>
                <a:lnTo>
                  <a:pt x="49905" y="338154"/>
                </a:lnTo>
                <a:lnTo>
                  <a:pt x="85077" y="370365"/>
                </a:lnTo>
                <a:lnTo>
                  <a:pt x="127240" y="394915"/>
                </a:lnTo>
                <a:lnTo>
                  <a:pt x="175028" y="410560"/>
                </a:lnTo>
                <a:lnTo>
                  <a:pt x="227075" y="416051"/>
                </a:lnTo>
                <a:lnTo>
                  <a:pt x="279123" y="410560"/>
                </a:lnTo>
                <a:lnTo>
                  <a:pt x="326911" y="394915"/>
                </a:lnTo>
                <a:lnTo>
                  <a:pt x="369074" y="370365"/>
                </a:lnTo>
                <a:lnTo>
                  <a:pt x="404246" y="338154"/>
                </a:lnTo>
                <a:lnTo>
                  <a:pt x="431060" y="299530"/>
                </a:lnTo>
                <a:lnTo>
                  <a:pt x="448151" y="255738"/>
                </a:lnTo>
                <a:lnTo>
                  <a:pt x="454151" y="208025"/>
                </a:lnTo>
                <a:lnTo>
                  <a:pt x="448151" y="160313"/>
                </a:lnTo>
                <a:lnTo>
                  <a:pt x="431060" y="116521"/>
                </a:lnTo>
                <a:lnTo>
                  <a:pt x="404246" y="77897"/>
                </a:lnTo>
                <a:lnTo>
                  <a:pt x="369074" y="45686"/>
                </a:lnTo>
                <a:lnTo>
                  <a:pt x="326911" y="21136"/>
                </a:lnTo>
                <a:lnTo>
                  <a:pt x="279123" y="5491"/>
                </a:lnTo>
                <a:lnTo>
                  <a:pt x="22707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57115" y="1188719"/>
            <a:ext cx="454659" cy="416559"/>
          </a:xfrm>
          <a:custGeom>
            <a:avLst/>
            <a:gdLst/>
            <a:ahLst/>
            <a:cxnLst/>
            <a:rect l="l" t="t" r="r" b="b"/>
            <a:pathLst>
              <a:path w="454660" h="416559">
                <a:moveTo>
                  <a:pt x="0" y="208025"/>
                </a:moveTo>
                <a:lnTo>
                  <a:pt x="6000" y="160313"/>
                </a:lnTo>
                <a:lnTo>
                  <a:pt x="23091" y="116521"/>
                </a:lnTo>
                <a:lnTo>
                  <a:pt x="49905" y="77897"/>
                </a:lnTo>
                <a:lnTo>
                  <a:pt x="85077" y="45686"/>
                </a:lnTo>
                <a:lnTo>
                  <a:pt x="127240" y="21136"/>
                </a:lnTo>
                <a:lnTo>
                  <a:pt x="175028" y="5491"/>
                </a:lnTo>
                <a:lnTo>
                  <a:pt x="227075" y="0"/>
                </a:lnTo>
                <a:lnTo>
                  <a:pt x="279123" y="5491"/>
                </a:lnTo>
                <a:lnTo>
                  <a:pt x="326911" y="21136"/>
                </a:lnTo>
                <a:lnTo>
                  <a:pt x="369074" y="45686"/>
                </a:lnTo>
                <a:lnTo>
                  <a:pt x="404246" y="77897"/>
                </a:lnTo>
                <a:lnTo>
                  <a:pt x="431060" y="116521"/>
                </a:lnTo>
                <a:lnTo>
                  <a:pt x="448151" y="160313"/>
                </a:lnTo>
                <a:lnTo>
                  <a:pt x="454151" y="208025"/>
                </a:lnTo>
                <a:lnTo>
                  <a:pt x="448151" y="255738"/>
                </a:lnTo>
                <a:lnTo>
                  <a:pt x="431060" y="299530"/>
                </a:lnTo>
                <a:lnTo>
                  <a:pt x="404246" y="338154"/>
                </a:lnTo>
                <a:lnTo>
                  <a:pt x="369074" y="370365"/>
                </a:lnTo>
                <a:lnTo>
                  <a:pt x="326911" y="394915"/>
                </a:lnTo>
                <a:lnTo>
                  <a:pt x="279123" y="410560"/>
                </a:lnTo>
                <a:lnTo>
                  <a:pt x="227075" y="416051"/>
                </a:lnTo>
                <a:lnTo>
                  <a:pt x="175028" y="410560"/>
                </a:lnTo>
                <a:lnTo>
                  <a:pt x="127240" y="394915"/>
                </a:lnTo>
                <a:lnTo>
                  <a:pt x="85077" y="370365"/>
                </a:lnTo>
                <a:lnTo>
                  <a:pt x="49905" y="338154"/>
                </a:lnTo>
                <a:lnTo>
                  <a:pt x="23091" y="299530"/>
                </a:lnTo>
                <a:lnTo>
                  <a:pt x="6000" y="255738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47464" y="1168653"/>
            <a:ext cx="4768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69841" y="1570482"/>
            <a:ext cx="422275" cy="429895"/>
          </a:xfrm>
          <a:custGeom>
            <a:avLst/>
            <a:gdLst/>
            <a:ahLst/>
            <a:cxnLst/>
            <a:rect l="l" t="t" r="r" b="b"/>
            <a:pathLst>
              <a:path w="422275" h="429894">
                <a:moveTo>
                  <a:pt x="0" y="429767"/>
                </a:moveTo>
                <a:lnTo>
                  <a:pt x="4221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78502" y="1511046"/>
            <a:ext cx="502920" cy="550545"/>
          </a:xfrm>
          <a:custGeom>
            <a:avLst/>
            <a:gdLst/>
            <a:ahLst/>
            <a:cxnLst/>
            <a:rect l="l" t="t" r="r" b="b"/>
            <a:pathLst>
              <a:path w="502920" h="550544">
                <a:moveTo>
                  <a:pt x="502920" y="550163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61844" y="2095500"/>
            <a:ext cx="498475" cy="416559"/>
          </a:xfrm>
          <a:custGeom>
            <a:avLst/>
            <a:gdLst/>
            <a:ahLst/>
            <a:cxnLst/>
            <a:rect l="l" t="t" r="r" b="b"/>
            <a:pathLst>
              <a:path w="498475" h="416560">
                <a:moveTo>
                  <a:pt x="249174" y="0"/>
                </a:moveTo>
                <a:lnTo>
                  <a:pt x="198941" y="4224"/>
                </a:lnTo>
                <a:lnTo>
                  <a:pt x="152161" y="16341"/>
                </a:lnTo>
                <a:lnTo>
                  <a:pt x="109835" y="35515"/>
                </a:lnTo>
                <a:lnTo>
                  <a:pt x="72961" y="60912"/>
                </a:lnTo>
                <a:lnTo>
                  <a:pt x="42541" y="91696"/>
                </a:lnTo>
                <a:lnTo>
                  <a:pt x="19573" y="127033"/>
                </a:lnTo>
                <a:lnTo>
                  <a:pt x="5060" y="166088"/>
                </a:lnTo>
                <a:lnTo>
                  <a:pt x="0" y="208025"/>
                </a:lnTo>
                <a:lnTo>
                  <a:pt x="5060" y="249963"/>
                </a:lnTo>
                <a:lnTo>
                  <a:pt x="19573" y="289018"/>
                </a:lnTo>
                <a:lnTo>
                  <a:pt x="42541" y="324355"/>
                </a:lnTo>
                <a:lnTo>
                  <a:pt x="72961" y="355139"/>
                </a:lnTo>
                <a:lnTo>
                  <a:pt x="109835" y="380536"/>
                </a:lnTo>
                <a:lnTo>
                  <a:pt x="152161" y="399710"/>
                </a:lnTo>
                <a:lnTo>
                  <a:pt x="198941" y="411827"/>
                </a:lnTo>
                <a:lnTo>
                  <a:pt x="249174" y="416051"/>
                </a:lnTo>
                <a:lnTo>
                  <a:pt x="299406" y="411827"/>
                </a:lnTo>
                <a:lnTo>
                  <a:pt x="346186" y="399710"/>
                </a:lnTo>
                <a:lnTo>
                  <a:pt x="388512" y="380536"/>
                </a:lnTo>
                <a:lnTo>
                  <a:pt x="425386" y="355139"/>
                </a:lnTo>
                <a:lnTo>
                  <a:pt x="455806" y="324355"/>
                </a:lnTo>
                <a:lnTo>
                  <a:pt x="478774" y="289018"/>
                </a:lnTo>
                <a:lnTo>
                  <a:pt x="493287" y="249963"/>
                </a:lnTo>
                <a:lnTo>
                  <a:pt x="498348" y="208025"/>
                </a:lnTo>
                <a:lnTo>
                  <a:pt x="493287" y="166088"/>
                </a:lnTo>
                <a:lnTo>
                  <a:pt x="478774" y="127033"/>
                </a:lnTo>
                <a:lnTo>
                  <a:pt x="455806" y="91696"/>
                </a:lnTo>
                <a:lnTo>
                  <a:pt x="425386" y="60912"/>
                </a:lnTo>
                <a:lnTo>
                  <a:pt x="388512" y="35515"/>
                </a:lnTo>
                <a:lnTo>
                  <a:pt x="346186" y="16341"/>
                </a:lnTo>
                <a:lnTo>
                  <a:pt x="299406" y="4224"/>
                </a:lnTo>
                <a:lnTo>
                  <a:pt x="24917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61844" y="2095500"/>
            <a:ext cx="498475" cy="416559"/>
          </a:xfrm>
          <a:custGeom>
            <a:avLst/>
            <a:gdLst/>
            <a:ahLst/>
            <a:cxnLst/>
            <a:rect l="l" t="t" r="r" b="b"/>
            <a:pathLst>
              <a:path w="498475" h="416560">
                <a:moveTo>
                  <a:pt x="0" y="208025"/>
                </a:moveTo>
                <a:lnTo>
                  <a:pt x="5060" y="166088"/>
                </a:lnTo>
                <a:lnTo>
                  <a:pt x="19573" y="127033"/>
                </a:lnTo>
                <a:lnTo>
                  <a:pt x="42541" y="91696"/>
                </a:lnTo>
                <a:lnTo>
                  <a:pt x="72961" y="60912"/>
                </a:lnTo>
                <a:lnTo>
                  <a:pt x="109835" y="35515"/>
                </a:lnTo>
                <a:lnTo>
                  <a:pt x="152161" y="16341"/>
                </a:lnTo>
                <a:lnTo>
                  <a:pt x="198941" y="4224"/>
                </a:lnTo>
                <a:lnTo>
                  <a:pt x="249174" y="0"/>
                </a:lnTo>
                <a:lnTo>
                  <a:pt x="299406" y="4224"/>
                </a:lnTo>
                <a:lnTo>
                  <a:pt x="346186" y="16341"/>
                </a:lnTo>
                <a:lnTo>
                  <a:pt x="388512" y="35515"/>
                </a:lnTo>
                <a:lnTo>
                  <a:pt x="425386" y="60912"/>
                </a:lnTo>
                <a:lnTo>
                  <a:pt x="455806" y="91696"/>
                </a:lnTo>
                <a:lnTo>
                  <a:pt x="478774" y="127033"/>
                </a:lnTo>
                <a:lnTo>
                  <a:pt x="493287" y="166088"/>
                </a:lnTo>
                <a:lnTo>
                  <a:pt x="498348" y="208025"/>
                </a:lnTo>
                <a:lnTo>
                  <a:pt x="493287" y="249963"/>
                </a:lnTo>
                <a:lnTo>
                  <a:pt x="478774" y="289018"/>
                </a:lnTo>
                <a:lnTo>
                  <a:pt x="455806" y="324355"/>
                </a:lnTo>
                <a:lnTo>
                  <a:pt x="425386" y="355139"/>
                </a:lnTo>
                <a:lnTo>
                  <a:pt x="388512" y="380536"/>
                </a:lnTo>
                <a:lnTo>
                  <a:pt x="346186" y="399710"/>
                </a:lnTo>
                <a:lnTo>
                  <a:pt x="299406" y="411827"/>
                </a:lnTo>
                <a:lnTo>
                  <a:pt x="249174" y="416051"/>
                </a:lnTo>
                <a:lnTo>
                  <a:pt x="198941" y="411827"/>
                </a:lnTo>
                <a:lnTo>
                  <a:pt x="152161" y="399710"/>
                </a:lnTo>
                <a:lnTo>
                  <a:pt x="109835" y="380536"/>
                </a:lnTo>
                <a:lnTo>
                  <a:pt x="72961" y="355139"/>
                </a:lnTo>
                <a:lnTo>
                  <a:pt x="42541" y="324355"/>
                </a:lnTo>
                <a:lnTo>
                  <a:pt x="19573" y="289018"/>
                </a:lnTo>
                <a:lnTo>
                  <a:pt x="5060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611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279654" y="0"/>
                </a:moveTo>
                <a:lnTo>
                  <a:pt x="223295" y="4224"/>
                </a:lnTo>
                <a:lnTo>
                  <a:pt x="170801" y="16341"/>
                </a:lnTo>
                <a:lnTo>
                  <a:pt x="123298" y="35515"/>
                </a:lnTo>
                <a:lnTo>
                  <a:pt x="81910" y="60912"/>
                </a:lnTo>
                <a:lnTo>
                  <a:pt x="47761" y="91696"/>
                </a:lnTo>
                <a:lnTo>
                  <a:pt x="21977" y="127033"/>
                </a:lnTo>
                <a:lnTo>
                  <a:pt x="5681" y="166088"/>
                </a:lnTo>
                <a:lnTo>
                  <a:pt x="0" y="208025"/>
                </a:lnTo>
                <a:lnTo>
                  <a:pt x="5681" y="249963"/>
                </a:lnTo>
                <a:lnTo>
                  <a:pt x="21977" y="289018"/>
                </a:lnTo>
                <a:lnTo>
                  <a:pt x="47761" y="324355"/>
                </a:lnTo>
                <a:lnTo>
                  <a:pt x="81910" y="355139"/>
                </a:lnTo>
                <a:lnTo>
                  <a:pt x="123298" y="380536"/>
                </a:lnTo>
                <a:lnTo>
                  <a:pt x="170801" y="399710"/>
                </a:lnTo>
                <a:lnTo>
                  <a:pt x="223295" y="411827"/>
                </a:lnTo>
                <a:lnTo>
                  <a:pt x="279654" y="416051"/>
                </a:lnTo>
                <a:lnTo>
                  <a:pt x="336012" y="411827"/>
                </a:lnTo>
                <a:lnTo>
                  <a:pt x="388506" y="399710"/>
                </a:lnTo>
                <a:lnTo>
                  <a:pt x="436009" y="380536"/>
                </a:lnTo>
                <a:lnTo>
                  <a:pt x="477397" y="355139"/>
                </a:lnTo>
                <a:lnTo>
                  <a:pt x="511546" y="324355"/>
                </a:lnTo>
                <a:lnTo>
                  <a:pt x="537330" y="289018"/>
                </a:lnTo>
                <a:lnTo>
                  <a:pt x="553626" y="249963"/>
                </a:lnTo>
                <a:lnTo>
                  <a:pt x="559307" y="208025"/>
                </a:lnTo>
                <a:lnTo>
                  <a:pt x="553626" y="166088"/>
                </a:lnTo>
                <a:lnTo>
                  <a:pt x="537330" y="127033"/>
                </a:lnTo>
                <a:lnTo>
                  <a:pt x="511546" y="91696"/>
                </a:lnTo>
                <a:lnTo>
                  <a:pt x="477397" y="60912"/>
                </a:lnTo>
                <a:lnTo>
                  <a:pt x="436009" y="35515"/>
                </a:lnTo>
                <a:lnTo>
                  <a:pt x="388506" y="16341"/>
                </a:lnTo>
                <a:lnTo>
                  <a:pt x="336012" y="4224"/>
                </a:lnTo>
                <a:lnTo>
                  <a:pt x="27965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611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0" y="208025"/>
                </a:moveTo>
                <a:lnTo>
                  <a:pt x="5681" y="166088"/>
                </a:lnTo>
                <a:lnTo>
                  <a:pt x="21977" y="127033"/>
                </a:lnTo>
                <a:lnTo>
                  <a:pt x="47761" y="91696"/>
                </a:lnTo>
                <a:lnTo>
                  <a:pt x="81910" y="60912"/>
                </a:lnTo>
                <a:lnTo>
                  <a:pt x="123298" y="35515"/>
                </a:lnTo>
                <a:lnTo>
                  <a:pt x="170801" y="16341"/>
                </a:lnTo>
                <a:lnTo>
                  <a:pt x="223295" y="4224"/>
                </a:lnTo>
                <a:lnTo>
                  <a:pt x="279654" y="0"/>
                </a:lnTo>
                <a:lnTo>
                  <a:pt x="336012" y="4224"/>
                </a:lnTo>
                <a:lnTo>
                  <a:pt x="388506" y="16341"/>
                </a:lnTo>
                <a:lnTo>
                  <a:pt x="436009" y="35515"/>
                </a:lnTo>
                <a:lnTo>
                  <a:pt x="477397" y="60912"/>
                </a:lnTo>
                <a:lnTo>
                  <a:pt x="511546" y="91696"/>
                </a:lnTo>
                <a:lnTo>
                  <a:pt x="537330" y="127033"/>
                </a:lnTo>
                <a:lnTo>
                  <a:pt x="553626" y="166088"/>
                </a:lnTo>
                <a:lnTo>
                  <a:pt x="559307" y="208025"/>
                </a:lnTo>
                <a:lnTo>
                  <a:pt x="553626" y="249963"/>
                </a:lnTo>
                <a:lnTo>
                  <a:pt x="537330" y="289018"/>
                </a:lnTo>
                <a:lnTo>
                  <a:pt x="511546" y="324355"/>
                </a:lnTo>
                <a:lnTo>
                  <a:pt x="477397" y="355139"/>
                </a:lnTo>
                <a:lnTo>
                  <a:pt x="436009" y="380536"/>
                </a:lnTo>
                <a:lnTo>
                  <a:pt x="388506" y="399710"/>
                </a:lnTo>
                <a:lnTo>
                  <a:pt x="336012" y="411827"/>
                </a:lnTo>
                <a:lnTo>
                  <a:pt x="279654" y="416051"/>
                </a:lnTo>
                <a:lnTo>
                  <a:pt x="223295" y="411827"/>
                </a:lnTo>
                <a:lnTo>
                  <a:pt x="170801" y="399710"/>
                </a:lnTo>
                <a:lnTo>
                  <a:pt x="123298" y="380536"/>
                </a:lnTo>
                <a:lnTo>
                  <a:pt x="81910" y="355139"/>
                </a:lnTo>
                <a:lnTo>
                  <a:pt x="47761" y="324355"/>
                </a:lnTo>
                <a:lnTo>
                  <a:pt x="21977" y="289018"/>
                </a:lnTo>
                <a:lnTo>
                  <a:pt x="5681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4662" y="2437638"/>
            <a:ext cx="414655" cy="457200"/>
          </a:xfrm>
          <a:custGeom>
            <a:avLst/>
            <a:gdLst/>
            <a:ahLst/>
            <a:cxnLst/>
            <a:rect l="l" t="t" r="r" b="b"/>
            <a:pathLst>
              <a:path w="414655" h="457200">
                <a:moveTo>
                  <a:pt x="0" y="457200"/>
                </a:moveTo>
                <a:lnTo>
                  <a:pt x="41452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19783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279653" y="0"/>
                </a:moveTo>
                <a:lnTo>
                  <a:pt x="223298" y="4224"/>
                </a:lnTo>
                <a:lnTo>
                  <a:pt x="170807" y="16341"/>
                </a:lnTo>
                <a:lnTo>
                  <a:pt x="123304" y="35515"/>
                </a:lnTo>
                <a:lnTo>
                  <a:pt x="81915" y="60912"/>
                </a:lnTo>
                <a:lnTo>
                  <a:pt x="47764" y="91696"/>
                </a:lnTo>
                <a:lnTo>
                  <a:pt x="21978" y="127033"/>
                </a:lnTo>
                <a:lnTo>
                  <a:pt x="5682" y="166088"/>
                </a:lnTo>
                <a:lnTo>
                  <a:pt x="0" y="208025"/>
                </a:lnTo>
                <a:lnTo>
                  <a:pt x="5682" y="249963"/>
                </a:lnTo>
                <a:lnTo>
                  <a:pt x="21978" y="289018"/>
                </a:lnTo>
                <a:lnTo>
                  <a:pt x="47764" y="324355"/>
                </a:lnTo>
                <a:lnTo>
                  <a:pt x="81915" y="355139"/>
                </a:lnTo>
                <a:lnTo>
                  <a:pt x="123304" y="380536"/>
                </a:lnTo>
                <a:lnTo>
                  <a:pt x="170807" y="399710"/>
                </a:lnTo>
                <a:lnTo>
                  <a:pt x="223298" y="411827"/>
                </a:lnTo>
                <a:lnTo>
                  <a:pt x="279653" y="416051"/>
                </a:lnTo>
                <a:lnTo>
                  <a:pt x="336009" y="411827"/>
                </a:lnTo>
                <a:lnTo>
                  <a:pt x="388500" y="399710"/>
                </a:lnTo>
                <a:lnTo>
                  <a:pt x="436003" y="380536"/>
                </a:lnTo>
                <a:lnTo>
                  <a:pt x="477392" y="355139"/>
                </a:lnTo>
                <a:lnTo>
                  <a:pt x="511543" y="324355"/>
                </a:lnTo>
                <a:lnTo>
                  <a:pt x="537329" y="289018"/>
                </a:lnTo>
                <a:lnTo>
                  <a:pt x="553625" y="249963"/>
                </a:lnTo>
                <a:lnTo>
                  <a:pt x="559308" y="208025"/>
                </a:lnTo>
                <a:lnTo>
                  <a:pt x="553625" y="166088"/>
                </a:lnTo>
                <a:lnTo>
                  <a:pt x="537329" y="127033"/>
                </a:lnTo>
                <a:lnTo>
                  <a:pt x="511543" y="91696"/>
                </a:lnTo>
                <a:lnTo>
                  <a:pt x="477393" y="60912"/>
                </a:lnTo>
                <a:lnTo>
                  <a:pt x="436003" y="35515"/>
                </a:lnTo>
                <a:lnTo>
                  <a:pt x="388500" y="16341"/>
                </a:lnTo>
                <a:lnTo>
                  <a:pt x="336009" y="4224"/>
                </a:lnTo>
                <a:lnTo>
                  <a:pt x="27965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19783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0" y="208025"/>
                </a:moveTo>
                <a:lnTo>
                  <a:pt x="5682" y="166088"/>
                </a:lnTo>
                <a:lnTo>
                  <a:pt x="21978" y="127033"/>
                </a:lnTo>
                <a:lnTo>
                  <a:pt x="47764" y="91696"/>
                </a:lnTo>
                <a:lnTo>
                  <a:pt x="81915" y="60912"/>
                </a:lnTo>
                <a:lnTo>
                  <a:pt x="123304" y="35515"/>
                </a:lnTo>
                <a:lnTo>
                  <a:pt x="170807" y="16341"/>
                </a:lnTo>
                <a:lnTo>
                  <a:pt x="223298" y="4224"/>
                </a:lnTo>
                <a:lnTo>
                  <a:pt x="279653" y="0"/>
                </a:lnTo>
                <a:lnTo>
                  <a:pt x="336009" y="4224"/>
                </a:lnTo>
                <a:lnTo>
                  <a:pt x="388500" y="16341"/>
                </a:lnTo>
                <a:lnTo>
                  <a:pt x="436003" y="35515"/>
                </a:lnTo>
                <a:lnTo>
                  <a:pt x="477393" y="60912"/>
                </a:lnTo>
                <a:lnTo>
                  <a:pt x="511543" y="91696"/>
                </a:lnTo>
                <a:lnTo>
                  <a:pt x="537329" y="127033"/>
                </a:lnTo>
                <a:lnTo>
                  <a:pt x="553625" y="166088"/>
                </a:lnTo>
                <a:lnTo>
                  <a:pt x="559308" y="208025"/>
                </a:lnTo>
                <a:lnTo>
                  <a:pt x="553625" y="249963"/>
                </a:lnTo>
                <a:lnTo>
                  <a:pt x="537329" y="289018"/>
                </a:lnTo>
                <a:lnTo>
                  <a:pt x="511543" y="324355"/>
                </a:lnTo>
                <a:lnTo>
                  <a:pt x="477393" y="355139"/>
                </a:lnTo>
                <a:lnTo>
                  <a:pt x="436003" y="380536"/>
                </a:lnTo>
                <a:lnTo>
                  <a:pt x="388500" y="399710"/>
                </a:lnTo>
                <a:lnTo>
                  <a:pt x="336009" y="411827"/>
                </a:lnTo>
                <a:lnTo>
                  <a:pt x="279653" y="416051"/>
                </a:lnTo>
                <a:lnTo>
                  <a:pt x="223298" y="411827"/>
                </a:lnTo>
                <a:lnTo>
                  <a:pt x="170807" y="399710"/>
                </a:lnTo>
                <a:lnTo>
                  <a:pt x="123304" y="380536"/>
                </a:lnTo>
                <a:lnTo>
                  <a:pt x="81915" y="355139"/>
                </a:lnTo>
                <a:lnTo>
                  <a:pt x="47764" y="324355"/>
                </a:lnTo>
                <a:lnTo>
                  <a:pt x="21978" y="289018"/>
                </a:lnTo>
                <a:lnTo>
                  <a:pt x="5682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15033" y="2437638"/>
            <a:ext cx="238125" cy="431800"/>
          </a:xfrm>
          <a:custGeom>
            <a:avLst/>
            <a:gdLst/>
            <a:ahLst/>
            <a:cxnLst/>
            <a:rect l="l" t="t" r="r" b="b"/>
            <a:pathLst>
              <a:path w="238125" h="431800">
                <a:moveTo>
                  <a:pt x="0" y="0"/>
                </a:moveTo>
                <a:lnTo>
                  <a:pt x="237743" y="43129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13432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279654" y="0"/>
                </a:moveTo>
                <a:lnTo>
                  <a:pt x="223298" y="4224"/>
                </a:lnTo>
                <a:lnTo>
                  <a:pt x="170807" y="16341"/>
                </a:lnTo>
                <a:lnTo>
                  <a:pt x="123304" y="35515"/>
                </a:lnTo>
                <a:lnTo>
                  <a:pt x="81914" y="60912"/>
                </a:lnTo>
                <a:lnTo>
                  <a:pt x="47764" y="91696"/>
                </a:lnTo>
                <a:lnTo>
                  <a:pt x="21978" y="127033"/>
                </a:lnTo>
                <a:lnTo>
                  <a:pt x="5682" y="166088"/>
                </a:lnTo>
                <a:lnTo>
                  <a:pt x="0" y="208025"/>
                </a:lnTo>
                <a:lnTo>
                  <a:pt x="5682" y="249963"/>
                </a:lnTo>
                <a:lnTo>
                  <a:pt x="21978" y="289018"/>
                </a:lnTo>
                <a:lnTo>
                  <a:pt x="47764" y="324355"/>
                </a:lnTo>
                <a:lnTo>
                  <a:pt x="81914" y="355139"/>
                </a:lnTo>
                <a:lnTo>
                  <a:pt x="123304" y="380536"/>
                </a:lnTo>
                <a:lnTo>
                  <a:pt x="170807" y="399710"/>
                </a:lnTo>
                <a:lnTo>
                  <a:pt x="223298" y="411827"/>
                </a:lnTo>
                <a:lnTo>
                  <a:pt x="279654" y="416051"/>
                </a:lnTo>
                <a:lnTo>
                  <a:pt x="336009" y="411827"/>
                </a:lnTo>
                <a:lnTo>
                  <a:pt x="388500" y="399710"/>
                </a:lnTo>
                <a:lnTo>
                  <a:pt x="436003" y="380536"/>
                </a:lnTo>
                <a:lnTo>
                  <a:pt x="477392" y="355139"/>
                </a:lnTo>
                <a:lnTo>
                  <a:pt x="511543" y="324355"/>
                </a:lnTo>
                <a:lnTo>
                  <a:pt x="537329" y="289018"/>
                </a:lnTo>
                <a:lnTo>
                  <a:pt x="553625" y="249963"/>
                </a:lnTo>
                <a:lnTo>
                  <a:pt x="559307" y="208025"/>
                </a:lnTo>
                <a:lnTo>
                  <a:pt x="553625" y="166088"/>
                </a:lnTo>
                <a:lnTo>
                  <a:pt x="537329" y="127033"/>
                </a:lnTo>
                <a:lnTo>
                  <a:pt x="511543" y="91696"/>
                </a:lnTo>
                <a:lnTo>
                  <a:pt x="477393" y="60912"/>
                </a:lnTo>
                <a:lnTo>
                  <a:pt x="436003" y="35515"/>
                </a:lnTo>
                <a:lnTo>
                  <a:pt x="388500" y="16341"/>
                </a:lnTo>
                <a:lnTo>
                  <a:pt x="336009" y="4224"/>
                </a:lnTo>
                <a:lnTo>
                  <a:pt x="279654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13432" y="2866644"/>
            <a:ext cx="559435" cy="416559"/>
          </a:xfrm>
          <a:custGeom>
            <a:avLst/>
            <a:gdLst/>
            <a:ahLst/>
            <a:cxnLst/>
            <a:rect l="l" t="t" r="r" b="b"/>
            <a:pathLst>
              <a:path w="559435" h="416560">
                <a:moveTo>
                  <a:pt x="0" y="208025"/>
                </a:moveTo>
                <a:lnTo>
                  <a:pt x="5682" y="166088"/>
                </a:lnTo>
                <a:lnTo>
                  <a:pt x="21978" y="127033"/>
                </a:lnTo>
                <a:lnTo>
                  <a:pt x="47764" y="91696"/>
                </a:lnTo>
                <a:lnTo>
                  <a:pt x="81914" y="60912"/>
                </a:lnTo>
                <a:lnTo>
                  <a:pt x="123304" y="35515"/>
                </a:lnTo>
                <a:lnTo>
                  <a:pt x="170807" y="16341"/>
                </a:lnTo>
                <a:lnTo>
                  <a:pt x="223298" y="4224"/>
                </a:lnTo>
                <a:lnTo>
                  <a:pt x="279654" y="0"/>
                </a:lnTo>
                <a:lnTo>
                  <a:pt x="336009" y="4224"/>
                </a:lnTo>
                <a:lnTo>
                  <a:pt x="388500" y="16341"/>
                </a:lnTo>
                <a:lnTo>
                  <a:pt x="436003" y="35515"/>
                </a:lnTo>
                <a:lnTo>
                  <a:pt x="477393" y="60912"/>
                </a:lnTo>
                <a:lnTo>
                  <a:pt x="511543" y="91696"/>
                </a:lnTo>
                <a:lnTo>
                  <a:pt x="537329" y="127033"/>
                </a:lnTo>
                <a:lnTo>
                  <a:pt x="553625" y="166088"/>
                </a:lnTo>
                <a:lnTo>
                  <a:pt x="559307" y="208025"/>
                </a:lnTo>
                <a:lnTo>
                  <a:pt x="553625" y="249963"/>
                </a:lnTo>
                <a:lnTo>
                  <a:pt x="537329" y="289018"/>
                </a:lnTo>
                <a:lnTo>
                  <a:pt x="511543" y="324355"/>
                </a:lnTo>
                <a:lnTo>
                  <a:pt x="477393" y="355139"/>
                </a:lnTo>
                <a:lnTo>
                  <a:pt x="436003" y="380536"/>
                </a:lnTo>
                <a:lnTo>
                  <a:pt x="388500" y="399710"/>
                </a:lnTo>
                <a:lnTo>
                  <a:pt x="336009" y="411827"/>
                </a:lnTo>
                <a:lnTo>
                  <a:pt x="279654" y="416051"/>
                </a:lnTo>
                <a:lnTo>
                  <a:pt x="223298" y="411827"/>
                </a:lnTo>
                <a:lnTo>
                  <a:pt x="170807" y="399710"/>
                </a:lnTo>
                <a:lnTo>
                  <a:pt x="123304" y="380536"/>
                </a:lnTo>
                <a:lnTo>
                  <a:pt x="81914" y="355139"/>
                </a:lnTo>
                <a:lnTo>
                  <a:pt x="47764" y="324355"/>
                </a:lnTo>
                <a:lnTo>
                  <a:pt x="21978" y="289018"/>
                </a:lnTo>
                <a:lnTo>
                  <a:pt x="5682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79856" y="1792579"/>
            <a:ext cx="2457450" cy="2508250"/>
          </a:xfrm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335"/>
              </a:spcBef>
            </a:pPr>
            <a:r>
              <a:rPr sz="3200" b="1" dirty="0">
                <a:latin typeface="Arial"/>
                <a:cs typeface="Arial"/>
              </a:rPr>
              <a:t>7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1008380" algn="l"/>
                <a:tab pos="2002155" algn="l"/>
              </a:tabLst>
            </a:pPr>
            <a:r>
              <a:rPr sz="3200" b="1" dirty="0">
                <a:latin typeface="Arial"/>
                <a:cs typeface="Arial"/>
              </a:rPr>
              <a:t>6	2	1</a:t>
            </a:r>
            <a:endParaRPr sz="3200">
              <a:latin typeface="Arial"/>
              <a:cs typeface="Arial"/>
            </a:endParaRPr>
          </a:p>
          <a:p>
            <a:pPr marL="1159510">
              <a:lnSpc>
                <a:spcPct val="100000"/>
              </a:lnSpc>
              <a:spcBef>
                <a:spcPts val="915"/>
              </a:spcBef>
            </a:pPr>
            <a:r>
              <a:rPr sz="5400" dirty="0">
                <a:solidFill>
                  <a:srgbClr val="FF0000"/>
                </a:solidFill>
                <a:latin typeface="微软雅黑"/>
                <a:cs typeface="微软雅黑"/>
              </a:rPr>
              <a:t>×</a:t>
            </a:r>
            <a:endParaRPr sz="5400">
              <a:latin typeface="微软雅黑"/>
              <a:cs typeface="微软雅黑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626614" y="2472689"/>
            <a:ext cx="105410" cy="394970"/>
          </a:xfrm>
          <a:custGeom>
            <a:avLst/>
            <a:gdLst/>
            <a:ahLst/>
            <a:cxnLst/>
            <a:rect l="l" t="t" r="r" b="b"/>
            <a:pathLst>
              <a:path w="105410" h="394969">
                <a:moveTo>
                  <a:pt x="105156" y="0"/>
                </a:moveTo>
                <a:lnTo>
                  <a:pt x="0" y="3947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08888" y="2037588"/>
            <a:ext cx="497205" cy="414655"/>
          </a:xfrm>
          <a:custGeom>
            <a:avLst/>
            <a:gdLst/>
            <a:ahLst/>
            <a:cxnLst/>
            <a:rect l="l" t="t" r="r" b="b"/>
            <a:pathLst>
              <a:path w="497205" h="414655">
                <a:moveTo>
                  <a:pt x="248412" y="0"/>
                </a:moveTo>
                <a:lnTo>
                  <a:pt x="198347" y="4212"/>
                </a:lnTo>
                <a:lnTo>
                  <a:pt x="151717" y="16293"/>
                </a:lnTo>
                <a:lnTo>
                  <a:pt x="109520" y="35408"/>
                </a:lnTo>
                <a:lnTo>
                  <a:pt x="72756" y="60721"/>
                </a:lnTo>
                <a:lnTo>
                  <a:pt x="42423" y="91399"/>
                </a:lnTo>
                <a:lnTo>
                  <a:pt x="19520" y="126605"/>
                </a:lnTo>
                <a:lnTo>
                  <a:pt x="5046" y="165505"/>
                </a:lnTo>
                <a:lnTo>
                  <a:pt x="0" y="207263"/>
                </a:lnTo>
                <a:lnTo>
                  <a:pt x="5046" y="249022"/>
                </a:lnTo>
                <a:lnTo>
                  <a:pt x="19520" y="287922"/>
                </a:lnTo>
                <a:lnTo>
                  <a:pt x="42423" y="323128"/>
                </a:lnTo>
                <a:lnTo>
                  <a:pt x="72756" y="353806"/>
                </a:lnTo>
                <a:lnTo>
                  <a:pt x="109520" y="379119"/>
                </a:lnTo>
                <a:lnTo>
                  <a:pt x="151717" y="398234"/>
                </a:lnTo>
                <a:lnTo>
                  <a:pt x="198347" y="410315"/>
                </a:lnTo>
                <a:lnTo>
                  <a:pt x="248412" y="414527"/>
                </a:lnTo>
                <a:lnTo>
                  <a:pt x="298465" y="410315"/>
                </a:lnTo>
                <a:lnTo>
                  <a:pt x="345090" y="398234"/>
                </a:lnTo>
                <a:lnTo>
                  <a:pt x="387286" y="379119"/>
                </a:lnTo>
                <a:lnTo>
                  <a:pt x="424052" y="353806"/>
                </a:lnTo>
                <a:lnTo>
                  <a:pt x="454390" y="323128"/>
                </a:lnTo>
                <a:lnTo>
                  <a:pt x="477297" y="287922"/>
                </a:lnTo>
                <a:lnTo>
                  <a:pt x="491775" y="249022"/>
                </a:lnTo>
                <a:lnTo>
                  <a:pt x="496824" y="207263"/>
                </a:lnTo>
                <a:lnTo>
                  <a:pt x="491775" y="165505"/>
                </a:lnTo>
                <a:lnTo>
                  <a:pt x="477297" y="126605"/>
                </a:lnTo>
                <a:lnTo>
                  <a:pt x="454390" y="91399"/>
                </a:lnTo>
                <a:lnTo>
                  <a:pt x="424053" y="60721"/>
                </a:lnTo>
                <a:lnTo>
                  <a:pt x="387286" y="35408"/>
                </a:lnTo>
                <a:lnTo>
                  <a:pt x="345090" y="16293"/>
                </a:lnTo>
                <a:lnTo>
                  <a:pt x="298465" y="4212"/>
                </a:lnTo>
                <a:lnTo>
                  <a:pt x="24841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08888" y="2037588"/>
            <a:ext cx="497205" cy="414655"/>
          </a:xfrm>
          <a:custGeom>
            <a:avLst/>
            <a:gdLst/>
            <a:ahLst/>
            <a:cxnLst/>
            <a:rect l="l" t="t" r="r" b="b"/>
            <a:pathLst>
              <a:path w="497205" h="414655">
                <a:moveTo>
                  <a:pt x="0" y="207263"/>
                </a:moveTo>
                <a:lnTo>
                  <a:pt x="5046" y="165505"/>
                </a:lnTo>
                <a:lnTo>
                  <a:pt x="19520" y="126605"/>
                </a:lnTo>
                <a:lnTo>
                  <a:pt x="42423" y="91399"/>
                </a:lnTo>
                <a:lnTo>
                  <a:pt x="72756" y="60721"/>
                </a:lnTo>
                <a:lnTo>
                  <a:pt x="109520" y="35408"/>
                </a:lnTo>
                <a:lnTo>
                  <a:pt x="151717" y="16293"/>
                </a:lnTo>
                <a:lnTo>
                  <a:pt x="198347" y="4212"/>
                </a:lnTo>
                <a:lnTo>
                  <a:pt x="248412" y="0"/>
                </a:lnTo>
                <a:lnTo>
                  <a:pt x="298465" y="4212"/>
                </a:lnTo>
                <a:lnTo>
                  <a:pt x="345090" y="16293"/>
                </a:lnTo>
                <a:lnTo>
                  <a:pt x="387286" y="35408"/>
                </a:lnTo>
                <a:lnTo>
                  <a:pt x="424053" y="60721"/>
                </a:lnTo>
                <a:lnTo>
                  <a:pt x="454390" y="91399"/>
                </a:lnTo>
                <a:lnTo>
                  <a:pt x="477297" y="126605"/>
                </a:lnTo>
                <a:lnTo>
                  <a:pt x="491775" y="165505"/>
                </a:lnTo>
                <a:lnTo>
                  <a:pt x="496824" y="207263"/>
                </a:lnTo>
                <a:lnTo>
                  <a:pt x="491775" y="249022"/>
                </a:lnTo>
                <a:lnTo>
                  <a:pt x="477297" y="287922"/>
                </a:lnTo>
                <a:lnTo>
                  <a:pt x="454390" y="323128"/>
                </a:lnTo>
                <a:lnTo>
                  <a:pt x="424053" y="353806"/>
                </a:lnTo>
                <a:lnTo>
                  <a:pt x="387286" y="379119"/>
                </a:lnTo>
                <a:lnTo>
                  <a:pt x="345090" y="398234"/>
                </a:lnTo>
                <a:lnTo>
                  <a:pt x="298465" y="410315"/>
                </a:lnTo>
                <a:lnTo>
                  <a:pt x="248412" y="414527"/>
                </a:lnTo>
                <a:lnTo>
                  <a:pt x="198347" y="410315"/>
                </a:lnTo>
                <a:lnTo>
                  <a:pt x="151717" y="398234"/>
                </a:lnTo>
                <a:lnTo>
                  <a:pt x="109520" y="379119"/>
                </a:lnTo>
                <a:lnTo>
                  <a:pt x="72756" y="353806"/>
                </a:lnTo>
                <a:lnTo>
                  <a:pt x="42423" y="323128"/>
                </a:lnTo>
                <a:lnTo>
                  <a:pt x="19520" y="287922"/>
                </a:lnTo>
                <a:lnTo>
                  <a:pt x="5046" y="249022"/>
                </a:lnTo>
                <a:lnTo>
                  <a:pt x="0" y="20726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132128" y="2017268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693164" y="1264919"/>
            <a:ext cx="497205" cy="416559"/>
          </a:xfrm>
          <a:custGeom>
            <a:avLst/>
            <a:gdLst/>
            <a:ahLst/>
            <a:cxnLst/>
            <a:rect l="l" t="t" r="r" b="b"/>
            <a:pathLst>
              <a:path w="497205" h="416560">
                <a:moveTo>
                  <a:pt x="248412" y="0"/>
                </a:moveTo>
                <a:lnTo>
                  <a:pt x="198358" y="4224"/>
                </a:lnTo>
                <a:lnTo>
                  <a:pt x="151733" y="16341"/>
                </a:lnTo>
                <a:lnTo>
                  <a:pt x="109537" y="35515"/>
                </a:lnTo>
                <a:lnTo>
                  <a:pt x="72771" y="60912"/>
                </a:lnTo>
                <a:lnTo>
                  <a:pt x="42433" y="91696"/>
                </a:lnTo>
                <a:lnTo>
                  <a:pt x="19526" y="127033"/>
                </a:lnTo>
                <a:lnTo>
                  <a:pt x="5048" y="166088"/>
                </a:lnTo>
                <a:lnTo>
                  <a:pt x="0" y="208025"/>
                </a:lnTo>
                <a:lnTo>
                  <a:pt x="5048" y="249963"/>
                </a:lnTo>
                <a:lnTo>
                  <a:pt x="19526" y="289018"/>
                </a:lnTo>
                <a:lnTo>
                  <a:pt x="42433" y="324355"/>
                </a:lnTo>
                <a:lnTo>
                  <a:pt x="72771" y="355139"/>
                </a:lnTo>
                <a:lnTo>
                  <a:pt x="109537" y="380536"/>
                </a:lnTo>
                <a:lnTo>
                  <a:pt x="151733" y="399710"/>
                </a:lnTo>
                <a:lnTo>
                  <a:pt x="198358" y="411827"/>
                </a:lnTo>
                <a:lnTo>
                  <a:pt x="248412" y="416051"/>
                </a:lnTo>
                <a:lnTo>
                  <a:pt x="298465" y="411827"/>
                </a:lnTo>
                <a:lnTo>
                  <a:pt x="345090" y="399710"/>
                </a:lnTo>
                <a:lnTo>
                  <a:pt x="387286" y="380536"/>
                </a:lnTo>
                <a:lnTo>
                  <a:pt x="424052" y="355139"/>
                </a:lnTo>
                <a:lnTo>
                  <a:pt x="454390" y="324355"/>
                </a:lnTo>
                <a:lnTo>
                  <a:pt x="477297" y="289018"/>
                </a:lnTo>
                <a:lnTo>
                  <a:pt x="491775" y="249963"/>
                </a:lnTo>
                <a:lnTo>
                  <a:pt x="496824" y="208025"/>
                </a:lnTo>
                <a:lnTo>
                  <a:pt x="491775" y="166088"/>
                </a:lnTo>
                <a:lnTo>
                  <a:pt x="477297" y="127033"/>
                </a:lnTo>
                <a:lnTo>
                  <a:pt x="454390" y="91696"/>
                </a:lnTo>
                <a:lnTo>
                  <a:pt x="424053" y="60912"/>
                </a:lnTo>
                <a:lnTo>
                  <a:pt x="387286" y="35515"/>
                </a:lnTo>
                <a:lnTo>
                  <a:pt x="345090" y="16341"/>
                </a:lnTo>
                <a:lnTo>
                  <a:pt x="298465" y="4224"/>
                </a:lnTo>
                <a:lnTo>
                  <a:pt x="248412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3164" y="1264919"/>
            <a:ext cx="497205" cy="416559"/>
          </a:xfrm>
          <a:custGeom>
            <a:avLst/>
            <a:gdLst/>
            <a:ahLst/>
            <a:cxnLst/>
            <a:rect l="l" t="t" r="r" b="b"/>
            <a:pathLst>
              <a:path w="497205" h="416560">
                <a:moveTo>
                  <a:pt x="0" y="208025"/>
                </a:moveTo>
                <a:lnTo>
                  <a:pt x="5048" y="166088"/>
                </a:lnTo>
                <a:lnTo>
                  <a:pt x="19526" y="127033"/>
                </a:lnTo>
                <a:lnTo>
                  <a:pt x="42433" y="91696"/>
                </a:lnTo>
                <a:lnTo>
                  <a:pt x="72771" y="60912"/>
                </a:lnTo>
                <a:lnTo>
                  <a:pt x="109537" y="35515"/>
                </a:lnTo>
                <a:lnTo>
                  <a:pt x="151733" y="16341"/>
                </a:lnTo>
                <a:lnTo>
                  <a:pt x="198358" y="4224"/>
                </a:lnTo>
                <a:lnTo>
                  <a:pt x="248412" y="0"/>
                </a:lnTo>
                <a:lnTo>
                  <a:pt x="298465" y="4224"/>
                </a:lnTo>
                <a:lnTo>
                  <a:pt x="345090" y="16341"/>
                </a:lnTo>
                <a:lnTo>
                  <a:pt x="387286" y="35515"/>
                </a:lnTo>
                <a:lnTo>
                  <a:pt x="424053" y="60912"/>
                </a:lnTo>
                <a:lnTo>
                  <a:pt x="454390" y="91696"/>
                </a:lnTo>
                <a:lnTo>
                  <a:pt x="477297" y="127033"/>
                </a:lnTo>
                <a:lnTo>
                  <a:pt x="491775" y="166088"/>
                </a:lnTo>
                <a:lnTo>
                  <a:pt x="496824" y="208025"/>
                </a:lnTo>
                <a:lnTo>
                  <a:pt x="491775" y="249963"/>
                </a:lnTo>
                <a:lnTo>
                  <a:pt x="477297" y="289018"/>
                </a:lnTo>
                <a:lnTo>
                  <a:pt x="454390" y="324355"/>
                </a:lnTo>
                <a:lnTo>
                  <a:pt x="424053" y="355139"/>
                </a:lnTo>
                <a:lnTo>
                  <a:pt x="387286" y="380536"/>
                </a:lnTo>
                <a:lnTo>
                  <a:pt x="345090" y="399710"/>
                </a:lnTo>
                <a:lnTo>
                  <a:pt x="298465" y="411827"/>
                </a:lnTo>
                <a:lnTo>
                  <a:pt x="248412" y="416051"/>
                </a:lnTo>
                <a:lnTo>
                  <a:pt x="198358" y="411827"/>
                </a:lnTo>
                <a:lnTo>
                  <a:pt x="151733" y="399710"/>
                </a:lnTo>
                <a:lnTo>
                  <a:pt x="109537" y="380536"/>
                </a:lnTo>
                <a:lnTo>
                  <a:pt x="72771" y="355139"/>
                </a:lnTo>
                <a:lnTo>
                  <a:pt x="42433" y="324355"/>
                </a:lnTo>
                <a:lnTo>
                  <a:pt x="19526" y="289018"/>
                </a:lnTo>
                <a:lnTo>
                  <a:pt x="5048" y="249963"/>
                </a:lnTo>
                <a:lnTo>
                  <a:pt x="0" y="208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03323" y="1245183"/>
            <a:ext cx="4775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Arial"/>
                <a:cs typeface="Arial"/>
              </a:rPr>
              <a:t>10</a:t>
            </a:r>
            <a:endParaRPr sz="3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78458" y="1648205"/>
            <a:ext cx="463550" cy="429895"/>
          </a:xfrm>
          <a:custGeom>
            <a:avLst/>
            <a:gdLst/>
            <a:ahLst/>
            <a:cxnLst/>
            <a:rect l="l" t="t" r="r" b="b"/>
            <a:pathLst>
              <a:path w="463550" h="429894">
                <a:moveTo>
                  <a:pt x="0" y="429768"/>
                </a:moveTo>
                <a:lnTo>
                  <a:pt x="46329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55698" y="1587246"/>
            <a:ext cx="551815" cy="551815"/>
          </a:xfrm>
          <a:custGeom>
            <a:avLst/>
            <a:gdLst/>
            <a:ahLst/>
            <a:cxnLst/>
            <a:rect l="l" t="t" r="r" b="b"/>
            <a:pathLst>
              <a:path w="551814" h="551814">
                <a:moveTo>
                  <a:pt x="551688" y="55168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498346" y="4669535"/>
          <a:ext cx="6087107" cy="1311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55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2200" b="1" spc="-5" dirty="0">
                          <a:latin typeface="微软雅黑"/>
                          <a:cs typeface="微软雅黑"/>
                        </a:rPr>
                        <a:t>下标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70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sz="2200" b="1" dirty="0">
                          <a:latin typeface="微软雅黑"/>
                          <a:cs typeface="微软雅黑"/>
                        </a:rPr>
                        <a:t>值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10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200" b="1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堆和堆排序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53060"/>
            <a:ext cx="510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堆和堆排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序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构造堆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5291"/>
            <a:ext cx="8377555" cy="4428264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85115" indent="-273050">
              <a:spcBef>
                <a:spcPts val="10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 err="1">
                <a:solidFill>
                  <a:srgbClr val="00AF50"/>
                </a:solidFill>
                <a:latin typeface="微软雅黑"/>
                <a:cs typeface="微软雅黑"/>
              </a:rPr>
              <a:t>自底向上堆构造</a:t>
            </a:r>
            <a:r>
              <a:rPr lang="en-US" altLang="zh-CN" sz="2400" spc="-5" dirty="0" err="1">
                <a:latin typeface="Arial"/>
                <a:cs typeface="Arial"/>
              </a:rPr>
              <a:t>O</a:t>
            </a:r>
            <a:r>
              <a:rPr lang="en-US" altLang="zh-CN" sz="2400" spc="-5" dirty="0">
                <a:latin typeface="Arial"/>
                <a:cs typeface="Arial"/>
              </a:rPr>
              <a:t>(n)</a:t>
            </a:r>
            <a:endParaRPr sz="2600" dirty="0">
              <a:latin typeface="微软雅黑"/>
              <a:cs typeface="微软雅黑"/>
            </a:endParaRPr>
          </a:p>
          <a:p>
            <a:pPr marL="652780" marR="311785" lvl="1" indent="-247015">
              <a:lnSpc>
                <a:spcPct val="130100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65" dirty="0">
                <a:latin typeface="微软雅黑"/>
                <a:cs typeface="微软雅黑"/>
              </a:rPr>
              <a:t>初始</a:t>
            </a:r>
            <a:r>
              <a:rPr sz="2400" spc="80" dirty="0">
                <a:latin typeface="微软雅黑"/>
                <a:cs typeface="微软雅黑"/>
              </a:rPr>
              <a:t>化一</a:t>
            </a:r>
            <a:r>
              <a:rPr sz="2400" spc="65" dirty="0">
                <a:latin typeface="微软雅黑"/>
                <a:cs typeface="微软雅黑"/>
              </a:rPr>
              <a:t>个包</a:t>
            </a:r>
            <a:r>
              <a:rPr sz="2400" spc="100" dirty="0">
                <a:latin typeface="微软雅黑"/>
                <a:cs typeface="微软雅黑"/>
              </a:rPr>
              <a:t>含</a:t>
            </a:r>
            <a:r>
              <a:rPr sz="2400" spc="75" dirty="0">
                <a:latin typeface="Arial"/>
                <a:cs typeface="Arial"/>
              </a:rPr>
              <a:t>n</a:t>
            </a:r>
            <a:r>
              <a:rPr sz="2400" spc="80" dirty="0">
                <a:latin typeface="微软雅黑"/>
                <a:cs typeface="微软雅黑"/>
              </a:rPr>
              <a:t>个</a:t>
            </a:r>
            <a:r>
              <a:rPr sz="2400" spc="65" dirty="0">
                <a:latin typeface="微软雅黑"/>
                <a:cs typeface="微软雅黑"/>
              </a:rPr>
              <a:t>节点</a:t>
            </a:r>
            <a:r>
              <a:rPr sz="2400" spc="80" dirty="0">
                <a:latin typeface="微软雅黑"/>
                <a:cs typeface="微软雅黑"/>
              </a:rPr>
              <a:t>的完</a:t>
            </a:r>
            <a:r>
              <a:rPr sz="2400" spc="65" dirty="0">
                <a:latin typeface="微软雅黑"/>
                <a:cs typeface="微软雅黑"/>
              </a:rPr>
              <a:t>全二</a:t>
            </a:r>
            <a:r>
              <a:rPr sz="2400" spc="80" dirty="0">
                <a:latin typeface="微软雅黑"/>
                <a:cs typeface="微软雅黑"/>
              </a:rPr>
              <a:t>叉</a:t>
            </a:r>
            <a:r>
              <a:rPr sz="2400" spc="105" dirty="0">
                <a:latin typeface="微软雅黑"/>
                <a:cs typeface="微软雅黑"/>
              </a:rPr>
              <a:t>树</a:t>
            </a:r>
            <a:r>
              <a:rPr sz="2400" spc="75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按</a:t>
            </a:r>
            <a:r>
              <a:rPr sz="2400" spc="80" dirty="0">
                <a:latin typeface="微软雅黑"/>
                <a:cs typeface="微软雅黑"/>
              </a:rPr>
              <a:t>照给</a:t>
            </a:r>
            <a:r>
              <a:rPr sz="2400" spc="65" dirty="0">
                <a:latin typeface="微软雅黑"/>
                <a:cs typeface="微软雅黑"/>
              </a:rPr>
              <a:t>定</a:t>
            </a:r>
            <a:r>
              <a:rPr sz="2400" spc="55" dirty="0">
                <a:latin typeface="微软雅黑"/>
                <a:cs typeface="微软雅黑"/>
              </a:rPr>
              <a:t>顺</a:t>
            </a:r>
            <a:r>
              <a:rPr sz="2400" dirty="0">
                <a:latin typeface="微软雅黑"/>
                <a:cs typeface="微软雅黑"/>
              </a:rPr>
              <a:t>序 放置键</a:t>
            </a:r>
          </a:p>
          <a:p>
            <a:pPr marL="652780" marR="309880" lvl="1" indent="-247015">
              <a:lnSpc>
                <a:spcPct val="13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从最</a:t>
            </a:r>
            <a:r>
              <a:rPr sz="2400" spc="20" dirty="0">
                <a:latin typeface="微软雅黑"/>
                <a:cs typeface="微软雅黑"/>
              </a:rPr>
              <a:t>后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双</a:t>
            </a:r>
            <a:r>
              <a:rPr sz="2400" spc="30" dirty="0">
                <a:latin typeface="微软雅黑"/>
                <a:cs typeface="微软雅黑"/>
              </a:rPr>
              <a:t>亲节</a:t>
            </a:r>
            <a:r>
              <a:rPr sz="2400" spc="20" dirty="0">
                <a:latin typeface="微软雅黑"/>
                <a:cs typeface="微软雅黑"/>
              </a:rPr>
              <a:t>点</a:t>
            </a:r>
            <a:r>
              <a:rPr sz="2400" spc="30" dirty="0">
                <a:latin typeface="微软雅黑"/>
                <a:cs typeface="微软雅黑"/>
              </a:rPr>
              <a:t>开</a:t>
            </a:r>
            <a:r>
              <a:rPr sz="2400" spc="45" dirty="0">
                <a:latin typeface="微软雅黑"/>
                <a:cs typeface="微软雅黑"/>
              </a:rPr>
              <a:t>始</a:t>
            </a:r>
            <a:r>
              <a:rPr sz="2400" spc="35" dirty="0">
                <a:latin typeface="微软雅黑"/>
                <a:cs typeface="微软雅黑"/>
              </a:rPr>
              <a:t>，到</a:t>
            </a:r>
            <a:r>
              <a:rPr sz="2400" spc="20" dirty="0">
                <a:latin typeface="微软雅黑"/>
                <a:cs typeface="微软雅黑"/>
              </a:rPr>
              <a:t>根</a:t>
            </a:r>
            <a:r>
              <a:rPr sz="2400" spc="35" dirty="0">
                <a:latin typeface="微软雅黑"/>
                <a:cs typeface="微软雅黑"/>
              </a:rPr>
              <a:t>为</a:t>
            </a:r>
            <a:r>
              <a:rPr sz="2400" spc="25" dirty="0">
                <a:latin typeface="微软雅黑"/>
                <a:cs typeface="微软雅黑"/>
              </a:rPr>
              <a:t>止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30" dirty="0">
                <a:latin typeface="微软雅黑"/>
                <a:cs typeface="微软雅黑"/>
              </a:rPr>
              <a:t>检</a:t>
            </a:r>
            <a:r>
              <a:rPr sz="2400" spc="20" dirty="0">
                <a:latin typeface="微软雅黑"/>
                <a:cs typeface="微软雅黑"/>
              </a:rPr>
              <a:t>查</a:t>
            </a:r>
            <a:r>
              <a:rPr sz="2400" spc="30" dirty="0">
                <a:latin typeface="微软雅黑"/>
                <a:cs typeface="微软雅黑"/>
              </a:rPr>
              <a:t>这</a:t>
            </a:r>
            <a:r>
              <a:rPr sz="2400" spc="20" dirty="0">
                <a:latin typeface="微软雅黑"/>
                <a:cs typeface="微软雅黑"/>
              </a:rPr>
              <a:t>些</a:t>
            </a:r>
            <a:r>
              <a:rPr sz="2400" spc="30" dirty="0">
                <a:latin typeface="微软雅黑"/>
                <a:cs typeface="微软雅黑"/>
              </a:rPr>
              <a:t>节点是</a:t>
            </a:r>
            <a:r>
              <a:rPr sz="2400" dirty="0">
                <a:latin typeface="微软雅黑"/>
                <a:cs typeface="微软雅黑"/>
              </a:rPr>
              <a:t>否 </a:t>
            </a:r>
            <a:r>
              <a:rPr sz="2400" spc="-5" dirty="0">
                <a:latin typeface="微软雅黑"/>
                <a:cs typeface="微软雅黑"/>
              </a:rPr>
              <a:t>满足要求，</a:t>
            </a:r>
            <a:r>
              <a:rPr sz="2400" dirty="0">
                <a:latin typeface="微软雅黑"/>
                <a:cs typeface="微软雅黑"/>
              </a:rPr>
              <a:t>如果不满</a:t>
            </a:r>
            <a:r>
              <a:rPr sz="2400" spc="-10" dirty="0">
                <a:latin typeface="微软雅黑"/>
                <a:cs typeface="微软雅黑"/>
              </a:rPr>
              <a:t>足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将父节点与最大孩子节点交换</a:t>
            </a:r>
          </a:p>
          <a:p>
            <a:pPr marL="285115" indent="-273050">
              <a:lnSpc>
                <a:spcPct val="100000"/>
              </a:lnSpc>
              <a:spcBef>
                <a:spcPts val="9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solidFill>
                  <a:srgbClr val="00AF50"/>
                </a:solidFill>
                <a:latin typeface="微软雅黑"/>
                <a:cs typeface="微软雅黑"/>
              </a:rPr>
              <a:t>自顶向下堆构造</a:t>
            </a:r>
            <a:endParaRPr sz="26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89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微软雅黑"/>
                <a:cs typeface="微软雅黑"/>
              </a:rPr>
              <a:t>将一个节</a:t>
            </a:r>
            <a:r>
              <a:rPr sz="2400" spc="-5" dirty="0">
                <a:latin typeface="微软雅黑"/>
                <a:cs typeface="微软雅黑"/>
              </a:rPr>
              <a:t>点</a:t>
            </a:r>
            <a:r>
              <a:rPr sz="2400" spc="-5" dirty="0">
                <a:latin typeface="Arial"/>
                <a:cs typeface="Arial"/>
              </a:rPr>
              <a:t>K</a:t>
            </a:r>
            <a:r>
              <a:rPr sz="2400" dirty="0">
                <a:latin typeface="微软雅黑"/>
                <a:cs typeface="微软雅黑"/>
              </a:rPr>
              <a:t>附加在当前堆的最后一个叶子后面</a:t>
            </a:r>
          </a:p>
          <a:p>
            <a:pPr marL="652780" lvl="1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90" dirty="0">
                <a:latin typeface="微软雅黑"/>
                <a:cs typeface="微软雅黑"/>
              </a:rPr>
              <a:t>把</a:t>
            </a:r>
            <a:r>
              <a:rPr sz="2400" spc="85" dirty="0">
                <a:latin typeface="Arial"/>
                <a:cs typeface="Arial"/>
              </a:rPr>
              <a:t>K</a:t>
            </a:r>
            <a:r>
              <a:rPr sz="2400" spc="90" dirty="0">
                <a:latin typeface="微软雅黑"/>
                <a:cs typeface="微软雅黑"/>
              </a:rPr>
              <a:t>和它</a:t>
            </a:r>
            <a:r>
              <a:rPr sz="2400" spc="100" dirty="0">
                <a:latin typeface="微软雅黑"/>
                <a:cs typeface="微软雅黑"/>
              </a:rPr>
              <a:t>的</a:t>
            </a:r>
            <a:r>
              <a:rPr sz="2400" spc="90" dirty="0">
                <a:latin typeface="微软雅黑"/>
                <a:cs typeface="微软雅黑"/>
              </a:rPr>
              <a:t>双亲节点比</a:t>
            </a:r>
            <a:r>
              <a:rPr sz="2400" spc="114" dirty="0">
                <a:latin typeface="微软雅黑"/>
                <a:cs typeface="微软雅黑"/>
              </a:rPr>
              <a:t>较</a:t>
            </a:r>
            <a:r>
              <a:rPr sz="2400" spc="90" dirty="0">
                <a:latin typeface="微软雅黑"/>
                <a:cs typeface="微软雅黑"/>
              </a:rPr>
              <a:t>，</a:t>
            </a:r>
            <a:r>
              <a:rPr sz="2400" spc="90" dirty="0">
                <a:latin typeface="Arial"/>
                <a:cs typeface="Arial"/>
              </a:rPr>
              <a:t>K</a:t>
            </a:r>
            <a:r>
              <a:rPr sz="2400" spc="90" dirty="0">
                <a:latin typeface="微软雅黑"/>
                <a:cs typeface="微软雅黑"/>
              </a:rPr>
              <a:t>小于等于双亲则算法停</a:t>
            </a:r>
            <a:r>
              <a:rPr sz="2400" spc="95" dirty="0">
                <a:latin typeface="微软雅黑"/>
                <a:cs typeface="微软雅黑"/>
              </a:rPr>
              <a:t>止</a:t>
            </a:r>
            <a:r>
              <a:rPr sz="2400" dirty="0">
                <a:latin typeface="微软雅黑"/>
                <a:cs typeface="微软雅黑"/>
              </a:rPr>
              <a:t>，</a:t>
            </a:r>
          </a:p>
          <a:p>
            <a:pPr marL="65278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否则交换</a:t>
            </a:r>
            <a:r>
              <a:rPr sz="2400" spc="-5" dirty="0">
                <a:latin typeface="微软雅黑"/>
                <a:cs typeface="微软雅黑"/>
              </a:rPr>
              <a:t>之</a:t>
            </a:r>
            <a:r>
              <a:rPr sz="2400" dirty="0">
                <a:latin typeface="微软雅黑"/>
                <a:cs typeface="微软雅黑"/>
              </a:rPr>
              <a:t>。继续与上层双亲节点比较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1769"/>
            <a:ext cx="814641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堆和堆排序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5" dirty="0" err="1">
                <a:solidFill>
                  <a:srgbClr val="04607A"/>
                </a:solidFill>
                <a:latin typeface="微软雅黑"/>
                <a:cs typeface="微软雅黑"/>
              </a:rPr>
              <a:t>构造堆（自底向上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）</a:t>
            </a:r>
            <a:br>
              <a:rPr lang="en-US" sz="4000" b="1" spc="-5" dirty="0">
                <a:solidFill>
                  <a:srgbClr val="04607A"/>
                </a:solidFill>
                <a:latin typeface="微软雅黑"/>
                <a:cs typeface="微软雅黑"/>
              </a:rPr>
            </a:br>
            <a:r>
              <a:rPr lang="en-US" altLang="zh-CN" sz="4000" spc="-5" dirty="0">
                <a:latin typeface="Arial"/>
                <a:cs typeface="Arial"/>
              </a:rPr>
              <a:t>O(n)</a:t>
            </a:r>
            <a:br>
              <a:rPr lang="en-US" altLang="zh-CN" sz="4000" dirty="0">
                <a:latin typeface="Arial"/>
                <a:cs typeface="Arial"/>
              </a:rPr>
            </a:br>
            <a:endParaRPr sz="4000" dirty="0">
              <a:latin typeface="微软雅黑"/>
              <a:cs typeface="微软雅黑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1A0F9959-49D3-FB88-3F6D-8531D217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4" y="1447800"/>
            <a:ext cx="8725932" cy="521843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260604"/>
            <a:ext cx="8425180" cy="6049010"/>
          </a:xfrm>
          <a:custGeom>
            <a:avLst/>
            <a:gdLst/>
            <a:ahLst/>
            <a:cxnLst/>
            <a:rect l="l" t="t" r="r" b="b"/>
            <a:pathLst>
              <a:path w="8425180" h="6049010">
                <a:moveTo>
                  <a:pt x="0" y="6048756"/>
                </a:moveTo>
                <a:lnTo>
                  <a:pt x="8424672" y="6048756"/>
                </a:lnTo>
                <a:lnTo>
                  <a:pt x="8424672" y="0"/>
                </a:lnTo>
                <a:lnTo>
                  <a:pt x="0" y="0"/>
                </a:lnTo>
                <a:lnTo>
                  <a:pt x="0" y="604875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" y="260604"/>
            <a:ext cx="8425180" cy="6049010"/>
          </a:xfrm>
          <a:custGeom>
            <a:avLst/>
            <a:gdLst/>
            <a:ahLst/>
            <a:cxnLst/>
            <a:rect l="l" t="t" r="r" b="b"/>
            <a:pathLst>
              <a:path w="8425180" h="6049010">
                <a:moveTo>
                  <a:pt x="0" y="6048756"/>
                </a:moveTo>
                <a:lnTo>
                  <a:pt x="8424672" y="6048756"/>
                </a:lnTo>
                <a:lnTo>
                  <a:pt x="8424672" y="0"/>
                </a:lnTo>
                <a:lnTo>
                  <a:pt x="0" y="0"/>
                </a:lnTo>
                <a:lnTo>
                  <a:pt x="0" y="6048756"/>
                </a:lnTo>
                <a:close/>
              </a:path>
            </a:pathLst>
          </a:custGeom>
          <a:ln w="762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370" y="260705"/>
            <a:ext cx="3443604" cy="1367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659765" algn="l"/>
              </a:tabLst>
            </a:pPr>
            <a:r>
              <a:rPr sz="2000" dirty="0">
                <a:latin typeface="微软雅黑"/>
                <a:cs typeface="微软雅黑"/>
              </a:rPr>
              <a:t>算法	</a:t>
            </a:r>
            <a:r>
              <a:rPr sz="2000" spc="-5" dirty="0">
                <a:latin typeface="Arial"/>
                <a:cs typeface="Arial"/>
              </a:rPr>
              <a:t>HeapBottomUp(H[1…n])</a:t>
            </a:r>
            <a:endParaRPr sz="2000">
              <a:latin typeface="Arial"/>
              <a:cs typeface="Arial"/>
            </a:endParaRPr>
          </a:p>
          <a:p>
            <a:pPr marL="355600" marR="146050" indent="-342900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{</a:t>
            </a:r>
            <a:r>
              <a:rPr sz="2000" spc="-10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用自底向上算法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构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造一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个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堆  </a:t>
            </a:r>
            <a:r>
              <a:rPr sz="2000" spc="-5" dirty="0">
                <a:latin typeface="Arial"/>
                <a:cs typeface="Arial"/>
              </a:rPr>
              <a:t>for(i=n/2;i&lt;=1;i--)</a:t>
            </a:r>
            <a:endParaRPr sz="200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2579" y="1631950"/>
            <a:ext cx="1350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hea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=fal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2649" y="1602079"/>
            <a:ext cx="270827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>
              <a:lnSpc>
                <a:spcPct val="110000"/>
              </a:lnSpc>
              <a:spcBef>
                <a:spcPts val="100"/>
              </a:spcBef>
              <a:tabLst>
                <a:tab pos="933450" algn="l"/>
              </a:tabLst>
            </a:pPr>
            <a:r>
              <a:rPr sz="2000" dirty="0">
                <a:latin typeface="Arial"/>
                <a:cs typeface="Arial"/>
              </a:rPr>
              <a:t>k=i;	v=H[k];  while(!heap &amp;&amp;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2*k&lt;=n)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778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j=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2*k;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370" y="2943580"/>
            <a:ext cx="6378575" cy="337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1947545" indent="-355600">
              <a:lnSpc>
                <a:spcPct val="110000"/>
              </a:lnSpc>
              <a:spcBef>
                <a:spcPts val="100"/>
              </a:spcBef>
              <a:tabLst>
                <a:tab pos="27559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(j</a:t>
            </a:r>
            <a:r>
              <a:rPr sz="2000" spc="5" dirty="0">
                <a:latin typeface="Arial"/>
                <a:cs typeface="Arial"/>
              </a:rPr>
              <a:t>&lt;</a:t>
            </a:r>
            <a:r>
              <a:rPr sz="2000" dirty="0">
                <a:latin typeface="Arial"/>
                <a:cs typeface="Arial"/>
              </a:rPr>
              <a:t>n)	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A4002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存在两个孩子 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(H[j]&lt;H[j+1])</a:t>
            </a:r>
            <a:endParaRPr sz="2000">
              <a:latin typeface="Arial"/>
              <a:cs typeface="Arial"/>
            </a:endParaRPr>
          </a:p>
          <a:p>
            <a:pPr marL="1486535" marR="881380" indent="824230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j++;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取其中较大的一个孩子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(v&gt;=H[j])//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用</a:t>
            </a:r>
            <a:r>
              <a:rPr sz="2000" spc="-10" dirty="0">
                <a:solidFill>
                  <a:srgbClr val="A40020"/>
                </a:solidFill>
                <a:latin typeface="微软雅黑"/>
                <a:cs typeface="微软雅黑"/>
              </a:rPr>
              <a:t>较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大的孩子进</a:t>
            </a:r>
            <a:r>
              <a:rPr sz="2000" spc="-10" dirty="0">
                <a:solidFill>
                  <a:srgbClr val="A40020"/>
                </a:solidFill>
                <a:latin typeface="微软雅黑"/>
                <a:cs typeface="微软雅黑"/>
              </a:rPr>
              <a:t>行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比较</a:t>
            </a:r>
            <a:endParaRPr sz="2000">
              <a:latin typeface="微软雅黑"/>
              <a:cs typeface="微软雅黑"/>
            </a:endParaRPr>
          </a:p>
          <a:p>
            <a:pPr marL="18415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heap=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true;</a:t>
            </a:r>
            <a:endParaRPr sz="2000">
              <a:latin typeface="Arial"/>
              <a:cs typeface="Arial"/>
            </a:endParaRPr>
          </a:p>
          <a:p>
            <a:pPr marL="1486535">
              <a:lnSpc>
                <a:spcPct val="100000"/>
              </a:lnSpc>
              <a:spcBef>
                <a:spcPts val="240"/>
              </a:spcBef>
              <a:tabLst>
                <a:tab pos="2247265" algn="l"/>
                <a:tab pos="3575050" algn="l"/>
              </a:tabLst>
            </a:pPr>
            <a:r>
              <a:rPr sz="2000" dirty="0">
                <a:latin typeface="Arial"/>
                <a:cs typeface="Arial"/>
              </a:rPr>
              <a:t>else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	H[k]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H[j];	k=j;}//</a:t>
            </a:r>
            <a:r>
              <a:rPr sz="2000" dirty="0">
                <a:solidFill>
                  <a:srgbClr val="CC3300"/>
                </a:solidFill>
                <a:latin typeface="微软雅黑"/>
                <a:cs typeface="微软雅黑"/>
              </a:rPr>
              <a:t>将</a:t>
            </a:r>
            <a:r>
              <a:rPr sz="2000" spc="-15" dirty="0">
                <a:solidFill>
                  <a:srgbClr val="CC3300"/>
                </a:solidFill>
                <a:latin typeface="微软雅黑"/>
                <a:cs typeface="微软雅黑"/>
              </a:rPr>
              <a:t>孩</a:t>
            </a:r>
            <a:r>
              <a:rPr sz="2000" dirty="0">
                <a:solidFill>
                  <a:srgbClr val="CC3300"/>
                </a:solidFill>
                <a:latin typeface="微软雅黑"/>
                <a:cs typeface="微软雅黑"/>
              </a:rPr>
              <a:t>子的</a:t>
            </a:r>
            <a:r>
              <a:rPr sz="2000" spc="-15" dirty="0">
                <a:solidFill>
                  <a:srgbClr val="CC3300"/>
                </a:solidFill>
                <a:latin typeface="微软雅黑"/>
                <a:cs typeface="微软雅黑"/>
              </a:rPr>
              <a:t>值</a:t>
            </a:r>
            <a:r>
              <a:rPr sz="2000" dirty="0">
                <a:solidFill>
                  <a:srgbClr val="CC3300"/>
                </a:solidFill>
                <a:latin typeface="微软雅黑"/>
                <a:cs typeface="微软雅黑"/>
              </a:rPr>
              <a:t>给</a:t>
            </a:r>
            <a:r>
              <a:rPr sz="2000" spc="-10" dirty="0">
                <a:solidFill>
                  <a:srgbClr val="CC3300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CC3300"/>
                </a:solidFill>
                <a:latin typeface="微软雅黑"/>
                <a:cs typeface="微软雅黑"/>
              </a:rPr>
              <a:t>节点</a:t>
            </a:r>
            <a:endParaRPr sz="2000">
              <a:latin typeface="微软雅黑"/>
              <a:cs typeface="微软雅黑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9207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H[k] =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v;</a:t>
            </a:r>
            <a:endParaRPr sz="200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3766" y="337565"/>
            <a:ext cx="8318500" cy="5299075"/>
          </a:xfrm>
          <a:custGeom>
            <a:avLst/>
            <a:gdLst/>
            <a:ahLst/>
            <a:cxnLst/>
            <a:rect l="l" t="t" r="r" b="b"/>
            <a:pathLst>
              <a:path w="8318500" h="5299075">
                <a:moveTo>
                  <a:pt x="0" y="5298948"/>
                </a:moveTo>
                <a:lnTo>
                  <a:pt x="8317992" y="5298948"/>
                </a:lnTo>
                <a:lnTo>
                  <a:pt x="8317992" y="0"/>
                </a:lnTo>
                <a:lnTo>
                  <a:pt x="0" y="0"/>
                </a:lnTo>
                <a:lnTo>
                  <a:pt x="0" y="52989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766" y="337565"/>
            <a:ext cx="8318500" cy="5299075"/>
          </a:xfrm>
          <a:custGeom>
            <a:avLst/>
            <a:gdLst/>
            <a:ahLst/>
            <a:cxnLst/>
            <a:rect l="l" t="t" r="r" b="b"/>
            <a:pathLst>
              <a:path w="8318500" h="5299075">
                <a:moveTo>
                  <a:pt x="0" y="5298948"/>
                </a:moveTo>
                <a:lnTo>
                  <a:pt x="8317992" y="5298948"/>
                </a:lnTo>
                <a:lnTo>
                  <a:pt x="8317992" y="0"/>
                </a:lnTo>
                <a:lnTo>
                  <a:pt x="0" y="0"/>
                </a:lnTo>
                <a:lnTo>
                  <a:pt x="0" y="5298948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6953" y="301904"/>
            <a:ext cx="8225155" cy="3316677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spcBef>
                <a:spcPts val="1110"/>
              </a:spcBef>
            </a:pPr>
            <a:r>
              <a:rPr sz="2800" b="1" spc="-5" dirty="0" err="1">
                <a:solidFill>
                  <a:srgbClr val="04607A"/>
                </a:solidFill>
                <a:latin typeface="微软雅黑"/>
                <a:cs typeface="微软雅黑"/>
              </a:rPr>
              <a:t>最差情况</a:t>
            </a:r>
            <a:r>
              <a:rPr sz="2800" b="1" spc="-5" dirty="0" err="1">
                <a:latin typeface="微软雅黑"/>
                <a:cs typeface="微软雅黑"/>
              </a:rPr>
              <a:t>下的算法效率：</a:t>
            </a:r>
            <a:r>
              <a:rPr lang="en-US" altLang="zh-CN" sz="2800" spc="-5" dirty="0" err="1">
                <a:latin typeface="Arial"/>
                <a:cs typeface="Arial"/>
              </a:rPr>
              <a:t>O</a:t>
            </a:r>
            <a:r>
              <a:rPr lang="en-US" altLang="zh-CN" sz="2800" spc="-5" dirty="0">
                <a:latin typeface="Arial"/>
                <a:cs typeface="Arial"/>
              </a:rPr>
              <a:t>(n)</a:t>
            </a:r>
            <a:endParaRPr sz="2800" dirty="0">
              <a:latin typeface="微软雅黑"/>
              <a:cs typeface="微软雅黑"/>
            </a:endParaRPr>
          </a:p>
          <a:p>
            <a:pPr marL="320675" indent="-283210">
              <a:lnSpc>
                <a:spcPct val="100000"/>
              </a:lnSpc>
              <a:spcBef>
                <a:spcPts val="1010"/>
              </a:spcBef>
              <a:buClr>
                <a:srgbClr val="E1D600"/>
              </a:buClr>
              <a:buSzPct val="96428"/>
              <a:buFont typeface="Wingdings"/>
              <a:buChar char=""/>
              <a:tabLst>
                <a:tab pos="321310" algn="l"/>
              </a:tabLst>
            </a:pPr>
            <a:r>
              <a:rPr sz="2800" b="1" spc="5" dirty="0">
                <a:latin typeface="微软雅黑"/>
                <a:cs typeface="微软雅黑"/>
              </a:rPr>
              <a:t>设</a:t>
            </a:r>
            <a:r>
              <a:rPr sz="2800" b="1" dirty="0">
                <a:latin typeface="Arial"/>
                <a:cs typeface="Arial"/>
              </a:rPr>
              <a:t>n=2</a:t>
            </a:r>
            <a:r>
              <a:rPr sz="2775" b="1" baseline="25525" dirty="0">
                <a:latin typeface="Arial"/>
                <a:cs typeface="Arial"/>
              </a:rPr>
              <a:t>k</a:t>
            </a:r>
            <a:r>
              <a:rPr sz="2800" b="1" dirty="0">
                <a:latin typeface="Arial"/>
                <a:cs typeface="Arial"/>
              </a:rPr>
              <a:t>-1</a:t>
            </a:r>
            <a:r>
              <a:rPr sz="2800" b="1" dirty="0">
                <a:latin typeface="微软雅黑"/>
                <a:cs typeface="微软雅黑"/>
              </a:rPr>
              <a:t>，</a:t>
            </a:r>
            <a:r>
              <a:rPr sz="2800" b="1" spc="5" dirty="0">
                <a:latin typeface="微软雅黑"/>
                <a:cs typeface="微软雅黑"/>
              </a:rPr>
              <a:t>即树为满</a:t>
            </a:r>
            <a:r>
              <a:rPr sz="2800" b="1" spc="10" dirty="0">
                <a:latin typeface="微软雅黑"/>
                <a:cs typeface="微软雅黑"/>
              </a:rPr>
              <a:t>树</a:t>
            </a:r>
            <a:r>
              <a:rPr sz="2800" b="1" spc="5" dirty="0">
                <a:latin typeface="微软雅黑"/>
                <a:cs typeface="微软雅黑"/>
              </a:rPr>
              <a:t>，每一层上节点最多且高度</a:t>
            </a:r>
            <a:endParaRPr sz="2800" dirty="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2800" b="1" spc="-5" dirty="0">
                <a:latin typeface="Arial"/>
                <a:cs typeface="Arial"/>
              </a:rPr>
              <a:t>h=k-1</a:t>
            </a:r>
            <a:endParaRPr sz="2800" dirty="0">
              <a:latin typeface="Arial"/>
              <a:cs typeface="Arial"/>
            </a:endParaRPr>
          </a:p>
          <a:p>
            <a:pPr marL="38100" marR="30480" algn="just">
              <a:lnSpc>
                <a:spcPct val="130000"/>
              </a:lnSpc>
              <a:buClr>
                <a:srgbClr val="E1D600"/>
              </a:buClr>
              <a:buSzPct val="96428"/>
              <a:buFont typeface="Wingdings"/>
              <a:buChar char=""/>
              <a:tabLst>
                <a:tab pos="321310" algn="l"/>
              </a:tabLst>
            </a:pPr>
            <a:r>
              <a:rPr sz="2800" b="1" spc="10" dirty="0">
                <a:latin typeface="微软雅黑"/>
                <a:cs typeface="微软雅黑"/>
              </a:rPr>
              <a:t>最坏情</a:t>
            </a:r>
            <a:r>
              <a:rPr sz="2800" b="1" spc="25" dirty="0">
                <a:latin typeface="微软雅黑"/>
                <a:cs typeface="微软雅黑"/>
              </a:rPr>
              <a:t>况</a:t>
            </a:r>
            <a:r>
              <a:rPr sz="2800" b="1" spc="10" dirty="0">
                <a:latin typeface="微软雅黑"/>
                <a:cs typeface="微软雅黑"/>
              </a:rPr>
              <a:t>下每个</a:t>
            </a:r>
            <a:r>
              <a:rPr sz="2800" b="1" spc="25" dirty="0">
                <a:latin typeface="微软雅黑"/>
                <a:cs typeface="微软雅黑"/>
              </a:rPr>
              <a:t>位</a:t>
            </a:r>
            <a:r>
              <a:rPr sz="2800" b="1" spc="10" dirty="0">
                <a:latin typeface="微软雅黑"/>
                <a:cs typeface="微软雅黑"/>
              </a:rPr>
              <a:t>于</a:t>
            </a:r>
            <a:r>
              <a:rPr sz="2800" b="1" spc="40" dirty="0">
                <a:latin typeface="微软雅黑"/>
                <a:cs typeface="微软雅黑"/>
              </a:rPr>
              <a:t>第</a:t>
            </a:r>
            <a:r>
              <a:rPr sz="2800" b="1" spc="25" dirty="0">
                <a:latin typeface="Arial"/>
                <a:cs typeface="Arial"/>
              </a:rPr>
              <a:t>i</a:t>
            </a:r>
            <a:r>
              <a:rPr sz="2800" b="1" spc="10" dirty="0">
                <a:latin typeface="微软雅黑"/>
                <a:cs typeface="微软雅黑"/>
              </a:rPr>
              <a:t>层</a:t>
            </a:r>
            <a:r>
              <a:rPr sz="2800" b="1" spc="25" dirty="0">
                <a:latin typeface="微软雅黑"/>
                <a:cs typeface="微软雅黑"/>
              </a:rPr>
              <a:t>的</a:t>
            </a:r>
            <a:r>
              <a:rPr sz="2800" b="1" spc="10" dirty="0">
                <a:latin typeface="微软雅黑"/>
                <a:cs typeface="微软雅黑"/>
              </a:rPr>
              <a:t>键都会</a:t>
            </a:r>
            <a:r>
              <a:rPr sz="2800" b="1" spc="25" dirty="0">
                <a:latin typeface="微软雅黑"/>
                <a:cs typeface="微软雅黑"/>
              </a:rPr>
              <a:t>移</a:t>
            </a:r>
            <a:r>
              <a:rPr sz="2800" b="1" spc="10" dirty="0">
                <a:latin typeface="微软雅黑"/>
                <a:cs typeface="微软雅黑"/>
              </a:rPr>
              <a:t>动到叶</a:t>
            </a:r>
            <a:r>
              <a:rPr sz="2800" b="1" spc="25" dirty="0">
                <a:latin typeface="微软雅黑"/>
                <a:cs typeface="微软雅黑"/>
              </a:rPr>
              <a:t>子</a:t>
            </a:r>
            <a:r>
              <a:rPr sz="2800" b="1" spc="40" dirty="0">
                <a:latin typeface="微软雅黑"/>
                <a:cs typeface="微软雅黑"/>
              </a:rPr>
              <a:t>层</a:t>
            </a:r>
            <a:r>
              <a:rPr sz="2800" b="1" spc="-5" dirty="0">
                <a:latin typeface="Arial"/>
                <a:cs typeface="Arial"/>
              </a:rPr>
              <a:t>h  </a:t>
            </a:r>
            <a:r>
              <a:rPr sz="2800" b="1" spc="114" dirty="0">
                <a:latin typeface="微软雅黑"/>
                <a:cs typeface="微软雅黑"/>
              </a:rPr>
              <a:t>中。因为移动到下一层要进行两次比</a:t>
            </a:r>
            <a:r>
              <a:rPr sz="2800" b="1" spc="90" dirty="0">
                <a:latin typeface="微软雅黑"/>
                <a:cs typeface="微软雅黑"/>
              </a:rPr>
              <a:t>较</a:t>
            </a:r>
            <a:r>
              <a:rPr sz="2800" b="1" spc="114" dirty="0">
                <a:latin typeface="微软雅黑"/>
                <a:cs typeface="微软雅黑"/>
              </a:rPr>
              <a:t>，所以位于 </a:t>
            </a:r>
            <a:r>
              <a:rPr sz="2800" b="1" spc="-5" dirty="0">
                <a:latin typeface="微软雅黑"/>
                <a:cs typeface="微软雅黑"/>
              </a:rPr>
              <a:t>第</a:t>
            </a:r>
            <a:r>
              <a:rPr sz="2800" b="1" spc="-5" dirty="0">
                <a:latin typeface="Arial"/>
                <a:cs typeface="Arial"/>
              </a:rPr>
              <a:t>i</a:t>
            </a:r>
            <a:r>
              <a:rPr sz="2800" b="1" spc="-5" dirty="0">
                <a:latin typeface="微软雅黑"/>
                <a:cs typeface="微软雅黑"/>
              </a:rPr>
              <a:t>层的键总共需</a:t>
            </a:r>
            <a:r>
              <a:rPr sz="2800" b="1" spc="-15" dirty="0">
                <a:latin typeface="微软雅黑"/>
                <a:cs typeface="微软雅黑"/>
              </a:rPr>
              <a:t>要</a:t>
            </a:r>
            <a:r>
              <a:rPr sz="2800" b="1" spc="-5" dirty="0">
                <a:latin typeface="Arial"/>
                <a:cs typeface="Arial"/>
              </a:rPr>
              <a:t>2(h-i)</a:t>
            </a:r>
            <a:r>
              <a:rPr sz="2800" b="1" spc="-5" dirty="0">
                <a:latin typeface="微软雅黑"/>
                <a:cs typeface="微软雅黑"/>
              </a:rPr>
              <a:t>次比较：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916" y="4034028"/>
            <a:ext cx="8562340" cy="2306320"/>
          </a:xfrm>
          <a:custGeom>
            <a:avLst/>
            <a:gdLst/>
            <a:ahLst/>
            <a:cxnLst/>
            <a:rect l="l" t="t" r="r" b="b"/>
            <a:pathLst>
              <a:path w="8562340" h="2306320">
                <a:moveTo>
                  <a:pt x="0" y="2305812"/>
                </a:moveTo>
                <a:lnTo>
                  <a:pt x="8561832" y="2305812"/>
                </a:lnTo>
                <a:lnTo>
                  <a:pt x="8561832" y="0"/>
                </a:lnTo>
                <a:lnTo>
                  <a:pt x="0" y="0"/>
                </a:lnTo>
                <a:lnTo>
                  <a:pt x="0" y="2305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34819" y="4240698"/>
            <a:ext cx="4109085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9975" algn="l"/>
              </a:tabLst>
            </a:pPr>
            <a:r>
              <a:rPr sz="6050" spc="-490" dirty="0">
                <a:latin typeface="Symbol"/>
                <a:cs typeface="Symbol"/>
              </a:rPr>
              <a:t></a:t>
            </a:r>
            <a:r>
              <a:rPr sz="6050" spc="195" dirty="0">
                <a:latin typeface="Times New Roman"/>
                <a:cs typeface="Times New Roman"/>
              </a:rPr>
              <a:t> </a:t>
            </a:r>
            <a:r>
              <a:rPr sz="6050" spc="-490" dirty="0">
                <a:latin typeface="Symbol"/>
                <a:cs typeface="Symbol"/>
              </a:rPr>
              <a:t></a:t>
            </a:r>
            <a:r>
              <a:rPr sz="6050" dirty="0">
                <a:latin typeface="Times New Roman"/>
                <a:cs typeface="Times New Roman"/>
              </a:rPr>
              <a:t>	</a:t>
            </a:r>
            <a:r>
              <a:rPr sz="6050" spc="-490" dirty="0">
                <a:latin typeface="Symbol"/>
                <a:cs typeface="Symbol"/>
              </a:rPr>
              <a:t></a:t>
            </a:r>
            <a:endParaRPr sz="6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35" y="5574032"/>
            <a:ext cx="42227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4000" spc="-235" dirty="0">
                <a:latin typeface="Symbol"/>
                <a:cs typeface="Symbol"/>
              </a:rPr>
              <a:t></a:t>
            </a:r>
            <a:r>
              <a:rPr sz="4000" spc="-235" dirty="0">
                <a:latin typeface="Times New Roman"/>
                <a:cs typeface="Times New Roman"/>
              </a:rPr>
              <a:t>	</a:t>
            </a:r>
            <a:r>
              <a:rPr sz="4000" spc="-545" dirty="0">
                <a:latin typeface="宋体"/>
                <a:cs typeface="宋体"/>
              </a:rPr>
              <a:t>2(</a:t>
            </a:r>
            <a:r>
              <a:rPr sz="4200" i="1" spc="-545" dirty="0">
                <a:latin typeface="宋体"/>
                <a:cs typeface="宋体"/>
              </a:rPr>
              <a:t>n </a:t>
            </a:r>
            <a:r>
              <a:rPr sz="4000" spc="-235" dirty="0">
                <a:latin typeface="Symbol"/>
                <a:cs typeface="Symbol"/>
              </a:rPr>
              <a:t></a:t>
            </a:r>
            <a:r>
              <a:rPr sz="4000" spc="-235" dirty="0">
                <a:latin typeface="Times New Roman"/>
                <a:cs typeface="Times New Roman"/>
              </a:rPr>
              <a:t> </a:t>
            </a:r>
            <a:r>
              <a:rPr sz="4000" spc="-275" dirty="0">
                <a:latin typeface="宋体"/>
                <a:cs typeface="宋体"/>
              </a:rPr>
              <a:t>log</a:t>
            </a:r>
            <a:r>
              <a:rPr sz="3525" spc="-412" baseline="-23640" dirty="0">
                <a:latin typeface="宋体"/>
                <a:cs typeface="宋体"/>
              </a:rPr>
              <a:t>2</a:t>
            </a:r>
            <a:r>
              <a:rPr sz="4000" spc="-275" dirty="0">
                <a:latin typeface="宋体"/>
                <a:cs typeface="宋体"/>
              </a:rPr>
              <a:t>(</a:t>
            </a:r>
            <a:r>
              <a:rPr sz="4200" i="1" spc="-275" dirty="0">
                <a:latin typeface="宋体"/>
                <a:cs typeface="宋体"/>
              </a:rPr>
              <a:t>n</a:t>
            </a:r>
            <a:r>
              <a:rPr sz="4200" i="1" spc="-1814" dirty="0">
                <a:latin typeface="宋体"/>
                <a:cs typeface="宋体"/>
              </a:rPr>
              <a:t> </a:t>
            </a:r>
            <a:r>
              <a:rPr sz="4000" spc="-235" dirty="0">
                <a:latin typeface="Symbol"/>
                <a:cs typeface="Symbol"/>
              </a:rPr>
              <a:t></a:t>
            </a:r>
            <a:r>
              <a:rPr sz="4000" spc="-235" dirty="0">
                <a:latin typeface="Times New Roman"/>
                <a:cs typeface="Times New Roman"/>
              </a:rPr>
              <a:t> </a:t>
            </a:r>
            <a:r>
              <a:rPr sz="4000" spc="-305" dirty="0">
                <a:latin typeface="宋体"/>
                <a:cs typeface="宋体"/>
              </a:rPr>
              <a:t>1))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1807" y="4355931"/>
            <a:ext cx="47244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07030" algn="l"/>
              </a:tabLst>
            </a:pPr>
            <a:r>
              <a:rPr sz="4000" spc="-545" dirty="0">
                <a:latin typeface="宋体"/>
                <a:cs typeface="宋体"/>
              </a:rPr>
              <a:t>2(</a:t>
            </a:r>
            <a:r>
              <a:rPr sz="4200" i="1" spc="-545" dirty="0">
                <a:latin typeface="宋体"/>
                <a:cs typeface="宋体"/>
              </a:rPr>
              <a:t>h</a:t>
            </a:r>
            <a:r>
              <a:rPr sz="4200" i="1" spc="-1385" dirty="0">
                <a:latin typeface="宋体"/>
                <a:cs typeface="宋体"/>
              </a:rPr>
              <a:t> </a:t>
            </a:r>
            <a:r>
              <a:rPr sz="4000" spc="-235" dirty="0">
                <a:latin typeface="Symbol"/>
                <a:cs typeface="Symbol"/>
              </a:rPr>
              <a:t></a:t>
            </a:r>
            <a:r>
              <a:rPr sz="4000" spc="-235" dirty="0">
                <a:latin typeface="Times New Roman"/>
                <a:cs typeface="Times New Roman"/>
              </a:rPr>
              <a:t> </a:t>
            </a:r>
            <a:r>
              <a:rPr sz="4200" i="1" spc="-665" dirty="0">
                <a:latin typeface="宋体"/>
                <a:cs typeface="宋体"/>
              </a:rPr>
              <a:t>i</a:t>
            </a:r>
            <a:r>
              <a:rPr sz="4000" spc="-665" dirty="0">
                <a:latin typeface="宋体"/>
                <a:cs typeface="宋体"/>
              </a:rPr>
              <a:t>)</a:t>
            </a:r>
            <a:r>
              <a:rPr sz="4000" spc="-825" dirty="0">
                <a:latin typeface="宋体"/>
                <a:cs typeface="宋体"/>
              </a:rPr>
              <a:t> </a:t>
            </a:r>
            <a:r>
              <a:rPr sz="4000" spc="-235" dirty="0">
                <a:latin typeface="Symbol"/>
                <a:cs typeface="Symbol"/>
              </a:rPr>
              <a:t></a:t>
            </a:r>
            <a:r>
              <a:rPr sz="4000" spc="-235" dirty="0">
                <a:latin typeface="Times New Roman"/>
                <a:cs typeface="Times New Roman"/>
              </a:rPr>
              <a:t>	</a:t>
            </a:r>
            <a:r>
              <a:rPr sz="4000" spc="-545" dirty="0">
                <a:latin typeface="宋体"/>
                <a:cs typeface="宋体"/>
              </a:rPr>
              <a:t>2(</a:t>
            </a:r>
            <a:r>
              <a:rPr sz="4200" i="1" spc="-545" dirty="0">
                <a:latin typeface="宋体"/>
                <a:cs typeface="宋体"/>
              </a:rPr>
              <a:t>h</a:t>
            </a:r>
            <a:r>
              <a:rPr sz="4200" i="1" spc="-1415" dirty="0">
                <a:latin typeface="宋体"/>
                <a:cs typeface="宋体"/>
              </a:rPr>
              <a:t> </a:t>
            </a:r>
            <a:r>
              <a:rPr sz="4000" spc="-235" dirty="0">
                <a:latin typeface="Symbol"/>
                <a:cs typeface="Symbol"/>
              </a:rPr>
              <a:t></a:t>
            </a:r>
            <a:r>
              <a:rPr sz="4000" spc="-235" dirty="0">
                <a:latin typeface="Times New Roman"/>
                <a:cs typeface="Times New Roman"/>
              </a:rPr>
              <a:t> </a:t>
            </a:r>
            <a:r>
              <a:rPr sz="4200" i="1" spc="-740" dirty="0">
                <a:latin typeface="宋体"/>
                <a:cs typeface="宋体"/>
              </a:rPr>
              <a:t>i</a:t>
            </a:r>
            <a:r>
              <a:rPr sz="4000" spc="-740" dirty="0">
                <a:latin typeface="宋体"/>
                <a:cs typeface="宋体"/>
              </a:rPr>
              <a:t>)2</a:t>
            </a:r>
            <a:endParaRPr sz="4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14023" y="4348924"/>
            <a:ext cx="24637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i="1" spc="-185" dirty="0">
                <a:latin typeface="宋体"/>
                <a:cs typeface="宋体"/>
              </a:rPr>
              <a:t>i</a:t>
            </a:r>
            <a:endParaRPr sz="245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1345" y="4058095"/>
            <a:ext cx="40989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</a:tabLst>
            </a:pPr>
            <a:r>
              <a:rPr sz="2450" i="1" spc="-220" dirty="0">
                <a:latin typeface="宋体"/>
                <a:cs typeface="宋体"/>
              </a:rPr>
              <a:t>h</a:t>
            </a:r>
            <a:r>
              <a:rPr sz="2350" spc="-220" dirty="0">
                <a:latin typeface="Symbol"/>
                <a:cs typeface="Symbol"/>
              </a:rPr>
              <a:t></a:t>
            </a:r>
            <a:r>
              <a:rPr sz="2350" spc="-220" dirty="0">
                <a:latin typeface="宋体"/>
                <a:cs typeface="宋体"/>
              </a:rPr>
              <a:t>1	</a:t>
            </a:r>
            <a:r>
              <a:rPr sz="2450" i="1" spc="-220" dirty="0">
                <a:latin typeface="宋体"/>
                <a:cs typeface="宋体"/>
              </a:rPr>
              <a:t>h</a:t>
            </a:r>
            <a:r>
              <a:rPr sz="2350" spc="-220" dirty="0">
                <a:latin typeface="Symbol"/>
                <a:cs typeface="Symbol"/>
              </a:rPr>
              <a:t></a:t>
            </a:r>
            <a:r>
              <a:rPr sz="2350" spc="-220" dirty="0">
                <a:latin typeface="宋体"/>
                <a:cs typeface="宋体"/>
              </a:rPr>
              <a:t>1</a:t>
            </a:r>
            <a:endParaRPr sz="2350" dirty="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4097" y="5068019"/>
            <a:ext cx="411543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9975" algn="l"/>
              </a:tabLst>
            </a:pPr>
            <a:r>
              <a:rPr sz="2450" i="1" spc="-175" dirty="0">
                <a:latin typeface="宋体"/>
                <a:cs typeface="宋体"/>
              </a:rPr>
              <a:t>i</a:t>
            </a:r>
            <a:r>
              <a:rPr sz="2350" spc="-175" dirty="0">
                <a:latin typeface="Symbol"/>
                <a:cs typeface="Symbol"/>
              </a:rPr>
              <a:t></a:t>
            </a:r>
            <a:r>
              <a:rPr sz="2350" spc="-175" dirty="0">
                <a:latin typeface="宋体"/>
                <a:cs typeface="宋体"/>
              </a:rPr>
              <a:t>0</a:t>
            </a:r>
            <a:r>
              <a:rPr sz="2350" spc="-55" dirty="0">
                <a:latin typeface="宋体"/>
                <a:cs typeface="宋体"/>
              </a:rPr>
              <a:t> </a:t>
            </a:r>
            <a:r>
              <a:rPr sz="2350" spc="-265" dirty="0">
                <a:latin typeface="宋体"/>
                <a:cs typeface="宋体"/>
              </a:rPr>
              <a:t>第</a:t>
            </a:r>
            <a:r>
              <a:rPr sz="2350" spc="-135" dirty="0">
                <a:latin typeface="宋体"/>
                <a:cs typeface="宋体"/>
              </a:rPr>
              <a:t>i</a:t>
            </a:r>
            <a:r>
              <a:rPr sz="2350" spc="-265" dirty="0">
                <a:latin typeface="宋体"/>
                <a:cs typeface="宋体"/>
              </a:rPr>
              <a:t>层	</a:t>
            </a:r>
            <a:r>
              <a:rPr sz="2450" i="1" spc="-175" dirty="0">
                <a:latin typeface="宋体"/>
                <a:cs typeface="宋体"/>
              </a:rPr>
              <a:t>i</a:t>
            </a:r>
            <a:r>
              <a:rPr sz="2350" spc="-175" dirty="0">
                <a:latin typeface="Symbol"/>
                <a:cs typeface="Symbol"/>
              </a:rPr>
              <a:t></a:t>
            </a:r>
            <a:r>
              <a:rPr sz="2350" spc="-175" dirty="0">
                <a:latin typeface="宋体"/>
                <a:cs typeface="宋体"/>
              </a:rPr>
              <a:t>0</a:t>
            </a:r>
            <a:endParaRPr sz="235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7561" y="4355931"/>
            <a:ext cx="21183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i="1" spc="-655" dirty="0">
                <a:latin typeface="宋体"/>
                <a:cs typeface="宋体"/>
              </a:rPr>
              <a:t>C</a:t>
            </a:r>
            <a:r>
              <a:rPr sz="3675" i="1" spc="-982" baseline="-22675" dirty="0">
                <a:latin typeface="宋体"/>
                <a:cs typeface="宋体"/>
              </a:rPr>
              <a:t>worst</a:t>
            </a:r>
            <a:r>
              <a:rPr sz="4000" spc="-655" dirty="0">
                <a:latin typeface="宋体"/>
                <a:cs typeface="宋体"/>
              </a:rPr>
              <a:t>(</a:t>
            </a:r>
            <a:r>
              <a:rPr sz="4200" i="1" spc="-655" dirty="0">
                <a:latin typeface="宋体"/>
                <a:cs typeface="宋体"/>
              </a:rPr>
              <a:t>n</a:t>
            </a:r>
            <a:r>
              <a:rPr sz="4000" spc="-655" dirty="0">
                <a:latin typeface="宋体"/>
                <a:cs typeface="宋体"/>
              </a:rPr>
              <a:t>)</a:t>
            </a:r>
            <a:r>
              <a:rPr sz="4000" spc="-844" dirty="0">
                <a:latin typeface="宋体"/>
                <a:cs typeface="宋体"/>
              </a:rPr>
              <a:t> </a:t>
            </a:r>
            <a:r>
              <a:rPr sz="4000" spc="-235" dirty="0">
                <a:latin typeface="Symbol"/>
                <a:cs typeface="Symbol"/>
              </a:rPr>
              <a:t>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1866" y="4014978"/>
            <a:ext cx="8600440" cy="2344420"/>
          </a:xfrm>
          <a:custGeom>
            <a:avLst/>
            <a:gdLst/>
            <a:ahLst/>
            <a:cxnLst/>
            <a:rect l="l" t="t" r="r" b="b"/>
            <a:pathLst>
              <a:path w="8600440" h="2344420">
                <a:moveTo>
                  <a:pt x="0" y="2343912"/>
                </a:moveTo>
                <a:lnTo>
                  <a:pt x="8599932" y="2343912"/>
                </a:lnTo>
                <a:lnTo>
                  <a:pt x="8599932" y="0"/>
                </a:lnTo>
                <a:lnTo>
                  <a:pt x="0" y="0"/>
                </a:lnTo>
                <a:lnTo>
                  <a:pt x="0" y="234391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59880" y="5733288"/>
            <a:ext cx="2232660" cy="43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9DD9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595"/>
              </a:spcBef>
            </a:pPr>
            <a:r>
              <a:rPr sz="1800" b="1" dirty="0">
                <a:solidFill>
                  <a:srgbClr val="009DD9"/>
                </a:solidFill>
                <a:latin typeface="宋体"/>
                <a:cs typeface="宋体"/>
              </a:rPr>
              <a:t>数学归纳可证明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2260" y="227533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2260" y="2275332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05708" y="2300173"/>
            <a:ext cx="252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8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59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49" y="0"/>
                </a:moveTo>
                <a:lnTo>
                  <a:pt x="271320" y="3300"/>
                </a:lnTo>
                <a:lnTo>
                  <a:pt x="221489" y="12856"/>
                </a:lnTo>
                <a:lnTo>
                  <a:pt x="175023" y="28148"/>
                </a:lnTo>
                <a:lnTo>
                  <a:pt x="132589" y="48658"/>
                </a:lnTo>
                <a:lnTo>
                  <a:pt x="94854" y="73866"/>
                </a:lnTo>
                <a:lnTo>
                  <a:pt x="62485" y="103254"/>
                </a:lnTo>
                <a:lnTo>
                  <a:pt x="36148" y="136302"/>
                </a:lnTo>
                <a:lnTo>
                  <a:pt x="16510" y="172492"/>
                </a:lnTo>
                <a:lnTo>
                  <a:pt x="4238" y="211305"/>
                </a:lnTo>
                <a:lnTo>
                  <a:pt x="0" y="252222"/>
                </a:lnTo>
                <a:lnTo>
                  <a:pt x="4238" y="293138"/>
                </a:lnTo>
                <a:lnTo>
                  <a:pt x="16510" y="331951"/>
                </a:lnTo>
                <a:lnTo>
                  <a:pt x="36148" y="368141"/>
                </a:lnTo>
                <a:lnTo>
                  <a:pt x="62485" y="401189"/>
                </a:lnTo>
                <a:lnTo>
                  <a:pt x="94854" y="430577"/>
                </a:lnTo>
                <a:lnTo>
                  <a:pt x="132589" y="455785"/>
                </a:lnTo>
                <a:lnTo>
                  <a:pt x="175023" y="476295"/>
                </a:lnTo>
                <a:lnTo>
                  <a:pt x="221489" y="491587"/>
                </a:lnTo>
                <a:lnTo>
                  <a:pt x="271320" y="501143"/>
                </a:lnTo>
                <a:lnTo>
                  <a:pt x="323849" y="504444"/>
                </a:lnTo>
                <a:lnTo>
                  <a:pt x="376379" y="501143"/>
                </a:lnTo>
                <a:lnTo>
                  <a:pt x="426210" y="491587"/>
                </a:lnTo>
                <a:lnTo>
                  <a:pt x="472676" y="476295"/>
                </a:lnTo>
                <a:lnTo>
                  <a:pt x="515110" y="455785"/>
                </a:lnTo>
                <a:lnTo>
                  <a:pt x="552845" y="430577"/>
                </a:lnTo>
                <a:lnTo>
                  <a:pt x="585214" y="401189"/>
                </a:lnTo>
                <a:lnTo>
                  <a:pt x="611551" y="368141"/>
                </a:lnTo>
                <a:lnTo>
                  <a:pt x="631189" y="331951"/>
                </a:lnTo>
                <a:lnTo>
                  <a:pt x="643461" y="293138"/>
                </a:lnTo>
                <a:lnTo>
                  <a:pt x="647700" y="252222"/>
                </a:lnTo>
                <a:lnTo>
                  <a:pt x="643461" y="211305"/>
                </a:lnTo>
                <a:lnTo>
                  <a:pt x="631189" y="172492"/>
                </a:lnTo>
                <a:lnTo>
                  <a:pt x="611551" y="136302"/>
                </a:lnTo>
                <a:lnTo>
                  <a:pt x="585214" y="103254"/>
                </a:lnTo>
                <a:lnTo>
                  <a:pt x="552845" y="73866"/>
                </a:lnTo>
                <a:lnTo>
                  <a:pt x="515110" y="48658"/>
                </a:lnTo>
                <a:lnTo>
                  <a:pt x="472676" y="28148"/>
                </a:lnTo>
                <a:lnTo>
                  <a:pt x="426210" y="12856"/>
                </a:lnTo>
                <a:lnTo>
                  <a:pt x="376379" y="3300"/>
                </a:lnTo>
                <a:lnTo>
                  <a:pt x="323849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59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8" y="211305"/>
                </a:lnTo>
                <a:lnTo>
                  <a:pt x="16510" y="172492"/>
                </a:lnTo>
                <a:lnTo>
                  <a:pt x="36148" y="136302"/>
                </a:lnTo>
                <a:lnTo>
                  <a:pt x="62485" y="103254"/>
                </a:lnTo>
                <a:lnTo>
                  <a:pt x="94854" y="73866"/>
                </a:lnTo>
                <a:lnTo>
                  <a:pt x="132589" y="48658"/>
                </a:lnTo>
                <a:lnTo>
                  <a:pt x="175023" y="28148"/>
                </a:lnTo>
                <a:lnTo>
                  <a:pt x="221489" y="12856"/>
                </a:lnTo>
                <a:lnTo>
                  <a:pt x="271320" y="3300"/>
                </a:lnTo>
                <a:lnTo>
                  <a:pt x="323849" y="0"/>
                </a:lnTo>
                <a:lnTo>
                  <a:pt x="376379" y="3300"/>
                </a:lnTo>
                <a:lnTo>
                  <a:pt x="426210" y="12856"/>
                </a:lnTo>
                <a:lnTo>
                  <a:pt x="472676" y="28148"/>
                </a:lnTo>
                <a:lnTo>
                  <a:pt x="515110" y="48658"/>
                </a:lnTo>
                <a:lnTo>
                  <a:pt x="552845" y="73866"/>
                </a:lnTo>
                <a:lnTo>
                  <a:pt x="585214" y="103254"/>
                </a:lnTo>
                <a:lnTo>
                  <a:pt x="611551" y="136302"/>
                </a:lnTo>
                <a:lnTo>
                  <a:pt x="631189" y="172492"/>
                </a:lnTo>
                <a:lnTo>
                  <a:pt x="643461" y="211305"/>
                </a:lnTo>
                <a:lnTo>
                  <a:pt x="647700" y="252222"/>
                </a:lnTo>
                <a:lnTo>
                  <a:pt x="643461" y="293138"/>
                </a:lnTo>
                <a:lnTo>
                  <a:pt x="631189" y="331951"/>
                </a:lnTo>
                <a:lnTo>
                  <a:pt x="611551" y="368141"/>
                </a:lnTo>
                <a:lnTo>
                  <a:pt x="585214" y="401189"/>
                </a:lnTo>
                <a:lnTo>
                  <a:pt x="552845" y="430577"/>
                </a:lnTo>
                <a:lnTo>
                  <a:pt x="515110" y="455785"/>
                </a:lnTo>
                <a:lnTo>
                  <a:pt x="472676" y="476295"/>
                </a:lnTo>
                <a:lnTo>
                  <a:pt x="426210" y="491587"/>
                </a:lnTo>
                <a:lnTo>
                  <a:pt x="376379" y="501143"/>
                </a:lnTo>
                <a:lnTo>
                  <a:pt x="323849" y="504444"/>
                </a:lnTo>
                <a:lnTo>
                  <a:pt x="271320" y="501143"/>
                </a:lnTo>
                <a:lnTo>
                  <a:pt x="221489" y="491587"/>
                </a:lnTo>
                <a:lnTo>
                  <a:pt x="175023" y="476295"/>
                </a:lnTo>
                <a:lnTo>
                  <a:pt x="132589" y="455785"/>
                </a:lnTo>
                <a:lnTo>
                  <a:pt x="94854" y="430577"/>
                </a:lnTo>
                <a:lnTo>
                  <a:pt x="62485" y="401189"/>
                </a:lnTo>
                <a:lnTo>
                  <a:pt x="36148" y="368141"/>
                </a:lnTo>
                <a:lnTo>
                  <a:pt x="16510" y="331951"/>
                </a:lnTo>
                <a:lnTo>
                  <a:pt x="4238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072" y="3237357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3994" y="2690622"/>
            <a:ext cx="480059" cy="554990"/>
          </a:xfrm>
          <a:custGeom>
            <a:avLst/>
            <a:gdLst/>
            <a:ahLst/>
            <a:cxnLst/>
            <a:rect l="l" t="t" r="r" b="b"/>
            <a:pathLst>
              <a:path w="480059" h="554989">
                <a:moveTo>
                  <a:pt x="0" y="554736"/>
                </a:moveTo>
                <a:lnTo>
                  <a:pt x="48005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3603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03603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4094" y="2690622"/>
            <a:ext cx="274320" cy="524510"/>
          </a:xfrm>
          <a:custGeom>
            <a:avLst/>
            <a:gdLst/>
            <a:ahLst/>
            <a:cxnLst/>
            <a:rect l="l" t="t" r="r" b="b"/>
            <a:pathLst>
              <a:path w="274319" h="524510">
                <a:moveTo>
                  <a:pt x="0" y="0"/>
                </a:moveTo>
                <a:lnTo>
                  <a:pt x="274319" y="5242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84120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4120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850" y="3237357"/>
            <a:ext cx="1333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93470" algn="l"/>
              </a:tabLst>
            </a:pPr>
            <a:r>
              <a:rPr sz="3200" b="1" dirty="0">
                <a:latin typeface="Arial"/>
                <a:cs typeface="Arial"/>
              </a:rPr>
              <a:t>5	7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73501" y="2751582"/>
            <a:ext cx="248920" cy="464820"/>
          </a:xfrm>
          <a:custGeom>
            <a:avLst/>
            <a:gdLst/>
            <a:ahLst/>
            <a:cxnLst/>
            <a:rect l="l" t="t" r="r" b="b"/>
            <a:pathLst>
              <a:path w="248919" h="464819">
                <a:moveTo>
                  <a:pt x="248412" y="0"/>
                </a:moveTo>
                <a:lnTo>
                  <a:pt x="0" y="4648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2416" y="2203704"/>
            <a:ext cx="577850" cy="506095"/>
          </a:xfrm>
          <a:custGeom>
            <a:avLst/>
            <a:gdLst/>
            <a:ahLst/>
            <a:cxnLst/>
            <a:rect l="l" t="t" r="r" b="b"/>
            <a:pathLst>
              <a:path w="577850" h="506094">
                <a:moveTo>
                  <a:pt x="288797" y="0"/>
                </a:moveTo>
                <a:lnTo>
                  <a:pt x="236886" y="4076"/>
                </a:lnTo>
                <a:lnTo>
                  <a:pt x="188026" y="15829"/>
                </a:lnTo>
                <a:lnTo>
                  <a:pt x="143035" y="34544"/>
                </a:lnTo>
                <a:lnTo>
                  <a:pt x="102728" y="59504"/>
                </a:lnTo>
                <a:lnTo>
                  <a:pt x="67921" y="89997"/>
                </a:lnTo>
                <a:lnTo>
                  <a:pt x="39429" y="125306"/>
                </a:lnTo>
                <a:lnTo>
                  <a:pt x="18067" y="164717"/>
                </a:lnTo>
                <a:lnTo>
                  <a:pt x="4652" y="207514"/>
                </a:lnTo>
                <a:lnTo>
                  <a:pt x="0" y="252984"/>
                </a:lnTo>
                <a:lnTo>
                  <a:pt x="4652" y="298453"/>
                </a:lnTo>
                <a:lnTo>
                  <a:pt x="18067" y="341250"/>
                </a:lnTo>
                <a:lnTo>
                  <a:pt x="39429" y="380661"/>
                </a:lnTo>
                <a:lnTo>
                  <a:pt x="67921" y="415970"/>
                </a:lnTo>
                <a:lnTo>
                  <a:pt x="102728" y="446463"/>
                </a:lnTo>
                <a:lnTo>
                  <a:pt x="143035" y="471424"/>
                </a:lnTo>
                <a:lnTo>
                  <a:pt x="188026" y="490138"/>
                </a:lnTo>
                <a:lnTo>
                  <a:pt x="236886" y="501891"/>
                </a:lnTo>
                <a:lnTo>
                  <a:pt x="288797" y="505968"/>
                </a:lnTo>
                <a:lnTo>
                  <a:pt x="340713" y="501891"/>
                </a:lnTo>
                <a:lnTo>
                  <a:pt x="389574" y="490138"/>
                </a:lnTo>
                <a:lnTo>
                  <a:pt x="434565" y="471424"/>
                </a:lnTo>
                <a:lnTo>
                  <a:pt x="474872" y="446463"/>
                </a:lnTo>
                <a:lnTo>
                  <a:pt x="509678" y="415970"/>
                </a:lnTo>
                <a:lnTo>
                  <a:pt x="538169" y="380661"/>
                </a:lnTo>
                <a:lnTo>
                  <a:pt x="559529" y="341250"/>
                </a:lnTo>
                <a:lnTo>
                  <a:pt x="572943" y="298453"/>
                </a:lnTo>
                <a:lnTo>
                  <a:pt x="577596" y="252984"/>
                </a:lnTo>
                <a:lnTo>
                  <a:pt x="572943" y="207514"/>
                </a:lnTo>
                <a:lnTo>
                  <a:pt x="559529" y="164717"/>
                </a:lnTo>
                <a:lnTo>
                  <a:pt x="538169" y="125306"/>
                </a:lnTo>
                <a:lnTo>
                  <a:pt x="509678" y="89997"/>
                </a:lnTo>
                <a:lnTo>
                  <a:pt x="474872" y="59504"/>
                </a:lnTo>
                <a:lnTo>
                  <a:pt x="434565" y="34544"/>
                </a:lnTo>
                <a:lnTo>
                  <a:pt x="389574" y="15829"/>
                </a:lnTo>
                <a:lnTo>
                  <a:pt x="340713" y="4076"/>
                </a:lnTo>
                <a:lnTo>
                  <a:pt x="28879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2416" y="2203704"/>
            <a:ext cx="577850" cy="506095"/>
          </a:xfrm>
          <a:custGeom>
            <a:avLst/>
            <a:gdLst/>
            <a:ahLst/>
            <a:cxnLst/>
            <a:rect l="l" t="t" r="r" b="b"/>
            <a:pathLst>
              <a:path w="577850" h="506094">
                <a:moveTo>
                  <a:pt x="0" y="252984"/>
                </a:moveTo>
                <a:lnTo>
                  <a:pt x="4652" y="207514"/>
                </a:lnTo>
                <a:lnTo>
                  <a:pt x="18067" y="164717"/>
                </a:lnTo>
                <a:lnTo>
                  <a:pt x="39429" y="125306"/>
                </a:lnTo>
                <a:lnTo>
                  <a:pt x="67921" y="89997"/>
                </a:lnTo>
                <a:lnTo>
                  <a:pt x="102728" y="59504"/>
                </a:lnTo>
                <a:lnTo>
                  <a:pt x="143035" y="34543"/>
                </a:lnTo>
                <a:lnTo>
                  <a:pt x="188026" y="15829"/>
                </a:lnTo>
                <a:lnTo>
                  <a:pt x="236886" y="4076"/>
                </a:lnTo>
                <a:lnTo>
                  <a:pt x="288797" y="0"/>
                </a:lnTo>
                <a:lnTo>
                  <a:pt x="340713" y="4076"/>
                </a:lnTo>
                <a:lnTo>
                  <a:pt x="389574" y="15829"/>
                </a:lnTo>
                <a:lnTo>
                  <a:pt x="434565" y="34544"/>
                </a:lnTo>
                <a:lnTo>
                  <a:pt x="474872" y="59504"/>
                </a:lnTo>
                <a:lnTo>
                  <a:pt x="509678" y="89997"/>
                </a:lnTo>
                <a:lnTo>
                  <a:pt x="538169" y="125306"/>
                </a:lnTo>
                <a:lnTo>
                  <a:pt x="559529" y="164717"/>
                </a:lnTo>
                <a:lnTo>
                  <a:pt x="572943" y="207514"/>
                </a:lnTo>
                <a:lnTo>
                  <a:pt x="577596" y="252984"/>
                </a:lnTo>
                <a:lnTo>
                  <a:pt x="572943" y="298453"/>
                </a:lnTo>
                <a:lnTo>
                  <a:pt x="559529" y="341250"/>
                </a:lnTo>
                <a:lnTo>
                  <a:pt x="538169" y="380661"/>
                </a:lnTo>
                <a:lnTo>
                  <a:pt x="509678" y="415970"/>
                </a:lnTo>
                <a:lnTo>
                  <a:pt x="474872" y="446463"/>
                </a:lnTo>
                <a:lnTo>
                  <a:pt x="434565" y="471424"/>
                </a:lnTo>
                <a:lnTo>
                  <a:pt x="389574" y="490138"/>
                </a:lnTo>
                <a:lnTo>
                  <a:pt x="340713" y="501891"/>
                </a:lnTo>
                <a:lnTo>
                  <a:pt x="288797" y="505968"/>
                </a:lnTo>
                <a:lnTo>
                  <a:pt x="236886" y="501891"/>
                </a:lnTo>
                <a:lnTo>
                  <a:pt x="188026" y="490138"/>
                </a:lnTo>
                <a:lnTo>
                  <a:pt x="143035" y="471424"/>
                </a:lnTo>
                <a:lnTo>
                  <a:pt x="102728" y="446463"/>
                </a:lnTo>
                <a:lnTo>
                  <a:pt x="67921" y="415970"/>
                </a:lnTo>
                <a:lnTo>
                  <a:pt x="39429" y="380661"/>
                </a:lnTo>
                <a:lnTo>
                  <a:pt x="18067" y="341250"/>
                </a:lnTo>
                <a:lnTo>
                  <a:pt x="4652" y="298453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4895" y="12679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4895" y="12679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98979" y="1292097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71422" y="1732026"/>
            <a:ext cx="536575" cy="523240"/>
          </a:xfrm>
          <a:custGeom>
            <a:avLst/>
            <a:gdLst/>
            <a:ahLst/>
            <a:cxnLst/>
            <a:rect l="l" t="t" r="r" b="b"/>
            <a:pathLst>
              <a:path w="536575" h="523239">
                <a:moveTo>
                  <a:pt x="0" y="522732"/>
                </a:moveTo>
                <a:lnTo>
                  <a:pt x="536447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70582" y="1658873"/>
            <a:ext cx="638810" cy="668020"/>
          </a:xfrm>
          <a:custGeom>
            <a:avLst/>
            <a:gdLst/>
            <a:ahLst/>
            <a:cxnLst/>
            <a:rect l="l" t="t" r="r" b="b"/>
            <a:pathLst>
              <a:path w="638810" h="668019">
                <a:moveTo>
                  <a:pt x="638556" y="6675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4883" y="2688082"/>
            <a:ext cx="453390" cy="523240"/>
          </a:xfrm>
          <a:custGeom>
            <a:avLst/>
            <a:gdLst/>
            <a:ahLst/>
            <a:cxnLst/>
            <a:rect l="l" t="t" r="r" b="b"/>
            <a:pathLst>
              <a:path w="453389" h="523239">
                <a:moveTo>
                  <a:pt x="319919" y="411263"/>
                </a:moveTo>
                <a:lnTo>
                  <a:pt x="276478" y="448437"/>
                </a:lnTo>
                <a:lnTo>
                  <a:pt x="453008" y="522985"/>
                </a:lnTo>
                <a:lnTo>
                  <a:pt x="430636" y="432942"/>
                </a:lnTo>
                <a:lnTo>
                  <a:pt x="338454" y="432942"/>
                </a:lnTo>
                <a:lnTo>
                  <a:pt x="319919" y="411263"/>
                </a:lnTo>
                <a:close/>
              </a:path>
              <a:path w="453389" h="523239">
                <a:moveTo>
                  <a:pt x="363311" y="374130"/>
                </a:moveTo>
                <a:lnTo>
                  <a:pt x="319919" y="411263"/>
                </a:lnTo>
                <a:lnTo>
                  <a:pt x="338454" y="432942"/>
                </a:lnTo>
                <a:lnTo>
                  <a:pt x="381888" y="395858"/>
                </a:lnTo>
                <a:lnTo>
                  <a:pt x="363311" y="374130"/>
                </a:lnTo>
                <a:close/>
              </a:path>
              <a:path w="453389" h="523239">
                <a:moveTo>
                  <a:pt x="406780" y="336930"/>
                </a:moveTo>
                <a:lnTo>
                  <a:pt x="363311" y="374130"/>
                </a:lnTo>
                <a:lnTo>
                  <a:pt x="381888" y="395858"/>
                </a:lnTo>
                <a:lnTo>
                  <a:pt x="338454" y="432942"/>
                </a:lnTo>
                <a:lnTo>
                  <a:pt x="430636" y="432942"/>
                </a:lnTo>
                <a:lnTo>
                  <a:pt x="406780" y="336930"/>
                </a:lnTo>
                <a:close/>
              </a:path>
              <a:path w="453389" h="523239">
                <a:moveTo>
                  <a:pt x="43433" y="0"/>
                </a:moveTo>
                <a:lnTo>
                  <a:pt x="0" y="37083"/>
                </a:lnTo>
                <a:lnTo>
                  <a:pt x="319919" y="411263"/>
                </a:lnTo>
                <a:lnTo>
                  <a:pt x="363311" y="374130"/>
                </a:lnTo>
                <a:lnTo>
                  <a:pt x="434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3770" y="3211829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323850" y="0"/>
                </a:moveTo>
                <a:lnTo>
                  <a:pt x="271329" y="3289"/>
                </a:lnTo>
                <a:lnTo>
                  <a:pt x="221504" y="12813"/>
                </a:lnTo>
                <a:lnTo>
                  <a:pt x="175040" y="28056"/>
                </a:lnTo>
                <a:lnTo>
                  <a:pt x="132606" y="48499"/>
                </a:lnTo>
                <a:lnTo>
                  <a:pt x="94868" y="73628"/>
                </a:lnTo>
                <a:lnTo>
                  <a:pt x="62496" y="102924"/>
                </a:lnTo>
                <a:lnTo>
                  <a:pt x="36155" y="135872"/>
                </a:lnTo>
                <a:lnTo>
                  <a:pt x="16514" y="171955"/>
                </a:lnTo>
                <a:lnTo>
                  <a:pt x="4239" y="210657"/>
                </a:lnTo>
                <a:lnTo>
                  <a:pt x="0" y="251460"/>
                </a:lnTo>
                <a:lnTo>
                  <a:pt x="4239" y="292262"/>
                </a:lnTo>
                <a:lnTo>
                  <a:pt x="16514" y="330964"/>
                </a:lnTo>
                <a:lnTo>
                  <a:pt x="36155" y="367047"/>
                </a:lnTo>
                <a:lnTo>
                  <a:pt x="62496" y="399995"/>
                </a:lnTo>
                <a:lnTo>
                  <a:pt x="94869" y="429291"/>
                </a:lnTo>
                <a:lnTo>
                  <a:pt x="132606" y="454420"/>
                </a:lnTo>
                <a:lnTo>
                  <a:pt x="175040" y="474863"/>
                </a:lnTo>
                <a:lnTo>
                  <a:pt x="221504" y="490106"/>
                </a:lnTo>
                <a:lnTo>
                  <a:pt x="271329" y="499630"/>
                </a:lnTo>
                <a:lnTo>
                  <a:pt x="323850" y="502920"/>
                </a:lnTo>
                <a:lnTo>
                  <a:pt x="376370" y="499630"/>
                </a:lnTo>
                <a:lnTo>
                  <a:pt x="426195" y="490106"/>
                </a:lnTo>
                <a:lnTo>
                  <a:pt x="472659" y="474863"/>
                </a:lnTo>
                <a:lnTo>
                  <a:pt x="515093" y="454420"/>
                </a:lnTo>
                <a:lnTo>
                  <a:pt x="552831" y="429291"/>
                </a:lnTo>
                <a:lnTo>
                  <a:pt x="585203" y="399995"/>
                </a:lnTo>
                <a:lnTo>
                  <a:pt x="611544" y="367047"/>
                </a:lnTo>
                <a:lnTo>
                  <a:pt x="631185" y="330964"/>
                </a:lnTo>
                <a:lnTo>
                  <a:pt x="643460" y="292262"/>
                </a:lnTo>
                <a:lnTo>
                  <a:pt x="647700" y="251460"/>
                </a:lnTo>
                <a:lnTo>
                  <a:pt x="643460" y="210657"/>
                </a:lnTo>
                <a:lnTo>
                  <a:pt x="631185" y="171955"/>
                </a:lnTo>
                <a:lnTo>
                  <a:pt x="611544" y="135872"/>
                </a:lnTo>
                <a:lnTo>
                  <a:pt x="585203" y="102924"/>
                </a:lnTo>
                <a:lnTo>
                  <a:pt x="552831" y="73628"/>
                </a:lnTo>
                <a:lnTo>
                  <a:pt x="515093" y="48499"/>
                </a:lnTo>
                <a:lnTo>
                  <a:pt x="472659" y="28056"/>
                </a:lnTo>
                <a:lnTo>
                  <a:pt x="426195" y="12813"/>
                </a:lnTo>
                <a:lnTo>
                  <a:pt x="376370" y="3289"/>
                </a:lnTo>
                <a:lnTo>
                  <a:pt x="32385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93770" y="3211829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0" y="251460"/>
                </a:moveTo>
                <a:lnTo>
                  <a:pt x="4239" y="210657"/>
                </a:lnTo>
                <a:lnTo>
                  <a:pt x="16514" y="171955"/>
                </a:lnTo>
                <a:lnTo>
                  <a:pt x="36155" y="135872"/>
                </a:lnTo>
                <a:lnTo>
                  <a:pt x="62496" y="102924"/>
                </a:lnTo>
                <a:lnTo>
                  <a:pt x="94868" y="73628"/>
                </a:lnTo>
                <a:lnTo>
                  <a:pt x="132606" y="48499"/>
                </a:lnTo>
                <a:lnTo>
                  <a:pt x="175040" y="28056"/>
                </a:lnTo>
                <a:lnTo>
                  <a:pt x="221504" y="12813"/>
                </a:lnTo>
                <a:lnTo>
                  <a:pt x="271329" y="3289"/>
                </a:lnTo>
                <a:lnTo>
                  <a:pt x="323850" y="0"/>
                </a:lnTo>
                <a:lnTo>
                  <a:pt x="376370" y="3289"/>
                </a:lnTo>
                <a:lnTo>
                  <a:pt x="426195" y="12813"/>
                </a:lnTo>
                <a:lnTo>
                  <a:pt x="472659" y="28056"/>
                </a:lnTo>
                <a:lnTo>
                  <a:pt x="515093" y="48499"/>
                </a:lnTo>
                <a:lnTo>
                  <a:pt x="552831" y="73628"/>
                </a:lnTo>
                <a:lnTo>
                  <a:pt x="585203" y="102924"/>
                </a:lnTo>
                <a:lnTo>
                  <a:pt x="611544" y="135872"/>
                </a:lnTo>
                <a:lnTo>
                  <a:pt x="631185" y="171955"/>
                </a:lnTo>
                <a:lnTo>
                  <a:pt x="643460" y="210657"/>
                </a:lnTo>
                <a:lnTo>
                  <a:pt x="647700" y="251460"/>
                </a:lnTo>
                <a:lnTo>
                  <a:pt x="643460" y="292262"/>
                </a:lnTo>
                <a:lnTo>
                  <a:pt x="631185" y="330964"/>
                </a:lnTo>
                <a:lnTo>
                  <a:pt x="611544" y="367047"/>
                </a:lnTo>
                <a:lnTo>
                  <a:pt x="585203" y="399995"/>
                </a:lnTo>
                <a:lnTo>
                  <a:pt x="552831" y="429291"/>
                </a:lnTo>
                <a:lnTo>
                  <a:pt x="515093" y="454420"/>
                </a:lnTo>
                <a:lnTo>
                  <a:pt x="472659" y="474863"/>
                </a:lnTo>
                <a:lnTo>
                  <a:pt x="426195" y="490106"/>
                </a:lnTo>
                <a:lnTo>
                  <a:pt x="376370" y="499630"/>
                </a:lnTo>
                <a:lnTo>
                  <a:pt x="323850" y="502920"/>
                </a:lnTo>
                <a:lnTo>
                  <a:pt x="271329" y="499630"/>
                </a:lnTo>
                <a:lnTo>
                  <a:pt x="221504" y="490106"/>
                </a:lnTo>
                <a:lnTo>
                  <a:pt x="175040" y="474863"/>
                </a:lnTo>
                <a:lnTo>
                  <a:pt x="132606" y="454420"/>
                </a:lnTo>
                <a:lnTo>
                  <a:pt x="94868" y="429291"/>
                </a:lnTo>
                <a:lnTo>
                  <a:pt x="62496" y="399995"/>
                </a:lnTo>
                <a:lnTo>
                  <a:pt x="36155" y="367047"/>
                </a:lnTo>
                <a:lnTo>
                  <a:pt x="16514" y="330964"/>
                </a:lnTo>
                <a:lnTo>
                  <a:pt x="4239" y="292262"/>
                </a:lnTo>
                <a:lnTo>
                  <a:pt x="0" y="25146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05910" y="3262325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5928" y="2418588"/>
            <a:ext cx="721360" cy="216535"/>
          </a:xfrm>
          <a:custGeom>
            <a:avLst/>
            <a:gdLst/>
            <a:ahLst/>
            <a:cxnLst/>
            <a:rect l="l" t="t" r="r" b="b"/>
            <a:pathLst>
              <a:path w="721360" h="216535">
                <a:moveTo>
                  <a:pt x="540258" y="0"/>
                </a:moveTo>
                <a:lnTo>
                  <a:pt x="540258" y="54101"/>
                </a:lnTo>
                <a:lnTo>
                  <a:pt x="0" y="54101"/>
                </a:lnTo>
                <a:lnTo>
                  <a:pt x="0" y="162306"/>
                </a:lnTo>
                <a:lnTo>
                  <a:pt x="540258" y="162306"/>
                </a:lnTo>
                <a:lnTo>
                  <a:pt x="540258" y="216408"/>
                </a:lnTo>
                <a:lnTo>
                  <a:pt x="720851" y="108203"/>
                </a:lnTo>
                <a:lnTo>
                  <a:pt x="540258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6804" y="32110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956804" y="32110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88408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8408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1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0941" y="2690622"/>
            <a:ext cx="480059" cy="554990"/>
          </a:xfrm>
          <a:custGeom>
            <a:avLst/>
            <a:gdLst/>
            <a:ahLst/>
            <a:cxnLst/>
            <a:rect l="l" t="t" r="r" b="b"/>
            <a:pathLst>
              <a:path w="480060" h="554989">
                <a:moveTo>
                  <a:pt x="0" y="554736"/>
                </a:moveTo>
                <a:lnTo>
                  <a:pt x="48006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40552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8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8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1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40552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8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1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8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51041" y="2690622"/>
            <a:ext cx="274320" cy="524510"/>
          </a:xfrm>
          <a:custGeom>
            <a:avLst/>
            <a:gdLst/>
            <a:ahLst/>
            <a:cxnLst/>
            <a:rect l="l" t="t" r="r" b="b"/>
            <a:pathLst>
              <a:path w="274320" h="524510">
                <a:moveTo>
                  <a:pt x="0" y="0"/>
                </a:moveTo>
                <a:lnTo>
                  <a:pt x="274320" y="52425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21068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323850" y="0"/>
                </a:moveTo>
                <a:lnTo>
                  <a:pt x="271329" y="3300"/>
                </a:lnTo>
                <a:lnTo>
                  <a:pt x="221504" y="12856"/>
                </a:lnTo>
                <a:lnTo>
                  <a:pt x="175040" y="28148"/>
                </a:lnTo>
                <a:lnTo>
                  <a:pt x="132606" y="48658"/>
                </a:lnTo>
                <a:lnTo>
                  <a:pt x="94869" y="73866"/>
                </a:lnTo>
                <a:lnTo>
                  <a:pt x="62496" y="103254"/>
                </a:lnTo>
                <a:lnTo>
                  <a:pt x="36155" y="136302"/>
                </a:lnTo>
                <a:lnTo>
                  <a:pt x="16514" y="172492"/>
                </a:lnTo>
                <a:lnTo>
                  <a:pt x="4239" y="211305"/>
                </a:lnTo>
                <a:lnTo>
                  <a:pt x="0" y="252222"/>
                </a:lnTo>
                <a:lnTo>
                  <a:pt x="4239" y="293138"/>
                </a:lnTo>
                <a:lnTo>
                  <a:pt x="16514" y="331951"/>
                </a:lnTo>
                <a:lnTo>
                  <a:pt x="36155" y="368141"/>
                </a:lnTo>
                <a:lnTo>
                  <a:pt x="62496" y="401189"/>
                </a:lnTo>
                <a:lnTo>
                  <a:pt x="94869" y="430577"/>
                </a:lnTo>
                <a:lnTo>
                  <a:pt x="132606" y="455785"/>
                </a:lnTo>
                <a:lnTo>
                  <a:pt x="175040" y="476295"/>
                </a:lnTo>
                <a:lnTo>
                  <a:pt x="221504" y="491587"/>
                </a:lnTo>
                <a:lnTo>
                  <a:pt x="271329" y="501143"/>
                </a:lnTo>
                <a:lnTo>
                  <a:pt x="323850" y="504444"/>
                </a:lnTo>
                <a:lnTo>
                  <a:pt x="376370" y="501143"/>
                </a:lnTo>
                <a:lnTo>
                  <a:pt x="426195" y="491587"/>
                </a:lnTo>
                <a:lnTo>
                  <a:pt x="472659" y="476295"/>
                </a:lnTo>
                <a:lnTo>
                  <a:pt x="515093" y="455785"/>
                </a:lnTo>
                <a:lnTo>
                  <a:pt x="552830" y="430577"/>
                </a:lnTo>
                <a:lnTo>
                  <a:pt x="585203" y="401189"/>
                </a:lnTo>
                <a:lnTo>
                  <a:pt x="611544" y="368141"/>
                </a:lnTo>
                <a:lnTo>
                  <a:pt x="631185" y="331951"/>
                </a:lnTo>
                <a:lnTo>
                  <a:pt x="643460" y="293138"/>
                </a:lnTo>
                <a:lnTo>
                  <a:pt x="647700" y="252222"/>
                </a:lnTo>
                <a:lnTo>
                  <a:pt x="643460" y="211305"/>
                </a:lnTo>
                <a:lnTo>
                  <a:pt x="631185" y="172492"/>
                </a:lnTo>
                <a:lnTo>
                  <a:pt x="611544" y="136302"/>
                </a:lnTo>
                <a:lnTo>
                  <a:pt x="585203" y="103254"/>
                </a:lnTo>
                <a:lnTo>
                  <a:pt x="552830" y="73866"/>
                </a:lnTo>
                <a:lnTo>
                  <a:pt x="515093" y="48658"/>
                </a:lnTo>
                <a:lnTo>
                  <a:pt x="472659" y="28148"/>
                </a:lnTo>
                <a:lnTo>
                  <a:pt x="426195" y="12856"/>
                </a:lnTo>
                <a:lnTo>
                  <a:pt x="376370" y="330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21068" y="3212592"/>
            <a:ext cx="647700" cy="504825"/>
          </a:xfrm>
          <a:custGeom>
            <a:avLst/>
            <a:gdLst/>
            <a:ahLst/>
            <a:cxnLst/>
            <a:rect l="l" t="t" r="r" b="b"/>
            <a:pathLst>
              <a:path w="647700" h="504825">
                <a:moveTo>
                  <a:pt x="0" y="252222"/>
                </a:moveTo>
                <a:lnTo>
                  <a:pt x="4239" y="211305"/>
                </a:lnTo>
                <a:lnTo>
                  <a:pt x="16514" y="172492"/>
                </a:lnTo>
                <a:lnTo>
                  <a:pt x="36155" y="136302"/>
                </a:lnTo>
                <a:lnTo>
                  <a:pt x="62496" y="103254"/>
                </a:lnTo>
                <a:lnTo>
                  <a:pt x="94869" y="73866"/>
                </a:lnTo>
                <a:lnTo>
                  <a:pt x="132606" y="48658"/>
                </a:lnTo>
                <a:lnTo>
                  <a:pt x="175040" y="28148"/>
                </a:lnTo>
                <a:lnTo>
                  <a:pt x="221504" y="12856"/>
                </a:lnTo>
                <a:lnTo>
                  <a:pt x="271329" y="3300"/>
                </a:lnTo>
                <a:lnTo>
                  <a:pt x="323850" y="0"/>
                </a:lnTo>
                <a:lnTo>
                  <a:pt x="376370" y="3300"/>
                </a:lnTo>
                <a:lnTo>
                  <a:pt x="426195" y="12856"/>
                </a:lnTo>
                <a:lnTo>
                  <a:pt x="472659" y="28148"/>
                </a:lnTo>
                <a:lnTo>
                  <a:pt x="515093" y="48658"/>
                </a:lnTo>
                <a:lnTo>
                  <a:pt x="552830" y="73866"/>
                </a:lnTo>
                <a:lnTo>
                  <a:pt x="585203" y="103254"/>
                </a:lnTo>
                <a:lnTo>
                  <a:pt x="611544" y="136302"/>
                </a:lnTo>
                <a:lnTo>
                  <a:pt x="631185" y="172492"/>
                </a:lnTo>
                <a:lnTo>
                  <a:pt x="643460" y="211305"/>
                </a:lnTo>
                <a:lnTo>
                  <a:pt x="647700" y="252222"/>
                </a:lnTo>
                <a:lnTo>
                  <a:pt x="643460" y="293138"/>
                </a:lnTo>
                <a:lnTo>
                  <a:pt x="631185" y="331951"/>
                </a:lnTo>
                <a:lnTo>
                  <a:pt x="611544" y="368141"/>
                </a:lnTo>
                <a:lnTo>
                  <a:pt x="585203" y="401189"/>
                </a:lnTo>
                <a:lnTo>
                  <a:pt x="552830" y="430577"/>
                </a:lnTo>
                <a:lnTo>
                  <a:pt x="515093" y="455785"/>
                </a:lnTo>
                <a:lnTo>
                  <a:pt x="472659" y="476295"/>
                </a:lnTo>
                <a:lnTo>
                  <a:pt x="426195" y="491587"/>
                </a:lnTo>
                <a:lnTo>
                  <a:pt x="376370" y="501143"/>
                </a:lnTo>
                <a:lnTo>
                  <a:pt x="323850" y="504444"/>
                </a:lnTo>
                <a:lnTo>
                  <a:pt x="271329" y="501143"/>
                </a:lnTo>
                <a:lnTo>
                  <a:pt x="221504" y="491587"/>
                </a:lnTo>
                <a:lnTo>
                  <a:pt x="175040" y="476295"/>
                </a:lnTo>
                <a:lnTo>
                  <a:pt x="132606" y="455785"/>
                </a:lnTo>
                <a:lnTo>
                  <a:pt x="94869" y="430577"/>
                </a:lnTo>
                <a:lnTo>
                  <a:pt x="62496" y="401189"/>
                </a:lnTo>
                <a:lnTo>
                  <a:pt x="36155" y="368141"/>
                </a:lnTo>
                <a:lnTo>
                  <a:pt x="16514" y="331951"/>
                </a:lnTo>
                <a:lnTo>
                  <a:pt x="4239" y="293138"/>
                </a:lnTo>
                <a:lnTo>
                  <a:pt x="0" y="252222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986909" y="3237357"/>
            <a:ext cx="33864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65225" algn="l"/>
                <a:tab pos="2245995" algn="l"/>
                <a:tab pos="3147060" algn="l"/>
              </a:tabLst>
            </a:pPr>
            <a:r>
              <a:rPr sz="3200" b="1" dirty="0">
                <a:latin typeface="Arial"/>
                <a:cs typeface="Arial"/>
              </a:rPr>
              <a:t>2	5	7	8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11973" y="2751582"/>
            <a:ext cx="247015" cy="464820"/>
          </a:xfrm>
          <a:custGeom>
            <a:avLst/>
            <a:gdLst/>
            <a:ahLst/>
            <a:cxnLst/>
            <a:rect l="l" t="t" r="r" b="b"/>
            <a:pathLst>
              <a:path w="247015" h="464819">
                <a:moveTo>
                  <a:pt x="246887" y="0"/>
                </a:moveTo>
                <a:lnTo>
                  <a:pt x="0" y="4648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79364" y="2203704"/>
            <a:ext cx="577850" cy="506095"/>
          </a:xfrm>
          <a:custGeom>
            <a:avLst/>
            <a:gdLst/>
            <a:ahLst/>
            <a:cxnLst/>
            <a:rect l="l" t="t" r="r" b="b"/>
            <a:pathLst>
              <a:path w="577850" h="506094">
                <a:moveTo>
                  <a:pt x="288798" y="0"/>
                </a:moveTo>
                <a:lnTo>
                  <a:pt x="236882" y="4076"/>
                </a:lnTo>
                <a:lnTo>
                  <a:pt x="188021" y="15829"/>
                </a:lnTo>
                <a:lnTo>
                  <a:pt x="143030" y="34544"/>
                </a:lnTo>
                <a:lnTo>
                  <a:pt x="102723" y="59504"/>
                </a:lnTo>
                <a:lnTo>
                  <a:pt x="67917" y="89997"/>
                </a:lnTo>
                <a:lnTo>
                  <a:pt x="39426" y="125306"/>
                </a:lnTo>
                <a:lnTo>
                  <a:pt x="18066" y="164717"/>
                </a:lnTo>
                <a:lnTo>
                  <a:pt x="4652" y="207514"/>
                </a:lnTo>
                <a:lnTo>
                  <a:pt x="0" y="252984"/>
                </a:lnTo>
                <a:lnTo>
                  <a:pt x="4652" y="298453"/>
                </a:lnTo>
                <a:lnTo>
                  <a:pt x="18066" y="341250"/>
                </a:lnTo>
                <a:lnTo>
                  <a:pt x="39426" y="380661"/>
                </a:lnTo>
                <a:lnTo>
                  <a:pt x="67917" y="415970"/>
                </a:lnTo>
                <a:lnTo>
                  <a:pt x="102723" y="446463"/>
                </a:lnTo>
                <a:lnTo>
                  <a:pt x="143030" y="471424"/>
                </a:lnTo>
                <a:lnTo>
                  <a:pt x="188021" y="490138"/>
                </a:lnTo>
                <a:lnTo>
                  <a:pt x="236882" y="501891"/>
                </a:lnTo>
                <a:lnTo>
                  <a:pt x="288798" y="505968"/>
                </a:lnTo>
                <a:lnTo>
                  <a:pt x="340713" y="501891"/>
                </a:lnTo>
                <a:lnTo>
                  <a:pt x="389574" y="490138"/>
                </a:lnTo>
                <a:lnTo>
                  <a:pt x="434565" y="471424"/>
                </a:lnTo>
                <a:lnTo>
                  <a:pt x="474872" y="446463"/>
                </a:lnTo>
                <a:lnTo>
                  <a:pt x="509678" y="415970"/>
                </a:lnTo>
                <a:lnTo>
                  <a:pt x="538169" y="380661"/>
                </a:lnTo>
                <a:lnTo>
                  <a:pt x="559529" y="341250"/>
                </a:lnTo>
                <a:lnTo>
                  <a:pt x="572943" y="298453"/>
                </a:lnTo>
                <a:lnTo>
                  <a:pt x="577596" y="252984"/>
                </a:lnTo>
                <a:lnTo>
                  <a:pt x="572943" y="207514"/>
                </a:lnTo>
                <a:lnTo>
                  <a:pt x="559529" y="164717"/>
                </a:lnTo>
                <a:lnTo>
                  <a:pt x="538169" y="125306"/>
                </a:lnTo>
                <a:lnTo>
                  <a:pt x="509678" y="89997"/>
                </a:lnTo>
                <a:lnTo>
                  <a:pt x="474872" y="59504"/>
                </a:lnTo>
                <a:lnTo>
                  <a:pt x="434565" y="34544"/>
                </a:lnTo>
                <a:lnTo>
                  <a:pt x="389574" y="15829"/>
                </a:lnTo>
                <a:lnTo>
                  <a:pt x="340713" y="4076"/>
                </a:lnTo>
                <a:lnTo>
                  <a:pt x="28879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79364" y="2203704"/>
            <a:ext cx="577850" cy="506095"/>
          </a:xfrm>
          <a:custGeom>
            <a:avLst/>
            <a:gdLst/>
            <a:ahLst/>
            <a:cxnLst/>
            <a:rect l="l" t="t" r="r" b="b"/>
            <a:pathLst>
              <a:path w="577850" h="506094">
                <a:moveTo>
                  <a:pt x="0" y="252984"/>
                </a:moveTo>
                <a:lnTo>
                  <a:pt x="4652" y="207514"/>
                </a:lnTo>
                <a:lnTo>
                  <a:pt x="18066" y="164717"/>
                </a:lnTo>
                <a:lnTo>
                  <a:pt x="39426" y="125306"/>
                </a:lnTo>
                <a:lnTo>
                  <a:pt x="67917" y="89997"/>
                </a:lnTo>
                <a:lnTo>
                  <a:pt x="102723" y="59504"/>
                </a:lnTo>
                <a:lnTo>
                  <a:pt x="143030" y="34543"/>
                </a:lnTo>
                <a:lnTo>
                  <a:pt x="188021" y="15829"/>
                </a:lnTo>
                <a:lnTo>
                  <a:pt x="236882" y="4076"/>
                </a:lnTo>
                <a:lnTo>
                  <a:pt x="288798" y="0"/>
                </a:lnTo>
                <a:lnTo>
                  <a:pt x="340713" y="4076"/>
                </a:lnTo>
                <a:lnTo>
                  <a:pt x="389574" y="15829"/>
                </a:lnTo>
                <a:lnTo>
                  <a:pt x="434565" y="34544"/>
                </a:lnTo>
                <a:lnTo>
                  <a:pt x="474872" y="59504"/>
                </a:lnTo>
                <a:lnTo>
                  <a:pt x="509678" y="89997"/>
                </a:lnTo>
                <a:lnTo>
                  <a:pt x="538169" y="125306"/>
                </a:lnTo>
                <a:lnTo>
                  <a:pt x="559529" y="164717"/>
                </a:lnTo>
                <a:lnTo>
                  <a:pt x="572943" y="207514"/>
                </a:lnTo>
                <a:lnTo>
                  <a:pt x="577596" y="252984"/>
                </a:lnTo>
                <a:lnTo>
                  <a:pt x="572943" y="298453"/>
                </a:lnTo>
                <a:lnTo>
                  <a:pt x="559529" y="341250"/>
                </a:lnTo>
                <a:lnTo>
                  <a:pt x="538169" y="380661"/>
                </a:lnTo>
                <a:lnTo>
                  <a:pt x="509678" y="415970"/>
                </a:lnTo>
                <a:lnTo>
                  <a:pt x="474872" y="446463"/>
                </a:lnTo>
                <a:lnTo>
                  <a:pt x="434565" y="471424"/>
                </a:lnTo>
                <a:lnTo>
                  <a:pt x="389574" y="490138"/>
                </a:lnTo>
                <a:lnTo>
                  <a:pt x="340713" y="501891"/>
                </a:lnTo>
                <a:lnTo>
                  <a:pt x="288798" y="505968"/>
                </a:lnTo>
                <a:lnTo>
                  <a:pt x="236882" y="501891"/>
                </a:lnTo>
                <a:lnTo>
                  <a:pt x="188021" y="490138"/>
                </a:lnTo>
                <a:lnTo>
                  <a:pt x="143030" y="471424"/>
                </a:lnTo>
                <a:lnTo>
                  <a:pt x="102723" y="446463"/>
                </a:lnTo>
                <a:lnTo>
                  <a:pt x="67917" y="415970"/>
                </a:lnTo>
                <a:lnTo>
                  <a:pt x="39426" y="380661"/>
                </a:lnTo>
                <a:lnTo>
                  <a:pt x="18066" y="341250"/>
                </a:lnTo>
                <a:lnTo>
                  <a:pt x="4652" y="298453"/>
                </a:lnTo>
                <a:lnTo>
                  <a:pt x="0" y="25298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206804" y="2229104"/>
            <a:ext cx="4789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49775" algn="l"/>
              </a:tabLst>
            </a:pPr>
            <a:r>
              <a:rPr sz="3200" b="1" dirty="0">
                <a:latin typeface="Arial"/>
                <a:cs typeface="Arial"/>
              </a:rPr>
              <a:t>6	6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71844" y="12679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71844" y="1267967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536817" y="1292097"/>
            <a:ext cx="2520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008370" y="1732026"/>
            <a:ext cx="536575" cy="523240"/>
          </a:xfrm>
          <a:custGeom>
            <a:avLst/>
            <a:gdLst/>
            <a:ahLst/>
            <a:cxnLst/>
            <a:rect l="l" t="t" r="r" b="b"/>
            <a:pathLst>
              <a:path w="536575" h="523239">
                <a:moveTo>
                  <a:pt x="0" y="522732"/>
                </a:moveTo>
                <a:lnTo>
                  <a:pt x="536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07530" y="1658873"/>
            <a:ext cx="638810" cy="668020"/>
          </a:xfrm>
          <a:custGeom>
            <a:avLst/>
            <a:gdLst/>
            <a:ahLst/>
            <a:cxnLst/>
            <a:rect l="l" t="t" r="r" b="b"/>
            <a:pathLst>
              <a:path w="638809" h="668019">
                <a:moveTo>
                  <a:pt x="638555" y="66751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14309" y="2707385"/>
            <a:ext cx="431800" cy="504825"/>
          </a:xfrm>
          <a:custGeom>
            <a:avLst/>
            <a:gdLst/>
            <a:ahLst/>
            <a:cxnLst/>
            <a:rect l="l" t="t" r="r" b="b"/>
            <a:pathLst>
              <a:path w="431800" h="504825">
                <a:moveTo>
                  <a:pt x="0" y="0"/>
                </a:moveTo>
                <a:lnTo>
                  <a:pt x="431292" y="50444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09866" y="2276094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19">
                <a:moveTo>
                  <a:pt x="323850" y="0"/>
                </a:moveTo>
                <a:lnTo>
                  <a:pt x="271329" y="3289"/>
                </a:lnTo>
                <a:lnTo>
                  <a:pt x="221504" y="12813"/>
                </a:lnTo>
                <a:lnTo>
                  <a:pt x="175040" y="28056"/>
                </a:lnTo>
                <a:lnTo>
                  <a:pt x="132606" y="48499"/>
                </a:lnTo>
                <a:lnTo>
                  <a:pt x="94868" y="73628"/>
                </a:lnTo>
                <a:lnTo>
                  <a:pt x="62496" y="102924"/>
                </a:lnTo>
                <a:lnTo>
                  <a:pt x="36155" y="135872"/>
                </a:lnTo>
                <a:lnTo>
                  <a:pt x="16514" y="171955"/>
                </a:lnTo>
                <a:lnTo>
                  <a:pt x="4239" y="210657"/>
                </a:lnTo>
                <a:lnTo>
                  <a:pt x="0" y="251459"/>
                </a:lnTo>
                <a:lnTo>
                  <a:pt x="4239" y="292262"/>
                </a:lnTo>
                <a:lnTo>
                  <a:pt x="16514" y="330964"/>
                </a:lnTo>
                <a:lnTo>
                  <a:pt x="36155" y="367047"/>
                </a:lnTo>
                <a:lnTo>
                  <a:pt x="62496" y="399995"/>
                </a:lnTo>
                <a:lnTo>
                  <a:pt x="94869" y="429291"/>
                </a:lnTo>
                <a:lnTo>
                  <a:pt x="132606" y="454420"/>
                </a:lnTo>
                <a:lnTo>
                  <a:pt x="175040" y="474863"/>
                </a:lnTo>
                <a:lnTo>
                  <a:pt x="221504" y="490106"/>
                </a:lnTo>
                <a:lnTo>
                  <a:pt x="271329" y="499630"/>
                </a:lnTo>
                <a:lnTo>
                  <a:pt x="323850" y="502919"/>
                </a:lnTo>
                <a:lnTo>
                  <a:pt x="376370" y="499630"/>
                </a:lnTo>
                <a:lnTo>
                  <a:pt x="426195" y="490106"/>
                </a:lnTo>
                <a:lnTo>
                  <a:pt x="472659" y="474863"/>
                </a:lnTo>
                <a:lnTo>
                  <a:pt x="515093" y="454420"/>
                </a:lnTo>
                <a:lnTo>
                  <a:pt x="552830" y="429291"/>
                </a:lnTo>
                <a:lnTo>
                  <a:pt x="585203" y="399995"/>
                </a:lnTo>
                <a:lnTo>
                  <a:pt x="611544" y="367047"/>
                </a:lnTo>
                <a:lnTo>
                  <a:pt x="631185" y="330964"/>
                </a:lnTo>
                <a:lnTo>
                  <a:pt x="643460" y="292262"/>
                </a:lnTo>
                <a:lnTo>
                  <a:pt x="647700" y="251459"/>
                </a:lnTo>
                <a:lnTo>
                  <a:pt x="643460" y="210657"/>
                </a:lnTo>
                <a:lnTo>
                  <a:pt x="631185" y="171955"/>
                </a:lnTo>
                <a:lnTo>
                  <a:pt x="611544" y="135872"/>
                </a:lnTo>
                <a:lnTo>
                  <a:pt x="585203" y="102924"/>
                </a:lnTo>
                <a:lnTo>
                  <a:pt x="552830" y="73628"/>
                </a:lnTo>
                <a:lnTo>
                  <a:pt x="515093" y="48499"/>
                </a:lnTo>
                <a:lnTo>
                  <a:pt x="472659" y="28056"/>
                </a:lnTo>
                <a:lnTo>
                  <a:pt x="426195" y="12813"/>
                </a:lnTo>
                <a:lnTo>
                  <a:pt x="376370" y="3289"/>
                </a:lnTo>
                <a:lnTo>
                  <a:pt x="32385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09866" y="2276094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19">
                <a:moveTo>
                  <a:pt x="0" y="251459"/>
                </a:moveTo>
                <a:lnTo>
                  <a:pt x="4239" y="210657"/>
                </a:lnTo>
                <a:lnTo>
                  <a:pt x="16514" y="171955"/>
                </a:lnTo>
                <a:lnTo>
                  <a:pt x="36155" y="135872"/>
                </a:lnTo>
                <a:lnTo>
                  <a:pt x="62496" y="102924"/>
                </a:lnTo>
                <a:lnTo>
                  <a:pt x="94869" y="73628"/>
                </a:lnTo>
                <a:lnTo>
                  <a:pt x="132606" y="48499"/>
                </a:lnTo>
                <a:lnTo>
                  <a:pt x="175040" y="28056"/>
                </a:lnTo>
                <a:lnTo>
                  <a:pt x="221504" y="12813"/>
                </a:lnTo>
                <a:lnTo>
                  <a:pt x="271329" y="3289"/>
                </a:lnTo>
                <a:lnTo>
                  <a:pt x="323850" y="0"/>
                </a:lnTo>
                <a:lnTo>
                  <a:pt x="376370" y="3289"/>
                </a:lnTo>
                <a:lnTo>
                  <a:pt x="426195" y="12813"/>
                </a:lnTo>
                <a:lnTo>
                  <a:pt x="472659" y="28056"/>
                </a:lnTo>
                <a:lnTo>
                  <a:pt x="515093" y="48499"/>
                </a:lnTo>
                <a:lnTo>
                  <a:pt x="552830" y="73628"/>
                </a:lnTo>
                <a:lnTo>
                  <a:pt x="585203" y="102924"/>
                </a:lnTo>
                <a:lnTo>
                  <a:pt x="611544" y="135872"/>
                </a:lnTo>
                <a:lnTo>
                  <a:pt x="631185" y="171955"/>
                </a:lnTo>
                <a:lnTo>
                  <a:pt x="643460" y="210657"/>
                </a:lnTo>
                <a:lnTo>
                  <a:pt x="647700" y="251459"/>
                </a:lnTo>
                <a:lnTo>
                  <a:pt x="643460" y="292262"/>
                </a:lnTo>
                <a:lnTo>
                  <a:pt x="631185" y="330964"/>
                </a:lnTo>
                <a:lnTo>
                  <a:pt x="611544" y="367047"/>
                </a:lnTo>
                <a:lnTo>
                  <a:pt x="585203" y="399995"/>
                </a:lnTo>
                <a:lnTo>
                  <a:pt x="552830" y="429291"/>
                </a:lnTo>
                <a:lnTo>
                  <a:pt x="515093" y="454420"/>
                </a:lnTo>
                <a:lnTo>
                  <a:pt x="472659" y="474863"/>
                </a:lnTo>
                <a:lnTo>
                  <a:pt x="426195" y="490106"/>
                </a:lnTo>
                <a:lnTo>
                  <a:pt x="376370" y="499630"/>
                </a:lnTo>
                <a:lnTo>
                  <a:pt x="323850" y="502919"/>
                </a:lnTo>
                <a:lnTo>
                  <a:pt x="271329" y="499630"/>
                </a:lnTo>
                <a:lnTo>
                  <a:pt x="221504" y="490106"/>
                </a:lnTo>
                <a:lnTo>
                  <a:pt x="175040" y="474863"/>
                </a:lnTo>
                <a:lnTo>
                  <a:pt x="132606" y="454420"/>
                </a:lnTo>
                <a:lnTo>
                  <a:pt x="94869" y="429291"/>
                </a:lnTo>
                <a:lnTo>
                  <a:pt x="62496" y="399995"/>
                </a:lnTo>
                <a:lnTo>
                  <a:pt x="36155" y="367047"/>
                </a:lnTo>
                <a:lnTo>
                  <a:pt x="16514" y="330964"/>
                </a:lnTo>
                <a:lnTo>
                  <a:pt x="4239" y="292262"/>
                </a:lnTo>
                <a:lnTo>
                  <a:pt x="0" y="251459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22895" y="2327529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06367" y="6021323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288036" y="0"/>
                </a:moveTo>
                <a:lnTo>
                  <a:pt x="236247" y="4075"/>
                </a:lnTo>
                <a:lnTo>
                  <a:pt x="187509" y="15826"/>
                </a:lnTo>
                <a:lnTo>
                  <a:pt x="142635" y="34538"/>
                </a:lnTo>
                <a:lnTo>
                  <a:pt x="102436" y="59496"/>
                </a:lnTo>
                <a:lnTo>
                  <a:pt x="67724" y="89987"/>
                </a:lnTo>
                <a:lnTo>
                  <a:pt x="39313" y="125295"/>
                </a:lnTo>
                <a:lnTo>
                  <a:pt x="18014" y="164707"/>
                </a:lnTo>
                <a:lnTo>
                  <a:pt x="4638" y="207508"/>
                </a:lnTo>
                <a:lnTo>
                  <a:pt x="0" y="252983"/>
                </a:lnTo>
                <a:lnTo>
                  <a:pt x="4638" y="298456"/>
                </a:lnTo>
                <a:lnTo>
                  <a:pt x="18014" y="341255"/>
                </a:lnTo>
                <a:lnTo>
                  <a:pt x="39313" y="380666"/>
                </a:lnTo>
                <a:lnTo>
                  <a:pt x="67724" y="415975"/>
                </a:lnTo>
                <a:lnTo>
                  <a:pt x="102436" y="446467"/>
                </a:lnTo>
                <a:lnTo>
                  <a:pt x="142635" y="471426"/>
                </a:lnTo>
                <a:lnTo>
                  <a:pt x="187509" y="490139"/>
                </a:lnTo>
                <a:lnTo>
                  <a:pt x="236247" y="501891"/>
                </a:lnTo>
                <a:lnTo>
                  <a:pt x="288036" y="505967"/>
                </a:lnTo>
                <a:lnTo>
                  <a:pt x="339824" y="501891"/>
                </a:lnTo>
                <a:lnTo>
                  <a:pt x="388562" y="490139"/>
                </a:lnTo>
                <a:lnTo>
                  <a:pt x="433436" y="471426"/>
                </a:lnTo>
                <a:lnTo>
                  <a:pt x="473635" y="446467"/>
                </a:lnTo>
                <a:lnTo>
                  <a:pt x="508347" y="415975"/>
                </a:lnTo>
                <a:lnTo>
                  <a:pt x="536758" y="380666"/>
                </a:lnTo>
                <a:lnTo>
                  <a:pt x="558057" y="341255"/>
                </a:lnTo>
                <a:lnTo>
                  <a:pt x="571433" y="298456"/>
                </a:lnTo>
                <a:lnTo>
                  <a:pt x="576072" y="252983"/>
                </a:lnTo>
                <a:lnTo>
                  <a:pt x="571433" y="207508"/>
                </a:lnTo>
                <a:lnTo>
                  <a:pt x="558057" y="164707"/>
                </a:lnTo>
                <a:lnTo>
                  <a:pt x="536758" y="125295"/>
                </a:lnTo>
                <a:lnTo>
                  <a:pt x="508347" y="89987"/>
                </a:lnTo>
                <a:lnTo>
                  <a:pt x="473635" y="59496"/>
                </a:lnTo>
                <a:lnTo>
                  <a:pt x="433436" y="34538"/>
                </a:lnTo>
                <a:lnTo>
                  <a:pt x="388562" y="15826"/>
                </a:lnTo>
                <a:lnTo>
                  <a:pt x="339824" y="4075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06367" y="6021323"/>
            <a:ext cx="576580" cy="506095"/>
          </a:xfrm>
          <a:custGeom>
            <a:avLst/>
            <a:gdLst/>
            <a:ahLst/>
            <a:cxnLst/>
            <a:rect l="l" t="t" r="r" b="b"/>
            <a:pathLst>
              <a:path w="576579" h="506095">
                <a:moveTo>
                  <a:pt x="0" y="252983"/>
                </a:moveTo>
                <a:lnTo>
                  <a:pt x="4638" y="207508"/>
                </a:lnTo>
                <a:lnTo>
                  <a:pt x="18014" y="164707"/>
                </a:lnTo>
                <a:lnTo>
                  <a:pt x="39313" y="125295"/>
                </a:lnTo>
                <a:lnTo>
                  <a:pt x="67724" y="89987"/>
                </a:lnTo>
                <a:lnTo>
                  <a:pt x="102436" y="59496"/>
                </a:lnTo>
                <a:lnTo>
                  <a:pt x="142635" y="34538"/>
                </a:lnTo>
                <a:lnTo>
                  <a:pt x="187509" y="15826"/>
                </a:lnTo>
                <a:lnTo>
                  <a:pt x="236247" y="4075"/>
                </a:lnTo>
                <a:lnTo>
                  <a:pt x="288036" y="0"/>
                </a:lnTo>
                <a:lnTo>
                  <a:pt x="339824" y="4075"/>
                </a:lnTo>
                <a:lnTo>
                  <a:pt x="388562" y="15826"/>
                </a:lnTo>
                <a:lnTo>
                  <a:pt x="433436" y="34538"/>
                </a:lnTo>
                <a:lnTo>
                  <a:pt x="473635" y="59496"/>
                </a:lnTo>
                <a:lnTo>
                  <a:pt x="508347" y="89987"/>
                </a:lnTo>
                <a:lnTo>
                  <a:pt x="536758" y="125295"/>
                </a:lnTo>
                <a:lnTo>
                  <a:pt x="558057" y="164707"/>
                </a:lnTo>
                <a:lnTo>
                  <a:pt x="571433" y="207508"/>
                </a:lnTo>
                <a:lnTo>
                  <a:pt x="576072" y="252983"/>
                </a:lnTo>
                <a:lnTo>
                  <a:pt x="571433" y="298456"/>
                </a:lnTo>
                <a:lnTo>
                  <a:pt x="558057" y="341255"/>
                </a:lnTo>
                <a:lnTo>
                  <a:pt x="536758" y="380666"/>
                </a:lnTo>
                <a:lnTo>
                  <a:pt x="508347" y="415975"/>
                </a:lnTo>
                <a:lnTo>
                  <a:pt x="473635" y="446467"/>
                </a:lnTo>
                <a:lnTo>
                  <a:pt x="433436" y="471426"/>
                </a:lnTo>
                <a:lnTo>
                  <a:pt x="388562" y="490139"/>
                </a:lnTo>
                <a:lnTo>
                  <a:pt x="339824" y="501891"/>
                </a:lnTo>
                <a:lnTo>
                  <a:pt x="288036" y="505967"/>
                </a:lnTo>
                <a:lnTo>
                  <a:pt x="236247" y="501891"/>
                </a:lnTo>
                <a:lnTo>
                  <a:pt x="187509" y="490139"/>
                </a:lnTo>
                <a:lnTo>
                  <a:pt x="142635" y="471426"/>
                </a:lnTo>
                <a:lnTo>
                  <a:pt x="102436" y="446467"/>
                </a:lnTo>
                <a:lnTo>
                  <a:pt x="67724" y="415975"/>
                </a:lnTo>
                <a:lnTo>
                  <a:pt x="39313" y="380666"/>
                </a:lnTo>
                <a:lnTo>
                  <a:pt x="18014" y="341255"/>
                </a:lnTo>
                <a:lnTo>
                  <a:pt x="4638" y="298456"/>
                </a:lnTo>
                <a:lnTo>
                  <a:pt x="0" y="252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37972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50" y="0"/>
                </a:moveTo>
                <a:lnTo>
                  <a:pt x="271320" y="3310"/>
                </a:lnTo>
                <a:lnTo>
                  <a:pt x="221489" y="12896"/>
                </a:lnTo>
                <a:lnTo>
                  <a:pt x="175023" y="28236"/>
                </a:lnTo>
                <a:lnTo>
                  <a:pt x="132589" y="48809"/>
                </a:lnTo>
                <a:lnTo>
                  <a:pt x="94854" y="74094"/>
                </a:lnTo>
                <a:lnTo>
                  <a:pt x="62485" y="103572"/>
                </a:lnTo>
                <a:lnTo>
                  <a:pt x="36148" y="136720"/>
                </a:lnTo>
                <a:lnTo>
                  <a:pt x="16510" y="173019"/>
                </a:lnTo>
                <a:lnTo>
                  <a:pt x="4238" y="211947"/>
                </a:lnTo>
                <a:lnTo>
                  <a:pt x="0" y="252983"/>
                </a:lnTo>
                <a:lnTo>
                  <a:pt x="4238" y="294017"/>
                </a:lnTo>
                <a:lnTo>
                  <a:pt x="16510" y="332944"/>
                </a:lnTo>
                <a:lnTo>
                  <a:pt x="36148" y="369241"/>
                </a:lnTo>
                <a:lnTo>
                  <a:pt x="62485" y="402390"/>
                </a:lnTo>
                <a:lnTo>
                  <a:pt x="94854" y="431868"/>
                </a:lnTo>
                <a:lnTo>
                  <a:pt x="132589" y="457154"/>
                </a:lnTo>
                <a:lnTo>
                  <a:pt x="175023" y="477729"/>
                </a:lnTo>
                <a:lnTo>
                  <a:pt x="221489" y="493070"/>
                </a:lnTo>
                <a:lnTo>
                  <a:pt x="271320" y="502656"/>
                </a:lnTo>
                <a:lnTo>
                  <a:pt x="323850" y="505967"/>
                </a:lnTo>
                <a:lnTo>
                  <a:pt x="376379" y="502656"/>
                </a:lnTo>
                <a:lnTo>
                  <a:pt x="426210" y="493070"/>
                </a:lnTo>
                <a:lnTo>
                  <a:pt x="472676" y="477729"/>
                </a:lnTo>
                <a:lnTo>
                  <a:pt x="515110" y="457154"/>
                </a:lnTo>
                <a:lnTo>
                  <a:pt x="552845" y="431868"/>
                </a:lnTo>
                <a:lnTo>
                  <a:pt x="585214" y="402390"/>
                </a:lnTo>
                <a:lnTo>
                  <a:pt x="611551" y="369241"/>
                </a:lnTo>
                <a:lnTo>
                  <a:pt x="631189" y="332944"/>
                </a:lnTo>
                <a:lnTo>
                  <a:pt x="643461" y="294017"/>
                </a:lnTo>
                <a:lnTo>
                  <a:pt x="647700" y="252983"/>
                </a:lnTo>
                <a:lnTo>
                  <a:pt x="643461" y="211947"/>
                </a:lnTo>
                <a:lnTo>
                  <a:pt x="631189" y="173019"/>
                </a:lnTo>
                <a:lnTo>
                  <a:pt x="611551" y="136720"/>
                </a:lnTo>
                <a:lnTo>
                  <a:pt x="585214" y="103572"/>
                </a:lnTo>
                <a:lnTo>
                  <a:pt x="552845" y="74094"/>
                </a:lnTo>
                <a:lnTo>
                  <a:pt x="515110" y="48809"/>
                </a:lnTo>
                <a:lnTo>
                  <a:pt x="472676" y="28236"/>
                </a:lnTo>
                <a:lnTo>
                  <a:pt x="426210" y="12896"/>
                </a:lnTo>
                <a:lnTo>
                  <a:pt x="376379" y="331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7972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3"/>
                </a:moveTo>
                <a:lnTo>
                  <a:pt x="4238" y="211947"/>
                </a:lnTo>
                <a:lnTo>
                  <a:pt x="16510" y="173019"/>
                </a:lnTo>
                <a:lnTo>
                  <a:pt x="36148" y="136720"/>
                </a:lnTo>
                <a:lnTo>
                  <a:pt x="62485" y="103572"/>
                </a:lnTo>
                <a:lnTo>
                  <a:pt x="94854" y="74094"/>
                </a:lnTo>
                <a:lnTo>
                  <a:pt x="132589" y="48809"/>
                </a:lnTo>
                <a:lnTo>
                  <a:pt x="175023" y="28236"/>
                </a:lnTo>
                <a:lnTo>
                  <a:pt x="221489" y="12896"/>
                </a:lnTo>
                <a:lnTo>
                  <a:pt x="271320" y="3310"/>
                </a:lnTo>
                <a:lnTo>
                  <a:pt x="323850" y="0"/>
                </a:lnTo>
                <a:lnTo>
                  <a:pt x="376379" y="3310"/>
                </a:lnTo>
                <a:lnTo>
                  <a:pt x="426210" y="12896"/>
                </a:lnTo>
                <a:lnTo>
                  <a:pt x="472676" y="28236"/>
                </a:lnTo>
                <a:lnTo>
                  <a:pt x="515110" y="48809"/>
                </a:lnTo>
                <a:lnTo>
                  <a:pt x="552845" y="74094"/>
                </a:lnTo>
                <a:lnTo>
                  <a:pt x="585214" y="103572"/>
                </a:lnTo>
                <a:lnTo>
                  <a:pt x="611551" y="136720"/>
                </a:lnTo>
                <a:lnTo>
                  <a:pt x="631189" y="173019"/>
                </a:lnTo>
                <a:lnTo>
                  <a:pt x="643461" y="211947"/>
                </a:lnTo>
                <a:lnTo>
                  <a:pt x="647700" y="252983"/>
                </a:lnTo>
                <a:lnTo>
                  <a:pt x="643461" y="294017"/>
                </a:lnTo>
                <a:lnTo>
                  <a:pt x="631189" y="332944"/>
                </a:lnTo>
                <a:lnTo>
                  <a:pt x="611551" y="369241"/>
                </a:lnTo>
                <a:lnTo>
                  <a:pt x="585214" y="402390"/>
                </a:lnTo>
                <a:lnTo>
                  <a:pt x="552845" y="431868"/>
                </a:lnTo>
                <a:lnTo>
                  <a:pt x="515110" y="457154"/>
                </a:lnTo>
                <a:lnTo>
                  <a:pt x="472676" y="477729"/>
                </a:lnTo>
                <a:lnTo>
                  <a:pt x="426210" y="493070"/>
                </a:lnTo>
                <a:lnTo>
                  <a:pt x="376379" y="502656"/>
                </a:lnTo>
                <a:lnTo>
                  <a:pt x="323850" y="505967"/>
                </a:lnTo>
                <a:lnTo>
                  <a:pt x="271320" y="502656"/>
                </a:lnTo>
                <a:lnTo>
                  <a:pt x="221489" y="493070"/>
                </a:lnTo>
                <a:lnTo>
                  <a:pt x="175023" y="477729"/>
                </a:lnTo>
                <a:lnTo>
                  <a:pt x="132589" y="457154"/>
                </a:lnTo>
                <a:lnTo>
                  <a:pt x="94854" y="431868"/>
                </a:lnTo>
                <a:lnTo>
                  <a:pt x="62485" y="402390"/>
                </a:lnTo>
                <a:lnTo>
                  <a:pt x="36148" y="369241"/>
                </a:lnTo>
                <a:lnTo>
                  <a:pt x="16510" y="332944"/>
                </a:lnTo>
                <a:lnTo>
                  <a:pt x="4238" y="294017"/>
                </a:lnTo>
                <a:lnTo>
                  <a:pt x="0" y="252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6498" y="6047638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00505" y="5500878"/>
            <a:ext cx="481965" cy="553720"/>
          </a:xfrm>
          <a:custGeom>
            <a:avLst/>
            <a:gdLst/>
            <a:ahLst/>
            <a:cxnLst/>
            <a:rect l="l" t="t" r="r" b="b"/>
            <a:pathLst>
              <a:path w="481965" h="553720">
                <a:moveTo>
                  <a:pt x="0" y="553212"/>
                </a:moveTo>
                <a:lnTo>
                  <a:pt x="48158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0116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50" y="0"/>
                </a:moveTo>
                <a:lnTo>
                  <a:pt x="271329" y="3310"/>
                </a:lnTo>
                <a:lnTo>
                  <a:pt x="221504" y="12896"/>
                </a:lnTo>
                <a:lnTo>
                  <a:pt x="175040" y="28236"/>
                </a:lnTo>
                <a:lnTo>
                  <a:pt x="132606" y="48809"/>
                </a:lnTo>
                <a:lnTo>
                  <a:pt x="94868" y="74094"/>
                </a:lnTo>
                <a:lnTo>
                  <a:pt x="62496" y="103572"/>
                </a:lnTo>
                <a:lnTo>
                  <a:pt x="36155" y="136720"/>
                </a:lnTo>
                <a:lnTo>
                  <a:pt x="16514" y="173019"/>
                </a:lnTo>
                <a:lnTo>
                  <a:pt x="4239" y="211947"/>
                </a:lnTo>
                <a:lnTo>
                  <a:pt x="0" y="252983"/>
                </a:lnTo>
                <a:lnTo>
                  <a:pt x="4239" y="294017"/>
                </a:lnTo>
                <a:lnTo>
                  <a:pt x="16514" y="332944"/>
                </a:lnTo>
                <a:lnTo>
                  <a:pt x="36155" y="369241"/>
                </a:lnTo>
                <a:lnTo>
                  <a:pt x="62496" y="402390"/>
                </a:lnTo>
                <a:lnTo>
                  <a:pt x="94868" y="431868"/>
                </a:lnTo>
                <a:lnTo>
                  <a:pt x="132606" y="457154"/>
                </a:lnTo>
                <a:lnTo>
                  <a:pt x="175040" y="477729"/>
                </a:lnTo>
                <a:lnTo>
                  <a:pt x="221504" y="493070"/>
                </a:lnTo>
                <a:lnTo>
                  <a:pt x="271329" y="502656"/>
                </a:lnTo>
                <a:lnTo>
                  <a:pt x="323850" y="505967"/>
                </a:lnTo>
                <a:lnTo>
                  <a:pt x="376370" y="502656"/>
                </a:lnTo>
                <a:lnTo>
                  <a:pt x="426195" y="493070"/>
                </a:lnTo>
                <a:lnTo>
                  <a:pt x="472659" y="477729"/>
                </a:lnTo>
                <a:lnTo>
                  <a:pt x="515093" y="457154"/>
                </a:lnTo>
                <a:lnTo>
                  <a:pt x="552831" y="431868"/>
                </a:lnTo>
                <a:lnTo>
                  <a:pt x="585203" y="402390"/>
                </a:lnTo>
                <a:lnTo>
                  <a:pt x="611544" y="369241"/>
                </a:lnTo>
                <a:lnTo>
                  <a:pt x="631185" y="332944"/>
                </a:lnTo>
                <a:lnTo>
                  <a:pt x="643460" y="294017"/>
                </a:lnTo>
                <a:lnTo>
                  <a:pt x="647700" y="252983"/>
                </a:lnTo>
                <a:lnTo>
                  <a:pt x="643460" y="211947"/>
                </a:lnTo>
                <a:lnTo>
                  <a:pt x="631185" y="173019"/>
                </a:lnTo>
                <a:lnTo>
                  <a:pt x="611544" y="136720"/>
                </a:lnTo>
                <a:lnTo>
                  <a:pt x="585203" y="103572"/>
                </a:lnTo>
                <a:lnTo>
                  <a:pt x="552831" y="74094"/>
                </a:lnTo>
                <a:lnTo>
                  <a:pt x="515093" y="48809"/>
                </a:lnTo>
                <a:lnTo>
                  <a:pt x="472659" y="28236"/>
                </a:lnTo>
                <a:lnTo>
                  <a:pt x="426195" y="12896"/>
                </a:lnTo>
                <a:lnTo>
                  <a:pt x="376370" y="331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0116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3"/>
                </a:moveTo>
                <a:lnTo>
                  <a:pt x="4239" y="211947"/>
                </a:lnTo>
                <a:lnTo>
                  <a:pt x="16514" y="173019"/>
                </a:lnTo>
                <a:lnTo>
                  <a:pt x="36155" y="136720"/>
                </a:lnTo>
                <a:lnTo>
                  <a:pt x="62496" y="103572"/>
                </a:lnTo>
                <a:lnTo>
                  <a:pt x="94868" y="74094"/>
                </a:lnTo>
                <a:lnTo>
                  <a:pt x="132606" y="48809"/>
                </a:lnTo>
                <a:lnTo>
                  <a:pt x="175040" y="28236"/>
                </a:lnTo>
                <a:lnTo>
                  <a:pt x="221504" y="12896"/>
                </a:lnTo>
                <a:lnTo>
                  <a:pt x="271329" y="3310"/>
                </a:lnTo>
                <a:lnTo>
                  <a:pt x="323850" y="0"/>
                </a:lnTo>
                <a:lnTo>
                  <a:pt x="376370" y="3310"/>
                </a:lnTo>
                <a:lnTo>
                  <a:pt x="426195" y="12896"/>
                </a:lnTo>
                <a:lnTo>
                  <a:pt x="472659" y="28236"/>
                </a:lnTo>
                <a:lnTo>
                  <a:pt x="515093" y="48809"/>
                </a:lnTo>
                <a:lnTo>
                  <a:pt x="552831" y="74094"/>
                </a:lnTo>
                <a:lnTo>
                  <a:pt x="585203" y="103572"/>
                </a:lnTo>
                <a:lnTo>
                  <a:pt x="611544" y="136720"/>
                </a:lnTo>
                <a:lnTo>
                  <a:pt x="631185" y="173019"/>
                </a:lnTo>
                <a:lnTo>
                  <a:pt x="643460" y="211947"/>
                </a:lnTo>
                <a:lnTo>
                  <a:pt x="647700" y="252983"/>
                </a:lnTo>
                <a:lnTo>
                  <a:pt x="643460" y="294017"/>
                </a:lnTo>
                <a:lnTo>
                  <a:pt x="631185" y="332944"/>
                </a:lnTo>
                <a:lnTo>
                  <a:pt x="611544" y="369241"/>
                </a:lnTo>
                <a:lnTo>
                  <a:pt x="585203" y="402390"/>
                </a:lnTo>
                <a:lnTo>
                  <a:pt x="552831" y="431868"/>
                </a:lnTo>
                <a:lnTo>
                  <a:pt x="515093" y="457154"/>
                </a:lnTo>
                <a:lnTo>
                  <a:pt x="472659" y="477729"/>
                </a:lnTo>
                <a:lnTo>
                  <a:pt x="426195" y="493070"/>
                </a:lnTo>
                <a:lnTo>
                  <a:pt x="376370" y="502656"/>
                </a:lnTo>
                <a:lnTo>
                  <a:pt x="323850" y="505967"/>
                </a:lnTo>
                <a:lnTo>
                  <a:pt x="271329" y="502656"/>
                </a:lnTo>
                <a:lnTo>
                  <a:pt x="221504" y="493070"/>
                </a:lnTo>
                <a:lnTo>
                  <a:pt x="175040" y="477729"/>
                </a:lnTo>
                <a:lnTo>
                  <a:pt x="132606" y="457154"/>
                </a:lnTo>
                <a:lnTo>
                  <a:pt x="94868" y="431868"/>
                </a:lnTo>
                <a:lnTo>
                  <a:pt x="62496" y="402390"/>
                </a:lnTo>
                <a:lnTo>
                  <a:pt x="36155" y="369241"/>
                </a:lnTo>
                <a:lnTo>
                  <a:pt x="16514" y="332944"/>
                </a:lnTo>
                <a:lnTo>
                  <a:pt x="4239" y="294017"/>
                </a:lnTo>
                <a:lnTo>
                  <a:pt x="0" y="252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889251" y="6047638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00605" y="5500878"/>
            <a:ext cx="274320" cy="523240"/>
          </a:xfrm>
          <a:custGeom>
            <a:avLst/>
            <a:gdLst/>
            <a:ahLst/>
            <a:cxnLst/>
            <a:rect l="l" t="t" r="r" b="b"/>
            <a:pathLst>
              <a:path w="274319" h="523239">
                <a:moveTo>
                  <a:pt x="0" y="0"/>
                </a:moveTo>
                <a:lnTo>
                  <a:pt x="274319" y="522732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772155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323850" y="0"/>
                </a:moveTo>
                <a:lnTo>
                  <a:pt x="271329" y="3310"/>
                </a:lnTo>
                <a:lnTo>
                  <a:pt x="221504" y="12896"/>
                </a:lnTo>
                <a:lnTo>
                  <a:pt x="175040" y="28236"/>
                </a:lnTo>
                <a:lnTo>
                  <a:pt x="132606" y="48809"/>
                </a:lnTo>
                <a:lnTo>
                  <a:pt x="94868" y="74094"/>
                </a:lnTo>
                <a:lnTo>
                  <a:pt x="62496" y="103572"/>
                </a:lnTo>
                <a:lnTo>
                  <a:pt x="36155" y="136720"/>
                </a:lnTo>
                <a:lnTo>
                  <a:pt x="16514" y="173019"/>
                </a:lnTo>
                <a:lnTo>
                  <a:pt x="4239" y="211947"/>
                </a:lnTo>
                <a:lnTo>
                  <a:pt x="0" y="252983"/>
                </a:lnTo>
                <a:lnTo>
                  <a:pt x="4239" y="294017"/>
                </a:lnTo>
                <a:lnTo>
                  <a:pt x="16514" y="332944"/>
                </a:lnTo>
                <a:lnTo>
                  <a:pt x="36155" y="369241"/>
                </a:lnTo>
                <a:lnTo>
                  <a:pt x="62496" y="402390"/>
                </a:lnTo>
                <a:lnTo>
                  <a:pt x="94868" y="431868"/>
                </a:lnTo>
                <a:lnTo>
                  <a:pt x="132606" y="457154"/>
                </a:lnTo>
                <a:lnTo>
                  <a:pt x="175040" y="477729"/>
                </a:lnTo>
                <a:lnTo>
                  <a:pt x="221504" y="493070"/>
                </a:lnTo>
                <a:lnTo>
                  <a:pt x="271329" y="502656"/>
                </a:lnTo>
                <a:lnTo>
                  <a:pt x="323850" y="505967"/>
                </a:lnTo>
                <a:lnTo>
                  <a:pt x="376370" y="502656"/>
                </a:lnTo>
                <a:lnTo>
                  <a:pt x="426195" y="493070"/>
                </a:lnTo>
                <a:lnTo>
                  <a:pt x="472659" y="477729"/>
                </a:lnTo>
                <a:lnTo>
                  <a:pt x="515093" y="457154"/>
                </a:lnTo>
                <a:lnTo>
                  <a:pt x="552831" y="431868"/>
                </a:lnTo>
                <a:lnTo>
                  <a:pt x="585203" y="402390"/>
                </a:lnTo>
                <a:lnTo>
                  <a:pt x="611544" y="369241"/>
                </a:lnTo>
                <a:lnTo>
                  <a:pt x="631185" y="332944"/>
                </a:lnTo>
                <a:lnTo>
                  <a:pt x="643460" y="294017"/>
                </a:lnTo>
                <a:lnTo>
                  <a:pt x="647699" y="252983"/>
                </a:lnTo>
                <a:lnTo>
                  <a:pt x="643460" y="211947"/>
                </a:lnTo>
                <a:lnTo>
                  <a:pt x="631185" y="173019"/>
                </a:lnTo>
                <a:lnTo>
                  <a:pt x="611544" y="136720"/>
                </a:lnTo>
                <a:lnTo>
                  <a:pt x="585203" y="103572"/>
                </a:lnTo>
                <a:lnTo>
                  <a:pt x="552830" y="74094"/>
                </a:lnTo>
                <a:lnTo>
                  <a:pt x="515093" y="48809"/>
                </a:lnTo>
                <a:lnTo>
                  <a:pt x="472659" y="28236"/>
                </a:lnTo>
                <a:lnTo>
                  <a:pt x="426195" y="12896"/>
                </a:lnTo>
                <a:lnTo>
                  <a:pt x="376370" y="3310"/>
                </a:lnTo>
                <a:lnTo>
                  <a:pt x="323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2155" y="6021323"/>
            <a:ext cx="647700" cy="506095"/>
          </a:xfrm>
          <a:custGeom>
            <a:avLst/>
            <a:gdLst/>
            <a:ahLst/>
            <a:cxnLst/>
            <a:rect l="l" t="t" r="r" b="b"/>
            <a:pathLst>
              <a:path w="647700" h="506095">
                <a:moveTo>
                  <a:pt x="0" y="252983"/>
                </a:moveTo>
                <a:lnTo>
                  <a:pt x="4239" y="211947"/>
                </a:lnTo>
                <a:lnTo>
                  <a:pt x="16514" y="173019"/>
                </a:lnTo>
                <a:lnTo>
                  <a:pt x="36155" y="136720"/>
                </a:lnTo>
                <a:lnTo>
                  <a:pt x="62496" y="103572"/>
                </a:lnTo>
                <a:lnTo>
                  <a:pt x="94868" y="74094"/>
                </a:lnTo>
                <a:lnTo>
                  <a:pt x="132606" y="48809"/>
                </a:lnTo>
                <a:lnTo>
                  <a:pt x="175040" y="28236"/>
                </a:lnTo>
                <a:lnTo>
                  <a:pt x="221504" y="12896"/>
                </a:lnTo>
                <a:lnTo>
                  <a:pt x="271329" y="3310"/>
                </a:lnTo>
                <a:lnTo>
                  <a:pt x="323850" y="0"/>
                </a:lnTo>
                <a:lnTo>
                  <a:pt x="376370" y="3310"/>
                </a:lnTo>
                <a:lnTo>
                  <a:pt x="426195" y="12896"/>
                </a:lnTo>
                <a:lnTo>
                  <a:pt x="472659" y="28236"/>
                </a:lnTo>
                <a:lnTo>
                  <a:pt x="515093" y="48809"/>
                </a:lnTo>
                <a:lnTo>
                  <a:pt x="552830" y="74094"/>
                </a:lnTo>
                <a:lnTo>
                  <a:pt x="585203" y="103572"/>
                </a:lnTo>
                <a:lnTo>
                  <a:pt x="611544" y="136720"/>
                </a:lnTo>
                <a:lnTo>
                  <a:pt x="631185" y="173019"/>
                </a:lnTo>
                <a:lnTo>
                  <a:pt x="643460" y="211947"/>
                </a:lnTo>
                <a:lnTo>
                  <a:pt x="647699" y="252983"/>
                </a:lnTo>
                <a:lnTo>
                  <a:pt x="643460" y="294017"/>
                </a:lnTo>
                <a:lnTo>
                  <a:pt x="631185" y="332944"/>
                </a:lnTo>
                <a:lnTo>
                  <a:pt x="611544" y="369241"/>
                </a:lnTo>
                <a:lnTo>
                  <a:pt x="585203" y="402390"/>
                </a:lnTo>
                <a:lnTo>
                  <a:pt x="552831" y="431868"/>
                </a:lnTo>
                <a:lnTo>
                  <a:pt x="515093" y="457154"/>
                </a:lnTo>
                <a:lnTo>
                  <a:pt x="472659" y="477729"/>
                </a:lnTo>
                <a:lnTo>
                  <a:pt x="426195" y="493070"/>
                </a:lnTo>
                <a:lnTo>
                  <a:pt x="376370" y="502656"/>
                </a:lnTo>
                <a:lnTo>
                  <a:pt x="323850" y="505967"/>
                </a:lnTo>
                <a:lnTo>
                  <a:pt x="271329" y="502656"/>
                </a:lnTo>
                <a:lnTo>
                  <a:pt x="221504" y="493070"/>
                </a:lnTo>
                <a:lnTo>
                  <a:pt x="175040" y="477729"/>
                </a:lnTo>
                <a:lnTo>
                  <a:pt x="132606" y="457154"/>
                </a:lnTo>
                <a:lnTo>
                  <a:pt x="94868" y="431868"/>
                </a:lnTo>
                <a:lnTo>
                  <a:pt x="62496" y="402390"/>
                </a:lnTo>
                <a:lnTo>
                  <a:pt x="36155" y="369241"/>
                </a:lnTo>
                <a:lnTo>
                  <a:pt x="16514" y="332944"/>
                </a:lnTo>
                <a:lnTo>
                  <a:pt x="4239" y="294017"/>
                </a:lnTo>
                <a:lnTo>
                  <a:pt x="0" y="25298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970402" y="6047638"/>
            <a:ext cx="11525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130" algn="l"/>
              </a:tabLst>
            </a:pPr>
            <a:r>
              <a:rPr sz="3200" b="1" dirty="0">
                <a:latin typeface="Arial"/>
                <a:cs typeface="Arial"/>
              </a:rPr>
              <a:t>7	8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161538" y="5560314"/>
            <a:ext cx="247015" cy="464820"/>
          </a:xfrm>
          <a:custGeom>
            <a:avLst/>
            <a:gdLst/>
            <a:ahLst/>
            <a:cxnLst/>
            <a:rect l="l" t="t" r="r" b="b"/>
            <a:pathLst>
              <a:path w="247014" h="464820">
                <a:moveTo>
                  <a:pt x="246887" y="0"/>
                </a:moveTo>
                <a:lnTo>
                  <a:pt x="0" y="4648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330452" y="501395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288035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1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5" y="504443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2" y="252221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5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330452" y="5013959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80" h="504825">
                <a:moveTo>
                  <a:pt x="0" y="252221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5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2" y="252221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5" y="504443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493900" y="5039359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130295" y="508558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288036" y="0"/>
                </a:moveTo>
                <a:lnTo>
                  <a:pt x="236247" y="4062"/>
                </a:lnTo>
                <a:lnTo>
                  <a:pt x="187509" y="15777"/>
                </a:lnTo>
                <a:lnTo>
                  <a:pt x="142635" y="34431"/>
                </a:lnTo>
                <a:lnTo>
                  <a:pt x="102436" y="59312"/>
                </a:lnTo>
                <a:lnTo>
                  <a:pt x="67724" y="89710"/>
                </a:lnTo>
                <a:lnTo>
                  <a:pt x="39313" y="124911"/>
                </a:lnTo>
                <a:lnTo>
                  <a:pt x="18014" y="164205"/>
                </a:lnTo>
                <a:lnTo>
                  <a:pt x="4638" y="206879"/>
                </a:lnTo>
                <a:lnTo>
                  <a:pt x="0" y="252222"/>
                </a:lnTo>
                <a:lnTo>
                  <a:pt x="4638" y="297564"/>
                </a:lnTo>
                <a:lnTo>
                  <a:pt x="18014" y="340238"/>
                </a:lnTo>
                <a:lnTo>
                  <a:pt x="39313" y="379532"/>
                </a:lnTo>
                <a:lnTo>
                  <a:pt x="67724" y="414733"/>
                </a:lnTo>
                <a:lnTo>
                  <a:pt x="102436" y="445131"/>
                </a:lnTo>
                <a:lnTo>
                  <a:pt x="142635" y="470012"/>
                </a:lnTo>
                <a:lnTo>
                  <a:pt x="187509" y="488666"/>
                </a:lnTo>
                <a:lnTo>
                  <a:pt x="236247" y="500381"/>
                </a:lnTo>
                <a:lnTo>
                  <a:pt x="288036" y="504444"/>
                </a:lnTo>
                <a:lnTo>
                  <a:pt x="339824" y="500381"/>
                </a:lnTo>
                <a:lnTo>
                  <a:pt x="388562" y="488666"/>
                </a:lnTo>
                <a:lnTo>
                  <a:pt x="433436" y="470012"/>
                </a:lnTo>
                <a:lnTo>
                  <a:pt x="473635" y="445131"/>
                </a:lnTo>
                <a:lnTo>
                  <a:pt x="508347" y="414733"/>
                </a:lnTo>
                <a:lnTo>
                  <a:pt x="536758" y="379532"/>
                </a:lnTo>
                <a:lnTo>
                  <a:pt x="558057" y="340238"/>
                </a:lnTo>
                <a:lnTo>
                  <a:pt x="571433" y="297564"/>
                </a:lnTo>
                <a:lnTo>
                  <a:pt x="576071" y="252222"/>
                </a:lnTo>
                <a:lnTo>
                  <a:pt x="571433" y="206879"/>
                </a:lnTo>
                <a:lnTo>
                  <a:pt x="558057" y="164205"/>
                </a:lnTo>
                <a:lnTo>
                  <a:pt x="536758" y="124911"/>
                </a:lnTo>
                <a:lnTo>
                  <a:pt x="508347" y="89710"/>
                </a:lnTo>
                <a:lnTo>
                  <a:pt x="473635" y="59312"/>
                </a:lnTo>
                <a:lnTo>
                  <a:pt x="433436" y="34431"/>
                </a:lnTo>
                <a:lnTo>
                  <a:pt x="388562" y="15777"/>
                </a:lnTo>
                <a:lnTo>
                  <a:pt x="339824" y="4062"/>
                </a:lnTo>
                <a:lnTo>
                  <a:pt x="288036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30295" y="5085588"/>
            <a:ext cx="576580" cy="504825"/>
          </a:xfrm>
          <a:custGeom>
            <a:avLst/>
            <a:gdLst/>
            <a:ahLst/>
            <a:cxnLst/>
            <a:rect l="l" t="t" r="r" b="b"/>
            <a:pathLst>
              <a:path w="576579" h="504825">
                <a:moveTo>
                  <a:pt x="0" y="252222"/>
                </a:moveTo>
                <a:lnTo>
                  <a:pt x="4638" y="206879"/>
                </a:lnTo>
                <a:lnTo>
                  <a:pt x="18014" y="164205"/>
                </a:lnTo>
                <a:lnTo>
                  <a:pt x="39313" y="124911"/>
                </a:lnTo>
                <a:lnTo>
                  <a:pt x="67724" y="89710"/>
                </a:lnTo>
                <a:lnTo>
                  <a:pt x="102436" y="59312"/>
                </a:lnTo>
                <a:lnTo>
                  <a:pt x="142635" y="34431"/>
                </a:lnTo>
                <a:lnTo>
                  <a:pt x="187509" y="15777"/>
                </a:lnTo>
                <a:lnTo>
                  <a:pt x="236247" y="4062"/>
                </a:lnTo>
                <a:lnTo>
                  <a:pt x="288036" y="0"/>
                </a:lnTo>
                <a:lnTo>
                  <a:pt x="339824" y="4062"/>
                </a:lnTo>
                <a:lnTo>
                  <a:pt x="388562" y="15777"/>
                </a:lnTo>
                <a:lnTo>
                  <a:pt x="433436" y="34431"/>
                </a:lnTo>
                <a:lnTo>
                  <a:pt x="473635" y="59312"/>
                </a:lnTo>
                <a:lnTo>
                  <a:pt x="508347" y="89710"/>
                </a:lnTo>
                <a:lnTo>
                  <a:pt x="536758" y="124911"/>
                </a:lnTo>
                <a:lnTo>
                  <a:pt x="558057" y="164205"/>
                </a:lnTo>
                <a:lnTo>
                  <a:pt x="571433" y="206879"/>
                </a:lnTo>
                <a:lnTo>
                  <a:pt x="576071" y="252222"/>
                </a:lnTo>
                <a:lnTo>
                  <a:pt x="571433" y="297564"/>
                </a:lnTo>
                <a:lnTo>
                  <a:pt x="558057" y="340238"/>
                </a:lnTo>
                <a:lnTo>
                  <a:pt x="536758" y="379532"/>
                </a:lnTo>
                <a:lnTo>
                  <a:pt x="508347" y="414733"/>
                </a:lnTo>
                <a:lnTo>
                  <a:pt x="473635" y="445131"/>
                </a:lnTo>
                <a:lnTo>
                  <a:pt x="433436" y="470012"/>
                </a:lnTo>
                <a:lnTo>
                  <a:pt x="388562" y="488666"/>
                </a:lnTo>
                <a:lnTo>
                  <a:pt x="339824" y="500381"/>
                </a:lnTo>
                <a:lnTo>
                  <a:pt x="288036" y="504444"/>
                </a:lnTo>
                <a:lnTo>
                  <a:pt x="236247" y="500381"/>
                </a:lnTo>
                <a:lnTo>
                  <a:pt x="187509" y="488666"/>
                </a:lnTo>
                <a:lnTo>
                  <a:pt x="142635" y="470012"/>
                </a:lnTo>
                <a:lnTo>
                  <a:pt x="102436" y="445131"/>
                </a:lnTo>
                <a:lnTo>
                  <a:pt x="67724" y="414733"/>
                </a:lnTo>
                <a:lnTo>
                  <a:pt x="39313" y="379532"/>
                </a:lnTo>
                <a:lnTo>
                  <a:pt x="18014" y="340238"/>
                </a:lnTo>
                <a:lnTo>
                  <a:pt x="4638" y="297564"/>
                </a:lnTo>
                <a:lnTo>
                  <a:pt x="0" y="25222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294634" y="5110734"/>
            <a:ext cx="252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9</a:t>
            </a:r>
            <a:endParaRPr sz="32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757933" y="4540758"/>
            <a:ext cx="536575" cy="523240"/>
          </a:xfrm>
          <a:custGeom>
            <a:avLst/>
            <a:gdLst/>
            <a:ahLst/>
            <a:cxnLst/>
            <a:rect l="l" t="t" r="r" b="b"/>
            <a:pathLst>
              <a:path w="536575" h="523239">
                <a:moveTo>
                  <a:pt x="0" y="522732"/>
                </a:moveTo>
                <a:lnTo>
                  <a:pt x="53644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58617" y="4467605"/>
            <a:ext cx="638810" cy="669290"/>
          </a:xfrm>
          <a:custGeom>
            <a:avLst/>
            <a:gdLst/>
            <a:ahLst/>
            <a:cxnLst/>
            <a:rect l="l" t="t" r="r" b="b"/>
            <a:pathLst>
              <a:path w="638810" h="669289">
                <a:moveTo>
                  <a:pt x="638556" y="669036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565397" y="5517641"/>
            <a:ext cx="431800" cy="502920"/>
          </a:xfrm>
          <a:custGeom>
            <a:avLst/>
            <a:gdLst/>
            <a:ahLst/>
            <a:cxnLst/>
            <a:rect l="l" t="t" r="r" b="b"/>
            <a:pathLst>
              <a:path w="431800" h="502920">
                <a:moveTo>
                  <a:pt x="0" y="0"/>
                </a:moveTo>
                <a:lnTo>
                  <a:pt x="431291" y="50292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123694" y="4077461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323850" y="0"/>
                </a:moveTo>
                <a:lnTo>
                  <a:pt x="271329" y="3289"/>
                </a:lnTo>
                <a:lnTo>
                  <a:pt x="221504" y="12813"/>
                </a:lnTo>
                <a:lnTo>
                  <a:pt x="175040" y="28056"/>
                </a:lnTo>
                <a:lnTo>
                  <a:pt x="132606" y="48499"/>
                </a:lnTo>
                <a:lnTo>
                  <a:pt x="94868" y="73628"/>
                </a:lnTo>
                <a:lnTo>
                  <a:pt x="62496" y="102924"/>
                </a:lnTo>
                <a:lnTo>
                  <a:pt x="36155" y="135872"/>
                </a:lnTo>
                <a:lnTo>
                  <a:pt x="16514" y="171955"/>
                </a:lnTo>
                <a:lnTo>
                  <a:pt x="4239" y="210657"/>
                </a:lnTo>
                <a:lnTo>
                  <a:pt x="0" y="251460"/>
                </a:lnTo>
                <a:lnTo>
                  <a:pt x="4239" y="292262"/>
                </a:lnTo>
                <a:lnTo>
                  <a:pt x="16514" y="330964"/>
                </a:lnTo>
                <a:lnTo>
                  <a:pt x="36155" y="367047"/>
                </a:lnTo>
                <a:lnTo>
                  <a:pt x="62496" y="399995"/>
                </a:lnTo>
                <a:lnTo>
                  <a:pt x="94868" y="429291"/>
                </a:lnTo>
                <a:lnTo>
                  <a:pt x="132606" y="454420"/>
                </a:lnTo>
                <a:lnTo>
                  <a:pt x="175040" y="474863"/>
                </a:lnTo>
                <a:lnTo>
                  <a:pt x="221504" y="490106"/>
                </a:lnTo>
                <a:lnTo>
                  <a:pt x="271329" y="499630"/>
                </a:lnTo>
                <a:lnTo>
                  <a:pt x="323850" y="502919"/>
                </a:lnTo>
                <a:lnTo>
                  <a:pt x="376370" y="499630"/>
                </a:lnTo>
                <a:lnTo>
                  <a:pt x="426195" y="490106"/>
                </a:lnTo>
                <a:lnTo>
                  <a:pt x="472659" y="474863"/>
                </a:lnTo>
                <a:lnTo>
                  <a:pt x="515093" y="454420"/>
                </a:lnTo>
                <a:lnTo>
                  <a:pt x="552830" y="429291"/>
                </a:lnTo>
                <a:lnTo>
                  <a:pt x="585203" y="399995"/>
                </a:lnTo>
                <a:lnTo>
                  <a:pt x="611544" y="367047"/>
                </a:lnTo>
                <a:lnTo>
                  <a:pt x="631185" y="330964"/>
                </a:lnTo>
                <a:lnTo>
                  <a:pt x="643460" y="292262"/>
                </a:lnTo>
                <a:lnTo>
                  <a:pt x="647700" y="251460"/>
                </a:lnTo>
                <a:lnTo>
                  <a:pt x="643460" y="210657"/>
                </a:lnTo>
                <a:lnTo>
                  <a:pt x="631185" y="171955"/>
                </a:lnTo>
                <a:lnTo>
                  <a:pt x="611544" y="135872"/>
                </a:lnTo>
                <a:lnTo>
                  <a:pt x="585203" y="102924"/>
                </a:lnTo>
                <a:lnTo>
                  <a:pt x="552831" y="73628"/>
                </a:lnTo>
                <a:lnTo>
                  <a:pt x="515093" y="48499"/>
                </a:lnTo>
                <a:lnTo>
                  <a:pt x="472659" y="28056"/>
                </a:lnTo>
                <a:lnTo>
                  <a:pt x="426195" y="12813"/>
                </a:lnTo>
                <a:lnTo>
                  <a:pt x="376370" y="3289"/>
                </a:lnTo>
                <a:lnTo>
                  <a:pt x="323850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123694" y="4077461"/>
            <a:ext cx="647700" cy="502920"/>
          </a:xfrm>
          <a:custGeom>
            <a:avLst/>
            <a:gdLst/>
            <a:ahLst/>
            <a:cxnLst/>
            <a:rect l="l" t="t" r="r" b="b"/>
            <a:pathLst>
              <a:path w="647700" h="502920">
                <a:moveTo>
                  <a:pt x="0" y="251460"/>
                </a:moveTo>
                <a:lnTo>
                  <a:pt x="4239" y="210657"/>
                </a:lnTo>
                <a:lnTo>
                  <a:pt x="16514" y="171955"/>
                </a:lnTo>
                <a:lnTo>
                  <a:pt x="36155" y="135872"/>
                </a:lnTo>
                <a:lnTo>
                  <a:pt x="62496" y="102924"/>
                </a:lnTo>
                <a:lnTo>
                  <a:pt x="94868" y="73628"/>
                </a:lnTo>
                <a:lnTo>
                  <a:pt x="132606" y="48499"/>
                </a:lnTo>
                <a:lnTo>
                  <a:pt x="175040" y="28056"/>
                </a:lnTo>
                <a:lnTo>
                  <a:pt x="221504" y="12813"/>
                </a:lnTo>
                <a:lnTo>
                  <a:pt x="271329" y="3289"/>
                </a:lnTo>
                <a:lnTo>
                  <a:pt x="323850" y="0"/>
                </a:lnTo>
                <a:lnTo>
                  <a:pt x="376370" y="3289"/>
                </a:lnTo>
                <a:lnTo>
                  <a:pt x="426195" y="12813"/>
                </a:lnTo>
                <a:lnTo>
                  <a:pt x="472659" y="28056"/>
                </a:lnTo>
                <a:lnTo>
                  <a:pt x="515093" y="48499"/>
                </a:lnTo>
                <a:lnTo>
                  <a:pt x="552831" y="73628"/>
                </a:lnTo>
                <a:lnTo>
                  <a:pt x="585203" y="102924"/>
                </a:lnTo>
                <a:lnTo>
                  <a:pt x="611544" y="135872"/>
                </a:lnTo>
                <a:lnTo>
                  <a:pt x="631185" y="171955"/>
                </a:lnTo>
                <a:lnTo>
                  <a:pt x="643460" y="210657"/>
                </a:lnTo>
                <a:lnTo>
                  <a:pt x="647700" y="251460"/>
                </a:lnTo>
                <a:lnTo>
                  <a:pt x="643460" y="292262"/>
                </a:lnTo>
                <a:lnTo>
                  <a:pt x="631185" y="330964"/>
                </a:lnTo>
                <a:lnTo>
                  <a:pt x="611544" y="367047"/>
                </a:lnTo>
                <a:lnTo>
                  <a:pt x="585203" y="399995"/>
                </a:lnTo>
                <a:lnTo>
                  <a:pt x="552831" y="429291"/>
                </a:lnTo>
                <a:lnTo>
                  <a:pt x="515093" y="454420"/>
                </a:lnTo>
                <a:lnTo>
                  <a:pt x="472659" y="474863"/>
                </a:lnTo>
                <a:lnTo>
                  <a:pt x="426195" y="490106"/>
                </a:lnTo>
                <a:lnTo>
                  <a:pt x="376370" y="499630"/>
                </a:lnTo>
                <a:lnTo>
                  <a:pt x="323850" y="502919"/>
                </a:lnTo>
                <a:lnTo>
                  <a:pt x="271329" y="499630"/>
                </a:lnTo>
                <a:lnTo>
                  <a:pt x="221504" y="490106"/>
                </a:lnTo>
                <a:lnTo>
                  <a:pt x="175040" y="474863"/>
                </a:lnTo>
                <a:lnTo>
                  <a:pt x="132606" y="454420"/>
                </a:lnTo>
                <a:lnTo>
                  <a:pt x="94868" y="429291"/>
                </a:lnTo>
                <a:lnTo>
                  <a:pt x="62496" y="399995"/>
                </a:lnTo>
                <a:lnTo>
                  <a:pt x="36155" y="367047"/>
                </a:lnTo>
                <a:lnTo>
                  <a:pt x="16514" y="330964"/>
                </a:lnTo>
                <a:lnTo>
                  <a:pt x="4239" y="292262"/>
                </a:lnTo>
                <a:lnTo>
                  <a:pt x="0" y="25146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235835" y="4129532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4715" y="5300471"/>
            <a:ext cx="721360" cy="216535"/>
          </a:xfrm>
          <a:custGeom>
            <a:avLst/>
            <a:gdLst/>
            <a:ahLst/>
            <a:cxnLst/>
            <a:rect l="l" t="t" r="r" b="b"/>
            <a:pathLst>
              <a:path w="721360" h="216535">
                <a:moveTo>
                  <a:pt x="540245" y="0"/>
                </a:moveTo>
                <a:lnTo>
                  <a:pt x="540245" y="54101"/>
                </a:lnTo>
                <a:lnTo>
                  <a:pt x="0" y="54101"/>
                </a:lnTo>
                <a:lnTo>
                  <a:pt x="0" y="162305"/>
                </a:lnTo>
                <a:lnTo>
                  <a:pt x="540245" y="162305"/>
                </a:lnTo>
                <a:lnTo>
                  <a:pt x="540245" y="216407"/>
                </a:lnTo>
                <a:lnTo>
                  <a:pt x="720852" y="108203"/>
                </a:lnTo>
                <a:lnTo>
                  <a:pt x="54024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877811" y="1627632"/>
            <a:ext cx="626745" cy="645160"/>
          </a:xfrm>
          <a:custGeom>
            <a:avLst/>
            <a:gdLst/>
            <a:ahLst/>
            <a:cxnLst/>
            <a:rect l="l" t="t" r="r" b="b"/>
            <a:pathLst>
              <a:path w="626745" h="645160">
                <a:moveTo>
                  <a:pt x="486383" y="541554"/>
                </a:moveTo>
                <a:lnTo>
                  <a:pt x="445389" y="581405"/>
                </a:lnTo>
                <a:lnTo>
                  <a:pt x="626364" y="644651"/>
                </a:lnTo>
                <a:lnTo>
                  <a:pt x="600147" y="562101"/>
                </a:lnTo>
                <a:lnTo>
                  <a:pt x="506349" y="562101"/>
                </a:lnTo>
                <a:lnTo>
                  <a:pt x="486383" y="541554"/>
                </a:lnTo>
                <a:close/>
              </a:path>
              <a:path w="626745" h="645160">
                <a:moveTo>
                  <a:pt x="527339" y="501740"/>
                </a:moveTo>
                <a:lnTo>
                  <a:pt x="486383" y="541554"/>
                </a:lnTo>
                <a:lnTo>
                  <a:pt x="506349" y="562101"/>
                </a:lnTo>
                <a:lnTo>
                  <a:pt x="547243" y="522223"/>
                </a:lnTo>
                <a:lnTo>
                  <a:pt x="527339" y="501740"/>
                </a:lnTo>
                <a:close/>
              </a:path>
              <a:path w="626745" h="645160">
                <a:moveTo>
                  <a:pt x="568325" y="461898"/>
                </a:moveTo>
                <a:lnTo>
                  <a:pt x="527339" y="501740"/>
                </a:lnTo>
                <a:lnTo>
                  <a:pt x="547243" y="522223"/>
                </a:lnTo>
                <a:lnTo>
                  <a:pt x="506349" y="562101"/>
                </a:lnTo>
                <a:lnTo>
                  <a:pt x="600147" y="562101"/>
                </a:lnTo>
                <a:lnTo>
                  <a:pt x="568325" y="461898"/>
                </a:lnTo>
                <a:close/>
              </a:path>
              <a:path w="626745" h="645160">
                <a:moveTo>
                  <a:pt x="139980" y="103097"/>
                </a:moveTo>
                <a:lnTo>
                  <a:pt x="99024" y="142911"/>
                </a:lnTo>
                <a:lnTo>
                  <a:pt x="486383" y="541554"/>
                </a:lnTo>
                <a:lnTo>
                  <a:pt x="527339" y="501740"/>
                </a:lnTo>
                <a:lnTo>
                  <a:pt x="139980" y="103097"/>
                </a:lnTo>
                <a:close/>
              </a:path>
              <a:path w="626745" h="645160">
                <a:moveTo>
                  <a:pt x="0" y="0"/>
                </a:moveTo>
                <a:lnTo>
                  <a:pt x="58039" y="182752"/>
                </a:lnTo>
                <a:lnTo>
                  <a:pt x="99024" y="142911"/>
                </a:lnTo>
                <a:lnTo>
                  <a:pt x="79121" y="122427"/>
                </a:lnTo>
                <a:lnTo>
                  <a:pt x="120015" y="82550"/>
                </a:lnTo>
                <a:lnTo>
                  <a:pt x="161117" y="82550"/>
                </a:lnTo>
                <a:lnTo>
                  <a:pt x="180975" y="63245"/>
                </a:lnTo>
                <a:lnTo>
                  <a:pt x="0" y="0"/>
                </a:lnTo>
                <a:close/>
              </a:path>
              <a:path w="626745" h="645160">
                <a:moveTo>
                  <a:pt x="120015" y="82550"/>
                </a:moveTo>
                <a:lnTo>
                  <a:pt x="79121" y="122427"/>
                </a:lnTo>
                <a:lnTo>
                  <a:pt x="99024" y="142911"/>
                </a:lnTo>
                <a:lnTo>
                  <a:pt x="139980" y="103097"/>
                </a:lnTo>
                <a:lnTo>
                  <a:pt x="120015" y="82550"/>
                </a:lnTo>
                <a:close/>
              </a:path>
              <a:path w="626745" h="645160">
                <a:moveTo>
                  <a:pt x="161117" y="82550"/>
                </a:moveTo>
                <a:lnTo>
                  <a:pt x="120015" y="82550"/>
                </a:lnTo>
                <a:lnTo>
                  <a:pt x="139980" y="103097"/>
                </a:lnTo>
                <a:lnTo>
                  <a:pt x="161117" y="825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530090" y="4435602"/>
            <a:ext cx="4392295" cy="194945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90805" marR="64135">
              <a:lnSpc>
                <a:spcPts val="4990"/>
              </a:lnSpc>
              <a:spcBef>
                <a:spcPts val="110"/>
              </a:spcBef>
            </a:pPr>
            <a:r>
              <a:rPr sz="3200" b="1" spc="114" dirty="0">
                <a:latin typeface="微软雅黑"/>
                <a:cs typeface="微软雅黑"/>
              </a:rPr>
              <a:t>插</a:t>
            </a:r>
            <a:r>
              <a:rPr sz="3200" b="1" spc="125" dirty="0">
                <a:latin typeface="微软雅黑"/>
                <a:cs typeface="微软雅黑"/>
              </a:rPr>
              <a:t>入</a:t>
            </a:r>
            <a:r>
              <a:rPr sz="3200" b="1" spc="114" dirty="0">
                <a:latin typeface="微软雅黑"/>
                <a:cs typeface="微软雅黑"/>
              </a:rPr>
              <a:t>操作</a:t>
            </a:r>
            <a:r>
              <a:rPr sz="3200" b="1" spc="125" dirty="0">
                <a:latin typeface="微软雅黑"/>
                <a:cs typeface="微软雅黑"/>
              </a:rPr>
              <a:t>所</a:t>
            </a:r>
            <a:r>
              <a:rPr sz="3200" b="1" spc="114" dirty="0">
                <a:latin typeface="微软雅黑"/>
                <a:cs typeface="微软雅黑"/>
              </a:rPr>
              <a:t>需</a:t>
            </a:r>
            <a:r>
              <a:rPr sz="3200" b="1" spc="125" dirty="0">
                <a:latin typeface="微软雅黑"/>
                <a:cs typeface="微软雅黑"/>
              </a:rPr>
              <a:t>的</a:t>
            </a:r>
            <a:r>
              <a:rPr sz="3200" b="1" spc="114" dirty="0">
                <a:latin typeface="微软雅黑"/>
                <a:cs typeface="微软雅黑"/>
              </a:rPr>
              <a:t>键</a:t>
            </a:r>
            <a:r>
              <a:rPr sz="3200" b="1" spc="105" dirty="0">
                <a:latin typeface="微软雅黑"/>
                <a:cs typeface="微软雅黑"/>
              </a:rPr>
              <a:t>值</a:t>
            </a:r>
            <a:r>
              <a:rPr sz="3200" b="1" dirty="0">
                <a:latin typeface="微软雅黑"/>
                <a:cs typeface="微软雅黑"/>
              </a:rPr>
              <a:t>比 </a:t>
            </a:r>
            <a:r>
              <a:rPr sz="3200" b="1" spc="130" dirty="0">
                <a:latin typeface="微软雅黑"/>
                <a:cs typeface="微软雅黑"/>
              </a:rPr>
              <a:t>较次数</a:t>
            </a:r>
            <a:r>
              <a:rPr sz="3200" b="1" spc="125" dirty="0">
                <a:latin typeface="Arial"/>
                <a:cs typeface="Arial"/>
              </a:rPr>
              <a:t>≤</a:t>
            </a:r>
            <a:r>
              <a:rPr sz="3200" b="1" dirty="0">
                <a:latin typeface="Arial"/>
                <a:cs typeface="Arial"/>
              </a:rPr>
              <a:t>lo</a:t>
            </a:r>
            <a:r>
              <a:rPr sz="3200" b="1" spc="-10" dirty="0">
                <a:latin typeface="Arial"/>
                <a:cs typeface="Arial"/>
              </a:rPr>
              <a:t>g</a:t>
            </a:r>
            <a:r>
              <a:rPr sz="3150" b="1" baseline="-21164" dirty="0">
                <a:latin typeface="Arial"/>
                <a:cs typeface="Arial"/>
              </a:rPr>
              <a:t>2</a:t>
            </a:r>
            <a:r>
              <a:rPr sz="3200" b="1" spc="130" dirty="0">
                <a:latin typeface="Arial"/>
                <a:cs typeface="Arial"/>
              </a:rPr>
              <a:t>n</a:t>
            </a:r>
            <a:r>
              <a:rPr sz="3200" b="1" spc="120" dirty="0">
                <a:latin typeface="微软雅黑"/>
                <a:cs typeface="微软雅黑"/>
              </a:rPr>
              <a:t>，</a:t>
            </a:r>
            <a:r>
              <a:rPr sz="3200" b="1" spc="130" dirty="0">
                <a:latin typeface="微软雅黑"/>
                <a:cs typeface="微软雅黑"/>
              </a:rPr>
              <a:t>所以插</a:t>
            </a:r>
            <a:endParaRPr sz="3200" dirty="0">
              <a:latin typeface="微软雅黑"/>
              <a:cs typeface="微软雅黑"/>
            </a:endParaRPr>
          </a:p>
          <a:p>
            <a:pPr marL="90805">
              <a:lnSpc>
                <a:spcPct val="100000"/>
              </a:lnSpc>
              <a:spcBef>
                <a:spcPts val="800"/>
              </a:spcBef>
            </a:pPr>
            <a:r>
              <a:rPr sz="3200" b="1" dirty="0">
                <a:latin typeface="微软雅黑"/>
                <a:cs typeface="微软雅黑"/>
              </a:rPr>
              <a:t>入的效率属于</a:t>
            </a:r>
            <a:r>
              <a:rPr sz="3200" b="1" spc="-5" dirty="0">
                <a:latin typeface="Arial"/>
                <a:cs typeface="Arial"/>
              </a:rPr>
              <a:t>O(logn)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311302" y="191769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堆插入数据（自顶向下）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8986"/>
            <a:ext cx="4596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从堆中删除一个元素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491" y="1140216"/>
            <a:ext cx="8382634" cy="450405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2280"/>
              </a:spcBef>
              <a:buClr>
                <a:srgbClr val="0AD0D9"/>
              </a:buClr>
              <a:buSzPct val="94285"/>
              <a:buFont typeface="Wingdings 2"/>
              <a:buChar char=""/>
              <a:tabLst>
                <a:tab pos="285750" algn="l"/>
              </a:tabLst>
            </a:pPr>
            <a:r>
              <a:rPr sz="3500" dirty="0">
                <a:latin typeface="微软雅黑"/>
                <a:cs typeface="微软雅黑"/>
              </a:rPr>
              <a:t>只考虑一种最重要的情</a:t>
            </a:r>
            <a:r>
              <a:rPr sz="3500" spc="-10" dirty="0">
                <a:latin typeface="微软雅黑"/>
                <a:cs typeface="微软雅黑"/>
              </a:rPr>
              <a:t>况</a:t>
            </a:r>
            <a:r>
              <a:rPr sz="3500" dirty="0">
                <a:latin typeface="微软雅黑"/>
                <a:cs typeface="微软雅黑"/>
              </a:rPr>
              <a:t>：删</a:t>
            </a:r>
            <a:r>
              <a:rPr sz="3500" spc="-10" dirty="0">
                <a:latin typeface="微软雅黑"/>
                <a:cs typeface="微软雅黑"/>
              </a:rPr>
              <a:t>除</a:t>
            </a:r>
            <a:r>
              <a:rPr sz="3500" dirty="0">
                <a:latin typeface="微软雅黑"/>
                <a:cs typeface="微软雅黑"/>
              </a:rPr>
              <a:t>根键</a:t>
            </a:r>
          </a:p>
          <a:p>
            <a:pPr marL="652780" lvl="1" indent="-247015" algn="just">
              <a:lnSpc>
                <a:spcPct val="100000"/>
              </a:lnSpc>
              <a:spcBef>
                <a:spcPts val="1995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微软雅黑"/>
                <a:cs typeface="微软雅黑"/>
              </a:rPr>
              <a:t>根键和堆最后一个</a:t>
            </a:r>
            <a:r>
              <a:rPr sz="3200" spc="5" dirty="0">
                <a:latin typeface="微软雅黑"/>
                <a:cs typeface="微软雅黑"/>
              </a:rPr>
              <a:t>键</a:t>
            </a:r>
            <a:r>
              <a:rPr sz="3200" spc="-5" dirty="0">
                <a:latin typeface="Arial"/>
                <a:cs typeface="Arial"/>
              </a:rPr>
              <a:t>K</a:t>
            </a:r>
            <a:r>
              <a:rPr sz="3200" dirty="0">
                <a:latin typeface="微软雅黑"/>
                <a:cs typeface="微软雅黑"/>
              </a:rPr>
              <a:t>交换</a:t>
            </a:r>
          </a:p>
          <a:p>
            <a:pPr marL="652780" lvl="1" indent="-247015" algn="just">
              <a:lnSpc>
                <a:spcPct val="100000"/>
              </a:lnSpc>
              <a:spcBef>
                <a:spcPts val="192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微软雅黑"/>
                <a:cs typeface="微软雅黑"/>
              </a:rPr>
              <a:t>堆规模减</a:t>
            </a:r>
            <a:r>
              <a:rPr sz="3200" spc="-5" dirty="0">
                <a:latin typeface="Arial"/>
                <a:cs typeface="Arial"/>
              </a:rPr>
              <a:t>1</a:t>
            </a:r>
            <a:r>
              <a:rPr sz="3200" spc="-5" dirty="0">
                <a:latin typeface="微软雅黑"/>
                <a:cs typeface="微软雅黑"/>
              </a:rPr>
              <a:t>（</a:t>
            </a:r>
            <a:r>
              <a:rPr sz="3200" spc="5" dirty="0">
                <a:latin typeface="微软雅黑"/>
                <a:cs typeface="微软雅黑"/>
              </a:rPr>
              <a:t>删除了一个</a:t>
            </a:r>
            <a:r>
              <a:rPr sz="3200" spc="-10" dirty="0">
                <a:latin typeface="微软雅黑"/>
                <a:cs typeface="微软雅黑"/>
              </a:rPr>
              <a:t>元素</a:t>
            </a:r>
            <a:r>
              <a:rPr sz="3200" spc="5" dirty="0">
                <a:latin typeface="微软雅黑"/>
                <a:cs typeface="微软雅黑"/>
              </a:rPr>
              <a:t>）</a:t>
            </a:r>
            <a:endParaRPr sz="3200" dirty="0">
              <a:latin typeface="微软雅黑"/>
              <a:cs typeface="微软雅黑"/>
            </a:endParaRPr>
          </a:p>
          <a:p>
            <a:pPr marL="652780" marR="5080" lvl="1" indent="-247015" algn="just">
              <a:lnSpc>
                <a:spcPct val="150000"/>
              </a:lnSpc>
              <a:spcBef>
                <a:spcPts val="5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spc="60" dirty="0">
                <a:latin typeface="微软雅黑"/>
                <a:cs typeface="微软雅黑"/>
              </a:rPr>
              <a:t>树</a:t>
            </a:r>
            <a:r>
              <a:rPr sz="3200" spc="50" dirty="0">
                <a:latin typeface="微软雅黑"/>
                <a:cs typeface="微软雅黑"/>
              </a:rPr>
              <a:t>的</a:t>
            </a:r>
            <a:r>
              <a:rPr sz="3200" spc="45" dirty="0">
                <a:latin typeface="微软雅黑"/>
                <a:cs typeface="微软雅黑"/>
              </a:rPr>
              <a:t>“</a:t>
            </a:r>
            <a:r>
              <a:rPr sz="3200" spc="60" dirty="0">
                <a:latin typeface="微软雅黑"/>
                <a:cs typeface="微软雅黑"/>
              </a:rPr>
              <a:t>堆</a:t>
            </a:r>
            <a:r>
              <a:rPr sz="3200" spc="45" dirty="0">
                <a:latin typeface="微软雅黑"/>
                <a:cs typeface="微软雅黑"/>
              </a:rPr>
              <a:t>化</a:t>
            </a:r>
            <a:r>
              <a:rPr sz="3200" spc="55" dirty="0">
                <a:latin typeface="微软雅黑"/>
                <a:cs typeface="微软雅黑"/>
              </a:rPr>
              <a:t>”：</a:t>
            </a:r>
            <a:r>
              <a:rPr sz="3200" spc="55" dirty="0">
                <a:latin typeface="Arial"/>
                <a:cs typeface="Arial"/>
              </a:rPr>
              <a:t>K</a:t>
            </a:r>
            <a:r>
              <a:rPr sz="3200" spc="40" dirty="0">
                <a:latin typeface="微软雅黑"/>
                <a:cs typeface="微软雅黑"/>
              </a:rPr>
              <a:t>沿树</a:t>
            </a:r>
            <a:r>
              <a:rPr sz="3200" spc="55" dirty="0">
                <a:latin typeface="微软雅黑"/>
                <a:cs typeface="微软雅黑"/>
              </a:rPr>
              <a:t>向</a:t>
            </a:r>
            <a:r>
              <a:rPr sz="3200" spc="40" dirty="0">
                <a:latin typeface="微软雅黑"/>
                <a:cs typeface="微软雅黑"/>
              </a:rPr>
              <a:t>下筛</a:t>
            </a:r>
            <a:r>
              <a:rPr sz="3200" spc="75" dirty="0">
                <a:latin typeface="微软雅黑"/>
                <a:cs typeface="微软雅黑"/>
              </a:rPr>
              <a:t>选</a:t>
            </a:r>
            <a:r>
              <a:rPr sz="3200" spc="45" dirty="0">
                <a:latin typeface="微软雅黑"/>
                <a:cs typeface="微软雅黑"/>
              </a:rPr>
              <a:t>，验</a:t>
            </a:r>
            <a:r>
              <a:rPr sz="3200" spc="55" dirty="0">
                <a:latin typeface="微软雅黑"/>
                <a:cs typeface="微软雅黑"/>
              </a:rPr>
              <a:t>证</a:t>
            </a:r>
            <a:r>
              <a:rPr sz="3200" spc="45" dirty="0">
                <a:latin typeface="微软雅黑"/>
                <a:cs typeface="微软雅黑"/>
              </a:rPr>
              <a:t>沿</a:t>
            </a:r>
            <a:r>
              <a:rPr sz="3200" dirty="0">
                <a:latin typeface="微软雅黑"/>
                <a:cs typeface="微软雅黑"/>
              </a:rPr>
              <a:t>途 </a:t>
            </a:r>
            <a:r>
              <a:rPr sz="3200" spc="180" dirty="0">
                <a:latin typeface="微软雅黑"/>
                <a:cs typeface="微软雅黑"/>
              </a:rPr>
              <a:t>节点是否满足堆的要求，</a:t>
            </a:r>
            <a:r>
              <a:rPr sz="3200" spc="175" dirty="0">
                <a:latin typeface="微软雅黑"/>
                <a:cs typeface="微软雅黑"/>
              </a:rPr>
              <a:t>不满足就将</a:t>
            </a:r>
            <a:r>
              <a:rPr sz="3200" spc="190" dirty="0">
                <a:latin typeface="微软雅黑"/>
                <a:cs typeface="微软雅黑"/>
              </a:rPr>
              <a:t>其</a:t>
            </a:r>
            <a:r>
              <a:rPr sz="3200" dirty="0">
                <a:latin typeface="微软雅黑"/>
                <a:cs typeface="微软雅黑"/>
              </a:rPr>
              <a:t>与 较大孩子节点交</a:t>
            </a:r>
            <a:r>
              <a:rPr sz="3200" spc="5" dirty="0">
                <a:latin typeface="微软雅黑"/>
                <a:cs typeface="微软雅黑"/>
              </a:rPr>
              <a:t>换</a:t>
            </a:r>
            <a:r>
              <a:rPr sz="3200" dirty="0">
                <a:latin typeface="微软雅黑"/>
                <a:cs typeface="微软雅黑"/>
              </a:rPr>
              <a:t>，直</a:t>
            </a:r>
            <a:r>
              <a:rPr sz="3200" spc="-15" dirty="0">
                <a:latin typeface="微软雅黑"/>
                <a:cs typeface="微软雅黑"/>
              </a:rPr>
              <a:t>到</a:t>
            </a:r>
            <a:r>
              <a:rPr sz="3200" dirty="0">
                <a:latin typeface="微软雅黑"/>
                <a:cs typeface="微软雅黑"/>
              </a:rPr>
              <a:t>满足</a:t>
            </a:r>
            <a:r>
              <a:rPr sz="3200" spc="-15" dirty="0">
                <a:latin typeface="微软雅黑"/>
                <a:cs typeface="微软雅黑"/>
              </a:rPr>
              <a:t>为</a:t>
            </a:r>
            <a:r>
              <a:rPr sz="3200" dirty="0">
                <a:latin typeface="微软雅黑"/>
                <a:cs typeface="微软雅黑"/>
              </a:rPr>
              <a:t>止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>
            <a:extLst>
              <a:ext uri="{FF2B5EF4-FFF2-40B4-BE49-F238E27FC236}">
                <a16:creationId xmlns:a16="http://schemas.microsoft.com/office/drawing/2014/main" id="{A18267A5-966A-EA58-BF2C-3A4824D7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94"/>
            <a:ext cx="8686800" cy="638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13004"/>
            <a:ext cx="9143999" cy="4841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59" y="1135380"/>
            <a:ext cx="8641080" cy="2376170"/>
          </a:xfrm>
          <a:custGeom>
            <a:avLst/>
            <a:gdLst/>
            <a:ahLst/>
            <a:cxnLst/>
            <a:rect l="l" t="t" r="r" b="b"/>
            <a:pathLst>
              <a:path w="8641080" h="2376170">
                <a:moveTo>
                  <a:pt x="0" y="2375916"/>
                </a:moveTo>
                <a:lnTo>
                  <a:pt x="8641080" y="2375916"/>
                </a:lnTo>
                <a:lnTo>
                  <a:pt x="8641080" y="0"/>
                </a:lnTo>
                <a:lnTo>
                  <a:pt x="0" y="0"/>
                </a:lnTo>
                <a:lnTo>
                  <a:pt x="0" y="2375916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253060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——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本节习题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244345"/>
            <a:ext cx="7710170" cy="19177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dirty="0">
                <a:latin typeface="微软雅黑"/>
                <a:cs typeface="微软雅黑"/>
              </a:rPr>
              <a:t>求一</a:t>
            </a:r>
            <a:r>
              <a:rPr sz="2400" b="1" spc="-5" dirty="0">
                <a:latin typeface="微软雅黑"/>
                <a:cs typeface="微软雅黑"/>
              </a:rPr>
              <a:t>个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微软雅黑"/>
                <a:cs typeface="微软雅黑"/>
              </a:rPr>
              <a:t>元数组的最大元素和最小元素的</a:t>
            </a:r>
            <a:r>
              <a:rPr sz="2400" b="1" spc="5" dirty="0">
                <a:latin typeface="微软雅黑"/>
                <a:cs typeface="微软雅黑"/>
              </a:rPr>
              <a:t>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86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Arial"/>
                <a:cs typeface="Arial"/>
              </a:rPr>
              <a:t>a.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设计一个基于预排序的算法并确定它的效率类型。</a:t>
            </a:r>
            <a:endParaRPr sz="24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Arial"/>
                <a:cs typeface="Arial"/>
              </a:rPr>
              <a:t>b.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微软雅黑"/>
                <a:cs typeface="微软雅黑"/>
              </a:rPr>
              <a:t>比较一下</a:t>
            </a:r>
            <a:r>
              <a:rPr sz="2400" b="1" spc="-10" dirty="0">
                <a:latin typeface="Arial"/>
                <a:cs typeface="Arial"/>
              </a:rPr>
              <a:t>3</a:t>
            </a:r>
            <a:r>
              <a:rPr sz="2400" b="1" dirty="0">
                <a:latin typeface="微软雅黑"/>
                <a:cs typeface="微软雅黑"/>
              </a:rPr>
              <a:t>种算法的效率：</a:t>
            </a:r>
            <a:endParaRPr sz="2400" dirty="0">
              <a:latin typeface="微软雅黑"/>
              <a:cs typeface="微软雅黑"/>
            </a:endParaRPr>
          </a:p>
          <a:p>
            <a:pPr marL="927100">
              <a:lnSpc>
                <a:spcPct val="100000"/>
              </a:lnSpc>
              <a:spcBef>
                <a:spcPts val="1265"/>
              </a:spcBef>
              <a:tabLst>
                <a:tab pos="2733040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dirty="0">
                <a:latin typeface="微软雅黑"/>
                <a:cs typeface="微软雅黑"/>
              </a:rPr>
              <a:t>）蛮力算法；	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dirty="0">
                <a:latin typeface="微软雅黑"/>
                <a:cs typeface="微软雅黑"/>
              </a:rPr>
              <a:t>）基于预排序的</a:t>
            </a:r>
            <a:r>
              <a:rPr sz="2000" b="1" spc="-15" dirty="0">
                <a:latin typeface="微软雅黑"/>
                <a:cs typeface="微软雅黑"/>
              </a:rPr>
              <a:t>算</a:t>
            </a:r>
            <a:r>
              <a:rPr sz="2000" b="1" dirty="0">
                <a:latin typeface="微软雅黑"/>
                <a:cs typeface="微软雅黑"/>
              </a:rPr>
              <a:t>法</a:t>
            </a:r>
            <a:r>
              <a:rPr sz="2000" b="1" spc="-5" dirty="0">
                <a:latin typeface="微软雅黑"/>
                <a:cs typeface="微软雅黑"/>
              </a:rPr>
              <a:t>；</a:t>
            </a:r>
            <a:r>
              <a:rPr sz="2000" b="1" spc="-5" dirty="0">
                <a:latin typeface="Arial"/>
                <a:cs typeface="Arial"/>
              </a:rPr>
              <a:t>3</a:t>
            </a:r>
            <a:r>
              <a:rPr sz="2000" b="1" spc="-5" dirty="0">
                <a:latin typeface="微软雅黑"/>
                <a:cs typeface="微软雅黑"/>
              </a:rPr>
              <a:t>）</a:t>
            </a:r>
            <a:r>
              <a:rPr sz="2000" b="1" dirty="0">
                <a:latin typeface="微软雅黑"/>
                <a:cs typeface="微软雅黑"/>
              </a:rPr>
              <a:t>分</a:t>
            </a:r>
            <a:r>
              <a:rPr sz="2000" b="1" spc="-15" dirty="0">
                <a:latin typeface="微软雅黑"/>
                <a:cs typeface="微软雅黑"/>
              </a:rPr>
              <a:t>治</a:t>
            </a:r>
            <a:r>
              <a:rPr sz="2000" b="1" dirty="0">
                <a:latin typeface="微软雅黑"/>
                <a:cs typeface="微软雅黑"/>
              </a:rPr>
              <a:t>算法。</a:t>
            </a:r>
            <a:endParaRPr sz="2000" dirty="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174" y="3780282"/>
            <a:ext cx="8641080" cy="281813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91160" algn="ctr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solidFill>
                  <a:srgbClr val="04607A"/>
                </a:solidFill>
                <a:latin typeface="微软雅黑"/>
                <a:cs typeface="微软雅黑"/>
              </a:rPr>
              <a:t>解答提示</a:t>
            </a:r>
            <a:endParaRPr sz="2000" dirty="0">
              <a:latin typeface="微软雅黑"/>
              <a:cs typeface="微软雅黑"/>
            </a:endParaRPr>
          </a:p>
          <a:p>
            <a:pPr marL="833119" marR="3110230" indent="-349250">
              <a:lnSpc>
                <a:spcPct val="130000"/>
              </a:lnSpc>
              <a:buFont typeface="Arial"/>
              <a:buAutoNum type="alphaLcPeriod"/>
              <a:tabLst>
                <a:tab pos="834390" algn="l"/>
                <a:tab pos="835025" algn="l"/>
              </a:tabLst>
            </a:pPr>
            <a:r>
              <a:rPr sz="2000" dirty="0">
                <a:latin typeface="微软雅黑"/>
                <a:cs typeface="微软雅黑"/>
              </a:rPr>
              <a:t>排序数组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微软雅黑"/>
                <a:cs typeface="微软雅黑"/>
              </a:rPr>
              <a:t>然后返回它的</a:t>
            </a:r>
            <a:r>
              <a:rPr sz="2000" spc="-15" dirty="0">
                <a:latin typeface="微软雅黑"/>
                <a:cs typeface="微软雅黑"/>
              </a:rPr>
              <a:t>第</a:t>
            </a:r>
            <a:r>
              <a:rPr sz="2000" dirty="0">
                <a:latin typeface="微软雅黑"/>
                <a:cs typeface="微软雅黑"/>
              </a:rPr>
              <a:t>一和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后元</a:t>
            </a:r>
            <a:r>
              <a:rPr sz="2000" spc="-10" dirty="0">
                <a:latin typeface="微软雅黑"/>
                <a:cs typeface="微软雅黑"/>
              </a:rPr>
              <a:t>素</a:t>
            </a:r>
            <a:r>
              <a:rPr sz="2000" dirty="0">
                <a:latin typeface="Arial"/>
                <a:cs typeface="Arial"/>
              </a:rPr>
              <a:t>.  </a:t>
            </a:r>
            <a:r>
              <a:rPr sz="2000" dirty="0">
                <a:latin typeface="微软雅黑"/>
                <a:cs typeface="微软雅黑"/>
              </a:rPr>
              <a:t>假设排序的效率是</a:t>
            </a:r>
            <a:r>
              <a:rPr sz="2000" spc="-5" dirty="0">
                <a:latin typeface="Arial"/>
                <a:cs typeface="Arial"/>
              </a:rPr>
              <a:t>O(nlogn),</a:t>
            </a:r>
            <a:r>
              <a:rPr sz="2000" dirty="0">
                <a:latin typeface="微软雅黑"/>
                <a:cs typeface="微软雅黑"/>
              </a:rPr>
              <a:t>则该</a:t>
            </a:r>
            <a:r>
              <a:rPr sz="2000" spc="-15" dirty="0">
                <a:latin typeface="微软雅黑"/>
                <a:cs typeface="微软雅黑"/>
              </a:rPr>
              <a:t>算</a:t>
            </a:r>
            <a:r>
              <a:rPr sz="2000" dirty="0">
                <a:latin typeface="微软雅黑"/>
                <a:cs typeface="微软雅黑"/>
              </a:rPr>
              <a:t>法效</a:t>
            </a:r>
            <a:r>
              <a:rPr sz="2000" spc="-10" dirty="0">
                <a:latin typeface="微软雅黑"/>
                <a:cs typeface="微软雅黑"/>
              </a:rPr>
              <a:t>率</a:t>
            </a:r>
            <a:r>
              <a:rPr sz="2000" dirty="0">
                <a:latin typeface="Arial"/>
                <a:cs typeface="Arial"/>
              </a:rPr>
              <a:t>.  </a:t>
            </a:r>
            <a:r>
              <a:rPr sz="2000" spc="-5" dirty="0">
                <a:latin typeface="Arial"/>
                <a:cs typeface="Arial"/>
              </a:rPr>
              <a:t>O(nlogn)+Θ(1)+Θ(1)=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O(nlogn)</a:t>
            </a:r>
          </a:p>
          <a:p>
            <a:pPr marL="697230" indent="-213995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"/>
              <a:buAutoNum type="alphaLcPeriod"/>
              <a:tabLst>
                <a:tab pos="697865" algn="l"/>
              </a:tabLst>
            </a:pPr>
            <a:r>
              <a:rPr sz="2000" dirty="0">
                <a:solidFill>
                  <a:srgbClr val="04607A"/>
                </a:solidFill>
                <a:latin typeface="微软雅黑"/>
                <a:cs typeface="微软雅黑"/>
              </a:rPr>
              <a:t>蛮力和分治都是线性</a:t>
            </a:r>
            <a:r>
              <a:rPr sz="2000" spc="-10" dirty="0">
                <a:solidFill>
                  <a:srgbClr val="04607A"/>
                </a:solidFill>
                <a:latin typeface="微软雅黑"/>
                <a:cs typeface="微软雅黑"/>
              </a:rPr>
              <a:t>的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微软雅黑"/>
                <a:cs typeface="微软雅黑"/>
              </a:rPr>
              <a:t>所以</a:t>
            </a:r>
            <a:r>
              <a:rPr sz="2000" dirty="0">
                <a:solidFill>
                  <a:srgbClr val="04607A"/>
                </a:solidFill>
                <a:latin typeface="微软雅黑"/>
                <a:cs typeface="微软雅黑"/>
              </a:rPr>
              <a:t>优于基于预排序</a:t>
            </a:r>
            <a:r>
              <a:rPr sz="2000" dirty="0">
                <a:latin typeface="微软雅黑"/>
                <a:cs typeface="微软雅黑"/>
              </a:rPr>
              <a:t>的</a:t>
            </a:r>
            <a:r>
              <a:rPr sz="2000" spc="-15" dirty="0">
                <a:latin typeface="微软雅黑"/>
                <a:cs typeface="微软雅黑"/>
              </a:rPr>
              <a:t>算</a:t>
            </a:r>
            <a:r>
              <a:rPr sz="2000" dirty="0">
                <a:latin typeface="微软雅黑"/>
                <a:cs typeface="微软雅黑"/>
              </a:rPr>
              <a:t>法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902969">
              <a:lnSpc>
                <a:spcPct val="100000"/>
              </a:lnSpc>
              <a:spcBef>
                <a:spcPts val="855"/>
              </a:spcBef>
            </a:pPr>
            <a:r>
              <a:rPr sz="2800" spc="-5" dirty="0">
                <a:solidFill>
                  <a:srgbClr val="04607A"/>
                </a:solidFill>
                <a:latin typeface="微软雅黑"/>
                <a:cs typeface="微软雅黑"/>
              </a:rPr>
              <a:t>（</a:t>
            </a:r>
            <a:r>
              <a:rPr sz="2800" spc="-5" dirty="0">
                <a:solidFill>
                  <a:srgbClr val="04607A"/>
                </a:solidFill>
                <a:latin typeface="Arial"/>
                <a:cs typeface="Arial"/>
              </a:rPr>
              <a:t>Why?</a:t>
            </a:r>
            <a:r>
              <a:rPr sz="2800" spc="-5" dirty="0">
                <a:solidFill>
                  <a:srgbClr val="04607A"/>
                </a:solidFill>
                <a:latin typeface="微软雅黑"/>
                <a:cs typeface="微软雅黑"/>
              </a:rPr>
              <a:t>）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3457" y="4149090"/>
            <a:ext cx="1594485" cy="937260"/>
          </a:xfrm>
          <a:prstGeom prst="rect">
            <a:avLst/>
          </a:prstGeom>
          <a:solidFill>
            <a:srgbClr val="0E6EC5"/>
          </a:solidFill>
          <a:ln w="25400">
            <a:solidFill>
              <a:srgbClr val="012B52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FFFF"/>
                </a:solidFill>
                <a:latin typeface="宋体"/>
                <a:cs typeface="宋体"/>
              </a:rPr>
              <a:t>标签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268986"/>
            <a:ext cx="3072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堆删除的效率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0" y="1362082"/>
            <a:ext cx="8999220" cy="3493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17780" indent="-27305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4285"/>
              <a:buFont typeface="Wingdings 2"/>
              <a:buChar char=""/>
              <a:tabLst>
                <a:tab pos="323850" algn="l"/>
              </a:tabLst>
            </a:pPr>
            <a:r>
              <a:rPr sz="3500" spc="165" dirty="0">
                <a:latin typeface="微软雅黑"/>
                <a:cs typeface="微软雅黑"/>
              </a:rPr>
              <a:t>删</a:t>
            </a:r>
            <a:r>
              <a:rPr sz="3500" spc="175" dirty="0">
                <a:latin typeface="微软雅黑"/>
                <a:cs typeface="微软雅黑"/>
              </a:rPr>
              <a:t>除</a:t>
            </a:r>
            <a:r>
              <a:rPr sz="3500" spc="165" dirty="0">
                <a:latin typeface="微软雅黑"/>
                <a:cs typeface="微软雅黑"/>
              </a:rPr>
              <a:t>的效</a:t>
            </a:r>
            <a:r>
              <a:rPr sz="3500" spc="175" dirty="0">
                <a:latin typeface="微软雅黑"/>
                <a:cs typeface="微软雅黑"/>
              </a:rPr>
              <a:t>率</a:t>
            </a:r>
            <a:r>
              <a:rPr sz="3500" spc="165" dirty="0">
                <a:latin typeface="微软雅黑"/>
                <a:cs typeface="微软雅黑"/>
              </a:rPr>
              <a:t>取决</a:t>
            </a:r>
            <a:r>
              <a:rPr sz="3500" spc="175" dirty="0">
                <a:latin typeface="微软雅黑"/>
                <a:cs typeface="微软雅黑"/>
              </a:rPr>
              <a:t>于</a:t>
            </a:r>
            <a:r>
              <a:rPr sz="3500" spc="165" dirty="0">
                <a:latin typeface="微软雅黑"/>
                <a:cs typeface="微软雅黑"/>
              </a:rPr>
              <a:t>交换</a:t>
            </a:r>
            <a:r>
              <a:rPr sz="3500" spc="175" dirty="0">
                <a:latin typeface="微软雅黑"/>
                <a:cs typeface="微软雅黑"/>
              </a:rPr>
              <a:t>和</a:t>
            </a:r>
            <a:r>
              <a:rPr sz="3500" spc="165" dirty="0">
                <a:latin typeface="微软雅黑"/>
                <a:cs typeface="微软雅黑"/>
              </a:rPr>
              <a:t>堆的规模</a:t>
            </a:r>
            <a:r>
              <a:rPr sz="3500" spc="180" dirty="0">
                <a:latin typeface="微软雅黑"/>
                <a:cs typeface="微软雅黑"/>
              </a:rPr>
              <a:t>减</a:t>
            </a:r>
            <a:r>
              <a:rPr sz="3500" spc="165" dirty="0">
                <a:latin typeface="Arial"/>
                <a:cs typeface="Arial"/>
              </a:rPr>
              <a:t>1</a:t>
            </a:r>
            <a:r>
              <a:rPr sz="3500" spc="180" dirty="0">
                <a:latin typeface="微软雅黑"/>
                <a:cs typeface="微软雅黑"/>
              </a:rPr>
              <a:t>后</a:t>
            </a:r>
            <a:r>
              <a:rPr sz="3500" dirty="0">
                <a:latin typeface="微软雅黑"/>
                <a:cs typeface="微软雅黑"/>
              </a:rPr>
              <a:t>，  </a:t>
            </a:r>
            <a:r>
              <a:rPr sz="3500" spc="5" dirty="0">
                <a:latin typeface="微软雅黑"/>
                <a:cs typeface="微软雅黑"/>
              </a:rPr>
              <a:t>树</a:t>
            </a:r>
            <a:r>
              <a:rPr sz="3500" dirty="0">
                <a:latin typeface="微软雅黑"/>
                <a:cs typeface="微软雅黑"/>
              </a:rPr>
              <a:t>的”堆</a:t>
            </a:r>
            <a:r>
              <a:rPr sz="3500" spc="5" dirty="0">
                <a:latin typeface="微软雅黑"/>
                <a:cs typeface="微软雅黑"/>
              </a:rPr>
              <a:t>化</a:t>
            </a:r>
            <a:r>
              <a:rPr sz="3500" dirty="0">
                <a:latin typeface="微软雅黑"/>
                <a:cs typeface="微软雅黑"/>
              </a:rPr>
              <a:t>“</a:t>
            </a:r>
            <a:r>
              <a:rPr sz="3500" spc="5" dirty="0">
                <a:latin typeface="微软雅黑"/>
                <a:cs typeface="微软雅黑"/>
              </a:rPr>
              <a:t>所需的键</a:t>
            </a:r>
            <a:r>
              <a:rPr sz="3500" spc="-20" dirty="0">
                <a:latin typeface="微软雅黑"/>
                <a:cs typeface="微软雅黑"/>
              </a:rPr>
              <a:t>值</a:t>
            </a:r>
            <a:r>
              <a:rPr sz="3500" spc="5" dirty="0">
                <a:latin typeface="微软雅黑"/>
                <a:cs typeface="微软雅黑"/>
              </a:rPr>
              <a:t>比较</a:t>
            </a:r>
            <a:r>
              <a:rPr sz="3500" spc="-15" dirty="0">
                <a:latin typeface="微软雅黑"/>
                <a:cs typeface="微软雅黑"/>
              </a:rPr>
              <a:t>次</a:t>
            </a:r>
            <a:r>
              <a:rPr sz="3500" spc="5" dirty="0">
                <a:latin typeface="微软雅黑"/>
                <a:cs typeface="微软雅黑"/>
              </a:rPr>
              <a:t>数</a:t>
            </a:r>
            <a:endParaRPr sz="3500" dirty="0">
              <a:latin typeface="微软雅黑"/>
              <a:cs typeface="微软雅黑"/>
            </a:endParaRPr>
          </a:p>
          <a:p>
            <a:pPr marL="323215" marR="467995" indent="-273050">
              <a:lnSpc>
                <a:spcPct val="130000"/>
              </a:lnSpc>
              <a:buClr>
                <a:srgbClr val="0AD0D9"/>
              </a:buClr>
              <a:buSzPct val="94285"/>
              <a:buFont typeface="Wingdings 2"/>
              <a:buChar char=""/>
              <a:tabLst>
                <a:tab pos="323850" algn="l"/>
              </a:tabLst>
            </a:pPr>
            <a:r>
              <a:rPr sz="3500" spc="90" dirty="0">
                <a:latin typeface="微软雅黑"/>
                <a:cs typeface="微软雅黑"/>
              </a:rPr>
              <a:t>因</a:t>
            </a:r>
            <a:r>
              <a:rPr sz="3500" spc="80" dirty="0">
                <a:latin typeface="微软雅黑"/>
                <a:cs typeface="微软雅黑"/>
              </a:rPr>
              <a:t>为是</a:t>
            </a:r>
            <a:r>
              <a:rPr sz="3500" spc="90" dirty="0">
                <a:latin typeface="微软雅黑"/>
                <a:cs typeface="微软雅黑"/>
              </a:rPr>
              <a:t>沿</a:t>
            </a:r>
            <a:r>
              <a:rPr sz="3500" spc="80" dirty="0">
                <a:latin typeface="微软雅黑"/>
                <a:cs typeface="微软雅黑"/>
              </a:rPr>
              <a:t>树向</a:t>
            </a:r>
            <a:r>
              <a:rPr sz="3500" spc="90" dirty="0">
                <a:latin typeface="微软雅黑"/>
                <a:cs typeface="微软雅黑"/>
              </a:rPr>
              <a:t>下</a:t>
            </a:r>
            <a:r>
              <a:rPr sz="3500" spc="80" dirty="0">
                <a:latin typeface="微软雅黑"/>
                <a:cs typeface="微软雅黑"/>
              </a:rPr>
              <a:t>比</a:t>
            </a:r>
            <a:r>
              <a:rPr sz="3500" spc="90" dirty="0">
                <a:latin typeface="微软雅黑"/>
                <a:cs typeface="微软雅黑"/>
              </a:rPr>
              <a:t>较</a:t>
            </a:r>
            <a:r>
              <a:rPr sz="3500" spc="95" dirty="0">
                <a:latin typeface="微软雅黑"/>
                <a:cs typeface="微软雅黑"/>
              </a:rPr>
              <a:t>，</a:t>
            </a:r>
            <a:r>
              <a:rPr sz="3500" spc="80" dirty="0">
                <a:latin typeface="微软雅黑"/>
                <a:cs typeface="微软雅黑"/>
              </a:rPr>
              <a:t>所以</a:t>
            </a:r>
            <a:r>
              <a:rPr sz="3500" spc="90" dirty="0">
                <a:latin typeface="微软雅黑"/>
                <a:cs typeface="微软雅黑"/>
              </a:rPr>
              <a:t>它</a:t>
            </a:r>
            <a:r>
              <a:rPr sz="3500" spc="80" dirty="0">
                <a:latin typeface="微软雅黑"/>
                <a:cs typeface="微软雅黑"/>
              </a:rPr>
              <a:t>所需</a:t>
            </a:r>
            <a:r>
              <a:rPr sz="3500" spc="90" dirty="0">
                <a:latin typeface="微软雅黑"/>
                <a:cs typeface="微软雅黑"/>
              </a:rPr>
              <a:t>的键</a:t>
            </a:r>
            <a:r>
              <a:rPr sz="3500" dirty="0">
                <a:latin typeface="微软雅黑"/>
                <a:cs typeface="微软雅黑"/>
              </a:rPr>
              <a:t>值 </a:t>
            </a:r>
            <a:r>
              <a:rPr sz="3500" spc="5" dirty="0">
                <a:latin typeface="微软雅黑"/>
                <a:cs typeface="微软雅黑"/>
              </a:rPr>
              <a:t>比较次数不可能超过堆</a:t>
            </a:r>
            <a:r>
              <a:rPr sz="3500" spc="-10" dirty="0">
                <a:latin typeface="微软雅黑"/>
                <a:cs typeface="微软雅黑"/>
              </a:rPr>
              <a:t>的</a:t>
            </a:r>
            <a:r>
              <a:rPr sz="3500" spc="5" dirty="0">
                <a:latin typeface="微软雅黑"/>
                <a:cs typeface="微软雅黑"/>
              </a:rPr>
              <a:t>高度</a:t>
            </a:r>
            <a:r>
              <a:rPr sz="3500" spc="-10" dirty="0">
                <a:latin typeface="微软雅黑"/>
                <a:cs typeface="微软雅黑"/>
              </a:rPr>
              <a:t>的</a:t>
            </a:r>
            <a:r>
              <a:rPr sz="3500" spc="5" dirty="0">
                <a:latin typeface="微软雅黑"/>
                <a:cs typeface="微软雅黑"/>
              </a:rPr>
              <a:t>两</a:t>
            </a:r>
            <a:r>
              <a:rPr sz="3500" spc="-30" dirty="0">
                <a:latin typeface="微软雅黑"/>
                <a:cs typeface="微软雅黑"/>
              </a:rPr>
              <a:t>倍</a:t>
            </a:r>
            <a:r>
              <a:rPr sz="3500" spc="5" dirty="0">
                <a:latin typeface="微软雅黑"/>
                <a:cs typeface="微软雅黑"/>
              </a:rPr>
              <a:t>。</a:t>
            </a:r>
            <a:endParaRPr sz="3500" dirty="0">
              <a:latin typeface="微软雅黑"/>
              <a:cs typeface="微软雅黑"/>
            </a:endParaRPr>
          </a:p>
          <a:p>
            <a:pPr marL="323215" indent="-273050">
              <a:lnSpc>
                <a:spcPct val="100000"/>
              </a:lnSpc>
              <a:spcBef>
                <a:spcPts val="1265"/>
              </a:spcBef>
              <a:buClr>
                <a:srgbClr val="0AD0D9"/>
              </a:buClr>
              <a:buSzPct val="94285"/>
              <a:buFont typeface="Wingdings 2"/>
              <a:buChar char=""/>
              <a:tabLst>
                <a:tab pos="323850" algn="l"/>
              </a:tabLst>
            </a:pPr>
            <a:r>
              <a:rPr sz="3500" dirty="0">
                <a:latin typeface="微软雅黑"/>
                <a:cs typeface="微软雅黑"/>
              </a:rPr>
              <a:t>所以删除的效率</a:t>
            </a:r>
            <a:r>
              <a:rPr sz="3500" spc="-105" dirty="0">
                <a:latin typeface="微软雅黑"/>
                <a:cs typeface="微软雅黑"/>
              </a:rPr>
              <a:t> </a:t>
            </a:r>
            <a:r>
              <a:rPr sz="3500" dirty="0">
                <a:latin typeface="Arial"/>
                <a:cs typeface="Arial"/>
              </a:rPr>
              <a:t>≤</a:t>
            </a:r>
            <a:r>
              <a:rPr sz="3500" spc="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2log</a:t>
            </a:r>
            <a:r>
              <a:rPr sz="3450" baseline="-20531" dirty="0">
                <a:latin typeface="Arial"/>
                <a:cs typeface="Arial"/>
              </a:rPr>
              <a:t>2</a:t>
            </a:r>
            <a:r>
              <a:rPr sz="3500" dirty="0">
                <a:latin typeface="Arial"/>
                <a:cs typeface="Arial"/>
              </a:rPr>
              <a:t>n,</a:t>
            </a:r>
            <a:r>
              <a:rPr sz="3500" spc="15" dirty="0">
                <a:latin typeface="Arial"/>
                <a:cs typeface="Arial"/>
              </a:rPr>
              <a:t> </a:t>
            </a:r>
            <a:r>
              <a:rPr sz="3500" dirty="0">
                <a:latin typeface="微软雅黑"/>
                <a:cs typeface="微软雅黑"/>
              </a:rPr>
              <a:t>属于</a:t>
            </a:r>
            <a:r>
              <a:rPr sz="3500" spc="-5" dirty="0">
                <a:highlight>
                  <a:srgbClr val="FFFF00"/>
                </a:highlight>
                <a:latin typeface="Arial"/>
                <a:cs typeface="Arial"/>
              </a:rPr>
              <a:t>O(logn)</a:t>
            </a:r>
            <a:endParaRPr sz="3500" dirty="0">
              <a:highlight>
                <a:srgbClr val="FFFF00"/>
              </a:highligh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196418"/>
            <a:ext cx="154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堆排序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99501"/>
            <a:ext cx="7946390" cy="23723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28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spc="-15" dirty="0">
                <a:latin typeface="Arial"/>
                <a:cs typeface="Arial"/>
              </a:rPr>
              <a:t>J.W.J.Williams</a:t>
            </a:r>
            <a:r>
              <a:rPr sz="3100" spc="-5" dirty="0">
                <a:latin typeface="微软雅黑"/>
                <a:cs typeface="微软雅黑"/>
              </a:rPr>
              <a:t>发明的堆排序算法分</a:t>
            </a:r>
            <a:r>
              <a:rPr sz="3100" dirty="0">
                <a:latin typeface="微软雅黑"/>
                <a:cs typeface="微软雅黑"/>
              </a:rPr>
              <a:t>两</a:t>
            </a:r>
            <a:r>
              <a:rPr sz="3100" spc="-5" dirty="0">
                <a:latin typeface="微软雅黑"/>
                <a:cs typeface="微软雅黑"/>
              </a:rPr>
              <a:t>步走：</a:t>
            </a:r>
            <a:endParaRPr sz="31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07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微软雅黑"/>
                <a:cs typeface="微软雅黑"/>
              </a:rPr>
              <a:t>构造堆：为一个给定的数组构造一</a:t>
            </a:r>
            <a:r>
              <a:rPr sz="2800" dirty="0">
                <a:latin typeface="微软雅黑"/>
                <a:cs typeface="微软雅黑"/>
              </a:rPr>
              <a:t>个</a:t>
            </a:r>
            <a:r>
              <a:rPr sz="2800" spc="-5" dirty="0">
                <a:latin typeface="微软雅黑"/>
                <a:cs typeface="微软雅黑"/>
              </a:rPr>
              <a:t>堆</a:t>
            </a:r>
            <a:endParaRPr sz="28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10" dirty="0">
                <a:latin typeface="微软雅黑"/>
                <a:cs typeface="微软雅黑"/>
              </a:rPr>
              <a:t>删除最大键：对剩下的堆应</a:t>
            </a:r>
            <a:r>
              <a:rPr sz="2800" spc="-5" dirty="0">
                <a:latin typeface="微软雅黑"/>
                <a:cs typeface="微软雅黑"/>
              </a:rPr>
              <a:t>用</a:t>
            </a:r>
            <a:r>
              <a:rPr sz="2800" spc="-5" dirty="0">
                <a:latin typeface="Arial"/>
                <a:cs typeface="Arial"/>
              </a:rPr>
              <a:t>n-1</a:t>
            </a:r>
            <a:r>
              <a:rPr sz="2800" dirty="0">
                <a:latin typeface="微软雅黑"/>
                <a:cs typeface="微软雅黑"/>
              </a:rPr>
              <a:t>次</a:t>
            </a:r>
            <a:r>
              <a:rPr sz="2800" spc="-5" dirty="0">
                <a:latin typeface="微软雅黑"/>
                <a:cs typeface="微软雅黑"/>
              </a:rPr>
              <a:t>根删</a:t>
            </a:r>
            <a:r>
              <a:rPr sz="2800" dirty="0">
                <a:latin typeface="微软雅黑"/>
                <a:cs typeface="微软雅黑"/>
              </a:rPr>
              <a:t>除</a:t>
            </a:r>
            <a:r>
              <a:rPr sz="2800" spc="-5" dirty="0">
                <a:latin typeface="微软雅黑"/>
                <a:cs typeface="微软雅黑"/>
              </a:rPr>
              <a:t>操作</a:t>
            </a:r>
            <a:endParaRPr sz="28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05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spc="-5" dirty="0">
                <a:latin typeface="微软雅黑"/>
                <a:cs typeface="微软雅黑"/>
              </a:rPr>
              <a:t>效率：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731" y="3353232"/>
            <a:ext cx="2404110" cy="113601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111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260350" algn="l"/>
              </a:tabLst>
            </a:pPr>
            <a:r>
              <a:rPr sz="2800" spc="-10" dirty="0">
                <a:latin typeface="微软雅黑"/>
                <a:cs typeface="微软雅黑"/>
              </a:rPr>
              <a:t>构造堆</a:t>
            </a:r>
            <a:r>
              <a:rPr sz="2800" spc="-5" dirty="0">
                <a:latin typeface="微软雅黑"/>
                <a:cs typeface="微软雅黑"/>
              </a:rPr>
              <a:t>：</a:t>
            </a:r>
            <a:r>
              <a:rPr sz="2800" spc="-5" dirty="0">
                <a:latin typeface="Arial"/>
                <a:cs typeface="Arial"/>
              </a:rPr>
              <a:t>O(n)</a:t>
            </a:r>
            <a:endParaRPr sz="2800" dirty="0">
              <a:latin typeface="Arial"/>
              <a:cs typeface="Arial"/>
            </a:endParaRPr>
          </a:p>
          <a:p>
            <a:pPr marL="259715" indent="-247650">
              <a:lnSpc>
                <a:spcPct val="100000"/>
              </a:lnSpc>
              <a:spcBef>
                <a:spcPts val="101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260350" algn="l"/>
              </a:tabLst>
            </a:pPr>
            <a:r>
              <a:rPr sz="2800" spc="-5" dirty="0">
                <a:latin typeface="微软雅黑"/>
                <a:cs typeface="微软雅黑"/>
              </a:rPr>
              <a:t>删除最大键：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6600" y="3645408"/>
            <a:ext cx="4104640" cy="1202690"/>
          </a:xfrm>
          <a:custGeom>
            <a:avLst/>
            <a:gdLst/>
            <a:ahLst/>
            <a:cxnLst/>
            <a:rect l="l" t="t" r="r" b="b"/>
            <a:pathLst>
              <a:path w="4104640" h="1202689">
                <a:moveTo>
                  <a:pt x="0" y="1202436"/>
                </a:moveTo>
                <a:lnTo>
                  <a:pt x="4104132" y="1202436"/>
                </a:lnTo>
                <a:lnTo>
                  <a:pt x="4104132" y="0"/>
                </a:lnTo>
                <a:lnTo>
                  <a:pt x="0" y="0"/>
                </a:lnTo>
                <a:lnTo>
                  <a:pt x="0" y="1202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6475" y="3703039"/>
            <a:ext cx="2421255" cy="7823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1911350" algn="l"/>
              </a:tabLst>
            </a:pPr>
            <a:r>
              <a:rPr sz="3300" spc="10" dirty="0">
                <a:latin typeface="Symbol"/>
                <a:cs typeface="Symbol"/>
              </a:rPr>
              <a:t></a:t>
            </a:r>
            <a:r>
              <a:rPr sz="3300" spc="65" dirty="0">
                <a:latin typeface="Times New Roman"/>
                <a:cs typeface="Times New Roman"/>
              </a:rPr>
              <a:t> </a:t>
            </a:r>
            <a:r>
              <a:rPr sz="3300" spc="55" dirty="0">
                <a:latin typeface="Times New Roman"/>
                <a:cs typeface="Times New Roman"/>
              </a:rPr>
              <a:t>2</a:t>
            </a:r>
            <a:r>
              <a:rPr sz="7425" spc="82" baseline="-8417" dirty="0">
                <a:latin typeface="Symbol"/>
                <a:cs typeface="Symbol"/>
              </a:rPr>
              <a:t></a:t>
            </a:r>
            <a:r>
              <a:rPr sz="3300" spc="55" dirty="0">
                <a:latin typeface="Times New Roman"/>
                <a:cs typeface="Times New Roman"/>
              </a:rPr>
              <a:t>log	</a:t>
            </a:r>
            <a:r>
              <a:rPr sz="3300" i="1" spc="5" dirty="0">
                <a:latin typeface="Times New Roman"/>
                <a:cs typeface="Times New Roman"/>
              </a:rPr>
              <a:t>i</a:t>
            </a:r>
            <a:r>
              <a:rPr sz="3300" i="1" spc="65" dirty="0">
                <a:latin typeface="Times New Roman"/>
                <a:cs typeface="Times New Roman"/>
              </a:rPr>
              <a:t> </a:t>
            </a:r>
            <a:r>
              <a:rPr sz="3300" spc="10" dirty="0">
                <a:latin typeface="Symbol"/>
                <a:cs typeface="Symbol"/>
              </a:rPr>
              <a:t>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0293" y="3661357"/>
            <a:ext cx="399415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00" i="1" spc="145" dirty="0">
                <a:latin typeface="Times New Roman"/>
                <a:cs typeface="Times New Roman"/>
              </a:rPr>
              <a:t>n</a:t>
            </a:r>
            <a:r>
              <a:rPr sz="1900" spc="-75" dirty="0">
                <a:latin typeface="Symbol"/>
                <a:cs typeface="Symbol"/>
              </a:rPr>
              <a:t></a:t>
            </a:r>
            <a:r>
              <a:rPr sz="1900" spc="20" dirty="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329" y="5052440"/>
            <a:ext cx="5385435" cy="939360"/>
          </a:xfrm>
          <a:prstGeom prst="rect">
            <a:avLst/>
          </a:prstGeom>
          <a:solidFill>
            <a:srgbClr val="DBF5F8"/>
          </a:solidFill>
          <a:ln w="57150">
            <a:solidFill>
              <a:srgbClr val="04607A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6034">
              <a:lnSpc>
                <a:spcPts val="3470"/>
              </a:lnSpc>
              <a:spcBef>
                <a:spcPts val="325"/>
              </a:spcBef>
            </a:pPr>
            <a:r>
              <a:rPr sz="3150" spc="200" dirty="0">
                <a:latin typeface="Symbol"/>
                <a:cs typeface="Symbol"/>
              </a:rPr>
              <a:t></a:t>
            </a:r>
            <a:r>
              <a:rPr sz="3150" spc="65" dirty="0">
                <a:latin typeface="宋体"/>
                <a:cs typeface="宋体"/>
              </a:rPr>
              <a:t>总</a:t>
            </a:r>
            <a:r>
              <a:rPr sz="3150" spc="70" dirty="0">
                <a:latin typeface="宋体"/>
                <a:cs typeface="宋体"/>
              </a:rPr>
              <a:t>效</a:t>
            </a:r>
            <a:r>
              <a:rPr sz="3150" spc="65" dirty="0">
                <a:latin typeface="宋体"/>
                <a:cs typeface="宋体"/>
              </a:rPr>
              <a:t>率</a:t>
            </a:r>
            <a:r>
              <a:rPr sz="3150" spc="45" dirty="0">
                <a:latin typeface="宋体"/>
                <a:cs typeface="宋体"/>
              </a:rPr>
              <a:t>为</a:t>
            </a:r>
            <a:endParaRPr sz="3150" dirty="0">
              <a:latin typeface="宋体"/>
              <a:cs typeface="宋体"/>
            </a:endParaRPr>
          </a:p>
          <a:p>
            <a:pPr marL="82550">
              <a:lnSpc>
                <a:spcPts val="3470"/>
              </a:lnSpc>
            </a:pPr>
            <a:r>
              <a:rPr sz="3150" spc="50" dirty="0">
                <a:latin typeface="Symbol"/>
                <a:cs typeface="Symbol"/>
              </a:rPr>
              <a:t></a:t>
            </a:r>
            <a:r>
              <a:rPr sz="3150" spc="50" dirty="0">
                <a:latin typeface="Times New Roman"/>
                <a:cs typeface="Times New Roman"/>
              </a:rPr>
              <a:t>(</a:t>
            </a:r>
            <a:r>
              <a:rPr sz="3150" i="1" spc="50" dirty="0">
                <a:latin typeface="Times New Roman"/>
                <a:cs typeface="Times New Roman"/>
              </a:rPr>
              <a:t>n</a:t>
            </a:r>
            <a:r>
              <a:rPr sz="3150" spc="50" dirty="0">
                <a:latin typeface="Times New Roman"/>
                <a:cs typeface="Times New Roman"/>
              </a:rPr>
              <a:t>)</a:t>
            </a:r>
            <a:r>
              <a:rPr sz="3150" spc="-175" dirty="0">
                <a:latin typeface="Times New Roman"/>
                <a:cs typeface="Times New Roman"/>
              </a:rPr>
              <a:t> </a:t>
            </a:r>
            <a:r>
              <a:rPr sz="3150" spc="25" dirty="0">
                <a:latin typeface="Symbol"/>
                <a:cs typeface="Symbol"/>
              </a:rPr>
              <a:t></a:t>
            </a:r>
            <a:r>
              <a:rPr sz="3150" spc="-180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Symbol"/>
                <a:cs typeface="Symbol"/>
              </a:rPr>
              <a:t></a:t>
            </a:r>
            <a:r>
              <a:rPr sz="3150" spc="55" dirty="0">
                <a:latin typeface="Times New Roman"/>
                <a:cs typeface="Times New Roman"/>
              </a:rPr>
              <a:t>(2</a:t>
            </a:r>
            <a:r>
              <a:rPr sz="3150" i="1" spc="55" dirty="0">
                <a:latin typeface="Times New Roman"/>
                <a:cs typeface="Times New Roman"/>
              </a:rPr>
              <a:t>n</a:t>
            </a:r>
            <a:r>
              <a:rPr sz="3150" i="1" spc="-420" dirty="0">
                <a:latin typeface="Times New Roman"/>
                <a:cs typeface="Times New Roman"/>
              </a:rPr>
              <a:t> </a:t>
            </a:r>
            <a:r>
              <a:rPr sz="3150" spc="-75" dirty="0">
                <a:latin typeface="Times New Roman"/>
                <a:cs typeface="Times New Roman"/>
              </a:rPr>
              <a:t>log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2700" spc="44" baseline="-24691" dirty="0">
                <a:latin typeface="Times New Roman"/>
                <a:cs typeface="Times New Roman"/>
              </a:rPr>
              <a:t>2</a:t>
            </a:r>
            <a:r>
              <a:rPr sz="2700" spc="577" baseline="-24691" dirty="0">
                <a:latin typeface="Times New Roman"/>
                <a:cs typeface="Times New Roman"/>
              </a:rPr>
              <a:t> </a:t>
            </a:r>
            <a:r>
              <a:rPr sz="3150" i="1" spc="35" dirty="0">
                <a:latin typeface="Times New Roman"/>
                <a:cs typeface="Times New Roman"/>
              </a:rPr>
              <a:t>n</a:t>
            </a:r>
            <a:r>
              <a:rPr sz="3150" spc="35" dirty="0">
                <a:latin typeface="Times New Roman"/>
                <a:cs typeface="Times New Roman"/>
              </a:rPr>
              <a:t>)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spc="25" dirty="0">
                <a:latin typeface="Symbol"/>
                <a:cs typeface="Symbol"/>
              </a:rPr>
              <a:t>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spc="50" dirty="0">
                <a:highlight>
                  <a:srgbClr val="FFFF00"/>
                </a:highlight>
                <a:latin typeface="Symbol"/>
                <a:cs typeface="Symbol"/>
              </a:rPr>
              <a:t></a:t>
            </a:r>
            <a:r>
              <a:rPr sz="3150" spc="50" dirty="0">
                <a:highlight>
                  <a:srgbClr val="FFFF00"/>
                </a:highlight>
                <a:latin typeface="Times New Roman"/>
                <a:cs typeface="Times New Roman"/>
              </a:rPr>
              <a:t>(</a:t>
            </a:r>
            <a:r>
              <a:rPr sz="3150" i="1" spc="50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sz="3150" i="1" spc="-41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50" spc="-75" dirty="0">
                <a:highlight>
                  <a:srgbClr val="FFFF00"/>
                </a:highlight>
                <a:latin typeface="Times New Roman"/>
                <a:cs typeface="Times New Roman"/>
              </a:rPr>
              <a:t>log</a:t>
            </a:r>
            <a:r>
              <a:rPr sz="3150" spc="-11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3150" i="1" spc="35" dirty="0">
                <a:highlight>
                  <a:srgbClr val="FFFF00"/>
                </a:highlight>
                <a:latin typeface="Times New Roman"/>
                <a:cs typeface="Times New Roman"/>
              </a:rPr>
              <a:t>n</a:t>
            </a:r>
            <a:r>
              <a:rPr sz="3150" spc="35" dirty="0">
                <a:highlight>
                  <a:srgbClr val="FFFF00"/>
                </a:highlight>
                <a:latin typeface="Times New Roman"/>
                <a:cs typeface="Times New Roman"/>
              </a:rPr>
              <a:t>)</a:t>
            </a:r>
            <a:endParaRPr sz="315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79257" y="4706873"/>
            <a:ext cx="1007744" cy="935990"/>
          </a:xfrm>
          <a:custGeom>
            <a:avLst/>
            <a:gdLst/>
            <a:ahLst/>
            <a:cxnLst/>
            <a:rect l="l" t="t" r="r" b="b"/>
            <a:pathLst>
              <a:path w="1007745" h="935989">
                <a:moveTo>
                  <a:pt x="503682" y="0"/>
                </a:moveTo>
                <a:lnTo>
                  <a:pt x="455181" y="2141"/>
                </a:lnTo>
                <a:lnTo>
                  <a:pt x="407983" y="8434"/>
                </a:lnTo>
                <a:lnTo>
                  <a:pt x="362299" y="18683"/>
                </a:lnTo>
                <a:lnTo>
                  <a:pt x="318340" y="32693"/>
                </a:lnTo>
                <a:lnTo>
                  <a:pt x="276318" y="50267"/>
                </a:lnTo>
                <a:lnTo>
                  <a:pt x="236444" y="71209"/>
                </a:lnTo>
                <a:lnTo>
                  <a:pt x="198929" y="95324"/>
                </a:lnTo>
                <a:lnTo>
                  <a:pt x="163984" y="122416"/>
                </a:lnTo>
                <a:lnTo>
                  <a:pt x="131821" y="152288"/>
                </a:lnTo>
                <a:lnTo>
                  <a:pt x="102651" y="184745"/>
                </a:lnTo>
                <a:lnTo>
                  <a:pt x="76684" y="219592"/>
                </a:lnTo>
                <a:lnTo>
                  <a:pt x="54133" y="256631"/>
                </a:lnTo>
                <a:lnTo>
                  <a:pt x="35208" y="295667"/>
                </a:lnTo>
                <a:lnTo>
                  <a:pt x="20121" y="336505"/>
                </a:lnTo>
                <a:lnTo>
                  <a:pt x="9083" y="378948"/>
                </a:lnTo>
                <a:lnTo>
                  <a:pt x="2306" y="422801"/>
                </a:lnTo>
                <a:lnTo>
                  <a:pt x="0" y="467868"/>
                </a:lnTo>
                <a:lnTo>
                  <a:pt x="2306" y="512934"/>
                </a:lnTo>
                <a:lnTo>
                  <a:pt x="9083" y="556787"/>
                </a:lnTo>
                <a:lnTo>
                  <a:pt x="20121" y="599230"/>
                </a:lnTo>
                <a:lnTo>
                  <a:pt x="35208" y="640068"/>
                </a:lnTo>
                <a:lnTo>
                  <a:pt x="54133" y="679104"/>
                </a:lnTo>
                <a:lnTo>
                  <a:pt x="76684" y="716143"/>
                </a:lnTo>
                <a:lnTo>
                  <a:pt x="102651" y="750990"/>
                </a:lnTo>
                <a:lnTo>
                  <a:pt x="131821" y="783447"/>
                </a:lnTo>
                <a:lnTo>
                  <a:pt x="163984" y="813319"/>
                </a:lnTo>
                <a:lnTo>
                  <a:pt x="198929" y="840411"/>
                </a:lnTo>
                <a:lnTo>
                  <a:pt x="236444" y="864526"/>
                </a:lnTo>
                <a:lnTo>
                  <a:pt x="276318" y="885468"/>
                </a:lnTo>
                <a:lnTo>
                  <a:pt x="318340" y="903042"/>
                </a:lnTo>
                <a:lnTo>
                  <a:pt x="362299" y="917052"/>
                </a:lnTo>
                <a:lnTo>
                  <a:pt x="407983" y="927301"/>
                </a:lnTo>
                <a:lnTo>
                  <a:pt x="455181" y="933594"/>
                </a:lnTo>
                <a:lnTo>
                  <a:pt x="503682" y="935735"/>
                </a:lnTo>
                <a:lnTo>
                  <a:pt x="552182" y="933594"/>
                </a:lnTo>
                <a:lnTo>
                  <a:pt x="599380" y="927301"/>
                </a:lnTo>
                <a:lnTo>
                  <a:pt x="645064" y="917052"/>
                </a:lnTo>
                <a:lnTo>
                  <a:pt x="689023" y="903042"/>
                </a:lnTo>
                <a:lnTo>
                  <a:pt x="731045" y="885468"/>
                </a:lnTo>
                <a:lnTo>
                  <a:pt x="770919" y="864526"/>
                </a:lnTo>
                <a:lnTo>
                  <a:pt x="808434" y="840411"/>
                </a:lnTo>
                <a:lnTo>
                  <a:pt x="843379" y="813319"/>
                </a:lnTo>
                <a:lnTo>
                  <a:pt x="875542" y="783447"/>
                </a:lnTo>
                <a:lnTo>
                  <a:pt x="904712" y="750990"/>
                </a:lnTo>
                <a:lnTo>
                  <a:pt x="930679" y="716143"/>
                </a:lnTo>
                <a:lnTo>
                  <a:pt x="953230" y="679104"/>
                </a:lnTo>
                <a:lnTo>
                  <a:pt x="972155" y="640068"/>
                </a:lnTo>
                <a:lnTo>
                  <a:pt x="987242" y="599230"/>
                </a:lnTo>
                <a:lnTo>
                  <a:pt x="998280" y="556787"/>
                </a:lnTo>
                <a:lnTo>
                  <a:pt x="1005057" y="512934"/>
                </a:lnTo>
                <a:lnTo>
                  <a:pt x="1007364" y="467868"/>
                </a:lnTo>
                <a:lnTo>
                  <a:pt x="1005057" y="422801"/>
                </a:lnTo>
                <a:lnTo>
                  <a:pt x="998280" y="378948"/>
                </a:lnTo>
                <a:lnTo>
                  <a:pt x="987242" y="336505"/>
                </a:lnTo>
                <a:lnTo>
                  <a:pt x="972155" y="295667"/>
                </a:lnTo>
                <a:lnTo>
                  <a:pt x="953230" y="256631"/>
                </a:lnTo>
                <a:lnTo>
                  <a:pt x="930679" y="219592"/>
                </a:lnTo>
                <a:lnTo>
                  <a:pt x="904712" y="184745"/>
                </a:lnTo>
                <a:lnTo>
                  <a:pt x="875542" y="152288"/>
                </a:lnTo>
                <a:lnTo>
                  <a:pt x="843379" y="122416"/>
                </a:lnTo>
                <a:lnTo>
                  <a:pt x="808434" y="95324"/>
                </a:lnTo>
                <a:lnTo>
                  <a:pt x="770919" y="71209"/>
                </a:lnTo>
                <a:lnTo>
                  <a:pt x="731045" y="50267"/>
                </a:lnTo>
                <a:lnTo>
                  <a:pt x="689023" y="32693"/>
                </a:lnTo>
                <a:lnTo>
                  <a:pt x="645064" y="18683"/>
                </a:lnTo>
                <a:lnTo>
                  <a:pt x="599380" y="8434"/>
                </a:lnTo>
                <a:lnTo>
                  <a:pt x="552182" y="2141"/>
                </a:lnTo>
                <a:lnTo>
                  <a:pt x="50368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9257" y="4706873"/>
            <a:ext cx="1007744" cy="935990"/>
          </a:xfrm>
          <a:custGeom>
            <a:avLst/>
            <a:gdLst/>
            <a:ahLst/>
            <a:cxnLst/>
            <a:rect l="l" t="t" r="r" b="b"/>
            <a:pathLst>
              <a:path w="1007745" h="935989">
                <a:moveTo>
                  <a:pt x="0" y="467868"/>
                </a:moveTo>
                <a:lnTo>
                  <a:pt x="2306" y="422801"/>
                </a:lnTo>
                <a:lnTo>
                  <a:pt x="9083" y="378948"/>
                </a:lnTo>
                <a:lnTo>
                  <a:pt x="20121" y="336505"/>
                </a:lnTo>
                <a:lnTo>
                  <a:pt x="35208" y="295667"/>
                </a:lnTo>
                <a:lnTo>
                  <a:pt x="54133" y="256631"/>
                </a:lnTo>
                <a:lnTo>
                  <a:pt x="76684" y="219592"/>
                </a:lnTo>
                <a:lnTo>
                  <a:pt x="102651" y="184745"/>
                </a:lnTo>
                <a:lnTo>
                  <a:pt x="131821" y="152288"/>
                </a:lnTo>
                <a:lnTo>
                  <a:pt x="163984" y="122416"/>
                </a:lnTo>
                <a:lnTo>
                  <a:pt x="198929" y="95324"/>
                </a:lnTo>
                <a:lnTo>
                  <a:pt x="236444" y="71209"/>
                </a:lnTo>
                <a:lnTo>
                  <a:pt x="276318" y="50267"/>
                </a:lnTo>
                <a:lnTo>
                  <a:pt x="318340" y="32693"/>
                </a:lnTo>
                <a:lnTo>
                  <a:pt x="362299" y="18683"/>
                </a:lnTo>
                <a:lnTo>
                  <a:pt x="407983" y="8434"/>
                </a:lnTo>
                <a:lnTo>
                  <a:pt x="455181" y="2141"/>
                </a:lnTo>
                <a:lnTo>
                  <a:pt x="503682" y="0"/>
                </a:lnTo>
                <a:lnTo>
                  <a:pt x="552182" y="2141"/>
                </a:lnTo>
                <a:lnTo>
                  <a:pt x="599380" y="8434"/>
                </a:lnTo>
                <a:lnTo>
                  <a:pt x="645064" y="18683"/>
                </a:lnTo>
                <a:lnTo>
                  <a:pt x="689023" y="32693"/>
                </a:lnTo>
                <a:lnTo>
                  <a:pt x="731045" y="50267"/>
                </a:lnTo>
                <a:lnTo>
                  <a:pt x="770919" y="71209"/>
                </a:lnTo>
                <a:lnTo>
                  <a:pt x="808434" y="95324"/>
                </a:lnTo>
                <a:lnTo>
                  <a:pt x="843379" y="122416"/>
                </a:lnTo>
                <a:lnTo>
                  <a:pt x="875542" y="152288"/>
                </a:lnTo>
                <a:lnTo>
                  <a:pt x="904712" y="184745"/>
                </a:lnTo>
                <a:lnTo>
                  <a:pt x="930679" y="219592"/>
                </a:lnTo>
                <a:lnTo>
                  <a:pt x="953230" y="256631"/>
                </a:lnTo>
                <a:lnTo>
                  <a:pt x="972155" y="295667"/>
                </a:lnTo>
                <a:lnTo>
                  <a:pt x="987242" y="336505"/>
                </a:lnTo>
                <a:lnTo>
                  <a:pt x="998280" y="378948"/>
                </a:lnTo>
                <a:lnTo>
                  <a:pt x="1005057" y="422801"/>
                </a:lnTo>
                <a:lnTo>
                  <a:pt x="1007364" y="467868"/>
                </a:lnTo>
                <a:lnTo>
                  <a:pt x="1005057" y="512934"/>
                </a:lnTo>
                <a:lnTo>
                  <a:pt x="998280" y="556787"/>
                </a:lnTo>
                <a:lnTo>
                  <a:pt x="987242" y="599230"/>
                </a:lnTo>
                <a:lnTo>
                  <a:pt x="972155" y="640068"/>
                </a:lnTo>
                <a:lnTo>
                  <a:pt x="953230" y="679104"/>
                </a:lnTo>
                <a:lnTo>
                  <a:pt x="930679" y="716143"/>
                </a:lnTo>
                <a:lnTo>
                  <a:pt x="904712" y="750990"/>
                </a:lnTo>
                <a:lnTo>
                  <a:pt x="875542" y="783447"/>
                </a:lnTo>
                <a:lnTo>
                  <a:pt x="843379" y="813319"/>
                </a:lnTo>
                <a:lnTo>
                  <a:pt x="808434" y="840411"/>
                </a:lnTo>
                <a:lnTo>
                  <a:pt x="770919" y="864526"/>
                </a:lnTo>
                <a:lnTo>
                  <a:pt x="731045" y="885468"/>
                </a:lnTo>
                <a:lnTo>
                  <a:pt x="689023" y="903042"/>
                </a:lnTo>
                <a:lnTo>
                  <a:pt x="645064" y="917052"/>
                </a:lnTo>
                <a:lnTo>
                  <a:pt x="599380" y="927301"/>
                </a:lnTo>
                <a:lnTo>
                  <a:pt x="552182" y="933594"/>
                </a:lnTo>
                <a:lnTo>
                  <a:pt x="503682" y="935735"/>
                </a:lnTo>
                <a:lnTo>
                  <a:pt x="455181" y="933594"/>
                </a:lnTo>
                <a:lnTo>
                  <a:pt x="407983" y="927301"/>
                </a:lnTo>
                <a:lnTo>
                  <a:pt x="362299" y="917052"/>
                </a:lnTo>
                <a:lnTo>
                  <a:pt x="318340" y="903042"/>
                </a:lnTo>
                <a:lnTo>
                  <a:pt x="276318" y="885468"/>
                </a:lnTo>
                <a:lnTo>
                  <a:pt x="236444" y="864526"/>
                </a:lnTo>
                <a:lnTo>
                  <a:pt x="198929" y="840411"/>
                </a:lnTo>
                <a:lnTo>
                  <a:pt x="163984" y="813319"/>
                </a:lnTo>
                <a:lnTo>
                  <a:pt x="131821" y="783447"/>
                </a:lnTo>
                <a:lnTo>
                  <a:pt x="102651" y="750990"/>
                </a:lnTo>
                <a:lnTo>
                  <a:pt x="76684" y="716143"/>
                </a:lnTo>
                <a:lnTo>
                  <a:pt x="54133" y="679104"/>
                </a:lnTo>
                <a:lnTo>
                  <a:pt x="35208" y="640068"/>
                </a:lnTo>
                <a:lnTo>
                  <a:pt x="20121" y="599230"/>
                </a:lnTo>
                <a:lnTo>
                  <a:pt x="9083" y="556787"/>
                </a:lnTo>
                <a:lnTo>
                  <a:pt x="2306" y="512934"/>
                </a:lnTo>
                <a:lnTo>
                  <a:pt x="0" y="467868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霍纳法则</a:t>
            </a:r>
            <a:endParaRPr sz="4000" dirty="0">
              <a:latin typeface="微软雅黑"/>
              <a:cs typeface="微软雅黑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AF37A5D-A702-24A3-2549-461CA891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37559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6176" y="1988820"/>
            <a:ext cx="7851775" cy="3124200"/>
          </a:xfrm>
          <a:custGeom>
            <a:avLst/>
            <a:gdLst/>
            <a:ahLst/>
            <a:cxnLst/>
            <a:rect l="l" t="t" r="r" b="b"/>
            <a:pathLst>
              <a:path w="7851775" h="3124200">
                <a:moveTo>
                  <a:pt x="0" y="3124199"/>
                </a:moveTo>
                <a:lnTo>
                  <a:pt x="7851648" y="3124199"/>
                </a:lnTo>
                <a:lnTo>
                  <a:pt x="7851648" y="0"/>
                </a:lnTo>
                <a:lnTo>
                  <a:pt x="0" y="0"/>
                </a:lnTo>
                <a:lnTo>
                  <a:pt x="0" y="3124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6919" y="1871716"/>
            <a:ext cx="7860030" cy="320040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95"/>
              </a:spcBef>
              <a:tabLst>
                <a:tab pos="1840864" algn="l"/>
                <a:tab pos="2825115" algn="l"/>
                <a:tab pos="4011929" algn="l"/>
                <a:tab pos="5441950" algn="l"/>
              </a:tabLst>
            </a:pPr>
            <a:r>
              <a:rPr sz="4200" i="1" spc="-590" dirty="0">
                <a:latin typeface="宋体"/>
                <a:cs typeface="宋体"/>
              </a:rPr>
              <a:t>p</a:t>
            </a:r>
            <a:r>
              <a:rPr sz="3950" spc="-590" dirty="0">
                <a:latin typeface="宋体"/>
                <a:cs typeface="宋体"/>
              </a:rPr>
              <a:t>(</a:t>
            </a:r>
            <a:r>
              <a:rPr sz="4200" i="1" spc="-590" dirty="0">
                <a:latin typeface="宋体"/>
                <a:cs typeface="宋体"/>
              </a:rPr>
              <a:t>x</a:t>
            </a:r>
            <a:r>
              <a:rPr sz="3950" spc="-590" dirty="0">
                <a:latin typeface="宋体"/>
                <a:cs typeface="宋体"/>
              </a:rPr>
              <a:t>)</a:t>
            </a:r>
            <a:r>
              <a:rPr sz="3950" spc="-665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</a:t>
            </a:r>
            <a:r>
              <a:rPr sz="3950" spc="20" dirty="0">
                <a:latin typeface="Times New Roman"/>
                <a:cs typeface="Times New Roman"/>
              </a:rPr>
              <a:t>	</a:t>
            </a:r>
            <a:r>
              <a:rPr sz="3950" spc="-265" dirty="0">
                <a:latin typeface="宋体"/>
                <a:cs typeface="宋体"/>
              </a:rPr>
              <a:t>2</a:t>
            </a:r>
            <a:r>
              <a:rPr sz="4200" i="1" spc="-265" dirty="0">
                <a:latin typeface="宋体"/>
                <a:cs typeface="宋体"/>
              </a:rPr>
              <a:t>x</a:t>
            </a:r>
            <a:r>
              <a:rPr sz="3450" spc="-397" baseline="43478" dirty="0">
                <a:latin typeface="宋体"/>
                <a:cs typeface="宋体"/>
              </a:rPr>
              <a:t>4	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310" dirty="0">
                <a:latin typeface="Times New Roman"/>
                <a:cs typeface="Times New Roman"/>
              </a:rPr>
              <a:t> </a:t>
            </a:r>
            <a:r>
              <a:rPr sz="4200" i="1" spc="-320" dirty="0">
                <a:latin typeface="宋体"/>
                <a:cs typeface="宋体"/>
              </a:rPr>
              <a:t>x</a:t>
            </a:r>
            <a:r>
              <a:rPr sz="3450" spc="-480" baseline="43478" dirty="0">
                <a:latin typeface="宋体"/>
                <a:cs typeface="宋体"/>
              </a:rPr>
              <a:t>3	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434" dirty="0">
                <a:latin typeface="Times New Roman"/>
                <a:cs typeface="Times New Roman"/>
              </a:rPr>
              <a:t> </a:t>
            </a:r>
            <a:r>
              <a:rPr sz="3950" spc="-275" dirty="0">
                <a:latin typeface="宋体"/>
                <a:cs typeface="宋体"/>
              </a:rPr>
              <a:t>3</a:t>
            </a:r>
            <a:r>
              <a:rPr sz="4200" i="1" spc="-275" dirty="0">
                <a:latin typeface="宋体"/>
                <a:cs typeface="宋体"/>
              </a:rPr>
              <a:t>x</a:t>
            </a:r>
            <a:r>
              <a:rPr sz="3450" spc="-412" baseline="43478" dirty="0">
                <a:latin typeface="宋体"/>
                <a:cs typeface="宋体"/>
              </a:rPr>
              <a:t>2	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20" dirty="0">
                <a:latin typeface="Times New Roman"/>
                <a:cs typeface="Times New Roman"/>
              </a:rPr>
              <a:t> </a:t>
            </a:r>
            <a:r>
              <a:rPr sz="4200" i="1" spc="-110" dirty="0">
                <a:latin typeface="宋体"/>
                <a:cs typeface="宋体"/>
              </a:rPr>
              <a:t>x 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-375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宋体"/>
                <a:cs typeface="宋体"/>
              </a:rPr>
              <a:t>5</a:t>
            </a:r>
            <a:endParaRPr sz="3950">
              <a:latin typeface="宋体"/>
              <a:cs typeface="宋体"/>
            </a:endParaRPr>
          </a:p>
          <a:p>
            <a:pPr marL="1318260">
              <a:lnSpc>
                <a:spcPct val="100000"/>
              </a:lnSpc>
              <a:spcBef>
                <a:spcPts val="1300"/>
              </a:spcBef>
              <a:tabLst>
                <a:tab pos="1824989" algn="l"/>
                <a:tab pos="3289300" algn="l"/>
                <a:tab pos="4481830" algn="l"/>
              </a:tabLst>
            </a:pPr>
            <a:r>
              <a:rPr sz="3950" spc="20" dirty="0">
                <a:latin typeface="Symbol"/>
                <a:cs typeface="Symbol"/>
              </a:rPr>
              <a:t></a:t>
            </a:r>
            <a:r>
              <a:rPr sz="3950" spc="20" dirty="0">
                <a:latin typeface="Times New Roman"/>
                <a:cs typeface="Times New Roman"/>
              </a:rPr>
              <a:t>	</a:t>
            </a:r>
            <a:r>
              <a:rPr sz="4200" i="1" spc="-470" dirty="0">
                <a:latin typeface="宋体"/>
                <a:cs typeface="宋体"/>
              </a:rPr>
              <a:t>x</a:t>
            </a:r>
            <a:r>
              <a:rPr sz="3950" spc="-470" dirty="0">
                <a:latin typeface="宋体"/>
                <a:cs typeface="宋体"/>
              </a:rPr>
              <a:t>(2</a:t>
            </a:r>
            <a:r>
              <a:rPr sz="4200" i="1" spc="-470" dirty="0">
                <a:latin typeface="宋体"/>
                <a:cs typeface="宋体"/>
              </a:rPr>
              <a:t>x</a:t>
            </a:r>
            <a:r>
              <a:rPr sz="3450" spc="-705" baseline="43478" dirty="0">
                <a:latin typeface="宋体"/>
                <a:cs typeface="宋体"/>
              </a:rPr>
              <a:t>3	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310" dirty="0">
                <a:latin typeface="Times New Roman"/>
                <a:cs typeface="Times New Roman"/>
              </a:rPr>
              <a:t> </a:t>
            </a:r>
            <a:r>
              <a:rPr sz="4200" i="1" spc="-300" dirty="0">
                <a:latin typeface="宋体"/>
                <a:cs typeface="宋体"/>
              </a:rPr>
              <a:t>x</a:t>
            </a:r>
            <a:r>
              <a:rPr sz="3450" spc="-450" baseline="43478" dirty="0">
                <a:latin typeface="宋体"/>
                <a:cs typeface="宋体"/>
              </a:rPr>
              <a:t>2	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20" dirty="0">
                <a:latin typeface="Times New Roman"/>
                <a:cs typeface="Times New Roman"/>
              </a:rPr>
              <a:t> </a:t>
            </a:r>
            <a:r>
              <a:rPr sz="3950" spc="-170" dirty="0">
                <a:latin typeface="宋体"/>
                <a:cs typeface="宋体"/>
              </a:rPr>
              <a:t>3</a:t>
            </a:r>
            <a:r>
              <a:rPr sz="4200" i="1" spc="-170" dirty="0">
                <a:latin typeface="宋体"/>
                <a:cs typeface="宋体"/>
              </a:rPr>
              <a:t>x 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20" dirty="0">
                <a:latin typeface="Times New Roman"/>
                <a:cs typeface="Times New Roman"/>
              </a:rPr>
              <a:t> </a:t>
            </a:r>
            <a:r>
              <a:rPr sz="3950" spc="-140" dirty="0">
                <a:latin typeface="宋体"/>
                <a:cs typeface="宋体"/>
              </a:rPr>
              <a:t>1)</a:t>
            </a:r>
            <a:r>
              <a:rPr sz="3950" spc="-123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20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宋体"/>
                <a:cs typeface="宋体"/>
              </a:rPr>
              <a:t>5</a:t>
            </a:r>
            <a:endParaRPr sz="3950">
              <a:latin typeface="宋体"/>
              <a:cs typeface="宋体"/>
            </a:endParaRPr>
          </a:p>
          <a:p>
            <a:pPr marL="1318260">
              <a:lnSpc>
                <a:spcPct val="100000"/>
              </a:lnSpc>
              <a:spcBef>
                <a:spcPts val="1295"/>
              </a:spcBef>
              <a:tabLst>
                <a:tab pos="1824989" algn="l"/>
                <a:tab pos="3776979" algn="l"/>
              </a:tabLst>
            </a:pPr>
            <a:r>
              <a:rPr sz="3950" spc="20" dirty="0">
                <a:latin typeface="Symbol"/>
                <a:cs typeface="Symbol"/>
              </a:rPr>
              <a:t></a:t>
            </a:r>
            <a:r>
              <a:rPr sz="3950" spc="20" dirty="0">
                <a:latin typeface="Times New Roman"/>
                <a:cs typeface="Times New Roman"/>
              </a:rPr>
              <a:t>	</a:t>
            </a:r>
            <a:r>
              <a:rPr sz="4200" i="1" spc="-560" dirty="0">
                <a:latin typeface="宋体"/>
                <a:cs typeface="宋体"/>
              </a:rPr>
              <a:t>x</a:t>
            </a:r>
            <a:r>
              <a:rPr sz="3950" spc="-560" dirty="0">
                <a:latin typeface="宋体"/>
                <a:cs typeface="宋体"/>
              </a:rPr>
              <a:t>(</a:t>
            </a:r>
            <a:r>
              <a:rPr sz="4200" i="1" spc="-560" dirty="0">
                <a:latin typeface="宋体"/>
                <a:cs typeface="宋体"/>
              </a:rPr>
              <a:t>x</a:t>
            </a:r>
            <a:r>
              <a:rPr sz="3950" spc="-560" dirty="0">
                <a:latin typeface="宋体"/>
                <a:cs typeface="宋体"/>
              </a:rPr>
              <a:t>(2</a:t>
            </a:r>
            <a:r>
              <a:rPr sz="4200" i="1" spc="-560" dirty="0">
                <a:latin typeface="宋体"/>
                <a:cs typeface="宋体"/>
              </a:rPr>
              <a:t>x</a:t>
            </a:r>
            <a:r>
              <a:rPr sz="3450" spc="-839" baseline="43478" dirty="0">
                <a:latin typeface="宋体"/>
                <a:cs typeface="宋体"/>
              </a:rPr>
              <a:t>2	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300" dirty="0">
                <a:latin typeface="Times New Roman"/>
                <a:cs typeface="Times New Roman"/>
              </a:rPr>
              <a:t> </a:t>
            </a:r>
            <a:r>
              <a:rPr sz="4200" i="1" spc="-110" dirty="0">
                <a:latin typeface="宋体"/>
                <a:cs typeface="宋体"/>
              </a:rPr>
              <a:t>x</a:t>
            </a:r>
            <a:r>
              <a:rPr sz="4200" i="1" spc="-120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425" dirty="0">
                <a:latin typeface="Times New Roman"/>
                <a:cs typeface="Times New Roman"/>
              </a:rPr>
              <a:t> </a:t>
            </a:r>
            <a:r>
              <a:rPr sz="3950" spc="-45" dirty="0">
                <a:latin typeface="宋体"/>
                <a:cs typeface="宋体"/>
              </a:rPr>
              <a:t>3)</a:t>
            </a:r>
            <a:r>
              <a:rPr sz="3950" spc="-117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240" dirty="0">
                <a:latin typeface="Times New Roman"/>
                <a:cs typeface="Times New Roman"/>
              </a:rPr>
              <a:t> </a:t>
            </a:r>
            <a:r>
              <a:rPr sz="3950" spc="-140" dirty="0">
                <a:latin typeface="宋体"/>
                <a:cs typeface="宋体"/>
              </a:rPr>
              <a:t>1)</a:t>
            </a:r>
            <a:r>
              <a:rPr sz="3950" spc="-117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365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宋体"/>
                <a:cs typeface="宋体"/>
              </a:rPr>
              <a:t>5</a:t>
            </a:r>
            <a:endParaRPr sz="3950">
              <a:latin typeface="宋体"/>
              <a:cs typeface="宋体"/>
            </a:endParaRPr>
          </a:p>
          <a:p>
            <a:pPr marL="1318260">
              <a:lnSpc>
                <a:spcPct val="100000"/>
              </a:lnSpc>
              <a:spcBef>
                <a:spcPts val="944"/>
              </a:spcBef>
              <a:tabLst>
                <a:tab pos="1824989" algn="l"/>
              </a:tabLst>
            </a:pPr>
            <a:r>
              <a:rPr sz="3950" spc="20" dirty="0">
                <a:latin typeface="Symbol"/>
                <a:cs typeface="Symbol"/>
              </a:rPr>
              <a:t></a:t>
            </a:r>
            <a:r>
              <a:rPr sz="3950" spc="20" dirty="0">
                <a:latin typeface="Times New Roman"/>
                <a:cs typeface="Times New Roman"/>
              </a:rPr>
              <a:t>	</a:t>
            </a:r>
            <a:r>
              <a:rPr sz="4200" i="1" spc="-630" dirty="0">
                <a:latin typeface="宋体"/>
                <a:cs typeface="宋体"/>
              </a:rPr>
              <a:t>x</a:t>
            </a:r>
            <a:r>
              <a:rPr sz="3950" spc="-630" dirty="0">
                <a:latin typeface="宋体"/>
                <a:cs typeface="宋体"/>
              </a:rPr>
              <a:t>(</a:t>
            </a:r>
            <a:r>
              <a:rPr sz="4200" i="1" spc="-630" dirty="0">
                <a:latin typeface="宋体"/>
                <a:cs typeface="宋体"/>
              </a:rPr>
              <a:t>x</a:t>
            </a:r>
            <a:r>
              <a:rPr sz="3950" spc="-630" dirty="0">
                <a:latin typeface="宋体"/>
                <a:cs typeface="宋体"/>
              </a:rPr>
              <a:t>(</a:t>
            </a:r>
            <a:r>
              <a:rPr sz="4200" i="1" spc="-630" dirty="0">
                <a:latin typeface="宋体"/>
                <a:cs typeface="宋体"/>
              </a:rPr>
              <a:t>x</a:t>
            </a:r>
            <a:r>
              <a:rPr sz="3950" spc="-630" dirty="0">
                <a:latin typeface="宋体"/>
                <a:cs typeface="宋体"/>
              </a:rPr>
              <a:t>(2</a:t>
            </a:r>
            <a:r>
              <a:rPr sz="4200" i="1" spc="-630" dirty="0">
                <a:latin typeface="宋体"/>
                <a:cs typeface="宋体"/>
              </a:rPr>
              <a:t>x</a:t>
            </a:r>
            <a:r>
              <a:rPr sz="4200" i="1" spc="-1195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180" dirty="0">
                <a:latin typeface="Times New Roman"/>
                <a:cs typeface="Times New Roman"/>
              </a:rPr>
              <a:t> </a:t>
            </a:r>
            <a:r>
              <a:rPr sz="3950" spc="-140" dirty="0">
                <a:latin typeface="宋体"/>
                <a:cs typeface="宋体"/>
              </a:rPr>
              <a:t>1)</a:t>
            </a:r>
            <a:r>
              <a:rPr sz="3950" spc="-117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425" dirty="0">
                <a:latin typeface="Times New Roman"/>
                <a:cs typeface="Times New Roman"/>
              </a:rPr>
              <a:t> </a:t>
            </a:r>
            <a:r>
              <a:rPr sz="3950" spc="-45" dirty="0">
                <a:latin typeface="宋体"/>
                <a:cs typeface="宋体"/>
              </a:rPr>
              <a:t>3)</a:t>
            </a:r>
            <a:r>
              <a:rPr sz="3950" spc="-117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</a:t>
            </a:r>
            <a:r>
              <a:rPr sz="3950" spc="245" dirty="0">
                <a:latin typeface="Times New Roman"/>
                <a:cs typeface="Times New Roman"/>
              </a:rPr>
              <a:t> </a:t>
            </a:r>
            <a:r>
              <a:rPr sz="3950" spc="-140" dirty="0">
                <a:latin typeface="宋体"/>
                <a:cs typeface="宋体"/>
              </a:rPr>
              <a:t>1)</a:t>
            </a:r>
            <a:r>
              <a:rPr sz="3950" spc="-1170" dirty="0">
                <a:latin typeface="宋体"/>
                <a:cs typeface="宋体"/>
              </a:rPr>
              <a:t> </a:t>
            </a:r>
            <a:r>
              <a:rPr sz="3950" spc="20" dirty="0">
                <a:latin typeface="Symbol"/>
                <a:cs typeface="Symbol"/>
              </a:rPr>
              <a:t></a:t>
            </a:r>
            <a:r>
              <a:rPr sz="3950" spc="365" dirty="0">
                <a:latin typeface="Times New Roman"/>
                <a:cs typeface="Times New Roman"/>
              </a:rPr>
              <a:t> </a:t>
            </a:r>
            <a:r>
              <a:rPr sz="3950" spc="15" dirty="0">
                <a:latin typeface="宋体"/>
                <a:cs typeface="宋体"/>
              </a:rPr>
              <a:t>5</a:t>
            </a:r>
            <a:endParaRPr sz="3950">
              <a:latin typeface="宋体"/>
              <a:cs typeface="宋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霍纳法则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1975" y="1104900"/>
            <a:ext cx="4823460" cy="7607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572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360"/>
              </a:spcBef>
            </a:pPr>
            <a:r>
              <a:rPr sz="4050" i="1" spc="-180" dirty="0">
                <a:latin typeface="Times New Roman"/>
                <a:cs typeface="Times New Roman"/>
              </a:rPr>
              <a:t>p</a:t>
            </a:r>
            <a:r>
              <a:rPr sz="4050" spc="-180" dirty="0">
                <a:latin typeface="Times New Roman"/>
                <a:cs typeface="Times New Roman"/>
              </a:rPr>
              <a:t>(</a:t>
            </a:r>
            <a:r>
              <a:rPr sz="4050" i="1" spc="-180" dirty="0">
                <a:latin typeface="Times New Roman"/>
                <a:cs typeface="Times New Roman"/>
              </a:rPr>
              <a:t>x</a:t>
            </a:r>
            <a:r>
              <a:rPr sz="4050" spc="-180" dirty="0">
                <a:latin typeface="Times New Roman"/>
                <a:cs typeface="Times New Roman"/>
              </a:rPr>
              <a:t>) </a:t>
            </a:r>
            <a:r>
              <a:rPr sz="4050" spc="-265" dirty="0">
                <a:latin typeface="Symbol"/>
                <a:cs typeface="Symbol"/>
              </a:rPr>
              <a:t></a:t>
            </a:r>
            <a:r>
              <a:rPr sz="4050" spc="-265" dirty="0">
                <a:latin typeface="Times New Roman"/>
                <a:cs typeface="Times New Roman"/>
              </a:rPr>
              <a:t> </a:t>
            </a:r>
            <a:r>
              <a:rPr sz="4050" spc="-145" dirty="0">
                <a:latin typeface="Times New Roman"/>
                <a:cs typeface="Times New Roman"/>
              </a:rPr>
              <a:t>2</a:t>
            </a:r>
            <a:r>
              <a:rPr sz="4050" i="1" spc="-145" dirty="0">
                <a:latin typeface="Times New Roman"/>
                <a:cs typeface="Times New Roman"/>
              </a:rPr>
              <a:t>x</a:t>
            </a:r>
            <a:r>
              <a:rPr sz="3525" spc="-217" baseline="42553" dirty="0">
                <a:latin typeface="Times New Roman"/>
                <a:cs typeface="Times New Roman"/>
              </a:rPr>
              <a:t>4 </a:t>
            </a:r>
            <a:r>
              <a:rPr sz="4050" spc="-265" dirty="0">
                <a:latin typeface="Symbol"/>
                <a:cs typeface="Symbol"/>
              </a:rPr>
              <a:t></a:t>
            </a:r>
            <a:r>
              <a:rPr sz="4050" spc="-265" dirty="0">
                <a:latin typeface="Times New Roman"/>
                <a:cs typeface="Times New Roman"/>
              </a:rPr>
              <a:t> </a:t>
            </a:r>
            <a:r>
              <a:rPr sz="4050" i="1" spc="-165" dirty="0">
                <a:latin typeface="Times New Roman"/>
                <a:cs typeface="Times New Roman"/>
              </a:rPr>
              <a:t>x</a:t>
            </a:r>
            <a:r>
              <a:rPr sz="3525" spc="-247" baseline="42553" dirty="0">
                <a:latin typeface="Times New Roman"/>
                <a:cs typeface="Times New Roman"/>
              </a:rPr>
              <a:t>3 </a:t>
            </a:r>
            <a:r>
              <a:rPr sz="4050" spc="-114" dirty="0">
                <a:latin typeface="Symbol"/>
                <a:cs typeface="Symbol"/>
              </a:rPr>
              <a:t></a:t>
            </a:r>
            <a:r>
              <a:rPr sz="4050" spc="-114" dirty="0">
                <a:latin typeface="Times New Roman"/>
                <a:cs typeface="Times New Roman"/>
              </a:rPr>
              <a:t>3</a:t>
            </a:r>
            <a:r>
              <a:rPr sz="4050" i="1" spc="-114" dirty="0">
                <a:latin typeface="Times New Roman"/>
                <a:cs typeface="Times New Roman"/>
              </a:rPr>
              <a:t>x</a:t>
            </a:r>
            <a:r>
              <a:rPr sz="3525" spc="-172" baseline="42553" dirty="0">
                <a:latin typeface="Times New Roman"/>
                <a:cs typeface="Times New Roman"/>
              </a:rPr>
              <a:t>2 </a:t>
            </a:r>
            <a:r>
              <a:rPr sz="4050" spc="-265" dirty="0">
                <a:latin typeface="Symbol"/>
                <a:cs typeface="Symbol"/>
              </a:rPr>
              <a:t></a:t>
            </a:r>
            <a:r>
              <a:rPr sz="4050" spc="-265" dirty="0">
                <a:latin typeface="Times New Roman"/>
                <a:cs typeface="Times New Roman"/>
              </a:rPr>
              <a:t> </a:t>
            </a:r>
            <a:r>
              <a:rPr sz="4050" i="1" spc="-215" dirty="0">
                <a:latin typeface="Times New Roman"/>
                <a:cs typeface="Times New Roman"/>
              </a:rPr>
              <a:t>x</a:t>
            </a:r>
            <a:r>
              <a:rPr sz="4050" i="1" spc="-210" dirty="0">
                <a:latin typeface="Times New Roman"/>
                <a:cs typeface="Times New Roman"/>
              </a:rPr>
              <a:t> </a:t>
            </a:r>
            <a:r>
              <a:rPr sz="4050" spc="-105" dirty="0">
                <a:latin typeface="Symbol"/>
                <a:cs typeface="Symbol"/>
              </a:rPr>
              <a:t></a:t>
            </a:r>
            <a:r>
              <a:rPr sz="4050" spc="-105" dirty="0">
                <a:latin typeface="Times New Roman"/>
                <a:cs typeface="Times New Roman"/>
              </a:rPr>
              <a:t>5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霍纳法则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3267" y="2781300"/>
            <a:ext cx="6049010" cy="692150"/>
          </a:xfrm>
          <a:custGeom>
            <a:avLst/>
            <a:gdLst/>
            <a:ahLst/>
            <a:cxnLst/>
            <a:rect l="l" t="t" r="r" b="b"/>
            <a:pathLst>
              <a:path w="6049009" h="692150">
                <a:moveTo>
                  <a:pt x="0" y="691896"/>
                </a:moveTo>
                <a:lnTo>
                  <a:pt x="6048756" y="691896"/>
                </a:lnTo>
                <a:lnTo>
                  <a:pt x="6048756" y="0"/>
                </a:lnTo>
                <a:lnTo>
                  <a:pt x="0" y="0"/>
                </a:lnTo>
                <a:lnTo>
                  <a:pt x="0" y="6918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81366" y="1871472"/>
          <a:ext cx="7164705" cy="4697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3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7438">
                <a:tc gridSpan="2"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200" spc="30" dirty="0">
                          <a:latin typeface="Cambria Math"/>
                          <a:cs typeface="Cambria Math"/>
                        </a:rPr>
                        <a:t>𝑝(𝑥)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sz="3200" spc="30" dirty="0">
                          <a:latin typeface="Cambria Math"/>
                          <a:cs typeface="Cambria Math"/>
                        </a:rPr>
                        <a:t>𝑥(𝑥(𝑥(2𝑥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− 1) + 3) + 1) −</a:t>
                      </a:r>
                      <a:r>
                        <a:rPr sz="3200" spc="3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200" dirty="0">
                          <a:latin typeface="Cambria Math"/>
                          <a:cs typeface="Cambria Math"/>
                        </a:rPr>
                        <a:t>5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526">
                <a:tc gridSpan="2"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800" spc="25" dirty="0">
                          <a:latin typeface="Cambria Math"/>
                          <a:cs typeface="Cambria Math"/>
                        </a:rPr>
                        <a:t>𝑝(𝑥)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= </a:t>
                      </a:r>
                      <a:r>
                        <a:rPr sz="2800" spc="30" dirty="0">
                          <a:latin typeface="Cambria Math"/>
                          <a:cs typeface="Cambria Math"/>
                        </a:rPr>
                        <a:t>𝑥(𝑥(𝑥(𝑥(𝟐)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− 1) + 3) + 1) −</a:t>
                      </a:r>
                      <a:r>
                        <a:rPr sz="2800" spc="2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00" spc="-5" dirty="0">
                          <a:latin typeface="Cambria Math"/>
                          <a:cs typeface="Cambria Math"/>
                        </a:rPr>
                        <a:t>5</a:t>
                      </a:r>
                      <a:endParaRPr sz="2800" dirty="0">
                        <a:latin typeface="Cambria Math"/>
                        <a:cs typeface="Cambria Math"/>
                      </a:endParaRPr>
                    </a:p>
                  </a:txBody>
                  <a:tcPr marL="0" marR="0" marT="1085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6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3100" b="1" spc="-5" dirty="0">
                          <a:latin typeface="微软雅黑"/>
                          <a:cs typeface="微软雅黑"/>
                        </a:rPr>
                        <a:t>系数</a:t>
                      </a:r>
                      <a:endParaRPr sz="3100">
                        <a:latin typeface="微软雅黑"/>
                        <a:cs typeface="微软雅黑"/>
                      </a:endParaRPr>
                    </a:p>
                  </a:txBody>
                  <a:tcPr marL="0" marR="0" marT="1149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3100" b="1" spc="-5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31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100" b="1" spc="-5" dirty="0">
                          <a:latin typeface="Arial"/>
                          <a:cs typeface="Arial"/>
                        </a:rPr>
                        <a:t>3</a:t>
                      </a:r>
                      <a:endParaRPr sz="3100">
                        <a:latin typeface="Arial"/>
                        <a:cs typeface="Arial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2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-1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2+(-1)=5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8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3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5+3=18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1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18+1=55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9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-5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－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5=160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59" y="1124711"/>
            <a:ext cx="8712835" cy="5328285"/>
          </a:xfrm>
          <a:custGeom>
            <a:avLst/>
            <a:gdLst/>
            <a:ahLst/>
            <a:cxnLst/>
            <a:rect l="l" t="t" r="r" b="b"/>
            <a:pathLst>
              <a:path w="8712835" h="5328285">
                <a:moveTo>
                  <a:pt x="0" y="5327904"/>
                </a:moveTo>
                <a:lnTo>
                  <a:pt x="8712708" y="5327904"/>
                </a:lnTo>
                <a:lnTo>
                  <a:pt x="871270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59" y="1124711"/>
            <a:ext cx="8712835" cy="5328285"/>
          </a:xfrm>
          <a:custGeom>
            <a:avLst/>
            <a:gdLst/>
            <a:ahLst/>
            <a:cxnLst/>
            <a:rect l="l" t="t" r="r" b="b"/>
            <a:pathLst>
              <a:path w="8712835" h="5328285">
                <a:moveTo>
                  <a:pt x="0" y="5327904"/>
                </a:moveTo>
                <a:lnTo>
                  <a:pt x="8712708" y="5327904"/>
                </a:lnTo>
                <a:lnTo>
                  <a:pt x="8712708" y="0"/>
                </a:lnTo>
                <a:lnTo>
                  <a:pt x="0" y="0"/>
                </a:lnTo>
                <a:lnTo>
                  <a:pt x="0" y="5327904"/>
                </a:lnTo>
                <a:close/>
              </a:path>
            </a:pathLst>
          </a:custGeom>
          <a:ln w="762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3300" y="3251301"/>
            <a:ext cx="3174365" cy="222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0" marR="5080" indent="-641985">
              <a:lnSpc>
                <a:spcPct val="150100"/>
              </a:lnSpc>
              <a:spcBef>
                <a:spcPts val="95"/>
              </a:spcBef>
            </a:pPr>
            <a:r>
              <a:rPr sz="3200" spc="-5" dirty="0">
                <a:latin typeface="Arial"/>
                <a:cs typeface="Arial"/>
              </a:rPr>
              <a:t>for(i=n-1;i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&gt;=0;i--)  p =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x*p+p[i];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1297305" algn="l"/>
              </a:tabLst>
            </a:pPr>
            <a:r>
              <a:rPr sz="3200" spc="-5" dirty="0">
                <a:latin typeface="Arial"/>
                <a:cs typeface="Arial"/>
              </a:rPr>
              <a:t>return	</a:t>
            </a:r>
            <a:r>
              <a:rPr sz="3200" dirty="0">
                <a:latin typeface="Arial"/>
                <a:cs typeface="Arial"/>
              </a:rPr>
              <a:t>p;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5690108"/>
            <a:ext cx="161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2667" y="3429000"/>
            <a:ext cx="3195955" cy="2478405"/>
          </a:xfrm>
          <a:custGeom>
            <a:avLst/>
            <a:gdLst/>
            <a:ahLst/>
            <a:cxnLst/>
            <a:rect l="l" t="t" r="r" b="b"/>
            <a:pathLst>
              <a:path w="3195954" h="2478404">
                <a:moveTo>
                  <a:pt x="0" y="2478024"/>
                </a:moveTo>
                <a:lnTo>
                  <a:pt x="3195828" y="2478024"/>
                </a:lnTo>
                <a:lnTo>
                  <a:pt x="3195828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solidFill>
            <a:srgbClr val="C79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68796" y="4296984"/>
            <a:ext cx="45529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2600" i="1" spc="-50" dirty="0">
                <a:latin typeface="Times New Roman"/>
                <a:cs typeface="Times New Roman"/>
              </a:rPr>
              <a:t>n</a:t>
            </a:r>
            <a:r>
              <a:rPr sz="2600" spc="-330" dirty="0">
                <a:latin typeface="Symbol"/>
                <a:cs typeface="Symbol"/>
              </a:rPr>
              <a:t></a:t>
            </a:r>
            <a:r>
              <a:rPr sz="2600" spc="-18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7561" y="3194293"/>
            <a:ext cx="3082925" cy="265811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90"/>
              </a:spcBef>
            </a:pPr>
            <a:r>
              <a:rPr sz="4500" i="1" spc="-540" dirty="0">
                <a:latin typeface="Times New Roman"/>
                <a:cs typeface="Times New Roman"/>
              </a:rPr>
              <a:t>M </a:t>
            </a:r>
            <a:r>
              <a:rPr sz="4500" spc="-215" dirty="0">
                <a:latin typeface="Times New Roman"/>
                <a:cs typeface="Times New Roman"/>
              </a:rPr>
              <a:t>(</a:t>
            </a:r>
            <a:r>
              <a:rPr sz="4500" i="1" spc="-215" dirty="0">
                <a:latin typeface="Times New Roman"/>
                <a:cs typeface="Times New Roman"/>
              </a:rPr>
              <a:t>n</a:t>
            </a:r>
            <a:r>
              <a:rPr sz="4500" spc="-215" dirty="0">
                <a:latin typeface="Times New Roman"/>
                <a:cs typeface="Times New Roman"/>
              </a:rPr>
              <a:t>) </a:t>
            </a:r>
            <a:r>
              <a:rPr sz="4500" spc="-355" dirty="0">
                <a:latin typeface="Symbol"/>
                <a:cs typeface="Symbol"/>
              </a:rPr>
              <a:t></a:t>
            </a:r>
            <a:r>
              <a:rPr sz="4500" spc="-40" dirty="0">
                <a:latin typeface="Times New Roman"/>
                <a:cs typeface="Times New Roman"/>
              </a:rPr>
              <a:t> </a:t>
            </a:r>
            <a:r>
              <a:rPr sz="4500" i="1" spc="-280" dirty="0">
                <a:latin typeface="Times New Roman"/>
                <a:cs typeface="Times New Roman"/>
              </a:rPr>
              <a:t>A</a:t>
            </a:r>
            <a:r>
              <a:rPr sz="4500" spc="-280" dirty="0">
                <a:latin typeface="Times New Roman"/>
                <a:cs typeface="Times New Roman"/>
              </a:rPr>
              <a:t>(</a:t>
            </a:r>
            <a:r>
              <a:rPr sz="4500" i="1" spc="-280" dirty="0">
                <a:latin typeface="Times New Roman"/>
                <a:cs typeface="Times New Roman"/>
              </a:rPr>
              <a:t>n</a:t>
            </a:r>
            <a:r>
              <a:rPr sz="4500" spc="-280" dirty="0">
                <a:latin typeface="Times New Roman"/>
                <a:cs typeface="Times New Roman"/>
              </a:rPr>
              <a:t>)</a:t>
            </a:r>
            <a:endParaRPr sz="4500">
              <a:latin typeface="Times New Roman"/>
              <a:cs typeface="Times New Roman"/>
            </a:endParaRPr>
          </a:p>
          <a:p>
            <a:pPr marL="1206500">
              <a:lnSpc>
                <a:spcPct val="100000"/>
              </a:lnSpc>
              <a:spcBef>
                <a:spcPts val="2245"/>
              </a:spcBef>
            </a:pPr>
            <a:r>
              <a:rPr sz="4500" spc="-355" dirty="0">
                <a:latin typeface="Symbol"/>
                <a:cs typeface="Symbol"/>
              </a:rPr>
              <a:t></a:t>
            </a:r>
            <a:r>
              <a:rPr sz="4500" spc="-355" dirty="0">
                <a:latin typeface="Times New Roman"/>
                <a:cs typeface="Times New Roman"/>
              </a:rPr>
              <a:t> </a:t>
            </a:r>
            <a:r>
              <a:rPr sz="10125" spc="-727" baseline="-8641" dirty="0">
                <a:latin typeface="Symbol"/>
                <a:cs typeface="Symbol"/>
              </a:rPr>
              <a:t></a:t>
            </a:r>
            <a:r>
              <a:rPr sz="4500" spc="-484" dirty="0">
                <a:latin typeface="Times New Roman"/>
                <a:cs typeface="Times New Roman"/>
              </a:rPr>
              <a:t>1 </a:t>
            </a:r>
            <a:r>
              <a:rPr sz="4500" spc="-355" dirty="0">
                <a:latin typeface="Symbol"/>
                <a:cs typeface="Symbol"/>
              </a:rPr>
              <a:t></a:t>
            </a:r>
            <a:r>
              <a:rPr sz="4500" spc="-409" dirty="0">
                <a:latin typeface="Times New Roman"/>
                <a:cs typeface="Times New Roman"/>
              </a:rPr>
              <a:t> </a:t>
            </a:r>
            <a:r>
              <a:rPr sz="4500" i="1" spc="-325" dirty="0">
                <a:latin typeface="Times New Roman"/>
                <a:cs typeface="Times New Roman"/>
              </a:rPr>
              <a:t>n</a:t>
            </a:r>
            <a:endParaRPr sz="4500">
              <a:latin typeface="Times New Roman"/>
              <a:cs typeface="Times New Roman"/>
            </a:endParaRPr>
          </a:p>
          <a:p>
            <a:pPr marL="592455" algn="ctr">
              <a:lnSpc>
                <a:spcPct val="100000"/>
              </a:lnSpc>
              <a:spcBef>
                <a:spcPts val="365"/>
              </a:spcBef>
            </a:pPr>
            <a:r>
              <a:rPr sz="2600" i="1" spc="-80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Symbol"/>
                <a:cs typeface="Symbol"/>
              </a:rPr>
              <a:t></a:t>
            </a:r>
            <a:r>
              <a:rPr sz="2600" spc="-8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302" y="268986"/>
            <a:ext cx="8269605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霍纳法则</a:t>
            </a:r>
            <a:endParaRPr sz="4000">
              <a:latin typeface="微软雅黑"/>
              <a:cs typeface="微软雅黑"/>
            </a:endParaRPr>
          </a:p>
          <a:p>
            <a:pPr marL="31115">
              <a:lnSpc>
                <a:spcPct val="100000"/>
              </a:lnSpc>
              <a:spcBef>
                <a:spcPts val="3325"/>
              </a:spcBef>
              <a:tabLst>
                <a:tab pos="1069340" algn="l"/>
              </a:tabLst>
            </a:pPr>
            <a:r>
              <a:rPr sz="3200" spc="5" dirty="0">
                <a:latin typeface="微软雅黑"/>
                <a:cs typeface="微软雅黑"/>
              </a:rPr>
              <a:t>算法	</a:t>
            </a:r>
            <a:r>
              <a:rPr sz="3200" spc="-5" dirty="0">
                <a:latin typeface="Arial"/>
                <a:cs typeface="Arial"/>
              </a:rPr>
              <a:t>Horner(p[0…n],x)</a:t>
            </a:r>
            <a:endParaRPr sz="3200">
              <a:latin typeface="Arial"/>
              <a:cs typeface="Arial"/>
            </a:endParaRPr>
          </a:p>
          <a:p>
            <a:pPr marL="304165" marR="5080" indent="-273685">
              <a:lnSpc>
                <a:spcPct val="150000"/>
              </a:lnSpc>
            </a:pPr>
            <a:r>
              <a:rPr sz="3200" dirty="0">
                <a:latin typeface="Arial"/>
                <a:cs typeface="Arial"/>
              </a:rPr>
              <a:t>{</a:t>
            </a:r>
            <a:r>
              <a:rPr sz="3200" spc="17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4607A"/>
                </a:solidFill>
                <a:latin typeface="Arial"/>
                <a:cs typeface="Arial"/>
              </a:rPr>
              <a:t>//</a:t>
            </a:r>
            <a:r>
              <a:rPr sz="3200" dirty="0">
                <a:solidFill>
                  <a:srgbClr val="04607A"/>
                </a:solidFill>
                <a:latin typeface="微软雅黑"/>
                <a:cs typeface="微软雅黑"/>
              </a:rPr>
              <a:t>用霍纳法则求一个多项</a:t>
            </a:r>
            <a:r>
              <a:rPr sz="3200" spc="-15" dirty="0">
                <a:solidFill>
                  <a:srgbClr val="04607A"/>
                </a:solidFill>
                <a:latin typeface="微软雅黑"/>
                <a:cs typeface="微软雅黑"/>
              </a:rPr>
              <a:t>式</a:t>
            </a:r>
            <a:r>
              <a:rPr sz="3200" dirty="0">
                <a:solidFill>
                  <a:srgbClr val="04607A"/>
                </a:solidFill>
                <a:latin typeface="微软雅黑"/>
                <a:cs typeface="微软雅黑"/>
              </a:rPr>
              <a:t>在一</a:t>
            </a:r>
            <a:r>
              <a:rPr sz="3200" spc="-15" dirty="0">
                <a:solidFill>
                  <a:srgbClr val="04607A"/>
                </a:solidFill>
                <a:latin typeface="微软雅黑"/>
                <a:cs typeface="微软雅黑"/>
              </a:rPr>
              <a:t>个</a:t>
            </a:r>
            <a:r>
              <a:rPr sz="3200" dirty="0">
                <a:solidFill>
                  <a:srgbClr val="04607A"/>
                </a:solidFill>
                <a:latin typeface="微软雅黑"/>
                <a:cs typeface="微软雅黑"/>
              </a:rPr>
              <a:t>给定</a:t>
            </a:r>
            <a:r>
              <a:rPr sz="3200" spc="-15" dirty="0">
                <a:solidFill>
                  <a:srgbClr val="04607A"/>
                </a:solidFill>
                <a:latin typeface="微软雅黑"/>
                <a:cs typeface="微软雅黑"/>
              </a:rPr>
              <a:t>点</a:t>
            </a:r>
            <a:r>
              <a:rPr sz="3200" dirty="0">
                <a:solidFill>
                  <a:srgbClr val="04607A"/>
                </a:solidFill>
                <a:latin typeface="微软雅黑"/>
                <a:cs typeface="微软雅黑"/>
              </a:rPr>
              <a:t>的值 </a:t>
            </a:r>
            <a:r>
              <a:rPr sz="3200" dirty="0">
                <a:latin typeface="Arial"/>
                <a:cs typeface="Arial"/>
              </a:rPr>
              <a:t>p =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p[n];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903" y="1056926"/>
            <a:ext cx="7969250" cy="2462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 marR="30480" indent="-273050" algn="just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spc="10" dirty="0">
                <a:latin typeface="微软雅黑"/>
                <a:cs typeface="微软雅黑"/>
              </a:rPr>
              <a:t>霍纳</a:t>
            </a:r>
            <a:r>
              <a:rPr sz="2400" spc="20" dirty="0">
                <a:latin typeface="微软雅黑"/>
                <a:cs typeface="微软雅黑"/>
              </a:rPr>
              <a:t>法</a:t>
            </a:r>
            <a:r>
              <a:rPr sz="2400" spc="10" dirty="0">
                <a:latin typeface="微软雅黑"/>
                <a:cs typeface="微软雅黑"/>
              </a:rPr>
              <a:t>则</a:t>
            </a:r>
            <a:r>
              <a:rPr sz="2400" spc="20" dirty="0">
                <a:latin typeface="微软雅黑"/>
                <a:cs typeface="微软雅黑"/>
              </a:rPr>
              <a:t>还</a:t>
            </a:r>
            <a:r>
              <a:rPr sz="2400" spc="10" dirty="0">
                <a:latin typeface="微软雅黑"/>
                <a:cs typeface="微软雅黑"/>
              </a:rPr>
              <a:t>有一</a:t>
            </a:r>
            <a:r>
              <a:rPr sz="2400" spc="20" dirty="0">
                <a:latin typeface="微软雅黑"/>
                <a:cs typeface="微软雅黑"/>
              </a:rPr>
              <a:t>些</a:t>
            </a:r>
            <a:r>
              <a:rPr sz="2400" spc="10" dirty="0">
                <a:latin typeface="微软雅黑"/>
                <a:cs typeface="微软雅黑"/>
              </a:rPr>
              <a:t>有</a:t>
            </a:r>
            <a:r>
              <a:rPr sz="2400" spc="20" dirty="0">
                <a:latin typeface="微软雅黑"/>
                <a:cs typeface="微软雅黑"/>
              </a:rPr>
              <a:t>用</a:t>
            </a:r>
            <a:r>
              <a:rPr sz="2400" spc="10" dirty="0">
                <a:latin typeface="微软雅黑"/>
                <a:cs typeface="微软雅黑"/>
              </a:rPr>
              <a:t>的副</a:t>
            </a:r>
            <a:r>
              <a:rPr sz="2400" spc="20" dirty="0">
                <a:latin typeface="微软雅黑"/>
                <a:cs typeface="微软雅黑"/>
              </a:rPr>
              <a:t>产</a:t>
            </a:r>
            <a:r>
              <a:rPr sz="2400" spc="10" dirty="0">
                <a:latin typeface="微软雅黑"/>
                <a:cs typeface="微软雅黑"/>
              </a:rPr>
              <a:t>品</a:t>
            </a:r>
            <a:r>
              <a:rPr sz="2400" spc="20" dirty="0">
                <a:latin typeface="微软雅黑"/>
                <a:cs typeface="微软雅黑"/>
              </a:rPr>
              <a:t>：</a:t>
            </a:r>
            <a:r>
              <a:rPr sz="2400" spc="10" dirty="0">
                <a:latin typeface="微软雅黑"/>
                <a:cs typeface="微软雅黑"/>
              </a:rPr>
              <a:t>该算</a:t>
            </a:r>
            <a:r>
              <a:rPr sz="2400" spc="20" dirty="0">
                <a:latin typeface="微软雅黑"/>
                <a:cs typeface="微软雅黑"/>
              </a:rPr>
              <a:t>法</a:t>
            </a:r>
            <a:r>
              <a:rPr sz="2400" spc="10" dirty="0">
                <a:latin typeface="微软雅黑"/>
                <a:cs typeface="微软雅黑"/>
              </a:rPr>
              <a:t>在</a:t>
            </a:r>
            <a:r>
              <a:rPr sz="2400" spc="20" dirty="0">
                <a:latin typeface="微软雅黑"/>
                <a:cs typeface="微软雅黑"/>
              </a:rPr>
              <a:t>计算</a:t>
            </a:r>
            <a:r>
              <a:rPr sz="2400" dirty="0">
                <a:latin typeface="Arial"/>
                <a:cs typeface="Arial"/>
              </a:rPr>
              <a:t>P(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25" dirty="0">
                <a:latin typeface="Arial"/>
                <a:cs typeface="Arial"/>
              </a:rPr>
              <a:t>)</a:t>
            </a:r>
            <a:r>
              <a:rPr sz="2400" spc="10" dirty="0">
                <a:latin typeface="微软雅黑"/>
                <a:cs typeface="微软雅黑"/>
              </a:rPr>
              <a:t>在某 </a:t>
            </a:r>
            <a:r>
              <a:rPr sz="2400" spc="35" dirty="0">
                <a:latin typeface="微软雅黑"/>
                <a:cs typeface="微软雅黑"/>
              </a:rPr>
              <a:t>一</a:t>
            </a:r>
            <a:r>
              <a:rPr sz="2400" spc="30" dirty="0">
                <a:latin typeface="微软雅黑"/>
                <a:cs typeface="微软雅黑"/>
              </a:rPr>
              <a:t>点</a:t>
            </a:r>
            <a:r>
              <a:rPr sz="2400" spc="10" dirty="0">
                <a:latin typeface="Arial"/>
                <a:cs typeface="Arial"/>
              </a:rPr>
              <a:t>x</a:t>
            </a:r>
            <a:r>
              <a:rPr sz="2400" spc="15" baseline="-20833" dirty="0">
                <a:latin typeface="Arial"/>
                <a:cs typeface="Arial"/>
              </a:rPr>
              <a:t>0</a:t>
            </a:r>
            <a:r>
              <a:rPr sz="2400" spc="30" dirty="0">
                <a:latin typeface="微软雅黑"/>
                <a:cs typeface="微软雅黑"/>
              </a:rPr>
              <a:t>上</a:t>
            </a:r>
            <a:r>
              <a:rPr sz="2400" spc="15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值时</a:t>
            </a:r>
            <a:r>
              <a:rPr sz="2400" spc="15" dirty="0">
                <a:latin typeface="微软雅黑"/>
                <a:cs typeface="微软雅黑"/>
              </a:rPr>
              <a:t>所</a:t>
            </a:r>
            <a:r>
              <a:rPr sz="2400" spc="30" dirty="0">
                <a:latin typeface="微软雅黑"/>
                <a:cs typeface="微软雅黑"/>
              </a:rPr>
              <a:t>产</a:t>
            </a:r>
            <a:r>
              <a:rPr sz="2400" spc="15" dirty="0">
                <a:latin typeface="微软雅黑"/>
                <a:cs typeface="微软雅黑"/>
              </a:rPr>
              <a:t>生</a:t>
            </a:r>
            <a:r>
              <a:rPr sz="2400" spc="30" dirty="0">
                <a:latin typeface="微软雅黑"/>
                <a:cs typeface="微软雅黑"/>
              </a:rPr>
              <a:t>的中</a:t>
            </a:r>
            <a:r>
              <a:rPr sz="2400" spc="15" dirty="0">
                <a:latin typeface="微软雅黑"/>
                <a:cs typeface="微软雅黑"/>
              </a:rPr>
              <a:t>间</a:t>
            </a:r>
            <a:r>
              <a:rPr sz="2400" spc="30" dirty="0">
                <a:latin typeface="微软雅黑"/>
                <a:cs typeface="微软雅黑"/>
              </a:rPr>
              <a:t>数</a:t>
            </a:r>
            <a:r>
              <a:rPr sz="2400" spc="50" dirty="0">
                <a:latin typeface="微软雅黑"/>
                <a:cs typeface="微软雅黑"/>
              </a:rPr>
              <a:t>字</a:t>
            </a:r>
            <a:r>
              <a:rPr sz="2400" spc="30" dirty="0">
                <a:latin typeface="微软雅黑"/>
                <a:cs typeface="微软雅黑"/>
              </a:rPr>
              <a:t>，恰</a:t>
            </a:r>
            <a:r>
              <a:rPr sz="2400" spc="15" dirty="0">
                <a:latin typeface="微软雅黑"/>
                <a:cs typeface="微软雅黑"/>
              </a:rPr>
              <a:t>好</a:t>
            </a:r>
            <a:r>
              <a:rPr sz="2400" spc="30" dirty="0">
                <a:latin typeface="微软雅黑"/>
                <a:cs typeface="微软雅黑"/>
              </a:rPr>
              <a:t>可</a:t>
            </a:r>
            <a:r>
              <a:rPr sz="2400" spc="15" dirty="0">
                <a:latin typeface="微软雅黑"/>
                <a:cs typeface="微软雅黑"/>
              </a:rPr>
              <a:t>以作</a:t>
            </a:r>
            <a:r>
              <a:rPr sz="2400" spc="35" dirty="0">
                <a:latin typeface="微软雅黑"/>
                <a:cs typeface="微软雅黑"/>
              </a:rPr>
              <a:t>为</a:t>
            </a:r>
            <a:r>
              <a:rPr sz="2400" dirty="0">
                <a:latin typeface="Arial"/>
                <a:cs typeface="Arial"/>
              </a:rPr>
              <a:t>P(x)</a:t>
            </a:r>
            <a:r>
              <a:rPr sz="2400" dirty="0">
                <a:latin typeface="微软雅黑"/>
                <a:cs typeface="微软雅黑"/>
              </a:rPr>
              <a:t>除 </a:t>
            </a:r>
            <a:r>
              <a:rPr sz="2400" spc="50" dirty="0">
                <a:latin typeface="微软雅黑"/>
                <a:cs typeface="微软雅黑"/>
              </a:rPr>
              <a:t>以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15" dirty="0">
                <a:latin typeface="Arial"/>
                <a:cs typeface="Arial"/>
              </a:rPr>
              <a:t>-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60" baseline="-20833" dirty="0">
                <a:latin typeface="Arial"/>
                <a:cs typeface="Arial"/>
              </a:rPr>
              <a:t>0</a:t>
            </a:r>
            <a:r>
              <a:rPr sz="2400" spc="45" dirty="0">
                <a:latin typeface="微软雅黑"/>
                <a:cs typeface="微软雅黑"/>
              </a:rPr>
              <a:t>的</a:t>
            </a:r>
            <a:r>
              <a:rPr sz="2400" spc="55" dirty="0">
                <a:latin typeface="微软雅黑"/>
                <a:cs typeface="微软雅黑"/>
              </a:rPr>
              <a:t>商</a:t>
            </a:r>
            <a:r>
              <a:rPr sz="2400" spc="45" dirty="0">
                <a:latin typeface="微软雅黑"/>
                <a:cs typeface="微软雅黑"/>
              </a:rPr>
              <a:t>的系</a:t>
            </a:r>
            <a:r>
              <a:rPr sz="2400" spc="55" dirty="0">
                <a:latin typeface="微软雅黑"/>
                <a:cs typeface="微软雅黑"/>
              </a:rPr>
              <a:t>数</a:t>
            </a:r>
            <a:r>
              <a:rPr sz="2400" spc="45" dirty="0">
                <a:latin typeface="微软雅黑"/>
                <a:cs typeface="微软雅黑"/>
              </a:rPr>
              <a:t>，</a:t>
            </a:r>
            <a:r>
              <a:rPr sz="2400" spc="55" dirty="0">
                <a:latin typeface="微软雅黑"/>
                <a:cs typeface="微软雅黑"/>
              </a:rPr>
              <a:t>而</a:t>
            </a:r>
            <a:r>
              <a:rPr sz="2400" spc="45" dirty="0">
                <a:latin typeface="微软雅黑"/>
                <a:cs typeface="微软雅黑"/>
              </a:rPr>
              <a:t>算法的最</a:t>
            </a:r>
            <a:r>
              <a:rPr sz="2400" spc="55" dirty="0">
                <a:latin typeface="微软雅黑"/>
                <a:cs typeface="微软雅黑"/>
              </a:rPr>
              <a:t>后</a:t>
            </a:r>
            <a:r>
              <a:rPr sz="2400" spc="45" dirty="0">
                <a:latin typeface="微软雅黑"/>
                <a:cs typeface="微软雅黑"/>
              </a:rPr>
              <a:t>结</a:t>
            </a:r>
            <a:r>
              <a:rPr sz="2400" spc="65" dirty="0">
                <a:latin typeface="微软雅黑"/>
                <a:cs typeface="微软雅黑"/>
              </a:rPr>
              <a:t>果</a:t>
            </a:r>
            <a:r>
              <a:rPr sz="2400" spc="45" dirty="0">
                <a:latin typeface="微软雅黑"/>
                <a:cs typeface="微软雅黑"/>
              </a:rPr>
              <a:t>，除</a:t>
            </a:r>
            <a:r>
              <a:rPr sz="2400" spc="60" dirty="0">
                <a:latin typeface="微软雅黑"/>
                <a:cs typeface="微软雅黑"/>
              </a:rPr>
              <a:t>了</a:t>
            </a:r>
            <a:r>
              <a:rPr sz="2400" spc="45" dirty="0">
                <a:latin typeface="微软雅黑"/>
                <a:cs typeface="微软雅黑"/>
              </a:rPr>
              <a:t>等</a:t>
            </a:r>
            <a:r>
              <a:rPr sz="2400" spc="50" dirty="0">
                <a:latin typeface="微软雅黑"/>
                <a:cs typeface="微软雅黑"/>
              </a:rPr>
              <a:t>于</a:t>
            </a:r>
            <a:r>
              <a:rPr sz="2400" dirty="0">
                <a:latin typeface="Arial"/>
                <a:cs typeface="Arial"/>
              </a:rPr>
              <a:t>P(</a:t>
            </a:r>
            <a:r>
              <a:rPr sz="2400" spc="-15" dirty="0">
                <a:latin typeface="Arial"/>
                <a:cs typeface="Arial"/>
              </a:rPr>
              <a:t>x</a:t>
            </a:r>
            <a:r>
              <a:rPr sz="2400" spc="50" dirty="0">
                <a:latin typeface="Arial"/>
                <a:cs typeface="Arial"/>
              </a:rPr>
              <a:t>)</a:t>
            </a:r>
            <a:r>
              <a:rPr sz="2400" dirty="0">
                <a:latin typeface="微软雅黑"/>
                <a:cs typeface="微软雅黑"/>
              </a:rPr>
              <a:t>以 外，还等于这个除法的余数。</a:t>
            </a:r>
          </a:p>
          <a:p>
            <a:pPr marL="310515" indent="-273050" algn="just">
              <a:lnSpc>
                <a:spcPct val="100000"/>
              </a:lnSpc>
              <a:spcBef>
                <a:spcPts val="133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11150" algn="l"/>
              </a:tabLst>
            </a:pPr>
            <a:r>
              <a:rPr sz="2400" dirty="0">
                <a:latin typeface="微软雅黑"/>
                <a:cs typeface="微软雅黑"/>
              </a:rPr>
              <a:t>这种被称</a:t>
            </a:r>
            <a:r>
              <a:rPr sz="2400" spc="-10" dirty="0">
                <a:latin typeface="微软雅黑"/>
                <a:cs typeface="微软雅黑"/>
              </a:rPr>
              <a:t>为</a:t>
            </a:r>
            <a:r>
              <a:rPr sz="2400" b="1" spc="-5" dirty="0">
                <a:solidFill>
                  <a:srgbClr val="04607A"/>
                </a:solidFill>
                <a:latin typeface="微软雅黑"/>
                <a:cs typeface="微软雅黑"/>
              </a:rPr>
              <a:t>综合除法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601" y="6300787"/>
            <a:ext cx="3348354" cy="0"/>
          </a:xfrm>
          <a:custGeom>
            <a:avLst/>
            <a:gdLst/>
            <a:ahLst/>
            <a:cxnLst/>
            <a:rect l="l" t="t" r="r" b="b"/>
            <a:pathLst>
              <a:path w="3348354">
                <a:moveTo>
                  <a:pt x="0" y="0"/>
                </a:moveTo>
                <a:lnTo>
                  <a:pt x="3348177" y="0"/>
                </a:lnTo>
              </a:path>
            </a:pathLst>
          </a:custGeom>
          <a:ln w="21336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40924" y="3126676"/>
          <a:ext cx="4697729" cy="2384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53">
                <a:tc>
                  <a:txBody>
                    <a:bodyPr/>
                    <a:lstStyle/>
                    <a:p>
                      <a:pPr>
                        <a:lnSpc>
                          <a:spcPts val="2960"/>
                        </a:lnSpc>
                      </a:pPr>
                      <a:r>
                        <a:rPr sz="2800" dirty="0">
                          <a:latin typeface="微软雅黑"/>
                          <a:cs typeface="微软雅黑"/>
                        </a:rPr>
                        <a:t>。</a:t>
                      </a:r>
                      <a:endParaRPr sz="2800">
                        <a:latin typeface="微软雅黑"/>
                        <a:cs typeface="微软雅黑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</a:t>
                      </a:r>
                      <a:r>
                        <a:rPr sz="20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i="1" spc="2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25" spc="37" baseline="43478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725" spc="225" baseline="434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25" spc="7" baseline="43478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725" spc="179" baseline="434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2000" i="1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725" spc="7" baseline="43478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725" spc="225" baseline="43478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Symbol"/>
                          <a:cs typeface="Symbol"/>
                        </a:rPr>
                        <a:t></a:t>
                      </a:r>
                      <a:r>
                        <a:rPr sz="2000" spc="-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000" i="1" spc="-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8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3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/>
                          <a:cs typeface="微软雅黑"/>
                        </a:rPr>
                        <a:t>系数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5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2+(-1)=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848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5+3=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48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18+1=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84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159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04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×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55</a:t>
                      </a:r>
                      <a:r>
                        <a:rPr sz="1400" spc="-5" dirty="0">
                          <a:latin typeface="微软雅黑"/>
                          <a:cs typeface="微软雅黑"/>
                        </a:rPr>
                        <a:t>－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5=</a:t>
                      </a:r>
                      <a:r>
                        <a:rPr sz="1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160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0527" y="5802884"/>
            <a:ext cx="34270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spc="60" dirty="0">
                <a:solidFill>
                  <a:srgbClr val="04607A"/>
                </a:solidFill>
                <a:latin typeface="Cambria Math"/>
                <a:cs typeface="Cambria Math"/>
              </a:rPr>
              <a:t>2𝑥</a:t>
            </a:r>
            <a:r>
              <a:rPr sz="2850" spc="89" baseline="27777" dirty="0">
                <a:solidFill>
                  <a:srgbClr val="04607A"/>
                </a:solidFill>
                <a:latin typeface="Cambria Math"/>
                <a:cs typeface="Cambria Math"/>
              </a:rPr>
              <a:t>4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− </a:t>
            </a:r>
            <a:r>
              <a:rPr sz="2600" spc="95" dirty="0">
                <a:solidFill>
                  <a:srgbClr val="04607A"/>
                </a:solidFill>
                <a:latin typeface="Cambria Math"/>
                <a:cs typeface="Cambria Math"/>
              </a:rPr>
              <a:t>𝑥</a:t>
            </a:r>
            <a:r>
              <a:rPr sz="2850" spc="142" baseline="27777" dirty="0">
                <a:solidFill>
                  <a:srgbClr val="04607A"/>
                </a:solidFill>
                <a:latin typeface="Cambria Math"/>
                <a:cs typeface="Cambria Math"/>
              </a:rPr>
              <a:t>3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+ </a:t>
            </a:r>
            <a:r>
              <a:rPr sz="2600" spc="60" dirty="0">
                <a:solidFill>
                  <a:srgbClr val="04607A"/>
                </a:solidFill>
                <a:latin typeface="Cambria Math"/>
                <a:cs typeface="Cambria Math"/>
              </a:rPr>
              <a:t>3𝑥</a:t>
            </a:r>
            <a:r>
              <a:rPr sz="2850" spc="89" baseline="27777" dirty="0">
                <a:solidFill>
                  <a:srgbClr val="04607A"/>
                </a:solidFill>
                <a:latin typeface="Cambria Math"/>
                <a:cs typeface="Cambria Math"/>
              </a:rPr>
              <a:t>2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+ 𝑥 −</a:t>
            </a:r>
            <a:r>
              <a:rPr sz="2600" spc="-360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5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8583" y="6274409"/>
            <a:ext cx="7893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𝑥 − 3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2278" y="6053429"/>
            <a:ext cx="44494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=</a:t>
            </a:r>
            <a:r>
              <a:rPr sz="2600" spc="125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spc="60" dirty="0">
                <a:solidFill>
                  <a:srgbClr val="04607A"/>
                </a:solidFill>
                <a:latin typeface="Cambria Math"/>
                <a:cs typeface="Cambria Math"/>
              </a:rPr>
              <a:t>2𝑥</a:t>
            </a:r>
            <a:r>
              <a:rPr sz="2850" spc="89" baseline="27777" dirty="0">
                <a:solidFill>
                  <a:srgbClr val="04607A"/>
                </a:solidFill>
                <a:latin typeface="Cambria Math"/>
                <a:cs typeface="Cambria Math"/>
              </a:rPr>
              <a:t>3</a:t>
            </a:r>
            <a:r>
              <a:rPr sz="2850" spc="382" baseline="27777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+ </a:t>
            </a:r>
            <a:r>
              <a:rPr sz="2600" spc="60" dirty="0">
                <a:solidFill>
                  <a:srgbClr val="04607A"/>
                </a:solidFill>
                <a:latin typeface="Cambria Math"/>
                <a:cs typeface="Cambria Math"/>
              </a:rPr>
              <a:t>5𝑥</a:t>
            </a:r>
            <a:r>
              <a:rPr sz="2850" spc="89" baseline="27777" dirty="0">
                <a:solidFill>
                  <a:srgbClr val="04607A"/>
                </a:solidFill>
                <a:latin typeface="Cambria Math"/>
                <a:cs typeface="Cambria Math"/>
              </a:rPr>
              <a:t>2</a:t>
            </a:r>
            <a:r>
              <a:rPr sz="2850" spc="375" baseline="27777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+</a:t>
            </a:r>
            <a:r>
              <a:rPr sz="2600" spc="-5" dirty="0">
                <a:solidFill>
                  <a:srgbClr val="04607A"/>
                </a:solidFill>
                <a:latin typeface="Cambria Math"/>
                <a:cs typeface="Cambria Math"/>
              </a:rPr>
              <a:t> 18𝑥</a:t>
            </a:r>
            <a:r>
              <a:rPr sz="2600" spc="80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dirty="0">
                <a:solidFill>
                  <a:srgbClr val="04607A"/>
                </a:solidFill>
                <a:latin typeface="Cambria Math"/>
                <a:cs typeface="Cambria Math"/>
              </a:rPr>
              <a:t>+</a:t>
            </a:r>
            <a:r>
              <a:rPr sz="2600" spc="-15" dirty="0">
                <a:solidFill>
                  <a:srgbClr val="04607A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04607A"/>
                </a:solidFill>
                <a:latin typeface="Cambria Math"/>
                <a:cs typeface="Cambria Math"/>
              </a:rPr>
              <a:t>55</a:t>
            </a:r>
            <a:r>
              <a:rPr sz="2600" dirty="0">
                <a:solidFill>
                  <a:srgbClr val="04607A"/>
                </a:solidFill>
                <a:latin typeface="宋体"/>
                <a:cs typeface="宋体"/>
              </a:rPr>
              <a:t>余</a:t>
            </a:r>
            <a:r>
              <a:rPr sz="2600" spc="-5" dirty="0">
                <a:solidFill>
                  <a:srgbClr val="04607A"/>
                </a:solidFill>
                <a:latin typeface="Cambria Math"/>
                <a:cs typeface="Cambria Math"/>
              </a:rPr>
              <a:t>160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霍纳法则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983132"/>
            <a:ext cx="8449945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370840" indent="-273050">
              <a:lnSpc>
                <a:spcPct val="1301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sz="2800" spc="30" dirty="0">
                <a:latin typeface="微软雅黑"/>
                <a:cs typeface="微软雅黑"/>
              </a:rPr>
              <a:t>运</a:t>
            </a:r>
            <a:r>
              <a:rPr sz="2800" spc="40" dirty="0">
                <a:latin typeface="微软雅黑"/>
                <a:cs typeface="微软雅黑"/>
              </a:rPr>
              <a:t>用基</a:t>
            </a:r>
            <a:r>
              <a:rPr sz="2800" spc="45" dirty="0">
                <a:latin typeface="微软雅黑"/>
                <a:cs typeface="微软雅黑"/>
              </a:rPr>
              <a:t>于</a:t>
            </a:r>
            <a:r>
              <a:rPr sz="2800" spc="30" dirty="0">
                <a:latin typeface="微软雅黑"/>
                <a:cs typeface="微软雅黑"/>
              </a:rPr>
              <a:t>“</a:t>
            </a:r>
            <a:r>
              <a:rPr sz="2800" spc="45" dirty="0">
                <a:latin typeface="微软雅黑"/>
                <a:cs typeface="微软雅黑"/>
              </a:rPr>
              <a:t>改变表</a:t>
            </a:r>
            <a:r>
              <a:rPr sz="2800" spc="25" dirty="0">
                <a:latin typeface="微软雅黑"/>
                <a:cs typeface="微软雅黑"/>
              </a:rPr>
              <a:t>现</a:t>
            </a:r>
            <a:r>
              <a:rPr sz="2800" spc="40" dirty="0">
                <a:latin typeface="微软雅黑"/>
                <a:cs typeface="微软雅黑"/>
              </a:rPr>
              <a:t>”</a:t>
            </a:r>
            <a:r>
              <a:rPr sz="2800" spc="45" dirty="0">
                <a:latin typeface="微软雅黑"/>
                <a:cs typeface="微软雅黑"/>
              </a:rPr>
              <a:t>的思</a:t>
            </a:r>
            <a:r>
              <a:rPr sz="2800" spc="25" dirty="0">
                <a:latin typeface="微软雅黑"/>
                <a:cs typeface="微软雅黑"/>
              </a:rPr>
              <a:t>想</a:t>
            </a:r>
            <a:r>
              <a:rPr sz="2800" spc="40" dirty="0">
                <a:latin typeface="微软雅黑"/>
                <a:cs typeface="微软雅黑"/>
              </a:rPr>
              <a:t>，</a:t>
            </a:r>
            <a:r>
              <a:rPr sz="2800" spc="35" dirty="0">
                <a:latin typeface="微软雅黑"/>
                <a:cs typeface="微软雅黑"/>
              </a:rPr>
              <a:t>使用</a:t>
            </a:r>
            <a:r>
              <a:rPr sz="2800" spc="25" dirty="0">
                <a:latin typeface="微软雅黑"/>
                <a:cs typeface="微软雅黑"/>
              </a:rPr>
              <a:t>指</a:t>
            </a:r>
            <a:r>
              <a:rPr sz="2800" spc="55" dirty="0">
                <a:latin typeface="微软雅黑"/>
                <a:cs typeface="微软雅黑"/>
              </a:rPr>
              <a:t>数</a:t>
            </a:r>
            <a:r>
              <a:rPr sz="2800" spc="35" dirty="0">
                <a:latin typeface="Arial"/>
                <a:cs typeface="Arial"/>
              </a:rPr>
              <a:t>n</a:t>
            </a:r>
            <a:r>
              <a:rPr sz="2800" spc="35" dirty="0">
                <a:latin typeface="微软雅黑"/>
                <a:cs typeface="微软雅黑"/>
              </a:rPr>
              <a:t>的</a:t>
            </a:r>
            <a:r>
              <a:rPr sz="2800" spc="25" dirty="0">
                <a:latin typeface="微软雅黑"/>
                <a:cs typeface="微软雅黑"/>
              </a:rPr>
              <a:t>二</a:t>
            </a:r>
            <a:r>
              <a:rPr sz="2800" spc="-5" dirty="0">
                <a:latin typeface="微软雅黑"/>
                <a:cs typeface="微软雅黑"/>
              </a:rPr>
              <a:t>进 制表示计</a:t>
            </a:r>
            <a:r>
              <a:rPr sz="2800" spc="-15" dirty="0">
                <a:latin typeface="微软雅黑"/>
                <a:cs typeface="微软雅黑"/>
              </a:rPr>
              <a:t>算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n</a:t>
            </a:r>
            <a:r>
              <a:rPr sz="2800" dirty="0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665480" lvl="1" indent="-247650">
              <a:lnSpc>
                <a:spcPct val="100000"/>
              </a:lnSpc>
              <a:spcBef>
                <a:spcPts val="9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66115" algn="l"/>
              </a:tabLst>
            </a:pPr>
            <a:r>
              <a:rPr sz="2400" dirty="0">
                <a:latin typeface="微软雅黑"/>
                <a:cs typeface="微软雅黑"/>
              </a:rPr>
              <a:t>从左到右处理二进制串</a:t>
            </a:r>
            <a:endParaRPr sz="2400">
              <a:latin typeface="微软雅黑"/>
              <a:cs typeface="微软雅黑"/>
            </a:endParaRPr>
          </a:p>
          <a:p>
            <a:pPr marL="665480" lvl="1" indent="-247650">
              <a:lnSpc>
                <a:spcPct val="100000"/>
              </a:lnSpc>
              <a:spcBef>
                <a:spcPts val="86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66115" algn="l"/>
              </a:tabLst>
            </a:pPr>
            <a:r>
              <a:rPr sz="2400" spc="-5" dirty="0">
                <a:latin typeface="微软雅黑"/>
                <a:cs typeface="微软雅黑"/>
              </a:rPr>
              <a:t>从右到左处理二进制串</a:t>
            </a:r>
            <a:endParaRPr sz="2400">
              <a:latin typeface="微软雅黑"/>
              <a:cs typeface="微软雅黑"/>
            </a:endParaRPr>
          </a:p>
          <a:p>
            <a:pPr marL="297815" marR="17780" indent="-273050">
              <a:lnSpc>
                <a:spcPts val="4370"/>
              </a:lnSpc>
              <a:spcBef>
                <a:spcPts val="24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sz="2800" spc="55" dirty="0">
                <a:latin typeface="微软雅黑"/>
                <a:cs typeface="微软雅黑"/>
              </a:rPr>
              <a:t>设</a:t>
            </a:r>
            <a:r>
              <a:rPr sz="2800" spc="5" dirty="0">
                <a:latin typeface="Arial"/>
                <a:cs typeface="Arial"/>
              </a:rPr>
              <a:t>n=b</a:t>
            </a:r>
            <a:r>
              <a:rPr sz="2775" spc="7" baseline="-21021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…b</a:t>
            </a:r>
            <a:r>
              <a:rPr sz="2775" spc="7" baseline="-21021" dirty="0">
                <a:latin typeface="Arial"/>
                <a:cs typeface="Arial"/>
              </a:rPr>
              <a:t>i</a:t>
            </a:r>
            <a:r>
              <a:rPr sz="2800" spc="5" dirty="0">
                <a:latin typeface="Arial"/>
                <a:cs typeface="Arial"/>
              </a:rPr>
              <a:t>…b</a:t>
            </a:r>
            <a:r>
              <a:rPr sz="2775" spc="7" baseline="-21021" dirty="0">
                <a:latin typeface="Arial"/>
                <a:cs typeface="Arial"/>
              </a:rPr>
              <a:t>0</a:t>
            </a:r>
            <a:r>
              <a:rPr sz="2800" spc="60" dirty="0">
                <a:latin typeface="微软雅黑"/>
                <a:cs typeface="微软雅黑"/>
              </a:rPr>
              <a:t>是在</a:t>
            </a:r>
            <a:r>
              <a:rPr sz="2800" spc="50" dirty="0">
                <a:latin typeface="微软雅黑"/>
                <a:cs typeface="微软雅黑"/>
              </a:rPr>
              <a:t>二</a:t>
            </a:r>
            <a:r>
              <a:rPr sz="2800" spc="60" dirty="0">
                <a:latin typeface="微软雅黑"/>
                <a:cs typeface="微软雅黑"/>
              </a:rPr>
              <a:t>进制系</a:t>
            </a:r>
            <a:r>
              <a:rPr sz="2800" spc="50" dirty="0">
                <a:latin typeface="微软雅黑"/>
                <a:cs typeface="微软雅黑"/>
              </a:rPr>
              <a:t>统</a:t>
            </a:r>
            <a:r>
              <a:rPr sz="2800" spc="85" dirty="0">
                <a:latin typeface="微软雅黑"/>
                <a:cs typeface="微软雅黑"/>
              </a:rPr>
              <a:t>中</a:t>
            </a:r>
            <a:r>
              <a:rPr sz="2800" spc="65" dirty="0">
                <a:latin typeface="微软雅黑"/>
                <a:cs typeface="微软雅黑"/>
              </a:rPr>
              <a:t>，表</a:t>
            </a:r>
            <a:r>
              <a:rPr sz="2800" spc="50" dirty="0">
                <a:latin typeface="微软雅黑"/>
                <a:cs typeface="微软雅黑"/>
              </a:rPr>
              <a:t>示</a:t>
            </a:r>
            <a:r>
              <a:rPr sz="2800" spc="65" dirty="0">
                <a:latin typeface="微软雅黑"/>
                <a:cs typeface="微软雅黑"/>
              </a:rPr>
              <a:t>一个</a:t>
            </a:r>
            <a:r>
              <a:rPr sz="2800" spc="50" dirty="0">
                <a:latin typeface="微软雅黑"/>
                <a:cs typeface="微软雅黑"/>
              </a:rPr>
              <a:t>正</a:t>
            </a:r>
            <a:r>
              <a:rPr sz="2800" spc="-5" dirty="0">
                <a:latin typeface="微软雅黑"/>
                <a:cs typeface="微软雅黑"/>
              </a:rPr>
              <a:t>整 </a:t>
            </a:r>
            <a:r>
              <a:rPr sz="2800" spc="90" dirty="0">
                <a:latin typeface="微软雅黑"/>
                <a:cs typeface="微软雅黑"/>
              </a:rPr>
              <a:t>数</a:t>
            </a:r>
            <a:r>
              <a:rPr sz="2800" spc="95" dirty="0">
                <a:latin typeface="Arial"/>
                <a:cs typeface="Arial"/>
              </a:rPr>
              <a:t>n</a:t>
            </a:r>
            <a:r>
              <a:rPr sz="2800" spc="85" dirty="0">
                <a:latin typeface="微软雅黑"/>
                <a:cs typeface="微软雅黑"/>
              </a:rPr>
              <a:t>的</a:t>
            </a:r>
            <a:r>
              <a:rPr sz="2800" spc="100" dirty="0">
                <a:latin typeface="微软雅黑"/>
                <a:cs typeface="微软雅黑"/>
              </a:rPr>
              <a:t>比</a:t>
            </a:r>
            <a:r>
              <a:rPr sz="2800" spc="85" dirty="0">
                <a:latin typeface="微软雅黑"/>
                <a:cs typeface="微软雅黑"/>
              </a:rPr>
              <a:t>特</a:t>
            </a:r>
            <a:r>
              <a:rPr sz="2800" spc="100" dirty="0">
                <a:latin typeface="微软雅黑"/>
                <a:cs typeface="微软雅黑"/>
              </a:rPr>
              <a:t>串</a:t>
            </a:r>
            <a:r>
              <a:rPr sz="2800" spc="90" dirty="0">
                <a:latin typeface="微软雅黑"/>
                <a:cs typeface="微软雅黑"/>
              </a:rPr>
              <a:t>。</a:t>
            </a:r>
            <a:r>
              <a:rPr sz="2800" spc="100" dirty="0">
                <a:latin typeface="微软雅黑"/>
                <a:cs typeface="微软雅黑"/>
              </a:rPr>
              <a:t>所</a:t>
            </a:r>
            <a:r>
              <a:rPr sz="2800" spc="85" dirty="0">
                <a:latin typeface="微软雅黑"/>
                <a:cs typeface="微软雅黑"/>
              </a:rPr>
              <a:t>以可以</a:t>
            </a:r>
            <a:r>
              <a:rPr sz="2800" spc="114" dirty="0">
                <a:latin typeface="微软雅黑"/>
                <a:cs typeface="微软雅黑"/>
              </a:rPr>
              <a:t>把</a:t>
            </a:r>
            <a:r>
              <a:rPr sz="2800" spc="95" dirty="0">
                <a:latin typeface="Arial"/>
                <a:cs typeface="Arial"/>
              </a:rPr>
              <a:t>n</a:t>
            </a:r>
            <a:r>
              <a:rPr sz="2800" spc="85" dirty="0">
                <a:latin typeface="微软雅黑"/>
                <a:cs typeface="微软雅黑"/>
              </a:rPr>
              <a:t>通过</a:t>
            </a:r>
            <a:r>
              <a:rPr sz="2800" spc="100" dirty="0">
                <a:latin typeface="微软雅黑"/>
                <a:cs typeface="微软雅黑"/>
              </a:rPr>
              <a:t>下</a:t>
            </a:r>
            <a:r>
              <a:rPr sz="2800" spc="85" dirty="0">
                <a:latin typeface="微软雅黑"/>
                <a:cs typeface="微软雅黑"/>
              </a:rPr>
              <a:t>面多项</a:t>
            </a:r>
            <a:r>
              <a:rPr sz="2800" spc="100" dirty="0">
                <a:latin typeface="微软雅黑"/>
                <a:cs typeface="微软雅黑"/>
              </a:rPr>
              <a:t>式</a:t>
            </a:r>
            <a:r>
              <a:rPr sz="2800" spc="85" dirty="0">
                <a:latin typeface="微软雅黑"/>
                <a:cs typeface="微软雅黑"/>
              </a:rPr>
              <a:t>表示</a:t>
            </a:r>
            <a:r>
              <a:rPr sz="2800" spc="-5" dirty="0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B7FA3F2-6D26-C8AD-A5E1-CA3DF1C9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4495800"/>
            <a:ext cx="678611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461" y="1160525"/>
            <a:ext cx="4032885" cy="5024755"/>
          </a:xfrm>
          <a:custGeom>
            <a:avLst/>
            <a:gdLst/>
            <a:ahLst/>
            <a:cxnLst/>
            <a:rect l="l" t="t" r="r" b="b"/>
            <a:pathLst>
              <a:path w="4032885" h="5024755">
                <a:moveTo>
                  <a:pt x="0" y="5024628"/>
                </a:moveTo>
                <a:lnTo>
                  <a:pt x="4032504" y="5024628"/>
                </a:lnTo>
                <a:lnTo>
                  <a:pt x="4032504" y="0"/>
                </a:lnTo>
                <a:lnTo>
                  <a:pt x="0" y="0"/>
                </a:lnTo>
                <a:lnTo>
                  <a:pt x="0" y="5024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695" y="1215390"/>
            <a:ext cx="3837304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spc="-5" dirty="0">
                <a:latin typeface="微软雅黑"/>
                <a:cs typeface="微软雅黑"/>
              </a:rPr>
              <a:t>用霍纳法则计算二进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491" y="1829561"/>
            <a:ext cx="27241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微软雅黑"/>
                <a:cs typeface="微软雅黑"/>
              </a:rPr>
              <a:t>制多项式</a:t>
            </a:r>
            <a:r>
              <a:rPr sz="3100" spc="-5" dirty="0">
                <a:latin typeface="Arial"/>
                <a:cs typeface="Arial"/>
              </a:rPr>
              <a:t>p(x=2)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95" y="2451049"/>
            <a:ext cx="34016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" dirty="0">
                <a:solidFill>
                  <a:srgbClr val="0E6EC5"/>
                </a:solidFill>
                <a:latin typeface="Arial"/>
                <a:cs typeface="Arial"/>
              </a:rPr>
              <a:t>//</a:t>
            </a:r>
            <a:r>
              <a:rPr sz="2200" spc="-10" dirty="0">
                <a:solidFill>
                  <a:srgbClr val="0E6EC5"/>
                </a:solidFill>
                <a:latin typeface="微软雅黑"/>
                <a:cs typeface="微软雅黑"/>
              </a:rPr>
              <a:t>当</a:t>
            </a:r>
            <a:r>
              <a:rPr sz="2200" spc="-10" dirty="0">
                <a:solidFill>
                  <a:srgbClr val="0E6EC5"/>
                </a:solidFill>
                <a:latin typeface="Arial"/>
                <a:cs typeface="Arial"/>
              </a:rPr>
              <a:t>n≥1</a:t>
            </a:r>
            <a:r>
              <a:rPr sz="2200" spc="-10" dirty="0">
                <a:solidFill>
                  <a:srgbClr val="0E6EC5"/>
                </a:solidFill>
                <a:latin typeface="微软雅黑"/>
                <a:cs typeface="微软雅黑"/>
              </a:rPr>
              <a:t>，第一个数字总</a:t>
            </a:r>
            <a:r>
              <a:rPr sz="2200" spc="-5" dirty="0">
                <a:solidFill>
                  <a:srgbClr val="0E6EC5"/>
                </a:solidFill>
                <a:latin typeface="微软雅黑"/>
                <a:cs typeface="微软雅黑"/>
              </a:rPr>
              <a:t>是</a:t>
            </a:r>
            <a:r>
              <a:rPr sz="2200" spc="-5" dirty="0">
                <a:solidFill>
                  <a:srgbClr val="0E6EC5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491" y="2995481"/>
            <a:ext cx="3096895" cy="12534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100" spc="-5" dirty="0">
                <a:latin typeface="Arial"/>
                <a:cs typeface="Arial"/>
              </a:rPr>
              <a:t>p=1;</a:t>
            </a: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3100" spc="-5" dirty="0">
                <a:latin typeface="Arial"/>
                <a:cs typeface="Arial"/>
              </a:rPr>
              <a:t>for(i=l-1;i&gt;=0;i--</a:t>
            </a:r>
            <a:r>
              <a:rPr sz="3100" spc="-5" dirty="0">
                <a:latin typeface="微软雅黑"/>
                <a:cs typeface="微软雅黑"/>
              </a:rPr>
              <a:t>）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2776" y="4594605"/>
            <a:ext cx="83820" cy="340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latin typeface="Arial"/>
                <a:cs typeface="Arial"/>
              </a:rPr>
              <a:t>i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095" y="4366005"/>
            <a:ext cx="1961514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latin typeface="Arial"/>
                <a:cs typeface="Arial"/>
              </a:rPr>
              <a:t>p=2*p+b</a:t>
            </a:r>
            <a:r>
              <a:rPr sz="3100" spc="-490" dirty="0">
                <a:latin typeface="Arial"/>
                <a:cs typeface="Arial"/>
              </a:rPr>
              <a:t> </a:t>
            </a:r>
            <a:r>
              <a:rPr sz="3100" spc="-5" dirty="0">
                <a:latin typeface="微软雅黑"/>
                <a:cs typeface="微软雅黑"/>
              </a:rPr>
              <a:t>；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8417" y="1160525"/>
            <a:ext cx="4010025" cy="25577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71780" indent="-27305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72415" algn="l"/>
              </a:tabLst>
            </a:pPr>
            <a:r>
              <a:rPr sz="3100" spc="-5" dirty="0">
                <a:latin typeface="微软雅黑"/>
                <a:cs typeface="微软雅黑"/>
              </a:rPr>
              <a:t>相对</a:t>
            </a:r>
            <a:r>
              <a:rPr sz="3100" spc="-10" dirty="0">
                <a:latin typeface="微软雅黑"/>
                <a:cs typeface="微软雅黑"/>
              </a:rPr>
              <a:t>于</a:t>
            </a:r>
            <a:r>
              <a:rPr sz="3100" dirty="0">
                <a:latin typeface="Arial"/>
                <a:cs typeface="Arial"/>
              </a:rPr>
              <a:t>a</a:t>
            </a:r>
            <a:r>
              <a:rPr sz="3075" baseline="25745" dirty="0">
                <a:latin typeface="Arial"/>
                <a:cs typeface="Arial"/>
              </a:rPr>
              <a:t>n</a:t>
            </a:r>
            <a:r>
              <a:rPr sz="3100" dirty="0">
                <a:latin typeface="Arial"/>
                <a:cs typeface="Arial"/>
              </a:rPr>
              <a:t>=a</a:t>
            </a:r>
            <a:r>
              <a:rPr sz="3075" baseline="25745" dirty="0">
                <a:latin typeface="Arial"/>
                <a:cs typeface="Arial"/>
              </a:rPr>
              <a:t>p(2)</a:t>
            </a:r>
            <a:endParaRPr sz="3075" baseline="25745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115"/>
              </a:spcBef>
            </a:pPr>
            <a:r>
              <a:rPr sz="3100" spc="-5" dirty="0">
                <a:latin typeface="Arial"/>
                <a:cs typeface="Arial"/>
              </a:rPr>
              <a:t>a</a:t>
            </a:r>
            <a:r>
              <a:rPr sz="3075" spc="-7" baseline="25745" dirty="0">
                <a:latin typeface="Arial"/>
                <a:cs typeface="Arial"/>
              </a:rPr>
              <a:t>p</a:t>
            </a:r>
            <a:r>
              <a:rPr sz="3100" spc="-5" dirty="0">
                <a:latin typeface="Arial"/>
                <a:cs typeface="Arial"/>
              </a:rPr>
              <a:t>=a</a:t>
            </a:r>
            <a:r>
              <a:rPr sz="3075" spc="-7" baseline="25745" dirty="0">
                <a:latin typeface="Arial"/>
                <a:cs typeface="Arial"/>
              </a:rPr>
              <a:t>1</a:t>
            </a:r>
            <a:r>
              <a:rPr sz="3100" spc="-5" dirty="0">
                <a:latin typeface="Arial"/>
                <a:cs typeface="Arial"/>
              </a:rPr>
              <a:t>;</a:t>
            </a:r>
            <a:endParaRPr sz="3100">
              <a:latin typeface="Arial"/>
              <a:cs typeface="Arial"/>
            </a:endParaRPr>
          </a:p>
          <a:p>
            <a:pPr marL="913765" marR="657860" indent="-641985">
              <a:lnSpc>
                <a:spcPct val="104900"/>
              </a:lnSpc>
              <a:spcBef>
                <a:spcPts val="935"/>
              </a:spcBef>
            </a:pPr>
            <a:r>
              <a:rPr sz="3100" spc="-5" dirty="0">
                <a:latin typeface="Arial"/>
                <a:cs typeface="Arial"/>
              </a:rPr>
              <a:t>for</a:t>
            </a:r>
            <a:r>
              <a:rPr sz="3100" spc="-10" dirty="0">
                <a:latin typeface="Arial"/>
                <a:cs typeface="Arial"/>
              </a:rPr>
              <a:t>(i</a:t>
            </a:r>
            <a:r>
              <a:rPr sz="3100" spc="-5" dirty="0">
                <a:latin typeface="Arial"/>
                <a:cs typeface="Arial"/>
              </a:rPr>
              <a:t>=</a:t>
            </a:r>
            <a:r>
              <a:rPr sz="3100" spc="-10" dirty="0">
                <a:latin typeface="Arial"/>
                <a:cs typeface="Arial"/>
              </a:rPr>
              <a:t>l</a:t>
            </a:r>
            <a:r>
              <a:rPr sz="3100" spc="-5" dirty="0">
                <a:latin typeface="Arial"/>
                <a:cs typeface="Arial"/>
              </a:rPr>
              <a:t>-1;i&gt;=</a:t>
            </a:r>
            <a:r>
              <a:rPr sz="3100" spc="-15" dirty="0">
                <a:latin typeface="Arial"/>
                <a:cs typeface="Arial"/>
              </a:rPr>
              <a:t>0</a:t>
            </a:r>
            <a:r>
              <a:rPr sz="3100" spc="-5" dirty="0">
                <a:latin typeface="Arial"/>
                <a:cs typeface="Arial"/>
              </a:rPr>
              <a:t>;i-</a:t>
            </a:r>
            <a:r>
              <a:rPr sz="3100" spc="5" dirty="0">
                <a:latin typeface="Arial"/>
                <a:cs typeface="Arial"/>
              </a:rPr>
              <a:t>-</a:t>
            </a:r>
            <a:r>
              <a:rPr sz="3100" spc="-5" dirty="0">
                <a:latin typeface="微软雅黑"/>
                <a:cs typeface="微软雅黑"/>
              </a:rPr>
              <a:t>）  </a:t>
            </a:r>
            <a:r>
              <a:rPr sz="4650" baseline="-17025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p</a:t>
            </a:r>
            <a:r>
              <a:rPr sz="4650" baseline="-17025" dirty="0">
                <a:latin typeface="Arial"/>
                <a:cs typeface="Arial"/>
              </a:rPr>
              <a:t>=a</a:t>
            </a:r>
            <a:r>
              <a:rPr sz="2050" dirty="0">
                <a:latin typeface="Arial"/>
                <a:cs typeface="Arial"/>
              </a:rPr>
              <a:t>2*p+b</a:t>
            </a:r>
            <a:r>
              <a:rPr sz="3075" baseline="-29810" dirty="0">
                <a:latin typeface="Arial"/>
                <a:cs typeface="Arial"/>
              </a:rPr>
              <a:t>i</a:t>
            </a:r>
            <a:endParaRPr sz="3075" baseline="-2981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8653" y="3744086"/>
            <a:ext cx="4968240" cy="2493010"/>
          </a:xfrm>
          <a:custGeom>
            <a:avLst/>
            <a:gdLst/>
            <a:ahLst/>
            <a:cxnLst/>
            <a:rect l="l" t="t" r="r" b="b"/>
            <a:pathLst>
              <a:path w="4968240" h="2493010">
                <a:moveTo>
                  <a:pt x="4608322" y="333375"/>
                </a:moveTo>
                <a:lnTo>
                  <a:pt x="359918" y="333375"/>
                </a:lnTo>
                <a:lnTo>
                  <a:pt x="311083" y="336661"/>
                </a:lnTo>
                <a:lnTo>
                  <a:pt x="264245" y="346233"/>
                </a:lnTo>
                <a:lnTo>
                  <a:pt x="219831" y="361662"/>
                </a:lnTo>
                <a:lnTo>
                  <a:pt x="178270" y="382519"/>
                </a:lnTo>
                <a:lnTo>
                  <a:pt x="139992" y="408375"/>
                </a:lnTo>
                <a:lnTo>
                  <a:pt x="105425" y="438800"/>
                </a:lnTo>
                <a:lnTo>
                  <a:pt x="75000" y="473367"/>
                </a:lnTo>
                <a:lnTo>
                  <a:pt x="49144" y="511645"/>
                </a:lnTo>
                <a:lnTo>
                  <a:pt x="28287" y="553206"/>
                </a:lnTo>
                <a:lnTo>
                  <a:pt x="12858" y="597620"/>
                </a:lnTo>
                <a:lnTo>
                  <a:pt x="3286" y="644458"/>
                </a:lnTo>
                <a:lnTo>
                  <a:pt x="0" y="693293"/>
                </a:lnTo>
                <a:lnTo>
                  <a:pt x="0" y="2132952"/>
                </a:lnTo>
                <a:lnTo>
                  <a:pt x="3286" y="2181791"/>
                </a:lnTo>
                <a:lnTo>
                  <a:pt x="12858" y="2228634"/>
                </a:lnTo>
                <a:lnTo>
                  <a:pt x="28287" y="2273051"/>
                </a:lnTo>
                <a:lnTo>
                  <a:pt x="49144" y="2314614"/>
                </a:lnTo>
                <a:lnTo>
                  <a:pt x="75000" y="2352893"/>
                </a:lnTo>
                <a:lnTo>
                  <a:pt x="105425" y="2387460"/>
                </a:lnTo>
                <a:lnTo>
                  <a:pt x="139992" y="2417885"/>
                </a:lnTo>
                <a:lnTo>
                  <a:pt x="178270" y="2443741"/>
                </a:lnTo>
                <a:lnTo>
                  <a:pt x="219831" y="2464597"/>
                </a:lnTo>
                <a:lnTo>
                  <a:pt x="264245" y="2480025"/>
                </a:lnTo>
                <a:lnTo>
                  <a:pt x="311083" y="2489597"/>
                </a:lnTo>
                <a:lnTo>
                  <a:pt x="359918" y="2492883"/>
                </a:lnTo>
                <a:lnTo>
                  <a:pt x="4608322" y="2492883"/>
                </a:lnTo>
                <a:lnTo>
                  <a:pt x="4657156" y="2489597"/>
                </a:lnTo>
                <a:lnTo>
                  <a:pt x="4703994" y="2480025"/>
                </a:lnTo>
                <a:lnTo>
                  <a:pt x="4748408" y="2464597"/>
                </a:lnTo>
                <a:lnTo>
                  <a:pt x="4789969" y="2443741"/>
                </a:lnTo>
                <a:lnTo>
                  <a:pt x="4828247" y="2417885"/>
                </a:lnTo>
                <a:lnTo>
                  <a:pt x="4862814" y="2387460"/>
                </a:lnTo>
                <a:lnTo>
                  <a:pt x="4893239" y="2352893"/>
                </a:lnTo>
                <a:lnTo>
                  <a:pt x="4919095" y="2314614"/>
                </a:lnTo>
                <a:lnTo>
                  <a:pt x="4939952" y="2273051"/>
                </a:lnTo>
                <a:lnTo>
                  <a:pt x="4955381" y="2228634"/>
                </a:lnTo>
                <a:lnTo>
                  <a:pt x="4964953" y="2181791"/>
                </a:lnTo>
                <a:lnTo>
                  <a:pt x="4968240" y="2132952"/>
                </a:lnTo>
                <a:lnTo>
                  <a:pt x="4968240" y="693293"/>
                </a:lnTo>
                <a:lnTo>
                  <a:pt x="4964953" y="644458"/>
                </a:lnTo>
                <a:lnTo>
                  <a:pt x="4955381" y="597620"/>
                </a:lnTo>
                <a:lnTo>
                  <a:pt x="4939952" y="553206"/>
                </a:lnTo>
                <a:lnTo>
                  <a:pt x="4919095" y="511645"/>
                </a:lnTo>
                <a:lnTo>
                  <a:pt x="4893239" y="473367"/>
                </a:lnTo>
                <a:lnTo>
                  <a:pt x="4862814" y="438800"/>
                </a:lnTo>
                <a:lnTo>
                  <a:pt x="4828247" y="408375"/>
                </a:lnTo>
                <a:lnTo>
                  <a:pt x="4789969" y="382519"/>
                </a:lnTo>
                <a:lnTo>
                  <a:pt x="4748408" y="361662"/>
                </a:lnTo>
                <a:lnTo>
                  <a:pt x="4703994" y="346233"/>
                </a:lnTo>
                <a:lnTo>
                  <a:pt x="4657156" y="336661"/>
                </a:lnTo>
                <a:lnTo>
                  <a:pt x="4608322" y="333375"/>
                </a:lnTo>
                <a:close/>
              </a:path>
              <a:path w="4968240" h="2493010">
                <a:moveTo>
                  <a:pt x="2414270" y="0"/>
                </a:moveTo>
                <a:lnTo>
                  <a:pt x="828040" y="333375"/>
                </a:lnTo>
                <a:lnTo>
                  <a:pt x="2070100" y="333375"/>
                </a:lnTo>
                <a:lnTo>
                  <a:pt x="241427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08653" y="3744086"/>
            <a:ext cx="4968240" cy="2493010"/>
          </a:xfrm>
          <a:custGeom>
            <a:avLst/>
            <a:gdLst/>
            <a:ahLst/>
            <a:cxnLst/>
            <a:rect l="l" t="t" r="r" b="b"/>
            <a:pathLst>
              <a:path w="4968240" h="2493010">
                <a:moveTo>
                  <a:pt x="0" y="693293"/>
                </a:moveTo>
                <a:lnTo>
                  <a:pt x="3286" y="644458"/>
                </a:lnTo>
                <a:lnTo>
                  <a:pt x="12858" y="597620"/>
                </a:lnTo>
                <a:lnTo>
                  <a:pt x="28287" y="553206"/>
                </a:lnTo>
                <a:lnTo>
                  <a:pt x="49144" y="511645"/>
                </a:lnTo>
                <a:lnTo>
                  <a:pt x="75000" y="473367"/>
                </a:lnTo>
                <a:lnTo>
                  <a:pt x="105425" y="438800"/>
                </a:lnTo>
                <a:lnTo>
                  <a:pt x="139992" y="408375"/>
                </a:lnTo>
                <a:lnTo>
                  <a:pt x="178270" y="382519"/>
                </a:lnTo>
                <a:lnTo>
                  <a:pt x="219831" y="361662"/>
                </a:lnTo>
                <a:lnTo>
                  <a:pt x="264245" y="346233"/>
                </a:lnTo>
                <a:lnTo>
                  <a:pt x="311083" y="336661"/>
                </a:lnTo>
                <a:lnTo>
                  <a:pt x="359918" y="333375"/>
                </a:lnTo>
                <a:lnTo>
                  <a:pt x="828040" y="333375"/>
                </a:lnTo>
                <a:lnTo>
                  <a:pt x="2414270" y="0"/>
                </a:lnTo>
                <a:lnTo>
                  <a:pt x="2070100" y="333375"/>
                </a:lnTo>
                <a:lnTo>
                  <a:pt x="4608322" y="333375"/>
                </a:lnTo>
                <a:lnTo>
                  <a:pt x="4657156" y="336661"/>
                </a:lnTo>
                <a:lnTo>
                  <a:pt x="4703994" y="346233"/>
                </a:lnTo>
                <a:lnTo>
                  <a:pt x="4748408" y="361662"/>
                </a:lnTo>
                <a:lnTo>
                  <a:pt x="4789969" y="382519"/>
                </a:lnTo>
                <a:lnTo>
                  <a:pt x="4828247" y="408375"/>
                </a:lnTo>
                <a:lnTo>
                  <a:pt x="4862814" y="438800"/>
                </a:lnTo>
                <a:lnTo>
                  <a:pt x="4893239" y="473367"/>
                </a:lnTo>
                <a:lnTo>
                  <a:pt x="4919095" y="511645"/>
                </a:lnTo>
                <a:lnTo>
                  <a:pt x="4939952" y="553206"/>
                </a:lnTo>
                <a:lnTo>
                  <a:pt x="4955381" y="597620"/>
                </a:lnTo>
                <a:lnTo>
                  <a:pt x="4964953" y="644458"/>
                </a:lnTo>
                <a:lnTo>
                  <a:pt x="4968240" y="693293"/>
                </a:lnTo>
                <a:lnTo>
                  <a:pt x="4968240" y="1233170"/>
                </a:lnTo>
                <a:lnTo>
                  <a:pt x="4968240" y="2132952"/>
                </a:lnTo>
                <a:lnTo>
                  <a:pt x="4964953" y="2181791"/>
                </a:lnTo>
                <a:lnTo>
                  <a:pt x="4955381" y="2228634"/>
                </a:lnTo>
                <a:lnTo>
                  <a:pt x="4939952" y="2273051"/>
                </a:lnTo>
                <a:lnTo>
                  <a:pt x="4919095" y="2314614"/>
                </a:lnTo>
                <a:lnTo>
                  <a:pt x="4893239" y="2352893"/>
                </a:lnTo>
                <a:lnTo>
                  <a:pt x="4862814" y="2387460"/>
                </a:lnTo>
                <a:lnTo>
                  <a:pt x="4828247" y="2417885"/>
                </a:lnTo>
                <a:lnTo>
                  <a:pt x="4789969" y="2443741"/>
                </a:lnTo>
                <a:lnTo>
                  <a:pt x="4748408" y="2464597"/>
                </a:lnTo>
                <a:lnTo>
                  <a:pt x="4703994" y="2480025"/>
                </a:lnTo>
                <a:lnTo>
                  <a:pt x="4657156" y="2489597"/>
                </a:lnTo>
                <a:lnTo>
                  <a:pt x="4608322" y="2492883"/>
                </a:lnTo>
                <a:lnTo>
                  <a:pt x="2070100" y="2492883"/>
                </a:lnTo>
                <a:lnTo>
                  <a:pt x="828040" y="2492883"/>
                </a:lnTo>
                <a:lnTo>
                  <a:pt x="359918" y="2492883"/>
                </a:lnTo>
                <a:lnTo>
                  <a:pt x="311083" y="2489597"/>
                </a:lnTo>
                <a:lnTo>
                  <a:pt x="264245" y="2480025"/>
                </a:lnTo>
                <a:lnTo>
                  <a:pt x="219831" y="2464597"/>
                </a:lnTo>
                <a:lnTo>
                  <a:pt x="178270" y="2443741"/>
                </a:lnTo>
                <a:lnTo>
                  <a:pt x="139992" y="2417885"/>
                </a:lnTo>
                <a:lnTo>
                  <a:pt x="105425" y="2387460"/>
                </a:lnTo>
                <a:lnTo>
                  <a:pt x="75000" y="2352893"/>
                </a:lnTo>
                <a:lnTo>
                  <a:pt x="49144" y="2314614"/>
                </a:lnTo>
                <a:lnTo>
                  <a:pt x="28287" y="2273051"/>
                </a:lnTo>
                <a:lnTo>
                  <a:pt x="12858" y="2228634"/>
                </a:lnTo>
                <a:lnTo>
                  <a:pt x="3286" y="2181791"/>
                </a:lnTo>
                <a:lnTo>
                  <a:pt x="0" y="2132952"/>
                </a:lnTo>
                <a:lnTo>
                  <a:pt x="0" y="1233170"/>
                </a:lnTo>
                <a:lnTo>
                  <a:pt x="0" y="693293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5565" y="5522368"/>
            <a:ext cx="30924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229" dirty="0">
                <a:latin typeface="Symbol"/>
                <a:cs typeface="Symbol"/>
              </a:rPr>
              <a:t>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5565" y="5146223"/>
            <a:ext cx="30924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229" dirty="0">
                <a:latin typeface="Symbol"/>
                <a:cs typeface="Symbol"/>
              </a:rPr>
              <a:t>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42534" y="5733610"/>
            <a:ext cx="11874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8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8704" y="5389736"/>
            <a:ext cx="380936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14705" algn="l"/>
                <a:tab pos="1310005" algn="l"/>
                <a:tab pos="3130550" algn="l"/>
              </a:tabLst>
            </a:pPr>
            <a:r>
              <a:rPr sz="4050" spc="240" dirty="0">
                <a:latin typeface="Times New Roman"/>
                <a:cs typeface="Times New Roman"/>
              </a:rPr>
              <a:t>(</a:t>
            </a:r>
            <a:r>
              <a:rPr sz="4050" i="1" spc="240" dirty="0">
                <a:latin typeface="Times New Roman"/>
                <a:cs typeface="Times New Roman"/>
              </a:rPr>
              <a:t>a	</a:t>
            </a:r>
            <a:r>
              <a:rPr sz="4050" spc="155" dirty="0">
                <a:latin typeface="Times New Roman"/>
                <a:cs typeface="Times New Roman"/>
              </a:rPr>
              <a:t>)	</a:t>
            </a:r>
            <a:r>
              <a:rPr sz="4050" spc="254" dirty="0">
                <a:latin typeface="Symbol"/>
                <a:cs typeface="Symbol"/>
              </a:rPr>
              <a:t></a:t>
            </a:r>
            <a:r>
              <a:rPr sz="4050" spc="-445" dirty="0">
                <a:latin typeface="Times New Roman"/>
                <a:cs typeface="Times New Roman"/>
              </a:rPr>
              <a:t> </a:t>
            </a:r>
            <a:r>
              <a:rPr sz="4050" i="1" spc="270" dirty="0">
                <a:latin typeface="Times New Roman"/>
                <a:cs typeface="Times New Roman"/>
              </a:rPr>
              <a:t>a</a:t>
            </a:r>
            <a:r>
              <a:rPr sz="4050" spc="270" dirty="0">
                <a:latin typeface="宋体"/>
                <a:cs typeface="宋体"/>
              </a:rPr>
              <a:t>，</a:t>
            </a:r>
            <a:r>
              <a:rPr sz="4050" spc="270" dirty="0">
                <a:latin typeface="Times New Roman"/>
                <a:cs typeface="Times New Roman"/>
              </a:rPr>
              <a:t>b	</a:t>
            </a:r>
            <a:r>
              <a:rPr sz="4050" spc="254" dirty="0">
                <a:latin typeface="Symbol"/>
                <a:cs typeface="Symbol"/>
              </a:rPr>
              <a:t></a:t>
            </a:r>
            <a:r>
              <a:rPr sz="4050" spc="-595" dirty="0">
                <a:latin typeface="Times New Roman"/>
                <a:cs typeface="Times New Roman"/>
              </a:rPr>
              <a:t> </a:t>
            </a:r>
            <a:r>
              <a:rPr sz="4050" spc="229" dirty="0">
                <a:latin typeface="Times New Roman"/>
                <a:cs typeface="Times New Roman"/>
              </a:rPr>
              <a:t>1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2265" y="5372994"/>
            <a:ext cx="6477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6090" algn="l"/>
              </a:tabLst>
            </a:pPr>
            <a:r>
              <a:rPr sz="2350" i="1" spc="145" dirty="0">
                <a:latin typeface="Times New Roman"/>
                <a:cs typeface="Times New Roman"/>
              </a:rPr>
              <a:t>p	</a:t>
            </a:r>
            <a:r>
              <a:rPr sz="2350" spc="145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9957" y="4800132"/>
            <a:ext cx="3851910" cy="730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3785"/>
              </a:lnSpc>
              <a:spcBef>
                <a:spcPts val="110"/>
              </a:spcBef>
              <a:tabLst>
                <a:tab pos="3093720" algn="l"/>
              </a:tabLst>
            </a:pPr>
            <a:r>
              <a:rPr sz="6075" spc="382" baseline="-28120" dirty="0">
                <a:latin typeface="Symbol"/>
                <a:cs typeface="Symbol"/>
              </a:rPr>
              <a:t></a:t>
            </a:r>
            <a:r>
              <a:rPr sz="6075" spc="-37" baseline="-28120" dirty="0">
                <a:latin typeface="Times New Roman"/>
                <a:cs typeface="Times New Roman"/>
              </a:rPr>
              <a:t> </a:t>
            </a:r>
            <a:r>
              <a:rPr sz="6075" spc="502" baseline="3429" dirty="0">
                <a:latin typeface="Symbol"/>
                <a:cs typeface="Symbol"/>
              </a:rPr>
              <a:t></a:t>
            </a:r>
            <a:r>
              <a:rPr sz="4050" spc="335" dirty="0">
                <a:latin typeface="Times New Roman"/>
                <a:cs typeface="Times New Roman"/>
              </a:rPr>
              <a:t>(</a:t>
            </a:r>
            <a:r>
              <a:rPr sz="4050" i="1" spc="335" dirty="0">
                <a:latin typeface="Times New Roman"/>
                <a:cs typeface="Times New Roman"/>
              </a:rPr>
              <a:t>a</a:t>
            </a:r>
            <a:r>
              <a:rPr sz="3525" i="1" spc="502" baseline="43735" dirty="0">
                <a:latin typeface="Times New Roman"/>
                <a:cs typeface="Times New Roman"/>
              </a:rPr>
              <a:t>p</a:t>
            </a:r>
            <a:r>
              <a:rPr sz="3525" i="1" spc="-44" baseline="43735" dirty="0">
                <a:latin typeface="Times New Roman"/>
                <a:cs typeface="Times New Roman"/>
              </a:rPr>
              <a:t> </a:t>
            </a:r>
            <a:r>
              <a:rPr sz="4050" spc="290" dirty="0">
                <a:latin typeface="Times New Roman"/>
                <a:cs typeface="Times New Roman"/>
              </a:rPr>
              <a:t>)</a:t>
            </a:r>
            <a:r>
              <a:rPr sz="3525" spc="434" baseline="43735" dirty="0">
                <a:latin typeface="Times New Roman"/>
                <a:cs typeface="Times New Roman"/>
              </a:rPr>
              <a:t>2</a:t>
            </a:r>
            <a:r>
              <a:rPr sz="4050" spc="290" dirty="0">
                <a:latin typeface="宋体"/>
                <a:cs typeface="宋体"/>
              </a:rPr>
              <a:t>，</a:t>
            </a:r>
            <a:r>
              <a:rPr sz="4050" spc="290" dirty="0">
                <a:latin typeface="Times New Roman"/>
                <a:cs typeface="Times New Roman"/>
              </a:rPr>
              <a:t>b	</a:t>
            </a:r>
            <a:r>
              <a:rPr sz="4050" spc="254" dirty="0">
                <a:latin typeface="Symbol"/>
                <a:cs typeface="Symbol"/>
              </a:rPr>
              <a:t></a:t>
            </a:r>
            <a:r>
              <a:rPr sz="4050" spc="-160" dirty="0">
                <a:latin typeface="Times New Roman"/>
                <a:cs typeface="Times New Roman"/>
              </a:rPr>
              <a:t> </a:t>
            </a:r>
            <a:r>
              <a:rPr sz="4050" spc="229" dirty="0">
                <a:latin typeface="Times New Roman"/>
                <a:cs typeface="Times New Roman"/>
              </a:rPr>
              <a:t>0</a:t>
            </a:r>
            <a:endParaRPr sz="4050">
              <a:latin typeface="Times New Roman"/>
              <a:cs typeface="Times New Roman"/>
            </a:endParaRPr>
          </a:p>
          <a:p>
            <a:pPr marR="941069" algn="r">
              <a:lnSpc>
                <a:spcPts val="1745"/>
              </a:lnSpc>
            </a:pPr>
            <a:r>
              <a:rPr sz="2350" spc="80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54027" y="4174266"/>
            <a:ext cx="227266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050" spc="254" dirty="0">
                <a:latin typeface="Symbol"/>
                <a:cs typeface="Symbol"/>
              </a:rPr>
              <a:t></a:t>
            </a:r>
            <a:r>
              <a:rPr sz="4050" spc="-30" dirty="0">
                <a:latin typeface="Times New Roman"/>
                <a:cs typeface="Times New Roman"/>
              </a:rPr>
              <a:t> </a:t>
            </a:r>
            <a:r>
              <a:rPr sz="4050" i="1" spc="500" dirty="0">
                <a:latin typeface="Times New Roman"/>
                <a:cs typeface="Times New Roman"/>
              </a:rPr>
              <a:t>a</a:t>
            </a:r>
            <a:r>
              <a:rPr sz="3525" spc="217" baseline="42553" dirty="0">
                <a:latin typeface="Times New Roman"/>
                <a:cs typeface="Times New Roman"/>
              </a:rPr>
              <a:t>2</a:t>
            </a:r>
            <a:r>
              <a:rPr sz="3525" spc="-172" baseline="42553" dirty="0">
                <a:latin typeface="Times New Roman"/>
                <a:cs typeface="Times New Roman"/>
              </a:rPr>
              <a:t> </a:t>
            </a:r>
            <a:r>
              <a:rPr sz="3525" i="1" spc="217" baseline="42553" dirty="0">
                <a:latin typeface="Times New Roman"/>
                <a:cs typeface="Times New Roman"/>
              </a:rPr>
              <a:t>p</a:t>
            </a:r>
            <a:r>
              <a:rPr sz="3525" i="1" baseline="42553" dirty="0">
                <a:latin typeface="Times New Roman"/>
                <a:cs typeface="Times New Roman"/>
              </a:rPr>
              <a:t> </a:t>
            </a:r>
            <a:r>
              <a:rPr sz="3525" i="1" spc="-315" baseline="42553" dirty="0">
                <a:latin typeface="Times New Roman"/>
                <a:cs typeface="Times New Roman"/>
              </a:rPr>
              <a:t> </a:t>
            </a:r>
            <a:r>
              <a:rPr sz="4050" spc="254" dirty="0">
                <a:latin typeface="Symbol"/>
                <a:cs typeface="Symbol"/>
              </a:rPr>
              <a:t></a:t>
            </a:r>
            <a:r>
              <a:rPr sz="4050" spc="-445" dirty="0">
                <a:latin typeface="Times New Roman"/>
                <a:cs typeface="Times New Roman"/>
              </a:rPr>
              <a:t> </a:t>
            </a:r>
            <a:r>
              <a:rPr sz="4050" i="1" spc="420" dirty="0">
                <a:latin typeface="Times New Roman"/>
                <a:cs typeface="Times New Roman"/>
              </a:rPr>
              <a:t>a</a:t>
            </a:r>
            <a:r>
              <a:rPr sz="3525" i="1" spc="15" baseline="44917" dirty="0">
                <a:latin typeface="Times New Roman"/>
                <a:cs typeface="Times New Roman"/>
              </a:rPr>
              <a:t>b</a:t>
            </a:r>
            <a:r>
              <a:rPr sz="2550" i="1" spc="75" baseline="42483" dirty="0">
                <a:latin typeface="Times New Roman"/>
                <a:cs typeface="Times New Roman"/>
              </a:rPr>
              <a:t>i</a:t>
            </a:r>
            <a:endParaRPr sz="2550" baseline="42483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9957" y="3934907"/>
            <a:ext cx="122745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075" i="1" spc="480" baseline="-26063" dirty="0">
                <a:latin typeface="Times New Roman"/>
                <a:cs typeface="Times New Roman"/>
              </a:rPr>
              <a:t>a</a:t>
            </a:r>
            <a:r>
              <a:rPr sz="2350" spc="320" dirty="0">
                <a:latin typeface="Times New Roman"/>
                <a:cs typeface="Times New Roman"/>
              </a:rPr>
              <a:t>2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i="1" spc="155" dirty="0">
                <a:latin typeface="Times New Roman"/>
                <a:cs typeface="Times New Roman"/>
              </a:rPr>
              <a:t>p</a:t>
            </a:r>
            <a:r>
              <a:rPr sz="2350" spc="155" dirty="0">
                <a:latin typeface="Symbol"/>
                <a:cs typeface="Symbol"/>
              </a:rPr>
              <a:t></a:t>
            </a:r>
            <a:r>
              <a:rPr sz="2350" i="1" spc="155" dirty="0">
                <a:latin typeface="Times New Roman"/>
                <a:cs typeface="Times New Roman"/>
              </a:rPr>
              <a:t>b</a:t>
            </a:r>
            <a:r>
              <a:rPr sz="2550" i="1" spc="232" baseline="-19607" dirty="0">
                <a:latin typeface="Times New Roman"/>
                <a:cs typeface="Times New Roman"/>
              </a:rPr>
              <a:t>i</a:t>
            </a:r>
            <a:endParaRPr sz="2550" baseline="-19607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8417" y="1160525"/>
            <a:ext cx="4010025" cy="24860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271780" indent="-273050">
              <a:lnSpc>
                <a:spcPct val="100000"/>
              </a:lnSpc>
              <a:spcBef>
                <a:spcPts val="52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72415" algn="l"/>
              </a:tabLst>
            </a:pPr>
            <a:r>
              <a:rPr sz="3100" spc="-5" dirty="0">
                <a:latin typeface="微软雅黑"/>
                <a:cs typeface="微软雅黑"/>
              </a:rPr>
              <a:t>相对</a:t>
            </a:r>
            <a:r>
              <a:rPr sz="3100" spc="-10" dirty="0">
                <a:latin typeface="微软雅黑"/>
                <a:cs typeface="微软雅黑"/>
              </a:rPr>
              <a:t>于</a:t>
            </a:r>
            <a:r>
              <a:rPr sz="3100" dirty="0">
                <a:latin typeface="Arial"/>
                <a:cs typeface="Arial"/>
              </a:rPr>
              <a:t>a</a:t>
            </a:r>
            <a:r>
              <a:rPr sz="3075" baseline="25745" dirty="0">
                <a:latin typeface="Arial"/>
                <a:cs typeface="Arial"/>
              </a:rPr>
              <a:t>n</a:t>
            </a:r>
            <a:r>
              <a:rPr sz="3100" dirty="0">
                <a:latin typeface="Arial"/>
                <a:cs typeface="Arial"/>
              </a:rPr>
              <a:t>=a</a:t>
            </a:r>
            <a:r>
              <a:rPr sz="3075" baseline="25745" dirty="0">
                <a:latin typeface="Arial"/>
                <a:cs typeface="Arial"/>
              </a:rPr>
              <a:t>p(2)</a:t>
            </a:r>
            <a:endParaRPr sz="3075" baseline="25745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115"/>
              </a:spcBef>
            </a:pPr>
            <a:r>
              <a:rPr sz="3100" spc="-5" dirty="0">
                <a:latin typeface="Arial"/>
                <a:cs typeface="Arial"/>
              </a:rPr>
              <a:t>a</a:t>
            </a:r>
            <a:r>
              <a:rPr sz="3075" spc="-7" baseline="25745" dirty="0">
                <a:latin typeface="Arial"/>
                <a:cs typeface="Arial"/>
              </a:rPr>
              <a:t>p</a:t>
            </a:r>
            <a:r>
              <a:rPr sz="3100" spc="-5" dirty="0">
                <a:latin typeface="Arial"/>
                <a:cs typeface="Arial"/>
              </a:rPr>
              <a:t>=a</a:t>
            </a:r>
            <a:r>
              <a:rPr sz="3075" spc="-7" baseline="25745" dirty="0">
                <a:latin typeface="Arial"/>
                <a:cs typeface="Arial"/>
              </a:rPr>
              <a:t>1</a:t>
            </a:r>
            <a:r>
              <a:rPr sz="3100" spc="-5" dirty="0">
                <a:latin typeface="Arial"/>
                <a:cs typeface="Arial"/>
              </a:rPr>
              <a:t>;</a:t>
            </a:r>
            <a:endParaRPr sz="3100">
              <a:latin typeface="Arial"/>
              <a:cs typeface="Arial"/>
            </a:endParaRPr>
          </a:p>
          <a:p>
            <a:pPr marL="913765" marR="657860" indent="-641985">
              <a:lnSpc>
                <a:spcPct val="104900"/>
              </a:lnSpc>
              <a:spcBef>
                <a:spcPts val="935"/>
              </a:spcBef>
            </a:pPr>
            <a:r>
              <a:rPr sz="3100" spc="-5" dirty="0">
                <a:latin typeface="Arial"/>
                <a:cs typeface="Arial"/>
              </a:rPr>
              <a:t>for</a:t>
            </a:r>
            <a:r>
              <a:rPr sz="3100" spc="-10" dirty="0">
                <a:latin typeface="Arial"/>
                <a:cs typeface="Arial"/>
              </a:rPr>
              <a:t>(i</a:t>
            </a:r>
            <a:r>
              <a:rPr sz="3100" spc="-5" dirty="0">
                <a:latin typeface="Arial"/>
                <a:cs typeface="Arial"/>
              </a:rPr>
              <a:t>=</a:t>
            </a:r>
            <a:r>
              <a:rPr sz="3100" spc="-10" dirty="0">
                <a:latin typeface="Arial"/>
                <a:cs typeface="Arial"/>
              </a:rPr>
              <a:t>l</a:t>
            </a:r>
            <a:r>
              <a:rPr sz="3100" spc="-5" dirty="0">
                <a:latin typeface="Arial"/>
                <a:cs typeface="Arial"/>
              </a:rPr>
              <a:t>-1;i&gt;=</a:t>
            </a:r>
            <a:r>
              <a:rPr sz="3100" spc="-15" dirty="0">
                <a:latin typeface="Arial"/>
                <a:cs typeface="Arial"/>
              </a:rPr>
              <a:t>0</a:t>
            </a:r>
            <a:r>
              <a:rPr sz="3100" spc="-5" dirty="0">
                <a:latin typeface="Arial"/>
                <a:cs typeface="Arial"/>
              </a:rPr>
              <a:t>;i-</a:t>
            </a:r>
            <a:r>
              <a:rPr sz="3100" spc="5" dirty="0">
                <a:latin typeface="Arial"/>
                <a:cs typeface="Arial"/>
              </a:rPr>
              <a:t>-</a:t>
            </a:r>
            <a:r>
              <a:rPr sz="3100" spc="-5" dirty="0">
                <a:latin typeface="微软雅黑"/>
                <a:cs typeface="微软雅黑"/>
              </a:rPr>
              <a:t>）  </a:t>
            </a:r>
            <a:r>
              <a:rPr sz="4650" baseline="-17025" dirty="0">
                <a:latin typeface="Arial"/>
                <a:cs typeface="Arial"/>
              </a:rPr>
              <a:t>a</a:t>
            </a:r>
            <a:r>
              <a:rPr sz="2050" dirty="0">
                <a:latin typeface="Arial"/>
                <a:cs typeface="Arial"/>
              </a:rPr>
              <a:t>p</a:t>
            </a:r>
            <a:r>
              <a:rPr sz="4650" baseline="-17025" dirty="0">
                <a:latin typeface="Arial"/>
                <a:cs typeface="Arial"/>
              </a:rPr>
              <a:t>=a</a:t>
            </a:r>
            <a:r>
              <a:rPr sz="2050" dirty="0">
                <a:latin typeface="Arial"/>
                <a:cs typeface="Arial"/>
              </a:rPr>
              <a:t>2*p+b</a:t>
            </a:r>
            <a:r>
              <a:rPr sz="3075" baseline="-29810" dirty="0">
                <a:latin typeface="Arial"/>
                <a:cs typeface="Arial"/>
              </a:rPr>
              <a:t>i</a:t>
            </a:r>
            <a:endParaRPr sz="3075" baseline="-2981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0797" y="3752850"/>
            <a:ext cx="4011295" cy="2486025"/>
          </a:xfrm>
          <a:custGeom>
            <a:avLst/>
            <a:gdLst/>
            <a:ahLst/>
            <a:cxnLst/>
            <a:rect l="l" t="t" r="r" b="b"/>
            <a:pathLst>
              <a:path w="4011295" h="2486025">
                <a:moveTo>
                  <a:pt x="0" y="2485644"/>
                </a:moveTo>
                <a:lnTo>
                  <a:pt x="4011167" y="2485644"/>
                </a:lnTo>
                <a:lnTo>
                  <a:pt x="4011167" y="0"/>
                </a:lnTo>
                <a:lnTo>
                  <a:pt x="0" y="0"/>
                </a:lnTo>
                <a:lnTo>
                  <a:pt x="0" y="2485644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28716" y="4250182"/>
            <a:ext cx="394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spc="7" baseline="-16865" dirty="0">
                <a:latin typeface="Arial"/>
                <a:cs typeface="Arial"/>
              </a:rPr>
              <a:t>a</a:t>
            </a:r>
            <a:r>
              <a:rPr sz="1850" spc="5" dirty="0">
                <a:latin typeface="Arial"/>
                <a:cs typeface="Arial"/>
              </a:rPr>
              <a:t>p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4584" y="3672638"/>
            <a:ext cx="2726690" cy="169100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10"/>
              </a:spcBef>
            </a:pPr>
            <a:r>
              <a:rPr sz="2800" dirty="0">
                <a:latin typeface="Arial"/>
                <a:cs typeface="Arial"/>
              </a:rPr>
              <a:t>for(i=l-1;i&gt;=0;i--){</a:t>
            </a:r>
            <a:endParaRPr sz="2800">
              <a:latin typeface="Arial"/>
              <a:cs typeface="Arial"/>
            </a:endParaRPr>
          </a:p>
          <a:p>
            <a:pPr marL="395605" marR="486409" indent="450850">
              <a:lnSpc>
                <a:spcPct val="130000"/>
              </a:lnSpc>
              <a:spcBef>
                <a:spcPts val="5"/>
              </a:spcBef>
              <a:tabLst>
                <a:tab pos="1390015" algn="l"/>
              </a:tabLst>
            </a:pPr>
            <a:r>
              <a:rPr sz="2800" spc="-5" dirty="0">
                <a:latin typeface="Arial"/>
                <a:cs typeface="Arial"/>
              </a:rPr>
              <a:t>*=	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775" baseline="2552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;  if(b</a:t>
            </a:r>
            <a:r>
              <a:rPr sz="2775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775" spc="7" baseline="25525" dirty="0">
                <a:latin typeface="Arial"/>
                <a:cs typeface="Arial"/>
              </a:rPr>
              <a:t>p</a:t>
            </a:r>
            <a:r>
              <a:rPr sz="2775" spc="240" baseline="255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*=a;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6457" y="5466079"/>
            <a:ext cx="131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7461" y="1160525"/>
            <a:ext cx="4032885" cy="5024755"/>
          </a:xfrm>
          <a:custGeom>
            <a:avLst/>
            <a:gdLst/>
            <a:ahLst/>
            <a:cxnLst/>
            <a:rect l="l" t="t" r="r" b="b"/>
            <a:pathLst>
              <a:path w="4032885" h="5024755">
                <a:moveTo>
                  <a:pt x="0" y="5024628"/>
                </a:moveTo>
                <a:lnTo>
                  <a:pt x="4032504" y="5024628"/>
                </a:lnTo>
                <a:lnTo>
                  <a:pt x="4032504" y="0"/>
                </a:lnTo>
                <a:lnTo>
                  <a:pt x="0" y="0"/>
                </a:lnTo>
                <a:lnTo>
                  <a:pt x="0" y="5024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98450" algn="l"/>
              </a:tabLst>
            </a:pPr>
            <a:r>
              <a:rPr spc="-5" dirty="0"/>
              <a:t>用霍纳法则计算二进 制多项式</a:t>
            </a:r>
            <a:r>
              <a:rPr spc="-5" dirty="0">
                <a:latin typeface="Arial"/>
                <a:cs typeface="Arial"/>
              </a:rPr>
              <a:t>p(x=2)</a:t>
            </a:r>
          </a:p>
          <a:p>
            <a:pPr marL="25400">
              <a:lnSpc>
                <a:spcPct val="100000"/>
              </a:lnSpc>
              <a:spcBef>
                <a:spcPts val="1185"/>
              </a:spcBef>
            </a:pPr>
            <a:r>
              <a:rPr sz="3500" spc="-5" dirty="0">
                <a:solidFill>
                  <a:srgbClr val="0E6EC5"/>
                </a:solidFill>
                <a:latin typeface="Arial"/>
                <a:cs typeface="Arial"/>
              </a:rPr>
              <a:t>//</a:t>
            </a:r>
            <a:r>
              <a:rPr sz="2200" spc="-10" dirty="0">
                <a:solidFill>
                  <a:srgbClr val="0E6EC5"/>
                </a:solidFill>
              </a:rPr>
              <a:t>当</a:t>
            </a:r>
            <a:r>
              <a:rPr sz="2200" spc="-10" dirty="0">
                <a:solidFill>
                  <a:srgbClr val="0E6EC5"/>
                </a:solidFill>
                <a:latin typeface="Arial"/>
                <a:cs typeface="Arial"/>
              </a:rPr>
              <a:t>n≥1</a:t>
            </a:r>
            <a:r>
              <a:rPr sz="2200" spc="-10" dirty="0">
                <a:solidFill>
                  <a:srgbClr val="0E6EC5"/>
                </a:solidFill>
              </a:rPr>
              <a:t>，第一个数字总</a:t>
            </a:r>
            <a:r>
              <a:rPr sz="2200" spc="-5" dirty="0">
                <a:solidFill>
                  <a:srgbClr val="0E6EC5"/>
                </a:solidFill>
              </a:rPr>
              <a:t>是</a:t>
            </a:r>
            <a:r>
              <a:rPr sz="2200" spc="-5" dirty="0">
                <a:solidFill>
                  <a:srgbClr val="0E6EC5"/>
                </a:solidFill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190"/>
              </a:spcBef>
            </a:pPr>
            <a:r>
              <a:rPr spc="-5" dirty="0">
                <a:latin typeface="Arial"/>
                <a:cs typeface="Arial"/>
              </a:rPr>
              <a:t>p=1;</a:t>
            </a:r>
          </a:p>
          <a:p>
            <a:pPr marL="939800" marR="484505" indent="-641985">
              <a:lnSpc>
                <a:spcPts val="4840"/>
              </a:lnSpc>
              <a:spcBef>
                <a:spcPts val="345"/>
              </a:spcBef>
            </a:pPr>
            <a:r>
              <a:rPr spc="-5" dirty="0">
                <a:latin typeface="Arial"/>
                <a:cs typeface="Arial"/>
              </a:rPr>
              <a:t>for</a:t>
            </a:r>
            <a:r>
              <a:rPr spc="-10" dirty="0">
                <a:latin typeface="Arial"/>
                <a:cs typeface="Arial"/>
              </a:rPr>
              <a:t>(i</a:t>
            </a:r>
            <a:r>
              <a:rPr spc="-5"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l</a:t>
            </a:r>
            <a:r>
              <a:rPr spc="-5" dirty="0">
                <a:latin typeface="Arial"/>
                <a:cs typeface="Arial"/>
              </a:rPr>
              <a:t>-1;i&gt;=0;</a:t>
            </a:r>
            <a:r>
              <a:rPr spc="-15"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-</a:t>
            </a:r>
            <a:r>
              <a:rPr spc="5" dirty="0">
                <a:latin typeface="Arial"/>
                <a:cs typeface="Arial"/>
              </a:rPr>
              <a:t>-</a:t>
            </a:r>
            <a:r>
              <a:rPr spc="-5" dirty="0"/>
              <a:t>）  </a:t>
            </a:r>
            <a:r>
              <a:rPr spc="-5" dirty="0">
                <a:latin typeface="Arial"/>
                <a:cs typeface="Arial"/>
              </a:rPr>
              <a:t>p=2*p+b</a:t>
            </a:r>
            <a:r>
              <a:rPr sz="3075" spc="-7" baseline="-20325" dirty="0">
                <a:latin typeface="Arial"/>
                <a:cs typeface="Arial"/>
              </a:rPr>
              <a:t>i</a:t>
            </a:r>
            <a:r>
              <a:rPr sz="3100" spc="-5" dirty="0"/>
              <a:t>；</a:t>
            </a:r>
            <a:endParaRPr sz="3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011"/>
            <a:ext cx="9143999" cy="312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97" y="115569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本节习题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59" y="818388"/>
            <a:ext cx="8641080" cy="657225"/>
          </a:xfrm>
          <a:prstGeom prst="rect">
            <a:avLst/>
          </a:prstGeom>
          <a:solidFill>
            <a:srgbClr val="FFFFFF">
              <a:alpha val="74900"/>
            </a:srgbClr>
          </a:solidFill>
        </p:spPr>
        <p:txBody>
          <a:bodyPr vert="horz" wrap="square" lIns="0" tIns="151765" rIns="0" bIns="0" rtlCol="0">
            <a:spAutoFit/>
          </a:bodyPr>
          <a:lstStyle/>
          <a:p>
            <a:pPr marL="569595" indent="-273050">
              <a:lnSpc>
                <a:spcPct val="100000"/>
              </a:lnSpc>
              <a:spcBef>
                <a:spcPts val="11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570230" algn="l"/>
              </a:tabLst>
            </a:pPr>
            <a:r>
              <a:rPr sz="2400" b="1" dirty="0">
                <a:latin typeface="微软雅黑"/>
                <a:cs typeface="微软雅黑"/>
              </a:rPr>
              <a:t>用分治法求一</a:t>
            </a:r>
            <a:r>
              <a:rPr sz="2400" b="1" spc="-10" dirty="0">
                <a:latin typeface="微软雅黑"/>
                <a:cs typeface="微软雅黑"/>
              </a:rPr>
              <a:t>个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微软雅黑"/>
                <a:cs typeface="微软雅黑"/>
              </a:rPr>
              <a:t>元数组的最大元素和最小元素的</a:t>
            </a:r>
            <a:r>
              <a:rPr sz="2400" b="1" spc="5" dirty="0">
                <a:latin typeface="微软雅黑"/>
                <a:cs typeface="微软雅黑"/>
              </a:rPr>
              <a:t>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8797" y="1540002"/>
            <a:ext cx="8568055" cy="5087620"/>
          </a:xfrm>
          <a:custGeom>
            <a:avLst/>
            <a:gdLst/>
            <a:ahLst/>
            <a:cxnLst/>
            <a:rect l="l" t="t" r="r" b="b"/>
            <a:pathLst>
              <a:path w="8568055" h="5087620">
                <a:moveTo>
                  <a:pt x="0" y="5087112"/>
                </a:moveTo>
                <a:lnTo>
                  <a:pt x="8567928" y="5087112"/>
                </a:lnTo>
                <a:lnTo>
                  <a:pt x="8567928" y="0"/>
                </a:lnTo>
                <a:lnTo>
                  <a:pt x="0" y="0"/>
                </a:lnTo>
                <a:lnTo>
                  <a:pt x="0" y="5087112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471" y="1539392"/>
            <a:ext cx="6918959" cy="50012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微软雅黑"/>
                <a:cs typeface="微软雅黑"/>
              </a:rPr>
              <a:t>算法</a:t>
            </a:r>
            <a:r>
              <a:rPr sz="1600" b="1" spc="-25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Arial"/>
                <a:cs typeface="Arial"/>
              </a:rPr>
              <a:t>MaxMin(A[</a:t>
            </a:r>
            <a:r>
              <a:rPr sz="1600" b="1" i="1" spc="-5" dirty="0">
                <a:latin typeface="Arial"/>
                <a:cs typeface="Arial"/>
              </a:rPr>
              <a:t>l..r</a:t>
            </a:r>
            <a:r>
              <a:rPr sz="1600" b="1" spc="-5" dirty="0">
                <a:latin typeface="Arial"/>
                <a:cs typeface="Arial"/>
              </a:rPr>
              <a:t>],Max,Min)</a:t>
            </a:r>
            <a:endParaRPr sz="1600" dirty="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该算法利用分治技术得</a:t>
            </a:r>
            <a:r>
              <a:rPr sz="1600" b="1" spc="5" dirty="0">
                <a:latin typeface="微软雅黑"/>
                <a:cs typeface="微软雅黑"/>
              </a:rPr>
              <a:t>到</a:t>
            </a:r>
            <a:r>
              <a:rPr sz="1600" b="1" spc="-5" dirty="0">
                <a:latin typeface="微软雅黑"/>
                <a:cs typeface="微软雅黑"/>
              </a:rPr>
              <a:t>数</a:t>
            </a:r>
            <a:r>
              <a:rPr sz="1600" b="1" spc="10" dirty="0">
                <a:latin typeface="微软雅黑"/>
                <a:cs typeface="微软雅黑"/>
              </a:rPr>
              <a:t>组</a:t>
            </a:r>
            <a:r>
              <a:rPr sz="1600" b="1" spc="-20" dirty="0">
                <a:latin typeface="Arial"/>
                <a:cs typeface="Arial"/>
              </a:rPr>
              <a:t>A</a:t>
            </a:r>
            <a:r>
              <a:rPr sz="1600" b="1" spc="-5" dirty="0">
                <a:latin typeface="微软雅黑"/>
                <a:cs typeface="微软雅黑"/>
              </a:rPr>
              <a:t>中</a:t>
            </a:r>
            <a:r>
              <a:rPr sz="1600" b="1" spc="5" dirty="0">
                <a:latin typeface="微软雅黑"/>
                <a:cs typeface="微软雅黑"/>
              </a:rPr>
              <a:t>的</a:t>
            </a:r>
            <a:r>
              <a:rPr sz="1600" b="1" spc="-5" dirty="0">
                <a:latin typeface="微软雅黑"/>
                <a:cs typeface="微软雅黑"/>
              </a:rPr>
              <a:t>最大</a:t>
            </a:r>
            <a:r>
              <a:rPr sz="1600" b="1" spc="5" dirty="0">
                <a:latin typeface="微软雅黑"/>
                <a:cs typeface="微软雅黑"/>
              </a:rPr>
              <a:t>值</a:t>
            </a:r>
            <a:r>
              <a:rPr sz="1600" b="1" spc="-5" dirty="0">
                <a:latin typeface="微软雅黑"/>
                <a:cs typeface="微软雅黑"/>
              </a:rPr>
              <a:t>和最</a:t>
            </a:r>
            <a:r>
              <a:rPr sz="1600" b="1" spc="5" dirty="0">
                <a:latin typeface="微软雅黑"/>
                <a:cs typeface="微软雅黑"/>
              </a:rPr>
              <a:t>小</a:t>
            </a:r>
            <a:r>
              <a:rPr sz="1600" b="1" spc="-5" dirty="0">
                <a:latin typeface="微软雅黑"/>
                <a:cs typeface="微软雅黑"/>
              </a:rPr>
              <a:t>值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Arial"/>
                <a:cs typeface="Arial"/>
              </a:rPr>
              <a:t>//</a:t>
            </a:r>
            <a:r>
              <a:rPr sz="1600" b="1" spc="-10" dirty="0">
                <a:latin typeface="微软雅黑"/>
                <a:cs typeface="微软雅黑"/>
              </a:rPr>
              <a:t>输入：数值数</a:t>
            </a:r>
            <a:r>
              <a:rPr sz="1600" b="1" spc="5" dirty="0">
                <a:latin typeface="微软雅黑"/>
                <a:cs typeface="微软雅黑"/>
              </a:rPr>
              <a:t>组</a:t>
            </a:r>
            <a:r>
              <a:rPr sz="1600" b="1" spc="-5" dirty="0">
                <a:latin typeface="Arial"/>
                <a:cs typeface="Arial"/>
              </a:rPr>
              <a:t>A[</a:t>
            </a:r>
            <a:r>
              <a:rPr sz="1600" b="1" i="1" spc="-5" dirty="0">
                <a:latin typeface="Arial"/>
                <a:cs typeface="Arial"/>
              </a:rPr>
              <a:t>l..r</a:t>
            </a:r>
            <a:r>
              <a:rPr sz="1600" b="1" spc="-5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输出：最大值</a:t>
            </a:r>
            <a:r>
              <a:rPr sz="1600" b="1" spc="-5" dirty="0">
                <a:latin typeface="Arial"/>
                <a:cs typeface="Arial"/>
              </a:rPr>
              <a:t>Max</a:t>
            </a:r>
            <a:r>
              <a:rPr sz="1600" b="1" spc="-5" dirty="0">
                <a:latin typeface="微软雅黑"/>
                <a:cs typeface="微软雅黑"/>
              </a:rPr>
              <a:t>和最小</a:t>
            </a:r>
            <a:r>
              <a:rPr sz="1600" b="1" spc="-15" dirty="0">
                <a:latin typeface="微软雅黑"/>
                <a:cs typeface="微软雅黑"/>
              </a:rPr>
              <a:t>值</a:t>
            </a:r>
            <a:r>
              <a:rPr sz="1600" b="1" dirty="0">
                <a:latin typeface="Arial"/>
                <a:cs typeface="Arial"/>
              </a:rPr>
              <a:t>Min</a:t>
            </a:r>
            <a:endParaRPr sz="1600" dirty="0">
              <a:latin typeface="Arial"/>
              <a:cs typeface="Arial"/>
            </a:endParaRPr>
          </a:p>
          <a:p>
            <a:pPr marL="68580" marR="2551430" indent="-56515">
              <a:lnSpc>
                <a:spcPct val="120000"/>
              </a:lnSpc>
            </a:pPr>
            <a:r>
              <a:rPr sz="1600" b="1" spc="-5" dirty="0">
                <a:latin typeface="Arial"/>
                <a:cs typeface="Arial"/>
              </a:rPr>
              <a:t>{if(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spc="-5" dirty="0">
                <a:latin typeface="Arial"/>
                <a:cs typeface="Arial"/>
              </a:rPr>
              <a:t>=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)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Max←A[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]</a:t>
            </a:r>
            <a:r>
              <a:rPr sz="1600" b="1" spc="-5" dirty="0">
                <a:latin typeface="微软雅黑"/>
                <a:cs typeface="微软雅黑"/>
              </a:rPr>
              <a:t>；</a:t>
            </a:r>
            <a:r>
              <a:rPr sz="1600" b="1" spc="-5" dirty="0">
                <a:latin typeface="Arial"/>
                <a:cs typeface="Arial"/>
              </a:rPr>
              <a:t>Min←A[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];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只有一个元素时 </a:t>
            </a:r>
            <a:r>
              <a:rPr sz="1600" b="1" spc="-5" dirty="0"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  <a:p>
            <a:pPr marL="927100" marR="4243705" indent="-457834">
              <a:lnSpc>
                <a:spcPts val="2310"/>
              </a:lnSpc>
              <a:spcBef>
                <a:spcPts val="140"/>
              </a:spcBef>
            </a:pPr>
            <a:r>
              <a:rPr sz="1600" b="1" spc="-5" dirty="0">
                <a:latin typeface="Arial"/>
                <a:cs typeface="Arial"/>
              </a:rPr>
              <a:t>if </a:t>
            </a:r>
            <a:r>
              <a:rPr sz="1600" b="1" i="1" spc="-5" dirty="0">
                <a:latin typeface="Arial"/>
                <a:cs typeface="Arial"/>
              </a:rPr>
              <a:t>r</a:t>
            </a:r>
            <a:r>
              <a:rPr sz="1600" b="1" spc="-5" dirty="0">
                <a:latin typeface="微软雅黑"/>
                <a:cs typeface="微软雅黑"/>
              </a:rPr>
              <a:t>－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=1</a:t>
            </a:r>
            <a:r>
              <a:rPr sz="1600" b="1" spc="4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有两个元素时 </a:t>
            </a: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A[</a:t>
            </a:r>
            <a:r>
              <a:rPr sz="1600" b="1" i="1" spc="-1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]≤A[r]</a:t>
            </a:r>
            <a:endParaRPr sz="16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latin typeface="Arial"/>
                <a:cs typeface="Arial"/>
              </a:rPr>
              <a:t>Max←A[r];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Min←A[</a:t>
            </a:r>
            <a:r>
              <a:rPr sz="1600" b="1" i="1" spc="-1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  <a:spcBef>
                <a:spcPts val="385"/>
              </a:spcBef>
            </a:pPr>
            <a:r>
              <a:rPr sz="1600" b="1" spc="-10" dirty="0">
                <a:latin typeface="Arial"/>
                <a:cs typeface="Arial"/>
              </a:rPr>
              <a:t>Max←A[</a:t>
            </a:r>
            <a:r>
              <a:rPr sz="1600" b="1" i="1" spc="-10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];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Min←A[</a:t>
            </a:r>
            <a:r>
              <a:rPr sz="1600" b="1" i="1" spc="-1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]</a:t>
            </a:r>
            <a:endParaRPr sz="16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84"/>
              </a:spcBef>
            </a:pPr>
            <a:r>
              <a:rPr sz="1600" b="1" spc="-5" dirty="0">
                <a:latin typeface="Arial"/>
                <a:cs typeface="Arial"/>
              </a:rPr>
              <a:t>else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//r</a:t>
            </a:r>
            <a:r>
              <a:rPr sz="1600" b="1" spc="-5" dirty="0">
                <a:latin typeface="微软雅黑"/>
                <a:cs typeface="微软雅黑"/>
              </a:rPr>
              <a:t>－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&gt;1</a:t>
            </a:r>
            <a:endParaRPr sz="1600" dirty="0">
              <a:latin typeface="Arial"/>
              <a:cs typeface="Arial"/>
            </a:endParaRPr>
          </a:p>
          <a:p>
            <a:pPr marL="927100" marR="1116965">
              <a:lnSpc>
                <a:spcPct val="120000"/>
              </a:lnSpc>
            </a:pPr>
            <a:r>
              <a:rPr sz="1600" b="1" spc="-5" dirty="0">
                <a:latin typeface="Arial"/>
                <a:cs typeface="Arial"/>
              </a:rPr>
              <a:t>MaxMin(A[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,(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+r)/2],Max1,Min1);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递归解决前一部分 </a:t>
            </a:r>
            <a:r>
              <a:rPr sz="1600" b="1" spc="-5" dirty="0">
                <a:latin typeface="Arial"/>
                <a:cs typeface="Arial"/>
              </a:rPr>
              <a:t>MaxMin(A[(</a:t>
            </a:r>
            <a:r>
              <a:rPr sz="1600" b="1" i="1" spc="-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+r/)2..r],Max2,Min2);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递归解决后一部分</a:t>
            </a:r>
            <a:endParaRPr sz="1600" dirty="0">
              <a:latin typeface="微软雅黑"/>
              <a:cs typeface="微软雅黑"/>
            </a:endParaRPr>
          </a:p>
          <a:p>
            <a:pPr marL="927100" marR="5080">
              <a:lnSpc>
                <a:spcPct val="120000"/>
              </a:lnSpc>
              <a:tabLst>
                <a:tab pos="2499360" algn="l"/>
                <a:tab pos="3749675" algn="l"/>
              </a:tabLst>
            </a:pP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Max</a:t>
            </a:r>
            <a:r>
              <a:rPr sz="1600" b="1" dirty="0">
                <a:latin typeface="Arial"/>
                <a:cs typeface="Arial"/>
              </a:rPr>
              <a:t>1</a:t>
            </a:r>
            <a:r>
              <a:rPr sz="1600" b="1" spc="-5" dirty="0">
                <a:latin typeface="微软雅黑"/>
                <a:cs typeface="微软雅黑"/>
              </a:rPr>
              <a:t>＜</a:t>
            </a:r>
            <a:r>
              <a:rPr sz="1600" b="1" spc="-5" dirty="0">
                <a:latin typeface="Arial"/>
                <a:cs typeface="Arial"/>
              </a:rPr>
              <a:t>Max2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Max=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Max2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5" dirty="0">
                <a:latin typeface="Arial"/>
                <a:cs typeface="Arial"/>
              </a:rPr>
              <a:t>/</a:t>
            </a:r>
            <a:r>
              <a:rPr sz="1600" b="1" spc="5" dirty="0">
                <a:latin typeface="Arial"/>
                <a:cs typeface="Arial"/>
              </a:rPr>
              <a:t>/</a:t>
            </a:r>
            <a:r>
              <a:rPr sz="1600" b="1" spc="-5" dirty="0">
                <a:latin typeface="微软雅黑"/>
                <a:cs typeface="微软雅黑"/>
              </a:rPr>
              <a:t>从两部分的两个最大值中选</a:t>
            </a:r>
            <a:r>
              <a:rPr sz="1600" b="1" spc="5" dirty="0">
                <a:latin typeface="微软雅黑"/>
                <a:cs typeface="微软雅黑"/>
              </a:rPr>
              <a:t>择</a:t>
            </a:r>
            <a:r>
              <a:rPr sz="1600" b="1" spc="-5" dirty="0">
                <a:latin typeface="微软雅黑"/>
                <a:cs typeface="微软雅黑"/>
              </a:rPr>
              <a:t>大值  </a:t>
            </a:r>
            <a:r>
              <a:rPr sz="1600" b="1" spc="-5" dirty="0">
                <a:latin typeface="Arial"/>
                <a:cs typeface="Arial"/>
              </a:rPr>
              <a:t>if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Min2&lt;Min1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Min=Min2;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//</a:t>
            </a:r>
            <a:r>
              <a:rPr sz="1600" b="1" spc="-5" dirty="0">
                <a:latin typeface="微软雅黑"/>
                <a:cs typeface="微软雅黑"/>
              </a:rPr>
              <a:t>从两部分的两个最小值中选</a:t>
            </a:r>
            <a:r>
              <a:rPr sz="1600" b="1" spc="5" dirty="0">
                <a:latin typeface="微软雅黑"/>
                <a:cs typeface="微软雅黑"/>
              </a:rPr>
              <a:t>择</a:t>
            </a:r>
            <a:r>
              <a:rPr sz="1600" b="1" spc="-5" dirty="0">
                <a:latin typeface="微软雅黑"/>
                <a:cs typeface="微软雅黑"/>
              </a:rPr>
              <a:t>小值</a:t>
            </a:r>
            <a:endParaRPr sz="16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240" y="1124711"/>
            <a:ext cx="7298690" cy="4897120"/>
          </a:xfrm>
          <a:custGeom>
            <a:avLst/>
            <a:gdLst/>
            <a:ahLst/>
            <a:cxnLst/>
            <a:rect l="l" t="t" r="r" b="b"/>
            <a:pathLst>
              <a:path w="7298690" h="4897120">
                <a:moveTo>
                  <a:pt x="0" y="4896612"/>
                </a:moveTo>
                <a:lnTo>
                  <a:pt x="7298435" y="4896612"/>
                </a:lnTo>
                <a:lnTo>
                  <a:pt x="7298435" y="0"/>
                </a:lnTo>
                <a:lnTo>
                  <a:pt x="0" y="0"/>
                </a:lnTo>
                <a:lnTo>
                  <a:pt x="0" y="4896612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240" y="1124711"/>
            <a:ext cx="7298690" cy="4897120"/>
          </a:xfrm>
          <a:custGeom>
            <a:avLst/>
            <a:gdLst/>
            <a:ahLst/>
            <a:cxnLst/>
            <a:rect l="l" t="t" r="r" b="b"/>
            <a:pathLst>
              <a:path w="7298690" h="4897120">
                <a:moveTo>
                  <a:pt x="0" y="4896612"/>
                </a:moveTo>
                <a:lnTo>
                  <a:pt x="7298435" y="4896612"/>
                </a:lnTo>
                <a:lnTo>
                  <a:pt x="7298435" y="0"/>
                </a:lnTo>
                <a:lnTo>
                  <a:pt x="0" y="0"/>
                </a:lnTo>
                <a:lnTo>
                  <a:pt x="0" y="4896612"/>
                </a:lnTo>
                <a:close/>
              </a:path>
            </a:pathLst>
          </a:custGeom>
          <a:ln w="762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166" y="4174388"/>
            <a:ext cx="135191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return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370" y="5284114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0192" y="4364735"/>
            <a:ext cx="4608830" cy="1584960"/>
          </a:xfrm>
          <a:custGeom>
            <a:avLst/>
            <a:gdLst/>
            <a:ahLst/>
            <a:cxnLst/>
            <a:rect l="l" t="t" r="r" b="b"/>
            <a:pathLst>
              <a:path w="4608830" h="1584960">
                <a:moveTo>
                  <a:pt x="0" y="1584960"/>
                </a:moveTo>
                <a:lnTo>
                  <a:pt x="4608576" y="1584960"/>
                </a:lnTo>
                <a:lnTo>
                  <a:pt x="4608576" y="0"/>
                </a:lnTo>
                <a:lnTo>
                  <a:pt x="0" y="0"/>
                </a:lnTo>
                <a:lnTo>
                  <a:pt x="0" y="1584960"/>
                </a:lnTo>
                <a:close/>
              </a:path>
            </a:pathLst>
          </a:custGeom>
          <a:solidFill>
            <a:srgbClr val="C79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95433" y="5038488"/>
            <a:ext cx="2779395" cy="784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150" spc="-140" dirty="0">
                <a:latin typeface="Times New Roman"/>
                <a:cs typeface="Times New Roman"/>
              </a:rPr>
              <a:t>b </a:t>
            </a:r>
            <a:r>
              <a:rPr sz="4150" spc="-45" dirty="0">
                <a:latin typeface="Times New Roman"/>
                <a:cs typeface="Times New Roman"/>
              </a:rPr>
              <a:t>-1</a:t>
            </a:r>
            <a:r>
              <a:rPr sz="4150" spc="-740" dirty="0">
                <a:latin typeface="Times New Roman"/>
                <a:cs typeface="Times New Roman"/>
              </a:rPr>
              <a:t> </a:t>
            </a:r>
            <a:r>
              <a:rPr sz="4150" spc="-155" dirty="0">
                <a:latin typeface="Symbol"/>
                <a:cs typeface="Symbol"/>
              </a:rPr>
              <a:t></a:t>
            </a:r>
            <a:r>
              <a:rPr sz="4150" spc="-155" dirty="0">
                <a:latin typeface="Times New Roman"/>
                <a:cs typeface="Times New Roman"/>
              </a:rPr>
              <a:t> </a:t>
            </a:r>
            <a:r>
              <a:rPr sz="7425" spc="-517" baseline="-8417" dirty="0">
                <a:latin typeface="Symbol"/>
                <a:cs typeface="Symbol"/>
              </a:rPr>
              <a:t></a:t>
            </a:r>
            <a:r>
              <a:rPr sz="4150" spc="-345" dirty="0">
                <a:latin typeface="Times New Roman"/>
                <a:cs typeface="Times New Roman"/>
              </a:rPr>
              <a:t>log </a:t>
            </a:r>
            <a:r>
              <a:rPr sz="3600" spc="-112" baseline="-24305" dirty="0">
                <a:latin typeface="Times New Roman"/>
                <a:cs typeface="Times New Roman"/>
              </a:rPr>
              <a:t>2 </a:t>
            </a:r>
            <a:r>
              <a:rPr sz="4150" i="1" spc="-240" dirty="0">
                <a:latin typeface="Times New Roman"/>
                <a:cs typeface="Times New Roman"/>
              </a:rPr>
              <a:t>n</a:t>
            </a:r>
            <a:r>
              <a:rPr sz="7425" spc="-359" baseline="-8417" dirty="0">
                <a:latin typeface="Symbol"/>
                <a:cs typeface="Symbol"/>
              </a:rPr>
              <a:t></a:t>
            </a:r>
            <a:endParaRPr sz="7425" baseline="-8417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8285" y="4350322"/>
            <a:ext cx="5025390" cy="659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76675" algn="l"/>
              </a:tabLst>
            </a:pPr>
            <a:r>
              <a:rPr sz="4150" spc="-240" dirty="0">
                <a:latin typeface="宋体"/>
                <a:cs typeface="宋体"/>
              </a:rPr>
              <a:t>（</a:t>
            </a:r>
            <a:r>
              <a:rPr sz="4150" spc="-240" dirty="0">
                <a:latin typeface="Times New Roman"/>
                <a:cs typeface="Times New Roman"/>
              </a:rPr>
              <a:t>b </a:t>
            </a:r>
            <a:r>
              <a:rPr sz="4150" spc="-645" dirty="0">
                <a:latin typeface="Times New Roman"/>
                <a:cs typeface="Times New Roman"/>
              </a:rPr>
              <a:t>-1</a:t>
            </a:r>
            <a:r>
              <a:rPr sz="4150" spc="-645" dirty="0">
                <a:latin typeface="宋体"/>
                <a:cs typeface="宋体"/>
              </a:rPr>
              <a:t>）</a:t>
            </a:r>
            <a:r>
              <a:rPr sz="4150" spc="-645" dirty="0">
                <a:latin typeface="Symbol"/>
                <a:cs typeface="Symbol"/>
              </a:rPr>
              <a:t></a:t>
            </a:r>
            <a:r>
              <a:rPr sz="4150" spc="-645" dirty="0">
                <a:latin typeface="Times New Roman"/>
                <a:cs typeface="Times New Roman"/>
              </a:rPr>
              <a:t>  </a:t>
            </a:r>
            <a:r>
              <a:rPr sz="4150" i="1" spc="-235" dirty="0">
                <a:latin typeface="Times New Roman"/>
                <a:cs typeface="Times New Roman"/>
              </a:rPr>
              <a:t>M </a:t>
            </a:r>
            <a:r>
              <a:rPr sz="4150" spc="-75" dirty="0">
                <a:latin typeface="Times New Roman"/>
                <a:cs typeface="Times New Roman"/>
              </a:rPr>
              <a:t>(</a:t>
            </a:r>
            <a:r>
              <a:rPr sz="4150" i="1" spc="-75" dirty="0">
                <a:latin typeface="Times New Roman"/>
                <a:cs typeface="Times New Roman"/>
              </a:rPr>
              <a:t>n</a:t>
            </a:r>
            <a:r>
              <a:rPr sz="4150" spc="-75" dirty="0">
                <a:latin typeface="Times New Roman"/>
                <a:cs typeface="Times New Roman"/>
              </a:rPr>
              <a:t>)</a:t>
            </a:r>
            <a:r>
              <a:rPr sz="4150" spc="-535" dirty="0">
                <a:latin typeface="Times New Roman"/>
                <a:cs typeface="Times New Roman"/>
              </a:rPr>
              <a:t> </a:t>
            </a:r>
            <a:r>
              <a:rPr sz="4150" spc="-155" dirty="0">
                <a:latin typeface="Symbol"/>
                <a:cs typeface="Symbol"/>
              </a:rPr>
              <a:t></a:t>
            </a:r>
            <a:r>
              <a:rPr sz="4150" spc="-350" dirty="0">
                <a:latin typeface="Times New Roman"/>
                <a:cs typeface="Times New Roman"/>
              </a:rPr>
              <a:t> </a:t>
            </a:r>
            <a:r>
              <a:rPr sz="4150" spc="-2060" dirty="0">
                <a:latin typeface="宋体"/>
                <a:cs typeface="宋体"/>
              </a:rPr>
              <a:t>（</a:t>
            </a:r>
            <a:r>
              <a:rPr sz="4150" spc="-2060" dirty="0">
                <a:latin typeface="Times New Roman"/>
                <a:cs typeface="Times New Roman"/>
              </a:rPr>
              <a:t>2	</a:t>
            </a:r>
            <a:r>
              <a:rPr sz="4150" spc="-140" dirty="0">
                <a:latin typeface="Times New Roman"/>
                <a:cs typeface="Times New Roman"/>
              </a:rPr>
              <a:t>b</a:t>
            </a:r>
            <a:r>
              <a:rPr sz="4150" spc="-545" dirty="0">
                <a:latin typeface="Times New Roman"/>
                <a:cs typeface="Times New Roman"/>
              </a:rPr>
              <a:t> </a:t>
            </a:r>
            <a:r>
              <a:rPr sz="4150" spc="-395" dirty="0">
                <a:latin typeface="Times New Roman"/>
                <a:cs typeface="Times New Roman"/>
              </a:rPr>
              <a:t>-1</a:t>
            </a:r>
            <a:r>
              <a:rPr sz="4150" spc="-395" dirty="0">
                <a:latin typeface="宋体"/>
                <a:cs typeface="宋体"/>
              </a:rPr>
              <a:t>）</a:t>
            </a:r>
            <a:endParaRPr sz="415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602" y="268986"/>
            <a:ext cx="5161280" cy="393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>
              <a:latin typeface="微软雅黑"/>
              <a:cs typeface="微软雅黑"/>
            </a:endParaRPr>
          </a:p>
          <a:p>
            <a:pPr marL="187960">
              <a:lnSpc>
                <a:spcPct val="100000"/>
              </a:lnSpc>
              <a:spcBef>
                <a:spcPts val="2425"/>
              </a:spcBef>
              <a:tabLst>
                <a:tab pos="1096645" algn="l"/>
              </a:tabLst>
            </a:pPr>
            <a:r>
              <a:rPr sz="2800" spc="-10" dirty="0">
                <a:latin typeface="微软雅黑"/>
                <a:cs typeface="微软雅黑"/>
              </a:rPr>
              <a:t>算</a:t>
            </a:r>
            <a:r>
              <a:rPr sz="2800" spc="-5" dirty="0">
                <a:latin typeface="微软雅黑"/>
                <a:cs typeface="微软雅黑"/>
              </a:rPr>
              <a:t>法	</a:t>
            </a:r>
            <a:r>
              <a:rPr sz="2800" dirty="0">
                <a:latin typeface="Arial"/>
                <a:cs typeface="Arial"/>
              </a:rPr>
              <a:t>LRBExp(a,b(n))</a:t>
            </a:r>
            <a:endParaRPr sz="2800">
              <a:latin typeface="Arial"/>
              <a:cs typeface="Arial"/>
            </a:endParaRPr>
          </a:p>
          <a:p>
            <a:pPr marL="461009" marR="55880" indent="-27305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{//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从左到右二进制幂算法计算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75" spc="7" baseline="25525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2800" spc="-5" dirty="0">
                <a:latin typeface="Arial"/>
                <a:cs typeface="Arial"/>
              </a:rPr>
              <a:t>p =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a;</a:t>
            </a:r>
            <a:endParaRPr sz="2800">
              <a:latin typeface="Arial"/>
              <a:cs typeface="Arial"/>
            </a:endParaRPr>
          </a:p>
          <a:p>
            <a:pPr marL="461009" marR="2028825" algn="ctr">
              <a:lnSpc>
                <a:spcPts val="4029"/>
              </a:lnSpc>
              <a:spcBef>
                <a:spcPts val="250"/>
              </a:spcBef>
            </a:pPr>
            <a:r>
              <a:rPr sz="2800" spc="-5" dirty="0">
                <a:latin typeface="Arial"/>
                <a:cs typeface="Arial"/>
              </a:rPr>
              <a:t>fo</a:t>
            </a:r>
            <a:r>
              <a:rPr sz="2800" dirty="0">
                <a:latin typeface="Arial"/>
                <a:cs typeface="Arial"/>
              </a:rPr>
              <a:t>r(</a:t>
            </a:r>
            <a:r>
              <a:rPr sz="2800" spc="-5" dirty="0">
                <a:latin typeface="Arial"/>
                <a:cs typeface="Arial"/>
              </a:rPr>
              <a:t>i=l-1;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&gt;=0;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--){  p 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p;</a:t>
            </a:r>
            <a:endParaRPr sz="2800">
              <a:latin typeface="Arial"/>
              <a:cs typeface="Arial"/>
            </a:endParaRPr>
          </a:p>
          <a:p>
            <a:pPr marL="235585" algn="ctr">
              <a:lnSpc>
                <a:spcPct val="100000"/>
              </a:lnSpc>
              <a:spcBef>
                <a:spcPts val="430"/>
              </a:spcBef>
              <a:tabLst>
                <a:tab pos="2065020" algn="l"/>
              </a:tabLst>
            </a:pPr>
            <a:r>
              <a:rPr sz="2800" dirty="0">
                <a:latin typeface="Arial"/>
                <a:cs typeface="Arial"/>
              </a:rPr>
              <a:t>if(b</a:t>
            </a:r>
            <a:r>
              <a:rPr sz="2775" baseline="-21021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==1)	</a:t>
            </a:r>
            <a:r>
              <a:rPr sz="2800" spc="-5" dirty="0">
                <a:latin typeface="Arial"/>
                <a:cs typeface="Arial"/>
              </a:rPr>
              <a:t>p = 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a;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>
              <a:latin typeface="微软雅黑"/>
              <a:cs typeface="微软雅黑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367187-6396-EF73-D3C4-F7E9769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3986"/>
            <a:ext cx="7162800" cy="534964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60" y="1176527"/>
            <a:ext cx="7310755" cy="5334000"/>
          </a:xfrm>
          <a:custGeom>
            <a:avLst/>
            <a:gdLst/>
            <a:ahLst/>
            <a:cxnLst/>
            <a:rect l="l" t="t" r="r" b="b"/>
            <a:pathLst>
              <a:path w="7310755" h="5334000">
                <a:moveTo>
                  <a:pt x="0" y="5334000"/>
                </a:moveTo>
                <a:lnTo>
                  <a:pt x="7310628" y="5334000"/>
                </a:lnTo>
                <a:lnTo>
                  <a:pt x="7310628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9160" y="1176527"/>
            <a:ext cx="7310755" cy="5334000"/>
          </a:xfrm>
          <a:custGeom>
            <a:avLst/>
            <a:gdLst/>
            <a:ahLst/>
            <a:cxnLst/>
            <a:rect l="l" t="t" r="r" b="b"/>
            <a:pathLst>
              <a:path w="7310755" h="5334000">
                <a:moveTo>
                  <a:pt x="0" y="5334000"/>
                </a:moveTo>
                <a:lnTo>
                  <a:pt x="7310628" y="5334000"/>
                </a:lnTo>
                <a:lnTo>
                  <a:pt x="7310628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ln w="762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109" y="1151381"/>
            <a:ext cx="4317365" cy="145224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  <a:tabLst>
                <a:tab pos="816610" algn="l"/>
              </a:tabLst>
            </a:pPr>
            <a:r>
              <a:rPr sz="2400" b="1" dirty="0">
                <a:latin typeface="微软雅黑"/>
                <a:cs typeface="微软雅黑"/>
              </a:rPr>
              <a:t>算法	</a:t>
            </a:r>
            <a:r>
              <a:rPr sz="2400" b="1" spc="-5" dirty="0">
                <a:latin typeface="Arial"/>
                <a:cs typeface="Arial"/>
              </a:rPr>
              <a:t>RLBExp(a,b(n))</a:t>
            </a:r>
            <a:endParaRPr sz="2400">
              <a:latin typeface="Arial"/>
              <a:cs typeface="Arial"/>
            </a:endParaRPr>
          </a:p>
          <a:p>
            <a:pPr marL="381000" marR="30480" indent="-343535">
              <a:lnSpc>
                <a:spcPct val="130000"/>
              </a:lnSpc>
            </a:pPr>
            <a:r>
              <a:rPr sz="2400" b="1" dirty="0">
                <a:latin typeface="Arial"/>
                <a:cs typeface="Arial"/>
              </a:rPr>
              <a:t>{/</a:t>
            </a:r>
            <a:r>
              <a:rPr sz="2400" b="1" spc="10" dirty="0">
                <a:latin typeface="Arial"/>
                <a:cs typeface="Arial"/>
              </a:rPr>
              <a:t>/</a:t>
            </a: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从右到左二进制幂算法计</a:t>
            </a:r>
            <a:r>
              <a:rPr sz="2400" b="1" spc="5" dirty="0">
                <a:solidFill>
                  <a:srgbClr val="FF0000"/>
                </a:solidFill>
                <a:latin typeface="微软雅黑"/>
                <a:cs typeface="微软雅黑"/>
              </a:rPr>
              <a:t>算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400" b="1" spc="-7" baseline="24305" dirty="0">
                <a:solidFill>
                  <a:srgbClr val="FF0000"/>
                </a:solidFill>
                <a:latin typeface="Arial"/>
                <a:cs typeface="Arial"/>
              </a:rPr>
              <a:t>n  </a:t>
            </a:r>
            <a:r>
              <a:rPr sz="2400" b="1" spc="25" dirty="0">
                <a:latin typeface="Arial"/>
                <a:cs typeface="Arial"/>
              </a:rPr>
              <a:t>t=a;//</a:t>
            </a:r>
            <a:r>
              <a:rPr sz="2400" b="1" spc="-5" dirty="0">
                <a:solidFill>
                  <a:srgbClr val="00AF50"/>
                </a:solidFill>
                <a:latin typeface="微软雅黑"/>
                <a:cs typeface="微软雅黑"/>
              </a:rPr>
              <a:t>初始化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b="1" spc="-7" baseline="24305" dirty="0">
                <a:solidFill>
                  <a:srgbClr val="00AF50"/>
                </a:solidFill>
                <a:latin typeface="Arial"/>
                <a:cs typeface="Arial"/>
              </a:rPr>
              <a:t>n</a:t>
            </a:r>
            <a:endParaRPr sz="2400" baseline="2430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6035" y="2578100"/>
            <a:ext cx="1292225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if(</a:t>
            </a:r>
            <a:r>
              <a:rPr sz="2400" b="1" spc="-5" dirty="0">
                <a:latin typeface="Arial"/>
                <a:cs typeface="Arial"/>
              </a:rPr>
              <a:t>b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dirty="0">
                <a:latin typeface="Arial"/>
                <a:cs typeface="Arial"/>
              </a:rPr>
              <a:t>==</a:t>
            </a:r>
            <a:r>
              <a:rPr sz="2400" b="1" spc="-10" dirty="0">
                <a:latin typeface="Arial"/>
                <a:cs typeface="Arial"/>
              </a:rPr>
              <a:t>1</a:t>
            </a:r>
            <a:r>
              <a:rPr sz="2400" b="1" dirty="0">
                <a:latin typeface="Arial"/>
                <a:cs typeface="Arial"/>
              </a:rPr>
              <a:t>)  </a:t>
            </a:r>
            <a:r>
              <a:rPr sz="2400" b="1" spc="-5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760" y="2578100"/>
            <a:ext cx="84836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indent="-2032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p = </a:t>
            </a:r>
            <a:r>
              <a:rPr sz="2400" b="1" spc="-5" dirty="0">
                <a:latin typeface="Arial"/>
                <a:cs typeface="Arial"/>
              </a:rPr>
              <a:t>a;  </a:t>
            </a:r>
            <a:r>
              <a:rPr sz="2400" b="1" dirty="0">
                <a:latin typeface="Arial"/>
                <a:cs typeface="Arial"/>
              </a:rPr>
              <a:t>p =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9401" y="4004817"/>
            <a:ext cx="4077970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b="1" dirty="0">
                <a:latin typeface="Arial"/>
                <a:cs typeface="Arial"/>
              </a:rPr>
              <a:t>//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AF50"/>
                </a:solidFill>
                <a:latin typeface="微软雅黑"/>
                <a:cs typeface="微软雅黑"/>
              </a:rPr>
              <a:t>记录</a:t>
            </a: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AF50"/>
                </a:solidFill>
                <a:latin typeface="微软雅黑"/>
                <a:cs typeface="微软雅黑"/>
              </a:rPr>
              <a:t>指数翻倍的数据</a:t>
            </a:r>
            <a:endParaRPr sz="2400">
              <a:latin typeface="微软雅黑"/>
              <a:cs typeface="微软雅黑"/>
            </a:endParaRPr>
          </a:p>
          <a:p>
            <a:pPr marL="144780">
              <a:lnSpc>
                <a:spcPct val="100000"/>
              </a:lnSpc>
              <a:spcBef>
                <a:spcPts val="860"/>
              </a:spcBef>
              <a:tabLst>
                <a:tab pos="1167765" algn="l"/>
              </a:tabLst>
            </a:pP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*=t;</a:t>
            </a:r>
            <a:r>
              <a:rPr sz="2400" b="1" dirty="0">
                <a:latin typeface="Arial"/>
                <a:cs typeface="Arial"/>
              </a:rPr>
              <a:t>	//</a:t>
            </a:r>
            <a:r>
              <a:rPr sz="2400" b="1" spc="-5" dirty="0">
                <a:solidFill>
                  <a:srgbClr val="00AF50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00AF50"/>
                </a:solidFill>
                <a:latin typeface="微软雅黑"/>
                <a:cs typeface="微软雅黑"/>
              </a:rPr>
              <a:t>记录是否使用当前</a:t>
            </a:r>
            <a:r>
              <a:rPr sz="2400" b="1" dirty="0">
                <a:solidFill>
                  <a:srgbClr val="00AF5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3335" y="3529329"/>
            <a:ext cx="233616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3180" indent="-57150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for(i=1;i&lt;</a:t>
            </a:r>
            <a:r>
              <a:rPr sz="2400" b="1" i="1" spc="-5" dirty="0">
                <a:latin typeface="Arial"/>
                <a:cs typeface="Arial"/>
              </a:rPr>
              <a:t>l</a:t>
            </a:r>
            <a:r>
              <a:rPr sz="2400" b="1" spc="-5" dirty="0">
                <a:latin typeface="Arial"/>
                <a:cs typeface="Arial"/>
              </a:rPr>
              <a:t>;i++)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{  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*=t;</a:t>
            </a:r>
            <a:endParaRPr sz="24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(b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==1)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</a:pPr>
            <a:r>
              <a:rPr sz="2400" b="1" spc="-5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65"/>
              </a:spcBef>
              <a:tabLst>
                <a:tab pos="1536700" algn="l"/>
              </a:tabLst>
            </a:pPr>
            <a:r>
              <a:rPr sz="2400" b="1" spc="-5" dirty="0">
                <a:latin typeface="Arial"/>
                <a:cs typeface="Arial"/>
              </a:rPr>
              <a:t>return	p;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8509" y="6016548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1302" y="268986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二进制幂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86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、求最小公倍数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043211"/>
            <a:ext cx="8454390" cy="506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dirty="0">
                <a:latin typeface="Arial"/>
                <a:cs typeface="Arial"/>
              </a:rPr>
              <a:t>lcm(m,n)</a:t>
            </a:r>
            <a:r>
              <a:rPr sz="3000" dirty="0">
                <a:latin typeface="微软雅黑"/>
                <a:cs typeface="微软雅黑"/>
              </a:rPr>
              <a:t>：</a:t>
            </a:r>
            <a:r>
              <a:rPr sz="3000" spc="15" dirty="0">
                <a:latin typeface="微软雅黑"/>
                <a:cs typeface="微软雅黑"/>
              </a:rPr>
              <a:t>记作</a:t>
            </a:r>
            <a:r>
              <a:rPr sz="3000" dirty="0">
                <a:latin typeface="微软雅黑"/>
                <a:cs typeface="微软雅黑"/>
              </a:rPr>
              <a:t>两</a:t>
            </a:r>
            <a:r>
              <a:rPr sz="3000" spc="15" dirty="0">
                <a:latin typeface="微软雅黑"/>
                <a:cs typeface="微软雅黑"/>
              </a:rPr>
              <a:t>个正整</a:t>
            </a:r>
            <a:r>
              <a:rPr sz="3000" spc="30" dirty="0">
                <a:latin typeface="微软雅黑"/>
                <a:cs typeface="微软雅黑"/>
              </a:rPr>
              <a:t>数</a:t>
            </a:r>
            <a:r>
              <a:rPr sz="3000" spc="20" dirty="0">
                <a:latin typeface="Arial"/>
                <a:cs typeface="Arial"/>
              </a:rPr>
              <a:t>m</a:t>
            </a:r>
            <a:r>
              <a:rPr sz="3000" spc="20" dirty="0">
                <a:latin typeface="微软雅黑"/>
                <a:cs typeface="微软雅黑"/>
              </a:rPr>
              <a:t>和</a:t>
            </a:r>
            <a:r>
              <a:rPr sz="3000" spc="15" dirty="0">
                <a:latin typeface="Arial"/>
                <a:cs typeface="Arial"/>
              </a:rPr>
              <a:t>n</a:t>
            </a:r>
            <a:r>
              <a:rPr sz="3000" spc="5" dirty="0">
                <a:latin typeface="微软雅黑"/>
                <a:cs typeface="微软雅黑"/>
              </a:rPr>
              <a:t>的</a:t>
            </a:r>
            <a:r>
              <a:rPr sz="3000" spc="20" dirty="0">
                <a:latin typeface="微软雅黑"/>
                <a:cs typeface="微软雅黑"/>
              </a:rPr>
              <a:t>最小公</a:t>
            </a:r>
            <a:r>
              <a:rPr sz="3000" spc="5" dirty="0">
                <a:latin typeface="微软雅黑"/>
                <a:cs typeface="微软雅黑"/>
              </a:rPr>
              <a:t>倍</a:t>
            </a:r>
            <a:r>
              <a:rPr sz="3000" spc="40" dirty="0">
                <a:latin typeface="微软雅黑"/>
                <a:cs typeface="微软雅黑"/>
              </a:rPr>
              <a:t>数</a:t>
            </a:r>
            <a:r>
              <a:rPr sz="3000" dirty="0">
                <a:latin typeface="微软雅黑"/>
                <a:cs typeface="微软雅黑"/>
              </a:rPr>
              <a:t>，  </a:t>
            </a:r>
            <a:r>
              <a:rPr sz="3000" spc="-5" dirty="0">
                <a:latin typeface="微软雅黑"/>
                <a:cs typeface="微软雅黑"/>
              </a:rPr>
              <a:t>如</a:t>
            </a:r>
            <a:r>
              <a:rPr sz="3000" spc="-5" dirty="0">
                <a:latin typeface="Arial"/>
                <a:cs typeface="Arial"/>
              </a:rPr>
              <a:t>lcm(24,60)=120:</a:t>
            </a:r>
            <a:endParaRPr sz="3000">
              <a:latin typeface="Arial"/>
              <a:cs typeface="Arial"/>
            </a:endParaRPr>
          </a:p>
          <a:p>
            <a:pPr marL="652145" marR="386715" lvl="1" indent="-247015" algn="just">
              <a:lnSpc>
                <a:spcPct val="130000"/>
              </a:lnSpc>
              <a:spcBef>
                <a:spcPts val="3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spc="50" dirty="0">
                <a:latin typeface="微软雅黑"/>
                <a:cs typeface="微软雅黑"/>
              </a:rPr>
              <a:t>蛮力法</a:t>
            </a:r>
            <a:r>
              <a:rPr sz="2800" spc="60" dirty="0">
                <a:latin typeface="微软雅黑"/>
                <a:cs typeface="微软雅黑"/>
              </a:rPr>
              <a:t>：</a:t>
            </a:r>
            <a:r>
              <a:rPr sz="2800" spc="50" dirty="0">
                <a:latin typeface="微软雅黑"/>
                <a:cs typeface="微软雅黑"/>
              </a:rPr>
              <a:t>求</a:t>
            </a:r>
            <a:r>
              <a:rPr sz="2800" spc="85" dirty="0">
                <a:latin typeface="微软雅黑"/>
                <a:cs typeface="微软雅黑"/>
              </a:rPr>
              <a:t>出</a:t>
            </a:r>
            <a:r>
              <a:rPr sz="2800" spc="50" dirty="0">
                <a:latin typeface="Arial"/>
                <a:cs typeface="Arial"/>
              </a:rPr>
              <a:t>m</a:t>
            </a:r>
            <a:r>
              <a:rPr sz="2800" spc="65" dirty="0">
                <a:latin typeface="微软雅黑"/>
                <a:cs typeface="微软雅黑"/>
              </a:rPr>
              <a:t>和</a:t>
            </a:r>
            <a:r>
              <a:rPr sz="2800" spc="60" dirty="0">
                <a:latin typeface="Arial"/>
                <a:cs typeface="Arial"/>
              </a:rPr>
              <a:t>n</a:t>
            </a:r>
            <a:r>
              <a:rPr sz="2800" spc="50" dirty="0">
                <a:latin typeface="微软雅黑"/>
                <a:cs typeface="微软雅黑"/>
              </a:rPr>
              <a:t>的质</a:t>
            </a:r>
            <a:r>
              <a:rPr sz="2800" spc="60" dirty="0">
                <a:latin typeface="微软雅黑"/>
                <a:cs typeface="微软雅黑"/>
              </a:rPr>
              <a:t>因</a:t>
            </a:r>
            <a:r>
              <a:rPr sz="2800" spc="65" dirty="0">
                <a:latin typeface="微软雅黑"/>
                <a:cs typeface="微软雅黑"/>
              </a:rPr>
              <a:t>数</a:t>
            </a:r>
            <a:r>
              <a:rPr sz="2800" spc="55" dirty="0">
                <a:latin typeface="微软雅黑"/>
                <a:cs typeface="微软雅黑"/>
              </a:rPr>
              <a:t>，</a:t>
            </a:r>
            <a:r>
              <a:rPr sz="2800" spc="50" dirty="0">
                <a:latin typeface="微软雅黑"/>
                <a:cs typeface="微软雅黑"/>
              </a:rPr>
              <a:t>把</a:t>
            </a:r>
            <a:r>
              <a:rPr sz="2800" spc="60" dirty="0">
                <a:latin typeface="微软雅黑"/>
                <a:cs typeface="微软雅黑"/>
              </a:rPr>
              <a:t>所</a:t>
            </a:r>
            <a:r>
              <a:rPr sz="2800" spc="50" dirty="0">
                <a:latin typeface="微软雅黑"/>
                <a:cs typeface="微软雅黑"/>
              </a:rPr>
              <a:t>有公共</a:t>
            </a:r>
            <a:r>
              <a:rPr sz="2800" spc="75" dirty="0">
                <a:latin typeface="微软雅黑"/>
                <a:cs typeface="微软雅黑"/>
              </a:rPr>
              <a:t>质</a:t>
            </a:r>
            <a:r>
              <a:rPr sz="2800" spc="-5" dirty="0">
                <a:latin typeface="微软雅黑"/>
                <a:cs typeface="微软雅黑"/>
              </a:rPr>
              <a:t>因 </a:t>
            </a:r>
            <a:r>
              <a:rPr sz="2800" spc="105" dirty="0">
                <a:latin typeface="微软雅黑"/>
                <a:cs typeface="微软雅黑"/>
              </a:rPr>
              <a:t>数</a:t>
            </a:r>
            <a:r>
              <a:rPr sz="2800" spc="120" dirty="0">
                <a:latin typeface="微软雅黑"/>
                <a:cs typeface="微软雅黑"/>
              </a:rPr>
              <a:t>的</a:t>
            </a:r>
            <a:r>
              <a:rPr sz="2800" spc="105" dirty="0">
                <a:latin typeface="微软雅黑"/>
                <a:cs typeface="微软雅黑"/>
              </a:rPr>
              <a:t>积</a:t>
            </a:r>
            <a:r>
              <a:rPr sz="2800" spc="120" dirty="0">
                <a:latin typeface="微软雅黑"/>
                <a:cs typeface="微软雅黑"/>
              </a:rPr>
              <a:t>乘</a:t>
            </a:r>
            <a:r>
              <a:rPr sz="2800" spc="140" dirty="0">
                <a:latin typeface="微软雅黑"/>
                <a:cs typeface="微软雅黑"/>
              </a:rPr>
              <a:t>以</a:t>
            </a:r>
            <a:r>
              <a:rPr sz="2800" spc="110" dirty="0">
                <a:latin typeface="Arial"/>
                <a:cs typeface="Arial"/>
              </a:rPr>
              <a:t>m</a:t>
            </a:r>
            <a:r>
              <a:rPr sz="2800" spc="125" dirty="0">
                <a:latin typeface="微软雅黑"/>
                <a:cs typeface="微软雅黑"/>
              </a:rPr>
              <a:t>的不</a:t>
            </a:r>
            <a:r>
              <a:rPr sz="2800" spc="110" dirty="0">
                <a:latin typeface="微软雅黑"/>
                <a:cs typeface="微软雅黑"/>
              </a:rPr>
              <a:t>在</a:t>
            </a:r>
            <a:r>
              <a:rPr sz="2800" spc="114" dirty="0">
                <a:latin typeface="Arial"/>
                <a:cs typeface="Arial"/>
              </a:rPr>
              <a:t>n</a:t>
            </a:r>
            <a:r>
              <a:rPr sz="2800" spc="120" dirty="0">
                <a:latin typeface="微软雅黑"/>
                <a:cs typeface="微软雅黑"/>
              </a:rPr>
              <a:t>中的</a:t>
            </a:r>
            <a:r>
              <a:rPr sz="2800" spc="105" dirty="0">
                <a:latin typeface="微软雅黑"/>
                <a:cs typeface="微软雅黑"/>
              </a:rPr>
              <a:t>质</a:t>
            </a:r>
            <a:r>
              <a:rPr sz="2800" spc="120" dirty="0">
                <a:latin typeface="微软雅黑"/>
                <a:cs typeface="微软雅黑"/>
              </a:rPr>
              <a:t>因</a:t>
            </a:r>
            <a:r>
              <a:rPr sz="2800" spc="125" dirty="0">
                <a:latin typeface="微软雅黑"/>
                <a:cs typeface="微软雅黑"/>
              </a:rPr>
              <a:t>数</a:t>
            </a:r>
            <a:r>
              <a:rPr sz="2800" spc="120" dirty="0">
                <a:latin typeface="微软雅黑"/>
                <a:cs typeface="微软雅黑"/>
              </a:rPr>
              <a:t>，</a:t>
            </a:r>
            <a:r>
              <a:rPr sz="2800" spc="110" dirty="0">
                <a:latin typeface="微软雅黑"/>
                <a:cs typeface="微软雅黑"/>
              </a:rPr>
              <a:t>再乘</a:t>
            </a:r>
            <a:r>
              <a:rPr sz="2800" spc="125" dirty="0">
                <a:latin typeface="微软雅黑"/>
                <a:cs typeface="微软雅黑"/>
              </a:rPr>
              <a:t>以</a:t>
            </a:r>
            <a:r>
              <a:rPr sz="2800" spc="130" dirty="0">
                <a:latin typeface="Arial"/>
                <a:cs typeface="Arial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的 不</a:t>
            </a:r>
            <a:r>
              <a:rPr sz="2800" spc="-10" dirty="0">
                <a:latin typeface="微软雅黑"/>
                <a:cs typeface="微软雅黑"/>
              </a:rPr>
              <a:t>在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-5" dirty="0">
                <a:latin typeface="微软雅黑"/>
                <a:cs typeface="微软雅黑"/>
              </a:rPr>
              <a:t>中的质因数，例如</a:t>
            </a:r>
            <a:endParaRPr sz="2800">
              <a:latin typeface="微软雅黑"/>
              <a:cs typeface="微软雅黑"/>
            </a:endParaRPr>
          </a:p>
          <a:p>
            <a:pPr marL="18415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Arial"/>
                <a:cs typeface="Arial"/>
              </a:rPr>
              <a:t>24=2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841500" marR="1630045">
              <a:lnSpc>
                <a:spcPct val="130000"/>
              </a:lnSpc>
            </a:pPr>
            <a:r>
              <a:rPr sz="2800" spc="-5" dirty="0">
                <a:latin typeface="Arial"/>
                <a:cs typeface="Arial"/>
              </a:rPr>
              <a:t>60=2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spc="-5" dirty="0">
                <a:latin typeface="Arial"/>
                <a:cs typeface="Arial"/>
              </a:rPr>
              <a:t>5  l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>
                <a:latin typeface="Arial"/>
                <a:cs typeface="Arial"/>
              </a:rPr>
              <a:t>(24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60</a:t>
            </a:r>
            <a:r>
              <a:rPr sz="2800" spc="-5" dirty="0">
                <a:latin typeface="Arial"/>
                <a:cs typeface="Arial"/>
              </a:rPr>
              <a:t>)=</a:t>
            </a:r>
            <a:r>
              <a:rPr sz="2800" dirty="0">
                <a:latin typeface="Arial"/>
                <a:cs typeface="Arial"/>
              </a:rPr>
              <a:t>(2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3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×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-10" dirty="0">
                <a:latin typeface="Arial"/>
                <a:cs typeface="Arial"/>
              </a:rPr>
              <a:t>=</a:t>
            </a:r>
            <a:r>
              <a:rPr sz="2800" dirty="0">
                <a:latin typeface="Arial"/>
                <a:cs typeface="Arial"/>
              </a:rPr>
              <a:t>120</a:t>
            </a:r>
            <a:endParaRPr sz="2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980"/>
              </a:spcBef>
            </a:pPr>
            <a:r>
              <a:rPr sz="2600" dirty="0">
                <a:solidFill>
                  <a:srgbClr val="04607A"/>
                </a:solidFill>
                <a:latin typeface="微软雅黑"/>
                <a:cs typeface="微软雅黑"/>
              </a:rPr>
              <a:t>不仅缺乏效</a:t>
            </a:r>
            <a:r>
              <a:rPr sz="2600" spc="5" dirty="0">
                <a:solidFill>
                  <a:srgbClr val="04607A"/>
                </a:solidFill>
                <a:latin typeface="微软雅黑"/>
                <a:cs typeface="微软雅黑"/>
              </a:rPr>
              <a:t>率</a:t>
            </a:r>
            <a:r>
              <a:rPr sz="2600" dirty="0">
                <a:solidFill>
                  <a:srgbClr val="04607A"/>
                </a:solidFill>
                <a:latin typeface="微软雅黑"/>
                <a:cs typeface="微软雅黑"/>
              </a:rPr>
              <a:t>，</a:t>
            </a:r>
            <a:r>
              <a:rPr sz="2600" spc="5" dirty="0">
                <a:solidFill>
                  <a:srgbClr val="04607A"/>
                </a:solidFill>
                <a:latin typeface="微软雅黑"/>
                <a:cs typeface="微软雅黑"/>
              </a:rPr>
              <a:t>而且需</a:t>
            </a:r>
            <a:r>
              <a:rPr sz="2600" spc="-20" dirty="0">
                <a:solidFill>
                  <a:srgbClr val="04607A"/>
                </a:solidFill>
                <a:latin typeface="微软雅黑"/>
                <a:cs typeface="微软雅黑"/>
              </a:rPr>
              <a:t>要</a:t>
            </a:r>
            <a:r>
              <a:rPr sz="2600" spc="5" dirty="0">
                <a:solidFill>
                  <a:srgbClr val="04607A"/>
                </a:solidFill>
                <a:latin typeface="微软雅黑"/>
                <a:cs typeface="微软雅黑"/>
              </a:rPr>
              <a:t>一个</a:t>
            </a:r>
            <a:r>
              <a:rPr sz="2600" spc="-15" dirty="0">
                <a:solidFill>
                  <a:srgbClr val="04607A"/>
                </a:solidFill>
                <a:latin typeface="微软雅黑"/>
                <a:cs typeface="微软雅黑"/>
              </a:rPr>
              <a:t>连</a:t>
            </a:r>
            <a:r>
              <a:rPr sz="2600" spc="5" dirty="0">
                <a:solidFill>
                  <a:srgbClr val="04607A"/>
                </a:solidFill>
                <a:latin typeface="微软雅黑"/>
                <a:cs typeface="微软雅黑"/>
              </a:rPr>
              <a:t>续的</a:t>
            </a:r>
            <a:r>
              <a:rPr sz="2600" spc="-15" dirty="0">
                <a:solidFill>
                  <a:srgbClr val="04607A"/>
                </a:solidFill>
                <a:latin typeface="微软雅黑"/>
                <a:cs typeface="微软雅黑"/>
              </a:rPr>
              <a:t>质</a:t>
            </a:r>
            <a:r>
              <a:rPr sz="2600" spc="5" dirty="0">
                <a:solidFill>
                  <a:srgbClr val="04607A"/>
                </a:solidFill>
                <a:latin typeface="微软雅黑"/>
                <a:cs typeface="微软雅黑"/>
              </a:rPr>
              <a:t>数列表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742" y="1027175"/>
            <a:ext cx="8274684" cy="1452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30100"/>
              </a:lnSpc>
              <a:spcBef>
                <a:spcPts val="9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5750" algn="l"/>
              </a:tabLst>
            </a:pPr>
            <a:r>
              <a:rPr sz="3600" spc="55" dirty="0">
                <a:latin typeface="微软雅黑"/>
                <a:cs typeface="微软雅黑"/>
              </a:rPr>
              <a:t>通过</a:t>
            </a:r>
            <a:r>
              <a:rPr sz="3600" spc="65" dirty="0">
                <a:latin typeface="微软雅黑"/>
                <a:cs typeface="微软雅黑"/>
              </a:rPr>
              <a:t>问</a:t>
            </a:r>
            <a:r>
              <a:rPr sz="3600" spc="55" dirty="0">
                <a:latin typeface="微软雅黑"/>
                <a:cs typeface="微软雅黑"/>
              </a:rPr>
              <a:t>题化</a:t>
            </a:r>
            <a:r>
              <a:rPr sz="3600" spc="85" dirty="0">
                <a:latin typeface="微软雅黑"/>
                <a:cs typeface="微软雅黑"/>
              </a:rPr>
              <a:t>简</a:t>
            </a:r>
            <a:r>
              <a:rPr sz="3600" spc="60" dirty="0">
                <a:latin typeface="微软雅黑"/>
                <a:cs typeface="微软雅黑"/>
              </a:rPr>
              <a:t>，发现</a:t>
            </a:r>
            <a:r>
              <a:rPr sz="3600" spc="-5" dirty="0">
                <a:latin typeface="Arial"/>
                <a:cs typeface="Arial"/>
              </a:rPr>
              <a:t>lc</a:t>
            </a:r>
            <a:r>
              <a:rPr sz="3600" spc="60" dirty="0">
                <a:latin typeface="Arial"/>
                <a:cs typeface="Arial"/>
              </a:rPr>
              <a:t>m</a:t>
            </a:r>
            <a:r>
              <a:rPr sz="3600" spc="60" dirty="0">
                <a:latin typeface="微软雅黑"/>
                <a:cs typeface="微软雅黑"/>
              </a:rPr>
              <a:t>和</a:t>
            </a:r>
            <a:r>
              <a:rPr sz="3600" spc="-5" dirty="0">
                <a:latin typeface="Arial"/>
                <a:cs typeface="Arial"/>
              </a:rPr>
              <a:t>gc</a:t>
            </a:r>
            <a:r>
              <a:rPr sz="3600" spc="55" dirty="0">
                <a:latin typeface="Arial"/>
                <a:cs typeface="Arial"/>
              </a:rPr>
              <a:t>d</a:t>
            </a:r>
            <a:r>
              <a:rPr sz="3600" spc="60" dirty="0">
                <a:latin typeface="微软雅黑"/>
                <a:cs typeface="微软雅黑"/>
              </a:rPr>
              <a:t>的积刚好 </a:t>
            </a:r>
            <a:r>
              <a:rPr sz="3600" dirty="0">
                <a:latin typeface="微软雅黑"/>
                <a:cs typeface="微软雅黑"/>
              </a:rPr>
              <a:t>把</a:t>
            </a:r>
            <a:r>
              <a:rPr sz="3600" dirty="0">
                <a:latin typeface="Arial"/>
                <a:cs typeface="Arial"/>
              </a:rPr>
              <a:t>m</a:t>
            </a:r>
            <a:r>
              <a:rPr sz="3600" dirty="0">
                <a:latin typeface="微软雅黑"/>
                <a:cs typeface="微软雅黑"/>
              </a:rPr>
              <a:t>和</a:t>
            </a:r>
            <a:r>
              <a:rPr sz="3600" spc="-5" dirty="0">
                <a:latin typeface="Arial"/>
                <a:cs typeface="Arial"/>
              </a:rPr>
              <a:t>n</a:t>
            </a:r>
            <a:r>
              <a:rPr sz="3600" dirty="0">
                <a:latin typeface="微软雅黑"/>
                <a:cs typeface="微软雅黑"/>
              </a:rPr>
              <a:t>的质因数都包含了一次，故有：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6819" y="3069335"/>
            <a:ext cx="6423660" cy="1964689"/>
          </a:xfrm>
          <a:custGeom>
            <a:avLst/>
            <a:gdLst/>
            <a:ahLst/>
            <a:cxnLst/>
            <a:rect l="l" t="t" r="r" b="b"/>
            <a:pathLst>
              <a:path w="6423659" h="1964689">
                <a:moveTo>
                  <a:pt x="0" y="1964436"/>
                </a:moveTo>
                <a:lnTo>
                  <a:pt x="6423659" y="1964436"/>
                </a:lnTo>
                <a:lnTo>
                  <a:pt x="6423659" y="0"/>
                </a:lnTo>
                <a:lnTo>
                  <a:pt x="0" y="0"/>
                </a:lnTo>
                <a:lnTo>
                  <a:pt x="0" y="196443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1251" y="4019905"/>
            <a:ext cx="2767330" cy="0"/>
          </a:xfrm>
          <a:custGeom>
            <a:avLst/>
            <a:gdLst/>
            <a:ahLst/>
            <a:cxnLst/>
            <a:rect l="l" t="t" r="r" b="b"/>
            <a:pathLst>
              <a:path w="2767329">
                <a:moveTo>
                  <a:pt x="0" y="0"/>
                </a:moveTo>
                <a:lnTo>
                  <a:pt x="2767032" y="0"/>
                </a:lnTo>
              </a:path>
            </a:pathLst>
          </a:custGeom>
          <a:ln w="28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419" y="3472009"/>
            <a:ext cx="6474460" cy="1437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1760">
              <a:lnSpc>
                <a:spcPts val="5555"/>
              </a:lnSpc>
              <a:spcBef>
                <a:spcPts val="110"/>
              </a:spcBef>
              <a:tabLst>
                <a:tab pos="4222115" algn="l"/>
              </a:tabLst>
            </a:pPr>
            <a:r>
              <a:rPr sz="5600" i="1" spc="65" dirty="0">
                <a:latin typeface="Times New Roman"/>
                <a:cs typeface="Times New Roman"/>
              </a:rPr>
              <a:t>lcm</a:t>
            </a:r>
            <a:r>
              <a:rPr sz="5600" spc="65" dirty="0">
                <a:latin typeface="Times New Roman"/>
                <a:cs typeface="Times New Roman"/>
              </a:rPr>
              <a:t>(</a:t>
            </a:r>
            <a:r>
              <a:rPr sz="5600" i="1" spc="65" dirty="0">
                <a:latin typeface="Times New Roman"/>
                <a:cs typeface="Times New Roman"/>
              </a:rPr>
              <a:t>m</a:t>
            </a:r>
            <a:r>
              <a:rPr sz="5600" spc="65" dirty="0">
                <a:latin typeface="Times New Roman"/>
                <a:cs typeface="Times New Roman"/>
              </a:rPr>
              <a:t>,</a:t>
            </a:r>
            <a:r>
              <a:rPr sz="5600" spc="-705" dirty="0">
                <a:latin typeface="Times New Roman"/>
                <a:cs typeface="Times New Roman"/>
              </a:rPr>
              <a:t> </a:t>
            </a:r>
            <a:r>
              <a:rPr sz="5600" i="1" spc="80" dirty="0">
                <a:latin typeface="Times New Roman"/>
                <a:cs typeface="Times New Roman"/>
              </a:rPr>
              <a:t>n</a:t>
            </a:r>
            <a:r>
              <a:rPr sz="5600" spc="80" dirty="0">
                <a:latin typeface="Times New Roman"/>
                <a:cs typeface="Times New Roman"/>
              </a:rPr>
              <a:t>)</a:t>
            </a:r>
            <a:r>
              <a:rPr sz="5600" spc="-114" dirty="0">
                <a:latin typeface="Times New Roman"/>
                <a:cs typeface="Times New Roman"/>
              </a:rPr>
              <a:t> </a:t>
            </a:r>
            <a:r>
              <a:rPr sz="5600" spc="70" dirty="0">
                <a:latin typeface="Symbol"/>
                <a:cs typeface="Symbol"/>
              </a:rPr>
              <a:t></a:t>
            </a:r>
            <a:r>
              <a:rPr sz="5600" spc="70" dirty="0">
                <a:latin typeface="Times New Roman"/>
                <a:cs typeface="Times New Roman"/>
              </a:rPr>
              <a:t>	</a:t>
            </a:r>
            <a:r>
              <a:rPr sz="8400" i="1" spc="135" baseline="35218" dirty="0">
                <a:latin typeface="Times New Roman"/>
                <a:cs typeface="Times New Roman"/>
              </a:rPr>
              <a:t>m</a:t>
            </a:r>
            <a:r>
              <a:rPr sz="8400" i="1" spc="-1267" baseline="35218" dirty="0">
                <a:latin typeface="Times New Roman"/>
                <a:cs typeface="Times New Roman"/>
              </a:rPr>
              <a:t> </a:t>
            </a:r>
            <a:r>
              <a:rPr sz="8400" spc="104" baseline="35218" dirty="0">
                <a:latin typeface="Symbol"/>
                <a:cs typeface="Symbol"/>
              </a:rPr>
              <a:t></a:t>
            </a:r>
            <a:r>
              <a:rPr sz="8400" spc="-982" baseline="35218" dirty="0">
                <a:latin typeface="Times New Roman"/>
                <a:cs typeface="Times New Roman"/>
              </a:rPr>
              <a:t> </a:t>
            </a:r>
            <a:r>
              <a:rPr sz="8400" i="1" spc="89" baseline="35218" dirty="0">
                <a:latin typeface="Times New Roman"/>
                <a:cs typeface="Times New Roman"/>
              </a:rPr>
              <a:t>n</a:t>
            </a:r>
            <a:endParaRPr sz="8400" baseline="35218">
              <a:latin typeface="Times New Roman"/>
              <a:cs typeface="Times New Roman"/>
            </a:endParaRPr>
          </a:p>
          <a:p>
            <a:pPr marL="3596004">
              <a:lnSpc>
                <a:spcPts val="5555"/>
              </a:lnSpc>
            </a:pPr>
            <a:r>
              <a:rPr sz="5600" spc="50" dirty="0">
                <a:latin typeface="Times New Roman"/>
                <a:cs typeface="Times New Roman"/>
              </a:rPr>
              <a:t>gcd(</a:t>
            </a:r>
            <a:r>
              <a:rPr sz="5600" i="1" spc="50" dirty="0">
                <a:latin typeface="Times New Roman"/>
                <a:cs typeface="Times New Roman"/>
              </a:rPr>
              <a:t>m</a:t>
            </a:r>
            <a:r>
              <a:rPr sz="5600" spc="50" dirty="0">
                <a:latin typeface="Times New Roman"/>
                <a:cs typeface="Times New Roman"/>
              </a:rPr>
              <a:t>,</a:t>
            </a:r>
            <a:r>
              <a:rPr sz="5600" spc="-735" dirty="0">
                <a:latin typeface="Times New Roman"/>
                <a:cs typeface="Times New Roman"/>
              </a:rPr>
              <a:t> </a:t>
            </a:r>
            <a:r>
              <a:rPr sz="5600" i="1" spc="80" dirty="0">
                <a:latin typeface="Times New Roman"/>
                <a:cs typeface="Times New Roman"/>
              </a:rPr>
              <a:t>n</a:t>
            </a:r>
            <a:r>
              <a:rPr sz="5600" spc="80" dirty="0">
                <a:latin typeface="Times New Roman"/>
                <a:cs typeface="Times New Roman"/>
              </a:rPr>
              <a:t>)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86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1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、求最小公倍数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53060"/>
            <a:ext cx="5382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2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、计算图中的路径数量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041" y="947255"/>
            <a:ext cx="8098155" cy="197675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98450" indent="-273685" algn="just">
              <a:lnSpc>
                <a:spcPct val="100000"/>
              </a:lnSpc>
              <a:spcBef>
                <a:spcPts val="1075"/>
              </a:spcBef>
              <a:buClr>
                <a:srgbClr val="0AD0D9"/>
              </a:buClr>
              <a:buSzPct val="94230"/>
              <a:buFont typeface="Arial"/>
              <a:buChar char="•"/>
              <a:tabLst>
                <a:tab pos="299085" algn="l"/>
              </a:tabLst>
            </a:pPr>
            <a:r>
              <a:rPr sz="2600" dirty="0">
                <a:latin typeface="微软雅黑"/>
                <a:cs typeface="微软雅黑"/>
              </a:rPr>
              <a:t>计算图中两个顶点之间</a:t>
            </a:r>
            <a:r>
              <a:rPr sz="2600" spc="-15" dirty="0">
                <a:latin typeface="微软雅黑"/>
                <a:cs typeface="微软雅黑"/>
              </a:rPr>
              <a:t>的</a:t>
            </a:r>
            <a:r>
              <a:rPr sz="2600" dirty="0">
                <a:latin typeface="微软雅黑"/>
                <a:cs typeface="微软雅黑"/>
              </a:rPr>
              <a:t>路径</a:t>
            </a:r>
            <a:r>
              <a:rPr sz="2600" spc="-15" dirty="0">
                <a:latin typeface="微软雅黑"/>
                <a:cs typeface="微软雅黑"/>
              </a:rPr>
              <a:t>数</a:t>
            </a:r>
            <a:r>
              <a:rPr sz="2600" dirty="0">
                <a:latin typeface="微软雅黑"/>
                <a:cs typeface="微软雅黑"/>
              </a:rPr>
              <a:t>量问题</a:t>
            </a:r>
          </a:p>
          <a:p>
            <a:pPr marL="665480" marR="17780" indent="-247015" algn="just">
              <a:lnSpc>
                <a:spcPct val="130000"/>
              </a:lnSpc>
              <a:spcBef>
                <a:spcPts val="30"/>
              </a:spcBef>
            </a:pPr>
            <a:r>
              <a:rPr sz="2050" spc="-10" dirty="0">
                <a:solidFill>
                  <a:srgbClr val="0E6EC5"/>
                </a:solidFill>
                <a:latin typeface="Arial"/>
                <a:cs typeface="Arial"/>
              </a:rPr>
              <a:t>–</a:t>
            </a:r>
            <a:r>
              <a:rPr sz="2050" spc="150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latin typeface="微软雅黑"/>
                <a:cs typeface="微软雅黑"/>
              </a:rPr>
              <a:t>从图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5" dirty="0">
                <a:latin typeface="微软雅黑"/>
                <a:cs typeface="微软雅黑"/>
              </a:rPr>
              <a:t>无</a:t>
            </a:r>
            <a:r>
              <a:rPr sz="2400" b="1" dirty="0">
                <a:latin typeface="微软雅黑"/>
                <a:cs typeface="微软雅黑"/>
              </a:rPr>
              <a:t>向</a:t>
            </a:r>
            <a:r>
              <a:rPr sz="2400" b="1" spc="5" dirty="0">
                <a:latin typeface="微软雅黑"/>
                <a:cs typeface="微软雅黑"/>
              </a:rPr>
              <a:t>图或</a:t>
            </a:r>
            <a:r>
              <a:rPr sz="2400" b="1" dirty="0">
                <a:latin typeface="微软雅黑"/>
                <a:cs typeface="微软雅黑"/>
              </a:rPr>
              <a:t>有</a:t>
            </a:r>
            <a:r>
              <a:rPr sz="2400" b="1" spc="5" dirty="0">
                <a:latin typeface="微软雅黑"/>
                <a:cs typeface="微软雅黑"/>
              </a:rPr>
              <a:t>向</a:t>
            </a:r>
            <a:r>
              <a:rPr sz="2400" b="1" spc="10" dirty="0">
                <a:latin typeface="微软雅黑"/>
                <a:cs typeface="微软雅黑"/>
              </a:rPr>
              <a:t>图</a:t>
            </a:r>
            <a:r>
              <a:rPr sz="2400" b="1" spc="15" dirty="0">
                <a:latin typeface="Arial"/>
                <a:cs typeface="Arial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中</a:t>
            </a:r>
            <a:r>
              <a:rPr sz="2400" b="1" spc="10" dirty="0">
                <a:latin typeface="微软雅黑"/>
                <a:cs typeface="微软雅黑"/>
              </a:rPr>
              <a:t>的</a:t>
            </a:r>
            <a:r>
              <a:rPr sz="2400" b="1" spc="-5" dirty="0">
                <a:latin typeface="微软雅黑"/>
                <a:cs typeface="微软雅黑"/>
              </a:rPr>
              <a:t>第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dirty="0">
                <a:latin typeface="微软雅黑"/>
                <a:cs typeface="微软雅黑"/>
              </a:rPr>
              <a:t>个</a:t>
            </a:r>
            <a:r>
              <a:rPr sz="2400" b="1" spc="5" dirty="0">
                <a:latin typeface="微软雅黑"/>
                <a:cs typeface="微软雅黑"/>
              </a:rPr>
              <a:t>顶点</a:t>
            </a:r>
            <a:r>
              <a:rPr sz="2400" b="1" dirty="0">
                <a:latin typeface="微软雅黑"/>
                <a:cs typeface="微软雅黑"/>
              </a:rPr>
              <a:t>到</a:t>
            </a:r>
            <a:r>
              <a:rPr sz="2400" b="1" spc="5" dirty="0">
                <a:latin typeface="微软雅黑"/>
                <a:cs typeface="微软雅黑"/>
              </a:rPr>
              <a:t>第</a:t>
            </a:r>
            <a:r>
              <a:rPr sz="2400" b="1" dirty="0">
                <a:latin typeface="Arial"/>
                <a:cs typeface="Arial"/>
              </a:rPr>
              <a:t>j</a:t>
            </a:r>
            <a:r>
              <a:rPr sz="2400" b="1" spc="5" dirty="0">
                <a:latin typeface="微软雅黑"/>
                <a:cs typeface="微软雅黑"/>
              </a:rPr>
              <a:t>个顶</a:t>
            </a:r>
            <a:r>
              <a:rPr sz="2400" b="1" dirty="0">
                <a:latin typeface="微软雅黑"/>
                <a:cs typeface="微软雅黑"/>
              </a:rPr>
              <a:t>点</a:t>
            </a:r>
            <a:r>
              <a:rPr sz="2400" b="1" spc="5" dirty="0">
                <a:latin typeface="微软雅黑"/>
                <a:cs typeface="微软雅黑"/>
              </a:rPr>
              <a:t>之</a:t>
            </a:r>
            <a:r>
              <a:rPr sz="2400" b="1" spc="10" dirty="0">
                <a:latin typeface="微软雅黑"/>
                <a:cs typeface="微软雅黑"/>
              </a:rPr>
              <a:t>间</a:t>
            </a:r>
            <a:r>
              <a:rPr sz="2400" b="1" dirty="0">
                <a:latin typeface="微软雅黑"/>
                <a:cs typeface="微软雅黑"/>
              </a:rPr>
              <a:t>，  </a:t>
            </a:r>
            <a:r>
              <a:rPr sz="2400" b="1" spc="-5" dirty="0">
                <a:latin typeface="微软雅黑"/>
                <a:cs typeface="微软雅黑"/>
              </a:rPr>
              <a:t>长度为</a:t>
            </a:r>
            <a:r>
              <a:rPr sz="2400" b="1" dirty="0">
                <a:latin typeface="Arial"/>
                <a:cs typeface="Arial"/>
              </a:rPr>
              <a:t>k&gt;0</a:t>
            </a:r>
            <a:r>
              <a:rPr sz="2400" b="1" spc="-5" dirty="0">
                <a:latin typeface="微软雅黑"/>
                <a:cs typeface="微软雅黑"/>
              </a:rPr>
              <a:t>的不同路径的数量等于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spc="-15" baseline="24305" dirty="0">
                <a:latin typeface="Arial"/>
                <a:cs typeface="Arial"/>
              </a:rPr>
              <a:t>k</a:t>
            </a:r>
            <a:r>
              <a:rPr sz="2400" b="1" spc="-5" dirty="0">
                <a:latin typeface="微软雅黑"/>
                <a:cs typeface="微软雅黑"/>
              </a:rPr>
              <a:t>的第</a:t>
            </a:r>
            <a:r>
              <a:rPr sz="2400" b="1" spc="-5" dirty="0">
                <a:latin typeface="Arial"/>
                <a:cs typeface="Arial"/>
              </a:rPr>
              <a:t>(i,j)</a:t>
            </a:r>
            <a:r>
              <a:rPr sz="2400" b="1" spc="-5" dirty="0">
                <a:latin typeface="微软雅黑"/>
                <a:cs typeface="微软雅黑"/>
              </a:rPr>
              <a:t>个元素</a:t>
            </a:r>
            <a:r>
              <a:rPr sz="2400" b="1" dirty="0">
                <a:latin typeface="微软雅黑"/>
                <a:cs typeface="微软雅黑"/>
              </a:rPr>
              <a:t>，其 </a:t>
            </a:r>
            <a:r>
              <a:rPr sz="2400" b="1" spc="-5" dirty="0">
                <a:latin typeface="微软雅黑"/>
                <a:cs typeface="微软雅黑"/>
              </a:rPr>
              <a:t>中，</a:t>
            </a:r>
            <a:r>
              <a:rPr sz="2400" b="1" spc="-5" dirty="0">
                <a:latin typeface="Arial"/>
                <a:cs typeface="Arial"/>
              </a:rPr>
              <a:t>A</a:t>
            </a:r>
            <a:r>
              <a:rPr sz="2400" b="1" dirty="0">
                <a:latin typeface="微软雅黑"/>
                <a:cs typeface="微软雅黑"/>
              </a:rPr>
              <a:t>是该图的邻接矩阵。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2997707"/>
            <a:ext cx="8226552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5147" y="5133975"/>
            <a:ext cx="3311652" cy="13689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2515" y="5468111"/>
            <a:ext cx="1296670" cy="0"/>
          </a:xfrm>
          <a:custGeom>
            <a:avLst/>
            <a:gdLst/>
            <a:ahLst/>
            <a:cxnLst/>
            <a:rect l="l" t="t" r="r" b="b"/>
            <a:pathLst>
              <a:path w="1296670">
                <a:moveTo>
                  <a:pt x="0" y="0"/>
                </a:moveTo>
                <a:lnTo>
                  <a:pt x="1296162" y="0"/>
                </a:lnTo>
              </a:path>
            </a:pathLst>
          </a:custGeom>
          <a:ln w="76200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8095" y="5394959"/>
            <a:ext cx="0" cy="1107440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147"/>
                </a:lnTo>
              </a:path>
            </a:pathLst>
          </a:custGeom>
          <a:ln w="76200">
            <a:solidFill>
              <a:srgbClr val="009C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0025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1" y="8890"/>
                </a:lnTo>
                <a:lnTo>
                  <a:pt x="55371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5110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0025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4437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422" y="8890"/>
                </a:lnTo>
                <a:lnTo>
                  <a:pt x="5542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24750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4437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422" y="8889"/>
                </a:lnTo>
                <a:lnTo>
                  <a:pt x="5542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1208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06294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1208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70607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80895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70607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70096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15182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70096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64255" y="57302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1" y="8890"/>
                </a:lnTo>
                <a:lnTo>
                  <a:pt x="55371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4542" y="5511800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843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64255" y="550290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06600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1686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06600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7777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422" y="10159"/>
                </a:lnTo>
                <a:lnTo>
                  <a:pt x="5542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8090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7777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422" y="10159"/>
                </a:lnTo>
                <a:lnTo>
                  <a:pt x="5542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65197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0282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65197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09648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19935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09648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89325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4409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89325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36823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47110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36823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463160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08246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463160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2" y="10159"/>
                </a:lnTo>
                <a:lnTo>
                  <a:pt x="5537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93896" y="612140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04183" y="590422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70">
                <a:moveTo>
                  <a:pt x="0" y="0"/>
                </a:moveTo>
                <a:lnTo>
                  <a:pt x="0" y="21717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93896" y="589407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79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55369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90">
                <a:moveTo>
                  <a:pt x="0" y="8889"/>
                </a:moveTo>
                <a:lnTo>
                  <a:pt x="55371" y="8889"/>
                </a:lnTo>
                <a:lnTo>
                  <a:pt x="55371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00453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5369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1" y="8890"/>
                </a:lnTo>
                <a:lnTo>
                  <a:pt x="55371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28737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90">
                <a:moveTo>
                  <a:pt x="0" y="8889"/>
                </a:moveTo>
                <a:lnTo>
                  <a:pt x="55422" y="8889"/>
                </a:lnTo>
                <a:lnTo>
                  <a:pt x="5542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39050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28737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422" y="8890"/>
                </a:lnTo>
                <a:lnTo>
                  <a:pt x="5542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97201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2285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497201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059939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070226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59939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24377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69461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24377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70351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80639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70351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80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98213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43297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498213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28947" y="6516369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90">
                <a:moveTo>
                  <a:pt x="0" y="8889"/>
                </a:moveTo>
                <a:lnTo>
                  <a:pt x="55372" y="8889"/>
                </a:lnTo>
                <a:lnTo>
                  <a:pt x="55372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39234" y="6297929"/>
            <a:ext cx="0" cy="218440"/>
          </a:xfrm>
          <a:custGeom>
            <a:avLst/>
            <a:gdLst/>
            <a:ahLst/>
            <a:cxnLst/>
            <a:rect l="l" t="t" r="r" b="b"/>
            <a:pathLst>
              <a:path h="218440">
                <a:moveTo>
                  <a:pt x="0" y="0"/>
                </a:moveTo>
                <a:lnTo>
                  <a:pt x="0" y="218440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28947" y="6289040"/>
            <a:ext cx="55880" cy="8890"/>
          </a:xfrm>
          <a:custGeom>
            <a:avLst/>
            <a:gdLst/>
            <a:ahLst/>
            <a:cxnLst/>
            <a:rect l="l" t="t" r="r" b="b"/>
            <a:pathLst>
              <a:path w="55879" h="8889">
                <a:moveTo>
                  <a:pt x="0" y="8890"/>
                </a:moveTo>
                <a:lnTo>
                  <a:pt x="55372" y="8890"/>
                </a:lnTo>
                <a:lnTo>
                  <a:pt x="55372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633272" y="5340155"/>
            <a:ext cx="3898900" cy="12045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  <a:tabLst>
                <a:tab pos="991235" algn="l"/>
                <a:tab pos="2067560" algn="l"/>
              </a:tabLst>
            </a:pPr>
            <a:r>
              <a:rPr sz="2000" dirty="0">
                <a:latin typeface="Cambria Math"/>
                <a:cs typeface="Cambria Math"/>
              </a:rPr>
              <a:t>𝑨</a:t>
            </a:r>
            <a:r>
              <a:rPr sz="2175" baseline="28735" dirty="0">
                <a:latin typeface="Cambria Math"/>
                <a:cs typeface="Cambria Math"/>
              </a:rPr>
              <a:t>𝟐 </a:t>
            </a:r>
            <a:r>
              <a:rPr sz="2175" spc="209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	=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3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	∗ </a:t>
            </a:r>
            <a:r>
              <a:rPr sz="2000" b="1" spc="25" dirty="0">
                <a:latin typeface="Cambria Math"/>
                <a:cs typeface="Cambria Math"/>
              </a:rPr>
              <a:t>A </a:t>
            </a:r>
            <a:r>
              <a:rPr sz="2000" dirty="0">
                <a:latin typeface="Cambria Math"/>
                <a:cs typeface="Cambria Math"/>
              </a:rPr>
              <a:t>−,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</a:t>
            </a: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90"/>
              </a:spcBef>
              <a:tabLst>
                <a:tab pos="1012825" algn="l"/>
                <a:tab pos="1971675" algn="l"/>
                <a:tab pos="2997200" algn="l"/>
              </a:tabLst>
            </a:pPr>
            <a:r>
              <a:rPr sz="2000" b="1" spc="15" dirty="0">
                <a:latin typeface="Cambria Math"/>
                <a:cs typeface="Cambria Math"/>
              </a:rPr>
              <a:t>=A</a:t>
            </a:r>
            <a:r>
              <a:rPr sz="2000" b="1" spc="2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	∗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2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	+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2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𝐛	∗ </a:t>
            </a:r>
            <a:r>
              <a:rPr sz="2000" b="1" spc="25" dirty="0">
                <a:latin typeface="Cambria Math"/>
                <a:cs typeface="Cambria Math"/>
              </a:rPr>
              <a:t>A </a:t>
            </a:r>
            <a:r>
              <a:rPr sz="2000" spc="-5" dirty="0">
                <a:latin typeface="Cambria Math"/>
                <a:cs typeface="Cambria Math"/>
              </a:rPr>
              <a:t>𝐛,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</a:t>
            </a:r>
            <a:endParaRPr sz="20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705"/>
              </a:spcBef>
              <a:tabLst>
                <a:tab pos="1062990" algn="l"/>
                <a:tab pos="2005330" algn="l"/>
                <a:tab pos="3030855" algn="l"/>
              </a:tabLst>
            </a:pP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25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𝒄	∗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2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𝐜,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	+ </a:t>
            </a:r>
            <a:r>
              <a:rPr sz="2000" b="1" spc="25" dirty="0">
                <a:latin typeface="Cambria Math"/>
                <a:cs typeface="Cambria Math"/>
              </a:rPr>
              <a:t>A</a:t>
            </a:r>
            <a:r>
              <a:rPr sz="2000" b="1" spc="2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𝐚,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	∗ </a:t>
            </a:r>
            <a:r>
              <a:rPr sz="2000" b="1" spc="25" dirty="0">
                <a:latin typeface="Cambria Math"/>
                <a:cs typeface="Cambria Math"/>
              </a:rPr>
              <a:t>A </a:t>
            </a:r>
            <a:r>
              <a:rPr sz="2000" spc="-5" dirty="0">
                <a:latin typeface="Cambria Math"/>
                <a:cs typeface="Cambria Math"/>
              </a:rPr>
              <a:t>𝐝,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𝐝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24713"/>
            <a:ext cx="284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4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、线性规划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52709"/>
            <a:ext cx="8081009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2065" indent="-273050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60" dirty="0">
                <a:latin typeface="微软雅黑"/>
                <a:cs typeface="微软雅黑"/>
              </a:rPr>
              <a:t>许多决策最优化的问题都可以化简</a:t>
            </a:r>
            <a:r>
              <a:rPr sz="2600" spc="30" dirty="0">
                <a:latin typeface="微软雅黑"/>
                <a:cs typeface="微软雅黑"/>
              </a:rPr>
              <a:t>为</a:t>
            </a:r>
            <a:r>
              <a:rPr sz="2600" spc="60" dirty="0">
                <a:latin typeface="微软雅黑"/>
                <a:cs typeface="微软雅黑"/>
              </a:rPr>
              <a:t>“线性规划”</a:t>
            </a:r>
            <a:r>
              <a:rPr sz="2600" dirty="0">
                <a:latin typeface="微软雅黑"/>
                <a:cs typeface="微软雅黑"/>
              </a:rPr>
              <a:t>问 </a:t>
            </a:r>
            <a:r>
              <a:rPr sz="2600" spc="5" dirty="0">
                <a:latin typeface="微软雅黑"/>
                <a:cs typeface="微软雅黑"/>
              </a:rPr>
              <a:t>题的一个实例</a:t>
            </a:r>
            <a:endParaRPr sz="2600" dirty="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9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微软雅黑"/>
                <a:cs typeface="微软雅黑"/>
              </a:rPr>
              <a:t>线性规划问题是一个多</a:t>
            </a:r>
            <a:r>
              <a:rPr sz="2600" spc="-15" dirty="0">
                <a:latin typeface="微软雅黑"/>
                <a:cs typeface="微软雅黑"/>
              </a:rPr>
              <a:t>变</a:t>
            </a:r>
            <a:r>
              <a:rPr sz="2600" dirty="0">
                <a:latin typeface="微软雅黑"/>
                <a:cs typeface="微软雅黑"/>
              </a:rPr>
              <a:t>量线</a:t>
            </a:r>
            <a:r>
              <a:rPr sz="2600" spc="-15" dirty="0">
                <a:latin typeface="微软雅黑"/>
                <a:cs typeface="微软雅黑"/>
              </a:rPr>
              <a:t>性</a:t>
            </a:r>
            <a:r>
              <a:rPr sz="2600" dirty="0">
                <a:latin typeface="微软雅黑"/>
                <a:cs typeface="微软雅黑"/>
              </a:rPr>
              <a:t>函数</a:t>
            </a:r>
            <a:r>
              <a:rPr sz="2600" spc="-15" dirty="0">
                <a:latin typeface="微软雅黑"/>
                <a:cs typeface="微软雅黑"/>
              </a:rPr>
              <a:t>的</a:t>
            </a:r>
            <a:r>
              <a:rPr sz="2600" dirty="0">
                <a:latin typeface="微软雅黑"/>
                <a:cs typeface="微软雅黑"/>
              </a:rPr>
              <a:t>最优</a:t>
            </a:r>
            <a:r>
              <a:rPr sz="2600" spc="-15" dirty="0">
                <a:latin typeface="微软雅黑"/>
                <a:cs typeface="微软雅黑"/>
              </a:rPr>
              <a:t>化</a:t>
            </a:r>
            <a:r>
              <a:rPr sz="2600" dirty="0">
                <a:latin typeface="微软雅黑"/>
                <a:cs typeface="微软雅黑"/>
              </a:rPr>
              <a:t>问题</a:t>
            </a:r>
          </a:p>
          <a:p>
            <a:pPr marL="652780" marR="18415" lvl="1" indent="-247015">
              <a:lnSpc>
                <a:spcPct val="130000"/>
              </a:lnSpc>
              <a:spcBef>
                <a:spcPts val="3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这些</a:t>
            </a:r>
            <a:r>
              <a:rPr sz="2400" spc="20" dirty="0">
                <a:latin typeface="微软雅黑"/>
                <a:cs typeface="微软雅黑"/>
              </a:rPr>
              <a:t>变</a:t>
            </a:r>
            <a:r>
              <a:rPr sz="2400" spc="30" dirty="0">
                <a:latin typeface="微软雅黑"/>
                <a:cs typeface="微软雅黑"/>
              </a:rPr>
              <a:t>量</a:t>
            </a:r>
            <a:r>
              <a:rPr sz="2400" spc="20" dirty="0">
                <a:latin typeface="微软雅黑"/>
                <a:cs typeface="微软雅黑"/>
              </a:rPr>
              <a:t>所</a:t>
            </a:r>
            <a:r>
              <a:rPr sz="2400" spc="30" dirty="0">
                <a:latin typeface="微软雅黑"/>
                <a:cs typeface="微软雅黑"/>
              </a:rPr>
              <a:t>要满</a:t>
            </a:r>
            <a:r>
              <a:rPr sz="2400" spc="20" dirty="0">
                <a:latin typeface="微软雅黑"/>
                <a:cs typeface="微软雅黑"/>
              </a:rPr>
              <a:t>足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一</a:t>
            </a:r>
            <a:r>
              <a:rPr sz="2400" spc="30" dirty="0">
                <a:latin typeface="微软雅黑"/>
                <a:cs typeface="微软雅黑"/>
              </a:rPr>
              <a:t>些约</a:t>
            </a:r>
            <a:r>
              <a:rPr sz="2400" spc="20" dirty="0">
                <a:latin typeface="微软雅黑"/>
                <a:cs typeface="微软雅黑"/>
              </a:rPr>
              <a:t>束</a:t>
            </a:r>
            <a:r>
              <a:rPr sz="2400" spc="30" dirty="0">
                <a:latin typeface="微软雅黑"/>
                <a:cs typeface="微软雅黑"/>
              </a:rPr>
              <a:t>是</a:t>
            </a:r>
            <a:r>
              <a:rPr sz="2400" spc="20" dirty="0">
                <a:latin typeface="微软雅黑"/>
                <a:cs typeface="微软雅黑"/>
              </a:rPr>
              <a:t>以</a:t>
            </a:r>
            <a:r>
              <a:rPr sz="2400" spc="30" dirty="0">
                <a:latin typeface="微软雅黑"/>
                <a:cs typeface="微软雅黑"/>
              </a:rPr>
              <a:t>线性</a:t>
            </a:r>
            <a:r>
              <a:rPr sz="2400" spc="20" dirty="0">
                <a:latin typeface="微软雅黑"/>
                <a:cs typeface="微软雅黑"/>
              </a:rPr>
              <a:t>等</a:t>
            </a:r>
            <a:r>
              <a:rPr sz="2400" spc="30" dirty="0">
                <a:latin typeface="微软雅黑"/>
                <a:cs typeface="微软雅黑"/>
              </a:rPr>
              <a:t>式</a:t>
            </a:r>
            <a:r>
              <a:rPr sz="2400" spc="20" dirty="0">
                <a:latin typeface="微软雅黑"/>
                <a:cs typeface="微软雅黑"/>
              </a:rPr>
              <a:t>或</a:t>
            </a:r>
            <a:r>
              <a:rPr sz="2400" spc="30" dirty="0">
                <a:latin typeface="微软雅黑"/>
                <a:cs typeface="微软雅黑"/>
              </a:rPr>
              <a:t>者线性</a:t>
            </a:r>
            <a:r>
              <a:rPr sz="2400" dirty="0">
                <a:latin typeface="微软雅黑"/>
                <a:cs typeface="微软雅黑"/>
              </a:rPr>
              <a:t>不 </a:t>
            </a:r>
            <a:r>
              <a:rPr sz="2400" spc="-5" dirty="0">
                <a:latin typeface="微软雅黑"/>
                <a:cs typeface="微软雅黑"/>
              </a:rPr>
              <a:t>等式的形式出现的</a:t>
            </a:r>
            <a:endParaRPr sz="2400" dirty="0">
              <a:latin typeface="微软雅黑"/>
              <a:cs typeface="微软雅黑"/>
            </a:endParaRPr>
          </a:p>
          <a:p>
            <a:pPr marL="285115" marR="5080" indent="-273050">
              <a:lnSpc>
                <a:spcPts val="4060"/>
              </a:lnSpc>
              <a:spcBef>
                <a:spcPts val="259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60" dirty="0">
                <a:latin typeface="微软雅黑"/>
                <a:cs typeface="微软雅黑"/>
              </a:rPr>
              <a:t>线性规划具有足够的灵活</a:t>
            </a:r>
            <a:r>
              <a:rPr sz="2600" spc="40" dirty="0">
                <a:latin typeface="微软雅黑"/>
                <a:cs typeface="微软雅黑"/>
              </a:rPr>
              <a:t>度</a:t>
            </a:r>
            <a:r>
              <a:rPr sz="2600" spc="60" dirty="0">
                <a:latin typeface="微软雅黑"/>
                <a:cs typeface="微软雅黑"/>
              </a:rPr>
              <a:t>，可以对种类广泛的重要 </a:t>
            </a:r>
            <a:r>
              <a:rPr sz="2600" dirty="0">
                <a:latin typeface="微软雅黑"/>
                <a:cs typeface="微软雅黑"/>
              </a:rPr>
              <a:t>应用来建模</a:t>
            </a:r>
          </a:p>
          <a:p>
            <a:pPr marL="652780" marR="5715" lvl="1" indent="-247015">
              <a:lnSpc>
                <a:spcPts val="3740"/>
              </a:lnSpc>
              <a:spcBef>
                <a:spcPts val="1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飞机</a:t>
            </a:r>
            <a:r>
              <a:rPr sz="2400" spc="20" dirty="0">
                <a:latin typeface="微软雅黑"/>
                <a:cs typeface="微软雅黑"/>
              </a:rPr>
              <a:t>航</a:t>
            </a:r>
            <a:r>
              <a:rPr sz="2400" spc="30" dirty="0">
                <a:latin typeface="微软雅黑"/>
                <a:cs typeface="微软雅黑"/>
              </a:rPr>
              <a:t>班</a:t>
            </a:r>
            <a:r>
              <a:rPr sz="2400" spc="20" dirty="0">
                <a:latin typeface="微软雅黑"/>
                <a:cs typeface="微软雅黑"/>
              </a:rPr>
              <a:t>工</a:t>
            </a:r>
            <a:r>
              <a:rPr sz="2400" spc="30" dirty="0">
                <a:latin typeface="微软雅黑"/>
                <a:cs typeface="微软雅黑"/>
              </a:rPr>
              <a:t>作人</a:t>
            </a:r>
            <a:r>
              <a:rPr sz="2400" spc="20" dirty="0">
                <a:latin typeface="微软雅黑"/>
                <a:cs typeface="微软雅黑"/>
              </a:rPr>
              <a:t>员</a:t>
            </a:r>
            <a:r>
              <a:rPr sz="2400" spc="30" dirty="0">
                <a:latin typeface="微软雅黑"/>
                <a:cs typeface="微软雅黑"/>
              </a:rPr>
              <a:t>排</a:t>
            </a:r>
            <a:r>
              <a:rPr sz="2400" spc="45" dirty="0">
                <a:latin typeface="微软雅黑"/>
                <a:cs typeface="微软雅黑"/>
              </a:rPr>
              <a:t>班</a:t>
            </a:r>
            <a:r>
              <a:rPr sz="2400" spc="35" dirty="0">
                <a:latin typeface="微软雅黑"/>
                <a:cs typeface="微软雅黑"/>
              </a:rPr>
              <a:t>、交</a:t>
            </a:r>
            <a:r>
              <a:rPr sz="2400" spc="20" dirty="0">
                <a:latin typeface="微软雅黑"/>
                <a:cs typeface="微软雅黑"/>
              </a:rPr>
              <a:t>通</a:t>
            </a:r>
            <a:r>
              <a:rPr sz="2400" spc="35" dirty="0">
                <a:latin typeface="微软雅黑"/>
                <a:cs typeface="微软雅黑"/>
              </a:rPr>
              <a:t>和</a:t>
            </a:r>
            <a:r>
              <a:rPr sz="2400" spc="20" dirty="0">
                <a:latin typeface="微软雅黑"/>
                <a:cs typeface="微软雅黑"/>
              </a:rPr>
              <a:t>通</a:t>
            </a:r>
            <a:r>
              <a:rPr sz="2400" spc="35" dirty="0">
                <a:latin typeface="微软雅黑"/>
                <a:cs typeface="微软雅黑"/>
              </a:rPr>
              <a:t>信网</a:t>
            </a:r>
            <a:r>
              <a:rPr sz="2400" spc="20" dirty="0">
                <a:latin typeface="微软雅黑"/>
                <a:cs typeface="微软雅黑"/>
              </a:rPr>
              <a:t>络</a:t>
            </a:r>
            <a:r>
              <a:rPr sz="2400" spc="35" dirty="0">
                <a:latin typeface="微软雅黑"/>
                <a:cs typeface="微软雅黑"/>
              </a:rPr>
              <a:t>规</a:t>
            </a:r>
            <a:r>
              <a:rPr sz="2400" spc="25" dirty="0">
                <a:latin typeface="微软雅黑"/>
                <a:cs typeface="微软雅黑"/>
              </a:rPr>
              <a:t>划</a:t>
            </a:r>
            <a:r>
              <a:rPr sz="2400" spc="35" dirty="0">
                <a:latin typeface="微软雅黑"/>
                <a:cs typeface="微软雅黑"/>
              </a:rPr>
              <a:t>、石油勘 </a:t>
            </a:r>
            <a:r>
              <a:rPr sz="2400" dirty="0">
                <a:latin typeface="微软雅黑"/>
                <a:cs typeface="微软雅黑"/>
              </a:rPr>
              <a:t>探和提</a:t>
            </a:r>
            <a:r>
              <a:rPr sz="2400" spc="-5" dirty="0">
                <a:latin typeface="微软雅黑"/>
                <a:cs typeface="微软雅黑"/>
              </a:rPr>
              <a:t>纯</a:t>
            </a:r>
            <a:r>
              <a:rPr sz="2400" dirty="0">
                <a:latin typeface="微软雅黑"/>
                <a:cs typeface="微软雅黑"/>
              </a:rPr>
              <a:t>，以及工业生产优化</a:t>
            </a:r>
          </a:p>
          <a:p>
            <a:pPr marL="285115" indent="-273050">
              <a:lnSpc>
                <a:spcPct val="100000"/>
              </a:lnSpc>
              <a:spcBef>
                <a:spcPts val="64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5" dirty="0">
                <a:latin typeface="微软雅黑"/>
                <a:cs typeface="微软雅黑"/>
              </a:rPr>
              <a:t>线性规划被认为是应用</a:t>
            </a:r>
            <a:r>
              <a:rPr sz="2600" spc="-10" dirty="0">
                <a:latin typeface="微软雅黑"/>
                <a:cs typeface="微软雅黑"/>
              </a:rPr>
              <a:t>数</a:t>
            </a:r>
            <a:r>
              <a:rPr sz="2600" spc="5" dirty="0">
                <a:latin typeface="微软雅黑"/>
                <a:cs typeface="微软雅黑"/>
              </a:rPr>
              <a:t>学历</a:t>
            </a:r>
            <a:r>
              <a:rPr sz="2600" spc="-10" dirty="0">
                <a:latin typeface="微软雅黑"/>
                <a:cs typeface="微软雅黑"/>
              </a:rPr>
              <a:t>史</a:t>
            </a:r>
            <a:r>
              <a:rPr sz="2600" spc="5" dirty="0">
                <a:latin typeface="微软雅黑"/>
                <a:cs typeface="微软雅黑"/>
              </a:rPr>
              <a:t>上最</a:t>
            </a:r>
            <a:r>
              <a:rPr sz="2600" spc="-10" dirty="0">
                <a:latin typeface="微软雅黑"/>
                <a:cs typeface="微软雅黑"/>
              </a:rPr>
              <a:t>重</a:t>
            </a:r>
            <a:r>
              <a:rPr sz="2600" spc="5" dirty="0">
                <a:latin typeface="微软雅黑"/>
                <a:cs typeface="微软雅黑"/>
              </a:rPr>
              <a:t>要的</a:t>
            </a:r>
            <a:r>
              <a:rPr sz="2600" spc="-10" dirty="0">
                <a:latin typeface="微软雅黑"/>
                <a:cs typeface="微软雅黑"/>
              </a:rPr>
              <a:t>成</a:t>
            </a:r>
            <a:r>
              <a:rPr sz="2600" spc="5" dirty="0">
                <a:latin typeface="微软雅黑"/>
                <a:cs typeface="微软雅黑"/>
              </a:rPr>
              <a:t>就之一</a:t>
            </a:r>
            <a:endParaRPr sz="26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53060"/>
            <a:ext cx="284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4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、线性规划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63282"/>
            <a:ext cx="8072120" cy="43903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微软雅黑"/>
                <a:cs typeface="微软雅黑"/>
              </a:rPr>
              <a:t>例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微软雅黑"/>
                <a:cs typeface="微软雅黑"/>
              </a:rPr>
              <a:t>假定有一个大学基金需</a:t>
            </a:r>
            <a:r>
              <a:rPr sz="2600" spc="-15" dirty="0">
                <a:latin typeface="微软雅黑"/>
                <a:cs typeface="微软雅黑"/>
              </a:rPr>
              <a:t>要</a:t>
            </a:r>
            <a:r>
              <a:rPr sz="2600" dirty="0">
                <a:latin typeface="微软雅黑"/>
                <a:cs typeface="微软雅黑"/>
              </a:rPr>
              <a:t>进行</a:t>
            </a:r>
            <a:r>
              <a:rPr sz="2600" spc="-15" dirty="0">
                <a:latin typeface="微软雅黑"/>
                <a:cs typeface="微软雅黑"/>
              </a:rPr>
              <a:t>一</a:t>
            </a:r>
            <a:r>
              <a:rPr sz="2600" dirty="0">
                <a:latin typeface="微软雅黑"/>
                <a:cs typeface="微软雅黑"/>
              </a:rPr>
              <a:t>亿美</a:t>
            </a:r>
            <a:r>
              <a:rPr sz="2600" spc="-15" dirty="0">
                <a:latin typeface="微软雅黑"/>
                <a:cs typeface="微软雅黑"/>
              </a:rPr>
              <a:t>元</a:t>
            </a:r>
            <a:r>
              <a:rPr sz="2600" dirty="0">
                <a:latin typeface="微软雅黑"/>
                <a:cs typeface="微软雅黑"/>
              </a:rPr>
              <a:t>的投</a:t>
            </a:r>
            <a:r>
              <a:rPr sz="2600" spc="-5" dirty="0">
                <a:latin typeface="微软雅黑"/>
                <a:cs typeface="微软雅黑"/>
              </a:rPr>
              <a:t>资</a:t>
            </a:r>
            <a:r>
              <a:rPr sz="2600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89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微软雅黑"/>
                <a:cs typeface="微软雅黑"/>
              </a:rPr>
              <a:t>这笔钱必须分成三类投资：股票，债券和现金。</a:t>
            </a:r>
            <a:endParaRPr sz="24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基金</a:t>
            </a:r>
            <a:r>
              <a:rPr sz="2400" spc="15" dirty="0">
                <a:latin typeface="微软雅黑"/>
                <a:cs typeface="微软雅黑"/>
              </a:rPr>
              <a:t>经</a:t>
            </a:r>
            <a:r>
              <a:rPr sz="2400" spc="30" dirty="0">
                <a:latin typeface="微软雅黑"/>
                <a:cs typeface="微软雅黑"/>
              </a:rPr>
              <a:t>理</a:t>
            </a:r>
            <a:r>
              <a:rPr sz="2400" spc="15" dirty="0">
                <a:latin typeface="微软雅黑"/>
                <a:cs typeface="微软雅黑"/>
              </a:rPr>
              <a:t>们</a:t>
            </a:r>
            <a:r>
              <a:rPr sz="2400" spc="30" dirty="0">
                <a:latin typeface="微软雅黑"/>
                <a:cs typeface="微软雅黑"/>
              </a:rPr>
              <a:t>对他</a:t>
            </a:r>
            <a:r>
              <a:rPr sz="2400" spc="15" dirty="0">
                <a:latin typeface="微软雅黑"/>
                <a:cs typeface="微软雅黑"/>
              </a:rPr>
              <a:t>们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15" dirty="0">
                <a:latin typeface="微软雅黑"/>
                <a:cs typeface="微软雅黑"/>
              </a:rPr>
              <a:t>股</a:t>
            </a:r>
            <a:r>
              <a:rPr sz="2400" spc="55" dirty="0">
                <a:latin typeface="微软雅黑"/>
                <a:cs typeface="微软雅黑"/>
              </a:rPr>
              <a:t>票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15" dirty="0">
                <a:latin typeface="微软雅黑"/>
                <a:cs typeface="微软雅黑"/>
              </a:rPr>
              <a:t>债</a:t>
            </a:r>
            <a:r>
              <a:rPr sz="2400" spc="30" dirty="0">
                <a:latin typeface="微软雅黑"/>
                <a:cs typeface="微软雅黑"/>
              </a:rPr>
              <a:t>券</a:t>
            </a:r>
            <a:r>
              <a:rPr sz="2400" spc="15" dirty="0">
                <a:latin typeface="微软雅黑"/>
                <a:cs typeface="微软雅黑"/>
              </a:rPr>
              <a:t>和</a:t>
            </a:r>
            <a:r>
              <a:rPr sz="2400" spc="30" dirty="0">
                <a:latin typeface="微软雅黑"/>
                <a:cs typeface="微软雅黑"/>
              </a:rPr>
              <a:t>现金</a:t>
            </a:r>
            <a:r>
              <a:rPr sz="2400" spc="15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预</a:t>
            </a:r>
            <a:r>
              <a:rPr sz="2400" spc="15" dirty="0">
                <a:latin typeface="微软雅黑"/>
                <a:cs typeface="微软雅黑"/>
              </a:rPr>
              <a:t>期</a:t>
            </a:r>
            <a:r>
              <a:rPr sz="2400" spc="30" dirty="0">
                <a:latin typeface="微软雅黑"/>
                <a:cs typeface="微软雅黑"/>
              </a:rPr>
              <a:t>年收益</a:t>
            </a:r>
            <a:r>
              <a:rPr sz="2400" dirty="0">
                <a:latin typeface="微软雅黑"/>
                <a:cs typeface="微软雅黑"/>
              </a:rPr>
              <a:t>分</a:t>
            </a:r>
            <a:endParaRPr sz="240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别</a:t>
            </a:r>
            <a:r>
              <a:rPr sz="2400" spc="-5" dirty="0">
                <a:latin typeface="微软雅黑"/>
                <a:cs typeface="微软雅黑"/>
              </a:rPr>
              <a:t>是</a:t>
            </a:r>
            <a:r>
              <a:rPr sz="2400" spc="-5" dirty="0">
                <a:latin typeface="Arial"/>
                <a:cs typeface="Arial"/>
              </a:rPr>
              <a:t>10%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Arial"/>
                <a:cs typeface="Arial"/>
              </a:rPr>
              <a:t>7%</a:t>
            </a:r>
            <a:r>
              <a:rPr sz="2400" dirty="0">
                <a:latin typeface="微软雅黑"/>
                <a:cs typeface="微软雅黑"/>
              </a:rPr>
              <a:t>和</a:t>
            </a:r>
            <a:r>
              <a:rPr sz="2400" spc="-5" dirty="0">
                <a:latin typeface="Arial"/>
                <a:cs typeface="Arial"/>
              </a:rPr>
              <a:t>3%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652780" marR="5080" lvl="1" indent="-247015">
              <a:lnSpc>
                <a:spcPct val="130000"/>
              </a:lnSpc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30" dirty="0">
                <a:latin typeface="微软雅黑"/>
                <a:cs typeface="微软雅黑"/>
              </a:rPr>
              <a:t>因为</a:t>
            </a:r>
            <a:r>
              <a:rPr sz="2400" spc="20" dirty="0">
                <a:latin typeface="微软雅黑"/>
                <a:cs typeface="微软雅黑"/>
              </a:rPr>
              <a:t>股</a:t>
            </a:r>
            <a:r>
              <a:rPr sz="2400" spc="30" dirty="0">
                <a:latin typeface="微软雅黑"/>
                <a:cs typeface="微软雅黑"/>
              </a:rPr>
              <a:t>票</a:t>
            </a:r>
            <a:r>
              <a:rPr sz="2400" spc="20" dirty="0">
                <a:latin typeface="微软雅黑"/>
                <a:cs typeface="微软雅黑"/>
              </a:rPr>
              <a:t>比</a:t>
            </a:r>
            <a:r>
              <a:rPr sz="2400" spc="30" dirty="0">
                <a:latin typeface="微软雅黑"/>
                <a:cs typeface="微软雅黑"/>
              </a:rPr>
              <a:t>债券</a:t>
            </a:r>
            <a:r>
              <a:rPr sz="2400" spc="20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风</a:t>
            </a:r>
            <a:r>
              <a:rPr sz="2400" spc="20" dirty="0">
                <a:latin typeface="微软雅黑"/>
                <a:cs typeface="微软雅黑"/>
              </a:rPr>
              <a:t>险</a:t>
            </a:r>
            <a:r>
              <a:rPr sz="2400" spc="30" dirty="0">
                <a:latin typeface="微软雅黑"/>
                <a:cs typeface="微软雅黑"/>
              </a:rPr>
              <a:t>更</a:t>
            </a:r>
            <a:r>
              <a:rPr sz="2400" spc="65" dirty="0">
                <a:latin typeface="微软雅黑"/>
                <a:cs typeface="微软雅黑"/>
              </a:rPr>
              <a:t>高</a:t>
            </a:r>
            <a:r>
              <a:rPr sz="2400" spc="20" dirty="0">
                <a:latin typeface="微软雅黑"/>
                <a:cs typeface="微软雅黑"/>
              </a:rPr>
              <a:t>，</a:t>
            </a:r>
            <a:r>
              <a:rPr sz="2400" spc="30" dirty="0">
                <a:latin typeface="微软雅黑"/>
                <a:cs typeface="微软雅黑"/>
              </a:rPr>
              <a:t>要</a:t>
            </a:r>
            <a:r>
              <a:rPr sz="2400" spc="20" dirty="0">
                <a:latin typeface="微软雅黑"/>
                <a:cs typeface="微软雅黑"/>
              </a:rPr>
              <a:t>求</a:t>
            </a:r>
            <a:r>
              <a:rPr sz="2400" spc="30" dirty="0">
                <a:latin typeface="微软雅黑"/>
                <a:cs typeface="微软雅黑"/>
              </a:rPr>
              <a:t>投资</a:t>
            </a:r>
            <a:r>
              <a:rPr sz="2400" spc="20" dirty="0">
                <a:latin typeface="微软雅黑"/>
                <a:cs typeface="微软雅黑"/>
              </a:rPr>
              <a:t>在</a:t>
            </a:r>
            <a:r>
              <a:rPr sz="2400" spc="30" dirty="0">
                <a:latin typeface="微软雅黑"/>
                <a:cs typeface="微软雅黑"/>
              </a:rPr>
              <a:t>股</a:t>
            </a:r>
            <a:r>
              <a:rPr sz="2400" spc="20" dirty="0">
                <a:latin typeface="微软雅黑"/>
                <a:cs typeface="微软雅黑"/>
              </a:rPr>
              <a:t>票</a:t>
            </a:r>
            <a:r>
              <a:rPr sz="2400" spc="30" dirty="0">
                <a:latin typeface="微软雅黑"/>
                <a:cs typeface="微软雅黑"/>
              </a:rPr>
              <a:t>上的资</a:t>
            </a:r>
            <a:r>
              <a:rPr sz="2400" dirty="0">
                <a:latin typeface="微软雅黑"/>
                <a:cs typeface="微软雅黑"/>
              </a:rPr>
              <a:t>金 </a:t>
            </a:r>
            <a:r>
              <a:rPr sz="2400" spc="-5" dirty="0">
                <a:latin typeface="微软雅黑"/>
                <a:cs typeface="微软雅黑"/>
              </a:rPr>
              <a:t>不能超过债券投资的三分之</a:t>
            </a:r>
            <a:r>
              <a:rPr sz="2400" dirty="0">
                <a:latin typeface="微软雅黑"/>
                <a:cs typeface="微软雅黑"/>
              </a:rPr>
              <a:t>一。</a:t>
            </a:r>
            <a:endParaRPr sz="24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140" dirty="0">
                <a:latin typeface="微软雅黑"/>
                <a:cs typeface="微软雅黑"/>
              </a:rPr>
              <a:t>此外，</a:t>
            </a:r>
            <a:r>
              <a:rPr sz="2400" spc="125" dirty="0">
                <a:latin typeface="微软雅黑"/>
                <a:cs typeface="微软雅黑"/>
              </a:rPr>
              <a:t>现</a:t>
            </a:r>
            <a:r>
              <a:rPr sz="2400" spc="140" dirty="0">
                <a:latin typeface="微软雅黑"/>
                <a:cs typeface="微软雅黑"/>
              </a:rPr>
              <a:t>金投资</a:t>
            </a:r>
            <a:r>
              <a:rPr sz="2400" spc="125" dirty="0">
                <a:latin typeface="微软雅黑"/>
                <a:cs typeface="微软雅黑"/>
              </a:rPr>
              <a:t>至</a:t>
            </a:r>
            <a:r>
              <a:rPr sz="2400" spc="140" dirty="0">
                <a:latin typeface="微软雅黑"/>
                <a:cs typeface="微软雅黑"/>
              </a:rPr>
              <a:t>少应相</a:t>
            </a:r>
            <a:r>
              <a:rPr sz="2400" spc="125" dirty="0">
                <a:latin typeface="微软雅黑"/>
                <a:cs typeface="微软雅黑"/>
              </a:rPr>
              <a:t>当</a:t>
            </a:r>
            <a:r>
              <a:rPr sz="2400" spc="140" dirty="0">
                <a:latin typeface="微软雅黑"/>
                <a:cs typeface="微软雅黑"/>
              </a:rPr>
              <a:t>于股票</a:t>
            </a:r>
            <a:r>
              <a:rPr sz="2400" spc="125" dirty="0">
                <a:latin typeface="微软雅黑"/>
                <a:cs typeface="微软雅黑"/>
              </a:rPr>
              <a:t>和</a:t>
            </a:r>
            <a:r>
              <a:rPr sz="2400" spc="140" dirty="0">
                <a:latin typeface="微软雅黑"/>
                <a:cs typeface="微软雅黑"/>
              </a:rPr>
              <a:t>债券投</a:t>
            </a:r>
            <a:r>
              <a:rPr sz="2400" spc="125" dirty="0">
                <a:latin typeface="微软雅黑"/>
                <a:cs typeface="微软雅黑"/>
              </a:rPr>
              <a:t>资</a:t>
            </a:r>
            <a:r>
              <a:rPr sz="2400" spc="140" dirty="0">
                <a:latin typeface="微软雅黑"/>
                <a:cs typeface="微软雅黑"/>
              </a:rPr>
              <a:t>总额</a:t>
            </a:r>
            <a:r>
              <a:rPr sz="2400" dirty="0">
                <a:latin typeface="微软雅黑"/>
                <a:cs typeface="微软雅黑"/>
              </a:rPr>
              <a:t>的</a:t>
            </a:r>
            <a:endParaRPr sz="240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865"/>
              </a:spcBef>
            </a:pPr>
            <a:r>
              <a:rPr sz="2400" spc="-5" dirty="0">
                <a:latin typeface="Arial"/>
                <a:cs typeface="Arial"/>
              </a:rPr>
              <a:t>25%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9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5" dirty="0">
                <a:latin typeface="微软雅黑"/>
                <a:cs typeface="微软雅黑"/>
              </a:rPr>
              <a:t>基金经理如何投资才能</a:t>
            </a:r>
            <a:r>
              <a:rPr sz="2600" spc="-10" dirty="0">
                <a:latin typeface="微软雅黑"/>
                <a:cs typeface="微软雅黑"/>
              </a:rPr>
              <a:t>使</a:t>
            </a:r>
            <a:r>
              <a:rPr sz="2600" spc="5" dirty="0">
                <a:latin typeface="微软雅黑"/>
                <a:cs typeface="微软雅黑"/>
              </a:rPr>
              <a:t>收益</a:t>
            </a:r>
            <a:r>
              <a:rPr sz="2600" spc="-10" dirty="0">
                <a:latin typeface="微软雅黑"/>
                <a:cs typeface="微软雅黑"/>
              </a:rPr>
              <a:t>最</a:t>
            </a:r>
            <a:r>
              <a:rPr sz="2600" spc="5" dirty="0">
                <a:latin typeface="微软雅黑"/>
                <a:cs typeface="微软雅黑"/>
              </a:rPr>
              <a:t>大</a:t>
            </a:r>
            <a:r>
              <a:rPr sz="2600" spc="-25" dirty="0">
                <a:latin typeface="微软雅黑"/>
                <a:cs typeface="微软雅黑"/>
              </a:rPr>
              <a:t>化</a:t>
            </a:r>
            <a:r>
              <a:rPr sz="2600" spc="5" dirty="0">
                <a:latin typeface="微软雅黑"/>
                <a:cs typeface="微软雅黑"/>
              </a:rPr>
              <a:t>？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15899"/>
            <a:ext cx="284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4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、线性规划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704" y="946556"/>
            <a:ext cx="447675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-5" dirty="0">
                <a:latin typeface="微软雅黑"/>
                <a:cs typeface="微软雅黑"/>
              </a:rPr>
              <a:t>使</a:t>
            </a:r>
            <a:r>
              <a:rPr sz="2800" spc="-5" dirty="0">
                <a:latin typeface="Arial"/>
                <a:cs typeface="Arial"/>
              </a:rPr>
              <a:t>0.</a:t>
            </a:r>
            <a:r>
              <a:rPr sz="2800" spc="5" dirty="0">
                <a:latin typeface="Arial"/>
                <a:cs typeface="Arial"/>
              </a:rPr>
              <a:t>1</a:t>
            </a:r>
            <a:r>
              <a:rPr sz="2800" spc="-5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+0.</a:t>
            </a:r>
            <a:r>
              <a:rPr sz="2800" spc="5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7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+0.</a:t>
            </a:r>
            <a:r>
              <a:rPr sz="2800" spc="5" dirty="0">
                <a:latin typeface="Arial"/>
                <a:cs typeface="Arial"/>
              </a:rPr>
              <a:t>0</a:t>
            </a:r>
            <a:r>
              <a:rPr sz="2800" spc="-5" dirty="0">
                <a:latin typeface="Arial"/>
                <a:cs typeface="Arial"/>
              </a:rPr>
              <a:t>3</a:t>
            </a:r>
            <a:r>
              <a:rPr sz="2800" spc="20" dirty="0">
                <a:latin typeface="Arial"/>
                <a:cs typeface="Arial"/>
              </a:rPr>
              <a:t>z</a:t>
            </a:r>
            <a:r>
              <a:rPr sz="2800" spc="-5" dirty="0">
                <a:latin typeface="微软雅黑"/>
                <a:cs typeface="微软雅黑"/>
              </a:rPr>
              <a:t>最大化 约束条件是：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704" y="2056282"/>
            <a:ext cx="2586355" cy="22447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、</a:t>
            </a:r>
            <a:r>
              <a:rPr sz="2800" spc="-5" dirty="0">
                <a:latin typeface="Arial"/>
                <a:cs typeface="Arial"/>
              </a:rPr>
              <a:t>x+y+z=100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、</a:t>
            </a:r>
            <a:r>
              <a:rPr sz="2800" spc="-5" dirty="0">
                <a:latin typeface="Arial"/>
                <a:cs typeface="Arial"/>
              </a:rPr>
              <a:t>x ≤y/3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Arial"/>
                <a:cs typeface="Arial"/>
              </a:rPr>
              <a:t>3</a:t>
            </a:r>
            <a:r>
              <a:rPr sz="2800" spc="-10" dirty="0">
                <a:latin typeface="微软雅黑"/>
                <a:cs typeface="微软雅黑"/>
              </a:rPr>
              <a:t>、</a:t>
            </a:r>
            <a:r>
              <a:rPr sz="2800" dirty="0">
                <a:latin typeface="Arial"/>
                <a:cs typeface="Arial"/>
              </a:rPr>
              <a:t>z≥0.25(x+y)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800" dirty="0">
                <a:latin typeface="Arial"/>
                <a:cs typeface="Arial"/>
              </a:rPr>
              <a:t>4</a:t>
            </a:r>
            <a:r>
              <a:rPr sz="2800" spc="-5" dirty="0">
                <a:latin typeface="微软雅黑"/>
                <a:cs typeface="微软雅黑"/>
              </a:rPr>
              <a:t>、</a:t>
            </a:r>
            <a:r>
              <a:rPr sz="2800" spc="-5" dirty="0">
                <a:latin typeface="Arial"/>
                <a:cs typeface="Arial"/>
              </a:rPr>
              <a:t>x≥0,y≥0,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z≥0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3" y="4725161"/>
            <a:ext cx="8540750" cy="1891664"/>
          </a:xfrm>
          <a:custGeom>
            <a:avLst/>
            <a:gdLst/>
            <a:ahLst/>
            <a:cxnLst/>
            <a:rect l="l" t="t" r="r" b="b"/>
            <a:pathLst>
              <a:path w="8540750" h="1891665">
                <a:moveTo>
                  <a:pt x="0" y="1891283"/>
                </a:moveTo>
                <a:lnTo>
                  <a:pt x="8540496" y="1891283"/>
                </a:lnTo>
                <a:lnTo>
                  <a:pt x="8540496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2513" y="4725161"/>
            <a:ext cx="8540750" cy="1891664"/>
          </a:xfrm>
          <a:custGeom>
            <a:avLst/>
            <a:gdLst/>
            <a:ahLst/>
            <a:cxnLst/>
            <a:rect l="l" t="t" r="r" b="b"/>
            <a:pathLst>
              <a:path w="8540750" h="1891665">
                <a:moveTo>
                  <a:pt x="0" y="1891283"/>
                </a:moveTo>
                <a:lnTo>
                  <a:pt x="8540496" y="1891283"/>
                </a:lnTo>
                <a:lnTo>
                  <a:pt x="8540496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3757" y="4681374"/>
            <a:ext cx="7537450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87680">
              <a:lnSpc>
                <a:spcPct val="130100"/>
              </a:lnSpc>
              <a:spcBef>
                <a:spcPts val="100"/>
              </a:spcBef>
            </a:pPr>
            <a:r>
              <a:rPr sz="3200" b="1" dirty="0">
                <a:latin typeface="微软雅黑"/>
                <a:cs typeface="微软雅黑"/>
              </a:rPr>
              <a:t>使</a:t>
            </a:r>
            <a:r>
              <a:rPr sz="3200" b="1" spc="5" dirty="0">
                <a:latin typeface="Arial"/>
                <a:cs typeface="Arial"/>
              </a:rPr>
              <a:t>c</a:t>
            </a:r>
            <a:r>
              <a:rPr sz="3150" b="1" spc="7" baseline="-21164" dirty="0">
                <a:latin typeface="Arial"/>
                <a:cs typeface="Arial"/>
              </a:rPr>
              <a:t>1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1</a:t>
            </a:r>
            <a:r>
              <a:rPr sz="3200" b="1" spc="5" dirty="0">
                <a:latin typeface="Arial"/>
                <a:cs typeface="Arial"/>
              </a:rPr>
              <a:t>+…+c</a:t>
            </a:r>
            <a:r>
              <a:rPr sz="3150" b="1" spc="7" baseline="-21164" dirty="0">
                <a:latin typeface="Arial"/>
                <a:cs typeface="Arial"/>
              </a:rPr>
              <a:t>n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n</a:t>
            </a:r>
            <a:r>
              <a:rPr sz="3200" b="1" spc="5" dirty="0">
                <a:latin typeface="微软雅黑"/>
                <a:cs typeface="微软雅黑"/>
              </a:rPr>
              <a:t>最大化（</a:t>
            </a:r>
            <a:r>
              <a:rPr sz="3200" b="1" spc="-20" dirty="0">
                <a:latin typeface="微软雅黑"/>
                <a:cs typeface="微软雅黑"/>
              </a:rPr>
              <a:t>或</a:t>
            </a:r>
            <a:r>
              <a:rPr sz="3200" b="1" spc="5" dirty="0">
                <a:latin typeface="微软雅黑"/>
                <a:cs typeface="微软雅黑"/>
              </a:rPr>
              <a:t>最小</a:t>
            </a:r>
            <a:r>
              <a:rPr sz="3200" b="1" spc="-15" dirty="0">
                <a:latin typeface="微软雅黑"/>
                <a:cs typeface="微软雅黑"/>
              </a:rPr>
              <a:t>化</a:t>
            </a:r>
            <a:r>
              <a:rPr sz="3200" b="1" spc="5" dirty="0">
                <a:latin typeface="微软雅黑"/>
                <a:cs typeface="微软雅黑"/>
              </a:rPr>
              <a:t>）  </a:t>
            </a:r>
            <a:r>
              <a:rPr sz="3200" b="1" dirty="0">
                <a:latin typeface="微软雅黑"/>
                <a:cs typeface="微软雅黑"/>
              </a:rPr>
              <a:t>约束条件是</a:t>
            </a:r>
            <a:r>
              <a:rPr sz="3200" b="1" spc="5" dirty="0">
                <a:latin typeface="微软雅黑"/>
                <a:cs typeface="微软雅黑"/>
              </a:rPr>
              <a:t>：</a:t>
            </a:r>
            <a:r>
              <a:rPr sz="3200" b="1" spc="5" dirty="0">
                <a:latin typeface="Arial"/>
                <a:cs typeface="Arial"/>
              </a:rPr>
              <a:t>a</a:t>
            </a:r>
            <a:r>
              <a:rPr sz="3150" b="1" spc="7" baseline="-21164" dirty="0">
                <a:latin typeface="Arial"/>
                <a:cs typeface="Arial"/>
              </a:rPr>
              <a:t>i1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1</a:t>
            </a:r>
            <a:r>
              <a:rPr sz="3200" b="1" spc="5" dirty="0">
                <a:latin typeface="Arial"/>
                <a:cs typeface="Arial"/>
              </a:rPr>
              <a:t>+…+a</a:t>
            </a:r>
            <a:r>
              <a:rPr sz="3150" b="1" spc="7" baseline="-21164" dirty="0">
                <a:latin typeface="Arial"/>
                <a:cs typeface="Arial"/>
              </a:rPr>
              <a:t>in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n</a:t>
            </a:r>
            <a:r>
              <a:rPr sz="3150" b="1" spc="337" baseline="-2116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≤b</a:t>
            </a:r>
            <a:r>
              <a:rPr sz="3150" b="1" baseline="-21164" dirty="0">
                <a:latin typeface="Arial"/>
                <a:cs typeface="Arial"/>
              </a:rPr>
              <a:t>i</a:t>
            </a:r>
            <a:r>
              <a:rPr sz="3200" b="1" dirty="0">
                <a:latin typeface="Arial"/>
                <a:cs typeface="Arial"/>
              </a:rPr>
              <a:t>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i=1,…,m</a:t>
            </a:r>
            <a:endParaRPr sz="3200">
              <a:latin typeface="Arial"/>
              <a:cs typeface="Arial"/>
            </a:endParaRPr>
          </a:p>
          <a:p>
            <a:pPr marL="2561590">
              <a:lnSpc>
                <a:spcPct val="100000"/>
              </a:lnSpc>
              <a:spcBef>
                <a:spcPts val="1150"/>
              </a:spcBef>
            </a:pPr>
            <a:r>
              <a:rPr sz="3200" b="1" dirty="0">
                <a:latin typeface="Arial"/>
                <a:cs typeface="Arial"/>
              </a:rPr>
              <a:t>x</a:t>
            </a:r>
            <a:r>
              <a:rPr sz="3150" b="1" baseline="-21164" dirty="0">
                <a:latin typeface="Arial"/>
                <a:cs typeface="Arial"/>
              </a:rPr>
              <a:t>1</a:t>
            </a:r>
            <a:r>
              <a:rPr sz="3200" b="1" dirty="0">
                <a:latin typeface="Arial"/>
                <a:cs typeface="Arial"/>
              </a:rPr>
              <a:t>≥0,…,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5" dirty="0">
                <a:latin typeface="Arial"/>
                <a:cs typeface="Arial"/>
              </a:rPr>
              <a:t>x</a:t>
            </a:r>
            <a:r>
              <a:rPr sz="3150" b="1" spc="7" baseline="-21164" dirty="0">
                <a:latin typeface="Arial"/>
                <a:cs typeface="Arial"/>
              </a:rPr>
              <a:t>n</a:t>
            </a:r>
            <a:r>
              <a:rPr sz="3200" b="1" spc="5" dirty="0">
                <a:latin typeface="Arial"/>
                <a:cs typeface="Arial"/>
              </a:rPr>
              <a:t>≥0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0617" y="1875282"/>
            <a:ext cx="5297805" cy="2767965"/>
          </a:xfrm>
          <a:custGeom>
            <a:avLst/>
            <a:gdLst/>
            <a:ahLst/>
            <a:cxnLst/>
            <a:rect l="l" t="t" r="r" b="b"/>
            <a:pathLst>
              <a:path w="5297805" h="2767965">
                <a:moveTo>
                  <a:pt x="4414520" y="2375916"/>
                </a:moveTo>
                <a:lnTo>
                  <a:pt x="3090164" y="2375916"/>
                </a:lnTo>
                <a:lnTo>
                  <a:pt x="2809875" y="2767584"/>
                </a:lnTo>
                <a:lnTo>
                  <a:pt x="4414520" y="2375916"/>
                </a:lnTo>
                <a:close/>
              </a:path>
              <a:path w="5297805" h="2767965">
                <a:moveTo>
                  <a:pt x="5297424" y="0"/>
                </a:moveTo>
                <a:lnTo>
                  <a:pt x="0" y="0"/>
                </a:lnTo>
                <a:lnTo>
                  <a:pt x="0" y="2375916"/>
                </a:lnTo>
                <a:lnTo>
                  <a:pt x="5297424" y="2375916"/>
                </a:lnTo>
                <a:lnTo>
                  <a:pt x="52974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0617" y="1875282"/>
            <a:ext cx="5297805" cy="2767965"/>
          </a:xfrm>
          <a:custGeom>
            <a:avLst/>
            <a:gdLst/>
            <a:ahLst/>
            <a:cxnLst/>
            <a:rect l="l" t="t" r="r" b="b"/>
            <a:pathLst>
              <a:path w="5297805" h="2767965">
                <a:moveTo>
                  <a:pt x="0" y="0"/>
                </a:moveTo>
                <a:lnTo>
                  <a:pt x="3090164" y="0"/>
                </a:lnTo>
                <a:lnTo>
                  <a:pt x="4414520" y="0"/>
                </a:lnTo>
                <a:lnTo>
                  <a:pt x="5297424" y="0"/>
                </a:lnTo>
                <a:lnTo>
                  <a:pt x="5297424" y="1385951"/>
                </a:lnTo>
                <a:lnTo>
                  <a:pt x="5297424" y="1979929"/>
                </a:lnTo>
                <a:lnTo>
                  <a:pt x="5297424" y="2375916"/>
                </a:lnTo>
                <a:lnTo>
                  <a:pt x="4414520" y="2375916"/>
                </a:lnTo>
                <a:lnTo>
                  <a:pt x="2809875" y="2767584"/>
                </a:lnTo>
                <a:lnTo>
                  <a:pt x="3090164" y="2375916"/>
                </a:lnTo>
                <a:lnTo>
                  <a:pt x="0" y="2375916"/>
                </a:lnTo>
                <a:lnTo>
                  <a:pt x="0" y="1979929"/>
                </a:lnTo>
                <a:lnTo>
                  <a:pt x="0" y="1385951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99230" y="2005198"/>
            <a:ext cx="5152390" cy="202755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7145">
              <a:lnSpc>
                <a:spcPct val="128000"/>
              </a:lnSpc>
              <a:spcBef>
                <a:spcPts val="250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90" dirty="0">
                <a:solidFill>
                  <a:srgbClr val="FF0000"/>
                </a:solidFill>
                <a:latin typeface="微软雅黑"/>
                <a:cs typeface="微软雅黑"/>
              </a:rPr>
              <a:t>单纯形法：</a:t>
            </a:r>
            <a:r>
              <a:rPr sz="2400" b="1" spc="90" dirty="0">
                <a:latin typeface="微软雅黑"/>
                <a:cs typeface="微软雅黑"/>
              </a:rPr>
              <a:t>只能</a:t>
            </a:r>
            <a:r>
              <a:rPr sz="2400" b="1" spc="80" dirty="0">
                <a:latin typeface="微软雅黑"/>
                <a:cs typeface="微软雅黑"/>
              </a:rPr>
              <a:t>成</a:t>
            </a:r>
            <a:r>
              <a:rPr sz="2400" b="1" spc="90" dirty="0">
                <a:latin typeface="微软雅黑"/>
                <a:cs typeface="微软雅黑"/>
              </a:rPr>
              <a:t>功处</a:t>
            </a:r>
            <a:r>
              <a:rPr sz="2400" b="1" spc="110" dirty="0">
                <a:latin typeface="微软雅黑"/>
                <a:cs typeface="微软雅黑"/>
              </a:rPr>
              <a:t>理</a:t>
            </a:r>
            <a:r>
              <a:rPr sz="2400" b="1" spc="80" dirty="0">
                <a:solidFill>
                  <a:srgbClr val="00AF50"/>
                </a:solidFill>
                <a:latin typeface="微软雅黑"/>
                <a:cs typeface="微软雅黑"/>
              </a:rPr>
              <a:t>不</a:t>
            </a:r>
            <a:r>
              <a:rPr sz="2400" b="1" spc="90" dirty="0">
                <a:solidFill>
                  <a:srgbClr val="00AF50"/>
                </a:solidFill>
                <a:latin typeface="微软雅黑"/>
                <a:cs typeface="微软雅黑"/>
              </a:rPr>
              <a:t>把变</a:t>
            </a:r>
            <a:r>
              <a:rPr sz="2400" b="1" dirty="0">
                <a:solidFill>
                  <a:srgbClr val="00AF50"/>
                </a:solidFill>
                <a:latin typeface="微软雅黑"/>
                <a:cs typeface="微软雅黑"/>
              </a:rPr>
              <a:t>量 值限定在整数</a:t>
            </a:r>
            <a:r>
              <a:rPr sz="2400" b="1" dirty="0">
                <a:latin typeface="微软雅黑"/>
                <a:cs typeface="微软雅黑"/>
              </a:rPr>
              <a:t>中的线性规划问题</a:t>
            </a:r>
            <a:endParaRPr sz="2400">
              <a:latin typeface="微软雅黑"/>
              <a:cs typeface="微软雅黑"/>
            </a:endParaRPr>
          </a:p>
          <a:p>
            <a:pPr marL="120014" indent="-107950">
              <a:lnSpc>
                <a:spcPct val="100000"/>
              </a:lnSpc>
              <a:spcBef>
                <a:spcPts val="86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b="1" spc="65" dirty="0">
                <a:latin typeface="微软雅黑"/>
                <a:cs typeface="微软雅黑"/>
              </a:rPr>
              <a:t>算法的</a:t>
            </a:r>
            <a:r>
              <a:rPr sz="2400" b="1" spc="55" dirty="0">
                <a:latin typeface="微软雅黑"/>
                <a:cs typeface="微软雅黑"/>
              </a:rPr>
              <a:t>最</a:t>
            </a:r>
            <a:r>
              <a:rPr sz="2400" b="1" spc="65" dirty="0">
                <a:latin typeface="微软雅黑"/>
                <a:cs typeface="微软雅黑"/>
              </a:rPr>
              <a:t>差效率</a:t>
            </a:r>
            <a:r>
              <a:rPr sz="2400" b="1" spc="55" dirty="0">
                <a:latin typeface="微软雅黑"/>
                <a:cs typeface="微软雅黑"/>
              </a:rPr>
              <a:t>属</a:t>
            </a:r>
            <a:r>
              <a:rPr sz="2400" b="1" spc="65" dirty="0">
                <a:latin typeface="微软雅黑"/>
                <a:cs typeface="微软雅黑"/>
              </a:rPr>
              <a:t>于指数</a:t>
            </a:r>
            <a:r>
              <a:rPr sz="2400" b="1" spc="55" dirty="0">
                <a:latin typeface="微软雅黑"/>
                <a:cs typeface="微软雅黑"/>
              </a:rPr>
              <a:t>级</a:t>
            </a:r>
            <a:r>
              <a:rPr sz="2400" b="1" spc="100" dirty="0">
                <a:latin typeface="微软雅黑"/>
                <a:cs typeface="微软雅黑"/>
              </a:rPr>
              <a:t>的</a:t>
            </a:r>
            <a:r>
              <a:rPr sz="2400" b="1" spc="65" dirty="0">
                <a:latin typeface="微软雅黑"/>
                <a:cs typeface="微软雅黑"/>
              </a:rPr>
              <a:t>，</a:t>
            </a:r>
            <a:r>
              <a:rPr sz="2400" b="1" spc="70" dirty="0">
                <a:latin typeface="微软雅黑"/>
                <a:cs typeface="微软雅黑"/>
              </a:rPr>
              <a:t>但在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b="1" dirty="0">
                <a:latin typeface="微软雅黑"/>
                <a:cs typeface="微软雅黑"/>
              </a:rPr>
              <a:t>典型输入时的性能非常好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2844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4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、线性规划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871" y="1032103"/>
            <a:ext cx="8404225" cy="252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316230" indent="-273050" algn="just">
              <a:lnSpc>
                <a:spcPct val="130000"/>
              </a:lnSpc>
              <a:spcBef>
                <a:spcPts val="10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8450" algn="l"/>
              </a:tabLst>
            </a:pPr>
            <a:r>
              <a:rPr sz="2600" spc="60" dirty="0">
                <a:latin typeface="微软雅黑"/>
                <a:cs typeface="微软雅黑"/>
              </a:rPr>
              <a:t>例</a:t>
            </a:r>
            <a:r>
              <a:rPr sz="2600" dirty="0">
                <a:latin typeface="Arial"/>
                <a:cs typeface="Arial"/>
              </a:rPr>
              <a:t>2</a:t>
            </a:r>
            <a:r>
              <a:rPr sz="2600" spc="509" dirty="0">
                <a:latin typeface="Arial"/>
                <a:cs typeface="Arial"/>
              </a:rPr>
              <a:t> </a:t>
            </a:r>
            <a:r>
              <a:rPr sz="2600" spc="55" dirty="0">
                <a:latin typeface="微软雅黑"/>
                <a:cs typeface="微软雅黑"/>
              </a:rPr>
              <a:t>背</a:t>
            </a:r>
            <a:r>
              <a:rPr sz="2600" spc="40" dirty="0">
                <a:latin typeface="微软雅黑"/>
                <a:cs typeface="微软雅黑"/>
              </a:rPr>
              <a:t>包问</a:t>
            </a:r>
            <a:r>
              <a:rPr sz="2600" spc="55" dirty="0">
                <a:latin typeface="微软雅黑"/>
                <a:cs typeface="微软雅黑"/>
              </a:rPr>
              <a:t>题</a:t>
            </a:r>
            <a:r>
              <a:rPr sz="2600" spc="40" dirty="0">
                <a:latin typeface="微软雅黑"/>
                <a:cs typeface="微软雅黑"/>
              </a:rPr>
              <a:t>：给定</a:t>
            </a:r>
            <a:r>
              <a:rPr sz="2600" spc="55" dirty="0">
                <a:latin typeface="微软雅黑"/>
                <a:cs typeface="微软雅黑"/>
              </a:rPr>
              <a:t>一</a:t>
            </a:r>
            <a:r>
              <a:rPr sz="2600" spc="40" dirty="0">
                <a:latin typeface="微软雅黑"/>
                <a:cs typeface="微软雅黑"/>
              </a:rPr>
              <a:t>个承重</a:t>
            </a:r>
            <a:r>
              <a:rPr sz="2600" spc="90" dirty="0">
                <a:latin typeface="微软雅黑"/>
                <a:cs typeface="微软雅黑"/>
              </a:rPr>
              <a:t>为</a:t>
            </a:r>
            <a:r>
              <a:rPr sz="2600" spc="45" dirty="0">
                <a:latin typeface="Arial"/>
                <a:cs typeface="Arial"/>
              </a:rPr>
              <a:t>W</a:t>
            </a:r>
            <a:r>
              <a:rPr sz="2600" spc="40" dirty="0">
                <a:latin typeface="微软雅黑"/>
                <a:cs typeface="微软雅黑"/>
              </a:rPr>
              <a:t>的背</a:t>
            </a:r>
            <a:r>
              <a:rPr sz="2600" spc="55" dirty="0">
                <a:latin typeface="微软雅黑"/>
                <a:cs typeface="微软雅黑"/>
              </a:rPr>
              <a:t>包</a:t>
            </a:r>
            <a:r>
              <a:rPr sz="2600" spc="60" dirty="0">
                <a:latin typeface="微软雅黑"/>
                <a:cs typeface="微软雅黑"/>
              </a:rPr>
              <a:t>和</a:t>
            </a:r>
            <a:r>
              <a:rPr sz="2600" spc="50" dirty="0">
                <a:latin typeface="Arial"/>
                <a:cs typeface="Arial"/>
              </a:rPr>
              <a:t>n</a:t>
            </a:r>
            <a:r>
              <a:rPr sz="2600" spc="40" dirty="0">
                <a:latin typeface="微软雅黑"/>
                <a:cs typeface="微软雅黑"/>
              </a:rPr>
              <a:t>个</a:t>
            </a:r>
            <a:r>
              <a:rPr sz="2600" spc="55" dirty="0">
                <a:latin typeface="微软雅黑"/>
                <a:cs typeface="微软雅黑"/>
              </a:rPr>
              <a:t>重</a:t>
            </a:r>
            <a:r>
              <a:rPr sz="2600" dirty="0">
                <a:latin typeface="微软雅黑"/>
                <a:cs typeface="微软雅黑"/>
              </a:rPr>
              <a:t>量 </a:t>
            </a:r>
            <a:r>
              <a:rPr sz="2600" spc="70" dirty="0">
                <a:latin typeface="微软雅黑"/>
                <a:cs typeface="微软雅黑"/>
              </a:rPr>
              <a:t>为</a:t>
            </a:r>
            <a:r>
              <a:rPr sz="2600" spc="10" dirty="0">
                <a:latin typeface="Arial"/>
                <a:cs typeface="Arial"/>
              </a:rPr>
              <a:t>w</a:t>
            </a:r>
            <a:r>
              <a:rPr sz="2550" spc="15" baseline="-21241" dirty="0">
                <a:latin typeface="Arial"/>
                <a:cs typeface="Arial"/>
              </a:rPr>
              <a:t>1</a:t>
            </a:r>
            <a:r>
              <a:rPr sz="2600" spc="10" dirty="0">
                <a:latin typeface="Arial"/>
                <a:cs typeface="Arial"/>
              </a:rPr>
              <a:t>,…,w</a:t>
            </a:r>
            <a:r>
              <a:rPr sz="2550" spc="15" baseline="-21241" dirty="0">
                <a:latin typeface="Arial"/>
                <a:cs typeface="Arial"/>
              </a:rPr>
              <a:t>n</a:t>
            </a:r>
            <a:r>
              <a:rPr sz="2600" spc="70" dirty="0">
                <a:latin typeface="微软雅黑"/>
                <a:cs typeface="微软雅黑"/>
              </a:rPr>
              <a:t>、价值</a:t>
            </a:r>
            <a:r>
              <a:rPr sz="2600" spc="80" dirty="0">
                <a:latin typeface="微软雅黑"/>
                <a:cs typeface="微软雅黑"/>
              </a:rPr>
              <a:t>为</a:t>
            </a:r>
            <a:r>
              <a:rPr sz="2600" spc="15" dirty="0">
                <a:latin typeface="Arial"/>
                <a:cs typeface="Arial"/>
              </a:rPr>
              <a:t>v</a:t>
            </a:r>
            <a:r>
              <a:rPr sz="2550" spc="22" baseline="-21241" dirty="0">
                <a:latin typeface="Arial"/>
                <a:cs typeface="Arial"/>
              </a:rPr>
              <a:t>1</a:t>
            </a:r>
            <a:r>
              <a:rPr sz="2600" spc="15" dirty="0">
                <a:latin typeface="Arial"/>
                <a:cs typeface="Arial"/>
              </a:rPr>
              <a:t>,…,v</a:t>
            </a:r>
            <a:r>
              <a:rPr sz="2550" spc="22" baseline="-21241" dirty="0">
                <a:latin typeface="Arial"/>
                <a:cs typeface="Arial"/>
              </a:rPr>
              <a:t>n</a:t>
            </a:r>
            <a:r>
              <a:rPr sz="2600" spc="70" dirty="0">
                <a:latin typeface="微软雅黑"/>
                <a:cs typeface="微软雅黑"/>
              </a:rPr>
              <a:t>的物品，求这些物品中最 </a:t>
            </a:r>
            <a:r>
              <a:rPr sz="2600" spc="5" dirty="0">
                <a:latin typeface="微软雅黑"/>
                <a:cs typeface="微软雅黑"/>
              </a:rPr>
              <a:t>有价值的一个子</a:t>
            </a:r>
            <a:r>
              <a:rPr sz="2600" spc="-10" dirty="0">
                <a:latin typeface="微软雅黑"/>
                <a:cs typeface="微软雅黑"/>
              </a:rPr>
              <a:t>集</a:t>
            </a:r>
            <a:r>
              <a:rPr sz="2600" dirty="0">
                <a:latin typeface="微软雅黑"/>
                <a:cs typeface="微软雅黑"/>
              </a:rPr>
              <a:t>，</a:t>
            </a:r>
            <a:r>
              <a:rPr sz="2600" spc="5" dirty="0">
                <a:latin typeface="微软雅黑"/>
                <a:cs typeface="微软雅黑"/>
              </a:rPr>
              <a:t>并</a:t>
            </a:r>
            <a:r>
              <a:rPr sz="2600" spc="-15" dirty="0">
                <a:latin typeface="微软雅黑"/>
                <a:cs typeface="微软雅黑"/>
              </a:rPr>
              <a:t>且</a:t>
            </a:r>
            <a:r>
              <a:rPr sz="2600" spc="5" dirty="0">
                <a:latin typeface="微软雅黑"/>
                <a:cs typeface="微软雅黑"/>
              </a:rPr>
              <a:t>能够</a:t>
            </a:r>
            <a:r>
              <a:rPr sz="2600" spc="-15" dirty="0">
                <a:latin typeface="微软雅黑"/>
                <a:cs typeface="微软雅黑"/>
              </a:rPr>
              <a:t>装</a:t>
            </a:r>
            <a:r>
              <a:rPr sz="2600" spc="5" dirty="0">
                <a:latin typeface="微软雅黑"/>
                <a:cs typeface="微软雅黑"/>
              </a:rPr>
              <a:t>到背</a:t>
            </a:r>
            <a:r>
              <a:rPr sz="2600" spc="-15" dirty="0">
                <a:latin typeface="微软雅黑"/>
                <a:cs typeface="微软雅黑"/>
              </a:rPr>
              <a:t>包</a:t>
            </a:r>
            <a:r>
              <a:rPr sz="2600" dirty="0">
                <a:latin typeface="微软雅黑"/>
                <a:cs typeface="微软雅黑"/>
              </a:rPr>
              <a:t>中</a:t>
            </a:r>
            <a:r>
              <a:rPr sz="2600" spc="5" dirty="0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665480" lvl="1" indent="-247650" algn="just">
              <a:lnSpc>
                <a:spcPct val="100000"/>
              </a:lnSpc>
              <a:spcBef>
                <a:spcPts val="89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66115" algn="l"/>
              </a:tabLst>
            </a:pPr>
            <a:r>
              <a:rPr sz="2400" dirty="0">
                <a:latin typeface="微软雅黑"/>
                <a:cs typeface="微软雅黑"/>
              </a:rPr>
              <a:t>假设可以把给定物品</a:t>
            </a:r>
            <a:r>
              <a:rPr sz="2400" dirty="0">
                <a:solidFill>
                  <a:srgbClr val="00AF50"/>
                </a:solidFill>
                <a:latin typeface="微软雅黑"/>
                <a:cs typeface="微软雅黑"/>
              </a:rPr>
              <a:t>按照任意比例</a:t>
            </a:r>
            <a:r>
              <a:rPr sz="2400" dirty="0">
                <a:latin typeface="微软雅黑"/>
                <a:cs typeface="微软雅黑"/>
              </a:rPr>
              <a:t>放进背包。</a:t>
            </a:r>
            <a:endParaRPr sz="2400">
              <a:latin typeface="微软雅黑"/>
              <a:cs typeface="微软雅黑"/>
            </a:endParaRPr>
          </a:p>
          <a:p>
            <a:pPr marL="665480" lvl="1" indent="-247650" algn="just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66115" algn="l"/>
              </a:tabLst>
            </a:pPr>
            <a:r>
              <a:rPr sz="2400" spc="35" dirty="0">
                <a:latin typeface="微软雅黑"/>
                <a:cs typeface="微软雅黑"/>
              </a:rPr>
              <a:t>设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775" baseline="-21021" dirty="0">
                <a:latin typeface="Arial"/>
                <a:cs typeface="Arial"/>
              </a:rPr>
              <a:t>j</a:t>
            </a:r>
            <a:r>
              <a:rPr sz="2400" dirty="0">
                <a:latin typeface="Arial"/>
                <a:cs typeface="Arial"/>
              </a:rPr>
              <a:t>(j=1,…,n)</a:t>
            </a:r>
            <a:r>
              <a:rPr sz="2400" spc="30" dirty="0">
                <a:latin typeface="微软雅黑"/>
                <a:cs typeface="微软雅黑"/>
              </a:rPr>
              <a:t>是</a:t>
            </a:r>
            <a:r>
              <a:rPr sz="2400" spc="20" dirty="0">
                <a:latin typeface="微软雅黑"/>
                <a:cs typeface="微软雅黑"/>
              </a:rPr>
              <a:t>一</a:t>
            </a:r>
            <a:r>
              <a:rPr sz="2400" spc="30" dirty="0">
                <a:latin typeface="微软雅黑"/>
                <a:cs typeface="微软雅黑"/>
              </a:rPr>
              <a:t>个</a:t>
            </a:r>
            <a:r>
              <a:rPr sz="2400" spc="20" dirty="0">
                <a:latin typeface="微软雅黑"/>
                <a:cs typeface="微软雅黑"/>
              </a:rPr>
              <a:t>变</a:t>
            </a:r>
            <a:r>
              <a:rPr sz="2400" spc="45" dirty="0">
                <a:latin typeface="微软雅黑"/>
                <a:cs typeface="微软雅黑"/>
              </a:rPr>
              <a:t>量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20" dirty="0">
                <a:latin typeface="微软雅黑"/>
                <a:cs typeface="微软雅黑"/>
              </a:rPr>
              <a:t>代</a:t>
            </a:r>
            <a:r>
              <a:rPr sz="2400" spc="35" dirty="0">
                <a:latin typeface="微软雅黑"/>
                <a:cs typeface="微软雅黑"/>
              </a:rPr>
              <a:t>表</a:t>
            </a:r>
            <a:r>
              <a:rPr sz="2400" spc="20" dirty="0">
                <a:latin typeface="微软雅黑"/>
                <a:cs typeface="微软雅黑"/>
              </a:rPr>
              <a:t>物</a:t>
            </a:r>
            <a:r>
              <a:rPr sz="2400" spc="25" dirty="0">
                <a:latin typeface="微软雅黑"/>
                <a:cs typeface="微软雅黑"/>
              </a:rPr>
              <a:t>品</a:t>
            </a:r>
            <a:r>
              <a:rPr sz="2400" spc="25" dirty="0">
                <a:latin typeface="Arial"/>
                <a:cs typeface="Arial"/>
              </a:rPr>
              <a:t>j</a:t>
            </a:r>
            <a:r>
              <a:rPr sz="2400" spc="30" dirty="0">
                <a:latin typeface="微软雅黑"/>
                <a:cs typeface="微软雅黑"/>
              </a:rPr>
              <a:t>放</a:t>
            </a:r>
            <a:r>
              <a:rPr sz="2400" spc="20" dirty="0">
                <a:latin typeface="微软雅黑"/>
                <a:cs typeface="微软雅黑"/>
              </a:rPr>
              <a:t>在</a:t>
            </a:r>
            <a:r>
              <a:rPr sz="2400" spc="30" dirty="0">
                <a:latin typeface="微软雅黑"/>
                <a:cs typeface="微软雅黑"/>
              </a:rPr>
              <a:t>背</a:t>
            </a:r>
            <a:r>
              <a:rPr sz="2400" spc="20" dirty="0">
                <a:latin typeface="微软雅黑"/>
                <a:cs typeface="微软雅黑"/>
              </a:rPr>
              <a:t>包中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比</a:t>
            </a:r>
            <a:r>
              <a:rPr sz="2400" spc="55" dirty="0">
                <a:latin typeface="微软雅黑"/>
                <a:cs typeface="微软雅黑"/>
              </a:rPr>
              <a:t>例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1123" y="3933444"/>
            <a:ext cx="8209915" cy="2513330"/>
          </a:xfrm>
          <a:custGeom>
            <a:avLst/>
            <a:gdLst/>
            <a:ahLst/>
            <a:cxnLst/>
            <a:rect l="l" t="t" r="r" b="b"/>
            <a:pathLst>
              <a:path w="8209915" h="2513329">
                <a:moveTo>
                  <a:pt x="0" y="2513075"/>
                </a:moveTo>
                <a:lnTo>
                  <a:pt x="8209788" y="2513075"/>
                </a:lnTo>
                <a:lnTo>
                  <a:pt x="8209788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3933444"/>
            <a:ext cx="8209915" cy="2513330"/>
          </a:xfrm>
          <a:custGeom>
            <a:avLst/>
            <a:gdLst/>
            <a:ahLst/>
            <a:cxnLst/>
            <a:rect l="l" t="t" r="r" b="b"/>
            <a:pathLst>
              <a:path w="8209915" h="2513329">
                <a:moveTo>
                  <a:pt x="0" y="2513075"/>
                </a:moveTo>
                <a:lnTo>
                  <a:pt x="8209788" y="2513075"/>
                </a:lnTo>
                <a:lnTo>
                  <a:pt x="8209788" y="0"/>
                </a:lnTo>
                <a:lnTo>
                  <a:pt x="0" y="0"/>
                </a:lnTo>
                <a:lnTo>
                  <a:pt x="0" y="2513075"/>
                </a:lnTo>
                <a:close/>
              </a:path>
            </a:pathLst>
          </a:custGeom>
          <a:ln w="57150">
            <a:solidFill>
              <a:srgbClr val="0460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9139" y="4157852"/>
            <a:ext cx="3435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微软雅黑"/>
                <a:cs typeface="微软雅黑"/>
              </a:rPr>
              <a:t>使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44746" y="4157852"/>
            <a:ext cx="29921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微软雅黑"/>
                <a:cs typeface="微软雅黑"/>
              </a:rPr>
              <a:t>最大化（或最小化）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589" y="4081087"/>
            <a:ext cx="9080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1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546" y="4427547"/>
            <a:ext cx="5588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1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6735" y="4176995"/>
            <a:ext cx="52133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464820" algn="l"/>
              </a:tabLst>
            </a:pPr>
            <a:r>
              <a:rPr sz="3200" spc="-40" dirty="0">
                <a:latin typeface="Symbol"/>
                <a:cs typeface="Symbol"/>
              </a:rPr>
              <a:t></a:t>
            </a:r>
            <a:r>
              <a:rPr sz="3200" spc="-40" dirty="0">
                <a:latin typeface="Times New Roman"/>
                <a:cs typeface="Times New Roman"/>
              </a:rPr>
              <a:t>	</a:t>
            </a:r>
            <a:r>
              <a:rPr sz="1250" i="1" spc="-10" dirty="0">
                <a:latin typeface="Times New Roman"/>
                <a:cs typeface="Times New Roman"/>
              </a:rPr>
              <a:t>j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3244" y="4244894"/>
            <a:ext cx="35750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150" i="1" spc="-25" dirty="0">
                <a:latin typeface="Times New Roman"/>
                <a:cs typeface="Times New Roman"/>
              </a:rPr>
              <a:t>v</a:t>
            </a:r>
            <a:r>
              <a:rPr sz="2150" i="1" spc="220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3464" y="4620647"/>
            <a:ext cx="22669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50" i="1" spc="-10" dirty="0">
                <a:latin typeface="Times New Roman"/>
                <a:cs typeface="Times New Roman"/>
              </a:rPr>
              <a:t>j</a:t>
            </a:r>
            <a:r>
              <a:rPr sz="1250" i="1" spc="-245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Symbol"/>
                <a:cs typeface="Symbol"/>
              </a:rPr>
              <a:t></a:t>
            </a:r>
            <a:r>
              <a:rPr sz="1250" spc="-5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0186" y="4919059"/>
            <a:ext cx="1085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50" i="1" spc="-75" dirty="0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73757" y="4980547"/>
            <a:ext cx="4314825" cy="1403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600" b="1" dirty="0">
                <a:latin typeface="微软雅黑"/>
                <a:cs typeface="微软雅黑"/>
              </a:rPr>
              <a:t>约束条件是</a:t>
            </a:r>
            <a:r>
              <a:rPr sz="2600" b="1" spc="-355" dirty="0">
                <a:latin typeface="微软雅黑"/>
                <a:cs typeface="微软雅黑"/>
              </a:rPr>
              <a:t>：</a:t>
            </a:r>
            <a:r>
              <a:rPr sz="6300" spc="-532" baseline="-5952" dirty="0">
                <a:latin typeface="Symbol"/>
                <a:cs typeface="Symbol"/>
              </a:rPr>
              <a:t></a:t>
            </a:r>
            <a:r>
              <a:rPr sz="4200" spc="-532" baseline="3968" dirty="0">
                <a:latin typeface="Times New Roman"/>
                <a:cs typeface="Times New Roman"/>
              </a:rPr>
              <a:t>w</a:t>
            </a:r>
            <a:r>
              <a:rPr sz="4200" spc="-307" baseline="3968" dirty="0">
                <a:latin typeface="Times New Roman"/>
                <a:cs typeface="Times New Roman"/>
              </a:rPr>
              <a:t> </a:t>
            </a:r>
            <a:r>
              <a:rPr sz="2475" i="1" spc="-67" baseline="-16835" dirty="0">
                <a:latin typeface="Times New Roman"/>
                <a:cs typeface="Times New Roman"/>
              </a:rPr>
              <a:t>j</a:t>
            </a:r>
            <a:r>
              <a:rPr sz="2475" i="1" spc="-157" baseline="-16835" dirty="0">
                <a:latin typeface="Times New Roman"/>
                <a:cs typeface="Times New Roman"/>
              </a:rPr>
              <a:t> </a:t>
            </a:r>
            <a:r>
              <a:rPr sz="4200" i="1" spc="-150" baseline="3968" dirty="0">
                <a:latin typeface="Times New Roman"/>
                <a:cs typeface="Times New Roman"/>
              </a:rPr>
              <a:t>x</a:t>
            </a:r>
            <a:r>
              <a:rPr sz="4200" i="1" spc="-637" baseline="3968" dirty="0">
                <a:latin typeface="Times New Roman"/>
                <a:cs typeface="Times New Roman"/>
              </a:rPr>
              <a:t> </a:t>
            </a:r>
            <a:r>
              <a:rPr sz="2475" i="1" spc="-67" baseline="-16835" dirty="0">
                <a:latin typeface="Times New Roman"/>
                <a:cs typeface="Times New Roman"/>
              </a:rPr>
              <a:t>j</a:t>
            </a:r>
            <a:r>
              <a:rPr sz="2475" i="1" spc="127" baseline="-16835" dirty="0">
                <a:latin typeface="Times New Roman"/>
                <a:cs typeface="Times New Roman"/>
              </a:rPr>
              <a:t> </a:t>
            </a:r>
            <a:r>
              <a:rPr sz="4200" spc="-179" baseline="3968" dirty="0">
                <a:latin typeface="Symbol"/>
                <a:cs typeface="Symbol"/>
              </a:rPr>
              <a:t></a:t>
            </a:r>
            <a:r>
              <a:rPr sz="4200" spc="-135" baseline="3968" dirty="0">
                <a:latin typeface="Times New Roman"/>
                <a:cs typeface="Times New Roman"/>
              </a:rPr>
              <a:t> </a:t>
            </a:r>
            <a:r>
              <a:rPr sz="4200" spc="-315" baseline="3968" dirty="0">
                <a:latin typeface="Times New Roman"/>
                <a:cs typeface="Times New Roman"/>
              </a:rPr>
              <a:t>W</a:t>
            </a:r>
            <a:endParaRPr sz="4200" baseline="3968">
              <a:latin typeface="Times New Roman"/>
              <a:cs typeface="Times New Roman"/>
            </a:endParaRPr>
          </a:p>
          <a:p>
            <a:pPr marR="144780" algn="ctr">
              <a:lnSpc>
                <a:spcPct val="100000"/>
              </a:lnSpc>
              <a:spcBef>
                <a:spcPts val="15"/>
              </a:spcBef>
            </a:pPr>
            <a:r>
              <a:rPr sz="1650" i="1" spc="-45" dirty="0">
                <a:latin typeface="Times New Roman"/>
                <a:cs typeface="Times New Roman"/>
              </a:rPr>
              <a:t>j</a:t>
            </a:r>
            <a:r>
              <a:rPr sz="1650" i="1" spc="-280" dirty="0">
                <a:latin typeface="Times New Roman"/>
                <a:cs typeface="Times New Roman"/>
              </a:rPr>
              <a:t> </a:t>
            </a:r>
            <a:r>
              <a:rPr sz="1650" spc="-125" dirty="0">
                <a:latin typeface="Symbol"/>
                <a:cs typeface="Symbol"/>
              </a:rPr>
              <a:t></a:t>
            </a:r>
            <a:r>
              <a:rPr sz="1650" spc="-1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776730">
              <a:lnSpc>
                <a:spcPct val="100000"/>
              </a:lnSpc>
              <a:spcBef>
                <a:spcPts val="655"/>
              </a:spcBef>
              <a:tabLst>
                <a:tab pos="3090545" algn="l"/>
              </a:tabLst>
            </a:pPr>
            <a:r>
              <a:rPr sz="2600" b="1" dirty="0">
                <a:latin typeface="Arial"/>
                <a:cs typeface="Arial"/>
              </a:rPr>
              <a:t>0≤x</a:t>
            </a:r>
            <a:r>
              <a:rPr sz="2550" b="1" baseline="-21241" dirty="0">
                <a:latin typeface="Arial"/>
                <a:cs typeface="Arial"/>
              </a:rPr>
              <a:t>j</a:t>
            </a:r>
            <a:r>
              <a:rPr sz="2550" b="1" spc="7" baseline="-21241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≤1,	j=1,…,n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011"/>
            <a:ext cx="9143999" cy="312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459" y="818388"/>
            <a:ext cx="8641080" cy="657225"/>
          </a:xfrm>
          <a:prstGeom prst="rect">
            <a:avLst/>
          </a:prstGeom>
          <a:solidFill>
            <a:srgbClr val="FFFFFF">
              <a:alpha val="74900"/>
            </a:srgbClr>
          </a:solidFill>
        </p:spPr>
        <p:txBody>
          <a:bodyPr vert="horz" wrap="square" lIns="0" tIns="173990" rIns="0" bIns="0" rtlCol="0">
            <a:spAutoFit/>
          </a:bodyPr>
          <a:lstStyle/>
          <a:p>
            <a:pPr marL="569595" indent="-273050">
              <a:lnSpc>
                <a:spcPct val="100000"/>
              </a:lnSpc>
              <a:spcBef>
                <a:spcPts val="13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570230" algn="l"/>
              </a:tabLst>
            </a:pPr>
            <a:r>
              <a:rPr sz="2400" b="1" dirty="0">
                <a:latin typeface="微软雅黑"/>
                <a:cs typeface="微软雅黑"/>
              </a:rPr>
              <a:t>用分治法求一</a:t>
            </a:r>
            <a:r>
              <a:rPr sz="2400" b="1" spc="-15" dirty="0">
                <a:latin typeface="微软雅黑"/>
                <a:cs typeface="微软雅黑"/>
              </a:rPr>
              <a:t>个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5" dirty="0">
                <a:latin typeface="微软雅黑"/>
                <a:cs typeface="微软雅黑"/>
              </a:rPr>
              <a:t>元数组的最大元素和最小元素的</a:t>
            </a:r>
            <a:r>
              <a:rPr sz="2400" b="1" dirty="0">
                <a:latin typeface="微软雅黑"/>
                <a:cs typeface="微软雅黑"/>
              </a:rPr>
              <a:t>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2492" y="1700783"/>
            <a:ext cx="4319015" cy="4774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93442" y="1681733"/>
            <a:ext cx="4357370" cy="4813300"/>
          </a:xfrm>
          <a:custGeom>
            <a:avLst/>
            <a:gdLst/>
            <a:ahLst/>
            <a:cxnLst/>
            <a:rect l="l" t="t" r="r" b="b"/>
            <a:pathLst>
              <a:path w="4357370" h="4813300">
                <a:moveTo>
                  <a:pt x="0" y="4812792"/>
                </a:moveTo>
                <a:lnTo>
                  <a:pt x="4357115" y="4812792"/>
                </a:lnTo>
                <a:lnTo>
                  <a:pt x="4357115" y="0"/>
                </a:lnTo>
                <a:lnTo>
                  <a:pt x="0" y="0"/>
                </a:lnTo>
                <a:lnTo>
                  <a:pt x="0" y="4812792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0997" y="115569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本节习题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196418"/>
            <a:ext cx="386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5</a:t>
            </a:r>
            <a:r>
              <a:rPr sz="4000" b="1" spc="-10" dirty="0">
                <a:solidFill>
                  <a:srgbClr val="04607A"/>
                </a:solidFill>
                <a:latin typeface="微软雅黑"/>
                <a:cs typeface="微软雅黑"/>
              </a:rPr>
              <a:t>、简化为图问题</a:t>
            </a:r>
            <a:endParaRPr sz="40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95910" indent="-273050">
              <a:lnSpc>
                <a:spcPct val="100000"/>
              </a:lnSpc>
              <a:spcBef>
                <a:spcPts val="107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6545" algn="l"/>
              </a:tabLst>
            </a:pPr>
            <a:r>
              <a:rPr dirty="0"/>
              <a:t>可以把许多问题化简为</a:t>
            </a:r>
            <a:r>
              <a:rPr spc="-15" dirty="0"/>
              <a:t>图</a:t>
            </a:r>
            <a:r>
              <a:rPr dirty="0"/>
              <a:t>问</a:t>
            </a:r>
            <a:r>
              <a:rPr spc="-25" dirty="0"/>
              <a:t>题</a:t>
            </a:r>
            <a:r>
              <a:rPr spc="-15" dirty="0"/>
              <a:t>，</a:t>
            </a:r>
            <a:r>
              <a:rPr dirty="0"/>
              <a:t>然后</a:t>
            </a:r>
            <a:r>
              <a:rPr spc="-15" dirty="0"/>
              <a:t>再</a:t>
            </a:r>
            <a:r>
              <a:rPr dirty="0"/>
              <a:t>求解。</a:t>
            </a:r>
          </a:p>
          <a:p>
            <a:pPr marL="663575" marR="17780" lvl="1" indent="-247015">
              <a:lnSpc>
                <a:spcPct val="130100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48665" algn="l"/>
                <a:tab pos="749300" algn="l"/>
              </a:tabLst>
            </a:pPr>
            <a:r>
              <a:rPr dirty="0"/>
              <a:t>	</a:t>
            </a:r>
            <a:r>
              <a:rPr sz="2400" dirty="0">
                <a:latin typeface="微软雅黑"/>
                <a:cs typeface="微软雅黑"/>
              </a:rPr>
              <a:t>状态空间图：把问</a:t>
            </a:r>
            <a:r>
              <a:rPr sz="2400" spc="5" dirty="0">
                <a:latin typeface="微软雅黑"/>
                <a:cs typeface="微软雅黑"/>
              </a:rPr>
              <a:t>题</a:t>
            </a:r>
            <a:r>
              <a:rPr sz="2400" dirty="0">
                <a:latin typeface="微软雅黑"/>
                <a:cs typeface="微软雅黑"/>
              </a:rPr>
              <a:t>化简为一</a:t>
            </a:r>
            <a:r>
              <a:rPr sz="2400" spc="5" dirty="0">
                <a:latin typeface="微软雅黑"/>
                <a:cs typeface="微软雅黑"/>
              </a:rPr>
              <a:t>个</a:t>
            </a:r>
            <a:r>
              <a:rPr sz="2400" dirty="0">
                <a:latin typeface="微软雅黑"/>
                <a:cs typeface="微软雅黑"/>
              </a:rPr>
              <a:t>求初始状</a:t>
            </a:r>
            <a:r>
              <a:rPr sz="2400" spc="5" dirty="0">
                <a:latin typeface="微软雅黑"/>
                <a:cs typeface="微软雅黑"/>
              </a:rPr>
              <a:t>态</a:t>
            </a:r>
            <a:r>
              <a:rPr sz="2400" dirty="0">
                <a:latin typeface="微软雅黑"/>
                <a:cs typeface="微软雅黑"/>
              </a:rPr>
              <a:t>顶点到目标 状态顶点之间路径的问题。</a:t>
            </a:r>
          </a:p>
          <a:p>
            <a:pPr marL="295910" marR="5080" indent="-273050">
              <a:lnSpc>
                <a:spcPts val="4060"/>
              </a:lnSpc>
              <a:spcBef>
                <a:spcPts val="254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96545" algn="l"/>
                <a:tab pos="791210" algn="l"/>
              </a:tabLst>
            </a:pPr>
            <a:r>
              <a:rPr dirty="0"/>
              <a:t>例	一个</a:t>
            </a:r>
            <a:r>
              <a:rPr spc="10" dirty="0"/>
              <a:t>农</a:t>
            </a:r>
            <a:r>
              <a:rPr dirty="0"/>
              <a:t>夫在河边带了一只</a:t>
            </a:r>
            <a:r>
              <a:rPr spc="5" dirty="0"/>
              <a:t>狼</a:t>
            </a:r>
            <a:r>
              <a:rPr dirty="0"/>
              <a:t>、一只羊和一筐白菜。 </a:t>
            </a:r>
            <a:r>
              <a:rPr spc="65" dirty="0"/>
              <a:t>他需要把这三样东西带到河的对</a:t>
            </a:r>
            <a:r>
              <a:rPr spc="35" dirty="0"/>
              <a:t>岸</a:t>
            </a:r>
            <a:r>
              <a:rPr spc="60" dirty="0"/>
              <a:t>。</a:t>
            </a:r>
            <a:r>
              <a:rPr spc="65" dirty="0"/>
              <a:t>然而这艘船只能</a:t>
            </a:r>
          </a:p>
          <a:p>
            <a:pPr marL="295910">
              <a:lnSpc>
                <a:spcPct val="100000"/>
              </a:lnSpc>
              <a:spcBef>
                <a:spcPts val="640"/>
              </a:spcBef>
            </a:pPr>
            <a:r>
              <a:rPr spc="60" dirty="0"/>
              <a:t>容下农夫本人和另外一样东</a:t>
            </a:r>
            <a:r>
              <a:rPr spc="35" dirty="0"/>
              <a:t>西</a:t>
            </a:r>
            <a:r>
              <a:rPr spc="60" dirty="0"/>
              <a:t>。如果农夫不在场，</a:t>
            </a:r>
            <a:r>
              <a:rPr dirty="0"/>
              <a:t>狼</a:t>
            </a:r>
          </a:p>
          <a:p>
            <a:pPr marL="295910" marR="6985">
              <a:lnSpc>
                <a:spcPct val="130000"/>
              </a:lnSpc>
            </a:pPr>
            <a:r>
              <a:rPr spc="60" dirty="0"/>
              <a:t>就会吃掉</a:t>
            </a:r>
            <a:r>
              <a:rPr spc="50" dirty="0"/>
              <a:t>羊</a:t>
            </a:r>
            <a:r>
              <a:rPr spc="60" dirty="0"/>
              <a:t>，羊也会吃掉白菜。请为农夫解决这个问 </a:t>
            </a:r>
            <a:r>
              <a:rPr spc="5" dirty="0"/>
              <a:t>题</a:t>
            </a:r>
            <a:r>
              <a:rPr dirty="0"/>
              <a:t>，或者证明它无</a:t>
            </a:r>
            <a:r>
              <a:rPr spc="5" dirty="0"/>
              <a:t>解。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243586"/>
            <a:ext cx="3860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5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、简化为图问题</a:t>
            </a:r>
            <a:endParaRPr sz="4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5232" y="1629155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69">
                <a:moveTo>
                  <a:pt x="957072" y="0"/>
                </a:moveTo>
                <a:lnTo>
                  <a:pt x="888722" y="878"/>
                </a:lnTo>
                <a:lnTo>
                  <a:pt x="821669" y="3473"/>
                </a:lnTo>
                <a:lnTo>
                  <a:pt x="756075" y="7726"/>
                </a:lnTo>
                <a:lnTo>
                  <a:pt x="692102" y="13577"/>
                </a:lnTo>
                <a:lnTo>
                  <a:pt x="629912" y="20967"/>
                </a:lnTo>
                <a:lnTo>
                  <a:pt x="569667" y="29838"/>
                </a:lnTo>
                <a:lnTo>
                  <a:pt x="511528" y="40130"/>
                </a:lnTo>
                <a:lnTo>
                  <a:pt x="455659" y="51784"/>
                </a:lnTo>
                <a:lnTo>
                  <a:pt x="402220" y="64740"/>
                </a:lnTo>
                <a:lnTo>
                  <a:pt x="351374" y="78939"/>
                </a:lnTo>
                <a:lnTo>
                  <a:pt x="303282" y="94323"/>
                </a:lnTo>
                <a:lnTo>
                  <a:pt x="258108" y="110832"/>
                </a:lnTo>
                <a:lnTo>
                  <a:pt x="216011" y="128407"/>
                </a:lnTo>
                <a:lnTo>
                  <a:pt x="177155" y="146989"/>
                </a:lnTo>
                <a:lnTo>
                  <a:pt x="141702" y="166518"/>
                </a:lnTo>
                <a:lnTo>
                  <a:pt x="81651" y="208181"/>
                </a:lnTo>
                <a:lnTo>
                  <a:pt x="37153" y="252925"/>
                </a:lnTo>
                <a:lnTo>
                  <a:pt x="9504" y="300275"/>
                </a:lnTo>
                <a:lnTo>
                  <a:pt x="0" y="349758"/>
                </a:lnTo>
                <a:lnTo>
                  <a:pt x="2403" y="374736"/>
                </a:lnTo>
                <a:lnTo>
                  <a:pt x="21141" y="423211"/>
                </a:lnTo>
                <a:lnTo>
                  <a:pt x="57377" y="469317"/>
                </a:lnTo>
                <a:lnTo>
                  <a:pt x="109813" y="512580"/>
                </a:lnTo>
                <a:lnTo>
                  <a:pt x="177155" y="552526"/>
                </a:lnTo>
                <a:lnTo>
                  <a:pt x="216011" y="571108"/>
                </a:lnTo>
                <a:lnTo>
                  <a:pt x="258108" y="588683"/>
                </a:lnTo>
                <a:lnTo>
                  <a:pt x="303282" y="605192"/>
                </a:lnTo>
                <a:lnTo>
                  <a:pt x="351374" y="620576"/>
                </a:lnTo>
                <a:lnTo>
                  <a:pt x="402220" y="634775"/>
                </a:lnTo>
                <a:lnTo>
                  <a:pt x="455659" y="647731"/>
                </a:lnTo>
                <a:lnTo>
                  <a:pt x="511528" y="659385"/>
                </a:lnTo>
                <a:lnTo>
                  <a:pt x="569667" y="669677"/>
                </a:lnTo>
                <a:lnTo>
                  <a:pt x="629912" y="678548"/>
                </a:lnTo>
                <a:lnTo>
                  <a:pt x="692102" y="685938"/>
                </a:lnTo>
                <a:lnTo>
                  <a:pt x="756075" y="691789"/>
                </a:lnTo>
                <a:lnTo>
                  <a:pt x="821669" y="696042"/>
                </a:lnTo>
                <a:lnTo>
                  <a:pt x="888722" y="698637"/>
                </a:lnTo>
                <a:lnTo>
                  <a:pt x="957072" y="699516"/>
                </a:lnTo>
                <a:lnTo>
                  <a:pt x="1025421" y="698637"/>
                </a:lnTo>
                <a:lnTo>
                  <a:pt x="1092474" y="696042"/>
                </a:lnTo>
                <a:lnTo>
                  <a:pt x="1158068" y="691789"/>
                </a:lnTo>
                <a:lnTo>
                  <a:pt x="1222041" y="685938"/>
                </a:lnTo>
                <a:lnTo>
                  <a:pt x="1284231" y="678548"/>
                </a:lnTo>
                <a:lnTo>
                  <a:pt x="1344476" y="669677"/>
                </a:lnTo>
                <a:lnTo>
                  <a:pt x="1402615" y="659385"/>
                </a:lnTo>
                <a:lnTo>
                  <a:pt x="1458484" y="647731"/>
                </a:lnTo>
                <a:lnTo>
                  <a:pt x="1511923" y="634775"/>
                </a:lnTo>
                <a:lnTo>
                  <a:pt x="1562769" y="620576"/>
                </a:lnTo>
                <a:lnTo>
                  <a:pt x="1610861" y="605192"/>
                </a:lnTo>
                <a:lnTo>
                  <a:pt x="1656035" y="588683"/>
                </a:lnTo>
                <a:lnTo>
                  <a:pt x="1698132" y="571108"/>
                </a:lnTo>
                <a:lnTo>
                  <a:pt x="1736988" y="552526"/>
                </a:lnTo>
                <a:lnTo>
                  <a:pt x="1772441" y="532997"/>
                </a:lnTo>
                <a:lnTo>
                  <a:pt x="1832492" y="491334"/>
                </a:lnTo>
                <a:lnTo>
                  <a:pt x="1876990" y="446590"/>
                </a:lnTo>
                <a:lnTo>
                  <a:pt x="1904639" y="399240"/>
                </a:lnTo>
                <a:lnTo>
                  <a:pt x="1914144" y="349758"/>
                </a:lnTo>
                <a:lnTo>
                  <a:pt x="1911740" y="324779"/>
                </a:lnTo>
                <a:lnTo>
                  <a:pt x="1893002" y="276304"/>
                </a:lnTo>
                <a:lnTo>
                  <a:pt x="1856766" y="230198"/>
                </a:lnTo>
                <a:lnTo>
                  <a:pt x="1804330" y="186935"/>
                </a:lnTo>
                <a:lnTo>
                  <a:pt x="1736988" y="146989"/>
                </a:lnTo>
                <a:lnTo>
                  <a:pt x="1698132" y="128407"/>
                </a:lnTo>
                <a:lnTo>
                  <a:pt x="1656035" y="110832"/>
                </a:lnTo>
                <a:lnTo>
                  <a:pt x="1610861" y="94323"/>
                </a:lnTo>
                <a:lnTo>
                  <a:pt x="1562769" y="78939"/>
                </a:lnTo>
                <a:lnTo>
                  <a:pt x="1511923" y="64740"/>
                </a:lnTo>
                <a:lnTo>
                  <a:pt x="1458484" y="51784"/>
                </a:lnTo>
                <a:lnTo>
                  <a:pt x="1402615" y="40130"/>
                </a:lnTo>
                <a:lnTo>
                  <a:pt x="1344476" y="29838"/>
                </a:lnTo>
                <a:lnTo>
                  <a:pt x="1284231" y="20967"/>
                </a:lnTo>
                <a:lnTo>
                  <a:pt x="1222041" y="13577"/>
                </a:lnTo>
                <a:lnTo>
                  <a:pt x="1158068" y="7726"/>
                </a:lnTo>
                <a:lnTo>
                  <a:pt x="1092474" y="3473"/>
                </a:lnTo>
                <a:lnTo>
                  <a:pt x="1025421" y="878"/>
                </a:lnTo>
                <a:lnTo>
                  <a:pt x="957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5232" y="1629155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69">
                <a:moveTo>
                  <a:pt x="0" y="349758"/>
                </a:moveTo>
                <a:lnTo>
                  <a:pt x="9504" y="300275"/>
                </a:lnTo>
                <a:lnTo>
                  <a:pt x="37153" y="252925"/>
                </a:lnTo>
                <a:lnTo>
                  <a:pt x="81651" y="208181"/>
                </a:lnTo>
                <a:lnTo>
                  <a:pt x="141702" y="166518"/>
                </a:lnTo>
                <a:lnTo>
                  <a:pt x="177155" y="146989"/>
                </a:lnTo>
                <a:lnTo>
                  <a:pt x="216011" y="128407"/>
                </a:lnTo>
                <a:lnTo>
                  <a:pt x="258108" y="110832"/>
                </a:lnTo>
                <a:lnTo>
                  <a:pt x="303282" y="94323"/>
                </a:lnTo>
                <a:lnTo>
                  <a:pt x="351374" y="78939"/>
                </a:lnTo>
                <a:lnTo>
                  <a:pt x="402220" y="64740"/>
                </a:lnTo>
                <a:lnTo>
                  <a:pt x="455659" y="51784"/>
                </a:lnTo>
                <a:lnTo>
                  <a:pt x="511528" y="40130"/>
                </a:lnTo>
                <a:lnTo>
                  <a:pt x="569667" y="29838"/>
                </a:lnTo>
                <a:lnTo>
                  <a:pt x="629912" y="20967"/>
                </a:lnTo>
                <a:lnTo>
                  <a:pt x="692102" y="13577"/>
                </a:lnTo>
                <a:lnTo>
                  <a:pt x="756075" y="7726"/>
                </a:lnTo>
                <a:lnTo>
                  <a:pt x="821669" y="3473"/>
                </a:lnTo>
                <a:lnTo>
                  <a:pt x="888722" y="878"/>
                </a:lnTo>
                <a:lnTo>
                  <a:pt x="957072" y="0"/>
                </a:lnTo>
                <a:lnTo>
                  <a:pt x="1025421" y="878"/>
                </a:lnTo>
                <a:lnTo>
                  <a:pt x="1092474" y="3473"/>
                </a:lnTo>
                <a:lnTo>
                  <a:pt x="1158068" y="7726"/>
                </a:lnTo>
                <a:lnTo>
                  <a:pt x="1222041" y="13577"/>
                </a:lnTo>
                <a:lnTo>
                  <a:pt x="1284231" y="20967"/>
                </a:lnTo>
                <a:lnTo>
                  <a:pt x="1344476" y="29838"/>
                </a:lnTo>
                <a:lnTo>
                  <a:pt x="1402615" y="40130"/>
                </a:lnTo>
                <a:lnTo>
                  <a:pt x="1458484" y="51784"/>
                </a:lnTo>
                <a:lnTo>
                  <a:pt x="1511923" y="64740"/>
                </a:lnTo>
                <a:lnTo>
                  <a:pt x="1562769" y="78939"/>
                </a:lnTo>
                <a:lnTo>
                  <a:pt x="1610861" y="94323"/>
                </a:lnTo>
                <a:lnTo>
                  <a:pt x="1656035" y="110832"/>
                </a:lnTo>
                <a:lnTo>
                  <a:pt x="1698132" y="128407"/>
                </a:lnTo>
                <a:lnTo>
                  <a:pt x="1736988" y="146989"/>
                </a:lnTo>
                <a:lnTo>
                  <a:pt x="1772441" y="166518"/>
                </a:lnTo>
                <a:lnTo>
                  <a:pt x="1832492" y="208181"/>
                </a:lnTo>
                <a:lnTo>
                  <a:pt x="1876990" y="252925"/>
                </a:lnTo>
                <a:lnTo>
                  <a:pt x="1904639" y="300275"/>
                </a:lnTo>
                <a:lnTo>
                  <a:pt x="1914144" y="349758"/>
                </a:lnTo>
                <a:lnTo>
                  <a:pt x="1911740" y="374736"/>
                </a:lnTo>
                <a:lnTo>
                  <a:pt x="1893002" y="423211"/>
                </a:lnTo>
                <a:lnTo>
                  <a:pt x="1856766" y="469317"/>
                </a:lnTo>
                <a:lnTo>
                  <a:pt x="1804330" y="512580"/>
                </a:lnTo>
                <a:lnTo>
                  <a:pt x="1736988" y="552526"/>
                </a:lnTo>
                <a:lnTo>
                  <a:pt x="1698132" y="571108"/>
                </a:lnTo>
                <a:lnTo>
                  <a:pt x="1656035" y="588683"/>
                </a:lnTo>
                <a:lnTo>
                  <a:pt x="1610861" y="605192"/>
                </a:lnTo>
                <a:lnTo>
                  <a:pt x="1562769" y="620576"/>
                </a:lnTo>
                <a:lnTo>
                  <a:pt x="1511923" y="634775"/>
                </a:lnTo>
                <a:lnTo>
                  <a:pt x="1458484" y="647731"/>
                </a:lnTo>
                <a:lnTo>
                  <a:pt x="1402615" y="659385"/>
                </a:lnTo>
                <a:lnTo>
                  <a:pt x="1344476" y="669677"/>
                </a:lnTo>
                <a:lnTo>
                  <a:pt x="1284231" y="678548"/>
                </a:lnTo>
                <a:lnTo>
                  <a:pt x="1222041" y="685938"/>
                </a:lnTo>
                <a:lnTo>
                  <a:pt x="1158068" y="691789"/>
                </a:lnTo>
                <a:lnTo>
                  <a:pt x="1092474" y="696042"/>
                </a:lnTo>
                <a:lnTo>
                  <a:pt x="1025421" y="698637"/>
                </a:lnTo>
                <a:lnTo>
                  <a:pt x="957072" y="699516"/>
                </a:lnTo>
                <a:lnTo>
                  <a:pt x="888722" y="698637"/>
                </a:lnTo>
                <a:lnTo>
                  <a:pt x="821669" y="696042"/>
                </a:lnTo>
                <a:lnTo>
                  <a:pt x="756075" y="691789"/>
                </a:lnTo>
                <a:lnTo>
                  <a:pt x="692102" y="685938"/>
                </a:lnTo>
                <a:lnTo>
                  <a:pt x="629912" y="678548"/>
                </a:lnTo>
                <a:lnTo>
                  <a:pt x="569667" y="669677"/>
                </a:lnTo>
                <a:lnTo>
                  <a:pt x="511528" y="659385"/>
                </a:lnTo>
                <a:lnTo>
                  <a:pt x="455659" y="647731"/>
                </a:lnTo>
                <a:lnTo>
                  <a:pt x="402220" y="634775"/>
                </a:lnTo>
                <a:lnTo>
                  <a:pt x="351374" y="620576"/>
                </a:lnTo>
                <a:lnTo>
                  <a:pt x="303282" y="605192"/>
                </a:lnTo>
                <a:lnTo>
                  <a:pt x="258108" y="588683"/>
                </a:lnTo>
                <a:lnTo>
                  <a:pt x="216011" y="571108"/>
                </a:lnTo>
                <a:lnTo>
                  <a:pt x="177155" y="552526"/>
                </a:lnTo>
                <a:lnTo>
                  <a:pt x="141702" y="532997"/>
                </a:lnTo>
                <a:lnTo>
                  <a:pt x="81651" y="491334"/>
                </a:lnTo>
                <a:lnTo>
                  <a:pt x="37153" y="446590"/>
                </a:lnTo>
                <a:lnTo>
                  <a:pt x="9504" y="399240"/>
                </a:lnTo>
                <a:lnTo>
                  <a:pt x="0" y="3497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1249" y="1777999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人狼羊菜</a:t>
            </a:r>
            <a:r>
              <a:rPr sz="2800" b="1" spc="-10" dirty="0">
                <a:latin typeface="Arial"/>
                <a:cs typeface="Arial"/>
              </a:rPr>
              <a:t>||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4708" y="162915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69">
                <a:moveTo>
                  <a:pt x="986789" y="0"/>
                </a:moveTo>
                <a:lnTo>
                  <a:pt x="919231" y="806"/>
                </a:lnTo>
                <a:lnTo>
                  <a:pt x="852895" y="3192"/>
                </a:lnTo>
                <a:lnTo>
                  <a:pt x="787926" y="7105"/>
                </a:lnTo>
                <a:lnTo>
                  <a:pt x="724473" y="12493"/>
                </a:lnTo>
                <a:lnTo>
                  <a:pt x="662682" y="19304"/>
                </a:lnTo>
                <a:lnTo>
                  <a:pt x="602700" y="27485"/>
                </a:lnTo>
                <a:lnTo>
                  <a:pt x="544674" y="36985"/>
                </a:lnTo>
                <a:lnTo>
                  <a:pt x="488752" y="47751"/>
                </a:lnTo>
                <a:lnTo>
                  <a:pt x="435080" y="59732"/>
                </a:lnTo>
                <a:lnTo>
                  <a:pt x="383805" y="72876"/>
                </a:lnTo>
                <a:lnTo>
                  <a:pt x="335075" y="87129"/>
                </a:lnTo>
                <a:lnTo>
                  <a:pt x="289036" y="102441"/>
                </a:lnTo>
                <a:lnTo>
                  <a:pt x="245835" y="118759"/>
                </a:lnTo>
                <a:lnTo>
                  <a:pt x="205619" y="136030"/>
                </a:lnTo>
                <a:lnTo>
                  <a:pt x="168536" y="154204"/>
                </a:lnTo>
                <a:lnTo>
                  <a:pt x="134732" y="173227"/>
                </a:lnTo>
                <a:lnTo>
                  <a:pt x="77551" y="213615"/>
                </a:lnTo>
                <a:lnTo>
                  <a:pt x="35251" y="256778"/>
                </a:lnTo>
                <a:lnTo>
                  <a:pt x="9008" y="302297"/>
                </a:lnTo>
                <a:lnTo>
                  <a:pt x="0" y="349758"/>
                </a:lnTo>
                <a:lnTo>
                  <a:pt x="2276" y="373704"/>
                </a:lnTo>
                <a:lnTo>
                  <a:pt x="20049" y="420246"/>
                </a:lnTo>
                <a:lnTo>
                  <a:pt x="54467" y="464639"/>
                </a:lnTo>
                <a:lnTo>
                  <a:pt x="104355" y="506466"/>
                </a:lnTo>
                <a:lnTo>
                  <a:pt x="168536" y="545311"/>
                </a:lnTo>
                <a:lnTo>
                  <a:pt x="205619" y="563485"/>
                </a:lnTo>
                <a:lnTo>
                  <a:pt x="245835" y="580756"/>
                </a:lnTo>
                <a:lnTo>
                  <a:pt x="289036" y="597074"/>
                </a:lnTo>
                <a:lnTo>
                  <a:pt x="335075" y="612386"/>
                </a:lnTo>
                <a:lnTo>
                  <a:pt x="383805" y="626639"/>
                </a:lnTo>
                <a:lnTo>
                  <a:pt x="435080" y="639783"/>
                </a:lnTo>
                <a:lnTo>
                  <a:pt x="488752" y="651764"/>
                </a:lnTo>
                <a:lnTo>
                  <a:pt x="544674" y="662530"/>
                </a:lnTo>
                <a:lnTo>
                  <a:pt x="602700" y="672030"/>
                </a:lnTo>
                <a:lnTo>
                  <a:pt x="662682" y="680211"/>
                </a:lnTo>
                <a:lnTo>
                  <a:pt x="724473" y="687022"/>
                </a:lnTo>
                <a:lnTo>
                  <a:pt x="787926" y="692410"/>
                </a:lnTo>
                <a:lnTo>
                  <a:pt x="852895" y="696323"/>
                </a:lnTo>
                <a:lnTo>
                  <a:pt x="919231" y="698709"/>
                </a:lnTo>
                <a:lnTo>
                  <a:pt x="986789" y="699516"/>
                </a:lnTo>
                <a:lnTo>
                  <a:pt x="1054348" y="698709"/>
                </a:lnTo>
                <a:lnTo>
                  <a:pt x="1120684" y="696323"/>
                </a:lnTo>
                <a:lnTo>
                  <a:pt x="1185653" y="692410"/>
                </a:lnTo>
                <a:lnTo>
                  <a:pt x="1249106" y="687022"/>
                </a:lnTo>
                <a:lnTo>
                  <a:pt x="1310897" y="680211"/>
                </a:lnTo>
                <a:lnTo>
                  <a:pt x="1370879" y="672030"/>
                </a:lnTo>
                <a:lnTo>
                  <a:pt x="1428905" y="662530"/>
                </a:lnTo>
                <a:lnTo>
                  <a:pt x="1484827" y="651764"/>
                </a:lnTo>
                <a:lnTo>
                  <a:pt x="1538499" y="639783"/>
                </a:lnTo>
                <a:lnTo>
                  <a:pt x="1589774" y="626639"/>
                </a:lnTo>
                <a:lnTo>
                  <a:pt x="1638504" y="612386"/>
                </a:lnTo>
                <a:lnTo>
                  <a:pt x="1684543" y="597074"/>
                </a:lnTo>
                <a:lnTo>
                  <a:pt x="1727744" y="580756"/>
                </a:lnTo>
                <a:lnTo>
                  <a:pt x="1767960" y="563485"/>
                </a:lnTo>
                <a:lnTo>
                  <a:pt x="1805043" y="545311"/>
                </a:lnTo>
                <a:lnTo>
                  <a:pt x="1838847" y="526288"/>
                </a:lnTo>
                <a:lnTo>
                  <a:pt x="1896028" y="485900"/>
                </a:lnTo>
                <a:lnTo>
                  <a:pt x="1938328" y="442737"/>
                </a:lnTo>
                <a:lnTo>
                  <a:pt x="1964571" y="397218"/>
                </a:lnTo>
                <a:lnTo>
                  <a:pt x="1973580" y="349758"/>
                </a:lnTo>
                <a:lnTo>
                  <a:pt x="1971303" y="325811"/>
                </a:lnTo>
                <a:lnTo>
                  <a:pt x="1953530" y="279269"/>
                </a:lnTo>
                <a:lnTo>
                  <a:pt x="1919112" y="234876"/>
                </a:lnTo>
                <a:lnTo>
                  <a:pt x="1869224" y="193049"/>
                </a:lnTo>
                <a:lnTo>
                  <a:pt x="1805043" y="154204"/>
                </a:lnTo>
                <a:lnTo>
                  <a:pt x="1767960" y="136030"/>
                </a:lnTo>
                <a:lnTo>
                  <a:pt x="1727744" y="118759"/>
                </a:lnTo>
                <a:lnTo>
                  <a:pt x="1684543" y="102441"/>
                </a:lnTo>
                <a:lnTo>
                  <a:pt x="1638504" y="87129"/>
                </a:lnTo>
                <a:lnTo>
                  <a:pt x="1589774" y="72876"/>
                </a:lnTo>
                <a:lnTo>
                  <a:pt x="1538499" y="59732"/>
                </a:lnTo>
                <a:lnTo>
                  <a:pt x="1484827" y="47751"/>
                </a:lnTo>
                <a:lnTo>
                  <a:pt x="1428905" y="36985"/>
                </a:lnTo>
                <a:lnTo>
                  <a:pt x="1370879" y="27485"/>
                </a:lnTo>
                <a:lnTo>
                  <a:pt x="1310897" y="19304"/>
                </a:lnTo>
                <a:lnTo>
                  <a:pt x="1249106" y="12493"/>
                </a:lnTo>
                <a:lnTo>
                  <a:pt x="1185653" y="7105"/>
                </a:lnTo>
                <a:lnTo>
                  <a:pt x="1120684" y="3192"/>
                </a:lnTo>
                <a:lnTo>
                  <a:pt x="1054348" y="806"/>
                </a:lnTo>
                <a:lnTo>
                  <a:pt x="986789" y="0"/>
                </a:lnTo>
                <a:close/>
              </a:path>
            </a:pathLst>
          </a:custGeom>
          <a:solidFill>
            <a:srgbClr val="41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708" y="162915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69">
                <a:moveTo>
                  <a:pt x="0" y="349758"/>
                </a:moveTo>
                <a:lnTo>
                  <a:pt x="9008" y="302297"/>
                </a:lnTo>
                <a:lnTo>
                  <a:pt x="35251" y="256778"/>
                </a:lnTo>
                <a:lnTo>
                  <a:pt x="77551" y="213615"/>
                </a:lnTo>
                <a:lnTo>
                  <a:pt x="134732" y="173227"/>
                </a:lnTo>
                <a:lnTo>
                  <a:pt x="168536" y="154204"/>
                </a:lnTo>
                <a:lnTo>
                  <a:pt x="205619" y="136030"/>
                </a:lnTo>
                <a:lnTo>
                  <a:pt x="245835" y="118759"/>
                </a:lnTo>
                <a:lnTo>
                  <a:pt x="289036" y="102441"/>
                </a:lnTo>
                <a:lnTo>
                  <a:pt x="335075" y="87129"/>
                </a:lnTo>
                <a:lnTo>
                  <a:pt x="383805" y="72876"/>
                </a:lnTo>
                <a:lnTo>
                  <a:pt x="435080" y="59732"/>
                </a:lnTo>
                <a:lnTo>
                  <a:pt x="488752" y="47751"/>
                </a:lnTo>
                <a:lnTo>
                  <a:pt x="544674" y="36985"/>
                </a:lnTo>
                <a:lnTo>
                  <a:pt x="602700" y="27485"/>
                </a:lnTo>
                <a:lnTo>
                  <a:pt x="662682" y="19304"/>
                </a:lnTo>
                <a:lnTo>
                  <a:pt x="724473" y="12493"/>
                </a:lnTo>
                <a:lnTo>
                  <a:pt x="787926" y="7105"/>
                </a:lnTo>
                <a:lnTo>
                  <a:pt x="852895" y="3192"/>
                </a:lnTo>
                <a:lnTo>
                  <a:pt x="919231" y="806"/>
                </a:lnTo>
                <a:lnTo>
                  <a:pt x="986789" y="0"/>
                </a:lnTo>
                <a:lnTo>
                  <a:pt x="1054348" y="806"/>
                </a:lnTo>
                <a:lnTo>
                  <a:pt x="1120684" y="3192"/>
                </a:lnTo>
                <a:lnTo>
                  <a:pt x="1185653" y="7105"/>
                </a:lnTo>
                <a:lnTo>
                  <a:pt x="1249106" y="12493"/>
                </a:lnTo>
                <a:lnTo>
                  <a:pt x="1310897" y="19304"/>
                </a:lnTo>
                <a:lnTo>
                  <a:pt x="1370879" y="27485"/>
                </a:lnTo>
                <a:lnTo>
                  <a:pt x="1428905" y="36985"/>
                </a:lnTo>
                <a:lnTo>
                  <a:pt x="1484827" y="47751"/>
                </a:lnTo>
                <a:lnTo>
                  <a:pt x="1538499" y="59732"/>
                </a:lnTo>
                <a:lnTo>
                  <a:pt x="1589774" y="72876"/>
                </a:lnTo>
                <a:lnTo>
                  <a:pt x="1638504" y="87129"/>
                </a:lnTo>
                <a:lnTo>
                  <a:pt x="1684543" y="102441"/>
                </a:lnTo>
                <a:lnTo>
                  <a:pt x="1727744" y="118759"/>
                </a:lnTo>
                <a:lnTo>
                  <a:pt x="1767960" y="136030"/>
                </a:lnTo>
                <a:lnTo>
                  <a:pt x="1805043" y="154204"/>
                </a:lnTo>
                <a:lnTo>
                  <a:pt x="1838847" y="173227"/>
                </a:lnTo>
                <a:lnTo>
                  <a:pt x="1896028" y="213615"/>
                </a:lnTo>
                <a:lnTo>
                  <a:pt x="1938328" y="256778"/>
                </a:lnTo>
                <a:lnTo>
                  <a:pt x="1964571" y="302297"/>
                </a:lnTo>
                <a:lnTo>
                  <a:pt x="1973580" y="349758"/>
                </a:lnTo>
                <a:lnTo>
                  <a:pt x="1971303" y="373704"/>
                </a:lnTo>
                <a:lnTo>
                  <a:pt x="1953530" y="420246"/>
                </a:lnTo>
                <a:lnTo>
                  <a:pt x="1919112" y="464639"/>
                </a:lnTo>
                <a:lnTo>
                  <a:pt x="1869224" y="506466"/>
                </a:lnTo>
                <a:lnTo>
                  <a:pt x="1805043" y="545311"/>
                </a:lnTo>
                <a:lnTo>
                  <a:pt x="1767960" y="563485"/>
                </a:lnTo>
                <a:lnTo>
                  <a:pt x="1727744" y="580756"/>
                </a:lnTo>
                <a:lnTo>
                  <a:pt x="1684543" y="597074"/>
                </a:lnTo>
                <a:lnTo>
                  <a:pt x="1638504" y="612386"/>
                </a:lnTo>
                <a:lnTo>
                  <a:pt x="1589774" y="626639"/>
                </a:lnTo>
                <a:lnTo>
                  <a:pt x="1538499" y="639783"/>
                </a:lnTo>
                <a:lnTo>
                  <a:pt x="1484827" y="651764"/>
                </a:lnTo>
                <a:lnTo>
                  <a:pt x="1428905" y="662530"/>
                </a:lnTo>
                <a:lnTo>
                  <a:pt x="1370879" y="672030"/>
                </a:lnTo>
                <a:lnTo>
                  <a:pt x="1310897" y="680211"/>
                </a:lnTo>
                <a:lnTo>
                  <a:pt x="1249106" y="687022"/>
                </a:lnTo>
                <a:lnTo>
                  <a:pt x="1185653" y="692410"/>
                </a:lnTo>
                <a:lnTo>
                  <a:pt x="1120684" y="696323"/>
                </a:lnTo>
                <a:lnTo>
                  <a:pt x="1054348" y="698709"/>
                </a:lnTo>
                <a:lnTo>
                  <a:pt x="986789" y="699516"/>
                </a:lnTo>
                <a:lnTo>
                  <a:pt x="919231" y="698709"/>
                </a:lnTo>
                <a:lnTo>
                  <a:pt x="852895" y="696323"/>
                </a:lnTo>
                <a:lnTo>
                  <a:pt x="787926" y="692410"/>
                </a:lnTo>
                <a:lnTo>
                  <a:pt x="724473" y="687022"/>
                </a:lnTo>
                <a:lnTo>
                  <a:pt x="662682" y="680211"/>
                </a:lnTo>
                <a:lnTo>
                  <a:pt x="602700" y="672030"/>
                </a:lnTo>
                <a:lnTo>
                  <a:pt x="544674" y="662530"/>
                </a:lnTo>
                <a:lnTo>
                  <a:pt x="488752" y="651764"/>
                </a:lnTo>
                <a:lnTo>
                  <a:pt x="435080" y="639783"/>
                </a:lnTo>
                <a:lnTo>
                  <a:pt x="383805" y="626639"/>
                </a:lnTo>
                <a:lnTo>
                  <a:pt x="335075" y="612386"/>
                </a:lnTo>
                <a:lnTo>
                  <a:pt x="289036" y="597074"/>
                </a:lnTo>
                <a:lnTo>
                  <a:pt x="245835" y="580756"/>
                </a:lnTo>
                <a:lnTo>
                  <a:pt x="205619" y="563485"/>
                </a:lnTo>
                <a:lnTo>
                  <a:pt x="168536" y="545311"/>
                </a:lnTo>
                <a:lnTo>
                  <a:pt x="134732" y="526288"/>
                </a:lnTo>
                <a:lnTo>
                  <a:pt x="77551" y="485900"/>
                </a:lnTo>
                <a:lnTo>
                  <a:pt x="35251" y="442737"/>
                </a:lnTo>
                <a:lnTo>
                  <a:pt x="9008" y="397218"/>
                </a:lnTo>
                <a:lnTo>
                  <a:pt x="0" y="349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31204" y="1777999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狼菜</a:t>
            </a:r>
            <a:r>
              <a:rPr sz="2800" b="1" spc="-10" dirty="0">
                <a:latin typeface="Arial"/>
                <a:cs typeface="Arial"/>
              </a:rPr>
              <a:t>||</a:t>
            </a:r>
            <a:r>
              <a:rPr sz="2800" b="1" spc="-5" dirty="0">
                <a:latin typeface="微软雅黑"/>
                <a:cs typeface="微软雅黑"/>
              </a:rPr>
              <a:t>人羊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5232" y="2563367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957072" y="0"/>
                </a:moveTo>
                <a:lnTo>
                  <a:pt x="888722" y="878"/>
                </a:lnTo>
                <a:lnTo>
                  <a:pt x="821669" y="3473"/>
                </a:lnTo>
                <a:lnTo>
                  <a:pt x="756075" y="7726"/>
                </a:lnTo>
                <a:lnTo>
                  <a:pt x="692102" y="13577"/>
                </a:lnTo>
                <a:lnTo>
                  <a:pt x="629912" y="20967"/>
                </a:lnTo>
                <a:lnTo>
                  <a:pt x="569667" y="29838"/>
                </a:lnTo>
                <a:lnTo>
                  <a:pt x="511528" y="40130"/>
                </a:lnTo>
                <a:lnTo>
                  <a:pt x="455659" y="51784"/>
                </a:lnTo>
                <a:lnTo>
                  <a:pt x="402220" y="64740"/>
                </a:lnTo>
                <a:lnTo>
                  <a:pt x="351374" y="78939"/>
                </a:lnTo>
                <a:lnTo>
                  <a:pt x="303282" y="94323"/>
                </a:lnTo>
                <a:lnTo>
                  <a:pt x="258108" y="110832"/>
                </a:lnTo>
                <a:lnTo>
                  <a:pt x="216011" y="128407"/>
                </a:lnTo>
                <a:lnTo>
                  <a:pt x="177155" y="146989"/>
                </a:lnTo>
                <a:lnTo>
                  <a:pt x="141702" y="166518"/>
                </a:lnTo>
                <a:lnTo>
                  <a:pt x="81651" y="208181"/>
                </a:lnTo>
                <a:lnTo>
                  <a:pt x="37153" y="252925"/>
                </a:lnTo>
                <a:lnTo>
                  <a:pt x="9504" y="300275"/>
                </a:lnTo>
                <a:lnTo>
                  <a:pt x="0" y="349758"/>
                </a:lnTo>
                <a:lnTo>
                  <a:pt x="2403" y="374736"/>
                </a:lnTo>
                <a:lnTo>
                  <a:pt x="21141" y="423211"/>
                </a:lnTo>
                <a:lnTo>
                  <a:pt x="57377" y="469317"/>
                </a:lnTo>
                <a:lnTo>
                  <a:pt x="109813" y="512580"/>
                </a:lnTo>
                <a:lnTo>
                  <a:pt x="177155" y="552526"/>
                </a:lnTo>
                <a:lnTo>
                  <a:pt x="216011" y="571108"/>
                </a:lnTo>
                <a:lnTo>
                  <a:pt x="258108" y="588683"/>
                </a:lnTo>
                <a:lnTo>
                  <a:pt x="303282" y="605192"/>
                </a:lnTo>
                <a:lnTo>
                  <a:pt x="351374" y="620576"/>
                </a:lnTo>
                <a:lnTo>
                  <a:pt x="402220" y="634775"/>
                </a:lnTo>
                <a:lnTo>
                  <a:pt x="455659" y="647731"/>
                </a:lnTo>
                <a:lnTo>
                  <a:pt x="511528" y="659385"/>
                </a:lnTo>
                <a:lnTo>
                  <a:pt x="569667" y="669677"/>
                </a:lnTo>
                <a:lnTo>
                  <a:pt x="629912" y="678548"/>
                </a:lnTo>
                <a:lnTo>
                  <a:pt x="692102" y="685938"/>
                </a:lnTo>
                <a:lnTo>
                  <a:pt x="756075" y="691789"/>
                </a:lnTo>
                <a:lnTo>
                  <a:pt x="821669" y="696042"/>
                </a:lnTo>
                <a:lnTo>
                  <a:pt x="888722" y="698637"/>
                </a:lnTo>
                <a:lnTo>
                  <a:pt x="957072" y="699516"/>
                </a:lnTo>
                <a:lnTo>
                  <a:pt x="1025421" y="698637"/>
                </a:lnTo>
                <a:lnTo>
                  <a:pt x="1092474" y="696042"/>
                </a:lnTo>
                <a:lnTo>
                  <a:pt x="1158068" y="691789"/>
                </a:lnTo>
                <a:lnTo>
                  <a:pt x="1222041" y="685938"/>
                </a:lnTo>
                <a:lnTo>
                  <a:pt x="1284231" y="678548"/>
                </a:lnTo>
                <a:lnTo>
                  <a:pt x="1344476" y="669677"/>
                </a:lnTo>
                <a:lnTo>
                  <a:pt x="1402615" y="659385"/>
                </a:lnTo>
                <a:lnTo>
                  <a:pt x="1458484" y="647731"/>
                </a:lnTo>
                <a:lnTo>
                  <a:pt x="1511923" y="634775"/>
                </a:lnTo>
                <a:lnTo>
                  <a:pt x="1562769" y="620576"/>
                </a:lnTo>
                <a:lnTo>
                  <a:pt x="1610861" y="605192"/>
                </a:lnTo>
                <a:lnTo>
                  <a:pt x="1656035" y="588683"/>
                </a:lnTo>
                <a:lnTo>
                  <a:pt x="1698132" y="571108"/>
                </a:lnTo>
                <a:lnTo>
                  <a:pt x="1736988" y="552526"/>
                </a:lnTo>
                <a:lnTo>
                  <a:pt x="1772441" y="532997"/>
                </a:lnTo>
                <a:lnTo>
                  <a:pt x="1832492" y="491334"/>
                </a:lnTo>
                <a:lnTo>
                  <a:pt x="1876990" y="446590"/>
                </a:lnTo>
                <a:lnTo>
                  <a:pt x="1904639" y="399240"/>
                </a:lnTo>
                <a:lnTo>
                  <a:pt x="1914144" y="349758"/>
                </a:lnTo>
                <a:lnTo>
                  <a:pt x="1911740" y="324779"/>
                </a:lnTo>
                <a:lnTo>
                  <a:pt x="1893002" y="276304"/>
                </a:lnTo>
                <a:lnTo>
                  <a:pt x="1856766" y="230198"/>
                </a:lnTo>
                <a:lnTo>
                  <a:pt x="1804330" y="186935"/>
                </a:lnTo>
                <a:lnTo>
                  <a:pt x="1736988" y="146989"/>
                </a:lnTo>
                <a:lnTo>
                  <a:pt x="1698132" y="128407"/>
                </a:lnTo>
                <a:lnTo>
                  <a:pt x="1656035" y="110832"/>
                </a:lnTo>
                <a:lnTo>
                  <a:pt x="1610861" y="94323"/>
                </a:lnTo>
                <a:lnTo>
                  <a:pt x="1562769" y="78939"/>
                </a:lnTo>
                <a:lnTo>
                  <a:pt x="1511923" y="64740"/>
                </a:lnTo>
                <a:lnTo>
                  <a:pt x="1458484" y="51784"/>
                </a:lnTo>
                <a:lnTo>
                  <a:pt x="1402615" y="40130"/>
                </a:lnTo>
                <a:lnTo>
                  <a:pt x="1344476" y="29838"/>
                </a:lnTo>
                <a:lnTo>
                  <a:pt x="1284231" y="20967"/>
                </a:lnTo>
                <a:lnTo>
                  <a:pt x="1222041" y="13577"/>
                </a:lnTo>
                <a:lnTo>
                  <a:pt x="1158068" y="7726"/>
                </a:lnTo>
                <a:lnTo>
                  <a:pt x="1092474" y="3473"/>
                </a:lnTo>
                <a:lnTo>
                  <a:pt x="1025421" y="878"/>
                </a:lnTo>
                <a:lnTo>
                  <a:pt x="957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5232" y="2563367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0" y="349758"/>
                </a:moveTo>
                <a:lnTo>
                  <a:pt x="9504" y="300275"/>
                </a:lnTo>
                <a:lnTo>
                  <a:pt x="37153" y="252925"/>
                </a:lnTo>
                <a:lnTo>
                  <a:pt x="81651" y="208181"/>
                </a:lnTo>
                <a:lnTo>
                  <a:pt x="141702" y="166518"/>
                </a:lnTo>
                <a:lnTo>
                  <a:pt x="177155" y="146989"/>
                </a:lnTo>
                <a:lnTo>
                  <a:pt x="216011" y="128407"/>
                </a:lnTo>
                <a:lnTo>
                  <a:pt x="258108" y="110832"/>
                </a:lnTo>
                <a:lnTo>
                  <a:pt x="303282" y="94323"/>
                </a:lnTo>
                <a:lnTo>
                  <a:pt x="351374" y="78939"/>
                </a:lnTo>
                <a:lnTo>
                  <a:pt x="402220" y="64740"/>
                </a:lnTo>
                <a:lnTo>
                  <a:pt x="455659" y="51784"/>
                </a:lnTo>
                <a:lnTo>
                  <a:pt x="511528" y="40130"/>
                </a:lnTo>
                <a:lnTo>
                  <a:pt x="569667" y="29838"/>
                </a:lnTo>
                <a:lnTo>
                  <a:pt x="629912" y="20967"/>
                </a:lnTo>
                <a:lnTo>
                  <a:pt x="692102" y="13577"/>
                </a:lnTo>
                <a:lnTo>
                  <a:pt x="756075" y="7726"/>
                </a:lnTo>
                <a:lnTo>
                  <a:pt x="821669" y="3473"/>
                </a:lnTo>
                <a:lnTo>
                  <a:pt x="888722" y="878"/>
                </a:lnTo>
                <a:lnTo>
                  <a:pt x="957072" y="0"/>
                </a:lnTo>
                <a:lnTo>
                  <a:pt x="1025421" y="878"/>
                </a:lnTo>
                <a:lnTo>
                  <a:pt x="1092474" y="3473"/>
                </a:lnTo>
                <a:lnTo>
                  <a:pt x="1158068" y="7726"/>
                </a:lnTo>
                <a:lnTo>
                  <a:pt x="1222041" y="13577"/>
                </a:lnTo>
                <a:lnTo>
                  <a:pt x="1284231" y="20967"/>
                </a:lnTo>
                <a:lnTo>
                  <a:pt x="1344476" y="29838"/>
                </a:lnTo>
                <a:lnTo>
                  <a:pt x="1402615" y="40130"/>
                </a:lnTo>
                <a:lnTo>
                  <a:pt x="1458484" y="51784"/>
                </a:lnTo>
                <a:lnTo>
                  <a:pt x="1511923" y="64740"/>
                </a:lnTo>
                <a:lnTo>
                  <a:pt x="1562769" y="78939"/>
                </a:lnTo>
                <a:lnTo>
                  <a:pt x="1610861" y="94323"/>
                </a:lnTo>
                <a:lnTo>
                  <a:pt x="1656035" y="110832"/>
                </a:lnTo>
                <a:lnTo>
                  <a:pt x="1698132" y="128407"/>
                </a:lnTo>
                <a:lnTo>
                  <a:pt x="1736988" y="146989"/>
                </a:lnTo>
                <a:lnTo>
                  <a:pt x="1772441" y="166518"/>
                </a:lnTo>
                <a:lnTo>
                  <a:pt x="1832492" y="208181"/>
                </a:lnTo>
                <a:lnTo>
                  <a:pt x="1876990" y="252925"/>
                </a:lnTo>
                <a:lnTo>
                  <a:pt x="1904639" y="300275"/>
                </a:lnTo>
                <a:lnTo>
                  <a:pt x="1914144" y="349758"/>
                </a:lnTo>
                <a:lnTo>
                  <a:pt x="1911740" y="374736"/>
                </a:lnTo>
                <a:lnTo>
                  <a:pt x="1893002" y="423211"/>
                </a:lnTo>
                <a:lnTo>
                  <a:pt x="1856766" y="469317"/>
                </a:lnTo>
                <a:lnTo>
                  <a:pt x="1804330" y="512580"/>
                </a:lnTo>
                <a:lnTo>
                  <a:pt x="1736988" y="552526"/>
                </a:lnTo>
                <a:lnTo>
                  <a:pt x="1698132" y="571108"/>
                </a:lnTo>
                <a:lnTo>
                  <a:pt x="1656035" y="588683"/>
                </a:lnTo>
                <a:lnTo>
                  <a:pt x="1610861" y="605192"/>
                </a:lnTo>
                <a:lnTo>
                  <a:pt x="1562769" y="620576"/>
                </a:lnTo>
                <a:lnTo>
                  <a:pt x="1511923" y="634775"/>
                </a:lnTo>
                <a:lnTo>
                  <a:pt x="1458484" y="647731"/>
                </a:lnTo>
                <a:lnTo>
                  <a:pt x="1402615" y="659385"/>
                </a:lnTo>
                <a:lnTo>
                  <a:pt x="1344476" y="669677"/>
                </a:lnTo>
                <a:lnTo>
                  <a:pt x="1284231" y="678548"/>
                </a:lnTo>
                <a:lnTo>
                  <a:pt x="1222041" y="685938"/>
                </a:lnTo>
                <a:lnTo>
                  <a:pt x="1158068" y="691789"/>
                </a:lnTo>
                <a:lnTo>
                  <a:pt x="1092474" y="696042"/>
                </a:lnTo>
                <a:lnTo>
                  <a:pt x="1025421" y="698637"/>
                </a:lnTo>
                <a:lnTo>
                  <a:pt x="957072" y="699516"/>
                </a:lnTo>
                <a:lnTo>
                  <a:pt x="888722" y="698637"/>
                </a:lnTo>
                <a:lnTo>
                  <a:pt x="821669" y="696042"/>
                </a:lnTo>
                <a:lnTo>
                  <a:pt x="756075" y="691789"/>
                </a:lnTo>
                <a:lnTo>
                  <a:pt x="692102" y="685938"/>
                </a:lnTo>
                <a:lnTo>
                  <a:pt x="629912" y="678548"/>
                </a:lnTo>
                <a:lnTo>
                  <a:pt x="569667" y="669677"/>
                </a:lnTo>
                <a:lnTo>
                  <a:pt x="511528" y="659385"/>
                </a:lnTo>
                <a:lnTo>
                  <a:pt x="455659" y="647731"/>
                </a:lnTo>
                <a:lnTo>
                  <a:pt x="402220" y="634775"/>
                </a:lnTo>
                <a:lnTo>
                  <a:pt x="351374" y="620576"/>
                </a:lnTo>
                <a:lnTo>
                  <a:pt x="303282" y="605192"/>
                </a:lnTo>
                <a:lnTo>
                  <a:pt x="258108" y="588683"/>
                </a:lnTo>
                <a:lnTo>
                  <a:pt x="216011" y="571108"/>
                </a:lnTo>
                <a:lnTo>
                  <a:pt x="177155" y="552526"/>
                </a:lnTo>
                <a:lnTo>
                  <a:pt x="141702" y="532997"/>
                </a:lnTo>
                <a:lnTo>
                  <a:pt x="81651" y="491334"/>
                </a:lnTo>
                <a:lnTo>
                  <a:pt x="37153" y="446590"/>
                </a:lnTo>
                <a:lnTo>
                  <a:pt x="9504" y="399240"/>
                </a:lnTo>
                <a:lnTo>
                  <a:pt x="0" y="3497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11249" y="2711957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人狼菜</a:t>
            </a:r>
            <a:r>
              <a:rPr sz="2800" b="1" spc="-10" dirty="0">
                <a:latin typeface="Arial"/>
                <a:cs typeface="Arial"/>
              </a:rPr>
              <a:t>|</a:t>
            </a:r>
            <a:r>
              <a:rPr sz="2800" b="1" spc="-5" dirty="0">
                <a:latin typeface="Arial"/>
                <a:cs typeface="Arial"/>
              </a:rPr>
              <a:t>|</a:t>
            </a:r>
            <a:r>
              <a:rPr sz="2800" b="1" spc="-5" dirty="0">
                <a:latin typeface="微软雅黑"/>
                <a:cs typeface="微软雅黑"/>
              </a:rPr>
              <a:t>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75232" y="3438144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957072" y="0"/>
                </a:moveTo>
                <a:lnTo>
                  <a:pt x="888722" y="878"/>
                </a:lnTo>
                <a:lnTo>
                  <a:pt x="821669" y="3473"/>
                </a:lnTo>
                <a:lnTo>
                  <a:pt x="756075" y="7726"/>
                </a:lnTo>
                <a:lnTo>
                  <a:pt x="692102" y="13577"/>
                </a:lnTo>
                <a:lnTo>
                  <a:pt x="629912" y="20967"/>
                </a:lnTo>
                <a:lnTo>
                  <a:pt x="569667" y="29838"/>
                </a:lnTo>
                <a:lnTo>
                  <a:pt x="511528" y="40130"/>
                </a:lnTo>
                <a:lnTo>
                  <a:pt x="455659" y="51784"/>
                </a:lnTo>
                <a:lnTo>
                  <a:pt x="402220" y="64740"/>
                </a:lnTo>
                <a:lnTo>
                  <a:pt x="351374" y="78939"/>
                </a:lnTo>
                <a:lnTo>
                  <a:pt x="303282" y="94323"/>
                </a:lnTo>
                <a:lnTo>
                  <a:pt x="258108" y="110832"/>
                </a:lnTo>
                <a:lnTo>
                  <a:pt x="216011" y="128407"/>
                </a:lnTo>
                <a:lnTo>
                  <a:pt x="177155" y="146989"/>
                </a:lnTo>
                <a:lnTo>
                  <a:pt x="141702" y="166518"/>
                </a:lnTo>
                <a:lnTo>
                  <a:pt x="81651" y="208181"/>
                </a:lnTo>
                <a:lnTo>
                  <a:pt x="37153" y="252925"/>
                </a:lnTo>
                <a:lnTo>
                  <a:pt x="9504" y="300275"/>
                </a:lnTo>
                <a:lnTo>
                  <a:pt x="0" y="349757"/>
                </a:lnTo>
                <a:lnTo>
                  <a:pt x="2403" y="374736"/>
                </a:lnTo>
                <a:lnTo>
                  <a:pt x="21141" y="423211"/>
                </a:lnTo>
                <a:lnTo>
                  <a:pt x="57377" y="469317"/>
                </a:lnTo>
                <a:lnTo>
                  <a:pt x="109813" y="512580"/>
                </a:lnTo>
                <a:lnTo>
                  <a:pt x="177155" y="552526"/>
                </a:lnTo>
                <a:lnTo>
                  <a:pt x="216011" y="571108"/>
                </a:lnTo>
                <a:lnTo>
                  <a:pt x="258108" y="588683"/>
                </a:lnTo>
                <a:lnTo>
                  <a:pt x="303282" y="605192"/>
                </a:lnTo>
                <a:lnTo>
                  <a:pt x="351374" y="620576"/>
                </a:lnTo>
                <a:lnTo>
                  <a:pt x="402220" y="634775"/>
                </a:lnTo>
                <a:lnTo>
                  <a:pt x="455659" y="647731"/>
                </a:lnTo>
                <a:lnTo>
                  <a:pt x="511528" y="659385"/>
                </a:lnTo>
                <a:lnTo>
                  <a:pt x="569667" y="669677"/>
                </a:lnTo>
                <a:lnTo>
                  <a:pt x="629912" y="678548"/>
                </a:lnTo>
                <a:lnTo>
                  <a:pt x="692102" y="685938"/>
                </a:lnTo>
                <a:lnTo>
                  <a:pt x="756075" y="691789"/>
                </a:lnTo>
                <a:lnTo>
                  <a:pt x="821669" y="696042"/>
                </a:lnTo>
                <a:lnTo>
                  <a:pt x="888722" y="698637"/>
                </a:lnTo>
                <a:lnTo>
                  <a:pt x="957072" y="699515"/>
                </a:lnTo>
                <a:lnTo>
                  <a:pt x="1025421" y="698637"/>
                </a:lnTo>
                <a:lnTo>
                  <a:pt x="1092474" y="696042"/>
                </a:lnTo>
                <a:lnTo>
                  <a:pt x="1158068" y="691789"/>
                </a:lnTo>
                <a:lnTo>
                  <a:pt x="1222041" y="685938"/>
                </a:lnTo>
                <a:lnTo>
                  <a:pt x="1284231" y="678548"/>
                </a:lnTo>
                <a:lnTo>
                  <a:pt x="1344476" y="669677"/>
                </a:lnTo>
                <a:lnTo>
                  <a:pt x="1402615" y="659385"/>
                </a:lnTo>
                <a:lnTo>
                  <a:pt x="1458484" y="647731"/>
                </a:lnTo>
                <a:lnTo>
                  <a:pt x="1511923" y="634775"/>
                </a:lnTo>
                <a:lnTo>
                  <a:pt x="1562769" y="620576"/>
                </a:lnTo>
                <a:lnTo>
                  <a:pt x="1610861" y="605192"/>
                </a:lnTo>
                <a:lnTo>
                  <a:pt x="1656035" y="588683"/>
                </a:lnTo>
                <a:lnTo>
                  <a:pt x="1698132" y="571108"/>
                </a:lnTo>
                <a:lnTo>
                  <a:pt x="1736988" y="552526"/>
                </a:lnTo>
                <a:lnTo>
                  <a:pt x="1772441" y="532997"/>
                </a:lnTo>
                <a:lnTo>
                  <a:pt x="1832492" y="491334"/>
                </a:lnTo>
                <a:lnTo>
                  <a:pt x="1876990" y="446590"/>
                </a:lnTo>
                <a:lnTo>
                  <a:pt x="1904639" y="399240"/>
                </a:lnTo>
                <a:lnTo>
                  <a:pt x="1914144" y="349757"/>
                </a:lnTo>
                <a:lnTo>
                  <a:pt x="1911740" y="324779"/>
                </a:lnTo>
                <a:lnTo>
                  <a:pt x="1893002" y="276304"/>
                </a:lnTo>
                <a:lnTo>
                  <a:pt x="1856766" y="230198"/>
                </a:lnTo>
                <a:lnTo>
                  <a:pt x="1804330" y="186935"/>
                </a:lnTo>
                <a:lnTo>
                  <a:pt x="1736988" y="146989"/>
                </a:lnTo>
                <a:lnTo>
                  <a:pt x="1698132" y="128407"/>
                </a:lnTo>
                <a:lnTo>
                  <a:pt x="1656035" y="110832"/>
                </a:lnTo>
                <a:lnTo>
                  <a:pt x="1610861" y="94323"/>
                </a:lnTo>
                <a:lnTo>
                  <a:pt x="1562769" y="78939"/>
                </a:lnTo>
                <a:lnTo>
                  <a:pt x="1511923" y="64740"/>
                </a:lnTo>
                <a:lnTo>
                  <a:pt x="1458484" y="51784"/>
                </a:lnTo>
                <a:lnTo>
                  <a:pt x="1402615" y="40130"/>
                </a:lnTo>
                <a:lnTo>
                  <a:pt x="1344476" y="29838"/>
                </a:lnTo>
                <a:lnTo>
                  <a:pt x="1284231" y="20967"/>
                </a:lnTo>
                <a:lnTo>
                  <a:pt x="1222041" y="13577"/>
                </a:lnTo>
                <a:lnTo>
                  <a:pt x="1158068" y="7726"/>
                </a:lnTo>
                <a:lnTo>
                  <a:pt x="1092474" y="3473"/>
                </a:lnTo>
                <a:lnTo>
                  <a:pt x="1025421" y="878"/>
                </a:lnTo>
                <a:lnTo>
                  <a:pt x="957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75232" y="3438144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0" y="349757"/>
                </a:moveTo>
                <a:lnTo>
                  <a:pt x="9504" y="300275"/>
                </a:lnTo>
                <a:lnTo>
                  <a:pt x="37153" y="252925"/>
                </a:lnTo>
                <a:lnTo>
                  <a:pt x="81651" y="208181"/>
                </a:lnTo>
                <a:lnTo>
                  <a:pt x="141702" y="166518"/>
                </a:lnTo>
                <a:lnTo>
                  <a:pt x="177155" y="146989"/>
                </a:lnTo>
                <a:lnTo>
                  <a:pt x="216011" y="128407"/>
                </a:lnTo>
                <a:lnTo>
                  <a:pt x="258108" y="110832"/>
                </a:lnTo>
                <a:lnTo>
                  <a:pt x="303282" y="94323"/>
                </a:lnTo>
                <a:lnTo>
                  <a:pt x="351374" y="78939"/>
                </a:lnTo>
                <a:lnTo>
                  <a:pt x="402220" y="64740"/>
                </a:lnTo>
                <a:lnTo>
                  <a:pt x="455659" y="51784"/>
                </a:lnTo>
                <a:lnTo>
                  <a:pt x="511528" y="40130"/>
                </a:lnTo>
                <a:lnTo>
                  <a:pt x="569667" y="29838"/>
                </a:lnTo>
                <a:lnTo>
                  <a:pt x="629912" y="20967"/>
                </a:lnTo>
                <a:lnTo>
                  <a:pt x="692102" y="13577"/>
                </a:lnTo>
                <a:lnTo>
                  <a:pt x="756075" y="7726"/>
                </a:lnTo>
                <a:lnTo>
                  <a:pt x="821669" y="3473"/>
                </a:lnTo>
                <a:lnTo>
                  <a:pt x="888722" y="878"/>
                </a:lnTo>
                <a:lnTo>
                  <a:pt x="957072" y="0"/>
                </a:lnTo>
                <a:lnTo>
                  <a:pt x="1025421" y="878"/>
                </a:lnTo>
                <a:lnTo>
                  <a:pt x="1092474" y="3473"/>
                </a:lnTo>
                <a:lnTo>
                  <a:pt x="1158068" y="7726"/>
                </a:lnTo>
                <a:lnTo>
                  <a:pt x="1222041" y="13577"/>
                </a:lnTo>
                <a:lnTo>
                  <a:pt x="1284231" y="20967"/>
                </a:lnTo>
                <a:lnTo>
                  <a:pt x="1344476" y="29838"/>
                </a:lnTo>
                <a:lnTo>
                  <a:pt x="1402615" y="40130"/>
                </a:lnTo>
                <a:lnTo>
                  <a:pt x="1458484" y="51784"/>
                </a:lnTo>
                <a:lnTo>
                  <a:pt x="1511923" y="64740"/>
                </a:lnTo>
                <a:lnTo>
                  <a:pt x="1562769" y="78939"/>
                </a:lnTo>
                <a:lnTo>
                  <a:pt x="1610861" y="94323"/>
                </a:lnTo>
                <a:lnTo>
                  <a:pt x="1656035" y="110832"/>
                </a:lnTo>
                <a:lnTo>
                  <a:pt x="1698132" y="128407"/>
                </a:lnTo>
                <a:lnTo>
                  <a:pt x="1736988" y="146989"/>
                </a:lnTo>
                <a:lnTo>
                  <a:pt x="1772441" y="166518"/>
                </a:lnTo>
                <a:lnTo>
                  <a:pt x="1832492" y="208181"/>
                </a:lnTo>
                <a:lnTo>
                  <a:pt x="1876990" y="252925"/>
                </a:lnTo>
                <a:lnTo>
                  <a:pt x="1904639" y="300275"/>
                </a:lnTo>
                <a:lnTo>
                  <a:pt x="1914144" y="349757"/>
                </a:lnTo>
                <a:lnTo>
                  <a:pt x="1911740" y="374736"/>
                </a:lnTo>
                <a:lnTo>
                  <a:pt x="1893002" y="423211"/>
                </a:lnTo>
                <a:lnTo>
                  <a:pt x="1856766" y="469317"/>
                </a:lnTo>
                <a:lnTo>
                  <a:pt x="1804330" y="512580"/>
                </a:lnTo>
                <a:lnTo>
                  <a:pt x="1736988" y="552526"/>
                </a:lnTo>
                <a:lnTo>
                  <a:pt x="1698132" y="571108"/>
                </a:lnTo>
                <a:lnTo>
                  <a:pt x="1656035" y="588683"/>
                </a:lnTo>
                <a:lnTo>
                  <a:pt x="1610861" y="605192"/>
                </a:lnTo>
                <a:lnTo>
                  <a:pt x="1562769" y="620576"/>
                </a:lnTo>
                <a:lnTo>
                  <a:pt x="1511923" y="634775"/>
                </a:lnTo>
                <a:lnTo>
                  <a:pt x="1458484" y="647731"/>
                </a:lnTo>
                <a:lnTo>
                  <a:pt x="1402615" y="659385"/>
                </a:lnTo>
                <a:lnTo>
                  <a:pt x="1344476" y="669677"/>
                </a:lnTo>
                <a:lnTo>
                  <a:pt x="1284231" y="678548"/>
                </a:lnTo>
                <a:lnTo>
                  <a:pt x="1222041" y="685938"/>
                </a:lnTo>
                <a:lnTo>
                  <a:pt x="1158068" y="691789"/>
                </a:lnTo>
                <a:lnTo>
                  <a:pt x="1092474" y="696042"/>
                </a:lnTo>
                <a:lnTo>
                  <a:pt x="1025421" y="698637"/>
                </a:lnTo>
                <a:lnTo>
                  <a:pt x="957072" y="699515"/>
                </a:lnTo>
                <a:lnTo>
                  <a:pt x="888722" y="698637"/>
                </a:lnTo>
                <a:lnTo>
                  <a:pt x="821669" y="696042"/>
                </a:lnTo>
                <a:lnTo>
                  <a:pt x="756075" y="691789"/>
                </a:lnTo>
                <a:lnTo>
                  <a:pt x="692102" y="685938"/>
                </a:lnTo>
                <a:lnTo>
                  <a:pt x="629912" y="678548"/>
                </a:lnTo>
                <a:lnTo>
                  <a:pt x="569667" y="669677"/>
                </a:lnTo>
                <a:lnTo>
                  <a:pt x="511528" y="659385"/>
                </a:lnTo>
                <a:lnTo>
                  <a:pt x="455659" y="647731"/>
                </a:lnTo>
                <a:lnTo>
                  <a:pt x="402220" y="634775"/>
                </a:lnTo>
                <a:lnTo>
                  <a:pt x="351374" y="620576"/>
                </a:lnTo>
                <a:lnTo>
                  <a:pt x="303282" y="605192"/>
                </a:lnTo>
                <a:lnTo>
                  <a:pt x="258108" y="588683"/>
                </a:lnTo>
                <a:lnTo>
                  <a:pt x="216011" y="571108"/>
                </a:lnTo>
                <a:lnTo>
                  <a:pt x="177155" y="552526"/>
                </a:lnTo>
                <a:lnTo>
                  <a:pt x="141702" y="532997"/>
                </a:lnTo>
                <a:lnTo>
                  <a:pt x="81651" y="491334"/>
                </a:lnTo>
                <a:lnTo>
                  <a:pt x="37153" y="446590"/>
                </a:lnTo>
                <a:lnTo>
                  <a:pt x="9504" y="399240"/>
                </a:lnTo>
                <a:lnTo>
                  <a:pt x="0" y="3497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11249" y="3586734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人羊菜</a:t>
            </a:r>
            <a:r>
              <a:rPr sz="2800" b="1" spc="-10" dirty="0">
                <a:latin typeface="Arial"/>
                <a:cs typeface="Arial"/>
              </a:rPr>
              <a:t>|</a:t>
            </a:r>
            <a:r>
              <a:rPr sz="2800" b="1" spc="-5" dirty="0">
                <a:latin typeface="Arial"/>
                <a:cs typeface="Arial"/>
              </a:rPr>
              <a:t>|</a:t>
            </a:r>
            <a:r>
              <a:rPr sz="2800" b="1" spc="-5" dirty="0">
                <a:latin typeface="微软雅黑"/>
                <a:cs typeface="微软雅黑"/>
              </a:rPr>
              <a:t>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75232" y="4488179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957072" y="0"/>
                </a:moveTo>
                <a:lnTo>
                  <a:pt x="888722" y="878"/>
                </a:lnTo>
                <a:lnTo>
                  <a:pt x="821669" y="3473"/>
                </a:lnTo>
                <a:lnTo>
                  <a:pt x="756075" y="7726"/>
                </a:lnTo>
                <a:lnTo>
                  <a:pt x="692102" y="13577"/>
                </a:lnTo>
                <a:lnTo>
                  <a:pt x="629912" y="20967"/>
                </a:lnTo>
                <a:lnTo>
                  <a:pt x="569667" y="29838"/>
                </a:lnTo>
                <a:lnTo>
                  <a:pt x="511528" y="40130"/>
                </a:lnTo>
                <a:lnTo>
                  <a:pt x="455659" y="51784"/>
                </a:lnTo>
                <a:lnTo>
                  <a:pt x="402220" y="64740"/>
                </a:lnTo>
                <a:lnTo>
                  <a:pt x="351374" y="78939"/>
                </a:lnTo>
                <a:lnTo>
                  <a:pt x="303282" y="94323"/>
                </a:lnTo>
                <a:lnTo>
                  <a:pt x="258108" y="110832"/>
                </a:lnTo>
                <a:lnTo>
                  <a:pt x="216011" y="128407"/>
                </a:lnTo>
                <a:lnTo>
                  <a:pt x="177155" y="146989"/>
                </a:lnTo>
                <a:lnTo>
                  <a:pt x="141702" y="166518"/>
                </a:lnTo>
                <a:lnTo>
                  <a:pt x="81651" y="208181"/>
                </a:lnTo>
                <a:lnTo>
                  <a:pt x="37153" y="252925"/>
                </a:lnTo>
                <a:lnTo>
                  <a:pt x="9504" y="300275"/>
                </a:lnTo>
                <a:lnTo>
                  <a:pt x="0" y="349758"/>
                </a:lnTo>
                <a:lnTo>
                  <a:pt x="2403" y="374736"/>
                </a:lnTo>
                <a:lnTo>
                  <a:pt x="21141" y="423211"/>
                </a:lnTo>
                <a:lnTo>
                  <a:pt x="57377" y="469317"/>
                </a:lnTo>
                <a:lnTo>
                  <a:pt x="109813" y="512580"/>
                </a:lnTo>
                <a:lnTo>
                  <a:pt x="177155" y="552526"/>
                </a:lnTo>
                <a:lnTo>
                  <a:pt x="216011" y="571108"/>
                </a:lnTo>
                <a:lnTo>
                  <a:pt x="258108" y="588683"/>
                </a:lnTo>
                <a:lnTo>
                  <a:pt x="303282" y="605192"/>
                </a:lnTo>
                <a:lnTo>
                  <a:pt x="351374" y="620576"/>
                </a:lnTo>
                <a:lnTo>
                  <a:pt x="402220" y="634775"/>
                </a:lnTo>
                <a:lnTo>
                  <a:pt x="455659" y="647731"/>
                </a:lnTo>
                <a:lnTo>
                  <a:pt x="511528" y="659385"/>
                </a:lnTo>
                <a:lnTo>
                  <a:pt x="569667" y="669677"/>
                </a:lnTo>
                <a:lnTo>
                  <a:pt x="629912" y="678548"/>
                </a:lnTo>
                <a:lnTo>
                  <a:pt x="692102" y="685938"/>
                </a:lnTo>
                <a:lnTo>
                  <a:pt x="756075" y="691789"/>
                </a:lnTo>
                <a:lnTo>
                  <a:pt x="821669" y="696042"/>
                </a:lnTo>
                <a:lnTo>
                  <a:pt x="888722" y="698637"/>
                </a:lnTo>
                <a:lnTo>
                  <a:pt x="957072" y="699516"/>
                </a:lnTo>
                <a:lnTo>
                  <a:pt x="1025421" y="698637"/>
                </a:lnTo>
                <a:lnTo>
                  <a:pt x="1092474" y="696042"/>
                </a:lnTo>
                <a:lnTo>
                  <a:pt x="1158068" y="691789"/>
                </a:lnTo>
                <a:lnTo>
                  <a:pt x="1222041" y="685938"/>
                </a:lnTo>
                <a:lnTo>
                  <a:pt x="1284231" y="678548"/>
                </a:lnTo>
                <a:lnTo>
                  <a:pt x="1344476" y="669677"/>
                </a:lnTo>
                <a:lnTo>
                  <a:pt x="1402615" y="659385"/>
                </a:lnTo>
                <a:lnTo>
                  <a:pt x="1458484" y="647731"/>
                </a:lnTo>
                <a:lnTo>
                  <a:pt x="1511923" y="634775"/>
                </a:lnTo>
                <a:lnTo>
                  <a:pt x="1562769" y="620576"/>
                </a:lnTo>
                <a:lnTo>
                  <a:pt x="1610861" y="605192"/>
                </a:lnTo>
                <a:lnTo>
                  <a:pt x="1656035" y="588683"/>
                </a:lnTo>
                <a:lnTo>
                  <a:pt x="1698132" y="571108"/>
                </a:lnTo>
                <a:lnTo>
                  <a:pt x="1736988" y="552526"/>
                </a:lnTo>
                <a:lnTo>
                  <a:pt x="1772441" y="532997"/>
                </a:lnTo>
                <a:lnTo>
                  <a:pt x="1832492" y="491334"/>
                </a:lnTo>
                <a:lnTo>
                  <a:pt x="1876990" y="446590"/>
                </a:lnTo>
                <a:lnTo>
                  <a:pt x="1904639" y="399240"/>
                </a:lnTo>
                <a:lnTo>
                  <a:pt x="1914144" y="349758"/>
                </a:lnTo>
                <a:lnTo>
                  <a:pt x="1911740" y="324779"/>
                </a:lnTo>
                <a:lnTo>
                  <a:pt x="1893002" y="276304"/>
                </a:lnTo>
                <a:lnTo>
                  <a:pt x="1856766" y="230198"/>
                </a:lnTo>
                <a:lnTo>
                  <a:pt x="1804330" y="186935"/>
                </a:lnTo>
                <a:lnTo>
                  <a:pt x="1736988" y="146989"/>
                </a:lnTo>
                <a:lnTo>
                  <a:pt x="1698132" y="128407"/>
                </a:lnTo>
                <a:lnTo>
                  <a:pt x="1656035" y="110832"/>
                </a:lnTo>
                <a:lnTo>
                  <a:pt x="1610861" y="94323"/>
                </a:lnTo>
                <a:lnTo>
                  <a:pt x="1562769" y="78939"/>
                </a:lnTo>
                <a:lnTo>
                  <a:pt x="1511923" y="64740"/>
                </a:lnTo>
                <a:lnTo>
                  <a:pt x="1458484" y="51784"/>
                </a:lnTo>
                <a:lnTo>
                  <a:pt x="1402615" y="40130"/>
                </a:lnTo>
                <a:lnTo>
                  <a:pt x="1344476" y="29838"/>
                </a:lnTo>
                <a:lnTo>
                  <a:pt x="1284231" y="20967"/>
                </a:lnTo>
                <a:lnTo>
                  <a:pt x="1222041" y="13577"/>
                </a:lnTo>
                <a:lnTo>
                  <a:pt x="1158068" y="7726"/>
                </a:lnTo>
                <a:lnTo>
                  <a:pt x="1092474" y="3473"/>
                </a:lnTo>
                <a:lnTo>
                  <a:pt x="1025421" y="878"/>
                </a:lnTo>
                <a:lnTo>
                  <a:pt x="957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5232" y="4488179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0" y="349758"/>
                </a:moveTo>
                <a:lnTo>
                  <a:pt x="9504" y="300275"/>
                </a:lnTo>
                <a:lnTo>
                  <a:pt x="37153" y="252925"/>
                </a:lnTo>
                <a:lnTo>
                  <a:pt x="81651" y="208181"/>
                </a:lnTo>
                <a:lnTo>
                  <a:pt x="141702" y="166518"/>
                </a:lnTo>
                <a:lnTo>
                  <a:pt x="177155" y="146989"/>
                </a:lnTo>
                <a:lnTo>
                  <a:pt x="216011" y="128407"/>
                </a:lnTo>
                <a:lnTo>
                  <a:pt x="258108" y="110832"/>
                </a:lnTo>
                <a:lnTo>
                  <a:pt x="303282" y="94323"/>
                </a:lnTo>
                <a:lnTo>
                  <a:pt x="351374" y="78939"/>
                </a:lnTo>
                <a:lnTo>
                  <a:pt x="402220" y="64740"/>
                </a:lnTo>
                <a:lnTo>
                  <a:pt x="455659" y="51784"/>
                </a:lnTo>
                <a:lnTo>
                  <a:pt x="511528" y="40130"/>
                </a:lnTo>
                <a:lnTo>
                  <a:pt x="569667" y="29838"/>
                </a:lnTo>
                <a:lnTo>
                  <a:pt x="629912" y="20967"/>
                </a:lnTo>
                <a:lnTo>
                  <a:pt x="692102" y="13577"/>
                </a:lnTo>
                <a:lnTo>
                  <a:pt x="756075" y="7726"/>
                </a:lnTo>
                <a:lnTo>
                  <a:pt x="821669" y="3473"/>
                </a:lnTo>
                <a:lnTo>
                  <a:pt x="888722" y="878"/>
                </a:lnTo>
                <a:lnTo>
                  <a:pt x="957072" y="0"/>
                </a:lnTo>
                <a:lnTo>
                  <a:pt x="1025421" y="878"/>
                </a:lnTo>
                <a:lnTo>
                  <a:pt x="1092474" y="3473"/>
                </a:lnTo>
                <a:lnTo>
                  <a:pt x="1158068" y="7726"/>
                </a:lnTo>
                <a:lnTo>
                  <a:pt x="1222041" y="13577"/>
                </a:lnTo>
                <a:lnTo>
                  <a:pt x="1284231" y="20967"/>
                </a:lnTo>
                <a:lnTo>
                  <a:pt x="1344476" y="29838"/>
                </a:lnTo>
                <a:lnTo>
                  <a:pt x="1402615" y="40130"/>
                </a:lnTo>
                <a:lnTo>
                  <a:pt x="1458484" y="51784"/>
                </a:lnTo>
                <a:lnTo>
                  <a:pt x="1511923" y="64740"/>
                </a:lnTo>
                <a:lnTo>
                  <a:pt x="1562769" y="78939"/>
                </a:lnTo>
                <a:lnTo>
                  <a:pt x="1610861" y="94323"/>
                </a:lnTo>
                <a:lnTo>
                  <a:pt x="1656035" y="110832"/>
                </a:lnTo>
                <a:lnTo>
                  <a:pt x="1698132" y="128407"/>
                </a:lnTo>
                <a:lnTo>
                  <a:pt x="1736988" y="146989"/>
                </a:lnTo>
                <a:lnTo>
                  <a:pt x="1772441" y="166518"/>
                </a:lnTo>
                <a:lnTo>
                  <a:pt x="1832492" y="208181"/>
                </a:lnTo>
                <a:lnTo>
                  <a:pt x="1876990" y="252925"/>
                </a:lnTo>
                <a:lnTo>
                  <a:pt x="1904639" y="300275"/>
                </a:lnTo>
                <a:lnTo>
                  <a:pt x="1914144" y="349758"/>
                </a:lnTo>
                <a:lnTo>
                  <a:pt x="1911740" y="374736"/>
                </a:lnTo>
                <a:lnTo>
                  <a:pt x="1893002" y="423211"/>
                </a:lnTo>
                <a:lnTo>
                  <a:pt x="1856766" y="469317"/>
                </a:lnTo>
                <a:lnTo>
                  <a:pt x="1804330" y="512580"/>
                </a:lnTo>
                <a:lnTo>
                  <a:pt x="1736988" y="552526"/>
                </a:lnTo>
                <a:lnTo>
                  <a:pt x="1698132" y="571108"/>
                </a:lnTo>
                <a:lnTo>
                  <a:pt x="1656035" y="588683"/>
                </a:lnTo>
                <a:lnTo>
                  <a:pt x="1610861" y="605192"/>
                </a:lnTo>
                <a:lnTo>
                  <a:pt x="1562769" y="620576"/>
                </a:lnTo>
                <a:lnTo>
                  <a:pt x="1511923" y="634775"/>
                </a:lnTo>
                <a:lnTo>
                  <a:pt x="1458484" y="647731"/>
                </a:lnTo>
                <a:lnTo>
                  <a:pt x="1402615" y="659385"/>
                </a:lnTo>
                <a:lnTo>
                  <a:pt x="1344476" y="669677"/>
                </a:lnTo>
                <a:lnTo>
                  <a:pt x="1284231" y="678548"/>
                </a:lnTo>
                <a:lnTo>
                  <a:pt x="1222041" y="685938"/>
                </a:lnTo>
                <a:lnTo>
                  <a:pt x="1158068" y="691789"/>
                </a:lnTo>
                <a:lnTo>
                  <a:pt x="1092474" y="696042"/>
                </a:lnTo>
                <a:lnTo>
                  <a:pt x="1025421" y="698637"/>
                </a:lnTo>
                <a:lnTo>
                  <a:pt x="957072" y="699516"/>
                </a:lnTo>
                <a:lnTo>
                  <a:pt x="888722" y="698637"/>
                </a:lnTo>
                <a:lnTo>
                  <a:pt x="821669" y="696042"/>
                </a:lnTo>
                <a:lnTo>
                  <a:pt x="756075" y="691789"/>
                </a:lnTo>
                <a:lnTo>
                  <a:pt x="692102" y="685938"/>
                </a:lnTo>
                <a:lnTo>
                  <a:pt x="629912" y="678548"/>
                </a:lnTo>
                <a:lnTo>
                  <a:pt x="569667" y="669677"/>
                </a:lnTo>
                <a:lnTo>
                  <a:pt x="511528" y="659385"/>
                </a:lnTo>
                <a:lnTo>
                  <a:pt x="455659" y="647731"/>
                </a:lnTo>
                <a:lnTo>
                  <a:pt x="402220" y="634775"/>
                </a:lnTo>
                <a:lnTo>
                  <a:pt x="351374" y="620576"/>
                </a:lnTo>
                <a:lnTo>
                  <a:pt x="303282" y="605192"/>
                </a:lnTo>
                <a:lnTo>
                  <a:pt x="258108" y="588683"/>
                </a:lnTo>
                <a:lnTo>
                  <a:pt x="216011" y="571108"/>
                </a:lnTo>
                <a:lnTo>
                  <a:pt x="177155" y="552526"/>
                </a:lnTo>
                <a:lnTo>
                  <a:pt x="141702" y="532997"/>
                </a:lnTo>
                <a:lnTo>
                  <a:pt x="81651" y="491334"/>
                </a:lnTo>
                <a:lnTo>
                  <a:pt x="37153" y="446590"/>
                </a:lnTo>
                <a:lnTo>
                  <a:pt x="9504" y="399240"/>
                </a:lnTo>
                <a:lnTo>
                  <a:pt x="0" y="3497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11249" y="4636973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人狼羊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spc="-5" dirty="0">
                <a:latin typeface="微软雅黑"/>
                <a:cs typeface="微软雅黑"/>
              </a:rPr>
              <a:t>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75232" y="5480303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957072" y="0"/>
                </a:moveTo>
                <a:lnTo>
                  <a:pt x="888722" y="878"/>
                </a:lnTo>
                <a:lnTo>
                  <a:pt x="821669" y="3473"/>
                </a:lnTo>
                <a:lnTo>
                  <a:pt x="756075" y="7726"/>
                </a:lnTo>
                <a:lnTo>
                  <a:pt x="692102" y="13577"/>
                </a:lnTo>
                <a:lnTo>
                  <a:pt x="629912" y="20967"/>
                </a:lnTo>
                <a:lnTo>
                  <a:pt x="569667" y="29838"/>
                </a:lnTo>
                <a:lnTo>
                  <a:pt x="511528" y="40130"/>
                </a:lnTo>
                <a:lnTo>
                  <a:pt x="455659" y="51784"/>
                </a:lnTo>
                <a:lnTo>
                  <a:pt x="402220" y="64740"/>
                </a:lnTo>
                <a:lnTo>
                  <a:pt x="351374" y="78939"/>
                </a:lnTo>
                <a:lnTo>
                  <a:pt x="303282" y="94323"/>
                </a:lnTo>
                <a:lnTo>
                  <a:pt x="258108" y="110832"/>
                </a:lnTo>
                <a:lnTo>
                  <a:pt x="216011" y="128407"/>
                </a:lnTo>
                <a:lnTo>
                  <a:pt x="177155" y="146989"/>
                </a:lnTo>
                <a:lnTo>
                  <a:pt x="141702" y="166518"/>
                </a:lnTo>
                <a:lnTo>
                  <a:pt x="81651" y="208181"/>
                </a:lnTo>
                <a:lnTo>
                  <a:pt x="37153" y="252925"/>
                </a:lnTo>
                <a:lnTo>
                  <a:pt x="9504" y="300275"/>
                </a:lnTo>
                <a:lnTo>
                  <a:pt x="0" y="349758"/>
                </a:lnTo>
                <a:lnTo>
                  <a:pt x="2403" y="374736"/>
                </a:lnTo>
                <a:lnTo>
                  <a:pt x="21141" y="423211"/>
                </a:lnTo>
                <a:lnTo>
                  <a:pt x="57377" y="469317"/>
                </a:lnTo>
                <a:lnTo>
                  <a:pt x="109813" y="512580"/>
                </a:lnTo>
                <a:lnTo>
                  <a:pt x="177155" y="552526"/>
                </a:lnTo>
                <a:lnTo>
                  <a:pt x="216011" y="571108"/>
                </a:lnTo>
                <a:lnTo>
                  <a:pt x="258108" y="588683"/>
                </a:lnTo>
                <a:lnTo>
                  <a:pt x="303282" y="605192"/>
                </a:lnTo>
                <a:lnTo>
                  <a:pt x="351374" y="620576"/>
                </a:lnTo>
                <a:lnTo>
                  <a:pt x="402220" y="634775"/>
                </a:lnTo>
                <a:lnTo>
                  <a:pt x="455659" y="647731"/>
                </a:lnTo>
                <a:lnTo>
                  <a:pt x="511528" y="659385"/>
                </a:lnTo>
                <a:lnTo>
                  <a:pt x="569667" y="669677"/>
                </a:lnTo>
                <a:lnTo>
                  <a:pt x="629912" y="678548"/>
                </a:lnTo>
                <a:lnTo>
                  <a:pt x="692102" y="685938"/>
                </a:lnTo>
                <a:lnTo>
                  <a:pt x="756075" y="691789"/>
                </a:lnTo>
                <a:lnTo>
                  <a:pt x="821669" y="696042"/>
                </a:lnTo>
                <a:lnTo>
                  <a:pt x="888722" y="698637"/>
                </a:lnTo>
                <a:lnTo>
                  <a:pt x="957072" y="699516"/>
                </a:lnTo>
                <a:lnTo>
                  <a:pt x="1025421" y="698637"/>
                </a:lnTo>
                <a:lnTo>
                  <a:pt x="1092474" y="696042"/>
                </a:lnTo>
                <a:lnTo>
                  <a:pt x="1158068" y="691789"/>
                </a:lnTo>
                <a:lnTo>
                  <a:pt x="1222041" y="685938"/>
                </a:lnTo>
                <a:lnTo>
                  <a:pt x="1284231" y="678548"/>
                </a:lnTo>
                <a:lnTo>
                  <a:pt x="1344476" y="669677"/>
                </a:lnTo>
                <a:lnTo>
                  <a:pt x="1402615" y="659385"/>
                </a:lnTo>
                <a:lnTo>
                  <a:pt x="1458484" y="647731"/>
                </a:lnTo>
                <a:lnTo>
                  <a:pt x="1511923" y="634775"/>
                </a:lnTo>
                <a:lnTo>
                  <a:pt x="1562769" y="620576"/>
                </a:lnTo>
                <a:lnTo>
                  <a:pt x="1610861" y="605192"/>
                </a:lnTo>
                <a:lnTo>
                  <a:pt x="1656035" y="588683"/>
                </a:lnTo>
                <a:lnTo>
                  <a:pt x="1698132" y="571108"/>
                </a:lnTo>
                <a:lnTo>
                  <a:pt x="1736988" y="552526"/>
                </a:lnTo>
                <a:lnTo>
                  <a:pt x="1772441" y="532997"/>
                </a:lnTo>
                <a:lnTo>
                  <a:pt x="1832492" y="491334"/>
                </a:lnTo>
                <a:lnTo>
                  <a:pt x="1876990" y="446590"/>
                </a:lnTo>
                <a:lnTo>
                  <a:pt x="1904639" y="399240"/>
                </a:lnTo>
                <a:lnTo>
                  <a:pt x="1914144" y="349758"/>
                </a:lnTo>
                <a:lnTo>
                  <a:pt x="1911740" y="324779"/>
                </a:lnTo>
                <a:lnTo>
                  <a:pt x="1893002" y="276304"/>
                </a:lnTo>
                <a:lnTo>
                  <a:pt x="1856766" y="230198"/>
                </a:lnTo>
                <a:lnTo>
                  <a:pt x="1804330" y="186935"/>
                </a:lnTo>
                <a:lnTo>
                  <a:pt x="1736988" y="146989"/>
                </a:lnTo>
                <a:lnTo>
                  <a:pt x="1698132" y="128407"/>
                </a:lnTo>
                <a:lnTo>
                  <a:pt x="1656035" y="110832"/>
                </a:lnTo>
                <a:lnTo>
                  <a:pt x="1610861" y="94323"/>
                </a:lnTo>
                <a:lnTo>
                  <a:pt x="1562769" y="78939"/>
                </a:lnTo>
                <a:lnTo>
                  <a:pt x="1511923" y="64740"/>
                </a:lnTo>
                <a:lnTo>
                  <a:pt x="1458484" y="51784"/>
                </a:lnTo>
                <a:lnTo>
                  <a:pt x="1402615" y="40130"/>
                </a:lnTo>
                <a:lnTo>
                  <a:pt x="1344476" y="29838"/>
                </a:lnTo>
                <a:lnTo>
                  <a:pt x="1284231" y="20967"/>
                </a:lnTo>
                <a:lnTo>
                  <a:pt x="1222041" y="13577"/>
                </a:lnTo>
                <a:lnTo>
                  <a:pt x="1158068" y="7726"/>
                </a:lnTo>
                <a:lnTo>
                  <a:pt x="1092474" y="3473"/>
                </a:lnTo>
                <a:lnTo>
                  <a:pt x="1025421" y="878"/>
                </a:lnTo>
                <a:lnTo>
                  <a:pt x="957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75232" y="5480303"/>
            <a:ext cx="1914525" cy="699770"/>
          </a:xfrm>
          <a:custGeom>
            <a:avLst/>
            <a:gdLst/>
            <a:ahLst/>
            <a:cxnLst/>
            <a:rect l="l" t="t" r="r" b="b"/>
            <a:pathLst>
              <a:path w="1914525" h="699770">
                <a:moveTo>
                  <a:pt x="0" y="349758"/>
                </a:moveTo>
                <a:lnTo>
                  <a:pt x="9504" y="300275"/>
                </a:lnTo>
                <a:lnTo>
                  <a:pt x="37153" y="252925"/>
                </a:lnTo>
                <a:lnTo>
                  <a:pt x="81651" y="208181"/>
                </a:lnTo>
                <a:lnTo>
                  <a:pt x="141702" y="166518"/>
                </a:lnTo>
                <a:lnTo>
                  <a:pt x="177155" y="146989"/>
                </a:lnTo>
                <a:lnTo>
                  <a:pt x="216011" y="128407"/>
                </a:lnTo>
                <a:lnTo>
                  <a:pt x="258108" y="110832"/>
                </a:lnTo>
                <a:lnTo>
                  <a:pt x="303282" y="94323"/>
                </a:lnTo>
                <a:lnTo>
                  <a:pt x="351374" y="78939"/>
                </a:lnTo>
                <a:lnTo>
                  <a:pt x="402220" y="64740"/>
                </a:lnTo>
                <a:lnTo>
                  <a:pt x="455659" y="51784"/>
                </a:lnTo>
                <a:lnTo>
                  <a:pt x="511528" y="40130"/>
                </a:lnTo>
                <a:lnTo>
                  <a:pt x="569667" y="29838"/>
                </a:lnTo>
                <a:lnTo>
                  <a:pt x="629912" y="20967"/>
                </a:lnTo>
                <a:lnTo>
                  <a:pt x="692102" y="13577"/>
                </a:lnTo>
                <a:lnTo>
                  <a:pt x="756075" y="7726"/>
                </a:lnTo>
                <a:lnTo>
                  <a:pt x="821669" y="3473"/>
                </a:lnTo>
                <a:lnTo>
                  <a:pt x="888722" y="878"/>
                </a:lnTo>
                <a:lnTo>
                  <a:pt x="957072" y="0"/>
                </a:lnTo>
                <a:lnTo>
                  <a:pt x="1025421" y="878"/>
                </a:lnTo>
                <a:lnTo>
                  <a:pt x="1092474" y="3473"/>
                </a:lnTo>
                <a:lnTo>
                  <a:pt x="1158068" y="7726"/>
                </a:lnTo>
                <a:lnTo>
                  <a:pt x="1222041" y="13577"/>
                </a:lnTo>
                <a:lnTo>
                  <a:pt x="1284231" y="20967"/>
                </a:lnTo>
                <a:lnTo>
                  <a:pt x="1344476" y="29838"/>
                </a:lnTo>
                <a:lnTo>
                  <a:pt x="1402615" y="40130"/>
                </a:lnTo>
                <a:lnTo>
                  <a:pt x="1458484" y="51784"/>
                </a:lnTo>
                <a:lnTo>
                  <a:pt x="1511923" y="64740"/>
                </a:lnTo>
                <a:lnTo>
                  <a:pt x="1562769" y="78939"/>
                </a:lnTo>
                <a:lnTo>
                  <a:pt x="1610861" y="94323"/>
                </a:lnTo>
                <a:lnTo>
                  <a:pt x="1656035" y="110832"/>
                </a:lnTo>
                <a:lnTo>
                  <a:pt x="1698132" y="128407"/>
                </a:lnTo>
                <a:lnTo>
                  <a:pt x="1736988" y="146989"/>
                </a:lnTo>
                <a:lnTo>
                  <a:pt x="1772441" y="166518"/>
                </a:lnTo>
                <a:lnTo>
                  <a:pt x="1832492" y="208181"/>
                </a:lnTo>
                <a:lnTo>
                  <a:pt x="1876990" y="252925"/>
                </a:lnTo>
                <a:lnTo>
                  <a:pt x="1904639" y="300275"/>
                </a:lnTo>
                <a:lnTo>
                  <a:pt x="1914144" y="349758"/>
                </a:lnTo>
                <a:lnTo>
                  <a:pt x="1911740" y="374736"/>
                </a:lnTo>
                <a:lnTo>
                  <a:pt x="1893002" y="423211"/>
                </a:lnTo>
                <a:lnTo>
                  <a:pt x="1856766" y="469317"/>
                </a:lnTo>
                <a:lnTo>
                  <a:pt x="1804330" y="512580"/>
                </a:lnTo>
                <a:lnTo>
                  <a:pt x="1736988" y="552526"/>
                </a:lnTo>
                <a:lnTo>
                  <a:pt x="1698132" y="571108"/>
                </a:lnTo>
                <a:lnTo>
                  <a:pt x="1656035" y="588683"/>
                </a:lnTo>
                <a:lnTo>
                  <a:pt x="1610861" y="605192"/>
                </a:lnTo>
                <a:lnTo>
                  <a:pt x="1562769" y="620576"/>
                </a:lnTo>
                <a:lnTo>
                  <a:pt x="1511923" y="634775"/>
                </a:lnTo>
                <a:lnTo>
                  <a:pt x="1458484" y="647731"/>
                </a:lnTo>
                <a:lnTo>
                  <a:pt x="1402615" y="659385"/>
                </a:lnTo>
                <a:lnTo>
                  <a:pt x="1344476" y="669677"/>
                </a:lnTo>
                <a:lnTo>
                  <a:pt x="1284231" y="678548"/>
                </a:lnTo>
                <a:lnTo>
                  <a:pt x="1222041" y="685938"/>
                </a:lnTo>
                <a:lnTo>
                  <a:pt x="1158068" y="691789"/>
                </a:lnTo>
                <a:lnTo>
                  <a:pt x="1092474" y="696042"/>
                </a:lnTo>
                <a:lnTo>
                  <a:pt x="1025421" y="698637"/>
                </a:lnTo>
                <a:lnTo>
                  <a:pt x="957072" y="699516"/>
                </a:lnTo>
                <a:lnTo>
                  <a:pt x="888722" y="698637"/>
                </a:lnTo>
                <a:lnTo>
                  <a:pt x="821669" y="696042"/>
                </a:lnTo>
                <a:lnTo>
                  <a:pt x="756075" y="691789"/>
                </a:lnTo>
                <a:lnTo>
                  <a:pt x="692102" y="685938"/>
                </a:lnTo>
                <a:lnTo>
                  <a:pt x="629912" y="678548"/>
                </a:lnTo>
                <a:lnTo>
                  <a:pt x="569667" y="669677"/>
                </a:lnTo>
                <a:lnTo>
                  <a:pt x="511528" y="659385"/>
                </a:lnTo>
                <a:lnTo>
                  <a:pt x="455659" y="647731"/>
                </a:lnTo>
                <a:lnTo>
                  <a:pt x="402220" y="634775"/>
                </a:lnTo>
                <a:lnTo>
                  <a:pt x="351374" y="620576"/>
                </a:lnTo>
                <a:lnTo>
                  <a:pt x="303282" y="605192"/>
                </a:lnTo>
                <a:lnTo>
                  <a:pt x="258108" y="588683"/>
                </a:lnTo>
                <a:lnTo>
                  <a:pt x="216011" y="571108"/>
                </a:lnTo>
                <a:lnTo>
                  <a:pt x="177155" y="552526"/>
                </a:lnTo>
                <a:lnTo>
                  <a:pt x="141702" y="532997"/>
                </a:lnTo>
                <a:lnTo>
                  <a:pt x="81651" y="491334"/>
                </a:lnTo>
                <a:lnTo>
                  <a:pt x="37153" y="446590"/>
                </a:lnTo>
                <a:lnTo>
                  <a:pt x="9504" y="399240"/>
                </a:lnTo>
                <a:lnTo>
                  <a:pt x="0" y="349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11249" y="5628843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人羊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spc="-5" dirty="0">
                <a:latin typeface="微软雅黑"/>
                <a:cs typeface="微软雅黑"/>
              </a:rPr>
              <a:t>狼菜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64708" y="2563367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986789" y="0"/>
                </a:moveTo>
                <a:lnTo>
                  <a:pt x="919231" y="806"/>
                </a:lnTo>
                <a:lnTo>
                  <a:pt x="852895" y="3192"/>
                </a:lnTo>
                <a:lnTo>
                  <a:pt x="787926" y="7105"/>
                </a:lnTo>
                <a:lnTo>
                  <a:pt x="724473" y="12493"/>
                </a:lnTo>
                <a:lnTo>
                  <a:pt x="662682" y="19304"/>
                </a:lnTo>
                <a:lnTo>
                  <a:pt x="602700" y="27485"/>
                </a:lnTo>
                <a:lnTo>
                  <a:pt x="544674" y="36985"/>
                </a:lnTo>
                <a:lnTo>
                  <a:pt x="488752" y="47751"/>
                </a:lnTo>
                <a:lnTo>
                  <a:pt x="435080" y="59732"/>
                </a:lnTo>
                <a:lnTo>
                  <a:pt x="383805" y="72876"/>
                </a:lnTo>
                <a:lnTo>
                  <a:pt x="335075" y="87129"/>
                </a:lnTo>
                <a:lnTo>
                  <a:pt x="289036" y="102441"/>
                </a:lnTo>
                <a:lnTo>
                  <a:pt x="245835" y="118759"/>
                </a:lnTo>
                <a:lnTo>
                  <a:pt x="205619" y="136030"/>
                </a:lnTo>
                <a:lnTo>
                  <a:pt x="168536" y="154204"/>
                </a:lnTo>
                <a:lnTo>
                  <a:pt x="134732" y="173228"/>
                </a:lnTo>
                <a:lnTo>
                  <a:pt x="77551" y="213615"/>
                </a:lnTo>
                <a:lnTo>
                  <a:pt x="35251" y="256778"/>
                </a:lnTo>
                <a:lnTo>
                  <a:pt x="9008" y="302297"/>
                </a:lnTo>
                <a:lnTo>
                  <a:pt x="0" y="349758"/>
                </a:lnTo>
                <a:lnTo>
                  <a:pt x="2276" y="373704"/>
                </a:lnTo>
                <a:lnTo>
                  <a:pt x="20049" y="420246"/>
                </a:lnTo>
                <a:lnTo>
                  <a:pt x="54467" y="464639"/>
                </a:lnTo>
                <a:lnTo>
                  <a:pt x="104355" y="506466"/>
                </a:lnTo>
                <a:lnTo>
                  <a:pt x="168536" y="545311"/>
                </a:lnTo>
                <a:lnTo>
                  <a:pt x="205619" y="563485"/>
                </a:lnTo>
                <a:lnTo>
                  <a:pt x="245835" y="580756"/>
                </a:lnTo>
                <a:lnTo>
                  <a:pt x="289036" y="597074"/>
                </a:lnTo>
                <a:lnTo>
                  <a:pt x="335075" y="612386"/>
                </a:lnTo>
                <a:lnTo>
                  <a:pt x="383805" y="626639"/>
                </a:lnTo>
                <a:lnTo>
                  <a:pt x="435080" y="639783"/>
                </a:lnTo>
                <a:lnTo>
                  <a:pt x="488752" y="651764"/>
                </a:lnTo>
                <a:lnTo>
                  <a:pt x="544674" y="662530"/>
                </a:lnTo>
                <a:lnTo>
                  <a:pt x="602700" y="672030"/>
                </a:lnTo>
                <a:lnTo>
                  <a:pt x="662682" y="680211"/>
                </a:lnTo>
                <a:lnTo>
                  <a:pt x="724473" y="687022"/>
                </a:lnTo>
                <a:lnTo>
                  <a:pt x="787926" y="692410"/>
                </a:lnTo>
                <a:lnTo>
                  <a:pt x="852895" y="696323"/>
                </a:lnTo>
                <a:lnTo>
                  <a:pt x="919231" y="698709"/>
                </a:lnTo>
                <a:lnTo>
                  <a:pt x="986789" y="699516"/>
                </a:lnTo>
                <a:lnTo>
                  <a:pt x="1054348" y="698709"/>
                </a:lnTo>
                <a:lnTo>
                  <a:pt x="1120684" y="696323"/>
                </a:lnTo>
                <a:lnTo>
                  <a:pt x="1185653" y="692410"/>
                </a:lnTo>
                <a:lnTo>
                  <a:pt x="1249106" y="687022"/>
                </a:lnTo>
                <a:lnTo>
                  <a:pt x="1310897" y="680211"/>
                </a:lnTo>
                <a:lnTo>
                  <a:pt x="1370879" y="672030"/>
                </a:lnTo>
                <a:lnTo>
                  <a:pt x="1428905" y="662530"/>
                </a:lnTo>
                <a:lnTo>
                  <a:pt x="1484827" y="651764"/>
                </a:lnTo>
                <a:lnTo>
                  <a:pt x="1538499" y="639783"/>
                </a:lnTo>
                <a:lnTo>
                  <a:pt x="1589774" y="626639"/>
                </a:lnTo>
                <a:lnTo>
                  <a:pt x="1638504" y="612386"/>
                </a:lnTo>
                <a:lnTo>
                  <a:pt x="1684543" y="597074"/>
                </a:lnTo>
                <a:lnTo>
                  <a:pt x="1727744" y="580756"/>
                </a:lnTo>
                <a:lnTo>
                  <a:pt x="1767960" y="563485"/>
                </a:lnTo>
                <a:lnTo>
                  <a:pt x="1805043" y="545311"/>
                </a:lnTo>
                <a:lnTo>
                  <a:pt x="1838847" y="526288"/>
                </a:lnTo>
                <a:lnTo>
                  <a:pt x="1896028" y="485900"/>
                </a:lnTo>
                <a:lnTo>
                  <a:pt x="1938328" y="442737"/>
                </a:lnTo>
                <a:lnTo>
                  <a:pt x="1964571" y="397218"/>
                </a:lnTo>
                <a:lnTo>
                  <a:pt x="1973580" y="349758"/>
                </a:lnTo>
                <a:lnTo>
                  <a:pt x="1971303" y="325811"/>
                </a:lnTo>
                <a:lnTo>
                  <a:pt x="1953530" y="279269"/>
                </a:lnTo>
                <a:lnTo>
                  <a:pt x="1919112" y="234876"/>
                </a:lnTo>
                <a:lnTo>
                  <a:pt x="1869224" y="193049"/>
                </a:lnTo>
                <a:lnTo>
                  <a:pt x="1805043" y="154204"/>
                </a:lnTo>
                <a:lnTo>
                  <a:pt x="1767960" y="136030"/>
                </a:lnTo>
                <a:lnTo>
                  <a:pt x="1727744" y="118759"/>
                </a:lnTo>
                <a:lnTo>
                  <a:pt x="1684543" y="102441"/>
                </a:lnTo>
                <a:lnTo>
                  <a:pt x="1638504" y="87129"/>
                </a:lnTo>
                <a:lnTo>
                  <a:pt x="1589774" y="72876"/>
                </a:lnTo>
                <a:lnTo>
                  <a:pt x="1538499" y="59732"/>
                </a:lnTo>
                <a:lnTo>
                  <a:pt x="1484827" y="47751"/>
                </a:lnTo>
                <a:lnTo>
                  <a:pt x="1428905" y="36985"/>
                </a:lnTo>
                <a:lnTo>
                  <a:pt x="1370879" y="27485"/>
                </a:lnTo>
                <a:lnTo>
                  <a:pt x="1310897" y="19304"/>
                </a:lnTo>
                <a:lnTo>
                  <a:pt x="1249106" y="12493"/>
                </a:lnTo>
                <a:lnTo>
                  <a:pt x="1185653" y="7105"/>
                </a:lnTo>
                <a:lnTo>
                  <a:pt x="1120684" y="3192"/>
                </a:lnTo>
                <a:lnTo>
                  <a:pt x="1054348" y="806"/>
                </a:lnTo>
                <a:lnTo>
                  <a:pt x="986789" y="0"/>
                </a:lnTo>
                <a:close/>
              </a:path>
            </a:pathLst>
          </a:custGeom>
          <a:solidFill>
            <a:srgbClr val="41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4708" y="2563367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0" y="349758"/>
                </a:moveTo>
                <a:lnTo>
                  <a:pt x="9008" y="302297"/>
                </a:lnTo>
                <a:lnTo>
                  <a:pt x="35251" y="256778"/>
                </a:lnTo>
                <a:lnTo>
                  <a:pt x="77551" y="213615"/>
                </a:lnTo>
                <a:lnTo>
                  <a:pt x="134732" y="173228"/>
                </a:lnTo>
                <a:lnTo>
                  <a:pt x="168536" y="154204"/>
                </a:lnTo>
                <a:lnTo>
                  <a:pt x="205619" y="136030"/>
                </a:lnTo>
                <a:lnTo>
                  <a:pt x="245835" y="118759"/>
                </a:lnTo>
                <a:lnTo>
                  <a:pt x="289036" y="102441"/>
                </a:lnTo>
                <a:lnTo>
                  <a:pt x="335075" y="87129"/>
                </a:lnTo>
                <a:lnTo>
                  <a:pt x="383805" y="72876"/>
                </a:lnTo>
                <a:lnTo>
                  <a:pt x="435080" y="59732"/>
                </a:lnTo>
                <a:lnTo>
                  <a:pt x="488752" y="47751"/>
                </a:lnTo>
                <a:lnTo>
                  <a:pt x="544674" y="36985"/>
                </a:lnTo>
                <a:lnTo>
                  <a:pt x="602700" y="27485"/>
                </a:lnTo>
                <a:lnTo>
                  <a:pt x="662682" y="19304"/>
                </a:lnTo>
                <a:lnTo>
                  <a:pt x="724473" y="12493"/>
                </a:lnTo>
                <a:lnTo>
                  <a:pt x="787926" y="7105"/>
                </a:lnTo>
                <a:lnTo>
                  <a:pt x="852895" y="3192"/>
                </a:lnTo>
                <a:lnTo>
                  <a:pt x="919231" y="806"/>
                </a:lnTo>
                <a:lnTo>
                  <a:pt x="986789" y="0"/>
                </a:lnTo>
                <a:lnTo>
                  <a:pt x="1054348" y="806"/>
                </a:lnTo>
                <a:lnTo>
                  <a:pt x="1120684" y="3192"/>
                </a:lnTo>
                <a:lnTo>
                  <a:pt x="1185653" y="7105"/>
                </a:lnTo>
                <a:lnTo>
                  <a:pt x="1249106" y="12493"/>
                </a:lnTo>
                <a:lnTo>
                  <a:pt x="1310897" y="19304"/>
                </a:lnTo>
                <a:lnTo>
                  <a:pt x="1370879" y="27485"/>
                </a:lnTo>
                <a:lnTo>
                  <a:pt x="1428905" y="36985"/>
                </a:lnTo>
                <a:lnTo>
                  <a:pt x="1484827" y="47751"/>
                </a:lnTo>
                <a:lnTo>
                  <a:pt x="1538499" y="59732"/>
                </a:lnTo>
                <a:lnTo>
                  <a:pt x="1589774" y="72876"/>
                </a:lnTo>
                <a:lnTo>
                  <a:pt x="1638504" y="87129"/>
                </a:lnTo>
                <a:lnTo>
                  <a:pt x="1684543" y="102441"/>
                </a:lnTo>
                <a:lnTo>
                  <a:pt x="1727744" y="118759"/>
                </a:lnTo>
                <a:lnTo>
                  <a:pt x="1767960" y="136030"/>
                </a:lnTo>
                <a:lnTo>
                  <a:pt x="1805043" y="154204"/>
                </a:lnTo>
                <a:lnTo>
                  <a:pt x="1838847" y="173227"/>
                </a:lnTo>
                <a:lnTo>
                  <a:pt x="1896028" y="213615"/>
                </a:lnTo>
                <a:lnTo>
                  <a:pt x="1938328" y="256778"/>
                </a:lnTo>
                <a:lnTo>
                  <a:pt x="1964571" y="302297"/>
                </a:lnTo>
                <a:lnTo>
                  <a:pt x="1973580" y="349758"/>
                </a:lnTo>
                <a:lnTo>
                  <a:pt x="1971303" y="373704"/>
                </a:lnTo>
                <a:lnTo>
                  <a:pt x="1953530" y="420246"/>
                </a:lnTo>
                <a:lnTo>
                  <a:pt x="1919112" y="464639"/>
                </a:lnTo>
                <a:lnTo>
                  <a:pt x="1869224" y="506466"/>
                </a:lnTo>
                <a:lnTo>
                  <a:pt x="1805043" y="545311"/>
                </a:lnTo>
                <a:lnTo>
                  <a:pt x="1767960" y="563485"/>
                </a:lnTo>
                <a:lnTo>
                  <a:pt x="1727744" y="580756"/>
                </a:lnTo>
                <a:lnTo>
                  <a:pt x="1684543" y="597074"/>
                </a:lnTo>
                <a:lnTo>
                  <a:pt x="1638504" y="612386"/>
                </a:lnTo>
                <a:lnTo>
                  <a:pt x="1589774" y="626639"/>
                </a:lnTo>
                <a:lnTo>
                  <a:pt x="1538499" y="639783"/>
                </a:lnTo>
                <a:lnTo>
                  <a:pt x="1484827" y="651764"/>
                </a:lnTo>
                <a:lnTo>
                  <a:pt x="1428905" y="662530"/>
                </a:lnTo>
                <a:lnTo>
                  <a:pt x="1370879" y="672030"/>
                </a:lnTo>
                <a:lnTo>
                  <a:pt x="1310897" y="680211"/>
                </a:lnTo>
                <a:lnTo>
                  <a:pt x="1249106" y="687022"/>
                </a:lnTo>
                <a:lnTo>
                  <a:pt x="1185653" y="692410"/>
                </a:lnTo>
                <a:lnTo>
                  <a:pt x="1120684" y="696323"/>
                </a:lnTo>
                <a:lnTo>
                  <a:pt x="1054348" y="698709"/>
                </a:lnTo>
                <a:lnTo>
                  <a:pt x="986789" y="699516"/>
                </a:lnTo>
                <a:lnTo>
                  <a:pt x="919231" y="698709"/>
                </a:lnTo>
                <a:lnTo>
                  <a:pt x="852895" y="696323"/>
                </a:lnTo>
                <a:lnTo>
                  <a:pt x="787926" y="692410"/>
                </a:lnTo>
                <a:lnTo>
                  <a:pt x="724473" y="687022"/>
                </a:lnTo>
                <a:lnTo>
                  <a:pt x="662682" y="680211"/>
                </a:lnTo>
                <a:lnTo>
                  <a:pt x="602700" y="672030"/>
                </a:lnTo>
                <a:lnTo>
                  <a:pt x="544674" y="662530"/>
                </a:lnTo>
                <a:lnTo>
                  <a:pt x="488752" y="651764"/>
                </a:lnTo>
                <a:lnTo>
                  <a:pt x="435080" y="639783"/>
                </a:lnTo>
                <a:lnTo>
                  <a:pt x="383805" y="626639"/>
                </a:lnTo>
                <a:lnTo>
                  <a:pt x="335075" y="612386"/>
                </a:lnTo>
                <a:lnTo>
                  <a:pt x="289036" y="597074"/>
                </a:lnTo>
                <a:lnTo>
                  <a:pt x="245835" y="580756"/>
                </a:lnTo>
                <a:lnTo>
                  <a:pt x="205619" y="563485"/>
                </a:lnTo>
                <a:lnTo>
                  <a:pt x="168536" y="545311"/>
                </a:lnTo>
                <a:lnTo>
                  <a:pt x="134732" y="526288"/>
                </a:lnTo>
                <a:lnTo>
                  <a:pt x="77551" y="485900"/>
                </a:lnTo>
                <a:lnTo>
                  <a:pt x="35251" y="442737"/>
                </a:lnTo>
                <a:lnTo>
                  <a:pt x="9008" y="397218"/>
                </a:lnTo>
                <a:lnTo>
                  <a:pt x="0" y="349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31204" y="2711957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菜</a:t>
            </a:r>
            <a:r>
              <a:rPr sz="2800" b="1" spc="-10" dirty="0">
                <a:latin typeface="Arial"/>
                <a:cs typeface="Arial"/>
              </a:rPr>
              <a:t>||</a:t>
            </a:r>
            <a:r>
              <a:rPr sz="2800" b="1" spc="-5" dirty="0">
                <a:latin typeface="微软雅黑"/>
                <a:cs typeface="微软雅黑"/>
              </a:rPr>
              <a:t>人狼羊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64708" y="349605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986789" y="0"/>
                </a:moveTo>
                <a:lnTo>
                  <a:pt x="919231" y="806"/>
                </a:lnTo>
                <a:lnTo>
                  <a:pt x="852895" y="3192"/>
                </a:lnTo>
                <a:lnTo>
                  <a:pt x="787926" y="7105"/>
                </a:lnTo>
                <a:lnTo>
                  <a:pt x="724473" y="12493"/>
                </a:lnTo>
                <a:lnTo>
                  <a:pt x="662682" y="19304"/>
                </a:lnTo>
                <a:lnTo>
                  <a:pt x="602700" y="27485"/>
                </a:lnTo>
                <a:lnTo>
                  <a:pt x="544674" y="36985"/>
                </a:lnTo>
                <a:lnTo>
                  <a:pt x="488752" y="47751"/>
                </a:lnTo>
                <a:lnTo>
                  <a:pt x="435080" y="59732"/>
                </a:lnTo>
                <a:lnTo>
                  <a:pt x="383805" y="72876"/>
                </a:lnTo>
                <a:lnTo>
                  <a:pt x="335075" y="87129"/>
                </a:lnTo>
                <a:lnTo>
                  <a:pt x="289036" y="102441"/>
                </a:lnTo>
                <a:lnTo>
                  <a:pt x="245835" y="118759"/>
                </a:lnTo>
                <a:lnTo>
                  <a:pt x="205619" y="136030"/>
                </a:lnTo>
                <a:lnTo>
                  <a:pt x="168536" y="154204"/>
                </a:lnTo>
                <a:lnTo>
                  <a:pt x="134732" y="173228"/>
                </a:lnTo>
                <a:lnTo>
                  <a:pt x="77551" y="213615"/>
                </a:lnTo>
                <a:lnTo>
                  <a:pt x="35251" y="256778"/>
                </a:lnTo>
                <a:lnTo>
                  <a:pt x="9008" y="302297"/>
                </a:lnTo>
                <a:lnTo>
                  <a:pt x="0" y="349758"/>
                </a:lnTo>
                <a:lnTo>
                  <a:pt x="2276" y="373704"/>
                </a:lnTo>
                <a:lnTo>
                  <a:pt x="20049" y="420246"/>
                </a:lnTo>
                <a:lnTo>
                  <a:pt x="54467" y="464639"/>
                </a:lnTo>
                <a:lnTo>
                  <a:pt x="104355" y="506466"/>
                </a:lnTo>
                <a:lnTo>
                  <a:pt x="168536" y="545311"/>
                </a:lnTo>
                <a:lnTo>
                  <a:pt x="205619" y="563485"/>
                </a:lnTo>
                <a:lnTo>
                  <a:pt x="245835" y="580756"/>
                </a:lnTo>
                <a:lnTo>
                  <a:pt x="289036" y="597074"/>
                </a:lnTo>
                <a:lnTo>
                  <a:pt x="335075" y="612386"/>
                </a:lnTo>
                <a:lnTo>
                  <a:pt x="383805" y="626639"/>
                </a:lnTo>
                <a:lnTo>
                  <a:pt x="435080" y="639783"/>
                </a:lnTo>
                <a:lnTo>
                  <a:pt x="488752" y="651763"/>
                </a:lnTo>
                <a:lnTo>
                  <a:pt x="544674" y="662530"/>
                </a:lnTo>
                <a:lnTo>
                  <a:pt x="602700" y="672030"/>
                </a:lnTo>
                <a:lnTo>
                  <a:pt x="662682" y="680211"/>
                </a:lnTo>
                <a:lnTo>
                  <a:pt x="724473" y="687022"/>
                </a:lnTo>
                <a:lnTo>
                  <a:pt x="787926" y="692410"/>
                </a:lnTo>
                <a:lnTo>
                  <a:pt x="852895" y="696323"/>
                </a:lnTo>
                <a:lnTo>
                  <a:pt x="919231" y="698709"/>
                </a:lnTo>
                <a:lnTo>
                  <a:pt x="986789" y="699516"/>
                </a:lnTo>
                <a:lnTo>
                  <a:pt x="1054348" y="698709"/>
                </a:lnTo>
                <a:lnTo>
                  <a:pt x="1120684" y="696323"/>
                </a:lnTo>
                <a:lnTo>
                  <a:pt x="1185653" y="692410"/>
                </a:lnTo>
                <a:lnTo>
                  <a:pt x="1249106" y="687022"/>
                </a:lnTo>
                <a:lnTo>
                  <a:pt x="1310897" y="680211"/>
                </a:lnTo>
                <a:lnTo>
                  <a:pt x="1370879" y="672030"/>
                </a:lnTo>
                <a:lnTo>
                  <a:pt x="1428905" y="662530"/>
                </a:lnTo>
                <a:lnTo>
                  <a:pt x="1484827" y="651763"/>
                </a:lnTo>
                <a:lnTo>
                  <a:pt x="1538499" y="639783"/>
                </a:lnTo>
                <a:lnTo>
                  <a:pt x="1589774" y="626639"/>
                </a:lnTo>
                <a:lnTo>
                  <a:pt x="1638504" y="612386"/>
                </a:lnTo>
                <a:lnTo>
                  <a:pt x="1684543" y="597074"/>
                </a:lnTo>
                <a:lnTo>
                  <a:pt x="1727744" y="580756"/>
                </a:lnTo>
                <a:lnTo>
                  <a:pt x="1767960" y="563485"/>
                </a:lnTo>
                <a:lnTo>
                  <a:pt x="1805043" y="545311"/>
                </a:lnTo>
                <a:lnTo>
                  <a:pt x="1838847" y="526288"/>
                </a:lnTo>
                <a:lnTo>
                  <a:pt x="1896028" y="485900"/>
                </a:lnTo>
                <a:lnTo>
                  <a:pt x="1938328" y="442737"/>
                </a:lnTo>
                <a:lnTo>
                  <a:pt x="1964571" y="397218"/>
                </a:lnTo>
                <a:lnTo>
                  <a:pt x="1973580" y="349758"/>
                </a:lnTo>
                <a:lnTo>
                  <a:pt x="1971303" y="325811"/>
                </a:lnTo>
                <a:lnTo>
                  <a:pt x="1953530" y="279269"/>
                </a:lnTo>
                <a:lnTo>
                  <a:pt x="1919112" y="234876"/>
                </a:lnTo>
                <a:lnTo>
                  <a:pt x="1869224" y="193049"/>
                </a:lnTo>
                <a:lnTo>
                  <a:pt x="1805043" y="154204"/>
                </a:lnTo>
                <a:lnTo>
                  <a:pt x="1767960" y="136030"/>
                </a:lnTo>
                <a:lnTo>
                  <a:pt x="1727744" y="118759"/>
                </a:lnTo>
                <a:lnTo>
                  <a:pt x="1684543" y="102441"/>
                </a:lnTo>
                <a:lnTo>
                  <a:pt x="1638504" y="87129"/>
                </a:lnTo>
                <a:lnTo>
                  <a:pt x="1589774" y="72876"/>
                </a:lnTo>
                <a:lnTo>
                  <a:pt x="1538499" y="59732"/>
                </a:lnTo>
                <a:lnTo>
                  <a:pt x="1484827" y="47751"/>
                </a:lnTo>
                <a:lnTo>
                  <a:pt x="1428905" y="36985"/>
                </a:lnTo>
                <a:lnTo>
                  <a:pt x="1370879" y="27485"/>
                </a:lnTo>
                <a:lnTo>
                  <a:pt x="1310897" y="19304"/>
                </a:lnTo>
                <a:lnTo>
                  <a:pt x="1249106" y="12493"/>
                </a:lnTo>
                <a:lnTo>
                  <a:pt x="1185653" y="7105"/>
                </a:lnTo>
                <a:lnTo>
                  <a:pt x="1120684" y="3192"/>
                </a:lnTo>
                <a:lnTo>
                  <a:pt x="1054348" y="806"/>
                </a:lnTo>
                <a:lnTo>
                  <a:pt x="986789" y="0"/>
                </a:lnTo>
                <a:close/>
              </a:path>
            </a:pathLst>
          </a:custGeom>
          <a:solidFill>
            <a:srgbClr val="41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64708" y="349605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0" y="349758"/>
                </a:moveTo>
                <a:lnTo>
                  <a:pt x="9008" y="302297"/>
                </a:lnTo>
                <a:lnTo>
                  <a:pt x="35251" y="256778"/>
                </a:lnTo>
                <a:lnTo>
                  <a:pt x="77551" y="213615"/>
                </a:lnTo>
                <a:lnTo>
                  <a:pt x="134732" y="173228"/>
                </a:lnTo>
                <a:lnTo>
                  <a:pt x="168536" y="154204"/>
                </a:lnTo>
                <a:lnTo>
                  <a:pt x="205619" y="136030"/>
                </a:lnTo>
                <a:lnTo>
                  <a:pt x="245835" y="118759"/>
                </a:lnTo>
                <a:lnTo>
                  <a:pt x="289036" y="102441"/>
                </a:lnTo>
                <a:lnTo>
                  <a:pt x="335075" y="87129"/>
                </a:lnTo>
                <a:lnTo>
                  <a:pt x="383805" y="72876"/>
                </a:lnTo>
                <a:lnTo>
                  <a:pt x="435080" y="59732"/>
                </a:lnTo>
                <a:lnTo>
                  <a:pt x="488752" y="47751"/>
                </a:lnTo>
                <a:lnTo>
                  <a:pt x="544674" y="36985"/>
                </a:lnTo>
                <a:lnTo>
                  <a:pt x="602700" y="27485"/>
                </a:lnTo>
                <a:lnTo>
                  <a:pt x="662682" y="19304"/>
                </a:lnTo>
                <a:lnTo>
                  <a:pt x="724473" y="12493"/>
                </a:lnTo>
                <a:lnTo>
                  <a:pt x="787926" y="7105"/>
                </a:lnTo>
                <a:lnTo>
                  <a:pt x="852895" y="3192"/>
                </a:lnTo>
                <a:lnTo>
                  <a:pt x="919231" y="806"/>
                </a:lnTo>
                <a:lnTo>
                  <a:pt x="986789" y="0"/>
                </a:lnTo>
                <a:lnTo>
                  <a:pt x="1054348" y="806"/>
                </a:lnTo>
                <a:lnTo>
                  <a:pt x="1120684" y="3192"/>
                </a:lnTo>
                <a:lnTo>
                  <a:pt x="1185653" y="7105"/>
                </a:lnTo>
                <a:lnTo>
                  <a:pt x="1249106" y="12493"/>
                </a:lnTo>
                <a:lnTo>
                  <a:pt x="1310897" y="19304"/>
                </a:lnTo>
                <a:lnTo>
                  <a:pt x="1370879" y="27485"/>
                </a:lnTo>
                <a:lnTo>
                  <a:pt x="1428905" y="36985"/>
                </a:lnTo>
                <a:lnTo>
                  <a:pt x="1484827" y="47751"/>
                </a:lnTo>
                <a:lnTo>
                  <a:pt x="1538499" y="59732"/>
                </a:lnTo>
                <a:lnTo>
                  <a:pt x="1589774" y="72876"/>
                </a:lnTo>
                <a:lnTo>
                  <a:pt x="1638504" y="87129"/>
                </a:lnTo>
                <a:lnTo>
                  <a:pt x="1684543" y="102441"/>
                </a:lnTo>
                <a:lnTo>
                  <a:pt x="1727744" y="118759"/>
                </a:lnTo>
                <a:lnTo>
                  <a:pt x="1767960" y="136030"/>
                </a:lnTo>
                <a:lnTo>
                  <a:pt x="1805043" y="154204"/>
                </a:lnTo>
                <a:lnTo>
                  <a:pt x="1838847" y="173227"/>
                </a:lnTo>
                <a:lnTo>
                  <a:pt x="1896028" y="213615"/>
                </a:lnTo>
                <a:lnTo>
                  <a:pt x="1938328" y="256778"/>
                </a:lnTo>
                <a:lnTo>
                  <a:pt x="1964571" y="302297"/>
                </a:lnTo>
                <a:lnTo>
                  <a:pt x="1973580" y="349758"/>
                </a:lnTo>
                <a:lnTo>
                  <a:pt x="1971303" y="373704"/>
                </a:lnTo>
                <a:lnTo>
                  <a:pt x="1953530" y="420246"/>
                </a:lnTo>
                <a:lnTo>
                  <a:pt x="1919112" y="464639"/>
                </a:lnTo>
                <a:lnTo>
                  <a:pt x="1869224" y="506466"/>
                </a:lnTo>
                <a:lnTo>
                  <a:pt x="1805043" y="545311"/>
                </a:lnTo>
                <a:lnTo>
                  <a:pt x="1767960" y="563485"/>
                </a:lnTo>
                <a:lnTo>
                  <a:pt x="1727744" y="580756"/>
                </a:lnTo>
                <a:lnTo>
                  <a:pt x="1684543" y="597074"/>
                </a:lnTo>
                <a:lnTo>
                  <a:pt x="1638504" y="612386"/>
                </a:lnTo>
                <a:lnTo>
                  <a:pt x="1589774" y="626639"/>
                </a:lnTo>
                <a:lnTo>
                  <a:pt x="1538499" y="639783"/>
                </a:lnTo>
                <a:lnTo>
                  <a:pt x="1484827" y="651763"/>
                </a:lnTo>
                <a:lnTo>
                  <a:pt x="1428905" y="662530"/>
                </a:lnTo>
                <a:lnTo>
                  <a:pt x="1370879" y="672030"/>
                </a:lnTo>
                <a:lnTo>
                  <a:pt x="1310897" y="680211"/>
                </a:lnTo>
                <a:lnTo>
                  <a:pt x="1249106" y="687022"/>
                </a:lnTo>
                <a:lnTo>
                  <a:pt x="1185653" y="692410"/>
                </a:lnTo>
                <a:lnTo>
                  <a:pt x="1120684" y="696323"/>
                </a:lnTo>
                <a:lnTo>
                  <a:pt x="1054348" y="698709"/>
                </a:lnTo>
                <a:lnTo>
                  <a:pt x="986789" y="699516"/>
                </a:lnTo>
                <a:lnTo>
                  <a:pt x="919231" y="698709"/>
                </a:lnTo>
                <a:lnTo>
                  <a:pt x="852895" y="696323"/>
                </a:lnTo>
                <a:lnTo>
                  <a:pt x="787926" y="692410"/>
                </a:lnTo>
                <a:lnTo>
                  <a:pt x="724473" y="687022"/>
                </a:lnTo>
                <a:lnTo>
                  <a:pt x="662682" y="680211"/>
                </a:lnTo>
                <a:lnTo>
                  <a:pt x="602700" y="672030"/>
                </a:lnTo>
                <a:lnTo>
                  <a:pt x="544674" y="662530"/>
                </a:lnTo>
                <a:lnTo>
                  <a:pt x="488752" y="651763"/>
                </a:lnTo>
                <a:lnTo>
                  <a:pt x="435080" y="639783"/>
                </a:lnTo>
                <a:lnTo>
                  <a:pt x="383805" y="626639"/>
                </a:lnTo>
                <a:lnTo>
                  <a:pt x="335075" y="612386"/>
                </a:lnTo>
                <a:lnTo>
                  <a:pt x="289036" y="597074"/>
                </a:lnTo>
                <a:lnTo>
                  <a:pt x="245835" y="580756"/>
                </a:lnTo>
                <a:lnTo>
                  <a:pt x="205619" y="563485"/>
                </a:lnTo>
                <a:lnTo>
                  <a:pt x="168536" y="545311"/>
                </a:lnTo>
                <a:lnTo>
                  <a:pt x="134732" y="526288"/>
                </a:lnTo>
                <a:lnTo>
                  <a:pt x="77551" y="485900"/>
                </a:lnTo>
                <a:lnTo>
                  <a:pt x="35251" y="442737"/>
                </a:lnTo>
                <a:lnTo>
                  <a:pt x="9008" y="397218"/>
                </a:lnTo>
                <a:lnTo>
                  <a:pt x="0" y="34975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31204" y="3643960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狼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spc="-10" dirty="0">
                <a:latin typeface="微软雅黑"/>
                <a:cs typeface="微软雅黑"/>
              </a:rPr>
              <a:t>人菜羊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64708" y="4546091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986789" y="0"/>
                </a:moveTo>
                <a:lnTo>
                  <a:pt x="919231" y="806"/>
                </a:lnTo>
                <a:lnTo>
                  <a:pt x="852895" y="3192"/>
                </a:lnTo>
                <a:lnTo>
                  <a:pt x="787926" y="7105"/>
                </a:lnTo>
                <a:lnTo>
                  <a:pt x="724473" y="12493"/>
                </a:lnTo>
                <a:lnTo>
                  <a:pt x="662682" y="19304"/>
                </a:lnTo>
                <a:lnTo>
                  <a:pt x="602700" y="27485"/>
                </a:lnTo>
                <a:lnTo>
                  <a:pt x="544674" y="36985"/>
                </a:lnTo>
                <a:lnTo>
                  <a:pt x="488752" y="47752"/>
                </a:lnTo>
                <a:lnTo>
                  <a:pt x="435080" y="59732"/>
                </a:lnTo>
                <a:lnTo>
                  <a:pt x="383805" y="72876"/>
                </a:lnTo>
                <a:lnTo>
                  <a:pt x="335075" y="87129"/>
                </a:lnTo>
                <a:lnTo>
                  <a:pt x="289036" y="102441"/>
                </a:lnTo>
                <a:lnTo>
                  <a:pt x="245835" y="118759"/>
                </a:lnTo>
                <a:lnTo>
                  <a:pt x="205619" y="136030"/>
                </a:lnTo>
                <a:lnTo>
                  <a:pt x="168536" y="154204"/>
                </a:lnTo>
                <a:lnTo>
                  <a:pt x="134732" y="173227"/>
                </a:lnTo>
                <a:lnTo>
                  <a:pt x="77551" y="213615"/>
                </a:lnTo>
                <a:lnTo>
                  <a:pt x="35251" y="256778"/>
                </a:lnTo>
                <a:lnTo>
                  <a:pt x="9008" y="302297"/>
                </a:lnTo>
                <a:lnTo>
                  <a:pt x="0" y="349757"/>
                </a:lnTo>
                <a:lnTo>
                  <a:pt x="2276" y="373704"/>
                </a:lnTo>
                <a:lnTo>
                  <a:pt x="20049" y="420246"/>
                </a:lnTo>
                <a:lnTo>
                  <a:pt x="54467" y="464639"/>
                </a:lnTo>
                <a:lnTo>
                  <a:pt x="104355" y="506466"/>
                </a:lnTo>
                <a:lnTo>
                  <a:pt x="168536" y="545311"/>
                </a:lnTo>
                <a:lnTo>
                  <a:pt x="205619" y="563485"/>
                </a:lnTo>
                <a:lnTo>
                  <a:pt x="245835" y="580756"/>
                </a:lnTo>
                <a:lnTo>
                  <a:pt x="289036" y="597074"/>
                </a:lnTo>
                <a:lnTo>
                  <a:pt x="335075" y="612386"/>
                </a:lnTo>
                <a:lnTo>
                  <a:pt x="383805" y="626639"/>
                </a:lnTo>
                <a:lnTo>
                  <a:pt x="435080" y="639783"/>
                </a:lnTo>
                <a:lnTo>
                  <a:pt x="488752" y="651763"/>
                </a:lnTo>
                <a:lnTo>
                  <a:pt x="544674" y="662530"/>
                </a:lnTo>
                <a:lnTo>
                  <a:pt x="602700" y="672030"/>
                </a:lnTo>
                <a:lnTo>
                  <a:pt x="662682" y="680211"/>
                </a:lnTo>
                <a:lnTo>
                  <a:pt x="724473" y="687022"/>
                </a:lnTo>
                <a:lnTo>
                  <a:pt x="787926" y="692410"/>
                </a:lnTo>
                <a:lnTo>
                  <a:pt x="852895" y="696323"/>
                </a:lnTo>
                <a:lnTo>
                  <a:pt x="919231" y="698709"/>
                </a:lnTo>
                <a:lnTo>
                  <a:pt x="986789" y="699515"/>
                </a:lnTo>
                <a:lnTo>
                  <a:pt x="1054348" y="698709"/>
                </a:lnTo>
                <a:lnTo>
                  <a:pt x="1120684" y="696323"/>
                </a:lnTo>
                <a:lnTo>
                  <a:pt x="1185653" y="692410"/>
                </a:lnTo>
                <a:lnTo>
                  <a:pt x="1249106" y="687022"/>
                </a:lnTo>
                <a:lnTo>
                  <a:pt x="1310897" y="680211"/>
                </a:lnTo>
                <a:lnTo>
                  <a:pt x="1370879" y="672030"/>
                </a:lnTo>
                <a:lnTo>
                  <a:pt x="1428905" y="662530"/>
                </a:lnTo>
                <a:lnTo>
                  <a:pt x="1484827" y="651763"/>
                </a:lnTo>
                <a:lnTo>
                  <a:pt x="1538499" y="639783"/>
                </a:lnTo>
                <a:lnTo>
                  <a:pt x="1589774" y="626639"/>
                </a:lnTo>
                <a:lnTo>
                  <a:pt x="1638504" y="612386"/>
                </a:lnTo>
                <a:lnTo>
                  <a:pt x="1684543" y="597074"/>
                </a:lnTo>
                <a:lnTo>
                  <a:pt x="1727744" y="580756"/>
                </a:lnTo>
                <a:lnTo>
                  <a:pt x="1767960" y="563485"/>
                </a:lnTo>
                <a:lnTo>
                  <a:pt x="1805043" y="545311"/>
                </a:lnTo>
                <a:lnTo>
                  <a:pt x="1838847" y="526287"/>
                </a:lnTo>
                <a:lnTo>
                  <a:pt x="1896028" y="485900"/>
                </a:lnTo>
                <a:lnTo>
                  <a:pt x="1938328" y="442737"/>
                </a:lnTo>
                <a:lnTo>
                  <a:pt x="1964571" y="397218"/>
                </a:lnTo>
                <a:lnTo>
                  <a:pt x="1973580" y="349757"/>
                </a:lnTo>
                <a:lnTo>
                  <a:pt x="1971303" y="325811"/>
                </a:lnTo>
                <a:lnTo>
                  <a:pt x="1953530" y="279269"/>
                </a:lnTo>
                <a:lnTo>
                  <a:pt x="1919112" y="234876"/>
                </a:lnTo>
                <a:lnTo>
                  <a:pt x="1869224" y="193049"/>
                </a:lnTo>
                <a:lnTo>
                  <a:pt x="1805043" y="154204"/>
                </a:lnTo>
                <a:lnTo>
                  <a:pt x="1767960" y="136030"/>
                </a:lnTo>
                <a:lnTo>
                  <a:pt x="1727744" y="118759"/>
                </a:lnTo>
                <a:lnTo>
                  <a:pt x="1684543" y="102441"/>
                </a:lnTo>
                <a:lnTo>
                  <a:pt x="1638504" y="87129"/>
                </a:lnTo>
                <a:lnTo>
                  <a:pt x="1589774" y="72876"/>
                </a:lnTo>
                <a:lnTo>
                  <a:pt x="1538499" y="59732"/>
                </a:lnTo>
                <a:lnTo>
                  <a:pt x="1484827" y="47752"/>
                </a:lnTo>
                <a:lnTo>
                  <a:pt x="1428905" y="36985"/>
                </a:lnTo>
                <a:lnTo>
                  <a:pt x="1370879" y="27485"/>
                </a:lnTo>
                <a:lnTo>
                  <a:pt x="1310897" y="19304"/>
                </a:lnTo>
                <a:lnTo>
                  <a:pt x="1249106" y="12493"/>
                </a:lnTo>
                <a:lnTo>
                  <a:pt x="1185653" y="7105"/>
                </a:lnTo>
                <a:lnTo>
                  <a:pt x="1120684" y="3192"/>
                </a:lnTo>
                <a:lnTo>
                  <a:pt x="1054348" y="806"/>
                </a:lnTo>
                <a:lnTo>
                  <a:pt x="986789" y="0"/>
                </a:lnTo>
                <a:close/>
              </a:path>
            </a:pathLst>
          </a:custGeom>
          <a:solidFill>
            <a:srgbClr val="41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4708" y="4546091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0" y="349757"/>
                </a:moveTo>
                <a:lnTo>
                  <a:pt x="9008" y="302297"/>
                </a:lnTo>
                <a:lnTo>
                  <a:pt x="35251" y="256778"/>
                </a:lnTo>
                <a:lnTo>
                  <a:pt x="77551" y="213615"/>
                </a:lnTo>
                <a:lnTo>
                  <a:pt x="134732" y="173227"/>
                </a:lnTo>
                <a:lnTo>
                  <a:pt x="168536" y="154204"/>
                </a:lnTo>
                <a:lnTo>
                  <a:pt x="205619" y="136030"/>
                </a:lnTo>
                <a:lnTo>
                  <a:pt x="245835" y="118759"/>
                </a:lnTo>
                <a:lnTo>
                  <a:pt x="289036" y="102441"/>
                </a:lnTo>
                <a:lnTo>
                  <a:pt x="335075" y="87129"/>
                </a:lnTo>
                <a:lnTo>
                  <a:pt x="383805" y="72876"/>
                </a:lnTo>
                <a:lnTo>
                  <a:pt x="435080" y="59732"/>
                </a:lnTo>
                <a:lnTo>
                  <a:pt x="488752" y="47752"/>
                </a:lnTo>
                <a:lnTo>
                  <a:pt x="544674" y="36985"/>
                </a:lnTo>
                <a:lnTo>
                  <a:pt x="602700" y="27485"/>
                </a:lnTo>
                <a:lnTo>
                  <a:pt x="662682" y="19304"/>
                </a:lnTo>
                <a:lnTo>
                  <a:pt x="724473" y="12493"/>
                </a:lnTo>
                <a:lnTo>
                  <a:pt x="787926" y="7105"/>
                </a:lnTo>
                <a:lnTo>
                  <a:pt x="852895" y="3192"/>
                </a:lnTo>
                <a:lnTo>
                  <a:pt x="919231" y="806"/>
                </a:lnTo>
                <a:lnTo>
                  <a:pt x="986789" y="0"/>
                </a:lnTo>
                <a:lnTo>
                  <a:pt x="1054348" y="806"/>
                </a:lnTo>
                <a:lnTo>
                  <a:pt x="1120684" y="3192"/>
                </a:lnTo>
                <a:lnTo>
                  <a:pt x="1185653" y="7105"/>
                </a:lnTo>
                <a:lnTo>
                  <a:pt x="1249106" y="12493"/>
                </a:lnTo>
                <a:lnTo>
                  <a:pt x="1310897" y="19304"/>
                </a:lnTo>
                <a:lnTo>
                  <a:pt x="1370879" y="27485"/>
                </a:lnTo>
                <a:lnTo>
                  <a:pt x="1428905" y="36985"/>
                </a:lnTo>
                <a:lnTo>
                  <a:pt x="1484827" y="47751"/>
                </a:lnTo>
                <a:lnTo>
                  <a:pt x="1538499" y="59732"/>
                </a:lnTo>
                <a:lnTo>
                  <a:pt x="1589774" y="72876"/>
                </a:lnTo>
                <a:lnTo>
                  <a:pt x="1638504" y="87129"/>
                </a:lnTo>
                <a:lnTo>
                  <a:pt x="1684543" y="102441"/>
                </a:lnTo>
                <a:lnTo>
                  <a:pt x="1727744" y="118759"/>
                </a:lnTo>
                <a:lnTo>
                  <a:pt x="1767960" y="136030"/>
                </a:lnTo>
                <a:lnTo>
                  <a:pt x="1805043" y="154204"/>
                </a:lnTo>
                <a:lnTo>
                  <a:pt x="1838847" y="173227"/>
                </a:lnTo>
                <a:lnTo>
                  <a:pt x="1896028" y="213615"/>
                </a:lnTo>
                <a:lnTo>
                  <a:pt x="1938328" y="256778"/>
                </a:lnTo>
                <a:lnTo>
                  <a:pt x="1964571" y="302297"/>
                </a:lnTo>
                <a:lnTo>
                  <a:pt x="1973580" y="349757"/>
                </a:lnTo>
                <a:lnTo>
                  <a:pt x="1971303" y="373704"/>
                </a:lnTo>
                <a:lnTo>
                  <a:pt x="1953530" y="420246"/>
                </a:lnTo>
                <a:lnTo>
                  <a:pt x="1919112" y="464639"/>
                </a:lnTo>
                <a:lnTo>
                  <a:pt x="1869224" y="506466"/>
                </a:lnTo>
                <a:lnTo>
                  <a:pt x="1805043" y="545311"/>
                </a:lnTo>
                <a:lnTo>
                  <a:pt x="1767960" y="563485"/>
                </a:lnTo>
                <a:lnTo>
                  <a:pt x="1727744" y="580756"/>
                </a:lnTo>
                <a:lnTo>
                  <a:pt x="1684543" y="597074"/>
                </a:lnTo>
                <a:lnTo>
                  <a:pt x="1638504" y="612386"/>
                </a:lnTo>
                <a:lnTo>
                  <a:pt x="1589774" y="626639"/>
                </a:lnTo>
                <a:lnTo>
                  <a:pt x="1538499" y="639783"/>
                </a:lnTo>
                <a:lnTo>
                  <a:pt x="1484827" y="651763"/>
                </a:lnTo>
                <a:lnTo>
                  <a:pt x="1428905" y="662530"/>
                </a:lnTo>
                <a:lnTo>
                  <a:pt x="1370879" y="672030"/>
                </a:lnTo>
                <a:lnTo>
                  <a:pt x="1310897" y="680211"/>
                </a:lnTo>
                <a:lnTo>
                  <a:pt x="1249106" y="687022"/>
                </a:lnTo>
                <a:lnTo>
                  <a:pt x="1185653" y="692410"/>
                </a:lnTo>
                <a:lnTo>
                  <a:pt x="1120684" y="696323"/>
                </a:lnTo>
                <a:lnTo>
                  <a:pt x="1054348" y="698709"/>
                </a:lnTo>
                <a:lnTo>
                  <a:pt x="986789" y="699515"/>
                </a:lnTo>
                <a:lnTo>
                  <a:pt x="919231" y="698709"/>
                </a:lnTo>
                <a:lnTo>
                  <a:pt x="852895" y="696323"/>
                </a:lnTo>
                <a:lnTo>
                  <a:pt x="787926" y="692410"/>
                </a:lnTo>
                <a:lnTo>
                  <a:pt x="724473" y="687022"/>
                </a:lnTo>
                <a:lnTo>
                  <a:pt x="662682" y="680211"/>
                </a:lnTo>
                <a:lnTo>
                  <a:pt x="602700" y="672030"/>
                </a:lnTo>
                <a:lnTo>
                  <a:pt x="544674" y="662530"/>
                </a:lnTo>
                <a:lnTo>
                  <a:pt x="488752" y="651763"/>
                </a:lnTo>
                <a:lnTo>
                  <a:pt x="435080" y="639783"/>
                </a:lnTo>
                <a:lnTo>
                  <a:pt x="383805" y="626639"/>
                </a:lnTo>
                <a:lnTo>
                  <a:pt x="335075" y="612386"/>
                </a:lnTo>
                <a:lnTo>
                  <a:pt x="289036" y="597074"/>
                </a:lnTo>
                <a:lnTo>
                  <a:pt x="245835" y="580756"/>
                </a:lnTo>
                <a:lnTo>
                  <a:pt x="205619" y="563485"/>
                </a:lnTo>
                <a:lnTo>
                  <a:pt x="168536" y="545311"/>
                </a:lnTo>
                <a:lnTo>
                  <a:pt x="134732" y="526287"/>
                </a:lnTo>
                <a:lnTo>
                  <a:pt x="77551" y="485900"/>
                </a:lnTo>
                <a:lnTo>
                  <a:pt x="35251" y="442737"/>
                </a:lnTo>
                <a:lnTo>
                  <a:pt x="9008" y="397218"/>
                </a:lnTo>
                <a:lnTo>
                  <a:pt x="0" y="34975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31204" y="4694885"/>
            <a:ext cx="164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羊</a:t>
            </a: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spc="-10" dirty="0">
                <a:latin typeface="微软雅黑"/>
                <a:cs typeface="微软雅黑"/>
              </a:rPr>
              <a:t>人狼菜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64708" y="553821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986789" y="0"/>
                </a:moveTo>
                <a:lnTo>
                  <a:pt x="919231" y="806"/>
                </a:lnTo>
                <a:lnTo>
                  <a:pt x="852895" y="3192"/>
                </a:lnTo>
                <a:lnTo>
                  <a:pt x="787926" y="7105"/>
                </a:lnTo>
                <a:lnTo>
                  <a:pt x="724473" y="12493"/>
                </a:lnTo>
                <a:lnTo>
                  <a:pt x="662682" y="19304"/>
                </a:lnTo>
                <a:lnTo>
                  <a:pt x="602700" y="27485"/>
                </a:lnTo>
                <a:lnTo>
                  <a:pt x="544674" y="36985"/>
                </a:lnTo>
                <a:lnTo>
                  <a:pt x="488752" y="47752"/>
                </a:lnTo>
                <a:lnTo>
                  <a:pt x="435080" y="59732"/>
                </a:lnTo>
                <a:lnTo>
                  <a:pt x="383805" y="72876"/>
                </a:lnTo>
                <a:lnTo>
                  <a:pt x="335075" y="87129"/>
                </a:lnTo>
                <a:lnTo>
                  <a:pt x="289036" y="102441"/>
                </a:lnTo>
                <a:lnTo>
                  <a:pt x="245835" y="118759"/>
                </a:lnTo>
                <a:lnTo>
                  <a:pt x="205619" y="136030"/>
                </a:lnTo>
                <a:lnTo>
                  <a:pt x="168536" y="154204"/>
                </a:lnTo>
                <a:lnTo>
                  <a:pt x="134732" y="173228"/>
                </a:lnTo>
                <a:lnTo>
                  <a:pt x="77551" y="213615"/>
                </a:lnTo>
                <a:lnTo>
                  <a:pt x="35251" y="256778"/>
                </a:lnTo>
                <a:lnTo>
                  <a:pt x="9008" y="302297"/>
                </a:lnTo>
                <a:lnTo>
                  <a:pt x="0" y="349758"/>
                </a:lnTo>
                <a:lnTo>
                  <a:pt x="2276" y="373704"/>
                </a:lnTo>
                <a:lnTo>
                  <a:pt x="20049" y="420246"/>
                </a:lnTo>
                <a:lnTo>
                  <a:pt x="54467" y="464639"/>
                </a:lnTo>
                <a:lnTo>
                  <a:pt x="104355" y="506466"/>
                </a:lnTo>
                <a:lnTo>
                  <a:pt x="168536" y="545311"/>
                </a:lnTo>
                <a:lnTo>
                  <a:pt x="205619" y="563485"/>
                </a:lnTo>
                <a:lnTo>
                  <a:pt x="245835" y="580756"/>
                </a:lnTo>
                <a:lnTo>
                  <a:pt x="289036" y="597074"/>
                </a:lnTo>
                <a:lnTo>
                  <a:pt x="335075" y="612386"/>
                </a:lnTo>
                <a:lnTo>
                  <a:pt x="383805" y="626639"/>
                </a:lnTo>
                <a:lnTo>
                  <a:pt x="435080" y="639783"/>
                </a:lnTo>
                <a:lnTo>
                  <a:pt x="488752" y="651764"/>
                </a:lnTo>
                <a:lnTo>
                  <a:pt x="544674" y="662530"/>
                </a:lnTo>
                <a:lnTo>
                  <a:pt x="602700" y="672030"/>
                </a:lnTo>
                <a:lnTo>
                  <a:pt x="662682" y="680211"/>
                </a:lnTo>
                <a:lnTo>
                  <a:pt x="724473" y="687022"/>
                </a:lnTo>
                <a:lnTo>
                  <a:pt x="787926" y="692410"/>
                </a:lnTo>
                <a:lnTo>
                  <a:pt x="852895" y="696323"/>
                </a:lnTo>
                <a:lnTo>
                  <a:pt x="919231" y="698709"/>
                </a:lnTo>
                <a:lnTo>
                  <a:pt x="986789" y="699516"/>
                </a:lnTo>
                <a:lnTo>
                  <a:pt x="1054348" y="698709"/>
                </a:lnTo>
                <a:lnTo>
                  <a:pt x="1120684" y="696323"/>
                </a:lnTo>
                <a:lnTo>
                  <a:pt x="1185653" y="692410"/>
                </a:lnTo>
                <a:lnTo>
                  <a:pt x="1249106" y="687022"/>
                </a:lnTo>
                <a:lnTo>
                  <a:pt x="1310897" y="680211"/>
                </a:lnTo>
                <a:lnTo>
                  <a:pt x="1370879" y="672030"/>
                </a:lnTo>
                <a:lnTo>
                  <a:pt x="1428905" y="662530"/>
                </a:lnTo>
                <a:lnTo>
                  <a:pt x="1484827" y="651764"/>
                </a:lnTo>
                <a:lnTo>
                  <a:pt x="1538499" y="639783"/>
                </a:lnTo>
                <a:lnTo>
                  <a:pt x="1589774" y="626639"/>
                </a:lnTo>
                <a:lnTo>
                  <a:pt x="1638504" y="612386"/>
                </a:lnTo>
                <a:lnTo>
                  <a:pt x="1684543" y="597074"/>
                </a:lnTo>
                <a:lnTo>
                  <a:pt x="1727744" y="580756"/>
                </a:lnTo>
                <a:lnTo>
                  <a:pt x="1767960" y="563485"/>
                </a:lnTo>
                <a:lnTo>
                  <a:pt x="1805043" y="545311"/>
                </a:lnTo>
                <a:lnTo>
                  <a:pt x="1838847" y="526288"/>
                </a:lnTo>
                <a:lnTo>
                  <a:pt x="1896028" y="485900"/>
                </a:lnTo>
                <a:lnTo>
                  <a:pt x="1938328" y="442737"/>
                </a:lnTo>
                <a:lnTo>
                  <a:pt x="1964571" y="397218"/>
                </a:lnTo>
                <a:lnTo>
                  <a:pt x="1973580" y="349758"/>
                </a:lnTo>
                <a:lnTo>
                  <a:pt x="1971303" y="325811"/>
                </a:lnTo>
                <a:lnTo>
                  <a:pt x="1953530" y="279269"/>
                </a:lnTo>
                <a:lnTo>
                  <a:pt x="1919112" y="234876"/>
                </a:lnTo>
                <a:lnTo>
                  <a:pt x="1869224" y="193049"/>
                </a:lnTo>
                <a:lnTo>
                  <a:pt x="1805043" y="154204"/>
                </a:lnTo>
                <a:lnTo>
                  <a:pt x="1767960" y="136030"/>
                </a:lnTo>
                <a:lnTo>
                  <a:pt x="1727744" y="118759"/>
                </a:lnTo>
                <a:lnTo>
                  <a:pt x="1684543" y="102441"/>
                </a:lnTo>
                <a:lnTo>
                  <a:pt x="1638504" y="87129"/>
                </a:lnTo>
                <a:lnTo>
                  <a:pt x="1589774" y="72876"/>
                </a:lnTo>
                <a:lnTo>
                  <a:pt x="1538499" y="59732"/>
                </a:lnTo>
                <a:lnTo>
                  <a:pt x="1484827" y="47752"/>
                </a:lnTo>
                <a:lnTo>
                  <a:pt x="1428905" y="36985"/>
                </a:lnTo>
                <a:lnTo>
                  <a:pt x="1370879" y="27485"/>
                </a:lnTo>
                <a:lnTo>
                  <a:pt x="1310897" y="19304"/>
                </a:lnTo>
                <a:lnTo>
                  <a:pt x="1249106" y="12493"/>
                </a:lnTo>
                <a:lnTo>
                  <a:pt x="1185653" y="7105"/>
                </a:lnTo>
                <a:lnTo>
                  <a:pt x="1120684" y="3192"/>
                </a:lnTo>
                <a:lnTo>
                  <a:pt x="1054348" y="806"/>
                </a:lnTo>
                <a:lnTo>
                  <a:pt x="986789" y="0"/>
                </a:lnTo>
                <a:close/>
              </a:path>
            </a:pathLst>
          </a:custGeom>
          <a:solidFill>
            <a:srgbClr val="41C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4708" y="5538215"/>
            <a:ext cx="1973580" cy="699770"/>
          </a:xfrm>
          <a:custGeom>
            <a:avLst/>
            <a:gdLst/>
            <a:ahLst/>
            <a:cxnLst/>
            <a:rect l="l" t="t" r="r" b="b"/>
            <a:pathLst>
              <a:path w="1973579" h="699770">
                <a:moveTo>
                  <a:pt x="0" y="349758"/>
                </a:moveTo>
                <a:lnTo>
                  <a:pt x="9008" y="302297"/>
                </a:lnTo>
                <a:lnTo>
                  <a:pt x="35251" y="256778"/>
                </a:lnTo>
                <a:lnTo>
                  <a:pt x="77551" y="213615"/>
                </a:lnTo>
                <a:lnTo>
                  <a:pt x="134732" y="173228"/>
                </a:lnTo>
                <a:lnTo>
                  <a:pt x="168536" y="154204"/>
                </a:lnTo>
                <a:lnTo>
                  <a:pt x="205619" y="136030"/>
                </a:lnTo>
                <a:lnTo>
                  <a:pt x="245835" y="118759"/>
                </a:lnTo>
                <a:lnTo>
                  <a:pt x="289036" y="102441"/>
                </a:lnTo>
                <a:lnTo>
                  <a:pt x="335075" y="87129"/>
                </a:lnTo>
                <a:lnTo>
                  <a:pt x="383805" y="72876"/>
                </a:lnTo>
                <a:lnTo>
                  <a:pt x="435080" y="59732"/>
                </a:lnTo>
                <a:lnTo>
                  <a:pt x="488752" y="47752"/>
                </a:lnTo>
                <a:lnTo>
                  <a:pt x="544674" y="36985"/>
                </a:lnTo>
                <a:lnTo>
                  <a:pt x="602700" y="27485"/>
                </a:lnTo>
                <a:lnTo>
                  <a:pt x="662682" y="19304"/>
                </a:lnTo>
                <a:lnTo>
                  <a:pt x="724473" y="12493"/>
                </a:lnTo>
                <a:lnTo>
                  <a:pt x="787926" y="7105"/>
                </a:lnTo>
                <a:lnTo>
                  <a:pt x="852895" y="3192"/>
                </a:lnTo>
                <a:lnTo>
                  <a:pt x="919231" y="806"/>
                </a:lnTo>
                <a:lnTo>
                  <a:pt x="986789" y="0"/>
                </a:lnTo>
                <a:lnTo>
                  <a:pt x="1054348" y="806"/>
                </a:lnTo>
                <a:lnTo>
                  <a:pt x="1120684" y="3192"/>
                </a:lnTo>
                <a:lnTo>
                  <a:pt x="1185653" y="7105"/>
                </a:lnTo>
                <a:lnTo>
                  <a:pt x="1249106" y="12493"/>
                </a:lnTo>
                <a:lnTo>
                  <a:pt x="1310897" y="19304"/>
                </a:lnTo>
                <a:lnTo>
                  <a:pt x="1370879" y="27485"/>
                </a:lnTo>
                <a:lnTo>
                  <a:pt x="1428905" y="36985"/>
                </a:lnTo>
                <a:lnTo>
                  <a:pt x="1484827" y="47752"/>
                </a:lnTo>
                <a:lnTo>
                  <a:pt x="1538499" y="59732"/>
                </a:lnTo>
                <a:lnTo>
                  <a:pt x="1589774" y="72876"/>
                </a:lnTo>
                <a:lnTo>
                  <a:pt x="1638504" y="87129"/>
                </a:lnTo>
                <a:lnTo>
                  <a:pt x="1684543" y="102441"/>
                </a:lnTo>
                <a:lnTo>
                  <a:pt x="1727744" y="118759"/>
                </a:lnTo>
                <a:lnTo>
                  <a:pt x="1767960" y="136030"/>
                </a:lnTo>
                <a:lnTo>
                  <a:pt x="1805043" y="154204"/>
                </a:lnTo>
                <a:lnTo>
                  <a:pt x="1838847" y="173228"/>
                </a:lnTo>
                <a:lnTo>
                  <a:pt x="1896028" y="213615"/>
                </a:lnTo>
                <a:lnTo>
                  <a:pt x="1938328" y="256778"/>
                </a:lnTo>
                <a:lnTo>
                  <a:pt x="1964571" y="302297"/>
                </a:lnTo>
                <a:lnTo>
                  <a:pt x="1973580" y="349758"/>
                </a:lnTo>
                <a:lnTo>
                  <a:pt x="1971303" y="373704"/>
                </a:lnTo>
                <a:lnTo>
                  <a:pt x="1953530" y="420246"/>
                </a:lnTo>
                <a:lnTo>
                  <a:pt x="1919112" y="464639"/>
                </a:lnTo>
                <a:lnTo>
                  <a:pt x="1869224" y="506466"/>
                </a:lnTo>
                <a:lnTo>
                  <a:pt x="1805043" y="545311"/>
                </a:lnTo>
                <a:lnTo>
                  <a:pt x="1767960" y="563485"/>
                </a:lnTo>
                <a:lnTo>
                  <a:pt x="1727744" y="580756"/>
                </a:lnTo>
                <a:lnTo>
                  <a:pt x="1684543" y="597074"/>
                </a:lnTo>
                <a:lnTo>
                  <a:pt x="1638504" y="612386"/>
                </a:lnTo>
                <a:lnTo>
                  <a:pt x="1589774" y="626639"/>
                </a:lnTo>
                <a:lnTo>
                  <a:pt x="1538499" y="639783"/>
                </a:lnTo>
                <a:lnTo>
                  <a:pt x="1484827" y="651764"/>
                </a:lnTo>
                <a:lnTo>
                  <a:pt x="1428905" y="662530"/>
                </a:lnTo>
                <a:lnTo>
                  <a:pt x="1370879" y="672030"/>
                </a:lnTo>
                <a:lnTo>
                  <a:pt x="1310897" y="680211"/>
                </a:lnTo>
                <a:lnTo>
                  <a:pt x="1249106" y="687022"/>
                </a:lnTo>
                <a:lnTo>
                  <a:pt x="1185653" y="692410"/>
                </a:lnTo>
                <a:lnTo>
                  <a:pt x="1120684" y="696323"/>
                </a:lnTo>
                <a:lnTo>
                  <a:pt x="1054348" y="698709"/>
                </a:lnTo>
                <a:lnTo>
                  <a:pt x="986789" y="699516"/>
                </a:lnTo>
                <a:lnTo>
                  <a:pt x="919231" y="698709"/>
                </a:lnTo>
                <a:lnTo>
                  <a:pt x="852895" y="696323"/>
                </a:lnTo>
                <a:lnTo>
                  <a:pt x="787926" y="692410"/>
                </a:lnTo>
                <a:lnTo>
                  <a:pt x="724473" y="687022"/>
                </a:lnTo>
                <a:lnTo>
                  <a:pt x="662682" y="680211"/>
                </a:lnTo>
                <a:lnTo>
                  <a:pt x="602700" y="672030"/>
                </a:lnTo>
                <a:lnTo>
                  <a:pt x="544674" y="662530"/>
                </a:lnTo>
                <a:lnTo>
                  <a:pt x="488752" y="651764"/>
                </a:lnTo>
                <a:lnTo>
                  <a:pt x="435080" y="639783"/>
                </a:lnTo>
                <a:lnTo>
                  <a:pt x="383805" y="626639"/>
                </a:lnTo>
                <a:lnTo>
                  <a:pt x="335075" y="612386"/>
                </a:lnTo>
                <a:lnTo>
                  <a:pt x="289036" y="597074"/>
                </a:lnTo>
                <a:lnTo>
                  <a:pt x="245835" y="580756"/>
                </a:lnTo>
                <a:lnTo>
                  <a:pt x="205619" y="563485"/>
                </a:lnTo>
                <a:lnTo>
                  <a:pt x="168536" y="545311"/>
                </a:lnTo>
                <a:lnTo>
                  <a:pt x="134732" y="526288"/>
                </a:lnTo>
                <a:lnTo>
                  <a:pt x="77551" y="485900"/>
                </a:lnTo>
                <a:lnTo>
                  <a:pt x="35251" y="442737"/>
                </a:lnTo>
                <a:lnTo>
                  <a:pt x="9008" y="397218"/>
                </a:lnTo>
                <a:lnTo>
                  <a:pt x="0" y="34975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80913" y="5687059"/>
            <a:ext cx="1746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||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人狼羊菜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89376" y="1808521"/>
            <a:ext cx="2275459" cy="34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89221" y="1718817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人羊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89376" y="2741209"/>
            <a:ext cx="2275458" cy="342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99890" y="2651201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人狼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89376" y="4667545"/>
            <a:ext cx="2275459" cy="3423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199890" y="4606797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人狼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89376" y="5716068"/>
            <a:ext cx="2275459" cy="342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250816" y="5663895"/>
            <a:ext cx="73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微软雅黑"/>
                <a:cs typeface="微软雅黑"/>
              </a:rPr>
              <a:t>人羊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31336" y="2116582"/>
            <a:ext cx="2460371" cy="769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41444" y="2263394"/>
            <a:ext cx="332740" cy="369570"/>
          </a:xfrm>
          <a:custGeom>
            <a:avLst/>
            <a:gdLst/>
            <a:ahLst/>
            <a:cxnLst/>
            <a:rect l="l" t="t" r="r" b="b"/>
            <a:pathLst>
              <a:path w="332739" h="369569">
                <a:moveTo>
                  <a:pt x="117982" y="0"/>
                </a:moveTo>
                <a:lnTo>
                  <a:pt x="68960" y="12700"/>
                </a:lnTo>
                <a:lnTo>
                  <a:pt x="81272" y="67490"/>
                </a:lnTo>
                <a:lnTo>
                  <a:pt x="87534" y="116601"/>
                </a:lnTo>
                <a:lnTo>
                  <a:pt x="87749" y="160021"/>
                </a:lnTo>
                <a:lnTo>
                  <a:pt x="81914" y="197738"/>
                </a:lnTo>
                <a:lnTo>
                  <a:pt x="52577" y="265779"/>
                </a:lnTo>
                <a:lnTo>
                  <a:pt x="29194" y="298430"/>
                </a:lnTo>
                <a:lnTo>
                  <a:pt x="0" y="330200"/>
                </a:lnTo>
                <a:lnTo>
                  <a:pt x="14601" y="341437"/>
                </a:lnTo>
                <a:lnTo>
                  <a:pt x="27177" y="351710"/>
                </a:lnTo>
                <a:lnTo>
                  <a:pt x="37754" y="361007"/>
                </a:lnTo>
                <a:lnTo>
                  <a:pt x="46354" y="369315"/>
                </a:lnTo>
                <a:lnTo>
                  <a:pt x="82976" y="324758"/>
                </a:lnTo>
                <a:lnTo>
                  <a:pt x="110537" y="277558"/>
                </a:lnTo>
                <a:lnTo>
                  <a:pt x="129026" y="227691"/>
                </a:lnTo>
                <a:lnTo>
                  <a:pt x="138429" y="175132"/>
                </a:lnTo>
                <a:lnTo>
                  <a:pt x="202833" y="175132"/>
                </a:lnTo>
                <a:lnTo>
                  <a:pt x="184563" y="156666"/>
                </a:lnTo>
                <a:lnTo>
                  <a:pt x="156949" y="117621"/>
                </a:lnTo>
                <a:lnTo>
                  <a:pt x="133095" y="71246"/>
                </a:lnTo>
                <a:lnTo>
                  <a:pt x="130091" y="53703"/>
                </a:lnTo>
                <a:lnTo>
                  <a:pt x="126587" y="35956"/>
                </a:lnTo>
                <a:lnTo>
                  <a:pt x="122558" y="18043"/>
                </a:lnTo>
                <a:lnTo>
                  <a:pt x="117982" y="0"/>
                </a:lnTo>
                <a:close/>
              </a:path>
              <a:path w="332739" h="369569">
                <a:moveTo>
                  <a:pt x="202833" y="175132"/>
                </a:moveTo>
                <a:lnTo>
                  <a:pt x="138429" y="175132"/>
                </a:lnTo>
                <a:lnTo>
                  <a:pt x="173668" y="220541"/>
                </a:lnTo>
                <a:lnTo>
                  <a:pt x="213455" y="256174"/>
                </a:lnTo>
                <a:lnTo>
                  <a:pt x="257766" y="282021"/>
                </a:lnTo>
                <a:lnTo>
                  <a:pt x="306577" y="298068"/>
                </a:lnTo>
                <a:lnTo>
                  <a:pt x="311054" y="286686"/>
                </a:lnTo>
                <a:lnTo>
                  <a:pt x="316864" y="273113"/>
                </a:lnTo>
                <a:lnTo>
                  <a:pt x="324008" y="257349"/>
                </a:lnTo>
                <a:lnTo>
                  <a:pt x="332485" y="239394"/>
                </a:lnTo>
                <a:lnTo>
                  <a:pt x="289899" y="229744"/>
                </a:lnTo>
                <a:lnTo>
                  <a:pt x="251046" y="212734"/>
                </a:lnTo>
                <a:lnTo>
                  <a:pt x="215931" y="188372"/>
                </a:lnTo>
                <a:lnTo>
                  <a:pt x="202833" y="175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9248" y="3050667"/>
            <a:ext cx="2402331" cy="7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7955" y="3105785"/>
            <a:ext cx="667385" cy="473709"/>
          </a:xfrm>
          <a:custGeom>
            <a:avLst/>
            <a:gdLst/>
            <a:ahLst/>
            <a:cxnLst/>
            <a:rect l="l" t="t" r="r" b="b"/>
            <a:pathLst>
              <a:path w="667385" h="473710">
                <a:moveTo>
                  <a:pt x="117983" y="104012"/>
                </a:moveTo>
                <a:lnTo>
                  <a:pt x="68961" y="116712"/>
                </a:lnTo>
                <a:lnTo>
                  <a:pt x="81272" y="171559"/>
                </a:lnTo>
                <a:lnTo>
                  <a:pt x="87534" y="220678"/>
                </a:lnTo>
                <a:lnTo>
                  <a:pt x="87749" y="264106"/>
                </a:lnTo>
                <a:lnTo>
                  <a:pt x="81915" y="301878"/>
                </a:lnTo>
                <a:lnTo>
                  <a:pt x="52577" y="369903"/>
                </a:lnTo>
                <a:lnTo>
                  <a:pt x="29194" y="402516"/>
                </a:lnTo>
                <a:lnTo>
                  <a:pt x="0" y="434213"/>
                </a:lnTo>
                <a:lnTo>
                  <a:pt x="14601" y="445452"/>
                </a:lnTo>
                <a:lnTo>
                  <a:pt x="27178" y="455739"/>
                </a:lnTo>
                <a:lnTo>
                  <a:pt x="37754" y="465074"/>
                </a:lnTo>
                <a:lnTo>
                  <a:pt x="46355" y="473455"/>
                </a:lnTo>
                <a:lnTo>
                  <a:pt x="82976" y="428880"/>
                </a:lnTo>
                <a:lnTo>
                  <a:pt x="110537" y="381650"/>
                </a:lnTo>
                <a:lnTo>
                  <a:pt x="129026" y="331777"/>
                </a:lnTo>
                <a:lnTo>
                  <a:pt x="138430" y="279273"/>
                </a:lnTo>
                <a:lnTo>
                  <a:pt x="202883" y="279273"/>
                </a:lnTo>
                <a:lnTo>
                  <a:pt x="184563" y="260773"/>
                </a:lnTo>
                <a:lnTo>
                  <a:pt x="156949" y="221752"/>
                </a:lnTo>
                <a:lnTo>
                  <a:pt x="133096" y="175387"/>
                </a:lnTo>
                <a:lnTo>
                  <a:pt x="130073" y="157787"/>
                </a:lnTo>
                <a:lnTo>
                  <a:pt x="126539" y="140033"/>
                </a:lnTo>
                <a:lnTo>
                  <a:pt x="122505" y="122112"/>
                </a:lnTo>
                <a:lnTo>
                  <a:pt x="117983" y="104012"/>
                </a:lnTo>
                <a:close/>
              </a:path>
              <a:path w="667385" h="473710">
                <a:moveTo>
                  <a:pt x="202883" y="279273"/>
                </a:moveTo>
                <a:lnTo>
                  <a:pt x="138430" y="279273"/>
                </a:lnTo>
                <a:lnTo>
                  <a:pt x="173668" y="324663"/>
                </a:lnTo>
                <a:lnTo>
                  <a:pt x="213455" y="360267"/>
                </a:lnTo>
                <a:lnTo>
                  <a:pt x="257766" y="386107"/>
                </a:lnTo>
                <a:lnTo>
                  <a:pt x="306578" y="402209"/>
                </a:lnTo>
                <a:lnTo>
                  <a:pt x="311054" y="390753"/>
                </a:lnTo>
                <a:lnTo>
                  <a:pt x="316865" y="377142"/>
                </a:lnTo>
                <a:lnTo>
                  <a:pt x="324008" y="361364"/>
                </a:lnTo>
                <a:lnTo>
                  <a:pt x="332486" y="343407"/>
                </a:lnTo>
                <a:lnTo>
                  <a:pt x="289899" y="333766"/>
                </a:lnTo>
                <a:lnTo>
                  <a:pt x="251046" y="316780"/>
                </a:lnTo>
                <a:lnTo>
                  <a:pt x="215931" y="292449"/>
                </a:lnTo>
                <a:lnTo>
                  <a:pt x="202883" y="279273"/>
                </a:lnTo>
                <a:close/>
              </a:path>
              <a:path w="667385" h="473710">
                <a:moveTo>
                  <a:pt x="532075" y="278511"/>
                </a:moveTo>
                <a:lnTo>
                  <a:pt x="479044" y="278511"/>
                </a:lnTo>
                <a:lnTo>
                  <a:pt x="499491" y="356997"/>
                </a:lnTo>
                <a:lnTo>
                  <a:pt x="549148" y="344042"/>
                </a:lnTo>
                <a:lnTo>
                  <a:pt x="532075" y="278511"/>
                </a:lnTo>
                <a:close/>
              </a:path>
              <a:path w="667385" h="473710">
                <a:moveTo>
                  <a:pt x="511590" y="199898"/>
                </a:moveTo>
                <a:lnTo>
                  <a:pt x="458597" y="199898"/>
                </a:lnTo>
                <a:lnTo>
                  <a:pt x="468376" y="237489"/>
                </a:lnTo>
                <a:lnTo>
                  <a:pt x="329057" y="273812"/>
                </a:lnTo>
                <a:lnTo>
                  <a:pt x="339725" y="314705"/>
                </a:lnTo>
                <a:lnTo>
                  <a:pt x="479044" y="278511"/>
                </a:lnTo>
                <a:lnTo>
                  <a:pt x="532075" y="278511"/>
                </a:lnTo>
                <a:lnTo>
                  <a:pt x="528701" y="265556"/>
                </a:lnTo>
                <a:lnTo>
                  <a:pt x="667004" y="229615"/>
                </a:lnTo>
                <a:lnTo>
                  <a:pt x="665715" y="224662"/>
                </a:lnTo>
                <a:lnTo>
                  <a:pt x="518033" y="224662"/>
                </a:lnTo>
                <a:lnTo>
                  <a:pt x="511590" y="199898"/>
                </a:lnTo>
                <a:close/>
              </a:path>
              <a:path w="667385" h="473710">
                <a:moveTo>
                  <a:pt x="491582" y="122809"/>
                </a:moveTo>
                <a:lnTo>
                  <a:pt x="438531" y="122809"/>
                </a:lnTo>
                <a:lnTo>
                  <a:pt x="448056" y="159638"/>
                </a:lnTo>
                <a:lnTo>
                  <a:pt x="343408" y="186943"/>
                </a:lnTo>
                <a:lnTo>
                  <a:pt x="353822" y="227202"/>
                </a:lnTo>
                <a:lnTo>
                  <a:pt x="458597" y="199898"/>
                </a:lnTo>
                <a:lnTo>
                  <a:pt x="511590" y="199898"/>
                </a:lnTo>
                <a:lnTo>
                  <a:pt x="508254" y="187070"/>
                </a:lnTo>
                <a:lnTo>
                  <a:pt x="612267" y="159892"/>
                </a:lnTo>
                <a:lnTo>
                  <a:pt x="608850" y="146685"/>
                </a:lnTo>
                <a:lnTo>
                  <a:pt x="497840" y="146685"/>
                </a:lnTo>
                <a:lnTo>
                  <a:pt x="491582" y="122809"/>
                </a:lnTo>
                <a:close/>
              </a:path>
              <a:path w="667385" h="473710">
                <a:moveTo>
                  <a:pt x="656336" y="188594"/>
                </a:moveTo>
                <a:lnTo>
                  <a:pt x="518033" y="224662"/>
                </a:lnTo>
                <a:lnTo>
                  <a:pt x="665715" y="224662"/>
                </a:lnTo>
                <a:lnTo>
                  <a:pt x="656336" y="188594"/>
                </a:lnTo>
                <a:close/>
              </a:path>
              <a:path w="667385" h="473710">
                <a:moveTo>
                  <a:pt x="367538" y="33019"/>
                </a:moveTo>
                <a:lnTo>
                  <a:pt x="338201" y="67563"/>
                </a:lnTo>
                <a:lnTo>
                  <a:pt x="346936" y="73155"/>
                </a:lnTo>
                <a:lnTo>
                  <a:pt x="356743" y="79629"/>
                </a:lnTo>
                <a:lnTo>
                  <a:pt x="367597" y="86959"/>
                </a:lnTo>
                <a:lnTo>
                  <a:pt x="379476" y="95123"/>
                </a:lnTo>
                <a:lnTo>
                  <a:pt x="301117" y="115442"/>
                </a:lnTo>
                <a:lnTo>
                  <a:pt x="311658" y="155701"/>
                </a:lnTo>
                <a:lnTo>
                  <a:pt x="438531" y="122809"/>
                </a:lnTo>
                <a:lnTo>
                  <a:pt x="491582" y="122809"/>
                </a:lnTo>
                <a:lnTo>
                  <a:pt x="488188" y="109854"/>
                </a:lnTo>
                <a:lnTo>
                  <a:pt x="570699" y="88391"/>
                </a:lnTo>
                <a:lnTo>
                  <a:pt x="405257" y="88391"/>
                </a:lnTo>
                <a:lnTo>
                  <a:pt x="424561" y="66166"/>
                </a:lnTo>
                <a:lnTo>
                  <a:pt x="367538" y="33019"/>
                </a:lnTo>
                <a:close/>
              </a:path>
              <a:path w="667385" h="473710">
                <a:moveTo>
                  <a:pt x="601853" y="119634"/>
                </a:moveTo>
                <a:lnTo>
                  <a:pt x="497840" y="146685"/>
                </a:lnTo>
                <a:lnTo>
                  <a:pt x="608850" y="146685"/>
                </a:lnTo>
                <a:lnTo>
                  <a:pt x="601853" y="119634"/>
                </a:lnTo>
                <a:close/>
              </a:path>
              <a:path w="667385" h="473710">
                <a:moveTo>
                  <a:pt x="497205" y="0"/>
                </a:moveTo>
                <a:lnTo>
                  <a:pt x="482949" y="36957"/>
                </a:lnTo>
                <a:lnTo>
                  <a:pt x="405257" y="88391"/>
                </a:lnTo>
                <a:lnTo>
                  <a:pt x="570699" y="88391"/>
                </a:lnTo>
                <a:lnTo>
                  <a:pt x="613664" y="77215"/>
                </a:lnTo>
                <a:lnTo>
                  <a:pt x="608342" y="56641"/>
                </a:lnTo>
                <a:lnTo>
                  <a:pt x="527304" y="56641"/>
                </a:lnTo>
                <a:lnTo>
                  <a:pt x="552958" y="8762"/>
                </a:lnTo>
                <a:lnTo>
                  <a:pt x="497205" y="0"/>
                </a:lnTo>
                <a:close/>
              </a:path>
              <a:path w="667385" h="473710">
                <a:moveTo>
                  <a:pt x="603250" y="36957"/>
                </a:moveTo>
                <a:lnTo>
                  <a:pt x="527304" y="56641"/>
                </a:lnTo>
                <a:lnTo>
                  <a:pt x="608342" y="56641"/>
                </a:lnTo>
                <a:lnTo>
                  <a:pt x="603250" y="36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31336" y="4044441"/>
            <a:ext cx="2460371" cy="768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72303" y="4037329"/>
            <a:ext cx="664210" cy="480059"/>
          </a:xfrm>
          <a:custGeom>
            <a:avLst/>
            <a:gdLst/>
            <a:ahLst/>
            <a:cxnLst/>
            <a:rect l="l" t="t" r="r" b="b"/>
            <a:pathLst>
              <a:path w="664210" h="480060">
                <a:moveTo>
                  <a:pt x="113030" y="109601"/>
                </a:moveTo>
                <a:lnTo>
                  <a:pt x="64262" y="123190"/>
                </a:lnTo>
                <a:lnTo>
                  <a:pt x="77384" y="177744"/>
                </a:lnTo>
                <a:lnTo>
                  <a:pt x="84375" y="226726"/>
                </a:lnTo>
                <a:lnTo>
                  <a:pt x="85246" y="270136"/>
                </a:lnTo>
                <a:lnTo>
                  <a:pt x="80010" y="307975"/>
                </a:lnTo>
                <a:lnTo>
                  <a:pt x="51625" y="376443"/>
                </a:lnTo>
                <a:lnTo>
                  <a:pt x="28717" y="409434"/>
                </a:lnTo>
                <a:lnTo>
                  <a:pt x="0" y="441579"/>
                </a:lnTo>
                <a:lnTo>
                  <a:pt x="14735" y="452628"/>
                </a:lnTo>
                <a:lnTo>
                  <a:pt x="27495" y="462724"/>
                </a:lnTo>
                <a:lnTo>
                  <a:pt x="38254" y="471868"/>
                </a:lnTo>
                <a:lnTo>
                  <a:pt x="46990" y="480060"/>
                </a:lnTo>
                <a:lnTo>
                  <a:pt x="82923" y="434982"/>
                </a:lnTo>
                <a:lnTo>
                  <a:pt x="109759" y="387381"/>
                </a:lnTo>
                <a:lnTo>
                  <a:pt x="127500" y="337256"/>
                </a:lnTo>
                <a:lnTo>
                  <a:pt x="136144" y="284607"/>
                </a:lnTo>
                <a:lnTo>
                  <a:pt x="201622" y="284607"/>
                </a:lnTo>
                <a:lnTo>
                  <a:pt x="182033" y="265382"/>
                </a:lnTo>
                <a:lnTo>
                  <a:pt x="153828" y="226726"/>
                </a:lnTo>
                <a:lnTo>
                  <a:pt x="129286" y="180721"/>
                </a:lnTo>
                <a:lnTo>
                  <a:pt x="125995" y="163214"/>
                </a:lnTo>
                <a:lnTo>
                  <a:pt x="122205" y="145542"/>
                </a:lnTo>
                <a:lnTo>
                  <a:pt x="117891" y="127678"/>
                </a:lnTo>
                <a:lnTo>
                  <a:pt x="113030" y="109601"/>
                </a:lnTo>
                <a:close/>
              </a:path>
              <a:path w="664210" h="480060">
                <a:moveTo>
                  <a:pt x="201622" y="284607"/>
                </a:moveTo>
                <a:lnTo>
                  <a:pt x="136144" y="284607"/>
                </a:lnTo>
                <a:lnTo>
                  <a:pt x="172053" y="329493"/>
                </a:lnTo>
                <a:lnTo>
                  <a:pt x="212344" y="364521"/>
                </a:lnTo>
                <a:lnTo>
                  <a:pt x="257016" y="389691"/>
                </a:lnTo>
                <a:lnTo>
                  <a:pt x="306070" y="405003"/>
                </a:lnTo>
                <a:lnTo>
                  <a:pt x="310356" y="393525"/>
                </a:lnTo>
                <a:lnTo>
                  <a:pt x="315976" y="379857"/>
                </a:lnTo>
                <a:lnTo>
                  <a:pt x="322929" y="363997"/>
                </a:lnTo>
                <a:lnTo>
                  <a:pt x="331216" y="345948"/>
                </a:lnTo>
                <a:lnTo>
                  <a:pt x="288459" y="336910"/>
                </a:lnTo>
                <a:lnTo>
                  <a:pt x="249343" y="320468"/>
                </a:lnTo>
                <a:lnTo>
                  <a:pt x="213868" y="296624"/>
                </a:lnTo>
                <a:lnTo>
                  <a:pt x="201622" y="284607"/>
                </a:lnTo>
                <a:close/>
              </a:path>
              <a:path w="664210" h="480060">
                <a:moveTo>
                  <a:pt x="529917" y="278765"/>
                </a:moveTo>
                <a:lnTo>
                  <a:pt x="476631" y="278765"/>
                </a:lnTo>
                <a:lnTo>
                  <a:pt x="498221" y="356997"/>
                </a:lnTo>
                <a:lnTo>
                  <a:pt x="547751" y="343281"/>
                </a:lnTo>
                <a:lnTo>
                  <a:pt x="529917" y="278765"/>
                </a:lnTo>
                <a:close/>
              </a:path>
              <a:path w="664210" h="480060">
                <a:moveTo>
                  <a:pt x="508314" y="200533"/>
                </a:moveTo>
                <a:lnTo>
                  <a:pt x="455041" y="200533"/>
                </a:lnTo>
                <a:lnTo>
                  <a:pt x="465455" y="237998"/>
                </a:lnTo>
                <a:lnTo>
                  <a:pt x="326644" y="276225"/>
                </a:lnTo>
                <a:lnTo>
                  <a:pt x="337947" y="316992"/>
                </a:lnTo>
                <a:lnTo>
                  <a:pt x="476631" y="278765"/>
                </a:lnTo>
                <a:lnTo>
                  <a:pt x="529917" y="278765"/>
                </a:lnTo>
                <a:lnTo>
                  <a:pt x="526161" y="265176"/>
                </a:lnTo>
                <a:lnTo>
                  <a:pt x="663829" y="227076"/>
                </a:lnTo>
                <a:lnTo>
                  <a:pt x="663063" y="224282"/>
                </a:lnTo>
                <a:lnTo>
                  <a:pt x="514858" y="224282"/>
                </a:lnTo>
                <a:lnTo>
                  <a:pt x="508314" y="200533"/>
                </a:lnTo>
                <a:close/>
              </a:path>
              <a:path w="664210" h="480060">
                <a:moveTo>
                  <a:pt x="487145" y="123698"/>
                </a:moveTo>
                <a:lnTo>
                  <a:pt x="433832" y="123698"/>
                </a:lnTo>
                <a:lnTo>
                  <a:pt x="443992" y="160401"/>
                </a:lnTo>
                <a:lnTo>
                  <a:pt x="339725" y="189230"/>
                </a:lnTo>
                <a:lnTo>
                  <a:pt x="350774" y="229362"/>
                </a:lnTo>
                <a:lnTo>
                  <a:pt x="455041" y="200533"/>
                </a:lnTo>
                <a:lnTo>
                  <a:pt x="508314" y="200533"/>
                </a:lnTo>
                <a:lnTo>
                  <a:pt x="504571" y="186944"/>
                </a:lnTo>
                <a:lnTo>
                  <a:pt x="608203" y="158242"/>
                </a:lnTo>
                <a:lnTo>
                  <a:pt x="605046" y="146812"/>
                </a:lnTo>
                <a:lnTo>
                  <a:pt x="493522" y="146812"/>
                </a:lnTo>
                <a:lnTo>
                  <a:pt x="487145" y="123698"/>
                </a:lnTo>
                <a:close/>
              </a:path>
              <a:path w="664210" h="480060">
                <a:moveTo>
                  <a:pt x="652653" y="186309"/>
                </a:moveTo>
                <a:lnTo>
                  <a:pt x="514858" y="224282"/>
                </a:lnTo>
                <a:lnTo>
                  <a:pt x="663063" y="224282"/>
                </a:lnTo>
                <a:lnTo>
                  <a:pt x="652653" y="186309"/>
                </a:lnTo>
                <a:close/>
              </a:path>
              <a:path w="664210" h="480060">
                <a:moveTo>
                  <a:pt x="361569" y="34925"/>
                </a:moveTo>
                <a:lnTo>
                  <a:pt x="332740" y="69977"/>
                </a:lnTo>
                <a:lnTo>
                  <a:pt x="341572" y="75451"/>
                </a:lnTo>
                <a:lnTo>
                  <a:pt x="351488" y="81772"/>
                </a:lnTo>
                <a:lnTo>
                  <a:pt x="362475" y="88925"/>
                </a:lnTo>
                <a:lnTo>
                  <a:pt x="374523" y="96901"/>
                </a:lnTo>
                <a:lnTo>
                  <a:pt x="296418" y="118364"/>
                </a:lnTo>
                <a:lnTo>
                  <a:pt x="307467" y="158496"/>
                </a:lnTo>
                <a:lnTo>
                  <a:pt x="433832" y="123698"/>
                </a:lnTo>
                <a:lnTo>
                  <a:pt x="487145" y="123698"/>
                </a:lnTo>
                <a:lnTo>
                  <a:pt x="483362" y="109982"/>
                </a:lnTo>
                <a:lnTo>
                  <a:pt x="556682" y="89789"/>
                </a:lnTo>
                <a:lnTo>
                  <a:pt x="400050" y="89789"/>
                </a:lnTo>
                <a:lnTo>
                  <a:pt x="419100" y="67310"/>
                </a:lnTo>
                <a:lnTo>
                  <a:pt x="361569" y="34925"/>
                </a:lnTo>
                <a:close/>
              </a:path>
              <a:path w="664210" h="480060">
                <a:moveTo>
                  <a:pt x="597154" y="118237"/>
                </a:moveTo>
                <a:lnTo>
                  <a:pt x="493522" y="146812"/>
                </a:lnTo>
                <a:lnTo>
                  <a:pt x="605046" y="146812"/>
                </a:lnTo>
                <a:lnTo>
                  <a:pt x="597154" y="118237"/>
                </a:lnTo>
                <a:close/>
              </a:path>
              <a:path w="664210" h="480060">
                <a:moveTo>
                  <a:pt x="490728" y="0"/>
                </a:moveTo>
                <a:lnTo>
                  <a:pt x="477043" y="37163"/>
                </a:lnTo>
                <a:lnTo>
                  <a:pt x="462788" y="72517"/>
                </a:lnTo>
                <a:lnTo>
                  <a:pt x="400050" y="89789"/>
                </a:lnTo>
                <a:lnTo>
                  <a:pt x="556682" y="89789"/>
                </a:lnTo>
                <a:lnTo>
                  <a:pt x="608330" y="75565"/>
                </a:lnTo>
                <a:lnTo>
                  <a:pt x="603015" y="56261"/>
                </a:lnTo>
                <a:lnTo>
                  <a:pt x="521716" y="56261"/>
                </a:lnTo>
                <a:lnTo>
                  <a:pt x="546608" y="8001"/>
                </a:lnTo>
                <a:lnTo>
                  <a:pt x="490728" y="0"/>
                </a:lnTo>
                <a:close/>
              </a:path>
              <a:path w="664210" h="480060">
                <a:moveTo>
                  <a:pt x="597281" y="35433"/>
                </a:moveTo>
                <a:lnTo>
                  <a:pt x="521716" y="56261"/>
                </a:lnTo>
                <a:lnTo>
                  <a:pt x="603015" y="56261"/>
                </a:lnTo>
                <a:lnTo>
                  <a:pt x="597281" y="354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1336" y="4983734"/>
            <a:ext cx="2345054" cy="8588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25188" y="5261736"/>
            <a:ext cx="327025" cy="373380"/>
          </a:xfrm>
          <a:custGeom>
            <a:avLst/>
            <a:gdLst/>
            <a:ahLst/>
            <a:cxnLst/>
            <a:rect l="l" t="t" r="r" b="b"/>
            <a:pathLst>
              <a:path w="327025" h="373379">
                <a:moveTo>
                  <a:pt x="99440" y="0"/>
                </a:moveTo>
                <a:lnTo>
                  <a:pt x="51181" y="15493"/>
                </a:lnTo>
                <a:lnTo>
                  <a:pt x="66563" y="69520"/>
                </a:lnTo>
                <a:lnTo>
                  <a:pt x="75564" y="118237"/>
                </a:lnTo>
                <a:lnTo>
                  <a:pt x="78184" y="161619"/>
                </a:lnTo>
                <a:lnTo>
                  <a:pt x="74422" y="199644"/>
                </a:lnTo>
                <a:lnTo>
                  <a:pt x="48879" y="269165"/>
                </a:lnTo>
                <a:lnTo>
                  <a:pt x="27362" y="303047"/>
                </a:lnTo>
                <a:lnTo>
                  <a:pt x="0" y="336334"/>
                </a:lnTo>
                <a:lnTo>
                  <a:pt x="15168" y="346740"/>
                </a:lnTo>
                <a:lnTo>
                  <a:pt x="28289" y="356298"/>
                </a:lnTo>
                <a:lnTo>
                  <a:pt x="39362" y="365009"/>
                </a:lnTo>
                <a:lnTo>
                  <a:pt x="48387" y="372872"/>
                </a:lnTo>
                <a:lnTo>
                  <a:pt x="82536" y="326364"/>
                </a:lnTo>
                <a:lnTo>
                  <a:pt x="107457" y="277701"/>
                </a:lnTo>
                <a:lnTo>
                  <a:pt x="123164" y="226871"/>
                </a:lnTo>
                <a:lnTo>
                  <a:pt x="129666" y="173862"/>
                </a:lnTo>
                <a:lnTo>
                  <a:pt x="197838" y="173862"/>
                </a:lnTo>
                <a:lnTo>
                  <a:pt x="174582" y="152818"/>
                </a:lnTo>
                <a:lnTo>
                  <a:pt x="144864" y="115357"/>
                </a:lnTo>
                <a:lnTo>
                  <a:pt x="118490" y="70357"/>
                </a:lnTo>
                <a:lnTo>
                  <a:pt x="114514" y="53024"/>
                </a:lnTo>
                <a:lnTo>
                  <a:pt x="110013" y="35512"/>
                </a:lnTo>
                <a:lnTo>
                  <a:pt x="104989" y="17833"/>
                </a:lnTo>
                <a:lnTo>
                  <a:pt x="99440" y="0"/>
                </a:lnTo>
                <a:close/>
              </a:path>
              <a:path w="327025" h="373379">
                <a:moveTo>
                  <a:pt x="197838" y="173862"/>
                </a:moveTo>
                <a:lnTo>
                  <a:pt x="129666" y="173862"/>
                </a:lnTo>
                <a:lnTo>
                  <a:pt x="167310" y="217247"/>
                </a:lnTo>
                <a:lnTo>
                  <a:pt x="208978" y="250618"/>
                </a:lnTo>
                <a:lnTo>
                  <a:pt x="254646" y="273964"/>
                </a:lnTo>
                <a:lnTo>
                  <a:pt x="304291" y="287274"/>
                </a:lnTo>
                <a:lnTo>
                  <a:pt x="308127" y="275655"/>
                </a:lnTo>
                <a:lnTo>
                  <a:pt x="313166" y="261762"/>
                </a:lnTo>
                <a:lnTo>
                  <a:pt x="319418" y="245608"/>
                </a:lnTo>
                <a:lnTo>
                  <a:pt x="326898" y="227203"/>
                </a:lnTo>
                <a:lnTo>
                  <a:pt x="283802" y="219932"/>
                </a:lnTo>
                <a:lnTo>
                  <a:pt x="244051" y="205109"/>
                </a:lnTo>
                <a:lnTo>
                  <a:pt x="207645" y="182737"/>
                </a:lnTo>
                <a:lnTo>
                  <a:pt x="197838" y="173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04895" y="3090798"/>
            <a:ext cx="746125" cy="479425"/>
          </a:xfrm>
          <a:custGeom>
            <a:avLst/>
            <a:gdLst/>
            <a:ahLst/>
            <a:cxnLst/>
            <a:rect l="l" t="t" r="r" b="b"/>
            <a:pathLst>
              <a:path w="746125" h="479425">
                <a:moveTo>
                  <a:pt x="248574" y="174371"/>
                </a:moveTo>
                <a:lnTo>
                  <a:pt x="200151" y="174371"/>
                </a:lnTo>
                <a:lnTo>
                  <a:pt x="205440" y="231642"/>
                </a:lnTo>
                <a:lnTo>
                  <a:pt x="219789" y="283067"/>
                </a:lnTo>
                <a:lnTo>
                  <a:pt x="243210" y="328658"/>
                </a:lnTo>
                <a:lnTo>
                  <a:pt x="275716" y="368426"/>
                </a:lnTo>
                <a:lnTo>
                  <a:pt x="285624" y="361265"/>
                </a:lnTo>
                <a:lnTo>
                  <a:pt x="297830" y="352948"/>
                </a:lnTo>
                <a:lnTo>
                  <a:pt x="312346" y="343513"/>
                </a:lnTo>
                <a:lnTo>
                  <a:pt x="329183" y="332993"/>
                </a:lnTo>
                <a:lnTo>
                  <a:pt x="298459" y="301898"/>
                </a:lnTo>
                <a:lnTo>
                  <a:pt x="274860" y="266648"/>
                </a:lnTo>
                <a:lnTo>
                  <a:pt x="258381" y="227234"/>
                </a:lnTo>
                <a:lnTo>
                  <a:pt x="249014" y="183651"/>
                </a:lnTo>
                <a:lnTo>
                  <a:pt x="248574" y="174371"/>
                </a:lnTo>
                <a:close/>
              </a:path>
              <a:path w="746125" h="479425">
                <a:moveTo>
                  <a:pt x="229107" y="0"/>
                </a:moveTo>
                <a:lnTo>
                  <a:pt x="209986" y="52839"/>
                </a:lnTo>
                <a:lnTo>
                  <a:pt x="188817" y="97631"/>
                </a:lnTo>
                <a:lnTo>
                  <a:pt x="165600" y="134373"/>
                </a:lnTo>
                <a:lnTo>
                  <a:pt x="140334" y="163067"/>
                </a:lnTo>
                <a:lnTo>
                  <a:pt x="78978" y="204501"/>
                </a:lnTo>
                <a:lnTo>
                  <a:pt x="41697" y="219432"/>
                </a:lnTo>
                <a:lnTo>
                  <a:pt x="0" y="230504"/>
                </a:lnTo>
                <a:lnTo>
                  <a:pt x="6264" y="247840"/>
                </a:lnTo>
                <a:lnTo>
                  <a:pt x="11350" y="263270"/>
                </a:lnTo>
                <a:lnTo>
                  <a:pt x="15269" y="276796"/>
                </a:lnTo>
                <a:lnTo>
                  <a:pt x="18033" y="288416"/>
                </a:lnTo>
                <a:lnTo>
                  <a:pt x="72921" y="270633"/>
                </a:lnTo>
                <a:lnTo>
                  <a:pt x="121570" y="245681"/>
                </a:lnTo>
                <a:lnTo>
                  <a:pt x="163980" y="213586"/>
                </a:lnTo>
                <a:lnTo>
                  <a:pt x="200151" y="174371"/>
                </a:lnTo>
                <a:lnTo>
                  <a:pt x="248574" y="174371"/>
                </a:lnTo>
                <a:lnTo>
                  <a:pt x="246751" y="135891"/>
                </a:lnTo>
                <a:lnTo>
                  <a:pt x="251587" y="83947"/>
                </a:lnTo>
                <a:lnTo>
                  <a:pt x="258542" y="67540"/>
                </a:lnTo>
                <a:lnTo>
                  <a:pt x="265128" y="50704"/>
                </a:lnTo>
                <a:lnTo>
                  <a:pt x="271357" y="33440"/>
                </a:lnTo>
                <a:lnTo>
                  <a:pt x="277240" y="15748"/>
                </a:lnTo>
                <a:lnTo>
                  <a:pt x="229107" y="0"/>
                </a:lnTo>
                <a:close/>
              </a:path>
              <a:path w="746125" h="479425">
                <a:moveTo>
                  <a:pt x="575652" y="371093"/>
                </a:moveTo>
                <a:lnTo>
                  <a:pt x="532638" y="371093"/>
                </a:lnTo>
                <a:lnTo>
                  <a:pt x="548689" y="399980"/>
                </a:lnTo>
                <a:lnTo>
                  <a:pt x="570182" y="427593"/>
                </a:lnTo>
                <a:lnTo>
                  <a:pt x="597128" y="453943"/>
                </a:lnTo>
                <a:lnTo>
                  <a:pt x="629538" y="479043"/>
                </a:lnTo>
                <a:lnTo>
                  <a:pt x="637514" y="470804"/>
                </a:lnTo>
                <a:lnTo>
                  <a:pt x="646382" y="462089"/>
                </a:lnTo>
                <a:lnTo>
                  <a:pt x="656131" y="452897"/>
                </a:lnTo>
                <a:lnTo>
                  <a:pt x="666750" y="443229"/>
                </a:lnTo>
                <a:lnTo>
                  <a:pt x="635865" y="424638"/>
                </a:lnTo>
                <a:lnTo>
                  <a:pt x="609123" y="404891"/>
                </a:lnTo>
                <a:lnTo>
                  <a:pt x="586525" y="384026"/>
                </a:lnTo>
                <a:lnTo>
                  <a:pt x="575652" y="371093"/>
                </a:lnTo>
                <a:close/>
              </a:path>
              <a:path w="746125" h="479425">
                <a:moveTo>
                  <a:pt x="685074" y="357759"/>
                </a:moveTo>
                <a:lnTo>
                  <a:pt x="489203" y="357759"/>
                </a:lnTo>
                <a:lnTo>
                  <a:pt x="464184" y="434721"/>
                </a:lnTo>
                <a:lnTo>
                  <a:pt x="507364" y="448817"/>
                </a:lnTo>
                <a:lnTo>
                  <a:pt x="532638" y="371093"/>
                </a:lnTo>
                <a:lnTo>
                  <a:pt x="575652" y="371093"/>
                </a:lnTo>
                <a:lnTo>
                  <a:pt x="568070" y="362076"/>
                </a:lnTo>
                <a:lnTo>
                  <a:pt x="687560" y="362076"/>
                </a:lnTo>
                <a:lnTo>
                  <a:pt x="688593" y="358901"/>
                </a:lnTo>
                <a:lnTo>
                  <a:pt x="685074" y="357759"/>
                </a:lnTo>
                <a:close/>
              </a:path>
              <a:path w="746125" h="479425">
                <a:moveTo>
                  <a:pt x="687560" y="362076"/>
                </a:moveTo>
                <a:lnTo>
                  <a:pt x="568070" y="362076"/>
                </a:lnTo>
                <a:lnTo>
                  <a:pt x="676147" y="397128"/>
                </a:lnTo>
                <a:lnTo>
                  <a:pt x="687560" y="362076"/>
                </a:lnTo>
                <a:close/>
              </a:path>
              <a:path w="746125" h="479425">
                <a:moveTo>
                  <a:pt x="338581" y="338963"/>
                </a:moveTo>
                <a:lnTo>
                  <a:pt x="341796" y="352323"/>
                </a:lnTo>
                <a:lnTo>
                  <a:pt x="344392" y="364982"/>
                </a:lnTo>
                <a:lnTo>
                  <a:pt x="346368" y="376949"/>
                </a:lnTo>
                <a:lnTo>
                  <a:pt x="347725" y="388238"/>
                </a:lnTo>
                <a:lnTo>
                  <a:pt x="388780" y="385208"/>
                </a:lnTo>
                <a:lnTo>
                  <a:pt x="426037" y="379142"/>
                </a:lnTo>
                <a:lnTo>
                  <a:pt x="459507" y="370004"/>
                </a:lnTo>
                <a:lnTo>
                  <a:pt x="489203" y="357759"/>
                </a:lnTo>
                <a:lnTo>
                  <a:pt x="685074" y="357759"/>
                </a:lnTo>
                <a:lnTo>
                  <a:pt x="629464" y="339701"/>
                </a:lnTo>
                <a:lnTo>
                  <a:pt x="374419" y="339701"/>
                </a:lnTo>
                <a:lnTo>
                  <a:pt x="338581" y="338963"/>
                </a:lnTo>
                <a:close/>
              </a:path>
              <a:path w="746125" h="479425">
                <a:moveTo>
                  <a:pt x="371347" y="255904"/>
                </a:moveTo>
                <a:lnTo>
                  <a:pt x="358901" y="294131"/>
                </a:lnTo>
                <a:lnTo>
                  <a:pt x="462788" y="327913"/>
                </a:lnTo>
                <a:lnTo>
                  <a:pt x="436522" y="334176"/>
                </a:lnTo>
                <a:lnTo>
                  <a:pt x="407066" y="338105"/>
                </a:lnTo>
                <a:lnTo>
                  <a:pt x="374419" y="339701"/>
                </a:lnTo>
                <a:lnTo>
                  <a:pt x="629464" y="339701"/>
                </a:lnTo>
                <a:lnTo>
                  <a:pt x="619759" y="336550"/>
                </a:lnTo>
                <a:lnTo>
                  <a:pt x="620232" y="336296"/>
                </a:lnTo>
                <a:lnTo>
                  <a:pt x="618870" y="336296"/>
                </a:lnTo>
                <a:lnTo>
                  <a:pt x="551052" y="314198"/>
                </a:lnTo>
                <a:lnTo>
                  <a:pt x="555709" y="300227"/>
                </a:lnTo>
                <a:lnTo>
                  <a:pt x="507872" y="300227"/>
                </a:lnTo>
                <a:lnTo>
                  <a:pt x="371347" y="255904"/>
                </a:lnTo>
                <a:close/>
              </a:path>
              <a:path w="746125" h="479425">
                <a:moveTo>
                  <a:pt x="701109" y="242950"/>
                </a:moveTo>
                <a:lnTo>
                  <a:pt x="561339" y="242950"/>
                </a:lnTo>
                <a:lnTo>
                  <a:pt x="647700" y="266446"/>
                </a:lnTo>
                <a:lnTo>
                  <a:pt x="635057" y="275520"/>
                </a:lnTo>
                <a:lnTo>
                  <a:pt x="622093" y="284273"/>
                </a:lnTo>
                <a:lnTo>
                  <a:pt x="608820" y="292717"/>
                </a:lnTo>
                <a:lnTo>
                  <a:pt x="595249" y="300863"/>
                </a:lnTo>
                <a:lnTo>
                  <a:pt x="618870" y="336296"/>
                </a:lnTo>
                <a:lnTo>
                  <a:pt x="620232" y="336296"/>
                </a:lnTo>
                <a:lnTo>
                  <a:pt x="635138" y="328289"/>
                </a:lnTo>
                <a:lnTo>
                  <a:pt x="650779" y="319706"/>
                </a:lnTo>
                <a:lnTo>
                  <a:pt x="666658" y="310814"/>
                </a:lnTo>
                <a:lnTo>
                  <a:pt x="682751" y="301625"/>
                </a:lnTo>
                <a:lnTo>
                  <a:pt x="656589" y="268859"/>
                </a:lnTo>
                <a:lnTo>
                  <a:pt x="697502" y="268859"/>
                </a:lnTo>
                <a:lnTo>
                  <a:pt x="697925" y="266064"/>
                </a:lnTo>
                <a:lnTo>
                  <a:pt x="699404" y="255841"/>
                </a:lnTo>
                <a:lnTo>
                  <a:pt x="700728" y="246030"/>
                </a:lnTo>
                <a:lnTo>
                  <a:pt x="701109" y="242950"/>
                </a:lnTo>
                <a:close/>
              </a:path>
              <a:path w="746125" h="479425">
                <a:moveTo>
                  <a:pt x="513206" y="283717"/>
                </a:moveTo>
                <a:lnTo>
                  <a:pt x="507872" y="300227"/>
                </a:lnTo>
                <a:lnTo>
                  <a:pt x="555709" y="300227"/>
                </a:lnTo>
                <a:lnTo>
                  <a:pt x="556513" y="297814"/>
                </a:lnTo>
                <a:lnTo>
                  <a:pt x="540003" y="292353"/>
                </a:lnTo>
                <a:lnTo>
                  <a:pt x="570483" y="290322"/>
                </a:lnTo>
                <a:lnTo>
                  <a:pt x="569846" y="287020"/>
                </a:lnTo>
                <a:lnTo>
                  <a:pt x="523493" y="287020"/>
                </a:lnTo>
                <a:lnTo>
                  <a:pt x="513206" y="283717"/>
                </a:lnTo>
                <a:close/>
              </a:path>
              <a:path w="746125" h="479425">
                <a:moveTo>
                  <a:pt x="607195" y="212471"/>
                </a:moveTo>
                <a:lnTo>
                  <a:pt x="455421" y="212471"/>
                </a:lnTo>
                <a:lnTo>
                  <a:pt x="543813" y="237998"/>
                </a:lnTo>
                <a:lnTo>
                  <a:pt x="515365" y="239140"/>
                </a:lnTo>
                <a:lnTo>
                  <a:pt x="518011" y="253783"/>
                </a:lnTo>
                <a:lnTo>
                  <a:pt x="520263" y="266795"/>
                </a:lnTo>
                <a:lnTo>
                  <a:pt x="522063" y="277735"/>
                </a:lnTo>
                <a:lnTo>
                  <a:pt x="523493" y="287020"/>
                </a:lnTo>
                <a:lnTo>
                  <a:pt x="569846" y="287020"/>
                </a:lnTo>
                <a:lnTo>
                  <a:pt x="561339" y="242950"/>
                </a:lnTo>
                <a:lnTo>
                  <a:pt x="701109" y="242950"/>
                </a:lnTo>
                <a:lnTo>
                  <a:pt x="701801" y="237362"/>
                </a:lnTo>
                <a:lnTo>
                  <a:pt x="664495" y="227997"/>
                </a:lnTo>
                <a:lnTo>
                  <a:pt x="623057" y="216920"/>
                </a:lnTo>
                <a:lnTo>
                  <a:pt x="607195" y="212471"/>
                </a:lnTo>
                <a:close/>
              </a:path>
              <a:path w="746125" h="479425">
                <a:moveTo>
                  <a:pt x="697502" y="268859"/>
                </a:moveTo>
                <a:lnTo>
                  <a:pt x="656589" y="268859"/>
                </a:lnTo>
                <a:lnTo>
                  <a:pt x="695959" y="278891"/>
                </a:lnTo>
                <a:lnTo>
                  <a:pt x="697502" y="268859"/>
                </a:lnTo>
                <a:close/>
              </a:path>
              <a:path w="746125" h="479425">
                <a:moveTo>
                  <a:pt x="415925" y="155575"/>
                </a:moveTo>
                <a:lnTo>
                  <a:pt x="416088" y="167639"/>
                </a:lnTo>
                <a:lnTo>
                  <a:pt x="415813" y="178990"/>
                </a:lnTo>
                <a:lnTo>
                  <a:pt x="415096" y="189648"/>
                </a:lnTo>
                <a:lnTo>
                  <a:pt x="413892" y="200025"/>
                </a:lnTo>
                <a:lnTo>
                  <a:pt x="452119" y="211581"/>
                </a:lnTo>
                <a:lnTo>
                  <a:pt x="411479" y="215264"/>
                </a:lnTo>
                <a:lnTo>
                  <a:pt x="415266" y="230312"/>
                </a:lnTo>
                <a:lnTo>
                  <a:pt x="418623" y="244776"/>
                </a:lnTo>
                <a:lnTo>
                  <a:pt x="421552" y="258645"/>
                </a:lnTo>
                <a:lnTo>
                  <a:pt x="424052" y="271906"/>
                </a:lnTo>
                <a:lnTo>
                  <a:pt x="470153" y="266064"/>
                </a:lnTo>
                <a:lnTo>
                  <a:pt x="466798" y="252993"/>
                </a:lnTo>
                <a:lnTo>
                  <a:pt x="463216" y="239696"/>
                </a:lnTo>
                <a:lnTo>
                  <a:pt x="459420" y="226185"/>
                </a:lnTo>
                <a:lnTo>
                  <a:pt x="455421" y="212471"/>
                </a:lnTo>
                <a:lnTo>
                  <a:pt x="607195" y="212471"/>
                </a:lnTo>
                <a:lnTo>
                  <a:pt x="577484" y="204136"/>
                </a:lnTo>
                <a:lnTo>
                  <a:pt x="473922" y="173460"/>
                </a:lnTo>
                <a:lnTo>
                  <a:pt x="415925" y="155575"/>
                </a:lnTo>
                <a:close/>
              </a:path>
              <a:path w="746125" h="479425">
                <a:moveTo>
                  <a:pt x="741950" y="204724"/>
                </a:moveTo>
                <a:lnTo>
                  <a:pt x="651509" y="204724"/>
                </a:lnTo>
                <a:lnTo>
                  <a:pt x="733425" y="231266"/>
                </a:lnTo>
                <a:lnTo>
                  <a:pt x="741950" y="204724"/>
                </a:lnTo>
                <a:close/>
              </a:path>
              <a:path w="746125" h="479425">
                <a:moveTo>
                  <a:pt x="667869" y="167639"/>
                </a:moveTo>
                <a:lnTo>
                  <a:pt x="537463" y="167639"/>
                </a:lnTo>
                <a:lnTo>
                  <a:pt x="607313" y="190373"/>
                </a:lnTo>
                <a:lnTo>
                  <a:pt x="603503" y="202184"/>
                </a:lnTo>
                <a:lnTo>
                  <a:pt x="647700" y="216535"/>
                </a:lnTo>
                <a:lnTo>
                  <a:pt x="651509" y="204724"/>
                </a:lnTo>
                <a:lnTo>
                  <a:pt x="741950" y="204724"/>
                </a:lnTo>
                <a:lnTo>
                  <a:pt x="745743" y="192912"/>
                </a:lnTo>
                <a:lnTo>
                  <a:pt x="667869" y="167639"/>
                </a:lnTo>
                <a:close/>
              </a:path>
              <a:path w="746125" h="479425">
                <a:moveTo>
                  <a:pt x="423925" y="88518"/>
                </a:moveTo>
                <a:lnTo>
                  <a:pt x="411479" y="126746"/>
                </a:lnTo>
                <a:lnTo>
                  <a:pt x="493267" y="153288"/>
                </a:lnTo>
                <a:lnTo>
                  <a:pt x="488950" y="166497"/>
                </a:lnTo>
                <a:lnTo>
                  <a:pt x="533145" y="180848"/>
                </a:lnTo>
                <a:lnTo>
                  <a:pt x="537463" y="167639"/>
                </a:lnTo>
                <a:lnTo>
                  <a:pt x="667869" y="167639"/>
                </a:lnTo>
                <a:lnTo>
                  <a:pt x="663955" y="166370"/>
                </a:lnTo>
                <a:lnTo>
                  <a:pt x="668637" y="152018"/>
                </a:lnTo>
                <a:lnTo>
                  <a:pt x="619759" y="152018"/>
                </a:lnTo>
                <a:lnTo>
                  <a:pt x="549909" y="129412"/>
                </a:lnTo>
                <a:lnTo>
                  <a:pt x="554562" y="115062"/>
                </a:lnTo>
                <a:lnTo>
                  <a:pt x="505713" y="115062"/>
                </a:lnTo>
                <a:lnTo>
                  <a:pt x="423925" y="88518"/>
                </a:lnTo>
                <a:close/>
              </a:path>
              <a:path w="746125" h="479425">
                <a:moveTo>
                  <a:pt x="627506" y="128270"/>
                </a:moveTo>
                <a:lnTo>
                  <a:pt x="619759" y="152018"/>
                </a:lnTo>
                <a:lnTo>
                  <a:pt x="668637" y="152018"/>
                </a:lnTo>
                <a:lnTo>
                  <a:pt x="671702" y="142621"/>
                </a:lnTo>
                <a:lnTo>
                  <a:pt x="627506" y="128270"/>
                </a:lnTo>
                <a:close/>
              </a:path>
              <a:path w="746125" h="479425">
                <a:moveTo>
                  <a:pt x="513206" y="91948"/>
                </a:moveTo>
                <a:lnTo>
                  <a:pt x="505713" y="115062"/>
                </a:lnTo>
                <a:lnTo>
                  <a:pt x="554562" y="115062"/>
                </a:lnTo>
                <a:lnTo>
                  <a:pt x="557402" y="106299"/>
                </a:lnTo>
                <a:lnTo>
                  <a:pt x="513206" y="91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19653" y="3051429"/>
            <a:ext cx="2404618" cy="17372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29076" y="3978655"/>
            <a:ext cx="743585" cy="461645"/>
          </a:xfrm>
          <a:custGeom>
            <a:avLst/>
            <a:gdLst/>
            <a:ahLst/>
            <a:cxnLst/>
            <a:rect l="l" t="t" r="r" b="b"/>
            <a:pathLst>
              <a:path w="743585" h="461645">
                <a:moveTo>
                  <a:pt x="246163" y="175387"/>
                </a:moveTo>
                <a:lnTo>
                  <a:pt x="197612" y="175387"/>
                </a:lnTo>
                <a:lnTo>
                  <a:pt x="205277" y="232320"/>
                </a:lnTo>
                <a:lnTo>
                  <a:pt x="221789" y="283098"/>
                </a:lnTo>
                <a:lnTo>
                  <a:pt x="247136" y="327709"/>
                </a:lnTo>
                <a:lnTo>
                  <a:pt x="281304" y="366141"/>
                </a:lnTo>
                <a:lnTo>
                  <a:pt x="290903" y="358495"/>
                </a:lnTo>
                <a:lnTo>
                  <a:pt x="302752" y="349646"/>
                </a:lnTo>
                <a:lnTo>
                  <a:pt x="316863" y="339584"/>
                </a:lnTo>
                <a:lnTo>
                  <a:pt x="333248" y="328295"/>
                </a:lnTo>
                <a:lnTo>
                  <a:pt x="301222" y="298565"/>
                </a:lnTo>
                <a:lnTo>
                  <a:pt x="276140" y="264366"/>
                </a:lnTo>
                <a:lnTo>
                  <a:pt x="258000" y="225694"/>
                </a:lnTo>
                <a:lnTo>
                  <a:pt x="246803" y="182546"/>
                </a:lnTo>
                <a:lnTo>
                  <a:pt x="246163" y="175387"/>
                </a:lnTo>
                <a:close/>
              </a:path>
              <a:path w="743585" h="461645">
                <a:moveTo>
                  <a:pt x="219201" y="0"/>
                </a:moveTo>
                <a:lnTo>
                  <a:pt x="202314" y="53554"/>
                </a:lnTo>
                <a:lnTo>
                  <a:pt x="183070" y="99155"/>
                </a:lnTo>
                <a:lnTo>
                  <a:pt x="161444" y="136802"/>
                </a:lnTo>
                <a:lnTo>
                  <a:pt x="137413" y="166497"/>
                </a:lnTo>
                <a:lnTo>
                  <a:pt x="77851" y="210581"/>
                </a:lnTo>
                <a:lnTo>
                  <a:pt x="41223" y="227093"/>
                </a:lnTo>
                <a:lnTo>
                  <a:pt x="0" y="239903"/>
                </a:lnTo>
                <a:lnTo>
                  <a:pt x="6998" y="256905"/>
                </a:lnTo>
                <a:lnTo>
                  <a:pt x="12747" y="272097"/>
                </a:lnTo>
                <a:lnTo>
                  <a:pt x="17234" y="285480"/>
                </a:lnTo>
                <a:lnTo>
                  <a:pt x="20447" y="297053"/>
                </a:lnTo>
                <a:lnTo>
                  <a:pt x="74525" y="276881"/>
                </a:lnTo>
                <a:lnTo>
                  <a:pt x="122078" y="249888"/>
                </a:lnTo>
                <a:lnTo>
                  <a:pt x="163107" y="216060"/>
                </a:lnTo>
                <a:lnTo>
                  <a:pt x="197612" y="175387"/>
                </a:lnTo>
                <a:lnTo>
                  <a:pt x="246163" y="175387"/>
                </a:lnTo>
                <a:lnTo>
                  <a:pt x="242548" y="134916"/>
                </a:lnTo>
                <a:lnTo>
                  <a:pt x="245237" y="82804"/>
                </a:lnTo>
                <a:lnTo>
                  <a:pt x="251450" y="66113"/>
                </a:lnTo>
                <a:lnTo>
                  <a:pt x="257317" y="49006"/>
                </a:lnTo>
                <a:lnTo>
                  <a:pt x="262828" y="31494"/>
                </a:lnTo>
                <a:lnTo>
                  <a:pt x="267970" y="13589"/>
                </a:lnTo>
                <a:lnTo>
                  <a:pt x="219201" y="0"/>
                </a:lnTo>
                <a:close/>
              </a:path>
              <a:path w="743585" h="461645">
                <a:moveTo>
                  <a:pt x="582675" y="357886"/>
                </a:moveTo>
                <a:lnTo>
                  <a:pt x="538099" y="357886"/>
                </a:lnTo>
                <a:lnTo>
                  <a:pt x="555365" y="386008"/>
                </a:lnTo>
                <a:lnTo>
                  <a:pt x="578024" y="412654"/>
                </a:lnTo>
                <a:lnTo>
                  <a:pt x="606089" y="437824"/>
                </a:lnTo>
                <a:lnTo>
                  <a:pt x="639572" y="461518"/>
                </a:lnTo>
                <a:lnTo>
                  <a:pt x="647146" y="453042"/>
                </a:lnTo>
                <a:lnTo>
                  <a:pt x="655589" y="444007"/>
                </a:lnTo>
                <a:lnTo>
                  <a:pt x="664914" y="434425"/>
                </a:lnTo>
                <a:lnTo>
                  <a:pt x="675132" y="424307"/>
                </a:lnTo>
                <a:lnTo>
                  <a:pt x="643461" y="406995"/>
                </a:lnTo>
                <a:lnTo>
                  <a:pt x="615886" y="388397"/>
                </a:lnTo>
                <a:lnTo>
                  <a:pt x="592407" y="368514"/>
                </a:lnTo>
                <a:lnTo>
                  <a:pt x="582675" y="357886"/>
                </a:lnTo>
                <a:close/>
              </a:path>
              <a:path w="743585" h="461645">
                <a:moveTo>
                  <a:pt x="691402" y="346329"/>
                </a:moveTo>
                <a:lnTo>
                  <a:pt x="494157" y="346329"/>
                </a:lnTo>
                <a:lnTo>
                  <a:pt x="472439" y="424307"/>
                </a:lnTo>
                <a:lnTo>
                  <a:pt x="516127" y="436499"/>
                </a:lnTo>
                <a:lnTo>
                  <a:pt x="538099" y="357886"/>
                </a:lnTo>
                <a:lnTo>
                  <a:pt x="582675" y="357886"/>
                </a:lnTo>
                <a:lnTo>
                  <a:pt x="573024" y="347345"/>
                </a:lnTo>
                <a:lnTo>
                  <a:pt x="691119" y="347345"/>
                </a:lnTo>
                <a:lnTo>
                  <a:pt x="691402" y="346329"/>
                </a:lnTo>
                <a:close/>
              </a:path>
              <a:path w="743585" h="461645">
                <a:moveTo>
                  <a:pt x="372110" y="249555"/>
                </a:moveTo>
                <a:lnTo>
                  <a:pt x="361314" y="288290"/>
                </a:lnTo>
                <a:lnTo>
                  <a:pt x="466471" y="317627"/>
                </a:lnTo>
                <a:lnTo>
                  <a:pt x="440517" y="325006"/>
                </a:lnTo>
                <a:lnTo>
                  <a:pt x="411241" y="330184"/>
                </a:lnTo>
                <a:lnTo>
                  <a:pt x="378656" y="333146"/>
                </a:lnTo>
                <a:lnTo>
                  <a:pt x="342773" y="333883"/>
                </a:lnTo>
                <a:lnTo>
                  <a:pt x="346659" y="347345"/>
                </a:lnTo>
                <a:lnTo>
                  <a:pt x="349778" y="359810"/>
                </a:lnTo>
                <a:lnTo>
                  <a:pt x="352238" y="371584"/>
                </a:lnTo>
                <a:lnTo>
                  <a:pt x="354075" y="382778"/>
                </a:lnTo>
                <a:lnTo>
                  <a:pt x="394966" y="378011"/>
                </a:lnTo>
                <a:lnTo>
                  <a:pt x="431926" y="370363"/>
                </a:lnTo>
                <a:lnTo>
                  <a:pt x="464982" y="359810"/>
                </a:lnTo>
                <a:lnTo>
                  <a:pt x="494157" y="346329"/>
                </a:lnTo>
                <a:lnTo>
                  <a:pt x="691402" y="346329"/>
                </a:lnTo>
                <a:lnTo>
                  <a:pt x="693420" y="339090"/>
                </a:lnTo>
                <a:lnTo>
                  <a:pt x="623570" y="319659"/>
                </a:lnTo>
                <a:lnTo>
                  <a:pt x="623999" y="319405"/>
                </a:lnTo>
                <a:lnTo>
                  <a:pt x="622808" y="319405"/>
                </a:lnTo>
                <a:lnTo>
                  <a:pt x="554101" y="300228"/>
                </a:lnTo>
                <a:lnTo>
                  <a:pt x="557544" y="288036"/>
                </a:lnTo>
                <a:lnTo>
                  <a:pt x="510413" y="288036"/>
                </a:lnTo>
                <a:lnTo>
                  <a:pt x="372110" y="249555"/>
                </a:lnTo>
                <a:close/>
              </a:path>
              <a:path w="743585" h="461645">
                <a:moveTo>
                  <a:pt x="691119" y="347345"/>
                </a:moveTo>
                <a:lnTo>
                  <a:pt x="573024" y="347345"/>
                </a:lnTo>
                <a:lnTo>
                  <a:pt x="682625" y="377825"/>
                </a:lnTo>
                <a:lnTo>
                  <a:pt x="691119" y="347345"/>
                </a:lnTo>
                <a:close/>
              </a:path>
              <a:path w="743585" h="461645">
                <a:moveTo>
                  <a:pt x="700524" y="228600"/>
                </a:moveTo>
                <a:lnTo>
                  <a:pt x="561339" y="228600"/>
                </a:lnTo>
                <a:lnTo>
                  <a:pt x="648715" y="248539"/>
                </a:lnTo>
                <a:lnTo>
                  <a:pt x="636452" y="258038"/>
                </a:lnTo>
                <a:lnTo>
                  <a:pt x="623855" y="267287"/>
                </a:lnTo>
                <a:lnTo>
                  <a:pt x="610925" y="276274"/>
                </a:lnTo>
                <a:lnTo>
                  <a:pt x="597662" y="284988"/>
                </a:lnTo>
                <a:lnTo>
                  <a:pt x="622808" y="319405"/>
                </a:lnTo>
                <a:lnTo>
                  <a:pt x="623999" y="319405"/>
                </a:lnTo>
                <a:lnTo>
                  <a:pt x="638641" y="310749"/>
                </a:lnTo>
                <a:lnTo>
                  <a:pt x="653938" y="301529"/>
                </a:lnTo>
                <a:lnTo>
                  <a:pt x="669450" y="291976"/>
                </a:lnTo>
                <a:lnTo>
                  <a:pt x="685164" y="282067"/>
                </a:lnTo>
                <a:lnTo>
                  <a:pt x="657606" y="250444"/>
                </a:lnTo>
                <a:lnTo>
                  <a:pt x="698351" y="250444"/>
                </a:lnTo>
                <a:lnTo>
                  <a:pt x="699849" y="235664"/>
                </a:lnTo>
                <a:lnTo>
                  <a:pt x="700524" y="228600"/>
                </a:lnTo>
                <a:close/>
              </a:path>
              <a:path w="743585" h="461645">
                <a:moveTo>
                  <a:pt x="514985" y="271399"/>
                </a:moveTo>
                <a:lnTo>
                  <a:pt x="510413" y="288036"/>
                </a:lnTo>
                <a:lnTo>
                  <a:pt x="557544" y="288036"/>
                </a:lnTo>
                <a:lnTo>
                  <a:pt x="558800" y="283591"/>
                </a:lnTo>
                <a:lnTo>
                  <a:pt x="542036" y="278892"/>
                </a:lnTo>
                <a:lnTo>
                  <a:pt x="572515" y="275463"/>
                </a:lnTo>
                <a:lnTo>
                  <a:pt x="572243" y="274320"/>
                </a:lnTo>
                <a:lnTo>
                  <a:pt x="525399" y="274320"/>
                </a:lnTo>
                <a:lnTo>
                  <a:pt x="514985" y="271399"/>
                </a:lnTo>
                <a:close/>
              </a:path>
              <a:path w="743585" h="461645">
                <a:moveTo>
                  <a:pt x="633323" y="202565"/>
                </a:moveTo>
                <a:lnTo>
                  <a:pt x="454278" y="202565"/>
                </a:lnTo>
                <a:lnTo>
                  <a:pt x="543560" y="224409"/>
                </a:lnTo>
                <a:lnTo>
                  <a:pt x="515238" y="226822"/>
                </a:lnTo>
                <a:lnTo>
                  <a:pt x="518523" y="241298"/>
                </a:lnTo>
                <a:lnTo>
                  <a:pt x="521319" y="254047"/>
                </a:lnTo>
                <a:lnTo>
                  <a:pt x="523615" y="265058"/>
                </a:lnTo>
                <a:lnTo>
                  <a:pt x="525399" y="274320"/>
                </a:lnTo>
                <a:lnTo>
                  <a:pt x="572243" y="274320"/>
                </a:lnTo>
                <a:lnTo>
                  <a:pt x="561339" y="228600"/>
                </a:lnTo>
                <a:lnTo>
                  <a:pt x="700524" y="228600"/>
                </a:lnTo>
                <a:lnTo>
                  <a:pt x="700913" y="224409"/>
                </a:lnTo>
                <a:lnTo>
                  <a:pt x="701548" y="217170"/>
                </a:lnTo>
                <a:lnTo>
                  <a:pt x="663829" y="209359"/>
                </a:lnTo>
                <a:lnTo>
                  <a:pt x="633323" y="202565"/>
                </a:lnTo>
                <a:close/>
              </a:path>
              <a:path w="743585" h="461645">
                <a:moveTo>
                  <a:pt x="412369" y="147447"/>
                </a:moveTo>
                <a:lnTo>
                  <a:pt x="413063" y="159448"/>
                </a:lnTo>
                <a:lnTo>
                  <a:pt x="413173" y="174117"/>
                </a:lnTo>
                <a:lnTo>
                  <a:pt x="412976" y="181737"/>
                </a:lnTo>
                <a:lnTo>
                  <a:pt x="412241" y="192024"/>
                </a:lnTo>
                <a:lnTo>
                  <a:pt x="450850" y="201803"/>
                </a:lnTo>
                <a:lnTo>
                  <a:pt x="410463" y="207264"/>
                </a:lnTo>
                <a:lnTo>
                  <a:pt x="414895" y="222124"/>
                </a:lnTo>
                <a:lnTo>
                  <a:pt x="418861" y="236426"/>
                </a:lnTo>
                <a:lnTo>
                  <a:pt x="422437" y="250444"/>
                </a:lnTo>
                <a:lnTo>
                  <a:pt x="425450" y="263398"/>
                </a:lnTo>
                <a:lnTo>
                  <a:pt x="471170" y="255524"/>
                </a:lnTo>
                <a:lnTo>
                  <a:pt x="467262" y="242570"/>
                </a:lnTo>
                <a:lnTo>
                  <a:pt x="463153" y="229425"/>
                </a:lnTo>
                <a:lnTo>
                  <a:pt x="458829" y="216090"/>
                </a:lnTo>
                <a:lnTo>
                  <a:pt x="454278" y="202565"/>
                </a:lnTo>
                <a:lnTo>
                  <a:pt x="633323" y="202565"/>
                </a:lnTo>
                <a:lnTo>
                  <a:pt x="621919" y="200025"/>
                </a:lnTo>
                <a:lnTo>
                  <a:pt x="575818" y="189166"/>
                </a:lnTo>
                <a:lnTo>
                  <a:pt x="471043" y="162877"/>
                </a:lnTo>
                <a:lnTo>
                  <a:pt x="412369" y="147447"/>
                </a:lnTo>
                <a:close/>
              </a:path>
              <a:path w="743585" h="461645">
                <a:moveTo>
                  <a:pt x="698351" y="250444"/>
                </a:moveTo>
                <a:lnTo>
                  <a:pt x="657606" y="250444"/>
                </a:lnTo>
                <a:lnTo>
                  <a:pt x="697484" y="258826"/>
                </a:lnTo>
                <a:lnTo>
                  <a:pt x="698351" y="250444"/>
                </a:lnTo>
                <a:close/>
              </a:path>
              <a:path w="743585" h="461645">
                <a:moveTo>
                  <a:pt x="739231" y="186563"/>
                </a:moveTo>
                <a:lnTo>
                  <a:pt x="649859" y="186563"/>
                </a:lnTo>
                <a:lnTo>
                  <a:pt x="732789" y="209677"/>
                </a:lnTo>
                <a:lnTo>
                  <a:pt x="739231" y="186563"/>
                </a:lnTo>
                <a:close/>
              </a:path>
              <a:path w="743585" h="461645">
                <a:moveTo>
                  <a:pt x="683892" y="154305"/>
                </a:moveTo>
                <a:lnTo>
                  <a:pt x="534288" y="154305"/>
                </a:lnTo>
                <a:lnTo>
                  <a:pt x="605154" y="174117"/>
                </a:lnTo>
                <a:lnTo>
                  <a:pt x="601726" y="186055"/>
                </a:lnTo>
                <a:lnTo>
                  <a:pt x="646557" y="198628"/>
                </a:lnTo>
                <a:lnTo>
                  <a:pt x="649859" y="186563"/>
                </a:lnTo>
                <a:lnTo>
                  <a:pt x="739231" y="186563"/>
                </a:lnTo>
                <a:lnTo>
                  <a:pt x="743585" y="170942"/>
                </a:lnTo>
                <a:lnTo>
                  <a:pt x="683892" y="154305"/>
                </a:lnTo>
                <a:close/>
              </a:path>
              <a:path w="743585" h="461645">
                <a:moveTo>
                  <a:pt x="417575" y="80010"/>
                </a:moveTo>
                <a:lnTo>
                  <a:pt x="406653" y="118745"/>
                </a:lnTo>
                <a:lnTo>
                  <a:pt x="489585" y="141859"/>
                </a:lnTo>
                <a:lnTo>
                  <a:pt x="485775" y="155194"/>
                </a:lnTo>
                <a:lnTo>
                  <a:pt x="530606" y="167767"/>
                </a:lnTo>
                <a:lnTo>
                  <a:pt x="534288" y="154305"/>
                </a:lnTo>
                <a:lnTo>
                  <a:pt x="683892" y="154305"/>
                </a:lnTo>
                <a:lnTo>
                  <a:pt x="660653" y="147828"/>
                </a:lnTo>
                <a:lnTo>
                  <a:pt x="664125" y="135382"/>
                </a:lnTo>
                <a:lnTo>
                  <a:pt x="615950" y="135382"/>
                </a:lnTo>
                <a:lnTo>
                  <a:pt x="545084" y="115570"/>
                </a:lnTo>
                <a:lnTo>
                  <a:pt x="548601" y="103124"/>
                </a:lnTo>
                <a:lnTo>
                  <a:pt x="500379" y="103124"/>
                </a:lnTo>
                <a:lnTo>
                  <a:pt x="417575" y="80010"/>
                </a:lnTo>
                <a:close/>
              </a:path>
              <a:path w="743585" h="461645">
                <a:moveTo>
                  <a:pt x="622681" y="111252"/>
                </a:moveTo>
                <a:lnTo>
                  <a:pt x="615950" y="135382"/>
                </a:lnTo>
                <a:lnTo>
                  <a:pt x="664125" y="135382"/>
                </a:lnTo>
                <a:lnTo>
                  <a:pt x="667385" y="123698"/>
                </a:lnTo>
                <a:lnTo>
                  <a:pt x="622681" y="111252"/>
                </a:lnTo>
                <a:close/>
              </a:path>
              <a:path w="743585" h="461645">
                <a:moveTo>
                  <a:pt x="506857" y="79756"/>
                </a:moveTo>
                <a:lnTo>
                  <a:pt x="500379" y="103124"/>
                </a:lnTo>
                <a:lnTo>
                  <a:pt x="548601" y="103124"/>
                </a:lnTo>
                <a:lnTo>
                  <a:pt x="551688" y="92202"/>
                </a:lnTo>
                <a:lnTo>
                  <a:pt x="506857" y="79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011"/>
            <a:ext cx="9143999" cy="3121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459" y="818388"/>
            <a:ext cx="8641080" cy="657225"/>
          </a:xfrm>
          <a:prstGeom prst="rect">
            <a:avLst/>
          </a:prstGeom>
          <a:solidFill>
            <a:srgbClr val="FFFFFF">
              <a:alpha val="74900"/>
            </a:srgbClr>
          </a:solidFill>
        </p:spPr>
        <p:txBody>
          <a:bodyPr vert="horz" wrap="square" lIns="0" tIns="151765" rIns="0" bIns="0" rtlCol="0">
            <a:spAutoFit/>
          </a:bodyPr>
          <a:lstStyle/>
          <a:p>
            <a:pPr marL="569595" indent="-273050">
              <a:lnSpc>
                <a:spcPct val="100000"/>
              </a:lnSpc>
              <a:spcBef>
                <a:spcPts val="119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570230" algn="l"/>
              </a:tabLst>
            </a:pPr>
            <a:r>
              <a:rPr sz="2400" b="1" dirty="0">
                <a:latin typeface="微软雅黑"/>
                <a:cs typeface="微软雅黑"/>
              </a:rPr>
              <a:t>用蛮力法求一</a:t>
            </a:r>
            <a:r>
              <a:rPr sz="2400" b="1" spc="-10" dirty="0">
                <a:latin typeface="微软雅黑"/>
                <a:cs typeface="微软雅黑"/>
              </a:rPr>
              <a:t>个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微软雅黑"/>
                <a:cs typeface="微软雅黑"/>
              </a:rPr>
              <a:t>元数组的最大元素和最小元素的</a:t>
            </a:r>
            <a:r>
              <a:rPr sz="2400" b="1" spc="5" dirty="0">
                <a:latin typeface="微软雅黑"/>
                <a:cs typeface="微软雅黑"/>
              </a:rPr>
              <a:t>值</a:t>
            </a:r>
            <a:r>
              <a:rPr sz="2400" b="1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222" y="1629917"/>
            <a:ext cx="5113020" cy="4660900"/>
          </a:xfrm>
          <a:custGeom>
            <a:avLst/>
            <a:gdLst/>
            <a:ahLst/>
            <a:cxnLst/>
            <a:rect l="l" t="t" r="r" b="b"/>
            <a:pathLst>
              <a:path w="5113020" h="4660900">
                <a:moveTo>
                  <a:pt x="0" y="4660392"/>
                </a:moveTo>
                <a:lnTo>
                  <a:pt x="5113020" y="4660392"/>
                </a:lnTo>
                <a:lnTo>
                  <a:pt x="5113020" y="0"/>
                </a:lnTo>
                <a:lnTo>
                  <a:pt x="0" y="0"/>
                </a:lnTo>
                <a:lnTo>
                  <a:pt x="0" y="4660392"/>
                </a:lnTo>
                <a:close/>
              </a:path>
            </a:pathLst>
          </a:custGeom>
          <a:ln w="38100">
            <a:solidFill>
              <a:srgbClr val="85DF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0504" y="1609141"/>
            <a:ext cx="4832350" cy="43859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200" spc="-10" dirty="0">
                <a:latin typeface="微软雅黑"/>
                <a:cs typeface="微软雅黑"/>
              </a:rPr>
              <a:t>算</a:t>
            </a:r>
            <a:r>
              <a:rPr sz="2200" spc="-5" dirty="0">
                <a:latin typeface="微软雅黑"/>
                <a:cs typeface="微软雅黑"/>
              </a:rPr>
              <a:t>法</a:t>
            </a:r>
            <a:r>
              <a:rPr sz="2200" spc="-35" dirty="0">
                <a:latin typeface="微软雅黑"/>
                <a:cs typeface="微软雅黑"/>
              </a:rPr>
              <a:t> </a:t>
            </a:r>
            <a:r>
              <a:rPr sz="2200" spc="-5" dirty="0">
                <a:latin typeface="Arial"/>
                <a:cs typeface="Arial"/>
              </a:rPr>
              <a:t>simpleMaxMin(A[</a:t>
            </a:r>
            <a:r>
              <a:rPr sz="2200" i="1" spc="-5" dirty="0">
                <a:latin typeface="Arial"/>
                <a:cs typeface="Arial"/>
              </a:rPr>
              <a:t>l..r</a:t>
            </a:r>
            <a:r>
              <a:rPr sz="2200" spc="-5" dirty="0">
                <a:latin typeface="Arial"/>
                <a:cs typeface="Arial"/>
              </a:rPr>
              <a:t>])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200" spc="-5" dirty="0">
                <a:latin typeface="Arial"/>
                <a:cs typeface="Arial"/>
              </a:rPr>
              <a:t>//</a:t>
            </a:r>
            <a:r>
              <a:rPr sz="2200" spc="-5" dirty="0">
                <a:latin typeface="微软雅黑"/>
                <a:cs typeface="微软雅黑"/>
              </a:rPr>
              <a:t>用蛮力法得到数组</a:t>
            </a:r>
            <a:r>
              <a:rPr sz="2200" spc="-10" dirty="0">
                <a:latin typeface="Arial"/>
                <a:cs typeface="Arial"/>
              </a:rPr>
              <a:t>A</a:t>
            </a:r>
            <a:r>
              <a:rPr sz="2200" spc="-5" dirty="0">
                <a:latin typeface="微软雅黑"/>
                <a:cs typeface="微软雅黑"/>
              </a:rPr>
              <a:t>的最大值和最小值</a:t>
            </a:r>
            <a:endParaRPr sz="2200" dirty="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spc="-5" dirty="0">
                <a:latin typeface="Arial"/>
                <a:cs typeface="Arial"/>
              </a:rPr>
              <a:t>//</a:t>
            </a:r>
            <a:r>
              <a:rPr sz="2200" spc="-5" dirty="0">
                <a:latin typeface="微软雅黑"/>
                <a:cs typeface="微软雅黑"/>
              </a:rPr>
              <a:t>输入：数值数组</a:t>
            </a:r>
            <a:r>
              <a:rPr sz="2200" spc="-5" dirty="0">
                <a:latin typeface="Arial"/>
                <a:cs typeface="Arial"/>
              </a:rPr>
              <a:t>A[</a:t>
            </a:r>
            <a:r>
              <a:rPr sz="2200" i="1" spc="-5" dirty="0">
                <a:latin typeface="Arial"/>
                <a:cs typeface="Arial"/>
              </a:rPr>
              <a:t>l..r</a:t>
            </a:r>
            <a:r>
              <a:rPr sz="2200" spc="-5" dirty="0">
                <a:latin typeface="Arial"/>
                <a:cs typeface="Arial"/>
              </a:rPr>
              <a:t>]</a:t>
            </a:r>
            <a:endParaRPr sz="2200" dirty="0">
              <a:latin typeface="Arial"/>
              <a:cs typeface="Arial"/>
            </a:endParaRPr>
          </a:p>
          <a:p>
            <a:pPr marL="12700" marR="889635">
              <a:lnSpc>
                <a:spcPts val="3429"/>
              </a:lnSpc>
              <a:spcBef>
                <a:spcPts val="250"/>
              </a:spcBef>
            </a:pPr>
            <a:r>
              <a:rPr sz="2200" spc="-5" dirty="0">
                <a:latin typeface="Arial"/>
                <a:cs typeface="Arial"/>
              </a:rPr>
              <a:t>//</a:t>
            </a:r>
            <a:r>
              <a:rPr sz="2200" spc="-5" dirty="0">
                <a:latin typeface="微软雅黑"/>
                <a:cs typeface="微软雅黑"/>
              </a:rPr>
              <a:t>输出：最大值</a:t>
            </a:r>
            <a:r>
              <a:rPr sz="2200" spc="-5" dirty="0">
                <a:latin typeface="Arial"/>
                <a:cs typeface="Arial"/>
              </a:rPr>
              <a:t>Ma</a:t>
            </a:r>
            <a:r>
              <a:rPr sz="2200" spc="-15" dirty="0">
                <a:latin typeface="Arial"/>
                <a:cs typeface="Arial"/>
              </a:rPr>
              <a:t>x</a:t>
            </a:r>
            <a:r>
              <a:rPr sz="2200" spc="-5" dirty="0">
                <a:latin typeface="微软雅黑"/>
                <a:cs typeface="微软雅黑"/>
              </a:rPr>
              <a:t>和最小</a:t>
            </a:r>
            <a:r>
              <a:rPr sz="2200" spc="5" dirty="0">
                <a:latin typeface="微软雅黑"/>
                <a:cs typeface="微软雅黑"/>
              </a:rPr>
              <a:t>值</a:t>
            </a:r>
            <a:r>
              <a:rPr sz="2200" spc="-5" dirty="0">
                <a:latin typeface="Arial"/>
                <a:cs typeface="Arial"/>
              </a:rPr>
              <a:t>Min  Max=Min=A[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];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latin typeface="Arial"/>
                <a:cs typeface="Arial"/>
              </a:rPr>
              <a:t>for i=</a:t>
            </a:r>
            <a:r>
              <a:rPr sz="2200" i="1" spc="-5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+1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r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</a:t>
            </a:r>
            <a:endParaRPr sz="2200" dirty="0">
              <a:latin typeface="Arial"/>
              <a:cs typeface="Arial"/>
            </a:endParaRPr>
          </a:p>
          <a:p>
            <a:pPr marL="323215" marR="1479550">
              <a:lnSpc>
                <a:spcPts val="3429"/>
              </a:lnSpc>
              <a:spcBef>
                <a:spcPts val="250"/>
              </a:spcBef>
              <a:tabLst>
                <a:tab pos="1777364" algn="l"/>
              </a:tabLst>
            </a:pP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A[i]&gt;Max	Max←A[i];  else if A[i]&lt;Min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Min←A[i]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spc="-5" dirty="0">
                <a:latin typeface="Arial"/>
                <a:cs typeface="Arial"/>
              </a:rPr>
              <a:t>return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Max,Min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9834" y="1634489"/>
            <a:ext cx="3363595" cy="457835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/>
                <a:cs typeface="微软雅黑"/>
              </a:rPr>
              <a:t>蛮力法：时间复杂度</a:t>
            </a:r>
            <a:endParaRPr sz="20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2000" b="1" spc="-5" dirty="0">
                <a:latin typeface="Arial"/>
                <a:cs typeface="Arial"/>
              </a:rPr>
              <a:t>t(n)=2(n-1)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91440" marR="296545">
              <a:lnSpc>
                <a:spcPct val="130000"/>
              </a:lnSpc>
            </a:pPr>
            <a:r>
              <a:rPr sz="2000" b="1" dirty="0">
                <a:latin typeface="微软雅黑"/>
                <a:cs typeface="微软雅黑"/>
              </a:rPr>
              <a:t>算法</a:t>
            </a:r>
            <a:r>
              <a:rPr sz="2000" b="1" dirty="0">
                <a:latin typeface="Arial"/>
                <a:cs typeface="Arial"/>
              </a:rPr>
              <a:t>MaxMi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dirty="0">
                <a:latin typeface="微软雅黑"/>
                <a:cs typeface="微软雅黑"/>
              </a:rPr>
              <a:t>（分治</a:t>
            </a:r>
            <a:r>
              <a:rPr sz="2000" b="1" spc="-15" dirty="0">
                <a:latin typeface="微软雅黑"/>
                <a:cs typeface="微软雅黑"/>
              </a:rPr>
              <a:t>法</a:t>
            </a:r>
            <a:r>
              <a:rPr sz="2000" b="1" dirty="0">
                <a:latin typeface="微软雅黑"/>
                <a:cs typeface="微软雅黑"/>
              </a:rPr>
              <a:t>）的 时间复杂度为</a:t>
            </a:r>
            <a:r>
              <a:rPr sz="2000" b="1" spc="-5" dirty="0">
                <a:latin typeface="Arial"/>
                <a:cs typeface="Arial"/>
              </a:rPr>
              <a:t>3n/2-2;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simpleMaxMin</a:t>
            </a:r>
            <a:r>
              <a:rPr sz="2000" b="1" spc="5" dirty="0">
                <a:latin typeface="微软雅黑"/>
                <a:cs typeface="微软雅黑"/>
              </a:rPr>
              <a:t>的时</a:t>
            </a:r>
            <a:r>
              <a:rPr sz="2000" b="1" spc="-5" dirty="0">
                <a:latin typeface="微软雅黑"/>
                <a:cs typeface="微软雅黑"/>
              </a:rPr>
              <a:t>间</a:t>
            </a:r>
            <a:r>
              <a:rPr sz="2000" b="1" spc="-10" dirty="0">
                <a:latin typeface="微软雅黑"/>
                <a:cs typeface="微软雅黑"/>
              </a:rPr>
              <a:t>复</a:t>
            </a:r>
            <a:r>
              <a:rPr sz="2000" b="1" spc="5" dirty="0">
                <a:latin typeface="微软雅黑"/>
                <a:cs typeface="微软雅黑"/>
              </a:rPr>
              <a:t>杂</a:t>
            </a:r>
            <a:endParaRPr sz="2000" dirty="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2000" b="1" dirty="0">
                <a:latin typeface="微软雅黑"/>
                <a:cs typeface="微软雅黑"/>
              </a:rPr>
              <a:t>度为</a:t>
            </a:r>
            <a:r>
              <a:rPr sz="2000" b="1" dirty="0">
                <a:latin typeface="Arial"/>
                <a:cs typeface="Arial"/>
              </a:rPr>
              <a:t>2n-2</a:t>
            </a:r>
            <a:r>
              <a:rPr sz="2000" b="1" dirty="0">
                <a:latin typeface="微软雅黑"/>
                <a:cs typeface="微软雅黑"/>
              </a:rPr>
              <a:t>，都属于</a:t>
            </a:r>
            <a:r>
              <a:rPr sz="2000" b="1" spc="-10" dirty="0">
                <a:latin typeface="Arial"/>
                <a:cs typeface="Arial"/>
              </a:rPr>
              <a:t>Θ(n);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/>
              <a:cs typeface="Arial"/>
            </a:endParaRPr>
          </a:p>
          <a:p>
            <a:pPr marL="91440" marR="424815">
              <a:lnSpc>
                <a:spcPct val="130100"/>
              </a:lnSpc>
            </a:pPr>
            <a:r>
              <a:rPr sz="2000" b="1" dirty="0">
                <a:latin typeface="微软雅黑"/>
                <a:cs typeface="微软雅黑"/>
              </a:rPr>
              <a:t>但 比 较 一 下 发 现 ，  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MaxMin</a:t>
            </a:r>
            <a:r>
              <a:rPr sz="2000" b="1" dirty="0">
                <a:solidFill>
                  <a:srgbClr val="04607A"/>
                </a:solidFill>
                <a:latin typeface="微软雅黑"/>
                <a:cs typeface="微软雅黑"/>
              </a:rPr>
              <a:t>的速度要比 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si</a:t>
            </a:r>
            <a:r>
              <a:rPr sz="2000" b="1" spc="-10" dirty="0">
                <a:solidFill>
                  <a:srgbClr val="04607A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pleMaxM</a:t>
            </a:r>
            <a:r>
              <a:rPr sz="2000" b="1" spc="-10" dirty="0">
                <a:solidFill>
                  <a:srgbClr val="04607A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4607A"/>
                </a:solidFill>
                <a:latin typeface="微软雅黑"/>
                <a:cs typeface="微软雅黑"/>
              </a:rPr>
              <a:t>的快一</a:t>
            </a:r>
            <a:r>
              <a:rPr sz="2000" b="1" spc="-15" dirty="0">
                <a:solidFill>
                  <a:srgbClr val="04607A"/>
                </a:solidFill>
                <a:latin typeface="微软雅黑"/>
                <a:cs typeface="微软雅黑"/>
              </a:rPr>
              <a:t>些</a:t>
            </a:r>
            <a:r>
              <a:rPr sz="2000" b="1" dirty="0">
                <a:solidFill>
                  <a:srgbClr val="04607A"/>
                </a:solidFill>
                <a:latin typeface="Arial"/>
                <a:cs typeface="Arial"/>
              </a:rPr>
              <a:t>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997" y="115569"/>
            <a:ext cx="4593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预排序</a:t>
            </a:r>
            <a:r>
              <a:rPr sz="4000" b="1" spc="-5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10" dirty="0">
                <a:solidFill>
                  <a:srgbClr val="04607A"/>
                </a:solidFill>
                <a:latin typeface="Arial"/>
                <a:cs typeface="Arial"/>
              </a:rPr>
              <a:t>—</a:t>
            </a:r>
            <a:r>
              <a:rPr sz="4000" b="1" spc="-5" dirty="0">
                <a:solidFill>
                  <a:srgbClr val="04607A"/>
                </a:solidFill>
                <a:latin typeface="微软雅黑"/>
                <a:cs typeface="微软雅黑"/>
              </a:rPr>
              <a:t>本节习题</a:t>
            </a:r>
            <a:endParaRPr sz="4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3575</Words>
  <Application>Microsoft Office PowerPoint</Application>
  <PresentationFormat>全屏显示(4:3)</PresentationFormat>
  <Paragraphs>863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2" baseType="lpstr">
      <vt:lpstr>宋体</vt:lpstr>
      <vt:lpstr>微软雅黑</vt:lpstr>
      <vt:lpstr>Arial</vt:lpstr>
      <vt:lpstr>Calibri</vt:lpstr>
      <vt:lpstr>Cambria Math</vt:lpstr>
      <vt:lpstr>Lucida Sans</vt:lpstr>
      <vt:lpstr>Symbol</vt:lpstr>
      <vt:lpstr>Times New Roman</vt:lpstr>
      <vt:lpstr>Wingdings</vt:lpstr>
      <vt:lpstr>Wingdings 2</vt:lpstr>
      <vt:lpstr>Office Theme</vt:lpstr>
      <vt:lpstr>变治法</vt:lpstr>
      <vt:lpstr>变治法</vt:lpstr>
      <vt:lpstr>预排序</vt:lpstr>
      <vt:lpstr>预排序</vt:lpstr>
      <vt:lpstr>预排序</vt:lpstr>
      <vt:lpstr>预排序——本节习题</vt:lpstr>
      <vt:lpstr>预排序——本节习题</vt:lpstr>
      <vt:lpstr>预排序——本节习题</vt:lpstr>
      <vt:lpstr>预排序——本节习题</vt:lpstr>
      <vt:lpstr>高斯消去法</vt:lpstr>
      <vt:lpstr>高斯消去法</vt:lpstr>
      <vt:lpstr>高斯消去法</vt:lpstr>
      <vt:lpstr>高斯消去法</vt:lpstr>
      <vt:lpstr>高斯消去法</vt:lpstr>
      <vt:lpstr>高斯消去法</vt:lpstr>
      <vt:lpstr>高斯消去法——改进</vt:lpstr>
      <vt:lpstr>高斯消去法</vt:lpstr>
      <vt:lpstr>高斯消去法</vt:lpstr>
      <vt:lpstr>高斯消去法</vt:lpstr>
      <vt:lpstr>高斯消去法</vt:lpstr>
      <vt:lpstr>高斯消去法</vt:lpstr>
      <vt:lpstr>高斯消去法——总结</vt:lpstr>
      <vt:lpstr>LU分解及其应用</vt:lpstr>
      <vt:lpstr>计算矩阵的逆</vt:lpstr>
      <vt:lpstr>计算矩阵的逆</vt:lpstr>
      <vt:lpstr>计算行列式的值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平衡查找树——AVL树</vt:lpstr>
      <vt:lpstr>平衡查找树——AVL建树</vt:lpstr>
      <vt:lpstr>平衡查找树——AVL建树</vt:lpstr>
      <vt:lpstr>平衡查找树——AVL建树</vt:lpstr>
      <vt:lpstr>平衡查找树——AVL建树</vt:lpstr>
      <vt:lpstr>平衡查找树——AVL树</vt:lpstr>
      <vt:lpstr>平衡查找树—— 2-3树</vt:lpstr>
      <vt:lpstr>平衡查找树—— 2-3树</vt:lpstr>
      <vt:lpstr>平衡查找树—— 2-3树</vt:lpstr>
      <vt:lpstr>平衡查找树—— 2-3树</vt:lpstr>
      <vt:lpstr>9，5，8，3，2，4，7</vt:lpstr>
      <vt:lpstr>9，5，8，3，2，4，7</vt:lpstr>
      <vt:lpstr>平衡查找树—— 2-3树</vt:lpstr>
      <vt:lpstr>堆和堆排序</vt:lpstr>
      <vt:lpstr>堆和堆排序</vt:lpstr>
      <vt:lpstr>堆和堆排序</vt:lpstr>
      <vt:lpstr>堆和堆排序——构造堆</vt:lpstr>
      <vt:lpstr>堆和堆排序——构造堆（自底向上） O(n) </vt:lpstr>
      <vt:lpstr>PowerPoint 演示文稿</vt:lpstr>
      <vt:lpstr>PowerPoint 演示文稿</vt:lpstr>
      <vt:lpstr>堆插入数据（自顶向下）</vt:lpstr>
      <vt:lpstr>从堆中删除一个元素</vt:lpstr>
      <vt:lpstr>PowerPoint 演示文稿</vt:lpstr>
      <vt:lpstr>堆删除的效率</vt:lpstr>
      <vt:lpstr>堆排序</vt:lpstr>
      <vt:lpstr>PowerPoint 演示文稿</vt:lpstr>
      <vt:lpstr>霍纳法则</vt:lpstr>
      <vt:lpstr>霍纳法则</vt:lpstr>
      <vt:lpstr>PowerPoint 演示文稿</vt:lpstr>
      <vt:lpstr>霍纳法则</vt:lpstr>
      <vt:lpstr>二进制幂</vt:lpstr>
      <vt:lpstr>二进制幂</vt:lpstr>
      <vt:lpstr>二进制幂</vt:lpstr>
      <vt:lpstr>PowerPoint 演示文稿</vt:lpstr>
      <vt:lpstr>PowerPoint 演示文稿</vt:lpstr>
      <vt:lpstr>二进制幂</vt:lpstr>
      <vt:lpstr>1、求最小公倍数</vt:lpstr>
      <vt:lpstr>1、求最小公倍数</vt:lpstr>
      <vt:lpstr>2、计算图中的路径数量</vt:lpstr>
      <vt:lpstr>4、线性规划</vt:lpstr>
      <vt:lpstr>4、线性规划</vt:lpstr>
      <vt:lpstr>4、线性规划</vt:lpstr>
      <vt:lpstr>4、线性规划</vt:lpstr>
      <vt:lpstr>5、简化为图问题</vt:lpstr>
      <vt:lpstr>5、简化为图问题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OpenGL三维图形编程</dc:title>
  <dc:creator>leahero</dc:creator>
  <cp:lastModifiedBy>- Vel</cp:lastModifiedBy>
  <cp:revision>1</cp:revision>
  <dcterms:created xsi:type="dcterms:W3CDTF">2023-11-14T16:35:43Z</dcterms:created>
  <dcterms:modified xsi:type="dcterms:W3CDTF">2023-11-15T12:53:49Z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2023-11-14T00:00:00Z</vt:filetime>
  </property>
</Properties>
</file>