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计数排序" id="{84A8C860-84BA-4A23-B506-F5AB4CF94494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串匹配中的输入增强技术" id="{40BA56A9-FBAC-440F-94A1-756BD78C5999}">
          <p14:sldIdLst>
            <p14:sldId id="268"/>
            <p14:sldId id="269"/>
          </p14:sldIdLst>
        </p14:section>
        <p14:section name="Horspool算法" id="{93100F06-FAD8-432C-8B88-5D0D3D4493FD}">
          <p14:sldIdLst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Boyer-Moore算法" id="{682D0E51-7413-41C8-ABC1-1D5C074AAF81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散列法" id="{79AFC2C6-38D8-417A-9AB2-2B59ED607B17}">
          <p14:sldIdLst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B树" id="{32C028B5-1FA1-49C7-BC15-A3193DE320A1}">
          <p14:sldIdLst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EDF94-1C45-4B8D-BCCF-DAE7FCD5E758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AF8CD-0251-4F9B-A353-C12A3F6C9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5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AF8CD-0251-4F9B-A353-C12A3F6C954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8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25711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767"/>
            <a:ext cx="9143999" cy="908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281" y="1532966"/>
            <a:ext cx="7787436" cy="103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26287" y="3949446"/>
            <a:ext cx="8091424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1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25711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767"/>
            <a:ext cx="9143999" cy="908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49580" y="1269491"/>
            <a:ext cx="8244840" cy="51785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25711" cy="10241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767"/>
            <a:ext cx="9143999" cy="908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2" y="592023"/>
            <a:ext cx="493839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21058"/>
            <a:ext cx="4488180" cy="2402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92023"/>
            <a:ext cx="3484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</a:t>
            </a:r>
            <a:r>
              <a:rPr spc="-70" dirty="0"/>
              <a:t> </a:t>
            </a:r>
            <a:r>
              <a:rPr i="1" dirty="0">
                <a:latin typeface="微软雅黑"/>
                <a:cs typeface="微软雅黑"/>
              </a:rPr>
              <a:t>计数排序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3858"/>
            <a:ext cx="8088630" cy="4081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395605" algn="l"/>
              </a:tabLst>
            </a:pPr>
            <a:r>
              <a:rPr dirty="0"/>
              <a:t>	</a:t>
            </a:r>
            <a:r>
              <a:rPr sz="3100" spc="75" dirty="0">
                <a:latin typeface="微软雅黑"/>
                <a:cs typeface="微软雅黑"/>
              </a:rPr>
              <a:t>针对待排序列表中的每个元</a:t>
            </a:r>
            <a:r>
              <a:rPr sz="3100" spc="80" dirty="0">
                <a:latin typeface="微软雅黑"/>
                <a:cs typeface="微软雅黑"/>
              </a:rPr>
              <a:t>素，</a:t>
            </a:r>
            <a:r>
              <a:rPr sz="3100" spc="75" dirty="0">
                <a:latin typeface="微软雅黑"/>
                <a:cs typeface="微软雅黑"/>
              </a:rPr>
              <a:t>算出列表中 </a:t>
            </a:r>
            <a:r>
              <a:rPr sz="3100" spc="125" dirty="0">
                <a:latin typeface="微软雅黑"/>
                <a:cs typeface="微软雅黑"/>
              </a:rPr>
              <a:t>小于该元素的元素个</a:t>
            </a:r>
            <a:r>
              <a:rPr sz="3100" spc="114" dirty="0">
                <a:latin typeface="微软雅黑"/>
                <a:cs typeface="微软雅黑"/>
              </a:rPr>
              <a:t>数</a:t>
            </a:r>
            <a:r>
              <a:rPr sz="3100" spc="125" dirty="0">
                <a:latin typeface="微软雅黑"/>
                <a:cs typeface="微软雅黑"/>
              </a:rPr>
              <a:t>，并把结果记录在一 </a:t>
            </a:r>
            <a:r>
              <a:rPr sz="3100" spc="-5" dirty="0">
                <a:latin typeface="微软雅黑"/>
                <a:cs typeface="微软雅黑"/>
              </a:rPr>
              <a:t>张表</a:t>
            </a:r>
            <a:r>
              <a:rPr sz="3100" spc="-10" dirty="0">
                <a:latin typeface="微软雅黑"/>
                <a:cs typeface="微软雅黑"/>
              </a:rPr>
              <a:t>中</a:t>
            </a:r>
            <a:r>
              <a:rPr sz="3100" spc="-5" dirty="0">
                <a:latin typeface="微软雅黑"/>
                <a:cs typeface="微软雅黑"/>
              </a:rPr>
              <a:t>。</a:t>
            </a:r>
            <a:endParaRPr sz="3100" dirty="0">
              <a:latin typeface="微软雅黑"/>
              <a:cs typeface="微软雅黑"/>
            </a:endParaRPr>
          </a:p>
          <a:p>
            <a:pPr marL="652780" lvl="1" indent="-247650" algn="just">
              <a:lnSpc>
                <a:spcPct val="100000"/>
              </a:lnSpc>
              <a:spcBef>
                <a:spcPts val="175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微软雅黑"/>
                <a:cs typeface="微软雅黑"/>
              </a:rPr>
              <a:t>这</a:t>
            </a:r>
            <a:r>
              <a:rPr sz="2800" spc="-10" dirty="0">
                <a:latin typeface="微软雅黑"/>
                <a:cs typeface="微软雅黑"/>
              </a:rPr>
              <a:t>个</a:t>
            </a:r>
            <a:r>
              <a:rPr sz="2800" spc="-5" dirty="0">
                <a:latin typeface="微软雅黑"/>
                <a:cs typeface="微软雅黑"/>
              </a:rPr>
              <a:t>“个数”指出了元素在有序列</a:t>
            </a:r>
            <a:r>
              <a:rPr sz="2800" dirty="0">
                <a:latin typeface="微软雅黑"/>
                <a:cs typeface="微软雅黑"/>
              </a:rPr>
              <a:t>表</a:t>
            </a:r>
            <a:r>
              <a:rPr sz="2800" spc="-5" dirty="0">
                <a:latin typeface="微软雅黑"/>
                <a:cs typeface="微软雅黑"/>
              </a:rPr>
              <a:t>中的</a:t>
            </a:r>
            <a:r>
              <a:rPr sz="2800" dirty="0">
                <a:latin typeface="微软雅黑"/>
                <a:cs typeface="微软雅黑"/>
              </a:rPr>
              <a:t>位</a:t>
            </a:r>
            <a:r>
              <a:rPr sz="2800" spc="-5" dirty="0">
                <a:latin typeface="微软雅黑"/>
                <a:cs typeface="微软雅黑"/>
              </a:rPr>
              <a:t>置</a:t>
            </a:r>
            <a:endParaRPr sz="2800" dirty="0">
              <a:latin typeface="微软雅黑"/>
              <a:cs typeface="微软雅黑"/>
            </a:endParaRPr>
          </a:p>
          <a:p>
            <a:pPr marL="652780" marR="22225" lvl="1" indent="-247015" algn="just">
              <a:lnSpc>
                <a:spcPct val="150000"/>
              </a:lnSpc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110" dirty="0">
                <a:latin typeface="微软雅黑"/>
                <a:cs typeface="微软雅黑"/>
              </a:rPr>
              <a:t>可以</a:t>
            </a:r>
            <a:r>
              <a:rPr sz="2800" spc="120" dirty="0">
                <a:latin typeface="微软雅黑"/>
                <a:cs typeface="微软雅黑"/>
              </a:rPr>
              <a:t>用这</a:t>
            </a:r>
            <a:r>
              <a:rPr sz="2800" spc="110" dirty="0">
                <a:latin typeface="微软雅黑"/>
                <a:cs typeface="微软雅黑"/>
              </a:rPr>
              <a:t>个信</a:t>
            </a:r>
            <a:r>
              <a:rPr sz="2800" spc="120" dirty="0">
                <a:latin typeface="微软雅黑"/>
                <a:cs typeface="微软雅黑"/>
              </a:rPr>
              <a:t>息对</a:t>
            </a:r>
            <a:r>
              <a:rPr sz="2800" spc="110" dirty="0">
                <a:latin typeface="微软雅黑"/>
                <a:cs typeface="微软雅黑"/>
              </a:rPr>
              <a:t>列表</a:t>
            </a:r>
            <a:r>
              <a:rPr sz="2800" spc="120" dirty="0">
                <a:latin typeface="微软雅黑"/>
                <a:cs typeface="微软雅黑"/>
              </a:rPr>
              <a:t>的元</a:t>
            </a:r>
            <a:r>
              <a:rPr sz="2800" spc="110" dirty="0">
                <a:latin typeface="微软雅黑"/>
                <a:cs typeface="微软雅黑"/>
              </a:rPr>
              <a:t>素排</a:t>
            </a:r>
            <a:r>
              <a:rPr sz="2800" spc="175" dirty="0">
                <a:latin typeface="微软雅黑"/>
                <a:cs typeface="微软雅黑"/>
              </a:rPr>
              <a:t>序</a:t>
            </a:r>
            <a:r>
              <a:rPr sz="2800" spc="125" dirty="0">
                <a:latin typeface="微软雅黑"/>
                <a:cs typeface="微软雅黑"/>
              </a:rPr>
              <a:t>，</a:t>
            </a:r>
            <a:r>
              <a:rPr sz="2800" spc="110" dirty="0">
                <a:latin typeface="微软雅黑"/>
                <a:cs typeface="微软雅黑"/>
              </a:rPr>
              <a:t>这个</a:t>
            </a:r>
            <a:r>
              <a:rPr sz="2800" spc="120" dirty="0">
                <a:latin typeface="微软雅黑"/>
                <a:cs typeface="微软雅黑"/>
              </a:rPr>
              <a:t>算</a:t>
            </a:r>
            <a:r>
              <a:rPr sz="2800" spc="-5" dirty="0">
                <a:latin typeface="微软雅黑"/>
                <a:cs typeface="微软雅黑"/>
              </a:rPr>
              <a:t>法 </a:t>
            </a:r>
            <a:r>
              <a:rPr sz="2800" spc="-10" dirty="0">
                <a:latin typeface="微软雅黑"/>
                <a:cs typeface="微软雅黑"/>
              </a:rPr>
              <a:t>称为“比较计</a:t>
            </a:r>
            <a:r>
              <a:rPr sz="2800" spc="-5" dirty="0">
                <a:latin typeface="微软雅黑"/>
                <a:cs typeface="微软雅黑"/>
              </a:rPr>
              <a:t>数”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13744"/>
            <a:ext cx="7769859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0795" indent="-27305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微软雅黑"/>
                <a:cs typeface="微软雅黑"/>
              </a:rPr>
              <a:t>从模式的最后一个字符开始从右向</a:t>
            </a:r>
            <a:r>
              <a:rPr sz="2800" spc="5" dirty="0">
                <a:latin typeface="微软雅黑"/>
                <a:cs typeface="微软雅黑"/>
              </a:rPr>
              <a:t>左</a:t>
            </a:r>
            <a:r>
              <a:rPr sz="2800" spc="-5" dirty="0">
                <a:latin typeface="微软雅黑"/>
                <a:cs typeface="微软雅黑"/>
              </a:rPr>
              <a:t>，比</a:t>
            </a:r>
            <a:r>
              <a:rPr sz="2800" spc="5" dirty="0">
                <a:latin typeface="微软雅黑"/>
                <a:cs typeface="微软雅黑"/>
              </a:rPr>
              <a:t>较</a:t>
            </a:r>
            <a:r>
              <a:rPr sz="2800" spc="-5" dirty="0">
                <a:latin typeface="微软雅黑"/>
                <a:cs typeface="微软雅黑"/>
              </a:rPr>
              <a:t>模式 和文本的相应字符</a:t>
            </a:r>
            <a:endParaRPr sz="2800">
              <a:latin typeface="微软雅黑"/>
              <a:cs typeface="微软雅黑"/>
            </a:endParaRPr>
          </a:p>
          <a:p>
            <a:pPr marL="652780" marR="5080" lvl="1" indent="-247015">
              <a:lnSpc>
                <a:spcPct val="150000"/>
              </a:lnSpc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微软雅黑"/>
                <a:cs typeface="微软雅黑"/>
              </a:rPr>
              <a:t>如果模式中所有的字符都匹配成功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就找</a:t>
            </a:r>
            <a:r>
              <a:rPr sz="2800" dirty="0">
                <a:latin typeface="微软雅黑"/>
                <a:cs typeface="微软雅黑"/>
              </a:rPr>
              <a:t>到</a:t>
            </a:r>
            <a:r>
              <a:rPr sz="2800" spc="-5" dirty="0">
                <a:latin typeface="微软雅黑"/>
                <a:cs typeface="微软雅黑"/>
              </a:rPr>
              <a:t>了 </a:t>
            </a:r>
            <a:r>
              <a:rPr sz="2800" spc="-10" dirty="0">
                <a:latin typeface="微软雅黑"/>
                <a:cs typeface="微软雅黑"/>
              </a:rPr>
              <a:t>一个匹配子串，就可以停止了</a:t>
            </a:r>
            <a:endParaRPr sz="280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68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微软雅黑"/>
                <a:cs typeface="微软雅黑"/>
              </a:rPr>
              <a:t>如果遇到一对不匹配的，把模式右移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7255" y="4796028"/>
            <a:ext cx="5832348" cy="1586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41855" y="4944236"/>
            <a:ext cx="9950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sz="3600" b="1" spc="-7" baseline="-20833" dirty="0">
                <a:solidFill>
                  <a:srgbClr val="080808"/>
                </a:solidFill>
                <a:latin typeface="Arial"/>
                <a:cs typeface="Arial"/>
              </a:rPr>
              <a:t>0</a:t>
            </a:r>
            <a:r>
              <a:rPr sz="3600" b="1" spc="-5" dirty="0">
                <a:solidFill>
                  <a:srgbClr val="080808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4490" y="5057013"/>
            <a:ext cx="82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5400" b="1" spc="-7" baseline="13888" dirty="0">
                <a:solidFill>
                  <a:srgbClr val="080808"/>
                </a:solidFill>
                <a:latin typeface="Arial"/>
                <a:cs typeface="Arial"/>
              </a:rPr>
              <a:t>S</a:t>
            </a:r>
            <a:r>
              <a:rPr sz="2400" b="1" spc="-5" dirty="0">
                <a:solidFill>
                  <a:srgbClr val="080808"/>
                </a:solidFill>
                <a:latin typeface="Arial"/>
                <a:cs typeface="Arial"/>
              </a:rPr>
              <a:t>n-1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6164" y="4669586"/>
            <a:ext cx="2392045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666875">
              <a:lnSpc>
                <a:spcPct val="150100"/>
              </a:lnSpc>
              <a:spcBef>
                <a:spcPts val="95"/>
              </a:spcBef>
            </a:pPr>
            <a:r>
              <a:rPr sz="3600" b="1" spc="-5" dirty="0">
                <a:solidFill>
                  <a:srgbClr val="080808"/>
                </a:solidFill>
                <a:latin typeface="Arial"/>
                <a:cs typeface="Arial"/>
              </a:rPr>
              <a:t>c…  </a:t>
            </a:r>
            <a:r>
              <a:rPr sz="3600" b="1" dirty="0">
                <a:solidFill>
                  <a:srgbClr val="080808"/>
                </a:solidFill>
                <a:latin typeface="Arial"/>
                <a:cs typeface="Arial"/>
              </a:rPr>
              <a:t>BARBER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00" y="1233068"/>
            <a:ext cx="8761095" cy="404939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42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6385" algn="l"/>
              </a:tabLst>
            </a:pPr>
            <a:r>
              <a:rPr sz="2200" spc="-5" dirty="0">
                <a:latin typeface="微软雅黑"/>
                <a:cs typeface="微软雅黑"/>
              </a:rPr>
              <a:t>根据对齐模式的</a:t>
            </a:r>
            <a:r>
              <a:rPr sz="2200" b="1" i="1" spc="-5" dirty="0">
                <a:solidFill>
                  <a:srgbClr val="FF0000"/>
                </a:solidFill>
                <a:latin typeface="微软雅黑"/>
                <a:cs typeface="微软雅黑"/>
              </a:rPr>
              <a:t>最后一个字符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latin typeface="微软雅黑"/>
                <a:cs typeface="微软雅黑"/>
              </a:rPr>
              <a:t>的不</a:t>
            </a:r>
            <a:r>
              <a:rPr sz="2200" dirty="0">
                <a:latin typeface="微软雅黑"/>
                <a:cs typeface="微软雅黑"/>
              </a:rPr>
              <a:t>同</a:t>
            </a:r>
            <a:r>
              <a:rPr sz="2200" spc="-5" dirty="0">
                <a:latin typeface="微软雅黑"/>
                <a:cs typeface="微软雅黑"/>
              </a:rPr>
              <a:t>情况</a:t>
            </a:r>
            <a:r>
              <a:rPr sz="2200" dirty="0">
                <a:latin typeface="微软雅黑"/>
                <a:cs typeface="微软雅黑"/>
              </a:rPr>
              <a:t>确</a:t>
            </a:r>
            <a:r>
              <a:rPr sz="2200" spc="-5" dirty="0">
                <a:latin typeface="微软雅黑"/>
                <a:cs typeface="微软雅黑"/>
              </a:rPr>
              <a:t>定移</a:t>
            </a:r>
            <a:r>
              <a:rPr sz="2200" dirty="0">
                <a:latin typeface="微软雅黑"/>
                <a:cs typeface="微软雅黑"/>
              </a:rPr>
              <a:t>动</a:t>
            </a:r>
            <a:r>
              <a:rPr sz="2200" spc="-5" dirty="0">
                <a:latin typeface="微软雅黑"/>
                <a:cs typeface="微软雅黑"/>
              </a:rPr>
              <a:t>的距</a:t>
            </a:r>
            <a:r>
              <a:rPr sz="2200" dirty="0">
                <a:latin typeface="微软雅黑"/>
                <a:cs typeface="微软雅黑"/>
              </a:rPr>
              <a:t>离</a:t>
            </a:r>
            <a:r>
              <a:rPr sz="2200" spc="-5" dirty="0">
                <a:latin typeface="微软雅黑"/>
                <a:cs typeface="微软雅黑"/>
              </a:rPr>
              <a:t>：</a:t>
            </a:r>
            <a:endParaRPr sz="22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3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微软雅黑"/>
                <a:cs typeface="微软雅黑"/>
              </a:rPr>
              <a:t>情</a:t>
            </a:r>
            <a:r>
              <a:rPr sz="2200" spc="-10" dirty="0">
                <a:latin typeface="微软雅黑"/>
                <a:cs typeface="微软雅黑"/>
              </a:rPr>
              <a:t>况</a:t>
            </a:r>
            <a:r>
              <a:rPr sz="2200" spc="-5" dirty="0">
                <a:latin typeface="Arial"/>
                <a:cs typeface="Arial"/>
              </a:rPr>
              <a:t>1</a:t>
            </a:r>
            <a:r>
              <a:rPr sz="2200" spc="-5" dirty="0">
                <a:latin typeface="微软雅黑"/>
                <a:cs typeface="微软雅黑"/>
              </a:rPr>
              <a:t>：模式不存在</a:t>
            </a:r>
            <a:r>
              <a:rPr sz="2200" spc="-5" dirty="0">
                <a:latin typeface="Arial"/>
                <a:cs typeface="Arial"/>
              </a:rPr>
              <a:t>c</a:t>
            </a:r>
            <a:r>
              <a:rPr sz="2200" spc="-5" dirty="0">
                <a:latin typeface="微软雅黑"/>
                <a:cs typeface="微软雅黑"/>
              </a:rPr>
              <a:t>，模式安全移动的</a:t>
            </a:r>
            <a:r>
              <a:rPr sz="2200" dirty="0">
                <a:latin typeface="微软雅黑"/>
                <a:cs typeface="微软雅黑"/>
              </a:rPr>
              <a:t>幅</a:t>
            </a:r>
            <a:r>
              <a:rPr sz="2200" spc="-5" dirty="0">
                <a:latin typeface="微软雅黑"/>
                <a:cs typeface="微软雅黑"/>
              </a:rPr>
              <a:t>度就</a:t>
            </a:r>
            <a:r>
              <a:rPr sz="2200" dirty="0">
                <a:latin typeface="微软雅黑"/>
                <a:cs typeface="微软雅黑"/>
              </a:rPr>
              <a:t>是</a:t>
            </a:r>
            <a:r>
              <a:rPr sz="2200" spc="-5" dirty="0">
                <a:latin typeface="微软雅黑"/>
                <a:cs typeface="微软雅黑"/>
              </a:rPr>
              <a:t>它</a:t>
            </a:r>
            <a:r>
              <a:rPr sz="2200" spc="5" dirty="0">
                <a:latin typeface="微软雅黑"/>
                <a:cs typeface="微软雅黑"/>
              </a:rPr>
              <a:t>的</a:t>
            </a:r>
            <a:r>
              <a:rPr sz="2200" dirty="0">
                <a:solidFill>
                  <a:srgbClr val="FF0000"/>
                </a:solidFill>
                <a:latin typeface="微软雅黑"/>
                <a:cs typeface="微软雅黑"/>
              </a:rPr>
              <a:t>全</a:t>
            </a:r>
            <a:r>
              <a:rPr sz="2200" spc="-5" dirty="0">
                <a:solidFill>
                  <a:srgbClr val="FF0000"/>
                </a:solidFill>
                <a:latin typeface="微软雅黑"/>
                <a:cs typeface="微软雅黑"/>
              </a:rPr>
              <a:t>部长</a:t>
            </a:r>
            <a:r>
              <a:rPr sz="2200" spc="10" dirty="0">
                <a:solidFill>
                  <a:srgbClr val="FF0000"/>
                </a:solidFill>
                <a:latin typeface="微软雅黑"/>
                <a:cs typeface="微软雅黑"/>
              </a:rPr>
              <a:t>度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200" dirty="0">
              <a:latin typeface="Arial"/>
              <a:cs typeface="Arial"/>
            </a:endParaRPr>
          </a:p>
          <a:p>
            <a:pPr marL="652780" marR="283845" lvl="1" indent="-247015">
              <a:lnSpc>
                <a:spcPct val="150000"/>
              </a:lnSpc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65" dirty="0">
                <a:latin typeface="微软雅黑"/>
                <a:cs typeface="微软雅黑"/>
              </a:rPr>
              <a:t>情况</a:t>
            </a:r>
            <a:r>
              <a:rPr sz="2200" spc="80" dirty="0">
                <a:latin typeface="Arial"/>
                <a:cs typeface="Arial"/>
              </a:rPr>
              <a:t>2</a:t>
            </a:r>
            <a:r>
              <a:rPr sz="2200" spc="75" dirty="0">
                <a:latin typeface="微软雅黑"/>
                <a:cs typeface="微软雅黑"/>
              </a:rPr>
              <a:t>：模</a:t>
            </a:r>
            <a:r>
              <a:rPr sz="2200" spc="65" dirty="0">
                <a:latin typeface="微软雅黑"/>
                <a:cs typeface="微软雅黑"/>
              </a:rPr>
              <a:t>式</a:t>
            </a:r>
            <a:r>
              <a:rPr sz="2200" spc="75" dirty="0">
                <a:latin typeface="微软雅黑"/>
                <a:cs typeface="微软雅黑"/>
              </a:rPr>
              <a:t>存</a:t>
            </a:r>
            <a:r>
              <a:rPr sz="2200" spc="80" dirty="0">
                <a:latin typeface="微软雅黑"/>
                <a:cs typeface="微软雅黑"/>
              </a:rPr>
              <a:t>在</a:t>
            </a:r>
            <a:r>
              <a:rPr sz="2200" spc="70" dirty="0">
                <a:latin typeface="Arial"/>
                <a:cs typeface="Arial"/>
              </a:rPr>
              <a:t>c</a:t>
            </a:r>
            <a:r>
              <a:rPr sz="2200" spc="75" dirty="0">
                <a:latin typeface="微软雅黑"/>
                <a:cs typeface="微软雅黑"/>
              </a:rPr>
              <a:t>，</a:t>
            </a:r>
            <a:r>
              <a:rPr sz="2200" spc="65" dirty="0">
                <a:latin typeface="微软雅黑"/>
                <a:cs typeface="微软雅黑"/>
              </a:rPr>
              <a:t>且</a:t>
            </a:r>
            <a:r>
              <a:rPr sz="2200" spc="75" dirty="0">
                <a:latin typeface="微软雅黑"/>
                <a:cs typeface="微软雅黑"/>
              </a:rPr>
              <a:t>不</a:t>
            </a:r>
            <a:r>
              <a:rPr sz="2200" spc="65" dirty="0">
                <a:latin typeface="微软雅黑"/>
                <a:cs typeface="微软雅黑"/>
              </a:rPr>
              <a:t>是</a:t>
            </a:r>
            <a:r>
              <a:rPr sz="2200" spc="75" dirty="0">
                <a:latin typeface="微软雅黑"/>
                <a:cs typeface="微软雅黑"/>
              </a:rPr>
              <a:t>模式</a:t>
            </a:r>
            <a:r>
              <a:rPr sz="2200" spc="65" dirty="0">
                <a:latin typeface="微软雅黑"/>
                <a:cs typeface="微软雅黑"/>
              </a:rPr>
              <a:t>末</a:t>
            </a:r>
            <a:r>
              <a:rPr sz="2200" spc="75" dirty="0">
                <a:latin typeface="微软雅黑"/>
                <a:cs typeface="微软雅黑"/>
              </a:rPr>
              <a:t>尾</a:t>
            </a:r>
            <a:r>
              <a:rPr sz="2200" spc="65" dirty="0">
                <a:latin typeface="微软雅黑"/>
                <a:cs typeface="微软雅黑"/>
              </a:rPr>
              <a:t>字</a:t>
            </a:r>
            <a:r>
              <a:rPr sz="2200" spc="100" dirty="0">
                <a:latin typeface="微软雅黑"/>
                <a:cs typeface="微软雅黑"/>
              </a:rPr>
              <a:t>符</a:t>
            </a:r>
            <a:r>
              <a:rPr sz="2200" spc="75" dirty="0">
                <a:latin typeface="微软雅黑"/>
                <a:cs typeface="微软雅黑"/>
              </a:rPr>
              <a:t>，</a:t>
            </a:r>
            <a:r>
              <a:rPr sz="2200" spc="65" dirty="0">
                <a:latin typeface="微软雅黑"/>
                <a:cs typeface="微软雅黑"/>
              </a:rPr>
              <a:t>移</a:t>
            </a:r>
            <a:r>
              <a:rPr sz="2200" spc="75" dirty="0">
                <a:latin typeface="微软雅黑"/>
                <a:cs typeface="微软雅黑"/>
              </a:rPr>
              <a:t>动</a:t>
            </a:r>
            <a:r>
              <a:rPr sz="2200" spc="65" dirty="0">
                <a:latin typeface="微软雅黑"/>
                <a:cs typeface="微软雅黑"/>
              </a:rPr>
              <a:t>时</a:t>
            </a:r>
            <a:r>
              <a:rPr sz="2200" spc="75" dirty="0">
                <a:latin typeface="微软雅黑"/>
                <a:cs typeface="微软雅黑"/>
              </a:rPr>
              <a:t>把模</a:t>
            </a:r>
            <a:r>
              <a:rPr sz="2200" spc="65" dirty="0">
                <a:latin typeface="微软雅黑"/>
                <a:cs typeface="微软雅黑"/>
              </a:rPr>
              <a:t>式</a:t>
            </a:r>
            <a:r>
              <a:rPr sz="2200" spc="80" dirty="0">
                <a:latin typeface="微软雅黑"/>
                <a:cs typeface="微软雅黑"/>
              </a:rPr>
              <a:t>中</a:t>
            </a:r>
            <a:r>
              <a:rPr sz="2200" spc="-5" dirty="0">
                <a:solidFill>
                  <a:srgbClr val="FF0000"/>
                </a:solidFill>
                <a:latin typeface="微软雅黑"/>
                <a:cs typeface="微软雅黑"/>
              </a:rPr>
              <a:t>最 右</a:t>
            </a:r>
            <a:r>
              <a:rPr sz="2200" spc="-1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微软雅黑"/>
                <a:cs typeface="微软雅黑"/>
              </a:rPr>
              <a:t>与文本中的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F0000"/>
                </a:solidFill>
                <a:latin typeface="微软雅黑"/>
                <a:cs typeface="微软雅黑"/>
              </a:rPr>
              <a:t>对齐</a:t>
            </a:r>
            <a:endParaRPr sz="22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3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25" dirty="0">
                <a:latin typeface="微软雅黑"/>
                <a:cs typeface="微软雅黑"/>
              </a:rPr>
              <a:t>情况</a:t>
            </a:r>
            <a:r>
              <a:rPr sz="2200" spc="30" dirty="0">
                <a:latin typeface="Arial"/>
                <a:cs typeface="Arial"/>
              </a:rPr>
              <a:t>3</a:t>
            </a:r>
            <a:r>
              <a:rPr sz="2200" spc="30" dirty="0">
                <a:latin typeface="微软雅黑"/>
                <a:cs typeface="微软雅黑"/>
              </a:rPr>
              <a:t>：</a:t>
            </a:r>
            <a:r>
              <a:rPr sz="2200" spc="30" dirty="0">
                <a:latin typeface="Arial"/>
                <a:cs typeface="Arial"/>
              </a:rPr>
              <a:t>c</a:t>
            </a:r>
            <a:r>
              <a:rPr sz="2200" spc="25" dirty="0">
                <a:latin typeface="微软雅黑"/>
                <a:cs typeface="微软雅黑"/>
              </a:rPr>
              <a:t>是模式的最后一个字</a:t>
            </a:r>
            <a:r>
              <a:rPr sz="2200" spc="30" dirty="0">
                <a:latin typeface="微软雅黑"/>
                <a:cs typeface="微软雅黑"/>
              </a:rPr>
              <a:t>符</a:t>
            </a:r>
            <a:r>
              <a:rPr sz="2200" spc="25" dirty="0">
                <a:latin typeface="微软雅黑"/>
                <a:cs typeface="微软雅黑"/>
              </a:rPr>
              <a:t>，且模式中不包含其</a:t>
            </a:r>
            <a:r>
              <a:rPr sz="2200" spc="30" dirty="0">
                <a:latin typeface="微软雅黑"/>
                <a:cs typeface="微软雅黑"/>
              </a:rPr>
              <a:t>他</a:t>
            </a:r>
            <a:r>
              <a:rPr sz="2200" spc="35" dirty="0">
                <a:latin typeface="Arial"/>
                <a:cs typeface="Arial"/>
              </a:rPr>
              <a:t>c</a:t>
            </a:r>
            <a:r>
              <a:rPr sz="2200" spc="35" dirty="0">
                <a:latin typeface="微软雅黑"/>
                <a:cs typeface="微软雅黑"/>
              </a:rPr>
              <a:t>，</a:t>
            </a:r>
            <a:r>
              <a:rPr sz="2200" spc="25" dirty="0">
                <a:latin typeface="微软雅黑"/>
                <a:cs typeface="微软雅黑"/>
              </a:rPr>
              <a:t>移动</a:t>
            </a:r>
            <a:endParaRPr sz="2200" dirty="0">
              <a:latin typeface="微软雅黑"/>
              <a:cs typeface="微软雅黑"/>
            </a:endParaRPr>
          </a:p>
          <a:p>
            <a:pPr marL="652780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微软雅黑"/>
                <a:cs typeface="微软雅黑"/>
              </a:rPr>
              <a:t>幅度等</a:t>
            </a:r>
            <a:r>
              <a:rPr sz="2200" spc="-10" dirty="0">
                <a:latin typeface="微软雅黑"/>
                <a:cs typeface="微软雅黑"/>
              </a:rPr>
              <a:t>于</a:t>
            </a:r>
            <a:r>
              <a:rPr sz="2200" spc="-5" dirty="0">
                <a:solidFill>
                  <a:srgbClr val="FF0000"/>
                </a:solidFill>
                <a:latin typeface="微软雅黑"/>
                <a:cs typeface="微软雅黑"/>
              </a:rPr>
              <a:t>模式长度</a:t>
            </a:r>
            <a:r>
              <a:rPr sz="2200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200" dirty="0">
              <a:latin typeface="Arial"/>
              <a:cs typeface="Arial"/>
            </a:endParaRPr>
          </a:p>
          <a:p>
            <a:pPr marL="652780" lvl="1" indent="-247650">
              <a:lnSpc>
                <a:spcPct val="100000"/>
              </a:lnSpc>
              <a:spcBef>
                <a:spcPts val="13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55" dirty="0">
                <a:latin typeface="微软雅黑"/>
                <a:cs typeface="微软雅黑"/>
              </a:rPr>
              <a:t>情</a:t>
            </a:r>
            <a:r>
              <a:rPr sz="2200" spc="50" dirty="0">
                <a:latin typeface="微软雅黑"/>
                <a:cs typeface="微软雅黑"/>
              </a:rPr>
              <a:t>况</a:t>
            </a:r>
            <a:r>
              <a:rPr sz="2200" spc="50" dirty="0">
                <a:latin typeface="Arial"/>
                <a:cs typeface="Arial"/>
              </a:rPr>
              <a:t>4</a:t>
            </a:r>
            <a:r>
              <a:rPr sz="2200" spc="50" dirty="0">
                <a:latin typeface="微软雅黑"/>
                <a:cs typeface="微软雅黑"/>
              </a:rPr>
              <a:t>：</a:t>
            </a:r>
            <a:r>
              <a:rPr sz="2200" spc="50" dirty="0">
                <a:latin typeface="Arial"/>
                <a:cs typeface="Arial"/>
              </a:rPr>
              <a:t>c</a:t>
            </a:r>
            <a:r>
              <a:rPr sz="2200" spc="40" dirty="0">
                <a:latin typeface="微软雅黑"/>
                <a:cs typeface="微软雅黑"/>
              </a:rPr>
              <a:t>是</a:t>
            </a:r>
            <a:r>
              <a:rPr sz="2200" spc="50" dirty="0">
                <a:latin typeface="微软雅黑"/>
                <a:cs typeface="微软雅黑"/>
              </a:rPr>
              <a:t>模式的最</a:t>
            </a:r>
            <a:r>
              <a:rPr sz="2200" spc="40" dirty="0">
                <a:latin typeface="微软雅黑"/>
                <a:cs typeface="微软雅黑"/>
              </a:rPr>
              <a:t>后</a:t>
            </a:r>
            <a:r>
              <a:rPr sz="2200" spc="50" dirty="0">
                <a:latin typeface="微软雅黑"/>
                <a:cs typeface="微软雅黑"/>
              </a:rPr>
              <a:t>一个字</a:t>
            </a:r>
            <a:r>
              <a:rPr sz="2200" spc="80" dirty="0">
                <a:latin typeface="微软雅黑"/>
                <a:cs typeface="微软雅黑"/>
              </a:rPr>
              <a:t>符</a:t>
            </a:r>
            <a:r>
              <a:rPr sz="2200" spc="40" dirty="0">
                <a:latin typeface="微软雅黑"/>
                <a:cs typeface="微软雅黑"/>
              </a:rPr>
              <a:t>，</a:t>
            </a:r>
            <a:r>
              <a:rPr sz="2200" spc="55" dirty="0">
                <a:latin typeface="微软雅黑"/>
                <a:cs typeface="微软雅黑"/>
              </a:rPr>
              <a:t>而模式前</a:t>
            </a:r>
            <a:r>
              <a:rPr sz="2200" spc="15" dirty="0">
                <a:latin typeface="Arial"/>
                <a:cs typeface="Arial"/>
              </a:rPr>
              <a:t>m-1</a:t>
            </a:r>
            <a:r>
              <a:rPr sz="2200" spc="40" dirty="0">
                <a:latin typeface="微软雅黑"/>
                <a:cs typeface="微软雅黑"/>
              </a:rPr>
              <a:t>个</a:t>
            </a:r>
            <a:r>
              <a:rPr sz="2200" spc="50" dirty="0">
                <a:latin typeface="微软雅黑"/>
                <a:cs typeface="微软雅黑"/>
              </a:rPr>
              <a:t>字符中包</a:t>
            </a:r>
            <a:r>
              <a:rPr sz="2200" spc="55" dirty="0">
                <a:latin typeface="微软雅黑"/>
                <a:cs typeface="微软雅黑"/>
              </a:rPr>
              <a:t>含</a:t>
            </a:r>
            <a:r>
              <a:rPr sz="2200" spc="25" dirty="0">
                <a:latin typeface="Arial"/>
                <a:cs typeface="Arial"/>
              </a:rPr>
              <a:t>c</a:t>
            </a:r>
            <a:r>
              <a:rPr sz="2200" spc="25" dirty="0">
                <a:latin typeface="微软雅黑"/>
                <a:cs typeface="微软雅黑"/>
              </a:rPr>
              <a:t>，</a:t>
            </a:r>
            <a:endParaRPr sz="2200" dirty="0">
              <a:latin typeface="微软雅黑"/>
              <a:cs typeface="微软雅黑"/>
            </a:endParaRPr>
          </a:p>
          <a:p>
            <a:pPr marL="65278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微软雅黑"/>
                <a:cs typeface="微软雅黑"/>
              </a:rPr>
              <a:t>把模式中</a:t>
            </a:r>
            <a:r>
              <a:rPr sz="2200" spc="-10" dirty="0">
                <a:solidFill>
                  <a:srgbClr val="F90000"/>
                </a:solidFill>
                <a:latin typeface="微软雅黑"/>
                <a:cs typeface="微软雅黑"/>
              </a:rPr>
              <a:t>前</a:t>
            </a:r>
            <a:r>
              <a:rPr sz="2200" spc="-5" dirty="0">
                <a:solidFill>
                  <a:srgbClr val="F90000"/>
                </a:solidFill>
                <a:latin typeface="Arial"/>
                <a:cs typeface="Arial"/>
              </a:rPr>
              <a:t>m-1</a:t>
            </a:r>
            <a:r>
              <a:rPr sz="2200" spc="-10" dirty="0">
                <a:solidFill>
                  <a:srgbClr val="F90000"/>
                </a:solidFill>
                <a:latin typeface="微软雅黑"/>
                <a:cs typeface="微软雅黑"/>
              </a:rPr>
              <a:t>个字符中的</a:t>
            </a:r>
            <a:r>
              <a:rPr sz="2200" dirty="0">
                <a:solidFill>
                  <a:srgbClr val="F90000"/>
                </a:solidFill>
                <a:latin typeface="Arial"/>
                <a:cs typeface="Arial"/>
              </a:rPr>
              <a:t>c</a:t>
            </a:r>
            <a:r>
              <a:rPr sz="2200" spc="-5" dirty="0">
                <a:solidFill>
                  <a:srgbClr val="F90000"/>
                </a:solidFill>
                <a:latin typeface="微软雅黑"/>
                <a:cs typeface="微软雅黑"/>
              </a:rPr>
              <a:t>和文本中</a:t>
            </a:r>
            <a:r>
              <a:rPr sz="2200" spc="-10" dirty="0">
                <a:solidFill>
                  <a:srgbClr val="F90000"/>
                </a:solidFill>
                <a:latin typeface="微软雅黑"/>
                <a:cs typeface="微软雅黑"/>
              </a:rPr>
              <a:t>的</a:t>
            </a:r>
            <a:r>
              <a:rPr sz="2200" spc="-5" dirty="0">
                <a:solidFill>
                  <a:srgbClr val="F90000"/>
                </a:solidFill>
                <a:latin typeface="Arial"/>
                <a:cs typeface="Arial"/>
              </a:rPr>
              <a:t>c</a:t>
            </a:r>
            <a:r>
              <a:rPr sz="2200" spc="5" dirty="0">
                <a:solidFill>
                  <a:srgbClr val="F90000"/>
                </a:solidFill>
                <a:latin typeface="微软雅黑"/>
                <a:cs typeface="微软雅黑"/>
              </a:rPr>
              <a:t>对齐</a:t>
            </a:r>
            <a:endParaRPr sz="2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92023"/>
            <a:ext cx="4938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18082"/>
            <a:ext cx="535432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微软雅黑"/>
                <a:cs typeface="微软雅黑"/>
              </a:rPr>
              <a:t>考虑在某些文本中查找</a:t>
            </a:r>
            <a:r>
              <a:rPr sz="2600" spc="-15" dirty="0">
                <a:latin typeface="微软雅黑"/>
                <a:cs typeface="微软雅黑"/>
              </a:rPr>
              <a:t>模</a:t>
            </a:r>
            <a:r>
              <a:rPr sz="2600" spc="-25" dirty="0">
                <a:latin typeface="微软雅黑"/>
                <a:cs typeface="微软雅黑"/>
              </a:rPr>
              <a:t>式</a:t>
            </a:r>
            <a:r>
              <a:rPr sz="2600" dirty="0">
                <a:latin typeface="Arial"/>
                <a:cs typeface="Arial"/>
              </a:rPr>
              <a:t>BARBER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395" y="2060448"/>
            <a:ext cx="4680585" cy="497205"/>
          </a:xfrm>
          <a:custGeom>
            <a:avLst/>
            <a:gdLst/>
            <a:ahLst/>
            <a:cxnLst/>
            <a:rect l="l" t="t" r="r" b="b"/>
            <a:pathLst>
              <a:path w="4680585" h="497205">
                <a:moveTo>
                  <a:pt x="0" y="496824"/>
                </a:moveTo>
                <a:lnTo>
                  <a:pt x="4680204" y="496824"/>
                </a:lnTo>
                <a:lnTo>
                  <a:pt x="4680204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DBF5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431" y="2182749"/>
            <a:ext cx="3301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855595" algn="l"/>
              </a:tabLst>
            </a:pP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1</a:t>
            </a:r>
            <a:r>
              <a:rPr sz="1950" spc="240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	</a:t>
            </a:r>
            <a:r>
              <a:rPr sz="2000" dirty="0">
                <a:latin typeface="Arial"/>
                <a:cs typeface="Arial"/>
              </a:rPr>
              <a:t>c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391" y="2245232"/>
            <a:ext cx="4368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000" spc="15" baseline="13888" dirty="0">
                <a:latin typeface="Arial"/>
                <a:cs typeface="Arial"/>
              </a:rPr>
              <a:t>s</a:t>
            </a:r>
            <a:r>
              <a:rPr sz="1300" spc="10" dirty="0">
                <a:latin typeface="Arial"/>
                <a:cs typeface="Arial"/>
              </a:rPr>
              <a:t>n-1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5757" y="2522041"/>
            <a:ext cx="965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</a:t>
            </a:r>
            <a:r>
              <a:rPr sz="1800" spc="-10" dirty="0">
                <a:latin typeface="Arial"/>
                <a:cs typeface="Arial"/>
              </a:rPr>
              <a:t>R</a:t>
            </a:r>
            <a:r>
              <a:rPr sz="1800" dirty="0">
                <a:latin typeface="Arial"/>
                <a:cs typeface="Arial"/>
              </a:rPr>
              <a:t>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1395" y="2878835"/>
            <a:ext cx="4680585" cy="497205"/>
          </a:xfrm>
          <a:custGeom>
            <a:avLst/>
            <a:gdLst/>
            <a:ahLst/>
            <a:cxnLst/>
            <a:rect l="l" t="t" r="r" b="b"/>
            <a:pathLst>
              <a:path w="4680585" h="497204">
                <a:moveTo>
                  <a:pt x="0" y="496824"/>
                </a:moveTo>
                <a:lnTo>
                  <a:pt x="4680204" y="496824"/>
                </a:lnTo>
                <a:lnTo>
                  <a:pt x="4680204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431" y="3000248"/>
            <a:ext cx="798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1</a:t>
            </a:r>
            <a:r>
              <a:rPr sz="1950" spc="150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7536" y="3000248"/>
            <a:ext cx="4762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9957" y="3062732"/>
            <a:ext cx="448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15" baseline="13888" dirty="0">
                <a:latin typeface="Arial"/>
                <a:cs typeface="Arial"/>
              </a:rPr>
              <a:t>s</a:t>
            </a:r>
            <a:r>
              <a:rPr sz="1300" spc="10" dirty="0">
                <a:latin typeface="Arial"/>
                <a:cs typeface="Arial"/>
              </a:rPr>
              <a:t>n-1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2738" y="3340100"/>
            <a:ext cx="2024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BARBER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2700" spc="-7" baseline="-33950" dirty="0">
                <a:solidFill>
                  <a:srgbClr val="6F3CFF"/>
                </a:solidFill>
                <a:latin typeface="Arial"/>
                <a:cs typeface="Arial"/>
              </a:rPr>
              <a:t>BARBER</a:t>
            </a:r>
            <a:endParaRPr sz="2700" baseline="-33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1395" y="3784091"/>
            <a:ext cx="4680585" cy="498475"/>
          </a:xfrm>
          <a:custGeom>
            <a:avLst/>
            <a:gdLst/>
            <a:ahLst/>
            <a:cxnLst/>
            <a:rect l="l" t="t" r="r" b="b"/>
            <a:pathLst>
              <a:path w="4680585" h="498475">
                <a:moveTo>
                  <a:pt x="0" y="498348"/>
                </a:moveTo>
                <a:lnTo>
                  <a:pt x="4680204" y="498348"/>
                </a:lnTo>
                <a:lnTo>
                  <a:pt x="4680204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4431" y="3907027"/>
            <a:ext cx="798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1</a:t>
            </a:r>
            <a:r>
              <a:rPr sz="1950" spc="150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97536" y="3907027"/>
            <a:ext cx="476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9957" y="3969511"/>
            <a:ext cx="448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13888" dirty="0">
                <a:latin typeface="Arial"/>
                <a:cs typeface="Arial"/>
              </a:rPr>
              <a:t>s</a:t>
            </a:r>
            <a:r>
              <a:rPr sz="1300" spc="10" dirty="0">
                <a:latin typeface="Arial"/>
                <a:cs typeface="Arial"/>
              </a:rPr>
              <a:t>n-1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28138" y="4246626"/>
            <a:ext cx="1276985" cy="50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BARBER</a:t>
            </a:r>
            <a:endParaRPr sz="1800">
              <a:latin typeface="Arial"/>
              <a:cs typeface="Arial"/>
            </a:endParaRPr>
          </a:p>
          <a:p>
            <a:pPr marL="323850">
              <a:lnSpc>
                <a:spcPts val="1880"/>
              </a:lnSpc>
            </a:pPr>
            <a:r>
              <a:rPr sz="1800" dirty="0">
                <a:solidFill>
                  <a:srgbClr val="6F3CFF"/>
                </a:solidFill>
                <a:latin typeface="Arial"/>
                <a:cs typeface="Arial"/>
              </a:rPr>
              <a:t>BA</a:t>
            </a:r>
            <a:r>
              <a:rPr sz="1800" spc="-10" dirty="0">
                <a:solidFill>
                  <a:srgbClr val="6F3CFF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6F3CFF"/>
                </a:solidFill>
                <a:latin typeface="Arial"/>
                <a:cs typeface="Arial"/>
              </a:rPr>
              <a:t>BER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01395" y="4696967"/>
            <a:ext cx="4721860" cy="498475"/>
          </a:xfrm>
          <a:custGeom>
            <a:avLst/>
            <a:gdLst/>
            <a:ahLst/>
            <a:cxnLst/>
            <a:rect l="l" t="t" r="r" b="b"/>
            <a:pathLst>
              <a:path w="4721860" h="498475">
                <a:moveTo>
                  <a:pt x="0" y="498347"/>
                </a:moveTo>
                <a:lnTo>
                  <a:pt x="4721352" y="498347"/>
                </a:lnTo>
                <a:lnTo>
                  <a:pt x="4721352" y="0"/>
                </a:lnTo>
                <a:lnTo>
                  <a:pt x="0" y="0"/>
                </a:lnTo>
                <a:lnTo>
                  <a:pt x="0" y="498347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4431" y="4819650"/>
            <a:ext cx="7981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0</a:t>
            </a:r>
            <a:r>
              <a:rPr sz="2000" spc="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1</a:t>
            </a:r>
            <a:r>
              <a:rPr sz="1950" spc="150" baseline="-21367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9034" y="4882134"/>
            <a:ext cx="4489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13888" dirty="0">
                <a:latin typeface="Arial"/>
                <a:cs typeface="Arial"/>
              </a:rPr>
              <a:t>s</a:t>
            </a:r>
            <a:r>
              <a:rPr sz="1300" spc="10" dirty="0">
                <a:latin typeface="Arial"/>
                <a:cs typeface="Arial"/>
              </a:rPr>
              <a:t>n-1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42997" y="4819650"/>
            <a:ext cx="1219200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latin typeface="Arial"/>
                <a:cs typeface="Arial"/>
              </a:rPr>
              <a:t>LEADER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4165" y="5348427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6F3CFF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6F3CFF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6F3CFF"/>
                </a:solidFill>
                <a:latin typeface="Arial"/>
                <a:cs typeface="Arial"/>
              </a:rPr>
              <a:t>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7012" y="5667755"/>
            <a:ext cx="4745990" cy="498475"/>
          </a:xfrm>
          <a:custGeom>
            <a:avLst/>
            <a:gdLst/>
            <a:ahLst/>
            <a:cxnLst/>
            <a:rect l="l" t="t" r="r" b="b"/>
            <a:pathLst>
              <a:path w="4745990" h="498475">
                <a:moveTo>
                  <a:pt x="0" y="498348"/>
                </a:moveTo>
                <a:lnTo>
                  <a:pt x="4745736" y="498348"/>
                </a:lnTo>
                <a:lnTo>
                  <a:pt x="4745736" y="0"/>
                </a:lnTo>
                <a:lnTo>
                  <a:pt x="0" y="0"/>
                </a:lnTo>
                <a:lnTo>
                  <a:pt x="0" y="498348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4072" y="5938215"/>
            <a:ext cx="3422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34950" algn="l"/>
              </a:tabLst>
            </a:pPr>
            <a:r>
              <a:rPr sz="1300" spc="15" dirty="0">
                <a:latin typeface="Arial"/>
                <a:cs typeface="Arial"/>
              </a:rPr>
              <a:t>0	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6056" y="5790387"/>
            <a:ext cx="748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2605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	.</a:t>
            </a:r>
            <a:r>
              <a:rPr sz="2000" spc="-10" dirty="0">
                <a:latin typeface="Arial"/>
                <a:cs typeface="Arial"/>
              </a:rPr>
              <a:t>.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2680" y="5790387"/>
            <a:ext cx="6496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54420" y="579038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2109" y="5938215"/>
            <a:ext cx="2705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15" dirty="0">
                <a:latin typeface="Arial"/>
                <a:cs typeface="Arial"/>
              </a:rPr>
              <a:t>n</a:t>
            </a:r>
            <a:r>
              <a:rPr sz="1300" spc="5" dirty="0">
                <a:latin typeface="Arial"/>
                <a:cs typeface="Arial"/>
              </a:rPr>
              <a:t>-</a:t>
            </a: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58389" y="6111951"/>
            <a:ext cx="165481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5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REORDER</a:t>
            </a:r>
            <a:endParaRPr sz="1800">
              <a:latin typeface="Arial"/>
              <a:cs typeface="Arial"/>
            </a:endParaRPr>
          </a:p>
          <a:p>
            <a:pPr marL="499745">
              <a:lnSpc>
                <a:spcPts val="1935"/>
              </a:lnSpc>
            </a:pPr>
            <a:r>
              <a:rPr sz="1800" spc="-5" dirty="0">
                <a:solidFill>
                  <a:srgbClr val="6F3CFF"/>
                </a:solidFill>
                <a:latin typeface="Arial"/>
                <a:cs typeface="Arial"/>
              </a:rPr>
              <a:t>REOR</a:t>
            </a:r>
            <a:r>
              <a:rPr sz="1800" spc="-15" dirty="0">
                <a:solidFill>
                  <a:srgbClr val="6F3CFF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6F3CFF"/>
                </a:solidFill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87492" y="2631948"/>
            <a:ext cx="3723004" cy="706120"/>
          </a:xfrm>
          <a:custGeom>
            <a:avLst/>
            <a:gdLst/>
            <a:ahLst/>
            <a:cxnLst/>
            <a:rect l="l" t="t" r="r" b="b"/>
            <a:pathLst>
              <a:path w="3723004" h="706120">
                <a:moveTo>
                  <a:pt x="3605149" y="0"/>
                </a:moveTo>
                <a:lnTo>
                  <a:pt x="714629" y="0"/>
                </a:lnTo>
                <a:lnTo>
                  <a:pt x="668875" y="9249"/>
                </a:lnTo>
                <a:lnTo>
                  <a:pt x="631491" y="34464"/>
                </a:lnTo>
                <a:lnTo>
                  <a:pt x="606276" y="71848"/>
                </a:lnTo>
                <a:lnTo>
                  <a:pt x="597027" y="117601"/>
                </a:lnTo>
                <a:lnTo>
                  <a:pt x="597027" y="411606"/>
                </a:lnTo>
                <a:lnTo>
                  <a:pt x="0" y="559435"/>
                </a:lnTo>
                <a:lnTo>
                  <a:pt x="597027" y="588010"/>
                </a:lnTo>
                <a:lnTo>
                  <a:pt x="606276" y="633763"/>
                </a:lnTo>
                <a:lnTo>
                  <a:pt x="631491" y="671147"/>
                </a:lnTo>
                <a:lnTo>
                  <a:pt x="668875" y="696362"/>
                </a:lnTo>
                <a:lnTo>
                  <a:pt x="714629" y="705612"/>
                </a:lnTo>
                <a:lnTo>
                  <a:pt x="3605149" y="705612"/>
                </a:lnTo>
                <a:lnTo>
                  <a:pt x="3650902" y="696362"/>
                </a:lnTo>
                <a:lnTo>
                  <a:pt x="3688286" y="671147"/>
                </a:lnTo>
                <a:lnTo>
                  <a:pt x="3713501" y="633763"/>
                </a:lnTo>
                <a:lnTo>
                  <a:pt x="3722751" y="588010"/>
                </a:lnTo>
                <a:lnTo>
                  <a:pt x="3722751" y="117601"/>
                </a:lnTo>
                <a:lnTo>
                  <a:pt x="3713501" y="71848"/>
                </a:lnTo>
                <a:lnTo>
                  <a:pt x="3688286" y="34464"/>
                </a:lnTo>
                <a:lnTo>
                  <a:pt x="3650902" y="9249"/>
                </a:lnTo>
                <a:lnTo>
                  <a:pt x="3605149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87492" y="2631948"/>
            <a:ext cx="3723004" cy="706120"/>
          </a:xfrm>
          <a:custGeom>
            <a:avLst/>
            <a:gdLst/>
            <a:ahLst/>
            <a:cxnLst/>
            <a:rect l="l" t="t" r="r" b="b"/>
            <a:pathLst>
              <a:path w="3723004" h="706120">
                <a:moveTo>
                  <a:pt x="597027" y="117601"/>
                </a:moveTo>
                <a:lnTo>
                  <a:pt x="606276" y="71848"/>
                </a:lnTo>
                <a:lnTo>
                  <a:pt x="631491" y="34464"/>
                </a:lnTo>
                <a:lnTo>
                  <a:pt x="668875" y="9249"/>
                </a:lnTo>
                <a:lnTo>
                  <a:pt x="714629" y="0"/>
                </a:lnTo>
                <a:lnTo>
                  <a:pt x="1117981" y="0"/>
                </a:lnTo>
                <a:lnTo>
                  <a:pt x="1899412" y="0"/>
                </a:lnTo>
                <a:lnTo>
                  <a:pt x="3605149" y="0"/>
                </a:lnTo>
                <a:lnTo>
                  <a:pt x="3650902" y="9249"/>
                </a:lnTo>
                <a:lnTo>
                  <a:pt x="3688286" y="34464"/>
                </a:lnTo>
                <a:lnTo>
                  <a:pt x="3713501" y="71848"/>
                </a:lnTo>
                <a:lnTo>
                  <a:pt x="3722751" y="117601"/>
                </a:lnTo>
                <a:lnTo>
                  <a:pt x="3722751" y="411606"/>
                </a:lnTo>
                <a:lnTo>
                  <a:pt x="3722751" y="588010"/>
                </a:lnTo>
                <a:lnTo>
                  <a:pt x="3713501" y="633763"/>
                </a:lnTo>
                <a:lnTo>
                  <a:pt x="3688286" y="671147"/>
                </a:lnTo>
                <a:lnTo>
                  <a:pt x="3650902" y="696362"/>
                </a:lnTo>
                <a:lnTo>
                  <a:pt x="3605149" y="705612"/>
                </a:lnTo>
                <a:lnTo>
                  <a:pt x="1899412" y="705612"/>
                </a:lnTo>
                <a:lnTo>
                  <a:pt x="1117981" y="705612"/>
                </a:lnTo>
                <a:lnTo>
                  <a:pt x="714629" y="705612"/>
                </a:lnTo>
                <a:lnTo>
                  <a:pt x="668875" y="696362"/>
                </a:lnTo>
                <a:lnTo>
                  <a:pt x="631491" y="671147"/>
                </a:lnTo>
                <a:lnTo>
                  <a:pt x="606276" y="633763"/>
                </a:lnTo>
                <a:lnTo>
                  <a:pt x="597027" y="588010"/>
                </a:lnTo>
                <a:lnTo>
                  <a:pt x="0" y="559435"/>
                </a:lnTo>
                <a:lnTo>
                  <a:pt x="597027" y="411606"/>
                </a:lnTo>
                <a:lnTo>
                  <a:pt x="597027" y="1176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798311" y="2693288"/>
            <a:ext cx="20529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微软雅黑"/>
                <a:cs typeface="微软雅黑"/>
              </a:rPr>
              <a:t>情况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spc="-5" dirty="0">
                <a:latin typeface="微软雅黑"/>
                <a:cs typeface="微软雅黑"/>
              </a:rPr>
              <a:t>：模式中无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5" dirty="0">
                <a:latin typeface="微软雅黑"/>
                <a:cs typeface="微软雅黑"/>
              </a:rPr>
              <a:t>，  移动幅度等于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模式长度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61584" y="4588764"/>
            <a:ext cx="3791585" cy="685800"/>
          </a:xfrm>
          <a:custGeom>
            <a:avLst/>
            <a:gdLst/>
            <a:ahLst/>
            <a:cxnLst/>
            <a:rect l="l" t="t" r="r" b="b"/>
            <a:pathLst>
              <a:path w="3791584" h="685800">
                <a:moveTo>
                  <a:pt x="3677031" y="0"/>
                </a:moveTo>
                <a:lnTo>
                  <a:pt x="737235" y="0"/>
                </a:lnTo>
                <a:lnTo>
                  <a:pt x="692747" y="8983"/>
                </a:lnTo>
                <a:lnTo>
                  <a:pt x="656415" y="33480"/>
                </a:lnTo>
                <a:lnTo>
                  <a:pt x="631918" y="69812"/>
                </a:lnTo>
                <a:lnTo>
                  <a:pt x="622935" y="114300"/>
                </a:lnTo>
                <a:lnTo>
                  <a:pt x="622935" y="400050"/>
                </a:lnTo>
                <a:lnTo>
                  <a:pt x="0" y="433831"/>
                </a:lnTo>
                <a:lnTo>
                  <a:pt x="622935" y="571500"/>
                </a:lnTo>
                <a:lnTo>
                  <a:pt x="631918" y="615987"/>
                </a:lnTo>
                <a:lnTo>
                  <a:pt x="656415" y="652319"/>
                </a:lnTo>
                <a:lnTo>
                  <a:pt x="692747" y="676816"/>
                </a:lnTo>
                <a:lnTo>
                  <a:pt x="737235" y="685800"/>
                </a:lnTo>
                <a:lnTo>
                  <a:pt x="3677031" y="685800"/>
                </a:lnTo>
                <a:lnTo>
                  <a:pt x="3721518" y="676816"/>
                </a:lnTo>
                <a:lnTo>
                  <a:pt x="3757850" y="652319"/>
                </a:lnTo>
                <a:lnTo>
                  <a:pt x="3782347" y="615987"/>
                </a:lnTo>
                <a:lnTo>
                  <a:pt x="3791331" y="571500"/>
                </a:lnTo>
                <a:lnTo>
                  <a:pt x="3791331" y="114300"/>
                </a:lnTo>
                <a:lnTo>
                  <a:pt x="3782347" y="69812"/>
                </a:lnTo>
                <a:lnTo>
                  <a:pt x="3757850" y="33480"/>
                </a:lnTo>
                <a:lnTo>
                  <a:pt x="3721518" y="8983"/>
                </a:lnTo>
                <a:lnTo>
                  <a:pt x="3677031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1584" y="4588764"/>
            <a:ext cx="3791585" cy="685800"/>
          </a:xfrm>
          <a:custGeom>
            <a:avLst/>
            <a:gdLst/>
            <a:ahLst/>
            <a:cxnLst/>
            <a:rect l="l" t="t" r="r" b="b"/>
            <a:pathLst>
              <a:path w="3791584" h="685800">
                <a:moveTo>
                  <a:pt x="622935" y="114300"/>
                </a:moveTo>
                <a:lnTo>
                  <a:pt x="631918" y="69812"/>
                </a:lnTo>
                <a:lnTo>
                  <a:pt x="656415" y="33480"/>
                </a:lnTo>
                <a:lnTo>
                  <a:pt x="692747" y="8983"/>
                </a:lnTo>
                <a:lnTo>
                  <a:pt x="737235" y="0"/>
                </a:lnTo>
                <a:lnTo>
                  <a:pt x="1151001" y="0"/>
                </a:lnTo>
                <a:lnTo>
                  <a:pt x="1943099" y="0"/>
                </a:lnTo>
                <a:lnTo>
                  <a:pt x="3677031" y="0"/>
                </a:lnTo>
                <a:lnTo>
                  <a:pt x="3721518" y="8983"/>
                </a:lnTo>
                <a:lnTo>
                  <a:pt x="3757850" y="33480"/>
                </a:lnTo>
                <a:lnTo>
                  <a:pt x="3782347" y="69812"/>
                </a:lnTo>
                <a:lnTo>
                  <a:pt x="3791331" y="114300"/>
                </a:lnTo>
                <a:lnTo>
                  <a:pt x="3791331" y="400050"/>
                </a:lnTo>
                <a:lnTo>
                  <a:pt x="3791331" y="571500"/>
                </a:lnTo>
                <a:lnTo>
                  <a:pt x="3782347" y="615987"/>
                </a:lnTo>
                <a:lnTo>
                  <a:pt x="3757850" y="652319"/>
                </a:lnTo>
                <a:lnTo>
                  <a:pt x="3721518" y="676816"/>
                </a:lnTo>
                <a:lnTo>
                  <a:pt x="3677031" y="685800"/>
                </a:lnTo>
                <a:lnTo>
                  <a:pt x="1943099" y="685800"/>
                </a:lnTo>
                <a:lnTo>
                  <a:pt x="1151001" y="685800"/>
                </a:lnTo>
                <a:lnTo>
                  <a:pt x="737235" y="685800"/>
                </a:lnTo>
                <a:lnTo>
                  <a:pt x="692747" y="676816"/>
                </a:lnTo>
                <a:lnTo>
                  <a:pt x="656415" y="652319"/>
                </a:lnTo>
                <a:lnTo>
                  <a:pt x="631918" y="615987"/>
                </a:lnTo>
                <a:lnTo>
                  <a:pt x="622935" y="571500"/>
                </a:lnTo>
                <a:lnTo>
                  <a:pt x="0" y="433831"/>
                </a:lnTo>
                <a:lnTo>
                  <a:pt x="622935" y="400050"/>
                </a:lnTo>
                <a:lnTo>
                  <a:pt x="622935" y="114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797422" y="4571558"/>
            <a:ext cx="2572385" cy="6686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00" spc="-5" dirty="0">
                <a:latin typeface="微软雅黑"/>
                <a:cs typeface="微软雅黑"/>
              </a:rPr>
              <a:t>情况</a:t>
            </a:r>
            <a:r>
              <a:rPr sz="1600" spc="-5" dirty="0">
                <a:latin typeface="Arial"/>
                <a:cs typeface="Arial"/>
              </a:rPr>
              <a:t>3</a:t>
            </a:r>
            <a:r>
              <a:rPr sz="1600" spc="-5" dirty="0">
                <a:latin typeface="微软雅黑"/>
                <a:cs typeface="微软雅黑"/>
              </a:rPr>
              <a:t>：模式有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微软雅黑"/>
                <a:cs typeface="微软雅黑"/>
              </a:rPr>
              <a:t>且仅末尾是</a:t>
            </a:r>
            <a:r>
              <a:rPr sz="1600" spc="-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600" spc="-10" dirty="0">
                <a:latin typeface="微软雅黑"/>
                <a:cs typeface="微软雅黑"/>
              </a:rPr>
              <a:t>移动幅度等于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模式长度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70221" y="3681984"/>
            <a:ext cx="3782695" cy="626745"/>
          </a:xfrm>
          <a:custGeom>
            <a:avLst/>
            <a:gdLst/>
            <a:ahLst/>
            <a:cxnLst/>
            <a:rect l="l" t="t" r="r" b="b"/>
            <a:pathLst>
              <a:path w="3782695" h="626745">
                <a:moveTo>
                  <a:pt x="3678301" y="0"/>
                </a:moveTo>
                <a:lnTo>
                  <a:pt x="718692" y="0"/>
                </a:lnTo>
                <a:lnTo>
                  <a:pt x="678056" y="8203"/>
                </a:lnTo>
                <a:lnTo>
                  <a:pt x="644874" y="30575"/>
                </a:lnTo>
                <a:lnTo>
                  <a:pt x="622502" y="63757"/>
                </a:lnTo>
                <a:lnTo>
                  <a:pt x="614299" y="104394"/>
                </a:lnTo>
                <a:lnTo>
                  <a:pt x="614299" y="365379"/>
                </a:lnTo>
                <a:lnTo>
                  <a:pt x="0" y="400558"/>
                </a:lnTo>
                <a:lnTo>
                  <a:pt x="614299" y="521970"/>
                </a:lnTo>
                <a:lnTo>
                  <a:pt x="622502" y="562606"/>
                </a:lnTo>
                <a:lnTo>
                  <a:pt x="644874" y="595788"/>
                </a:lnTo>
                <a:lnTo>
                  <a:pt x="678056" y="618160"/>
                </a:lnTo>
                <a:lnTo>
                  <a:pt x="718692" y="626364"/>
                </a:lnTo>
                <a:lnTo>
                  <a:pt x="3678301" y="626364"/>
                </a:lnTo>
                <a:lnTo>
                  <a:pt x="3718937" y="618160"/>
                </a:lnTo>
                <a:lnTo>
                  <a:pt x="3752119" y="595788"/>
                </a:lnTo>
                <a:lnTo>
                  <a:pt x="3774491" y="562606"/>
                </a:lnTo>
                <a:lnTo>
                  <a:pt x="3782695" y="521970"/>
                </a:lnTo>
                <a:lnTo>
                  <a:pt x="3782695" y="104394"/>
                </a:lnTo>
                <a:lnTo>
                  <a:pt x="3774491" y="63757"/>
                </a:lnTo>
                <a:lnTo>
                  <a:pt x="3752119" y="30575"/>
                </a:lnTo>
                <a:lnTo>
                  <a:pt x="3718937" y="8203"/>
                </a:lnTo>
                <a:lnTo>
                  <a:pt x="3678301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070221" y="3681984"/>
            <a:ext cx="3782695" cy="626745"/>
          </a:xfrm>
          <a:custGeom>
            <a:avLst/>
            <a:gdLst/>
            <a:ahLst/>
            <a:cxnLst/>
            <a:rect l="l" t="t" r="r" b="b"/>
            <a:pathLst>
              <a:path w="3782695" h="626745">
                <a:moveTo>
                  <a:pt x="614299" y="104394"/>
                </a:moveTo>
                <a:lnTo>
                  <a:pt x="622502" y="63757"/>
                </a:lnTo>
                <a:lnTo>
                  <a:pt x="644874" y="30575"/>
                </a:lnTo>
                <a:lnTo>
                  <a:pt x="678056" y="8203"/>
                </a:lnTo>
                <a:lnTo>
                  <a:pt x="718692" y="0"/>
                </a:lnTo>
                <a:lnTo>
                  <a:pt x="1142364" y="0"/>
                </a:lnTo>
                <a:lnTo>
                  <a:pt x="1934463" y="0"/>
                </a:lnTo>
                <a:lnTo>
                  <a:pt x="3678301" y="0"/>
                </a:lnTo>
                <a:lnTo>
                  <a:pt x="3718937" y="8203"/>
                </a:lnTo>
                <a:lnTo>
                  <a:pt x="3752119" y="30575"/>
                </a:lnTo>
                <a:lnTo>
                  <a:pt x="3774491" y="63757"/>
                </a:lnTo>
                <a:lnTo>
                  <a:pt x="3782695" y="104394"/>
                </a:lnTo>
                <a:lnTo>
                  <a:pt x="3782695" y="365379"/>
                </a:lnTo>
                <a:lnTo>
                  <a:pt x="3782695" y="521970"/>
                </a:lnTo>
                <a:lnTo>
                  <a:pt x="3774491" y="562606"/>
                </a:lnTo>
                <a:lnTo>
                  <a:pt x="3752119" y="595788"/>
                </a:lnTo>
                <a:lnTo>
                  <a:pt x="3718937" y="618160"/>
                </a:lnTo>
                <a:lnTo>
                  <a:pt x="3678301" y="626364"/>
                </a:lnTo>
                <a:lnTo>
                  <a:pt x="1934463" y="626364"/>
                </a:lnTo>
                <a:lnTo>
                  <a:pt x="1142364" y="626364"/>
                </a:lnTo>
                <a:lnTo>
                  <a:pt x="718692" y="626364"/>
                </a:lnTo>
                <a:lnTo>
                  <a:pt x="678056" y="618160"/>
                </a:lnTo>
                <a:lnTo>
                  <a:pt x="644874" y="595788"/>
                </a:lnTo>
                <a:lnTo>
                  <a:pt x="622502" y="562606"/>
                </a:lnTo>
                <a:lnTo>
                  <a:pt x="614299" y="521970"/>
                </a:lnTo>
                <a:lnTo>
                  <a:pt x="0" y="400558"/>
                </a:lnTo>
                <a:lnTo>
                  <a:pt x="614299" y="365379"/>
                </a:lnTo>
                <a:lnTo>
                  <a:pt x="614299" y="10439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94628" y="3740022"/>
            <a:ext cx="2571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微软雅黑"/>
                <a:cs typeface="微软雅黑"/>
              </a:rPr>
              <a:t>情况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600" spc="-5" dirty="0">
                <a:latin typeface="微软雅黑"/>
                <a:cs typeface="微软雅黑"/>
              </a:rPr>
              <a:t>：模式有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微软雅黑"/>
                <a:cs typeface="微软雅黑"/>
              </a:rPr>
              <a:t>且末尾不</a:t>
            </a:r>
            <a:r>
              <a:rPr sz="1600" spc="-15" dirty="0">
                <a:latin typeface="微软雅黑"/>
                <a:cs typeface="微软雅黑"/>
              </a:rPr>
              <a:t>是</a:t>
            </a:r>
            <a:r>
              <a:rPr sz="1600" spc="-5" dirty="0">
                <a:latin typeface="Arial"/>
                <a:cs typeface="Arial"/>
              </a:rPr>
              <a:t>c </a:t>
            </a:r>
            <a:r>
              <a:rPr sz="1600" spc="-5" dirty="0">
                <a:latin typeface="微软雅黑"/>
                <a:cs typeface="微软雅黑"/>
              </a:rPr>
              <a:t>模式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最右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与文本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对齐</a:t>
            </a:r>
            <a:endParaRPr sz="1600" dirty="0">
              <a:latin typeface="微软雅黑"/>
              <a:cs typeface="微软雅黑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47107" y="5618988"/>
            <a:ext cx="3792220" cy="594360"/>
          </a:xfrm>
          <a:custGeom>
            <a:avLst/>
            <a:gdLst/>
            <a:ahLst/>
            <a:cxnLst/>
            <a:rect l="l" t="t" r="r" b="b"/>
            <a:pathLst>
              <a:path w="3792220" h="594360">
                <a:moveTo>
                  <a:pt x="0" y="297522"/>
                </a:moveTo>
                <a:lnTo>
                  <a:pt x="637413" y="495300"/>
                </a:lnTo>
                <a:lnTo>
                  <a:pt x="645193" y="533859"/>
                </a:lnTo>
                <a:lnTo>
                  <a:pt x="666416" y="565346"/>
                </a:lnTo>
                <a:lnTo>
                  <a:pt x="697902" y="586575"/>
                </a:lnTo>
                <a:lnTo>
                  <a:pt x="736472" y="594360"/>
                </a:lnTo>
                <a:lnTo>
                  <a:pt x="3693033" y="594360"/>
                </a:lnTo>
                <a:lnTo>
                  <a:pt x="3731603" y="586575"/>
                </a:lnTo>
                <a:lnTo>
                  <a:pt x="3763089" y="565346"/>
                </a:lnTo>
                <a:lnTo>
                  <a:pt x="3784312" y="533859"/>
                </a:lnTo>
                <a:lnTo>
                  <a:pt x="3792092" y="495300"/>
                </a:lnTo>
                <a:lnTo>
                  <a:pt x="3792092" y="346709"/>
                </a:lnTo>
                <a:lnTo>
                  <a:pt x="637413" y="346709"/>
                </a:lnTo>
                <a:lnTo>
                  <a:pt x="0" y="297522"/>
                </a:lnTo>
                <a:close/>
              </a:path>
              <a:path w="3792220" h="594360">
                <a:moveTo>
                  <a:pt x="3693033" y="0"/>
                </a:moveTo>
                <a:lnTo>
                  <a:pt x="736472" y="0"/>
                </a:lnTo>
                <a:lnTo>
                  <a:pt x="697902" y="7784"/>
                </a:lnTo>
                <a:lnTo>
                  <a:pt x="666416" y="29013"/>
                </a:lnTo>
                <a:lnTo>
                  <a:pt x="645193" y="60500"/>
                </a:lnTo>
                <a:lnTo>
                  <a:pt x="637413" y="99059"/>
                </a:lnTo>
                <a:lnTo>
                  <a:pt x="637413" y="346709"/>
                </a:lnTo>
                <a:lnTo>
                  <a:pt x="3792092" y="346709"/>
                </a:lnTo>
                <a:lnTo>
                  <a:pt x="3792092" y="99059"/>
                </a:lnTo>
                <a:lnTo>
                  <a:pt x="3784312" y="60500"/>
                </a:lnTo>
                <a:lnTo>
                  <a:pt x="3763089" y="29013"/>
                </a:lnTo>
                <a:lnTo>
                  <a:pt x="3731603" y="7784"/>
                </a:lnTo>
                <a:lnTo>
                  <a:pt x="3693033" y="0"/>
                </a:lnTo>
                <a:close/>
              </a:path>
            </a:pathLst>
          </a:custGeom>
          <a:solidFill>
            <a:srgbClr val="FFE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47107" y="5618988"/>
            <a:ext cx="3792220" cy="594360"/>
          </a:xfrm>
          <a:custGeom>
            <a:avLst/>
            <a:gdLst/>
            <a:ahLst/>
            <a:cxnLst/>
            <a:rect l="l" t="t" r="r" b="b"/>
            <a:pathLst>
              <a:path w="3792220" h="594360">
                <a:moveTo>
                  <a:pt x="637413" y="99059"/>
                </a:moveTo>
                <a:lnTo>
                  <a:pt x="645193" y="60500"/>
                </a:lnTo>
                <a:lnTo>
                  <a:pt x="666416" y="29013"/>
                </a:lnTo>
                <a:lnTo>
                  <a:pt x="697902" y="7784"/>
                </a:lnTo>
                <a:lnTo>
                  <a:pt x="736472" y="0"/>
                </a:lnTo>
                <a:lnTo>
                  <a:pt x="1163192" y="0"/>
                </a:lnTo>
                <a:lnTo>
                  <a:pt x="1951863" y="0"/>
                </a:lnTo>
                <a:lnTo>
                  <a:pt x="3693033" y="0"/>
                </a:lnTo>
                <a:lnTo>
                  <a:pt x="3731603" y="7784"/>
                </a:lnTo>
                <a:lnTo>
                  <a:pt x="3763089" y="29013"/>
                </a:lnTo>
                <a:lnTo>
                  <a:pt x="3784312" y="60500"/>
                </a:lnTo>
                <a:lnTo>
                  <a:pt x="3792092" y="99059"/>
                </a:lnTo>
                <a:lnTo>
                  <a:pt x="3792092" y="346709"/>
                </a:lnTo>
                <a:lnTo>
                  <a:pt x="3792092" y="495300"/>
                </a:lnTo>
                <a:lnTo>
                  <a:pt x="3784312" y="533859"/>
                </a:lnTo>
                <a:lnTo>
                  <a:pt x="3763089" y="565346"/>
                </a:lnTo>
                <a:lnTo>
                  <a:pt x="3731603" y="586575"/>
                </a:lnTo>
                <a:lnTo>
                  <a:pt x="3693033" y="594360"/>
                </a:lnTo>
                <a:lnTo>
                  <a:pt x="1951863" y="594360"/>
                </a:lnTo>
                <a:lnTo>
                  <a:pt x="1163192" y="594360"/>
                </a:lnTo>
                <a:lnTo>
                  <a:pt x="736472" y="594360"/>
                </a:lnTo>
                <a:lnTo>
                  <a:pt x="697902" y="586575"/>
                </a:lnTo>
                <a:lnTo>
                  <a:pt x="666416" y="565346"/>
                </a:lnTo>
                <a:lnTo>
                  <a:pt x="645193" y="533859"/>
                </a:lnTo>
                <a:lnTo>
                  <a:pt x="637413" y="495300"/>
                </a:lnTo>
                <a:lnTo>
                  <a:pt x="0" y="297522"/>
                </a:lnTo>
                <a:lnTo>
                  <a:pt x="637413" y="346709"/>
                </a:lnTo>
                <a:lnTo>
                  <a:pt x="637413" y="9905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92851" y="5676696"/>
            <a:ext cx="28657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微软雅黑"/>
                <a:cs typeface="微软雅黑"/>
              </a:rPr>
              <a:t>情</a:t>
            </a:r>
            <a:r>
              <a:rPr sz="1600" spc="-10" dirty="0">
                <a:latin typeface="微软雅黑"/>
                <a:cs typeface="微软雅黑"/>
              </a:rPr>
              <a:t>况</a:t>
            </a:r>
            <a:r>
              <a:rPr sz="1600" spc="-5" dirty="0">
                <a:latin typeface="Arial"/>
                <a:cs typeface="Arial"/>
              </a:rPr>
              <a:t>4:</a:t>
            </a:r>
            <a:r>
              <a:rPr sz="1600" spc="-5" dirty="0">
                <a:latin typeface="微软雅黑"/>
                <a:cs typeface="微软雅黑"/>
              </a:rPr>
              <a:t>模式有多</a:t>
            </a:r>
            <a:r>
              <a:rPr sz="1600" spc="-5" dirty="0">
                <a:latin typeface="Arial"/>
                <a:cs typeface="Arial"/>
              </a:rPr>
              <a:t>’R’</a:t>
            </a:r>
            <a:r>
              <a:rPr sz="1600" spc="-5" dirty="0">
                <a:latin typeface="微软雅黑"/>
                <a:cs typeface="微软雅黑"/>
              </a:rPr>
              <a:t>且末尾是</a:t>
            </a:r>
            <a:r>
              <a:rPr sz="1600" spc="-5" dirty="0">
                <a:latin typeface="Arial"/>
                <a:cs typeface="Arial"/>
              </a:rPr>
              <a:t>’R’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微软雅黑"/>
                <a:cs typeface="微软雅黑"/>
              </a:rPr>
              <a:t>模</a:t>
            </a:r>
            <a:r>
              <a:rPr sz="1600" spc="-10" dirty="0">
                <a:latin typeface="微软雅黑"/>
                <a:cs typeface="微软雅黑"/>
              </a:rPr>
              <a:t>式</a:t>
            </a:r>
            <a:r>
              <a:rPr sz="1600" spc="-10" dirty="0">
                <a:solidFill>
                  <a:srgbClr val="4FCEFF"/>
                </a:solidFill>
                <a:latin typeface="微软雅黑"/>
                <a:cs typeface="微软雅黑"/>
              </a:rPr>
              <a:t>除末尾外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最右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与</a:t>
            </a:r>
            <a:r>
              <a:rPr sz="1600" spc="-5" dirty="0">
                <a:solidFill>
                  <a:srgbClr val="FF0000"/>
                </a:solidFill>
                <a:latin typeface="微软雅黑"/>
                <a:cs typeface="微软雅黑"/>
              </a:rPr>
              <a:t>文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本</a:t>
            </a:r>
            <a:r>
              <a:rPr sz="16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0000"/>
                </a:solidFill>
                <a:latin typeface="微软雅黑"/>
                <a:cs typeface="微软雅黑"/>
              </a:rPr>
              <a:t>对齐</a:t>
            </a:r>
            <a:endParaRPr sz="1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1058"/>
            <a:ext cx="8375650" cy="4008754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6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微软雅黑"/>
                <a:cs typeface="微软雅黑"/>
              </a:rPr>
              <a:t>比起蛮力法每次只移动</a:t>
            </a:r>
            <a:r>
              <a:rPr sz="2600" spc="-15" dirty="0">
                <a:latin typeface="微软雅黑"/>
                <a:cs typeface="微软雅黑"/>
              </a:rPr>
              <a:t>一</a:t>
            </a:r>
            <a:r>
              <a:rPr sz="2600" dirty="0">
                <a:latin typeface="微软雅黑"/>
                <a:cs typeface="微软雅黑"/>
              </a:rPr>
              <a:t>个位</a:t>
            </a:r>
            <a:r>
              <a:rPr sz="2600" spc="-40" dirty="0">
                <a:latin typeface="微软雅黑"/>
                <a:cs typeface="微软雅黑"/>
              </a:rPr>
              <a:t>置</a:t>
            </a:r>
            <a:r>
              <a:rPr sz="2600" dirty="0">
                <a:latin typeface="微软雅黑"/>
                <a:cs typeface="微软雅黑"/>
              </a:rPr>
              <a:t>，该</a:t>
            </a:r>
            <a:r>
              <a:rPr sz="2600" spc="-15" dirty="0">
                <a:latin typeface="微软雅黑"/>
                <a:cs typeface="微软雅黑"/>
              </a:rPr>
              <a:t>算</a:t>
            </a:r>
            <a:r>
              <a:rPr sz="2600" dirty="0">
                <a:latin typeface="微软雅黑"/>
                <a:cs typeface="微软雅黑"/>
              </a:rPr>
              <a:t>法移</a:t>
            </a:r>
            <a:r>
              <a:rPr sz="2600" spc="-15" dirty="0">
                <a:latin typeface="微软雅黑"/>
                <a:cs typeface="微软雅黑"/>
              </a:rPr>
              <a:t>动</a:t>
            </a:r>
            <a:r>
              <a:rPr sz="2600" dirty="0">
                <a:latin typeface="微软雅黑"/>
                <a:cs typeface="微软雅黑"/>
              </a:rPr>
              <a:t>的更远</a:t>
            </a:r>
          </a:p>
          <a:p>
            <a:pPr marL="285115" marR="293370" indent="-273050">
              <a:lnSpc>
                <a:spcPts val="4680"/>
              </a:lnSpc>
              <a:spcBef>
                <a:spcPts val="4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65" dirty="0">
                <a:latin typeface="微软雅黑"/>
                <a:cs typeface="微软雅黑"/>
              </a:rPr>
              <a:t>但如果为了移动的更远就需要每次都检查模式中的每 </a:t>
            </a:r>
            <a:r>
              <a:rPr sz="2600" dirty="0">
                <a:latin typeface="微软雅黑"/>
                <a:cs typeface="微软雅黑"/>
              </a:rPr>
              <a:t>个字</a:t>
            </a:r>
            <a:r>
              <a:rPr sz="2600" spc="-5" dirty="0">
                <a:latin typeface="微软雅黑"/>
                <a:cs typeface="微软雅黑"/>
              </a:rPr>
              <a:t>符</a:t>
            </a:r>
            <a:r>
              <a:rPr sz="2600" dirty="0">
                <a:latin typeface="微软雅黑"/>
                <a:cs typeface="微软雅黑"/>
              </a:rPr>
              <a:t>，它的优势也会</a:t>
            </a:r>
            <a:r>
              <a:rPr sz="2600" spc="-15" dirty="0">
                <a:latin typeface="微软雅黑"/>
                <a:cs typeface="微软雅黑"/>
              </a:rPr>
              <a:t>丧</a:t>
            </a:r>
            <a:r>
              <a:rPr sz="2600" dirty="0">
                <a:latin typeface="微软雅黑"/>
                <a:cs typeface="微软雅黑"/>
              </a:rPr>
              <a:t>失</a:t>
            </a:r>
          </a:p>
          <a:p>
            <a:pPr marL="652780" marR="5080" lvl="1" indent="-247015">
              <a:lnSpc>
                <a:spcPts val="4320"/>
              </a:lnSpc>
              <a:spcBef>
                <a:spcPts val="1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20" dirty="0">
                <a:solidFill>
                  <a:srgbClr val="FF0000"/>
                </a:solidFill>
                <a:latin typeface="微软雅黑"/>
                <a:cs typeface="微软雅黑"/>
              </a:rPr>
              <a:t>时空</a:t>
            </a:r>
            <a:r>
              <a:rPr sz="2400" spc="30" dirty="0">
                <a:solidFill>
                  <a:srgbClr val="FF0000"/>
                </a:solidFill>
                <a:latin typeface="微软雅黑"/>
                <a:cs typeface="微软雅黑"/>
              </a:rPr>
              <a:t>权衡</a:t>
            </a:r>
            <a:r>
              <a:rPr sz="2400" spc="35" dirty="0">
                <a:latin typeface="微软雅黑"/>
                <a:cs typeface="微软雅黑"/>
              </a:rPr>
              <a:t>：</a:t>
            </a:r>
            <a:r>
              <a:rPr sz="2400" spc="20" dirty="0">
                <a:latin typeface="微软雅黑"/>
                <a:cs typeface="微软雅黑"/>
              </a:rPr>
              <a:t>预先</a:t>
            </a:r>
            <a:r>
              <a:rPr sz="2400" spc="35" dirty="0">
                <a:latin typeface="微软雅黑"/>
                <a:cs typeface="微软雅黑"/>
              </a:rPr>
              <a:t>算</a:t>
            </a:r>
            <a:r>
              <a:rPr sz="2400" spc="20" dirty="0">
                <a:latin typeface="微软雅黑"/>
                <a:cs typeface="微软雅黑"/>
              </a:rPr>
              <a:t>出</a:t>
            </a:r>
            <a:r>
              <a:rPr sz="2400" spc="35" dirty="0">
                <a:latin typeface="微软雅黑"/>
                <a:cs typeface="微软雅黑"/>
              </a:rPr>
              <a:t>每</a:t>
            </a:r>
            <a:r>
              <a:rPr sz="2400" spc="20" dirty="0">
                <a:latin typeface="微软雅黑"/>
                <a:cs typeface="微软雅黑"/>
              </a:rPr>
              <a:t>次移</a:t>
            </a:r>
            <a:r>
              <a:rPr sz="2400" spc="35" dirty="0">
                <a:latin typeface="微软雅黑"/>
                <a:cs typeface="微软雅黑"/>
              </a:rPr>
              <a:t>动</a:t>
            </a:r>
            <a:r>
              <a:rPr sz="2400" spc="20" dirty="0">
                <a:latin typeface="微软雅黑"/>
                <a:cs typeface="微软雅黑"/>
              </a:rPr>
              <a:t>的</a:t>
            </a:r>
            <a:r>
              <a:rPr sz="2400" spc="35" dirty="0">
                <a:latin typeface="微软雅黑"/>
                <a:cs typeface="微软雅黑"/>
              </a:rPr>
              <a:t>距</a:t>
            </a:r>
            <a:r>
              <a:rPr sz="2400" spc="20" dirty="0">
                <a:latin typeface="微软雅黑"/>
                <a:cs typeface="微软雅黑"/>
              </a:rPr>
              <a:t>离并</a:t>
            </a:r>
            <a:r>
              <a:rPr sz="2400" spc="35" dirty="0">
                <a:latin typeface="微软雅黑"/>
                <a:cs typeface="微软雅黑"/>
              </a:rPr>
              <a:t>把</a:t>
            </a:r>
            <a:r>
              <a:rPr sz="2400" spc="20" dirty="0">
                <a:latin typeface="微软雅黑"/>
                <a:cs typeface="微软雅黑"/>
              </a:rPr>
              <a:t>它</a:t>
            </a:r>
            <a:r>
              <a:rPr sz="2400" spc="35" dirty="0">
                <a:latin typeface="微软雅黑"/>
                <a:cs typeface="微软雅黑"/>
              </a:rPr>
              <a:t>们</a:t>
            </a:r>
            <a:r>
              <a:rPr sz="2400" spc="20" dirty="0">
                <a:latin typeface="微软雅黑"/>
                <a:cs typeface="微软雅黑"/>
              </a:rPr>
              <a:t>存在</a:t>
            </a:r>
            <a:r>
              <a:rPr sz="2400" spc="35" dirty="0">
                <a:latin typeface="微软雅黑"/>
                <a:cs typeface="微软雅黑"/>
              </a:rPr>
              <a:t>表</a:t>
            </a:r>
            <a:r>
              <a:rPr sz="2400" spc="45" dirty="0">
                <a:latin typeface="微软雅黑"/>
                <a:cs typeface="微软雅黑"/>
              </a:rPr>
              <a:t>中</a:t>
            </a:r>
            <a:r>
              <a:rPr sz="2400" dirty="0">
                <a:latin typeface="微软雅黑"/>
                <a:cs typeface="微软雅黑"/>
              </a:rPr>
              <a:t>， 将距离填入表中的单元格中</a:t>
            </a:r>
          </a:p>
          <a:p>
            <a:pPr marL="652780" lvl="1" indent="-247650">
              <a:lnSpc>
                <a:spcPct val="100000"/>
              </a:lnSpc>
              <a:spcBef>
                <a:spcPts val="10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微软雅黑"/>
                <a:cs typeface="微软雅黑"/>
              </a:rPr>
              <a:t>这个表</a:t>
            </a:r>
            <a:r>
              <a:rPr sz="2400" spc="-5" dirty="0">
                <a:latin typeface="微软雅黑"/>
                <a:cs typeface="微软雅黑"/>
              </a:rPr>
              <a:t>是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以文本中所有可能遇到的字符为索</a:t>
            </a:r>
            <a:r>
              <a:rPr sz="2400" spc="-30" dirty="0">
                <a:solidFill>
                  <a:srgbClr val="FF0000"/>
                </a:solidFill>
                <a:latin typeface="微软雅黑"/>
                <a:cs typeface="微软雅黑"/>
              </a:rPr>
              <a:t>引</a:t>
            </a:r>
            <a:r>
              <a:rPr sz="2400" dirty="0">
                <a:latin typeface="微软雅黑"/>
                <a:cs typeface="微软雅黑"/>
              </a:rPr>
              <a:t>的</a:t>
            </a:r>
          </a:p>
          <a:p>
            <a:pPr marL="652780" lvl="1" indent="-24765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微软雅黑"/>
                <a:cs typeface="微软雅黑"/>
              </a:rPr>
              <a:t>对于每个字</a:t>
            </a:r>
            <a:r>
              <a:rPr sz="2400" dirty="0">
                <a:latin typeface="微软雅黑"/>
                <a:cs typeface="微软雅黑"/>
              </a:rPr>
              <a:t>符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5" dirty="0">
                <a:latin typeface="微软雅黑"/>
                <a:cs typeface="微软雅黑"/>
              </a:rPr>
              <a:t>可用公式算出移动距离：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637" y="5724017"/>
            <a:ext cx="1001394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00" i="1" spc="70" dirty="0">
                <a:latin typeface="Times New Roman"/>
                <a:cs typeface="Times New Roman"/>
              </a:rPr>
              <a:t>t</a:t>
            </a:r>
            <a:r>
              <a:rPr sz="2400" spc="70" dirty="0">
                <a:latin typeface="Times New Roman"/>
                <a:cs typeface="Times New Roman"/>
              </a:rPr>
              <a:t>(</a:t>
            </a:r>
            <a:r>
              <a:rPr sz="2400" i="1" spc="70" dirty="0">
                <a:latin typeface="Times New Roman"/>
                <a:cs typeface="Times New Roman"/>
              </a:rPr>
              <a:t>c</a:t>
            </a:r>
            <a:r>
              <a:rPr sz="2400" spc="70" dirty="0">
                <a:latin typeface="Times New Roman"/>
                <a:cs typeface="Times New Roman"/>
              </a:rPr>
              <a:t>) </a:t>
            </a:r>
            <a:r>
              <a:rPr sz="2400" spc="50" dirty="0">
                <a:latin typeface="Symbol"/>
                <a:cs typeface="Symbol"/>
              </a:rPr>
              <a:t>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3600" spc="67" baseline="-9259" dirty="0">
                <a:latin typeface="Symbol"/>
                <a:cs typeface="Symbol"/>
              </a:rPr>
              <a:t></a:t>
            </a:r>
            <a:endParaRPr sz="3600" baseline="-925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4939" y="5502000"/>
            <a:ext cx="6746240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0" dirty="0">
                <a:latin typeface="Symbol"/>
                <a:cs typeface="Symbol"/>
              </a:rPr>
              <a:t></a:t>
            </a:r>
            <a:r>
              <a:rPr sz="3600" spc="22" baseline="1157" dirty="0">
                <a:latin typeface="宋体"/>
                <a:cs typeface="宋体"/>
              </a:rPr>
              <a:t>模式</a:t>
            </a:r>
            <a:r>
              <a:rPr sz="3600" spc="15" baseline="1157" dirty="0">
                <a:latin typeface="宋体"/>
                <a:cs typeface="宋体"/>
              </a:rPr>
              <a:t>的</a:t>
            </a:r>
            <a:r>
              <a:rPr sz="3600" spc="22" baseline="1157" dirty="0">
                <a:latin typeface="宋体"/>
                <a:cs typeface="宋体"/>
              </a:rPr>
              <a:t>长度</a:t>
            </a:r>
            <a:r>
              <a:rPr sz="3600" spc="7" baseline="1157" dirty="0">
                <a:latin typeface="Times New Roman"/>
                <a:cs typeface="Times New Roman"/>
              </a:rPr>
              <a:t>m(</a:t>
            </a:r>
            <a:r>
              <a:rPr sz="3600" spc="15" baseline="1157" dirty="0">
                <a:latin typeface="宋体"/>
                <a:cs typeface="宋体"/>
              </a:rPr>
              <a:t>如果</a:t>
            </a:r>
            <a:r>
              <a:rPr sz="3600" spc="-15" baseline="1157" dirty="0">
                <a:latin typeface="Times New Roman"/>
                <a:cs typeface="Times New Roman"/>
              </a:rPr>
              <a:t>c</a:t>
            </a:r>
            <a:r>
              <a:rPr sz="3600" spc="15" baseline="1157" dirty="0">
                <a:latin typeface="宋体"/>
                <a:cs typeface="宋体"/>
              </a:rPr>
              <a:t>不</a:t>
            </a:r>
            <a:r>
              <a:rPr sz="3600" spc="22" baseline="1157" dirty="0">
                <a:latin typeface="宋体"/>
                <a:cs typeface="宋体"/>
              </a:rPr>
              <a:t>包</a:t>
            </a:r>
            <a:r>
              <a:rPr sz="3600" spc="15" baseline="1157" dirty="0">
                <a:latin typeface="宋体"/>
                <a:cs typeface="宋体"/>
              </a:rPr>
              <a:t>含</a:t>
            </a:r>
            <a:r>
              <a:rPr sz="3600" spc="22" baseline="1157" dirty="0">
                <a:latin typeface="宋体"/>
                <a:cs typeface="宋体"/>
              </a:rPr>
              <a:t>在</a:t>
            </a:r>
            <a:r>
              <a:rPr sz="3600" spc="15" baseline="1157" dirty="0">
                <a:latin typeface="宋体"/>
                <a:cs typeface="宋体"/>
              </a:rPr>
              <a:t>模式前</a:t>
            </a:r>
            <a:r>
              <a:rPr sz="3600" spc="-30" baseline="1157" dirty="0">
                <a:latin typeface="Times New Roman"/>
                <a:cs typeface="Times New Roman"/>
              </a:rPr>
              <a:t>m-1</a:t>
            </a:r>
            <a:r>
              <a:rPr sz="3600" spc="22" baseline="1157" dirty="0">
                <a:latin typeface="宋体"/>
                <a:cs typeface="宋体"/>
              </a:rPr>
              <a:t>个</a:t>
            </a:r>
            <a:r>
              <a:rPr sz="3600" spc="15" baseline="1157" dirty="0">
                <a:latin typeface="宋体"/>
                <a:cs typeface="宋体"/>
              </a:rPr>
              <a:t>字</a:t>
            </a:r>
            <a:r>
              <a:rPr sz="3600" spc="22" baseline="1157" dirty="0">
                <a:latin typeface="宋体"/>
                <a:cs typeface="宋体"/>
              </a:rPr>
              <a:t>符</a:t>
            </a:r>
            <a:r>
              <a:rPr sz="3600" spc="-277" baseline="1157" dirty="0">
                <a:latin typeface="宋体"/>
                <a:cs typeface="宋体"/>
              </a:rPr>
              <a:t>中</a:t>
            </a:r>
            <a:r>
              <a:rPr sz="3600" spc="44" baseline="1157" dirty="0">
                <a:latin typeface="Times New Roman"/>
                <a:cs typeface="Times New Roman"/>
              </a:rPr>
              <a:t>)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539" y="5980466"/>
            <a:ext cx="7921625" cy="3968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600" spc="44" baseline="-12731" dirty="0">
                <a:latin typeface="Symbol"/>
                <a:cs typeface="Symbol"/>
              </a:rPr>
              <a:t></a:t>
            </a:r>
            <a:r>
              <a:rPr sz="2400" spc="15" dirty="0">
                <a:latin typeface="宋体"/>
                <a:cs typeface="宋体"/>
              </a:rPr>
              <a:t>模式</a:t>
            </a:r>
            <a:r>
              <a:rPr sz="2400" spc="10" dirty="0">
                <a:latin typeface="宋体"/>
                <a:cs typeface="宋体"/>
              </a:rPr>
              <a:t>前</a:t>
            </a:r>
            <a:r>
              <a:rPr sz="2400" spc="-20" dirty="0">
                <a:latin typeface="Times New Roman"/>
                <a:cs typeface="Times New Roman"/>
              </a:rPr>
              <a:t>m-1</a:t>
            </a:r>
            <a:r>
              <a:rPr sz="2400" spc="15" dirty="0">
                <a:latin typeface="宋体"/>
                <a:cs typeface="宋体"/>
              </a:rPr>
              <a:t>个</a:t>
            </a:r>
            <a:r>
              <a:rPr sz="2400" spc="10" dirty="0">
                <a:latin typeface="宋体"/>
                <a:cs typeface="宋体"/>
              </a:rPr>
              <a:t>字</a:t>
            </a:r>
            <a:r>
              <a:rPr sz="2400" spc="15" dirty="0">
                <a:latin typeface="宋体"/>
                <a:cs typeface="宋体"/>
              </a:rPr>
              <a:t>符</a:t>
            </a:r>
            <a:r>
              <a:rPr sz="2400" spc="10" dirty="0">
                <a:latin typeface="宋体"/>
                <a:cs typeface="宋体"/>
              </a:rPr>
              <a:t>中</a:t>
            </a:r>
            <a:r>
              <a:rPr sz="2400" spc="15" dirty="0">
                <a:solidFill>
                  <a:srgbClr val="FF0000"/>
                </a:solidFill>
                <a:latin typeface="宋体"/>
                <a:cs typeface="宋体"/>
              </a:rPr>
              <a:t>最</a:t>
            </a:r>
            <a:r>
              <a:rPr sz="2400" spc="10" dirty="0">
                <a:solidFill>
                  <a:srgbClr val="FF0000"/>
                </a:solidFill>
                <a:latin typeface="宋体"/>
                <a:cs typeface="宋体"/>
              </a:rPr>
              <a:t>右边</a:t>
            </a:r>
            <a:r>
              <a:rPr sz="2400" spc="15" dirty="0">
                <a:solidFill>
                  <a:srgbClr val="FF0000"/>
                </a:solidFill>
                <a:latin typeface="宋体"/>
                <a:cs typeface="宋体"/>
              </a:rPr>
              <a:t>的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spc="10" dirty="0">
                <a:latin typeface="宋体"/>
                <a:cs typeface="宋体"/>
              </a:rPr>
              <a:t>到</a:t>
            </a:r>
            <a:r>
              <a:rPr sz="2400" spc="15" dirty="0">
                <a:latin typeface="宋体"/>
                <a:cs typeface="宋体"/>
              </a:rPr>
              <a:t>模</a:t>
            </a:r>
            <a:r>
              <a:rPr sz="2400" spc="10" dirty="0">
                <a:latin typeface="宋体"/>
                <a:cs typeface="宋体"/>
              </a:rPr>
              <a:t>式</a:t>
            </a:r>
            <a:r>
              <a:rPr sz="2400" spc="15" dirty="0">
                <a:latin typeface="宋体"/>
                <a:cs typeface="宋体"/>
              </a:rPr>
              <a:t>最</a:t>
            </a:r>
            <a:r>
              <a:rPr sz="2400" spc="10" dirty="0">
                <a:latin typeface="宋体"/>
                <a:cs typeface="宋体"/>
              </a:rPr>
              <a:t>后</a:t>
            </a:r>
            <a:r>
              <a:rPr sz="2400" spc="15" dirty="0">
                <a:latin typeface="宋体"/>
                <a:cs typeface="宋体"/>
              </a:rPr>
              <a:t>一</a:t>
            </a:r>
            <a:r>
              <a:rPr sz="2400" spc="10" dirty="0">
                <a:latin typeface="宋体"/>
                <a:cs typeface="宋体"/>
              </a:rPr>
              <a:t>个字</a:t>
            </a:r>
            <a:r>
              <a:rPr sz="2400" spc="15" dirty="0">
                <a:latin typeface="宋体"/>
                <a:cs typeface="宋体"/>
              </a:rPr>
              <a:t>符</a:t>
            </a:r>
            <a:r>
              <a:rPr sz="2400" spc="10" dirty="0">
                <a:latin typeface="宋体"/>
                <a:cs typeface="宋体"/>
              </a:rPr>
              <a:t>的</a:t>
            </a:r>
            <a:r>
              <a:rPr sz="2400" spc="15" dirty="0">
                <a:latin typeface="宋体"/>
                <a:cs typeface="宋体"/>
              </a:rPr>
              <a:t>距</a:t>
            </a:r>
            <a:r>
              <a:rPr sz="2400" spc="95" dirty="0">
                <a:latin typeface="宋体"/>
                <a:cs typeface="宋体"/>
              </a:rPr>
              <a:t>离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92023"/>
            <a:ext cx="4938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844" y="1351915"/>
            <a:ext cx="9180830" cy="447421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90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dirty="0">
                <a:latin typeface="微软雅黑"/>
                <a:cs typeface="微软雅黑"/>
              </a:rPr>
              <a:t>例如模式为</a:t>
            </a:r>
            <a:r>
              <a:rPr sz="3000" spc="-5" dirty="0">
                <a:latin typeface="微软雅黑"/>
                <a:cs typeface="微软雅黑"/>
              </a:rPr>
              <a:t>“</a:t>
            </a:r>
            <a:r>
              <a:rPr sz="3000" spc="-5" dirty="0">
                <a:latin typeface="Arial"/>
                <a:cs typeface="Arial"/>
              </a:rPr>
              <a:t>BARBER”</a:t>
            </a:r>
            <a:r>
              <a:rPr sz="3000" spc="-5" dirty="0">
                <a:latin typeface="微软雅黑"/>
                <a:cs typeface="微软雅黑"/>
              </a:rPr>
              <a:t>，</a:t>
            </a:r>
            <a:r>
              <a:rPr sz="3000" dirty="0">
                <a:latin typeface="微软雅黑"/>
                <a:cs typeface="微软雅黑"/>
              </a:rPr>
              <a:t>那么文本中除</a:t>
            </a:r>
            <a:r>
              <a:rPr sz="3000" spc="-10" dirty="0">
                <a:latin typeface="微软雅黑"/>
                <a:cs typeface="微软雅黑"/>
              </a:rPr>
              <a:t>了</a:t>
            </a:r>
            <a:r>
              <a:rPr sz="3000" dirty="0">
                <a:latin typeface="Arial"/>
                <a:cs typeface="Arial"/>
              </a:rPr>
              <a:t>E,B,R,</a:t>
            </a:r>
            <a:r>
              <a:rPr sz="3000" spc="1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 marR="1892300" algn="ctr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latin typeface="微软雅黑"/>
                <a:cs typeface="微软雅黑"/>
              </a:rPr>
              <a:t>的单元格分别</a:t>
            </a:r>
            <a:r>
              <a:rPr sz="3000" spc="5" dirty="0">
                <a:latin typeface="微软雅黑"/>
                <a:cs typeface="微软雅黑"/>
              </a:rPr>
              <a:t>为</a:t>
            </a:r>
            <a:r>
              <a:rPr sz="3000" spc="-5" dirty="0">
                <a:latin typeface="Arial"/>
                <a:cs typeface="Arial"/>
              </a:rPr>
              <a:t>1,2,3,4</a:t>
            </a:r>
            <a:r>
              <a:rPr sz="3000" dirty="0">
                <a:latin typeface="微软雅黑"/>
                <a:cs typeface="微软雅黑"/>
              </a:rPr>
              <a:t>外，其他的都为</a:t>
            </a:r>
            <a:r>
              <a:rPr sz="3000" spc="-5" dirty="0">
                <a:latin typeface="Arial"/>
                <a:cs typeface="Arial"/>
              </a:rPr>
              <a:t>6</a:t>
            </a:r>
            <a:endParaRPr sz="30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spc="45" dirty="0">
                <a:latin typeface="微软雅黑"/>
                <a:cs typeface="微软雅黑"/>
              </a:rPr>
              <a:t>一个简</a:t>
            </a:r>
            <a:r>
              <a:rPr sz="3000" spc="30" dirty="0">
                <a:latin typeface="微软雅黑"/>
                <a:cs typeface="微软雅黑"/>
              </a:rPr>
              <a:t>单</a:t>
            </a:r>
            <a:r>
              <a:rPr sz="3000" spc="45" dirty="0">
                <a:latin typeface="微软雅黑"/>
                <a:cs typeface="微软雅黑"/>
              </a:rPr>
              <a:t>的算法</a:t>
            </a:r>
            <a:r>
              <a:rPr sz="3000" spc="30" dirty="0">
                <a:latin typeface="微软雅黑"/>
                <a:cs typeface="微软雅黑"/>
              </a:rPr>
              <a:t>用</a:t>
            </a:r>
            <a:r>
              <a:rPr sz="3000" spc="45" dirty="0">
                <a:latin typeface="微软雅黑"/>
                <a:cs typeface="微软雅黑"/>
              </a:rPr>
              <a:t>来计算</a:t>
            </a:r>
            <a:r>
              <a:rPr sz="3000" spc="30" dirty="0">
                <a:latin typeface="微软雅黑"/>
                <a:cs typeface="微软雅黑"/>
              </a:rPr>
              <a:t>移</a:t>
            </a:r>
            <a:r>
              <a:rPr sz="3000" spc="45" dirty="0">
                <a:latin typeface="微软雅黑"/>
                <a:cs typeface="微软雅黑"/>
              </a:rPr>
              <a:t>动表中</a:t>
            </a:r>
            <a:r>
              <a:rPr sz="3000" spc="30" dirty="0">
                <a:latin typeface="微软雅黑"/>
                <a:cs typeface="微软雅黑"/>
              </a:rPr>
              <a:t>每</a:t>
            </a:r>
            <a:r>
              <a:rPr sz="3000" spc="45" dirty="0">
                <a:latin typeface="微软雅黑"/>
                <a:cs typeface="微软雅黑"/>
              </a:rPr>
              <a:t>个单元</a:t>
            </a:r>
            <a:r>
              <a:rPr sz="3000" spc="30" dirty="0">
                <a:latin typeface="微软雅黑"/>
                <a:cs typeface="微软雅黑"/>
              </a:rPr>
              <a:t>格</a:t>
            </a:r>
            <a:r>
              <a:rPr sz="3000" spc="45" dirty="0">
                <a:latin typeface="微软雅黑"/>
                <a:cs typeface="微软雅黑"/>
              </a:rPr>
              <a:t>的</a:t>
            </a:r>
            <a:r>
              <a:rPr sz="3000" spc="55" dirty="0">
                <a:latin typeface="微软雅黑"/>
                <a:cs typeface="微软雅黑"/>
              </a:rPr>
              <a:t>值</a:t>
            </a:r>
            <a:r>
              <a:rPr sz="3000" dirty="0">
                <a:latin typeface="微软雅黑"/>
                <a:cs typeface="微软雅黑"/>
              </a:rPr>
              <a:t>：</a:t>
            </a:r>
            <a:endParaRPr sz="30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660"/>
              </a:spcBef>
              <a:buClr>
                <a:srgbClr val="0E6EC5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dirty="0">
                <a:latin typeface="微软雅黑"/>
                <a:cs typeface="微软雅黑"/>
              </a:rPr>
              <a:t>初始</a:t>
            </a:r>
            <a:r>
              <a:rPr sz="2600" spc="-5" dirty="0">
                <a:latin typeface="微软雅黑"/>
                <a:cs typeface="微软雅黑"/>
              </a:rPr>
              <a:t>时</a:t>
            </a:r>
            <a:r>
              <a:rPr sz="2600" dirty="0">
                <a:latin typeface="微软雅黑"/>
                <a:cs typeface="微软雅黑"/>
              </a:rPr>
              <a:t>，把所有的单元</a:t>
            </a:r>
            <a:r>
              <a:rPr sz="2600" spc="-15" dirty="0">
                <a:latin typeface="微软雅黑"/>
                <a:cs typeface="微软雅黑"/>
              </a:rPr>
              <a:t>格</a:t>
            </a:r>
            <a:r>
              <a:rPr sz="2600" dirty="0">
                <a:latin typeface="微软雅黑"/>
                <a:cs typeface="微软雅黑"/>
              </a:rPr>
              <a:t>都置</a:t>
            </a:r>
            <a:r>
              <a:rPr sz="2600" spc="-15" dirty="0">
                <a:latin typeface="微软雅黑"/>
                <a:cs typeface="微软雅黑"/>
              </a:rPr>
              <a:t>为</a:t>
            </a:r>
            <a:r>
              <a:rPr sz="2600" dirty="0">
                <a:latin typeface="微软雅黑"/>
                <a:cs typeface="微软雅黑"/>
              </a:rPr>
              <a:t>模式</a:t>
            </a:r>
            <a:r>
              <a:rPr sz="2600" spc="-15" dirty="0">
                <a:latin typeface="微软雅黑"/>
                <a:cs typeface="微软雅黑"/>
              </a:rPr>
              <a:t>的</a:t>
            </a:r>
            <a:r>
              <a:rPr sz="2600" dirty="0">
                <a:latin typeface="微软雅黑"/>
                <a:cs typeface="微软雅黑"/>
              </a:rPr>
              <a:t>长</a:t>
            </a:r>
            <a:r>
              <a:rPr sz="2600" spc="10" dirty="0">
                <a:latin typeface="微软雅黑"/>
                <a:cs typeface="微软雅黑"/>
              </a:rPr>
              <a:t>度</a:t>
            </a:r>
            <a:r>
              <a:rPr sz="2600" dirty="0">
                <a:latin typeface="Arial"/>
                <a:cs typeface="Arial"/>
              </a:rPr>
              <a:t>m</a:t>
            </a:r>
            <a:endParaRPr sz="260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1560"/>
              </a:spcBef>
              <a:buClr>
                <a:srgbClr val="0E6EC5"/>
              </a:buClr>
              <a:buSzPct val="84615"/>
              <a:buFont typeface="Wingdings 2"/>
              <a:buChar char=""/>
              <a:tabLst>
                <a:tab pos="652780" algn="l"/>
              </a:tabLst>
            </a:pPr>
            <a:r>
              <a:rPr sz="2600" spc="5" dirty="0">
                <a:latin typeface="微软雅黑"/>
                <a:cs typeface="微软雅黑"/>
              </a:rPr>
              <a:t>然后从左到右扫描模</a:t>
            </a:r>
            <a:r>
              <a:rPr sz="2600" spc="-15" dirty="0">
                <a:latin typeface="微软雅黑"/>
                <a:cs typeface="微软雅黑"/>
              </a:rPr>
              <a:t>式</a:t>
            </a:r>
            <a:r>
              <a:rPr sz="2600" spc="-10" dirty="0">
                <a:latin typeface="微软雅黑"/>
                <a:cs typeface="微软雅黑"/>
              </a:rPr>
              <a:t>，</a:t>
            </a:r>
            <a:r>
              <a:rPr sz="2600" spc="5" dirty="0">
                <a:latin typeface="微软雅黑"/>
                <a:cs typeface="微软雅黑"/>
              </a:rPr>
              <a:t>将下</a:t>
            </a:r>
            <a:r>
              <a:rPr sz="2600" spc="-15" dirty="0">
                <a:latin typeface="微软雅黑"/>
                <a:cs typeface="微软雅黑"/>
              </a:rPr>
              <a:t>列</a:t>
            </a:r>
            <a:r>
              <a:rPr sz="2600" spc="5" dirty="0">
                <a:latin typeface="微软雅黑"/>
                <a:cs typeface="微软雅黑"/>
              </a:rPr>
              <a:t>步骤</a:t>
            </a:r>
            <a:r>
              <a:rPr sz="2600" spc="-15" dirty="0">
                <a:latin typeface="微软雅黑"/>
                <a:cs typeface="微软雅黑"/>
              </a:rPr>
              <a:t>重</a:t>
            </a:r>
            <a:r>
              <a:rPr sz="2600" dirty="0">
                <a:latin typeface="微软雅黑"/>
                <a:cs typeface="微软雅黑"/>
              </a:rPr>
              <a:t>复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m-1</a:t>
            </a:r>
            <a:r>
              <a:rPr sz="2600" spc="5" dirty="0">
                <a:latin typeface="微软雅黑"/>
                <a:cs typeface="微软雅黑"/>
              </a:rPr>
              <a:t>次</a:t>
            </a:r>
            <a:endParaRPr sz="2600">
              <a:latin typeface="微软雅黑"/>
              <a:cs typeface="微软雅黑"/>
            </a:endParaRPr>
          </a:p>
          <a:p>
            <a:pPr marL="927100" lvl="2" indent="-247015">
              <a:lnSpc>
                <a:spcPct val="100000"/>
              </a:lnSpc>
              <a:spcBef>
                <a:spcPts val="1565"/>
              </a:spcBef>
              <a:buClr>
                <a:srgbClr val="009DD9"/>
              </a:buClr>
              <a:buSzPct val="69230"/>
              <a:buFont typeface="Wingdings 2"/>
              <a:buChar char=""/>
              <a:tabLst>
                <a:tab pos="927100" algn="l"/>
              </a:tabLst>
            </a:pPr>
            <a:r>
              <a:rPr sz="2600" spc="70" dirty="0">
                <a:latin typeface="微软雅黑"/>
                <a:cs typeface="微软雅黑"/>
              </a:rPr>
              <a:t>对</a:t>
            </a:r>
            <a:r>
              <a:rPr sz="2600" spc="55" dirty="0">
                <a:latin typeface="微软雅黑"/>
                <a:cs typeface="微软雅黑"/>
              </a:rPr>
              <a:t>于</a:t>
            </a:r>
            <a:r>
              <a:rPr sz="2600" spc="70" dirty="0">
                <a:latin typeface="微软雅黑"/>
                <a:cs typeface="微软雅黑"/>
              </a:rPr>
              <a:t>模</a:t>
            </a:r>
            <a:r>
              <a:rPr sz="2600" spc="55" dirty="0">
                <a:latin typeface="微软雅黑"/>
                <a:cs typeface="微软雅黑"/>
              </a:rPr>
              <a:t>式</a:t>
            </a:r>
            <a:r>
              <a:rPr sz="2600" spc="70" dirty="0">
                <a:latin typeface="微软雅黑"/>
                <a:cs typeface="微软雅黑"/>
              </a:rPr>
              <a:t>中</a:t>
            </a:r>
            <a:r>
              <a:rPr sz="2600" spc="55" dirty="0">
                <a:latin typeface="微软雅黑"/>
                <a:cs typeface="微软雅黑"/>
              </a:rPr>
              <a:t>的</a:t>
            </a:r>
            <a:r>
              <a:rPr sz="2600" spc="70" dirty="0">
                <a:latin typeface="微软雅黑"/>
                <a:cs typeface="微软雅黑"/>
              </a:rPr>
              <a:t>第</a:t>
            </a:r>
            <a:r>
              <a:rPr sz="2600" spc="55" dirty="0">
                <a:latin typeface="Arial"/>
                <a:cs typeface="Arial"/>
              </a:rPr>
              <a:t>j</a:t>
            </a:r>
            <a:r>
              <a:rPr sz="2600" spc="55" dirty="0">
                <a:latin typeface="微软雅黑"/>
                <a:cs typeface="微软雅黑"/>
              </a:rPr>
              <a:t>个</a:t>
            </a:r>
            <a:r>
              <a:rPr sz="2600" spc="70" dirty="0">
                <a:latin typeface="微软雅黑"/>
                <a:cs typeface="微软雅黑"/>
              </a:rPr>
              <a:t>字</a:t>
            </a:r>
            <a:r>
              <a:rPr sz="2600" spc="60" dirty="0">
                <a:latin typeface="微软雅黑"/>
                <a:cs typeface="微软雅黑"/>
              </a:rPr>
              <a:t>符</a:t>
            </a:r>
            <a:r>
              <a:rPr sz="2600" spc="70" dirty="0">
                <a:latin typeface="微软雅黑"/>
                <a:cs typeface="微软雅黑"/>
              </a:rPr>
              <a:t>，</a:t>
            </a:r>
            <a:r>
              <a:rPr sz="2600" spc="55" dirty="0">
                <a:latin typeface="微软雅黑"/>
                <a:cs typeface="微软雅黑"/>
              </a:rPr>
              <a:t>将</a:t>
            </a:r>
            <a:r>
              <a:rPr sz="2600" spc="70" dirty="0">
                <a:latin typeface="微软雅黑"/>
                <a:cs typeface="微软雅黑"/>
              </a:rPr>
              <a:t>他</a:t>
            </a:r>
            <a:r>
              <a:rPr sz="2600" spc="55" dirty="0">
                <a:latin typeface="微软雅黑"/>
                <a:cs typeface="微软雅黑"/>
              </a:rPr>
              <a:t>在</a:t>
            </a:r>
            <a:r>
              <a:rPr sz="2600" spc="70" dirty="0">
                <a:latin typeface="微软雅黑"/>
                <a:cs typeface="微软雅黑"/>
              </a:rPr>
              <a:t>表</a:t>
            </a:r>
            <a:r>
              <a:rPr sz="2600" spc="55" dirty="0">
                <a:latin typeface="微软雅黑"/>
                <a:cs typeface="微软雅黑"/>
              </a:rPr>
              <a:t>中</a:t>
            </a:r>
            <a:r>
              <a:rPr sz="2600" spc="70" dirty="0">
                <a:latin typeface="微软雅黑"/>
                <a:cs typeface="微软雅黑"/>
              </a:rPr>
              <a:t>的</a:t>
            </a:r>
            <a:r>
              <a:rPr sz="2600" spc="55" dirty="0">
                <a:latin typeface="微软雅黑"/>
                <a:cs typeface="微软雅黑"/>
              </a:rPr>
              <a:t>单</a:t>
            </a:r>
            <a:r>
              <a:rPr sz="2600" spc="70" dirty="0">
                <a:latin typeface="微软雅黑"/>
                <a:cs typeface="微软雅黑"/>
              </a:rPr>
              <a:t>元</a:t>
            </a:r>
            <a:r>
              <a:rPr sz="2600" spc="55" dirty="0">
                <a:latin typeface="微软雅黑"/>
                <a:cs typeface="微软雅黑"/>
              </a:rPr>
              <a:t>格</a:t>
            </a:r>
            <a:r>
              <a:rPr sz="2600" spc="70" dirty="0">
                <a:latin typeface="微软雅黑"/>
                <a:cs typeface="微软雅黑"/>
              </a:rPr>
              <a:t>改</a:t>
            </a:r>
            <a:r>
              <a:rPr sz="2600" spc="55" dirty="0">
                <a:latin typeface="微软雅黑"/>
                <a:cs typeface="微软雅黑"/>
              </a:rPr>
              <a:t>写</a:t>
            </a:r>
            <a:r>
              <a:rPr sz="2600" dirty="0">
                <a:latin typeface="微软雅黑"/>
                <a:cs typeface="微软雅黑"/>
              </a:rPr>
              <a:t>为</a:t>
            </a:r>
            <a:endParaRPr sz="2600">
              <a:latin typeface="微软雅黑"/>
              <a:cs typeface="微软雅黑"/>
            </a:endParaRPr>
          </a:p>
          <a:p>
            <a:pPr marR="1939925" algn="ctr">
              <a:lnSpc>
                <a:spcPct val="100000"/>
              </a:lnSpc>
              <a:spcBef>
                <a:spcPts val="1560"/>
              </a:spcBef>
            </a:pPr>
            <a:r>
              <a:rPr sz="2600" dirty="0">
                <a:latin typeface="Arial"/>
                <a:cs typeface="Arial"/>
              </a:rPr>
              <a:t>m-1-j</a:t>
            </a:r>
            <a:r>
              <a:rPr sz="2600" dirty="0">
                <a:latin typeface="微软雅黑"/>
                <a:cs typeface="微软雅黑"/>
              </a:rPr>
              <a:t>，</a:t>
            </a:r>
            <a:r>
              <a:rPr sz="2600" spc="5" dirty="0">
                <a:latin typeface="微软雅黑"/>
                <a:cs typeface="微软雅黑"/>
              </a:rPr>
              <a:t>这是该</a:t>
            </a:r>
            <a:r>
              <a:rPr sz="2600" spc="-10" dirty="0">
                <a:latin typeface="微软雅黑"/>
                <a:cs typeface="微软雅黑"/>
              </a:rPr>
              <a:t>字</a:t>
            </a:r>
            <a:r>
              <a:rPr sz="2600" spc="5" dirty="0">
                <a:latin typeface="微软雅黑"/>
                <a:cs typeface="微软雅黑"/>
              </a:rPr>
              <a:t>符</a:t>
            </a:r>
            <a:r>
              <a:rPr sz="2600" spc="-15" dirty="0">
                <a:latin typeface="微软雅黑"/>
                <a:cs typeface="微软雅黑"/>
              </a:rPr>
              <a:t>到</a:t>
            </a:r>
            <a:r>
              <a:rPr sz="2600" spc="5" dirty="0">
                <a:latin typeface="微软雅黑"/>
                <a:cs typeface="微软雅黑"/>
              </a:rPr>
              <a:t>模式</a:t>
            </a:r>
            <a:r>
              <a:rPr sz="2600" spc="-15" dirty="0">
                <a:latin typeface="微软雅黑"/>
                <a:cs typeface="微软雅黑"/>
              </a:rPr>
              <a:t>右</a:t>
            </a:r>
            <a:r>
              <a:rPr sz="2600" spc="5" dirty="0">
                <a:latin typeface="微软雅黑"/>
                <a:cs typeface="微软雅黑"/>
              </a:rPr>
              <a:t>端的</a:t>
            </a:r>
            <a:r>
              <a:rPr sz="2600" spc="-15" dirty="0">
                <a:latin typeface="微软雅黑"/>
                <a:cs typeface="微软雅黑"/>
              </a:rPr>
              <a:t>距</a:t>
            </a:r>
            <a:r>
              <a:rPr sz="2600" spc="5" dirty="0">
                <a:latin typeface="微软雅黑"/>
                <a:cs typeface="微软雅黑"/>
              </a:rPr>
              <a:t>离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442036"/>
            <a:ext cx="4938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014" y="956542"/>
            <a:ext cx="8563610" cy="56934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425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5750" algn="l"/>
              </a:tabLst>
            </a:pPr>
            <a:r>
              <a:rPr sz="2200" spc="50" dirty="0">
                <a:latin typeface="微软雅黑"/>
                <a:cs typeface="微软雅黑"/>
              </a:rPr>
              <a:t>第一步：</a:t>
            </a:r>
            <a:r>
              <a:rPr sz="2200" spc="60" dirty="0">
                <a:latin typeface="微软雅黑"/>
                <a:cs typeface="微软雅黑"/>
              </a:rPr>
              <a:t>对</a:t>
            </a:r>
            <a:r>
              <a:rPr sz="2200" spc="50" dirty="0">
                <a:latin typeface="微软雅黑"/>
                <a:cs typeface="微软雅黑"/>
              </a:rPr>
              <a:t>于给定的</a:t>
            </a:r>
            <a:r>
              <a:rPr sz="2200" spc="60" dirty="0">
                <a:latin typeface="微软雅黑"/>
                <a:cs typeface="微软雅黑"/>
              </a:rPr>
              <a:t>长</a:t>
            </a:r>
            <a:r>
              <a:rPr sz="2200" spc="50" dirty="0">
                <a:latin typeface="微软雅黑"/>
                <a:cs typeface="微软雅黑"/>
              </a:rPr>
              <a:t>度</a:t>
            </a:r>
            <a:r>
              <a:rPr sz="2200" spc="80" dirty="0">
                <a:latin typeface="微软雅黑"/>
                <a:cs typeface="微软雅黑"/>
              </a:rPr>
              <a:t>为</a:t>
            </a:r>
            <a:r>
              <a:rPr sz="2200" spc="45" dirty="0">
                <a:latin typeface="Arial"/>
                <a:cs typeface="Arial"/>
              </a:rPr>
              <a:t>m</a:t>
            </a:r>
            <a:r>
              <a:rPr sz="2200" spc="50" dirty="0">
                <a:latin typeface="微软雅黑"/>
                <a:cs typeface="微软雅黑"/>
              </a:rPr>
              <a:t>的</a:t>
            </a:r>
            <a:r>
              <a:rPr sz="2200" spc="60" dirty="0">
                <a:latin typeface="微软雅黑"/>
                <a:cs typeface="微软雅黑"/>
              </a:rPr>
              <a:t>模</a:t>
            </a:r>
            <a:r>
              <a:rPr sz="2200" spc="50" dirty="0">
                <a:latin typeface="微软雅黑"/>
                <a:cs typeface="微软雅黑"/>
              </a:rPr>
              <a:t>式和在模式及文本中用到的字</a:t>
            </a:r>
            <a:r>
              <a:rPr sz="2200" spc="-5" dirty="0">
                <a:latin typeface="微软雅黑"/>
                <a:cs typeface="微软雅黑"/>
              </a:rPr>
              <a:t>母</a:t>
            </a:r>
            <a:endParaRPr sz="22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微软雅黑"/>
                <a:cs typeface="微软雅黑"/>
              </a:rPr>
              <a:t>表，按照上面的描述构造移动表</a:t>
            </a:r>
            <a:endParaRPr sz="22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320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85750" algn="l"/>
              </a:tabLst>
            </a:pPr>
            <a:r>
              <a:rPr sz="2200" spc="-5" dirty="0">
                <a:latin typeface="微软雅黑"/>
                <a:cs typeface="微软雅黑"/>
              </a:rPr>
              <a:t>第二步：将模式与文本的开始处对齐</a:t>
            </a:r>
            <a:endParaRPr sz="22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320"/>
              </a:spcBef>
              <a:buClr>
                <a:srgbClr val="0AD0D9"/>
              </a:buClr>
              <a:buSzPct val="95454"/>
              <a:buFont typeface="Wingdings 2"/>
              <a:buChar char=""/>
              <a:tabLst>
                <a:tab pos="285750" algn="l"/>
              </a:tabLst>
            </a:pPr>
            <a:r>
              <a:rPr sz="2200" spc="40" dirty="0">
                <a:latin typeface="微软雅黑"/>
                <a:cs typeface="微软雅黑"/>
              </a:rPr>
              <a:t>第三步：重复下面的过程，直到发现了一个匹配子串或者模式到达</a:t>
            </a:r>
            <a:endParaRPr sz="22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1325"/>
              </a:spcBef>
            </a:pPr>
            <a:r>
              <a:rPr sz="2200" spc="-5" dirty="0">
                <a:latin typeface="微软雅黑"/>
                <a:cs typeface="微软雅黑"/>
              </a:rPr>
              <a:t>了文本的最后一个字符以外。</a:t>
            </a:r>
            <a:endParaRPr sz="2200">
              <a:latin typeface="微软雅黑"/>
              <a:cs typeface="微软雅黑"/>
            </a:endParaRPr>
          </a:p>
          <a:p>
            <a:pPr marL="652780" lvl="1" indent="-247015" algn="just">
              <a:lnSpc>
                <a:spcPct val="100000"/>
              </a:lnSpc>
              <a:spcBef>
                <a:spcPts val="1350"/>
              </a:spcBef>
              <a:buClr>
                <a:srgbClr val="0E6EC5"/>
              </a:buClr>
              <a:buSzPct val="84782"/>
              <a:buFont typeface="Wingdings 2"/>
              <a:buChar char=""/>
              <a:tabLst>
                <a:tab pos="652780" algn="l"/>
              </a:tabLst>
            </a:pPr>
            <a:r>
              <a:rPr sz="2300" dirty="0">
                <a:latin typeface="微软雅黑"/>
                <a:cs typeface="微软雅黑"/>
              </a:rPr>
              <a:t>从模式的最后一个字符</a:t>
            </a:r>
            <a:r>
              <a:rPr sz="2300" spc="-15" dirty="0">
                <a:latin typeface="微软雅黑"/>
                <a:cs typeface="微软雅黑"/>
              </a:rPr>
              <a:t>开</a:t>
            </a:r>
            <a:r>
              <a:rPr sz="2300" dirty="0">
                <a:latin typeface="微软雅黑"/>
                <a:cs typeface="微软雅黑"/>
              </a:rPr>
              <a:t>始，</a:t>
            </a:r>
            <a:r>
              <a:rPr sz="2300" spc="-15" dirty="0">
                <a:latin typeface="微软雅黑"/>
                <a:cs typeface="微软雅黑"/>
              </a:rPr>
              <a:t>比</a:t>
            </a:r>
            <a:r>
              <a:rPr sz="2300" dirty="0">
                <a:latin typeface="微软雅黑"/>
                <a:cs typeface="微软雅黑"/>
              </a:rPr>
              <a:t>较模</a:t>
            </a:r>
            <a:r>
              <a:rPr sz="2300" spc="-15" dirty="0">
                <a:latin typeface="微软雅黑"/>
                <a:cs typeface="微软雅黑"/>
              </a:rPr>
              <a:t>式</a:t>
            </a:r>
            <a:r>
              <a:rPr sz="2300" dirty="0">
                <a:latin typeface="微软雅黑"/>
                <a:cs typeface="微软雅黑"/>
              </a:rPr>
              <a:t>和文</a:t>
            </a:r>
            <a:r>
              <a:rPr sz="2300" spc="-15" dirty="0">
                <a:latin typeface="微软雅黑"/>
                <a:cs typeface="微软雅黑"/>
              </a:rPr>
              <a:t>本</a:t>
            </a:r>
            <a:r>
              <a:rPr sz="2300" dirty="0">
                <a:latin typeface="微软雅黑"/>
                <a:cs typeface="微软雅黑"/>
              </a:rPr>
              <a:t>中的</a:t>
            </a:r>
            <a:r>
              <a:rPr sz="2300" spc="-15" dirty="0">
                <a:latin typeface="微软雅黑"/>
                <a:cs typeface="微软雅黑"/>
              </a:rPr>
              <a:t>相</a:t>
            </a:r>
            <a:r>
              <a:rPr sz="2300" dirty="0">
                <a:latin typeface="微软雅黑"/>
                <a:cs typeface="微软雅黑"/>
              </a:rPr>
              <a:t>应字</a:t>
            </a:r>
            <a:r>
              <a:rPr sz="2300" spc="-10" dirty="0">
                <a:latin typeface="微软雅黑"/>
                <a:cs typeface="微软雅黑"/>
              </a:rPr>
              <a:t>符</a:t>
            </a:r>
            <a:r>
              <a:rPr sz="2300" dirty="0">
                <a:latin typeface="微软雅黑"/>
                <a:cs typeface="微软雅黑"/>
              </a:rPr>
              <a:t>，</a:t>
            </a:r>
            <a:endParaRPr sz="2300">
              <a:latin typeface="微软雅黑"/>
              <a:cs typeface="微软雅黑"/>
            </a:endParaRPr>
          </a:p>
          <a:p>
            <a:pPr marL="652145" marR="8890" lvl="1" indent="-247015" algn="just">
              <a:lnSpc>
                <a:spcPct val="150000"/>
              </a:lnSpc>
              <a:spcBef>
                <a:spcPts val="5"/>
              </a:spcBef>
              <a:buClr>
                <a:srgbClr val="0E6EC5"/>
              </a:buClr>
              <a:buSzPct val="84782"/>
              <a:buFont typeface="Wingdings 2"/>
              <a:buChar char=""/>
              <a:tabLst>
                <a:tab pos="652780" algn="l"/>
              </a:tabLst>
            </a:pPr>
            <a:r>
              <a:rPr sz="2300" spc="10" dirty="0">
                <a:latin typeface="微软雅黑"/>
                <a:cs typeface="微软雅黑"/>
              </a:rPr>
              <a:t>直到：要么所有</a:t>
            </a:r>
            <a:r>
              <a:rPr sz="2300" spc="10" dirty="0">
                <a:latin typeface="Arial"/>
                <a:cs typeface="Arial"/>
              </a:rPr>
              <a:t>m</a:t>
            </a:r>
            <a:r>
              <a:rPr sz="2300" spc="10" dirty="0">
                <a:latin typeface="微软雅黑"/>
                <a:cs typeface="微软雅黑"/>
              </a:rPr>
              <a:t>个字符都匹配（然后停止），要么遇到了一 </a:t>
            </a:r>
            <a:r>
              <a:rPr sz="2300" dirty="0">
                <a:latin typeface="微软雅黑"/>
                <a:cs typeface="微软雅黑"/>
              </a:rPr>
              <a:t>对不匹配的字符。</a:t>
            </a:r>
            <a:endParaRPr sz="2300">
              <a:latin typeface="微软雅黑"/>
              <a:cs typeface="微软雅黑"/>
            </a:endParaRPr>
          </a:p>
          <a:p>
            <a:pPr marL="652145" marR="8255" lvl="1" indent="-247015" algn="just">
              <a:lnSpc>
                <a:spcPct val="150000"/>
              </a:lnSpc>
              <a:buClr>
                <a:srgbClr val="0E6EC5"/>
              </a:buClr>
              <a:buSzPct val="84782"/>
              <a:buFont typeface="Wingdings 2"/>
              <a:buChar char=""/>
              <a:tabLst>
                <a:tab pos="652780" algn="l"/>
              </a:tabLst>
            </a:pPr>
            <a:r>
              <a:rPr sz="2300" spc="50" dirty="0">
                <a:latin typeface="微软雅黑"/>
                <a:cs typeface="微软雅黑"/>
              </a:rPr>
              <a:t>后者</a:t>
            </a:r>
            <a:r>
              <a:rPr sz="2300" spc="35" dirty="0">
                <a:latin typeface="微软雅黑"/>
                <a:cs typeface="微软雅黑"/>
              </a:rPr>
              <a:t>，</a:t>
            </a:r>
            <a:r>
              <a:rPr sz="2300" spc="50" dirty="0">
                <a:latin typeface="微软雅黑"/>
                <a:cs typeface="微软雅黑"/>
              </a:rPr>
              <a:t>如</a:t>
            </a:r>
            <a:r>
              <a:rPr sz="2300" spc="35" dirty="0">
                <a:latin typeface="微软雅黑"/>
                <a:cs typeface="微软雅黑"/>
              </a:rPr>
              <a:t>果</a:t>
            </a:r>
            <a:r>
              <a:rPr sz="2300" spc="45" dirty="0">
                <a:latin typeface="Arial"/>
                <a:cs typeface="Arial"/>
              </a:rPr>
              <a:t>c</a:t>
            </a:r>
            <a:r>
              <a:rPr sz="2300" spc="45" dirty="0">
                <a:latin typeface="微软雅黑"/>
                <a:cs typeface="微软雅黑"/>
              </a:rPr>
              <a:t>是</a:t>
            </a:r>
            <a:r>
              <a:rPr sz="2300" spc="35" dirty="0">
                <a:latin typeface="微软雅黑"/>
                <a:cs typeface="微软雅黑"/>
              </a:rPr>
              <a:t>当</a:t>
            </a:r>
            <a:r>
              <a:rPr sz="2300" spc="45" dirty="0">
                <a:latin typeface="微软雅黑"/>
                <a:cs typeface="微软雅黑"/>
              </a:rPr>
              <a:t>前</a:t>
            </a:r>
            <a:r>
              <a:rPr sz="2300" spc="35" dirty="0">
                <a:latin typeface="微软雅黑"/>
                <a:cs typeface="微软雅黑"/>
              </a:rPr>
              <a:t>文</a:t>
            </a:r>
            <a:r>
              <a:rPr sz="2300" spc="45" dirty="0">
                <a:latin typeface="微软雅黑"/>
                <a:cs typeface="微软雅黑"/>
              </a:rPr>
              <a:t>本</a:t>
            </a:r>
            <a:r>
              <a:rPr sz="2300" spc="35" dirty="0">
                <a:latin typeface="微软雅黑"/>
                <a:cs typeface="微软雅黑"/>
              </a:rPr>
              <a:t>中</a:t>
            </a:r>
            <a:r>
              <a:rPr sz="2300" spc="45" dirty="0">
                <a:latin typeface="微软雅黑"/>
                <a:cs typeface="微软雅黑"/>
              </a:rPr>
              <a:t>的</a:t>
            </a:r>
            <a:r>
              <a:rPr sz="2300" spc="35" dirty="0">
                <a:latin typeface="微软雅黑"/>
                <a:cs typeface="微软雅黑"/>
              </a:rPr>
              <a:t>和模</a:t>
            </a:r>
            <a:r>
              <a:rPr sz="2300" spc="45" dirty="0">
                <a:latin typeface="微软雅黑"/>
                <a:cs typeface="微软雅黑"/>
              </a:rPr>
              <a:t>式</a:t>
            </a:r>
            <a:r>
              <a:rPr sz="2300" spc="55" dirty="0">
                <a:latin typeface="微软雅黑"/>
                <a:cs typeface="微软雅黑"/>
              </a:rPr>
              <a:t>的</a:t>
            </a:r>
            <a:r>
              <a:rPr sz="2300" spc="45" dirty="0">
                <a:solidFill>
                  <a:srgbClr val="FF0000"/>
                </a:solidFill>
                <a:latin typeface="微软雅黑"/>
                <a:cs typeface="微软雅黑"/>
              </a:rPr>
              <a:t>最</a:t>
            </a:r>
            <a:r>
              <a:rPr sz="2300" spc="35" dirty="0">
                <a:solidFill>
                  <a:srgbClr val="FF0000"/>
                </a:solidFill>
                <a:latin typeface="微软雅黑"/>
                <a:cs typeface="微软雅黑"/>
              </a:rPr>
              <a:t>后一</a:t>
            </a:r>
            <a:r>
              <a:rPr sz="2300" spc="45" dirty="0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z="2300" spc="35" dirty="0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2300" spc="55" dirty="0">
                <a:solidFill>
                  <a:srgbClr val="FF0000"/>
                </a:solidFill>
                <a:latin typeface="微软雅黑"/>
                <a:cs typeface="微软雅黑"/>
              </a:rPr>
              <a:t>符</a:t>
            </a:r>
            <a:r>
              <a:rPr sz="2300" spc="35" dirty="0">
                <a:latin typeface="微软雅黑"/>
                <a:cs typeface="微软雅黑"/>
              </a:rPr>
              <a:t>相对</a:t>
            </a:r>
            <a:r>
              <a:rPr sz="2300" spc="50" dirty="0">
                <a:latin typeface="微软雅黑"/>
                <a:cs typeface="微软雅黑"/>
              </a:rPr>
              <a:t>齐</a:t>
            </a:r>
            <a:r>
              <a:rPr sz="2300" dirty="0">
                <a:latin typeface="微软雅黑"/>
                <a:cs typeface="微软雅黑"/>
              </a:rPr>
              <a:t>的 </a:t>
            </a:r>
            <a:r>
              <a:rPr sz="2300" spc="10" dirty="0">
                <a:latin typeface="微软雅黑"/>
                <a:cs typeface="微软雅黑"/>
              </a:rPr>
              <a:t>字</a:t>
            </a:r>
            <a:r>
              <a:rPr sz="2300" spc="-5" dirty="0">
                <a:latin typeface="微软雅黑"/>
                <a:cs typeface="微软雅黑"/>
              </a:rPr>
              <a:t>符</a:t>
            </a:r>
            <a:r>
              <a:rPr sz="2300" dirty="0">
                <a:latin typeface="微软雅黑"/>
                <a:cs typeface="微软雅黑"/>
              </a:rPr>
              <a:t>，从移</a:t>
            </a:r>
            <a:r>
              <a:rPr sz="2300" spc="10" dirty="0">
                <a:latin typeface="微软雅黑"/>
                <a:cs typeface="微软雅黑"/>
              </a:rPr>
              <a:t>动</a:t>
            </a:r>
            <a:r>
              <a:rPr sz="2300" dirty="0">
                <a:latin typeface="微软雅黑"/>
                <a:cs typeface="微软雅黑"/>
              </a:rPr>
              <a:t>表的第</a:t>
            </a:r>
            <a:r>
              <a:rPr sz="2300" dirty="0">
                <a:latin typeface="Arial"/>
                <a:cs typeface="Arial"/>
              </a:rPr>
              <a:t>c</a:t>
            </a:r>
            <a:r>
              <a:rPr sz="2300" dirty="0">
                <a:latin typeface="微软雅黑"/>
                <a:cs typeface="微软雅黑"/>
              </a:rPr>
              <a:t>列</a:t>
            </a:r>
            <a:r>
              <a:rPr sz="2300" spc="10" dirty="0">
                <a:latin typeface="微软雅黑"/>
                <a:cs typeface="微软雅黑"/>
              </a:rPr>
              <a:t>中</a:t>
            </a:r>
            <a:r>
              <a:rPr sz="2300" dirty="0">
                <a:latin typeface="微软雅黑"/>
                <a:cs typeface="微软雅黑"/>
              </a:rPr>
              <a:t>取出单元</a:t>
            </a:r>
            <a:r>
              <a:rPr sz="2300" spc="5" dirty="0">
                <a:latin typeface="微软雅黑"/>
                <a:cs typeface="微软雅黑"/>
              </a:rPr>
              <a:t>格</a:t>
            </a:r>
            <a:r>
              <a:rPr sz="2300" spc="-5" dirty="0">
                <a:latin typeface="Arial"/>
                <a:cs typeface="Arial"/>
              </a:rPr>
              <a:t>t(c)</a:t>
            </a:r>
            <a:r>
              <a:rPr sz="2300" dirty="0">
                <a:latin typeface="微软雅黑"/>
                <a:cs typeface="微软雅黑"/>
              </a:rPr>
              <a:t>的值</a:t>
            </a:r>
            <a:r>
              <a:rPr sz="2300" spc="10" dirty="0">
                <a:latin typeface="微软雅黑"/>
                <a:cs typeface="微软雅黑"/>
              </a:rPr>
              <a:t>，</a:t>
            </a:r>
            <a:r>
              <a:rPr sz="2300" dirty="0">
                <a:latin typeface="微软雅黑"/>
                <a:cs typeface="微软雅黑"/>
              </a:rPr>
              <a:t>然后将模</a:t>
            </a:r>
            <a:r>
              <a:rPr sz="2300" spc="20" dirty="0">
                <a:latin typeface="微软雅黑"/>
                <a:cs typeface="微软雅黑"/>
              </a:rPr>
              <a:t>式</a:t>
            </a:r>
            <a:r>
              <a:rPr sz="2300" dirty="0">
                <a:latin typeface="微软雅黑"/>
                <a:cs typeface="微软雅黑"/>
              </a:rPr>
              <a:t>沿 着文本向右移动</a:t>
            </a:r>
            <a:r>
              <a:rPr sz="2300" dirty="0">
                <a:latin typeface="Arial"/>
                <a:cs typeface="Arial"/>
              </a:rPr>
              <a:t>t(c)</a:t>
            </a:r>
            <a:r>
              <a:rPr sz="2300" spc="-15" dirty="0">
                <a:latin typeface="微软雅黑"/>
                <a:cs typeface="微软雅黑"/>
              </a:rPr>
              <a:t>个</a:t>
            </a:r>
            <a:r>
              <a:rPr sz="2300" dirty="0">
                <a:latin typeface="微软雅黑"/>
                <a:cs typeface="微软雅黑"/>
              </a:rPr>
              <a:t>字符</a:t>
            </a:r>
            <a:r>
              <a:rPr sz="2300" spc="-15" dirty="0">
                <a:latin typeface="微软雅黑"/>
                <a:cs typeface="微软雅黑"/>
              </a:rPr>
              <a:t>的</a:t>
            </a:r>
            <a:r>
              <a:rPr sz="2300" dirty="0">
                <a:latin typeface="微软雅黑"/>
                <a:cs typeface="微软雅黑"/>
              </a:rPr>
              <a:t>距离</a:t>
            </a:r>
            <a:endParaRPr sz="23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448513"/>
            <a:ext cx="4938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594" y="1208435"/>
            <a:ext cx="3811904" cy="8388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Horspoo</a:t>
            </a:r>
            <a:r>
              <a:rPr sz="50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5000" spc="-15" dirty="0">
                <a:solidFill>
                  <a:srgbClr val="FFFFFF"/>
                </a:solidFill>
                <a:latin typeface="微软雅黑"/>
                <a:cs typeface="微软雅黑"/>
              </a:rPr>
              <a:t>算法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608" y="1292352"/>
            <a:ext cx="7735824" cy="3912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43705" y="3847338"/>
            <a:ext cx="5078095" cy="290957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600" b="1" i="1" spc="-5" dirty="0">
                <a:latin typeface="微软雅黑"/>
                <a:cs typeface="微软雅黑"/>
              </a:rPr>
              <a:t>算 法</a:t>
            </a:r>
            <a:r>
              <a:rPr sz="1600" b="1" i="1" spc="-40" dirty="0">
                <a:latin typeface="微软雅黑"/>
                <a:cs typeface="微软雅黑"/>
              </a:rPr>
              <a:t> </a:t>
            </a:r>
            <a:r>
              <a:rPr sz="1600" b="1" spc="-10" dirty="0">
                <a:latin typeface="Arial"/>
                <a:cs typeface="Arial"/>
              </a:rPr>
              <a:t>ShiftTable(P[0..m-1])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400" b="1" spc="5" dirty="0">
                <a:latin typeface="Arial"/>
                <a:cs typeface="Arial"/>
              </a:rPr>
              <a:t>//</a:t>
            </a:r>
            <a:r>
              <a:rPr sz="1400" b="1" i="1" dirty="0">
                <a:latin typeface="微软雅黑"/>
                <a:cs typeface="微软雅黑"/>
              </a:rPr>
              <a:t>用</a:t>
            </a:r>
            <a:r>
              <a:rPr sz="1400" b="1" spc="-5" dirty="0">
                <a:latin typeface="Arial"/>
                <a:cs typeface="Arial"/>
              </a:rPr>
              <a:t>Horspool</a:t>
            </a:r>
            <a:r>
              <a:rPr sz="1400" b="1" i="1" spc="-15" dirty="0">
                <a:latin typeface="微软雅黑"/>
                <a:cs typeface="微软雅黑"/>
              </a:rPr>
              <a:t>算</a:t>
            </a:r>
            <a:r>
              <a:rPr sz="1400" b="1" i="1" dirty="0">
                <a:latin typeface="微软雅黑"/>
                <a:cs typeface="微软雅黑"/>
              </a:rPr>
              <a:t>法和</a:t>
            </a:r>
            <a:r>
              <a:rPr sz="1400" b="1" spc="-5" dirty="0">
                <a:latin typeface="Arial"/>
                <a:cs typeface="Arial"/>
              </a:rPr>
              <a:t>Boyer-Moore</a:t>
            </a:r>
            <a:r>
              <a:rPr sz="1400" b="1" i="1" dirty="0">
                <a:latin typeface="微软雅黑"/>
                <a:cs typeface="微软雅黑"/>
              </a:rPr>
              <a:t>算法</a:t>
            </a:r>
            <a:r>
              <a:rPr sz="1400" b="1" i="1" spc="-15" dirty="0">
                <a:latin typeface="微软雅黑"/>
                <a:cs typeface="微软雅黑"/>
              </a:rPr>
              <a:t>填</a:t>
            </a:r>
            <a:r>
              <a:rPr sz="1400" b="1" i="1" dirty="0">
                <a:latin typeface="微软雅黑"/>
                <a:cs typeface="微软雅黑"/>
              </a:rPr>
              <a:t>充移</a:t>
            </a:r>
            <a:r>
              <a:rPr sz="1400" b="1" i="1" spc="-15" dirty="0">
                <a:latin typeface="微软雅黑"/>
                <a:cs typeface="微软雅黑"/>
              </a:rPr>
              <a:t>动</a:t>
            </a:r>
            <a:r>
              <a:rPr sz="1400" b="1" i="1" dirty="0">
                <a:latin typeface="微软雅黑"/>
                <a:cs typeface="微软雅黑"/>
              </a:rPr>
              <a:t>表</a:t>
            </a:r>
            <a:endParaRPr sz="14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spc="5" dirty="0">
                <a:latin typeface="Arial"/>
                <a:cs typeface="Arial"/>
              </a:rPr>
              <a:t>//</a:t>
            </a:r>
            <a:r>
              <a:rPr sz="1400" b="1" i="1" dirty="0">
                <a:latin typeface="微软雅黑"/>
                <a:cs typeface="微软雅黑"/>
              </a:rPr>
              <a:t>输入：模</a:t>
            </a:r>
            <a:r>
              <a:rPr sz="1400" b="1" i="1" spc="-10" dirty="0">
                <a:latin typeface="微软雅黑"/>
                <a:cs typeface="微软雅黑"/>
              </a:rPr>
              <a:t>式</a:t>
            </a:r>
            <a:r>
              <a:rPr sz="1400" b="1" spc="-10" dirty="0">
                <a:latin typeface="Arial"/>
                <a:cs typeface="Arial"/>
              </a:rPr>
              <a:t>p[0..m-1]</a:t>
            </a:r>
            <a:r>
              <a:rPr sz="1400" b="1" i="1" dirty="0">
                <a:latin typeface="微软雅黑"/>
                <a:cs typeface="微软雅黑"/>
              </a:rPr>
              <a:t>以及</a:t>
            </a:r>
            <a:r>
              <a:rPr sz="1400" b="1" i="1" spc="-15" dirty="0">
                <a:latin typeface="微软雅黑"/>
                <a:cs typeface="微软雅黑"/>
              </a:rPr>
              <a:t>一</a:t>
            </a:r>
            <a:r>
              <a:rPr sz="1400" b="1" i="1" dirty="0">
                <a:latin typeface="微软雅黑"/>
                <a:cs typeface="微软雅黑"/>
              </a:rPr>
              <a:t>个可</a:t>
            </a:r>
            <a:r>
              <a:rPr sz="1400" b="1" i="1" spc="-15" dirty="0">
                <a:latin typeface="微软雅黑"/>
                <a:cs typeface="微软雅黑"/>
              </a:rPr>
              <a:t>能</a:t>
            </a:r>
            <a:r>
              <a:rPr sz="1400" b="1" i="1" dirty="0">
                <a:latin typeface="微软雅黑"/>
                <a:cs typeface="微软雅黑"/>
              </a:rPr>
              <a:t>出现</a:t>
            </a:r>
            <a:r>
              <a:rPr sz="1400" b="1" i="1" spc="-15" dirty="0">
                <a:latin typeface="微软雅黑"/>
                <a:cs typeface="微软雅黑"/>
              </a:rPr>
              <a:t>字</a:t>
            </a:r>
            <a:r>
              <a:rPr sz="1400" b="1" i="1" dirty="0">
                <a:latin typeface="微软雅黑"/>
                <a:cs typeface="微软雅黑"/>
              </a:rPr>
              <a:t>符的</a:t>
            </a:r>
            <a:r>
              <a:rPr sz="1400" b="1" i="1" spc="-15" dirty="0">
                <a:latin typeface="微软雅黑"/>
                <a:cs typeface="微软雅黑"/>
              </a:rPr>
              <a:t>字</a:t>
            </a:r>
            <a:r>
              <a:rPr sz="1400" b="1" i="1" dirty="0">
                <a:latin typeface="微软雅黑"/>
                <a:cs typeface="微软雅黑"/>
              </a:rPr>
              <a:t>符表</a:t>
            </a:r>
            <a:endParaRPr sz="1400">
              <a:latin typeface="微软雅黑"/>
              <a:cs typeface="微软雅黑"/>
            </a:endParaRPr>
          </a:p>
          <a:p>
            <a:pPr marL="91440">
              <a:lnSpc>
                <a:spcPct val="100000"/>
              </a:lnSpc>
              <a:spcBef>
                <a:spcPts val="840"/>
              </a:spcBef>
            </a:pPr>
            <a:r>
              <a:rPr sz="1400" b="1" spc="5" dirty="0">
                <a:latin typeface="Arial"/>
                <a:cs typeface="Arial"/>
              </a:rPr>
              <a:t>//</a:t>
            </a:r>
            <a:r>
              <a:rPr sz="1400" b="1" i="1" dirty="0">
                <a:latin typeface="微软雅黑"/>
                <a:cs typeface="微软雅黑"/>
              </a:rPr>
              <a:t>输出：以字母</a:t>
            </a:r>
            <a:r>
              <a:rPr sz="1400" b="1" i="1" spc="-10" dirty="0">
                <a:latin typeface="微软雅黑"/>
                <a:cs typeface="微软雅黑"/>
              </a:rPr>
              <a:t>表</a:t>
            </a:r>
            <a:r>
              <a:rPr sz="1400" b="1" i="1" dirty="0">
                <a:latin typeface="微软雅黑"/>
                <a:cs typeface="微软雅黑"/>
              </a:rPr>
              <a:t>中字</a:t>
            </a:r>
            <a:r>
              <a:rPr sz="1400" b="1" i="1" spc="-10" dirty="0">
                <a:latin typeface="微软雅黑"/>
                <a:cs typeface="微软雅黑"/>
              </a:rPr>
              <a:t>符</a:t>
            </a:r>
            <a:r>
              <a:rPr sz="1400" b="1" i="1" dirty="0">
                <a:latin typeface="微软雅黑"/>
                <a:cs typeface="微软雅黑"/>
              </a:rPr>
              <a:t>为索</a:t>
            </a:r>
            <a:r>
              <a:rPr sz="1400" b="1" i="1" spc="-10" dirty="0">
                <a:latin typeface="微软雅黑"/>
                <a:cs typeface="微软雅黑"/>
              </a:rPr>
              <a:t>引</a:t>
            </a:r>
            <a:r>
              <a:rPr sz="1400" b="1" i="1" dirty="0">
                <a:latin typeface="微软雅黑"/>
                <a:cs typeface="微软雅黑"/>
              </a:rPr>
              <a:t>的数</a:t>
            </a:r>
            <a:r>
              <a:rPr sz="1400" b="1" i="1" spc="-35" dirty="0">
                <a:latin typeface="微软雅黑"/>
                <a:cs typeface="微软雅黑"/>
              </a:rPr>
              <a:t>组</a:t>
            </a:r>
            <a:r>
              <a:rPr sz="1400" b="1" spc="-5" dirty="0">
                <a:latin typeface="Arial"/>
                <a:cs typeface="Arial"/>
              </a:rPr>
              <a:t>table[0..size-1]</a:t>
            </a:r>
            <a:endParaRPr sz="1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05"/>
              </a:spcBef>
            </a:pPr>
            <a:r>
              <a:rPr sz="1600" b="1" i="1" spc="-5" dirty="0">
                <a:latin typeface="微软雅黑"/>
                <a:cs typeface="微软雅黑"/>
              </a:rPr>
              <a:t>把</a:t>
            </a:r>
            <a:r>
              <a:rPr sz="1600" b="1" spc="-30" dirty="0">
                <a:latin typeface="Arial"/>
                <a:cs typeface="Arial"/>
              </a:rPr>
              <a:t>Table</a:t>
            </a:r>
            <a:r>
              <a:rPr sz="1600" b="1" i="1" spc="-5" dirty="0">
                <a:latin typeface="微软雅黑"/>
                <a:cs typeface="微软雅黑"/>
              </a:rPr>
              <a:t>中的所有元素初始化为</a:t>
            </a:r>
            <a:r>
              <a:rPr sz="1600" b="1" spc="-5" dirty="0">
                <a:latin typeface="Arial"/>
                <a:cs typeface="Arial"/>
              </a:rPr>
              <a:t>m</a:t>
            </a:r>
            <a:r>
              <a:rPr sz="1600" b="1" i="1" spc="-5" dirty="0">
                <a:latin typeface="微软雅黑"/>
                <a:cs typeface="微软雅黑"/>
              </a:rPr>
              <a:t>；</a:t>
            </a:r>
            <a:endParaRPr sz="1600">
              <a:latin typeface="微软雅黑"/>
              <a:cs typeface="微软雅黑"/>
            </a:endParaRPr>
          </a:p>
          <a:p>
            <a:pPr marL="548640" marR="2677795" indent="-457834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for(j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0 to </a:t>
            </a:r>
            <a:r>
              <a:rPr sz="1600" b="1" spc="-10" dirty="0">
                <a:latin typeface="Arial"/>
                <a:cs typeface="Arial"/>
              </a:rPr>
              <a:t>m-2 </a:t>
            </a:r>
            <a:r>
              <a:rPr sz="1600" b="1" spc="-5" dirty="0">
                <a:latin typeface="Arial"/>
                <a:cs typeface="Arial"/>
              </a:rPr>
              <a:t>) </a:t>
            </a:r>
            <a:r>
              <a:rPr sz="1600" b="1" spc="-10" dirty="0">
                <a:latin typeface="Arial"/>
                <a:cs typeface="Arial"/>
              </a:rPr>
              <a:t>do  </a:t>
            </a:r>
            <a:r>
              <a:rPr sz="1600" b="1" spc="-15" dirty="0">
                <a:latin typeface="Arial"/>
                <a:cs typeface="Arial"/>
              </a:rPr>
              <a:t>Table[P[j]]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m-1-j;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return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Table;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448513"/>
            <a:ext cx="4938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50" dirty="0"/>
              <a:t> </a:t>
            </a:r>
            <a:r>
              <a:rPr spc="-5" dirty="0"/>
              <a:t>Horspool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594" y="1208435"/>
            <a:ext cx="3811904" cy="8388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Horspoo</a:t>
            </a:r>
            <a:r>
              <a:rPr sz="50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5000" spc="-15" dirty="0">
                <a:solidFill>
                  <a:srgbClr val="FFFFFF"/>
                </a:solidFill>
                <a:latin typeface="微软雅黑"/>
                <a:cs typeface="微软雅黑"/>
              </a:rPr>
              <a:t>算法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84484" y="4352290"/>
            <a:ext cx="23050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4607A"/>
                </a:solidFill>
                <a:latin typeface="Arial"/>
                <a:cs typeface="Arial"/>
              </a:rPr>
              <a:t>why?</a:t>
            </a:r>
            <a:r>
              <a:rPr sz="2600" spc="-7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4607A"/>
                </a:solidFill>
                <a:latin typeface="微软雅黑"/>
                <a:cs typeface="微软雅黑"/>
              </a:rPr>
              <a:t>习</a:t>
            </a:r>
            <a:r>
              <a:rPr sz="2600" spc="-5" dirty="0">
                <a:solidFill>
                  <a:srgbClr val="04607A"/>
                </a:solidFill>
                <a:latin typeface="微软雅黑"/>
                <a:cs typeface="微软雅黑"/>
              </a:rPr>
              <a:t>题</a:t>
            </a:r>
            <a:r>
              <a:rPr sz="2600" dirty="0">
                <a:solidFill>
                  <a:srgbClr val="04607A"/>
                </a:solidFill>
                <a:latin typeface="Arial"/>
                <a:cs typeface="Arial"/>
              </a:rPr>
              <a:t>7.2-4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065" y="4154398"/>
            <a:ext cx="4927600" cy="1215390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6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solidFill>
                  <a:srgbClr val="04607A"/>
                </a:solidFill>
                <a:latin typeface="Arial"/>
                <a:cs typeface="Arial"/>
              </a:rPr>
              <a:t>Horspool</a:t>
            </a:r>
            <a:r>
              <a:rPr sz="2600" dirty="0">
                <a:solidFill>
                  <a:srgbClr val="04607A"/>
                </a:solidFill>
                <a:latin typeface="微软雅黑"/>
                <a:cs typeface="微软雅黑"/>
              </a:rPr>
              <a:t>算法的</a:t>
            </a:r>
            <a:r>
              <a:rPr sz="2600" spc="-15" dirty="0">
                <a:solidFill>
                  <a:srgbClr val="04607A"/>
                </a:solidFill>
                <a:latin typeface="微软雅黑"/>
                <a:cs typeface="微软雅黑"/>
              </a:rPr>
              <a:t>最</a:t>
            </a:r>
            <a:r>
              <a:rPr sz="2600" dirty="0">
                <a:solidFill>
                  <a:srgbClr val="04607A"/>
                </a:solidFill>
                <a:latin typeface="微软雅黑"/>
                <a:cs typeface="微软雅黑"/>
              </a:rPr>
              <a:t>差效</a:t>
            </a:r>
            <a:r>
              <a:rPr sz="2600" spc="-10" dirty="0">
                <a:solidFill>
                  <a:srgbClr val="04607A"/>
                </a:solidFill>
                <a:latin typeface="微软雅黑"/>
                <a:cs typeface="微软雅黑"/>
              </a:rPr>
              <a:t>率</a:t>
            </a:r>
            <a:r>
              <a:rPr sz="2600" spc="-5" dirty="0">
                <a:solidFill>
                  <a:srgbClr val="04607A"/>
                </a:solidFill>
                <a:highlight>
                  <a:srgbClr val="FFFF00"/>
                </a:highlight>
                <a:latin typeface="Arial"/>
                <a:cs typeface="Arial"/>
              </a:rPr>
              <a:t>Θ(mn)</a:t>
            </a:r>
            <a:endParaRPr sz="26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6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微软雅黑"/>
                <a:cs typeface="微软雅黑"/>
              </a:rPr>
              <a:t>对于随机文本，它的效</a:t>
            </a:r>
            <a:r>
              <a:rPr sz="2600" spc="-15" dirty="0">
                <a:latin typeface="微软雅黑"/>
                <a:cs typeface="微软雅黑"/>
              </a:rPr>
              <a:t>率</a:t>
            </a:r>
            <a:r>
              <a:rPr sz="2600" spc="-25" dirty="0">
                <a:latin typeface="微软雅黑"/>
                <a:cs typeface="微软雅黑"/>
              </a:rPr>
              <a:t>为</a:t>
            </a:r>
            <a:r>
              <a:rPr sz="2600" dirty="0">
                <a:highlight>
                  <a:srgbClr val="FFFF00"/>
                </a:highlight>
                <a:latin typeface="Arial"/>
                <a:cs typeface="Arial"/>
              </a:rPr>
              <a:t>Θ(n)</a:t>
            </a:r>
          </a:p>
        </p:txBody>
      </p:sp>
      <p:sp>
        <p:nvSpPr>
          <p:cNvPr id="6" name="object 6"/>
          <p:cNvSpPr/>
          <p:nvPr/>
        </p:nvSpPr>
        <p:spPr>
          <a:xfrm>
            <a:off x="467868" y="1269491"/>
            <a:ext cx="8065008" cy="2644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28138" y="2782061"/>
            <a:ext cx="216535" cy="288290"/>
          </a:xfrm>
          <a:custGeom>
            <a:avLst/>
            <a:gdLst/>
            <a:ahLst/>
            <a:cxnLst/>
            <a:rect l="l" t="t" r="r" b="b"/>
            <a:pathLst>
              <a:path w="216535" h="288289">
                <a:moveTo>
                  <a:pt x="0" y="144017"/>
                </a:moveTo>
                <a:lnTo>
                  <a:pt x="8495" y="87975"/>
                </a:lnTo>
                <a:lnTo>
                  <a:pt x="31670" y="42195"/>
                </a:lnTo>
                <a:lnTo>
                  <a:pt x="66061" y="11322"/>
                </a:lnTo>
                <a:lnTo>
                  <a:pt x="108204" y="0"/>
                </a:lnTo>
                <a:lnTo>
                  <a:pt x="150346" y="11322"/>
                </a:lnTo>
                <a:lnTo>
                  <a:pt x="184737" y="42195"/>
                </a:lnTo>
                <a:lnTo>
                  <a:pt x="207912" y="87975"/>
                </a:lnTo>
                <a:lnTo>
                  <a:pt x="216407" y="144017"/>
                </a:lnTo>
                <a:lnTo>
                  <a:pt x="207912" y="200060"/>
                </a:lnTo>
                <a:lnTo>
                  <a:pt x="184737" y="245840"/>
                </a:lnTo>
                <a:lnTo>
                  <a:pt x="150346" y="276713"/>
                </a:lnTo>
                <a:lnTo>
                  <a:pt x="108204" y="288036"/>
                </a:lnTo>
                <a:lnTo>
                  <a:pt x="66061" y="276713"/>
                </a:lnTo>
                <a:lnTo>
                  <a:pt x="31670" y="245840"/>
                </a:lnTo>
                <a:lnTo>
                  <a:pt x="8495" y="20006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24455" y="1917192"/>
            <a:ext cx="617220" cy="868044"/>
          </a:xfrm>
          <a:custGeom>
            <a:avLst/>
            <a:gdLst/>
            <a:ahLst/>
            <a:cxnLst/>
            <a:rect l="l" t="t" r="r" b="b"/>
            <a:pathLst>
              <a:path w="617219" h="868044">
                <a:moveTo>
                  <a:pt x="49250" y="58497"/>
                </a:moveTo>
                <a:lnTo>
                  <a:pt x="38841" y="65868"/>
                </a:lnTo>
                <a:lnTo>
                  <a:pt x="606932" y="867791"/>
                </a:lnTo>
                <a:lnTo>
                  <a:pt x="617219" y="860425"/>
                </a:lnTo>
                <a:lnTo>
                  <a:pt x="49250" y="58497"/>
                </a:lnTo>
                <a:close/>
              </a:path>
              <a:path w="617219" h="868044">
                <a:moveTo>
                  <a:pt x="0" y="0"/>
                </a:moveTo>
                <a:lnTo>
                  <a:pt x="12954" y="84200"/>
                </a:lnTo>
                <a:lnTo>
                  <a:pt x="38841" y="65868"/>
                </a:lnTo>
                <a:lnTo>
                  <a:pt x="31495" y="55499"/>
                </a:lnTo>
                <a:lnTo>
                  <a:pt x="41910" y="48133"/>
                </a:lnTo>
                <a:lnTo>
                  <a:pt x="63885" y="48133"/>
                </a:lnTo>
                <a:lnTo>
                  <a:pt x="75183" y="40132"/>
                </a:lnTo>
                <a:lnTo>
                  <a:pt x="0" y="0"/>
                </a:lnTo>
                <a:close/>
              </a:path>
              <a:path w="617219" h="868044">
                <a:moveTo>
                  <a:pt x="41910" y="48133"/>
                </a:moveTo>
                <a:lnTo>
                  <a:pt x="31495" y="55499"/>
                </a:lnTo>
                <a:lnTo>
                  <a:pt x="38841" y="65868"/>
                </a:lnTo>
                <a:lnTo>
                  <a:pt x="49250" y="58497"/>
                </a:lnTo>
                <a:lnTo>
                  <a:pt x="41910" y="48133"/>
                </a:lnTo>
                <a:close/>
              </a:path>
              <a:path w="617219" h="868044">
                <a:moveTo>
                  <a:pt x="63885" y="48133"/>
                </a:moveTo>
                <a:lnTo>
                  <a:pt x="41910" y="48133"/>
                </a:lnTo>
                <a:lnTo>
                  <a:pt x="49250" y="58497"/>
                </a:lnTo>
                <a:lnTo>
                  <a:pt x="63885" y="48133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9782" y="2782061"/>
            <a:ext cx="216535" cy="288290"/>
          </a:xfrm>
          <a:custGeom>
            <a:avLst/>
            <a:gdLst/>
            <a:ahLst/>
            <a:cxnLst/>
            <a:rect l="l" t="t" r="r" b="b"/>
            <a:pathLst>
              <a:path w="216535" h="288289">
                <a:moveTo>
                  <a:pt x="0" y="144017"/>
                </a:moveTo>
                <a:lnTo>
                  <a:pt x="8495" y="87975"/>
                </a:lnTo>
                <a:lnTo>
                  <a:pt x="31670" y="42195"/>
                </a:lnTo>
                <a:lnTo>
                  <a:pt x="66061" y="11322"/>
                </a:lnTo>
                <a:lnTo>
                  <a:pt x="108203" y="0"/>
                </a:lnTo>
                <a:lnTo>
                  <a:pt x="150346" y="11322"/>
                </a:lnTo>
                <a:lnTo>
                  <a:pt x="184737" y="42195"/>
                </a:lnTo>
                <a:lnTo>
                  <a:pt x="207912" y="87975"/>
                </a:lnTo>
                <a:lnTo>
                  <a:pt x="216407" y="144017"/>
                </a:lnTo>
                <a:lnTo>
                  <a:pt x="207912" y="200060"/>
                </a:lnTo>
                <a:lnTo>
                  <a:pt x="184737" y="245840"/>
                </a:lnTo>
                <a:lnTo>
                  <a:pt x="150346" y="276713"/>
                </a:lnTo>
                <a:lnTo>
                  <a:pt x="108203" y="288036"/>
                </a:lnTo>
                <a:lnTo>
                  <a:pt x="66061" y="276713"/>
                </a:lnTo>
                <a:lnTo>
                  <a:pt x="31670" y="245840"/>
                </a:lnTo>
                <a:lnTo>
                  <a:pt x="8495" y="20006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50183" y="1952244"/>
            <a:ext cx="688975" cy="843915"/>
          </a:xfrm>
          <a:custGeom>
            <a:avLst/>
            <a:gdLst/>
            <a:ahLst/>
            <a:cxnLst/>
            <a:rect l="l" t="t" r="r" b="b"/>
            <a:pathLst>
              <a:path w="688975" h="843914">
                <a:moveTo>
                  <a:pt x="635714" y="55094"/>
                </a:moveTo>
                <a:lnTo>
                  <a:pt x="0" y="835659"/>
                </a:lnTo>
                <a:lnTo>
                  <a:pt x="9905" y="843788"/>
                </a:lnTo>
                <a:lnTo>
                  <a:pt x="645510" y="63078"/>
                </a:lnTo>
                <a:lnTo>
                  <a:pt x="635714" y="55094"/>
                </a:lnTo>
                <a:close/>
              </a:path>
              <a:path w="688975" h="843914">
                <a:moveTo>
                  <a:pt x="678643" y="45211"/>
                </a:moveTo>
                <a:lnTo>
                  <a:pt x="643763" y="45211"/>
                </a:lnTo>
                <a:lnTo>
                  <a:pt x="653541" y="53212"/>
                </a:lnTo>
                <a:lnTo>
                  <a:pt x="645510" y="63078"/>
                </a:lnTo>
                <a:lnTo>
                  <a:pt x="670178" y="83184"/>
                </a:lnTo>
                <a:lnTo>
                  <a:pt x="678643" y="45211"/>
                </a:lnTo>
                <a:close/>
              </a:path>
              <a:path w="688975" h="843914">
                <a:moveTo>
                  <a:pt x="643763" y="45211"/>
                </a:moveTo>
                <a:lnTo>
                  <a:pt x="635714" y="55094"/>
                </a:lnTo>
                <a:lnTo>
                  <a:pt x="645510" y="63078"/>
                </a:lnTo>
                <a:lnTo>
                  <a:pt x="653541" y="53212"/>
                </a:lnTo>
                <a:lnTo>
                  <a:pt x="643763" y="45211"/>
                </a:lnTo>
                <a:close/>
              </a:path>
              <a:path w="688975" h="843914">
                <a:moveTo>
                  <a:pt x="688720" y="0"/>
                </a:moveTo>
                <a:lnTo>
                  <a:pt x="611124" y="35051"/>
                </a:lnTo>
                <a:lnTo>
                  <a:pt x="635714" y="55094"/>
                </a:lnTo>
                <a:lnTo>
                  <a:pt x="643763" y="45211"/>
                </a:lnTo>
                <a:lnTo>
                  <a:pt x="678643" y="45211"/>
                </a:lnTo>
                <a:lnTo>
                  <a:pt x="688720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8673" y="2800350"/>
            <a:ext cx="215265" cy="288290"/>
          </a:xfrm>
          <a:custGeom>
            <a:avLst/>
            <a:gdLst/>
            <a:ahLst/>
            <a:cxnLst/>
            <a:rect l="l" t="t" r="r" b="b"/>
            <a:pathLst>
              <a:path w="215264" h="288289">
                <a:moveTo>
                  <a:pt x="0" y="144017"/>
                </a:moveTo>
                <a:lnTo>
                  <a:pt x="8447" y="87975"/>
                </a:lnTo>
                <a:lnTo>
                  <a:pt x="31480" y="42195"/>
                </a:lnTo>
                <a:lnTo>
                  <a:pt x="65633" y="11322"/>
                </a:lnTo>
                <a:lnTo>
                  <a:pt x="107441" y="0"/>
                </a:lnTo>
                <a:lnTo>
                  <a:pt x="149250" y="11322"/>
                </a:lnTo>
                <a:lnTo>
                  <a:pt x="183403" y="42195"/>
                </a:lnTo>
                <a:lnTo>
                  <a:pt x="206436" y="87975"/>
                </a:lnTo>
                <a:lnTo>
                  <a:pt x="214884" y="144017"/>
                </a:lnTo>
                <a:lnTo>
                  <a:pt x="206436" y="200060"/>
                </a:lnTo>
                <a:lnTo>
                  <a:pt x="183403" y="245840"/>
                </a:lnTo>
                <a:lnTo>
                  <a:pt x="149250" y="276713"/>
                </a:lnTo>
                <a:lnTo>
                  <a:pt x="107441" y="288036"/>
                </a:lnTo>
                <a:lnTo>
                  <a:pt x="65633" y="276713"/>
                </a:lnTo>
                <a:lnTo>
                  <a:pt x="31480" y="245840"/>
                </a:lnTo>
                <a:lnTo>
                  <a:pt x="8447" y="20006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31234" y="1924557"/>
            <a:ext cx="4107815" cy="892175"/>
          </a:xfrm>
          <a:custGeom>
            <a:avLst/>
            <a:gdLst/>
            <a:ahLst/>
            <a:cxnLst/>
            <a:rect l="l" t="t" r="r" b="b"/>
            <a:pathLst>
              <a:path w="4107815" h="892175">
                <a:moveTo>
                  <a:pt x="4031829" y="31074"/>
                </a:moveTo>
                <a:lnTo>
                  <a:pt x="0" y="879347"/>
                </a:lnTo>
                <a:lnTo>
                  <a:pt x="2539" y="891666"/>
                </a:lnTo>
                <a:lnTo>
                  <a:pt x="4034454" y="43502"/>
                </a:lnTo>
                <a:lnTo>
                  <a:pt x="4031829" y="31074"/>
                </a:lnTo>
                <a:close/>
              </a:path>
              <a:path w="4107815" h="892175">
                <a:moveTo>
                  <a:pt x="4099053" y="28447"/>
                </a:moveTo>
                <a:lnTo>
                  <a:pt x="4044315" y="28447"/>
                </a:lnTo>
                <a:lnTo>
                  <a:pt x="4046855" y="40893"/>
                </a:lnTo>
                <a:lnTo>
                  <a:pt x="4034454" y="43502"/>
                </a:lnTo>
                <a:lnTo>
                  <a:pt x="4041013" y="74549"/>
                </a:lnTo>
                <a:lnTo>
                  <a:pt x="4099053" y="28447"/>
                </a:lnTo>
                <a:close/>
              </a:path>
              <a:path w="4107815" h="892175">
                <a:moveTo>
                  <a:pt x="4044315" y="28447"/>
                </a:moveTo>
                <a:lnTo>
                  <a:pt x="4031829" y="31074"/>
                </a:lnTo>
                <a:lnTo>
                  <a:pt x="4034454" y="43502"/>
                </a:lnTo>
                <a:lnTo>
                  <a:pt x="4046855" y="40893"/>
                </a:lnTo>
                <a:lnTo>
                  <a:pt x="4044315" y="28447"/>
                </a:lnTo>
                <a:close/>
              </a:path>
              <a:path w="4107815" h="892175">
                <a:moveTo>
                  <a:pt x="4025265" y="0"/>
                </a:moveTo>
                <a:lnTo>
                  <a:pt x="4031829" y="31074"/>
                </a:lnTo>
                <a:lnTo>
                  <a:pt x="4044315" y="28447"/>
                </a:lnTo>
                <a:lnTo>
                  <a:pt x="4099053" y="28447"/>
                </a:lnTo>
                <a:lnTo>
                  <a:pt x="4107688" y="21589"/>
                </a:lnTo>
                <a:lnTo>
                  <a:pt x="4025265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41797" y="2782061"/>
            <a:ext cx="216535" cy="288290"/>
          </a:xfrm>
          <a:custGeom>
            <a:avLst/>
            <a:gdLst/>
            <a:ahLst/>
            <a:cxnLst/>
            <a:rect l="l" t="t" r="r" b="b"/>
            <a:pathLst>
              <a:path w="216535" h="288289">
                <a:moveTo>
                  <a:pt x="0" y="144017"/>
                </a:moveTo>
                <a:lnTo>
                  <a:pt x="8495" y="87975"/>
                </a:lnTo>
                <a:lnTo>
                  <a:pt x="31670" y="42195"/>
                </a:lnTo>
                <a:lnTo>
                  <a:pt x="66061" y="11322"/>
                </a:lnTo>
                <a:lnTo>
                  <a:pt x="108203" y="0"/>
                </a:lnTo>
                <a:lnTo>
                  <a:pt x="150346" y="11322"/>
                </a:lnTo>
                <a:lnTo>
                  <a:pt x="184737" y="42195"/>
                </a:lnTo>
                <a:lnTo>
                  <a:pt x="207912" y="87975"/>
                </a:lnTo>
                <a:lnTo>
                  <a:pt x="216407" y="144017"/>
                </a:lnTo>
                <a:lnTo>
                  <a:pt x="207912" y="200060"/>
                </a:lnTo>
                <a:lnTo>
                  <a:pt x="184737" y="245840"/>
                </a:lnTo>
                <a:lnTo>
                  <a:pt x="150346" y="276713"/>
                </a:lnTo>
                <a:lnTo>
                  <a:pt x="108203" y="288036"/>
                </a:lnTo>
                <a:lnTo>
                  <a:pt x="66061" y="276713"/>
                </a:lnTo>
                <a:lnTo>
                  <a:pt x="31670" y="245840"/>
                </a:lnTo>
                <a:lnTo>
                  <a:pt x="8495" y="200060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85872" y="1853438"/>
            <a:ext cx="2623185" cy="946150"/>
          </a:xfrm>
          <a:custGeom>
            <a:avLst/>
            <a:gdLst/>
            <a:ahLst/>
            <a:cxnLst/>
            <a:rect l="l" t="t" r="r" b="b"/>
            <a:pathLst>
              <a:path w="2623185" h="946150">
                <a:moveTo>
                  <a:pt x="73945" y="29899"/>
                </a:moveTo>
                <a:lnTo>
                  <a:pt x="69704" y="41820"/>
                </a:lnTo>
                <a:lnTo>
                  <a:pt x="2618358" y="945896"/>
                </a:lnTo>
                <a:lnTo>
                  <a:pt x="2622677" y="933958"/>
                </a:lnTo>
                <a:lnTo>
                  <a:pt x="73945" y="29899"/>
                </a:lnTo>
                <a:close/>
              </a:path>
              <a:path w="2623185" h="946150">
                <a:moveTo>
                  <a:pt x="84581" y="0"/>
                </a:moveTo>
                <a:lnTo>
                  <a:pt x="0" y="10413"/>
                </a:lnTo>
                <a:lnTo>
                  <a:pt x="59054" y="71754"/>
                </a:lnTo>
                <a:lnTo>
                  <a:pt x="69704" y="41820"/>
                </a:lnTo>
                <a:lnTo>
                  <a:pt x="57784" y="37591"/>
                </a:lnTo>
                <a:lnTo>
                  <a:pt x="61975" y="25653"/>
                </a:lnTo>
                <a:lnTo>
                  <a:pt x="75455" y="25653"/>
                </a:lnTo>
                <a:lnTo>
                  <a:pt x="84581" y="0"/>
                </a:lnTo>
                <a:close/>
              </a:path>
              <a:path w="2623185" h="946150">
                <a:moveTo>
                  <a:pt x="61975" y="25653"/>
                </a:moveTo>
                <a:lnTo>
                  <a:pt x="57784" y="37591"/>
                </a:lnTo>
                <a:lnTo>
                  <a:pt x="69704" y="41820"/>
                </a:lnTo>
                <a:lnTo>
                  <a:pt x="73945" y="29899"/>
                </a:lnTo>
                <a:lnTo>
                  <a:pt x="61975" y="25653"/>
                </a:lnTo>
                <a:close/>
              </a:path>
              <a:path w="2623185" h="946150">
                <a:moveTo>
                  <a:pt x="75455" y="25653"/>
                </a:moveTo>
                <a:lnTo>
                  <a:pt x="61975" y="25653"/>
                </a:lnTo>
                <a:lnTo>
                  <a:pt x="73945" y="29899"/>
                </a:lnTo>
                <a:lnTo>
                  <a:pt x="75455" y="25653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8997" y="2777489"/>
            <a:ext cx="216535" cy="288290"/>
          </a:xfrm>
          <a:custGeom>
            <a:avLst/>
            <a:gdLst/>
            <a:ahLst/>
            <a:cxnLst/>
            <a:rect l="l" t="t" r="r" b="b"/>
            <a:pathLst>
              <a:path w="216535" h="288289">
                <a:moveTo>
                  <a:pt x="0" y="144018"/>
                </a:moveTo>
                <a:lnTo>
                  <a:pt x="8495" y="87975"/>
                </a:lnTo>
                <a:lnTo>
                  <a:pt x="31670" y="42195"/>
                </a:lnTo>
                <a:lnTo>
                  <a:pt x="66061" y="11322"/>
                </a:lnTo>
                <a:lnTo>
                  <a:pt x="108203" y="0"/>
                </a:lnTo>
                <a:lnTo>
                  <a:pt x="150346" y="11322"/>
                </a:lnTo>
                <a:lnTo>
                  <a:pt x="184737" y="42195"/>
                </a:lnTo>
                <a:lnTo>
                  <a:pt x="207912" y="87975"/>
                </a:lnTo>
                <a:lnTo>
                  <a:pt x="216407" y="144018"/>
                </a:lnTo>
                <a:lnTo>
                  <a:pt x="207912" y="200060"/>
                </a:lnTo>
                <a:lnTo>
                  <a:pt x="184737" y="245840"/>
                </a:lnTo>
                <a:lnTo>
                  <a:pt x="150346" y="276713"/>
                </a:lnTo>
                <a:lnTo>
                  <a:pt x="108203" y="288036"/>
                </a:lnTo>
                <a:lnTo>
                  <a:pt x="66061" y="276713"/>
                </a:lnTo>
                <a:lnTo>
                  <a:pt x="31670" y="245840"/>
                </a:lnTo>
                <a:lnTo>
                  <a:pt x="8495" y="200060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58383" y="1937004"/>
            <a:ext cx="346710" cy="854710"/>
          </a:xfrm>
          <a:custGeom>
            <a:avLst/>
            <a:gdLst/>
            <a:ahLst/>
            <a:cxnLst/>
            <a:rect l="l" t="t" r="r" b="b"/>
            <a:pathLst>
              <a:path w="346710" h="854710">
                <a:moveTo>
                  <a:pt x="305017" y="68696"/>
                </a:moveTo>
                <a:lnTo>
                  <a:pt x="0" y="849630"/>
                </a:lnTo>
                <a:lnTo>
                  <a:pt x="11937" y="854201"/>
                </a:lnTo>
                <a:lnTo>
                  <a:pt x="316815" y="73305"/>
                </a:lnTo>
                <a:lnTo>
                  <a:pt x="305017" y="68696"/>
                </a:lnTo>
                <a:close/>
              </a:path>
              <a:path w="346710" h="854710">
                <a:moveTo>
                  <a:pt x="343777" y="56896"/>
                </a:moveTo>
                <a:lnTo>
                  <a:pt x="309625" y="56896"/>
                </a:lnTo>
                <a:lnTo>
                  <a:pt x="321437" y="61468"/>
                </a:lnTo>
                <a:lnTo>
                  <a:pt x="316815" y="73305"/>
                </a:lnTo>
                <a:lnTo>
                  <a:pt x="346328" y="84836"/>
                </a:lnTo>
                <a:lnTo>
                  <a:pt x="343777" y="56896"/>
                </a:lnTo>
                <a:close/>
              </a:path>
              <a:path w="346710" h="854710">
                <a:moveTo>
                  <a:pt x="309625" y="56896"/>
                </a:moveTo>
                <a:lnTo>
                  <a:pt x="305017" y="68696"/>
                </a:lnTo>
                <a:lnTo>
                  <a:pt x="316815" y="73305"/>
                </a:lnTo>
                <a:lnTo>
                  <a:pt x="321437" y="61468"/>
                </a:lnTo>
                <a:lnTo>
                  <a:pt x="309625" y="56896"/>
                </a:lnTo>
                <a:close/>
              </a:path>
              <a:path w="346710" h="854710">
                <a:moveTo>
                  <a:pt x="338581" y="0"/>
                </a:moveTo>
                <a:lnTo>
                  <a:pt x="275463" y="57150"/>
                </a:lnTo>
                <a:lnTo>
                  <a:pt x="305017" y="68696"/>
                </a:lnTo>
                <a:lnTo>
                  <a:pt x="309625" y="56896"/>
                </a:lnTo>
                <a:lnTo>
                  <a:pt x="343777" y="56896"/>
                </a:lnTo>
                <a:lnTo>
                  <a:pt x="338581" y="0"/>
                </a:lnTo>
                <a:close/>
              </a:path>
            </a:pathLst>
          </a:custGeom>
          <a:solidFill>
            <a:srgbClr val="096CC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30148"/>
            <a:ext cx="42284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P202</a:t>
            </a:r>
            <a:r>
              <a:rPr spc="-55" dirty="0"/>
              <a:t> </a:t>
            </a:r>
            <a:r>
              <a:rPr i="1" dirty="0">
                <a:latin typeface="微软雅黑"/>
                <a:cs typeface="微软雅黑"/>
              </a:rPr>
              <a:t>习题</a:t>
            </a:r>
            <a:r>
              <a:rPr spc="-5" dirty="0"/>
              <a:t>7.2-4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42" y="1148562"/>
            <a:ext cx="8121015" cy="409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685">
              <a:lnSpc>
                <a:spcPct val="150000"/>
              </a:lnSpc>
              <a:spcBef>
                <a:spcPts val="100"/>
              </a:spcBef>
              <a:buFont typeface="Arial"/>
              <a:buAutoNum type="arabicPeriod" startAt="4"/>
              <a:tabLst>
                <a:tab pos="463550" algn="l"/>
                <a:tab pos="464184" algn="l"/>
              </a:tabLst>
            </a:pPr>
            <a:r>
              <a:rPr sz="2600" spc="80" dirty="0">
                <a:latin typeface="微软雅黑"/>
                <a:cs typeface="微软雅黑"/>
              </a:rPr>
              <a:t>用</a:t>
            </a:r>
            <a:r>
              <a:rPr sz="2600" spc="10" dirty="0">
                <a:latin typeface="Arial"/>
                <a:cs typeface="Arial"/>
              </a:rPr>
              <a:t>Horspool</a:t>
            </a:r>
            <a:r>
              <a:rPr sz="2600" spc="70" dirty="0">
                <a:latin typeface="微软雅黑"/>
                <a:cs typeface="微软雅黑"/>
              </a:rPr>
              <a:t>算法</a:t>
            </a:r>
            <a:r>
              <a:rPr sz="2600" spc="80" dirty="0">
                <a:latin typeface="微软雅黑"/>
                <a:cs typeface="微软雅黑"/>
              </a:rPr>
              <a:t>在</a:t>
            </a:r>
            <a:r>
              <a:rPr sz="2600" spc="70" dirty="0">
                <a:latin typeface="微软雅黑"/>
                <a:cs typeface="微软雅黑"/>
              </a:rPr>
              <a:t>一个长</a:t>
            </a:r>
            <a:r>
              <a:rPr sz="2600" spc="80" dirty="0">
                <a:latin typeface="微软雅黑"/>
                <a:cs typeface="微软雅黑"/>
              </a:rPr>
              <a:t>度</a:t>
            </a:r>
            <a:r>
              <a:rPr sz="2600" spc="85" dirty="0">
                <a:latin typeface="微软雅黑"/>
                <a:cs typeface="微软雅黑"/>
              </a:rPr>
              <a:t>为</a:t>
            </a:r>
            <a:r>
              <a:rPr sz="2600" spc="85" dirty="0">
                <a:latin typeface="Arial"/>
                <a:cs typeface="Arial"/>
              </a:rPr>
              <a:t>n</a:t>
            </a:r>
            <a:r>
              <a:rPr sz="2600" spc="70" dirty="0">
                <a:latin typeface="微软雅黑"/>
                <a:cs typeface="微软雅黑"/>
              </a:rPr>
              <a:t>的文</a:t>
            </a:r>
            <a:r>
              <a:rPr sz="2600" spc="80" dirty="0">
                <a:latin typeface="微软雅黑"/>
                <a:cs typeface="微软雅黑"/>
              </a:rPr>
              <a:t>本</a:t>
            </a:r>
            <a:r>
              <a:rPr sz="2600" spc="70" dirty="0">
                <a:latin typeface="微软雅黑"/>
                <a:cs typeface="微软雅黑"/>
              </a:rPr>
              <a:t>中查找</a:t>
            </a:r>
            <a:r>
              <a:rPr sz="2600" spc="80" dirty="0">
                <a:latin typeface="微软雅黑"/>
                <a:cs typeface="微软雅黑"/>
              </a:rPr>
              <a:t>一个</a:t>
            </a:r>
            <a:r>
              <a:rPr sz="2600" dirty="0">
                <a:latin typeface="微软雅黑"/>
                <a:cs typeface="微软雅黑"/>
              </a:rPr>
              <a:t>长 度为</a:t>
            </a:r>
            <a:r>
              <a:rPr sz="2600" dirty="0">
                <a:latin typeface="Arial"/>
                <a:cs typeface="Arial"/>
              </a:rPr>
              <a:t>m</a:t>
            </a:r>
            <a:r>
              <a:rPr sz="2600" dirty="0">
                <a:latin typeface="微软雅黑"/>
                <a:cs typeface="微软雅黑"/>
              </a:rPr>
              <a:t>的模式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dirty="0">
                <a:latin typeface="微软雅黑"/>
                <a:cs typeface="微软雅黑"/>
              </a:rPr>
              <a:t>请分别给</a:t>
            </a:r>
            <a:r>
              <a:rPr sz="2600" spc="-15" dirty="0">
                <a:latin typeface="微软雅黑"/>
                <a:cs typeface="微软雅黑"/>
              </a:rPr>
              <a:t>出</a:t>
            </a:r>
            <a:r>
              <a:rPr sz="2600" dirty="0">
                <a:latin typeface="微软雅黑"/>
                <a:cs typeface="微软雅黑"/>
              </a:rPr>
              <a:t>下面</a:t>
            </a:r>
            <a:r>
              <a:rPr sz="2600" spc="-15" dirty="0">
                <a:latin typeface="微软雅黑"/>
                <a:cs typeface="微软雅黑"/>
              </a:rPr>
              <a:t>两</a:t>
            </a:r>
            <a:r>
              <a:rPr sz="2600" dirty="0">
                <a:latin typeface="微软雅黑"/>
                <a:cs typeface="微软雅黑"/>
              </a:rPr>
              <a:t>种例</a:t>
            </a:r>
            <a:r>
              <a:rPr sz="2600" spc="-5" dirty="0">
                <a:latin typeface="微软雅黑"/>
                <a:cs typeface="微软雅黑"/>
              </a:rPr>
              <a:t>子</a:t>
            </a:r>
            <a:r>
              <a:rPr sz="2600" dirty="0">
                <a:latin typeface="Arial"/>
                <a:cs typeface="Arial"/>
              </a:rPr>
              <a:t>.</a:t>
            </a:r>
          </a:p>
          <a:p>
            <a:pPr marL="196850">
              <a:lnSpc>
                <a:spcPct val="100000"/>
              </a:lnSpc>
              <a:spcBef>
                <a:spcPts val="1560"/>
              </a:spcBef>
              <a:tabLst>
                <a:tab pos="2254885" algn="l"/>
              </a:tabLst>
            </a:pPr>
            <a:r>
              <a:rPr sz="2600" dirty="0">
                <a:latin typeface="Arial"/>
                <a:cs typeface="Arial"/>
              </a:rPr>
              <a:t>a.</a:t>
            </a:r>
            <a:r>
              <a:rPr sz="2600" dirty="0">
                <a:latin typeface="微软雅黑"/>
                <a:cs typeface="微软雅黑"/>
              </a:rPr>
              <a:t>最差输</a:t>
            </a:r>
            <a:r>
              <a:rPr sz="2600" spc="5" dirty="0">
                <a:latin typeface="微软雅黑"/>
                <a:cs typeface="微软雅黑"/>
              </a:rPr>
              <a:t>入	</a:t>
            </a:r>
            <a:r>
              <a:rPr sz="2600" dirty="0">
                <a:latin typeface="Arial"/>
                <a:cs typeface="Arial"/>
              </a:rPr>
              <a:t>b.</a:t>
            </a:r>
            <a:r>
              <a:rPr sz="2600" dirty="0">
                <a:latin typeface="微软雅黑"/>
                <a:cs typeface="微软雅黑"/>
              </a:rPr>
              <a:t>最优输入</a:t>
            </a:r>
          </a:p>
          <a:p>
            <a:pPr marL="620395" indent="-429259">
              <a:lnSpc>
                <a:spcPct val="100000"/>
              </a:lnSpc>
              <a:spcBef>
                <a:spcPts val="2185"/>
              </a:spcBef>
              <a:buFont typeface="Arial"/>
              <a:buAutoNum type="alphaLcPeriod"/>
              <a:tabLst>
                <a:tab pos="620395" algn="l"/>
                <a:tab pos="621030" algn="l"/>
              </a:tabLst>
            </a:pPr>
            <a:r>
              <a:rPr sz="2400" b="1" i="1" spc="80" dirty="0">
                <a:latin typeface="微软雅黑"/>
                <a:cs typeface="微软雅黑"/>
              </a:rPr>
              <a:t>在</a:t>
            </a:r>
            <a:r>
              <a:rPr sz="2400" b="1" spc="80" dirty="0">
                <a:latin typeface="Arial"/>
                <a:cs typeface="Arial"/>
              </a:rPr>
              <a:t>n</a:t>
            </a:r>
            <a:r>
              <a:rPr sz="2400" b="1" i="1" spc="80" dirty="0">
                <a:latin typeface="微软雅黑"/>
                <a:cs typeface="微软雅黑"/>
              </a:rPr>
              <a:t>个</a:t>
            </a:r>
            <a:r>
              <a:rPr sz="2400" b="1" i="1" spc="85" dirty="0">
                <a:latin typeface="微软雅黑"/>
                <a:cs typeface="微软雅黑"/>
              </a:rPr>
              <a:t>“</a:t>
            </a:r>
            <a:r>
              <a:rPr sz="2400" b="1" spc="85" dirty="0">
                <a:latin typeface="Arial"/>
                <a:cs typeface="Arial"/>
              </a:rPr>
              <a:t>0</a:t>
            </a:r>
            <a:r>
              <a:rPr sz="2400" b="1" i="1" spc="85" dirty="0">
                <a:latin typeface="微软雅黑"/>
                <a:cs typeface="微软雅黑"/>
              </a:rPr>
              <a:t>”</a:t>
            </a:r>
            <a:r>
              <a:rPr sz="2400" b="1" i="1" spc="75" dirty="0">
                <a:latin typeface="微软雅黑"/>
                <a:cs typeface="微软雅黑"/>
              </a:rPr>
              <a:t>组成</a:t>
            </a:r>
            <a:r>
              <a:rPr sz="2400" b="1" i="1" spc="90" dirty="0">
                <a:latin typeface="微软雅黑"/>
                <a:cs typeface="微软雅黑"/>
              </a:rPr>
              <a:t>的</a:t>
            </a:r>
            <a:r>
              <a:rPr sz="2400" b="1" i="1" spc="75" dirty="0">
                <a:latin typeface="微软雅黑"/>
                <a:cs typeface="微软雅黑"/>
              </a:rPr>
              <a:t>文本中</a:t>
            </a:r>
            <a:r>
              <a:rPr sz="2400" b="1" i="1" spc="90" dirty="0">
                <a:latin typeface="微软雅黑"/>
                <a:cs typeface="微软雅黑"/>
              </a:rPr>
              <a:t>查</a:t>
            </a:r>
            <a:r>
              <a:rPr sz="2400" b="1" i="1" spc="100" dirty="0">
                <a:latin typeface="微软雅黑"/>
                <a:cs typeface="微软雅黑"/>
              </a:rPr>
              <a:t>找</a:t>
            </a:r>
            <a:r>
              <a:rPr sz="2400" b="1" i="1" spc="40" dirty="0">
                <a:latin typeface="微软雅黑"/>
                <a:cs typeface="微软雅黑"/>
              </a:rPr>
              <a:t>“</a:t>
            </a:r>
            <a:r>
              <a:rPr sz="2400" b="1" spc="40" dirty="0">
                <a:latin typeface="Arial"/>
                <a:cs typeface="Arial"/>
              </a:rPr>
              <a:t>100…0</a:t>
            </a:r>
            <a:r>
              <a:rPr sz="2400" b="1" i="1" spc="40" dirty="0">
                <a:latin typeface="微软雅黑"/>
                <a:cs typeface="微软雅黑"/>
              </a:rPr>
              <a:t>”</a:t>
            </a:r>
            <a:r>
              <a:rPr sz="2400" b="1" spc="40" dirty="0">
                <a:latin typeface="Arial"/>
                <a:cs typeface="Arial"/>
              </a:rPr>
              <a:t>(</a:t>
            </a:r>
            <a:r>
              <a:rPr sz="2400" b="1" i="1" spc="80" dirty="0">
                <a:latin typeface="微软雅黑"/>
                <a:cs typeface="微软雅黑"/>
              </a:rPr>
              <a:t>长度</a:t>
            </a:r>
            <a:r>
              <a:rPr sz="2400" b="1" i="1" spc="90" dirty="0">
                <a:latin typeface="微软雅黑"/>
                <a:cs typeface="微软雅黑"/>
              </a:rPr>
              <a:t>为</a:t>
            </a:r>
            <a:r>
              <a:rPr sz="2400" b="1" spc="-5" dirty="0">
                <a:latin typeface="Arial"/>
                <a:cs typeface="Arial"/>
              </a:rPr>
              <a:t>m),</a:t>
            </a:r>
            <a:endParaRPr sz="2400" dirty="0">
              <a:latin typeface="Arial"/>
              <a:cs typeface="Arial"/>
            </a:endParaRPr>
          </a:p>
          <a:p>
            <a:pPr marL="534670">
              <a:lnSpc>
                <a:spcPct val="100000"/>
              </a:lnSpc>
              <a:spcBef>
                <a:spcPts val="1445"/>
              </a:spcBef>
            </a:pPr>
            <a:r>
              <a:rPr sz="2400" b="1" i="1" dirty="0">
                <a:latin typeface="微软雅黑"/>
                <a:cs typeface="微软雅黑"/>
              </a:rPr>
              <a:t>查找次数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C(worst)=m(n-m+1)</a:t>
            </a:r>
            <a:endParaRPr sz="2400" dirty="0">
              <a:latin typeface="Arial"/>
              <a:cs typeface="Arial"/>
            </a:endParaRPr>
          </a:p>
          <a:p>
            <a:pPr marL="534670" marR="181610" indent="-342900">
              <a:lnSpc>
                <a:spcPts val="4320"/>
              </a:lnSpc>
              <a:spcBef>
                <a:spcPts val="380"/>
              </a:spcBef>
              <a:buFont typeface="Arial"/>
              <a:buAutoNum type="alphaLcPeriod" startAt="2"/>
              <a:tabLst>
                <a:tab pos="617220" algn="l"/>
                <a:tab pos="617855" algn="l"/>
              </a:tabLst>
            </a:pPr>
            <a:r>
              <a:rPr dirty="0"/>
              <a:t>	</a:t>
            </a:r>
            <a:r>
              <a:rPr sz="2400" b="1" i="1" spc="10" dirty="0">
                <a:latin typeface="微软雅黑"/>
                <a:cs typeface="微软雅黑"/>
              </a:rPr>
              <a:t>在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i="1" spc="10" dirty="0">
                <a:latin typeface="微软雅黑"/>
                <a:cs typeface="微软雅黑"/>
              </a:rPr>
              <a:t>个</a:t>
            </a:r>
            <a:r>
              <a:rPr sz="2400" b="1" i="1" dirty="0">
                <a:latin typeface="微软雅黑"/>
                <a:cs typeface="微软雅黑"/>
              </a:rPr>
              <a:t>“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i="1" spc="10" dirty="0">
                <a:latin typeface="微软雅黑"/>
                <a:cs typeface="微软雅黑"/>
              </a:rPr>
              <a:t>”组成的文本中查</a:t>
            </a:r>
            <a:r>
              <a:rPr sz="2400" b="1" i="1" dirty="0">
                <a:latin typeface="微软雅黑"/>
                <a:cs typeface="微软雅黑"/>
              </a:rPr>
              <a:t>找</a:t>
            </a:r>
            <a:r>
              <a:rPr sz="2400" b="1" i="1" spc="15" dirty="0">
                <a:latin typeface="微软雅黑"/>
                <a:cs typeface="微软雅黑"/>
              </a:rPr>
              <a:t>由</a:t>
            </a:r>
            <a:r>
              <a:rPr sz="2400" b="1" spc="5" dirty="0">
                <a:latin typeface="Arial"/>
                <a:cs typeface="Arial"/>
              </a:rPr>
              <a:t>m</a:t>
            </a:r>
            <a:r>
              <a:rPr sz="2400" b="1" i="1" spc="10" dirty="0">
                <a:latin typeface="微软雅黑"/>
                <a:cs typeface="微软雅黑"/>
              </a:rPr>
              <a:t>个“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i="1" spc="10" dirty="0">
                <a:latin typeface="微软雅黑"/>
                <a:cs typeface="微软雅黑"/>
              </a:rPr>
              <a:t>”</a:t>
            </a:r>
            <a:r>
              <a:rPr sz="2400" b="1" i="1" spc="5" dirty="0">
                <a:latin typeface="微软雅黑"/>
                <a:cs typeface="微软雅黑"/>
              </a:rPr>
              <a:t>组成的</a:t>
            </a:r>
            <a:r>
              <a:rPr sz="2400" b="1" i="1" dirty="0">
                <a:latin typeface="微软雅黑"/>
                <a:cs typeface="微软雅黑"/>
              </a:rPr>
              <a:t>模</a:t>
            </a:r>
            <a:r>
              <a:rPr sz="2400" b="1" i="1" spc="20" dirty="0">
                <a:latin typeface="微软雅黑"/>
                <a:cs typeface="微软雅黑"/>
              </a:rPr>
              <a:t>式</a:t>
            </a:r>
            <a:r>
              <a:rPr sz="2400" b="1" dirty="0">
                <a:latin typeface="Arial"/>
                <a:cs typeface="Arial"/>
              </a:rPr>
              <a:t>, </a:t>
            </a:r>
            <a:r>
              <a:rPr sz="2400" b="1" i="1" dirty="0">
                <a:latin typeface="微软雅黑"/>
                <a:cs typeface="微软雅黑"/>
              </a:rPr>
              <a:t>查找次数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C(best)=m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7.2</a:t>
            </a:r>
            <a:r>
              <a:rPr spc="-25" dirty="0"/>
              <a:t> </a:t>
            </a: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364" y="895140"/>
            <a:ext cx="8216289" cy="136210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97815" marR="17780" indent="-273050">
              <a:lnSpc>
                <a:spcPct val="112700"/>
              </a:lnSpc>
              <a:spcBef>
                <a:spcPts val="1085"/>
              </a:spcBef>
              <a:buClr>
                <a:srgbClr val="0AD0D9"/>
              </a:buClr>
              <a:buSzPct val="93181"/>
              <a:buFont typeface="Wingdings 2"/>
              <a:buChar char=""/>
              <a:tabLst>
                <a:tab pos="298450" algn="l"/>
              </a:tabLst>
            </a:pPr>
            <a:r>
              <a:rPr sz="2200" b="1" i="1" spc="-5" dirty="0">
                <a:latin typeface="微软雅黑"/>
                <a:cs typeface="微软雅黑"/>
              </a:rPr>
              <a:t>如果</a:t>
            </a:r>
            <a:r>
              <a:rPr sz="2200" b="1" i="1" spc="-5" dirty="0">
                <a:solidFill>
                  <a:srgbClr val="FF0000"/>
                </a:solidFill>
                <a:latin typeface="微软雅黑"/>
                <a:cs typeface="微软雅黑"/>
              </a:rPr>
              <a:t>在遇到一个不匹</a:t>
            </a:r>
            <a:r>
              <a:rPr sz="2200" b="1" i="1" spc="-1530" dirty="0">
                <a:solidFill>
                  <a:srgbClr val="FF0000"/>
                </a:solidFill>
                <a:latin typeface="微软雅黑"/>
                <a:cs typeface="微软雅黑"/>
              </a:rPr>
              <a:t>配</a:t>
            </a:r>
            <a:r>
              <a:rPr sz="7500" spc="-3142" baseline="-100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200" b="1" i="1" spc="-110" dirty="0">
                <a:solidFill>
                  <a:srgbClr val="FF0000"/>
                </a:solidFill>
                <a:latin typeface="微软雅黑"/>
                <a:cs typeface="微软雅黑"/>
              </a:rPr>
              <a:t>字</a:t>
            </a:r>
            <a:r>
              <a:rPr sz="7500" spc="-4020" baseline="-10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i="1" spc="-5" dirty="0">
                <a:solidFill>
                  <a:srgbClr val="FF0000"/>
                </a:solidFill>
                <a:latin typeface="微软雅黑"/>
                <a:cs typeface="微软雅黑"/>
              </a:rPr>
              <a:t>符</a:t>
            </a:r>
            <a:r>
              <a:rPr sz="2200" b="1" i="1" spc="-1720" dirty="0">
                <a:solidFill>
                  <a:srgbClr val="FF0000"/>
                </a:solidFill>
                <a:latin typeface="微软雅黑"/>
                <a:cs typeface="微软雅黑"/>
              </a:rPr>
              <a:t>之</a:t>
            </a:r>
            <a:r>
              <a:rPr sz="7500" baseline="-10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500" spc="-3682" baseline="-10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200" b="1" i="1" spc="-5" dirty="0">
                <a:solidFill>
                  <a:srgbClr val="FF0000"/>
                </a:solidFill>
                <a:latin typeface="微软雅黑"/>
                <a:cs typeface="微软雅黑"/>
              </a:rPr>
              <a:t>前</a:t>
            </a:r>
            <a:r>
              <a:rPr sz="2200" b="1" i="1" spc="-1945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7500" spc="-1267" baseline="-10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200" b="1" i="1" spc="-1360" dirty="0">
                <a:solidFill>
                  <a:srgbClr val="FF0000"/>
                </a:solidFill>
                <a:latin typeface="微软雅黑"/>
                <a:cs typeface="微软雅黑"/>
              </a:rPr>
              <a:t>如</a:t>
            </a:r>
            <a:r>
              <a:rPr sz="7500" spc="-2137" baseline="-10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i="1" spc="-780" dirty="0">
                <a:solidFill>
                  <a:srgbClr val="FF0000"/>
                </a:solidFill>
                <a:latin typeface="微软雅黑"/>
                <a:cs typeface="微软雅黑"/>
              </a:rPr>
              <a:t>果</a:t>
            </a:r>
            <a:r>
              <a:rPr sz="7500" spc="-3015" baseline="-10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200" b="1" i="1" spc="-195" dirty="0">
                <a:solidFill>
                  <a:srgbClr val="FF0000"/>
                </a:solidFill>
                <a:latin typeface="微软雅黑"/>
                <a:cs typeface="微软雅黑"/>
              </a:rPr>
              <a:t>已</a:t>
            </a:r>
            <a:r>
              <a:rPr sz="7500" spc="-1387" baseline="-100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200" b="1" i="1" spc="-1270" dirty="0">
                <a:solidFill>
                  <a:srgbClr val="FF0000"/>
                </a:solidFill>
                <a:latin typeface="微软雅黑"/>
                <a:cs typeface="微软雅黑"/>
              </a:rPr>
              <a:t>经</a:t>
            </a:r>
            <a:r>
              <a:rPr sz="7500" spc="-5602" baseline="-10000" dirty="0">
                <a:solidFill>
                  <a:srgbClr val="FFFFFF"/>
                </a:solidFill>
                <a:latin typeface="微软雅黑"/>
                <a:cs typeface="微软雅黑"/>
              </a:rPr>
              <a:t>算</a:t>
            </a:r>
            <a:r>
              <a:rPr sz="2200" b="1" i="1" spc="5" dirty="0">
                <a:solidFill>
                  <a:srgbClr val="FF0000"/>
                </a:solidFill>
                <a:latin typeface="微软雅黑"/>
                <a:cs typeface="微软雅黑"/>
              </a:rPr>
              <a:t>有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sz="2200" b="1" spc="-45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7500" spc="-6847" baseline="-10000" dirty="0">
                <a:solidFill>
                  <a:srgbClr val="FFFFFF"/>
                </a:solidFill>
                <a:latin typeface="微软雅黑"/>
                <a:cs typeface="微软雅黑"/>
              </a:rPr>
              <a:t>法</a:t>
            </a:r>
            <a:r>
              <a:rPr sz="2200" b="1" spc="1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200" b="1" spc="-5" dirty="0">
                <a:solidFill>
                  <a:srgbClr val="FF0000"/>
                </a:solidFill>
                <a:latin typeface="Arial"/>
                <a:cs typeface="Arial"/>
              </a:rPr>
              <a:t>&lt;k&lt;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m)</a:t>
            </a:r>
            <a:r>
              <a:rPr sz="2200" b="1" i="1" dirty="0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z="2200" b="1" i="1" spc="-5" dirty="0">
                <a:solidFill>
                  <a:srgbClr val="FF0000"/>
                </a:solidFill>
                <a:latin typeface="微软雅黑"/>
                <a:cs typeface="微软雅黑"/>
              </a:rPr>
              <a:t>字符 匹配成功</a:t>
            </a:r>
            <a:r>
              <a:rPr sz="2200" b="1" i="1" spc="-5" dirty="0">
                <a:latin typeface="微软雅黑"/>
                <a:cs typeface="微软雅黑"/>
              </a:rPr>
              <a:t>，则</a:t>
            </a:r>
            <a:r>
              <a:rPr sz="2200" b="1" spc="-5" dirty="0">
                <a:latin typeface="Arial"/>
                <a:cs typeface="Arial"/>
              </a:rPr>
              <a:t>Boyer-Moore</a:t>
            </a:r>
            <a:r>
              <a:rPr sz="2200" b="1" i="1" spc="-5" dirty="0">
                <a:latin typeface="微软雅黑"/>
                <a:cs typeface="微软雅黑"/>
              </a:rPr>
              <a:t>算法</a:t>
            </a:r>
            <a:r>
              <a:rPr sz="2200" b="1" i="1" spc="5" dirty="0">
                <a:latin typeface="微软雅黑"/>
                <a:cs typeface="微软雅黑"/>
              </a:rPr>
              <a:t>与</a:t>
            </a:r>
            <a:r>
              <a:rPr sz="2200" b="1" dirty="0">
                <a:latin typeface="Arial"/>
                <a:cs typeface="Arial"/>
              </a:rPr>
              <a:t>Horspool</a:t>
            </a:r>
            <a:r>
              <a:rPr sz="2200" b="1" i="1" spc="-5" dirty="0">
                <a:latin typeface="微软雅黑"/>
                <a:cs typeface="微软雅黑"/>
              </a:rPr>
              <a:t>算</a:t>
            </a:r>
            <a:r>
              <a:rPr sz="2200" b="1" i="1" dirty="0">
                <a:latin typeface="微软雅黑"/>
                <a:cs typeface="微软雅黑"/>
              </a:rPr>
              <a:t>法</a:t>
            </a:r>
            <a:r>
              <a:rPr sz="2200" b="1" i="1" spc="-5" dirty="0">
                <a:latin typeface="微软雅黑"/>
                <a:cs typeface="微软雅黑"/>
              </a:rPr>
              <a:t>处理</a:t>
            </a:r>
            <a:r>
              <a:rPr sz="2200" b="1" i="1" dirty="0">
                <a:latin typeface="微软雅黑"/>
                <a:cs typeface="微软雅黑"/>
              </a:rPr>
              <a:t>不</a:t>
            </a:r>
            <a:r>
              <a:rPr sz="2200" b="1" i="1" spc="-5" dirty="0">
                <a:latin typeface="微软雅黑"/>
                <a:cs typeface="微软雅黑"/>
              </a:rPr>
              <a:t>同。</a:t>
            </a:r>
            <a:endParaRPr sz="22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9495" y="2404872"/>
            <a:ext cx="8138159" cy="1496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292" y="4042054"/>
            <a:ext cx="79006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100"/>
              </a:spcBef>
            </a:pPr>
            <a:r>
              <a:rPr sz="2200" b="1" i="1" spc="75" dirty="0">
                <a:latin typeface="微软雅黑"/>
                <a:cs typeface="微软雅黑"/>
              </a:rPr>
              <a:t>在这种情况</a:t>
            </a:r>
            <a:r>
              <a:rPr sz="2200" b="1" i="1" spc="80" dirty="0">
                <a:latin typeface="微软雅黑"/>
                <a:cs typeface="微软雅黑"/>
              </a:rPr>
              <a:t>下</a:t>
            </a:r>
            <a:r>
              <a:rPr sz="2200" b="1" i="1" spc="10" dirty="0">
                <a:latin typeface="微软雅黑"/>
                <a:cs typeface="微软雅黑"/>
              </a:rPr>
              <a:t>，</a:t>
            </a:r>
            <a:r>
              <a:rPr sz="2200" b="1" spc="10" dirty="0">
                <a:latin typeface="Arial"/>
                <a:cs typeface="Arial"/>
              </a:rPr>
              <a:t>Boyer-Moore</a:t>
            </a:r>
            <a:r>
              <a:rPr sz="2200" b="1" i="1" spc="75" dirty="0">
                <a:latin typeface="微软雅黑"/>
                <a:cs typeface="微软雅黑"/>
              </a:rPr>
              <a:t>算</a:t>
            </a:r>
            <a:r>
              <a:rPr sz="2200" b="1" i="1" spc="90" dirty="0">
                <a:latin typeface="微软雅黑"/>
                <a:cs typeface="微软雅黑"/>
              </a:rPr>
              <a:t>法</a:t>
            </a:r>
            <a:r>
              <a:rPr sz="2200" b="1" i="1" spc="75" dirty="0">
                <a:solidFill>
                  <a:srgbClr val="FF0000"/>
                </a:solidFill>
                <a:latin typeface="微软雅黑"/>
                <a:cs typeface="微软雅黑"/>
              </a:rPr>
              <a:t>参考两个数</a:t>
            </a:r>
            <a:r>
              <a:rPr sz="2200" b="1" i="1" spc="80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200" b="1" i="1" spc="75" dirty="0">
                <a:latin typeface="微软雅黑"/>
                <a:cs typeface="微软雅黑"/>
              </a:rPr>
              <a:t>来确定移动距 </a:t>
            </a:r>
            <a:r>
              <a:rPr sz="2200" b="1" i="1" spc="114" dirty="0">
                <a:latin typeface="微软雅黑"/>
                <a:cs typeface="微软雅黑"/>
              </a:rPr>
              <a:t>离</a:t>
            </a:r>
            <a:r>
              <a:rPr sz="2200" b="1" i="1" spc="110" dirty="0">
                <a:latin typeface="微软雅黑"/>
                <a:cs typeface="微软雅黑"/>
              </a:rPr>
              <a:t>。</a:t>
            </a:r>
            <a:r>
              <a:rPr sz="2200" b="1" i="1" spc="110" dirty="0">
                <a:solidFill>
                  <a:srgbClr val="FF0000"/>
                </a:solidFill>
                <a:latin typeface="微软雅黑"/>
                <a:cs typeface="微软雅黑"/>
              </a:rPr>
              <a:t>第一</a:t>
            </a:r>
            <a:r>
              <a:rPr sz="2200" b="1" i="1" spc="120" dirty="0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z="2200" b="1" i="1" spc="110" dirty="0">
                <a:solidFill>
                  <a:srgbClr val="FF0000"/>
                </a:solidFill>
                <a:latin typeface="微软雅黑"/>
                <a:cs typeface="微软雅黑"/>
              </a:rPr>
              <a:t>数值</a:t>
            </a:r>
            <a:r>
              <a:rPr sz="2200" b="1" i="1" spc="125" dirty="0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2200" b="1" i="1" spc="110" dirty="0">
                <a:latin typeface="微软雅黑"/>
                <a:cs typeface="微软雅黑"/>
              </a:rPr>
              <a:t>有</a:t>
            </a:r>
            <a:r>
              <a:rPr sz="2200" b="1" i="1" spc="120" dirty="0">
                <a:latin typeface="微软雅黑"/>
                <a:cs typeface="微软雅黑"/>
              </a:rPr>
              <a:t>文</a:t>
            </a:r>
            <a:r>
              <a:rPr sz="2200" b="1" i="1" spc="110" dirty="0">
                <a:latin typeface="微软雅黑"/>
                <a:cs typeface="微软雅黑"/>
              </a:rPr>
              <a:t>本中的第</a:t>
            </a:r>
            <a:r>
              <a:rPr sz="2200" b="1" i="1" spc="120" dirty="0">
                <a:latin typeface="微软雅黑"/>
                <a:cs typeface="微软雅黑"/>
              </a:rPr>
              <a:t>一</a:t>
            </a:r>
            <a:r>
              <a:rPr sz="2200" b="1" i="1" spc="110" dirty="0">
                <a:latin typeface="微软雅黑"/>
                <a:cs typeface="微软雅黑"/>
              </a:rPr>
              <a:t>个坏字</a:t>
            </a:r>
            <a:r>
              <a:rPr sz="2200" b="1" i="1" spc="135" dirty="0">
                <a:latin typeface="微软雅黑"/>
                <a:cs typeface="微软雅黑"/>
              </a:rPr>
              <a:t>符</a:t>
            </a:r>
            <a:r>
              <a:rPr sz="2200" b="1" spc="114" dirty="0">
                <a:latin typeface="Arial"/>
                <a:cs typeface="Arial"/>
              </a:rPr>
              <a:t>c</a:t>
            </a:r>
            <a:r>
              <a:rPr sz="2200" b="1" i="1" spc="114" dirty="0">
                <a:latin typeface="微软雅黑"/>
                <a:cs typeface="微软雅黑"/>
              </a:rPr>
              <a:t>所确定，用公式  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175" b="1" spc="7" baseline="-21072" dirty="0">
                <a:latin typeface="Arial"/>
                <a:cs typeface="Arial"/>
              </a:rPr>
              <a:t>1</a:t>
            </a:r>
            <a:r>
              <a:rPr sz="2200" b="1" spc="5" dirty="0">
                <a:latin typeface="Arial"/>
                <a:cs typeface="Arial"/>
              </a:rPr>
              <a:t>(c)-k</a:t>
            </a:r>
            <a:r>
              <a:rPr sz="2200" b="1" i="1" spc="15" dirty="0">
                <a:latin typeface="微软雅黑"/>
                <a:cs typeface="微软雅黑"/>
              </a:rPr>
              <a:t>来</a:t>
            </a:r>
            <a:r>
              <a:rPr sz="2200" b="1" i="1" spc="25" dirty="0">
                <a:latin typeface="微软雅黑"/>
                <a:cs typeface="微软雅黑"/>
              </a:rPr>
              <a:t>计</a:t>
            </a:r>
            <a:r>
              <a:rPr sz="2200" b="1" i="1" spc="15" dirty="0">
                <a:latin typeface="微软雅黑"/>
                <a:cs typeface="微软雅黑"/>
              </a:rPr>
              <a:t>算其</a:t>
            </a:r>
            <a:r>
              <a:rPr sz="2200" b="1" i="1" spc="40" dirty="0">
                <a:latin typeface="微软雅黑"/>
                <a:cs typeface="微软雅黑"/>
              </a:rPr>
              <a:t>中</a:t>
            </a:r>
            <a:r>
              <a:rPr sz="2200" b="1" spc="5" dirty="0">
                <a:latin typeface="Arial"/>
                <a:cs typeface="Arial"/>
              </a:rPr>
              <a:t>t</a:t>
            </a:r>
            <a:r>
              <a:rPr sz="2175" b="1" spc="7" baseline="-21072" dirty="0">
                <a:latin typeface="Arial"/>
                <a:cs typeface="Arial"/>
              </a:rPr>
              <a:t>1</a:t>
            </a:r>
            <a:r>
              <a:rPr sz="2200" b="1" spc="5" dirty="0">
                <a:latin typeface="Arial"/>
                <a:cs typeface="Arial"/>
              </a:rPr>
              <a:t>(c)</a:t>
            </a:r>
            <a:r>
              <a:rPr sz="2200" b="1" i="1" spc="15" dirty="0">
                <a:latin typeface="微软雅黑"/>
                <a:cs typeface="微软雅黑"/>
              </a:rPr>
              <a:t>是</a:t>
            </a:r>
            <a:r>
              <a:rPr sz="2200" b="1" spc="5" dirty="0">
                <a:latin typeface="Arial"/>
                <a:cs typeface="Arial"/>
              </a:rPr>
              <a:t>Horspool</a:t>
            </a:r>
            <a:r>
              <a:rPr sz="2200" b="1" i="1" spc="15" dirty="0">
                <a:latin typeface="微软雅黑"/>
                <a:cs typeface="微软雅黑"/>
              </a:rPr>
              <a:t>算法用</a:t>
            </a:r>
            <a:r>
              <a:rPr sz="2200" b="1" i="1" spc="25" dirty="0">
                <a:latin typeface="微软雅黑"/>
                <a:cs typeface="微软雅黑"/>
              </a:rPr>
              <a:t>到的</a:t>
            </a:r>
            <a:r>
              <a:rPr sz="2200" b="1" i="1" spc="15" dirty="0">
                <a:latin typeface="微软雅黑"/>
                <a:cs typeface="微软雅黑"/>
              </a:rPr>
              <a:t>预先算</a:t>
            </a:r>
            <a:r>
              <a:rPr sz="2200" b="1" i="1" spc="25" dirty="0">
                <a:latin typeface="微软雅黑"/>
                <a:cs typeface="微软雅黑"/>
              </a:rPr>
              <a:t>好的</a:t>
            </a:r>
            <a:r>
              <a:rPr sz="2200" b="1" i="1" spc="45" dirty="0">
                <a:latin typeface="微软雅黑"/>
                <a:cs typeface="微软雅黑"/>
              </a:rPr>
              <a:t>值</a:t>
            </a:r>
            <a:r>
              <a:rPr sz="2200" b="1" i="1" spc="5" dirty="0">
                <a:latin typeface="微软雅黑"/>
                <a:cs typeface="微软雅黑"/>
              </a:rPr>
              <a:t>，</a:t>
            </a:r>
            <a:r>
              <a:rPr sz="2200" b="1" spc="5" dirty="0">
                <a:latin typeface="Arial"/>
                <a:cs typeface="Arial"/>
              </a:rPr>
              <a:t>k  </a:t>
            </a:r>
            <a:r>
              <a:rPr sz="2200" b="1" i="1" spc="-5" dirty="0">
                <a:latin typeface="微软雅黑"/>
                <a:cs typeface="微软雅黑"/>
              </a:rPr>
              <a:t>是成功匹配的字符个数</a:t>
            </a:r>
            <a:endParaRPr sz="22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92023"/>
            <a:ext cx="3484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</a:t>
            </a:r>
            <a:r>
              <a:rPr spc="-70" dirty="0"/>
              <a:t> </a:t>
            </a:r>
            <a:r>
              <a:rPr i="1" dirty="0">
                <a:latin typeface="微软雅黑"/>
                <a:cs typeface="微软雅黑"/>
              </a:rPr>
              <a:t>计数排序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576" y="1221058"/>
            <a:ext cx="8081009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685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6385" algn="l"/>
              </a:tabLst>
            </a:pPr>
            <a:r>
              <a:rPr sz="2600" spc="60" dirty="0">
                <a:latin typeface="微软雅黑"/>
                <a:cs typeface="微软雅黑"/>
              </a:rPr>
              <a:t>思路：针对待排序列表中的每一个元</a:t>
            </a:r>
            <a:r>
              <a:rPr sz="2600" spc="65" dirty="0">
                <a:latin typeface="微软雅黑"/>
                <a:cs typeface="微软雅黑"/>
              </a:rPr>
              <a:t>素</a:t>
            </a:r>
            <a:r>
              <a:rPr sz="2600" spc="60" dirty="0">
                <a:latin typeface="微软雅黑"/>
                <a:cs typeface="微软雅黑"/>
              </a:rPr>
              <a:t>，算出列表中 </a:t>
            </a:r>
            <a:r>
              <a:rPr sz="2600" dirty="0">
                <a:latin typeface="微软雅黑"/>
                <a:cs typeface="微软雅黑"/>
              </a:rPr>
              <a:t>小于该元素的元素个数</a:t>
            </a:r>
            <a:r>
              <a:rPr sz="2600" spc="-10" dirty="0">
                <a:latin typeface="微软雅黑"/>
                <a:cs typeface="微软雅黑"/>
              </a:rPr>
              <a:t>，</a:t>
            </a:r>
            <a:r>
              <a:rPr sz="2600" spc="5" dirty="0">
                <a:latin typeface="微软雅黑"/>
                <a:cs typeface="微软雅黑"/>
              </a:rPr>
              <a:t>把结</a:t>
            </a:r>
            <a:r>
              <a:rPr sz="2600" spc="-10" dirty="0">
                <a:latin typeface="微软雅黑"/>
                <a:cs typeface="微软雅黑"/>
              </a:rPr>
              <a:t>果</a:t>
            </a:r>
            <a:r>
              <a:rPr sz="2600" spc="5" dirty="0">
                <a:latin typeface="微软雅黑"/>
                <a:cs typeface="微软雅黑"/>
              </a:rPr>
              <a:t>记录</a:t>
            </a:r>
            <a:r>
              <a:rPr sz="2600" spc="-10" dirty="0">
                <a:latin typeface="微软雅黑"/>
                <a:cs typeface="微软雅黑"/>
              </a:rPr>
              <a:t>在</a:t>
            </a:r>
            <a:r>
              <a:rPr sz="2600" spc="5" dirty="0">
                <a:latin typeface="微软雅黑"/>
                <a:cs typeface="微软雅黑"/>
              </a:rPr>
              <a:t>一张</a:t>
            </a:r>
            <a:r>
              <a:rPr sz="2600" spc="-10" dirty="0">
                <a:latin typeface="微软雅黑"/>
                <a:cs typeface="微软雅黑"/>
              </a:rPr>
              <a:t>表</a:t>
            </a:r>
            <a:r>
              <a:rPr sz="2600" spc="-15" dirty="0">
                <a:latin typeface="微软雅黑"/>
                <a:cs typeface="微软雅黑"/>
              </a:rPr>
              <a:t>中</a:t>
            </a:r>
            <a:r>
              <a:rPr sz="2600" spc="5" dirty="0">
                <a:latin typeface="微软雅黑"/>
                <a:cs typeface="微软雅黑"/>
              </a:rPr>
              <a:t>。</a:t>
            </a:r>
            <a:endParaRPr sz="2600" dirty="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9803" y="2781300"/>
            <a:ext cx="6207252" cy="347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7.2</a:t>
            </a:r>
            <a:r>
              <a:rPr spc="-25" dirty="0"/>
              <a:t> </a:t>
            </a: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594" y="1208435"/>
            <a:ext cx="3178175" cy="8388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5000" dirty="0">
                <a:solidFill>
                  <a:srgbClr val="FFFFFF"/>
                </a:solidFill>
                <a:latin typeface="Arial"/>
                <a:cs typeface="Arial"/>
              </a:rPr>
              <a:t>Horspoo</a:t>
            </a:r>
            <a:r>
              <a:rPr sz="5000" spc="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5000" spc="-15" dirty="0">
                <a:solidFill>
                  <a:srgbClr val="FFFFFF"/>
                </a:solidFill>
                <a:latin typeface="微软雅黑"/>
                <a:cs typeface="微软雅黑"/>
              </a:rPr>
              <a:t>算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715" y="3140964"/>
            <a:ext cx="7344156" cy="191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8753" y="4191380"/>
            <a:ext cx="1476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(A)-2=4-2=2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9244" y="5476747"/>
            <a:ext cx="33261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3300"/>
                </a:solidFill>
                <a:latin typeface="Arial"/>
                <a:cs typeface="Arial"/>
              </a:rPr>
              <a:t>d</a:t>
            </a:r>
            <a:r>
              <a:rPr sz="3150" b="1" baseline="-21164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r>
              <a:rPr sz="3200" b="1" dirty="0">
                <a:solidFill>
                  <a:srgbClr val="FF3300"/>
                </a:solidFill>
                <a:latin typeface="Arial"/>
                <a:cs typeface="Arial"/>
              </a:rPr>
              <a:t>=max{t</a:t>
            </a:r>
            <a:r>
              <a:rPr sz="3150" b="1" baseline="-21164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r>
              <a:rPr sz="3200" b="1" dirty="0">
                <a:solidFill>
                  <a:srgbClr val="FF3300"/>
                </a:solidFill>
                <a:latin typeface="Arial"/>
                <a:cs typeface="Arial"/>
              </a:rPr>
              <a:t>(c)-k,1}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495" y="1484375"/>
            <a:ext cx="5832348" cy="1534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05855" y="1232662"/>
            <a:ext cx="1499870" cy="1457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105"/>
              </a:spcBef>
            </a:pPr>
            <a:r>
              <a:rPr sz="5000" spc="-15" dirty="0">
                <a:solidFill>
                  <a:srgbClr val="FFFFFF"/>
                </a:solidFill>
                <a:latin typeface="微软雅黑"/>
                <a:cs typeface="微软雅黑"/>
              </a:rPr>
              <a:t>法</a:t>
            </a:r>
            <a:endParaRPr sz="5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3115"/>
              </a:spcBef>
            </a:pPr>
            <a:r>
              <a:rPr sz="1800" b="1" spc="-5" dirty="0">
                <a:latin typeface="Arial"/>
                <a:cs typeface="Arial"/>
              </a:rPr>
              <a:t>t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(S)-2=6-2=4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6154" y="5516676"/>
            <a:ext cx="1800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0" dirty="0">
                <a:solidFill>
                  <a:srgbClr val="FF3300"/>
                </a:solidFill>
                <a:latin typeface="微软雅黑"/>
                <a:cs typeface="微软雅黑"/>
              </a:rPr>
              <a:t>坏符号移动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234518"/>
            <a:ext cx="5002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1369186" y="2336292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965" y="1251541"/>
            <a:ext cx="8202930" cy="274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3215" marR="47625" indent="-273050">
              <a:lnSpc>
                <a:spcPct val="1465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323850" algn="l"/>
              </a:tabLst>
            </a:pPr>
            <a:r>
              <a:rPr sz="2400" dirty="0">
                <a:latin typeface="微软雅黑"/>
                <a:cs typeface="微软雅黑"/>
              </a:rPr>
              <a:t>第二个</a:t>
            </a:r>
            <a:r>
              <a:rPr sz="2400" spc="5" dirty="0">
                <a:latin typeface="微软雅黑"/>
                <a:cs typeface="微软雅黑"/>
              </a:rPr>
              <a:t>数</a:t>
            </a:r>
            <a:r>
              <a:rPr sz="2400" spc="10" dirty="0">
                <a:latin typeface="微软雅黑"/>
                <a:cs typeface="微软雅黑"/>
              </a:rPr>
              <a:t>值</a:t>
            </a:r>
            <a:r>
              <a:rPr sz="2400" dirty="0">
                <a:latin typeface="微软雅黑"/>
                <a:cs typeface="微软雅黑"/>
              </a:rPr>
              <a:t>是由模</a:t>
            </a:r>
            <a:r>
              <a:rPr sz="2400" spc="5" dirty="0">
                <a:latin typeface="微软雅黑"/>
                <a:cs typeface="微软雅黑"/>
              </a:rPr>
              <a:t>式</a:t>
            </a:r>
            <a:r>
              <a:rPr sz="2400" spc="10" dirty="0">
                <a:latin typeface="微软雅黑"/>
                <a:cs typeface="微软雅黑"/>
              </a:rPr>
              <a:t>中</a:t>
            </a:r>
            <a:r>
              <a:rPr sz="2400" dirty="0">
                <a:latin typeface="微软雅黑"/>
                <a:cs typeface="微软雅黑"/>
              </a:rPr>
              <a:t>最</a:t>
            </a:r>
            <a:r>
              <a:rPr sz="2400" spc="-10" dirty="0">
                <a:latin typeface="微软雅黑"/>
                <a:cs typeface="微软雅黑"/>
              </a:rPr>
              <a:t>后</a:t>
            </a:r>
            <a:r>
              <a:rPr sz="2400" dirty="0">
                <a:latin typeface="Arial"/>
                <a:cs typeface="Arial"/>
              </a:rPr>
              <a:t>k&gt;</a:t>
            </a:r>
            <a:r>
              <a:rPr sz="2400" spc="-10" dirty="0">
                <a:latin typeface="Arial"/>
                <a:cs typeface="Arial"/>
              </a:rPr>
              <a:t>0</a:t>
            </a:r>
            <a:r>
              <a:rPr sz="2400" spc="5" dirty="0">
                <a:latin typeface="微软雅黑"/>
                <a:cs typeface="微软雅黑"/>
              </a:rPr>
              <a:t>个</a:t>
            </a:r>
            <a:r>
              <a:rPr sz="2400" dirty="0">
                <a:latin typeface="微软雅黑"/>
                <a:cs typeface="微软雅黑"/>
              </a:rPr>
              <a:t>成功匹配</a:t>
            </a:r>
            <a:r>
              <a:rPr sz="2400" spc="5" dirty="0">
                <a:latin typeface="微软雅黑"/>
                <a:cs typeface="微软雅黑"/>
              </a:rPr>
              <a:t>的</a:t>
            </a:r>
            <a:r>
              <a:rPr sz="2400" dirty="0">
                <a:latin typeface="微软雅黑"/>
                <a:cs typeface="微软雅黑"/>
              </a:rPr>
              <a:t>字符所确</a:t>
            </a:r>
            <a:r>
              <a:rPr sz="2400" spc="15" dirty="0">
                <a:latin typeface="微软雅黑"/>
                <a:cs typeface="微软雅黑"/>
              </a:rPr>
              <a:t>定</a:t>
            </a:r>
            <a:r>
              <a:rPr sz="2400" dirty="0">
                <a:latin typeface="微软雅黑"/>
                <a:cs typeface="微软雅黑"/>
              </a:rPr>
              <a:t>。 称</a:t>
            </a:r>
            <a:r>
              <a:rPr sz="2400" spc="-5" dirty="0">
                <a:latin typeface="微软雅黑"/>
                <a:cs typeface="微软雅黑"/>
              </a:rPr>
              <a:t>为</a:t>
            </a:r>
            <a:r>
              <a:rPr sz="2500" b="1" i="1" spc="-105" dirty="0">
                <a:latin typeface="微软雅黑"/>
                <a:cs typeface="微软雅黑"/>
              </a:rPr>
              <a:t>好后缀移动</a:t>
            </a:r>
            <a:endParaRPr sz="2500">
              <a:latin typeface="微软雅黑"/>
              <a:cs typeface="微软雅黑"/>
            </a:endParaRPr>
          </a:p>
          <a:p>
            <a:pPr marL="323215" indent="-273050">
              <a:lnSpc>
                <a:spcPct val="100000"/>
              </a:lnSpc>
              <a:spcBef>
                <a:spcPts val="142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23850" algn="l"/>
              </a:tabLst>
            </a:pPr>
            <a:r>
              <a:rPr sz="2400" dirty="0">
                <a:latin typeface="微软雅黑"/>
                <a:cs typeface="微软雅黑"/>
              </a:rPr>
              <a:t>把模式的结尾部分叫做模式的长度</a:t>
            </a:r>
            <a:r>
              <a:rPr sz="2400" spc="-30" dirty="0">
                <a:latin typeface="微软雅黑"/>
                <a:cs typeface="微软雅黑"/>
              </a:rPr>
              <a:t>为</a:t>
            </a:r>
            <a:r>
              <a:rPr sz="2400" dirty="0">
                <a:latin typeface="Arial"/>
                <a:cs typeface="Arial"/>
              </a:rPr>
              <a:t>k</a:t>
            </a:r>
            <a:r>
              <a:rPr sz="2400" dirty="0">
                <a:latin typeface="微软雅黑"/>
                <a:cs typeface="微软雅黑"/>
              </a:rPr>
              <a:t>的后缀，记作</a:t>
            </a:r>
            <a:r>
              <a:rPr sz="2400" spc="-10" dirty="0">
                <a:latin typeface="Arial"/>
                <a:cs typeface="Arial"/>
              </a:rPr>
              <a:t>suff(k)</a:t>
            </a:r>
            <a:endParaRPr sz="2400">
              <a:latin typeface="Arial"/>
              <a:cs typeface="Arial"/>
            </a:endParaRPr>
          </a:p>
          <a:p>
            <a:pPr marL="3232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323850" algn="l"/>
              </a:tabLst>
            </a:pPr>
            <a:r>
              <a:rPr sz="2400" spc="35" dirty="0">
                <a:solidFill>
                  <a:srgbClr val="FF0000"/>
                </a:solidFill>
                <a:latin typeface="微软雅黑"/>
                <a:cs typeface="微软雅黑"/>
              </a:rPr>
              <a:t>情况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400" spc="3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400" spc="45" dirty="0">
                <a:latin typeface="微软雅黑"/>
                <a:cs typeface="微软雅黑"/>
              </a:rPr>
              <a:t>当</a:t>
            </a:r>
            <a:r>
              <a:rPr sz="2400" spc="30" dirty="0">
                <a:latin typeface="微软雅黑"/>
                <a:cs typeface="微软雅黑"/>
              </a:rPr>
              <a:t>模式中存在两个以</a:t>
            </a:r>
            <a:r>
              <a:rPr sz="2400" spc="60" dirty="0">
                <a:latin typeface="微软雅黑"/>
                <a:cs typeface="微软雅黑"/>
              </a:rPr>
              <a:t>上</a:t>
            </a:r>
            <a:r>
              <a:rPr sz="2400" spc="-5" dirty="0">
                <a:latin typeface="Arial"/>
                <a:cs typeface="Arial"/>
              </a:rPr>
              <a:t>suff(k)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20" dirty="0">
                <a:latin typeface="微软雅黑"/>
                <a:cs typeface="微软雅黑"/>
              </a:rPr>
              <a:t>情</a:t>
            </a:r>
            <a:r>
              <a:rPr sz="2400" spc="30" dirty="0">
                <a:latin typeface="微软雅黑"/>
                <a:cs typeface="微软雅黑"/>
              </a:rPr>
              <a:t>况</a:t>
            </a:r>
            <a:r>
              <a:rPr sz="2400" spc="45" dirty="0">
                <a:latin typeface="微软雅黑"/>
                <a:cs typeface="微软雅黑"/>
              </a:rPr>
              <a:t>时</a:t>
            </a:r>
            <a:r>
              <a:rPr sz="2400" spc="35" dirty="0">
                <a:latin typeface="微软雅黑"/>
                <a:cs typeface="微软雅黑"/>
              </a:rPr>
              <a:t>，移动距离</a:t>
            </a:r>
            <a:endParaRPr sz="2400">
              <a:latin typeface="微软雅黑"/>
              <a:cs typeface="微软雅黑"/>
            </a:endParaRPr>
          </a:p>
          <a:p>
            <a:pPr marL="323215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就是从右数第二</a:t>
            </a:r>
            <a:r>
              <a:rPr sz="2400" spc="-15" dirty="0">
                <a:latin typeface="微软雅黑"/>
                <a:cs typeface="微软雅黑"/>
              </a:rPr>
              <a:t>个</a:t>
            </a:r>
            <a:r>
              <a:rPr sz="2400" spc="-10" dirty="0">
                <a:latin typeface="Arial"/>
                <a:cs typeface="Arial"/>
              </a:rPr>
              <a:t>suff(k)</a:t>
            </a:r>
            <a:r>
              <a:rPr sz="2400" dirty="0">
                <a:latin typeface="微软雅黑"/>
                <a:cs typeface="微软雅黑"/>
              </a:rPr>
              <a:t>到最右边的</a:t>
            </a:r>
            <a:r>
              <a:rPr sz="2400" spc="-10" dirty="0">
                <a:latin typeface="Arial"/>
                <a:cs typeface="Arial"/>
              </a:rPr>
              <a:t>suff(k)</a:t>
            </a:r>
            <a:r>
              <a:rPr sz="2400" dirty="0">
                <a:latin typeface="微软雅黑"/>
                <a:cs typeface="微软雅黑"/>
              </a:rPr>
              <a:t>之间的距</a:t>
            </a:r>
            <a:r>
              <a:rPr sz="2400" spc="-10" dirty="0">
                <a:latin typeface="微软雅黑"/>
                <a:cs typeface="微软雅黑"/>
              </a:rPr>
              <a:t>离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991" y="4293108"/>
            <a:ext cx="8532876" cy="1389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30" y="415290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7.2</a:t>
            </a:r>
            <a:r>
              <a:rPr spc="-25" dirty="0"/>
              <a:t> </a:t>
            </a: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490294"/>
            <a:ext cx="653795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情况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FF0000"/>
                </a:solidFill>
                <a:latin typeface="微软雅黑"/>
                <a:cs typeface="微软雅黑"/>
              </a:rPr>
              <a:t>：</a:t>
            </a:r>
            <a:r>
              <a:rPr sz="2600" dirty="0">
                <a:latin typeface="微软雅黑"/>
                <a:cs typeface="微软雅黑"/>
              </a:rPr>
              <a:t>当模式中存</a:t>
            </a:r>
            <a:r>
              <a:rPr sz="2600" spc="5" dirty="0">
                <a:latin typeface="微软雅黑"/>
                <a:cs typeface="微软雅黑"/>
              </a:rPr>
              <a:t>在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spc="-10" dirty="0">
                <a:latin typeface="微软雅黑"/>
                <a:cs typeface="微软雅黑"/>
              </a:rPr>
              <a:t>个</a:t>
            </a:r>
            <a:r>
              <a:rPr sz="2600" spc="-10" dirty="0">
                <a:latin typeface="Arial"/>
                <a:cs typeface="Arial"/>
              </a:rPr>
              <a:t>suff(k)</a:t>
            </a:r>
            <a:r>
              <a:rPr sz="2600" spc="-10" dirty="0">
                <a:latin typeface="微软雅黑"/>
                <a:cs typeface="微软雅黑"/>
              </a:rPr>
              <a:t>的</a:t>
            </a:r>
            <a:r>
              <a:rPr sz="2600" spc="5" dirty="0">
                <a:latin typeface="微软雅黑"/>
                <a:cs typeface="微软雅黑"/>
              </a:rPr>
              <a:t>情况</a:t>
            </a:r>
            <a:r>
              <a:rPr sz="2600" spc="-10" dirty="0">
                <a:latin typeface="微软雅黑"/>
                <a:cs typeface="微软雅黑"/>
              </a:rPr>
              <a:t>时</a:t>
            </a:r>
            <a:r>
              <a:rPr sz="2600" spc="5" dirty="0"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904" y="2311907"/>
            <a:ext cx="6048756" cy="1548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60106" y="2864844"/>
            <a:ext cx="61023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b="1" spc="-5" dirty="0"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i="1" spc="-5" dirty="0">
                <a:latin typeface="微软雅黑"/>
                <a:cs typeface="微软雅黑"/>
              </a:rPr>
              <a:t>移动</a:t>
            </a:r>
            <a:r>
              <a:rPr sz="1800" b="1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23" y="4110228"/>
            <a:ext cx="7056120" cy="1427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51878" y="4612640"/>
            <a:ext cx="1093470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5" dirty="0">
                <a:latin typeface="Arial"/>
                <a:cs typeface="Arial"/>
              </a:rPr>
              <a:t>k=3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i="1" dirty="0">
                <a:latin typeface="微软雅黑"/>
                <a:cs typeface="微软雅黑"/>
              </a:rPr>
              <a:t>移动？次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Arial"/>
                <a:cs typeface="Arial"/>
              </a:rPr>
              <a:t>6</a:t>
            </a:r>
            <a:r>
              <a:rPr sz="1800" b="1" i="1" dirty="0">
                <a:latin typeface="微软雅黑"/>
                <a:cs typeface="微软雅黑"/>
              </a:rPr>
              <a:t>次</a:t>
            </a:r>
            <a:r>
              <a:rPr sz="1800" b="1" i="1" spc="-80" dirty="0">
                <a:latin typeface="微软雅黑"/>
                <a:cs typeface="微软雅黑"/>
              </a:rPr>
              <a:t> </a:t>
            </a: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4</a:t>
            </a:r>
            <a:r>
              <a:rPr sz="1800" b="1" i="1" dirty="0">
                <a:latin typeface="微软雅黑"/>
                <a:cs typeface="微软雅黑"/>
              </a:rPr>
              <a:t>次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47770" y="5564835"/>
            <a:ext cx="2159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  <a:tab pos="761365" algn="l"/>
                <a:tab pos="1180465" algn="l"/>
                <a:tab pos="1585595" algn="l"/>
                <a:tab pos="1992630" algn="l"/>
              </a:tabLst>
            </a:pPr>
            <a:r>
              <a:rPr sz="1800" dirty="0">
                <a:latin typeface="Arial"/>
                <a:cs typeface="Arial"/>
              </a:rPr>
              <a:t>A	B	C	B	A	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499" y="1241298"/>
            <a:ext cx="818578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17780" indent="-273685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9085" algn="l"/>
              </a:tabLst>
            </a:pPr>
            <a:r>
              <a:rPr sz="2400" spc="80" dirty="0">
                <a:latin typeface="微软雅黑"/>
                <a:cs typeface="微软雅黑"/>
              </a:rPr>
              <a:t>为了</a:t>
            </a:r>
            <a:r>
              <a:rPr sz="2400" spc="90" dirty="0">
                <a:latin typeface="微软雅黑"/>
                <a:cs typeface="微软雅黑"/>
              </a:rPr>
              <a:t>避免</a:t>
            </a:r>
            <a:r>
              <a:rPr sz="2400" spc="80" dirty="0">
                <a:latin typeface="微软雅黑"/>
                <a:cs typeface="微软雅黑"/>
              </a:rPr>
              <a:t>情</a:t>
            </a:r>
            <a:r>
              <a:rPr sz="2400" spc="110" dirty="0">
                <a:latin typeface="微软雅黑"/>
                <a:cs typeface="微软雅黑"/>
              </a:rPr>
              <a:t>况</a:t>
            </a:r>
            <a:r>
              <a:rPr sz="2400" spc="75" dirty="0">
                <a:latin typeface="Arial"/>
                <a:cs typeface="Arial"/>
              </a:rPr>
              <a:t>2</a:t>
            </a:r>
            <a:r>
              <a:rPr sz="2400" spc="95" dirty="0">
                <a:latin typeface="微软雅黑"/>
                <a:cs typeface="微软雅黑"/>
              </a:rPr>
              <a:t>的出</a:t>
            </a:r>
            <a:r>
              <a:rPr sz="2400" spc="80" dirty="0">
                <a:latin typeface="微软雅黑"/>
                <a:cs typeface="微软雅黑"/>
              </a:rPr>
              <a:t>现，</a:t>
            </a:r>
            <a:r>
              <a:rPr sz="2400" spc="95" dirty="0">
                <a:latin typeface="微软雅黑"/>
                <a:cs typeface="微软雅黑"/>
              </a:rPr>
              <a:t>我们</a:t>
            </a:r>
            <a:r>
              <a:rPr sz="2400" spc="80" dirty="0">
                <a:latin typeface="微软雅黑"/>
                <a:cs typeface="微软雅黑"/>
              </a:rPr>
              <a:t>需要</a:t>
            </a:r>
            <a:r>
              <a:rPr sz="2400" spc="95" dirty="0">
                <a:latin typeface="微软雅黑"/>
                <a:cs typeface="微软雅黑"/>
              </a:rPr>
              <a:t>找出</a:t>
            </a:r>
            <a:r>
              <a:rPr sz="2400" spc="80" dirty="0">
                <a:latin typeface="微软雅黑"/>
                <a:cs typeface="微软雅黑"/>
              </a:rPr>
              <a:t>长度</a:t>
            </a:r>
            <a:r>
              <a:rPr sz="2400" spc="100" dirty="0">
                <a:latin typeface="微软雅黑"/>
                <a:cs typeface="微软雅黑"/>
              </a:rPr>
              <a:t>为</a:t>
            </a:r>
            <a:r>
              <a:rPr sz="2400" spc="-5" dirty="0">
                <a:latin typeface="Arial"/>
                <a:cs typeface="Arial"/>
              </a:rPr>
              <a:t>l&lt;</a:t>
            </a:r>
            <a:r>
              <a:rPr sz="2400" spc="85" dirty="0">
                <a:latin typeface="Arial"/>
                <a:cs typeface="Arial"/>
              </a:rPr>
              <a:t>k</a:t>
            </a:r>
            <a:r>
              <a:rPr sz="2400" spc="80" dirty="0">
                <a:latin typeface="微软雅黑"/>
                <a:cs typeface="微软雅黑"/>
              </a:rPr>
              <a:t>的最长前 </a:t>
            </a:r>
            <a:r>
              <a:rPr sz="2400" dirty="0">
                <a:latin typeface="微软雅黑"/>
                <a:cs typeface="微软雅黑"/>
              </a:rPr>
              <a:t>缀，它能够和长度同样为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微软雅黑"/>
                <a:cs typeface="微软雅黑"/>
              </a:rPr>
              <a:t>的后缀完全匹</a:t>
            </a:r>
            <a:r>
              <a:rPr sz="2400" spc="-10" dirty="0">
                <a:latin typeface="微软雅黑"/>
                <a:cs typeface="微软雅黑"/>
              </a:rPr>
              <a:t>配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98450" marR="33020" indent="-273685">
              <a:lnSpc>
                <a:spcPct val="15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99085" algn="l"/>
              </a:tabLst>
            </a:pPr>
            <a:r>
              <a:rPr sz="2400" spc="65" dirty="0">
                <a:latin typeface="微软雅黑"/>
                <a:cs typeface="微软雅黑"/>
              </a:rPr>
              <a:t>如果存</a:t>
            </a:r>
            <a:r>
              <a:rPr sz="2400" spc="80" dirty="0">
                <a:latin typeface="微软雅黑"/>
                <a:cs typeface="微软雅黑"/>
              </a:rPr>
              <a:t>在</a:t>
            </a:r>
            <a:r>
              <a:rPr sz="2400" spc="65" dirty="0">
                <a:latin typeface="微软雅黑"/>
                <a:cs typeface="微软雅黑"/>
              </a:rPr>
              <a:t>这样的</a:t>
            </a:r>
            <a:r>
              <a:rPr sz="2400" spc="80" dirty="0">
                <a:latin typeface="微软雅黑"/>
                <a:cs typeface="微软雅黑"/>
              </a:rPr>
              <a:t>前</a:t>
            </a:r>
            <a:r>
              <a:rPr sz="2400" spc="90" dirty="0">
                <a:latin typeface="微软雅黑"/>
                <a:cs typeface="微软雅黑"/>
              </a:rPr>
              <a:t>缀</a:t>
            </a:r>
            <a:r>
              <a:rPr sz="2400" spc="70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我</a:t>
            </a:r>
            <a:r>
              <a:rPr sz="2400" spc="80" dirty="0">
                <a:latin typeface="微软雅黑"/>
                <a:cs typeface="微软雅黑"/>
              </a:rPr>
              <a:t>们</a:t>
            </a:r>
            <a:r>
              <a:rPr sz="2400" spc="65" dirty="0">
                <a:latin typeface="微软雅黑"/>
                <a:cs typeface="微软雅黑"/>
              </a:rPr>
              <a:t>通过求</a:t>
            </a:r>
            <a:r>
              <a:rPr sz="2400" spc="80" dirty="0">
                <a:latin typeface="微软雅黑"/>
                <a:cs typeface="微软雅黑"/>
              </a:rPr>
              <a:t>出</a:t>
            </a:r>
            <a:r>
              <a:rPr sz="2400" spc="65" dirty="0">
                <a:latin typeface="微软雅黑"/>
                <a:cs typeface="微软雅黑"/>
              </a:rPr>
              <a:t>这样的</a:t>
            </a:r>
            <a:r>
              <a:rPr sz="2400" spc="80" dirty="0">
                <a:latin typeface="微软雅黑"/>
                <a:cs typeface="微软雅黑"/>
              </a:rPr>
              <a:t>前</a:t>
            </a:r>
            <a:r>
              <a:rPr sz="2400" spc="65" dirty="0">
                <a:latin typeface="微软雅黑"/>
                <a:cs typeface="微软雅黑"/>
              </a:rPr>
              <a:t>缀和后</a:t>
            </a:r>
            <a:r>
              <a:rPr sz="2400" spc="90" dirty="0">
                <a:latin typeface="微软雅黑"/>
                <a:cs typeface="微软雅黑"/>
              </a:rPr>
              <a:t>缀</a:t>
            </a:r>
            <a:r>
              <a:rPr sz="2400" dirty="0">
                <a:latin typeface="微软雅黑"/>
                <a:cs typeface="微软雅黑"/>
              </a:rPr>
              <a:t>之 间的距离来作为移动距离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spc="-7" baseline="-20833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的值，否则移动距离就是</a:t>
            </a:r>
            <a:r>
              <a:rPr sz="2400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8368" y="4221479"/>
            <a:ext cx="7848600" cy="2025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625" y="351231"/>
            <a:ext cx="60223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7.2</a:t>
            </a:r>
            <a:r>
              <a:rPr spc="-45" dirty="0"/>
              <a:t> </a:t>
            </a: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431" y="271017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7.2</a:t>
            </a:r>
            <a:r>
              <a:rPr spc="-25" dirty="0"/>
              <a:t> </a:t>
            </a: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33588" y="1406588"/>
          <a:ext cx="7274556" cy="78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89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77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O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...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Z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-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9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500" spc="-7" baseline="-19444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500" spc="-5" dirty="0">
                          <a:latin typeface="Arial"/>
                          <a:cs typeface="Arial"/>
                        </a:rPr>
                        <a:t>(c)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74065" y="754110"/>
            <a:ext cx="7344409" cy="141351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6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在一个由英文字母和空格构成的文本中查</a:t>
            </a:r>
            <a:r>
              <a:rPr sz="2400" spc="-40" dirty="0">
                <a:latin typeface="微软雅黑"/>
                <a:cs typeface="微软雅黑"/>
              </a:rPr>
              <a:t>找</a:t>
            </a:r>
            <a:r>
              <a:rPr sz="2400" dirty="0">
                <a:latin typeface="Arial"/>
                <a:cs typeface="Arial"/>
              </a:rPr>
              <a:t>BAOBAB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b="1" i="1" spc="-5" dirty="0">
                <a:latin typeface="微软雅黑"/>
                <a:cs typeface="微软雅黑"/>
              </a:rPr>
              <a:t>坏符号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i="1" dirty="0">
                <a:latin typeface="微软雅黑"/>
                <a:cs typeface="微软雅黑"/>
              </a:rPr>
              <a:t>移动表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6740" y="4216906"/>
            <a:ext cx="7993380" cy="254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2311" y="2197607"/>
            <a:ext cx="7848600" cy="2005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4065" y="2965449"/>
            <a:ext cx="7112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b="1" i="1" dirty="0">
                <a:latin typeface="微软雅黑"/>
                <a:cs typeface="微软雅黑"/>
              </a:rPr>
              <a:t>好后缀 移动表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2625" y="78485"/>
            <a:ext cx="6022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7.2</a:t>
            </a:r>
            <a:r>
              <a:rPr spc="-20" dirty="0"/>
              <a:t> </a:t>
            </a:r>
            <a:r>
              <a:rPr spc="-5" dirty="0"/>
              <a:t>Boyer-Moore</a:t>
            </a:r>
            <a:r>
              <a:rPr i="1" spc="-5" dirty="0">
                <a:latin typeface="微软雅黑"/>
                <a:cs typeface="微软雅黑"/>
              </a:rPr>
              <a:t>算法</a:t>
            </a:r>
          </a:p>
        </p:txBody>
      </p:sp>
      <p:sp>
        <p:nvSpPr>
          <p:cNvPr id="8" name="object 8"/>
          <p:cNvSpPr/>
          <p:nvPr/>
        </p:nvSpPr>
        <p:spPr>
          <a:xfrm>
            <a:off x="2279142" y="422529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0" y="143256"/>
                </a:moveTo>
                <a:lnTo>
                  <a:pt x="7345" y="97974"/>
                </a:lnTo>
                <a:lnTo>
                  <a:pt x="27797" y="58649"/>
                </a:lnTo>
                <a:lnTo>
                  <a:pt x="58978" y="27639"/>
                </a:lnTo>
                <a:lnTo>
                  <a:pt x="98511" y="7303"/>
                </a:lnTo>
                <a:lnTo>
                  <a:pt x="144018" y="0"/>
                </a:lnTo>
                <a:lnTo>
                  <a:pt x="189524" y="7303"/>
                </a:lnTo>
                <a:lnTo>
                  <a:pt x="229057" y="27639"/>
                </a:lnTo>
                <a:lnTo>
                  <a:pt x="260238" y="58649"/>
                </a:lnTo>
                <a:lnTo>
                  <a:pt x="280690" y="97974"/>
                </a:lnTo>
                <a:lnTo>
                  <a:pt x="288035" y="143256"/>
                </a:lnTo>
                <a:lnTo>
                  <a:pt x="280690" y="188537"/>
                </a:lnTo>
                <a:lnTo>
                  <a:pt x="260238" y="227862"/>
                </a:lnTo>
                <a:lnTo>
                  <a:pt x="229057" y="258872"/>
                </a:lnTo>
                <a:lnTo>
                  <a:pt x="189524" y="279208"/>
                </a:lnTo>
                <a:lnTo>
                  <a:pt x="144018" y="286512"/>
                </a:lnTo>
                <a:lnTo>
                  <a:pt x="98511" y="279208"/>
                </a:lnTo>
                <a:lnTo>
                  <a:pt x="58978" y="258872"/>
                </a:lnTo>
                <a:lnTo>
                  <a:pt x="27797" y="227862"/>
                </a:lnTo>
                <a:lnTo>
                  <a:pt x="7345" y="188537"/>
                </a:lnTo>
                <a:lnTo>
                  <a:pt x="0" y="14325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9321" y="4243578"/>
            <a:ext cx="288290" cy="288290"/>
          </a:xfrm>
          <a:custGeom>
            <a:avLst/>
            <a:gdLst/>
            <a:ahLst/>
            <a:cxnLst/>
            <a:rect l="l" t="t" r="r" b="b"/>
            <a:pathLst>
              <a:path w="288289" h="288289">
                <a:moveTo>
                  <a:pt x="0" y="144018"/>
                </a:moveTo>
                <a:lnTo>
                  <a:pt x="7345" y="98511"/>
                </a:lnTo>
                <a:lnTo>
                  <a:pt x="27797" y="58978"/>
                </a:lnTo>
                <a:lnTo>
                  <a:pt x="58978" y="27797"/>
                </a:lnTo>
                <a:lnTo>
                  <a:pt x="98511" y="7345"/>
                </a:lnTo>
                <a:lnTo>
                  <a:pt x="144017" y="0"/>
                </a:lnTo>
                <a:lnTo>
                  <a:pt x="189524" y="7345"/>
                </a:lnTo>
                <a:lnTo>
                  <a:pt x="229057" y="27797"/>
                </a:lnTo>
                <a:lnTo>
                  <a:pt x="260238" y="58978"/>
                </a:lnTo>
                <a:lnTo>
                  <a:pt x="280690" y="98511"/>
                </a:lnTo>
                <a:lnTo>
                  <a:pt x="288036" y="144018"/>
                </a:lnTo>
                <a:lnTo>
                  <a:pt x="280690" y="189524"/>
                </a:lnTo>
                <a:lnTo>
                  <a:pt x="260238" y="229057"/>
                </a:lnTo>
                <a:lnTo>
                  <a:pt x="229057" y="260238"/>
                </a:lnTo>
                <a:lnTo>
                  <a:pt x="189524" y="280690"/>
                </a:lnTo>
                <a:lnTo>
                  <a:pt x="144017" y="288036"/>
                </a:lnTo>
                <a:lnTo>
                  <a:pt x="98511" y="280690"/>
                </a:lnTo>
                <a:lnTo>
                  <a:pt x="58978" y="260238"/>
                </a:lnTo>
                <a:lnTo>
                  <a:pt x="27797" y="229057"/>
                </a:lnTo>
                <a:lnTo>
                  <a:pt x="7345" y="189524"/>
                </a:lnTo>
                <a:lnTo>
                  <a:pt x="0" y="144018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0353" y="4248150"/>
            <a:ext cx="288290" cy="287020"/>
          </a:xfrm>
          <a:custGeom>
            <a:avLst/>
            <a:gdLst/>
            <a:ahLst/>
            <a:cxnLst/>
            <a:rect l="l" t="t" r="r" b="b"/>
            <a:pathLst>
              <a:path w="288289" h="287020">
                <a:moveTo>
                  <a:pt x="0" y="143256"/>
                </a:moveTo>
                <a:lnTo>
                  <a:pt x="7345" y="97974"/>
                </a:lnTo>
                <a:lnTo>
                  <a:pt x="27797" y="58649"/>
                </a:lnTo>
                <a:lnTo>
                  <a:pt x="58978" y="27639"/>
                </a:lnTo>
                <a:lnTo>
                  <a:pt x="98511" y="7303"/>
                </a:lnTo>
                <a:lnTo>
                  <a:pt x="144018" y="0"/>
                </a:lnTo>
                <a:lnTo>
                  <a:pt x="189524" y="7303"/>
                </a:lnTo>
                <a:lnTo>
                  <a:pt x="229057" y="27639"/>
                </a:lnTo>
                <a:lnTo>
                  <a:pt x="260238" y="58649"/>
                </a:lnTo>
                <a:lnTo>
                  <a:pt x="280690" y="97974"/>
                </a:lnTo>
                <a:lnTo>
                  <a:pt x="288036" y="143256"/>
                </a:lnTo>
                <a:lnTo>
                  <a:pt x="280690" y="188537"/>
                </a:lnTo>
                <a:lnTo>
                  <a:pt x="260238" y="227862"/>
                </a:lnTo>
                <a:lnTo>
                  <a:pt x="229057" y="258872"/>
                </a:lnTo>
                <a:lnTo>
                  <a:pt x="189524" y="279208"/>
                </a:lnTo>
                <a:lnTo>
                  <a:pt x="144018" y="286512"/>
                </a:lnTo>
                <a:lnTo>
                  <a:pt x="98511" y="279208"/>
                </a:lnTo>
                <a:lnTo>
                  <a:pt x="58978" y="258872"/>
                </a:lnTo>
                <a:lnTo>
                  <a:pt x="27797" y="227862"/>
                </a:lnTo>
                <a:lnTo>
                  <a:pt x="7345" y="188537"/>
                </a:lnTo>
                <a:lnTo>
                  <a:pt x="0" y="143256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" y="218389"/>
            <a:ext cx="2875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7.3</a:t>
            </a:r>
            <a:r>
              <a:rPr spc="-70" dirty="0"/>
              <a:t> </a:t>
            </a:r>
            <a:r>
              <a:rPr i="1" dirty="0">
                <a:latin typeface="微软雅黑"/>
                <a:cs typeface="微软雅黑"/>
              </a:rPr>
              <a:t>散列法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283399"/>
            <a:ext cx="8428990" cy="444309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65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考虑一种非常高效的实现字典的方法</a:t>
            </a:r>
          </a:p>
          <a:p>
            <a:pPr marL="652780" marR="143510" lvl="1" indent="-247015">
              <a:lnSpc>
                <a:spcPct val="150000"/>
              </a:lnSpc>
              <a:spcBef>
                <a:spcPts val="10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dirty="0">
                <a:latin typeface="微软雅黑"/>
                <a:cs typeface="微软雅黑"/>
              </a:rPr>
              <a:t>字典是一种抽象数据类</a:t>
            </a:r>
            <a:r>
              <a:rPr sz="2000" spc="-15" dirty="0">
                <a:latin typeface="微软雅黑"/>
                <a:cs typeface="微软雅黑"/>
              </a:rPr>
              <a:t>型</a:t>
            </a:r>
            <a:r>
              <a:rPr sz="2000" dirty="0">
                <a:latin typeface="微软雅黑"/>
                <a:cs typeface="微软雅黑"/>
              </a:rPr>
              <a:t>，即</a:t>
            </a:r>
            <a:r>
              <a:rPr sz="2000" spc="-15" dirty="0">
                <a:latin typeface="微软雅黑"/>
                <a:cs typeface="微软雅黑"/>
              </a:rPr>
              <a:t>一</a:t>
            </a:r>
            <a:r>
              <a:rPr sz="2000" dirty="0">
                <a:latin typeface="微软雅黑"/>
                <a:cs typeface="微软雅黑"/>
              </a:rPr>
              <a:t>个在</a:t>
            </a:r>
            <a:r>
              <a:rPr sz="2000" spc="-15" dirty="0">
                <a:latin typeface="微软雅黑"/>
                <a:cs typeface="微软雅黑"/>
              </a:rPr>
              <a:t>其</a:t>
            </a:r>
            <a:r>
              <a:rPr sz="2000" dirty="0">
                <a:latin typeface="微软雅黑"/>
                <a:cs typeface="微软雅黑"/>
              </a:rPr>
              <a:t>元素</a:t>
            </a:r>
            <a:r>
              <a:rPr sz="2000" spc="-15" dirty="0">
                <a:latin typeface="微软雅黑"/>
                <a:cs typeface="微软雅黑"/>
              </a:rPr>
              <a:t>上</a:t>
            </a:r>
            <a:r>
              <a:rPr sz="2000" dirty="0">
                <a:latin typeface="微软雅黑"/>
                <a:cs typeface="微软雅黑"/>
              </a:rPr>
              <a:t>定义</a:t>
            </a:r>
            <a:r>
              <a:rPr sz="2000" spc="-15" dirty="0">
                <a:latin typeface="微软雅黑"/>
                <a:cs typeface="微软雅黑"/>
              </a:rPr>
              <a:t>了</a:t>
            </a:r>
            <a:r>
              <a:rPr sz="2000" dirty="0">
                <a:latin typeface="微软雅黑"/>
                <a:cs typeface="微软雅黑"/>
              </a:rPr>
              <a:t>查找</a:t>
            </a:r>
            <a:r>
              <a:rPr sz="2000" spc="-15" dirty="0">
                <a:latin typeface="微软雅黑"/>
                <a:cs typeface="微软雅黑"/>
              </a:rPr>
              <a:t>、</a:t>
            </a:r>
            <a:r>
              <a:rPr sz="2000" dirty="0">
                <a:latin typeface="微软雅黑"/>
                <a:cs typeface="微软雅黑"/>
              </a:rPr>
              <a:t>插入</a:t>
            </a:r>
            <a:r>
              <a:rPr sz="2000" spc="-15" dirty="0">
                <a:latin typeface="微软雅黑"/>
                <a:cs typeface="微软雅黑"/>
              </a:rPr>
              <a:t>和</a:t>
            </a:r>
            <a:r>
              <a:rPr sz="2000" dirty="0">
                <a:latin typeface="微软雅黑"/>
                <a:cs typeface="微软雅黑"/>
              </a:rPr>
              <a:t>删 除操作的元素集合</a:t>
            </a:r>
          </a:p>
          <a:p>
            <a:pPr marL="652780" lvl="1" indent="-247015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dirty="0">
                <a:latin typeface="微软雅黑"/>
                <a:cs typeface="微软雅黑"/>
              </a:rPr>
              <a:t>集合的元素可以是任意</a:t>
            </a:r>
            <a:r>
              <a:rPr sz="2000" spc="-15" dirty="0">
                <a:latin typeface="微软雅黑"/>
                <a:cs typeface="微软雅黑"/>
              </a:rPr>
              <a:t>类</a:t>
            </a:r>
            <a:r>
              <a:rPr sz="2000" dirty="0">
                <a:latin typeface="微软雅黑"/>
                <a:cs typeface="微软雅黑"/>
              </a:rPr>
              <a:t>型的</a:t>
            </a:r>
            <a:r>
              <a:rPr sz="2000" spc="-15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一般</a:t>
            </a:r>
            <a:r>
              <a:rPr sz="2000" spc="-15" dirty="0">
                <a:latin typeface="微软雅黑"/>
                <a:cs typeface="微软雅黑"/>
              </a:rPr>
              <a:t>为</a:t>
            </a:r>
            <a:r>
              <a:rPr sz="2000" dirty="0">
                <a:latin typeface="微软雅黑"/>
                <a:cs typeface="微软雅黑"/>
              </a:rPr>
              <a:t>记录</a:t>
            </a:r>
          </a:p>
          <a:p>
            <a:pPr marL="285115" marR="210820" indent="-273050">
              <a:lnSpc>
                <a:spcPts val="4320"/>
              </a:lnSpc>
              <a:spcBef>
                <a:spcPts val="28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散列法的基本思想是：把键分布在一个称为散列表的一维数 组</a:t>
            </a:r>
            <a:r>
              <a:rPr sz="2400" spc="-5" dirty="0">
                <a:latin typeface="Arial"/>
                <a:cs typeface="Arial"/>
              </a:rPr>
              <a:t>H[0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Arial"/>
                <a:cs typeface="Arial"/>
              </a:rPr>
              <a:t>…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Arial"/>
                <a:cs typeface="Arial"/>
              </a:rPr>
              <a:t>m-1]</a:t>
            </a:r>
            <a:r>
              <a:rPr sz="2400" dirty="0">
                <a:latin typeface="微软雅黑"/>
                <a:cs typeface="微软雅黑"/>
              </a:rPr>
              <a:t>中。</a:t>
            </a:r>
          </a:p>
          <a:p>
            <a:pPr marL="652780" lvl="1" indent="-247015">
              <a:lnSpc>
                <a:spcPct val="100000"/>
              </a:lnSpc>
              <a:spcBef>
                <a:spcPts val="92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spc="5" dirty="0">
                <a:latin typeface="微软雅黑"/>
                <a:cs typeface="微软雅黑"/>
              </a:rPr>
              <a:t>可以</a:t>
            </a:r>
            <a:r>
              <a:rPr sz="2000" spc="-5" dirty="0">
                <a:latin typeface="微软雅黑"/>
                <a:cs typeface="微软雅黑"/>
              </a:rPr>
              <a:t>通</a:t>
            </a:r>
            <a:r>
              <a:rPr sz="2000" spc="-10" dirty="0">
                <a:latin typeface="微软雅黑"/>
                <a:cs typeface="微软雅黑"/>
              </a:rPr>
              <a:t>过</a:t>
            </a:r>
            <a:r>
              <a:rPr sz="2000" spc="5" dirty="0">
                <a:latin typeface="微软雅黑"/>
                <a:cs typeface="微软雅黑"/>
              </a:rPr>
              <a:t>对</a:t>
            </a:r>
            <a:r>
              <a:rPr sz="2000" spc="-15" dirty="0">
                <a:latin typeface="微软雅黑"/>
                <a:cs typeface="微软雅黑"/>
              </a:rPr>
              <a:t>每</a:t>
            </a:r>
            <a:r>
              <a:rPr sz="2000" spc="5" dirty="0">
                <a:latin typeface="微软雅黑"/>
                <a:cs typeface="微软雅黑"/>
              </a:rPr>
              <a:t>个键</a:t>
            </a:r>
            <a:r>
              <a:rPr sz="2000" spc="-5" dirty="0">
                <a:latin typeface="微软雅黑"/>
                <a:cs typeface="微软雅黑"/>
              </a:rPr>
              <a:t>计</a:t>
            </a:r>
            <a:r>
              <a:rPr sz="2000" spc="-10" dirty="0">
                <a:latin typeface="微软雅黑"/>
                <a:cs typeface="微软雅黑"/>
              </a:rPr>
              <a:t>算</a:t>
            </a:r>
            <a:r>
              <a:rPr sz="2000" spc="5" dirty="0">
                <a:latin typeface="微软雅黑"/>
                <a:cs typeface="微软雅黑"/>
              </a:rPr>
              <a:t>某</a:t>
            </a:r>
            <a:r>
              <a:rPr sz="2000" spc="-15" dirty="0">
                <a:latin typeface="微软雅黑"/>
                <a:cs typeface="微软雅黑"/>
              </a:rPr>
              <a:t>些</a:t>
            </a:r>
            <a:r>
              <a:rPr sz="2000" spc="5" dirty="0">
                <a:latin typeface="微软雅黑"/>
                <a:cs typeface="微软雅黑"/>
              </a:rPr>
              <a:t>被称</a:t>
            </a:r>
            <a:r>
              <a:rPr sz="2000" spc="-5" dirty="0">
                <a:latin typeface="微软雅黑"/>
                <a:cs typeface="微软雅黑"/>
              </a:rPr>
              <a:t>为“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散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列</a:t>
            </a:r>
            <a:r>
              <a:rPr sz="2000" spc="5" dirty="0">
                <a:solidFill>
                  <a:srgbClr val="FF0000"/>
                </a:solidFill>
                <a:latin typeface="微软雅黑"/>
                <a:cs typeface="微软雅黑"/>
              </a:rPr>
              <a:t>函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数</a:t>
            </a:r>
            <a:r>
              <a:rPr sz="2000" dirty="0">
                <a:solidFill>
                  <a:srgbClr val="080808"/>
                </a:solidFill>
                <a:latin typeface="微软雅黑"/>
                <a:cs typeface="微软雅黑"/>
              </a:rPr>
              <a:t>”</a:t>
            </a:r>
            <a:r>
              <a:rPr sz="2000" spc="-10" dirty="0">
                <a:latin typeface="微软雅黑"/>
                <a:cs typeface="微软雅黑"/>
              </a:rPr>
              <a:t>的</a:t>
            </a:r>
            <a:r>
              <a:rPr sz="2000" spc="5" dirty="0">
                <a:latin typeface="微软雅黑"/>
                <a:cs typeface="微软雅黑"/>
              </a:rPr>
              <a:t>预</a:t>
            </a:r>
            <a:r>
              <a:rPr sz="2000" spc="-15" dirty="0">
                <a:latin typeface="微软雅黑"/>
                <a:cs typeface="微软雅黑"/>
              </a:rPr>
              <a:t>定</a:t>
            </a:r>
            <a:r>
              <a:rPr sz="2000" spc="5" dirty="0">
                <a:latin typeface="微软雅黑"/>
                <a:cs typeface="微软雅黑"/>
              </a:rPr>
              <a:t>义函</a:t>
            </a:r>
            <a:r>
              <a:rPr sz="2000" spc="-5" dirty="0">
                <a:latin typeface="微软雅黑"/>
                <a:cs typeface="微软雅黑"/>
              </a:rPr>
              <a:t>数</a:t>
            </a:r>
            <a:r>
              <a:rPr sz="2000" spc="-15" dirty="0">
                <a:latin typeface="Arial"/>
                <a:cs typeface="Arial"/>
              </a:rPr>
              <a:t>h</a:t>
            </a:r>
            <a:r>
              <a:rPr sz="2000" spc="5" dirty="0">
                <a:latin typeface="微软雅黑"/>
                <a:cs typeface="微软雅黑"/>
              </a:rPr>
              <a:t>的</a:t>
            </a:r>
            <a:r>
              <a:rPr sz="2000" spc="-15" dirty="0">
                <a:latin typeface="微软雅黑"/>
                <a:cs typeface="微软雅黑"/>
              </a:rPr>
              <a:t>值</a:t>
            </a:r>
            <a:r>
              <a:rPr sz="2000" spc="5" dirty="0">
                <a:latin typeface="微软雅黑"/>
                <a:cs typeface="微软雅黑"/>
              </a:rPr>
              <a:t>，</a:t>
            </a:r>
            <a:endParaRPr sz="2000" dirty="0">
              <a:latin typeface="微软雅黑"/>
              <a:cs typeface="微软雅黑"/>
            </a:endParaRPr>
          </a:p>
          <a:p>
            <a:pPr marL="6527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微软雅黑"/>
                <a:cs typeface="微软雅黑"/>
              </a:rPr>
              <a:t>来完成这种发布</a:t>
            </a:r>
          </a:p>
          <a:p>
            <a:pPr marL="652780" lvl="1" indent="-247015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2000" dirty="0">
                <a:latin typeface="微软雅黑"/>
                <a:cs typeface="微软雅黑"/>
              </a:rPr>
              <a:t>该函数为每个键指定一</a:t>
            </a:r>
            <a:r>
              <a:rPr sz="2000" spc="-15" dirty="0">
                <a:latin typeface="微软雅黑"/>
                <a:cs typeface="微软雅黑"/>
              </a:rPr>
              <a:t>个</a:t>
            </a:r>
            <a:r>
              <a:rPr sz="2000" dirty="0">
                <a:latin typeface="微软雅黑"/>
                <a:cs typeface="微软雅黑"/>
              </a:rPr>
              <a:t>称为</a:t>
            </a:r>
            <a:r>
              <a:rPr sz="2000" spc="-10" dirty="0">
                <a:latin typeface="微软雅黑"/>
                <a:cs typeface="微软雅黑"/>
              </a:rPr>
              <a:t>“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散列</a:t>
            </a:r>
            <a:r>
              <a:rPr sz="2000" spc="-15" dirty="0">
                <a:solidFill>
                  <a:srgbClr val="FF0000"/>
                </a:solidFill>
                <a:latin typeface="微软雅黑"/>
                <a:cs typeface="微软雅黑"/>
              </a:rPr>
              <a:t>地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址</a:t>
            </a:r>
            <a:r>
              <a:rPr sz="2000" dirty="0">
                <a:latin typeface="微软雅黑"/>
                <a:cs typeface="微软雅黑"/>
              </a:rPr>
              <a:t>”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位于</a:t>
            </a:r>
            <a:r>
              <a:rPr sz="2000" spc="-15" dirty="0">
                <a:latin typeface="Arial"/>
                <a:cs typeface="Arial"/>
              </a:rPr>
              <a:t>0</a:t>
            </a:r>
            <a:r>
              <a:rPr sz="2000" dirty="0">
                <a:latin typeface="微软雅黑"/>
                <a:cs typeface="微软雅黑"/>
              </a:rPr>
              <a:t>到</a:t>
            </a:r>
            <a:r>
              <a:rPr sz="2000" spc="-5" dirty="0">
                <a:latin typeface="Arial"/>
                <a:cs typeface="Arial"/>
              </a:rPr>
              <a:t>m-1</a:t>
            </a:r>
            <a:r>
              <a:rPr sz="2000" spc="-15" dirty="0">
                <a:latin typeface="微软雅黑"/>
                <a:cs typeface="微软雅黑"/>
              </a:rPr>
              <a:t>之</a:t>
            </a:r>
            <a:r>
              <a:rPr sz="2000" dirty="0">
                <a:latin typeface="微软雅黑"/>
                <a:cs typeface="微软雅黑"/>
              </a:rPr>
              <a:t>间</a:t>
            </a:r>
            <a:r>
              <a:rPr sz="2000" spc="-15" dirty="0">
                <a:latin typeface="微软雅黑"/>
                <a:cs typeface="微软雅黑"/>
              </a:rPr>
              <a:t>的整</a:t>
            </a:r>
            <a:r>
              <a:rPr sz="2000" dirty="0">
                <a:latin typeface="微软雅黑"/>
                <a:cs typeface="微软雅黑"/>
              </a:rPr>
              <a:t>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41878"/>
            <a:ext cx="8686800" cy="4076700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889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微软雅黑"/>
                <a:cs typeface="微软雅黑"/>
              </a:rPr>
              <a:t>散列函数需要满足两个要求：</a:t>
            </a:r>
            <a:endParaRPr sz="2800">
              <a:latin typeface="微软雅黑"/>
              <a:cs typeface="微软雅黑"/>
            </a:endParaRPr>
          </a:p>
          <a:p>
            <a:pPr marL="737870" lvl="1" indent="-332740">
              <a:lnSpc>
                <a:spcPct val="100000"/>
              </a:lnSpc>
              <a:spcBef>
                <a:spcPts val="15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737870" algn="l"/>
                <a:tab pos="738505" algn="l"/>
              </a:tabLst>
            </a:pPr>
            <a:r>
              <a:rPr sz="2400" dirty="0">
                <a:latin typeface="微软雅黑"/>
                <a:cs typeface="微软雅黑"/>
              </a:rPr>
              <a:t>散列函</a:t>
            </a:r>
            <a:r>
              <a:rPr sz="2400" spc="5" dirty="0">
                <a:latin typeface="微软雅黑"/>
                <a:cs typeface="微软雅黑"/>
              </a:rPr>
              <a:t>数</a:t>
            </a:r>
            <a:r>
              <a:rPr sz="2400" dirty="0">
                <a:latin typeface="微软雅黑"/>
                <a:cs typeface="微软雅黑"/>
              </a:rPr>
              <a:t>需要把</a:t>
            </a:r>
            <a:r>
              <a:rPr sz="2400" spc="5" dirty="0">
                <a:latin typeface="微软雅黑"/>
                <a:cs typeface="微软雅黑"/>
              </a:rPr>
              <a:t>键在</a:t>
            </a:r>
            <a:r>
              <a:rPr sz="2400" dirty="0">
                <a:latin typeface="微软雅黑"/>
                <a:cs typeface="微软雅黑"/>
              </a:rPr>
              <a:t>散列表</a:t>
            </a:r>
            <a:r>
              <a:rPr sz="2400" spc="5" dirty="0">
                <a:latin typeface="微软雅黑"/>
                <a:cs typeface="微软雅黑"/>
              </a:rPr>
              <a:t>的单</a:t>
            </a:r>
            <a:r>
              <a:rPr sz="2400" dirty="0">
                <a:latin typeface="微软雅黑"/>
                <a:cs typeface="微软雅黑"/>
              </a:rPr>
              <a:t>元格中</a:t>
            </a:r>
            <a:r>
              <a:rPr sz="2400" spc="5" dirty="0">
                <a:latin typeface="微软雅黑"/>
                <a:cs typeface="微软雅黑"/>
              </a:rPr>
              <a:t>尽可</a:t>
            </a:r>
            <a:r>
              <a:rPr sz="2400" dirty="0">
                <a:latin typeface="微软雅黑"/>
                <a:cs typeface="微软雅黑"/>
              </a:rPr>
              <a:t>能均匀</a:t>
            </a:r>
            <a:r>
              <a:rPr sz="2400" spc="5" dirty="0">
                <a:latin typeface="微软雅黑"/>
                <a:cs typeface="微软雅黑"/>
              </a:rPr>
              <a:t>地</a:t>
            </a:r>
            <a:r>
              <a:rPr sz="2400" dirty="0">
                <a:latin typeface="微软雅黑"/>
                <a:cs typeface="微软雅黑"/>
              </a:rPr>
              <a:t>分布</a:t>
            </a:r>
            <a:endParaRPr sz="2400">
              <a:latin typeface="微软雅黑"/>
              <a:cs typeface="微软雅黑"/>
            </a:endParaRPr>
          </a:p>
          <a:p>
            <a:pPr marL="652780">
              <a:lnSpc>
                <a:spcPct val="100000"/>
              </a:lnSpc>
              <a:spcBef>
                <a:spcPts val="1440"/>
              </a:spcBef>
            </a:pPr>
            <a:r>
              <a:rPr sz="2400" spc="45" dirty="0">
                <a:latin typeface="微软雅黑"/>
                <a:cs typeface="微软雅黑"/>
              </a:rPr>
              <a:t>（所以</a:t>
            </a:r>
            <a:r>
              <a:rPr sz="2400" spc="50" dirty="0">
                <a:latin typeface="Arial"/>
                <a:cs typeface="Arial"/>
              </a:rPr>
              <a:t>m</a:t>
            </a:r>
            <a:r>
              <a:rPr sz="2400" spc="30" dirty="0">
                <a:latin typeface="微软雅黑"/>
                <a:cs typeface="微软雅黑"/>
              </a:rPr>
              <a:t>常</a:t>
            </a:r>
            <a:r>
              <a:rPr sz="2400" spc="40" dirty="0">
                <a:latin typeface="微软雅黑"/>
                <a:cs typeface="微软雅黑"/>
              </a:rPr>
              <a:t>被选定为</a:t>
            </a:r>
            <a:r>
              <a:rPr sz="2400" spc="30" dirty="0">
                <a:latin typeface="微软雅黑"/>
                <a:cs typeface="微软雅黑"/>
              </a:rPr>
              <a:t>质</a:t>
            </a:r>
            <a:r>
              <a:rPr sz="2400" spc="60" dirty="0">
                <a:latin typeface="微软雅黑"/>
                <a:cs typeface="微软雅黑"/>
              </a:rPr>
              <a:t>数</a:t>
            </a:r>
            <a:r>
              <a:rPr sz="2400" spc="45" dirty="0">
                <a:latin typeface="微软雅黑"/>
                <a:cs typeface="微软雅黑"/>
              </a:rPr>
              <a:t>，</a:t>
            </a:r>
            <a:r>
              <a:rPr sz="2400" spc="40" dirty="0">
                <a:latin typeface="微软雅黑"/>
                <a:cs typeface="微软雅黑"/>
              </a:rPr>
              <a:t>甚至</a:t>
            </a:r>
            <a:r>
              <a:rPr sz="2400" spc="30" dirty="0">
                <a:latin typeface="微软雅黑"/>
                <a:cs typeface="微软雅黑"/>
              </a:rPr>
              <a:t>必</a:t>
            </a:r>
            <a:r>
              <a:rPr sz="2400" spc="40" dirty="0">
                <a:latin typeface="微软雅黑"/>
                <a:cs typeface="微软雅黑"/>
              </a:rPr>
              <a:t>须考虑键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40" dirty="0">
                <a:latin typeface="微软雅黑"/>
                <a:cs typeface="微软雅黑"/>
              </a:rPr>
              <a:t>所有比特</a:t>
            </a:r>
            <a:r>
              <a:rPr sz="2400" spc="65" dirty="0">
                <a:latin typeface="微软雅黑"/>
                <a:cs typeface="微软雅黑"/>
              </a:rPr>
              <a:t>位</a:t>
            </a:r>
            <a:r>
              <a:rPr sz="2400" dirty="0"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  <a:p>
            <a:pPr marL="736600" lvl="1" indent="-33147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736600" algn="l"/>
                <a:tab pos="737235" algn="l"/>
              </a:tabLst>
            </a:pPr>
            <a:r>
              <a:rPr sz="2400" dirty="0">
                <a:latin typeface="微软雅黑"/>
                <a:cs typeface="微软雅黑"/>
              </a:rPr>
              <a:t>散列函数必须容易计算</a:t>
            </a:r>
            <a:endParaRPr sz="2400">
              <a:latin typeface="微软雅黑"/>
              <a:cs typeface="微软雅黑"/>
            </a:endParaRPr>
          </a:p>
          <a:p>
            <a:pPr marL="285115" marR="5549900" indent="-285750" algn="r">
              <a:lnSpc>
                <a:spcPct val="100000"/>
              </a:lnSpc>
              <a:spcBef>
                <a:spcPts val="158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微软雅黑"/>
                <a:cs typeface="微软雅黑"/>
              </a:rPr>
              <a:t>散列的主要版本：</a:t>
            </a:r>
            <a:endParaRPr sz="2800">
              <a:latin typeface="微软雅黑"/>
              <a:cs typeface="微软雅黑"/>
            </a:endParaRPr>
          </a:p>
          <a:p>
            <a:pPr marL="330835" marR="5502910" lvl="1" indent="-330835" algn="r">
              <a:lnSpc>
                <a:spcPct val="100000"/>
              </a:lnSpc>
              <a:spcBef>
                <a:spcPts val="154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330835" algn="l"/>
                <a:tab pos="331470" algn="l"/>
              </a:tabLst>
            </a:pPr>
            <a:r>
              <a:rPr sz="2400" dirty="0">
                <a:latin typeface="微软雅黑"/>
                <a:cs typeface="微软雅黑"/>
              </a:rPr>
              <a:t>开散</a:t>
            </a:r>
            <a:r>
              <a:rPr sz="2400" spc="-5" dirty="0">
                <a:latin typeface="微软雅黑"/>
                <a:cs typeface="微软雅黑"/>
              </a:rPr>
              <a:t>列</a:t>
            </a:r>
            <a:r>
              <a:rPr sz="2400" dirty="0">
                <a:latin typeface="微软雅黑"/>
                <a:cs typeface="微软雅黑"/>
              </a:rPr>
              <a:t>（分离链）</a:t>
            </a:r>
            <a:endParaRPr sz="2400">
              <a:latin typeface="微软雅黑"/>
              <a:cs typeface="微软雅黑"/>
            </a:endParaRPr>
          </a:p>
          <a:p>
            <a:pPr marL="736600" lvl="1" indent="-33147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736600" algn="l"/>
                <a:tab pos="737235" algn="l"/>
              </a:tabLst>
            </a:pPr>
            <a:r>
              <a:rPr sz="2400" dirty="0">
                <a:latin typeface="微软雅黑"/>
                <a:cs typeface="微软雅黑"/>
              </a:rPr>
              <a:t>闭散</a:t>
            </a:r>
            <a:r>
              <a:rPr sz="2400" spc="-5" dirty="0">
                <a:latin typeface="微软雅黑"/>
                <a:cs typeface="微软雅黑"/>
              </a:rPr>
              <a:t>列</a:t>
            </a:r>
            <a:r>
              <a:rPr sz="2400" dirty="0">
                <a:latin typeface="微软雅黑"/>
                <a:cs typeface="微软雅黑"/>
              </a:rPr>
              <a:t>（开式寻址）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052" y="504190"/>
            <a:ext cx="2875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7.3</a:t>
            </a:r>
            <a:r>
              <a:rPr spc="-60" dirty="0"/>
              <a:t> </a:t>
            </a:r>
            <a:r>
              <a:rPr i="1" dirty="0">
                <a:latin typeface="微软雅黑"/>
                <a:cs typeface="微软雅黑"/>
              </a:rPr>
              <a:t>散列法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30" y="261061"/>
            <a:ext cx="8222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7.3</a:t>
            </a:r>
            <a:r>
              <a:rPr sz="4400" spc="-60" dirty="0"/>
              <a:t> </a:t>
            </a:r>
            <a:r>
              <a:rPr sz="4400" i="1" spc="5" dirty="0">
                <a:latin typeface="微软雅黑"/>
                <a:cs typeface="微软雅黑"/>
              </a:rPr>
              <a:t>散列</a:t>
            </a:r>
            <a:r>
              <a:rPr sz="4400" i="1" spc="-15" dirty="0">
                <a:latin typeface="微软雅黑"/>
                <a:cs typeface="微软雅黑"/>
              </a:rPr>
              <a:t>法</a:t>
            </a:r>
            <a:r>
              <a:rPr sz="4400" spc="-5" dirty="0"/>
              <a:t>——</a:t>
            </a:r>
            <a:r>
              <a:rPr sz="4400" i="1" spc="5" dirty="0">
                <a:latin typeface="微软雅黑"/>
                <a:cs typeface="微软雅黑"/>
              </a:rPr>
              <a:t>开</a:t>
            </a:r>
            <a:r>
              <a:rPr sz="4400" i="1" spc="-15" dirty="0">
                <a:latin typeface="微软雅黑"/>
                <a:cs typeface="微软雅黑"/>
              </a:rPr>
              <a:t>散</a:t>
            </a:r>
            <a:r>
              <a:rPr sz="4400" i="1" spc="5" dirty="0">
                <a:latin typeface="微软雅黑"/>
                <a:cs typeface="微软雅黑"/>
              </a:rPr>
              <a:t>列</a:t>
            </a:r>
            <a:r>
              <a:rPr sz="4400" i="1" spc="-15" dirty="0">
                <a:latin typeface="微软雅黑"/>
                <a:cs typeface="微软雅黑"/>
              </a:rPr>
              <a:t>（</a:t>
            </a:r>
            <a:r>
              <a:rPr sz="4400" i="1" spc="5" dirty="0">
                <a:latin typeface="微软雅黑"/>
                <a:cs typeface="微软雅黑"/>
              </a:rPr>
              <a:t>分</a:t>
            </a:r>
            <a:r>
              <a:rPr sz="4400" i="1" spc="-15" dirty="0">
                <a:latin typeface="微软雅黑"/>
                <a:cs typeface="微软雅黑"/>
              </a:rPr>
              <a:t>离</a:t>
            </a:r>
            <a:r>
              <a:rPr sz="4400" i="1" spc="5" dirty="0">
                <a:latin typeface="微软雅黑"/>
                <a:cs typeface="微软雅黑"/>
              </a:rPr>
              <a:t>链）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370" y="1099339"/>
            <a:ext cx="8220709" cy="479234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7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90" dirty="0">
                <a:latin typeface="微软雅黑"/>
                <a:cs typeface="微软雅黑"/>
              </a:rPr>
              <a:t>键被存</a:t>
            </a:r>
            <a:r>
              <a:rPr sz="2400" spc="100" dirty="0">
                <a:latin typeface="微软雅黑"/>
                <a:cs typeface="微软雅黑"/>
              </a:rPr>
              <a:t>储</a:t>
            </a:r>
            <a:r>
              <a:rPr sz="2400" spc="90" dirty="0">
                <a:latin typeface="微软雅黑"/>
                <a:cs typeface="微软雅黑"/>
              </a:rPr>
              <a:t>在附着</a:t>
            </a:r>
            <a:r>
              <a:rPr sz="2400" spc="100" dirty="0">
                <a:latin typeface="微软雅黑"/>
                <a:cs typeface="微软雅黑"/>
              </a:rPr>
              <a:t>于</a:t>
            </a:r>
            <a:r>
              <a:rPr sz="2400" spc="90" dirty="0">
                <a:latin typeface="微软雅黑"/>
                <a:cs typeface="微软雅黑"/>
              </a:rPr>
              <a:t>散列表</a:t>
            </a:r>
            <a:r>
              <a:rPr sz="2400" spc="100" dirty="0">
                <a:latin typeface="微软雅黑"/>
                <a:cs typeface="微软雅黑"/>
              </a:rPr>
              <a:t>单</a:t>
            </a:r>
            <a:r>
              <a:rPr sz="2400" spc="90" dirty="0">
                <a:latin typeface="微软雅黑"/>
                <a:cs typeface="微软雅黑"/>
              </a:rPr>
              <a:t>元格上</a:t>
            </a:r>
            <a:r>
              <a:rPr sz="2400" spc="100" dirty="0">
                <a:latin typeface="微软雅黑"/>
                <a:cs typeface="微软雅黑"/>
              </a:rPr>
              <a:t>的</a:t>
            </a:r>
            <a:r>
              <a:rPr sz="2400" spc="90" dirty="0">
                <a:latin typeface="微软雅黑"/>
                <a:cs typeface="微软雅黑"/>
              </a:rPr>
              <a:t>链表</a:t>
            </a:r>
            <a:r>
              <a:rPr sz="2400" spc="140" dirty="0">
                <a:latin typeface="微软雅黑"/>
                <a:cs typeface="微软雅黑"/>
              </a:rPr>
              <a:t>中</a:t>
            </a:r>
            <a:r>
              <a:rPr sz="2400" spc="105" dirty="0">
                <a:latin typeface="微软雅黑"/>
                <a:cs typeface="微软雅黑"/>
              </a:rPr>
              <a:t>，</a:t>
            </a:r>
            <a:r>
              <a:rPr sz="2400" spc="90" dirty="0">
                <a:latin typeface="微软雅黑"/>
                <a:cs typeface="微软雅黑"/>
              </a:rPr>
              <a:t>散列地</a:t>
            </a:r>
            <a:r>
              <a:rPr sz="2400" spc="100" dirty="0">
                <a:latin typeface="微软雅黑"/>
                <a:cs typeface="微软雅黑"/>
              </a:rPr>
              <a:t>址</a:t>
            </a:r>
            <a:r>
              <a:rPr sz="2400" dirty="0">
                <a:latin typeface="微软雅黑"/>
                <a:cs typeface="微软雅黑"/>
              </a:rPr>
              <a:t>相</a:t>
            </a:r>
          </a:p>
          <a:p>
            <a:pPr marL="285115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微软雅黑"/>
                <a:cs typeface="微软雅黑"/>
              </a:rPr>
              <a:t>同的记录存放于同一单链表中</a:t>
            </a:r>
          </a:p>
          <a:p>
            <a:pPr marL="285115" marR="6350" indent="-273050">
              <a:lnSpc>
                <a:spcPct val="13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90" dirty="0">
                <a:latin typeface="微软雅黑"/>
                <a:cs typeface="微软雅黑"/>
              </a:rPr>
              <a:t>查找时</a:t>
            </a:r>
            <a:r>
              <a:rPr sz="2400" spc="105" dirty="0">
                <a:latin typeface="微软雅黑"/>
                <a:cs typeface="微软雅黑"/>
              </a:rPr>
              <a:t>：</a:t>
            </a:r>
            <a:r>
              <a:rPr sz="2400" spc="90" dirty="0">
                <a:latin typeface="微软雅黑"/>
                <a:cs typeface="微软雅黑"/>
              </a:rPr>
              <a:t>首先根</a:t>
            </a:r>
            <a:r>
              <a:rPr sz="2400" spc="105" dirty="0">
                <a:latin typeface="微软雅黑"/>
                <a:cs typeface="微软雅黑"/>
              </a:rPr>
              <a:t>据</a:t>
            </a:r>
            <a:r>
              <a:rPr sz="2400" spc="90" dirty="0">
                <a:latin typeface="微软雅黑"/>
                <a:cs typeface="微软雅黑"/>
              </a:rPr>
              <a:t>键值求</a:t>
            </a:r>
            <a:r>
              <a:rPr sz="2400" spc="105" dirty="0">
                <a:latin typeface="微软雅黑"/>
                <a:cs typeface="微软雅黑"/>
              </a:rPr>
              <a:t>出</a:t>
            </a:r>
            <a:r>
              <a:rPr sz="2400" spc="90" dirty="0">
                <a:latin typeface="微软雅黑"/>
                <a:cs typeface="微软雅黑"/>
              </a:rPr>
              <a:t>散列地</a:t>
            </a:r>
            <a:r>
              <a:rPr sz="2400" spc="150" dirty="0">
                <a:latin typeface="微软雅黑"/>
                <a:cs typeface="微软雅黑"/>
              </a:rPr>
              <a:t>址</a:t>
            </a:r>
            <a:r>
              <a:rPr sz="2400" spc="95" dirty="0">
                <a:latin typeface="微软雅黑"/>
                <a:cs typeface="微软雅黑"/>
              </a:rPr>
              <a:t>，</a:t>
            </a:r>
            <a:r>
              <a:rPr sz="2400" spc="90" dirty="0">
                <a:latin typeface="微软雅黑"/>
                <a:cs typeface="微软雅黑"/>
              </a:rPr>
              <a:t>然后</a:t>
            </a:r>
            <a:r>
              <a:rPr sz="2400" spc="105" dirty="0">
                <a:latin typeface="微软雅黑"/>
                <a:cs typeface="微软雅黑"/>
              </a:rPr>
              <a:t>在</a:t>
            </a:r>
            <a:r>
              <a:rPr sz="2400" spc="90" dirty="0">
                <a:latin typeface="微软雅黑"/>
                <a:cs typeface="微软雅黑"/>
              </a:rPr>
              <a:t>该地址</a:t>
            </a:r>
            <a:r>
              <a:rPr sz="2400" spc="105" dirty="0">
                <a:latin typeface="微软雅黑"/>
                <a:cs typeface="微软雅黑"/>
              </a:rPr>
              <a:t>所</a:t>
            </a:r>
            <a:r>
              <a:rPr sz="2400" dirty="0">
                <a:latin typeface="微软雅黑"/>
                <a:cs typeface="微软雅黑"/>
              </a:rPr>
              <a:t>在 </a:t>
            </a:r>
            <a:r>
              <a:rPr sz="2400" spc="-5" dirty="0">
                <a:latin typeface="微软雅黑"/>
                <a:cs typeface="微软雅黑"/>
              </a:rPr>
              <a:t>的单链表中搜索；</a:t>
            </a:r>
            <a:endParaRPr sz="2400" dirty="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例：</a:t>
            </a:r>
          </a:p>
          <a:p>
            <a:pPr marL="37973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latin typeface="微软雅黑"/>
                <a:cs typeface="微软雅黑"/>
              </a:rPr>
              <a:t>元素键值为：</a:t>
            </a:r>
          </a:p>
          <a:p>
            <a:pPr marL="37973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Arial"/>
                <a:cs typeface="Arial"/>
              </a:rPr>
              <a:t>37</a:t>
            </a:r>
            <a:r>
              <a:rPr sz="2000" spc="-5" dirty="0">
                <a:latin typeface="微软雅黑"/>
                <a:cs typeface="微软雅黑"/>
              </a:rPr>
              <a:t>、</a:t>
            </a:r>
            <a:r>
              <a:rPr sz="2000" dirty="0">
                <a:latin typeface="Arial"/>
                <a:cs typeface="Arial"/>
              </a:rPr>
              <a:t>25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dirty="0">
                <a:latin typeface="Arial"/>
                <a:cs typeface="Arial"/>
              </a:rPr>
              <a:t>14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dirty="0">
                <a:latin typeface="Arial"/>
                <a:cs typeface="Arial"/>
              </a:rPr>
              <a:t>36</a:t>
            </a:r>
            <a:r>
              <a:rPr sz="2000" dirty="0">
                <a:latin typeface="微软雅黑"/>
                <a:cs typeface="微软雅黑"/>
              </a:rPr>
              <a:t>、</a:t>
            </a:r>
          </a:p>
          <a:p>
            <a:pPr marL="37973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Arial"/>
                <a:cs typeface="Arial"/>
              </a:rPr>
              <a:t>49</a:t>
            </a:r>
            <a:r>
              <a:rPr sz="2000" spc="-5" dirty="0">
                <a:latin typeface="微软雅黑"/>
                <a:cs typeface="微软雅黑"/>
              </a:rPr>
              <a:t>、</a:t>
            </a:r>
            <a:r>
              <a:rPr sz="2000" dirty="0">
                <a:latin typeface="Arial"/>
                <a:cs typeface="Arial"/>
              </a:rPr>
              <a:t>68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dirty="0">
                <a:latin typeface="Arial"/>
                <a:cs typeface="Arial"/>
              </a:rPr>
              <a:t>57</a:t>
            </a:r>
            <a:r>
              <a:rPr sz="2000" dirty="0">
                <a:latin typeface="微软雅黑"/>
                <a:cs typeface="微软雅黑"/>
              </a:rPr>
              <a:t>、</a:t>
            </a:r>
            <a:r>
              <a:rPr sz="2000" spc="-145" dirty="0">
                <a:latin typeface="Arial"/>
                <a:cs typeface="Arial"/>
              </a:rPr>
              <a:t>11</a:t>
            </a:r>
            <a:endParaRPr sz="2000" dirty="0">
              <a:latin typeface="Arial"/>
              <a:cs typeface="Arial"/>
            </a:endParaRPr>
          </a:p>
          <a:p>
            <a:pPr marL="379730" marR="5916295">
              <a:lnSpc>
                <a:spcPct val="130000"/>
              </a:lnSpc>
            </a:pPr>
            <a:r>
              <a:rPr sz="2000" dirty="0">
                <a:latin typeface="微软雅黑"/>
                <a:cs typeface="微软雅黑"/>
              </a:rPr>
              <a:t>散列表为</a:t>
            </a:r>
            <a:r>
              <a:rPr sz="2000" spc="-25" dirty="0">
                <a:latin typeface="Arial"/>
                <a:cs typeface="Arial"/>
              </a:rPr>
              <a:t>HT[11]  </a:t>
            </a:r>
            <a:r>
              <a:rPr sz="2000" dirty="0">
                <a:latin typeface="微软雅黑"/>
                <a:cs typeface="微软雅黑"/>
              </a:rPr>
              <a:t>散 列 函 数 为 ：  </a:t>
            </a:r>
            <a:r>
              <a:rPr sz="2000" dirty="0">
                <a:latin typeface="Arial"/>
                <a:cs typeface="Arial"/>
              </a:rPr>
              <a:t>Hash(x) = x </a:t>
            </a:r>
            <a:r>
              <a:rPr sz="2000" spc="5" dirty="0">
                <a:latin typeface="Arial"/>
                <a:cs typeface="Arial"/>
              </a:rPr>
              <a:t>%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45" dirty="0">
                <a:latin typeface="Arial"/>
                <a:cs typeface="Arial"/>
              </a:rPr>
              <a:t>11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19855" y="3069335"/>
            <a:ext cx="5039867" cy="3185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34162" y="61087"/>
            <a:ext cx="8225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7.3</a:t>
            </a:r>
            <a:r>
              <a:rPr sz="4400" spc="-40" dirty="0"/>
              <a:t> </a:t>
            </a:r>
            <a:r>
              <a:rPr sz="4400" i="1" dirty="0">
                <a:latin typeface="微软雅黑"/>
                <a:cs typeface="微软雅黑"/>
              </a:rPr>
              <a:t>散列</a:t>
            </a:r>
            <a:r>
              <a:rPr sz="4400" i="1" spc="-10" dirty="0">
                <a:latin typeface="微软雅黑"/>
                <a:cs typeface="微软雅黑"/>
              </a:rPr>
              <a:t>法</a:t>
            </a:r>
            <a:r>
              <a:rPr sz="4400" spc="-5" dirty="0"/>
              <a:t>——</a:t>
            </a:r>
            <a:r>
              <a:rPr sz="4400" i="1" dirty="0">
                <a:latin typeface="微软雅黑"/>
                <a:cs typeface="微软雅黑"/>
              </a:rPr>
              <a:t>开散列</a:t>
            </a:r>
            <a:r>
              <a:rPr sz="4400" i="1" spc="-15" dirty="0">
                <a:latin typeface="微软雅黑"/>
                <a:cs typeface="微软雅黑"/>
              </a:rPr>
              <a:t>（</a:t>
            </a:r>
            <a:r>
              <a:rPr sz="4400" i="1" dirty="0">
                <a:latin typeface="微软雅黑"/>
                <a:cs typeface="微软雅黑"/>
              </a:rPr>
              <a:t>分离链）</a:t>
            </a:r>
            <a:endParaRPr sz="4400">
              <a:latin typeface="微软雅黑"/>
              <a:cs typeface="微软雅黑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C21ADE-CD28-EBA8-2F8D-0BF27F06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0" y="1066800"/>
            <a:ext cx="859172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430148"/>
            <a:ext cx="3484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7.1</a:t>
            </a:r>
            <a:r>
              <a:rPr spc="-60" dirty="0"/>
              <a:t> </a:t>
            </a:r>
            <a:r>
              <a:rPr i="1" dirty="0">
                <a:latin typeface="微软雅黑"/>
                <a:cs typeface="微软雅黑"/>
              </a:rPr>
              <a:t>计数排序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CECF5-6C7F-5D1D-A010-A8F557006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36" y="1295400"/>
            <a:ext cx="9050382" cy="47386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052" y="492963"/>
            <a:ext cx="87801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7.3</a:t>
            </a:r>
            <a:r>
              <a:rPr sz="4400" spc="-65" dirty="0"/>
              <a:t> </a:t>
            </a:r>
            <a:r>
              <a:rPr sz="4400" i="1" spc="5" dirty="0">
                <a:latin typeface="微软雅黑"/>
                <a:cs typeface="微软雅黑"/>
              </a:rPr>
              <a:t>散列</a:t>
            </a:r>
            <a:r>
              <a:rPr sz="4400" i="1" spc="-15" dirty="0">
                <a:latin typeface="微软雅黑"/>
                <a:cs typeface="微软雅黑"/>
              </a:rPr>
              <a:t>法</a:t>
            </a:r>
            <a:r>
              <a:rPr sz="4400" spc="-5" dirty="0"/>
              <a:t>——</a:t>
            </a:r>
            <a:r>
              <a:rPr sz="4400" i="1" spc="5" dirty="0">
                <a:latin typeface="微软雅黑"/>
                <a:cs typeface="微软雅黑"/>
              </a:rPr>
              <a:t>闭</a:t>
            </a:r>
            <a:r>
              <a:rPr sz="4400" i="1" spc="-15" dirty="0">
                <a:latin typeface="微软雅黑"/>
                <a:cs typeface="微软雅黑"/>
              </a:rPr>
              <a:t>散</a:t>
            </a:r>
            <a:r>
              <a:rPr sz="4400" i="1" spc="5" dirty="0">
                <a:latin typeface="微软雅黑"/>
                <a:cs typeface="微软雅黑"/>
              </a:rPr>
              <a:t>列</a:t>
            </a:r>
            <a:r>
              <a:rPr sz="4400" i="1" spc="-15" dirty="0">
                <a:latin typeface="微软雅黑"/>
                <a:cs typeface="微软雅黑"/>
              </a:rPr>
              <a:t>（</a:t>
            </a:r>
            <a:r>
              <a:rPr sz="4400" i="1" spc="5" dirty="0">
                <a:latin typeface="微软雅黑"/>
                <a:cs typeface="微软雅黑"/>
              </a:rPr>
              <a:t>开</a:t>
            </a:r>
            <a:r>
              <a:rPr sz="4400" i="1" spc="-15" dirty="0">
                <a:latin typeface="微软雅黑"/>
                <a:cs typeface="微软雅黑"/>
              </a:rPr>
              <a:t>式</a:t>
            </a:r>
            <a:r>
              <a:rPr sz="4400" i="1" spc="5" dirty="0">
                <a:latin typeface="微软雅黑"/>
                <a:cs typeface="微软雅黑"/>
              </a:rPr>
              <a:t>寻</a:t>
            </a:r>
            <a:r>
              <a:rPr sz="4400" i="1" spc="-15" dirty="0">
                <a:latin typeface="微软雅黑"/>
                <a:cs typeface="微软雅黑"/>
              </a:rPr>
              <a:t>址</a:t>
            </a:r>
            <a:r>
              <a:rPr sz="4400" i="1" spc="5" dirty="0">
                <a:latin typeface="微软雅黑"/>
                <a:cs typeface="微软雅黑"/>
              </a:rPr>
              <a:t>）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358" y="1429771"/>
            <a:ext cx="8568055" cy="450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5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25" dirty="0">
                <a:latin typeface="微软雅黑"/>
                <a:cs typeface="微软雅黑"/>
              </a:rPr>
              <a:t>所有的</a:t>
            </a:r>
            <a:r>
              <a:rPr sz="2800" spc="35" dirty="0">
                <a:latin typeface="微软雅黑"/>
                <a:cs typeface="微软雅黑"/>
              </a:rPr>
              <a:t>键</a:t>
            </a:r>
            <a:r>
              <a:rPr sz="2800" spc="25" dirty="0">
                <a:latin typeface="微软雅黑"/>
                <a:cs typeface="微软雅黑"/>
              </a:rPr>
              <a:t>值都存</a:t>
            </a:r>
            <a:r>
              <a:rPr sz="2800" spc="35" dirty="0">
                <a:latin typeface="微软雅黑"/>
                <a:cs typeface="微软雅黑"/>
              </a:rPr>
              <a:t>储</a:t>
            </a:r>
            <a:r>
              <a:rPr sz="2800" spc="25" dirty="0">
                <a:latin typeface="微软雅黑"/>
                <a:cs typeface="微软雅黑"/>
              </a:rPr>
              <a:t>在散列</a:t>
            </a:r>
            <a:r>
              <a:rPr sz="2800" spc="35" dirty="0">
                <a:latin typeface="微软雅黑"/>
                <a:cs typeface="微软雅黑"/>
              </a:rPr>
              <a:t>表</a:t>
            </a:r>
            <a:r>
              <a:rPr sz="2800" spc="25" dirty="0">
                <a:latin typeface="微软雅黑"/>
                <a:cs typeface="微软雅黑"/>
              </a:rPr>
              <a:t>本身</a:t>
            </a:r>
            <a:r>
              <a:rPr sz="2800" spc="70" dirty="0">
                <a:latin typeface="微软雅黑"/>
                <a:cs typeface="微软雅黑"/>
              </a:rPr>
              <a:t>中</a:t>
            </a:r>
            <a:r>
              <a:rPr sz="2800" spc="40" dirty="0">
                <a:latin typeface="微软雅黑"/>
                <a:cs typeface="微软雅黑"/>
              </a:rPr>
              <a:t>，</a:t>
            </a:r>
            <a:r>
              <a:rPr sz="2800" spc="25" dirty="0">
                <a:latin typeface="微软雅黑"/>
                <a:cs typeface="微软雅黑"/>
              </a:rPr>
              <a:t>而没有</a:t>
            </a:r>
            <a:r>
              <a:rPr sz="2800" spc="35" dirty="0">
                <a:latin typeface="微软雅黑"/>
                <a:cs typeface="微软雅黑"/>
              </a:rPr>
              <a:t>使</a:t>
            </a:r>
            <a:r>
              <a:rPr sz="2800" spc="25" dirty="0">
                <a:latin typeface="微软雅黑"/>
                <a:cs typeface="微软雅黑"/>
              </a:rPr>
              <a:t>用</a:t>
            </a:r>
            <a:r>
              <a:rPr sz="2800" spc="-5" dirty="0">
                <a:latin typeface="微软雅黑"/>
                <a:cs typeface="微软雅黑"/>
              </a:rPr>
              <a:t>链 </a:t>
            </a:r>
            <a:r>
              <a:rPr sz="2800" spc="50" dirty="0">
                <a:latin typeface="微软雅黑"/>
                <a:cs typeface="微软雅黑"/>
              </a:rPr>
              <a:t>表</a:t>
            </a:r>
            <a:r>
              <a:rPr sz="2800" spc="40" dirty="0">
                <a:latin typeface="微软雅黑"/>
                <a:cs typeface="微软雅黑"/>
              </a:rPr>
              <a:t>（</a:t>
            </a:r>
            <a:r>
              <a:rPr sz="2800" spc="50" dirty="0">
                <a:latin typeface="微软雅黑"/>
                <a:cs typeface="微软雅黑"/>
              </a:rPr>
              <a:t>这表示</a:t>
            </a:r>
            <a:r>
              <a:rPr sz="2800" spc="35" dirty="0">
                <a:latin typeface="微软雅黑"/>
                <a:cs typeface="微软雅黑"/>
              </a:rPr>
              <a:t>表</a:t>
            </a:r>
            <a:r>
              <a:rPr sz="2800" spc="50" dirty="0">
                <a:latin typeface="微软雅黑"/>
                <a:cs typeface="微软雅黑"/>
              </a:rPr>
              <a:t>的长</a:t>
            </a:r>
            <a:r>
              <a:rPr sz="2800" spc="65" dirty="0">
                <a:latin typeface="微软雅黑"/>
                <a:cs typeface="微软雅黑"/>
              </a:rPr>
              <a:t>度</a:t>
            </a:r>
            <a:r>
              <a:rPr sz="2800" spc="50" dirty="0">
                <a:latin typeface="Arial"/>
                <a:cs typeface="Arial"/>
              </a:rPr>
              <a:t>m</a:t>
            </a:r>
            <a:r>
              <a:rPr sz="2800" spc="50" dirty="0">
                <a:latin typeface="微软雅黑"/>
                <a:cs typeface="微软雅黑"/>
              </a:rPr>
              <a:t>至少必</a:t>
            </a:r>
            <a:r>
              <a:rPr sz="2800" spc="35" dirty="0">
                <a:latin typeface="微软雅黑"/>
                <a:cs typeface="微软雅黑"/>
              </a:rPr>
              <a:t>须</a:t>
            </a:r>
            <a:r>
              <a:rPr sz="2800" spc="50" dirty="0">
                <a:latin typeface="微软雅黑"/>
                <a:cs typeface="微软雅黑"/>
              </a:rPr>
              <a:t>和键的</a:t>
            </a:r>
            <a:r>
              <a:rPr sz="2800" spc="35" dirty="0">
                <a:latin typeface="微软雅黑"/>
                <a:cs typeface="微软雅黑"/>
              </a:rPr>
              <a:t>数</a:t>
            </a:r>
            <a:r>
              <a:rPr sz="2800" spc="50" dirty="0">
                <a:latin typeface="微软雅黑"/>
                <a:cs typeface="微软雅黑"/>
              </a:rPr>
              <a:t>量一</a:t>
            </a:r>
            <a:r>
              <a:rPr sz="2800" spc="35" dirty="0">
                <a:latin typeface="微软雅黑"/>
                <a:cs typeface="微软雅黑"/>
              </a:rPr>
              <a:t>样</a:t>
            </a:r>
            <a:r>
              <a:rPr sz="2800" spc="80" dirty="0">
                <a:latin typeface="微软雅黑"/>
                <a:cs typeface="微软雅黑"/>
              </a:rPr>
              <a:t>大</a:t>
            </a:r>
            <a:r>
              <a:rPr sz="2800" spc="-5" dirty="0">
                <a:latin typeface="微软雅黑"/>
                <a:cs typeface="微软雅黑"/>
              </a:rPr>
              <a:t>）</a:t>
            </a:r>
            <a:endParaRPr sz="2800" dirty="0">
              <a:latin typeface="微软雅黑"/>
              <a:cs typeface="微软雅黑"/>
            </a:endParaRPr>
          </a:p>
          <a:p>
            <a:pPr marL="285115" indent="-273050" algn="just">
              <a:lnSpc>
                <a:spcPct val="100000"/>
              </a:lnSpc>
              <a:spcBef>
                <a:spcPts val="168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5" dirty="0">
                <a:latin typeface="微软雅黑"/>
                <a:cs typeface="微软雅黑"/>
              </a:rPr>
              <a:t>解决碰撞：有多种方法，例如线性</a:t>
            </a:r>
            <a:r>
              <a:rPr sz="2800" dirty="0">
                <a:latin typeface="微软雅黑"/>
                <a:cs typeface="微软雅黑"/>
              </a:rPr>
              <a:t>探</a:t>
            </a:r>
            <a:r>
              <a:rPr sz="2800" spc="-5" dirty="0">
                <a:latin typeface="微软雅黑"/>
                <a:cs typeface="微软雅黑"/>
              </a:rPr>
              <a:t>测</a:t>
            </a:r>
            <a:endParaRPr sz="2800" dirty="0">
              <a:latin typeface="微软雅黑"/>
              <a:cs typeface="微软雅黑"/>
            </a:endParaRPr>
          </a:p>
          <a:p>
            <a:pPr marL="285115" indent="-273050" algn="just">
              <a:lnSpc>
                <a:spcPct val="100000"/>
              </a:lnSpc>
              <a:spcBef>
                <a:spcPts val="168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-10" dirty="0">
                <a:latin typeface="微软雅黑"/>
                <a:cs typeface="微软雅黑"/>
              </a:rPr>
              <a:t>插入和查找：简单而直接</a:t>
            </a:r>
            <a:endParaRPr sz="2800" dirty="0">
              <a:latin typeface="微软雅黑"/>
              <a:cs typeface="微软雅黑"/>
            </a:endParaRPr>
          </a:p>
          <a:p>
            <a:pPr marL="285115" marR="360680" indent="-273050" algn="just">
              <a:lnSpc>
                <a:spcPct val="150000"/>
              </a:lnSpc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25" dirty="0">
                <a:latin typeface="微软雅黑"/>
                <a:cs typeface="微软雅黑"/>
              </a:rPr>
              <a:t>删除操</a:t>
            </a:r>
            <a:r>
              <a:rPr sz="2800" spc="35" dirty="0">
                <a:latin typeface="微软雅黑"/>
                <a:cs typeface="微软雅黑"/>
              </a:rPr>
              <a:t>作</a:t>
            </a:r>
            <a:r>
              <a:rPr sz="2800" spc="40" dirty="0">
                <a:latin typeface="微软雅黑"/>
                <a:cs typeface="微软雅黑"/>
              </a:rPr>
              <a:t>：</a:t>
            </a:r>
            <a:r>
              <a:rPr sz="2800" spc="30" dirty="0">
                <a:latin typeface="微软雅黑"/>
                <a:cs typeface="微软雅黑"/>
              </a:rPr>
              <a:t>“</a:t>
            </a:r>
            <a:r>
              <a:rPr sz="2800" spc="25" dirty="0">
                <a:latin typeface="微软雅黑"/>
                <a:cs typeface="微软雅黑"/>
              </a:rPr>
              <a:t>延</a:t>
            </a:r>
            <a:r>
              <a:rPr sz="2800" spc="35" dirty="0">
                <a:latin typeface="微软雅黑"/>
                <a:cs typeface="微软雅黑"/>
              </a:rPr>
              <a:t>迟</a:t>
            </a:r>
            <a:r>
              <a:rPr sz="2800" spc="25" dirty="0">
                <a:latin typeface="微软雅黑"/>
                <a:cs typeface="微软雅黑"/>
              </a:rPr>
              <a:t>删</a:t>
            </a:r>
            <a:r>
              <a:rPr sz="2800" spc="40" dirty="0">
                <a:latin typeface="微软雅黑"/>
                <a:cs typeface="微软雅黑"/>
              </a:rPr>
              <a:t>除</a:t>
            </a:r>
            <a:r>
              <a:rPr sz="2800" spc="30" dirty="0">
                <a:latin typeface="微软雅黑"/>
                <a:cs typeface="微软雅黑"/>
              </a:rPr>
              <a:t>”</a:t>
            </a:r>
            <a:r>
              <a:rPr sz="2800" spc="40" dirty="0">
                <a:latin typeface="微软雅黑"/>
                <a:cs typeface="微软雅黑"/>
              </a:rPr>
              <a:t>，</a:t>
            </a:r>
            <a:r>
              <a:rPr sz="2800" spc="25" dirty="0">
                <a:latin typeface="微软雅黑"/>
                <a:cs typeface="微软雅黑"/>
              </a:rPr>
              <a:t>用一个</a:t>
            </a:r>
            <a:r>
              <a:rPr sz="2800" spc="35" dirty="0">
                <a:latin typeface="微软雅黑"/>
                <a:cs typeface="微软雅黑"/>
              </a:rPr>
              <a:t>特</a:t>
            </a:r>
            <a:r>
              <a:rPr sz="2800" spc="25" dirty="0">
                <a:latin typeface="微软雅黑"/>
                <a:cs typeface="微软雅黑"/>
              </a:rPr>
              <a:t>殊的符</a:t>
            </a:r>
            <a:r>
              <a:rPr sz="2800" spc="35" dirty="0">
                <a:latin typeface="微软雅黑"/>
                <a:cs typeface="微软雅黑"/>
              </a:rPr>
              <a:t>号</a:t>
            </a:r>
            <a:r>
              <a:rPr sz="2800" spc="25" dirty="0">
                <a:latin typeface="微软雅黑"/>
                <a:cs typeface="微软雅黑"/>
              </a:rPr>
              <a:t>来</a:t>
            </a:r>
            <a:r>
              <a:rPr sz="2800" spc="-5" dirty="0">
                <a:latin typeface="微软雅黑"/>
                <a:cs typeface="微软雅黑"/>
              </a:rPr>
              <a:t>标 </a:t>
            </a:r>
            <a:r>
              <a:rPr sz="2800" spc="25" dirty="0">
                <a:latin typeface="微软雅黑"/>
                <a:cs typeface="微软雅黑"/>
              </a:rPr>
              <a:t>记曾被</a:t>
            </a:r>
            <a:r>
              <a:rPr sz="2800" spc="35" dirty="0">
                <a:latin typeface="微软雅黑"/>
                <a:cs typeface="微软雅黑"/>
              </a:rPr>
              <a:t>占</a:t>
            </a:r>
            <a:r>
              <a:rPr sz="2800" spc="25" dirty="0">
                <a:latin typeface="微软雅黑"/>
                <a:cs typeface="微软雅黑"/>
              </a:rPr>
              <a:t>用过的</a:t>
            </a:r>
            <a:r>
              <a:rPr sz="2800" spc="35" dirty="0">
                <a:latin typeface="微软雅黑"/>
                <a:cs typeface="微软雅黑"/>
              </a:rPr>
              <a:t>位</a:t>
            </a:r>
            <a:r>
              <a:rPr sz="2800" spc="55" dirty="0">
                <a:latin typeface="微软雅黑"/>
                <a:cs typeface="微软雅黑"/>
              </a:rPr>
              <a:t>置</a:t>
            </a:r>
            <a:r>
              <a:rPr sz="2800" spc="30" dirty="0">
                <a:latin typeface="微软雅黑"/>
                <a:cs typeface="微软雅黑"/>
              </a:rPr>
              <a:t>，</a:t>
            </a:r>
            <a:r>
              <a:rPr sz="2800" spc="25" dirty="0">
                <a:latin typeface="微软雅黑"/>
                <a:cs typeface="微软雅黑"/>
              </a:rPr>
              <a:t>以</a:t>
            </a:r>
            <a:r>
              <a:rPr sz="2800" spc="35" dirty="0">
                <a:latin typeface="微软雅黑"/>
                <a:cs typeface="微软雅黑"/>
              </a:rPr>
              <a:t>把</a:t>
            </a:r>
            <a:r>
              <a:rPr sz="2800" spc="25" dirty="0">
                <a:latin typeface="微软雅黑"/>
                <a:cs typeface="微软雅黑"/>
              </a:rPr>
              <a:t>它们和</a:t>
            </a:r>
            <a:r>
              <a:rPr sz="2800" spc="35" dirty="0">
                <a:latin typeface="微软雅黑"/>
                <a:cs typeface="微软雅黑"/>
              </a:rPr>
              <a:t>那</a:t>
            </a:r>
            <a:r>
              <a:rPr sz="2800" spc="25" dirty="0">
                <a:latin typeface="微软雅黑"/>
                <a:cs typeface="微软雅黑"/>
              </a:rPr>
              <a:t>些从未</a:t>
            </a:r>
            <a:r>
              <a:rPr sz="2800" spc="35" dirty="0">
                <a:latin typeface="微软雅黑"/>
                <a:cs typeface="微软雅黑"/>
              </a:rPr>
              <a:t>被</a:t>
            </a:r>
            <a:r>
              <a:rPr sz="2800" spc="25" dirty="0">
                <a:latin typeface="微软雅黑"/>
                <a:cs typeface="微软雅黑"/>
              </a:rPr>
              <a:t>用</a:t>
            </a:r>
            <a:r>
              <a:rPr sz="2800" spc="-5" dirty="0">
                <a:latin typeface="微软雅黑"/>
                <a:cs typeface="微软雅黑"/>
              </a:rPr>
              <a:t>过 的位置区别开来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590" y="1047809"/>
            <a:ext cx="8730615" cy="976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301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600" b="1" i="1" spc="5" dirty="0">
                <a:latin typeface="微软雅黑"/>
                <a:cs typeface="微软雅黑"/>
              </a:rPr>
              <a:t>所有键都存储</a:t>
            </a:r>
            <a:r>
              <a:rPr sz="1600" b="1" i="1" spc="-5" dirty="0">
                <a:latin typeface="微软雅黑"/>
                <a:cs typeface="微软雅黑"/>
              </a:rPr>
              <a:t>在</a:t>
            </a:r>
            <a:r>
              <a:rPr sz="1600" b="1" i="1" spc="5" dirty="0">
                <a:latin typeface="微软雅黑"/>
                <a:cs typeface="微软雅黑"/>
              </a:rPr>
              <a:t>散列表本</a:t>
            </a:r>
            <a:r>
              <a:rPr sz="1600" b="1" i="1" spc="20" dirty="0">
                <a:latin typeface="微软雅黑"/>
                <a:cs typeface="微软雅黑"/>
              </a:rPr>
              <a:t>身</a:t>
            </a:r>
            <a:r>
              <a:rPr sz="1600" b="1" i="1" spc="5" dirty="0">
                <a:latin typeface="微软雅黑"/>
                <a:cs typeface="微软雅黑"/>
              </a:rPr>
              <a:t>，</a:t>
            </a:r>
            <a:r>
              <a:rPr sz="1600" b="1" i="1" spc="-5" dirty="0">
                <a:latin typeface="微软雅黑"/>
                <a:cs typeface="微软雅黑"/>
              </a:rPr>
              <a:t>采</a:t>
            </a:r>
            <a:r>
              <a:rPr sz="1600" b="1" i="1" spc="5" dirty="0">
                <a:latin typeface="微软雅黑"/>
                <a:cs typeface="微软雅黑"/>
              </a:rPr>
              <a:t>用线性探查解</a:t>
            </a:r>
            <a:r>
              <a:rPr sz="1600" b="1" i="1" spc="-5" dirty="0">
                <a:latin typeface="微软雅黑"/>
                <a:cs typeface="微软雅黑"/>
              </a:rPr>
              <a:t>决</a:t>
            </a:r>
            <a:r>
              <a:rPr sz="1600" b="1" i="1" spc="5" dirty="0">
                <a:latin typeface="微软雅黑"/>
                <a:cs typeface="微软雅黑"/>
              </a:rPr>
              <a:t>冲</a:t>
            </a:r>
            <a:r>
              <a:rPr sz="1600" b="1" i="1" dirty="0">
                <a:latin typeface="微软雅黑"/>
                <a:cs typeface="微软雅黑"/>
              </a:rPr>
              <a:t>突</a:t>
            </a:r>
            <a:r>
              <a:rPr sz="1600" b="1" i="1" spc="5" dirty="0">
                <a:latin typeface="微软雅黑"/>
                <a:cs typeface="微软雅黑"/>
              </a:rPr>
              <a:t>，即碰撞发生</a:t>
            </a:r>
            <a:r>
              <a:rPr sz="1600" b="1" i="1" spc="-5" dirty="0">
                <a:latin typeface="微软雅黑"/>
                <a:cs typeface="微软雅黑"/>
              </a:rPr>
              <a:t>时</a:t>
            </a:r>
            <a:r>
              <a:rPr sz="1600" b="1" i="1" spc="5" dirty="0">
                <a:latin typeface="微软雅黑"/>
                <a:cs typeface="微软雅黑"/>
              </a:rPr>
              <a:t>，如果下一个</a:t>
            </a:r>
            <a:r>
              <a:rPr sz="1600" b="1" i="1" spc="-5" dirty="0">
                <a:latin typeface="微软雅黑"/>
                <a:cs typeface="微软雅黑"/>
              </a:rPr>
              <a:t>单</a:t>
            </a:r>
            <a:r>
              <a:rPr sz="1600" b="1" i="1" spc="5" dirty="0">
                <a:latin typeface="微软雅黑"/>
                <a:cs typeface="微软雅黑"/>
              </a:rPr>
              <a:t>元格</a:t>
            </a:r>
            <a:r>
              <a:rPr sz="1600" b="1" i="1" dirty="0">
                <a:latin typeface="微软雅黑"/>
                <a:cs typeface="微软雅黑"/>
              </a:rPr>
              <a:t>空</a:t>
            </a:r>
            <a:r>
              <a:rPr sz="1600" b="1" i="1" spc="-5" dirty="0">
                <a:latin typeface="微软雅黑"/>
                <a:cs typeface="微软雅黑"/>
              </a:rPr>
              <a:t>， </a:t>
            </a:r>
            <a:r>
              <a:rPr sz="1600" b="1" i="1" dirty="0">
                <a:latin typeface="微软雅黑"/>
                <a:cs typeface="微软雅黑"/>
              </a:rPr>
              <a:t>则放下一个单</a:t>
            </a:r>
            <a:r>
              <a:rPr sz="1600" b="1" i="1" spc="-5" dirty="0">
                <a:latin typeface="微软雅黑"/>
                <a:cs typeface="微软雅黑"/>
              </a:rPr>
              <a:t>元</a:t>
            </a:r>
            <a:r>
              <a:rPr sz="1600" b="1" i="1" spc="10" dirty="0">
                <a:latin typeface="微软雅黑"/>
                <a:cs typeface="微软雅黑"/>
              </a:rPr>
              <a:t>格</a:t>
            </a:r>
            <a:r>
              <a:rPr sz="1600" b="1" i="1" dirty="0">
                <a:latin typeface="微软雅黑"/>
                <a:cs typeface="微软雅黑"/>
              </a:rPr>
              <a:t>，如果不</a:t>
            </a:r>
            <a:r>
              <a:rPr sz="1600" b="1" i="1" spc="5" dirty="0">
                <a:latin typeface="微软雅黑"/>
                <a:cs typeface="微软雅黑"/>
              </a:rPr>
              <a:t>空</a:t>
            </a:r>
            <a:r>
              <a:rPr sz="1600" b="1" i="1" spc="-10" dirty="0">
                <a:latin typeface="微软雅黑"/>
                <a:cs typeface="微软雅黑"/>
              </a:rPr>
              <a:t>，</a:t>
            </a:r>
            <a:r>
              <a:rPr sz="1600" b="1" i="1" dirty="0">
                <a:latin typeface="微软雅黑"/>
                <a:cs typeface="微软雅黑"/>
              </a:rPr>
              <a:t>则继续找到下</a:t>
            </a:r>
            <a:r>
              <a:rPr sz="1600" b="1" i="1" spc="-5" dirty="0">
                <a:latin typeface="微软雅黑"/>
                <a:cs typeface="微软雅黑"/>
              </a:rPr>
              <a:t>一</a:t>
            </a:r>
            <a:r>
              <a:rPr sz="1600" b="1" i="1" dirty="0">
                <a:latin typeface="微软雅黑"/>
                <a:cs typeface="微软雅黑"/>
              </a:rPr>
              <a:t>个空的单元</a:t>
            </a:r>
            <a:r>
              <a:rPr sz="1600" b="1" i="1" spc="20" dirty="0">
                <a:latin typeface="微软雅黑"/>
                <a:cs typeface="微软雅黑"/>
              </a:rPr>
              <a:t>格</a:t>
            </a:r>
            <a:r>
              <a:rPr sz="1600" b="1" i="1" spc="-10" dirty="0">
                <a:latin typeface="微软雅黑"/>
                <a:cs typeface="微软雅黑"/>
              </a:rPr>
              <a:t>，</a:t>
            </a:r>
            <a:r>
              <a:rPr sz="1600" b="1" i="1" dirty="0">
                <a:latin typeface="微软雅黑"/>
                <a:cs typeface="微软雅黑"/>
              </a:rPr>
              <a:t>如果到了</a:t>
            </a:r>
            <a:r>
              <a:rPr sz="1600" b="1" i="1" spc="-5" dirty="0">
                <a:latin typeface="微软雅黑"/>
                <a:cs typeface="微软雅黑"/>
              </a:rPr>
              <a:t>表</a:t>
            </a:r>
            <a:r>
              <a:rPr sz="1600" b="1" i="1" spc="10" dirty="0">
                <a:latin typeface="微软雅黑"/>
                <a:cs typeface="微软雅黑"/>
              </a:rPr>
              <a:t>尾</a:t>
            </a:r>
            <a:r>
              <a:rPr sz="1600" b="1" i="1" dirty="0">
                <a:latin typeface="微软雅黑"/>
                <a:cs typeface="微软雅黑"/>
              </a:rPr>
              <a:t>，则</a:t>
            </a:r>
            <a:r>
              <a:rPr sz="1600" b="1" i="1" spc="-5" dirty="0">
                <a:latin typeface="微软雅黑"/>
                <a:cs typeface="微软雅黑"/>
              </a:rPr>
              <a:t>返</a:t>
            </a:r>
            <a:r>
              <a:rPr sz="1600" b="1" i="1" dirty="0">
                <a:latin typeface="微软雅黑"/>
                <a:cs typeface="微软雅黑"/>
              </a:rPr>
              <a:t>回到</a:t>
            </a:r>
            <a:r>
              <a:rPr sz="1600" b="1" i="1" spc="-5" dirty="0">
                <a:latin typeface="微软雅黑"/>
                <a:cs typeface="微软雅黑"/>
              </a:rPr>
              <a:t>表 首继续。</a:t>
            </a:r>
            <a:endParaRPr sz="1600" dirty="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3212" y="2190559"/>
          <a:ext cx="8583926" cy="82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50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32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微软雅黑"/>
                          <a:cs typeface="微软雅黑"/>
                        </a:rPr>
                        <a:t>键</a:t>
                      </a: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FOOL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AND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HIS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MONEY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ARE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5" dirty="0">
                          <a:latin typeface="Arial"/>
                          <a:cs typeface="Arial"/>
                        </a:rPr>
                        <a:t>SOON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30" dirty="0">
                          <a:latin typeface="Arial"/>
                          <a:cs typeface="Arial"/>
                        </a:rPr>
                        <a:t>PARTED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微软雅黑"/>
                          <a:cs typeface="微软雅黑"/>
                        </a:rPr>
                        <a:t>散列地址</a:t>
                      </a:r>
                      <a:endParaRPr sz="1500">
                        <a:latin typeface="微软雅黑"/>
                        <a:cs typeface="微软雅黑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11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spc="-110" dirty="0">
                          <a:latin typeface="Arial"/>
                          <a:cs typeface="Arial"/>
                        </a:rPr>
                        <a:t>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500" dirty="0">
                          <a:latin typeface="Arial"/>
                          <a:cs typeface="Arial"/>
                        </a:rPr>
                        <a:t>12</a:t>
                      </a: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6523" y="3376104"/>
          <a:ext cx="8719815" cy="3254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2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19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0484"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30"/>
                        </a:lnSpc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3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MONEY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MONEY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MONEY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SOON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15" dirty="0">
                          <a:latin typeface="Arial"/>
                          <a:cs typeface="Arial"/>
                        </a:rPr>
                        <a:t>PAETED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MONEY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HIS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SOON</a:t>
                      </a: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8150" y="225044"/>
            <a:ext cx="8780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7.3</a:t>
            </a:r>
            <a:r>
              <a:rPr sz="4400" spc="-40" dirty="0"/>
              <a:t> </a:t>
            </a:r>
            <a:r>
              <a:rPr sz="4400" i="1" dirty="0">
                <a:latin typeface="微软雅黑"/>
                <a:cs typeface="微软雅黑"/>
              </a:rPr>
              <a:t>散列</a:t>
            </a:r>
            <a:r>
              <a:rPr sz="4400" i="1" spc="-15" dirty="0">
                <a:latin typeface="微软雅黑"/>
                <a:cs typeface="微软雅黑"/>
              </a:rPr>
              <a:t>法</a:t>
            </a:r>
            <a:r>
              <a:rPr sz="4400" spc="-5" dirty="0"/>
              <a:t>——</a:t>
            </a:r>
            <a:r>
              <a:rPr sz="4400" i="1" dirty="0">
                <a:latin typeface="微软雅黑"/>
                <a:cs typeface="微软雅黑"/>
              </a:rPr>
              <a:t>闭散列</a:t>
            </a:r>
            <a:r>
              <a:rPr sz="4400" i="1" spc="-25" dirty="0">
                <a:latin typeface="微软雅黑"/>
                <a:cs typeface="微软雅黑"/>
              </a:rPr>
              <a:t>（</a:t>
            </a:r>
            <a:r>
              <a:rPr sz="4400" i="1" dirty="0">
                <a:latin typeface="微软雅黑"/>
                <a:cs typeface="微软雅黑"/>
              </a:rPr>
              <a:t>开式寻</a:t>
            </a:r>
            <a:r>
              <a:rPr sz="4400" i="1" spc="-25" dirty="0">
                <a:latin typeface="微软雅黑"/>
                <a:cs typeface="微软雅黑"/>
              </a:rPr>
              <a:t>址</a:t>
            </a:r>
            <a:r>
              <a:rPr sz="4400" i="1" dirty="0">
                <a:latin typeface="微软雅黑"/>
                <a:cs typeface="微软雅黑"/>
              </a:rPr>
              <a:t>）</a:t>
            </a:r>
            <a:endParaRPr sz="4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437" y="1369014"/>
            <a:ext cx="8213090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54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90" dirty="0">
                <a:latin typeface="微软雅黑"/>
                <a:cs typeface="微软雅黑"/>
              </a:rPr>
              <a:t>闭散列</a:t>
            </a:r>
            <a:r>
              <a:rPr sz="2400" spc="75" dirty="0">
                <a:latin typeface="微软雅黑"/>
                <a:cs typeface="微软雅黑"/>
              </a:rPr>
              <a:t>的</a:t>
            </a:r>
            <a:r>
              <a:rPr sz="2400" spc="90" dirty="0">
                <a:latin typeface="微软雅黑"/>
                <a:cs typeface="微软雅黑"/>
              </a:rPr>
              <a:t>查找和</a:t>
            </a:r>
            <a:r>
              <a:rPr sz="2400" spc="75" dirty="0">
                <a:latin typeface="微软雅黑"/>
                <a:cs typeface="微软雅黑"/>
              </a:rPr>
              <a:t>插</a:t>
            </a:r>
            <a:r>
              <a:rPr sz="2400" spc="90" dirty="0">
                <a:latin typeface="微软雅黑"/>
                <a:cs typeface="微软雅黑"/>
              </a:rPr>
              <a:t>入操作</a:t>
            </a:r>
            <a:r>
              <a:rPr sz="2400" spc="75" dirty="0">
                <a:latin typeface="微软雅黑"/>
                <a:cs typeface="微软雅黑"/>
              </a:rPr>
              <a:t>是</a:t>
            </a:r>
            <a:r>
              <a:rPr sz="2400" spc="90" dirty="0">
                <a:latin typeface="微软雅黑"/>
                <a:cs typeface="微软雅黑"/>
              </a:rPr>
              <a:t>简单而</a:t>
            </a:r>
            <a:r>
              <a:rPr sz="2400" spc="75" dirty="0">
                <a:latin typeface="微软雅黑"/>
                <a:cs typeface="微软雅黑"/>
              </a:rPr>
              <a:t>直</a:t>
            </a:r>
            <a:r>
              <a:rPr sz="2400" spc="90" dirty="0">
                <a:latin typeface="微软雅黑"/>
                <a:cs typeface="微软雅黑"/>
              </a:rPr>
              <a:t>接</a:t>
            </a:r>
            <a:r>
              <a:rPr sz="2400" spc="140" dirty="0">
                <a:latin typeface="微软雅黑"/>
                <a:cs typeface="微软雅黑"/>
              </a:rPr>
              <a:t>的</a:t>
            </a:r>
            <a:r>
              <a:rPr sz="2400" spc="90" dirty="0">
                <a:latin typeface="微软雅黑"/>
                <a:cs typeface="微软雅黑"/>
              </a:rPr>
              <a:t>，</a:t>
            </a:r>
            <a:r>
              <a:rPr sz="2400" spc="75" dirty="0">
                <a:latin typeface="微软雅黑"/>
                <a:cs typeface="微软雅黑"/>
              </a:rPr>
              <a:t>但</a:t>
            </a:r>
            <a:r>
              <a:rPr sz="2400" spc="90" dirty="0">
                <a:latin typeface="微软雅黑"/>
                <a:cs typeface="微软雅黑"/>
              </a:rPr>
              <a:t>是删</a:t>
            </a:r>
            <a:r>
              <a:rPr sz="2400" spc="100" dirty="0">
                <a:latin typeface="微软雅黑"/>
                <a:cs typeface="微软雅黑"/>
              </a:rPr>
              <a:t>除</a:t>
            </a:r>
            <a:r>
              <a:rPr sz="2400" spc="90" dirty="0">
                <a:latin typeface="微软雅黑"/>
                <a:cs typeface="微软雅黑"/>
              </a:rPr>
              <a:t>操</a:t>
            </a:r>
            <a:r>
              <a:rPr sz="2400" dirty="0">
                <a:latin typeface="微软雅黑"/>
                <a:cs typeface="微软雅黑"/>
              </a:rPr>
              <a:t>作</a:t>
            </a:r>
          </a:p>
          <a:p>
            <a:pPr marL="28511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微软雅黑"/>
                <a:cs typeface="微软雅黑"/>
              </a:rPr>
              <a:t>则会带来不利的后果。</a:t>
            </a: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-5" dirty="0">
                <a:latin typeface="微软雅黑"/>
                <a:cs typeface="微软雅黑"/>
              </a:rPr>
              <a:t>比起分离链，现行探查的数学分析是一复杂的多的问</a:t>
            </a:r>
            <a:r>
              <a:rPr sz="2400" dirty="0">
                <a:latin typeface="微软雅黑"/>
                <a:cs typeface="微软雅黑"/>
              </a:rPr>
              <a:t>题。</a:t>
            </a:r>
          </a:p>
          <a:p>
            <a:pPr marL="285115" marR="5080" indent="-273050">
              <a:lnSpc>
                <a:spcPct val="15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35" dirty="0">
                <a:latin typeface="微软雅黑"/>
                <a:cs typeface="微软雅黑"/>
              </a:rPr>
              <a:t>对于复杂因子为</a:t>
            </a:r>
            <a:r>
              <a:rPr sz="2400" spc="40" dirty="0">
                <a:latin typeface="Arial"/>
                <a:cs typeface="Arial"/>
              </a:rPr>
              <a:t>α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20" dirty="0">
                <a:latin typeface="微软雅黑"/>
                <a:cs typeface="微软雅黑"/>
              </a:rPr>
              <a:t>散</a:t>
            </a:r>
            <a:r>
              <a:rPr sz="2400" spc="30" dirty="0">
                <a:latin typeface="微软雅黑"/>
                <a:cs typeface="微软雅黑"/>
              </a:rPr>
              <a:t>列</a:t>
            </a:r>
            <a:r>
              <a:rPr sz="2400" spc="45" dirty="0">
                <a:latin typeface="微软雅黑"/>
                <a:cs typeface="微软雅黑"/>
              </a:rPr>
              <a:t>表</a:t>
            </a:r>
            <a:r>
              <a:rPr sz="2400" spc="35" dirty="0">
                <a:latin typeface="微软雅黑"/>
                <a:cs typeface="微软雅黑"/>
              </a:rPr>
              <a:t>，成功查找和不成功查找必须要 </a:t>
            </a:r>
            <a:r>
              <a:rPr sz="2400" dirty="0">
                <a:latin typeface="微软雅黑"/>
                <a:cs typeface="微软雅黑"/>
              </a:rPr>
              <a:t>访问的次数分别为：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5629" y="5576722"/>
            <a:ext cx="5233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342900" algn="l"/>
                <a:tab pos="343535" algn="l"/>
              </a:tabLst>
            </a:pPr>
            <a:r>
              <a:rPr sz="2400" spc="-5" dirty="0">
                <a:latin typeface="微软雅黑"/>
                <a:cs typeface="微软雅黑"/>
              </a:rPr>
              <a:t>散列表的规模越大</a:t>
            </a:r>
            <a:r>
              <a:rPr sz="2400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微软雅黑"/>
                <a:cs typeface="微软雅黑"/>
              </a:rPr>
              <a:t>该近似值越精确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2930" y="526491"/>
            <a:ext cx="5059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1" dirty="0">
                <a:latin typeface="微软雅黑"/>
                <a:cs typeface="微软雅黑"/>
              </a:rPr>
              <a:t>闭散列（开式寻址）</a:t>
            </a:r>
            <a:endParaRPr sz="4400">
              <a:latin typeface="微软雅黑"/>
              <a:cs typeface="微软雅黑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CD816FF-7C12-3438-0713-07CFEC95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9" y="4419600"/>
            <a:ext cx="5723560" cy="992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095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7.4</a:t>
            </a:r>
            <a:r>
              <a:rPr spc="-60" dirty="0"/>
              <a:t> </a:t>
            </a:r>
            <a:r>
              <a:rPr spc="-5" dirty="0"/>
              <a:t>B</a:t>
            </a:r>
            <a:r>
              <a:rPr i="1" dirty="0">
                <a:latin typeface="微软雅黑"/>
                <a:cs typeface="微软雅黑"/>
              </a:rPr>
              <a:t>树</a:t>
            </a:r>
          </a:p>
        </p:txBody>
      </p:sp>
      <p:sp>
        <p:nvSpPr>
          <p:cNvPr id="3" name="object 3"/>
          <p:cNvSpPr/>
          <p:nvPr/>
        </p:nvSpPr>
        <p:spPr>
          <a:xfrm>
            <a:off x="2681732" y="1756410"/>
            <a:ext cx="753110" cy="377190"/>
          </a:xfrm>
          <a:custGeom>
            <a:avLst/>
            <a:gdLst/>
            <a:ahLst/>
            <a:cxnLst/>
            <a:rect l="l" t="t" r="r" b="b"/>
            <a:pathLst>
              <a:path w="753110" h="377189">
                <a:moveTo>
                  <a:pt x="122428" y="42163"/>
                </a:moveTo>
                <a:lnTo>
                  <a:pt x="0" y="42163"/>
                </a:lnTo>
                <a:lnTo>
                  <a:pt x="0" y="320166"/>
                </a:lnTo>
                <a:lnTo>
                  <a:pt x="31495" y="320166"/>
                </a:lnTo>
                <a:lnTo>
                  <a:pt x="31495" y="284479"/>
                </a:lnTo>
                <a:lnTo>
                  <a:pt x="122428" y="284479"/>
                </a:lnTo>
                <a:lnTo>
                  <a:pt x="122428" y="254508"/>
                </a:lnTo>
                <a:lnTo>
                  <a:pt x="31495" y="254508"/>
                </a:lnTo>
                <a:lnTo>
                  <a:pt x="31495" y="72136"/>
                </a:lnTo>
                <a:lnTo>
                  <a:pt x="122428" y="72136"/>
                </a:lnTo>
                <a:lnTo>
                  <a:pt x="122428" y="42163"/>
                </a:lnTo>
                <a:close/>
              </a:path>
              <a:path w="753110" h="377189">
                <a:moveTo>
                  <a:pt x="122428" y="284479"/>
                </a:moveTo>
                <a:lnTo>
                  <a:pt x="90931" y="284479"/>
                </a:lnTo>
                <a:lnTo>
                  <a:pt x="90931" y="313309"/>
                </a:lnTo>
                <a:lnTo>
                  <a:pt x="122428" y="313309"/>
                </a:lnTo>
                <a:lnTo>
                  <a:pt x="122428" y="284479"/>
                </a:lnTo>
                <a:close/>
              </a:path>
              <a:path w="753110" h="377189">
                <a:moveTo>
                  <a:pt x="122428" y="72136"/>
                </a:moveTo>
                <a:lnTo>
                  <a:pt x="90931" y="72136"/>
                </a:lnTo>
                <a:lnTo>
                  <a:pt x="90931" y="254508"/>
                </a:lnTo>
                <a:lnTo>
                  <a:pt x="122428" y="254508"/>
                </a:lnTo>
                <a:lnTo>
                  <a:pt x="122428" y="72136"/>
                </a:lnTo>
                <a:close/>
              </a:path>
              <a:path w="753110" h="377189">
                <a:moveTo>
                  <a:pt x="465328" y="337438"/>
                </a:moveTo>
                <a:lnTo>
                  <a:pt x="466756" y="346987"/>
                </a:lnTo>
                <a:lnTo>
                  <a:pt x="467994" y="356012"/>
                </a:lnTo>
                <a:lnTo>
                  <a:pt x="469042" y="364513"/>
                </a:lnTo>
                <a:lnTo>
                  <a:pt x="469900" y="372490"/>
                </a:lnTo>
                <a:lnTo>
                  <a:pt x="530606" y="373252"/>
                </a:lnTo>
                <a:lnTo>
                  <a:pt x="554108" y="370038"/>
                </a:lnTo>
                <a:lnTo>
                  <a:pt x="570896" y="360394"/>
                </a:lnTo>
                <a:lnTo>
                  <a:pt x="580969" y="344320"/>
                </a:lnTo>
                <a:lnTo>
                  <a:pt x="581408" y="341375"/>
                </a:lnTo>
                <a:lnTo>
                  <a:pt x="524510" y="341375"/>
                </a:lnTo>
                <a:lnTo>
                  <a:pt x="509101" y="340993"/>
                </a:lnTo>
                <a:lnTo>
                  <a:pt x="494109" y="340217"/>
                </a:lnTo>
                <a:lnTo>
                  <a:pt x="479522" y="339036"/>
                </a:lnTo>
                <a:lnTo>
                  <a:pt x="465328" y="337438"/>
                </a:lnTo>
                <a:close/>
              </a:path>
              <a:path w="753110" h="377189">
                <a:moveTo>
                  <a:pt x="584327" y="200787"/>
                </a:moveTo>
                <a:lnTo>
                  <a:pt x="551688" y="200787"/>
                </a:lnTo>
                <a:lnTo>
                  <a:pt x="551688" y="313689"/>
                </a:lnTo>
                <a:lnTo>
                  <a:pt x="549995" y="325784"/>
                </a:lnTo>
                <a:lnTo>
                  <a:pt x="544909" y="334438"/>
                </a:lnTo>
                <a:lnTo>
                  <a:pt x="536418" y="339639"/>
                </a:lnTo>
                <a:lnTo>
                  <a:pt x="524510" y="341375"/>
                </a:lnTo>
                <a:lnTo>
                  <a:pt x="581408" y="341375"/>
                </a:lnTo>
                <a:lnTo>
                  <a:pt x="584327" y="321817"/>
                </a:lnTo>
                <a:lnTo>
                  <a:pt x="584327" y="200787"/>
                </a:lnTo>
                <a:close/>
              </a:path>
              <a:path w="753110" h="377189">
                <a:moveTo>
                  <a:pt x="752602" y="171958"/>
                </a:moveTo>
                <a:lnTo>
                  <a:pt x="373125" y="171958"/>
                </a:lnTo>
                <a:lnTo>
                  <a:pt x="373125" y="200787"/>
                </a:lnTo>
                <a:lnTo>
                  <a:pt x="752602" y="200787"/>
                </a:lnTo>
                <a:lnTo>
                  <a:pt x="752602" y="171958"/>
                </a:lnTo>
                <a:close/>
              </a:path>
              <a:path w="753110" h="377189">
                <a:moveTo>
                  <a:pt x="712978" y="20700"/>
                </a:moveTo>
                <a:lnTo>
                  <a:pt x="413512" y="20700"/>
                </a:lnTo>
                <a:lnTo>
                  <a:pt x="413512" y="49529"/>
                </a:lnTo>
                <a:lnTo>
                  <a:pt x="661923" y="49529"/>
                </a:lnTo>
                <a:lnTo>
                  <a:pt x="551688" y="129793"/>
                </a:lnTo>
                <a:lnTo>
                  <a:pt x="551688" y="171958"/>
                </a:lnTo>
                <a:lnTo>
                  <a:pt x="584327" y="171958"/>
                </a:lnTo>
                <a:lnTo>
                  <a:pt x="584327" y="144779"/>
                </a:lnTo>
                <a:lnTo>
                  <a:pt x="712978" y="50673"/>
                </a:lnTo>
                <a:lnTo>
                  <a:pt x="712978" y="20700"/>
                </a:lnTo>
                <a:close/>
              </a:path>
              <a:path w="753110" h="377189">
                <a:moveTo>
                  <a:pt x="263779" y="165100"/>
                </a:moveTo>
                <a:lnTo>
                  <a:pt x="231140" y="165100"/>
                </a:lnTo>
                <a:lnTo>
                  <a:pt x="231140" y="377063"/>
                </a:lnTo>
                <a:lnTo>
                  <a:pt x="263779" y="377063"/>
                </a:lnTo>
                <a:lnTo>
                  <a:pt x="263779" y="165100"/>
                </a:lnTo>
                <a:close/>
              </a:path>
              <a:path w="753110" h="377189">
                <a:moveTo>
                  <a:pt x="359410" y="134365"/>
                </a:moveTo>
                <a:lnTo>
                  <a:pt x="136651" y="134365"/>
                </a:lnTo>
                <a:lnTo>
                  <a:pt x="136651" y="165100"/>
                </a:lnTo>
                <a:lnTo>
                  <a:pt x="359410" y="165100"/>
                </a:lnTo>
                <a:lnTo>
                  <a:pt x="359410" y="134365"/>
                </a:lnTo>
                <a:close/>
              </a:path>
              <a:path w="753110" h="377189">
                <a:moveTo>
                  <a:pt x="263779" y="0"/>
                </a:moveTo>
                <a:lnTo>
                  <a:pt x="231140" y="0"/>
                </a:lnTo>
                <a:lnTo>
                  <a:pt x="231140" y="134365"/>
                </a:lnTo>
                <a:lnTo>
                  <a:pt x="263779" y="134365"/>
                </a:lnTo>
                <a:lnTo>
                  <a:pt x="263779" y="0"/>
                </a:lnTo>
                <a:close/>
              </a:path>
            </a:pathLst>
          </a:custGeom>
          <a:solidFill>
            <a:srgbClr val="8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3227" y="1828547"/>
            <a:ext cx="59690" cy="182880"/>
          </a:xfrm>
          <a:custGeom>
            <a:avLst/>
            <a:gdLst/>
            <a:ahLst/>
            <a:cxnLst/>
            <a:rect l="l" t="t" r="r" b="b"/>
            <a:pathLst>
              <a:path w="59689" h="182880">
                <a:moveTo>
                  <a:pt x="0" y="0"/>
                </a:moveTo>
                <a:lnTo>
                  <a:pt x="0" y="182372"/>
                </a:lnTo>
                <a:lnTo>
                  <a:pt x="59436" y="182372"/>
                </a:lnTo>
                <a:lnTo>
                  <a:pt x="59436" y="0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81732" y="1798575"/>
            <a:ext cx="122555" cy="278130"/>
          </a:xfrm>
          <a:custGeom>
            <a:avLst/>
            <a:gdLst/>
            <a:ahLst/>
            <a:cxnLst/>
            <a:rect l="l" t="t" r="r" b="b"/>
            <a:pathLst>
              <a:path w="122555" h="278130">
                <a:moveTo>
                  <a:pt x="0" y="0"/>
                </a:moveTo>
                <a:lnTo>
                  <a:pt x="122428" y="0"/>
                </a:lnTo>
                <a:lnTo>
                  <a:pt x="122428" y="271145"/>
                </a:lnTo>
                <a:lnTo>
                  <a:pt x="90931" y="271145"/>
                </a:lnTo>
                <a:lnTo>
                  <a:pt x="90931" y="242315"/>
                </a:lnTo>
                <a:lnTo>
                  <a:pt x="31495" y="242315"/>
                </a:lnTo>
                <a:lnTo>
                  <a:pt x="31495" y="278002"/>
                </a:lnTo>
                <a:lnTo>
                  <a:pt x="0" y="278002"/>
                </a:lnTo>
                <a:lnTo>
                  <a:pt x="0" y="0"/>
                </a:lnTo>
                <a:close/>
              </a:path>
            </a:pathLst>
          </a:custGeom>
          <a:ln w="22859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4857" y="1777112"/>
            <a:ext cx="379730" cy="353060"/>
          </a:xfrm>
          <a:custGeom>
            <a:avLst/>
            <a:gdLst/>
            <a:ahLst/>
            <a:cxnLst/>
            <a:rect l="l" t="t" r="r" b="b"/>
            <a:pathLst>
              <a:path w="379729" h="353060">
                <a:moveTo>
                  <a:pt x="40386" y="0"/>
                </a:moveTo>
                <a:lnTo>
                  <a:pt x="339852" y="0"/>
                </a:lnTo>
                <a:lnTo>
                  <a:pt x="339852" y="29972"/>
                </a:lnTo>
                <a:lnTo>
                  <a:pt x="211201" y="124078"/>
                </a:lnTo>
                <a:lnTo>
                  <a:pt x="211201" y="151257"/>
                </a:lnTo>
                <a:lnTo>
                  <a:pt x="379476" y="151257"/>
                </a:lnTo>
                <a:lnTo>
                  <a:pt x="379476" y="180086"/>
                </a:lnTo>
                <a:lnTo>
                  <a:pt x="211201" y="180086"/>
                </a:lnTo>
                <a:lnTo>
                  <a:pt x="211201" y="301116"/>
                </a:lnTo>
                <a:lnTo>
                  <a:pt x="207843" y="323619"/>
                </a:lnTo>
                <a:lnTo>
                  <a:pt x="197770" y="339693"/>
                </a:lnTo>
                <a:lnTo>
                  <a:pt x="180982" y="349337"/>
                </a:lnTo>
                <a:lnTo>
                  <a:pt x="157480" y="352551"/>
                </a:lnTo>
                <a:lnTo>
                  <a:pt x="147048" y="352504"/>
                </a:lnTo>
                <a:lnTo>
                  <a:pt x="133461" y="352361"/>
                </a:lnTo>
                <a:lnTo>
                  <a:pt x="116707" y="352123"/>
                </a:lnTo>
                <a:lnTo>
                  <a:pt x="96774" y="351789"/>
                </a:lnTo>
                <a:lnTo>
                  <a:pt x="95916" y="343812"/>
                </a:lnTo>
                <a:lnTo>
                  <a:pt x="94868" y="335311"/>
                </a:lnTo>
                <a:lnTo>
                  <a:pt x="93630" y="326286"/>
                </a:lnTo>
                <a:lnTo>
                  <a:pt x="92202" y="316738"/>
                </a:lnTo>
                <a:lnTo>
                  <a:pt x="106396" y="318335"/>
                </a:lnTo>
                <a:lnTo>
                  <a:pt x="120983" y="319516"/>
                </a:lnTo>
                <a:lnTo>
                  <a:pt x="135975" y="320292"/>
                </a:lnTo>
                <a:lnTo>
                  <a:pt x="151384" y="320675"/>
                </a:lnTo>
                <a:lnTo>
                  <a:pt x="163292" y="318938"/>
                </a:lnTo>
                <a:lnTo>
                  <a:pt x="171783" y="313737"/>
                </a:lnTo>
                <a:lnTo>
                  <a:pt x="176869" y="305083"/>
                </a:lnTo>
                <a:lnTo>
                  <a:pt x="178562" y="292988"/>
                </a:lnTo>
                <a:lnTo>
                  <a:pt x="178562" y="180086"/>
                </a:lnTo>
                <a:lnTo>
                  <a:pt x="0" y="180086"/>
                </a:lnTo>
                <a:lnTo>
                  <a:pt x="0" y="151257"/>
                </a:lnTo>
                <a:lnTo>
                  <a:pt x="178562" y="151257"/>
                </a:lnTo>
                <a:lnTo>
                  <a:pt x="178562" y="109092"/>
                </a:lnTo>
                <a:lnTo>
                  <a:pt x="288797" y="28828"/>
                </a:lnTo>
                <a:lnTo>
                  <a:pt x="40386" y="28828"/>
                </a:lnTo>
                <a:lnTo>
                  <a:pt x="40386" y="0"/>
                </a:lnTo>
                <a:close/>
              </a:path>
            </a:pathLst>
          </a:custGeom>
          <a:ln w="2286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8383" y="1756410"/>
            <a:ext cx="222885" cy="377190"/>
          </a:xfrm>
          <a:custGeom>
            <a:avLst/>
            <a:gdLst/>
            <a:ahLst/>
            <a:cxnLst/>
            <a:rect l="l" t="t" r="r" b="b"/>
            <a:pathLst>
              <a:path w="222885" h="377189">
                <a:moveTo>
                  <a:pt x="94488" y="0"/>
                </a:moveTo>
                <a:lnTo>
                  <a:pt x="127127" y="0"/>
                </a:lnTo>
                <a:lnTo>
                  <a:pt x="127127" y="134365"/>
                </a:lnTo>
                <a:lnTo>
                  <a:pt x="222758" y="134365"/>
                </a:lnTo>
                <a:lnTo>
                  <a:pt x="222758" y="165100"/>
                </a:lnTo>
                <a:lnTo>
                  <a:pt x="127127" y="165100"/>
                </a:lnTo>
                <a:lnTo>
                  <a:pt x="127127" y="377063"/>
                </a:lnTo>
                <a:lnTo>
                  <a:pt x="94488" y="377063"/>
                </a:lnTo>
                <a:lnTo>
                  <a:pt x="94488" y="165100"/>
                </a:lnTo>
                <a:lnTo>
                  <a:pt x="0" y="165100"/>
                </a:lnTo>
                <a:lnTo>
                  <a:pt x="0" y="134365"/>
                </a:lnTo>
                <a:lnTo>
                  <a:pt x="94488" y="134365"/>
                </a:lnTo>
                <a:lnTo>
                  <a:pt x="94488" y="0"/>
                </a:lnTo>
                <a:close/>
              </a:path>
            </a:pathLst>
          </a:custGeom>
          <a:ln w="2286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1000" y="838200"/>
            <a:ext cx="8240395" cy="5907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780" indent="-273050" algn="just">
              <a:lnSpc>
                <a:spcPct val="150100"/>
              </a:lnSpc>
              <a:spcBef>
                <a:spcPts val="100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98450" algn="l"/>
              </a:tabLst>
            </a:pPr>
            <a:r>
              <a:rPr sz="3100" spc="65" dirty="0">
                <a:latin typeface="Arial"/>
                <a:cs typeface="Arial"/>
              </a:rPr>
              <a:t>B</a:t>
            </a:r>
            <a:r>
              <a:rPr sz="3100" spc="65" dirty="0">
                <a:latin typeface="微软雅黑"/>
                <a:cs typeface="微软雅黑"/>
              </a:rPr>
              <a:t>树：所有的数据记</a:t>
            </a:r>
            <a:r>
              <a:rPr sz="3100" spc="70" dirty="0">
                <a:latin typeface="微软雅黑"/>
                <a:cs typeface="微软雅黑"/>
              </a:rPr>
              <a:t>录</a:t>
            </a:r>
            <a:r>
              <a:rPr sz="3100" spc="65" dirty="0">
                <a:latin typeface="微软雅黑"/>
                <a:cs typeface="微软雅黑"/>
              </a:rPr>
              <a:t>（或者键）都按照键的 </a:t>
            </a:r>
            <a:r>
              <a:rPr sz="3100" spc="-5" dirty="0" err="1">
                <a:latin typeface="微软雅黑"/>
                <a:cs typeface="微软雅黑"/>
              </a:rPr>
              <a:t>升序存储在</a:t>
            </a:r>
            <a:r>
              <a:rPr sz="3100" spc="635" dirty="0">
                <a:latin typeface="微软雅黑"/>
                <a:cs typeface="微软雅黑"/>
              </a:rPr>
              <a:t> </a:t>
            </a:r>
            <a:r>
              <a:rPr lang="en-US" sz="3100" spc="635" dirty="0">
                <a:latin typeface="微软雅黑"/>
                <a:cs typeface="微软雅黑"/>
              </a:rPr>
              <a:t>   </a:t>
            </a:r>
            <a:r>
              <a:rPr sz="3100" spc="-5" dirty="0" err="1">
                <a:latin typeface="微软雅黑"/>
                <a:cs typeface="微软雅黑"/>
              </a:rPr>
              <a:t>中；它们的父母节</a:t>
            </a:r>
            <a:r>
              <a:rPr sz="3100" spc="5" dirty="0" err="1">
                <a:latin typeface="微软雅黑"/>
                <a:cs typeface="微软雅黑"/>
              </a:rPr>
              <a:t>点</a:t>
            </a:r>
            <a:r>
              <a:rPr sz="3100" spc="-5" dirty="0" err="1">
                <a:latin typeface="微软雅黑"/>
                <a:cs typeface="微软雅黑"/>
              </a:rPr>
              <a:t>作为</a:t>
            </a:r>
            <a:r>
              <a:rPr sz="3100" spc="5" dirty="0" err="1">
                <a:latin typeface="微软雅黑"/>
                <a:cs typeface="微软雅黑"/>
              </a:rPr>
              <a:t>索</a:t>
            </a:r>
            <a:r>
              <a:rPr sz="3100" spc="-5" dirty="0" err="1">
                <a:latin typeface="微软雅黑"/>
                <a:cs typeface="微软雅黑"/>
              </a:rPr>
              <a:t>引</a:t>
            </a:r>
            <a:endParaRPr sz="3100" dirty="0">
              <a:latin typeface="微软雅黑"/>
              <a:cs typeface="微软雅黑"/>
            </a:endParaRPr>
          </a:p>
          <a:p>
            <a:pPr marL="665480" lvl="1" indent="-247015" algn="just">
              <a:lnSpc>
                <a:spcPct val="100000"/>
              </a:lnSpc>
              <a:spcBef>
                <a:spcPts val="1750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65480" algn="l"/>
              </a:tabLst>
            </a:pPr>
            <a:r>
              <a:rPr sz="2800" spc="-5" dirty="0">
                <a:latin typeface="微软雅黑"/>
                <a:cs typeface="微软雅黑"/>
              </a:rPr>
              <a:t>每个父母节点包含</a:t>
            </a:r>
            <a:r>
              <a:rPr sz="2800" dirty="0">
                <a:latin typeface="Arial"/>
                <a:cs typeface="Arial"/>
              </a:rPr>
              <a:t>n-1</a:t>
            </a:r>
            <a:r>
              <a:rPr sz="2800" spc="-5" dirty="0">
                <a:latin typeface="微软雅黑"/>
                <a:cs typeface="微软雅黑"/>
              </a:rPr>
              <a:t>个有序的键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&lt;…&lt;K</a:t>
            </a:r>
            <a:r>
              <a:rPr sz="2775" baseline="-21021" dirty="0">
                <a:latin typeface="Arial"/>
                <a:cs typeface="Arial"/>
              </a:rPr>
              <a:t>n-1</a:t>
            </a:r>
          </a:p>
          <a:p>
            <a:pPr marL="664845" marR="27940" lvl="1" indent="-247015" algn="just">
              <a:lnSpc>
                <a:spcPct val="150000"/>
              </a:lnSpc>
              <a:buClr>
                <a:srgbClr val="0E6EC5"/>
              </a:buClr>
              <a:buSzPct val="83928"/>
              <a:buFont typeface="Wingdings 2"/>
              <a:buChar char=""/>
              <a:tabLst>
                <a:tab pos="665480" algn="l"/>
              </a:tabLst>
            </a:pPr>
            <a:r>
              <a:rPr sz="2800" spc="85" dirty="0">
                <a:latin typeface="微软雅黑"/>
                <a:cs typeface="微软雅黑"/>
              </a:rPr>
              <a:t>这些键之间</a:t>
            </a:r>
            <a:r>
              <a:rPr sz="2800" spc="90" dirty="0">
                <a:latin typeface="微软雅黑"/>
                <a:cs typeface="微软雅黑"/>
              </a:rPr>
              <a:t>有</a:t>
            </a:r>
            <a:r>
              <a:rPr sz="2800" spc="95" dirty="0">
                <a:latin typeface="Arial"/>
                <a:cs typeface="Arial"/>
              </a:rPr>
              <a:t>n</a:t>
            </a:r>
            <a:r>
              <a:rPr sz="2800" spc="90" dirty="0">
                <a:latin typeface="微软雅黑"/>
                <a:cs typeface="微软雅黑"/>
              </a:rPr>
              <a:t>个指向子女的指</a:t>
            </a:r>
            <a:r>
              <a:rPr sz="2800" spc="75" dirty="0">
                <a:latin typeface="微软雅黑"/>
                <a:cs typeface="微软雅黑"/>
              </a:rPr>
              <a:t>针</a:t>
            </a:r>
            <a:r>
              <a:rPr sz="2800" spc="85" dirty="0">
                <a:latin typeface="微软雅黑"/>
                <a:cs typeface="微软雅黑"/>
              </a:rPr>
              <a:t>，使得子</a:t>
            </a:r>
            <a:r>
              <a:rPr sz="2800" spc="90" dirty="0">
                <a:latin typeface="微软雅黑"/>
                <a:cs typeface="微软雅黑"/>
              </a:rPr>
              <a:t>树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775" baseline="-21021" dirty="0">
                <a:latin typeface="Arial"/>
                <a:cs typeface="Arial"/>
              </a:rPr>
              <a:t>0  </a:t>
            </a:r>
            <a:r>
              <a:rPr sz="2800" spc="15" dirty="0">
                <a:latin typeface="微软雅黑"/>
                <a:cs typeface="微软雅黑"/>
              </a:rPr>
              <a:t>中的所有键都小</a:t>
            </a:r>
            <a:r>
              <a:rPr sz="2800" spc="20" dirty="0">
                <a:latin typeface="微软雅黑"/>
                <a:cs typeface="微软雅黑"/>
              </a:rPr>
              <a:t>于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775" spc="52" baseline="-21021" dirty="0">
                <a:latin typeface="Arial"/>
                <a:cs typeface="Arial"/>
              </a:rPr>
              <a:t>1</a:t>
            </a:r>
            <a:r>
              <a:rPr sz="2800" spc="15" dirty="0">
                <a:latin typeface="微软雅黑"/>
                <a:cs typeface="微软雅黑"/>
              </a:rPr>
              <a:t>，子</a:t>
            </a:r>
            <a:r>
              <a:rPr sz="2800" spc="5" dirty="0">
                <a:latin typeface="微软雅黑"/>
                <a:cs typeface="微软雅黑"/>
              </a:rPr>
              <a:t>树</a:t>
            </a:r>
            <a:r>
              <a:rPr sz="2800" spc="-10" dirty="0">
                <a:latin typeface="Arial"/>
                <a:cs typeface="Arial"/>
              </a:rPr>
              <a:t>T</a:t>
            </a:r>
            <a:r>
              <a:rPr sz="2775" spc="52" baseline="-21021" dirty="0">
                <a:latin typeface="Arial"/>
                <a:cs typeface="Arial"/>
              </a:rPr>
              <a:t>1</a:t>
            </a:r>
            <a:r>
              <a:rPr sz="2800" spc="15" dirty="0">
                <a:latin typeface="微软雅黑"/>
                <a:cs typeface="微软雅黑"/>
              </a:rPr>
              <a:t>中的大于等</a:t>
            </a:r>
            <a:r>
              <a:rPr sz="2800" spc="20" dirty="0">
                <a:latin typeface="微软雅黑"/>
                <a:cs typeface="微软雅黑"/>
              </a:rPr>
              <a:t>于</a:t>
            </a:r>
            <a:r>
              <a:rPr sz="2800" spc="-10" dirty="0">
                <a:latin typeface="Arial"/>
                <a:cs typeface="Arial"/>
              </a:rPr>
              <a:t>K</a:t>
            </a:r>
            <a:r>
              <a:rPr sz="2775" spc="52" baseline="-21021" dirty="0">
                <a:latin typeface="Arial"/>
                <a:cs typeface="Arial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小 </a:t>
            </a:r>
            <a:r>
              <a:rPr sz="2800" spc="-10" dirty="0">
                <a:latin typeface="微软雅黑"/>
                <a:cs typeface="微软雅黑"/>
              </a:rPr>
              <a:t>于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10" dirty="0">
                <a:latin typeface="微软雅黑"/>
                <a:cs typeface="微软雅黑"/>
              </a:rPr>
              <a:t>以此类推</a:t>
            </a:r>
            <a:r>
              <a:rPr lang="en-US" altLang="zh-CN" sz="2800" spc="-10" dirty="0">
                <a:latin typeface="微软雅黑"/>
                <a:cs typeface="微软雅黑"/>
              </a:rPr>
              <a:t>【B-</a:t>
            </a:r>
            <a:r>
              <a:rPr lang="zh-CN" altLang="en-US" sz="2800" spc="-10" dirty="0">
                <a:latin typeface="微软雅黑"/>
                <a:cs typeface="微软雅黑"/>
              </a:rPr>
              <a:t>树的插入（创建）</a:t>
            </a:r>
            <a:r>
              <a:rPr lang="en-US" altLang="zh-CN" sz="2800" spc="-10" dirty="0">
                <a:latin typeface="微软雅黑"/>
                <a:cs typeface="微软雅黑"/>
              </a:rPr>
              <a:t>】 https://www.bilibili.com/video/BV1Jh411q7xP/?share_source=copy_web&amp;vd_source=b620f9269615293eb24ec6f174ac7cd2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38859"/>
            <a:ext cx="8079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spc="60" dirty="0">
                <a:latin typeface="微软雅黑"/>
                <a:cs typeface="微软雅黑"/>
              </a:rPr>
              <a:t>在</a:t>
            </a:r>
            <a:r>
              <a:rPr sz="2000" spc="55" dirty="0">
                <a:latin typeface="Arial"/>
                <a:cs typeface="Arial"/>
              </a:rPr>
              <a:t>B</a:t>
            </a:r>
            <a:r>
              <a:rPr sz="2000" spc="60" dirty="0">
                <a:latin typeface="微软雅黑"/>
                <a:cs typeface="微软雅黑"/>
              </a:rPr>
              <a:t>树</a:t>
            </a:r>
            <a:r>
              <a:rPr sz="2000" spc="55" dirty="0">
                <a:latin typeface="微软雅黑"/>
                <a:cs typeface="微软雅黑"/>
              </a:rPr>
              <a:t>中</a:t>
            </a:r>
            <a:r>
              <a:rPr sz="2000" spc="60" dirty="0">
                <a:latin typeface="微软雅黑"/>
                <a:cs typeface="微软雅黑"/>
              </a:rPr>
              <a:t>，</a:t>
            </a:r>
            <a:r>
              <a:rPr sz="2000" spc="70" dirty="0">
                <a:latin typeface="微软雅黑"/>
                <a:cs typeface="微软雅黑"/>
              </a:rPr>
              <a:t>所</a:t>
            </a:r>
            <a:r>
              <a:rPr sz="2000" spc="55" dirty="0">
                <a:latin typeface="微软雅黑"/>
                <a:cs typeface="微软雅黑"/>
              </a:rPr>
              <a:t>有的数据记录都按照键的增序存储在叶子</a:t>
            </a:r>
            <a:r>
              <a:rPr sz="2000" spc="100" dirty="0">
                <a:latin typeface="微软雅黑"/>
                <a:cs typeface="微软雅黑"/>
              </a:rPr>
              <a:t>中</a:t>
            </a:r>
            <a:r>
              <a:rPr sz="2000" spc="60" dirty="0">
                <a:latin typeface="微软雅黑"/>
                <a:cs typeface="微软雅黑"/>
              </a:rPr>
              <a:t>，它们的父 </a:t>
            </a:r>
            <a:r>
              <a:rPr sz="2000" dirty="0">
                <a:latin typeface="微软雅黑"/>
                <a:cs typeface="微软雅黑"/>
              </a:rPr>
              <a:t>节点作为索</a:t>
            </a:r>
            <a:r>
              <a:rPr sz="2000" spc="-10" dirty="0">
                <a:latin typeface="微软雅黑"/>
                <a:cs typeface="微软雅黑"/>
              </a:rPr>
              <a:t>引</a:t>
            </a:r>
            <a:r>
              <a:rPr sz="2000" dirty="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7783" y="2852927"/>
            <a:ext cx="7991856" cy="279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095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7.4</a:t>
            </a:r>
            <a:r>
              <a:rPr spc="-60" dirty="0"/>
              <a:t> </a:t>
            </a:r>
            <a:r>
              <a:rPr spc="-5" dirty="0"/>
              <a:t>B</a:t>
            </a:r>
            <a:r>
              <a:rPr i="1" dirty="0">
                <a:latin typeface="微软雅黑"/>
                <a:cs typeface="微软雅黑"/>
              </a:rPr>
              <a:t>树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265696"/>
            <a:ext cx="8800465" cy="395605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2045"/>
              </a:spcBef>
              <a:buClr>
                <a:srgbClr val="0AD0D9"/>
              </a:buClr>
              <a:buSzPct val="95161"/>
              <a:buFont typeface="Wingdings 2"/>
              <a:buChar char=""/>
              <a:tabLst>
                <a:tab pos="285750" algn="l"/>
              </a:tabLst>
            </a:pPr>
            <a:r>
              <a:rPr sz="3100" spc="150" dirty="0">
                <a:latin typeface="微软雅黑"/>
                <a:cs typeface="微软雅黑"/>
              </a:rPr>
              <a:t>一棵次数</a:t>
            </a:r>
            <a:r>
              <a:rPr sz="3100" spc="140" dirty="0">
                <a:latin typeface="微软雅黑"/>
                <a:cs typeface="微软雅黑"/>
              </a:rPr>
              <a:t>为</a:t>
            </a:r>
            <a:r>
              <a:rPr sz="3100" spc="45" dirty="0">
                <a:latin typeface="Arial"/>
                <a:cs typeface="Arial"/>
              </a:rPr>
              <a:t>m≥2</a:t>
            </a:r>
            <a:r>
              <a:rPr sz="3100" spc="145" dirty="0">
                <a:latin typeface="微软雅黑"/>
                <a:cs typeface="微软雅黑"/>
              </a:rPr>
              <a:t>的</a:t>
            </a:r>
            <a:r>
              <a:rPr sz="3100" spc="145" dirty="0">
                <a:latin typeface="Arial"/>
                <a:cs typeface="Arial"/>
              </a:rPr>
              <a:t>B</a:t>
            </a:r>
            <a:r>
              <a:rPr sz="3100" spc="150" dirty="0">
                <a:latin typeface="微软雅黑"/>
                <a:cs typeface="微软雅黑"/>
              </a:rPr>
              <a:t>树必须满足下面这些特性：</a:t>
            </a:r>
            <a:endParaRPr sz="31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75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-5" dirty="0">
                <a:latin typeface="微软雅黑"/>
                <a:cs typeface="微软雅黑"/>
              </a:rPr>
              <a:t>它的根要么是一个叶子，要么具有</a:t>
            </a:r>
            <a:r>
              <a:rPr sz="2800" spc="15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到</a:t>
            </a:r>
            <a:r>
              <a:rPr sz="2800" spc="5" dirty="0">
                <a:latin typeface="Arial"/>
                <a:cs typeface="Arial"/>
              </a:rPr>
              <a:t>m</a:t>
            </a:r>
            <a:r>
              <a:rPr sz="2800" spc="-5" dirty="0">
                <a:latin typeface="微软雅黑"/>
                <a:cs typeface="微软雅黑"/>
              </a:rPr>
              <a:t>个子女</a:t>
            </a:r>
            <a:endParaRPr sz="2800" dirty="0">
              <a:latin typeface="微软雅黑"/>
              <a:cs typeface="微软雅黑"/>
            </a:endParaRPr>
          </a:p>
          <a:p>
            <a:pPr marL="652780" marR="421005" lvl="1" indent="-247650">
              <a:lnSpc>
                <a:spcPts val="5040"/>
              </a:lnSpc>
              <a:spcBef>
                <a:spcPts val="44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10" dirty="0">
                <a:latin typeface="微软雅黑"/>
                <a:cs typeface="微软雅黑"/>
              </a:rPr>
              <a:t>除</a:t>
            </a:r>
            <a:r>
              <a:rPr sz="2800" spc="25" dirty="0">
                <a:latin typeface="微软雅黑"/>
                <a:cs typeface="微软雅黑"/>
              </a:rPr>
              <a:t>了</a:t>
            </a:r>
            <a:r>
              <a:rPr sz="2800" spc="10" dirty="0">
                <a:latin typeface="微软雅黑"/>
                <a:cs typeface="微软雅黑"/>
              </a:rPr>
              <a:t>根</a:t>
            </a:r>
            <a:r>
              <a:rPr sz="2800" spc="25" dirty="0">
                <a:latin typeface="微软雅黑"/>
                <a:cs typeface="微软雅黑"/>
              </a:rPr>
              <a:t>和</a:t>
            </a:r>
            <a:r>
              <a:rPr sz="2800" spc="10" dirty="0">
                <a:latin typeface="微软雅黑"/>
                <a:cs typeface="微软雅黑"/>
              </a:rPr>
              <a:t>叶</a:t>
            </a:r>
            <a:r>
              <a:rPr sz="2800" spc="25" dirty="0">
                <a:latin typeface="微软雅黑"/>
                <a:cs typeface="微软雅黑"/>
              </a:rPr>
              <a:t>子</a:t>
            </a:r>
            <a:r>
              <a:rPr sz="2800" spc="10" dirty="0">
                <a:latin typeface="微软雅黑"/>
                <a:cs typeface="微软雅黑"/>
              </a:rPr>
              <a:t>以</a:t>
            </a:r>
            <a:r>
              <a:rPr sz="2800" spc="25" dirty="0">
                <a:latin typeface="微软雅黑"/>
                <a:cs typeface="微软雅黑"/>
              </a:rPr>
              <a:t>外</a:t>
            </a:r>
            <a:r>
              <a:rPr sz="2800" spc="10" dirty="0">
                <a:latin typeface="微软雅黑"/>
                <a:cs typeface="微软雅黑"/>
              </a:rPr>
              <a:t>的</a:t>
            </a:r>
            <a:r>
              <a:rPr sz="2800" spc="25" dirty="0">
                <a:latin typeface="微软雅黑"/>
                <a:cs typeface="微软雅黑"/>
              </a:rPr>
              <a:t>每</a:t>
            </a:r>
            <a:r>
              <a:rPr sz="2800" spc="10" dirty="0">
                <a:latin typeface="微软雅黑"/>
                <a:cs typeface="微软雅黑"/>
              </a:rPr>
              <a:t>个</a:t>
            </a:r>
            <a:r>
              <a:rPr sz="2800" spc="25" dirty="0">
                <a:latin typeface="微软雅黑"/>
                <a:cs typeface="微软雅黑"/>
              </a:rPr>
              <a:t>节</a:t>
            </a:r>
            <a:r>
              <a:rPr sz="2800" spc="50" dirty="0">
                <a:latin typeface="微软雅黑"/>
                <a:cs typeface="微软雅黑"/>
              </a:rPr>
              <a:t>点</a:t>
            </a:r>
            <a:r>
              <a:rPr sz="2800" spc="25" dirty="0">
                <a:latin typeface="微软雅黑"/>
                <a:cs typeface="微软雅黑"/>
              </a:rPr>
              <a:t>，</a:t>
            </a:r>
            <a:r>
              <a:rPr sz="2800" spc="15" dirty="0">
                <a:latin typeface="微软雅黑"/>
                <a:cs typeface="微软雅黑"/>
              </a:rPr>
              <a:t>具</a:t>
            </a:r>
            <a:r>
              <a:rPr sz="2800" spc="30" dirty="0">
                <a:latin typeface="微软雅黑"/>
                <a:cs typeface="微软雅黑"/>
              </a:rPr>
              <a:t>有</a:t>
            </a:r>
            <a:r>
              <a:rPr sz="2800" spc="5" dirty="0">
                <a:latin typeface="Arial"/>
                <a:cs typeface="Arial"/>
              </a:rPr>
              <a:t>m/2</a:t>
            </a:r>
            <a:r>
              <a:rPr sz="2800" spc="25" dirty="0">
                <a:latin typeface="微软雅黑"/>
                <a:cs typeface="微软雅黑"/>
              </a:rPr>
              <a:t>到</a:t>
            </a:r>
            <a:r>
              <a:rPr sz="2800" spc="25" dirty="0">
                <a:latin typeface="Arial"/>
                <a:cs typeface="Arial"/>
              </a:rPr>
              <a:t>m</a:t>
            </a:r>
            <a:r>
              <a:rPr sz="2800" spc="25" dirty="0">
                <a:latin typeface="微软雅黑"/>
                <a:cs typeface="微软雅黑"/>
              </a:rPr>
              <a:t>个子 </a:t>
            </a:r>
            <a:r>
              <a:rPr sz="2800" spc="-5" dirty="0">
                <a:latin typeface="微软雅黑"/>
                <a:cs typeface="微软雅黑"/>
              </a:rPr>
              <a:t>女</a:t>
            </a:r>
            <a:endParaRPr sz="2800" dirty="0">
              <a:latin typeface="微软雅黑"/>
              <a:cs typeface="微软雅黑"/>
            </a:endParaRPr>
          </a:p>
          <a:p>
            <a:pPr marL="652780" marR="422909" lvl="1" indent="-247650">
              <a:lnSpc>
                <a:spcPts val="5040"/>
              </a:lnSpc>
              <a:spcBef>
                <a:spcPts val="5"/>
              </a:spcBef>
              <a:buClr>
                <a:srgbClr val="0E6EC5"/>
              </a:buClr>
              <a:buSzPct val="83928"/>
              <a:buFont typeface="Wingdings 2"/>
              <a:buChar char=""/>
              <a:tabLst>
                <a:tab pos="653415" algn="l"/>
              </a:tabLst>
            </a:pPr>
            <a:r>
              <a:rPr sz="2800" spc="80" dirty="0">
                <a:latin typeface="微软雅黑"/>
                <a:cs typeface="微软雅黑"/>
              </a:rPr>
              <a:t>这棵</a:t>
            </a:r>
            <a:r>
              <a:rPr sz="2800" spc="95" dirty="0">
                <a:latin typeface="微软雅黑"/>
                <a:cs typeface="微软雅黑"/>
              </a:rPr>
              <a:t>树</a:t>
            </a:r>
            <a:r>
              <a:rPr sz="2800" spc="110" dirty="0">
                <a:latin typeface="微软雅黑"/>
                <a:cs typeface="微软雅黑"/>
              </a:rPr>
              <a:t>是</a:t>
            </a:r>
            <a:r>
              <a:rPr sz="2800" spc="90" dirty="0">
                <a:latin typeface="微软雅黑"/>
                <a:cs typeface="微软雅黑"/>
              </a:rPr>
              <a:t>（</a:t>
            </a:r>
            <a:r>
              <a:rPr sz="2800" spc="85" dirty="0">
                <a:latin typeface="微软雅黑"/>
                <a:cs typeface="微软雅黑"/>
              </a:rPr>
              <a:t>完</a:t>
            </a:r>
            <a:r>
              <a:rPr sz="2800" spc="100" dirty="0">
                <a:latin typeface="微软雅黑"/>
                <a:cs typeface="微软雅黑"/>
              </a:rPr>
              <a:t>美）</a:t>
            </a:r>
            <a:r>
              <a:rPr sz="2800" spc="85" dirty="0">
                <a:latin typeface="微软雅黑"/>
                <a:cs typeface="微软雅黑"/>
              </a:rPr>
              <a:t>平衡</a:t>
            </a:r>
            <a:r>
              <a:rPr sz="2800" spc="100" dirty="0">
                <a:latin typeface="微软雅黑"/>
                <a:cs typeface="微软雅黑"/>
              </a:rPr>
              <a:t>的，</a:t>
            </a:r>
            <a:r>
              <a:rPr sz="2800" spc="80" dirty="0">
                <a:latin typeface="微软雅黑"/>
                <a:cs typeface="微软雅黑"/>
              </a:rPr>
              <a:t>也就</a:t>
            </a:r>
            <a:r>
              <a:rPr sz="2800" spc="95" dirty="0">
                <a:latin typeface="微软雅黑"/>
                <a:cs typeface="微软雅黑"/>
              </a:rPr>
              <a:t>是</a:t>
            </a:r>
            <a:r>
              <a:rPr sz="2800" spc="110" dirty="0">
                <a:latin typeface="微软雅黑"/>
                <a:cs typeface="微软雅黑"/>
              </a:rPr>
              <a:t>说</a:t>
            </a:r>
            <a:r>
              <a:rPr sz="2800" spc="85" dirty="0">
                <a:latin typeface="微软雅黑"/>
                <a:cs typeface="微软雅黑"/>
              </a:rPr>
              <a:t>，</a:t>
            </a:r>
            <a:r>
              <a:rPr sz="2800" spc="80" dirty="0">
                <a:latin typeface="微软雅黑"/>
                <a:cs typeface="微软雅黑"/>
              </a:rPr>
              <a:t>它</a:t>
            </a:r>
            <a:r>
              <a:rPr sz="2800" spc="95" dirty="0">
                <a:latin typeface="微软雅黑"/>
                <a:cs typeface="微软雅黑"/>
              </a:rPr>
              <a:t>的所</a:t>
            </a:r>
            <a:r>
              <a:rPr sz="2800" spc="-5" dirty="0">
                <a:latin typeface="微软雅黑"/>
                <a:cs typeface="微软雅黑"/>
              </a:rPr>
              <a:t>有 叶子都是在同一层上</a:t>
            </a:r>
            <a:endParaRPr sz="28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095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7.4</a:t>
            </a:r>
            <a:r>
              <a:rPr spc="-60" dirty="0"/>
              <a:t> </a:t>
            </a:r>
            <a:r>
              <a:rPr spc="-5" dirty="0"/>
              <a:t>B</a:t>
            </a:r>
            <a:r>
              <a:rPr i="1" dirty="0">
                <a:latin typeface="微软雅黑"/>
                <a:cs typeface="微软雅黑"/>
              </a:rPr>
              <a:t>树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477012"/>
            <a:ext cx="7560564" cy="2273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" y="4145279"/>
            <a:ext cx="6336792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276" y="5205984"/>
            <a:ext cx="3456432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3628" y="5071871"/>
            <a:ext cx="3240024" cy="9494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217" y="2578777"/>
            <a:ext cx="7522845" cy="13747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677545" algn="ctr">
              <a:lnSpc>
                <a:spcPct val="100000"/>
              </a:lnSpc>
              <a:spcBef>
                <a:spcPts val="1125"/>
              </a:spcBef>
            </a:pPr>
            <a:r>
              <a:rPr sz="1600" spc="-10" dirty="0">
                <a:solidFill>
                  <a:srgbClr val="006FC0"/>
                </a:solidFill>
                <a:latin typeface="微软雅黑"/>
                <a:cs typeface="微软雅黑"/>
              </a:rPr>
              <a:t>次数为</a:t>
            </a:r>
            <a:r>
              <a:rPr sz="1600" spc="-10" dirty="0">
                <a:solidFill>
                  <a:srgbClr val="006FC0"/>
                </a:solidFill>
                <a:latin typeface="Arial"/>
                <a:cs typeface="Arial"/>
              </a:rPr>
              <a:t>4</a:t>
            </a:r>
            <a:r>
              <a:rPr sz="1600" spc="-10" dirty="0">
                <a:solidFill>
                  <a:srgbClr val="006FC0"/>
                </a:solidFill>
                <a:latin typeface="微软雅黑"/>
                <a:cs typeface="微软雅黑"/>
              </a:rPr>
              <a:t>的</a:t>
            </a:r>
            <a:r>
              <a:rPr sz="1600" spc="-5" dirty="0">
                <a:solidFill>
                  <a:srgbClr val="006FC0"/>
                </a:solidFill>
                <a:latin typeface="Arial"/>
                <a:cs typeface="Arial"/>
              </a:rPr>
              <a:t>B</a:t>
            </a:r>
            <a:r>
              <a:rPr sz="1600" spc="-5" dirty="0">
                <a:solidFill>
                  <a:srgbClr val="006FC0"/>
                </a:solidFill>
                <a:latin typeface="微软雅黑"/>
                <a:cs typeface="微软雅黑"/>
              </a:rPr>
              <a:t>树</a:t>
            </a:r>
            <a:endParaRPr sz="1600" dirty="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345"/>
              </a:spcBef>
              <a:buClr>
                <a:srgbClr val="0AD0D9"/>
              </a:buClr>
              <a:buSzPct val="95238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100" dirty="0">
                <a:latin typeface="微软雅黑"/>
                <a:cs typeface="微软雅黑"/>
              </a:rPr>
              <a:t>在查找键给定的某条记录中，需要访问多少</a:t>
            </a:r>
            <a:r>
              <a:rPr sz="2100" spc="5" dirty="0">
                <a:latin typeface="微软雅黑"/>
                <a:cs typeface="微软雅黑"/>
              </a:rPr>
              <a:t>个</a:t>
            </a:r>
            <a:r>
              <a:rPr sz="2100" dirty="0">
                <a:latin typeface="Arial"/>
                <a:cs typeface="Arial"/>
              </a:rPr>
              <a:t>B</a:t>
            </a:r>
            <a:r>
              <a:rPr sz="2100" dirty="0">
                <a:latin typeface="微软雅黑"/>
                <a:cs typeface="微软雅黑"/>
              </a:rPr>
              <a:t>树的节点？</a:t>
            </a:r>
          </a:p>
          <a:p>
            <a:pPr marL="227965">
              <a:lnSpc>
                <a:spcPct val="100000"/>
              </a:lnSpc>
              <a:spcBef>
                <a:spcPts val="1410"/>
              </a:spcBef>
            </a:pPr>
            <a:r>
              <a:rPr sz="2000" b="1" i="1" dirty="0">
                <a:latin typeface="微软雅黑"/>
                <a:cs typeface="微软雅黑"/>
              </a:rPr>
              <a:t>对于任何包含</a:t>
            </a:r>
            <a:r>
              <a:rPr sz="2000" b="1" spc="-5" dirty="0">
                <a:latin typeface="Arial"/>
                <a:cs typeface="Arial"/>
              </a:rPr>
              <a:t>n</a:t>
            </a:r>
            <a:r>
              <a:rPr sz="2000" b="1" i="1" dirty="0">
                <a:latin typeface="微软雅黑"/>
                <a:cs typeface="微软雅黑"/>
              </a:rPr>
              <a:t>个</a:t>
            </a:r>
            <a:r>
              <a:rPr sz="2000" b="1" spc="-10" dirty="0">
                <a:latin typeface="Arial"/>
                <a:cs typeface="Arial"/>
              </a:rPr>
              <a:t>key</a:t>
            </a:r>
            <a:r>
              <a:rPr sz="2000" b="1" i="1" dirty="0">
                <a:latin typeface="微软雅黑"/>
                <a:cs typeface="微软雅黑"/>
              </a:rPr>
              <a:t>值、次数</a:t>
            </a:r>
            <a:r>
              <a:rPr sz="2000" b="1" i="1" spc="-10" dirty="0">
                <a:latin typeface="微软雅黑"/>
                <a:cs typeface="微软雅黑"/>
              </a:rPr>
              <a:t>为</a:t>
            </a:r>
            <a:r>
              <a:rPr sz="2000" b="1" spc="-10" dirty="0">
                <a:latin typeface="Arial"/>
                <a:cs typeface="Arial"/>
              </a:rPr>
              <a:t>m</a:t>
            </a:r>
            <a:r>
              <a:rPr sz="2000" b="1" i="1" dirty="0">
                <a:latin typeface="微软雅黑"/>
                <a:cs typeface="微软雅黑"/>
              </a:rPr>
              <a:t>、高度为</a:t>
            </a:r>
            <a:r>
              <a:rPr sz="2000" b="1" spc="-10" dirty="0">
                <a:latin typeface="Arial"/>
                <a:cs typeface="Arial"/>
              </a:rPr>
              <a:t>h&gt;0</a:t>
            </a:r>
            <a:r>
              <a:rPr sz="2000" b="1" i="1" dirty="0">
                <a:latin typeface="微软雅黑"/>
                <a:cs typeface="微软雅黑"/>
              </a:rPr>
              <a:t>的</a:t>
            </a:r>
            <a:r>
              <a:rPr sz="2000" b="1" spc="5" dirty="0">
                <a:latin typeface="Arial"/>
                <a:cs typeface="Arial"/>
              </a:rPr>
              <a:t>B</a:t>
            </a:r>
            <a:r>
              <a:rPr sz="2000" b="1" i="1" dirty="0">
                <a:latin typeface="微软雅黑"/>
                <a:cs typeface="微软雅黑"/>
              </a:rPr>
              <a:t>树</a:t>
            </a:r>
            <a:r>
              <a:rPr sz="2000" b="1" i="1" spc="-15" dirty="0">
                <a:latin typeface="微软雅黑"/>
                <a:cs typeface="微软雅黑"/>
              </a:rPr>
              <a:t>来</a:t>
            </a:r>
            <a:r>
              <a:rPr sz="2000" b="1" i="1" dirty="0">
                <a:latin typeface="微软雅黑"/>
                <a:cs typeface="微软雅黑"/>
              </a:rPr>
              <a:t>说，</a:t>
            </a:r>
            <a:r>
              <a:rPr sz="2000" b="1" i="1" spc="-15" dirty="0">
                <a:latin typeface="微软雅黑"/>
                <a:cs typeface="微软雅黑"/>
              </a:rPr>
              <a:t>有</a:t>
            </a:r>
            <a:r>
              <a:rPr sz="2000" b="1" i="1" dirty="0">
                <a:latin typeface="微软雅黑"/>
                <a:cs typeface="微软雅黑"/>
              </a:rPr>
              <a:t>：</a:t>
            </a:r>
            <a:endParaRPr sz="20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270508"/>
            <a:ext cx="4962525" cy="12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4607A"/>
                </a:solidFill>
                <a:latin typeface="微软雅黑"/>
                <a:cs typeface="微软雅黑"/>
              </a:rPr>
              <a:t>应</a:t>
            </a:r>
            <a:r>
              <a:rPr sz="3600" spc="-5" dirty="0">
                <a:solidFill>
                  <a:srgbClr val="04607A"/>
                </a:solidFill>
                <a:latin typeface="微软雅黑"/>
                <a:cs typeface="微软雅黑"/>
              </a:rPr>
              <a:t>用</a:t>
            </a:r>
            <a:r>
              <a:rPr sz="3600" spc="-5" dirty="0">
                <a:solidFill>
                  <a:srgbClr val="04607A"/>
                </a:solidFill>
                <a:latin typeface="Arial"/>
                <a:cs typeface="Arial"/>
              </a:rPr>
              <a:t>B</a:t>
            </a:r>
            <a:r>
              <a:rPr sz="3600" dirty="0">
                <a:solidFill>
                  <a:srgbClr val="04607A"/>
                </a:solidFill>
                <a:latin typeface="微软雅黑"/>
                <a:cs typeface="微软雅黑"/>
              </a:rPr>
              <a:t>树：磁盘访问</a:t>
            </a:r>
            <a:endParaRPr sz="3600">
              <a:latin typeface="微软雅黑"/>
              <a:cs typeface="微软雅黑"/>
            </a:endParaRPr>
          </a:p>
          <a:p>
            <a:pPr marL="376555" indent="-273050">
              <a:lnSpc>
                <a:spcPct val="100000"/>
              </a:lnSpc>
              <a:spcBef>
                <a:spcPts val="209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77190" algn="l"/>
              </a:tabLst>
            </a:pPr>
            <a:r>
              <a:rPr sz="2600" dirty="0">
                <a:latin typeface="微软雅黑"/>
                <a:cs typeface="微软雅黑"/>
              </a:rPr>
              <a:t>当一个文件包含</a:t>
            </a:r>
            <a:r>
              <a:rPr sz="2600" spc="-125" dirty="0">
                <a:latin typeface="微软雅黑"/>
                <a:cs typeface="微软雅黑"/>
              </a:rPr>
              <a:t> </a:t>
            </a:r>
            <a:r>
              <a:rPr sz="2600" dirty="0">
                <a:latin typeface="Arial"/>
                <a:cs typeface="Arial"/>
              </a:rPr>
              <a:t>1</a:t>
            </a:r>
            <a:r>
              <a:rPr sz="2600" dirty="0">
                <a:latin typeface="微软雅黑"/>
                <a:cs typeface="微软雅黑"/>
              </a:rPr>
              <a:t>亿条记录时：</a:t>
            </a:r>
            <a:endParaRPr sz="2600">
              <a:latin typeface="微软雅黑"/>
              <a:cs typeface="微软雅黑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77862" y="2702051"/>
          <a:ext cx="7127874" cy="1069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54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5" dirty="0">
                          <a:latin typeface="微软雅黑"/>
                          <a:cs typeface="微软雅黑"/>
                        </a:rPr>
                        <a:t>次数</a:t>
                      </a:r>
                      <a:endParaRPr sz="2200">
                        <a:latin typeface="微软雅黑"/>
                        <a:cs typeface="微软雅黑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100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250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微软雅黑"/>
                          <a:cs typeface="微软雅黑"/>
                        </a:rPr>
                        <a:t>上界</a:t>
                      </a:r>
                      <a:endParaRPr sz="2200">
                        <a:latin typeface="微软雅黑"/>
                        <a:cs typeface="微软雅黑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5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200" dirty="0">
                          <a:latin typeface="Arial"/>
                          <a:cs typeface="Arial"/>
                        </a:rPr>
                        <a:t>4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377190"/>
            <a:ext cx="2095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7.4</a:t>
            </a:r>
            <a:r>
              <a:rPr spc="-60" dirty="0"/>
              <a:t> </a:t>
            </a:r>
            <a:r>
              <a:rPr spc="-5" dirty="0"/>
              <a:t>B</a:t>
            </a:r>
            <a:r>
              <a:rPr i="1" dirty="0">
                <a:latin typeface="微软雅黑"/>
                <a:cs typeface="微软雅黑"/>
              </a:rPr>
              <a:t>树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276" y="405384"/>
            <a:ext cx="7560564" cy="2273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408431"/>
            <a:ext cx="8048244" cy="2267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33388" y="199225"/>
            <a:ext cx="636270" cy="83946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5"/>
              </a:spcBef>
            </a:pPr>
            <a:r>
              <a:rPr sz="5000" spc="5" dirty="0">
                <a:solidFill>
                  <a:srgbClr val="FFFFFF"/>
                </a:solidFill>
                <a:latin typeface="微软雅黑"/>
                <a:cs typeface="微软雅黑"/>
              </a:rPr>
              <a:t>树</a:t>
            </a:r>
            <a:endParaRPr sz="50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17" y="2955148"/>
            <a:ext cx="8033384" cy="225933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430"/>
              </a:spcBef>
              <a:buClr>
                <a:srgbClr val="0AD0D9"/>
              </a:buClr>
              <a:buSzPct val="95238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100" dirty="0">
                <a:latin typeface="微软雅黑"/>
                <a:cs typeface="微软雅黑"/>
              </a:rPr>
              <a:t>插入数据</a:t>
            </a:r>
            <a:endParaRPr sz="21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195"/>
              </a:spcBef>
              <a:buClr>
                <a:srgbClr val="0E6EC5"/>
              </a:buClr>
              <a:buSzPct val="84210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5" dirty="0">
                <a:latin typeface="微软雅黑"/>
                <a:cs typeface="微软雅黑"/>
              </a:rPr>
              <a:t>查找到叶节点。</a:t>
            </a:r>
            <a:endParaRPr sz="19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140"/>
              </a:spcBef>
              <a:buClr>
                <a:srgbClr val="0E6EC5"/>
              </a:buClr>
              <a:buSzPct val="84210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5" dirty="0">
                <a:latin typeface="微软雅黑"/>
                <a:cs typeface="微软雅黑"/>
              </a:rPr>
              <a:t>如果叶节点有空隙，插入数据。</a:t>
            </a:r>
            <a:endParaRPr sz="19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140"/>
              </a:spcBef>
              <a:buClr>
                <a:srgbClr val="0E6EC5"/>
              </a:buClr>
              <a:buSzPct val="84210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5" dirty="0">
                <a:latin typeface="微软雅黑"/>
                <a:cs typeface="微软雅黑"/>
              </a:rPr>
              <a:t>如果叶节点没有空隙，叶子分裂。</a:t>
            </a:r>
            <a:r>
              <a:rPr sz="1900" dirty="0">
                <a:latin typeface="微软雅黑"/>
                <a:cs typeface="微软雅黑"/>
              </a:rPr>
              <a:t>后</a:t>
            </a:r>
            <a:r>
              <a:rPr sz="1900" spc="-5" dirty="0">
                <a:latin typeface="微软雅黑"/>
                <a:cs typeface="微软雅黑"/>
              </a:rPr>
              <a:t>面叶</a:t>
            </a:r>
            <a:r>
              <a:rPr sz="1900" dirty="0">
                <a:latin typeface="微软雅黑"/>
                <a:cs typeface="微软雅黑"/>
              </a:rPr>
              <a:t>子</a:t>
            </a:r>
            <a:r>
              <a:rPr sz="1900" spc="-5" dirty="0">
                <a:latin typeface="微软雅黑"/>
                <a:cs typeface="微软雅黑"/>
              </a:rPr>
              <a:t>的最</a:t>
            </a:r>
            <a:r>
              <a:rPr sz="1900" spc="15" dirty="0">
                <a:latin typeface="微软雅黑"/>
                <a:cs typeface="微软雅黑"/>
              </a:rPr>
              <a:t>小</a:t>
            </a:r>
            <a:r>
              <a:rPr sz="1900" dirty="0">
                <a:latin typeface="Arial"/>
                <a:cs typeface="Arial"/>
              </a:rPr>
              <a:t>key</a:t>
            </a:r>
            <a:r>
              <a:rPr sz="1900" spc="-5" dirty="0">
                <a:latin typeface="微软雅黑"/>
                <a:cs typeface="微软雅黑"/>
              </a:rPr>
              <a:t>值插</a:t>
            </a:r>
            <a:r>
              <a:rPr sz="1900" dirty="0">
                <a:latin typeface="微软雅黑"/>
                <a:cs typeface="微软雅黑"/>
              </a:rPr>
              <a:t>入</a:t>
            </a:r>
            <a:r>
              <a:rPr sz="1900" spc="-5" dirty="0">
                <a:latin typeface="微软雅黑"/>
                <a:cs typeface="微软雅黑"/>
              </a:rPr>
              <a:t>父节</a:t>
            </a:r>
            <a:r>
              <a:rPr sz="1900" dirty="0">
                <a:latin typeface="微软雅黑"/>
                <a:cs typeface="微软雅黑"/>
              </a:rPr>
              <a:t>点</a:t>
            </a:r>
            <a:r>
              <a:rPr sz="1900" spc="-5" dirty="0">
                <a:latin typeface="微软雅黑"/>
                <a:cs typeface="微软雅黑"/>
              </a:rPr>
              <a:t>。</a:t>
            </a:r>
            <a:endParaRPr sz="19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140"/>
              </a:spcBef>
              <a:buClr>
                <a:srgbClr val="0E6EC5"/>
              </a:buClr>
              <a:buSzPct val="84210"/>
              <a:buFont typeface="Wingdings 2"/>
              <a:buChar char=""/>
              <a:tabLst>
                <a:tab pos="652145" algn="l"/>
                <a:tab pos="652780" algn="l"/>
              </a:tabLst>
            </a:pPr>
            <a:r>
              <a:rPr sz="1900" spc="-5" dirty="0">
                <a:latin typeface="微软雅黑"/>
                <a:cs typeface="微软雅黑"/>
              </a:rPr>
              <a:t>向上回溯，分裂树枝，直到树根，</a:t>
            </a:r>
            <a:r>
              <a:rPr sz="1900" dirty="0">
                <a:latin typeface="微软雅黑"/>
                <a:cs typeface="微软雅黑"/>
              </a:rPr>
              <a:t>如</a:t>
            </a:r>
            <a:r>
              <a:rPr sz="1900" spc="-5" dirty="0">
                <a:latin typeface="微软雅黑"/>
                <a:cs typeface="微软雅黑"/>
              </a:rPr>
              <a:t>果也</a:t>
            </a:r>
            <a:r>
              <a:rPr sz="1900" dirty="0">
                <a:latin typeface="微软雅黑"/>
                <a:cs typeface="微软雅黑"/>
              </a:rPr>
              <a:t>满</a:t>
            </a:r>
            <a:r>
              <a:rPr sz="1900" spc="-5" dirty="0">
                <a:latin typeface="微软雅黑"/>
                <a:cs typeface="微软雅黑"/>
              </a:rPr>
              <a:t>了，</a:t>
            </a:r>
            <a:r>
              <a:rPr sz="1900" dirty="0">
                <a:latin typeface="微软雅黑"/>
                <a:cs typeface="微软雅黑"/>
              </a:rPr>
              <a:t>树</a:t>
            </a:r>
            <a:r>
              <a:rPr sz="1900" spc="-5" dirty="0">
                <a:latin typeface="微软雅黑"/>
                <a:cs typeface="微软雅黑"/>
              </a:rPr>
              <a:t>根分</a:t>
            </a:r>
            <a:r>
              <a:rPr sz="1900" dirty="0">
                <a:latin typeface="微软雅黑"/>
                <a:cs typeface="微软雅黑"/>
              </a:rPr>
              <a:t>裂</a:t>
            </a:r>
            <a:r>
              <a:rPr sz="1900" spc="-5" dirty="0">
                <a:latin typeface="微软雅黑"/>
                <a:cs typeface="微软雅黑"/>
              </a:rPr>
              <a:t>。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276" y="416051"/>
            <a:ext cx="7848600" cy="2267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4276" y="405384"/>
            <a:ext cx="8048244" cy="2266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6386" y="1860423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60259" y="186042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4065" y="1297894"/>
            <a:ext cx="8125459" cy="441642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54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dirty="0">
                <a:latin typeface="微软雅黑"/>
                <a:cs typeface="微软雅黑"/>
              </a:rPr>
              <a:t>空间换时间技术有两种主要的类型</a:t>
            </a:r>
            <a:r>
              <a:rPr sz="2400" spc="-35" dirty="0">
                <a:latin typeface="微软雅黑"/>
                <a:cs typeface="微软雅黑"/>
              </a:rPr>
              <a:t>：</a:t>
            </a:r>
            <a:r>
              <a:rPr sz="2400" b="1" i="1" spc="-5" dirty="0">
                <a:latin typeface="微软雅黑"/>
                <a:cs typeface="微软雅黑"/>
              </a:rPr>
              <a:t>输入增强</a:t>
            </a:r>
            <a:r>
              <a:rPr sz="2400" spc="-5" dirty="0">
                <a:latin typeface="微软雅黑"/>
                <a:cs typeface="微软雅黑"/>
              </a:rPr>
              <a:t>和</a:t>
            </a:r>
            <a:r>
              <a:rPr sz="2400" b="1" i="1" spc="-5" dirty="0">
                <a:latin typeface="微软雅黑"/>
                <a:cs typeface="微软雅黑"/>
              </a:rPr>
              <a:t>预构造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marR="6985" indent="-273050">
              <a:lnSpc>
                <a:spcPct val="150000"/>
              </a:lnSpc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7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分布</a:t>
            </a:r>
            <a:r>
              <a:rPr sz="2400" b="1" i="1" u="heavy" spc="6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计数</a:t>
            </a:r>
            <a:r>
              <a:rPr sz="2400" spc="65" dirty="0">
                <a:latin typeface="微软雅黑"/>
                <a:cs typeface="微软雅黑"/>
              </a:rPr>
              <a:t>是一</a:t>
            </a:r>
            <a:r>
              <a:rPr sz="2400" spc="55" dirty="0">
                <a:latin typeface="微软雅黑"/>
                <a:cs typeface="微软雅黑"/>
              </a:rPr>
              <a:t>种特</a:t>
            </a:r>
            <a:r>
              <a:rPr sz="2400" spc="65" dirty="0">
                <a:latin typeface="微软雅黑"/>
                <a:cs typeface="微软雅黑"/>
              </a:rPr>
              <a:t>殊方</a:t>
            </a:r>
            <a:r>
              <a:rPr sz="2400" spc="75" dirty="0">
                <a:latin typeface="微软雅黑"/>
                <a:cs typeface="微软雅黑"/>
              </a:rPr>
              <a:t>法</a:t>
            </a:r>
            <a:r>
              <a:rPr sz="2400" spc="60" dirty="0">
                <a:latin typeface="微软雅黑"/>
                <a:cs typeface="微软雅黑"/>
              </a:rPr>
              <a:t>，</a:t>
            </a:r>
            <a:r>
              <a:rPr sz="2400" spc="70" dirty="0">
                <a:latin typeface="微软雅黑"/>
                <a:cs typeface="微软雅黑"/>
              </a:rPr>
              <a:t>用来</a:t>
            </a:r>
            <a:r>
              <a:rPr sz="2400" spc="60" dirty="0">
                <a:latin typeface="微软雅黑"/>
                <a:cs typeface="微软雅黑"/>
              </a:rPr>
              <a:t>对元</a:t>
            </a:r>
            <a:r>
              <a:rPr sz="2400" spc="70" dirty="0">
                <a:latin typeface="微软雅黑"/>
                <a:cs typeface="微软雅黑"/>
              </a:rPr>
              <a:t>素取</a:t>
            </a:r>
            <a:r>
              <a:rPr sz="2400" spc="60" dirty="0">
                <a:latin typeface="微软雅黑"/>
                <a:cs typeface="微软雅黑"/>
              </a:rPr>
              <a:t>值来</a:t>
            </a:r>
            <a:r>
              <a:rPr sz="2400" spc="70" dirty="0">
                <a:latin typeface="微软雅黑"/>
                <a:cs typeface="微软雅黑"/>
              </a:rPr>
              <a:t>自于</a:t>
            </a:r>
            <a:r>
              <a:rPr sz="2400" spc="60" dirty="0">
                <a:latin typeface="微软雅黑"/>
                <a:cs typeface="微软雅黑"/>
              </a:rPr>
              <a:t>一</a:t>
            </a:r>
            <a:r>
              <a:rPr sz="2400" spc="80" dirty="0">
                <a:latin typeface="微软雅黑"/>
                <a:cs typeface="微软雅黑"/>
              </a:rPr>
              <a:t>个</a:t>
            </a:r>
            <a:r>
              <a:rPr sz="2400" dirty="0">
                <a:latin typeface="微软雅黑"/>
                <a:cs typeface="微软雅黑"/>
              </a:rPr>
              <a:t>小 集合的列表排</a:t>
            </a:r>
            <a:r>
              <a:rPr sz="2400" spc="-15" dirty="0">
                <a:latin typeface="微软雅黑"/>
                <a:cs typeface="微软雅黑"/>
              </a:rPr>
              <a:t>序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44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spc="10" dirty="0">
                <a:latin typeface="微软雅黑"/>
                <a:cs typeface="微软雅黑"/>
              </a:rPr>
              <a:t>串匹配</a:t>
            </a:r>
            <a:r>
              <a:rPr sz="2400" spc="15" dirty="0">
                <a:latin typeface="微软雅黑"/>
                <a:cs typeface="微软雅黑"/>
              </a:rPr>
              <a:t>的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Horspool</a:t>
            </a:r>
            <a:r>
              <a:rPr sz="2400" b="1" i="1" u="heavy" spc="1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算法</a:t>
            </a:r>
            <a:r>
              <a:rPr sz="2400" spc="20" dirty="0">
                <a:latin typeface="微软雅黑"/>
                <a:cs typeface="微软雅黑"/>
              </a:rPr>
              <a:t>是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Boyer-Moore</a:t>
            </a:r>
            <a:r>
              <a:rPr sz="2400" b="1" i="1" u="heavy" spc="1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算法</a:t>
            </a:r>
            <a:r>
              <a:rPr sz="2400" spc="10" dirty="0">
                <a:latin typeface="微软雅黑"/>
                <a:cs typeface="微软雅黑"/>
              </a:rPr>
              <a:t>的简</a:t>
            </a:r>
            <a:r>
              <a:rPr sz="2400" spc="20" dirty="0">
                <a:latin typeface="微软雅黑"/>
                <a:cs typeface="微软雅黑"/>
              </a:rPr>
              <a:t>化，都以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1440"/>
              </a:spcBef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输入增</a:t>
            </a:r>
            <a:r>
              <a:rPr sz="2400" b="1" i="1" u="heavy" spc="-5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强</a:t>
            </a:r>
            <a:r>
              <a:rPr sz="2400" dirty="0">
                <a:latin typeface="微软雅黑"/>
                <a:cs typeface="微软雅黑"/>
              </a:rPr>
              <a:t>技术为基础，且</a:t>
            </a:r>
            <a:r>
              <a:rPr sz="2400" dirty="0">
                <a:solidFill>
                  <a:srgbClr val="04607A"/>
                </a:solidFill>
                <a:latin typeface="微软雅黑"/>
                <a:cs typeface="微软雅黑"/>
              </a:rPr>
              <a:t>从右向左</a:t>
            </a:r>
            <a:r>
              <a:rPr sz="2400" dirty="0">
                <a:latin typeface="微软雅黑"/>
                <a:cs typeface="微软雅黑"/>
              </a:rPr>
              <a:t>比较模式中的字符。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u="heavy" spc="-6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i="1" u="heavy" spc="7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散</a:t>
            </a:r>
            <a:r>
              <a:rPr sz="2400" b="1" i="1" u="heavy" spc="65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列</a:t>
            </a:r>
            <a:r>
              <a:rPr sz="2400" spc="55" dirty="0">
                <a:latin typeface="微软雅黑"/>
                <a:cs typeface="微软雅黑"/>
              </a:rPr>
              <a:t>是一</a:t>
            </a:r>
            <a:r>
              <a:rPr sz="2400" spc="65" dirty="0">
                <a:latin typeface="微软雅黑"/>
                <a:cs typeface="微软雅黑"/>
              </a:rPr>
              <a:t>种非</a:t>
            </a:r>
            <a:r>
              <a:rPr sz="2400" spc="55" dirty="0">
                <a:latin typeface="微软雅黑"/>
                <a:cs typeface="微软雅黑"/>
              </a:rPr>
              <a:t>常高</a:t>
            </a:r>
            <a:r>
              <a:rPr sz="2400" spc="65" dirty="0">
                <a:latin typeface="微软雅黑"/>
                <a:cs typeface="微软雅黑"/>
              </a:rPr>
              <a:t>效的</a:t>
            </a:r>
            <a:r>
              <a:rPr sz="2400" spc="55" dirty="0">
                <a:latin typeface="微软雅黑"/>
                <a:cs typeface="微软雅黑"/>
              </a:rPr>
              <a:t>实现</a:t>
            </a:r>
            <a:r>
              <a:rPr sz="2400" spc="65" dirty="0">
                <a:latin typeface="微软雅黑"/>
                <a:cs typeface="微软雅黑"/>
              </a:rPr>
              <a:t>字典</a:t>
            </a:r>
            <a:r>
              <a:rPr sz="2400" spc="55" dirty="0">
                <a:latin typeface="微软雅黑"/>
                <a:cs typeface="微软雅黑"/>
              </a:rPr>
              <a:t>的方</a:t>
            </a:r>
            <a:r>
              <a:rPr sz="2400" spc="105" dirty="0">
                <a:latin typeface="微软雅黑"/>
                <a:cs typeface="微软雅黑"/>
              </a:rPr>
              <a:t>法</a:t>
            </a:r>
            <a:r>
              <a:rPr sz="2400" spc="65" dirty="0">
                <a:latin typeface="微软雅黑"/>
                <a:cs typeface="微软雅黑"/>
              </a:rPr>
              <a:t>，</a:t>
            </a:r>
            <a:r>
              <a:rPr sz="2400" spc="55" dirty="0">
                <a:latin typeface="微软雅黑"/>
                <a:cs typeface="微软雅黑"/>
              </a:rPr>
              <a:t>分为</a:t>
            </a:r>
            <a:r>
              <a:rPr sz="2400" spc="65" dirty="0">
                <a:latin typeface="微软雅黑"/>
                <a:cs typeface="微软雅黑"/>
              </a:rPr>
              <a:t>开散</a:t>
            </a:r>
            <a:r>
              <a:rPr sz="2400" spc="55" dirty="0">
                <a:latin typeface="微软雅黑"/>
                <a:cs typeface="微软雅黑"/>
              </a:rPr>
              <a:t>列</a:t>
            </a:r>
            <a:r>
              <a:rPr sz="2400" spc="80" dirty="0">
                <a:latin typeface="微软雅黑"/>
                <a:cs typeface="微软雅黑"/>
              </a:rPr>
              <a:t>和</a:t>
            </a:r>
            <a:r>
              <a:rPr sz="2400" dirty="0">
                <a:latin typeface="微软雅黑"/>
                <a:cs typeface="微软雅黑"/>
              </a:rPr>
              <a:t>闭</a:t>
            </a:r>
            <a:endParaRPr sz="2400">
              <a:latin typeface="微软雅黑"/>
              <a:cs typeface="微软雅黑"/>
            </a:endParaRPr>
          </a:p>
          <a:p>
            <a:pPr marL="28511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散</a:t>
            </a:r>
            <a:r>
              <a:rPr sz="2400" spc="-5" dirty="0">
                <a:latin typeface="微软雅黑"/>
                <a:cs typeface="微软雅黑"/>
              </a:rPr>
              <a:t>列</a:t>
            </a:r>
            <a:r>
              <a:rPr sz="2400" dirty="0">
                <a:latin typeface="微软雅黑"/>
                <a:cs typeface="微软雅黑"/>
              </a:rPr>
              <a:t>，其中必须采用碰撞解决机</a:t>
            </a:r>
            <a:r>
              <a:rPr sz="2400" spc="5" dirty="0">
                <a:latin typeface="微软雅黑"/>
                <a:cs typeface="微软雅黑"/>
              </a:rPr>
              <a:t>制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2400" b="1" i="1" u="heavy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树</a:t>
            </a:r>
            <a:r>
              <a:rPr sz="2400" dirty="0">
                <a:latin typeface="微软雅黑"/>
                <a:cs typeface="微软雅黑"/>
              </a:rPr>
              <a:t>是一棵平衡查找树。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8540" y="246634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solidFill>
                  <a:srgbClr val="000000"/>
                </a:solidFill>
                <a:latin typeface="微软雅黑"/>
                <a:cs typeface="微软雅黑"/>
              </a:rPr>
              <a:t>本章小结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74040"/>
            <a:ext cx="3484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7.1</a:t>
            </a:r>
            <a:r>
              <a:rPr spc="-60" dirty="0"/>
              <a:t> </a:t>
            </a:r>
            <a:r>
              <a:rPr i="1" dirty="0">
                <a:latin typeface="微软雅黑"/>
                <a:cs typeface="微软雅黑"/>
              </a:rPr>
              <a:t>计数排序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881" y="1198050"/>
            <a:ext cx="8070850" cy="471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 algn="just">
              <a:lnSpc>
                <a:spcPct val="13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110" dirty="0">
                <a:latin typeface="微软雅黑"/>
                <a:cs typeface="微软雅黑"/>
              </a:rPr>
              <a:t>该算法</a:t>
            </a:r>
            <a:r>
              <a:rPr sz="2800" spc="120" dirty="0">
                <a:latin typeface="微软雅黑"/>
                <a:cs typeface="微软雅黑"/>
              </a:rPr>
              <a:t>执</a:t>
            </a:r>
            <a:r>
              <a:rPr sz="2800" spc="110" dirty="0">
                <a:latin typeface="微软雅黑"/>
                <a:cs typeface="微软雅黑"/>
              </a:rPr>
              <a:t>行的键</a:t>
            </a:r>
            <a:r>
              <a:rPr sz="2800" spc="120" dirty="0">
                <a:latin typeface="微软雅黑"/>
                <a:cs typeface="微软雅黑"/>
              </a:rPr>
              <a:t>值</a:t>
            </a:r>
            <a:r>
              <a:rPr sz="2800" spc="110" dirty="0">
                <a:latin typeface="微软雅黑"/>
                <a:cs typeface="微软雅黑"/>
              </a:rPr>
              <a:t>比较次</a:t>
            </a:r>
            <a:r>
              <a:rPr sz="2800" spc="120" dirty="0">
                <a:latin typeface="微软雅黑"/>
                <a:cs typeface="微软雅黑"/>
              </a:rPr>
              <a:t>数</a:t>
            </a:r>
            <a:r>
              <a:rPr sz="2800" spc="110" dirty="0">
                <a:latin typeface="微软雅黑"/>
                <a:cs typeface="微软雅黑"/>
              </a:rPr>
              <a:t>和选择</a:t>
            </a:r>
            <a:r>
              <a:rPr sz="2800" spc="120" dirty="0">
                <a:latin typeface="微软雅黑"/>
                <a:cs typeface="微软雅黑"/>
              </a:rPr>
              <a:t>排</a:t>
            </a:r>
            <a:r>
              <a:rPr sz="2800" spc="110" dirty="0">
                <a:latin typeface="微软雅黑"/>
                <a:cs typeface="微软雅黑"/>
              </a:rPr>
              <a:t>序一样</a:t>
            </a:r>
            <a:r>
              <a:rPr sz="2800" spc="200" dirty="0">
                <a:latin typeface="微软雅黑"/>
                <a:cs typeface="微软雅黑"/>
              </a:rPr>
              <a:t>多</a:t>
            </a:r>
            <a:r>
              <a:rPr sz="2800" spc="-5" dirty="0">
                <a:latin typeface="微软雅黑"/>
                <a:cs typeface="微软雅黑"/>
              </a:rPr>
              <a:t>， </a:t>
            </a:r>
            <a:r>
              <a:rPr sz="2800" spc="105" dirty="0">
                <a:latin typeface="微软雅黑"/>
                <a:cs typeface="微软雅黑"/>
              </a:rPr>
              <a:t>并且还</a:t>
            </a:r>
            <a:r>
              <a:rPr sz="2800" spc="120" dirty="0">
                <a:latin typeface="微软雅黑"/>
                <a:cs typeface="微软雅黑"/>
              </a:rPr>
              <a:t>占</a:t>
            </a:r>
            <a:r>
              <a:rPr sz="2800" spc="105" dirty="0">
                <a:latin typeface="微软雅黑"/>
                <a:cs typeface="微软雅黑"/>
              </a:rPr>
              <a:t>用了线</a:t>
            </a:r>
            <a:r>
              <a:rPr sz="2800" spc="120" dirty="0">
                <a:latin typeface="微软雅黑"/>
                <a:cs typeface="微软雅黑"/>
              </a:rPr>
              <a:t>性</a:t>
            </a:r>
            <a:r>
              <a:rPr sz="2800" spc="105" dirty="0">
                <a:latin typeface="微软雅黑"/>
                <a:cs typeface="微软雅黑"/>
              </a:rPr>
              <a:t>数量的</a:t>
            </a:r>
            <a:r>
              <a:rPr sz="2800" spc="120" dirty="0">
                <a:latin typeface="微软雅黑"/>
                <a:cs typeface="微软雅黑"/>
              </a:rPr>
              <a:t>额</a:t>
            </a:r>
            <a:r>
              <a:rPr sz="2800" spc="105" dirty="0">
                <a:latin typeface="微软雅黑"/>
                <a:cs typeface="微软雅黑"/>
              </a:rPr>
              <a:t>外空</a:t>
            </a:r>
            <a:r>
              <a:rPr sz="2800" spc="160" dirty="0">
                <a:latin typeface="微软雅黑"/>
                <a:cs typeface="微软雅黑"/>
              </a:rPr>
              <a:t>间</a:t>
            </a:r>
            <a:r>
              <a:rPr sz="2800" spc="120" dirty="0">
                <a:latin typeface="微软雅黑"/>
                <a:cs typeface="微软雅黑"/>
              </a:rPr>
              <a:t>，</a:t>
            </a:r>
            <a:r>
              <a:rPr sz="2800" spc="105" dirty="0">
                <a:latin typeface="微软雅黑"/>
                <a:cs typeface="微软雅黑"/>
              </a:rPr>
              <a:t>所以几</a:t>
            </a:r>
            <a:r>
              <a:rPr sz="2800" spc="130" dirty="0">
                <a:latin typeface="微软雅黑"/>
                <a:cs typeface="微软雅黑"/>
              </a:rPr>
              <a:t>乎</a:t>
            </a:r>
            <a:r>
              <a:rPr sz="2800" spc="-5" dirty="0">
                <a:latin typeface="微软雅黑"/>
                <a:cs typeface="微软雅黑"/>
              </a:rPr>
              <a:t>不 能来做实际的应用</a:t>
            </a:r>
            <a:endParaRPr sz="2800" dirty="0">
              <a:latin typeface="微软雅黑"/>
              <a:cs typeface="微软雅黑"/>
            </a:endParaRPr>
          </a:p>
          <a:p>
            <a:pPr marL="285115" marR="6350" indent="-273050" algn="just">
              <a:lnSpc>
                <a:spcPts val="4370"/>
              </a:lnSpc>
              <a:spcBef>
                <a:spcPts val="31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spc="120" dirty="0">
                <a:latin typeface="微软雅黑"/>
                <a:cs typeface="微软雅黑"/>
              </a:rPr>
              <a:t>但在一</a:t>
            </a:r>
            <a:r>
              <a:rPr sz="2800" spc="110" dirty="0">
                <a:latin typeface="微软雅黑"/>
                <a:cs typeface="微软雅黑"/>
              </a:rPr>
              <a:t>种</a:t>
            </a:r>
            <a:r>
              <a:rPr sz="2800" spc="120" dirty="0">
                <a:latin typeface="微软雅黑"/>
                <a:cs typeface="微软雅黑"/>
              </a:rPr>
              <a:t>情况下</a:t>
            </a:r>
            <a:r>
              <a:rPr sz="2800" spc="110" dirty="0">
                <a:latin typeface="微软雅黑"/>
                <a:cs typeface="微软雅黑"/>
              </a:rPr>
              <a:t>还</a:t>
            </a:r>
            <a:r>
              <a:rPr sz="2800" spc="120" dirty="0">
                <a:latin typeface="微软雅黑"/>
                <a:cs typeface="微软雅黑"/>
              </a:rPr>
              <a:t>是卓有</a:t>
            </a:r>
            <a:r>
              <a:rPr sz="2800" spc="110" dirty="0">
                <a:latin typeface="微软雅黑"/>
                <a:cs typeface="微软雅黑"/>
              </a:rPr>
              <a:t>成</a:t>
            </a:r>
            <a:r>
              <a:rPr sz="2800" spc="120" dirty="0">
                <a:latin typeface="微软雅黑"/>
                <a:cs typeface="微软雅黑"/>
              </a:rPr>
              <a:t>效</a:t>
            </a:r>
            <a:r>
              <a:rPr sz="2800" spc="160" dirty="0">
                <a:latin typeface="微软雅黑"/>
                <a:cs typeface="微软雅黑"/>
              </a:rPr>
              <a:t>的</a:t>
            </a:r>
            <a:r>
              <a:rPr sz="2800" spc="5" dirty="0">
                <a:latin typeface="Arial"/>
                <a:cs typeface="Arial"/>
              </a:rPr>
              <a:t>—</a:t>
            </a:r>
            <a:r>
              <a:rPr sz="2800" spc="125" dirty="0">
                <a:latin typeface="Arial"/>
                <a:cs typeface="Arial"/>
              </a:rPr>
              <a:t>—</a:t>
            </a:r>
            <a:r>
              <a:rPr sz="2800" spc="120" dirty="0">
                <a:latin typeface="微软雅黑"/>
                <a:cs typeface="微软雅黑"/>
              </a:rPr>
              <a:t>待</a:t>
            </a:r>
            <a:r>
              <a:rPr sz="2800" spc="110" dirty="0">
                <a:latin typeface="微软雅黑"/>
                <a:cs typeface="微软雅黑"/>
              </a:rPr>
              <a:t>排</a:t>
            </a:r>
            <a:r>
              <a:rPr sz="2800" spc="120" dirty="0">
                <a:latin typeface="微软雅黑"/>
                <a:cs typeface="微软雅黑"/>
              </a:rPr>
              <a:t>序</a:t>
            </a:r>
            <a:r>
              <a:rPr sz="2800" spc="135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元 素值来自一个</a:t>
            </a: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已知的小集合</a:t>
            </a:r>
            <a:endParaRPr sz="2800" dirty="0">
              <a:latin typeface="微软雅黑"/>
              <a:cs typeface="微软雅黑"/>
            </a:endParaRPr>
          </a:p>
          <a:p>
            <a:pPr marL="652780" marR="7620" lvl="1" indent="-247015" algn="just">
              <a:lnSpc>
                <a:spcPts val="3740"/>
              </a:lnSpc>
              <a:spcBef>
                <a:spcPts val="3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20" dirty="0">
                <a:latin typeface="微软雅黑"/>
                <a:cs typeface="微软雅黑"/>
              </a:rPr>
              <a:t>如待</a:t>
            </a:r>
            <a:r>
              <a:rPr sz="2400" spc="10" dirty="0">
                <a:latin typeface="微软雅黑"/>
                <a:cs typeface="微软雅黑"/>
              </a:rPr>
              <a:t>排</a:t>
            </a:r>
            <a:r>
              <a:rPr sz="2400" spc="20" dirty="0">
                <a:latin typeface="微软雅黑"/>
                <a:cs typeface="微软雅黑"/>
              </a:rPr>
              <a:t>序</a:t>
            </a:r>
            <a:r>
              <a:rPr sz="2400" spc="10" dirty="0">
                <a:latin typeface="微软雅黑"/>
                <a:cs typeface="微软雅黑"/>
              </a:rPr>
              <a:t>集</a:t>
            </a:r>
            <a:r>
              <a:rPr sz="2400" spc="20" dirty="0">
                <a:latin typeface="微软雅黑"/>
                <a:cs typeface="微软雅黑"/>
              </a:rPr>
              <a:t>合</a:t>
            </a:r>
            <a:r>
              <a:rPr sz="2400" spc="10" dirty="0">
                <a:latin typeface="微软雅黑"/>
                <a:cs typeface="微软雅黑"/>
              </a:rPr>
              <a:t>只有</a:t>
            </a:r>
            <a:r>
              <a:rPr sz="2400" spc="20" dirty="0">
                <a:latin typeface="微软雅黑"/>
                <a:cs typeface="微软雅黑"/>
              </a:rPr>
              <a:t>多</a:t>
            </a:r>
            <a:r>
              <a:rPr sz="2400" spc="25" dirty="0">
                <a:latin typeface="微软雅黑"/>
                <a:cs typeface="微软雅黑"/>
              </a:rPr>
              <a:t>个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20" dirty="0">
                <a:latin typeface="微软雅黑"/>
                <a:cs typeface="微软雅黑"/>
              </a:rPr>
              <a:t>，</a:t>
            </a:r>
            <a:r>
              <a:rPr sz="2400" spc="15" dirty="0">
                <a:latin typeface="Arial"/>
                <a:cs typeface="Arial"/>
              </a:rPr>
              <a:t>2</a:t>
            </a:r>
            <a:r>
              <a:rPr sz="2400" spc="10" dirty="0">
                <a:latin typeface="微软雅黑"/>
                <a:cs typeface="微软雅黑"/>
              </a:rPr>
              <a:t>元</a:t>
            </a:r>
            <a:r>
              <a:rPr sz="2400" spc="25" dirty="0">
                <a:latin typeface="微软雅黑"/>
                <a:cs typeface="微软雅黑"/>
              </a:rPr>
              <a:t>素</a:t>
            </a:r>
            <a:r>
              <a:rPr sz="2400" spc="10" dirty="0">
                <a:latin typeface="微软雅黑"/>
                <a:cs typeface="微软雅黑"/>
              </a:rPr>
              <a:t>（</a:t>
            </a:r>
            <a:r>
              <a:rPr sz="2400" spc="5" dirty="0">
                <a:latin typeface="微软雅黑"/>
                <a:cs typeface="微软雅黑"/>
              </a:rPr>
              <a:t>更</a:t>
            </a:r>
            <a:r>
              <a:rPr sz="2400" spc="20" dirty="0">
                <a:latin typeface="微软雅黑"/>
                <a:cs typeface="微软雅黑"/>
              </a:rPr>
              <a:t>一</a:t>
            </a:r>
            <a:r>
              <a:rPr sz="2400" spc="5" dirty="0">
                <a:latin typeface="微软雅黑"/>
                <a:cs typeface="微软雅黑"/>
              </a:rPr>
              <a:t>般</a:t>
            </a:r>
            <a:r>
              <a:rPr sz="2400" spc="20" dirty="0">
                <a:latin typeface="微软雅黑"/>
                <a:cs typeface="微软雅黑"/>
              </a:rPr>
              <a:t>：</a:t>
            </a:r>
            <a:r>
              <a:rPr sz="2400" spc="5" dirty="0">
                <a:latin typeface="微软雅黑"/>
                <a:cs typeface="微软雅黑"/>
              </a:rPr>
              <a:t>元素</a:t>
            </a:r>
            <a:r>
              <a:rPr sz="2400" spc="20" dirty="0">
                <a:latin typeface="微软雅黑"/>
                <a:cs typeface="微软雅黑"/>
              </a:rPr>
              <a:t>位</a:t>
            </a:r>
            <a:r>
              <a:rPr sz="2400" spc="5" dirty="0">
                <a:latin typeface="微软雅黑"/>
                <a:cs typeface="微软雅黑"/>
              </a:rPr>
              <a:t>于</a:t>
            </a:r>
            <a:r>
              <a:rPr sz="2400" dirty="0">
                <a:latin typeface="微软雅黑"/>
                <a:cs typeface="微软雅黑"/>
              </a:rPr>
              <a:t>下 </a:t>
            </a:r>
            <a:r>
              <a:rPr sz="2400" spc="-5" dirty="0">
                <a:latin typeface="微软雅黑"/>
                <a:cs typeface="微软雅黑"/>
              </a:rPr>
              <a:t>界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400" spc="-5" dirty="0">
                <a:latin typeface="微软雅黑"/>
                <a:cs typeface="微软雅黑"/>
              </a:rPr>
              <a:t>和上界</a:t>
            </a:r>
            <a:r>
              <a:rPr sz="2000" dirty="0">
                <a:latin typeface="Arial"/>
                <a:cs typeface="Arial"/>
              </a:rPr>
              <a:t>u</a:t>
            </a:r>
            <a:r>
              <a:rPr sz="2400" spc="-5" dirty="0">
                <a:latin typeface="微软雅黑"/>
                <a:cs typeface="微软雅黑"/>
              </a:rPr>
              <a:t>之间的整</a:t>
            </a:r>
            <a:r>
              <a:rPr sz="2400" dirty="0">
                <a:latin typeface="微软雅黑"/>
                <a:cs typeface="微软雅黑"/>
              </a:rPr>
              <a:t>数）</a:t>
            </a: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dirty="0">
                <a:latin typeface="微软雅黑"/>
                <a:cs typeface="微软雅黑"/>
              </a:rPr>
              <a:t>那扫描列表</a:t>
            </a:r>
            <a:r>
              <a:rPr sz="2400" spc="-10" dirty="0">
                <a:latin typeface="微软雅黑"/>
                <a:cs typeface="微软雅黑"/>
              </a:rPr>
              <a:t>中</a:t>
            </a:r>
            <a:r>
              <a:rPr sz="2400" spc="-10" dirty="0">
                <a:latin typeface="Arial"/>
                <a:cs typeface="Arial"/>
              </a:rPr>
              <a:t>1</a:t>
            </a:r>
            <a:r>
              <a:rPr sz="2400" dirty="0">
                <a:latin typeface="微软雅黑"/>
                <a:cs typeface="微软雅黑"/>
              </a:rPr>
              <a:t>和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的数目计入</a:t>
            </a:r>
            <a:r>
              <a:rPr sz="2400" spc="-5" dirty="0">
                <a:latin typeface="Arial"/>
                <a:cs typeface="Arial"/>
              </a:rPr>
              <a:t>F[0]</a:t>
            </a:r>
            <a:r>
              <a:rPr sz="2400" dirty="0">
                <a:latin typeface="微软雅黑"/>
                <a:cs typeface="微软雅黑"/>
              </a:rPr>
              <a:t>和</a:t>
            </a:r>
            <a:r>
              <a:rPr sz="2400" spc="-5" dirty="0">
                <a:latin typeface="Arial"/>
                <a:cs typeface="Arial"/>
              </a:rPr>
              <a:t>F[1],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(F[0]~F[u-l])</a:t>
            </a:r>
          </a:p>
          <a:p>
            <a:pPr marL="652780" lvl="1" indent="-247015">
              <a:lnSpc>
                <a:spcPct val="100000"/>
              </a:lnSpc>
              <a:spcBef>
                <a:spcPts val="86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dirty="0">
                <a:latin typeface="微软雅黑"/>
                <a:cs typeface="微软雅黑"/>
              </a:rPr>
              <a:t>有序列表中</a:t>
            </a:r>
            <a:r>
              <a:rPr sz="2400" spc="-10" dirty="0">
                <a:latin typeface="微软雅黑"/>
                <a:cs typeface="微软雅黑"/>
              </a:rPr>
              <a:t>前</a:t>
            </a:r>
            <a:r>
              <a:rPr sz="2400" spc="-5" dirty="0">
                <a:latin typeface="Arial"/>
                <a:cs typeface="Arial"/>
              </a:rPr>
              <a:t>F[0]</a:t>
            </a:r>
            <a:r>
              <a:rPr sz="2400" dirty="0">
                <a:latin typeface="微软雅黑"/>
                <a:cs typeface="微软雅黑"/>
              </a:rPr>
              <a:t>个就是</a:t>
            </a:r>
            <a:r>
              <a:rPr sz="2400" spc="-5" dirty="0">
                <a:latin typeface="Arial"/>
                <a:cs typeface="Arial"/>
              </a:rPr>
              <a:t>1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接下</a:t>
            </a:r>
            <a:r>
              <a:rPr sz="2400" spc="-5" dirty="0">
                <a:latin typeface="微软雅黑"/>
                <a:cs typeface="微软雅黑"/>
              </a:rPr>
              <a:t>来</a:t>
            </a:r>
            <a:r>
              <a:rPr sz="2400" spc="-5" dirty="0">
                <a:latin typeface="Arial"/>
                <a:cs typeface="Arial"/>
              </a:rPr>
              <a:t>F[1]</a:t>
            </a:r>
            <a:r>
              <a:rPr sz="2400" dirty="0">
                <a:latin typeface="微软雅黑"/>
                <a:cs typeface="微软雅黑"/>
              </a:rPr>
              <a:t>个是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01853"/>
            <a:ext cx="34848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7.1</a:t>
            </a:r>
            <a:r>
              <a:rPr spc="-70" dirty="0"/>
              <a:t> </a:t>
            </a:r>
            <a:r>
              <a:rPr i="1" dirty="0">
                <a:latin typeface="微软雅黑"/>
                <a:cs typeface="微软雅黑"/>
              </a:rPr>
              <a:t>计数排序</a:t>
            </a:r>
          </a:p>
        </p:txBody>
      </p:sp>
      <p:sp>
        <p:nvSpPr>
          <p:cNvPr id="3" name="object 3"/>
          <p:cNvSpPr/>
          <p:nvPr/>
        </p:nvSpPr>
        <p:spPr>
          <a:xfrm>
            <a:off x="4362069" y="1977008"/>
            <a:ext cx="3199130" cy="471170"/>
          </a:xfrm>
          <a:custGeom>
            <a:avLst/>
            <a:gdLst/>
            <a:ahLst/>
            <a:cxnLst/>
            <a:rect l="l" t="t" r="r" b="b"/>
            <a:pathLst>
              <a:path w="3199129" h="471169">
                <a:moveTo>
                  <a:pt x="0" y="470915"/>
                </a:moveTo>
                <a:lnTo>
                  <a:pt x="3198876" y="470915"/>
                </a:lnTo>
                <a:lnTo>
                  <a:pt x="3198876" y="0"/>
                </a:lnTo>
                <a:lnTo>
                  <a:pt x="0" y="0"/>
                </a:lnTo>
                <a:lnTo>
                  <a:pt x="0" y="4709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5576" y="1141247"/>
            <a:ext cx="808863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30480" indent="-273685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6385" algn="l"/>
              </a:tabLst>
            </a:pPr>
            <a:r>
              <a:rPr sz="2800" spc="110" dirty="0">
                <a:latin typeface="微软雅黑"/>
                <a:cs typeface="微软雅黑"/>
              </a:rPr>
              <a:t>另一种</a:t>
            </a:r>
            <a:r>
              <a:rPr sz="2800" spc="120" dirty="0">
                <a:latin typeface="微软雅黑"/>
                <a:cs typeface="微软雅黑"/>
              </a:rPr>
              <a:t>更</a:t>
            </a:r>
            <a:r>
              <a:rPr sz="2800" spc="110" dirty="0">
                <a:latin typeface="微软雅黑"/>
                <a:cs typeface="微软雅黑"/>
              </a:rPr>
              <a:t>现实的</a:t>
            </a:r>
            <a:r>
              <a:rPr sz="2800" spc="120" dirty="0">
                <a:latin typeface="微软雅黑"/>
                <a:cs typeface="微软雅黑"/>
              </a:rPr>
              <a:t>情</a:t>
            </a:r>
            <a:r>
              <a:rPr sz="2800" spc="110" dirty="0">
                <a:latin typeface="微软雅黑"/>
                <a:cs typeface="微软雅黑"/>
              </a:rPr>
              <a:t>况：待</a:t>
            </a:r>
            <a:r>
              <a:rPr sz="2800" spc="120" dirty="0">
                <a:latin typeface="微软雅黑"/>
                <a:cs typeface="微软雅黑"/>
              </a:rPr>
              <a:t>排</a:t>
            </a:r>
            <a:r>
              <a:rPr sz="2800" spc="110" dirty="0">
                <a:latin typeface="微软雅黑"/>
                <a:cs typeface="微软雅黑"/>
              </a:rPr>
              <a:t>序的数</a:t>
            </a:r>
            <a:r>
              <a:rPr sz="2800" spc="120" dirty="0">
                <a:latin typeface="微软雅黑"/>
                <a:cs typeface="微软雅黑"/>
              </a:rPr>
              <a:t>组</a:t>
            </a:r>
            <a:r>
              <a:rPr sz="2800" spc="110" dirty="0">
                <a:latin typeface="微软雅黑"/>
                <a:cs typeface="微软雅黑"/>
              </a:rPr>
              <a:t>元素有</a:t>
            </a:r>
            <a:r>
              <a:rPr sz="2800" spc="135" dirty="0">
                <a:latin typeface="微软雅黑"/>
                <a:cs typeface="微软雅黑"/>
              </a:rPr>
              <a:t>一</a:t>
            </a:r>
            <a:r>
              <a:rPr sz="2800" spc="-5" dirty="0">
                <a:latin typeface="微软雅黑"/>
                <a:cs typeface="微软雅黑"/>
              </a:rPr>
              <a:t>些 其他信息和键值相关（</a:t>
            </a: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不能改</a:t>
            </a:r>
            <a:r>
              <a:rPr sz="2800" dirty="0">
                <a:solidFill>
                  <a:srgbClr val="FF0000"/>
                </a:solidFill>
                <a:latin typeface="微软雅黑"/>
                <a:cs typeface="微软雅黑"/>
              </a:rPr>
              <a:t>写</a:t>
            </a: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列</a:t>
            </a:r>
            <a:r>
              <a:rPr sz="2800" spc="5" dirty="0">
                <a:solidFill>
                  <a:srgbClr val="FF0000"/>
                </a:solidFill>
                <a:latin typeface="微软雅黑"/>
                <a:cs typeface="微软雅黑"/>
              </a:rPr>
              <a:t>表</a:t>
            </a: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的元</a:t>
            </a:r>
            <a:r>
              <a:rPr sz="280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2800" spc="-5" dirty="0">
                <a:latin typeface="微软雅黑"/>
                <a:cs typeface="微软雅黑"/>
              </a:rPr>
              <a:t>）</a:t>
            </a:r>
            <a:endParaRPr sz="2800" dirty="0">
              <a:latin typeface="微软雅黑"/>
              <a:cs typeface="微软雅黑"/>
            </a:endParaRPr>
          </a:p>
          <a:p>
            <a:pPr marL="652780" lvl="1" indent="-247650">
              <a:lnSpc>
                <a:spcPct val="100000"/>
              </a:lnSpc>
              <a:spcBef>
                <a:spcPts val="15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微软雅黑"/>
                <a:cs typeface="微软雅黑"/>
              </a:rPr>
              <a:t>将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微软雅黑"/>
                <a:cs typeface="微软雅黑"/>
              </a:rPr>
              <a:t>数组元素复制到一个新数</a:t>
            </a:r>
            <a:r>
              <a:rPr sz="2400" spc="5" dirty="0">
                <a:latin typeface="微软雅黑"/>
                <a:cs typeface="微软雅黑"/>
              </a:rPr>
              <a:t>组</a:t>
            </a:r>
            <a:r>
              <a:rPr sz="2400" spc="-5" dirty="0">
                <a:latin typeface="Arial"/>
                <a:cs typeface="Arial"/>
              </a:rPr>
              <a:t>S[0…n-1]</a:t>
            </a:r>
            <a:r>
              <a:rPr sz="2400" dirty="0">
                <a:latin typeface="微软雅黑"/>
                <a:cs typeface="微软雅黑"/>
              </a:rPr>
              <a:t>中</a:t>
            </a:r>
          </a:p>
          <a:p>
            <a:pPr marL="652780" lvl="1" indent="-247650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Arial"/>
                <a:cs typeface="Arial"/>
              </a:rPr>
              <a:t>A</a:t>
            </a:r>
            <a:r>
              <a:rPr sz="2400" dirty="0">
                <a:latin typeface="微软雅黑"/>
                <a:cs typeface="微软雅黑"/>
              </a:rPr>
              <a:t>中元素</a:t>
            </a:r>
            <a:r>
              <a:rPr sz="2400" spc="5" dirty="0">
                <a:latin typeface="微软雅黑"/>
                <a:cs typeface="微软雅黑"/>
              </a:rPr>
              <a:t>的</a:t>
            </a:r>
            <a:r>
              <a:rPr sz="2400" dirty="0">
                <a:latin typeface="微软雅黑"/>
                <a:cs typeface="微软雅黑"/>
              </a:rPr>
              <a:t>值如果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等</a:t>
            </a:r>
            <a:r>
              <a:rPr sz="2400" spc="5" dirty="0">
                <a:solidFill>
                  <a:srgbClr val="FF0000"/>
                </a:solidFill>
                <a:latin typeface="微软雅黑"/>
                <a:cs typeface="微软雅黑"/>
              </a:rPr>
              <a:t>于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最小的</a:t>
            </a:r>
            <a:r>
              <a:rPr sz="2400" spc="15" dirty="0">
                <a:solidFill>
                  <a:srgbClr val="FF0000"/>
                </a:solidFill>
                <a:latin typeface="微软雅黑"/>
                <a:cs typeface="微软雅黑"/>
              </a:rPr>
              <a:t>值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dirty="0">
                <a:latin typeface="微软雅黑"/>
                <a:cs typeface="微软雅黑"/>
              </a:rPr>
              <a:t>，就被复</a:t>
            </a:r>
            <a:r>
              <a:rPr sz="2400" spc="5" dirty="0">
                <a:latin typeface="微软雅黑"/>
                <a:cs typeface="微软雅黑"/>
              </a:rPr>
              <a:t>制</a:t>
            </a:r>
            <a:r>
              <a:rPr sz="2400" dirty="0">
                <a:latin typeface="微软雅黑"/>
                <a:cs typeface="微软雅黑"/>
              </a:rPr>
              <a:t>到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微软雅黑"/>
                <a:cs typeface="微软雅黑"/>
              </a:rPr>
              <a:t>的前</a:t>
            </a:r>
            <a:r>
              <a:rPr sz="2400" spc="-5" dirty="0">
                <a:latin typeface="Arial"/>
                <a:cs typeface="Arial"/>
              </a:rPr>
              <a:t>F[0]</a:t>
            </a:r>
            <a:endParaRPr sz="2400" dirty="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微软雅黑"/>
                <a:cs typeface="微软雅黑"/>
              </a:rPr>
              <a:t>个元素中，即位置</a:t>
            </a:r>
            <a:r>
              <a:rPr sz="2400" spc="-5" dirty="0">
                <a:latin typeface="Arial"/>
                <a:cs typeface="Arial"/>
              </a:rPr>
              <a:t>0</a:t>
            </a:r>
            <a:r>
              <a:rPr sz="2400" spc="-5" dirty="0">
                <a:latin typeface="微软雅黑"/>
                <a:cs typeface="微软雅黑"/>
              </a:rPr>
              <a:t>到</a:t>
            </a:r>
            <a:r>
              <a:rPr sz="2400" spc="-5" dirty="0">
                <a:latin typeface="Arial"/>
                <a:cs typeface="Arial"/>
              </a:rPr>
              <a:t>F[0]-1</a:t>
            </a:r>
            <a:r>
              <a:rPr sz="2400" dirty="0">
                <a:latin typeface="微软雅黑"/>
                <a:cs typeface="微软雅黑"/>
              </a:rPr>
              <a:t>中</a:t>
            </a:r>
          </a:p>
          <a:p>
            <a:pPr marL="652780" marR="21590" lvl="1" indent="-247015">
              <a:lnSpc>
                <a:spcPct val="150000"/>
              </a:lnSpc>
              <a:spcBef>
                <a:spcPts val="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80" dirty="0">
                <a:solidFill>
                  <a:srgbClr val="FF0000"/>
                </a:solidFill>
                <a:latin typeface="微软雅黑"/>
                <a:cs typeface="微软雅黑"/>
              </a:rPr>
              <a:t>值等</a:t>
            </a:r>
            <a:r>
              <a:rPr sz="2400" spc="95" dirty="0">
                <a:solidFill>
                  <a:srgbClr val="FF0000"/>
                </a:solidFill>
                <a:latin typeface="微软雅黑"/>
                <a:cs typeface="微软雅黑"/>
              </a:rPr>
              <a:t>于</a:t>
            </a:r>
            <a:r>
              <a:rPr sz="2400" spc="30" dirty="0">
                <a:solidFill>
                  <a:srgbClr val="FF0000"/>
                </a:solidFill>
                <a:latin typeface="Arial"/>
                <a:cs typeface="Arial"/>
              </a:rPr>
              <a:t>l+1</a:t>
            </a:r>
            <a:r>
              <a:rPr sz="2400" spc="85" dirty="0">
                <a:solidFill>
                  <a:srgbClr val="FF0000"/>
                </a:solidFill>
                <a:latin typeface="微软雅黑"/>
                <a:cs typeface="微软雅黑"/>
              </a:rPr>
              <a:t>的元</a:t>
            </a:r>
            <a:r>
              <a:rPr sz="2400" spc="90" dirty="0">
                <a:solidFill>
                  <a:srgbClr val="FF0000"/>
                </a:solidFill>
                <a:latin typeface="微软雅黑"/>
                <a:cs typeface="微软雅黑"/>
              </a:rPr>
              <a:t>素</a:t>
            </a:r>
            <a:r>
              <a:rPr sz="2400" spc="90" dirty="0">
                <a:latin typeface="微软雅黑"/>
                <a:cs typeface="微软雅黑"/>
              </a:rPr>
              <a:t>被</a:t>
            </a:r>
            <a:r>
              <a:rPr sz="2400" spc="80" dirty="0">
                <a:latin typeface="微软雅黑"/>
                <a:cs typeface="微软雅黑"/>
              </a:rPr>
              <a:t>复制</a:t>
            </a:r>
            <a:r>
              <a:rPr sz="2400" spc="90" dirty="0">
                <a:latin typeface="微软雅黑"/>
                <a:cs typeface="微软雅黑"/>
              </a:rPr>
              <a:t>到位</a:t>
            </a:r>
            <a:r>
              <a:rPr sz="2400" spc="95" dirty="0">
                <a:latin typeface="微软雅黑"/>
                <a:cs typeface="微软雅黑"/>
              </a:rPr>
              <a:t>置</a:t>
            </a:r>
            <a:r>
              <a:rPr sz="2400" spc="15" dirty="0">
                <a:latin typeface="Arial"/>
                <a:cs typeface="Arial"/>
              </a:rPr>
              <a:t>F[0]</a:t>
            </a:r>
            <a:r>
              <a:rPr sz="2400" spc="80" dirty="0">
                <a:latin typeface="微软雅黑"/>
                <a:cs typeface="微软雅黑"/>
              </a:rPr>
              <a:t>至</a:t>
            </a:r>
            <a:r>
              <a:rPr sz="2400" spc="5" dirty="0">
                <a:latin typeface="Arial"/>
                <a:cs typeface="Arial"/>
              </a:rPr>
              <a:t>(F[0]+F[1])-1</a:t>
            </a:r>
            <a:r>
              <a:rPr sz="2400" spc="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以 此类推。</a:t>
            </a:r>
          </a:p>
          <a:p>
            <a:pPr marL="285750" marR="5080" indent="-273685">
              <a:lnSpc>
                <a:spcPts val="5040"/>
              </a:lnSpc>
              <a:spcBef>
                <a:spcPts val="35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6385" algn="l"/>
              </a:tabLst>
            </a:pPr>
            <a:r>
              <a:rPr sz="2800" spc="110" dirty="0">
                <a:latin typeface="微软雅黑"/>
                <a:cs typeface="微软雅黑"/>
              </a:rPr>
              <a:t>因为这</a:t>
            </a:r>
            <a:r>
              <a:rPr sz="2800" spc="120" dirty="0">
                <a:latin typeface="微软雅黑"/>
                <a:cs typeface="微软雅黑"/>
              </a:rPr>
              <a:t>种</a:t>
            </a:r>
            <a:r>
              <a:rPr sz="2800" spc="110" dirty="0">
                <a:latin typeface="微软雅黑"/>
                <a:cs typeface="微软雅黑"/>
              </a:rPr>
              <a:t>频率的</a:t>
            </a:r>
            <a:r>
              <a:rPr sz="2800" spc="120" dirty="0">
                <a:latin typeface="微软雅黑"/>
                <a:cs typeface="微软雅黑"/>
              </a:rPr>
              <a:t>累</a:t>
            </a:r>
            <a:r>
              <a:rPr sz="2800" spc="110" dirty="0">
                <a:latin typeface="微软雅黑"/>
                <a:cs typeface="微软雅黑"/>
              </a:rPr>
              <a:t>积和在</a:t>
            </a:r>
            <a:r>
              <a:rPr sz="2800" spc="120" dirty="0">
                <a:latin typeface="微软雅黑"/>
                <a:cs typeface="微软雅黑"/>
              </a:rPr>
              <a:t>统</a:t>
            </a:r>
            <a:r>
              <a:rPr sz="2800" spc="110" dirty="0">
                <a:latin typeface="微软雅黑"/>
                <a:cs typeface="微软雅黑"/>
              </a:rPr>
              <a:t>计中称</a:t>
            </a:r>
            <a:r>
              <a:rPr sz="2800" spc="175" dirty="0">
                <a:latin typeface="微软雅黑"/>
                <a:cs typeface="微软雅黑"/>
              </a:rPr>
              <a:t>为</a:t>
            </a:r>
            <a:r>
              <a:rPr sz="2800" spc="114" dirty="0">
                <a:solidFill>
                  <a:srgbClr val="FF0000"/>
                </a:solidFill>
                <a:latin typeface="微软雅黑"/>
                <a:cs typeface="微软雅黑"/>
              </a:rPr>
              <a:t>分布</a:t>
            </a:r>
            <a:r>
              <a:rPr sz="2800" spc="114" dirty="0">
                <a:latin typeface="微软雅黑"/>
                <a:cs typeface="微软雅黑"/>
              </a:rPr>
              <a:t>，</a:t>
            </a:r>
            <a:r>
              <a:rPr sz="2800" spc="135" dirty="0">
                <a:latin typeface="微软雅黑"/>
                <a:cs typeface="微软雅黑"/>
              </a:rPr>
              <a:t>这个 </a:t>
            </a:r>
            <a:r>
              <a:rPr sz="2800" spc="-5" dirty="0">
                <a:latin typeface="微软雅黑"/>
                <a:cs typeface="微软雅黑"/>
              </a:rPr>
              <a:t>方法也称为“</a:t>
            </a:r>
            <a:r>
              <a:rPr sz="2800" spc="-5" dirty="0">
                <a:solidFill>
                  <a:srgbClr val="080808"/>
                </a:solidFill>
                <a:latin typeface="微软雅黑"/>
                <a:cs typeface="微软雅黑"/>
              </a:rPr>
              <a:t>分布计数</a:t>
            </a:r>
            <a:r>
              <a:rPr sz="2800" spc="-5" dirty="0">
                <a:latin typeface="微软雅黑"/>
                <a:cs typeface="微软雅黑"/>
              </a:rPr>
              <a:t>”。</a:t>
            </a:r>
            <a:endParaRPr sz="2800" dirty="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520700"/>
            <a:ext cx="34848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7.1</a:t>
            </a:r>
            <a:r>
              <a:rPr spc="-60" dirty="0"/>
              <a:t> </a:t>
            </a:r>
            <a:r>
              <a:rPr i="1" dirty="0">
                <a:latin typeface="微软雅黑"/>
                <a:cs typeface="微软雅黑"/>
              </a:rPr>
              <a:t>计数排序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6722" y="1398460"/>
          <a:ext cx="4066538" cy="46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971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40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1972" y="2161095"/>
          <a:ext cx="4065904" cy="14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spc="-5" dirty="0">
                          <a:latin typeface="微软雅黑"/>
                          <a:cs typeface="微软雅黑"/>
                        </a:rPr>
                        <a:t>数组值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174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191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712"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600" spc="-5" dirty="0">
                          <a:latin typeface="微软雅黑"/>
                          <a:cs typeface="微软雅黑"/>
                        </a:rPr>
                        <a:t>频率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11747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525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88"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600" spc="-5" dirty="0">
                          <a:latin typeface="微软雅黑"/>
                          <a:cs typeface="微软雅黑"/>
                        </a:rPr>
                        <a:t>分布值</a:t>
                      </a:r>
                      <a:endParaRPr sz="1600">
                        <a:latin typeface="微软雅黑"/>
                        <a:cs typeface="微软雅黑"/>
                      </a:endParaRPr>
                    </a:p>
                  </a:txBody>
                  <a:tcPr marL="0" marR="0" marT="8953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92608" y="4189476"/>
            <a:ext cx="6623304" cy="2221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16017" y="130302"/>
            <a:ext cx="4281170" cy="3740150"/>
          </a:xfrm>
          <a:prstGeom prst="rect">
            <a:avLst/>
          </a:prstGeom>
          <a:ln w="38100">
            <a:solidFill>
              <a:srgbClr val="85DFD0"/>
            </a:solidFill>
          </a:ln>
        </p:spPr>
        <p:txBody>
          <a:bodyPr vert="horz" wrap="square" lIns="0" tIns="1168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20"/>
              </a:spcBef>
            </a:pPr>
            <a:r>
              <a:rPr sz="1600" b="1" i="1" spc="-10" dirty="0">
                <a:latin typeface="微软雅黑"/>
                <a:cs typeface="微软雅黑"/>
              </a:rPr>
              <a:t>算</a:t>
            </a:r>
            <a:r>
              <a:rPr sz="1600" b="1" i="1" spc="-5" dirty="0">
                <a:latin typeface="微软雅黑"/>
                <a:cs typeface="微软雅黑"/>
              </a:rPr>
              <a:t>法</a:t>
            </a:r>
            <a:r>
              <a:rPr sz="1600" b="1" i="1" spc="-20" dirty="0">
                <a:latin typeface="微软雅黑"/>
                <a:cs typeface="微软雅黑"/>
              </a:rPr>
              <a:t> </a:t>
            </a:r>
            <a:r>
              <a:rPr sz="1600" b="1" spc="-5" dirty="0">
                <a:latin typeface="Arial"/>
                <a:cs typeface="Arial"/>
              </a:rPr>
              <a:t>DistributionCountingt(A[0..n-1],L</a:t>
            </a:r>
            <a:r>
              <a:rPr sz="1600" b="1" i="1" spc="-5" dirty="0">
                <a:latin typeface="微软雅黑"/>
                <a:cs typeface="微软雅黑"/>
              </a:rPr>
              <a:t>，</a:t>
            </a:r>
            <a:r>
              <a:rPr sz="1600" b="1" spc="-5" dirty="0">
                <a:latin typeface="Arial"/>
                <a:cs typeface="Arial"/>
              </a:rPr>
              <a:t>U)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for(j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0 to </a:t>
            </a:r>
            <a:r>
              <a:rPr sz="1600" b="1" spc="-10" dirty="0">
                <a:latin typeface="Arial"/>
                <a:cs typeface="Arial"/>
              </a:rPr>
              <a:t>U-L) </a:t>
            </a:r>
            <a:r>
              <a:rPr sz="1600" b="1" spc="-5" dirty="0">
                <a:latin typeface="Arial"/>
                <a:cs typeface="Arial"/>
              </a:rPr>
              <a:t>D[j]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0;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  <a:tabLst>
                <a:tab pos="1764664" algn="l"/>
              </a:tabLst>
            </a:pPr>
            <a:r>
              <a:rPr sz="1600" b="1" spc="-5" dirty="0">
                <a:latin typeface="Arial"/>
                <a:cs typeface="Arial"/>
              </a:rPr>
              <a:t>for(i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spc="10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to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n-1)	D[A[i]-L]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114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D[A[i]-L]+1;</a:t>
            </a:r>
            <a:endParaRPr sz="1600">
              <a:latin typeface="Arial"/>
              <a:cs typeface="Arial"/>
            </a:endParaRPr>
          </a:p>
          <a:p>
            <a:pPr marL="92075" marR="673735">
              <a:lnSpc>
                <a:spcPts val="2880"/>
              </a:lnSpc>
              <a:spcBef>
                <a:spcPts val="254"/>
              </a:spcBef>
            </a:pPr>
            <a:r>
              <a:rPr sz="1600" b="1" spc="-5" dirty="0">
                <a:latin typeface="Arial"/>
                <a:cs typeface="Arial"/>
              </a:rPr>
              <a:t>for(j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1 to </a:t>
            </a:r>
            <a:r>
              <a:rPr sz="1600" b="1" spc="-10" dirty="0">
                <a:latin typeface="Arial"/>
                <a:cs typeface="Arial"/>
              </a:rPr>
              <a:t>U-L) </a:t>
            </a:r>
            <a:r>
              <a:rPr sz="1600" b="1" spc="-5" dirty="0">
                <a:latin typeface="Arial"/>
                <a:cs typeface="Arial"/>
              </a:rPr>
              <a:t>D[j]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D[j-1]+D[j];  for(i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n-1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downto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0){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//</a:t>
            </a:r>
            <a:r>
              <a:rPr sz="1600" b="1" spc="-5" dirty="0">
                <a:latin typeface="宋体"/>
                <a:cs typeface="宋体"/>
              </a:rPr>
              <a:t>开始放入数据</a:t>
            </a:r>
            <a:endParaRPr sz="1600">
              <a:latin typeface="宋体"/>
              <a:cs typeface="宋体"/>
            </a:endParaRPr>
          </a:p>
          <a:p>
            <a:pPr marL="549275">
              <a:lnSpc>
                <a:spcPct val="100000"/>
              </a:lnSpc>
              <a:spcBef>
                <a:spcPts val="705"/>
              </a:spcBef>
            </a:pPr>
            <a:r>
              <a:rPr sz="1600" b="1" spc="-5" dirty="0">
                <a:latin typeface="Arial"/>
                <a:cs typeface="Arial"/>
              </a:rPr>
              <a:t>j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A[i]-L;</a:t>
            </a:r>
            <a:endParaRPr sz="1600">
              <a:latin typeface="Arial"/>
              <a:cs typeface="Arial"/>
            </a:endParaRPr>
          </a:p>
          <a:p>
            <a:pPr marL="549275" marR="707390">
              <a:lnSpc>
                <a:spcPct val="150000"/>
              </a:lnSpc>
            </a:pPr>
            <a:r>
              <a:rPr sz="1600" b="1" spc="-5" dirty="0">
                <a:latin typeface="Arial"/>
                <a:cs typeface="Arial"/>
              </a:rPr>
              <a:t>S[D[j]-1]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Arial"/>
                <a:cs typeface="Arial"/>
              </a:rPr>
              <a:t>A[i];//</a:t>
            </a:r>
            <a:r>
              <a:rPr sz="1600" b="1" i="1" spc="-5" dirty="0">
                <a:latin typeface="微软雅黑"/>
                <a:cs typeface="微软雅黑"/>
              </a:rPr>
              <a:t>地</a:t>
            </a:r>
            <a:r>
              <a:rPr sz="1600" b="1" i="1" spc="5" dirty="0">
                <a:latin typeface="微软雅黑"/>
                <a:cs typeface="微软雅黑"/>
              </a:rPr>
              <a:t>址</a:t>
            </a:r>
            <a:r>
              <a:rPr sz="1600" b="1" i="1" spc="-5" dirty="0">
                <a:latin typeface="微软雅黑"/>
                <a:cs typeface="微软雅黑"/>
              </a:rPr>
              <a:t>在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S[D[j]-1]  </a:t>
            </a:r>
            <a:r>
              <a:rPr sz="1600" b="1" spc="-5" dirty="0">
                <a:latin typeface="Arial"/>
                <a:cs typeface="Arial"/>
              </a:rPr>
              <a:t>D[j] </a:t>
            </a:r>
            <a:r>
              <a:rPr sz="1600" spc="-5" dirty="0">
                <a:latin typeface="Wingdings"/>
                <a:cs typeface="Wingdings"/>
              </a:rPr>
              <a:t>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Arial"/>
                <a:cs typeface="Arial"/>
              </a:rPr>
              <a:t>D[j]-1;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5"/>
              </a:spcBef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Arial"/>
                <a:cs typeface="Arial"/>
              </a:rPr>
              <a:t>return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3088" y="216408"/>
            <a:ext cx="7489190" cy="5876925"/>
          </a:xfrm>
          <a:custGeom>
            <a:avLst/>
            <a:gdLst/>
            <a:ahLst/>
            <a:cxnLst/>
            <a:rect l="l" t="t" r="r" b="b"/>
            <a:pathLst>
              <a:path w="7489190" h="5876925">
                <a:moveTo>
                  <a:pt x="0" y="5876544"/>
                </a:moveTo>
                <a:lnTo>
                  <a:pt x="7488935" y="5876544"/>
                </a:lnTo>
                <a:lnTo>
                  <a:pt x="7488935" y="0"/>
                </a:lnTo>
                <a:lnTo>
                  <a:pt x="0" y="0"/>
                </a:lnTo>
                <a:lnTo>
                  <a:pt x="0" y="58765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3088" y="216408"/>
            <a:ext cx="7489190" cy="5876925"/>
          </a:xfrm>
          <a:custGeom>
            <a:avLst/>
            <a:gdLst/>
            <a:ahLst/>
            <a:cxnLst/>
            <a:rect l="l" t="t" r="r" b="b"/>
            <a:pathLst>
              <a:path w="7489190" h="5876925">
                <a:moveTo>
                  <a:pt x="0" y="5876544"/>
                </a:moveTo>
                <a:lnTo>
                  <a:pt x="7488935" y="5876544"/>
                </a:lnTo>
                <a:lnTo>
                  <a:pt x="7488935" y="0"/>
                </a:lnTo>
                <a:lnTo>
                  <a:pt x="0" y="0"/>
                </a:lnTo>
                <a:lnTo>
                  <a:pt x="0" y="5876544"/>
                </a:lnTo>
                <a:close/>
              </a:path>
            </a:pathLst>
          </a:custGeom>
          <a:ln w="762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2437" y="191262"/>
            <a:ext cx="5892165" cy="28790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791210" algn="l"/>
              </a:tabLst>
            </a:pPr>
            <a:r>
              <a:rPr sz="2400" dirty="0">
                <a:latin typeface="微软雅黑"/>
                <a:cs typeface="微软雅黑"/>
              </a:rPr>
              <a:t>算法	</a:t>
            </a:r>
            <a:r>
              <a:rPr sz="2400" spc="-5" dirty="0">
                <a:latin typeface="Arial"/>
                <a:cs typeface="Arial"/>
              </a:rPr>
              <a:t>DistributionCounting(A[0…n-1],l,u)</a:t>
            </a:r>
            <a:endParaRPr sz="2400">
              <a:latin typeface="Arial"/>
              <a:cs typeface="Arial"/>
            </a:endParaRPr>
          </a:p>
          <a:p>
            <a:pPr marL="265430" marR="5080" indent="-253365">
              <a:lnSpc>
                <a:spcPct val="130000"/>
              </a:lnSpc>
              <a:tabLst>
                <a:tab pos="285115" algn="l"/>
                <a:tab pos="3007360" algn="l"/>
                <a:tab pos="3101975" algn="l"/>
              </a:tabLst>
            </a:pPr>
            <a:r>
              <a:rPr sz="2400" dirty="0">
                <a:latin typeface="Arial"/>
                <a:cs typeface="Arial"/>
              </a:rPr>
              <a:t>{		</a:t>
            </a:r>
            <a:r>
              <a:rPr sz="2400" dirty="0">
                <a:solidFill>
                  <a:srgbClr val="A40020"/>
                </a:solidFill>
                <a:latin typeface="Arial"/>
                <a:cs typeface="Arial"/>
              </a:rPr>
              <a:t>//</a:t>
            </a:r>
            <a:r>
              <a:rPr sz="2400" dirty="0">
                <a:solidFill>
                  <a:srgbClr val="A40020"/>
                </a:solidFill>
                <a:latin typeface="微软雅黑"/>
                <a:cs typeface="微软雅黑"/>
              </a:rPr>
              <a:t>分布计数法对有限范围整数的数组排序 </a:t>
            </a:r>
            <a:r>
              <a:rPr sz="2400" dirty="0">
                <a:latin typeface="Arial"/>
                <a:cs typeface="Arial"/>
              </a:rPr>
              <a:t>for(j=0;j &lt;=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u-l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;++i)	D[j]=0;</a:t>
            </a: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//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初始</a:t>
            </a:r>
            <a:r>
              <a:rPr sz="2000" spc="-15" dirty="0">
                <a:solidFill>
                  <a:srgbClr val="A40020"/>
                </a:solidFill>
                <a:latin typeface="微软雅黑"/>
                <a:cs typeface="微软雅黑"/>
              </a:rPr>
              <a:t>化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频率</a:t>
            </a:r>
            <a:r>
              <a:rPr sz="2000" spc="-15" dirty="0">
                <a:solidFill>
                  <a:srgbClr val="A40020"/>
                </a:solidFill>
                <a:latin typeface="微软雅黑"/>
                <a:cs typeface="微软雅黑"/>
              </a:rPr>
              <a:t>数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组 </a:t>
            </a:r>
            <a:r>
              <a:rPr sz="2400" spc="-5" dirty="0">
                <a:latin typeface="Arial"/>
                <a:cs typeface="Arial"/>
              </a:rPr>
              <a:t>for(i=0;i </a:t>
            </a:r>
            <a:r>
              <a:rPr sz="2400" dirty="0">
                <a:latin typeface="Arial"/>
                <a:cs typeface="Arial"/>
              </a:rPr>
              <a:t>&lt; </a:t>
            </a:r>
            <a:r>
              <a:rPr sz="2400" spc="-5" dirty="0">
                <a:latin typeface="Arial"/>
                <a:cs typeface="Arial"/>
              </a:rPr>
              <a:t>n;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++i)	D[A[i]-l]++;</a:t>
            </a: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//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计算</a:t>
            </a:r>
            <a:r>
              <a:rPr sz="2000" spc="-15" dirty="0">
                <a:solidFill>
                  <a:srgbClr val="A40020"/>
                </a:solidFill>
                <a:latin typeface="微软雅黑"/>
                <a:cs typeface="微软雅黑"/>
              </a:rPr>
              <a:t>频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率值 </a:t>
            </a:r>
            <a:r>
              <a:rPr sz="2400" dirty="0">
                <a:latin typeface="Arial"/>
                <a:cs typeface="Arial"/>
              </a:rPr>
              <a:t>for(j=1;j &lt;= </a:t>
            </a:r>
            <a:r>
              <a:rPr sz="2400" spc="-5" dirty="0">
                <a:latin typeface="Arial"/>
                <a:cs typeface="Arial"/>
              </a:rPr>
              <a:t>u-l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++j)		</a:t>
            </a:r>
            <a:r>
              <a:rPr sz="2400" spc="-5" dirty="0">
                <a:latin typeface="Arial"/>
                <a:cs typeface="Arial"/>
              </a:rPr>
              <a:t>D[j]+=D[j-1];</a:t>
            </a:r>
            <a:r>
              <a:rPr sz="2000" spc="-5" dirty="0">
                <a:solidFill>
                  <a:srgbClr val="A40020"/>
                </a:solidFill>
                <a:latin typeface="Arial"/>
                <a:cs typeface="Arial"/>
              </a:rPr>
              <a:t>//</a:t>
            </a:r>
            <a:r>
              <a:rPr sz="2000" spc="-15" dirty="0">
                <a:solidFill>
                  <a:srgbClr val="A40020"/>
                </a:solidFill>
                <a:latin typeface="微软雅黑"/>
                <a:cs typeface="微软雅黑"/>
              </a:rPr>
              <a:t>分</a:t>
            </a:r>
            <a:r>
              <a:rPr sz="2000" dirty="0">
                <a:solidFill>
                  <a:srgbClr val="A40020"/>
                </a:solidFill>
                <a:latin typeface="微软雅黑"/>
                <a:cs typeface="微软雅黑"/>
              </a:rPr>
              <a:t>布值 </a:t>
            </a:r>
            <a:r>
              <a:rPr sz="2400" spc="-5" dirty="0">
                <a:latin typeface="Arial"/>
                <a:cs typeface="Arial"/>
              </a:rPr>
              <a:t>for(i=n-1;i&gt;=0;--i){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6863" y="3045112"/>
            <a:ext cx="1980564" cy="1452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90"/>
              </a:spcBef>
            </a:pPr>
            <a:r>
              <a:rPr sz="2400" spc="-5" dirty="0">
                <a:latin typeface="Arial"/>
                <a:cs typeface="Arial"/>
              </a:rPr>
              <a:t>j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A[i] </a:t>
            </a: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l </a:t>
            </a:r>
            <a:r>
              <a:rPr sz="2400" dirty="0">
                <a:latin typeface="Arial"/>
                <a:cs typeface="Arial"/>
              </a:rPr>
              <a:t>;  S[D[j]-1] =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A[i];  </a:t>
            </a:r>
            <a:r>
              <a:rPr sz="2400" dirty="0">
                <a:latin typeface="Arial"/>
                <a:cs typeface="Arial"/>
              </a:rPr>
              <a:t>D[j]--;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5233" y="4471956"/>
            <a:ext cx="1279525" cy="97663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978535" algn="l"/>
              </a:tabLst>
            </a:pPr>
            <a:r>
              <a:rPr sz="2400" dirty="0">
                <a:latin typeface="Arial"/>
                <a:cs typeface="Arial"/>
              </a:rPr>
              <a:t>return	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437" y="5532526"/>
            <a:ext cx="12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39160" y="3212592"/>
            <a:ext cx="6025007" cy="3240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39160" y="3212592"/>
            <a:ext cx="6025515" cy="3240405"/>
          </a:xfrm>
          <a:custGeom>
            <a:avLst/>
            <a:gdLst/>
            <a:ahLst/>
            <a:cxnLst/>
            <a:rect l="l" t="t" r="r" b="b"/>
            <a:pathLst>
              <a:path w="6025515" h="3240404">
                <a:moveTo>
                  <a:pt x="552323" y="540004"/>
                </a:moveTo>
                <a:lnTo>
                  <a:pt x="554530" y="490858"/>
                </a:lnTo>
                <a:lnTo>
                  <a:pt x="561024" y="442948"/>
                </a:lnTo>
                <a:lnTo>
                  <a:pt x="571615" y="396463"/>
                </a:lnTo>
                <a:lnTo>
                  <a:pt x="586111" y="351595"/>
                </a:lnTo>
                <a:lnTo>
                  <a:pt x="604322" y="308534"/>
                </a:lnTo>
                <a:lnTo>
                  <a:pt x="626058" y="267471"/>
                </a:lnTo>
                <a:lnTo>
                  <a:pt x="651126" y="228597"/>
                </a:lnTo>
                <a:lnTo>
                  <a:pt x="679338" y="192102"/>
                </a:lnTo>
                <a:lnTo>
                  <a:pt x="710501" y="158178"/>
                </a:lnTo>
                <a:lnTo>
                  <a:pt x="744425" y="127015"/>
                </a:lnTo>
                <a:lnTo>
                  <a:pt x="780920" y="98803"/>
                </a:lnTo>
                <a:lnTo>
                  <a:pt x="819794" y="73735"/>
                </a:lnTo>
                <a:lnTo>
                  <a:pt x="860857" y="51999"/>
                </a:lnTo>
                <a:lnTo>
                  <a:pt x="903918" y="33788"/>
                </a:lnTo>
                <a:lnTo>
                  <a:pt x="948786" y="19292"/>
                </a:lnTo>
                <a:lnTo>
                  <a:pt x="995271" y="8701"/>
                </a:lnTo>
                <a:lnTo>
                  <a:pt x="1043181" y="2207"/>
                </a:lnTo>
                <a:lnTo>
                  <a:pt x="1092327" y="0"/>
                </a:lnTo>
                <a:lnTo>
                  <a:pt x="1464437" y="0"/>
                </a:lnTo>
                <a:lnTo>
                  <a:pt x="2832608" y="0"/>
                </a:lnTo>
                <a:lnTo>
                  <a:pt x="5485003" y="0"/>
                </a:lnTo>
                <a:lnTo>
                  <a:pt x="5534148" y="2207"/>
                </a:lnTo>
                <a:lnTo>
                  <a:pt x="5582058" y="8701"/>
                </a:lnTo>
                <a:lnTo>
                  <a:pt x="5628543" y="19292"/>
                </a:lnTo>
                <a:lnTo>
                  <a:pt x="5673411" y="33788"/>
                </a:lnTo>
                <a:lnTo>
                  <a:pt x="5716472" y="51999"/>
                </a:lnTo>
                <a:lnTo>
                  <a:pt x="5757535" y="73735"/>
                </a:lnTo>
                <a:lnTo>
                  <a:pt x="5796409" y="98803"/>
                </a:lnTo>
                <a:lnTo>
                  <a:pt x="5832904" y="127015"/>
                </a:lnTo>
                <a:lnTo>
                  <a:pt x="5866828" y="158178"/>
                </a:lnTo>
                <a:lnTo>
                  <a:pt x="5897991" y="192102"/>
                </a:lnTo>
                <a:lnTo>
                  <a:pt x="5926203" y="228597"/>
                </a:lnTo>
                <a:lnTo>
                  <a:pt x="5951271" y="267471"/>
                </a:lnTo>
                <a:lnTo>
                  <a:pt x="5973007" y="308534"/>
                </a:lnTo>
                <a:lnTo>
                  <a:pt x="5991218" y="351595"/>
                </a:lnTo>
                <a:lnTo>
                  <a:pt x="6005714" y="396463"/>
                </a:lnTo>
                <a:lnTo>
                  <a:pt x="6016305" y="442948"/>
                </a:lnTo>
                <a:lnTo>
                  <a:pt x="6022799" y="490858"/>
                </a:lnTo>
                <a:lnTo>
                  <a:pt x="6025007" y="540004"/>
                </a:lnTo>
                <a:lnTo>
                  <a:pt x="6025007" y="1890014"/>
                </a:lnTo>
                <a:lnTo>
                  <a:pt x="6025007" y="2700020"/>
                </a:lnTo>
                <a:lnTo>
                  <a:pt x="6022799" y="2749160"/>
                </a:lnTo>
                <a:lnTo>
                  <a:pt x="6016305" y="2797076"/>
                </a:lnTo>
                <a:lnTo>
                  <a:pt x="6005714" y="2843566"/>
                </a:lnTo>
                <a:lnTo>
                  <a:pt x="5991218" y="2888438"/>
                </a:lnTo>
                <a:lnTo>
                  <a:pt x="5973007" y="2931501"/>
                </a:lnTo>
                <a:lnTo>
                  <a:pt x="5951271" y="2972565"/>
                </a:lnTo>
                <a:lnTo>
                  <a:pt x="5926203" y="3011440"/>
                </a:lnTo>
                <a:lnTo>
                  <a:pt x="5897991" y="3047934"/>
                </a:lnTo>
                <a:lnTo>
                  <a:pt x="5866828" y="3081858"/>
                </a:lnTo>
                <a:lnTo>
                  <a:pt x="5832904" y="3113020"/>
                </a:lnTo>
                <a:lnTo>
                  <a:pt x="5796409" y="3141229"/>
                </a:lnTo>
                <a:lnTo>
                  <a:pt x="5757535" y="3166296"/>
                </a:lnTo>
                <a:lnTo>
                  <a:pt x="5716472" y="3188030"/>
                </a:lnTo>
                <a:lnTo>
                  <a:pt x="5673411" y="3206239"/>
                </a:lnTo>
                <a:lnTo>
                  <a:pt x="5628543" y="3220734"/>
                </a:lnTo>
                <a:lnTo>
                  <a:pt x="5582058" y="3231323"/>
                </a:lnTo>
                <a:lnTo>
                  <a:pt x="5534148" y="3237817"/>
                </a:lnTo>
                <a:lnTo>
                  <a:pt x="5485003" y="3240024"/>
                </a:lnTo>
                <a:lnTo>
                  <a:pt x="2832608" y="3240024"/>
                </a:lnTo>
                <a:lnTo>
                  <a:pt x="1464437" y="3240024"/>
                </a:lnTo>
                <a:lnTo>
                  <a:pt x="1092327" y="3240024"/>
                </a:lnTo>
                <a:lnTo>
                  <a:pt x="1043181" y="3237817"/>
                </a:lnTo>
                <a:lnTo>
                  <a:pt x="995271" y="3231323"/>
                </a:lnTo>
                <a:lnTo>
                  <a:pt x="948786" y="3220734"/>
                </a:lnTo>
                <a:lnTo>
                  <a:pt x="903918" y="3206239"/>
                </a:lnTo>
                <a:lnTo>
                  <a:pt x="860857" y="3188030"/>
                </a:lnTo>
                <a:lnTo>
                  <a:pt x="819794" y="3166296"/>
                </a:lnTo>
                <a:lnTo>
                  <a:pt x="780920" y="3141229"/>
                </a:lnTo>
                <a:lnTo>
                  <a:pt x="744425" y="3113020"/>
                </a:lnTo>
                <a:lnTo>
                  <a:pt x="710501" y="3081858"/>
                </a:lnTo>
                <a:lnTo>
                  <a:pt x="679338" y="3047934"/>
                </a:lnTo>
                <a:lnTo>
                  <a:pt x="651126" y="3011440"/>
                </a:lnTo>
                <a:lnTo>
                  <a:pt x="626058" y="2972565"/>
                </a:lnTo>
                <a:lnTo>
                  <a:pt x="604322" y="2931501"/>
                </a:lnTo>
                <a:lnTo>
                  <a:pt x="586111" y="2888438"/>
                </a:lnTo>
                <a:lnTo>
                  <a:pt x="571615" y="2843566"/>
                </a:lnTo>
                <a:lnTo>
                  <a:pt x="561024" y="2797076"/>
                </a:lnTo>
                <a:lnTo>
                  <a:pt x="554530" y="2749160"/>
                </a:lnTo>
                <a:lnTo>
                  <a:pt x="552323" y="2700007"/>
                </a:lnTo>
                <a:lnTo>
                  <a:pt x="0" y="1671320"/>
                </a:lnTo>
                <a:lnTo>
                  <a:pt x="552323" y="1890014"/>
                </a:lnTo>
                <a:lnTo>
                  <a:pt x="552323" y="54000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37915" y="3465957"/>
            <a:ext cx="518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假设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数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组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值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的范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围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是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固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定</a:t>
            </a:r>
            <a:r>
              <a:rPr sz="2400" b="1" i="1" spc="25" dirty="0">
                <a:solidFill>
                  <a:srgbClr val="080808"/>
                </a:solidFill>
                <a:latin typeface="微软雅黑"/>
                <a:cs typeface="微软雅黑"/>
              </a:rPr>
              <a:t>的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，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那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么</a:t>
            </a:r>
            <a:r>
              <a:rPr sz="2400" b="1" i="1" dirty="0">
                <a:solidFill>
                  <a:srgbClr val="080808"/>
                </a:solidFill>
                <a:latin typeface="微软雅黑"/>
                <a:cs typeface="微软雅黑"/>
              </a:rPr>
              <a:t>这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7915" y="4014292"/>
            <a:ext cx="3073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80808"/>
                </a:solidFill>
                <a:latin typeface="微软雅黑"/>
                <a:cs typeface="微软雅黑"/>
              </a:rPr>
              <a:t>是一个线性效率的算法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915" y="4380738"/>
            <a:ext cx="51822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但重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点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是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：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除了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空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间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换</a:t>
            </a:r>
            <a:r>
              <a:rPr sz="2400" b="1" i="1" spc="20" dirty="0">
                <a:solidFill>
                  <a:srgbClr val="080808"/>
                </a:solidFill>
                <a:latin typeface="微软雅黑"/>
                <a:cs typeface="微软雅黑"/>
              </a:rPr>
              <a:t>时间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之</a:t>
            </a:r>
            <a:r>
              <a:rPr sz="2400" b="1" i="1" spc="30" dirty="0">
                <a:solidFill>
                  <a:srgbClr val="080808"/>
                </a:solidFill>
                <a:latin typeface="微软雅黑"/>
                <a:cs typeface="微软雅黑"/>
              </a:rPr>
              <a:t>外</a:t>
            </a:r>
            <a:r>
              <a:rPr sz="2400" b="1" i="1" spc="10" dirty="0">
                <a:solidFill>
                  <a:srgbClr val="080808"/>
                </a:solidFill>
                <a:latin typeface="微软雅黑"/>
                <a:cs typeface="微软雅黑"/>
              </a:rPr>
              <a:t>，</a:t>
            </a:r>
            <a:r>
              <a:rPr sz="2400" b="1" i="1" dirty="0">
                <a:solidFill>
                  <a:srgbClr val="080808"/>
                </a:solidFill>
                <a:latin typeface="微软雅黑"/>
                <a:cs typeface="微软雅黑"/>
              </a:rPr>
              <a:t>分 </a:t>
            </a:r>
            <a:r>
              <a:rPr sz="2400" b="1" i="1" spc="140" dirty="0">
                <a:solidFill>
                  <a:srgbClr val="080808"/>
                </a:solidFill>
                <a:latin typeface="微软雅黑"/>
                <a:cs typeface="微软雅黑"/>
              </a:rPr>
              <a:t>布计数</a:t>
            </a:r>
            <a:r>
              <a:rPr sz="2400" b="1" i="1" spc="150" dirty="0">
                <a:solidFill>
                  <a:srgbClr val="080808"/>
                </a:solidFill>
                <a:latin typeface="微软雅黑"/>
                <a:cs typeface="微软雅黑"/>
              </a:rPr>
              <a:t>排</a:t>
            </a:r>
            <a:r>
              <a:rPr sz="2400" b="1" i="1" spc="140" dirty="0">
                <a:solidFill>
                  <a:srgbClr val="080808"/>
                </a:solidFill>
                <a:latin typeface="微软雅黑"/>
                <a:cs typeface="微软雅黑"/>
              </a:rPr>
              <a:t>序的这</a:t>
            </a:r>
            <a:r>
              <a:rPr sz="2400" b="1" i="1" spc="150" dirty="0">
                <a:solidFill>
                  <a:srgbClr val="080808"/>
                </a:solidFill>
                <a:latin typeface="微软雅黑"/>
                <a:cs typeface="微软雅黑"/>
              </a:rPr>
              <a:t>种</a:t>
            </a:r>
            <a:r>
              <a:rPr sz="2400" b="1" i="1" spc="140" dirty="0">
                <a:solidFill>
                  <a:srgbClr val="080808"/>
                </a:solidFill>
                <a:latin typeface="微软雅黑"/>
                <a:cs typeface="微软雅黑"/>
              </a:rPr>
              <a:t>高效是</a:t>
            </a:r>
            <a:r>
              <a:rPr sz="2400" b="1" i="1" spc="150" dirty="0">
                <a:solidFill>
                  <a:srgbClr val="080808"/>
                </a:solidFill>
                <a:latin typeface="微软雅黑"/>
                <a:cs typeface="微软雅黑"/>
              </a:rPr>
              <a:t>因</a:t>
            </a:r>
            <a:r>
              <a:rPr sz="2400" b="1" i="1" spc="140" dirty="0">
                <a:solidFill>
                  <a:srgbClr val="080808"/>
                </a:solidFill>
                <a:latin typeface="微软雅黑"/>
                <a:cs typeface="微软雅黑"/>
              </a:rPr>
              <a:t>为利用</a:t>
            </a:r>
            <a:r>
              <a:rPr sz="2400" b="1" i="1" dirty="0">
                <a:solidFill>
                  <a:srgbClr val="080808"/>
                </a:solidFill>
                <a:latin typeface="微软雅黑"/>
                <a:cs typeface="微软雅黑"/>
              </a:rPr>
              <a:t>了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7915" y="5661152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80808"/>
                </a:solidFill>
                <a:latin typeface="微软雅黑"/>
                <a:cs typeface="微软雅黑"/>
              </a:rPr>
              <a:t>输入列表独特的自然属</a:t>
            </a:r>
            <a:r>
              <a:rPr sz="2400" b="1" i="1" spc="5" dirty="0">
                <a:solidFill>
                  <a:srgbClr val="080808"/>
                </a:solidFill>
                <a:latin typeface="微软雅黑"/>
                <a:cs typeface="微软雅黑"/>
              </a:rPr>
              <a:t>性</a:t>
            </a:r>
            <a:r>
              <a:rPr sz="2400" b="1" i="1" dirty="0">
                <a:solidFill>
                  <a:srgbClr val="080808"/>
                </a:solidFill>
                <a:latin typeface="微软雅黑"/>
                <a:cs typeface="微软雅黑"/>
              </a:rPr>
              <a:t>！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97" y="620395"/>
            <a:ext cx="7110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7.2</a:t>
            </a:r>
            <a:r>
              <a:rPr sz="4400" spc="-45" dirty="0"/>
              <a:t> </a:t>
            </a:r>
            <a:r>
              <a:rPr sz="4400" i="1" dirty="0">
                <a:latin typeface="微软雅黑"/>
                <a:cs typeface="微软雅黑"/>
              </a:rPr>
              <a:t>串匹配中的输入增强技术</a:t>
            </a:r>
            <a:endParaRPr sz="4400" dirty="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200" y="1162583"/>
            <a:ext cx="8495030" cy="502920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85750" indent="-273685">
              <a:lnSpc>
                <a:spcPct val="100000"/>
              </a:lnSpc>
              <a:spcBef>
                <a:spcPts val="110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6385" algn="l"/>
              </a:tabLst>
            </a:pPr>
            <a:r>
              <a:rPr sz="2800" spc="185" dirty="0">
                <a:latin typeface="微软雅黑"/>
                <a:cs typeface="微软雅黑"/>
              </a:rPr>
              <a:t>字</a:t>
            </a:r>
            <a:r>
              <a:rPr sz="2800" spc="195" dirty="0">
                <a:latin typeface="微软雅黑"/>
                <a:cs typeface="微软雅黑"/>
              </a:rPr>
              <a:t>符</a:t>
            </a:r>
            <a:r>
              <a:rPr sz="2800" spc="185" dirty="0">
                <a:latin typeface="微软雅黑"/>
                <a:cs typeface="微软雅黑"/>
              </a:rPr>
              <a:t>串</a:t>
            </a:r>
            <a:r>
              <a:rPr sz="2800" spc="195" dirty="0">
                <a:latin typeface="微软雅黑"/>
                <a:cs typeface="微软雅黑"/>
              </a:rPr>
              <a:t>匹</a:t>
            </a:r>
            <a:r>
              <a:rPr sz="2800" spc="185" dirty="0">
                <a:latin typeface="微软雅黑"/>
                <a:cs typeface="微软雅黑"/>
              </a:rPr>
              <a:t>配问</a:t>
            </a:r>
            <a:r>
              <a:rPr sz="2800" spc="195" dirty="0">
                <a:latin typeface="微软雅黑"/>
                <a:cs typeface="微软雅黑"/>
              </a:rPr>
              <a:t>题：</a:t>
            </a:r>
            <a:r>
              <a:rPr sz="2800" spc="185" dirty="0">
                <a:latin typeface="微软雅黑"/>
                <a:cs typeface="微软雅黑"/>
              </a:rPr>
              <a:t>要求</a:t>
            </a:r>
            <a:r>
              <a:rPr sz="2800" spc="195" dirty="0">
                <a:latin typeface="微软雅黑"/>
                <a:cs typeface="微软雅黑"/>
              </a:rPr>
              <a:t>在一</a:t>
            </a:r>
            <a:r>
              <a:rPr sz="2800" spc="185" dirty="0">
                <a:latin typeface="微软雅黑"/>
                <a:cs typeface="微软雅黑"/>
              </a:rPr>
              <a:t>个较</a:t>
            </a:r>
            <a:r>
              <a:rPr sz="2800" spc="195" dirty="0">
                <a:latin typeface="微软雅黑"/>
                <a:cs typeface="微软雅黑"/>
              </a:rPr>
              <a:t>长</a:t>
            </a:r>
            <a:r>
              <a:rPr sz="2800" spc="240" dirty="0">
                <a:latin typeface="微软雅黑"/>
                <a:cs typeface="微软雅黑"/>
              </a:rPr>
              <a:t>的</a:t>
            </a:r>
            <a:r>
              <a:rPr sz="2800" spc="190" dirty="0">
                <a:latin typeface="Arial"/>
                <a:cs typeface="Arial"/>
              </a:rPr>
              <a:t>n</a:t>
            </a:r>
            <a:r>
              <a:rPr sz="2800" spc="185" dirty="0">
                <a:latin typeface="微软雅黑"/>
                <a:cs typeface="微软雅黑"/>
              </a:rPr>
              <a:t>个</a:t>
            </a:r>
            <a:r>
              <a:rPr sz="2800" spc="195" dirty="0">
                <a:latin typeface="微软雅黑"/>
                <a:cs typeface="微软雅黑"/>
              </a:rPr>
              <a:t>字符</a:t>
            </a:r>
            <a:r>
              <a:rPr sz="2800" spc="185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串</a:t>
            </a:r>
            <a:endParaRPr sz="2800" dirty="0">
              <a:latin typeface="微软雅黑"/>
              <a:cs typeface="微软雅黑"/>
            </a:endParaRPr>
          </a:p>
          <a:p>
            <a:pPr marL="285750">
              <a:lnSpc>
                <a:spcPct val="100000"/>
              </a:lnSpc>
              <a:spcBef>
                <a:spcPts val="1010"/>
              </a:spcBef>
            </a:pPr>
            <a:r>
              <a:rPr sz="2800" spc="-5" dirty="0">
                <a:latin typeface="微软雅黑"/>
                <a:cs typeface="微软雅黑"/>
              </a:rPr>
              <a:t>（</a:t>
            </a:r>
            <a:r>
              <a:rPr sz="2800" spc="-555" dirty="0">
                <a:latin typeface="微软雅黑"/>
                <a:cs typeface="微软雅黑"/>
              </a:rPr>
              <a:t> </a:t>
            </a:r>
            <a:r>
              <a:rPr sz="2800" spc="305" dirty="0">
                <a:latin typeface="微软雅黑"/>
                <a:cs typeface="微软雅黑"/>
              </a:rPr>
              <a:t>称为</a:t>
            </a:r>
            <a:r>
              <a:rPr sz="2800" b="1" i="1" spc="295" dirty="0">
                <a:solidFill>
                  <a:srgbClr val="080808"/>
                </a:solidFill>
                <a:latin typeface="微软雅黑"/>
                <a:cs typeface="微软雅黑"/>
              </a:rPr>
              <a:t>文</a:t>
            </a:r>
            <a:r>
              <a:rPr sz="2800" b="1" i="1" spc="310" dirty="0">
                <a:solidFill>
                  <a:srgbClr val="080808"/>
                </a:solidFill>
                <a:latin typeface="微软雅黑"/>
                <a:cs typeface="微软雅黑"/>
              </a:rPr>
              <a:t>本</a:t>
            </a:r>
            <a:r>
              <a:rPr sz="2800" spc="-5" dirty="0">
                <a:latin typeface="微软雅黑"/>
                <a:cs typeface="微软雅黑"/>
              </a:rPr>
              <a:t>）</a:t>
            </a:r>
            <a:r>
              <a:rPr sz="2800" spc="-540" dirty="0">
                <a:latin typeface="微软雅黑"/>
                <a:cs typeface="微软雅黑"/>
              </a:rPr>
              <a:t> </a:t>
            </a:r>
            <a:r>
              <a:rPr sz="2800" spc="295" dirty="0">
                <a:latin typeface="微软雅黑"/>
                <a:cs typeface="微软雅黑"/>
              </a:rPr>
              <a:t>中</a:t>
            </a:r>
            <a:r>
              <a:rPr sz="2800" spc="-5" dirty="0">
                <a:latin typeface="微软雅黑"/>
                <a:cs typeface="微软雅黑"/>
              </a:rPr>
              <a:t>，</a:t>
            </a:r>
            <a:r>
              <a:rPr sz="2800" spc="-540" dirty="0">
                <a:latin typeface="微软雅黑"/>
                <a:cs typeface="微软雅黑"/>
              </a:rPr>
              <a:t> </a:t>
            </a:r>
            <a:r>
              <a:rPr sz="2800" spc="305" dirty="0">
                <a:latin typeface="微软雅黑"/>
                <a:cs typeface="微软雅黑"/>
              </a:rPr>
              <a:t>寻</a:t>
            </a:r>
            <a:r>
              <a:rPr sz="2800" spc="290" dirty="0">
                <a:latin typeface="微软雅黑"/>
                <a:cs typeface="微软雅黑"/>
              </a:rPr>
              <a:t>找</a:t>
            </a:r>
            <a:r>
              <a:rPr sz="2800" spc="305" dirty="0">
                <a:latin typeface="微软雅黑"/>
                <a:cs typeface="微软雅黑"/>
              </a:rPr>
              <a:t>一个</a:t>
            </a:r>
            <a:r>
              <a:rPr sz="2800" spc="290" dirty="0">
                <a:latin typeface="微软雅黑"/>
                <a:cs typeface="微软雅黑"/>
              </a:rPr>
              <a:t>给</a:t>
            </a:r>
            <a:r>
              <a:rPr sz="2800" spc="305" dirty="0">
                <a:latin typeface="微软雅黑"/>
                <a:cs typeface="微软雅黑"/>
              </a:rPr>
              <a:t>定</a:t>
            </a:r>
            <a:r>
              <a:rPr sz="2800" spc="325" dirty="0">
                <a:latin typeface="微软雅黑"/>
                <a:cs typeface="微软雅黑"/>
              </a:rPr>
              <a:t>的</a:t>
            </a:r>
            <a:r>
              <a:rPr sz="2800" spc="305" dirty="0">
                <a:latin typeface="Arial"/>
                <a:cs typeface="Arial"/>
              </a:rPr>
              <a:t>m</a:t>
            </a:r>
            <a:r>
              <a:rPr sz="2800" spc="290" dirty="0">
                <a:latin typeface="微软雅黑"/>
                <a:cs typeface="微软雅黑"/>
              </a:rPr>
              <a:t>个</a:t>
            </a:r>
            <a:r>
              <a:rPr sz="2800" spc="305" dirty="0">
                <a:latin typeface="微软雅黑"/>
                <a:cs typeface="微软雅黑"/>
              </a:rPr>
              <a:t>字</a:t>
            </a:r>
            <a:r>
              <a:rPr sz="2800" spc="315" dirty="0">
                <a:latin typeface="微软雅黑"/>
                <a:cs typeface="微软雅黑"/>
              </a:rPr>
              <a:t>符</a:t>
            </a:r>
            <a:r>
              <a:rPr sz="2800" spc="305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串</a:t>
            </a:r>
            <a:endParaRPr sz="2800" dirty="0">
              <a:latin typeface="微软雅黑"/>
              <a:cs typeface="微软雅黑"/>
            </a:endParaRPr>
          </a:p>
          <a:p>
            <a:pPr marL="285750">
              <a:lnSpc>
                <a:spcPct val="100000"/>
              </a:lnSpc>
              <a:spcBef>
                <a:spcPts val="1010"/>
              </a:spcBef>
            </a:pPr>
            <a:r>
              <a:rPr sz="2800" spc="-10" dirty="0">
                <a:latin typeface="微软雅黑"/>
                <a:cs typeface="微软雅黑"/>
              </a:rPr>
              <a:t>（称为</a:t>
            </a:r>
            <a:r>
              <a:rPr sz="2800" b="1" i="1" spc="-10" dirty="0">
                <a:solidFill>
                  <a:srgbClr val="080808"/>
                </a:solidFill>
                <a:latin typeface="微软雅黑"/>
                <a:cs typeface="微软雅黑"/>
              </a:rPr>
              <a:t>模</a:t>
            </a:r>
            <a:r>
              <a:rPr sz="2800" b="1" i="1" spc="-5" dirty="0">
                <a:solidFill>
                  <a:srgbClr val="080808"/>
                </a:solidFill>
                <a:latin typeface="微软雅黑"/>
                <a:cs typeface="微软雅黑"/>
              </a:rPr>
              <a:t>式</a:t>
            </a:r>
            <a:r>
              <a:rPr sz="2800" spc="-10" dirty="0">
                <a:latin typeface="微软雅黑"/>
                <a:cs typeface="微软雅黑"/>
              </a:rPr>
              <a:t>）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 dirty="0">
              <a:latin typeface="微软雅黑"/>
              <a:cs typeface="微软雅黑"/>
            </a:endParaRPr>
          </a:p>
          <a:p>
            <a:pPr marL="652780" marR="20955" lvl="1" indent="-247015" algn="just">
              <a:lnSpc>
                <a:spcPct val="130000"/>
              </a:lnSpc>
              <a:spcBef>
                <a:spcPts val="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55" dirty="0">
                <a:latin typeface="微软雅黑"/>
                <a:cs typeface="微软雅黑"/>
              </a:rPr>
              <a:t>蛮力法</a:t>
            </a:r>
            <a:r>
              <a:rPr sz="2400" spc="65" dirty="0">
                <a:latin typeface="微软雅黑"/>
                <a:cs typeface="微软雅黑"/>
              </a:rPr>
              <a:t>：</a:t>
            </a:r>
            <a:r>
              <a:rPr sz="2400" spc="55" dirty="0">
                <a:latin typeface="微软雅黑"/>
                <a:cs typeface="微软雅黑"/>
              </a:rPr>
              <a:t>简单</a:t>
            </a:r>
            <a:r>
              <a:rPr sz="2400" spc="75" dirty="0">
                <a:latin typeface="微软雅黑"/>
                <a:cs typeface="微软雅黑"/>
              </a:rPr>
              <a:t>地</a:t>
            </a:r>
            <a:r>
              <a:rPr sz="2400" spc="65" dirty="0">
                <a:solidFill>
                  <a:srgbClr val="FF0000"/>
                </a:solidFill>
                <a:latin typeface="微软雅黑"/>
                <a:cs typeface="微软雅黑"/>
              </a:rPr>
              <a:t>从</a:t>
            </a:r>
            <a:r>
              <a:rPr sz="2400" spc="55" dirty="0">
                <a:solidFill>
                  <a:srgbClr val="FF0000"/>
                </a:solidFill>
                <a:latin typeface="微软雅黑"/>
                <a:cs typeface="微软雅黑"/>
              </a:rPr>
              <a:t>左到</a:t>
            </a:r>
            <a:r>
              <a:rPr sz="2400" spc="65" dirty="0">
                <a:solidFill>
                  <a:srgbClr val="FF0000"/>
                </a:solidFill>
                <a:latin typeface="微软雅黑"/>
                <a:cs typeface="微软雅黑"/>
              </a:rPr>
              <a:t>右</a:t>
            </a:r>
            <a:r>
              <a:rPr sz="2400" spc="65" dirty="0">
                <a:latin typeface="微软雅黑"/>
                <a:cs typeface="微软雅黑"/>
              </a:rPr>
              <a:t>比</a:t>
            </a:r>
            <a:r>
              <a:rPr sz="2400" spc="55" dirty="0">
                <a:latin typeface="微软雅黑"/>
                <a:cs typeface="微软雅黑"/>
              </a:rPr>
              <a:t>较模式</a:t>
            </a:r>
            <a:r>
              <a:rPr sz="2400" spc="65" dirty="0">
                <a:latin typeface="微软雅黑"/>
                <a:cs typeface="微软雅黑"/>
              </a:rPr>
              <a:t>和</a:t>
            </a:r>
            <a:r>
              <a:rPr sz="2400" spc="55" dirty="0">
                <a:latin typeface="微软雅黑"/>
                <a:cs typeface="微软雅黑"/>
              </a:rPr>
              <a:t>文本中</a:t>
            </a:r>
            <a:r>
              <a:rPr sz="2400" spc="65" dirty="0">
                <a:latin typeface="微软雅黑"/>
                <a:cs typeface="微软雅黑"/>
              </a:rPr>
              <a:t>每</a:t>
            </a:r>
            <a:r>
              <a:rPr sz="2400" spc="55" dirty="0">
                <a:latin typeface="微软雅黑"/>
                <a:cs typeface="微软雅黑"/>
              </a:rPr>
              <a:t>一个</a:t>
            </a:r>
            <a:r>
              <a:rPr sz="2400" spc="65" dirty="0">
                <a:latin typeface="微软雅黑"/>
                <a:cs typeface="微软雅黑"/>
              </a:rPr>
              <a:t>对应</a:t>
            </a:r>
            <a:r>
              <a:rPr sz="2400" dirty="0">
                <a:latin typeface="微软雅黑"/>
                <a:cs typeface="微软雅黑"/>
              </a:rPr>
              <a:t>的 </a:t>
            </a:r>
            <a:r>
              <a:rPr sz="2400" spc="60" dirty="0">
                <a:latin typeface="微软雅黑"/>
                <a:cs typeface="微软雅黑"/>
              </a:rPr>
              <a:t>字</a:t>
            </a:r>
            <a:r>
              <a:rPr sz="2400" spc="55" dirty="0">
                <a:latin typeface="微软雅黑"/>
                <a:cs typeface="微软雅黑"/>
              </a:rPr>
              <a:t>符</a:t>
            </a:r>
            <a:r>
              <a:rPr sz="2400" spc="60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如</a:t>
            </a:r>
            <a:r>
              <a:rPr sz="2400" spc="55" dirty="0">
                <a:latin typeface="微软雅黑"/>
                <a:cs typeface="微软雅黑"/>
              </a:rPr>
              <a:t>果不匹</a:t>
            </a:r>
            <a:r>
              <a:rPr sz="2400" spc="80" dirty="0">
                <a:latin typeface="微软雅黑"/>
                <a:cs typeface="微软雅黑"/>
              </a:rPr>
              <a:t>配</a:t>
            </a:r>
            <a:r>
              <a:rPr sz="2400" spc="60" dirty="0">
                <a:latin typeface="微软雅黑"/>
                <a:cs typeface="微软雅黑"/>
              </a:rPr>
              <a:t>，</a:t>
            </a:r>
            <a:r>
              <a:rPr sz="2400" spc="55" dirty="0">
                <a:latin typeface="微软雅黑"/>
                <a:cs typeface="微软雅黑"/>
              </a:rPr>
              <a:t>把文</a:t>
            </a:r>
            <a:r>
              <a:rPr sz="2400" spc="65" dirty="0">
                <a:latin typeface="微软雅黑"/>
                <a:cs typeface="微软雅黑"/>
              </a:rPr>
              <a:t>本</a:t>
            </a:r>
            <a:r>
              <a:rPr sz="2400" spc="55" dirty="0">
                <a:latin typeface="微软雅黑"/>
                <a:cs typeface="微软雅黑"/>
              </a:rPr>
              <a:t>向右移</a:t>
            </a:r>
            <a:r>
              <a:rPr sz="2400" spc="65" dirty="0">
                <a:latin typeface="微软雅黑"/>
                <a:cs typeface="微软雅黑"/>
              </a:rPr>
              <a:t>动</a:t>
            </a:r>
            <a:r>
              <a:rPr sz="2400" spc="55" dirty="0">
                <a:latin typeface="微软雅黑"/>
                <a:cs typeface="微软雅黑"/>
              </a:rPr>
              <a:t>一</a:t>
            </a:r>
            <a:r>
              <a:rPr sz="2400" spc="80" dirty="0">
                <a:latin typeface="微软雅黑"/>
                <a:cs typeface="微软雅黑"/>
              </a:rPr>
              <a:t>格</a:t>
            </a:r>
            <a:r>
              <a:rPr sz="2400" spc="60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再</a:t>
            </a:r>
            <a:r>
              <a:rPr sz="2400" spc="55" dirty="0">
                <a:latin typeface="微软雅黑"/>
                <a:cs typeface="微软雅黑"/>
              </a:rPr>
              <a:t>进行</a:t>
            </a:r>
            <a:r>
              <a:rPr sz="2400" spc="65" dirty="0">
                <a:latin typeface="微软雅黑"/>
                <a:cs typeface="微软雅黑"/>
              </a:rPr>
              <a:t>下一</a:t>
            </a:r>
            <a:r>
              <a:rPr sz="2400" dirty="0">
                <a:latin typeface="微软雅黑"/>
                <a:cs typeface="微软雅黑"/>
              </a:rPr>
              <a:t>轮 </a:t>
            </a:r>
            <a:r>
              <a:rPr sz="2400" spc="-5" dirty="0">
                <a:latin typeface="微软雅黑"/>
                <a:cs typeface="微软雅黑"/>
              </a:rPr>
              <a:t>尝试，</a:t>
            </a: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最差效率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为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O(nm)</a:t>
            </a:r>
            <a:r>
              <a:rPr sz="2400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微软雅黑"/>
                <a:cs typeface="微软雅黑"/>
              </a:rPr>
              <a:t>随机文本的平均效</a:t>
            </a:r>
            <a:r>
              <a:rPr sz="2400" dirty="0">
                <a:latin typeface="微软雅黑"/>
                <a:cs typeface="微软雅黑"/>
              </a:rPr>
              <a:t>率</a:t>
            </a:r>
            <a:r>
              <a:rPr sz="2400" dirty="0">
                <a:latin typeface="Arial"/>
                <a:cs typeface="Arial"/>
              </a:rPr>
              <a:t>O(n)</a:t>
            </a:r>
          </a:p>
          <a:p>
            <a:pPr marL="652780" marR="5080" lvl="1" indent="-247015" algn="just">
              <a:lnSpc>
                <a:spcPct val="130000"/>
              </a:lnSpc>
              <a:spcBef>
                <a:spcPts val="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55" dirty="0">
                <a:latin typeface="微软雅黑"/>
                <a:cs typeface="微软雅黑"/>
              </a:rPr>
              <a:t>输入增</a:t>
            </a:r>
            <a:r>
              <a:rPr sz="2400" spc="65" dirty="0">
                <a:latin typeface="微软雅黑"/>
                <a:cs typeface="微软雅黑"/>
              </a:rPr>
              <a:t>强</a:t>
            </a:r>
            <a:r>
              <a:rPr sz="2400" spc="55" dirty="0">
                <a:latin typeface="微软雅黑"/>
                <a:cs typeface="微软雅黑"/>
              </a:rPr>
              <a:t>技术：</a:t>
            </a:r>
            <a:r>
              <a:rPr sz="2400" spc="65" dirty="0">
                <a:latin typeface="微软雅黑"/>
                <a:cs typeface="微软雅黑"/>
              </a:rPr>
              <a:t>对</a:t>
            </a:r>
            <a:r>
              <a:rPr sz="2400" spc="55" dirty="0">
                <a:latin typeface="微软雅黑"/>
                <a:cs typeface="微软雅黑"/>
              </a:rPr>
              <a:t>模式进</a:t>
            </a:r>
            <a:r>
              <a:rPr sz="2400" spc="65" dirty="0">
                <a:latin typeface="微软雅黑"/>
                <a:cs typeface="微软雅黑"/>
              </a:rPr>
              <a:t>行</a:t>
            </a:r>
            <a:r>
              <a:rPr sz="2400" spc="55" dirty="0">
                <a:latin typeface="微软雅黑"/>
                <a:cs typeface="微软雅黑"/>
              </a:rPr>
              <a:t>预处理</a:t>
            </a:r>
            <a:r>
              <a:rPr sz="2400" spc="65" dirty="0">
                <a:latin typeface="微软雅黑"/>
                <a:cs typeface="微软雅黑"/>
              </a:rPr>
              <a:t>以</a:t>
            </a:r>
            <a:r>
              <a:rPr sz="2400" spc="55" dirty="0">
                <a:latin typeface="微软雅黑"/>
                <a:cs typeface="微软雅黑"/>
              </a:rPr>
              <a:t>得到它</a:t>
            </a:r>
            <a:r>
              <a:rPr sz="2400" spc="65" dirty="0">
                <a:latin typeface="微软雅黑"/>
                <a:cs typeface="微软雅黑"/>
              </a:rPr>
              <a:t>的</a:t>
            </a:r>
            <a:r>
              <a:rPr sz="2400" spc="55" dirty="0">
                <a:latin typeface="微软雅黑"/>
                <a:cs typeface="微软雅黑"/>
              </a:rPr>
              <a:t>一些</a:t>
            </a:r>
            <a:r>
              <a:rPr sz="2400" spc="65" dirty="0">
                <a:latin typeface="微软雅黑"/>
                <a:cs typeface="微软雅黑"/>
              </a:rPr>
              <a:t>信</a:t>
            </a:r>
            <a:r>
              <a:rPr sz="2400" spc="135" dirty="0">
                <a:latin typeface="微软雅黑"/>
                <a:cs typeface="微软雅黑"/>
              </a:rPr>
              <a:t>息</a:t>
            </a:r>
            <a:r>
              <a:rPr sz="2400" dirty="0">
                <a:latin typeface="微软雅黑"/>
                <a:cs typeface="微软雅黑"/>
              </a:rPr>
              <a:t>，  </a:t>
            </a:r>
            <a:r>
              <a:rPr sz="2400" spc="55" dirty="0">
                <a:latin typeface="微软雅黑"/>
                <a:cs typeface="微软雅黑"/>
              </a:rPr>
              <a:t>把这些</a:t>
            </a:r>
            <a:r>
              <a:rPr sz="2400" spc="65" dirty="0">
                <a:latin typeface="微软雅黑"/>
                <a:cs typeface="微软雅黑"/>
              </a:rPr>
              <a:t>信</a:t>
            </a:r>
            <a:r>
              <a:rPr sz="2400" spc="55" dirty="0">
                <a:latin typeface="微软雅黑"/>
                <a:cs typeface="微软雅黑"/>
              </a:rPr>
              <a:t>息存储</a:t>
            </a:r>
            <a:r>
              <a:rPr sz="2400" spc="65" dirty="0">
                <a:latin typeface="微软雅黑"/>
                <a:cs typeface="微软雅黑"/>
              </a:rPr>
              <a:t>在</a:t>
            </a:r>
            <a:r>
              <a:rPr sz="2400" spc="55" dirty="0">
                <a:latin typeface="微软雅黑"/>
                <a:cs typeface="微软雅黑"/>
              </a:rPr>
              <a:t>表</a:t>
            </a:r>
            <a:r>
              <a:rPr sz="2400" spc="80" dirty="0">
                <a:latin typeface="微软雅黑"/>
                <a:cs typeface="微软雅黑"/>
              </a:rPr>
              <a:t>中</a:t>
            </a:r>
            <a:r>
              <a:rPr sz="2400" spc="60" dirty="0">
                <a:latin typeface="微软雅黑"/>
                <a:cs typeface="微软雅黑"/>
              </a:rPr>
              <a:t>，</a:t>
            </a:r>
            <a:r>
              <a:rPr sz="2400" spc="65" dirty="0">
                <a:latin typeface="微软雅黑"/>
                <a:cs typeface="微软雅黑"/>
              </a:rPr>
              <a:t>然</a:t>
            </a:r>
            <a:r>
              <a:rPr sz="2400" spc="55" dirty="0">
                <a:latin typeface="微软雅黑"/>
                <a:cs typeface="微软雅黑"/>
              </a:rPr>
              <a:t>后在给</a:t>
            </a:r>
            <a:r>
              <a:rPr sz="2400" spc="65" dirty="0">
                <a:latin typeface="微软雅黑"/>
                <a:cs typeface="微软雅黑"/>
              </a:rPr>
              <a:t>定</a:t>
            </a:r>
            <a:r>
              <a:rPr sz="2400" spc="55" dirty="0">
                <a:latin typeface="微软雅黑"/>
                <a:cs typeface="微软雅黑"/>
              </a:rPr>
              <a:t>文本中</a:t>
            </a:r>
            <a:r>
              <a:rPr sz="2400" spc="65" dirty="0">
                <a:latin typeface="微软雅黑"/>
                <a:cs typeface="微软雅黑"/>
              </a:rPr>
              <a:t>实</a:t>
            </a:r>
            <a:r>
              <a:rPr sz="2400" spc="55" dirty="0">
                <a:latin typeface="微软雅黑"/>
                <a:cs typeface="微软雅黑"/>
              </a:rPr>
              <a:t>际查</a:t>
            </a:r>
            <a:r>
              <a:rPr sz="2400" spc="65" dirty="0">
                <a:latin typeface="微软雅黑"/>
                <a:cs typeface="微软雅黑"/>
              </a:rPr>
              <a:t>找模</a:t>
            </a:r>
            <a:r>
              <a:rPr sz="2400" dirty="0">
                <a:latin typeface="微软雅黑"/>
                <a:cs typeface="微软雅黑"/>
              </a:rPr>
              <a:t>式 </a:t>
            </a:r>
            <a:r>
              <a:rPr sz="2400" spc="80" dirty="0">
                <a:latin typeface="微软雅黑"/>
                <a:cs typeface="微软雅黑"/>
              </a:rPr>
              <a:t>的时候使用这些信</a:t>
            </a:r>
            <a:r>
              <a:rPr sz="2400" spc="85" dirty="0">
                <a:latin typeface="微软雅黑"/>
                <a:cs typeface="微软雅黑"/>
              </a:rPr>
              <a:t>息</a:t>
            </a:r>
            <a:r>
              <a:rPr sz="2400" dirty="0">
                <a:latin typeface="Arial"/>
                <a:cs typeface="Arial"/>
              </a:rPr>
              <a:t>——Knuth-Morris_Pratt(KMP)</a:t>
            </a:r>
            <a:r>
              <a:rPr sz="2400" spc="85" dirty="0">
                <a:latin typeface="微软雅黑"/>
                <a:cs typeface="微软雅黑"/>
              </a:rPr>
              <a:t>算法和 </a:t>
            </a:r>
            <a:r>
              <a:rPr sz="2400" spc="-5" dirty="0">
                <a:latin typeface="Arial"/>
                <a:cs typeface="Arial"/>
              </a:rPr>
              <a:t>Boyer-Moore(BM)</a:t>
            </a:r>
            <a:r>
              <a:rPr sz="2400" dirty="0">
                <a:latin typeface="微软雅黑"/>
                <a:cs typeface="微软雅黑"/>
              </a:rPr>
              <a:t>算法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302" y="654812"/>
            <a:ext cx="7113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7.2</a:t>
            </a:r>
            <a:r>
              <a:rPr sz="4400" spc="-45" dirty="0"/>
              <a:t> </a:t>
            </a:r>
            <a:r>
              <a:rPr sz="4400" i="1" dirty="0">
                <a:latin typeface="微软雅黑"/>
                <a:cs typeface="微软雅黑"/>
              </a:rPr>
              <a:t>串匹配中的输入增强技术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742" y="1292199"/>
            <a:ext cx="8742680" cy="455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337820" indent="-273050">
              <a:lnSpc>
                <a:spcPct val="150100"/>
              </a:lnSpc>
              <a:spcBef>
                <a:spcPts val="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Knuth-Morris_Pratt</a:t>
            </a:r>
            <a:r>
              <a:rPr sz="2600" spc="80" dirty="0">
                <a:latin typeface="微软雅黑"/>
                <a:cs typeface="微软雅黑"/>
              </a:rPr>
              <a:t>算</a:t>
            </a:r>
            <a:r>
              <a:rPr sz="2600" spc="95" dirty="0">
                <a:latin typeface="微软雅黑"/>
                <a:cs typeface="微软雅黑"/>
              </a:rPr>
              <a:t>法和</a:t>
            </a:r>
            <a:r>
              <a:rPr sz="2600" spc="5" dirty="0">
                <a:latin typeface="Arial"/>
                <a:cs typeface="Arial"/>
              </a:rPr>
              <a:t>Boyer-Moore</a:t>
            </a:r>
            <a:r>
              <a:rPr sz="2600" spc="80" dirty="0">
                <a:latin typeface="微软雅黑"/>
                <a:cs typeface="微软雅黑"/>
              </a:rPr>
              <a:t>算</a:t>
            </a:r>
            <a:r>
              <a:rPr sz="2600" spc="90" dirty="0">
                <a:latin typeface="微软雅黑"/>
                <a:cs typeface="微软雅黑"/>
              </a:rPr>
              <a:t>法</a:t>
            </a:r>
            <a:r>
              <a:rPr sz="2600" spc="80" dirty="0">
                <a:latin typeface="微软雅黑"/>
                <a:cs typeface="微软雅黑"/>
              </a:rPr>
              <a:t>的主要</a:t>
            </a:r>
            <a:r>
              <a:rPr sz="2600" spc="90" dirty="0">
                <a:latin typeface="微软雅黑"/>
                <a:cs typeface="微软雅黑"/>
              </a:rPr>
              <a:t>区</a:t>
            </a:r>
            <a:r>
              <a:rPr sz="2600" dirty="0">
                <a:latin typeface="微软雅黑"/>
                <a:cs typeface="微软雅黑"/>
              </a:rPr>
              <a:t>别 在于</a:t>
            </a:r>
            <a:r>
              <a:rPr sz="2600" spc="-5" dirty="0">
                <a:latin typeface="微软雅黑"/>
                <a:cs typeface="微软雅黑"/>
              </a:rPr>
              <a:t>：</a:t>
            </a:r>
            <a:r>
              <a:rPr sz="2600" b="1" i="1" dirty="0">
                <a:solidFill>
                  <a:srgbClr val="FF0000"/>
                </a:solidFill>
                <a:latin typeface="微软雅黑"/>
                <a:cs typeface="微软雅黑"/>
              </a:rPr>
              <a:t>前者是从左到</a:t>
            </a:r>
            <a:r>
              <a:rPr sz="2600" b="1" i="1" spc="-10" dirty="0">
                <a:solidFill>
                  <a:srgbClr val="FF0000"/>
                </a:solidFill>
                <a:latin typeface="微软雅黑"/>
                <a:cs typeface="微软雅黑"/>
              </a:rPr>
              <a:t>右</a:t>
            </a:r>
            <a:r>
              <a:rPr sz="2600" spc="-15" dirty="0">
                <a:latin typeface="微软雅黑"/>
                <a:cs typeface="微软雅黑"/>
              </a:rPr>
              <a:t>，</a:t>
            </a:r>
            <a:r>
              <a:rPr sz="2600" b="1" i="1" dirty="0">
                <a:solidFill>
                  <a:srgbClr val="FF0000"/>
                </a:solidFill>
                <a:latin typeface="微软雅黑"/>
                <a:cs typeface="微软雅黑"/>
              </a:rPr>
              <a:t>后者</a:t>
            </a:r>
            <a:r>
              <a:rPr sz="2600" b="1" i="1" spc="-15" dirty="0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2600" b="1" i="1" dirty="0">
                <a:solidFill>
                  <a:srgbClr val="FF0000"/>
                </a:solidFill>
                <a:latin typeface="微软雅黑"/>
                <a:cs typeface="微软雅黑"/>
              </a:rPr>
              <a:t>从右</a:t>
            </a:r>
            <a:r>
              <a:rPr sz="2600" b="1" i="1" spc="-15" dirty="0">
                <a:solidFill>
                  <a:srgbClr val="FF0000"/>
                </a:solidFill>
                <a:latin typeface="微软雅黑"/>
                <a:cs typeface="微软雅黑"/>
              </a:rPr>
              <a:t>到</a:t>
            </a:r>
            <a:r>
              <a:rPr sz="2600" b="1" i="1" dirty="0">
                <a:solidFill>
                  <a:srgbClr val="FF0000"/>
                </a:solidFill>
                <a:latin typeface="微软雅黑"/>
                <a:cs typeface="微软雅黑"/>
              </a:rPr>
              <a:t>左</a:t>
            </a:r>
            <a:endParaRPr sz="2600">
              <a:latin typeface="微软雅黑"/>
              <a:cs typeface="微软雅黑"/>
            </a:endParaRPr>
          </a:p>
          <a:p>
            <a:pPr marL="285115" indent="-273050">
              <a:lnSpc>
                <a:spcPct val="100000"/>
              </a:lnSpc>
              <a:spcBef>
                <a:spcPts val="156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40" dirty="0">
                <a:latin typeface="微软雅黑"/>
                <a:cs typeface="微软雅黑"/>
              </a:rPr>
              <a:t>但</a:t>
            </a:r>
            <a:r>
              <a:rPr sz="2600" spc="55" dirty="0">
                <a:latin typeface="微软雅黑"/>
                <a:cs typeface="微软雅黑"/>
              </a:rPr>
              <a:t>因</a:t>
            </a:r>
            <a:r>
              <a:rPr sz="2600" spc="40" dirty="0">
                <a:latin typeface="微软雅黑"/>
                <a:cs typeface="微软雅黑"/>
              </a:rPr>
              <a:t>为后者</a:t>
            </a:r>
            <a:r>
              <a:rPr sz="2600" spc="55" dirty="0">
                <a:latin typeface="微软雅黑"/>
                <a:cs typeface="微软雅黑"/>
              </a:rPr>
              <a:t>更</a:t>
            </a:r>
            <a:r>
              <a:rPr sz="2600" spc="40" dirty="0">
                <a:latin typeface="微软雅黑"/>
                <a:cs typeface="微软雅黑"/>
              </a:rPr>
              <a:t>简</a:t>
            </a:r>
            <a:r>
              <a:rPr sz="2600" spc="70" dirty="0">
                <a:latin typeface="微软雅黑"/>
                <a:cs typeface="微软雅黑"/>
              </a:rPr>
              <a:t>单</a:t>
            </a:r>
            <a:r>
              <a:rPr sz="2600" spc="50" dirty="0">
                <a:latin typeface="微软雅黑"/>
                <a:cs typeface="微软雅黑"/>
              </a:rPr>
              <a:t>，</a:t>
            </a:r>
            <a:r>
              <a:rPr sz="2600" spc="60" dirty="0">
                <a:latin typeface="微软雅黑"/>
                <a:cs typeface="微软雅黑"/>
              </a:rPr>
              <a:t>所</a:t>
            </a:r>
            <a:r>
              <a:rPr sz="2600" spc="45" dirty="0">
                <a:latin typeface="微软雅黑"/>
                <a:cs typeface="微软雅黑"/>
              </a:rPr>
              <a:t>以</a:t>
            </a:r>
            <a:r>
              <a:rPr sz="2600" b="1" i="1" spc="40" dirty="0">
                <a:solidFill>
                  <a:srgbClr val="FF0000"/>
                </a:solidFill>
                <a:latin typeface="微软雅黑"/>
                <a:cs typeface="微软雅黑"/>
              </a:rPr>
              <a:t>我们</a:t>
            </a:r>
            <a:r>
              <a:rPr sz="2600" b="1" i="1" spc="55" dirty="0">
                <a:solidFill>
                  <a:srgbClr val="FF0000"/>
                </a:solidFill>
                <a:latin typeface="微软雅黑"/>
                <a:cs typeface="微软雅黑"/>
              </a:rPr>
              <a:t>只</a:t>
            </a:r>
            <a:r>
              <a:rPr sz="2600" b="1" i="1" spc="40" dirty="0">
                <a:solidFill>
                  <a:srgbClr val="FF0000"/>
                </a:solidFill>
                <a:latin typeface="微软雅黑"/>
                <a:cs typeface="微软雅黑"/>
              </a:rPr>
              <a:t>考</a:t>
            </a:r>
            <a:r>
              <a:rPr sz="2600" b="1" i="1" spc="60" dirty="0">
                <a:solidFill>
                  <a:srgbClr val="FF0000"/>
                </a:solidFill>
                <a:latin typeface="微软雅黑"/>
                <a:cs typeface="微软雅黑"/>
              </a:rPr>
              <a:t>虑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Boyer-Moore</a:t>
            </a:r>
            <a:r>
              <a:rPr sz="2600" b="1" i="1" spc="45" dirty="0">
                <a:solidFill>
                  <a:srgbClr val="04607A"/>
                </a:solidFill>
                <a:latin typeface="微软雅黑"/>
                <a:cs typeface="微软雅黑"/>
              </a:rPr>
              <a:t>算法</a:t>
            </a:r>
            <a:r>
              <a:rPr sz="2600" dirty="0">
                <a:latin typeface="微软雅黑"/>
                <a:cs typeface="微软雅黑"/>
              </a:rPr>
              <a:t>：</a:t>
            </a:r>
            <a:endParaRPr sz="2600">
              <a:latin typeface="微软雅黑"/>
              <a:cs typeface="微软雅黑"/>
            </a:endParaRPr>
          </a:p>
          <a:p>
            <a:pPr marL="652145" marR="339090" lvl="1" indent="-247015">
              <a:lnSpc>
                <a:spcPct val="150000"/>
              </a:lnSpc>
              <a:spcBef>
                <a:spcPts val="5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30" dirty="0">
                <a:latin typeface="微软雅黑"/>
                <a:cs typeface="微软雅黑"/>
              </a:rPr>
              <a:t>开始</a:t>
            </a:r>
            <a:r>
              <a:rPr sz="2400" spc="45" dirty="0"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时</a:t>
            </a:r>
            <a:r>
              <a:rPr sz="2400" spc="45" dirty="0">
                <a:latin typeface="微软雅黑"/>
                <a:cs typeface="微软雅黑"/>
              </a:rPr>
              <a:t>候</a:t>
            </a:r>
            <a:r>
              <a:rPr sz="2400" spc="30" dirty="0">
                <a:latin typeface="微软雅黑"/>
                <a:cs typeface="微软雅黑"/>
              </a:rPr>
              <a:t>把模</a:t>
            </a:r>
            <a:r>
              <a:rPr sz="2400" spc="45" dirty="0">
                <a:latin typeface="微软雅黑"/>
                <a:cs typeface="微软雅黑"/>
              </a:rPr>
              <a:t>式</a:t>
            </a:r>
            <a:r>
              <a:rPr sz="2400" spc="30" dirty="0">
                <a:latin typeface="微软雅黑"/>
                <a:cs typeface="微软雅黑"/>
              </a:rPr>
              <a:t>和</a:t>
            </a:r>
            <a:r>
              <a:rPr sz="2400" spc="45" dirty="0">
                <a:latin typeface="微软雅黑"/>
                <a:cs typeface="微软雅黑"/>
              </a:rPr>
              <a:t>文</a:t>
            </a:r>
            <a:r>
              <a:rPr sz="2400" spc="30" dirty="0">
                <a:latin typeface="微软雅黑"/>
                <a:cs typeface="微软雅黑"/>
              </a:rPr>
              <a:t>本的</a:t>
            </a:r>
            <a:r>
              <a:rPr sz="2400" spc="45" dirty="0">
                <a:latin typeface="微软雅黑"/>
                <a:cs typeface="微软雅黑"/>
              </a:rPr>
              <a:t>开</a:t>
            </a:r>
            <a:r>
              <a:rPr sz="2400" spc="30" dirty="0">
                <a:latin typeface="微软雅黑"/>
                <a:cs typeface="微软雅黑"/>
              </a:rPr>
              <a:t>头</a:t>
            </a:r>
            <a:r>
              <a:rPr sz="2400" spc="45" dirty="0">
                <a:latin typeface="微软雅黑"/>
                <a:cs typeface="微软雅黑"/>
              </a:rPr>
              <a:t>字</a:t>
            </a:r>
            <a:r>
              <a:rPr sz="2400" spc="30" dirty="0">
                <a:latin typeface="微软雅黑"/>
                <a:cs typeface="微软雅黑"/>
              </a:rPr>
              <a:t>符对</a:t>
            </a:r>
            <a:r>
              <a:rPr sz="2400" spc="95" dirty="0">
                <a:latin typeface="微软雅黑"/>
                <a:cs typeface="微软雅黑"/>
              </a:rPr>
              <a:t>齐</a:t>
            </a:r>
            <a:r>
              <a:rPr sz="2400" spc="35" dirty="0">
                <a:latin typeface="微软雅黑"/>
                <a:cs typeface="微软雅黑"/>
              </a:rPr>
              <a:t>。</a:t>
            </a:r>
            <a:r>
              <a:rPr sz="2400" spc="45" dirty="0">
                <a:latin typeface="微软雅黑"/>
                <a:cs typeface="微软雅黑"/>
              </a:rPr>
              <a:t>如</a:t>
            </a:r>
            <a:r>
              <a:rPr sz="2400" spc="30" dirty="0">
                <a:latin typeface="微软雅黑"/>
                <a:cs typeface="微软雅黑"/>
              </a:rPr>
              <a:t>果第</a:t>
            </a:r>
            <a:r>
              <a:rPr sz="2400" spc="45" dirty="0">
                <a:latin typeface="微软雅黑"/>
                <a:cs typeface="微软雅黑"/>
              </a:rPr>
              <a:t>一</a:t>
            </a:r>
            <a:r>
              <a:rPr sz="2400" spc="30" dirty="0">
                <a:latin typeface="微软雅黑"/>
                <a:cs typeface="微软雅黑"/>
              </a:rPr>
              <a:t>次</a:t>
            </a:r>
            <a:r>
              <a:rPr sz="2400" dirty="0">
                <a:latin typeface="微软雅黑"/>
                <a:cs typeface="微软雅黑"/>
              </a:rPr>
              <a:t>尝 试失败了，把模式向右移。</a:t>
            </a:r>
            <a:endParaRPr sz="24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30" dirty="0">
                <a:latin typeface="微软雅黑"/>
                <a:cs typeface="微软雅黑"/>
              </a:rPr>
              <a:t>只是</a:t>
            </a:r>
            <a:r>
              <a:rPr sz="2400" spc="40" dirty="0">
                <a:latin typeface="微软雅黑"/>
                <a:cs typeface="微软雅黑"/>
              </a:rPr>
              <a:t>每</a:t>
            </a:r>
            <a:r>
              <a:rPr sz="2400" spc="30" dirty="0">
                <a:latin typeface="微软雅黑"/>
                <a:cs typeface="微软雅黑"/>
              </a:rPr>
              <a:t>次</a:t>
            </a:r>
            <a:r>
              <a:rPr sz="2400" spc="40" dirty="0">
                <a:latin typeface="微软雅黑"/>
                <a:cs typeface="微软雅黑"/>
              </a:rPr>
              <a:t>尝</a:t>
            </a:r>
            <a:r>
              <a:rPr sz="2400" spc="30" dirty="0">
                <a:latin typeface="微软雅黑"/>
                <a:cs typeface="微软雅黑"/>
              </a:rPr>
              <a:t>试过</a:t>
            </a:r>
            <a:r>
              <a:rPr sz="2400" spc="40" dirty="0">
                <a:latin typeface="微软雅黑"/>
                <a:cs typeface="微软雅黑"/>
              </a:rPr>
              <a:t>程</a:t>
            </a:r>
            <a:r>
              <a:rPr sz="2400" spc="30" dirty="0">
                <a:latin typeface="微软雅黑"/>
                <a:cs typeface="微软雅黑"/>
              </a:rPr>
              <a:t>中</a:t>
            </a:r>
            <a:r>
              <a:rPr sz="2400" spc="70" dirty="0">
                <a:latin typeface="微软雅黑"/>
                <a:cs typeface="微软雅黑"/>
              </a:rPr>
              <a:t>的</a:t>
            </a:r>
            <a:r>
              <a:rPr sz="2400" spc="30" dirty="0">
                <a:solidFill>
                  <a:srgbClr val="FF0000"/>
                </a:solidFill>
                <a:latin typeface="微软雅黑"/>
                <a:cs typeface="微软雅黑"/>
              </a:rPr>
              <a:t>比较</a:t>
            </a:r>
            <a:r>
              <a:rPr sz="2400" spc="40" dirty="0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sz="2400" spc="30" dirty="0">
                <a:solidFill>
                  <a:srgbClr val="FF0000"/>
                </a:solidFill>
                <a:latin typeface="微软雅黑"/>
                <a:cs typeface="微软雅黑"/>
              </a:rPr>
              <a:t>从</a:t>
            </a:r>
            <a:r>
              <a:rPr sz="2400" spc="40" dirty="0">
                <a:solidFill>
                  <a:srgbClr val="FF0000"/>
                </a:solidFill>
                <a:latin typeface="微软雅黑"/>
                <a:cs typeface="微软雅黑"/>
              </a:rPr>
              <a:t>右</a:t>
            </a:r>
            <a:r>
              <a:rPr sz="2400" spc="30" dirty="0">
                <a:solidFill>
                  <a:srgbClr val="FF0000"/>
                </a:solidFill>
                <a:latin typeface="微软雅黑"/>
                <a:cs typeface="微软雅黑"/>
              </a:rPr>
              <a:t>向左</a:t>
            </a:r>
            <a:r>
              <a:rPr sz="2400" spc="6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sz="2400" spc="30" dirty="0">
                <a:latin typeface="微软雅黑"/>
                <a:cs typeface="微软雅黑"/>
              </a:rPr>
              <a:t>，</a:t>
            </a:r>
            <a:r>
              <a:rPr sz="2400" spc="40" dirty="0">
                <a:latin typeface="微软雅黑"/>
                <a:cs typeface="微软雅黑"/>
              </a:rPr>
              <a:t>即</a:t>
            </a:r>
            <a:r>
              <a:rPr sz="2400" spc="30" dirty="0">
                <a:latin typeface="微软雅黑"/>
                <a:cs typeface="微软雅黑"/>
              </a:rPr>
              <a:t>从模</a:t>
            </a:r>
            <a:r>
              <a:rPr sz="2400" spc="40" dirty="0">
                <a:latin typeface="微软雅黑"/>
                <a:cs typeface="微软雅黑"/>
              </a:rPr>
              <a:t>式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dirty="0">
                <a:latin typeface="微软雅黑"/>
                <a:cs typeface="微软雅黑"/>
              </a:rPr>
              <a:t>最</a:t>
            </a:r>
            <a:endParaRPr sz="2400">
              <a:latin typeface="微软雅黑"/>
              <a:cs typeface="微软雅黑"/>
            </a:endParaRPr>
          </a:p>
          <a:p>
            <a:pPr marL="65214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后一个字符开始</a:t>
            </a:r>
            <a:endParaRPr sz="2400">
              <a:latin typeface="微软雅黑"/>
              <a:cs typeface="微软雅黑"/>
            </a:endParaRPr>
          </a:p>
          <a:p>
            <a:pPr marL="652780" lvl="1" indent="-247015">
              <a:lnSpc>
                <a:spcPct val="100000"/>
              </a:lnSpc>
              <a:spcBef>
                <a:spcPts val="14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2780" algn="l"/>
              </a:tabLst>
            </a:pPr>
            <a:r>
              <a:rPr sz="2400" spc="-5" dirty="0">
                <a:latin typeface="Arial"/>
                <a:cs typeface="Arial"/>
              </a:rPr>
              <a:t>Horspool</a:t>
            </a:r>
            <a:r>
              <a:rPr sz="2400" dirty="0">
                <a:latin typeface="微软雅黑"/>
                <a:cs typeface="微软雅黑"/>
              </a:rPr>
              <a:t>算法和</a:t>
            </a:r>
            <a:r>
              <a:rPr sz="2400" spc="-5" dirty="0">
                <a:latin typeface="Arial"/>
                <a:cs typeface="Arial"/>
              </a:rPr>
              <a:t>Boyer-Moore</a:t>
            </a:r>
            <a:r>
              <a:rPr sz="2400" dirty="0">
                <a:latin typeface="微软雅黑"/>
                <a:cs typeface="微软雅黑"/>
              </a:rPr>
              <a:t>算法的简化版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1761</Words>
  <Application>Microsoft Office PowerPoint</Application>
  <PresentationFormat>全屏显示(4:3)</PresentationFormat>
  <Paragraphs>363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Wingdings 2</vt:lpstr>
      <vt:lpstr>Office Theme</vt:lpstr>
      <vt:lpstr>7.1 计数排序</vt:lpstr>
      <vt:lpstr>7.1 计数排序</vt:lpstr>
      <vt:lpstr>7.1 计数排序</vt:lpstr>
      <vt:lpstr>7.1 计数排序</vt:lpstr>
      <vt:lpstr>7.1 计数排序</vt:lpstr>
      <vt:lpstr>7.1 计数排序</vt:lpstr>
      <vt:lpstr>PowerPoint 演示文稿</vt:lpstr>
      <vt:lpstr>7.2 串匹配中的输入增强技术</vt:lpstr>
      <vt:lpstr>7.2 串匹配中的输入增强技术</vt:lpstr>
      <vt:lpstr>7.2 Horspool算法</vt:lpstr>
      <vt:lpstr>7.2 Horspool算法</vt:lpstr>
      <vt:lpstr>7.2 Horspool算法</vt:lpstr>
      <vt:lpstr>7.2 Horspool算法</vt:lpstr>
      <vt:lpstr>7.2 Horspool算法</vt:lpstr>
      <vt:lpstr>7.2 Horspool算法</vt:lpstr>
      <vt:lpstr>7.2 Horspool算法</vt:lpstr>
      <vt:lpstr>7.2 Horspool算法</vt:lpstr>
      <vt:lpstr>P202 习题7.2-4</vt:lpstr>
      <vt:lpstr>7.2 Boyer-Moore算法</vt:lpstr>
      <vt:lpstr>7.2 Boyer-Moore算法</vt:lpstr>
      <vt:lpstr>Boyer-Moore算法</vt:lpstr>
      <vt:lpstr>7.2 Boyer-Moore算法</vt:lpstr>
      <vt:lpstr>7.2 Boyer-Moore算法</vt:lpstr>
      <vt:lpstr>7.2 Boyer-Moore算法</vt:lpstr>
      <vt:lpstr>7.2 Boyer-Moore算法</vt:lpstr>
      <vt:lpstr>7.3 散列法</vt:lpstr>
      <vt:lpstr>7.3 散列法</vt:lpstr>
      <vt:lpstr>7.3 散列法——开散列（分离链）</vt:lpstr>
      <vt:lpstr>7.3 散列法——开散列（分离链）</vt:lpstr>
      <vt:lpstr>7.3 散列法——闭散列（开式寻址）</vt:lpstr>
      <vt:lpstr>7.3 散列法——闭散列（开式寻址）</vt:lpstr>
      <vt:lpstr>闭散列（开式寻址）</vt:lpstr>
      <vt:lpstr>7.4 B树</vt:lpstr>
      <vt:lpstr>7.4 B树</vt:lpstr>
      <vt:lpstr>7.4 B树</vt:lpstr>
      <vt:lpstr>PowerPoint 演示文稿</vt:lpstr>
      <vt:lpstr>7.4 B树</vt:lpstr>
      <vt:lpstr>PowerPoint 演示文稿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OpenGL三维图形编程</dc:title>
  <dc:creator>leahero</dc:creator>
  <cp:lastModifiedBy>- Vel</cp:lastModifiedBy>
  <cp:revision>3</cp:revision>
  <dcterms:created xsi:type="dcterms:W3CDTF">2023-11-14T16:36:21Z</dcterms:created>
  <dcterms:modified xsi:type="dcterms:W3CDTF">2023-11-17T03:11:19Z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2023-11-14T00:00:00Z</vt:filetime>
  </property>
</Properties>
</file>