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动态规划" id="{E9363638-151F-4DF3-A8C9-D71C8A72181E}">
          <p14:sldIdLst>
            <p14:sldId id="257"/>
            <p14:sldId id="258"/>
            <p14:sldId id="259"/>
          </p14:sldIdLst>
        </p14:section>
        <p14:section name="币值最大化问题" id="{290F3E8B-8C7A-42EC-B569-8867B79314F6}">
          <p14:sldIdLst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找零问题" id="{ACCAC620-394D-495A-BA57-E7C6C1C5435C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硬币收集问题" id="{028A446E-68D2-48F9-A3A9-43ED47DA6DBB}">
          <p14:sldIdLst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背包问题和记忆功能" id="{E9248992-B24B-4109-8718-0D4164F5D3E4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最优二叉查找树" id="{47B1B9FF-7318-4976-8EB9-AE780FCE412A}">
          <p14:sldIdLst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Warshall" id="{2B1DD966-4180-42A0-9E62-D2733381EB46}">
          <p14:sldIdLst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Floyd" id="{0395E5C8-1B33-4471-8404-03FD5AA2B2DD}">
          <p14:sldIdLst>
            <p14:sldId id="321"/>
            <p14:sldId id="322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300" y="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0997" y="430479"/>
            <a:ext cx="8522004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54786" y="3446526"/>
            <a:ext cx="8234426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4607A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4607A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4607A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125711" cy="10241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48767"/>
            <a:ext cx="9143999" cy="9083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1302" y="377139"/>
            <a:ext cx="5314315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04607A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1365" y="1243964"/>
            <a:ext cx="5285105" cy="2312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5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12" Type="http://schemas.openxmlformats.org/officeDocument/2006/relationships/image" Target="../media/image64.png"/><Relationship Id="rId17" Type="http://schemas.openxmlformats.org/officeDocument/2006/relationships/image" Target="../media/image71.png"/><Relationship Id="rId2" Type="http://schemas.openxmlformats.org/officeDocument/2006/relationships/image" Target="../media/image56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3.png"/><Relationship Id="rId5" Type="http://schemas.openxmlformats.org/officeDocument/2006/relationships/image" Target="../media/image70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6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26" Type="http://schemas.openxmlformats.org/officeDocument/2006/relationships/image" Target="../media/image97.png"/><Relationship Id="rId3" Type="http://schemas.openxmlformats.org/officeDocument/2006/relationships/image" Target="../media/image74.png"/><Relationship Id="rId21" Type="http://schemas.openxmlformats.org/officeDocument/2006/relationships/image" Target="../media/image92.png"/><Relationship Id="rId34" Type="http://schemas.openxmlformats.org/officeDocument/2006/relationships/image" Target="../media/image105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5" Type="http://schemas.openxmlformats.org/officeDocument/2006/relationships/image" Target="../media/image96.png"/><Relationship Id="rId33" Type="http://schemas.openxmlformats.org/officeDocument/2006/relationships/image" Target="../media/image104.png"/><Relationship Id="rId2" Type="http://schemas.openxmlformats.org/officeDocument/2006/relationships/image" Target="../media/image73.png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24" Type="http://schemas.openxmlformats.org/officeDocument/2006/relationships/image" Target="../media/image95.png"/><Relationship Id="rId32" Type="http://schemas.openxmlformats.org/officeDocument/2006/relationships/image" Target="../media/image103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23" Type="http://schemas.openxmlformats.org/officeDocument/2006/relationships/image" Target="../media/image94.png"/><Relationship Id="rId28" Type="http://schemas.openxmlformats.org/officeDocument/2006/relationships/image" Target="../media/image99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31" Type="http://schemas.openxmlformats.org/officeDocument/2006/relationships/image" Target="../media/image102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93.png"/><Relationship Id="rId27" Type="http://schemas.openxmlformats.org/officeDocument/2006/relationships/image" Target="../media/image98.png"/><Relationship Id="rId30" Type="http://schemas.openxmlformats.org/officeDocument/2006/relationships/image" Target="../media/image101.png"/><Relationship Id="rId35" Type="http://schemas.openxmlformats.org/officeDocument/2006/relationships/image" Target="../media/image106.png"/><Relationship Id="rId8" Type="http://schemas.openxmlformats.org/officeDocument/2006/relationships/image" Target="../media/image79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26" Type="http://schemas.openxmlformats.org/officeDocument/2006/relationships/image" Target="../media/image97.png"/><Relationship Id="rId3" Type="http://schemas.openxmlformats.org/officeDocument/2006/relationships/image" Target="../media/image74.png"/><Relationship Id="rId21" Type="http://schemas.openxmlformats.org/officeDocument/2006/relationships/image" Target="../media/image92.png"/><Relationship Id="rId34" Type="http://schemas.openxmlformats.org/officeDocument/2006/relationships/image" Target="../media/image105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5" Type="http://schemas.openxmlformats.org/officeDocument/2006/relationships/image" Target="../media/image96.png"/><Relationship Id="rId33" Type="http://schemas.openxmlformats.org/officeDocument/2006/relationships/image" Target="../media/image104.png"/><Relationship Id="rId2" Type="http://schemas.openxmlformats.org/officeDocument/2006/relationships/image" Target="../media/image73.png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24" Type="http://schemas.openxmlformats.org/officeDocument/2006/relationships/image" Target="../media/image95.png"/><Relationship Id="rId32" Type="http://schemas.openxmlformats.org/officeDocument/2006/relationships/image" Target="../media/image103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23" Type="http://schemas.openxmlformats.org/officeDocument/2006/relationships/image" Target="../media/image94.png"/><Relationship Id="rId28" Type="http://schemas.openxmlformats.org/officeDocument/2006/relationships/image" Target="../media/image99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31" Type="http://schemas.openxmlformats.org/officeDocument/2006/relationships/image" Target="../media/image102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93.png"/><Relationship Id="rId27" Type="http://schemas.openxmlformats.org/officeDocument/2006/relationships/image" Target="../media/image98.png"/><Relationship Id="rId30" Type="http://schemas.openxmlformats.org/officeDocument/2006/relationships/image" Target="../media/image101.png"/><Relationship Id="rId35" Type="http://schemas.openxmlformats.org/officeDocument/2006/relationships/image" Target="../media/image106.png"/><Relationship Id="rId8" Type="http://schemas.openxmlformats.org/officeDocument/2006/relationships/image" Target="../media/image7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26" Type="http://schemas.openxmlformats.org/officeDocument/2006/relationships/image" Target="../media/image97.png"/><Relationship Id="rId3" Type="http://schemas.openxmlformats.org/officeDocument/2006/relationships/image" Target="../media/image74.png"/><Relationship Id="rId21" Type="http://schemas.openxmlformats.org/officeDocument/2006/relationships/image" Target="../media/image92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5" Type="http://schemas.openxmlformats.org/officeDocument/2006/relationships/image" Target="../media/image96.png"/><Relationship Id="rId2" Type="http://schemas.openxmlformats.org/officeDocument/2006/relationships/image" Target="../media/image73.png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29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24" Type="http://schemas.openxmlformats.org/officeDocument/2006/relationships/image" Target="../media/image95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23" Type="http://schemas.openxmlformats.org/officeDocument/2006/relationships/image" Target="../media/image94.png"/><Relationship Id="rId28" Type="http://schemas.openxmlformats.org/officeDocument/2006/relationships/image" Target="../media/image99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93.png"/><Relationship Id="rId27" Type="http://schemas.openxmlformats.org/officeDocument/2006/relationships/image" Target="../media/image9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26" Type="http://schemas.openxmlformats.org/officeDocument/2006/relationships/image" Target="../media/image97.png"/><Relationship Id="rId3" Type="http://schemas.openxmlformats.org/officeDocument/2006/relationships/image" Target="../media/image74.png"/><Relationship Id="rId21" Type="http://schemas.openxmlformats.org/officeDocument/2006/relationships/image" Target="../media/image92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5" Type="http://schemas.openxmlformats.org/officeDocument/2006/relationships/image" Target="../media/image96.png"/><Relationship Id="rId2" Type="http://schemas.openxmlformats.org/officeDocument/2006/relationships/image" Target="../media/image73.png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29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24" Type="http://schemas.openxmlformats.org/officeDocument/2006/relationships/image" Target="../media/image95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23" Type="http://schemas.openxmlformats.org/officeDocument/2006/relationships/image" Target="../media/image94.png"/><Relationship Id="rId28" Type="http://schemas.openxmlformats.org/officeDocument/2006/relationships/image" Target="../media/image99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93.png"/><Relationship Id="rId27" Type="http://schemas.openxmlformats.org/officeDocument/2006/relationships/image" Target="../media/image9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26" Type="http://schemas.openxmlformats.org/officeDocument/2006/relationships/image" Target="../media/image97.png"/><Relationship Id="rId3" Type="http://schemas.openxmlformats.org/officeDocument/2006/relationships/image" Target="../media/image74.png"/><Relationship Id="rId21" Type="http://schemas.openxmlformats.org/officeDocument/2006/relationships/image" Target="../media/image92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5" Type="http://schemas.openxmlformats.org/officeDocument/2006/relationships/image" Target="../media/image96.png"/><Relationship Id="rId2" Type="http://schemas.openxmlformats.org/officeDocument/2006/relationships/image" Target="../media/image73.png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29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24" Type="http://schemas.openxmlformats.org/officeDocument/2006/relationships/image" Target="../media/image95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23" Type="http://schemas.openxmlformats.org/officeDocument/2006/relationships/image" Target="../media/image94.png"/><Relationship Id="rId28" Type="http://schemas.openxmlformats.org/officeDocument/2006/relationships/image" Target="../media/image99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93.png"/><Relationship Id="rId27" Type="http://schemas.openxmlformats.org/officeDocument/2006/relationships/image" Target="../media/image9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26" Type="http://schemas.openxmlformats.org/officeDocument/2006/relationships/image" Target="../media/image97.png"/><Relationship Id="rId3" Type="http://schemas.openxmlformats.org/officeDocument/2006/relationships/image" Target="../media/image74.png"/><Relationship Id="rId21" Type="http://schemas.openxmlformats.org/officeDocument/2006/relationships/image" Target="../media/image92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5" Type="http://schemas.openxmlformats.org/officeDocument/2006/relationships/image" Target="../media/image96.png"/><Relationship Id="rId2" Type="http://schemas.openxmlformats.org/officeDocument/2006/relationships/image" Target="../media/image73.png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29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24" Type="http://schemas.openxmlformats.org/officeDocument/2006/relationships/image" Target="../media/image95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23" Type="http://schemas.openxmlformats.org/officeDocument/2006/relationships/image" Target="../media/image94.png"/><Relationship Id="rId28" Type="http://schemas.openxmlformats.org/officeDocument/2006/relationships/image" Target="../media/image99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93.png"/><Relationship Id="rId27" Type="http://schemas.openxmlformats.org/officeDocument/2006/relationships/image" Target="../media/image9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26" Type="http://schemas.openxmlformats.org/officeDocument/2006/relationships/image" Target="../media/image97.png"/><Relationship Id="rId3" Type="http://schemas.openxmlformats.org/officeDocument/2006/relationships/image" Target="../media/image74.png"/><Relationship Id="rId21" Type="http://schemas.openxmlformats.org/officeDocument/2006/relationships/image" Target="../media/image92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5" Type="http://schemas.openxmlformats.org/officeDocument/2006/relationships/image" Target="../media/image96.png"/><Relationship Id="rId2" Type="http://schemas.openxmlformats.org/officeDocument/2006/relationships/image" Target="../media/image73.png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29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24" Type="http://schemas.openxmlformats.org/officeDocument/2006/relationships/image" Target="../media/image95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23" Type="http://schemas.openxmlformats.org/officeDocument/2006/relationships/image" Target="../media/image94.png"/><Relationship Id="rId28" Type="http://schemas.openxmlformats.org/officeDocument/2006/relationships/image" Target="../media/image99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93.png"/><Relationship Id="rId27" Type="http://schemas.openxmlformats.org/officeDocument/2006/relationships/image" Target="../media/image98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2.png"/><Relationship Id="rId21" Type="http://schemas.openxmlformats.org/officeDocument/2006/relationships/image" Target="../media/image127.png"/><Relationship Id="rId42" Type="http://schemas.openxmlformats.org/officeDocument/2006/relationships/image" Target="../media/image148.png"/><Relationship Id="rId47" Type="http://schemas.openxmlformats.org/officeDocument/2006/relationships/image" Target="../media/image153.png"/><Relationship Id="rId63" Type="http://schemas.openxmlformats.org/officeDocument/2006/relationships/image" Target="../media/image169.png"/><Relationship Id="rId68" Type="http://schemas.openxmlformats.org/officeDocument/2006/relationships/image" Target="../media/image174.png"/><Relationship Id="rId16" Type="http://schemas.openxmlformats.org/officeDocument/2006/relationships/image" Target="../media/image122.png"/><Relationship Id="rId11" Type="http://schemas.openxmlformats.org/officeDocument/2006/relationships/image" Target="../media/image117.png"/><Relationship Id="rId24" Type="http://schemas.openxmlformats.org/officeDocument/2006/relationships/image" Target="../media/image130.png"/><Relationship Id="rId32" Type="http://schemas.openxmlformats.org/officeDocument/2006/relationships/image" Target="../media/image138.png"/><Relationship Id="rId37" Type="http://schemas.openxmlformats.org/officeDocument/2006/relationships/image" Target="../media/image143.png"/><Relationship Id="rId40" Type="http://schemas.openxmlformats.org/officeDocument/2006/relationships/image" Target="../media/image146.png"/><Relationship Id="rId45" Type="http://schemas.openxmlformats.org/officeDocument/2006/relationships/image" Target="../media/image151.png"/><Relationship Id="rId53" Type="http://schemas.openxmlformats.org/officeDocument/2006/relationships/image" Target="../media/image159.png"/><Relationship Id="rId58" Type="http://schemas.openxmlformats.org/officeDocument/2006/relationships/image" Target="../media/image164.png"/><Relationship Id="rId66" Type="http://schemas.openxmlformats.org/officeDocument/2006/relationships/image" Target="../media/image172.png"/><Relationship Id="rId74" Type="http://schemas.openxmlformats.org/officeDocument/2006/relationships/image" Target="../media/image180.png"/><Relationship Id="rId79" Type="http://schemas.openxmlformats.org/officeDocument/2006/relationships/image" Target="../media/image185.png"/><Relationship Id="rId5" Type="http://schemas.openxmlformats.org/officeDocument/2006/relationships/image" Target="../media/image111.png"/><Relationship Id="rId61" Type="http://schemas.openxmlformats.org/officeDocument/2006/relationships/image" Target="../media/image167.png"/><Relationship Id="rId19" Type="http://schemas.openxmlformats.org/officeDocument/2006/relationships/image" Target="../media/image125.png"/><Relationship Id="rId14" Type="http://schemas.openxmlformats.org/officeDocument/2006/relationships/image" Target="../media/image120.png"/><Relationship Id="rId22" Type="http://schemas.openxmlformats.org/officeDocument/2006/relationships/image" Target="../media/image128.png"/><Relationship Id="rId27" Type="http://schemas.openxmlformats.org/officeDocument/2006/relationships/image" Target="../media/image133.png"/><Relationship Id="rId30" Type="http://schemas.openxmlformats.org/officeDocument/2006/relationships/image" Target="../media/image136.png"/><Relationship Id="rId35" Type="http://schemas.openxmlformats.org/officeDocument/2006/relationships/image" Target="../media/image141.png"/><Relationship Id="rId43" Type="http://schemas.openxmlformats.org/officeDocument/2006/relationships/image" Target="../media/image149.png"/><Relationship Id="rId48" Type="http://schemas.openxmlformats.org/officeDocument/2006/relationships/image" Target="../media/image154.png"/><Relationship Id="rId56" Type="http://schemas.openxmlformats.org/officeDocument/2006/relationships/image" Target="../media/image162.png"/><Relationship Id="rId64" Type="http://schemas.openxmlformats.org/officeDocument/2006/relationships/image" Target="../media/image170.png"/><Relationship Id="rId69" Type="http://schemas.openxmlformats.org/officeDocument/2006/relationships/image" Target="../media/image175.png"/><Relationship Id="rId77" Type="http://schemas.openxmlformats.org/officeDocument/2006/relationships/image" Target="../media/image183.png"/><Relationship Id="rId8" Type="http://schemas.openxmlformats.org/officeDocument/2006/relationships/image" Target="../media/image114.png"/><Relationship Id="rId51" Type="http://schemas.openxmlformats.org/officeDocument/2006/relationships/image" Target="../media/image157.png"/><Relationship Id="rId72" Type="http://schemas.openxmlformats.org/officeDocument/2006/relationships/image" Target="../media/image178.png"/><Relationship Id="rId3" Type="http://schemas.openxmlformats.org/officeDocument/2006/relationships/image" Target="../media/image109.png"/><Relationship Id="rId12" Type="http://schemas.openxmlformats.org/officeDocument/2006/relationships/image" Target="../media/image118.png"/><Relationship Id="rId17" Type="http://schemas.openxmlformats.org/officeDocument/2006/relationships/image" Target="../media/image123.png"/><Relationship Id="rId25" Type="http://schemas.openxmlformats.org/officeDocument/2006/relationships/image" Target="../media/image131.png"/><Relationship Id="rId33" Type="http://schemas.openxmlformats.org/officeDocument/2006/relationships/image" Target="../media/image139.png"/><Relationship Id="rId38" Type="http://schemas.openxmlformats.org/officeDocument/2006/relationships/image" Target="../media/image144.png"/><Relationship Id="rId46" Type="http://schemas.openxmlformats.org/officeDocument/2006/relationships/image" Target="../media/image152.png"/><Relationship Id="rId59" Type="http://schemas.openxmlformats.org/officeDocument/2006/relationships/image" Target="../media/image165.png"/><Relationship Id="rId67" Type="http://schemas.openxmlformats.org/officeDocument/2006/relationships/image" Target="../media/image173.png"/><Relationship Id="rId20" Type="http://schemas.openxmlformats.org/officeDocument/2006/relationships/image" Target="../media/image126.png"/><Relationship Id="rId41" Type="http://schemas.openxmlformats.org/officeDocument/2006/relationships/image" Target="../media/image147.png"/><Relationship Id="rId54" Type="http://schemas.openxmlformats.org/officeDocument/2006/relationships/image" Target="../media/image160.png"/><Relationship Id="rId62" Type="http://schemas.openxmlformats.org/officeDocument/2006/relationships/image" Target="../media/image168.png"/><Relationship Id="rId70" Type="http://schemas.openxmlformats.org/officeDocument/2006/relationships/image" Target="../media/image176.png"/><Relationship Id="rId75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5" Type="http://schemas.openxmlformats.org/officeDocument/2006/relationships/image" Target="../media/image121.png"/><Relationship Id="rId23" Type="http://schemas.openxmlformats.org/officeDocument/2006/relationships/image" Target="../media/image129.png"/><Relationship Id="rId28" Type="http://schemas.openxmlformats.org/officeDocument/2006/relationships/image" Target="../media/image134.png"/><Relationship Id="rId36" Type="http://schemas.openxmlformats.org/officeDocument/2006/relationships/image" Target="../media/image142.png"/><Relationship Id="rId49" Type="http://schemas.openxmlformats.org/officeDocument/2006/relationships/image" Target="../media/image155.png"/><Relationship Id="rId57" Type="http://schemas.openxmlformats.org/officeDocument/2006/relationships/image" Target="../media/image163.png"/><Relationship Id="rId10" Type="http://schemas.openxmlformats.org/officeDocument/2006/relationships/image" Target="../media/image116.png"/><Relationship Id="rId31" Type="http://schemas.openxmlformats.org/officeDocument/2006/relationships/image" Target="../media/image137.png"/><Relationship Id="rId44" Type="http://schemas.openxmlformats.org/officeDocument/2006/relationships/image" Target="../media/image150.png"/><Relationship Id="rId52" Type="http://schemas.openxmlformats.org/officeDocument/2006/relationships/image" Target="../media/image158.png"/><Relationship Id="rId60" Type="http://schemas.openxmlformats.org/officeDocument/2006/relationships/image" Target="../media/image166.png"/><Relationship Id="rId65" Type="http://schemas.openxmlformats.org/officeDocument/2006/relationships/image" Target="../media/image171.png"/><Relationship Id="rId73" Type="http://schemas.openxmlformats.org/officeDocument/2006/relationships/image" Target="../media/image179.png"/><Relationship Id="rId78" Type="http://schemas.openxmlformats.org/officeDocument/2006/relationships/image" Target="../media/image184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3" Type="http://schemas.openxmlformats.org/officeDocument/2006/relationships/image" Target="../media/image119.png"/><Relationship Id="rId18" Type="http://schemas.openxmlformats.org/officeDocument/2006/relationships/image" Target="../media/image124.png"/><Relationship Id="rId39" Type="http://schemas.openxmlformats.org/officeDocument/2006/relationships/image" Target="../media/image145.png"/><Relationship Id="rId34" Type="http://schemas.openxmlformats.org/officeDocument/2006/relationships/image" Target="../media/image140.png"/><Relationship Id="rId50" Type="http://schemas.openxmlformats.org/officeDocument/2006/relationships/image" Target="../media/image156.png"/><Relationship Id="rId55" Type="http://schemas.openxmlformats.org/officeDocument/2006/relationships/image" Target="../media/image161.png"/><Relationship Id="rId76" Type="http://schemas.openxmlformats.org/officeDocument/2006/relationships/image" Target="../media/image182.png"/><Relationship Id="rId7" Type="http://schemas.openxmlformats.org/officeDocument/2006/relationships/image" Target="../media/image113.png"/><Relationship Id="rId71" Type="http://schemas.openxmlformats.org/officeDocument/2006/relationships/image" Target="../media/image177.png"/><Relationship Id="rId2" Type="http://schemas.openxmlformats.org/officeDocument/2006/relationships/image" Target="../media/image108.png"/><Relationship Id="rId29" Type="http://schemas.openxmlformats.org/officeDocument/2006/relationships/image" Target="../media/image1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7.png"/><Relationship Id="rId18" Type="http://schemas.openxmlformats.org/officeDocument/2006/relationships/image" Target="../media/image202.png"/><Relationship Id="rId26" Type="http://schemas.openxmlformats.org/officeDocument/2006/relationships/image" Target="../media/image210.png"/><Relationship Id="rId39" Type="http://schemas.openxmlformats.org/officeDocument/2006/relationships/image" Target="../media/image222.png"/><Relationship Id="rId21" Type="http://schemas.openxmlformats.org/officeDocument/2006/relationships/image" Target="../media/image205.png"/><Relationship Id="rId34" Type="http://schemas.openxmlformats.org/officeDocument/2006/relationships/image" Target="../media/image217.png"/><Relationship Id="rId42" Type="http://schemas.openxmlformats.org/officeDocument/2006/relationships/image" Target="../media/image225.png"/><Relationship Id="rId47" Type="http://schemas.openxmlformats.org/officeDocument/2006/relationships/image" Target="../media/image230.png"/><Relationship Id="rId50" Type="http://schemas.openxmlformats.org/officeDocument/2006/relationships/image" Target="../media/image233.png"/><Relationship Id="rId7" Type="http://schemas.openxmlformats.org/officeDocument/2006/relationships/image" Target="../media/image191.png"/><Relationship Id="rId2" Type="http://schemas.openxmlformats.org/officeDocument/2006/relationships/image" Target="../media/image186.png"/><Relationship Id="rId16" Type="http://schemas.openxmlformats.org/officeDocument/2006/relationships/image" Target="../media/image200.png"/><Relationship Id="rId29" Type="http://schemas.openxmlformats.org/officeDocument/2006/relationships/image" Target="../media/image212.png"/><Relationship Id="rId11" Type="http://schemas.openxmlformats.org/officeDocument/2006/relationships/image" Target="../media/image195.png"/><Relationship Id="rId24" Type="http://schemas.openxmlformats.org/officeDocument/2006/relationships/image" Target="../media/image208.png"/><Relationship Id="rId32" Type="http://schemas.openxmlformats.org/officeDocument/2006/relationships/image" Target="../media/image215.png"/><Relationship Id="rId37" Type="http://schemas.openxmlformats.org/officeDocument/2006/relationships/image" Target="../media/image220.png"/><Relationship Id="rId40" Type="http://schemas.openxmlformats.org/officeDocument/2006/relationships/image" Target="../media/image223.png"/><Relationship Id="rId45" Type="http://schemas.openxmlformats.org/officeDocument/2006/relationships/image" Target="../media/image228.png"/><Relationship Id="rId53" Type="http://schemas.openxmlformats.org/officeDocument/2006/relationships/image" Target="../media/image236.png"/><Relationship Id="rId5" Type="http://schemas.openxmlformats.org/officeDocument/2006/relationships/image" Target="../media/image189.png"/><Relationship Id="rId10" Type="http://schemas.openxmlformats.org/officeDocument/2006/relationships/image" Target="../media/image194.png"/><Relationship Id="rId19" Type="http://schemas.openxmlformats.org/officeDocument/2006/relationships/image" Target="../media/image203.png"/><Relationship Id="rId31" Type="http://schemas.openxmlformats.org/officeDocument/2006/relationships/image" Target="../media/image214.png"/><Relationship Id="rId44" Type="http://schemas.openxmlformats.org/officeDocument/2006/relationships/image" Target="../media/image227.png"/><Relationship Id="rId52" Type="http://schemas.openxmlformats.org/officeDocument/2006/relationships/image" Target="../media/image235.png"/><Relationship Id="rId4" Type="http://schemas.openxmlformats.org/officeDocument/2006/relationships/image" Target="../media/image188.png"/><Relationship Id="rId9" Type="http://schemas.openxmlformats.org/officeDocument/2006/relationships/image" Target="../media/image193.png"/><Relationship Id="rId14" Type="http://schemas.openxmlformats.org/officeDocument/2006/relationships/image" Target="../media/image198.png"/><Relationship Id="rId22" Type="http://schemas.openxmlformats.org/officeDocument/2006/relationships/image" Target="../media/image206.png"/><Relationship Id="rId27" Type="http://schemas.openxmlformats.org/officeDocument/2006/relationships/image" Target="../media/image211.png"/><Relationship Id="rId30" Type="http://schemas.openxmlformats.org/officeDocument/2006/relationships/image" Target="../media/image213.png"/><Relationship Id="rId35" Type="http://schemas.openxmlformats.org/officeDocument/2006/relationships/image" Target="../media/image218.png"/><Relationship Id="rId43" Type="http://schemas.openxmlformats.org/officeDocument/2006/relationships/image" Target="../media/image226.png"/><Relationship Id="rId48" Type="http://schemas.openxmlformats.org/officeDocument/2006/relationships/image" Target="../media/image231.png"/><Relationship Id="rId8" Type="http://schemas.openxmlformats.org/officeDocument/2006/relationships/image" Target="../media/image192.png"/><Relationship Id="rId51" Type="http://schemas.openxmlformats.org/officeDocument/2006/relationships/image" Target="../media/image234.png"/><Relationship Id="rId3" Type="http://schemas.openxmlformats.org/officeDocument/2006/relationships/image" Target="../media/image187.png"/><Relationship Id="rId12" Type="http://schemas.openxmlformats.org/officeDocument/2006/relationships/image" Target="../media/image196.png"/><Relationship Id="rId17" Type="http://schemas.openxmlformats.org/officeDocument/2006/relationships/image" Target="../media/image201.png"/><Relationship Id="rId25" Type="http://schemas.openxmlformats.org/officeDocument/2006/relationships/image" Target="../media/image209.png"/><Relationship Id="rId33" Type="http://schemas.openxmlformats.org/officeDocument/2006/relationships/image" Target="../media/image216.png"/><Relationship Id="rId38" Type="http://schemas.openxmlformats.org/officeDocument/2006/relationships/image" Target="../media/image221.png"/><Relationship Id="rId46" Type="http://schemas.openxmlformats.org/officeDocument/2006/relationships/image" Target="../media/image229.png"/><Relationship Id="rId20" Type="http://schemas.openxmlformats.org/officeDocument/2006/relationships/image" Target="../media/image204.png"/><Relationship Id="rId41" Type="http://schemas.openxmlformats.org/officeDocument/2006/relationships/image" Target="../media/image2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5" Type="http://schemas.openxmlformats.org/officeDocument/2006/relationships/image" Target="../media/image199.png"/><Relationship Id="rId23" Type="http://schemas.openxmlformats.org/officeDocument/2006/relationships/image" Target="../media/image207.png"/><Relationship Id="rId28" Type="http://schemas.openxmlformats.org/officeDocument/2006/relationships/image" Target="../media/image56.png"/><Relationship Id="rId36" Type="http://schemas.openxmlformats.org/officeDocument/2006/relationships/image" Target="../media/image219.png"/><Relationship Id="rId49" Type="http://schemas.openxmlformats.org/officeDocument/2006/relationships/image" Target="../media/image232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7.png"/><Relationship Id="rId18" Type="http://schemas.openxmlformats.org/officeDocument/2006/relationships/image" Target="../media/image202.png"/><Relationship Id="rId26" Type="http://schemas.openxmlformats.org/officeDocument/2006/relationships/image" Target="../media/image210.png"/><Relationship Id="rId39" Type="http://schemas.openxmlformats.org/officeDocument/2006/relationships/image" Target="../media/image222.png"/><Relationship Id="rId21" Type="http://schemas.openxmlformats.org/officeDocument/2006/relationships/image" Target="../media/image205.png"/><Relationship Id="rId34" Type="http://schemas.openxmlformats.org/officeDocument/2006/relationships/image" Target="../media/image217.png"/><Relationship Id="rId42" Type="http://schemas.openxmlformats.org/officeDocument/2006/relationships/image" Target="../media/image225.png"/><Relationship Id="rId47" Type="http://schemas.openxmlformats.org/officeDocument/2006/relationships/image" Target="../media/image230.png"/><Relationship Id="rId50" Type="http://schemas.openxmlformats.org/officeDocument/2006/relationships/image" Target="../media/image233.png"/><Relationship Id="rId7" Type="http://schemas.openxmlformats.org/officeDocument/2006/relationships/image" Target="../media/image191.png"/><Relationship Id="rId2" Type="http://schemas.openxmlformats.org/officeDocument/2006/relationships/image" Target="../media/image186.png"/><Relationship Id="rId16" Type="http://schemas.openxmlformats.org/officeDocument/2006/relationships/image" Target="../media/image200.png"/><Relationship Id="rId29" Type="http://schemas.openxmlformats.org/officeDocument/2006/relationships/image" Target="../media/image212.png"/><Relationship Id="rId11" Type="http://schemas.openxmlformats.org/officeDocument/2006/relationships/image" Target="../media/image195.png"/><Relationship Id="rId24" Type="http://schemas.openxmlformats.org/officeDocument/2006/relationships/image" Target="../media/image208.png"/><Relationship Id="rId32" Type="http://schemas.openxmlformats.org/officeDocument/2006/relationships/image" Target="../media/image215.png"/><Relationship Id="rId37" Type="http://schemas.openxmlformats.org/officeDocument/2006/relationships/image" Target="../media/image220.png"/><Relationship Id="rId40" Type="http://schemas.openxmlformats.org/officeDocument/2006/relationships/image" Target="../media/image223.png"/><Relationship Id="rId45" Type="http://schemas.openxmlformats.org/officeDocument/2006/relationships/image" Target="../media/image228.png"/><Relationship Id="rId53" Type="http://schemas.openxmlformats.org/officeDocument/2006/relationships/image" Target="../media/image236.png"/><Relationship Id="rId5" Type="http://schemas.openxmlformats.org/officeDocument/2006/relationships/image" Target="../media/image189.png"/><Relationship Id="rId10" Type="http://schemas.openxmlformats.org/officeDocument/2006/relationships/image" Target="../media/image194.png"/><Relationship Id="rId19" Type="http://schemas.openxmlformats.org/officeDocument/2006/relationships/image" Target="../media/image203.png"/><Relationship Id="rId31" Type="http://schemas.openxmlformats.org/officeDocument/2006/relationships/image" Target="../media/image214.png"/><Relationship Id="rId44" Type="http://schemas.openxmlformats.org/officeDocument/2006/relationships/image" Target="../media/image227.png"/><Relationship Id="rId52" Type="http://schemas.openxmlformats.org/officeDocument/2006/relationships/image" Target="../media/image235.png"/><Relationship Id="rId4" Type="http://schemas.openxmlformats.org/officeDocument/2006/relationships/image" Target="../media/image188.png"/><Relationship Id="rId9" Type="http://schemas.openxmlformats.org/officeDocument/2006/relationships/image" Target="../media/image193.png"/><Relationship Id="rId14" Type="http://schemas.openxmlformats.org/officeDocument/2006/relationships/image" Target="../media/image198.png"/><Relationship Id="rId22" Type="http://schemas.openxmlformats.org/officeDocument/2006/relationships/image" Target="../media/image206.png"/><Relationship Id="rId27" Type="http://schemas.openxmlformats.org/officeDocument/2006/relationships/image" Target="../media/image211.png"/><Relationship Id="rId30" Type="http://schemas.openxmlformats.org/officeDocument/2006/relationships/image" Target="../media/image213.png"/><Relationship Id="rId35" Type="http://schemas.openxmlformats.org/officeDocument/2006/relationships/image" Target="../media/image218.png"/><Relationship Id="rId43" Type="http://schemas.openxmlformats.org/officeDocument/2006/relationships/image" Target="../media/image226.png"/><Relationship Id="rId48" Type="http://schemas.openxmlformats.org/officeDocument/2006/relationships/image" Target="../media/image231.png"/><Relationship Id="rId8" Type="http://schemas.openxmlformats.org/officeDocument/2006/relationships/image" Target="../media/image192.png"/><Relationship Id="rId51" Type="http://schemas.openxmlformats.org/officeDocument/2006/relationships/image" Target="../media/image234.png"/><Relationship Id="rId3" Type="http://schemas.openxmlformats.org/officeDocument/2006/relationships/image" Target="../media/image187.png"/><Relationship Id="rId12" Type="http://schemas.openxmlformats.org/officeDocument/2006/relationships/image" Target="../media/image196.png"/><Relationship Id="rId17" Type="http://schemas.openxmlformats.org/officeDocument/2006/relationships/image" Target="../media/image201.png"/><Relationship Id="rId25" Type="http://schemas.openxmlformats.org/officeDocument/2006/relationships/image" Target="../media/image209.png"/><Relationship Id="rId33" Type="http://schemas.openxmlformats.org/officeDocument/2006/relationships/image" Target="../media/image216.png"/><Relationship Id="rId38" Type="http://schemas.openxmlformats.org/officeDocument/2006/relationships/image" Target="../media/image221.png"/><Relationship Id="rId46" Type="http://schemas.openxmlformats.org/officeDocument/2006/relationships/image" Target="../media/image229.png"/><Relationship Id="rId20" Type="http://schemas.openxmlformats.org/officeDocument/2006/relationships/image" Target="../media/image204.png"/><Relationship Id="rId41" Type="http://schemas.openxmlformats.org/officeDocument/2006/relationships/image" Target="../media/image2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5" Type="http://schemas.openxmlformats.org/officeDocument/2006/relationships/image" Target="../media/image199.png"/><Relationship Id="rId23" Type="http://schemas.openxmlformats.org/officeDocument/2006/relationships/image" Target="../media/image207.png"/><Relationship Id="rId28" Type="http://schemas.openxmlformats.org/officeDocument/2006/relationships/image" Target="../media/image56.png"/><Relationship Id="rId36" Type="http://schemas.openxmlformats.org/officeDocument/2006/relationships/image" Target="../media/image219.png"/><Relationship Id="rId49" Type="http://schemas.openxmlformats.org/officeDocument/2006/relationships/image" Target="../media/image232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7.png"/><Relationship Id="rId18" Type="http://schemas.openxmlformats.org/officeDocument/2006/relationships/image" Target="../media/image202.png"/><Relationship Id="rId26" Type="http://schemas.openxmlformats.org/officeDocument/2006/relationships/image" Target="../media/image210.png"/><Relationship Id="rId39" Type="http://schemas.openxmlformats.org/officeDocument/2006/relationships/image" Target="../media/image222.png"/><Relationship Id="rId21" Type="http://schemas.openxmlformats.org/officeDocument/2006/relationships/image" Target="../media/image205.png"/><Relationship Id="rId34" Type="http://schemas.openxmlformats.org/officeDocument/2006/relationships/image" Target="../media/image217.png"/><Relationship Id="rId42" Type="http://schemas.openxmlformats.org/officeDocument/2006/relationships/image" Target="../media/image225.png"/><Relationship Id="rId47" Type="http://schemas.openxmlformats.org/officeDocument/2006/relationships/image" Target="../media/image230.png"/><Relationship Id="rId50" Type="http://schemas.openxmlformats.org/officeDocument/2006/relationships/image" Target="../media/image233.png"/><Relationship Id="rId7" Type="http://schemas.openxmlformats.org/officeDocument/2006/relationships/image" Target="../media/image191.png"/><Relationship Id="rId2" Type="http://schemas.openxmlformats.org/officeDocument/2006/relationships/image" Target="../media/image186.png"/><Relationship Id="rId16" Type="http://schemas.openxmlformats.org/officeDocument/2006/relationships/image" Target="../media/image200.png"/><Relationship Id="rId29" Type="http://schemas.openxmlformats.org/officeDocument/2006/relationships/image" Target="../media/image212.png"/><Relationship Id="rId11" Type="http://schemas.openxmlformats.org/officeDocument/2006/relationships/image" Target="../media/image195.png"/><Relationship Id="rId24" Type="http://schemas.openxmlformats.org/officeDocument/2006/relationships/image" Target="../media/image208.png"/><Relationship Id="rId32" Type="http://schemas.openxmlformats.org/officeDocument/2006/relationships/image" Target="../media/image215.png"/><Relationship Id="rId37" Type="http://schemas.openxmlformats.org/officeDocument/2006/relationships/image" Target="../media/image220.png"/><Relationship Id="rId40" Type="http://schemas.openxmlformats.org/officeDocument/2006/relationships/image" Target="../media/image223.png"/><Relationship Id="rId45" Type="http://schemas.openxmlformats.org/officeDocument/2006/relationships/image" Target="../media/image228.png"/><Relationship Id="rId53" Type="http://schemas.openxmlformats.org/officeDocument/2006/relationships/image" Target="../media/image236.png"/><Relationship Id="rId5" Type="http://schemas.openxmlformats.org/officeDocument/2006/relationships/image" Target="../media/image189.png"/><Relationship Id="rId10" Type="http://schemas.openxmlformats.org/officeDocument/2006/relationships/image" Target="../media/image194.png"/><Relationship Id="rId19" Type="http://schemas.openxmlformats.org/officeDocument/2006/relationships/image" Target="../media/image203.png"/><Relationship Id="rId31" Type="http://schemas.openxmlformats.org/officeDocument/2006/relationships/image" Target="../media/image214.png"/><Relationship Id="rId44" Type="http://schemas.openxmlformats.org/officeDocument/2006/relationships/image" Target="../media/image227.png"/><Relationship Id="rId52" Type="http://schemas.openxmlformats.org/officeDocument/2006/relationships/image" Target="../media/image235.png"/><Relationship Id="rId4" Type="http://schemas.openxmlformats.org/officeDocument/2006/relationships/image" Target="../media/image188.png"/><Relationship Id="rId9" Type="http://schemas.openxmlformats.org/officeDocument/2006/relationships/image" Target="../media/image193.png"/><Relationship Id="rId14" Type="http://schemas.openxmlformats.org/officeDocument/2006/relationships/image" Target="../media/image198.png"/><Relationship Id="rId22" Type="http://schemas.openxmlformats.org/officeDocument/2006/relationships/image" Target="../media/image206.png"/><Relationship Id="rId27" Type="http://schemas.openxmlformats.org/officeDocument/2006/relationships/image" Target="../media/image211.png"/><Relationship Id="rId30" Type="http://schemas.openxmlformats.org/officeDocument/2006/relationships/image" Target="../media/image213.png"/><Relationship Id="rId35" Type="http://schemas.openxmlformats.org/officeDocument/2006/relationships/image" Target="../media/image218.png"/><Relationship Id="rId43" Type="http://schemas.openxmlformats.org/officeDocument/2006/relationships/image" Target="../media/image226.png"/><Relationship Id="rId48" Type="http://schemas.openxmlformats.org/officeDocument/2006/relationships/image" Target="../media/image231.png"/><Relationship Id="rId8" Type="http://schemas.openxmlformats.org/officeDocument/2006/relationships/image" Target="../media/image192.png"/><Relationship Id="rId51" Type="http://schemas.openxmlformats.org/officeDocument/2006/relationships/image" Target="../media/image234.png"/><Relationship Id="rId3" Type="http://schemas.openxmlformats.org/officeDocument/2006/relationships/image" Target="../media/image187.png"/><Relationship Id="rId12" Type="http://schemas.openxmlformats.org/officeDocument/2006/relationships/image" Target="../media/image196.png"/><Relationship Id="rId17" Type="http://schemas.openxmlformats.org/officeDocument/2006/relationships/image" Target="../media/image201.png"/><Relationship Id="rId25" Type="http://schemas.openxmlformats.org/officeDocument/2006/relationships/image" Target="../media/image209.png"/><Relationship Id="rId33" Type="http://schemas.openxmlformats.org/officeDocument/2006/relationships/image" Target="../media/image216.png"/><Relationship Id="rId38" Type="http://schemas.openxmlformats.org/officeDocument/2006/relationships/image" Target="../media/image221.png"/><Relationship Id="rId46" Type="http://schemas.openxmlformats.org/officeDocument/2006/relationships/image" Target="../media/image229.png"/><Relationship Id="rId20" Type="http://schemas.openxmlformats.org/officeDocument/2006/relationships/image" Target="../media/image204.png"/><Relationship Id="rId41" Type="http://schemas.openxmlformats.org/officeDocument/2006/relationships/image" Target="../media/image2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5" Type="http://schemas.openxmlformats.org/officeDocument/2006/relationships/image" Target="../media/image199.png"/><Relationship Id="rId23" Type="http://schemas.openxmlformats.org/officeDocument/2006/relationships/image" Target="../media/image207.png"/><Relationship Id="rId28" Type="http://schemas.openxmlformats.org/officeDocument/2006/relationships/image" Target="../media/image56.png"/><Relationship Id="rId36" Type="http://schemas.openxmlformats.org/officeDocument/2006/relationships/image" Target="../media/image219.png"/><Relationship Id="rId49" Type="http://schemas.openxmlformats.org/officeDocument/2006/relationships/image" Target="../media/image232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7.png"/><Relationship Id="rId18" Type="http://schemas.openxmlformats.org/officeDocument/2006/relationships/image" Target="../media/image202.png"/><Relationship Id="rId26" Type="http://schemas.openxmlformats.org/officeDocument/2006/relationships/image" Target="../media/image210.png"/><Relationship Id="rId39" Type="http://schemas.openxmlformats.org/officeDocument/2006/relationships/image" Target="../media/image222.png"/><Relationship Id="rId21" Type="http://schemas.openxmlformats.org/officeDocument/2006/relationships/image" Target="../media/image205.png"/><Relationship Id="rId34" Type="http://schemas.openxmlformats.org/officeDocument/2006/relationships/image" Target="../media/image217.png"/><Relationship Id="rId42" Type="http://schemas.openxmlformats.org/officeDocument/2006/relationships/image" Target="../media/image225.png"/><Relationship Id="rId47" Type="http://schemas.openxmlformats.org/officeDocument/2006/relationships/image" Target="../media/image230.png"/><Relationship Id="rId50" Type="http://schemas.openxmlformats.org/officeDocument/2006/relationships/image" Target="../media/image233.png"/><Relationship Id="rId7" Type="http://schemas.openxmlformats.org/officeDocument/2006/relationships/image" Target="../media/image191.png"/><Relationship Id="rId2" Type="http://schemas.openxmlformats.org/officeDocument/2006/relationships/image" Target="../media/image186.png"/><Relationship Id="rId16" Type="http://schemas.openxmlformats.org/officeDocument/2006/relationships/image" Target="../media/image200.png"/><Relationship Id="rId29" Type="http://schemas.openxmlformats.org/officeDocument/2006/relationships/image" Target="../media/image212.png"/><Relationship Id="rId11" Type="http://schemas.openxmlformats.org/officeDocument/2006/relationships/image" Target="../media/image195.png"/><Relationship Id="rId24" Type="http://schemas.openxmlformats.org/officeDocument/2006/relationships/image" Target="../media/image208.png"/><Relationship Id="rId32" Type="http://schemas.openxmlformats.org/officeDocument/2006/relationships/image" Target="../media/image215.png"/><Relationship Id="rId37" Type="http://schemas.openxmlformats.org/officeDocument/2006/relationships/image" Target="../media/image220.png"/><Relationship Id="rId40" Type="http://schemas.openxmlformats.org/officeDocument/2006/relationships/image" Target="../media/image223.png"/><Relationship Id="rId45" Type="http://schemas.openxmlformats.org/officeDocument/2006/relationships/image" Target="../media/image228.png"/><Relationship Id="rId53" Type="http://schemas.openxmlformats.org/officeDocument/2006/relationships/image" Target="../media/image236.png"/><Relationship Id="rId5" Type="http://schemas.openxmlformats.org/officeDocument/2006/relationships/image" Target="../media/image189.png"/><Relationship Id="rId10" Type="http://schemas.openxmlformats.org/officeDocument/2006/relationships/image" Target="../media/image194.png"/><Relationship Id="rId19" Type="http://schemas.openxmlformats.org/officeDocument/2006/relationships/image" Target="../media/image203.png"/><Relationship Id="rId31" Type="http://schemas.openxmlformats.org/officeDocument/2006/relationships/image" Target="../media/image214.png"/><Relationship Id="rId44" Type="http://schemas.openxmlformats.org/officeDocument/2006/relationships/image" Target="../media/image227.png"/><Relationship Id="rId52" Type="http://schemas.openxmlformats.org/officeDocument/2006/relationships/image" Target="../media/image235.png"/><Relationship Id="rId4" Type="http://schemas.openxmlformats.org/officeDocument/2006/relationships/image" Target="../media/image188.png"/><Relationship Id="rId9" Type="http://schemas.openxmlformats.org/officeDocument/2006/relationships/image" Target="../media/image193.png"/><Relationship Id="rId14" Type="http://schemas.openxmlformats.org/officeDocument/2006/relationships/image" Target="../media/image198.png"/><Relationship Id="rId22" Type="http://schemas.openxmlformats.org/officeDocument/2006/relationships/image" Target="../media/image206.png"/><Relationship Id="rId27" Type="http://schemas.openxmlformats.org/officeDocument/2006/relationships/image" Target="../media/image211.png"/><Relationship Id="rId30" Type="http://schemas.openxmlformats.org/officeDocument/2006/relationships/image" Target="../media/image213.png"/><Relationship Id="rId35" Type="http://schemas.openxmlformats.org/officeDocument/2006/relationships/image" Target="../media/image218.png"/><Relationship Id="rId43" Type="http://schemas.openxmlformats.org/officeDocument/2006/relationships/image" Target="../media/image226.png"/><Relationship Id="rId48" Type="http://schemas.openxmlformats.org/officeDocument/2006/relationships/image" Target="../media/image231.png"/><Relationship Id="rId8" Type="http://schemas.openxmlformats.org/officeDocument/2006/relationships/image" Target="../media/image192.png"/><Relationship Id="rId51" Type="http://schemas.openxmlformats.org/officeDocument/2006/relationships/image" Target="../media/image234.png"/><Relationship Id="rId3" Type="http://schemas.openxmlformats.org/officeDocument/2006/relationships/image" Target="../media/image187.png"/><Relationship Id="rId12" Type="http://schemas.openxmlformats.org/officeDocument/2006/relationships/image" Target="../media/image196.png"/><Relationship Id="rId17" Type="http://schemas.openxmlformats.org/officeDocument/2006/relationships/image" Target="../media/image201.png"/><Relationship Id="rId25" Type="http://schemas.openxmlformats.org/officeDocument/2006/relationships/image" Target="../media/image209.png"/><Relationship Id="rId33" Type="http://schemas.openxmlformats.org/officeDocument/2006/relationships/image" Target="../media/image216.png"/><Relationship Id="rId38" Type="http://schemas.openxmlformats.org/officeDocument/2006/relationships/image" Target="../media/image221.png"/><Relationship Id="rId46" Type="http://schemas.openxmlformats.org/officeDocument/2006/relationships/image" Target="../media/image229.png"/><Relationship Id="rId20" Type="http://schemas.openxmlformats.org/officeDocument/2006/relationships/image" Target="../media/image204.png"/><Relationship Id="rId41" Type="http://schemas.openxmlformats.org/officeDocument/2006/relationships/image" Target="../media/image2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5" Type="http://schemas.openxmlformats.org/officeDocument/2006/relationships/image" Target="../media/image199.png"/><Relationship Id="rId23" Type="http://schemas.openxmlformats.org/officeDocument/2006/relationships/image" Target="../media/image207.png"/><Relationship Id="rId28" Type="http://schemas.openxmlformats.org/officeDocument/2006/relationships/image" Target="../media/image56.png"/><Relationship Id="rId36" Type="http://schemas.openxmlformats.org/officeDocument/2006/relationships/image" Target="../media/image219.png"/><Relationship Id="rId49" Type="http://schemas.openxmlformats.org/officeDocument/2006/relationships/image" Target="../media/image232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7.png"/><Relationship Id="rId18" Type="http://schemas.openxmlformats.org/officeDocument/2006/relationships/image" Target="../media/image202.png"/><Relationship Id="rId26" Type="http://schemas.openxmlformats.org/officeDocument/2006/relationships/image" Target="../media/image210.png"/><Relationship Id="rId39" Type="http://schemas.openxmlformats.org/officeDocument/2006/relationships/image" Target="../media/image222.png"/><Relationship Id="rId21" Type="http://schemas.openxmlformats.org/officeDocument/2006/relationships/image" Target="../media/image205.png"/><Relationship Id="rId34" Type="http://schemas.openxmlformats.org/officeDocument/2006/relationships/image" Target="../media/image217.png"/><Relationship Id="rId42" Type="http://schemas.openxmlformats.org/officeDocument/2006/relationships/image" Target="../media/image225.png"/><Relationship Id="rId47" Type="http://schemas.openxmlformats.org/officeDocument/2006/relationships/image" Target="../media/image230.png"/><Relationship Id="rId50" Type="http://schemas.openxmlformats.org/officeDocument/2006/relationships/image" Target="../media/image233.png"/><Relationship Id="rId7" Type="http://schemas.openxmlformats.org/officeDocument/2006/relationships/image" Target="../media/image191.png"/><Relationship Id="rId2" Type="http://schemas.openxmlformats.org/officeDocument/2006/relationships/image" Target="../media/image186.png"/><Relationship Id="rId16" Type="http://schemas.openxmlformats.org/officeDocument/2006/relationships/image" Target="../media/image200.png"/><Relationship Id="rId29" Type="http://schemas.openxmlformats.org/officeDocument/2006/relationships/image" Target="../media/image212.png"/><Relationship Id="rId11" Type="http://schemas.openxmlformats.org/officeDocument/2006/relationships/image" Target="../media/image195.png"/><Relationship Id="rId24" Type="http://schemas.openxmlformats.org/officeDocument/2006/relationships/image" Target="../media/image208.png"/><Relationship Id="rId32" Type="http://schemas.openxmlformats.org/officeDocument/2006/relationships/image" Target="../media/image215.png"/><Relationship Id="rId37" Type="http://schemas.openxmlformats.org/officeDocument/2006/relationships/image" Target="../media/image220.png"/><Relationship Id="rId40" Type="http://schemas.openxmlformats.org/officeDocument/2006/relationships/image" Target="../media/image223.png"/><Relationship Id="rId45" Type="http://schemas.openxmlformats.org/officeDocument/2006/relationships/image" Target="../media/image228.png"/><Relationship Id="rId53" Type="http://schemas.openxmlformats.org/officeDocument/2006/relationships/image" Target="../media/image236.png"/><Relationship Id="rId5" Type="http://schemas.openxmlformats.org/officeDocument/2006/relationships/image" Target="../media/image189.png"/><Relationship Id="rId10" Type="http://schemas.openxmlformats.org/officeDocument/2006/relationships/image" Target="../media/image194.png"/><Relationship Id="rId19" Type="http://schemas.openxmlformats.org/officeDocument/2006/relationships/image" Target="../media/image203.png"/><Relationship Id="rId31" Type="http://schemas.openxmlformats.org/officeDocument/2006/relationships/image" Target="../media/image214.png"/><Relationship Id="rId44" Type="http://schemas.openxmlformats.org/officeDocument/2006/relationships/image" Target="../media/image227.png"/><Relationship Id="rId52" Type="http://schemas.openxmlformats.org/officeDocument/2006/relationships/image" Target="../media/image235.png"/><Relationship Id="rId4" Type="http://schemas.openxmlformats.org/officeDocument/2006/relationships/image" Target="../media/image188.png"/><Relationship Id="rId9" Type="http://schemas.openxmlformats.org/officeDocument/2006/relationships/image" Target="../media/image193.png"/><Relationship Id="rId14" Type="http://schemas.openxmlformats.org/officeDocument/2006/relationships/image" Target="../media/image198.png"/><Relationship Id="rId22" Type="http://schemas.openxmlformats.org/officeDocument/2006/relationships/image" Target="../media/image206.png"/><Relationship Id="rId27" Type="http://schemas.openxmlformats.org/officeDocument/2006/relationships/image" Target="../media/image211.png"/><Relationship Id="rId30" Type="http://schemas.openxmlformats.org/officeDocument/2006/relationships/image" Target="../media/image213.png"/><Relationship Id="rId35" Type="http://schemas.openxmlformats.org/officeDocument/2006/relationships/image" Target="../media/image218.png"/><Relationship Id="rId43" Type="http://schemas.openxmlformats.org/officeDocument/2006/relationships/image" Target="../media/image226.png"/><Relationship Id="rId48" Type="http://schemas.openxmlformats.org/officeDocument/2006/relationships/image" Target="../media/image231.png"/><Relationship Id="rId8" Type="http://schemas.openxmlformats.org/officeDocument/2006/relationships/image" Target="../media/image192.png"/><Relationship Id="rId51" Type="http://schemas.openxmlformats.org/officeDocument/2006/relationships/image" Target="../media/image234.png"/><Relationship Id="rId3" Type="http://schemas.openxmlformats.org/officeDocument/2006/relationships/image" Target="../media/image187.png"/><Relationship Id="rId12" Type="http://schemas.openxmlformats.org/officeDocument/2006/relationships/image" Target="../media/image196.png"/><Relationship Id="rId17" Type="http://schemas.openxmlformats.org/officeDocument/2006/relationships/image" Target="../media/image201.png"/><Relationship Id="rId25" Type="http://schemas.openxmlformats.org/officeDocument/2006/relationships/image" Target="../media/image209.png"/><Relationship Id="rId33" Type="http://schemas.openxmlformats.org/officeDocument/2006/relationships/image" Target="../media/image216.png"/><Relationship Id="rId38" Type="http://schemas.openxmlformats.org/officeDocument/2006/relationships/image" Target="../media/image221.png"/><Relationship Id="rId46" Type="http://schemas.openxmlformats.org/officeDocument/2006/relationships/image" Target="../media/image229.png"/><Relationship Id="rId20" Type="http://schemas.openxmlformats.org/officeDocument/2006/relationships/image" Target="../media/image204.png"/><Relationship Id="rId41" Type="http://schemas.openxmlformats.org/officeDocument/2006/relationships/image" Target="../media/image2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5" Type="http://schemas.openxmlformats.org/officeDocument/2006/relationships/image" Target="../media/image199.png"/><Relationship Id="rId23" Type="http://schemas.openxmlformats.org/officeDocument/2006/relationships/image" Target="../media/image207.png"/><Relationship Id="rId28" Type="http://schemas.openxmlformats.org/officeDocument/2006/relationships/image" Target="../media/image56.png"/><Relationship Id="rId36" Type="http://schemas.openxmlformats.org/officeDocument/2006/relationships/image" Target="../media/image219.png"/><Relationship Id="rId49" Type="http://schemas.openxmlformats.org/officeDocument/2006/relationships/image" Target="../media/image232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7.png"/><Relationship Id="rId18" Type="http://schemas.openxmlformats.org/officeDocument/2006/relationships/image" Target="../media/image202.png"/><Relationship Id="rId26" Type="http://schemas.openxmlformats.org/officeDocument/2006/relationships/image" Target="../media/image210.png"/><Relationship Id="rId39" Type="http://schemas.openxmlformats.org/officeDocument/2006/relationships/image" Target="../media/image222.png"/><Relationship Id="rId21" Type="http://schemas.openxmlformats.org/officeDocument/2006/relationships/image" Target="../media/image205.png"/><Relationship Id="rId34" Type="http://schemas.openxmlformats.org/officeDocument/2006/relationships/image" Target="../media/image217.png"/><Relationship Id="rId42" Type="http://schemas.openxmlformats.org/officeDocument/2006/relationships/image" Target="../media/image225.png"/><Relationship Id="rId47" Type="http://schemas.openxmlformats.org/officeDocument/2006/relationships/image" Target="../media/image230.png"/><Relationship Id="rId50" Type="http://schemas.openxmlformats.org/officeDocument/2006/relationships/image" Target="../media/image233.png"/><Relationship Id="rId7" Type="http://schemas.openxmlformats.org/officeDocument/2006/relationships/image" Target="../media/image191.png"/><Relationship Id="rId2" Type="http://schemas.openxmlformats.org/officeDocument/2006/relationships/image" Target="../media/image186.png"/><Relationship Id="rId16" Type="http://schemas.openxmlformats.org/officeDocument/2006/relationships/image" Target="../media/image200.png"/><Relationship Id="rId29" Type="http://schemas.openxmlformats.org/officeDocument/2006/relationships/image" Target="../media/image212.png"/><Relationship Id="rId11" Type="http://schemas.openxmlformats.org/officeDocument/2006/relationships/image" Target="../media/image195.png"/><Relationship Id="rId24" Type="http://schemas.openxmlformats.org/officeDocument/2006/relationships/image" Target="../media/image208.png"/><Relationship Id="rId32" Type="http://schemas.openxmlformats.org/officeDocument/2006/relationships/image" Target="../media/image215.png"/><Relationship Id="rId37" Type="http://schemas.openxmlformats.org/officeDocument/2006/relationships/image" Target="../media/image220.png"/><Relationship Id="rId40" Type="http://schemas.openxmlformats.org/officeDocument/2006/relationships/image" Target="../media/image223.png"/><Relationship Id="rId45" Type="http://schemas.openxmlformats.org/officeDocument/2006/relationships/image" Target="../media/image228.png"/><Relationship Id="rId53" Type="http://schemas.openxmlformats.org/officeDocument/2006/relationships/image" Target="../media/image236.png"/><Relationship Id="rId5" Type="http://schemas.openxmlformats.org/officeDocument/2006/relationships/image" Target="../media/image189.png"/><Relationship Id="rId10" Type="http://schemas.openxmlformats.org/officeDocument/2006/relationships/image" Target="../media/image194.png"/><Relationship Id="rId19" Type="http://schemas.openxmlformats.org/officeDocument/2006/relationships/image" Target="../media/image203.png"/><Relationship Id="rId31" Type="http://schemas.openxmlformats.org/officeDocument/2006/relationships/image" Target="../media/image214.png"/><Relationship Id="rId44" Type="http://schemas.openxmlformats.org/officeDocument/2006/relationships/image" Target="../media/image227.png"/><Relationship Id="rId52" Type="http://schemas.openxmlformats.org/officeDocument/2006/relationships/image" Target="../media/image235.png"/><Relationship Id="rId4" Type="http://schemas.openxmlformats.org/officeDocument/2006/relationships/image" Target="../media/image188.png"/><Relationship Id="rId9" Type="http://schemas.openxmlformats.org/officeDocument/2006/relationships/image" Target="../media/image193.png"/><Relationship Id="rId14" Type="http://schemas.openxmlformats.org/officeDocument/2006/relationships/image" Target="../media/image198.png"/><Relationship Id="rId22" Type="http://schemas.openxmlformats.org/officeDocument/2006/relationships/image" Target="../media/image206.png"/><Relationship Id="rId27" Type="http://schemas.openxmlformats.org/officeDocument/2006/relationships/image" Target="../media/image211.png"/><Relationship Id="rId30" Type="http://schemas.openxmlformats.org/officeDocument/2006/relationships/image" Target="../media/image213.png"/><Relationship Id="rId35" Type="http://schemas.openxmlformats.org/officeDocument/2006/relationships/image" Target="../media/image218.png"/><Relationship Id="rId43" Type="http://schemas.openxmlformats.org/officeDocument/2006/relationships/image" Target="../media/image226.png"/><Relationship Id="rId48" Type="http://schemas.openxmlformats.org/officeDocument/2006/relationships/image" Target="../media/image231.png"/><Relationship Id="rId8" Type="http://schemas.openxmlformats.org/officeDocument/2006/relationships/image" Target="../media/image192.png"/><Relationship Id="rId51" Type="http://schemas.openxmlformats.org/officeDocument/2006/relationships/image" Target="../media/image234.png"/><Relationship Id="rId3" Type="http://schemas.openxmlformats.org/officeDocument/2006/relationships/image" Target="../media/image187.png"/><Relationship Id="rId12" Type="http://schemas.openxmlformats.org/officeDocument/2006/relationships/image" Target="../media/image196.png"/><Relationship Id="rId17" Type="http://schemas.openxmlformats.org/officeDocument/2006/relationships/image" Target="../media/image201.png"/><Relationship Id="rId25" Type="http://schemas.openxmlformats.org/officeDocument/2006/relationships/image" Target="../media/image209.png"/><Relationship Id="rId33" Type="http://schemas.openxmlformats.org/officeDocument/2006/relationships/image" Target="../media/image216.png"/><Relationship Id="rId38" Type="http://schemas.openxmlformats.org/officeDocument/2006/relationships/image" Target="../media/image221.png"/><Relationship Id="rId46" Type="http://schemas.openxmlformats.org/officeDocument/2006/relationships/image" Target="../media/image229.png"/><Relationship Id="rId20" Type="http://schemas.openxmlformats.org/officeDocument/2006/relationships/image" Target="../media/image204.png"/><Relationship Id="rId41" Type="http://schemas.openxmlformats.org/officeDocument/2006/relationships/image" Target="../media/image2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5" Type="http://schemas.openxmlformats.org/officeDocument/2006/relationships/image" Target="../media/image199.png"/><Relationship Id="rId23" Type="http://schemas.openxmlformats.org/officeDocument/2006/relationships/image" Target="../media/image207.png"/><Relationship Id="rId28" Type="http://schemas.openxmlformats.org/officeDocument/2006/relationships/image" Target="../media/image56.png"/><Relationship Id="rId36" Type="http://schemas.openxmlformats.org/officeDocument/2006/relationships/image" Target="../media/image219.png"/><Relationship Id="rId49" Type="http://schemas.openxmlformats.org/officeDocument/2006/relationships/image" Target="../media/image23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png"/><Relationship Id="rId3" Type="http://schemas.openxmlformats.org/officeDocument/2006/relationships/image" Target="../media/image238.png"/><Relationship Id="rId7" Type="http://schemas.openxmlformats.org/officeDocument/2006/relationships/image" Target="../media/image242.png"/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5" Type="http://schemas.openxmlformats.org/officeDocument/2006/relationships/image" Target="../media/image240.png"/><Relationship Id="rId4" Type="http://schemas.openxmlformats.org/officeDocument/2006/relationships/image" Target="../media/image239.png"/><Relationship Id="rId9" Type="http://schemas.openxmlformats.org/officeDocument/2006/relationships/image" Target="../media/image24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png"/><Relationship Id="rId13" Type="http://schemas.openxmlformats.org/officeDocument/2006/relationships/image" Target="../media/image256.png"/><Relationship Id="rId18" Type="http://schemas.openxmlformats.org/officeDocument/2006/relationships/image" Target="../media/image261.png"/><Relationship Id="rId26" Type="http://schemas.openxmlformats.org/officeDocument/2006/relationships/image" Target="../media/image269.png"/><Relationship Id="rId3" Type="http://schemas.openxmlformats.org/officeDocument/2006/relationships/image" Target="../media/image246.png"/><Relationship Id="rId21" Type="http://schemas.openxmlformats.org/officeDocument/2006/relationships/image" Target="../media/image264.png"/><Relationship Id="rId7" Type="http://schemas.openxmlformats.org/officeDocument/2006/relationships/image" Target="../media/image250.png"/><Relationship Id="rId12" Type="http://schemas.openxmlformats.org/officeDocument/2006/relationships/image" Target="../media/image255.png"/><Relationship Id="rId17" Type="http://schemas.openxmlformats.org/officeDocument/2006/relationships/image" Target="../media/image260.png"/><Relationship Id="rId25" Type="http://schemas.openxmlformats.org/officeDocument/2006/relationships/image" Target="../media/image268.png"/><Relationship Id="rId2" Type="http://schemas.openxmlformats.org/officeDocument/2006/relationships/image" Target="../media/image245.png"/><Relationship Id="rId16" Type="http://schemas.openxmlformats.org/officeDocument/2006/relationships/image" Target="../media/image259.png"/><Relationship Id="rId20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9.png"/><Relationship Id="rId11" Type="http://schemas.openxmlformats.org/officeDocument/2006/relationships/image" Target="../media/image254.png"/><Relationship Id="rId24" Type="http://schemas.openxmlformats.org/officeDocument/2006/relationships/image" Target="../media/image267.png"/><Relationship Id="rId5" Type="http://schemas.openxmlformats.org/officeDocument/2006/relationships/image" Target="../media/image248.png"/><Relationship Id="rId15" Type="http://schemas.openxmlformats.org/officeDocument/2006/relationships/image" Target="../media/image258.png"/><Relationship Id="rId23" Type="http://schemas.openxmlformats.org/officeDocument/2006/relationships/image" Target="../media/image266.png"/><Relationship Id="rId28" Type="http://schemas.openxmlformats.org/officeDocument/2006/relationships/image" Target="../media/image271.png"/><Relationship Id="rId10" Type="http://schemas.openxmlformats.org/officeDocument/2006/relationships/image" Target="../media/image253.png"/><Relationship Id="rId19" Type="http://schemas.openxmlformats.org/officeDocument/2006/relationships/image" Target="../media/image262.png"/><Relationship Id="rId4" Type="http://schemas.openxmlformats.org/officeDocument/2006/relationships/image" Target="../media/image247.png"/><Relationship Id="rId9" Type="http://schemas.openxmlformats.org/officeDocument/2006/relationships/image" Target="../media/image252.png"/><Relationship Id="rId14" Type="http://schemas.openxmlformats.org/officeDocument/2006/relationships/image" Target="../media/image257.png"/><Relationship Id="rId22" Type="http://schemas.openxmlformats.org/officeDocument/2006/relationships/image" Target="../media/image265.png"/><Relationship Id="rId27" Type="http://schemas.openxmlformats.org/officeDocument/2006/relationships/image" Target="../media/image27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png"/><Relationship Id="rId13" Type="http://schemas.openxmlformats.org/officeDocument/2006/relationships/image" Target="../media/image256.png"/><Relationship Id="rId18" Type="http://schemas.openxmlformats.org/officeDocument/2006/relationships/image" Target="../media/image261.png"/><Relationship Id="rId26" Type="http://schemas.openxmlformats.org/officeDocument/2006/relationships/image" Target="../media/image269.png"/><Relationship Id="rId3" Type="http://schemas.openxmlformats.org/officeDocument/2006/relationships/image" Target="../media/image246.png"/><Relationship Id="rId21" Type="http://schemas.openxmlformats.org/officeDocument/2006/relationships/image" Target="../media/image264.png"/><Relationship Id="rId7" Type="http://schemas.openxmlformats.org/officeDocument/2006/relationships/image" Target="../media/image250.png"/><Relationship Id="rId12" Type="http://schemas.openxmlformats.org/officeDocument/2006/relationships/image" Target="../media/image255.png"/><Relationship Id="rId17" Type="http://schemas.openxmlformats.org/officeDocument/2006/relationships/image" Target="../media/image260.png"/><Relationship Id="rId25" Type="http://schemas.openxmlformats.org/officeDocument/2006/relationships/image" Target="../media/image268.png"/><Relationship Id="rId2" Type="http://schemas.openxmlformats.org/officeDocument/2006/relationships/image" Target="../media/image245.png"/><Relationship Id="rId16" Type="http://schemas.openxmlformats.org/officeDocument/2006/relationships/image" Target="../media/image259.png"/><Relationship Id="rId20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9.png"/><Relationship Id="rId11" Type="http://schemas.openxmlformats.org/officeDocument/2006/relationships/image" Target="../media/image254.png"/><Relationship Id="rId24" Type="http://schemas.openxmlformats.org/officeDocument/2006/relationships/image" Target="../media/image267.png"/><Relationship Id="rId5" Type="http://schemas.openxmlformats.org/officeDocument/2006/relationships/image" Target="../media/image248.png"/><Relationship Id="rId15" Type="http://schemas.openxmlformats.org/officeDocument/2006/relationships/image" Target="../media/image258.png"/><Relationship Id="rId23" Type="http://schemas.openxmlformats.org/officeDocument/2006/relationships/image" Target="../media/image266.png"/><Relationship Id="rId28" Type="http://schemas.openxmlformats.org/officeDocument/2006/relationships/image" Target="../media/image271.png"/><Relationship Id="rId10" Type="http://schemas.openxmlformats.org/officeDocument/2006/relationships/image" Target="../media/image253.png"/><Relationship Id="rId19" Type="http://schemas.openxmlformats.org/officeDocument/2006/relationships/image" Target="../media/image262.png"/><Relationship Id="rId4" Type="http://schemas.openxmlformats.org/officeDocument/2006/relationships/image" Target="../media/image247.png"/><Relationship Id="rId9" Type="http://schemas.openxmlformats.org/officeDocument/2006/relationships/image" Target="../media/image252.png"/><Relationship Id="rId14" Type="http://schemas.openxmlformats.org/officeDocument/2006/relationships/image" Target="../media/image257.png"/><Relationship Id="rId22" Type="http://schemas.openxmlformats.org/officeDocument/2006/relationships/image" Target="../media/image265.png"/><Relationship Id="rId27" Type="http://schemas.openxmlformats.org/officeDocument/2006/relationships/image" Target="../media/image27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png"/><Relationship Id="rId13" Type="http://schemas.openxmlformats.org/officeDocument/2006/relationships/image" Target="../media/image256.png"/><Relationship Id="rId18" Type="http://schemas.openxmlformats.org/officeDocument/2006/relationships/image" Target="../media/image261.png"/><Relationship Id="rId26" Type="http://schemas.openxmlformats.org/officeDocument/2006/relationships/image" Target="../media/image269.png"/><Relationship Id="rId3" Type="http://schemas.openxmlformats.org/officeDocument/2006/relationships/image" Target="../media/image246.png"/><Relationship Id="rId21" Type="http://schemas.openxmlformats.org/officeDocument/2006/relationships/image" Target="../media/image264.png"/><Relationship Id="rId7" Type="http://schemas.openxmlformats.org/officeDocument/2006/relationships/image" Target="../media/image250.png"/><Relationship Id="rId12" Type="http://schemas.openxmlformats.org/officeDocument/2006/relationships/image" Target="../media/image255.png"/><Relationship Id="rId17" Type="http://schemas.openxmlformats.org/officeDocument/2006/relationships/image" Target="../media/image260.png"/><Relationship Id="rId25" Type="http://schemas.openxmlformats.org/officeDocument/2006/relationships/image" Target="../media/image268.png"/><Relationship Id="rId2" Type="http://schemas.openxmlformats.org/officeDocument/2006/relationships/image" Target="../media/image245.png"/><Relationship Id="rId16" Type="http://schemas.openxmlformats.org/officeDocument/2006/relationships/image" Target="../media/image259.png"/><Relationship Id="rId20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9.png"/><Relationship Id="rId11" Type="http://schemas.openxmlformats.org/officeDocument/2006/relationships/image" Target="../media/image254.png"/><Relationship Id="rId24" Type="http://schemas.openxmlformats.org/officeDocument/2006/relationships/image" Target="../media/image267.png"/><Relationship Id="rId5" Type="http://schemas.openxmlformats.org/officeDocument/2006/relationships/image" Target="../media/image248.png"/><Relationship Id="rId15" Type="http://schemas.openxmlformats.org/officeDocument/2006/relationships/image" Target="../media/image258.png"/><Relationship Id="rId23" Type="http://schemas.openxmlformats.org/officeDocument/2006/relationships/image" Target="../media/image266.png"/><Relationship Id="rId28" Type="http://schemas.openxmlformats.org/officeDocument/2006/relationships/image" Target="../media/image271.png"/><Relationship Id="rId10" Type="http://schemas.openxmlformats.org/officeDocument/2006/relationships/image" Target="../media/image253.png"/><Relationship Id="rId19" Type="http://schemas.openxmlformats.org/officeDocument/2006/relationships/image" Target="../media/image262.png"/><Relationship Id="rId4" Type="http://schemas.openxmlformats.org/officeDocument/2006/relationships/image" Target="../media/image247.png"/><Relationship Id="rId9" Type="http://schemas.openxmlformats.org/officeDocument/2006/relationships/image" Target="../media/image252.png"/><Relationship Id="rId14" Type="http://schemas.openxmlformats.org/officeDocument/2006/relationships/image" Target="../media/image257.png"/><Relationship Id="rId22" Type="http://schemas.openxmlformats.org/officeDocument/2006/relationships/image" Target="../media/image265.png"/><Relationship Id="rId27" Type="http://schemas.openxmlformats.org/officeDocument/2006/relationships/image" Target="../media/image27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34" Type="http://schemas.openxmlformats.org/officeDocument/2006/relationships/image" Target="../media/image53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33" Type="http://schemas.openxmlformats.org/officeDocument/2006/relationships/image" Target="../media/image52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32" Type="http://schemas.openxmlformats.org/officeDocument/2006/relationships/image" Target="../media/image51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36" Type="http://schemas.openxmlformats.org/officeDocument/2006/relationships/image" Target="../media/image55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31" Type="http://schemas.openxmlformats.org/officeDocument/2006/relationships/image" Target="../media/image50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Relationship Id="rId35" Type="http://schemas.openxmlformats.org/officeDocument/2006/relationships/image" Target="../media/image54.png"/><Relationship Id="rId8" Type="http://schemas.openxmlformats.org/officeDocument/2006/relationships/image" Target="../media/image2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png"/><Relationship Id="rId13" Type="http://schemas.openxmlformats.org/officeDocument/2006/relationships/image" Target="../media/image256.png"/><Relationship Id="rId18" Type="http://schemas.openxmlformats.org/officeDocument/2006/relationships/image" Target="../media/image261.png"/><Relationship Id="rId26" Type="http://schemas.openxmlformats.org/officeDocument/2006/relationships/image" Target="../media/image269.png"/><Relationship Id="rId3" Type="http://schemas.openxmlformats.org/officeDocument/2006/relationships/image" Target="../media/image246.png"/><Relationship Id="rId21" Type="http://schemas.openxmlformats.org/officeDocument/2006/relationships/image" Target="../media/image264.png"/><Relationship Id="rId7" Type="http://schemas.openxmlformats.org/officeDocument/2006/relationships/image" Target="../media/image250.png"/><Relationship Id="rId12" Type="http://schemas.openxmlformats.org/officeDocument/2006/relationships/image" Target="../media/image255.png"/><Relationship Id="rId17" Type="http://schemas.openxmlformats.org/officeDocument/2006/relationships/image" Target="../media/image260.png"/><Relationship Id="rId25" Type="http://schemas.openxmlformats.org/officeDocument/2006/relationships/image" Target="../media/image268.png"/><Relationship Id="rId2" Type="http://schemas.openxmlformats.org/officeDocument/2006/relationships/image" Target="../media/image245.png"/><Relationship Id="rId16" Type="http://schemas.openxmlformats.org/officeDocument/2006/relationships/image" Target="../media/image259.png"/><Relationship Id="rId20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9.png"/><Relationship Id="rId11" Type="http://schemas.openxmlformats.org/officeDocument/2006/relationships/image" Target="../media/image254.png"/><Relationship Id="rId24" Type="http://schemas.openxmlformats.org/officeDocument/2006/relationships/image" Target="../media/image267.png"/><Relationship Id="rId5" Type="http://schemas.openxmlformats.org/officeDocument/2006/relationships/image" Target="../media/image248.png"/><Relationship Id="rId15" Type="http://schemas.openxmlformats.org/officeDocument/2006/relationships/image" Target="../media/image258.png"/><Relationship Id="rId23" Type="http://schemas.openxmlformats.org/officeDocument/2006/relationships/image" Target="../media/image266.png"/><Relationship Id="rId28" Type="http://schemas.openxmlformats.org/officeDocument/2006/relationships/image" Target="../media/image271.png"/><Relationship Id="rId10" Type="http://schemas.openxmlformats.org/officeDocument/2006/relationships/image" Target="../media/image253.png"/><Relationship Id="rId19" Type="http://schemas.openxmlformats.org/officeDocument/2006/relationships/image" Target="../media/image262.png"/><Relationship Id="rId4" Type="http://schemas.openxmlformats.org/officeDocument/2006/relationships/image" Target="../media/image247.png"/><Relationship Id="rId9" Type="http://schemas.openxmlformats.org/officeDocument/2006/relationships/image" Target="../media/image252.png"/><Relationship Id="rId14" Type="http://schemas.openxmlformats.org/officeDocument/2006/relationships/image" Target="../media/image257.png"/><Relationship Id="rId22" Type="http://schemas.openxmlformats.org/officeDocument/2006/relationships/image" Target="../media/image265.png"/><Relationship Id="rId27" Type="http://schemas.openxmlformats.org/officeDocument/2006/relationships/image" Target="../media/image27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png"/><Relationship Id="rId13" Type="http://schemas.openxmlformats.org/officeDocument/2006/relationships/image" Target="../media/image256.png"/><Relationship Id="rId18" Type="http://schemas.openxmlformats.org/officeDocument/2006/relationships/image" Target="../media/image261.png"/><Relationship Id="rId26" Type="http://schemas.openxmlformats.org/officeDocument/2006/relationships/image" Target="../media/image269.png"/><Relationship Id="rId3" Type="http://schemas.openxmlformats.org/officeDocument/2006/relationships/image" Target="../media/image246.png"/><Relationship Id="rId21" Type="http://schemas.openxmlformats.org/officeDocument/2006/relationships/image" Target="../media/image264.png"/><Relationship Id="rId7" Type="http://schemas.openxmlformats.org/officeDocument/2006/relationships/image" Target="../media/image250.png"/><Relationship Id="rId12" Type="http://schemas.openxmlformats.org/officeDocument/2006/relationships/image" Target="../media/image255.png"/><Relationship Id="rId17" Type="http://schemas.openxmlformats.org/officeDocument/2006/relationships/image" Target="../media/image260.png"/><Relationship Id="rId25" Type="http://schemas.openxmlformats.org/officeDocument/2006/relationships/image" Target="../media/image268.png"/><Relationship Id="rId2" Type="http://schemas.openxmlformats.org/officeDocument/2006/relationships/image" Target="../media/image245.png"/><Relationship Id="rId16" Type="http://schemas.openxmlformats.org/officeDocument/2006/relationships/image" Target="../media/image259.png"/><Relationship Id="rId20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9.png"/><Relationship Id="rId11" Type="http://schemas.openxmlformats.org/officeDocument/2006/relationships/image" Target="../media/image254.png"/><Relationship Id="rId24" Type="http://schemas.openxmlformats.org/officeDocument/2006/relationships/image" Target="../media/image267.png"/><Relationship Id="rId5" Type="http://schemas.openxmlformats.org/officeDocument/2006/relationships/image" Target="../media/image248.png"/><Relationship Id="rId15" Type="http://schemas.openxmlformats.org/officeDocument/2006/relationships/image" Target="../media/image258.png"/><Relationship Id="rId23" Type="http://schemas.openxmlformats.org/officeDocument/2006/relationships/image" Target="../media/image266.png"/><Relationship Id="rId28" Type="http://schemas.openxmlformats.org/officeDocument/2006/relationships/image" Target="../media/image271.png"/><Relationship Id="rId10" Type="http://schemas.openxmlformats.org/officeDocument/2006/relationships/image" Target="../media/image253.png"/><Relationship Id="rId19" Type="http://schemas.openxmlformats.org/officeDocument/2006/relationships/image" Target="../media/image262.png"/><Relationship Id="rId4" Type="http://schemas.openxmlformats.org/officeDocument/2006/relationships/image" Target="../media/image247.png"/><Relationship Id="rId9" Type="http://schemas.openxmlformats.org/officeDocument/2006/relationships/image" Target="../media/image252.png"/><Relationship Id="rId14" Type="http://schemas.openxmlformats.org/officeDocument/2006/relationships/image" Target="../media/image257.png"/><Relationship Id="rId22" Type="http://schemas.openxmlformats.org/officeDocument/2006/relationships/image" Target="../media/image265.png"/><Relationship Id="rId27" Type="http://schemas.openxmlformats.org/officeDocument/2006/relationships/image" Target="../media/image27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285.png"/><Relationship Id="rId18" Type="http://schemas.openxmlformats.org/officeDocument/2006/relationships/image" Target="../media/image289.png"/><Relationship Id="rId26" Type="http://schemas.openxmlformats.org/officeDocument/2006/relationships/image" Target="../media/image297.png"/><Relationship Id="rId3" Type="http://schemas.openxmlformats.org/officeDocument/2006/relationships/image" Target="../media/image275.png"/><Relationship Id="rId21" Type="http://schemas.openxmlformats.org/officeDocument/2006/relationships/image" Target="../media/image292.png"/><Relationship Id="rId7" Type="http://schemas.openxmlformats.org/officeDocument/2006/relationships/image" Target="../media/image279.png"/><Relationship Id="rId12" Type="http://schemas.openxmlformats.org/officeDocument/2006/relationships/image" Target="../media/image284.png"/><Relationship Id="rId17" Type="http://schemas.openxmlformats.org/officeDocument/2006/relationships/image" Target="../media/image288.png"/><Relationship Id="rId25" Type="http://schemas.openxmlformats.org/officeDocument/2006/relationships/image" Target="../media/image296.png"/><Relationship Id="rId2" Type="http://schemas.openxmlformats.org/officeDocument/2006/relationships/image" Target="../media/image274.png"/><Relationship Id="rId16" Type="http://schemas.openxmlformats.org/officeDocument/2006/relationships/image" Target="../media/image287.png"/><Relationship Id="rId20" Type="http://schemas.openxmlformats.org/officeDocument/2006/relationships/image" Target="../media/image291.png"/><Relationship Id="rId29" Type="http://schemas.openxmlformats.org/officeDocument/2006/relationships/image" Target="../media/image30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8.png"/><Relationship Id="rId11" Type="http://schemas.openxmlformats.org/officeDocument/2006/relationships/image" Target="../media/image283.png"/><Relationship Id="rId24" Type="http://schemas.openxmlformats.org/officeDocument/2006/relationships/image" Target="../media/image295.png"/><Relationship Id="rId5" Type="http://schemas.openxmlformats.org/officeDocument/2006/relationships/image" Target="../media/image277.png"/><Relationship Id="rId15" Type="http://schemas.openxmlformats.org/officeDocument/2006/relationships/image" Target="../media/image286.png"/><Relationship Id="rId23" Type="http://schemas.openxmlformats.org/officeDocument/2006/relationships/image" Target="../media/image294.png"/><Relationship Id="rId28" Type="http://schemas.openxmlformats.org/officeDocument/2006/relationships/image" Target="../media/image299.png"/><Relationship Id="rId10" Type="http://schemas.openxmlformats.org/officeDocument/2006/relationships/image" Target="../media/image282.png"/><Relationship Id="rId19" Type="http://schemas.openxmlformats.org/officeDocument/2006/relationships/image" Target="../media/image290.png"/><Relationship Id="rId4" Type="http://schemas.openxmlformats.org/officeDocument/2006/relationships/image" Target="../media/image276.png"/><Relationship Id="rId9" Type="http://schemas.openxmlformats.org/officeDocument/2006/relationships/image" Target="../media/image281.png"/><Relationship Id="rId14" Type="http://schemas.openxmlformats.org/officeDocument/2006/relationships/image" Target="../media/image238.png"/><Relationship Id="rId22" Type="http://schemas.openxmlformats.org/officeDocument/2006/relationships/image" Target="../media/image293.png"/><Relationship Id="rId27" Type="http://schemas.openxmlformats.org/officeDocument/2006/relationships/image" Target="../media/image29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jpg"/><Relationship Id="rId2" Type="http://schemas.openxmlformats.org/officeDocument/2006/relationships/image" Target="../media/image30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5.jpg"/><Relationship Id="rId4" Type="http://schemas.openxmlformats.org/officeDocument/2006/relationships/image" Target="../media/image30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jpg"/><Relationship Id="rId2" Type="http://schemas.openxmlformats.org/officeDocument/2006/relationships/image" Target="../media/image30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2.jpg"/><Relationship Id="rId2" Type="http://schemas.openxmlformats.org/officeDocument/2006/relationships/image" Target="../media/image30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7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7.jpg"/><Relationship Id="rId2" Type="http://schemas.openxmlformats.org/officeDocument/2006/relationships/image" Target="../media/image30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0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7.jpg"/><Relationship Id="rId2" Type="http://schemas.openxmlformats.org/officeDocument/2006/relationships/image" Target="../media/image30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1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7.jpg"/><Relationship Id="rId2" Type="http://schemas.openxmlformats.org/officeDocument/2006/relationships/image" Target="../media/image30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2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7.jpg"/><Relationship Id="rId2" Type="http://schemas.openxmlformats.org/officeDocument/2006/relationships/image" Target="../media/image30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3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7.jpg"/><Relationship Id="rId2" Type="http://schemas.openxmlformats.org/officeDocument/2006/relationships/image" Target="../media/image30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5.jpg"/><Relationship Id="rId2" Type="http://schemas.openxmlformats.org/officeDocument/2006/relationships/image" Target="../media/image30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6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5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image" Target="../media/image56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3.png"/><Relationship Id="rId5" Type="http://schemas.openxmlformats.org/officeDocument/2006/relationships/image" Target="../media/image58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6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jpg"/><Relationship Id="rId2" Type="http://schemas.openxmlformats.org/officeDocument/2006/relationships/image" Target="../media/image30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8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2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5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12" Type="http://schemas.openxmlformats.org/officeDocument/2006/relationships/image" Target="../media/image64.png"/><Relationship Id="rId17" Type="http://schemas.openxmlformats.org/officeDocument/2006/relationships/image" Target="../media/image71.png"/><Relationship Id="rId2" Type="http://schemas.openxmlformats.org/officeDocument/2006/relationships/image" Target="../media/image56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3.png"/><Relationship Id="rId5" Type="http://schemas.openxmlformats.org/officeDocument/2006/relationships/image" Target="../media/image70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6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4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png"/><Relationship Id="rId7" Type="http://schemas.openxmlformats.org/officeDocument/2006/relationships/image" Target="../media/image330.png"/><Relationship Id="rId2" Type="http://schemas.openxmlformats.org/officeDocument/2006/relationships/image" Target="../media/image3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9.png"/><Relationship Id="rId5" Type="http://schemas.openxmlformats.org/officeDocument/2006/relationships/image" Target="../media/image328.png"/><Relationship Id="rId4" Type="http://schemas.openxmlformats.org/officeDocument/2006/relationships/image" Target="../media/image327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7.png"/><Relationship Id="rId3" Type="http://schemas.openxmlformats.org/officeDocument/2006/relationships/image" Target="../media/image332.png"/><Relationship Id="rId7" Type="http://schemas.openxmlformats.org/officeDocument/2006/relationships/image" Target="../media/image336.png"/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5.png"/><Relationship Id="rId5" Type="http://schemas.openxmlformats.org/officeDocument/2006/relationships/image" Target="../media/image334.png"/><Relationship Id="rId4" Type="http://schemas.openxmlformats.org/officeDocument/2006/relationships/image" Target="../media/image33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9.png"/><Relationship Id="rId2" Type="http://schemas.openxmlformats.org/officeDocument/2006/relationships/image" Target="../media/image338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1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3.jpg"/><Relationship Id="rId7" Type="http://schemas.openxmlformats.org/officeDocument/2006/relationships/image" Target="../media/image347.jpg"/><Relationship Id="rId2" Type="http://schemas.openxmlformats.org/officeDocument/2006/relationships/image" Target="../media/image34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6.jpg"/><Relationship Id="rId5" Type="http://schemas.openxmlformats.org/officeDocument/2006/relationships/image" Target="../media/image345.jpg"/><Relationship Id="rId4" Type="http://schemas.openxmlformats.org/officeDocument/2006/relationships/image" Target="../media/image344.jp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5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12" Type="http://schemas.openxmlformats.org/officeDocument/2006/relationships/image" Target="../media/image64.png"/><Relationship Id="rId17" Type="http://schemas.openxmlformats.org/officeDocument/2006/relationships/image" Target="../media/image71.png"/><Relationship Id="rId2" Type="http://schemas.openxmlformats.org/officeDocument/2006/relationships/image" Target="../media/image56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3.png"/><Relationship Id="rId5" Type="http://schemas.openxmlformats.org/officeDocument/2006/relationships/image" Target="../media/image70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6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5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12" Type="http://schemas.openxmlformats.org/officeDocument/2006/relationships/image" Target="../media/image64.png"/><Relationship Id="rId17" Type="http://schemas.openxmlformats.org/officeDocument/2006/relationships/image" Target="../media/image71.png"/><Relationship Id="rId2" Type="http://schemas.openxmlformats.org/officeDocument/2006/relationships/image" Target="../media/image56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3.png"/><Relationship Id="rId5" Type="http://schemas.openxmlformats.org/officeDocument/2006/relationships/image" Target="../media/image70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5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12" Type="http://schemas.openxmlformats.org/officeDocument/2006/relationships/image" Target="../media/image64.png"/><Relationship Id="rId17" Type="http://schemas.openxmlformats.org/officeDocument/2006/relationships/image" Target="../media/image71.png"/><Relationship Id="rId2" Type="http://schemas.openxmlformats.org/officeDocument/2006/relationships/image" Target="../media/image56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3.png"/><Relationship Id="rId5" Type="http://schemas.openxmlformats.org/officeDocument/2006/relationships/image" Target="../media/image70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377190"/>
            <a:ext cx="2463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动态规划</a:t>
            </a:r>
          </a:p>
        </p:txBody>
      </p:sp>
      <p:sp>
        <p:nvSpPr>
          <p:cNvPr id="3" name="object 3"/>
          <p:cNvSpPr/>
          <p:nvPr/>
        </p:nvSpPr>
        <p:spPr>
          <a:xfrm>
            <a:off x="1735835" y="2208276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>
                <a:moveTo>
                  <a:pt x="0" y="0"/>
                </a:moveTo>
                <a:lnTo>
                  <a:pt x="213360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244345"/>
            <a:ext cx="8376920" cy="430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3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  <a:tab pos="3138805" algn="l"/>
              </a:tabLst>
            </a:pPr>
            <a:r>
              <a:rPr sz="2400" spc="50" dirty="0">
                <a:latin typeface="微软雅黑"/>
                <a:cs typeface="微软雅黑"/>
              </a:rPr>
              <a:t>动态规划</a:t>
            </a:r>
            <a:r>
              <a:rPr sz="2400" spc="60" dirty="0">
                <a:latin typeface="微软雅黑"/>
                <a:cs typeface="微软雅黑"/>
              </a:rPr>
              <a:t>（</a:t>
            </a:r>
            <a:r>
              <a:rPr sz="2400" spc="-5" dirty="0">
                <a:latin typeface="Arial"/>
                <a:cs typeface="Arial"/>
              </a:rPr>
              <a:t>dyna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ic</a:t>
            </a:r>
            <a:r>
              <a:rPr sz="2400" dirty="0">
                <a:latin typeface="Arial"/>
                <a:cs typeface="Arial"/>
              </a:rPr>
              <a:t>	p</a:t>
            </a:r>
            <a:r>
              <a:rPr sz="2400" spc="-5" dirty="0">
                <a:latin typeface="Arial"/>
                <a:cs typeface="Arial"/>
              </a:rPr>
              <a:t>rogrammi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45" dirty="0">
                <a:latin typeface="Arial"/>
                <a:cs typeface="Arial"/>
              </a:rPr>
              <a:t>g</a:t>
            </a:r>
            <a:r>
              <a:rPr sz="2400" spc="45" dirty="0">
                <a:latin typeface="微软雅黑"/>
                <a:cs typeface="微软雅黑"/>
              </a:rPr>
              <a:t>）</a:t>
            </a:r>
            <a:r>
              <a:rPr sz="2400" spc="55" dirty="0">
                <a:latin typeface="微软雅黑"/>
                <a:cs typeface="微软雅黑"/>
              </a:rPr>
              <a:t>是</a:t>
            </a:r>
            <a:r>
              <a:rPr sz="2400" spc="45" dirty="0">
                <a:latin typeface="微软雅黑"/>
                <a:cs typeface="微软雅黑"/>
              </a:rPr>
              <a:t>一</a:t>
            </a:r>
            <a:r>
              <a:rPr sz="2400" spc="55" dirty="0">
                <a:latin typeface="微软雅黑"/>
                <a:cs typeface="微软雅黑"/>
              </a:rPr>
              <a:t>种</a:t>
            </a:r>
            <a:r>
              <a:rPr sz="2400" spc="45" dirty="0">
                <a:latin typeface="微软雅黑"/>
                <a:cs typeface="微软雅黑"/>
              </a:rPr>
              <a:t>算法设</a:t>
            </a:r>
            <a:r>
              <a:rPr sz="2400" spc="55" dirty="0">
                <a:latin typeface="微软雅黑"/>
                <a:cs typeface="微软雅黑"/>
              </a:rPr>
              <a:t>计技</a:t>
            </a:r>
            <a:r>
              <a:rPr sz="2400" spc="70" dirty="0">
                <a:latin typeface="微软雅黑"/>
                <a:cs typeface="微软雅黑"/>
              </a:rPr>
              <a:t>术</a:t>
            </a:r>
            <a:r>
              <a:rPr sz="2400" dirty="0">
                <a:latin typeface="微软雅黑"/>
                <a:cs typeface="微软雅黑"/>
              </a:rPr>
              <a:t>， 是一</a:t>
            </a:r>
            <a:r>
              <a:rPr sz="2400" spc="-5" dirty="0">
                <a:latin typeface="微软雅黑"/>
                <a:cs typeface="微软雅黑"/>
              </a:rPr>
              <a:t>种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多阶段决策过程</a:t>
            </a:r>
            <a:r>
              <a:rPr sz="2400" dirty="0">
                <a:latin typeface="微软雅黑"/>
                <a:cs typeface="微软雅黑"/>
              </a:rPr>
              <a:t>最优的通用方法。</a:t>
            </a:r>
            <a:endParaRPr sz="2400">
              <a:latin typeface="微软雅黑"/>
              <a:cs typeface="微软雅黑"/>
            </a:endParaRPr>
          </a:p>
          <a:p>
            <a:pPr marL="285115" marR="312420" indent="-273050">
              <a:lnSpc>
                <a:spcPct val="130000"/>
              </a:lnSpc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2400" spc="45" dirty="0">
                <a:latin typeface="微软雅黑"/>
                <a:cs typeface="微软雅黑"/>
              </a:rPr>
              <a:t>如果问题</a:t>
            </a:r>
            <a:r>
              <a:rPr sz="2400" spc="60" dirty="0">
                <a:latin typeface="微软雅黑"/>
                <a:cs typeface="微软雅黑"/>
              </a:rPr>
              <a:t>是</a:t>
            </a:r>
            <a:r>
              <a:rPr sz="2400" spc="45" dirty="0">
                <a:latin typeface="微软雅黑"/>
                <a:cs typeface="微软雅黑"/>
              </a:rPr>
              <a:t>由交叠的</a:t>
            </a:r>
            <a:r>
              <a:rPr sz="2400" spc="60" dirty="0">
                <a:latin typeface="微软雅黑"/>
                <a:cs typeface="微软雅黑"/>
              </a:rPr>
              <a:t>子</a:t>
            </a:r>
            <a:r>
              <a:rPr sz="2400" spc="45" dirty="0">
                <a:latin typeface="微软雅黑"/>
                <a:cs typeface="微软雅黑"/>
              </a:rPr>
              <a:t>问题所构</a:t>
            </a:r>
            <a:r>
              <a:rPr sz="2400" spc="60" dirty="0">
                <a:latin typeface="微软雅黑"/>
                <a:cs typeface="微软雅黑"/>
              </a:rPr>
              <a:t>成</a:t>
            </a:r>
            <a:r>
              <a:rPr sz="2400" spc="55" dirty="0">
                <a:latin typeface="微软雅黑"/>
                <a:cs typeface="微软雅黑"/>
              </a:rPr>
              <a:t>的</a:t>
            </a:r>
            <a:r>
              <a:rPr sz="2400" spc="45" dirty="0">
                <a:latin typeface="微软雅黑"/>
                <a:cs typeface="微软雅黑"/>
              </a:rPr>
              <a:t>，就可</a:t>
            </a:r>
            <a:r>
              <a:rPr sz="2400" spc="55" dirty="0">
                <a:latin typeface="微软雅黑"/>
                <a:cs typeface="微软雅黑"/>
              </a:rPr>
              <a:t>以</a:t>
            </a:r>
            <a:r>
              <a:rPr sz="2400" spc="45" dirty="0">
                <a:latin typeface="微软雅黑"/>
                <a:cs typeface="微软雅黑"/>
              </a:rPr>
              <a:t>用动态规</a:t>
            </a:r>
            <a:r>
              <a:rPr sz="2400" dirty="0">
                <a:latin typeface="微软雅黑"/>
                <a:cs typeface="微软雅黑"/>
              </a:rPr>
              <a:t>划 技</a:t>
            </a:r>
            <a:r>
              <a:rPr sz="2400" spc="-5" dirty="0">
                <a:latin typeface="微软雅黑"/>
                <a:cs typeface="微软雅黑"/>
              </a:rPr>
              <a:t>术</a:t>
            </a:r>
            <a:r>
              <a:rPr sz="2400" dirty="0"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  <a:p>
            <a:pPr marL="652780" marR="306705" lvl="1" indent="-247015">
              <a:lnSpc>
                <a:spcPts val="3750"/>
              </a:lnSpc>
              <a:spcBef>
                <a:spcPts val="26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30" dirty="0">
                <a:latin typeface="微软雅黑"/>
                <a:cs typeface="微软雅黑"/>
              </a:rPr>
              <a:t>这样</a:t>
            </a:r>
            <a:r>
              <a:rPr sz="2400" spc="20" dirty="0">
                <a:latin typeface="微软雅黑"/>
                <a:cs typeface="微软雅黑"/>
              </a:rPr>
              <a:t>的</a:t>
            </a:r>
            <a:r>
              <a:rPr sz="2400" spc="30" dirty="0">
                <a:latin typeface="微软雅黑"/>
                <a:cs typeface="微软雅黑"/>
              </a:rPr>
              <a:t>子</a:t>
            </a:r>
            <a:r>
              <a:rPr sz="2400" spc="20" dirty="0">
                <a:latin typeface="微软雅黑"/>
                <a:cs typeface="微软雅黑"/>
              </a:rPr>
              <a:t>问</a:t>
            </a:r>
            <a:r>
              <a:rPr sz="2400" spc="30" dirty="0">
                <a:latin typeface="微软雅黑"/>
                <a:cs typeface="微软雅黑"/>
              </a:rPr>
              <a:t>题出</a:t>
            </a:r>
            <a:r>
              <a:rPr sz="2400" spc="20" dirty="0">
                <a:latin typeface="微软雅黑"/>
                <a:cs typeface="微软雅黑"/>
              </a:rPr>
              <a:t>现</a:t>
            </a:r>
            <a:r>
              <a:rPr sz="2400" spc="30" dirty="0">
                <a:latin typeface="微软雅黑"/>
                <a:cs typeface="微软雅黑"/>
              </a:rPr>
              <a:t>在</a:t>
            </a:r>
            <a:r>
              <a:rPr sz="2400" spc="20" dirty="0">
                <a:latin typeface="微软雅黑"/>
                <a:cs typeface="微软雅黑"/>
              </a:rPr>
              <a:t>对</a:t>
            </a:r>
            <a:r>
              <a:rPr sz="2400" spc="30" dirty="0">
                <a:latin typeface="微软雅黑"/>
                <a:cs typeface="微软雅黑"/>
              </a:rPr>
              <a:t>给定</a:t>
            </a:r>
            <a:r>
              <a:rPr sz="2400" spc="20" dirty="0">
                <a:latin typeface="微软雅黑"/>
                <a:cs typeface="微软雅黑"/>
              </a:rPr>
              <a:t>问</a:t>
            </a:r>
            <a:r>
              <a:rPr sz="2400" spc="30" dirty="0">
                <a:latin typeface="微软雅黑"/>
                <a:cs typeface="微软雅黑"/>
              </a:rPr>
              <a:t>题</a:t>
            </a:r>
            <a:r>
              <a:rPr sz="2400" spc="20" dirty="0">
                <a:latin typeface="微软雅黑"/>
                <a:cs typeface="微软雅黑"/>
              </a:rPr>
              <a:t>求</a:t>
            </a:r>
            <a:r>
              <a:rPr sz="2400" spc="30" dirty="0">
                <a:latin typeface="微软雅黑"/>
                <a:cs typeface="微软雅黑"/>
              </a:rPr>
              <a:t>解的</a:t>
            </a:r>
            <a:r>
              <a:rPr sz="2400" spc="20" dirty="0">
                <a:latin typeface="微软雅黑"/>
                <a:cs typeface="微软雅黑"/>
              </a:rPr>
              <a:t>递</a:t>
            </a:r>
            <a:r>
              <a:rPr sz="2400" spc="30" dirty="0">
                <a:latin typeface="微软雅黑"/>
                <a:cs typeface="微软雅黑"/>
              </a:rPr>
              <a:t>推</a:t>
            </a:r>
            <a:r>
              <a:rPr sz="2400" spc="20" dirty="0">
                <a:latin typeface="微软雅黑"/>
                <a:cs typeface="微软雅黑"/>
              </a:rPr>
              <a:t>关</a:t>
            </a:r>
            <a:r>
              <a:rPr sz="2400" spc="30" dirty="0">
                <a:latin typeface="微软雅黑"/>
                <a:cs typeface="微软雅黑"/>
              </a:rPr>
              <a:t>系</a:t>
            </a:r>
            <a:r>
              <a:rPr sz="2400" spc="90" dirty="0">
                <a:latin typeface="微软雅黑"/>
                <a:cs typeface="微软雅黑"/>
              </a:rPr>
              <a:t>中</a:t>
            </a:r>
            <a:r>
              <a:rPr sz="2400" spc="35" dirty="0">
                <a:latin typeface="微软雅黑"/>
                <a:cs typeface="微软雅黑"/>
              </a:rPr>
              <a:t>，</a:t>
            </a:r>
            <a:r>
              <a:rPr sz="2400" dirty="0">
                <a:latin typeface="微软雅黑"/>
                <a:cs typeface="微软雅黑"/>
              </a:rPr>
              <a:t>这 个递推关系中包含了相同类型的更小子问题的解</a:t>
            </a:r>
            <a:endParaRPr sz="2400">
              <a:latin typeface="微软雅黑"/>
              <a:cs typeface="微软雅黑"/>
            </a:endParaRPr>
          </a:p>
          <a:p>
            <a:pPr marL="285115" indent="-273050">
              <a:lnSpc>
                <a:spcPct val="100000"/>
              </a:lnSpc>
              <a:spcBef>
                <a:spcPts val="59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2400" spc="45" dirty="0">
                <a:latin typeface="微软雅黑"/>
                <a:cs typeface="微软雅黑"/>
              </a:rPr>
              <a:t>思想：与</a:t>
            </a:r>
            <a:r>
              <a:rPr sz="2400" spc="60" dirty="0">
                <a:latin typeface="微软雅黑"/>
                <a:cs typeface="微软雅黑"/>
              </a:rPr>
              <a:t>其</a:t>
            </a:r>
            <a:r>
              <a:rPr sz="2400" spc="45" dirty="0">
                <a:latin typeface="微软雅黑"/>
                <a:cs typeface="微软雅黑"/>
              </a:rPr>
              <a:t>对交叠的</a:t>
            </a:r>
            <a:r>
              <a:rPr sz="2400" spc="60" dirty="0">
                <a:latin typeface="微软雅黑"/>
                <a:cs typeface="微软雅黑"/>
              </a:rPr>
              <a:t>子</a:t>
            </a:r>
            <a:r>
              <a:rPr sz="2400" spc="45" dirty="0">
                <a:latin typeface="微软雅黑"/>
                <a:cs typeface="微软雅黑"/>
              </a:rPr>
              <a:t>问题一次</a:t>
            </a:r>
            <a:r>
              <a:rPr sz="2400" spc="60" dirty="0">
                <a:latin typeface="微软雅黑"/>
                <a:cs typeface="微软雅黑"/>
              </a:rPr>
              <a:t>又</a:t>
            </a:r>
            <a:r>
              <a:rPr sz="2400" spc="45" dirty="0">
                <a:latin typeface="微软雅黑"/>
                <a:cs typeface="微软雅黑"/>
              </a:rPr>
              <a:t>一次的求</a:t>
            </a:r>
            <a:r>
              <a:rPr sz="2400" spc="70" dirty="0">
                <a:latin typeface="微软雅黑"/>
                <a:cs typeface="微软雅黑"/>
              </a:rPr>
              <a:t>解</a:t>
            </a:r>
            <a:r>
              <a:rPr sz="2400" spc="45" dirty="0">
                <a:latin typeface="微软雅黑"/>
                <a:cs typeface="微软雅黑"/>
              </a:rPr>
              <a:t>，不如对每</a:t>
            </a:r>
            <a:endParaRPr sz="2400">
              <a:latin typeface="微软雅黑"/>
              <a:cs typeface="微软雅黑"/>
            </a:endParaRPr>
          </a:p>
          <a:p>
            <a:pPr marL="285115">
              <a:lnSpc>
                <a:spcPct val="100000"/>
              </a:lnSpc>
              <a:spcBef>
                <a:spcPts val="865"/>
              </a:spcBef>
            </a:pPr>
            <a:r>
              <a:rPr sz="2400" spc="45" dirty="0">
                <a:latin typeface="微软雅黑"/>
                <a:cs typeface="微软雅黑"/>
              </a:rPr>
              <a:t>个较小的</a:t>
            </a:r>
            <a:r>
              <a:rPr sz="2400" spc="55" dirty="0">
                <a:latin typeface="微软雅黑"/>
                <a:cs typeface="微软雅黑"/>
              </a:rPr>
              <a:t>子</a:t>
            </a:r>
            <a:r>
              <a:rPr sz="2400" spc="45" dirty="0">
                <a:latin typeface="微软雅黑"/>
                <a:cs typeface="微软雅黑"/>
              </a:rPr>
              <a:t>问题</a:t>
            </a:r>
            <a:r>
              <a:rPr sz="2400" b="1" u="heavy" spc="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只求</a:t>
            </a:r>
            <a:r>
              <a:rPr sz="2400" b="1" u="heavy" spc="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解</a:t>
            </a:r>
            <a:r>
              <a:rPr sz="2400" b="1" u="heavy" spc="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一</a:t>
            </a:r>
            <a:r>
              <a:rPr sz="2400" b="1" u="heavy" spc="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次</a:t>
            </a:r>
            <a:r>
              <a:rPr sz="2400" spc="45" dirty="0">
                <a:latin typeface="微软雅黑"/>
                <a:cs typeface="微软雅黑"/>
              </a:rPr>
              <a:t>并把</a:t>
            </a:r>
            <a:r>
              <a:rPr sz="2400" spc="55" dirty="0">
                <a:latin typeface="微软雅黑"/>
                <a:cs typeface="微软雅黑"/>
              </a:rPr>
              <a:t>结</a:t>
            </a:r>
            <a:r>
              <a:rPr sz="2400" spc="45" dirty="0">
                <a:latin typeface="微软雅黑"/>
                <a:cs typeface="微软雅黑"/>
              </a:rPr>
              <a:t>果记录在</a:t>
            </a:r>
            <a:r>
              <a:rPr sz="2400" spc="55" dirty="0">
                <a:latin typeface="微软雅黑"/>
                <a:cs typeface="微软雅黑"/>
              </a:rPr>
              <a:t>表</a:t>
            </a:r>
            <a:r>
              <a:rPr sz="2400" spc="50" dirty="0">
                <a:latin typeface="微软雅黑"/>
                <a:cs typeface="微软雅黑"/>
              </a:rPr>
              <a:t>中</a:t>
            </a:r>
            <a:r>
              <a:rPr sz="2400" spc="45" dirty="0">
                <a:latin typeface="微软雅黑"/>
                <a:cs typeface="微软雅黑"/>
              </a:rPr>
              <a:t>。这样就</a:t>
            </a:r>
            <a:endParaRPr sz="2400">
              <a:latin typeface="微软雅黑"/>
              <a:cs typeface="微软雅黑"/>
            </a:endParaRPr>
          </a:p>
          <a:p>
            <a:pPr marL="285115">
              <a:lnSpc>
                <a:spcPct val="100000"/>
              </a:lnSpc>
              <a:spcBef>
                <a:spcPts val="865"/>
              </a:spcBef>
            </a:pPr>
            <a:r>
              <a:rPr sz="2400" dirty="0">
                <a:latin typeface="微软雅黑"/>
                <a:cs typeface="微软雅黑"/>
              </a:rPr>
              <a:t>可以从表中得出原始问题的</a:t>
            </a:r>
            <a:r>
              <a:rPr sz="2400" spc="-25" dirty="0">
                <a:latin typeface="微软雅黑"/>
                <a:cs typeface="微软雅黑"/>
              </a:rPr>
              <a:t>解</a:t>
            </a:r>
            <a:r>
              <a:rPr sz="2400" dirty="0"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377190"/>
            <a:ext cx="4528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8.</a:t>
            </a:r>
            <a:r>
              <a:rPr spc="-20" dirty="0">
                <a:latin typeface="Arial"/>
                <a:cs typeface="Arial"/>
              </a:rPr>
              <a:t>1</a:t>
            </a:r>
            <a:r>
              <a:rPr dirty="0"/>
              <a:t>三个基本例子</a:t>
            </a:r>
          </a:p>
        </p:txBody>
      </p:sp>
      <p:sp>
        <p:nvSpPr>
          <p:cNvPr id="3" name="object 3"/>
          <p:cNvSpPr/>
          <p:nvPr/>
        </p:nvSpPr>
        <p:spPr>
          <a:xfrm>
            <a:off x="457962" y="1270253"/>
            <a:ext cx="8229600" cy="4695825"/>
          </a:xfrm>
          <a:custGeom>
            <a:avLst/>
            <a:gdLst/>
            <a:ahLst/>
            <a:cxnLst/>
            <a:rect l="l" t="t" r="r" b="b"/>
            <a:pathLst>
              <a:path w="8229600" h="4695825">
                <a:moveTo>
                  <a:pt x="0" y="4695444"/>
                </a:moveTo>
                <a:lnTo>
                  <a:pt x="8229600" y="4695444"/>
                </a:lnTo>
                <a:lnTo>
                  <a:pt x="8229600" y="0"/>
                </a:lnTo>
                <a:lnTo>
                  <a:pt x="0" y="0"/>
                </a:lnTo>
                <a:lnTo>
                  <a:pt x="0" y="46954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962" y="1270253"/>
            <a:ext cx="8229600" cy="4695825"/>
          </a:xfrm>
          <a:custGeom>
            <a:avLst/>
            <a:gdLst/>
            <a:ahLst/>
            <a:cxnLst/>
            <a:rect l="l" t="t" r="r" b="b"/>
            <a:pathLst>
              <a:path w="8229600" h="4695825">
                <a:moveTo>
                  <a:pt x="0" y="4695444"/>
                </a:moveTo>
                <a:lnTo>
                  <a:pt x="8229600" y="4695444"/>
                </a:lnTo>
                <a:lnTo>
                  <a:pt x="8229600" y="0"/>
                </a:lnTo>
                <a:lnTo>
                  <a:pt x="0" y="0"/>
                </a:lnTo>
                <a:lnTo>
                  <a:pt x="0" y="469544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9955" y="1967471"/>
            <a:ext cx="419849" cy="476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6844" y="1909572"/>
            <a:ext cx="579882" cy="5676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7636" y="1909572"/>
            <a:ext cx="480834" cy="5676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9367" y="1909572"/>
            <a:ext cx="1344930" cy="5676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45207" y="1909572"/>
            <a:ext cx="467118" cy="567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23516" y="2081771"/>
            <a:ext cx="331469" cy="3893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10383" y="1909572"/>
            <a:ext cx="797813" cy="5676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69107" y="1909572"/>
            <a:ext cx="480834" cy="5676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10839" y="1909572"/>
            <a:ext cx="424421" cy="5676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96183" y="1909572"/>
            <a:ext cx="1012697" cy="5676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69791" y="1909572"/>
            <a:ext cx="480834" cy="5676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11523" y="1909572"/>
            <a:ext cx="424421" cy="5676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96867" y="1909572"/>
            <a:ext cx="1149858" cy="56768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07635" y="1909572"/>
            <a:ext cx="550926" cy="5676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19471" y="1909572"/>
            <a:ext cx="837438" cy="5676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9955" y="2363711"/>
            <a:ext cx="419849" cy="476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6844" y="2305811"/>
            <a:ext cx="2256282" cy="56768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74035" y="2305811"/>
            <a:ext cx="442709" cy="56768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9955" y="2759951"/>
            <a:ext cx="419849" cy="476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6844" y="2702051"/>
            <a:ext cx="2376678" cy="56768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10540" y="1179323"/>
            <a:ext cx="5043170" cy="1923414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10"/>
              </a:spcBef>
            </a:pPr>
            <a:r>
              <a:rPr sz="3200" b="1" dirty="0">
                <a:solidFill>
                  <a:srgbClr val="04607A"/>
                </a:solidFill>
                <a:latin typeface="微软雅黑"/>
                <a:cs typeface="微软雅黑"/>
              </a:rPr>
              <a:t>例</a:t>
            </a:r>
            <a:r>
              <a:rPr sz="3200" b="1" spc="-5" dirty="0">
                <a:solidFill>
                  <a:srgbClr val="04607A"/>
                </a:solidFill>
                <a:latin typeface="Arial"/>
                <a:cs typeface="Arial"/>
              </a:rPr>
              <a:t>1</a:t>
            </a:r>
            <a:r>
              <a:rPr sz="3200" b="1" spc="-5" dirty="0">
                <a:solidFill>
                  <a:srgbClr val="04607A"/>
                </a:solidFill>
                <a:latin typeface="微软雅黑"/>
                <a:cs typeface="微软雅黑"/>
              </a:rPr>
              <a:t>，</a:t>
            </a:r>
            <a:r>
              <a:rPr sz="3200" b="1" dirty="0">
                <a:solidFill>
                  <a:srgbClr val="04607A"/>
                </a:solidFill>
                <a:latin typeface="微软雅黑"/>
                <a:cs typeface="微软雅黑"/>
              </a:rPr>
              <a:t>币值最大化问题：</a:t>
            </a:r>
            <a:endParaRPr sz="3200">
              <a:latin typeface="微软雅黑"/>
              <a:cs typeface="微软雅黑"/>
            </a:endParaRPr>
          </a:p>
          <a:p>
            <a:pPr marL="310515" indent="-273050">
              <a:lnSpc>
                <a:spcPct val="100000"/>
              </a:lnSpc>
              <a:spcBef>
                <a:spcPts val="950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310515" algn="l"/>
                <a:tab pos="311150" algn="l"/>
                <a:tab pos="916305" algn="l"/>
                <a:tab pos="3083560" algn="l"/>
                <a:tab pos="3997960" algn="l"/>
              </a:tabLst>
            </a:pPr>
            <a:r>
              <a:rPr sz="2000" dirty="0">
                <a:latin typeface="Arial"/>
                <a:cs typeface="Arial"/>
              </a:rPr>
              <a:t>F(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)	= max{c</a:t>
            </a:r>
            <a:r>
              <a:rPr sz="1950" i="1" baseline="-21367" dirty="0">
                <a:latin typeface="Arial"/>
                <a:cs typeface="Arial"/>
              </a:rPr>
              <a:t>n</a:t>
            </a:r>
            <a:r>
              <a:rPr sz="1950" i="1" spc="-37" baseline="-2136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F(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-2),	F(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-1)}	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i="1" dirty="0">
                <a:latin typeface="Arial"/>
                <a:cs typeface="Arial"/>
              </a:rPr>
              <a:t>n </a:t>
            </a:r>
            <a:r>
              <a:rPr sz="2000" dirty="0">
                <a:latin typeface="Arial"/>
                <a:cs typeface="Arial"/>
              </a:rPr>
              <a:t>&gt;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1,</a:t>
            </a:r>
            <a:endParaRPr sz="2000">
              <a:latin typeface="Arial"/>
              <a:cs typeface="Arial"/>
            </a:endParaRPr>
          </a:p>
          <a:p>
            <a:pPr marL="310515" indent="-27305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310515" algn="l"/>
                <a:tab pos="311150" algn="l"/>
                <a:tab pos="917575" algn="l"/>
                <a:tab pos="1487805" algn="l"/>
              </a:tabLst>
            </a:pPr>
            <a:r>
              <a:rPr sz="2000" dirty="0">
                <a:latin typeface="Arial"/>
                <a:cs typeface="Arial"/>
              </a:rPr>
              <a:t>F(0)	=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0,	</a:t>
            </a:r>
            <a:r>
              <a:rPr sz="2000" spc="-5" dirty="0">
                <a:latin typeface="Arial"/>
                <a:cs typeface="Arial"/>
              </a:rPr>
              <a:t>F(1)=c</a:t>
            </a:r>
            <a:r>
              <a:rPr sz="2000" spc="-5" dirty="0">
                <a:latin typeface="Cambria Math"/>
                <a:cs typeface="Cambria Math"/>
              </a:rPr>
              <a:t>₁</a:t>
            </a:r>
            <a:endParaRPr sz="2000">
              <a:latin typeface="Cambria Math"/>
              <a:cs typeface="Cambria Math"/>
            </a:endParaRPr>
          </a:p>
          <a:p>
            <a:pPr marL="310515" indent="-27305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310515" algn="l"/>
                <a:tab pos="311150" algn="l"/>
                <a:tab pos="662305" algn="l"/>
                <a:tab pos="1014094" algn="l"/>
                <a:tab pos="1367790" algn="l"/>
                <a:tab pos="1861185" algn="l"/>
                <a:tab pos="2212975" algn="l"/>
              </a:tabLst>
            </a:pPr>
            <a:r>
              <a:rPr sz="2000" dirty="0">
                <a:latin typeface="Arial"/>
                <a:cs typeface="Arial"/>
              </a:rPr>
              <a:t>5,	1,	2,	10,	6,	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26008" y="3363467"/>
            <a:ext cx="7652004" cy="179374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8631" y="5219700"/>
            <a:ext cx="7828280" cy="0"/>
          </a:xfrm>
          <a:custGeom>
            <a:avLst/>
            <a:gdLst/>
            <a:ahLst/>
            <a:cxnLst/>
            <a:rect l="l" t="t" r="r" b="b"/>
            <a:pathLst>
              <a:path w="7828280">
                <a:moveTo>
                  <a:pt x="0" y="0"/>
                </a:moveTo>
                <a:lnTo>
                  <a:pt x="7828280" y="0"/>
                </a:lnTo>
              </a:path>
            </a:pathLst>
          </a:custGeom>
          <a:ln w="53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5301" y="3329940"/>
            <a:ext cx="0" cy="1863089"/>
          </a:xfrm>
          <a:custGeom>
            <a:avLst/>
            <a:gdLst/>
            <a:ahLst/>
            <a:cxnLst/>
            <a:rect l="l" t="t" r="r" b="b"/>
            <a:pathLst>
              <a:path h="1863089">
                <a:moveTo>
                  <a:pt x="0" y="0"/>
                </a:moveTo>
                <a:lnTo>
                  <a:pt x="0" y="1863090"/>
                </a:lnTo>
              </a:path>
            </a:pathLst>
          </a:custGeom>
          <a:ln w="53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8631" y="3303270"/>
            <a:ext cx="7828280" cy="0"/>
          </a:xfrm>
          <a:custGeom>
            <a:avLst/>
            <a:gdLst/>
            <a:ahLst/>
            <a:cxnLst/>
            <a:rect l="l" t="t" r="r" b="b"/>
            <a:pathLst>
              <a:path w="7828280">
                <a:moveTo>
                  <a:pt x="0" y="0"/>
                </a:moveTo>
                <a:lnTo>
                  <a:pt x="7828280" y="0"/>
                </a:lnTo>
              </a:path>
            </a:pathLst>
          </a:custGeom>
          <a:ln w="53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40242" y="3329432"/>
            <a:ext cx="0" cy="1863725"/>
          </a:xfrm>
          <a:custGeom>
            <a:avLst/>
            <a:gdLst/>
            <a:ahLst/>
            <a:cxnLst/>
            <a:rect l="l" t="t" r="r" b="b"/>
            <a:pathLst>
              <a:path h="1863725">
                <a:moveTo>
                  <a:pt x="0" y="0"/>
                </a:moveTo>
                <a:lnTo>
                  <a:pt x="0" y="1863343"/>
                </a:lnTo>
              </a:path>
            </a:pathLst>
          </a:custGeom>
          <a:ln w="53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09751" y="5166359"/>
            <a:ext cx="7686040" cy="0"/>
          </a:xfrm>
          <a:custGeom>
            <a:avLst/>
            <a:gdLst/>
            <a:ahLst/>
            <a:cxnLst/>
            <a:rect l="l" t="t" r="r" b="b"/>
            <a:pathLst>
              <a:path w="7686040">
                <a:moveTo>
                  <a:pt x="0" y="0"/>
                </a:moveTo>
                <a:lnTo>
                  <a:pt x="768604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8641" y="3365500"/>
            <a:ext cx="0" cy="1791970"/>
          </a:xfrm>
          <a:custGeom>
            <a:avLst/>
            <a:gdLst/>
            <a:ahLst/>
            <a:cxnLst/>
            <a:rect l="l" t="t" r="r" b="b"/>
            <a:pathLst>
              <a:path h="1791970">
                <a:moveTo>
                  <a:pt x="0" y="0"/>
                </a:moveTo>
                <a:lnTo>
                  <a:pt x="0" y="179197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9751" y="3356609"/>
            <a:ext cx="7686040" cy="0"/>
          </a:xfrm>
          <a:custGeom>
            <a:avLst/>
            <a:gdLst/>
            <a:ahLst/>
            <a:cxnLst/>
            <a:rect l="l" t="t" r="r" b="b"/>
            <a:pathLst>
              <a:path w="7686040">
                <a:moveTo>
                  <a:pt x="0" y="0"/>
                </a:moveTo>
                <a:lnTo>
                  <a:pt x="768604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86902" y="3364991"/>
            <a:ext cx="0" cy="1792605"/>
          </a:xfrm>
          <a:custGeom>
            <a:avLst/>
            <a:gdLst/>
            <a:ahLst/>
            <a:cxnLst/>
            <a:rect l="l" t="t" r="r" b="b"/>
            <a:pathLst>
              <a:path h="1792604">
                <a:moveTo>
                  <a:pt x="0" y="0"/>
                </a:moveTo>
                <a:lnTo>
                  <a:pt x="0" y="1792224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35940" y="4509261"/>
            <a:ext cx="7960359" cy="165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3385">
              <a:lnSpc>
                <a:spcPct val="100000"/>
              </a:lnSpc>
              <a:spcBef>
                <a:spcPts val="100"/>
              </a:spcBef>
              <a:tabLst>
                <a:tab pos="2610485" algn="l"/>
                <a:tab pos="3623310" algn="l"/>
                <a:tab pos="4548505" algn="l"/>
                <a:tab pos="5393055" algn="l"/>
                <a:tab pos="6322060" algn="l"/>
                <a:tab pos="7249159" algn="l"/>
              </a:tabLst>
            </a:pPr>
            <a:r>
              <a:rPr sz="2400" b="1" spc="-5" dirty="0">
                <a:latin typeface="Arial"/>
                <a:cs typeface="Arial"/>
              </a:rPr>
              <a:t>0	5	5	7	15	15	17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04607A"/>
                </a:solidFill>
                <a:latin typeface="Arial"/>
                <a:cs typeface="Arial"/>
              </a:rPr>
              <a:t>F(6)=max(2+15,15)=17</a:t>
            </a:r>
            <a:endParaRPr sz="32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226302" y="4036440"/>
            <a:ext cx="1656080" cy="657860"/>
          </a:xfrm>
          <a:custGeom>
            <a:avLst/>
            <a:gdLst/>
            <a:ahLst/>
            <a:cxnLst/>
            <a:rect l="l" t="t" r="r" b="b"/>
            <a:pathLst>
              <a:path w="1656079" h="657860">
                <a:moveTo>
                  <a:pt x="84709" y="572134"/>
                </a:moveTo>
                <a:lnTo>
                  <a:pt x="0" y="617092"/>
                </a:lnTo>
                <a:lnTo>
                  <a:pt x="86740" y="657859"/>
                </a:lnTo>
                <a:lnTo>
                  <a:pt x="86072" y="629665"/>
                </a:lnTo>
                <a:lnTo>
                  <a:pt x="72009" y="629665"/>
                </a:lnTo>
                <a:lnTo>
                  <a:pt x="70738" y="601090"/>
                </a:lnTo>
                <a:lnTo>
                  <a:pt x="85379" y="600425"/>
                </a:lnTo>
                <a:lnTo>
                  <a:pt x="84709" y="572134"/>
                </a:lnTo>
                <a:close/>
              </a:path>
              <a:path w="1656079" h="657860">
                <a:moveTo>
                  <a:pt x="85379" y="600425"/>
                </a:moveTo>
                <a:lnTo>
                  <a:pt x="70738" y="601090"/>
                </a:lnTo>
                <a:lnTo>
                  <a:pt x="72009" y="629665"/>
                </a:lnTo>
                <a:lnTo>
                  <a:pt x="86057" y="629027"/>
                </a:lnTo>
                <a:lnTo>
                  <a:pt x="85379" y="600425"/>
                </a:lnTo>
                <a:close/>
              </a:path>
              <a:path w="1656079" h="657860">
                <a:moveTo>
                  <a:pt x="86057" y="629027"/>
                </a:moveTo>
                <a:lnTo>
                  <a:pt x="72009" y="629665"/>
                </a:lnTo>
                <a:lnTo>
                  <a:pt x="86072" y="629665"/>
                </a:lnTo>
                <a:lnTo>
                  <a:pt x="86057" y="629027"/>
                </a:lnTo>
                <a:close/>
              </a:path>
              <a:path w="1656079" h="657860">
                <a:moveTo>
                  <a:pt x="1569687" y="28953"/>
                </a:moveTo>
                <a:lnTo>
                  <a:pt x="1500124" y="33019"/>
                </a:lnTo>
                <a:lnTo>
                  <a:pt x="1461770" y="36575"/>
                </a:lnTo>
                <a:lnTo>
                  <a:pt x="1386331" y="45973"/>
                </a:lnTo>
                <a:lnTo>
                  <a:pt x="1313179" y="57911"/>
                </a:lnTo>
                <a:lnTo>
                  <a:pt x="1242568" y="72262"/>
                </a:lnTo>
                <a:lnTo>
                  <a:pt x="1175384" y="88899"/>
                </a:lnTo>
                <a:lnTo>
                  <a:pt x="1112012" y="107568"/>
                </a:lnTo>
                <a:lnTo>
                  <a:pt x="1053083" y="128015"/>
                </a:lnTo>
                <a:lnTo>
                  <a:pt x="999108" y="150240"/>
                </a:lnTo>
                <a:lnTo>
                  <a:pt x="950976" y="173989"/>
                </a:lnTo>
                <a:lnTo>
                  <a:pt x="908939" y="199008"/>
                </a:lnTo>
                <a:lnTo>
                  <a:pt x="873505" y="225551"/>
                </a:lnTo>
                <a:lnTo>
                  <a:pt x="845566" y="253364"/>
                </a:lnTo>
                <a:lnTo>
                  <a:pt x="819276" y="297814"/>
                </a:lnTo>
                <a:lnTo>
                  <a:pt x="813689" y="333882"/>
                </a:lnTo>
                <a:lnTo>
                  <a:pt x="812926" y="339597"/>
                </a:lnTo>
                <a:lnTo>
                  <a:pt x="788924" y="386333"/>
                </a:lnTo>
                <a:lnTo>
                  <a:pt x="748792" y="423036"/>
                </a:lnTo>
                <a:lnTo>
                  <a:pt x="712343" y="447166"/>
                </a:lnTo>
                <a:lnTo>
                  <a:pt x="669163" y="470534"/>
                </a:lnTo>
                <a:lnTo>
                  <a:pt x="619759" y="492759"/>
                </a:lnTo>
                <a:lnTo>
                  <a:pt x="564769" y="513587"/>
                </a:lnTo>
                <a:lnTo>
                  <a:pt x="504825" y="532637"/>
                </a:lnTo>
                <a:lnTo>
                  <a:pt x="440690" y="550036"/>
                </a:lnTo>
                <a:lnTo>
                  <a:pt x="372872" y="565276"/>
                </a:lnTo>
                <a:lnTo>
                  <a:pt x="301878" y="578230"/>
                </a:lnTo>
                <a:lnTo>
                  <a:pt x="228600" y="588644"/>
                </a:lnTo>
                <a:lnTo>
                  <a:pt x="153415" y="596391"/>
                </a:lnTo>
                <a:lnTo>
                  <a:pt x="85379" y="600425"/>
                </a:lnTo>
                <a:lnTo>
                  <a:pt x="86057" y="629027"/>
                </a:lnTo>
                <a:lnTo>
                  <a:pt x="155575" y="624839"/>
                </a:lnTo>
                <a:lnTo>
                  <a:pt x="193801" y="621283"/>
                </a:lnTo>
                <a:lnTo>
                  <a:pt x="231775" y="616965"/>
                </a:lnTo>
                <a:lnTo>
                  <a:pt x="306197" y="606424"/>
                </a:lnTo>
                <a:lnTo>
                  <a:pt x="378332" y="593343"/>
                </a:lnTo>
                <a:lnTo>
                  <a:pt x="447167" y="577849"/>
                </a:lnTo>
                <a:lnTo>
                  <a:pt x="512572" y="560196"/>
                </a:lnTo>
                <a:lnTo>
                  <a:pt x="573786" y="540638"/>
                </a:lnTo>
                <a:lnTo>
                  <a:pt x="630301" y="519302"/>
                </a:lnTo>
                <a:lnTo>
                  <a:pt x="681227" y="496442"/>
                </a:lnTo>
                <a:lnTo>
                  <a:pt x="726440" y="472058"/>
                </a:lnTo>
                <a:lnTo>
                  <a:pt x="765175" y="446531"/>
                </a:lnTo>
                <a:lnTo>
                  <a:pt x="796798" y="419734"/>
                </a:lnTo>
                <a:lnTo>
                  <a:pt x="829691" y="376808"/>
                </a:lnTo>
                <a:lnTo>
                  <a:pt x="842009" y="337819"/>
                </a:lnTo>
                <a:lnTo>
                  <a:pt x="842645" y="322960"/>
                </a:lnTo>
                <a:lnTo>
                  <a:pt x="843533" y="317499"/>
                </a:lnTo>
                <a:lnTo>
                  <a:pt x="868172" y="270763"/>
                </a:lnTo>
                <a:lnTo>
                  <a:pt x="908176" y="234568"/>
                </a:lnTo>
                <a:lnTo>
                  <a:pt x="944372" y="210565"/>
                </a:lnTo>
                <a:lnTo>
                  <a:pt x="987425" y="187324"/>
                </a:lnTo>
                <a:lnTo>
                  <a:pt x="1036827" y="165226"/>
                </a:lnTo>
                <a:lnTo>
                  <a:pt x="1091692" y="144525"/>
                </a:lnTo>
                <a:lnTo>
                  <a:pt x="1151636" y="125221"/>
                </a:lnTo>
                <a:lnTo>
                  <a:pt x="1215771" y="107949"/>
                </a:lnTo>
                <a:lnTo>
                  <a:pt x="1283589" y="92709"/>
                </a:lnTo>
                <a:lnTo>
                  <a:pt x="1354454" y="79755"/>
                </a:lnTo>
                <a:lnTo>
                  <a:pt x="1427733" y="69341"/>
                </a:lnTo>
                <a:lnTo>
                  <a:pt x="1502791" y="61594"/>
                </a:lnTo>
                <a:lnTo>
                  <a:pt x="1570404" y="57438"/>
                </a:lnTo>
                <a:lnTo>
                  <a:pt x="1569687" y="28953"/>
                </a:lnTo>
                <a:close/>
              </a:path>
              <a:path w="1656079" h="657860">
                <a:moveTo>
                  <a:pt x="1629217" y="28320"/>
                </a:moveTo>
                <a:lnTo>
                  <a:pt x="1583690" y="28320"/>
                </a:lnTo>
                <a:lnTo>
                  <a:pt x="1584959" y="56768"/>
                </a:lnTo>
                <a:lnTo>
                  <a:pt x="1570404" y="57438"/>
                </a:lnTo>
                <a:lnTo>
                  <a:pt x="1571117" y="85724"/>
                </a:lnTo>
                <a:lnTo>
                  <a:pt x="1655699" y="40766"/>
                </a:lnTo>
                <a:lnTo>
                  <a:pt x="1629217" y="28320"/>
                </a:lnTo>
                <a:close/>
              </a:path>
              <a:path w="1656079" h="657860">
                <a:moveTo>
                  <a:pt x="1583690" y="28320"/>
                </a:moveTo>
                <a:lnTo>
                  <a:pt x="1569687" y="28953"/>
                </a:lnTo>
                <a:lnTo>
                  <a:pt x="1570404" y="57438"/>
                </a:lnTo>
                <a:lnTo>
                  <a:pt x="1584959" y="56768"/>
                </a:lnTo>
                <a:lnTo>
                  <a:pt x="1583690" y="28320"/>
                </a:lnTo>
                <a:close/>
              </a:path>
              <a:path w="1656079" h="657860">
                <a:moveTo>
                  <a:pt x="1568957" y="0"/>
                </a:moveTo>
                <a:lnTo>
                  <a:pt x="1569687" y="28953"/>
                </a:lnTo>
                <a:lnTo>
                  <a:pt x="1583690" y="28320"/>
                </a:lnTo>
                <a:lnTo>
                  <a:pt x="1629217" y="28320"/>
                </a:lnTo>
                <a:lnTo>
                  <a:pt x="1568957" y="0"/>
                </a:lnTo>
                <a:close/>
              </a:path>
            </a:pathLst>
          </a:custGeom>
          <a:solidFill>
            <a:srgbClr val="D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377190"/>
            <a:ext cx="4528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8.</a:t>
            </a:r>
            <a:r>
              <a:rPr spc="-20" dirty="0">
                <a:latin typeface="Arial"/>
                <a:cs typeface="Arial"/>
              </a:rPr>
              <a:t>1</a:t>
            </a:r>
            <a:r>
              <a:rPr dirty="0"/>
              <a:t>三个基本例子</a:t>
            </a: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5EA5E565-5CA0-54B6-A87C-C8DD1D380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18" y="1371600"/>
            <a:ext cx="8855364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377190"/>
            <a:ext cx="4528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8.</a:t>
            </a:r>
            <a:r>
              <a:rPr spc="-20" dirty="0">
                <a:latin typeface="Arial"/>
                <a:cs typeface="Arial"/>
              </a:rPr>
              <a:t>1</a:t>
            </a:r>
            <a:r>
              <a:rPr dirty="0"/>
              <a:t>三个基本例子</a:t>
            </a:r>
          </a:p>
        </p:txBody>
      </p:sp>
      <p:sp>
        <p:nvSpPr>
          <p:cNvPr id="3" name="object 3"/>
          <p:cNvSpPr/>
          <p:nvPr/>
        </p:nvSpPr>
        <p:spPr>
          <a:xfrm>
            <a:off x="457962" y="1270253"/>
            <a:ext cx="8229600" cy="4695825"/>
          </a:xfrm>
          <a:custGeom>
            <a:avLst/>
            <a:gdLst/>
            <a:ahLst/>
            <a:cxnLst/>
            <a:rect l="l" t="t" r="r" b="b"/>
            <a:pathLst>
              <a:path w="8229600" h="4695825">
                <a:moveTo>
                  <a:pt x="0" y="4695444"/>
                </a:moveTo>
                <a:lnTo>
                  <a:pt x="8229600" y="4695444"/>
                </a:lnTo>
                <a:lnTo>
                  <a:pt x="8229600" y="0"/>
                </a:lnTo>
                <a:lnTo>
                  <a:pt x="0" y="0"/>
                </a:lnTo>
                <a:lnTo>
                  <a:pt x="0" y="46954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962" y="1270253"/>
            <a:ext cx="8229600" cy="4695825"/>
          </a:xfrm>
          <a:custGeom>
            <a:avLst/>
            <a:gdLst/>
            <a:ahLst/>
            <a:cxnLst/>
            <a:rect l="l" t="t" r="r" b="b"/>
            <a:pathLst>
              <a:path w="8229600" h="4695825">
                <a:moveTo>
                  <a:pt x="0" y="4695444"/>
                </a:moveTo>
                <a:lnTo>
                  <a:pt x="8229600" y="4695444"/>
                </a:lnTo>
                <a:lnTo>
                  <a:pt x="8229600" y="0"/>
                </a:lnTo>
                <a:lnTo>
                  <a:pt x="0" y="0"/>
                </a:lnTo>
                <a:lnTo>
                  <a:pt x="0" y="469544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6615" y="2098548"/>
            <a:ext cx="584454" cy="6637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8848" y="2176272"/>
            <a:ext cx="493001" cy="4549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9847" y="2206751"/>
            <a:ext cx="483857" cy="3680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4287" y="2220595"/>
            <a:ext cx="443141" cy="3816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68196" y="2282964"/>
            <a:ext cx="456425" cy="3055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02535" y="2180831"/>
            <a:ext cx="866394" cy="4488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92807" y="2447544"/>
            <a:ext cx="393966" cy="4457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81783" y="2543568"/>
            <a:ext cx="223253" cy="24154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41220" y="2523756"/>
            <a:ext cx="340613" cy="27354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04288" y="2497848"/>
            <a:ext cx="352818" cy="3055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53639" y="2470391"/>
            <a:ext cx="381762" cy="34824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07564" y="2538983"/>
            <a:ext cx="345186" cy="39090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57855" y="2138172"/>
            <a:ext cx="508266" cy="61950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43783" y="2176272"/>
            <a:ext cx="493001" cy="4549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29711" y="2139695"/>
            <a:ext cx="515861" cy="61493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55264" y="2260104"/>
            <a:ext cx="416826" cy="3421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75303" y="2331732"/>
            <a:ext cx="418338" cy="23696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49623" y="2161019"/>
            <a:ext cx="497573" cy="4808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34028" y="2305811"/>
            <a:ext cx="393966" cy="4457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31564" y="2139695"/>
            <a:ext cx="515861" cy="61493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77867" y="2138172"/>
            <a:ext cx="508266" cy="61950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47615" y="2202192"/>
            <a:ext cx="529577" cy="43356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84420" y="2173223"/>
            <a:ext cx="476262" cy="45948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97840" y="1370838"/>
            <a:ext cx="4782185" cy="139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4607A"/>
                </a:solidFill>
                <a:latin typeface="微软雅黑"/>
                <a:cs typeface="微软雅黑"/>
              </a:rPr>
              <a:t>例</a:t>
            </a:r>
            <a:r>
              <a:rPr sz="3200" b="1" spc="-5" dirty="0">
                <a:solidFill>
                  <a:srgbClr val="04607A"/>
                </a:solidFill>
                <a:latin typeface="Arial"/>
                <a:cs typeface="Arial"/>
              </a:rPr>
              <a:t>2</a:t>
            </a:r>
            <a:r>
              <a:rPr sz="3200" b="1" spc="-5" dirty="0">
                <a:solidFill>
                  <a:srgbClr val="04607A"/>
                </a:solidFill>
                <a:latin typeface="微软雅黑"/>
                <a:cs typeface="微软雅黑"/>
              </a:rPr>
              <a:t>，</a:t>
            </a:r>
            <a:r>
              <a:rPr sz="3200" b="1" dirty="0">
                <a:solidFill>
                  <a:srgbClr val="04607A"/>
                </a:solidFill>
                <a:latin typeface="微软雅黑"/>
                <a:cs typeface="微软雅黑"/>
              </a:rPr>
              <a:t>找零问题：</a:t>
            </a:r>
            <a:endParaRPr sz="3200" dirty="0">
              <a:latin typeface="微软雅黑"/>
              <a:cs typeface="微软雅黑"/>
            </a:endParaRPr>
          </a:p>
          <a:p>
            <a:pPr marL="323215" indent="-273050">
              <a:lnSpc>
                <a:spcPts val="2900"/>
              </a:lnSpc>
              <a:spcBef>
                <a:spcPts val="2039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323850" algn="l"/>
                <a:tab pos="702945" algn="l"/>
                <a:tab pos="1160145" algn="l"/>
                <a:tab pos="1635760" algn="l"/>
              </a:tabLst>
            </a:pPr>
            <a:r>
              <a:rPr sz="2800" spc="-5" dirty="0">
                <a:latin typeface="Cambria Math"/>
                <a:cs typeface="Cambria Math"/>
              </a:rPr>
              <a:t>𝐹	𝑛	=	min </a:t>
            </a:r>
            <a:r>
              <a:rPr sz="2800" spc="25" dirty="0">
                <a:latin typeface="Cambria Math"/>
                <a:cs typeface="Cambria Math"/>
              </a:rPr>
              <a:t>{𝐹(𝑛 </a:t>
            </a:r>
            <a:r>
              <a:rPr sz="2800" spc="-5" dirty="0">
                <a:latin typeface="Cambria Math"/>
                <a:cs typeface="Cambria Math"/>
              </a:rPr>
              <a:t>− </a:t>
            </a:r>
            <a:r>
              <a:rPr sz="2800" spc="35" dirty="0">
                <a:latin typeface="Cambria Math"/>
                <a:cs typeface="Cambria Math"/>
              </a:rPr>
              <a:t>𝑑</a:t>
            </a:r>
            <a:r>
              <a:rPr sz="3075" spc="52" baseline="-16260" dirty="0">
                <a:latin typeface="Cambria Math"/>
                <a:cs typeface="Cambria Math"/>
              </a:rPr>
              <a:t>𝑗</a:t>
            </a:r>
            <a:r>
              <a:rPr sz="2800" spc="35" dirty="0">
                <a:latin typeface="Cambria Math"/>
                <a:cs typeface="Cambria Math"/>
              </a:rPr>
              <a:t>)} </a:t>
            </a:r>
            <a:r>
              <a:rPr sz="2800" spc="-5" dirty="0">
                <a:latin typeface="Cambria Math"/>
                <a:cs typeface="Cambria Math"/>
              </a:rPr>
              <a:t>+</a:t>
            </a:r>
            <a:r>
              <a:rPr sz="2800" spc="-39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1</a:t>
            </a:r>
            <a:endParaRPr sz="2800" dirty="0">
              <a:latin typeface="Cambria Math"/>
              <a:cs typeface="Cambria Math"/>
            </a:endParaRPr>
          </a:p>
          <a:p>
            <a:pPr marL="1524635">
              <a:lnSpc>
                <a:spcPts val="2000"/>
              </a:lnSpc>
            </a:pPr>
            <a:r>
              <a:rPr sz="2050" spc="90" dirty="0">
                <a:latin typeface="Cambria Math"/>
                <a:cs typeface="Cambria Math"/>
              </a:rPr>
              <a:t>𝑗:𝑛≥𝑑</a:t>
            </a:r>
            <a:r>
              <a:rPr sz="2475" spc="135" baseline="-15151" dirty="0">
                <a:latin typeface="Cambria Math"/>
                <a:cs typeface="Cambria Math"/>
              </a:rPr>
              <a:t>𝑗</a:t>
            </a:r>
            <a:endParaRPr sz="2475" baseline="-15151" dirty="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95644" y="2176272"/>
            <a:ext cx="493001" cy="4549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76643" y="2206751"/>
            <a:ext cx="470141" cy="36804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72071" y="2171712"/>
            <a:ext cx="479285" cy="46556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61276" y="2282964"/>
            <a:ext cx="456425" cy="3055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79792" y="2171712"/>
            <a:ext cx="479285" cy="46556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416421" y="2118817"/>
            <a:ext cx="1410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2430" algn="l"/>
                <a:tab pos="835660" algn="l"/>
              </a:tabLst>
            </a:pPr>
            <a:r>
              <a:rPr sz="2800" spc="-5" dirty="0">
                <a:latin typeface="Cambria Math"/>
                <a:cs typeface="Cambria Math"/>
              </a:rPr>
              <a:t>𝐹	0	=</a:t>
            </a:r>
            <a:r>
              <a:rPr sz="2800" spc="7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0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82524" y="2822448"/>
            <a:ext cx="502145" cy="57073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4840" y="2753867"/>
            <a:ext cx="1005078" cy="67741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26819" y="2756916"/>
            <a:ext cx="1317497" cy="67741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41220" y="2753867"/>
            <a:ext cx="572262" cy="67741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71344" y="2958083"/>
            <a:ext cx="393966" cy="46405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23160" y="2753867"/>
            <a:ext cx="1005077" cy="67741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86100" y="2958083"/>
            <a:ext cx="393966" cy="46405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37916" y="2753867"/>
            <a:ext cx="1005078" cy="67741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00855" y="2958083"/>
            <a:ext cx="393966" cy="46405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52671" y="2753867"/>
            <a:ext cx="750570" cy="67741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10540" y="2838703"/>
            <a:ext cx="3925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311150" algn="l"/>
              </a:tabLst>
            </a:pPr>
            <a:r>
              <a:rPr sz="2400" dirty="0">
                <a:latin typeface="Arial"/>
                <a:cs typeface="Arial"/>
              </a:rPr>
              <a:t>n=6,</a:t>
            </a:r>
            <a:r>
              <a:rPr sz="2400" dirty="0">
                <a:latin typeface="微软雅黑"/>
                <a:cs typeface="微软雅黑"/>
              </a:rPr>
              <a:t>币值为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=1,d</a:t>
            </a:r>
            <a:r>
              <a:rPr sz="2400" spc="-7" baseline="-20833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=3,d</a:t>
            </a:r>
            <a:r>
              <a:rPr sz="2400" spc="-7" baseline="-20833" dirty="0">
                <a:latin typeface="Arial"/>
                <a:cs typeface="Arial"/>
              </a:rPr>
              <a:t>3</a:t>
            </a:r>
            <a:r>
              <a:rPr sz="2400" spc="-5" dirty="0">
                <a:latin typeface="Arial"/>
                <a:cs typeface="Arial"/>
              </a:rPr>
              <a:t>=4</a:t>
            </a:r>
            <a:endParaRPr sz="2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940" y="5392013"/>
            <a:ext cx="12357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4607A"/>
                </a:solidFill>
                <a:latin typeface="Arial"/>
                <a:cs typeface="Arial"/>
              </a:rPr>
              <a:t>F(0)=0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1145273" y="3606927"/>
          <a:ext cx="6842756" cy="1318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5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3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53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53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951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n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4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38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F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377190"/>
            <a:ext cx="4528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8.</a:t>
            </a:r>
            <a:r>
              <a:rPr spc="-20" dirty="0">
                <a:latin typeface="Arial"/>
                <a:cs typeface="Arial"/>
              </a:rPr>
              <a:t>1</a:t>
            </a:r>
            <a:r>
              <a:rPr dirty="0"/>
              <a:t>三个基本例子</a:t>
            </a:r>
          </a:p>
        </p:txBody>
      </p:sp>
      <p:sp>
        <p:nvSpPr>
          <p:cNvPr id="3" name="object 3"/>
          <p:cNvSpPr/>
          <p:nvPr/>
        </p:nvSpPr>
        <p:spPr>
          <a:xfrm>
            <a:off x="457962" y="1270253"/>
            <a:ext cx="8229600" cy="4695825"/>
          </a:xfrm>
          <a:custGeom>
            <a:avLst/>
            <a:gdLst/>
            <a:ahLst/>
            <a:cxnLst/>
            <a:rect l="l" t="t" r="r" b="b"/>
            <a:pathLst>
              <a:path w="8229600" h="4695825">
                <a:moveTo>
                  <a:pt x="0" y="4695444"/>
                </a:moveTo>
                <a:lnTo>
                  <a:pt x="8229600" y="4695444"/>
                </a:lnTo>
                <a:lnTo>
                  <a:pt x="8229600" y="0"/>
                </a:lnTo>
                <a:lnTo>
                  <a:pt x="0" y="0"/>
                </a:lnTo>
                <a:lnTo>
                  <a:pt x="0" y="46954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962" y="1270253"/>
            <a:ext cx="8229600" cy="4695825"/>
          </a:xfrm>
          <a:custGeom>
            <a:avLst/>
            <a:gdLst/>
            <a:ahLst/>
            <a:cxnLst/>
            <a:rect l="l" t="t" r="r" b="b"/>
            <a:pathLst>
              <a:path w="8229600" h="4695825">
                <a:moveTo>
                  <a:pt x="0" y="4695444"/>
                </a:moveTo>
                <a:lnTo>
                  <a:pt x="8229600" y="4695444"/>
                </a:lnTo>
                <a:lnTo>
                  <a:pt x="8229600" y="0"/>
                </a:lnTo>
                <a:lnTo>
                  <a:pt x="0" y="0"/>
                </a:lnTo>
                <a:lnTo>
                  <a:pt x="0" y="469544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6615" y="2098548"/>
            <a:ext cx="584454" cy="6637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8848" y="2176272"/>
            <a:ext cx="493001" cy="4549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9847" y="2206751"/>
            <a:ext cx="483857" cy="3680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4287" y="2220595"/>
            <a:ext cx="443141" cy="3816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68196" y="2282964"/>
            <a:ext cx="456425" cy="3055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02535" y="2180831"/>
            <a:ext cx="866394" cy="4488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92807" y="2447544"/>
            <a:ext cx="393966" cy="4457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81783" y="2543568"/>
            <a:ext cx="223253" cy="24154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41220" y="2523756"/>
            <a:ext cx="340613" cy="27354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04288" y="2497848"/>
            <a:ext cx="352818" cy="3055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53639" y="2470391"/>
            <a:ext cx="381762" cy="34824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07564" y="2538983"/>
            <a:ext cx="345186" cy="39090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57855" y="2138172"/>
            <a:ext cx="508266" cy="61950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43783" y="2176272"/>
            <a:ext cx="493001" cy="4549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29711" y="2139695"/>
            <a:ext cx="515861" cy="61493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55264" y="2260104"/>
            <a:ext cx="416826" cy="3421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75303" y="2331732"/>
            <a:ext cx="418338" cy="23696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49623" y="2161019"/>
            <a:ext cx="497573" cy="4808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34028" y="2305811"/>
            <a:ext cx="393966" cy="4457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31564" y="2139695"/>
            <a:ext cx="515861" cy="61493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77867" y="2138172"/>
            <a:ext cx="508266" cy="61950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47615" y="2202192"/>
            <a:ext cx="529577" cy="43356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84420" y="2173223"/>
            <a:ext cx="476262" cy="45948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97840" y="1370838"/>
            <a:ext cx="4782185" cy="139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4607A"/>
                </a:solidFill>
                <a:latin typeface="微软雅黑"/>
                <a:cs typeface="微软雅黑"/>
              </a:rPr>
              <a:t>例</a:t>
            </a:r>
            <a:r>
              <a:rPr sz="3200" b="1" spc="-5" dirty="0">
                <a:solidFill>
                  <a:srgbClr val="04607A"/>
                </a:solidFill>
                <a:latin typeface="Arial"/>
                <a:cs typeface="Arial"/>
              </a:rPr>
              <a:t>2</a:t>
            </a:r>
            <a:r>
              <a:rPr sz="3200" b="1" spc="-5" dirty="0">
                <a:solidFill>
                  <a:srgbClr val="04607A"/>
                </a:solidFill>
                <a:latin typeface="微软雅黑"/>
                <a:cs typeface="微软雅黑"/>
              </a:rPr>
              <a:t>，</a:t>
            </a:r>
            <a:r>
              <a:rPr sz="3200" b="1" dirty="0">
                <a:solidFill>
                  <a:srgbClr val="04607A"/>
                </a:solidFill>
                <a:latin typeface="微软雅黑"/>
                <a:cs typeface="微软雅黑"/>
              </a:rPr>
              <a:t>找零问题：</a:t>
            </a:r>
            <a:endParaRPr sz="3200">
              <a:latin typeface="微软雅黑"/>
              <a:cs typeface="微软雅黑"/>
            </a:endParaRPr>
          </a:p>
          <a:p>
            <a:pPr marL="323215" indent="-273050">
              <a:lnSpc>
                <a:spcPts val="2900"/>
              </a:lnSpc>
              <a:spcBef>
                <a:spcPts val="2039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323850" algn="l"/>
                <a:tab pos="702945" algn="l"/>
                <a:tab pos="1160145" algn="l"/>
                <a:tab pos="1635760" algn="l"/>
              </a:tabLst>
            </a:pPr>
            <a:r>
              <a:rPr sz="2800" spc="-5" dirty="0">
                <a:latin typeface="Cambria Math"/>
                <a:cs typeface="Cambria Math"/>
              </a:rPr>
              <a:t>𝐹	𝑛	=	min </a:t>
            </a:r>
            <a:r>
              <a:rPr sz="2800" spc="25" dirty="0">
                <a:latin typeface="Cambria Math"/>
                <a:cs typeface="Cambria Math"/>
              </a:rPr>
              <a:t>{𝐹(𝑛 </a:t>
            </a:r>
            <a:r>
              <a:rPr sz="2800" spc="-5" dirty="0">
                <a:latin typeface="Cambria Math"/>
                <a:cs typeface="Cambria Math"/>
              </a:rPr>
              <a:t>− </a:t>
            </a:r>
            <a:r>
              <a:rPr sz="2800" spc="35" dirty="0">
                <a:latin typeface="Cambria Math"/>
                <a:cs typeface="Cambria Math"/>
              </a:rPr>
              <a:t>𝑑</a:t>
            </a:r>
            <a:r>
              <a:rPr sz="3075" spc="52" baseline="-16260" dirty="0">
                <a:latin typeface="Cambria Math"/>
                <a:cs typeface="Cambria Math"/>
              </a:rPr>
              <a:t>𝑗</a:t>
            </a:r>
            <a:r>
              <a:rPr sz="2800" spc="35" dirty="0">
                <a:latin typeface="Cambria Math"/>
                <a:cs typeface="Cambria Math"/>
              </a:rPr>
              <a:t>)} </a:t>
            </a:r>
            <a:r>
              <a:rPr sz="2800" spc="-5" dirty="0">
                <a:latin typeface="Cambria Math"/>
                <a:cs typeface="Cambria Math"/>
              </a:rPr>
              <a:t>+</a:t>
            </a:r>
            <a:r>
              <a:rPr sz="2800" spc="-39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  <a:p>
            <a:pPr marL="1524635">
              <a:lnSpc>
                <a:spcPts val="2000"/>
              </a:lnSpc>
            </a:pPr>
            <a:r>
              <a:rPr sz="2050" spc="90" dirty="0">
                <a:latin typeface="Cambria Math"/>
                <a:cs typeface="Cambria Math"/>
              </a:rPr>
              <a:t>𝑗:𝑛≥𝑑</a:t>
            </a:r>
            <a:r>
              <a:rPr sz="2475" spc="135" baseline="-15151" dirty="0">
                <a:latin typeface="Cambria Math"/>
                <a:cs typeface="Cambria Math"/>
              </a:rPr>
              <a:t>𝑗</a:t>
            </a:r>
            <a:endParaRPr sz="2475" baseline="-15151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95644" y="2176272"/>
            <a:ext cx="493001" cy="4549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76643" y="2206751"/>
            <a:ext cx="470141" cy="36804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72071" y="2171712"/>
            <a:ext cx="479285" cy="46556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61276" y="2282964"/>
            <a:ext cx="456425" cy="3055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79792" y="2171712"/>
            <a:ext cx="479285" cy="46556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416421" y="2118817"/>
            <a:ext cx="1410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2430" algn="l"/>
                <a:tab pos="835660" algn="l"/>
              </a:tabLst>
            </a:pPr>
            <a:r>
              <a:rPr sz="2800" spc="-5" dirty="0">
                <a:latin typeface="Cambria Math"/>
                <a:cs typeface="Cambria Math"/>
              </a:rPr>
              <a:t>𝐹	0	=</a:t>
            </a:r>
            <a:r>
              <a:rPr sz="2800" spc="7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0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82524" y="2822448"/>
            <a:ext cx="502145" cy="57073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4840" y="2753867"/>
            <a:ext cx="1005078" cy="67741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26819" y="2756916"/>
            <a:ext cx="1317497" cy="67741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41220" y="2753867"/>
            <a:ext cx="572262" cy="67741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71344" y="2958083"/>
            <a:ext cx="393966" cy="46405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23160" y="2753867"/>
            <a:ext cx="1005077" cy="67741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86100" y="2958083"/>
            <a:ext cx="393966" cy="46405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37916" y="2753867"/>
            <a:ext cx="1005078" cy="67741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00855" y="2958083"/>
            <a:ext cx="393966" cy="46405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52671" y="2753867"/>
            <a:ext cx="750570" cy="67741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10540" y="2838703"/>
            <a:ext cx="3925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311150" algn="l"/>
              </a:tabLst>
            </a:pPr>
            <a:r>
              <a:rPr sz="2400" dirty="0">
                <a:latin typeface="Arial"/>
                <a:cs typeface="Arial"/>
              </a:rPr>
              <a:t>n=6,</a:t>
            </a:r>
            <a:r>
              <a:rPr sz="2400" dirty="0">
                <a:latin typeface="微软雅黑"/>
                <a:cs typeface="微软雅黑"/>
              </a:rPr>
              <a:t>币值为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=1,d</a:t>
            </a:r>
            <a:r>
              <a:rPr sz="2400" spc="-7" baseline="-20833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=3,d</a:t>
            </a:r>
            <a:r>
              <a:rPr sz="2400" spc="-7" baseline="-20833" dirty="0">
                <a:latin typeface="Arial"/>
                <a:cs typeface="Arial"/>
              </a:rPr>
              <a:t>3</a:t>
            </a:r>
            <a:r>
              <a:rPr sz="2400" spc="-5" dirty="0">
                <a:latin typeface="Arial"/>
                <a:cs typeface="Arial"/>
              </a:rPr>
              <a:t>=4</a:t>
            </a:r>
            <a:endParaRPr sz="2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940" y="5392013"/>
            <a:ext cx="4058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4607A"/>
                </a:solidFill>
                <a:latin typeface="Arial"/>
                <a:cs typeface="Arial"/>
              </a:rPr>
              <a:t>F(1)=mi</a:t>
            </a:r>
            <a:r>
              <a:rPr sz="3200" b="1" spc="-10" dirty="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04607A"/>
                </a:solidFill>
                <a:latin typeface="Arial"/>
                <a:cs typeface="Arial"/>
              </a:rPr>
              <a:t>(F(</a:t>
            </a:r>
            <a:r>
              <a:rPr sz="3200" b="1" spc="-5" dirty="0">
                <a:solidFill>
                  <a:srgbClr val="04607A"/>
                </a:solidFill>
                <a:latin typeface="Arial"/>
                <a:cs typeface="Arial"/>
              </a:rPr>
              <a:t>1</a:t>
            </a:r>
            <a:r>
              <a:rPr sz="3200" b="1" dirty="0">
                <a:solidFill>
                  <a:srgbClr val="04607A"/>
                </a:solidFill>
                <a:latin typeface="Arial"/>
                <a:cs typeface="Arial"/>
              </a:rPr>
              <a:t>-1</a:t>
            </a:r>
            <a:r>
              <a:rPr sz="3200" b="1" spc="-20" dirty="0">
                <a:solidFill>
                  <a:srgbClr val="04607A"/>
                </a:solidFill>
                <a:latin typeface="Arial"/>
                <a:cs typeface="Arial"/>
              </a:rPr>
              <a:t>)</a:t>
            </a:r>
            <a:r>
              <a:rPr sz="3200" b="1" dirty="0">
                <a:solidFill>
                  <a:srgbClr val="04607A"/>
                </a:solidFill>
                <a:latin typeface="Arial"/>
                <a:cs typeface="Arial"/>
              </a:rPr>
              <a:t>}+1=1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1145273" y="3606927"/>
          <a:ext cx="6842756" cy="1318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5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3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53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53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951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n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607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4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38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F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607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object 48"/>
          <p:cNvSpPr/>
          <p:nvPr/>
        </p:nvSpPr>
        <p:spPr>
          <a:xfrm>
            <a:off x="2196845" y="4365497"/>
            <a:ext cx="440690" cy="495300"/>
          </a:xfrm>
          <a:custGeom>
            <a:avLst/>
            <a:gdLst/>
            <a:ahLst/>
            <a:cxnLst/>
            <a:rect l="l" t="t" r="r" b="b"/>
            <a:pathLst>
              <a:path w="440689" h="495300">
                <a:moveTo>
                  <a:pt x="0" y="247650"/>
                </a:moveTo>
                <a:lnTo>
                  <a:pt x="4472" y="197738"/>
                </a:lnTo>
                <a:lnTo>
                  <a:pt x="17299" y="151251"/>
                </a:lnTo>
                <a:lnTo>
                  <a:pt x="37598" y="109184"/>
                </a:lnTo>
                <a:lnTo>
                  <a:pt x="64484" y="72532"/>
                </a:lnTo>
                <a:lnTo>
                  <a:pt x="97073" y="42293"/>
                </a:lnTo>
                <a:lnTo>
                  <a:pt x="134481" y="19460"/>
                </a:lnTo>
                <a:lnTo>
                  <a:pt x="175824" y="5031"/>
                </a:lnTo>
                <a:lnTo>
                  <a:pt x="220218" y="0"/>
                </a:lnTo>
                <a:lnTo>
                  <a:pt x="264611" y="5031"/>
                </a:lnTo>
                <a:lnTo>
                  <a:pt x="305954" y="19460"/>
                </a:lnTo>
                <a:lnTo>
                  <a:pt x="343362" y="42293"/>
                </a:lnTo>
                <a:lnTo>
                  <a:pt x="375951" y="72532"/>
                </a:lnTo>
                <a:lnTo>
                  <a:pt x="402837" y="109184"/>
                </a:lnTo>
                <a:lnTo>
                  <a:pt x="423136" y="151251"/>
                </a:lnTo>
                <a:lnTo>
                  <a:pt x="435963" y="197738"/>
                </a:lnTo>
                <a:lnTo>
                  <a:pt x="440436" y="247650"/>
                </a:lnTo>
                <a:lnTo>
                  <a:pt x="435963" y="297561"/>
                </a:lnTo>
                <a:lnTo>
                  <a:pt x="423136" y="344048"/>
                </a:lnTo>
                <a:lnTo>
                  <a:pt x="402837" y="386115"/>
                </a:lnTo>
                <a:lnTo>
                  <a:pt x="375951" y="422767"/>
                </a:lnTo>
                <a:lnTo>
                  <a:pt x="343362" y="453006"/>
                </a:lnTo>
                <a:lnTo>
                  <a:pt x="305954" y="475839"/>
                </a:lnTo>
                <a:lnTo>
                  <a:pt x="264611" y="490268"/>
                </a:lnTo>
                <a:lnTo>
                  <a:pt x="220218" y="495300"/>
                </a:lnTo>
                <a:lnTo>
                  <a:pt x="175824" y="490268"/>
                </a:lnTo>
                <a:lnTo>
                  <a:pt x="134481" y="475839"/>
                </a:lnTo>
                <a:lnTo>
                  <a:pt x="97073" y="453006"/>
                </a:lnTo>
                <a:lnTo>
                  <a:pt x="64484" y="422767"/>
                </a:lnTo>
                <a:lnTo>
                  <a:pt x="37598" y="386115"/>
                </a:lnTo>
                <a:lnTo>
                  <a:pt x="17299" y="344048"/>
                </a:lnTo>
                <a:lnTo>
                  <a:pt x="4472" y="297561"/>
                </a:lnTo>
                <a:lnTo>
                  <a:pt x="0" y="24765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377190"/>
            <a:ext cx="4528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8.</a:t>
            </a:r>
            <a:r>
              <a:rPr spc="-20" dirty="0">
                <a:latin typeface="Arial"/>
                <a:cs typeface="Arial"/>
              </a:rPr>
              <a:t>1</a:t>
            </a:r>
            <a:r>
              <a:rPr dirty="0"/>
              <a:t>三个基本例子</a:t>
            </a:r>
          </a:p>
        </p:txBody>
      </p:sp>
      <p:sp>
        <p:nvSpPr>
          <p:cNvPr id="3" name="object 3"/>
          <p:cNvSpPr/>
          <p:nvPr/>
        </p:nvSpPr>
        <p:spPr>
          <a:xfrm>
            <a:off x="457962" y="1270253"/>
            <a:ext cx="8229600" cy="4695825"/>
          </a:xfrm>
          <a:custGeom>
            <a:avLst/>
            <a:gdLst/>
            <a:ahLst/>
            <a:cxnLst/>
            <a:rect l="l" t="t" r="r" b="b"/>
            <a:pathLst>
              <a:path w="8229600" h="4695825">
                <a:moveTo>
                  <a:pt x="0" y="4695444"/>
                </a:moveTo>
                <a:lnTo>
                  <a:pt x="8229600" y="4695444"/>
                </a:lnTo>
                <a:lnTo>
                  <a:pt x="8229600" y="0"/>
                </a:lnTo>
                <a:lnTo>
                  <a:pt x="0" y="0"/>
                </a:lnTo>
                <a:lnTo>
                  <a:pt x="0" y="46954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962" y="1270253"/>
            <a:ext cx="8229600" cy="4695825"/>
          </a:xfrm>
          <a:custGeom>
            <a:avLst/>
            <a:gdLst/>
            <a:ahLst/>
            <a:cxnLst/>
            <a:rect l="l" t="t" r="r" b="b"/>
            <a:pathLst>
              <a:path w="8229600" h="4695825">
                <a:moveTo>
                  <a:pt x="0" y="4695444"/>
                </a:moveTo>
                <a:lnTo>
                  <a:pt x="8229600" y="4695444"/>
                </a:lnTo>
                <a:lnTo>
                  <a:pt x="8229600" y="0"/>
                </a:lnTo>
                <a:lnTo>
                  <a:pt x="0" y="0"/>
                </a:lnTo>
                <a:lnTo>
                  <a:pt x="0" y="469544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6615" y="2098548"/>
            <a:ext cx="584454" cy="6637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8848" y="2176272"/>
            <a:ext cx="493001" cy="4549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9847" y="2206751"/>
            <a:ext cx="483857" cy="3680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4287" y="2220595"/>
            <a:ext cx="443141" cy="3816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68196" y="2282964"/>
            <a:ext cx="456425" cy="3055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02535" y="2180831"/>
            <a:ext cx="866394" cy="4488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92807" y="2447544"/>
            <a:ext cx="393966" cy="4457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81783" y="2543568"/>
            <a:ext cx="223253" cy="24154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41220" y="2523756"/>
            <a:ext cx="340613" cy="27354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04288" y="2497848"/>
            <a:ext cx="352818" cy="3055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53639" y="2470391"/>
            <a:ext cx="381762" cy="34824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07564" y="2538983"/>
            <a:ext cx="345186" cy="39090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57855" y="2138172"/>
            <a:ext cx="508266" cy="61950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43783" y="2176272"/>
            <a:ext cx="493001" cy="4549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29711" y="2139695"/>
            <a:ext cx="515861" cy="61493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55264" y="2260104"/>
            <a:ext cx="416826" cy="3421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75303" y="2331732"/>
            <a:ext cx="418338" cy="23696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49623" y="2161019"/>
            <a:ext cx="497573" cy="4808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34028" y="2305811"/>
            <a:ext cx="393966" cy="4457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31564" y="2139695"/>
            <a:ext cx="515861" cy="61493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77867" y="2138172"/>
            <a:ext cx="508266" cy="61950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47615" y="2202192"/>
            <a:ext cx="529577" cy="43356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84420" y="2173223"/>
            <a:ext cx="476262" cy="45948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97840" y="1370838"/>
            <a:ext cx="4782185" cy="139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4607A"/>
                </a:solidFill>
                <a:latin typeface="微软雅黑"/>
                <a:cs typeface="微软雅黑"/>
              </a:rPr>
              <a:t>例</a:t>
            </a:r>
            <a:r>
              <a:rPr sz="3200" b="1" spc="-5" dirty="0">
                <a:solidFill>
                  <a:srgbClr val="04607A"/>
                </a:solidFill>
                <a:latin typeface="Arial"/>
                <a:cs typeface="Arial"/>
              </a:rPr>
              <a:t>2</a:t>
            </a:r>
            <a:r>
              <a:rPr sz="3200" b="1" spc="-5" dirty="0">
                <a:solidFill>
                  <a:srgbClr val="04607A"/>
                </a:solidFill>
                <a:latin typeface="微软雅黑"/>
                <a:cs typeface="微软雅黑"/>
              </a:rPr>
              <a:t>，</a:t>
            </a:r>
            <a:r>
              <a:rPr sz="3200" b="1" dirty="0">
                <a:solidFill>
                  <a:srgbClr val="04607A"/>
                </a:solidFill>
                <a:latin typeface="微软雅黑"/>
                <a:cs typeface="微软雅黑"/>
              </a:rPr>
              <a:t>找零问题：</a:t>
            </a:r>
            <a:endParaRPr sz="3200">
              <a:latin typeface="微软雅黑"/>
              <a:cs typeface="微软雅黑"/>
            </a:endParaRPr>
          </a:p>
          <a:p>
            <a:pPr marL="323215" indent="-273050">
              <a:lnSpc>
                <a:spcPts val="2900"/>
              </a:lnSpc>
              <a:spcBef>
                <a:spcPts val="2039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323850" algn="l"/>
                <a:tab pos="702945" algn="l"/>
                <a:tab pos="1160145" algn="l"/>
                <a:tab pos="1635760" algn="l"/>
              </a:tabLst>
            </a:pPr>
            <a:r>
              <a:rPr sz="2800" spc="-5" dirty="0">
                <a:latin typeface="Cambria Math"/>
                <a:cs typeface="Cambria Math"/>
              </a:rPr>
              <a:t>𝐹	𝑛	=	min </a:t>
            </a:r>
            <a:r>
              <a:rPr sz="2800" spc="25" dirty="0">
                <a:latin typeface="Cambria Math"/>
                <a:cs typeface="Cambria Math"/>
              </a:rPr>
              <a:t>{𝐹(𝑛 </a:t>
            </a:r>
            <a:r>
              <a:rPr sz="2800" spc="-5" dirty="0">
                <a:latin typeface="Cambria Math"/>
                <a:cs typeface="Cambria Math"/>
              </a:rPr>
              <a:t>− </a:t>
            </a:r>
            <a:r>
              <a:rPr sz="2800" spc="35" dirty="0">
                <a:latin typeface="Cambria Math"/>
                <a:cs typeface="Cambria Math"/>
              </a:rPr>
              <a:t>𝑑</a:t>
            </a:r>
            <a:r>
              <a:rPr sz="3075" spc="52" baseline="-16260" dirty="0">
                <a:latin typeface="Cambria Math"/>
                <a:cs typeface="Cambria Math"/>
              </a:rPr>
              <a:t>𝑗</a:t>
            </a:r>
            <a:r>
              <a:rPr sz="2800" spc="35" dirty="0">
                <a:latin typeface="Cambria Math"/>
                <a:cs typeface="Cambria Math"/>
              </a:rPr>
              <a:t>)} </a:t>
            </a:r>
            <a:r>
              <a:rPr sz="2800" spc="-5" dirty="0">
                <a:latin typeface="Cambria Math"/>
                <a:cs typeface="Cambria Math"/>
              </a:rPr>
              <a:t>+</a:t>
            </a:r>
            <a:r>
              <a:rPr sz="2800" spc="-39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  <a:p>
            <a:pPr marL="1524635">
              <a:lnSpc>
                <a:spcPts val="2000"/>
              </a:lnSpc>
            </a:pPr>
            <a:r>
              <a:rPr sz="2050" spc="90" dirty="0">
                <a:latin typeface="Cambria Math"/>
                <a:cs typeface="Cambria Math"/>
              </a:rPr>
              <a:t>𝑗:𝑛≥𝑑</a:t>
            </a:r>
            <a:r>
              <a:rPr sz="2475" spc="135" baseline="-15151" dirty="0">
                <a:latin typeface="Cambria Math"/>
                <a:cs typeface="Cambria Math"/>
              </a:rPr>
              <a:t>𝑗</a:t>
            </a:r>
            <a:endParaRPr sz="2475" baseline="-15151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95644" y="2176272"/>
            <a:ext cx="493001" cy="4549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76643" y="2206751"/>
            <a:ext cx="470141" cy="36804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72071" y="2171712"/>
            <a:ext cx="479285" cy="46556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61276" y="2282964"/>
            <a:ext cx="456425" cy="3055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79792" y="2171712"/>
            <a:ext cx="479285" cy="46556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416421" y="2118817"/>
            <a:ext cx="1410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2430" algn="l"/>
                <a:tab pos="835660" algn="l"/>
              </a:tabLst>
            </a:pPr>
            <a:r>
              <a:rPr sz="2800" spc="-5" dirty="0">
                <a:latin typeface="Cambria Math"/>
                <a:cs typeface="Cambria Math"/>
              </a:rPr>
              <a:t>𝐹	0	=</a:t>
            </a:r>
            <a:r>
              <a:rPr sz="2800" spc="7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0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82524" y="2822448"/>
            <a:ext cx="502145" cy="57073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4840" y="2753867"/>
            <a:ext cx="1005078" cy="67741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26819" y="2756916"/>
            <a:ext cx="1317497" cy="67741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41220" y="2753867"/>
            <a:ext cx="2631185" cy="67741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35940" y="2838703"/>
            <a:ext cx="40436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2400" dirty="0">
                <a:latin typeface="Arial"/>
                <a:cs typeface="Arial"/>
              </a:rPr>
              <a:t>n=6,</a:t>
            </a:r>
            <a:r>
              <a:rPr sz="2400" dirty="0">
                <a:latin typeface="微软雅黑"/>
                <a:cs typeface="微软雅黑"/>
              </a:rPr>
              <a:t>币值为</a:t>
            </a:r>
            <a:r>
              <a:rPr sz="2400" spc="-5" dirty="0">
                <a:latin typeface="Arial"/>
                <a:cs typeface="Arial"/>
              </a:rPr>
              <a:t>d1=1,d2=3,d3=4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5940" y="5392013"/>
            <a:ext cx="4058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4607A"/>
                </a:solidFill>
                <a:latin typeface="Arial"/>
                <a:cs typeface="Arial"/>
              </a:rPr>
              <a:t>F(2)=mi</a:t>
            </a:r>
            <a:r>
              <a:rPr sz="3200" b="1" spc="-10" dirty="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04607A"/>
                </a:solidFill>
                <a:latin typeface="Arial"/>
                <a:cs typeface="Arial"/>
              </a:rPr>
              <a:t>(F(</a:t>
            </a:r>
            <a:r>
              <a:rPr sz="3200" b="1" spc="-5" dirty="0">
                <a:solidFill>
                  <a:srgbClr val="04607A"/>
                </a:solidFill>
                <a:latin typeface="Arial"/>
                <a:cs typeface="Arial"/>
              </a:rPr>
              <a:t>2</a:t>
            </a:r>
            <a:r>
              <a:rPr sz="3200" b="1" dirty="0">
                <a:solidFill>
                  <a:srgbClr val="04607A"/>
                </a:solidFill>
                <a:latin typeface="Arial"/>
                <a:cs typeface="Arial"/>
              </a:rPr>
              <a:t>-1</a:t>
            </a:r>
            <a:r>
              <a:rPr sz="3200" b="1" spc="-20" dirty="0">
                <a:solidFill>
                  <a:srgbClr val="04607A"/>
                </a:solidFill>
                <a:latin typeface="Arial"/>
                <a:cs typeface="Arial"/>
              </a:rPr>
              <a:t>)</a:t>
            </a:r>
            <a:r>
              <a:rPr sz="3200" b="1" dirty="0">
                <a:solidFill>
                  <a:srgbClr val="04607A"/>
                </a:solidFill>
                <a:latin typeface="Arial"/>
                <a:cs typeface="Arial"/>
              </a:rPr>
              <a:t>}+1=2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1145273" y="3606927"/>
          <a:ext cx="6842756" cy="1318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5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3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53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53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951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n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607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4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38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F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607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object 42"/>
          <p:cNvSpPr/>
          <p:nvPr/>
        </p:nvSpPr>
        <p:spPr>
          <a:xfrm>
            <a:off x="3060954" y="4365497"/>
            <a:ext cx="440690" cy="495300"/>
          </a:xfrm>
          <a:custGeom>
            <a:avLst/>
            <a:gdLst/>
            <a:ahLst/>
            <a:cxnLst/>
            <a:rect l="l" t="t" r="r" b="b"/>
            <a:pathLst>
              <a:path w="440689" h="495300">
                <a:moveTo>
                  <a:pt x="0" y="247650"/>
                </a:moveTo>
                <a:lnTo>
                  <a:pt x="4472" y="197738"/>
                </a:lnTo>
                <a:lnTo>
                  <a:pt x="17299" y="151251"/>
                </a:lnTo>
                <a:lnTo>
                  <a:pt x="37598" y="109184"/>
                </a:lnTo>
                <a:lnTo>
                  <a:pt x="64484" y="72532"/>
                </a:lnTo>
                <a:lnTo>
                  <a:pt x="97073" y="42293"/>
                </a:lnTo>
                <a:lnTo>
                  <a:pt x="134481" y="19460"/>
                </a:lnTo>
                <a:lnTo>
                  <a:pt x="175824" y="5031"/>
                </a:lnTo>
                <a:lnTo>
                  <a:pt x="220218" y="0"/>
                </a:lnTo>
                <a:lnTo>
                  <a:pt x="264611" y="5031"/>
                </a:lnTo>
                <a:lnTo>
                  <a:pt x="305954" y="19460"/>
                </a:lnTo>
                <a:lnTo>
                  <a:pt x="343362" y="42293"/>
                </a:lnTo>
                <a:lnTo>
                  <a:pt x="375951" y="72532"/>
                </a:lnTo>
                <a:lnTo>
                  <a:pt x="402837" y="109184"/>
                </a:lnTo>
                <a:lnTo>
                  <a:pt x="423136" y="151251"/>
                </a:lnTo>
                <a:lnTo>
                  <a:pt x="435963" y="197738"/>
                </a:lnTo>
                <a:lnTo>
                  <a:pt x="440435" y="247650"/>
                </a:lnTo>
                <a:lnTo>
                  <a:pt x="435963" y="297561"/>
                </a:lnTo>
                <a:lnTo>
                  <a:pt x="423136" y="344048"/>
                </a:lnTo>
                <a:lnTo>
                  <a:pt x="402837" y="386115"/>
                </a:lnTo>
                <a:lnTo>
                  <a:pt x="375951" y="422767"/>
                </a:lnTo>
                <a:lnTo>
                  <a:pt x="343362" y="453006"/>
                </a:lnTo>
                <a:lnTo>
                  <a:pt x="305954" y="475839"/>
                </a:lnTo>
                <a:lnTo>
                  <a:pt x="264611" y="490268"/>
                </a:lnTo>
                <a:lnTo>
                  <a:pt x="220218" y="495300"/>
                </a:lnTo>
                <a:lnTo>
                  <a:pt x="175824" y="490268"/>
                </a:lnTo>
                <a:lnTo>
                  <a:pt x="134481" y="475839"/>
                </a:lnTo>
                <a:lnTo>
                  <a:pt x="97073" y="453006"/>
                </a:lnTo>
                <a:lnTo>
                  <a:pt x="64484" y="422767"/>
                </a:lnTo>
                <a:lnTo>
                  <a:pt x="37598" y="386115"/>
                </a:lnTo>
                <a:lnTo>
                  <a:pt x="17299" y="344048"/>
                </a:lnTo>
                <a:lnTo>
                  <a:pt x="4472" y="297561"/>
                </a:lnTo>
                <a:lnTo>
                  <a:pt x="0" y="24765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377190"/>
            <a:ext cx="4528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8.</a:t>
            </a:r>
            <a:r>
              <a:rPr spc="-20" dirty="0">
                <a:latin typeface="Arial"/>
                <a:cs typeface="Arial"/>
              </a:rPr>
              <a:t>1</a:t>
            </a:r>
            <a:r>
              <a:rPr dirty="0"/>
              <a:t>三个基本例子</a:t>
            </a:r>
          </a:p>
        </p:txBody>
      </p:sp>
      <p:sp>
        <p:nvSpPr>
          <p:cNvPr id="3" name="object 3"/>
          <p:cNvSpPr/>
          <p:nvPr/>
        </p:nvSpPr>
        <p:spPr>
          <a:xfrm>
            <a:off x="457962" y="1270253"/>
            <a:ext cx="8229600" cy="4695825"/>
          </a:xfrm>
          <a:custGeom>
            <a:avLst/>
            <a:gdLst/>
            <a:ahLst/>
            <a:cxnLst/>
            <a:rect l="l" t="t" r="r" b="b"/>
            <a:pathLst>
              <a:path w="8229600" h="4695825">
                <a:moveTo>
                  <a:pt x="0" y="4695444"/>
                </a:moveTo>
                <a:lnTo>
                  <a:pt x="8229600" y="4695444"/>
                </a:lnTo>
                <a:lnTo>
                  <a:pt x="8229600" y="0"/>
                </a:lnTo>
                <a:lnTo>
                  <a:pt x="0" y="0"/>
                </a:lnTo>
                <a:lnTo>
                  <a:pt x="0" y="46954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962" y="1270253"/>
            <a:ext cx="8229600" cy="4695825"/>
          </a:xfrm>
          <a:custGeom>
            <a:avLst/>
            <a:gdLst/>
            <a:ahLst/>
            <a:cxnLst/>
            <a:rect l="l" t="t" r="r" b="b"/>
            <a:pathLst>
              <a:path w="8229600" h="4695825">
                <a:moveTo>
                  <a:pt x="0" y="4695444"/>
                </a:moveTo>
                <a:lnTo>
                  <a:pt x="8229600" y="4695444"/>
                </a:lnTo>
                <a:lnTo>
                  <a:pt x="8229600" y="0"/>
                </a:lnTo>
                <a:lnTo>
                  <a:pt x="0" y="0"/>
                </a:lnTo>
                <a:lnTo>
                  <a:pt x="0" y="469544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6615" y="2098548"/>
            <a:ext cx="584454" cy="6637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8848" y="2176272"/>
            <a:ext cx="493001" cy="4549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9847" y="2206751"/>
            <a:ext cx="483857" cy="3680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4287" y="2220595"/>
            <a:ext cx="443141" cy="3816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68196" y="2282964"/>
            <a:ext cx="456425" cy="3055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02535" y="2180831"/>
            <a:ext cx="866394" cy="4488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92807" y="2447544"/>
            <a:ext cx="393966" cy="4457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81783" y="2543568"/>
            <a:ext cx="223253" cy="24154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41220" y="2523756"/>
            <a:ext cx="340613" cy="27354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04288" y="2497848"/>
            <a:ext cx="352818" cy="3055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53639" y="2470391"/>
            <a:ext cx="381762" cy="34824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07564" y="2538983"/>
            <a:ext cx="345186" cy="39090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57855" y="2138172"/>
            <a:ext cx="508266" cy="61950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43783" y="2176272"/>
            <a:ext cx="493001" cy="4549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29711" y="2139695"/>
            <a:ext cx="515861" cy="61493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55264" y="2260104"/>
            <a:ext cx="416826" cy="3421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75303" y="2331732"/>
            <a:ext cx="418338" cy="23696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49623" y="2161019"/>
            <a:ext cx="497573" cy="4808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34028" y="2305811"/>
            <a:ext cx="393966" cy="4457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31564" y="2139695"/>
            <a:ext cx="515861" cy="61493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77867" y="2138172"/>
            <a:ext cx="508266" cy="61950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47615" y="2202192"/>
            <a:ext cx="529577" cy="43356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84420" y="2173223"/>
            <a:ext cx="476262" cy="45948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97840" y="1370838"/>
            <a:ext cx="4782185" cy="139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4607A"/>
                </a:solidFill>
                <a:latin typeface="微软雅黑"/>
                <a:cs typeface="微软雅黑"/>
              </a:rPr>
              <a:t>例</a:t>
            </a:r>
            <a:r>
              <a:rPr sz="3200" b="1" spc="-5" dirty="0">
                <a:solidFill>
                  <a:srgbClr val="04607A"/>
                </a:solidFill>
                <a:latin typeface="Arial"/>
                <a:cs typeface="Arial"/>
              </a:rPr>
              <a:t>2</a:t>
            </a:r>
            <a:r>
              <a:rPr sz="3200" b="1" spc="-5" dirty="0">
                <a:solidFill>
                  <a:srgbClr val="04607A"/>
                </a:solidFill>
                <a:latin typeface="微软雅黑"/>
                <a:cs typeface="微软雅黑"/>
              </a:rPr>
              <a:t>，</a:t>
            </a:r>
            <a:r>
              <a:rPr sz="3200" b="1" dirty="0">
                <a:solidFill>
                  <a:srgbClr val="04607A"/>
                </a:solidFill>
                <a:latin typeface="微软雅黑"/>
                <a:cs typeface="微软雅黑"/>
              </a:rPr>
              <a:t>找零问题：</a:t>
            </a:r>
            <a:endParaRPr sz="3200">
              <a:latin typeface="微软雅黑"/>
              <a:cs typeface="微软雅黑"/>
            </a:endParaRPr>
          </a:p>
          <a:p>
            <a:pPr marL="323215" indent="-273050">
              <a:lnSpc>
                <a:spcPts val="2900"/>
              </a:lnSpc>
              <a:spcBef>
                <a:spcPts val="2039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323850" algn="l"/>
                <a:tab pos="702945" algn="l"/>
                <a:tab pos="1160145" algn="l"/>
                <a:tab pos="1635760" algn="l"/>
              </a:tabLst>
            </a:pPr>
            <a:r>
              <a:rPr sz="2800" spc="-5" dirty="0">
                <a:latin typeface="Cambria Math"/>
                <a:cs typeface="Cambria Math"/>
              </a:rPr>
              <a:t>𝐹	𝑛	=	min </a:t>
            </a:r>
            <a:r>
              <a:rPr sz="2800" spc="25" dirty="0">
                <a:latin typeface="Cambria Math"/>
                <a:cs typeface="Cambria Math"/>
              </a:rPr>
              <a:t>{𝐹(𝑛 </a:t>
            </a:r>
            <a:r>
              <a:rPr sz="2800" spc="-5" dirty="0">
                <a:latin typeface="Cambria Math"/>
                <a:cs typeface="Cambria Math"/>
              </a:rPr>
              <a:t>− </a:t>
            </a:r>
            <a:r>
              <a:rPr sz="2800" spc="35" dirty="0">
                <a:latin typeface="Cambria Math"/>
                <a:cs typeface="Cambria Math"/>
              </a:rPr>
              <a:t>𝑑</a:t>
            </a:r>
            <a:r>
              <a:rPr sz="3075" spc="52" baseline="-16260" dirty="0">
                <a:latin typeface="Cambria Math"/>
                <a:cs typeface="Cambria Math"/>
              </a:rPr>
              <a:t>𝑗</a:t>
            </a:r>
            <a:r>
              <a:rPr sz="2800" spc="35" dirty="0">
                <a:latin typeface="Cambria Math"/>
                <a:cs typeface="Cambria Math"/>
              </a:rPr>
              <a:t>)} </a:t>
            </a:r>
            <a:r>
              <a:rPr sz="2800" spc="-5" dirty="0">
                <a:latin typeface="Cambria Math"/>
                <a:cs typeface="Cambria Math"/>
              </a:rPr>
              <a:t>+</a:t>
            </a:r>
            <a:r>
              <a:rPr sz="2800" spc="-39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  <a:p>
            <a:pPr marL="1524635">
              <a:lnSpc>
                <a:spcPts val="2000"/>
              </a:lnSpc>
            </a:pPr>
            <a:r>
              <a:rPr sz="2050" spc="90" dirty="0">
                <a:latin typeface="Cambria Math"/>
                <a:cs typeface="Cambria Math"/>
              </a:rPr>
              <a:t>𝑗:𝑛≥𝑑</a:t>
            </a:r>
            <a:r>
              <a:rPr sz="2475" spc="135" baseline="-15151" dirty="0">
                <a:latin typeface="Cambria Math"/>
                <a:cs typeface="Cambria Math"/>
              </a:rPr>
              <a:t>𝑗</a:t>
            </a:r>
            <a:endParaRPr sz="2475" baseline="-15151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95644" y="2176272"/>
            <a:ext cx="493001" cy="4549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76643" y="2206751"/>
            <a:ext cx="470141" cy="36804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72071" y="2171712"/>
            <a:ext cx="479285" cy="46556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61276" y="2282964"/>
            <a:ext cx="456425" cy="3055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79792" y="2171712"/>
            <a:ext cx="479285" cy="46556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416421" y="2118817"/>
            <a:ext cx="1410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2430" algn="l"/>
                <a:tab pos="835660" algn="l"/>
              </a:tabLst>
            </a:pPr>
            <a:r>
              <a:rPr sz="2800" spc="-5" dirty="0">
                <a:latin typeface="Cambria Math"/>
                <a:cs typeface="Cambria Math"/>
              </a:rPr>
              <a:t>𝐹	0	=</a:t>
            </a:r>
            <a:r>
              <a:rPr sz="2800" spc="7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0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82524" y="2822448"/>
            <a:ext cx="502145" cy="57073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4840" y="2753867"/>
            <a:ext cx="1005078" cy="67741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26819" y="2756916"/>
            <a:ext cx="1317497" cy="67741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41220" y="2753867"/>
            <a:ext cx="2631185" cy="67741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35940" y="2838703"/>
            <a:ext cx="40436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2400" dirty="0">
                <a:latin typeface="Arial"/>
                <a:cs typeface="Arial"/>
              </a:rPr>
              <a:t>n=6,</a:t>
            </a:r>
            <a:r>
              <a:rPr sz="2400" dirty="0">
                <a:latin typeface="微软雅黑"/>
                <a:cs typeface="微软雅黑"/>
              </a:rPr>
              <a:t>币值为</a:t>
            </a:r>
            <a:r>
              <a:rPr sz="2400" spc="-5" dirty="0">
                <a:latin typeface="Arial"/>
                <a:cs typeface="Arial"/>
              </a:rPr>
              <a:t>d1=1,d2=3,d3=4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5940" y="5392013"/>
            <a:ext cx="52743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4607A"/>
                </a:solidFill>
                <a:latin typeface="Arial"/>
                <a:cs typeface="Arial"/>
              </a:rPr>
              <a:t>F(3)=min(F(3-1),F(3-3)}+1=1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1145273" y="3606927"/>
          <a:ext cx="6842756" cy="1318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5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3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53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53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951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n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607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4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38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F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607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object 42"/>
          <p:cNvSpPr/>
          <p:nvPr/>
        </p:nvSpPr>
        <p:spPr>
          <a:xfrm>
            <a:off x="3925061" y="4365497"/>
            <a:ext cx="440690" cy="495300"/>
          </a:xfrm>
          <a:custGeom>
            <a:avLst/>
            <a:gdLst/>
            <a:ahLst/>
            <a:cxnLst/>
            <a:rect l="l" t="t" r="r" b="b"/>
            <a:pathLst>
              <a:path w="440689" h="495300">
                <a:moveTo>
                  <a:pt x="0" y="247650"/>
                </a:moveTo>
                <a:lnTo>
                  <a:pt x="4472" y="197738"/>
                </a:lnTo>
                <a:lnTo>
                  <a:pt x="17299" y="151251"/>
                </a:lnTo>
                <a:lnTo>
                  <a:pt x="37598" y="109184"/>
                </a:lnTo>
                <a:lnTo>
                  <a:pt x="64484" y="72532"/>
                </a:lnTo>
                <a:lnTo>
                  <a:pt x="97073" y="42293"/>
                </a:lnTo>
                <a:lnTo>
                  <a:pt x="134481" y="19460"/>
                </a:lnTo>
                <a:lnTo>
                  <a:pt x="175824" y="5031"/>
                </a:lnTo>
                <a:lnTo>
                  <a:pt x="220217" y="0"/>
                </a:lnTo>
                <a:lnTo>
                  <a:pt x="264611" y="5031"/>
                </a:lnTo>
                <a:lnTo>
                  <a:pt x="305954" y="19460"/>
                </a:lnTo>
                <a:lnTo>
                  <a:pt x="343362" y="42293"/>
                </a:lnTo>
                <a:lnTo>
                  <a:pt x="375951" y="72532"/>
                </a:lnTo>
                <a:lnTo>
                  <a:pt x="402837" y="109184"/>
                </a:lnTo>
                <a:lnTo>
                  <a:pt x="423136" y="151251"/>
                </a:lnTo>
                <a:lnTo>
                  <a:pt x="435963" y="197738"/>
                </a:lnTo>
                <a:lnTo>
                  <a:pt x="440436" y="247650"/>
                </a:lnTo>
                <a:lnTo>
                  <a:pt x="435963" y="297561"/>
                </a:lnTo>
                <a:lnTo>
                  <a:pt x="423136" y="344048"/>
                </a:lnTo>
                <a:lnTo>
                  <a:pt x="402837" y="386115"/>
                </a:lnTo>
                <a:lnTo>
                  <a:pt x="375951" y="422767"/>
                </a:lnTo>
                <a:lnTo>
                  <a:pt x="343362" y="453006"/>
                </a:lnTo>
                <a:lnTo>
                  <a:pt x="305954" y="475839"/>
                </a:lnTo>
                <a:lnTo>
                  <a:pt x="264611" y="490268"/>
                </a:lnTo>
                <a:lnTo>
                  <a:pt x="220217" y="495300"/>
                </a:lnTo>
                <a:lnTo>
                  <a:pt x="175824" y="490268"/>
                </a:lnTo>
                <a:lnTo>
                  <a:pt x="134481" y="475839"/>
                </a:lnTo>
                <a:lnTo>
                  <a:pt x="97073" y="453006"/>
                </a:lnTo>
                <a:lnTo>
                  <a:pt x="64484" y="422767"/>
                </a:lnTo>
                <a:lnTo>
                  <a:pt x="37598" y="386115"/>
                </a:lnTo>
                <a:lnTo>
                  <a:pt x="17299" y="344048"/>
                </a:lnTo>
                <a:lnTo>
                  <a:pt x="4472" y="297561"/>
                </a:lnTo>
                <a:lnTo>
                  <a:pt x="0" y="24765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96845" y="4365497"/>
            <a:ext cx="440690" cy="495300"/>
          </a:xfrm>
          <a:custGeom>
            <a:avLst/>
            <a:gdLst/>
            <a:ahLst/>
            <a:cxnLst/>
            <a:rect l="l" t="t" r="r" b="b"/>
            <a:pathLst>
              <a:path w="440689" h="495300">
                <a:moveTo>
                  <a:pt x="0" y="247650"/>
                </a:moveTo>
                <a:lnTo>
                  <a:pt x="4472" y="197738"/>
                </a:lnTo>
                <a:lnTo>
                  <a:pt x="17299" y="151251"/>
                </a:lnTo>
                <a:lnTo>
                  <a:pt x="37598" y="109184"/>
                </a:lnTo>
                <a:lnTo>
                  <a:pt x="64484" y="72532"/>
                </a:lnTo>
                <a:lnTo>
                  <a:pt x="97073" y="42293"/>
                </a:lnTo>
                <a:lnTo>
                  <a:pt x="134481" y="19460"/>
                </a:lnTo>
                <a:lnTo>
                  <a:pt x="175824" y="5031"/>
                </a:lnTo>
                <a:lnTo>
                  <a:pt x="220218" y="0"/>
                </a:lnTo>
                <a:lnTo>
                  <a:pt x="264611" y="5031"/>
                </a:lnTo>
                <a:lnTo>
                  <a:pt x="305954" y="19460"/>
                </a:lnTo>
                <a:lnTo>
                  <a:pt x="343362" y="42293"/>
                </a:lnTo>
                <a:lnTo>
                  <a:pt x="375951" y="72532"/>
                </a:lnTo>
                <a:lnTo>
                  <a:pt x="402837" y="109184"/>
                </a:lnTo>
                <a:lnTo>
                  <a:pt x="423136" y="151251"/>
                </a:lnTo>
                <a:lnTo>
                  <a:pt x="435963" y="197738"/>
                </a:lnTo>
                <a:lnTo>
                  <a:pt x="440436" y="247650"/>
                </a:lnTo>
                <a:lnTo>
                  <a:pt x="435963" y="297561"/>
                </a:lnTo>
                <a:lnTo>
                  <a:pt x="423136" y="344048"/>
                </a:lnTo>
                <a:lnTo>
                  <a:pt x="402837" y="386115"/>
                </a:lnTo>
                <a:lnTo>
                  <a:pt x="375951" y="422767"/>
                </a:lnTo>
                <a:lnTo>
                  <a:pt x="343362" y="453006"/>
                </a:lnTo>
                <a:lnTo>
                  <a:pt x="305954" y="475839"/>
                </a:lnTo>
                <a:lnTo>
                  <a:pt x="264611" y="490268"/>
                </a:lnTo>
                <a:lnTo>
                  <a:pt x="220218" y="495300"/>
                </a:lnTo>
                <a:lnTo>
                  <a:pt x="175824" y="490268"/>
                </a:lnTo>
                <a:lnTo>
                  <a:pt x="134481" y="475839"/>
                </a:lnTo>
                <a:lnTo>
                  <a:pt x="97073" y="453006"/>
                </a:lnTo>
                <a:lnTo>
                  <a:pt x="64484" y="422767"/>
                </a:lnTo>
                <a:lnTo>
                  <a:pt x="37598" y="386115"/>
                </a:lnTo>
                <a:lnTo>
                  <a:pt x="17299" y="344048"/>
                </a:lnTo>
                <a:lnTo>
                  <a:pt x="4472" y="297561"/>
                </a:lnTo>
                <a:lnTo>
                  <a:pt x="0" y="24765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377190"/>
            <a:ext cx="4528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8.</a:t>
            </a:r>
            <a:r>
              <a:rPr spc="-20" dirty="0">
                <a:latin typeface="Arial"/>
                <a:cs typeface="Arial"/>
              </a:rPr>
              <a:t>1</a:t>
            </a:r>
            <a:r>
              <a:rPr dirty="0"/>
              <a:t>三个基本例子</a:t>
            </a:r>
          </a:p>
        </p:txBody>
      </p:sp>
      <p:sp>
        <p:nvSpPr>
          <p:cNvPr id="3" name="object 3"/>
          <p:cNvSpPr/>
          <p:nvPr/>
        </p:nvSpPr>
        <p:spPr>
          <a:xfrm>
            <a:off x="457962" y="1270253"/>
            <a:ext cx="8229600" cy="4695825"/>
          </a:xfrm>
          <a:custGeom>
            <a:avLst/>
            <a:gdLst/>
            <a:ahLst/>
            <a:cxnLst/>
            <a:rect l="l" t="t" r="r" b="b"/>
            <a:pathLst>
              <a:path w="8229600" h="4695825">
                <a:moveTo>
                  <a:pt x="0" y="4695444"/>
                </a:moveTo>
                <a:lnTo>
                  <a:pt x="8229600" y="4695444"/>
                </a:lnTo>
                <a:lnTo>
                  <a:pt x="8229600" y="0"/>
                </a:lnTo>
                <a:lnTo>
                  <a:pt x="0" y="0"/>
                </a:lnTo>
                <a:lnTo>
                  <a:pt x="0" y="46954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962" y="1270253"/>
            <a:ext cx="8229600" cy="4695825"/>
          </a:xfrm>
          <a:custGeom>
            <a:avLst/>
            <a:gdLst/>
            <a:ahLst/>
            <a:cxnLst/>
            <a:rect l="l" t="t" r="r" b="b"/>
            <a:pathLst>
              <a:path w="8229600" h="4695825">
                <a:moveTo>
                  <a:pt x="0" y="4695444"/>
                </a:moveTo>
                <a:lnTo>
                  <a:pt x="8229600" y="4695444"/>
                </a:lnTo>
                <a:lnTo>
                  <a:pt x="8229600" y="0"/>
                </a:lnTo>
                <a:lnTo>
                  <a:pt x="0" y="0"/>
                </a:lnTo>
                <a:lnTo>
                  <a:pt x="0" y="469544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6615" y="2098548"/>
            <a:ext cx="584454" cy="6637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8848" y="2176272"/>
            <a:ext cx="493001" cy="4549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9847" y="2206751"/>
            <a:ext cx="483857" cy="3680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4287" y="2220595"/>
            <a:ext cx="443141" cy="3816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68196" y="2282964"/>
            <a:ext cx="456425" cy="3055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02535" y="2180831"/>
            <a:ext cx="866394" cy="4488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92807" y="2447544"/>
            <a:ext cx="393966" cy="4457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81783" y="2543568"/>
            <a:ext cx="223253" cy="24154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41220" y="2523756"/>
            <a:ext cx="340613" cy="27354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04288" y="2497848"/>
            <a:ext cx="352818" cy="3055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53639" y="2470391"/>
            <a:ext cx="381762" cy="34824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07564" y="2538983"/>
            <a:ext cx="345186" cy="39090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57855" y="2138172"/>
            <a:ext cx="508266" cy="61950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43783" y="2176272"/>
            <a:ext cx="493001" cy="4549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29711" y="2139695"/>
            <a:ext cx="515861" cy="61493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55264" y="2260104"/>
            <a:ext cx="416826" cy="3421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75303" y="2331732"/>
            <a:ext cx="418338" cy="23696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49623" y="2161019"/>
            <a:ext cx="497573" cy="4808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34028" y="2305811"/>
            <a:ext cx="393966" cy="4457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31564" y="2139695"/>
            <a:ext cx="515861" cy="61493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77867" y="2138172"/>
            <a:ext cx="508266" cy="61950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47615" y="2202192"/>
            <a:ext cx="529577" cy="43356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84420" y="2173223"/>
            <a:ext cx="476262" cy="45948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97840" y="1370838"/>
            <a:ext cx="4782185" cy="139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4607A"/>
                </a:solidFill>
                <a:latin typeface="微软雅黑"/>
                <a:cs typeface="微软雅黑"/>
              </a:rPr>
              <a:t>例</a:t>
            </a:r>
            <a:r>
              <a:rPr sz="3200" b="1" spc="-5" dirty="0">
                <a:solidFill>
                  <a:srgbClr val="04607A"/>
                </a:solidFill>
                <a:latin typeface="Arial"/>
                <a:cs typeface="Arial"/>
              </a:rPr>
              <a:t>2</a:t>
            </a:r>
            <a:r>
              <a:rPr sz="3200" b="1" spc="-5" dirty="0">
                <a:solidFill>
                  <a:srgbClr val="04607A"/>
                </a:solidFill>
                <a:latin typeface="微软雅黑"/>
                <a:cs typeface="微软雅黑"/>
              </a:rPr>
              <a:t>，</a:t>
            </a:r>
            <a:r>
              <a:rPr sz="3200" b="1" dirty="0">
                <a:solidFill>
                  <a:srgbClr val="04607A"/>
                </a:solidFill>
                <a:latin typeface="微软雅黑"/>
                <a:cs typeface="微软雅黑"/>
              </a:rPr>
              <a:t>找零问题：</a:t>
            </a:r>
            <a:endParaRPr sz="3200">
              <a:latin typeface="微软雅黑"/>
              <a:cs typeface="微软雅黑"/>
            </a:endParaRPr>
          </a:p>
          <a:p>
            <a:pPr marL="323215" indent="-273050">
              <a:lnSpc>
                <a:spcPts val="2900"/>
              </a:lnSpc>
              <a:spcBef>
                <a:spcPts val="2039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323850" algn="l"/>
                <a:tab pos="702945" algn="l"/>
                <a:tab pos="1160145" algn="l"/>
                <a:tab pos="1635760" algn="l"/>
              </a:tabLst>
            </a:pPr>
            <a:r>
              <a:rPr sz="2800" spc="-5" dirty="0">
                <a:latin typeface="Cambria Math"/>
                <a:cs typeface="Cambria Math"/>
              </a:rPr>
              <a:t>𝐹	𝑛	=	min </a:t>
            </a:r>
            <a:r>
              <a:rPr sz="2800" spc="25" dirty="0">
                <a:latin typeface="Cambria Math"/>
                <a:cs typeface="Cambria Math"/>
              </a:rPr>
              <a:t>{𝐹(𝑛 </a:t>
            </a:r>
            <a:r>
              <a:rPr sz="2800" spc="-5" dirty="0">
                <a:latin typeface="Cambria Math"/>
                <a:cs typeface="Cambria Math"/>
              </a:rPr>
              <a:t>− </a:t>
            </a:r>
            <a:r>
              <a:rPr sz="2800" spc="35" dirty="0">
                <a:latin typeface="Cambria Math"/>
                <a:cs typeface="Cambria Math"/>
              </a:rPr>
              <a:t>𝑑</a:t>
            </a:r>
            <a:r>
              <a:rPr sz="3075" spc="52" baseline="-16260" dirty="0">
                <a:latin typeface="Cambria Math"/>
                <a:cs typeface="Cambria Math"/>
              </a:rPr>
              <a:t>𝑗</a:t>
            </a:r>
            <a:r>
              <a:rPr sz="2800" spc="35" dirty="0">
                <a:latin typeface="Cambria Math"/>
                <a:cs typeface="Cambria Math"/>
              </a:rPr>
              <a:t>)} </a:t>
            </a:r>
            <a:r>
              <a:rPr sz="2800" spc="-5" dirty="0">
                <a:latin typeface="Cambria Math"/>
                <a:cs typeface="Cambria Math"/>
              </a:rPr>
              <a:t>+</a:t>
            </a:r>
            <a:r>
              <a:rPr sz="2800" spc="-39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  <a:p>
            <a:pPr marL="1524635">
              <a:lnSpc>
                <a:spcPts val="2000"/>
              </a:lnSpc>
            </a:pPr>
            <a:r>
              <a:rPr sz="2050" spc="90" dirty="0">
                <a:latin typeface="Cambria Math"/>
                <a:cs typeface="Cambria Math"/>
              </a:rPr>
              <a:t>𝑗:𝑛≥𝑑</a:t>
            </a:r>
            <a:r>
              <a:rPr sz="2475" spc="135" baseline="-15151" dirty="0">
                <a:latin typeface="Cambria Math"/>
                <a:cs typeface="Cambria Math"/>
              </a:rPr>
              <a:t>𝑗</a:t>
            </a:r>
            <a:endParaRPr sz="2475" baseline="-15151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95644" y="2176272"/>
            <a:ext cx="493001" cy="4549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76643" y="2206751"/>
            <a:ext cx="470141" cy="36804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72071" y="2171712"/>
            <a:ext cx="479285" cy="46556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61276" y="2282964"/>
            <a:ext cx="456425" cy="3055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79792" y="2171712"/>
            <a:ext cx="479285" cy="46556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416421" y="2118817"/>
            <a:ext cx="1410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2430" algn="l"/>
                <a:tab pos="835660" algn="l"/>
              </a:tabLst>
            </a:pPr>
            <a:r>
              <a:rPr sz="2800" spc="-5" dirty="0">
                <a:latin typeface="Cambria Math"/>
                <a:cs typeface="Cambria Math"/>
              </a:rPr>
              <a:t>𝐹	0	=</a:t>
            </a:r>
            <a:r>
              <a:rPr sz="2800" spc="7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0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82524" y="2822448"/>
            <a:ext cx="502145" cy="57073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4840" y="2753867"/>
            <a:ext cx="1005078" cy="67741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26819" y="2756916"/>
            <a:ext cx="1317497" cy="67741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41220" y="2753867"/>
            <a:ext cx="2631185" cy="67741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35940" y="2838703"/>
            <a:ext cx="40436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2400" dirty="0">
                <a:latin typeface="Arial"/>
                <a:cs typeface="Arial"/>
              </a:rPr>
              <a:t>n=6,</a:t>
            </a:r>
            <a:r>
              <a:rPr sz="2400" dirty="0">
                <a:latin typeface="微软雅黑"/>
                <a:cs typeface="微软雅黑"/>
              </a:rPr>
              <a:t>币值为</a:t>
            </a:r>
            <a:r>
              <a:rPr sz="2400" spc="-5" dirty="0">
                <a:latin typeface="Arial"/>
                <a:cs typeface="Arial"/>
              </a:rPr>
              <a:t>d1=1,d2=3,d3=4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5940" y="5392013"/>
            <a:ext cx="64909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4607A"/>
                </a:solidFill>
                <a:latin typeface="Arial"/>
                <a:cs typeface="Arial"/>
              </a:rPr>
              <a:t>F(4)=min(F(4-1),F(4-3),F(4-4)}+1=1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1145273" y="3606927"/>
          <a:ext cx="6842756" cy="1318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5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3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53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53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951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n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607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4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38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F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607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object 42"/>
          <p:cNvSpPr/>
          <p:nvPr/>
        </p:nvSpPr>
        <p:spPr>
          <a:xfrm>
            <a:off x="4789170" y="4365497"/>
            <a:ext cx="439420" cy="495300"/>
          </a:xfrm>
          <a:custGeom>
            <a:avLst/>
            <a:gdLst/>
            <a:ahLst/>
            <a:cxnLst/>
            <a:rect l="l" t="t" r="r" b="b"/>
            <a:pathLst>
              <a:path w="439420" h="495300">
                <a:moveTo>
                  <a:pt x="0" y="247650"/>
                </a:moveTo>
                <a:lnTo>
                  <a:pt x="4460" y="197738"/>
                </a:lnTo>
                <a:lnTo>
                  <a:pt x="17252" y="151251"/>
                </a:lnTo>
                <a:lnTo>
                  <a:pt x="37491" y="109184"/>
                </a:lnTo>
                <a:lnTo>
                  <a:pt x="64293" y="72532"/>
                </a:lnTo>
                <a:lnTo>
                  <a:pt x="96775" y="42293"/>
                </a:lnTo>
                <a:lnTo>
                  <a:pt x="134052" y="19460"/>
                </a:lnTo>
                <a:lnTo>
                  <a:pt x="175240" y="5031"/>
                </a:lnTo>
                <a:lnTo>
                  <a:pt x="219455" y="0"/>
                </a:lnTo>
                <a:lnTo>
                  <a:pt x="263671" y="5031"/>
                </a:lnTo>
                <a:lnTo>
                  <a:pt x="304859" y="19460"/>
                </a:lnTo>
                <a:lnTo>
                  <a:pt x="342136" y="42293"/>
                </a:lnTo>
                <a:lnTo>
                  <a:pt x="374618" y="72532"/>
                </a:lnTo>
                <a:lnTo>
                  <a:pt x="401420" y="109184"/>
                </a:lnTo>
                <a:lnTo>
                  <a:pt x="421659" y="151251"/>
                </a:lnTo>
                <a:lnTo>
                  <a:pt x="434451" y="197738"/>
                </a:lnTo>
                <a:lnTo>
                  <a:pt x="438912" y="247650"/>
                </a:lnTo>
                <a:lnTo>
                  <a:pt x="434451" y="297561"/>
                </a:lnTo>
                <a:lnTo>
                  <a:pt x="421659" y="344048"/>
                </a:lnTo>
                <a:lnTo>
                  <a:pt x="401420" y="386115"/>
                </a:lnTo>
                <a:lnTo>
                  <a:pt x="374618" y="422767"/>
                </a:lnTo>
                <a:lnTo>
                  <a:pt x="342136" y="453006"/>
                </a:lnTo>
                <a:lnTo>
                  <a:pt x="304859" y="475839"/>
                </a:lnTo>
                <a:lnTo>
                  <a:pt x="263671" y="490268"/>
                </a:lnTo>
                <a:lnTo>
                  <a:pt x="219455" y="495300"/>
                </a:lnTo>
                <a:lnTo>
                  <a:pt x="175240" y="490268"/>
                </a:lnTo>
                <a:lnTo>
                  <a:pt x="134052" y="475839"/>
                </a:lnTo>
                <a:lnTo>
                  <a:pt x="96775" y="453006"/>
                </a:lnTo>
                <a:lnTo>
                  <a:pt x="64293" y="422767"/>
                </a:lnTo>
                <a:lnTo>
                  <a:pt x="37491" y="386115"/>
                </a:lnTo>
                <a:lnTo>
                  <a:pt x="17252" y="344048"/>
                </a:lnTo>
                <a:lnTo>
                  <a:pt x="4460" y="297561"/>
                </a:lnTo>
                <a:lnTo>
                  <a:pt x="0" y="24765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60954" y="4365497"/>
            <a:ext cx="440690" cy="495300"/>
          </a:xfrm>
          <a:custGeom>
            <a:avLst/>
            <a:gdLst/>
            <a:ahLst/>
            <a:cxnLst/>
            <a:rect l="l" t="t" r="r" b="b"/>
            <a:pathLst>
              <a:path w="440689" h="495300">
                <a:moveTo>
                  <a:pt x="0" y="247650"/>
                </a:moveTo>
                <a:lnTo>
                  <a:pt x="4472" y="197738"/>
                </a:lnTo>
                <a:lnTo>
                  <a:pt x="17299" y="151251"/>
                </a:lnTo>
                <a:lnTo>
                  <a:pt x="37598" y="109184"/>
                </a:lnTo>
                <a:lnTo>
                  <a:pt x="64484" y="72532"/>
                </a:lnTo>
                <a:lnTo>
                  <a:pt x="97073" y="42293"/>
                </a:lnTo>
                <a:lnTo>
                  <a:pt x="134481" y="19460"/>
                </a:lnTo>
                <a:lnTo>
                  <a:pt x="175824" y="5031"/>
                </a:lnTo>
                <a:lnTo>
                  <a:pt x="220218" y="0"/>
                </a:lnTo>
                <a:lnTo>
                  <a:pt x="264611" y="5031"/>
                </a:lnTo>
                <a:lnTo>
                  <a:pt x="305954" y="19460"/>
                </a:lnTo>
                <a:lnTo>
                  <a:pt x="343362" y="42293"/>
                </a:lnTo>
                <a:lnTo>
                  <a:pt x="375951" y="72532"/>
                </a:lnTo>
                <a:lnTo>
                  <a:pt x="402837" y="109184"/>
                </a:lnTo>
                <a:lnTo>
                  <a:pt x="423136" y="151251"/>
                </a:lnTo>
                <a:lnTo>
                  <a:pt x="435963" y="197738"/>
                </a:lnTo>
                <a:lnTo>
                  <a:pt x="440435" y="247650"/>
                </a:lnTo>
                <a:lnTo>
                  <a:pt x="435963" y="297561"/>
                </a:lnTo>
                <a:lnTo>
                  <a:pt x="423136" y="344048"/>
                </a:lnTo>
                <a:lnTo>
                  <a:pt x="402837" y="386115"/>
                </a:lnTo>
                <a:lnTo>
                  <a:pt x="375951" y="422767"/>
                </a:lnTo>
                <a:lnTo>
                  <a:pt x="343362" y="453006"/>
                </a:lnTo>
                <a:lnTo>
                  <a:pt x="305954" y="475839"/>
                </a:lnTo>
                <a:lnTo>
                  <a:pt x="264611" y="490268"/>
                </a:lnTo>
                <a:lnTo>
                  <a:pt x="220218" y="495300"/>
                </a:lnTo>
                <a:lnTo>
                  <a:pt x="175824" y="490268"/>
                </a:lnTo>
                <a:lnTo>
                  <a:pt x="134481" y="475839"/>
                </a:lnTo>
                <a:lnTo>
                  <a:pt x="97073" y="453006"/>
                </a:lnTo>
                <a:lnTo>
                  <a:pt x="64484" y="422767"/>
                </a:lnTo>
                <a:lnTo>
                  <a:pt x="37598" y="386115"/>
                </a:lnTo>
                <a:lnTo>
                  <a:pt x="17299" y="344048"/>
                </a:lnTo>
                <a:lnTo>
                  <a:pt x="4472" y="297561"/>
                </a:lnTo>
                <a:lnTo>
                  <a:pt x="0" y="24765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196845" y="4365497"/>
            <a:ext cx="440690" cy="495300"/>
          </a:xfrm>
          <a:custGeom>
            <a:avLst/>
            <a:gdLst/>
            <a:ahLst/>
            <a:cxnLst/>
            <a:rect l="l" t="t" r="r" b="b"/>
            <a:pathLst>
              <a:path w="440689" h="495300">
                <a:moveTo>
                  <a:pt x="0" y="247650"/>
                </a:moveTo>
                <a:lnTo>
                  <a:pt x="4472" y="197738"/>
                </a:lnTo>
                <a:lnTo>
                  <a:pt x="17299" y="151251"/>
                </a:lnTo>
                <a:lnTo>
                  <a:pt x="37598" y="109184"/>
                </a:lnTo>
                <a:lnTo>
                  <a:pt x="64484" y="72532"/>
                </a:lnTo>
                <a:lnTo>
                  <a:pt x="97073" y="42293"/>
                </a:lnTo>
                <a:lnTo>
                  <a:pt x="134481" y="19460"/>
                </a:lnTo>
                <a:lnTo>
                  <a:pt x="175824" y="5031"/>
                </a:lnTo>
                <a:lnTo>
                  <a:pt x="220218" y="0"/>
                </a:lnTo>
                <a:lnTo>
                  <a:pt x="264611" y="5031"/>
                </a:lnTo>
                <a:lnTo>
                  <a:pt x="305954" y="19460"/>
                </a:lnTo>
                <a:lnTo>
                  <a:pt x="343362" y="42293"/>
                </a:lnTo>
                <a:lnTo>
                  <a:pt x="375951" y="72532"/>
                </a:lnTo>
                <a:lnTo>
                  <a:pt x="402837" y="109184"/>
                </a:lnTo>
                <a:lnTo>
                  <a:pt x="423136" y="151251"/>
                </a:lnTo>
                <a:lnTo>
                  <a:pt x="435963" y="197738"/>
                </a:lnTo>
                <a:lnTo>
                  <a:pt x="440436" y="247650"/>
                </a:lnTo>
                <a:lnTo>
                  <a:pt x="435963" y="297561"/>
                </a:lnTo>
                <a:lnTo>
                  <a:pt x="423136" y="344048"/>
                </a:lnTo>
                <a:lnTo>
                  <a:pt x="402837" y="386115"/>
                </a:lnTo>
                <a:lnTo>
                  <a:pt x="375951" y="422767"/>
                </a:lnTo>
                <a:lnTo>
                  <a:pt x="343362" y="453006"/>
                </a:lnTo>
                <a:lnTo>
                  <a:pt x="305954" y="475839"/>
                </a:lnTo>
                <a:lnTo>
                  <a:pt x="264611" y="490268"/>
                </a:lnTo>
                <a:lnTo>
                  <a:pt x="220218" y="495300"/>
                </a:lnTo>
                <a:lnTo>
                  <a:pt x="175824" y="490268"/>
                </a:lnTo>
                <a:lnTo>
                  <a:pt x="134481" y="475839"/>
                </a:lnTo>
                <a:lnTo>
                  <a:pt x="97073" y="453006"/>
                </a:lnTo>
                <a:lnTo>
                  <a:pt x="64484" y="422767"/>
                </a:lnTo>
                <a:lnTo>
                  <a:pt x="37598" y="386115"/>
                </a:lnTo>
                <a:lnTo>
                  <a:pt x="17299" y="344048"/>
                </a:lnTo>
                <a:lnTo>
                  <a:pt x="4472" y="297561"/>
                </a:lnTo>
                <a:lnTo>
                  <a:pt x="0" y="247650"/>
                </a:lnTo>
                <a:close/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377190"/>
            <a:ext cx="4528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8.</a:t>
            </a:r>
            <a:r>
              <a:rPr spc="-20" dirty="0">
                <a:latin typeface="Arial"/>
                <a:cs typeface="Arial"/>
              </a:rPr>
              <a:t>1</a:t>
            </a:r>
            <a:r>
              <a:rPr dirty="0"/>
              <a:t>三个基本例子</a:t>
            </a:r>
          </a:p>
        </p:txBody>
      </p:sp>
      <p:sp>
        <p:nvSpPr>
          <p:cNvPr id="3" name="object 3"/>
          <p:cNvSpPr/>
          <p:nvPr/>
        </p:nvSpPr>
        <p:spPr>
          <a:xfrm>
            <a:off x="457962" y="1270253"/>
            <a:ext cx="8229600" cy="4695825"/>
          </a:xfrm>
          <a:custGeom>
            <a:avLst/>
            <a:gdLst/>
            <a:ahLst/>
            <a:cxnLst/>
            <a:rect l="l" t="t" r="r" b="b"/>
            <a:pathLst>
              <a:path w="8229600" h="4695825">
                <a:moveTo>
                  <a:pt x="0" y="4695444"/>
                </a:moveTo>
                <a:lnTo>
                  <a:pt x="8229600" y="4695444"/>
                </a:lnTo>
                <a:lnTo>
                  <a:pt x="8229600" y="0"/>
                </a:lnTo>
                <a:lnTo>
                  <a:pt x="0" y="0"/>
                </a:lnTo>
                <a:lnTo>
                  <a:pt x="0" y="46954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962" y="1270253"/>
            <a:ext cx="8229600" cy="4695825"/>
          </a:xfrm>
          <a:custGeom>
            <a:avLst/>
            <a:gdLst/>
            <a:ahLst/>
            <a:cxnLst/>
            <a:rect l="l" t="t" r="r" b="b"/>
            <a:pathLst>
              <a:path w="8229600" h="4695825">
                <a:moveTo>
                  <a:pt x="0" y="4695444"/>
                </a:moveTo>
                <a:lnTo>
                  <a:pt x="8229600" y="4695444"/>
                </a:lnTo>
                <a:lnTo>
                  <a:pt x="8229600" y="0"/>
                </a:lnTo>
                <a:lnTo>
                  <a:pt x="0" y="0"/>
                </a:lnTo>
                <a:lnTo>
                  <a:pt x="0" y="469544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6615" y="2098548"/>
            <a:ext cx="584454" cy="6637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8848" y="2176272"/>
            <a:ext cx="493001" cy="4549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9847" y="2206751"/>
            <a:ext cx="483857" cy="3680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4287" y="2220595"/>
            <a:ext cx="443141" cy="3816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68196" y="2282964"/>
            <a:ext cx="456425" cy="3055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02535" y="2180831"/>
            <a:ext cx="866394" cy="4488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92807" y="2447544"/>
            <a:ext cx="393966" cy="4457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81783" y="2543568"/>
            <a:ext cx="223253" cy="24154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41220" y="2523756"/>
            <a:ext cx="340613" cy="27354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04288" y="2497848"/>
            <a:ext cx="352818" cy="3055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53639" y="2470391"/>
            <a:ext cx="381762" cy="34824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07564" y="2538983"/>
            <a:ext cx="345186" cy="39090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57855" y="2138172"/>
            <a:ext cx="508266" cy="61950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43783" y="2176272"/>
            <a:ext cx="493001" cy="4549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29711" y="2139695"/>
            <a:ext cx="515861" cy="61493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55264" y="2260104"/>
            <a:ext cx="416826" cy="3421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75303" y="2331732"/>
            <a:ext cx="418338" cy="23696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49623" y="2161019"/>
            <a:ext cx="497573" cy="4808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34028" y="2305811"/>
            <a:ext cx="393966" cy="4457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31564" y="2139695"/>
            <a:ext cx="515861" cy="61493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77867" y="2138172"/>
            <a:ext cx="508266" cy="61950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47615" y="2202192"/>
            <a:ext cx="529577" cy="43356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84420" y="2173223"/>
            <a:ext cx="476262" cy="45948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97840" y="1370838"/>
            <a:ext cx="4782185" cy="139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4607A"/>
                </a:solidFill>
                <a:latin typeface="微软雅黑"/>
                <a:cs typeface="微软雅黑"/>
              </a:rPr>
              <a:t>例</a:t>
            </a:r>
            <a:r>
              <a:rPr sz="3200" b="1" spc="-5" dirty="0">
                <a:solidFill>
                  <a:srgbClr val="04607A"/>
                </a:solidFill>
                <a:latin typeface="Arial"/>
                <a:cs typeface="Arial"/>
              </a:rPr>
              <a:t>2</a:t>
            </a:r>
            <a:r>
              <a:rPr sz="3200" b="1" spc="-5" dirty="0">
                <a:solidFill>
                  <a:srgbClr val="04607A"/>
                </a:solidFill>
                <a:latin typeface="微软雅黑"/>
                <a:cs typeface="微软雅黑"/>
              </a:rPr>
              <a:t>，</a:t>
            </a:r>
            <a:r>
              <a:rPr sz="3200" b="1" dirty="0">
                <a:solidFill>
                  <a:srgbClr val="04607A"/>
                </a:solidFill>
                <a:latin typeface="微软雅黑"/>
                <a:cs typeface="微软雅黑"/>
              </a:rPr>
              <a:t>找零问题：</a:t>
            </a:r>
            <a:endParaRPr sz="3200">
              <a:latin typeface="微软雅黑"/>
              <a:cs typeface="微软雅黑"/>
            </a:endParaRPr>
          </a:p>
          <a:p>
            <a:pPr marL="323215" indent="-273050">
              <a:lnSpc>
                <a:spcPts val="2900"/>
              </a:lnSpc>
              <a:spcBef>
                <a:spcPts val="2039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323850" algn="l"/>
                <a:tab pos="702945" algn="l"/>
                <a:tab pos="1160145" algn="l"/>
                <a:tab pos="1635760" algn="l"/>
              </a:tabLst>
            </a:pPr>
            <a:r>
              <a:rPr sz="2800" spc="-5" dirty="0">
                <a:latin typeface="Cambria Math"/>
                <a:cs typeface="Cambria Math"/>
              </a:rPr>
              <a:t>𝐹	𝑛	=	min </a:t>
            </a:r>
            <a:r>
              <a:rPr sz="2800" spc="25" dirty="0">
                <a:latin typeface="Cambria Math"/>
                <a:cs typeface="Cambria Math"/>
              </a:rPr>
              <a:t>{𝐹(𝑛 </a:t>
            </a:r>
            <a:r>
              <a:rPr sz="2800" spc="-5" dirty="0">
                <a:latin typeface="Cambria Math"/>
                <a:cs typeface="Cambria Math"/>
              </a:rPr>
              <a:t>− </a:t>
            </a:r>
            <a:r>
              <a:rPr sz="2800" spc="35" dirty="0">
                <a:latin typeface="Cambria Math"/>
                <a:cs typeface="Cambria Math"/>
              </a:rPr>
              <a:t>𝑑</a:t>
            </a:r>
            <a:r>
              <a:rPr sz="3075" spc="52" baseline="-16260" dirty="0">
                <a:latin typeface="Cambria Math"/>
                <a:cs typeface="Cambria Math"/>
              </a:rPr>
              <a:t>𝑗</a:t>
            </a:r>
            <a:r>
              <a:rPr sz="2800" spc="35" dirty="0">
                <a:latin typeface="Cambria Math"/>
                <a:cs typeface="Cambria Math"/>
              </a:rPr>
              <a:t>)} </a:t>
            </a:r>
            <a:r>
              <a:rPr sz="2800" spc="-5" dirty="0">
                <a:latin typeface="Cambria Math"/>
                <a:cs typeface="Cambria Math"/>
              </a:rPr>
              <a:t>+</a:t>
            </a:r>
            <a:r>
              <a:rPr sz="2800" spc="-39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  <a:p>
            <a:pPr marL="1524635">
              <a:lnSpc>
                <a:spcPts val="2000"/>
              </a:lnSpc>
            </a:pPr>
            <a:r>
              <a:rPr sz="2050" spc="90" dirty="0">
                <a:latin typeface="Cambria Math"/>
                <a:cs typeface="Cambria Math"/>
              </a:rPr>
              <a:t>𝑗:𝑛≥𝑑</a:t>
            </a:r>
            <a:r>
              <a:rPr sz="2475" spc="135" baseline="-15151" dirty="0">
                <a:latin typeface="Cambria Math"/>
                <a:cs typeface="Cambria Math"/>
              </a:rPr>
              <a:t>𝑗</a:t>
            </a:r>
            <a:endParaRPr sz="2475" baseline="-15151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95644" y="2176272"/>
            <a:ext cx="493001" cy="4549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76643" y="2206751"/>
            <a:ext cx="470141" cy="36804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72071" y="2171712"/>
            <a:ext cx="479285" cy="46556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61276" y="2282964"/>
            <a:ext cx="456425" cy="3055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79792" y="2171712"/>
            <a:ext cx="479285" cy="46556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416421" y="2118817"/>
            <a:ext cx="1410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2430" algn="l"/>
                <a:tab pos="835660" algn="l"/>
              </a:tabLst>
            </a:pPr>
            <a:r>
              <a:rPr sz="2800" spc="-5" dirty="0">
                <a:latin typeface="Cambria Math"/>
                <a:cs typeface="Cambria Math"/>
              </a:rPr>
              <a:t>𝐹	0	=</a:t>
            </a:r>
            <a:r>
              <a:rPr sz="2800" spc="7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0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82524" y="2822448"/>
            <a:ext cx="502145" cy="57073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4840" y="2753867"/>
            <a:ext cx="1005078" cy="67741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26819" y="2756916"/>
            <a:ext cx="1317497" cy="67741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41220" y="2753867"/>
            <a:ext cx="2631185" cy="67741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35940" y="2838703"/>
            <a:ext cx="40436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2400" dirty="0">
                <a:latin typeface="Arial"/>
                <a:cs typeface="Arial"/>
              </a:rPr>
              <a:t>n=6,</a:t>
            </a:r>
            <a:r>
              <a:rPr sz="2400" dirty="0">
                <a:latin typeface="微软雅黑"/>
                <a:cs typeface="微软雅黑"/>
              </a:rPr>
              <a:t>币值为</a:t>
            </a:r>
            <a:r>
              <a:rPr sz="2400" spc="-5" dirty="0">
                <a:latin typeface="Arial"/>
                <a:cs typeface="Arial"/>
              </a:rPr>
              <a:t>d1=1,d2=3,d3=4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5940" y="5392013"/>
            <a:ext cx="64909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4607A"/>
                </a:solidFill>
                <a:latin typeface="Arial"/>
                <a:cs typeface="Arial"/>
              </a:rPr>
              <a:t>F(5)=min(F(5-1),F(5-3),F(5-4)}+1=2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1145273" y="3606927"/>
          <a:ext cx="6842756" cy="1318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5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3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53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53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951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n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607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4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38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F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607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object 42"/>
          <p:cNvSpPr/>
          <p:nvPr/>
        </p:nvSpPr>
        <p:spPr>
          <a:xfrm>
            <a:off x="5653278" y="4365497"/>
            <a:ext cx="439420" cy="495300"/>
          </a:xfrm>
          <a:custGeom>
            <a:avLst/>
            <a:gdLst/>
            <a:ahLst/>
            <a:cxnLst/>
            <a:rect l="l" t="t" r="r" b="b"/>
            <a:pathLst>
              <a:path w="439420" h="495300">
                <a:moveTo>
                  <a:pt x="0" y="247650"/>
                </a:moveTo>
                <a:lnTo>
                  <a:pt x="4460" y="197738"/>
                </a:lnTo>
                <a:lnTo>
                  <a:pt x="17252" y="151251"/>
                </a:lnTo>
                <a:lnTo>
                  <a:pt x="37491" y="109184"/>
                </a:lnTo>
                <a:lnTo>
                  <a:pt x="64293" y="72532"/>
                </a:lnTo>
                <a:lnTo>
                  <a:pt x="96775" y="42293"/>
                </a:lnTo>
                <a:lnTo>
                  <a:pt x="134052" y="19460"/>
                </a:lnTo>
                <a:lnTo>
                  <a:pt x="175240" y="5031"/>
                </a:lnTo>
                <a:lnTo>
                  <a:pt x="219456" y="0"/>
                </a:lnTo>
                <a:lnTo>
                  <a:pt x="263671" y="5031"/>
                </a:lnTo>
                <a:lnTo>
                  <a:pt x="304859" y="19460"/>
                </a:lnTo>
                <a:lnTo>
                  <a:pt x="342136" y="42293"/>
                </a:lnTo>
                <a:lnTo>
                  <a:pt x="374618" y="72532"/>
                </a:lnTo>
                <a:lnTo>
                  <a:pt x="401420" y="109184"/>
                </a:lnTo>
                <a:lnTo>
                  <a:pt x="421659" y="151251"/>
                </a:lnTo>
                <a:lnTo>
                  <a:pt x="434451" y="197738"/>
                </a:lnTo>
                <a:lnTo>
                  <a:pt x="438912" y="247650"/>
                </a:lnTo>
                <a:lnTo>
                  <a:pt x="434451" y="297561"/>
                </a:lnTo>
                <a:lnTo>
                  <a:pt x="421659" y="344048"/>
                </a:lnTo>
                <a:lnTo>
                  <a:pt x="401420" y="386115"/>
                </a:lnTo>
                <a:lnTo>
                  <a:pt x="374618" y="422767"/>
                </a:lnTo>
                <a:lnTo>
                  <a:pt x="342136" y="453006"/>
                </a:lnTo>
                <a:lnTo>
                  <a:pt x="304859" y="475839"/>
                </a:lnTo>
                <a:lnTo>
                  <a:pt x="263671" y="490268"/>
                </a:lnTo>
                <a:lnTo>
                  <a:pt x="219456" y="495300"/>
                </a:lnTo>
                <a:lnTo>
                  <a:pt x="175240" y="490268"/>
                </a:lnTo>
                <a:lnTo>
                  <a:pt x="134052" y="475839"/>
                </a:lnTo>
                <a:lnTo>
                  <a:pt x="96775" y="453006"/>
                </a:lnTo>
                <a:lnTo>
                  <a:pt x="64293" y="422767"/>
                </a:lnTo>
                <a:lnTo>
                  <a:pt x="37491" y="386115"/>
                </a:lnTo>
                <a:lnTo>
                  <a:pt x="17252" y="344048"/>
                </a:lnTo>
                <a:lnTo>
                  <a:pt x="4460" y="297561"/>
                </a:lnTo>
                <a:lnTo>
                  <a:pt x="0" y="24765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25061" y="4353305"/>
            <a:ext cx="440690" cy="495300"/>
          </a:xfrm>
          <a:custGeom>
            <a:avLst/>
            <a:gdLst/>
            <a:ahLst/>
            <a:cxnLst/>
            <a:rect l="l" t="t" r="r" b="b"/>
            <a:pathLst>
              <a:path w="440689" h="495300">
                <a:moveTo>
                  <a:pt x="0" y="247650"/>
                </a:moveTo>
                <a:lnTo>
                  <a:pt x="4472" y="197738"/>
                </a:lnTo>
                <a:lnTo>
                  <a:pt x="17299" y="151251"/>
                </a:lnTo>
                <a:lnTo>
                  <a:pt x="37598" y="109184"/>
                </a:lnTo>
                <a:lnTo>
                  <a:pt x="64484" y="72532"/>
                </a:lnTo>
                <a:lnTo>
                  <a:pt x="97073" y="42293"/>
                </a:lnTo>
                <a:lnTo>
                  <a:pt x="134481" y="19460"/>
                </a:lnTo>
                <a:lnTo>
                  <a:pt x="175824" y="5031"/>
                </a:lnTo>
                <a:lnTo>
                  <a:pt x="220217" y="0"/>
                </a:lnTo>
                <a:lnTo>
                  <a:pt x="264611" y="5031"/>
                </a:lnTo>
                <a:lnTo>
                  <a:pt x="305954" y="19460"/>
                </a:lnTo>
                <a:lnTo>
                  <a:pt x="343362" y="42293"/>
                </a:lnTo>
                <a:lnTo>
                  <a:pt x="375951" y="72532"/>
                </a:lnTo>
                <a:lnTo>
                  <a:pt x="402837" y="109184"/>
                </a:lnTo>
                <a:lnTo>
                  <a:pt x="423136" y="151251"/>
                </a:lnTo>
                <a:lnTo>
                  <a:pt x="435963" y="197738"/>
                </a:lnTo>
                <a:lnTo>
                  <a:pt x="440436" y="247650"/>
                </a:lnTo>
                <a:lnTo>
                  <a:pt x="435963" y="297561"/>
                </a:lnTo>
                <a:lnTo>
                  <a:pt x="423136" y="344048"/>
                </a:lnTo>
                <a:lnTo>
                  <a:pt x="402837" y="386115"/>
                </a:lnTo>
                <a:lnTo>
                  <a:pt x="375951" y="422767"/>
                </a:lnTo>
                <a:lnTo>
                  <a:pt x="343362" y="453006"/>
                </a:lnTo>
                <a:lnTo>
                  <a:pt x="305954" y="475839"/>
                </a:lnTo>
                <a:lnTo>
                  <a:pt x="264611" y="490268"/>
                </a:lnTo>
                <a:lnTo>
                  <a:pt x="220217" y="495300"/>
                </a:lnTo>
                <a:lnTo>
                  <a:pt x="175824" y="490268"/>
                </a:lnTo>
                <a:lnTo>
                  <a:pt x="134481" y="475839"/>
                </a:lnTo>
                <a:lnTo>
                  <a:pt x="97073" y="453006"/>
                </a:lnTo>
                <a:lnTo>
                  <a:pt x="64484" y="422767"/>
                </a:lnTo>
                <a:lnTo>
                  <a:pt x="37598" y="386115"/>
                </a:lnTo>
                <a:lnTo>
                  <a:pt x="17299" y="344048"/>
                </a:lnTo>
                <a:lnTo>
                  <a:pt x="4472" y="297561"/>
                </a:lnTo>
                <a:lnTo>
                  <a:pt x="0" y="24765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53333" y="4365497"/>
            <a:ext cx="439420" cy="495300"/>
          </a:xfrm>
          <a:custGeom>
            <a:avLst/>
            <a:gdLst/>
            <a:ahLst/>
            <a:cxnLst/>
            <a:rect l="l" t="t" r="r" b="b"/>
            <a:pathLst>
              <a:path w="439420" h="495300">
                <a:moveTo>
                  <a:pt x="0" y="247650"/>
                </a:moveTo>
                <a:lnTo>
                  <a:pt x="4460" y="197738"/>
                </a:lnTo>
                <a:lnTo>
                  <a:pt x="17252" y="151251"/>
                </a:lnTo>
                <a:lnTo>
                  <a:pt x="37491" y="109184"/>
                </a:lnTo>
                <a:lnTo>
                  <a:pt x="64293" y="72532"/>
                </a:lnTo>
                <a:lnTo>
                  <a:pt x="96775" y="42293"/>
                </a:lnTo>
                <a:lnTo>
                  <a:pt x="134052" y="19460"/>
                </a:lnTo>
                <a:lnTo>
                  <a:pt x="175240" y="5031"/>
                </a:lnTo>
                <a:lnTo>
                  <a:pt x="219456" y="0"/>
                </a:lnTo>
                <a:lnTo>
                  <a:pt x="263671" y="5031"/>
                </a:lnTo>
                <a:lnTo>
                  <a:pt x="304859" y="19460"/>
                </a:lnTo>
                <a:lnTo>
                  <a:pt x="342136" y="42293"/>
                </a:lnTo>
                <a:lnTo>
                  <a:pt x="374618" y="72532"/>
                </a:lnTo>
                <a:lnTo>
                  <a:pt x="401420" y="109184"/>
                </a:lnTo>
                <a:lnTo>
                  <a:pt x="421659" y="151251"/>
                </a:lnTo>
                <a:lnTo>
                  <a:pt x="434451" y="197738"/>
                </a:lnTo>
                <a:lnTo>
                  <a:pt x="438912" y="247650"/>
                </a:lnTo>
                <a:lnTo>
                  <a:pt x="434451" y="297561"/>
                </a:lnTo>
                <a:lnTo>
                  <a:pt x="421659" y="344048"/>
                </a:lnTo>
                <a:lnTo>
                  <a:pt x="401420" y="386115"/>
                </a:lnTo>
                <a:lnTo>
                  <a:pt x="374618" y="422767"/>
                </a:lnTo>
                <a:lnTo>
                  <a:pt x="342136" y="453006"/>
                </a:lnTo>
                <a:lnTo>
                  <a:pt x="304859" y="475839"/>
                </a:lnTo>
                <a:lnTo>
                  <a:pt x="263671" y="490268"/>
                </a:lnTo>
                <a:lnTo>
                  <a:pt x="219456" y="495300"/>
                </a:lnTo>
                <a:lnTo>
                  <a:pt x="175240" y="490268"/>
                </a:lnTo>
                <a:lnTo>
                  <a:pt x="134052" y="475839"/>
                </a:lnTo>
                <a:lnTo>
                  <a:pt x="96775" y="453006"/>
                </a:lnTo>
                <a:lnTo>
                  <a:pt x="64293" y="422767"/>
                </a:lnTo>
                <a:lnTo>
                  <a:pt x="37491" y="386115"/>
                </a:lnTo>
                <a:lnTo>
                  <a:pt x="17252" y="344048"/>
                </a:lnTo>
                <a:lnTo>
                  <a:pt x="4460" y="297561"/>
                </a:lnTo>
                <a:lnTo>
                  <a:pt x="0" y="247650"/>
                </a:lnTo>
                <a:close/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377190"/>
            <a:ext cx="4528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8.</a:t>
            </a:r>
            <a:r>
              <a:rPr spc="-20" dirty="0">
                <a:latin typeface="Arial"/>
                <a:cs typeface="Arial"/>
              </a:rPr>
              <a:t>1</a:t>
            </a:r>
            <a:r>
              <a:rPr dirty="0"/>
              <a:t>三个基本例子</a:t>
            </a:r>
          </a:p>
        </p:txBody>
      </p:sp>
      <p:sp>
        <p:nvSpPr>
          <p:cNvPr id="3" name="object 3"/>
          <p:cNvSpPr/>
          <p:nvPr/>
        </p:nvSpPr>
        <p:spPr>
          <a:xfrm>
            <a:off x="457962" y="1270253"/>
            <a:ext cx="8229600" cy="4695825"/>
          </a:xfrm>
          <a:custGeom>
            <a:avLst/>
            <a:gdLst/>
            <a:ahLst/>
            <a:cxnLst/>
            <a:rect l="l" t="t" r="r" b="b"/>
            <a:pathLst>
              <a:path w="8229600" h="4695825">
                <a:moveTo>
                  <a:pt x="0" y="4695444"/>
                </a:moveTo>
                <a:lnTo>
                  <a:pt x="8229600" y="4695444"/>
                </a:lnTo>
                <a:lnTo>
                  <a:pt x="8229600" y="0"/>
                </a:lnTo>
                <a:lnTo>
                  <a:pt x="0" y="0"/>
                </a:lnTo>
                <a:lnTo>
                  <a:pt x="0" y="46954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962" y="1270253"/>
            <a:ext cx="8229600" cy="4695825"/>
          </a:xfrm>
          <a:custGeom>
            <a:avLst/>
            <a:gdLst/>
            <a:ahLst/>
            <a:cxnLst/>
            <a:rect l="l" t="t" r="r" b="b"/>
            <a:pathLst>
              <a:path w="8229600" h="4695825">
                <a:moveTo>
                  <a:pt x="0" y="4695444"/>
                </a:moveTo>
                <a:lnTo>
                  <a:pt x="8229600" y="4695444"/>
                </a:lnTo>
                <a:lnTo>
                  <a:pt x="8229600" y="0"/>
                </a:lnTo>
                <a:lnTo>
                  <a:pt x="0" y="0"/>
                </a:lnTo>
                <a:lnTo>
                  <a:pt x="0" y="469544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6615" y="2098548"/>
            <a:ext cx="584454" cy="6637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8848" y="2176272"/>
            <a:ext cx="493001" cy="4549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9847" y="2206751"/>
            <a:ext cx="483857" cy="3680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4287" y="2220595"/>
            <a:ext cx="443141" cy="3816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68196" y="2282964"/>
            <a:ext cx="456425" cy="3055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02535" y="2180831"/>
            <a:ext cx="866394" cy="4488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92807" y="2447544"/>
            <a:ext cx="393966" cy="4457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81783" y="2543568"/>
            <a:ext cx="223253" cy="24154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41220" y="2523756"/>
            <a:ext cx="340613" cy="27354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04288" y="2497848"/>
            <a:ext cx="352818" cy="3055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53639" y="2470391"/>
            <a:ext cx="381762" cy="34824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07564" y="2538983"/>
            <a:ext cx="345186" cy="39090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57855" y="2138172"/>
            <a:ext cx="508266" cy="61950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43783" y="2176272"/>
            <a:ext cx="493001" cy="4549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29711" y="2139695"/>
            <a:ext cx="515861" cy="61493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55264" y="2260104"/>
            <a:ext cx="416826" cy="3421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75303" y="2331732"/>
            <a:ext cx="418338" cy="23696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49623" y="2161019"/>
            <a:ext cx="497573" cy="4808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34028" y="2305811"/>
            <a:ext cx="393966" cy="4457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31564" y="2139695"/>
            <a:ext cx="515861" cy="61493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77867" y="2138172"/>
            <a:ext cx="508266" cy="61950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47615" y="2202192"/>
            <a:ext cx="529577" cy="43356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84420" y="2173223"/>
            <a:ext cx="476262" cy="45948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97840" y="1370838"/>
            <a:ext cx="4782185" cy="139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4607A"/>
                </a:solidFill>
                <a:latin typeface="微软雅黑"/>
                <a:cs typeface="微软雅黑"/>
              </a:rPr>
              <a:t>例</a:t>
            </a:r>
            <a:r>
              <a:rPr sz="3200" b="1" spc="-5" dirty="0">
                <a:solidFill>
                  <a:srgbClr val="04607A"/>
                </a:solidFill>
                <a:latin typeface="Arial"/>
                <a:cs typeface="Arial"/>
              </a:rPr>
              <a:t>2</a:t>
            </a:r>
            <a:r>
              <a:rPr sz="3200" b="1" spc="-5" dirty="0">
                <a:solidFill>
                  <a:srgbClr val="04607A"/>
                </a:solidFill>
                <a:latin typeface="微软雅黑"/>
                <a:cs typeface="微软雅黑"/>
              </a:rPr>
              <a:t>，</a:t>
            </a:r>
            <a:r>
              <a:rPr sz="3200" b="1" dirty="0">
                <a:solidFill>
                  <a:srgbClr val="04607A"/>
                </a:solidFill>
                <a:latin typeface="微软雅黑"/>
                <a:cs typeface="微软雅黑"/>
              </a:rPr>
              <a:t>找零问题：</a:t>
            </a:r>
            <a:endParaRPr sz="3200">
              <a:latin typeface="微软雅黑"/>
              <a:cs typeface="微软雅黑"/>
            </a:endParaRPr>
          </a:p>
          <a:p>
            <a:pPr marL="323215" indent="-273050">
              <a:lnSpc>
                <a:spcPts val="2900"/>
              </a:lnSpc>
              <a:spcBef>
                <a:spcPts val="2039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323850" algn="l"/>
                <a:tab pos="702945" algn="l"/>
                <a:tab pos="1160145" algn="l"/>
                <a:tab pos="1635760" algn="l"/>
              </a:tabLst>
            </a:pPr>
            <a:r>
              <a:rPr sz="2800" spc="-5" dirty="0">
                <a:latin typeface="Cambria Math"/>
                <a:cs typeface="Cambria Math"/>
              </a:rPr>
              <a:t>𝐹	𝑛	=	min </a:t>
            </a:r>
            <a:r>
              <a:rPr sz="2800" spc="25" dirty="0">
                <a:latin typeface="Cambria Math"/>
                <a:cs typeface="Cambria Math"/>
              </a:rPr>
              <a:t>{𝐹(𝑛 </a:t>
            </a:r>
            <a:r>
              <a:rPr sz="2800" spc="-5" dirty="0">
                <a:latin typeface="Cambria Math"/>
                <a:cs typeface="Cambria Math"/>
              </a:rPr>
              <a:t>− </a:t>
            </a:r>
            <a:r>
              <a:rPr sz="2800" spc="35" dirty="0">
                <a:latin typeface="Cambria Math"/>
                <a:cs typeface="Cambria Math"/>
              </a:rPr>
              <a:t>𝑑</a:t>
            </a:r>
            <a:r>
              <a:rPr sz="3075" spc="52" baseline="-16260" dirty="0">
                <a:latin typeface="Cambria Math"/>
                <a:cs typeface="Cambria Math"/>
              </a:rPr>
              <a:t>𝑗</a:t>
            </a:r>
            <a:r>
              <a:rPr sz="2800" spc="35" dirty="0">
                <a:latin typeface="Cambria Math"/>
                <a:cs typeface="Cambria Math"/>
              </a:rPr>
              <a:t>)} </a:t>
            </a:r>
            <a:r>
              <a:rPr sz="2800" spc="-5" dirty="0">
                <a:latin typeface="Cambria Math"/>
                <a:cs typeface="Cambria Math"/>
              </a:rPr>
              <a:t>+</a:t>
            </a:r>
            <a:r>
              <a:rPr sz="2800" spc="-39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  <a:p>
            <a:pPr marL="1524635">
              <a:lnSpc>
                <a:spcPts val="2000"/>
              </a:lnSpc>
            </a:pPr>
            <a:r>
              <a:rPr sz="2050" spc="90" dirty="0">
                <a:latin typeface="Cambria Math"/>
                <a:cs typeface="Cambria Math"/>
              </a:rPr>
              <a:t>𝑗:𝑛≥𝑑</a:t>
            </a:r>
            <a:r>
              <a:rPr sz="2475" spc="135" baseline="-15151" dirty="0">
                <a:latin typeface="Cambria Math"/>
                <a:cs typeface="Cambria Math"/>
              </a:rPr>
              <a:t>𝑗</a:t>
            </a:r>
            <a:endParaRPr sz="2475" baseline="-15151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95644" y="2176272"/>
            <a:ext cx="493001" cy="4549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76643" y="2206751"/>
            <a:ext cx="470141" cy="36804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72071" y="2171712"/>
            <a:ext cx="479285" cy="46556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61276" y="2282964"/>
            <a:ext cx="456425" cy="3055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79792" y="2171712"/>
            <a:ext cx="479285" cy="46556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416421" y="2118817"/>
            <a:ext cx="1410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2430" algn="l"/>
                <a:tab pos="835660" algn="l"/>
              </a:tabLst>
            </a:pPr>
            <a:r>
              <a:rPr sz="2800" spc="-5" dirty="0">
                <a:latin typeface="Cambria Math"/>
                <a:cs typeface="Cambria Math"/>
              </a:rPr>
              <a:t>𝐹	0	=</a:t>
            </a:r>
            <a:r>
              <a:rPr sz="2800" spc="7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0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82524" y="2822448"/>
            <a:ext cx="502145" cy="57073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4840" y="2753867"/>
            <a:ext cx="1005078" cy="67741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26819" y="2756916"/>
            <a:ext cx="1317497" cy="67741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41220" y="2753867"/>
            <a:ext cx="2631185" cy="67741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35940" y="2838703"/>
            <a:ext cx="40436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2400" dirty="0">
                <a:latin typeface="Arial"/>
                <a:cs typeface="Arial"/>
              </a:rPr>
              <a:t>n=6,</a:t>
            </a:r>
            <a:r>
              <a:rPr sz="2400" dirty="0">
                <a:latin typeface="微软雅黑"/>
                <a:cs typeface="微软雅黑"/>
              </a:rPr>
              <a:t>币值为</a:t>
            </a:r>
            <a:r>
              <a:rPr sz="2400" spc="-5" dirty="0">
                <a:latin typeface="Arial"/>
                <a:cs typeface="Arial"/>
              </a:rPr>
              <a:t>d1=1,d2=3,d3=4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5940" y="5392013"/>
            <a:ext cx="64909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4607A"/>
                </a:solidFill>
                <a:latin typeface="Arial"/>
                <a:cs typeface="Arial"/>
              </a:rPr>
              <a:t>F(6)=min(F(6-1),F(6-3),F(6-4)}+1=2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1145273" y="3606927"/>
          <a:ext cx="6842756" cy="1318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5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3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53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53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951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n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607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4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5435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38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F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607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5435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object 42"/>
          <p:cNvSpPr/>
          <p:nvPr/>
        </p:nvSpPr>
        <p:spPr>
          <a:xfrm>
            <a:off x="6517385" y="4365497"/>
            <a:ext cx="439420" cy="495300"/>
          </a:xfrm>
          <a:custGeom>
            <a:avLst/>
            <a:gdLst/>
            <a:ahLst/>
            <a:cxnLst/>
            <a:rect l="l" t="t" r="r" b="b"/>
            <a:pathLst>
              <a:path w="439420" h="495300">
                <a:moveTo>
                  <a:pt x="0" y="247650"/>
                </a:moveTo>
                <a:lnTo>
                  <a:pt x="4460" y="197738"/>
                </a:lnTo>
                <a:lnTo>
                  <a:pt x="17252" y="151251"/>
                </a:lnTo>
                <a:lnTo>
                  <a:pt x="37491" y="109184"/>
                </a:lnTo>
                <a:lnTo>
                  <a:pt x="64293" y="72532"/>
                </a:lnTo>
                <a:lnTo>
                  <a:pt x="96775" y="42293"/>
                </a:lnTo>
                <a:lnTo>
                  <a:pt x="134052" y="19460"/>
                </a:lnTo>
                <a:lnTo>
                  <a:pt x="175240" y="5031"/>
                </a:lnTo>
                <a:lnTo>
                  <a:pt x="219456" y="0"/>
                </a:lnTo>
                <a:lnTo>
                  <a:pt x="263671" y="5031"/>
                </a:lnTo>
                <a:lnTo>
                  <a:pt x="304859" y="19460"/>
                </a:lnTo>
                <a:lnTo>
                  <a:pt x="342136" y="42293"/>
                </a:lnTo>
                <a:lnTo>
                  <a:pt x="374618" y="72532"/>
                </a:lnTo>
                <a:lnTo>
                  <a:pt x="401420" y="109184"/>
                </a:lnTo>
                <a:lnTo>
                  <a:pt x="421659" y="151251"/>
                </a:lnTo>
                <a:lnTo>
                  <a:pt x="434451" y="197738"/>
                </a:lnTo>
                <a:lnTo>
                  <a:pt x="438912" y="247650"/>
                </a:lnTo>
                <a:lnTo>
                  <a:pt x="434451" y="297561"/>
                </a:lnTo>
                <a:lnTo>
                  <a:pt x="421659" y="344048"/>
                </a:lnTo>
                <a:lnTo>
                  <a:pt x="401420" y="386115"/>
                </a:lnTo>
                <a:lnTo>
                  <a:pt x="374618" y="422767"/>
                </a:lnTo>
                <a:lnTo>
                  <a:pt x="342136" y="453006"/>
                </a:lnTo>
                <a:lnTo>
                  <a:pt x="304859" y="475839"/>
                </a:lnTo>
                <a:lnTo>
                  <a:pt x="263671" y="490268"/>
                </a:lnTo>
                <a:lnTo>
                  <a:pt x="219456" y="495300"/>
                </a:lnTo>
                <a:lnTo>
                  <a:pt x="175240" y="490268"/>
                </a:lnTo>
                <a:lnTo>
                  <a:pt x="134052" y="475839"/>
                </a:lnTo>
                <a:lnTo>
                  <a:pt x="96775" y="453006"/>
                </a:lnTo>
                <a:lnTo>
                  <a:pt x="64293" y="422767"/>
                </a:lnTo>
                <a:lnTo>
                  <a:pt x="37491" y="386115"/>
                </a:lnTo>
                <a:lnTo>
                  <a:pt x="17252" y="344048"/>
                </a:lnTo>
                <a:lnTo>
                  <a:pt x="4460" y="297561"/>
                </a:lnTo>
                <a:lnTo>
                  <a:pt x="0" y="24765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89170" y="4362450"/>
            <a:ext cx="439420" cy="495300"/>
          </a:xfrm>
          <a:custGeom>
            <a:avLst/>
            <a:gdLst/>
            <a:ahLst/>
            <a:cxnLst/>
            <a:rect l="l" t="t" r="r" b="b"/>
            <a:pathLst>
              <a:path w="439420" h="495300">
                <a:moveTo>
                  <a:pt x="0" y="247650"/>
                </a:moveTo>
                <a:lnTo>
                  <a:pt x="4460" y="197738"/>
                </a:lnTo>
                <a:lnTo>
                  <a:pt x="17252" y="151251"/>
                </a:lnTo>
                <a:lnTo>
                  <a:pt x="37491" y="109184"/>
                </a:lnTo>
                <a:lnTo>
                  <a:pt x="64293" y="72532"/>
                </a:lnTo>
                <a:lnTo>
                  <a:pt x="96775" y="42293"/>
                </a:lnTo>
                <a:lnTo>
                  <a:pt x="134052" y="19460"/>
                </a:lnTo>
                <a:lnTo>
                  <a:pt x="175240" y="5031"/>
                </a:lnTo>
                <a:lnTo>
                  <a:pt x="219455" y="0"/>
                </a:lnTo>
                <a:lnTo>
                  <a:pt x="263671" y="5031"/>
                </a:lnTo>
                <a:lnTo>
                  <a:pt x="304859" y="19460"/>
                </a:lnTo>
                <a:lnTo>
                  <a:pt x="342136" y="42293"/>
                </a:lnTo>
                <a:lnTo>
                  <a:pt x="374618" y="72532"/>
                </a:lnTo>
                <a:lnTo>
                  <a:pt x="401420" y="109184"/>
                </a:lnTo>
                <a:lnTo>
                  <a:pt x="421659" y="151251"/>
                </a:lnTo>
                <a:lnTo>
                  <a:pt x="434451" y="197738"/>
                </a:lnTo>
                <a:lnTo>
                  <a:pt x="438912" y="247650"/>
                </a:lnTo>
                <a:lnTo>
                  <a:pt x="434451" y="297561"/>
                </a:lnTo>
                <a:lnTo>
                  <a:pt x="421659" y="344048"/>
                </a:lnTo>
                <a:lnTo>
                  <a:pt x="401420" y="386115"/>
                </a:lnTo>
                <a:lnTo>
                  <a:pt x="374618" y="422767"/>
                </a:lnTo>
                <a:lnTo>
                  <a:pt x="342136" y="453006"/>
                </a:lnTo>
                <a:lnTo>
                  <a:pt x="304859" y="475839"/>
                </a:lnTo>
                <a:lnTo>
                  <a:pt x="263671" y="490268"/>
                </a:lnTo>
                <a:lnTo>
                  <a:pt x="219455" y="495300"/>
                </a:lnTo>
                <a:lnTo>
                  <a:pt x="175240" y="490268"/>
                </a:lnTo>
                <a:lnTo>
                  <a:pt x="134052" y="475839"/>
                </a:lnTo>
                <a:lnTo>
                  <a:pt x="96775" y="453006"/>
                </a:lnTo>
                <a:lnTo>
                  <a:pt x="64293" y="422767"/>
                </a:lnTo>
                <a:lnTo>
                  <a:pt x="37491" y="386115"/>
                </a:lnTo>
                <a:lnTo>
                  <a:pt x="17252" y="344048"/>
                </a:lnTo>
                <a:lnTo>
                  <a:pt x="4460" y="297561"/>
                </a:lnTo>
                <a:lnTo>
                  <a:pt x="0" y="24765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25061" y="4367021"/>
            <a:ext cx="440690" cy="495300"/>
          </a:xfrm>
          <a:custGeom>
            <a:avLst/>
            <a:gdLst/>
            <a:ahLst/>
            <a:cxnLst/>
            <a:rect l="l" t="t" r="r" b="b"/>
            <a:pathLst>
              <a:path w="440689" h="495300">
                <a:moveTo>
                  <a:pt x="0" y="247650"/>
                </a:moveTo>
                <a:lnTo>
                  <a:pt x="4472" y="197738"/>
                </a:lnTo>
                <a:lnTo>
                  <a:pt x="17299" y="151251"/>
                </a:lnTo>
                <a:lnTo>
                  <a:pt x="37598" y="109184"/>
                </a:lnTo>
                <a:lnTo>
                  <a:pt x="64484" y="72532"/>
                </a:lnTo>
                <a:lnTo>
                  <a:pt x="97073" y="42293"/>
                </a:lnTo>
                <a:lnTo>
                  <a:pt x="134481" y="19460"/>
                </a:lnTo>
                <a:lnTo>
                  <a:pt x="175824" y="5031"/>
                </a:lnTo>
                <a:lnTo>
                  <a:pt x="220217" y="0"/>
                </a:lnTo>
                <a:lnTo>
                  <a:pt x="264611" y="5031"/>
                </a:lnTo>
                <a:lnTo>
                  <a:pt x="305954" y="19460"/>
                </a:lnTo>
                <a:lnTo>
                  <a:pt x="343362" y="42293"/>
                </a:lnTo>
                <a:lnTo>
                  <a:pt x="375951" y="72532"/>
                </a:lnTo>
                <a:lnTo>
                  <a:pt x="402837" y="109184"/>
                </a:lnTo>
                <a:lnTo>
                  <a:pt x="423136" y="151251"/>
                </a:lnTo>
                <a:lnTo>
                  <a:pt x="435963" y="197738"/>
                </a:lnTo>
                <a:lnTo>
                  <a:pt x="440436" y="247650"/>
                </a:lnTo>
                <a:lnTo>
                  <a:pt x="435963" y="297561"/>
                </a:lnTo>
                <a:lnTo>
                  <a:pt x="423136" y="344048"/>
                </a:lnTo>
                <a:lnTo>
                  <a:pt x="402837" y="386115"/>
                </a:lnTo>
                <a:lnTo>
                  <a:pt x="375951" y="422767"/>
                </a:lnTo>
                <a:lnTo>
                  <a:pt x="343362" y="453006"/>
                </a:lnTo>
                <a:lnTo>
                  <a:pt x="305954" y="475839"/>
                </a:lnTo>
                <a:lnTo>
                  <a:pt x="264611" y="490268"/>
                </a:lnTo>
                <a:lnTo>
                  <a:pt x="220217" y="495300"/>
                </a:lnTo>
                <a:lnTo>
                  <a:pt x="175824" y="490268"/>
                </a:lnTo>
                <a:lnTo>
                  <a:pt x="134481" y="475839"/>
                </a:lnTo>
                <a:lnTo>
                  <a:pt x="97073" y="453006"/>
                </a:lnTo>
                <a:lnTo>
                  <a:pt x="64484" y="422767"/>
                </a:lnTo>
                <a:lnTo>
                  <a:pt x="37598" y="386115"/>
                </a:lnTo>
                <a:lnTo>
                  <a:pt x="17299" y="344048"/>
                </a:lnTo>
                <a:lnTo>
                  <a:pt x="4472" y="297561"/>
                </a:lnTo>
                <a:lnTo>
                  <a:pt x="0" y="247650"/>
                </a:lnTo>
                <a:close/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377190"/>
            <a:ext cx="4528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8.</a:t>
            </a:r>
            <a:r>
              <a:rPr spc="-20" dirty="0">
                <a:latin typeface="Arial"/>
                <a:cs typeface="Arial"/>
              </a:rPr>
              <a:t>1</a:t>
            </a:r>
            <a:r>
              <a:rPr dirty="0"/>
              <a:t>三个基本例子</a:t>
            </a:r>
          </a:p>
        </p:txBody>
      </p:sp>
      <p:sp>
        <p:nvSpPr>
          <p:cNvPr id="3" name="object 3"/>
          <p:cNvSpPr/>
          <p:nvPr/>
        </p:nvSpPr>
        <p:spPr>
          <a:xfrm>
            <a:off x="457962" y="1270253"/>
            <a:ext cx="8229600" cy="5328285"/>
          </a:xfrm>
          <a:custGeom>
            <a:avLst/>
            <a:gdLst/>
            <a:ahLst/>
            <a:cxnLst/>
            <a:rect l="l" t="t" r="r" b="b"/>
            <a:pathLst>
              <a:path w="8229600" h="5328284">
                <a:moveTo>
                  <a:pt x="0" y="5327904"/>
                </a:moveTo>
                <a:lnTo>
                  <a:pt x="8229600" y="5327904"/>
                </a:lnTo>
                <a:lnTo>
                  <a:pt x="8229600" y="0"/>
                </a:lnTo>
                <a:lnTo>
                  <a:pt x="0" y="0"/>
                </a:lnTo>
                <a:lnTo>
                  <a:pt x="0" y="53279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962" y="1270253"/>
            <a:ext cx="8229600" cy="5328285"/>
          </a:xfrm>
          <a:custGeom>
            <a:avLst/>
            <a:gdLst/>
            <a:ahLst/>
            <a:cxnLst/>
            <a:rect l="l" t="t" r="r" b="b"/>
            <a:pathLst>
              <a:path w="8229600" h="5328284">
                <a:moveTo>
                  <a:pt x="0" y="5327904"/>
                </a:moveTo>
                <a:lnTo>
                  <a:pt x="8229600" y="5327904"/>
                </a:lnTo>
                <a:lnTo>
                  <a:pt x="8229600" y="0"/>
                </a:lnTo>
                <a:lnTo>
                  <a:pt x="0" y="0"/>
                </a:lnTo>
                <a:lnTo>
                  <a:pt x="0" y="5327904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240" y="1969020"/>
            <a:ext cx="462546" cy="5250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604" y="1908048"/>
            <a:ext cx="570738" cy="6210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2772" y="1911095"/>
            <a:ext cx="578358" cy="6210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1560" y="1908048"/>
            <a:ext cx="607314" cy="6210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89303" y="1911095"/>
            <a:ext cx="2937510" cy="6210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57244" y="1911095"/>
            <a:ext cx="654558" cy="6210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42232" y="1911095"/>
            <a:ext cx="2652521" cy="6210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25184" y="1911095"/>
            <a:ext cx="654558" cy="6210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10171" y="1911095"/>
            <a:ext cx="2073402" cy="6210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1604" y="2346960"/>
            <a:ext cx="7861554" cy="62102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33588" y="2346960"/>
            <a:ext cx="649985" cy="62102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1604" y="2782823"/>
            <a:ext cx="6997446" cy="62102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69480" y="2782823"/>
            <a:ext cx="657605" cy="62102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57516" y="2782823"/>
            <a:ext cx="1226057" cy="62102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1604" y="3218688"/>
            <a:ext cx="2600706" cy="62103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72739" y="3218688"/>
            <a:ext cx="648462" cy="62103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51632" y="3218688"/>
            <a:ext cx="5116830" cy="62103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98892" y="3218688"/>
            <a:ext cx="648461" cy="62103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35940" y="1187173"/>
            <a:ext cx="8079740" cy="2466340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3200" b="1" dirty="0">
                <a:solidFill>
                  <a:srgbClr val="04607A"/>
                </a:solidFill>
                <a:latin typeface="微软雅黑"/>
                <a:cs typeface="微软雅黑"/>
              </a:rPr>
              <a:t>例</a:t>
            </a:r>
            <a:r>
              <a:rPr sz="3200" b="1" spc="-5" dirty="0">
                <a:solidFill>
                  <a:srgbClr val="04607A"/>
                </a:solidFill>
                <a:latin typeface="Arial"/>
                <a:cs typeface="Arial"/>
              </a:rPr>
              <a:t>3</a:t>
            </a:r>
            <a:r>
              <a:rPr sz="3200" b="1" spc="-5" dirty="0">
                <a:solidFill>
                  <a:srgbClr val="04607A"/>
                </a:solidFill>
                <a:latin typeface="微软雅黑"/>
                <a:cs typeface="微软雅黑"/>
              </a:rPr>
              <a:t>，</a:t>
            </a:r>
            <a:r>
              <a:rPr sz="3200" b="1" dirty="0">
                <a:solidFill>
                  <a:srgbClr val="04607A"/>
                </a:solidFill>
                <a:latin typeface="微软雅黑"/>
                <a:cs typeface="微软雅黑"/>
              </a:rPr>
              <a:t>硬币收集问题：</a:t>
            </a:r>
            <a:endParaRPr sz="3200" dirty="0">
              <a:latin typeface="微软雅黑"/>
              <a:cs typeface="微软雅黑"/>
            </a:endParaRPr>
          </a:p>
          <a:p>
            <a:pPr marL="285115" marR="5080" indent="-273050" algn="just">
              <a:lnSpc>
                <a:spcPct val="130000"/>
              </a:lnSpc>
              <a:spcBef>
                <a:spcPts val="195"/>
              </a:spcBef>
              <a:buClr>
                <a:srgbClr val="0AD0D9"/>
              </a:buClr>
              <a:buSzPct val="93181"/>
              <a:buFont typeface="Wingdings 2"/>
              <a:buChar char=""/>
              <a:tabLst>
                <a:tab pos="285750" algn="l"/>
              </a:tabLst>
            </a:pPr>
            <a:r>
              <a:rPr sz="2200" spc="15" dirty="0">
                <a:latin typeface="Arial"/>
                <a:cs typeface="Arial"/>
              </a:rPr>
              <a:t>N</a:t>
            </a:r>
            <a:r>
              <a:rPr sz="2200" spc="15" dirty="0">
                <a:latin typeface="微软雅黑"/>
                <a:cs typeface="微软雅黑"/>
              </a:rPr>
              <a:t>×</a:t>
            </a:r>
            <a:r>
              <a:rPr sz="2200" spc="15" dirty="0">
                <a:latin typeface="Arial"/>
                <a:cs typeface="Arial"/>
              </a:rPr>
              <a:t>m</a:t>
            </a:r>
            <a:r>
              <a:rPr sz="2200" spc="40" dirty="0">
                <a:latin typeface="微软雅黑"/>
                <a:cs typeface="微软雅黑"/>
              </a:rPr>
              <a:t>格木</a:t>
            </a:r>
            <a:r>
              <a:rPr sz="2200" spc="50" dirty="0">
                <a:latin typeface="微软雅黑"/>
                <a:cs typeface="微软雅黑"/>
              </a:rPr>
              <a:t>板</a:t>
            </a:r>
            <a:r>
              <a:rPr sz="2200" spc="40" dirty="0">
                <a:latin typeface="微软雅黑"/>
                <a:cs typeface="微软雅黑"/>
              </a:rPr>
              <a:t>放有一些</a:t>
            </a:r>
            <a:r>
              <a:rPr sz="2200" spc="50" dirty="0">
                <a:latin typeface="微软雅黑"/>
                <a:cs typeface="微软雅黑"/>
              </a:rPr>
              <a:t>硬</a:t>
            </a:r>
            <a:r>
              <a:rPr sz="2200" spc="60" dirty="0">
                <a:latin typeface="微软雅黑"/>
                <a:cs typeface="微软雅黑"/>
              </a:rPr>
              <a:t>币</a:t>
            </a:r>
            <a:r>
              <a:rPr sz="2200" spc="40" dirty="0">
                <a:latin typeface="微软雅黑"/>
                <a:cs typeface="微软雅黑"/>
              </a:rPr>
              <a:t>，每格</a:t>
            </a:r>
            <a:r>
              <a:rPr sz="2200" spc="50" dirty="0">
                <a:latin typeface="微软雅黑"/>
                <a:cs typeface="微软雅黑"/>
              </a:rPr>
              <a:t>最</a:t>
            </a:r>
            <a:r>
              <a:rPr sz="2200" spc="40" dirty="0">
                <a:latin typeface="微软雅黑"/>
                <a:cs typeface="微软雅黑"/>
              </a:rPr>
              <a:t>多一个硬</a:t>
            </a:r>
            <a:r>
              <a:rPr sz="2200" spc="70" dirty="0">
                <a:latin typeface="微软雅黑"/>
                <a:cs typeface="微软雅黑"/>
              </a:rPr>
              <a:t>币</a:t>
            </a:r>
            <a:r>
              <a:rPr sz="2200" spc="40" dirty="0">
                <a:latin typeface="微软雅黑"/>
                <a:cs typeface="微软雅黑"/>
              </a:rPr>
              <a:t>。木板左</a:t>
            </a:r>
            <a:r>
              <a:rPr sz="2200" spc="50" dirty="0">
                <a:latin typeface="微软雅黑"/>
                <a:cs typeface="微软雅黑"/>
              </a:rPr>
              <a:t>上</a:t>
            </a:r>
            <a:r>
              <a:rPr sz="2200" spc="40" dirty="0">
                <a:latin typeface="微软雅黑"/>
                <a:cs typeface="微软雅黑"/>
              </a:rPr>
              <a:t>方</a:t>
            </a:r>
            <a:r>
              <a:rPr sz="2200" spc="-5" dirty="0">
                <a:latin typeface="微软雅黑"/>
                <a:cs typeface="微软雅黑"/>
              </a:rPr>
              <a:t>一 </a:t>
            </a:r>
            <a:r>
              <a:rPr sz="2200" spc="65" dirty="0">
                <a:latin typeface="微软雅黑"/>
                <a:cs typeface="微软雅黑"/>
              </a:rPr>
              <a:t>个机器人</a:t>
            </a:r>
            <a:r>
              <a:rPr sz="2200" spc="75" dirty="0">
                <a:latin typeface="微软雅黑"/>
                <a:cs typeface="微软雅黑"/>
              </a:rPr>
              <a:t>收</a:t>
            </a:r>
            <a:r>
              <a:rPr sz="2200" spc="65" dirty="0">
                <a:latin typeface="微软雅黑"/>
                <a:cs typeface="微软雅黑"/>
              </a:rPr>
              <a:t>集尽可能</a:t>
            </a:r>
            <a:r>
              <a:rPr sz="2200" spc="75" dirty="0">
                <a:latin typeface="微软雅黑"/>
                <a:cs typeface="微软雅黑"/>
              </a:rPr>
              <a:t>多</a:t>
            </a:r>
            <a:r>
              <a:rPr sz="2200" spc="65" dirty="0">
                <a:latin typeface="微软雅黑"/>
                <a:cs typeface="微软雅黑"/>
              </a:rPr>
              <a:t>的硬币并把它们带到右下方的单元格</a:t>
            </a:r>
            <a:r>
              <a:rPr sz="2200" spc="-5" dirty="0">
                <a:latin typeface="微软雅黑"/>
                <a:cs typeface="微软雅黑"/>
              </a:rPr>
              <a:t>。 </a:t>
            </a:r>
            <a:r>
              <a:rPr sz="2200" spc="65" dirty="0">
                <a:latin typeface="微软雅黑"/>
                <a:cs typeface="微软雅黑"/>
              </a:rPr>
              <a:t>每一步机</a:t>
            </a:r>
            <a:r>
              <a:rPr sz="2200" spc="75" dirty="0">
                <a:latin typeface="微软雅黑"/>
                <a:cs typeface="微软雅黑"/>
              </a:rPr>
              <a:t>器</a:t>
            </a:r>
            <a:r>
              <a:rPr sz="2200" spc="65" dirty="0">
                <a:latin typeface="微软雅黑"/>
                <a:cs typeface="微软雅黑"/>
              </a:rPr>
              <a:t>人可以从</a:t>
            </a:r>
            <a:r>
              <a:rPr sz="2200" spc="75" dirty="0">
                <a:latin typeface="微软雅黑"/>
                <a:cs typeface="微软雅黑"/>
              </a:rPr>
              <a:t>当</a:t>
            </a:r>
            <a:r>
              <a:rPr sz="2200" spc="65" dirty="0">
                <a:latin typeface="微软雅黑"/>
                <a:cs typeface="微软雅黑"/>
              </a:rPr>
              <a:t>前位置右移一格或者下移一格。如果遇 </a:t>
            </a:r>
            <a:r>
              <a:rPr sz="2200" spc="-5" dirty="0">
                <a:latin typeface="微软雅黑"/>
                <a:cs typeface="微软雅黑"/>
              </a:rPr>
              <a:t>到硬币就收集起</a:t>
            </a:r>
            <a:r>
              <a:rPr sz="2200" spc="-20" dirty="0">
                <a:latin typeface="微软雅黑"/>
                <a:cs typeface="微软雅黑"/>
              </a:rPr>
              <a:t>来</a:t>
            </a:r>
            <a:r>
              <a:rPr sz="2200" spc="-5" dirty="0">
                <a:latin typeface="微软雅黑"/>
                <a:cs typeface="微软雅黑"/>
              </a:rPr>
              <a:t>。求机器人收集</a:t>
            </a:r>
            <a:r>
              <a:rPr sz="2200" dirty="0">
                <a:latin typeface="微软雅黑"/>
                <a:cs typeface="微软雅黑"/>
              </a:rPr>
              <a:t>最</a:t>
            </a:r>
            <a:r>
              <a:rPr sz="2200" spc="-5" dirty="0">
                <a:latin typeface="微软雅黑"/>
                <a:cs typeface="微软雅黑"/>
              </a:rPr>
              <a:t>大硬</a:t>
            </a:r>
            <a:r>
              <a:rPr sz="2200" dirty="0">
                <a:latin typeface="微软雅黑"/>
                <a:cs typeface="微软雅黑"/>
              </a:rPr>
              <a:t>币</a:t>
            </a:r>
            <a:r>
              <a:rPr sz="2200" spc="-5" dirty="0">
                <a:latin typeface="微软雅黑"/>
                <a:cs typeface="微软雅黑"/>
              </a:rPr>
              <a:t>数给</a:t>
            </a:r>
            <a:r>
              <a:rPr sz="2200" dirty="0">
                <a:latin typeface="微软雅黑"/>
                <a:cs typeface="微软雅黑"/>
              </a:rPr>
              <a:t>出</a:t>
            </a:r>
            <a:r>
              <a:rPr sz="2200" spc="-5" dirty="0">
                <a:latin typeface="微软雅黑"/>
                <a:cs typeface="微软雅黑"/>
              </a:rPr>
              <a:t>移动</a:t>
            </a:r>
            <a:r>
              <a:rPr sz="2200" dirty="0">
                <a:latin typeface="微软雅黑"/>
                <a:cs typeface="微软雅黑"/>
              </a:rPr>
              <a:t>路</a:t>
            </a:r>
            <a:r>
              <a:rPr sz="2200" spc="10" dirty="0">
                <a:latin typeface="微软雅黑"/>
                <a:cs typeface="微软雅黑"/>
              </a:rPr>
              <a:t>径</a:t>
            </a:r>
            <a:r>
              <a:rPr sz="2200" spc="-5" dirty="0">
                <a:latin typeface="微软雅黑"/>
                <a:cs typeface="微软雅黑"/>
              </a:rPr>
              <a:t>。</a:t>
            </a:r>
            <a:endParaRPr sz="2200" dirty="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6240" y="3965460"/>
            <a:ext cx="462546" cy="5250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1604" y="3907535"/>
            <a:ext cx="648462" cy="62103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20496" y="3904488"/>
            <a:ext cx="633222" cy="62103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84147" y="3904488"/>
            <a:ext cx="572262" cy="62103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86839" y="3904488"/>
            <a:ext cx="462546" cy="62103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9803" y="3907535"/>
            <a:ext cx="1206246" cy="62103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16479" y="3904488"/>
            <a:ext cx="432054" cy="62103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78964" y="3907535"/>
            <a:ext cx="648462" cy="62103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57855" y="3904488"/>
            <a:ext cx="432054" cy="62103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20339" y="3907535"/>
            <a:ext cx="2600706" cy="62103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6240" y="4401324"/>
            <a:ext cx="462546" cy="5250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1604" y="4340352"/>
            <a:ext cx="462546" cy="62103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4568" y="4340352"/>
            <a:ext cx="572262" cy="62103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37260" y="4340352"/>
            <a:ext cx="462546" cy="62103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30224" y="4343400"/>
            <a:ext cx="1206246" cy="62103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66900" y="4340352"/>
            <a:ext cx="525005" cy="62103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22348" y="4340352"/>
            <a:ext cx="462546" cy="62103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15311" y="4340352"/>
            <a:ext cx="525005" cy="62103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70760" y="4340352"/>
            <a:ext cx="602742" cy="62103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03932" y="4343400"/>
            <a:ext cx="927354" cy="62103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61716" y="4340352"/>
            <a:ext cx="665226" cy="62103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7371" y="4340352"/>
            <a:ext cx="462546" cy="62103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450335" y="4340352"/>
            <a:ext cx="525005" cy="62103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05784" y="4340352"/>
            <a:ext cx="462546" cy="62103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98747" y="4343400"/>
            <a:ext cx="927353" cy="62103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56532" y="4340352"/>
            <a:ext cx="447281" cy="62103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34255" y="4343400"/>
            <a:ext cx="927353" cy="62103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8808" y="4779264"/>
            <a:ext cx="1764030" cy="62103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63267" y="4776215"/>
            <a:ext cx="695706" cy="62102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89404" y="4776215"/>
            <a:ext cx="462546" cy="62102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82367" y="4776215"/>
            <a:ext cx="525005" cy="62102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37816" y="4776215"/>
            <a:ext cx="602742" cy="62102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570988" y="4779264"/>
            <a:ext cx="648462" cy="62103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49879" y="4776215"/>
            <a:ext cx="835914" cy="621029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16223" y="4776215"/>
            <a:ext cx="462546" cy="62102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09188" y="4776215"/>
            <a:ext cx="525005" cy="62102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564635" y="4776215"/>
            <a:ext cx="462546" cy="62102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57600" y="4779264"/>
            <a:ext cx="648462" cy="62103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35940" y="3880764"/>
            <a:ext cx="4608830" cy="133350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890"/>
              </a:spcBef>
              <a:buClr>
                <a:srgbClr val="0AD0D9"/>
              </a:buClr>
              <a:buSzPct val="93181"/>
              <a:buFont typeface="Wingdings 2"/>
              <a:buChar char=""/>
              <a:tabLst>
                <a:tab pos="285750" algn="l"/>
              </a:tabLst>
            </a:pPr>
            <a:r>
              <a:rPr sz="2200" spc="-5" dirty="0">
                <a:latin typeface="微软雅黑"/>
                <a:cs typeface="微软雅黑"/>
              </a:rPr>
              <a:t>设</a:t>
            </a:r>
            <a:r>
              <a:rPr sz="2200" spc="-5" dirty="0">
                <a:latin typeface="Arial"/>
                <a:cs typeface="Arial"/>
              </a:rPr>
              <a:t>F(i,</a:t>
            </a:r>
            <a:r>
              <a:rPr sz="2200" spc="5" dirty="0">
                <a:latin typeface="Arial"/>
                <a:cs typeface="Arial"/>
              </a:rPr>
              <a:t>j</a:t>
            </a:r>
            <a:r>
              <a:rPr sz="2200" spc="-5" dirty="0">
                <a:latin typeface="Arial"/>
                <a:cs typeface="Arial"/>
              </a:rPr>
              <a:t>)</a:t>
            </a:r>
            <a:r>
              <a:rPr sz="2200" spc="-5" dirty="0">
                <a:latin typeface="微软雅黑"/>
                <a:cs typeface="微软雅黑"/>
              </a:rPr>
              <a:t>为走到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-5" dirty="0">
                <a:latin typeface="微软雅黑"/>
                <a:cs typeface="微软雅黑"/>
              </a:rPr>
              <a:t>行</a:t>
            </a:r>
            <a:r>
              <a:rPr sz="2200" spc="-5" dirty="0">
                <a:latin typeface="Arial"/>
                <a:cs typeface="Arial"/>
              </a:rPr>
              <a:t>j</a:t>
            </a:r>
            <a:r>
              <a:rPr sz="2200" spc="-5" dirty="0">
                <a:latin typeface="微软雅黑"/>
                <a:cs typeface="微软雅黑"/>
              </a:rPr>
              <a:t>列收集最大硬币数</a:t>
            </a:r>
            <a:endParaRPr sz="2200">
              <a:latin typeface="微软雅黑"/>
              <a:cs typeface="微软雅黑"/>
            </a:endParaRPr>
          </a:p>
          <a:p>
            <a:pPr marL="285115" indent="-273050">
              <a:lnSpc>
                <a:spcPct val="100000"/>
              </a:lnSpc>
              <a:spcBef>
                <a:spcPts val="795"/>
              </a:spcBef>
              <a:buClr>
                <a:srgbClr val="0AD0D9"/>
              </a:buClr>
              <a:buSzPct val="93181"/>
              <a:buFont typeface="Wingdings 2"/>
              <a:buChar char=""/>
              <a:tabLst>
                <a:tab pos="285750" algn="l"/>
              </a:tabLst>
            </a:pPr>
            <a:r>
              <a:rPr sz="2200" spc="-5" dirty="0">
                <a:latin typeface="Arial"/>
                <a:cs typeface="Arial"/>
              </a:rPr>
              <a:t>(i,</a:t>
            </a:r>
            <a:r>
              <a:rPr sz="2200" spc="5" dirty="0">
                <a:latin typeface="Arial"/>
                <a:cs typeface="Arial"/>
              </a:rPr>
              <a:t>j</a:t>
            </a:r>
            <a:r>
              <a:rPr sz="2200" spc="-5" dirty="0">
                <a:latin typeface="Arial"/>
                <a:cs typeface="Arial"/>
              </a:rPr>
              <a:t>)</a:t>
            </a:r>
            <a:r>
              <a:rPr sz="2200" spc="-5" dirty="0">
                <a:latin typeface="微软雅黑"/>
                <a:cs typeface="微软雅黑"/>
              </a:rPr>
              <a:t>可以</a:t>
            </a:r>
            <a:r>
              <a:rPr sz="2200" spc="-10" dirty="0">
                <a:latin typeface="微软雅黑"/>
                <a:cs typeface="微软雅黑"/>
              </a:rPr>
              <a:t>由</a:t>
            </a:r>
            <a:r>
              <a:rPr sz="2200" spc="-5" dirty="0">
                <a:latin typeface="Arial"/>
                <a:cs typeface="Arial"/>
              </a:rPr>
              <a:t>(i-1,j</a:t>
            </a:r>
            <a:r>
              <a:rPr sz="2200" dirty="0">
                <a:latin typeface="Arial"/>
                <a:cs typeface="Arial"/>
              </a:rPr>
              <a:t>)</a:t>
            </a:r>
            <a:r>
              <a:rPr sz="2200" spc="-5" dirty="0">
                <a:latin typeface="微软雅黑"/>
                <a:cs typeface="微软雅黑"/>
              </a:rPr>
              <a:t>或者</a:t>
            </a:r>
            <a:r>
              <a:rPr sz="2200" spc="-5" dirty="0">
                <a:latin typeface="Arial"/>
                <a:cs typeface="Arial"/>
              </a:rPr>
              <a:t>(i,</a:t>
            </a:r>
            <a:r>
              <a:rPr sz="2200" dirty="0">
                <a:latin typeface="Arial"/>
                <a:cs typeface="Arial"/>
              </a:rPr>
              <a:t>j</a:t>
            </a:r>
            <a:r>
              <a:rPr sz="2200" spc="-5" dirty="0">
                <a:latin typeface="Arial"/>
                <a:cs typeface="Arial"/>
              </a:rPr>
              <a:t>-1)</a:t>
            </a:r>
            <a:r>
              <a:rPr sz="2200" spc="-5" dirty="0">
                <a:latin typeface="微软雅黑"/>
                <a:cs typeface="微软雅黑"/>
              </a:rPr>
              <a:t>到达</a:t>
            </a:r>
            <a:r>
              <a:rPr sz="2200" spc="-5" dirty="0">
                <a:latin typeface="Arial"/>
                <a:cs typeface="Arial"/>
              </a:rPr>
              <a:t>,</a:t>
            </a:r>
            <a:r>
              <a:rPr sz="2200" spc="-5" dirty="0">
                <a:latin typeface="微软雅黑"/>
                <a:cs typeface="微软雅黑"/>
              </a:rPr>
              <a:t>对应</a:t>
            </a:r>
            <a:endParaRPr sz="2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200" spc="-10" dirty="0">
                <a:latin typeface="微软雅黑"/>
                <a:cs typeface="微软雅黑"/>
              </a:rPr>
              <a:t>已收集硬币</a:t>
            </a:r>
            <a:r>
              <a:rPr sz="2200" spc="-5" dirty="0">
                <a:latin typeface="Arial"/>
                <a:cs typeface="Arial"/>
              </a:rPr>
              <a:t>F(i-1,j)</a:t>
            </a:r>
            <a:r>
              <a:rPr sz="2200" spc="-5" dirty="0">
                <a:latin typeface="微软雅黑"/>
                <a:cs typeface="微软雅黑"/>
              </a:rPr>
              <a:t>和</a:t>
            </a:r>
            <a:r>
              <a:rPr sz="2200" spc="-5" dirty="0">
                <a:latin typeface="Arial"/>
                <a:cs typeface="Arial"/>
              </a:rPr>
              <a:t>F(i,j-1)</a:t>
            </a:r>
            <a:r>
              <a:rPr sz="2200" spc="-5" dirty="0"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</p:txBody>
      </p:sp>
      <p:graphicFrame>
        <p:nvGraphicFramePr>
          <p:cNvPr id="63" name="object 63"/>
          <p:cNvGraphicFramePr>
            <a:graphicFrameLocks noGrp="1"/>
          </p:cNvGraphicFramePr>
          <p:nvPr/>
        </p:nvGraphicFramePr>
        <p:xfrm>
          <a:off x="5634859" y="4021829"/>
          <a:ext cx="2934969" cy="24496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03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1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5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4" name="object 64"/>
          <p:cNvSpPr/>
          <p:nvPr/>
        </p:nvSpPr>
        <p:spPr>
          <a:xfrm>
            <a:off x="7791888" y="4217686"/>
            <a:ext cx="106089" cy="10599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325791" y="4707836"/>
            <a:ext cx="105418" cy="10606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00819" y="4707836"/>
            <a:ext cx="106089" cy="10606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309739" y="5194703"/>
            <a:ext cx="106089" cy="106066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288256" y="5194703"/>
            <a:ext cx="106022" cy="106066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278665" y="5687667"/>
            <a:ext cx="106022" cy="106066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820816" y="5687667"/>
            <a:ext cx="106089" cy="106066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830101" y="6174393"/>
            <a:ext cx="106048" cy="106032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789742" y="6174393"/>
            <a:ext cx="106022" cy="106032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5829561" y="3791764"/>
            <a:ext cx="255333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01650" algn="l"/>
                <a:tab pos="1005840" algn="l"/>
                <a:tab pos="1479550" algn="l"/>
                <a:tab pos="1968500" algn="l"/>
                <a:tab pos="2458085" algn="l"/>
              </a:tabLst>
            </a:pPr>
            <a:r>
              <a:rPr sz="1250" spc="15" dirty="0">
                <a:latin typeface="Times New Roman"/>
                <a:cs typeface="Times New Roman"/>
              </a:rPr>
              <a:t>1	2	3	4	5	6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508576" y="4128939"/>
            <a:ext cx="107314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15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508576" y="4634165"/>
            <a:ext cx="107314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15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508576" y="5123645"/>
            <a:ext cx="107314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15" dirty="0">
                <a:latin typeface="Times New Roman"/>
                <a:cs typeface="Times New Roman"/>
              </a:rPr>
              <a:t>3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508576" y="5598919"/>
            <a:ext cx="107314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15" dirty="0">
                <a:latin typeface="Times New Roman"/>
                <a:cs typeface="Times New Roman"/>
              </a:rPr>
              <a:t>4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508576" y="6088453"/>
            <a:ext cx="107314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15" dirty="0">
                <a:latin typeface="Times New Roman"/>
                <a:cs typeface="Times New Roman"/>
              </a:rPr>
              <a:t>5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57962" y="5662421"/>
            <a:ext cx="4975860" cy="929640"/>
          </a:xfrm>
          <a:custGeom>
            <a:avLst/>
            <a:gdLst/>
            <a:ahLst/>
            <a:cxnLst/>
            <a:rect l="l" t="t" r="r" b="b"/>
            <a:pathLst>
              <a:path w="4975860" h="929640">
                <a:moveTo>
                  <a:pt x="0" y="929639"/>
                </a:moveTo>
                <a:lnTo>
                  <a:pt x="4975860" y="929639"/>
                </a:lnTo>
                <a:lnTo>
                  <a:pt x="4975860" y="0"/>
                </a:lnTo>
                <a:lnTo>
                  <a:pt x="0" y="0"/>
                </a:lnTo>
                <a:lnTo>
                  <a:pt x="0" y="929639"/>
                </a:lnTo>
                <a:close/>
              </a:path>
            </a:pathLst>
          </a:custGeom>
          <a:ln w="25400">
            <a:solidFill>
              <a:srgbClr val="008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49580" y="5800344"/>
            <a:ext cx="364985" cy="336042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22376" y="5820155"/>
            <a:ext cx="493001" cy="276606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37120" y="5835243"/>
            <a:ext cx="452755" cy="236220"/>
          </a:xfrm>
          <a:custGeom>
            <a:avLst/>
            <a:gdLst/>
            <a:ahLst/>
            <a:cxnLst/>
            <a:rect l="l" t="t" r="r" b="b"/>
            <a:pathLst>
              <a:path w="452755" h="236220">
                <a:moveTo>
                  <a:pt x="377380" y="0"/>
                </a:moveTo>
                <a:lnTo>
                  <a:pt x="374027" y="9563"/>
                </a:lnTo>
                <a:lnTo>
                  <a:pt x="387674" y="15490"/>
                </a:lnTo>
                <a:lnTo>
                  <a:pt x="399410" y="23690"/>
                </a:lnTo>
                <a:lnTo>
                  <a:pt x="423235" y="61689"/>
                </a:lnTo>
                <a:lnTo>
                  <a:pt x="431063" y="116687"/>
                </a:lnTo>
                <a:lnTo>
                  <a:pt x="430189" y="137478"/>
                </a:lnTo>
                <a:lnTo>
                  <a:pt x="417080" y="188391"/>
                </a:lnTo>
                <a:lnTo>
                  <a:pt x="387830" y="220226"/>
                </a:lnTo>
                <a:lnTo>
                  <a:pt x="374396" y="226174"/>
                </a:lnTo>
                <a:lnTo>
                  <a:pt x="377380" y="235737"/>
                </a:lnTo>
                <a:lnTo>
                  <a:pt x="422423" y="208984"/>
                </a:lnTo>
                <a:lnTo>
                  <a:pt x="447717" y="159580"/>
                </a:lnTo>
                <a:lnTo>
                  <a:pt x="452564" y="117932"/>
                </a:lnTo>
                <a:lnTo>
                  <a:pt x="451349" y="96320"/>
                </a:lnTo>
                <a:lnTo>
                  <a:pt x="441629" y="58015"/>
                </a:lnTo>
                <a:lnTo>
                  <a:pt x="409460" y="15114"/>
                </a:lnTo>
                <a:lnTo>
                  <a:pt x="394473" y="6169"/>
                </a:lnTo>
                <a:lnTo>
                  <a:pt x="377380" y="0"/>
                </a:lnTo>
                <a:close/>
              </a:path>
              <a:path w="452755" h="236220">
                <a:moveTo>
                  <a:pt x="75184" y="0"/>
                </a:moveTo>
                <a:lnTo>
                  <a:pt x="30231" y="26833"/>
                </a:lnTo>
                <a:lnTo>
                  <a:pt x="4865" y="76347"/>
                </a:lnTo>
                <a:lnTo>
                  <a:pt x="0" y="117932"/>
                </a:lnTo>
                <a:lnTo>
                  <a:pt x="1212" y="139592"/>
                </a:lnTo>
                <a:lnTo>
                  <a:pt x="10908" y="177898"/>
                </a:lnTo>
                <a:lnTo>
                  <a:pt x="43030" y="220659"/>
                </a:lnTo>
                <a:lnTo>
                  <a:pt x="75184" y="235737"/>
                </a:lnTo>
                <a:lnTo>
                  <a:pt x="78168" y="226174"/>
                </a:lnTo>
                <a:lnTo>
                  <a:pt x="64735" y="220226"/>
                </a:lnTo>
                <a:lnTo>
                  <a:pt x="53144" y="211945"/>
                </a:lnTo>
                <a:lnTo>
                  <a:pt x="29366" y="173330"/>
                </a:lnTo>
                <a:lnTo>
                  <a:pt x="21501" y="116687"/>
                </a:lnTo>
                <a:lnTo>
                  <a:pt x="22375" y="96575"/>
                </a:lnTo>
                <a:lnTo>
                  <a:pt x="35483" y="46913"/>
                </a:lnTo>
                <a:lnTo>
                  <a:pt x="64949" y="15490"/>
                </a:lnTo>
                <a:lnTo>
                  <a:pt x="78549" y="9563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19327" y="5795771"/>
            <a:ext cx="308609" cy="343674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68680" y="5966459"/>
            <a:ext cx="154660" cy="150088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9347" y="5782055"/>
            <a:ext cx="366534" cy="438137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213103" y="5876544"/>
            <a:ext cx="339102" cy="229374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66088" y="5855208"/>
            <a:ext cx="706374" cy="261378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080260" y="5820155"/>
            <a:ext cx="2536698" cy="278117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095119" y="5834748"/>
            <a:ext cx="2496820" cy="237490"/>
          </a:xfrm>
          <a:custGeom>
            <a:avLst/>
            <a:gdLst/>
            <a:ahLst/>
            <a:cxnLst/>
            <a:rect l="l" t="t" r="r" b="b"/>
            <a:pathLst>
              <a:path w="2496820" h="237489">
                <a:moveTo>
                  <a:pt x="2420493" y="0"/>
                </a:moveTo>
                <a:lnTo>
                  <a:pt x="2417318" y="0"/>
                </a:lnTo>
                <a:lnTo>
                  <a:pt x="2417318" y="9448"/>
                </a:lnTo>
                <a:lnTo>
                  <a:pt x="2419096" y="9448"/>
                </a:lnTo>
                <a:lnTo>
                  <a:pt x="2427646" y="10034"/>
                </a:lnTo>
                <a:lnTo>
                  <a:pt x="2456936" y="39788"/>
                </a:lnTo>
                <a:lnTo>
                  <a:pt x="2457577" y="49834"/>
                </a:lnTo>
                <a:lnTo>
                  <a:pt x="2457577" y="55626"/>
                </a:lnTo>
                <a:lnTo>
                  <a:pt x="2456688" y="62801"/>
                </a:lnTo>
                <a:lnTo>
                  <a:pt x="2453385" y="79857"/>
                </a:lnTo>
                <a:lnTo>
                  <a:pt x="2452623" y="85953"/>
                </a:lnTo>
                <a:lnTo>
                  <a:pt x="2452623" y="96634"/>
                </a:lnTo>
                <a:lnTo>
                  <a:pt x="2454656" y="102412"/>
                </a:lnTo>
                <a:lnTo>
                  <a:pt x="2458847" y="106934"/>
                </a:lnTo>
                <a:lnTo>
                  <a:pt x="2462910" y="111455"/>
                </a:lnTo>
                <a:lnTo>
                  <a:pt x="2467864" y="114782"/>
                </a:lnTo>
                <a:lnTo>
                  <a:pt x="2473579" y="116941"/>
                </a:lnTo>
                <a:lnTo>
                  <a:pt x="2473579" y="119176"/>
                </a:lnTo>
                <a:lnTo>
                  <a:pt x="2467864" y="121323"/>
                </a:lnTo>
                <a:lnTo>
                  <a:pt x="2462910" y="124663"/>
                </a:lnTo>
                <a:lnTo>
                  <a:pt x="2458847" y="129184"/>
                </a:lnTo>
                <a:lnTo>
                  <a:pt x="2454656" y="133692"/>
                </a:lnTo>
                <a:lnTo>
                  <a:pt x="2452623" y="139471"/>
                </a:lnTo>
                <a:lnTo>
                  <a:pt x="2452623" y="150164"/>
                </a:lnTo>
                <a:lnTo>
                  <a:pt x="2453385" y="156248"/>
                </a:lnTo>
                <a:lnTo>
                  <a:pt x="2456688" y="173316"/>
                </a:lnTo>
                <a:lnTo>
                  <a:pt x="2457577" y="180479"/>
                </a:lnTo>
                <a:lnTo>
                  <a:pt x="2457577" y="186283"/>
                </a:lnTo>
                <a:lnTo>
                  <a:pt x="2456936" y="196711"/>
                </a:lnTo>
                <a:lnTo>
                  <a:pt x="2427646" y="226947"/>
                </a:lnTo>
                <a:lnTo>
                  <a:pt x="2419096" y="227533"/>
                </a:lnTo>
                <a:lnTo>
                  <a:pt x="2417318" y="227533"/>
                </a:lnTo>
                <a:lnTo>
                  <a:pt x="2417318" y="236982"/>
                </a:lnTo>
                <a:lnTo>
                  <a:pt x="2420493" y="236982"/>
                </a:lnTo>
                <a:lnTo>
                  <a:pt x="2434159" y="235960"/>
                </a:lnTo>
                <a:lnTo>
                  <a:pt x="2470515" y="216325"/>
                </a:lnTo>
                <a:lnTo>
                  <a:pt x="2478659" y="184048"/>
                </a:lnTo>
                <a:lnTo>
                  <a:pt x="2478659" y="177165"/>
                </a:lnTo>
                <a:lnTo>
                  <a:pt x="2477643" y="169341"/>
                </a:lnTo>
                <a:lnTo>
                  <a:pt x="2473833" y="151777"/>
                </a:lnTo>
                <a:lnTo>
                  <a:pt x="2472817" y="145897"/>
                </a:lnTo>
                <a:lnTo>
                  <a:pt x="2472817" y="137198"/>
                </a:lnTo>
                <a:lnTo>
                  <a:pt x="2474848" y="132537"/>
                </a:lnTo>
                <a:lnTo>
                  <a:pt x="2482722" y="125323"/>
                </a:lnTo>
                <a:lnTo>
                  <a:pt x="2488565" y="123405"/>
                </a:lnTo>
                <a:lnTo>
                  <a:pt x="2496566" y="123151"/>
                </a:lnTo>
                <a:lnTo>
                  <a:pt x="2496566" y="112966"/>
                </a:lnTo>
                <a:lnTo>
                  <a:pt x="2488565" y="112712"/>
                </a:lnTo>
                <a:lnTo>
                  <a:pt x="2482722" y="110782"/>
                </a:lnTo>
                <a:lnTo>
                  <a:pt x="2474848" y="103581"/>
                </a:lnTo>
                <a:lnTo>
                  <a:pt x="2472817" y="98920"/>
                </a:lnTo>
                <a:lnTo>
                  <a:pt x="2472817" y="90220"/>
                </a:lnTo>
                <a:lnTo>
                  <a:pt x="2473833" y="84340"/>
                </a:lnTo>
                <a:lnTo>
                  <a:pt x="2477643" y="66776"/>
                </a:lnTo>
                <a:lnTo>
                  <a:pt x="2478659" y="58940"/>
                </a:lnTo>
                <a:lnTo>
                  <a:pt x="2478659" y="52070"/>
                </a:lnTo>
                <a:lnTo>
                  <a:pt x="2477754" y="39956"/>
                </a:lnTo>
                <a:lnTo>
                  <a:pt x="2456015" y="7702"/>
                </a:lnTo>
                <a:lnTo>
                  <a:pt x="2434159" y="1021"/>
                </a:lnTo>
                <a:lnTo>
                  <a:pt x="2420493" y="0"/>
                </a:lnTo>
                <a:close/>
              </a:path>
              <a:path w="2496820" h="237489">
                <a:moveTo>
                  <a:pt x="79248" y="0"/>
                </a:moveTo>
                <a:lnTo>
                  <a:pt x="76073" y="0"/>
                </a:lnTo>
                <a:lnTo>
                  <a:pt x="62406" y="1021"/>
                </a:lnTo>
                <a:lnTo>
                  <a:pt x="26050" y="20594"/>
                </a:lnTo>
                <a:lnTo>
                  <a:pt x="17906" y="51943"/>
                </a:lnTo>
                <a:lnTo>
                  <a:pt x="17906" y="58826"/>
                </a:lnTo>
                <a:lnTo>
                  <a:pt x="18923" y="66649"/>
                </a:lnTo>
                <a:lnTo>
                  <a:pt x="22732" y="84213"/>
                </a:lnTo>
                <a:lnTo>
                  <a:pt x="23749" y="90093"/>
                </a:lnTo>
                <a:lnTo>
                  <a:pt x="23749" y="98793"/>
                </a:lnTo>
                <a:lnTo>
                  <a:pt x="21717" y="103454"/>
                </a:lnTo>
                <a:lnTo>
                  <a:pt x="13843" y="110667"/>
                </a:lnTo>
                <a:lnTo>
                  <a:pt x="8000" y="112585"/>
                </a:lnTo>
                <a:lnTo>
                  <a:pt x="0" y="112839"/>
                </a:lnTo>
                <a:lnTo>
                  <a:pt x="0" y="123024"/>
                </a:lnTo>
                <a:lnTo>
                  <a:pt x="8000" y="123278"/>
                </a:lnTo>
                <a:lnTo>
                  <a:pt x="13843" y="125196"/>
                </a:lnTo>
                <a:lnTo>
                  <a:pt x="21717" y="132410"/>
                </a:lnTo>
                <a:lnTo>
                  <a:pt x="23749" y="137071"/>
                </a:lnTo>
                <a:lnTo>
                  <a:pt x="23749" y="145770"/>
                </a:lnTo>
                <a:lnTo>
                  <a:pt x="22732" y="151650"/>
                </a:lnTo>
                <a:lnTo>
                  <a:pt x="18923" y="169214"/>
                </a:lnTo>
                <a:lnTo>
                  <a:pt x="17906" y="177038"/>
                </a:lnTo>
                <a:lnTo>
                  <a:pt x="17906" y="183921"/>
                </a:lnTo>
                <a:lnTo>
                  <a:pt x="18811" y="196468"/>
                </a:lnTo>
                <a:lnTo>
                  <a:pt x="40550" y="229279"/>
                </a:lnTo>
                <a:lnTo>
                  <a:pt x="76073" y="236982"/>
                </a:lnTo>
                <a:lnTo>
                  <a:pt x="79248" y="236982"/>
                </a:lnTo>
                <a:lnTo>
                  <a:pt x="79248" y="227533"/>
                </a:lnTo>
                <a:lnTo>
                  <a:pt x="77469" y="227533"/>
                </a:lnTo>
                <a:lnTo>
                  <a:pt x="68919" y="226947"/>
                </a:lnTo>
                <a:lnTo>
                  <a:pt x="39629" y="196636"/>
                </a:lnTo>
                <a:lnTo>
                  <a:pt x="38988" y="186156"/>
                </a:lnTo>
                <a:lnTo>
                  <a:pt x="38988" y="180352"/>
                </a:lnTo>
                <a:lnTo>
                  <a:pt x="39878" y="173189"/>
                </a:lnTo>
                <a:lnTo>
                  <a:pt x="43180" y="156121"/>
                </a:lnTo>
                <a:lnTo>
                  <a:pt x="43942" y="150037"/>
                </a:lnTo>
                <a:lnTo>
                  <a:pt x="43942" y="139344"/>
                </a:lnTo>
                <a:lnTo>
                  <a:pt x="41910" y="133565"/>
                </a:lnTo>
                <a:lnTo>
                  <a:pt x="37718" y="129057"/>
                </a:lnTo>
                <a:lnTo>
                  <a:pt x="33655" y="124536"/>
                </a:lnTo>
                <a:lnTo>
                  <a:pt x="28701" y="121208"/>
                </a:lnTo>
                <a:lnTo>
                  <a:pt x="22987" y="119049"/>
                </a:lnTo>
                <a:lnTo>
                  <a:pt x="22987" y="116814"/>
                </a:lnTo>
                <a:lnTo>
                  <a:pt x="28701" y="114655"/>
                </a:lnTo>
                <a:lnTo>
                  <a:pt x="33655" y="111328"/>
                </a:lnTo>
                <a:lnTo>
                  <a:pt x="37718" y="106807"/>
                </a:lnTo>
                <a:lnTo>
                  <a:pt x="41910" y="102298"/>
                </a:lnTo>
                <a:lnTo>
                  <a:pt x="43942" y="96520"/>
                </a:lnTo>
                <a:lnTo>
                  <a:pt x="43942" y="85826"/>
                </a:lnTo>
                <a:lnTo>
                  <a:pt x="43180" y="79743"/>
                </a:lnTo>
                <a:lnTo>
                  <a:pt x="39878" y="62674"/>
                </a:lnTo>
                <a:lnTo>
                  <a:pt x="38988" y="55511"/>
                </a:lnTo>
                <a:lnTo>
                  <a:pt x="38988" y="49707"/>
                </a:lnTo>
                <a:lnTo>
                  <a:pt x="39629" y="39713"/>
                </a:lnTo>
                <a:lnTo>
                  <a:pt x="68919" y="10034"/>
                </a:lnTo>
                <a:lnTo>
                  <a:pt x="77469" y="9448"/>
                </a:lnTo>
                <a:lnTo>
                  <a:pt x="79248" y="9448"/>
                </a:lnTo>
                <a:lnTo>
                  <a:pt x="79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081783" y="5800344"/>
            <a:ext cx="372618" cy="336042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351532" y="5820155"/>
            <a:ext cx="948690" cy="276606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366264" y="5835243"/>
            <a:ext cx="908685" cy="236220"/>
          </a:xfrm>
          <a:custGeom>
            <a:avLst/>
            <a:gdLst/>
            <a:ahLst/>
            <a:cxnLst/>
            <a:rect l="l" t="t" r="r" b="b"/>
            <a:pathLst>
              <a:path w="908685" h="236220">
                <a:moveTo>
                  <a:pt x="833119" y="0"/>
                </a:moveTo>
                <a:lnTo>
                  <a:pt x="829691" y="9563"/>
                </a:lnTo>
                <a:lnTo>
                  <a:pt x="843331" y="15490"/>
                </a:lnTo>
                <a:lnTo>
                  <a:pt x="855091" y="23690"/>
                </a:lnTo>
                <a:lnTo>
                  <a:pt x="878945" y="61689"/>
                </a:lnTo>
                <a:lnTo>
                  <a:pt x="886713" y="116687"/>
                </a:lnTo>
                <a:lnTo>
                  <a:pt x="885852" y="137478"/>
                </a:lnTo>
                <a:lnTo>
                  <a:pt x="872744" y="188391"/>
                </a:lnTo>
                <a:lnTo>
                  <a:pt x="843526" y="220226"/>
                </a:lnTo>
                <a:lnTo>
                  <a:pt x="830072" y="226174"/>
                </a:lnTo>
                <a:lnTo>
                  <a:pt x="833119" y="235737"/>
                </a:lnTo>
                <a:lnTo>
                  <a:pt x="878107" y="208984"/>
                </a:lnTo>
                <a:lnTo>
                  <a:pt x="903446" y="159580"/>
                </a:lnTo>
                <a:lnTo>
                  <a:pt x="908303" y="117932"/>
                </a:lnTo>
                <a:lnTo>
                  <a:pt x="907087" y="96320"/>
                </a:lnTo>
                <a:lnTo>
                  <a:pt x="897320" y="58015"/>
                </a:lnTo>
                <a:lnTo>
                  <a:pt x="865124" y="15114"/>
                </a:lnTo>
                <a:lnTo>
                  <a:pt x="850169" y="6169"/>
                </a:lnTo>
                <a:lnTo>
                  <a:pt x="833119" y="0"/>
                </a:lnTo>
                <a:close/>
              </a:path>
              <a:path w="908685" h="236220">
                <a:moveTo>
                  <a:pt x="75184" y="0"/>
                </a:moveTo>
                <a:lnTo>
                  <a:pt x="30214" y="26833"/>
                </a:lnTo>
                <a:lnTo>
                  <a:pt x="4857" y="76347"/>
                </a:lnTo>
                <a:lnTo>
                  <a:pt x="0" y="117932"/>
                </a:lnTo>
                <a:lnTo>
                  <a:pt x="1214" y="139592"/>
                </a:lnTo>
                <a:lnTo>
                  <a:pt x="10929" y="177898"/>
                </a:lnTo>
                <a:lnTo>
                  <a:pt x="43068" y="220659"/>
                </a:lnTo>
                <a:lnTo>
                  <a:pt x="75184" y="235737"/>
                </a:lnTo>
                <a:lnTo>
                  <a:pt x="78231" y="226174"/>
                </a:lnTo>
                <a:lnTo>
                  <a:pt x="64775" y="220226"/>
                </a:lnTo>
                <a:lnTo>
                  <a:pt x="53165" y="211945"/>
                </a:lnTo>
                <a:lnTo>
                  <a:pt x="29338" y="173330"/>
                </a:lnTo>
                <a:lnTo>
                  <a:pt x="21462" y="116687"/>
                </a:lnTo>
                <a:lnTo>
                  <a:pt x="22342" y="96575"/>
                </a:lnTo>
                <a:lnTo>
                  <a:pt x="35433" y="46913"/>
                </a:lnTo>
                <a:lnTo>
                  <a:pt x="64990" y="15490"/>
                </a:lnTo>
                <a:lnTo>
                  <a:pt x="78612" y="9563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348483" y="5795771"/>
            <a:ext cx="307098" cy="343674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542032" y="5910059"/>
            <a:ext cx="311670" cy="182105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744723" y="5797296"/>
            <a:ext cx="363474" cy="339102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950464" y="5966459"/>
            <a:ext cx="154660" cy="150088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964179" y="5782055"/>
            <a:ext cx="366534" cy="438137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250692" y="5966459"/>
            <a:ext cx="154660" cy="150088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290315" y="5800344"/>
            <a:ext cx="372617" cy="336042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560064" y="5820155"/>
            <a:ext cx="948689" cy="276606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574796" y="5835243"/>
            <a:ext cx="908685" cy="236220"/>
          </a:xfrm>
          <a:custGeom>
            <a:avLst/>
            <a:gdLst/>
            <a:ahLst/>
            <a:cxnLst/>
            <a:rect l="l" t="t" r="r" b="b"/>
            <a:pathLst>
              <a:path w="908685" h="236220">
                <a:moveTo>
                  <a:pt x="833119" y="0"/>
                </a:moveTo>
                <a:lnTo>
                  <a:pt x="829690" y="9563"/>
                </a:lnTo>
                <a:lnTo>
                  <a:pt x="843331" y="15490"/>
                </a:lnTo>
                <a:lnTo>
                  <a:pt x="855090" y="23690"/>
                </a:lnTo>
                <a:lnTo>
                  <a:pt x="878945" y="61689"/>
                </a:lnTo>
                <a:lnTo>
                  <a:pt x="886713" y="116687"/>
                </a:lnTo>
                <a:lnTo>
                  <a:pt x="885852" y="137478"/>
                </a:lnTo>
                <a:lnTo>
                  <a:pt x="872743" y="188391"/>
                </a:lnTo>
                <a:lnTo>
                  <a:pt x="843526" y="220226"/>
                </a:lnTo>
                <a:lnTo>
                  <a:pt x="830071" y="226174"/>
                </a:lnTo>
                <a:lnTo>
                  <a:pt x="833119" y="235737"/>
                </a:lnTo>
                <a:lnTo>
                  <a:pt x="878107" y="208984"/>
                </a:lnTo>
                <a:lnTo>
                  <a:pt x="903446" y="159580"/>
                </a:lnTo>
                <a:lnTo>
                  <a:pt x="908303" y="117932"/>
                </a:lnTo>
                <a:lnTo>
                  <a:pt x="907087" y="96320"/>
                </a:lnTo>
                <a:lnTo>
                  <a:pt x="897320" y="58015"/>
                </a:lnTo>
                <a:lnTo>
                  <a:pt x="865124" y="15114"/>
                </a:lnTo>
                <a:lnTo>
                  <a:pt x="850169" y="6169"/>
                </a:lnTo>
                <a:lnTo>
                  <a:pt x="833119" y="0"/>
                </a:lnTo>
                <a:close/>
              </a:path>
              <a:path w="908685" h="236220">
                <a:moveTo>
                  <a:pt x="75183" y="0"/>
                </a:moveTo>
                <a:lnTo>
                  <a:pt x="30214" y="26833"/>
                </a:lnTo>
                <a:lnTo>
                  <a:pt x="4857" y="76347"/>
                </a:lnTo>
                <a:lnTo>
                  <a:pt x="0" y="117932"/>
                </a:lnTo>
                <a:lnTo>
                  <a:pt x="1214" y="139592"/>
                </a:lnTo>
                <a:lnTo>
                  <a:pt x="10929" y="177898"/>
                </a:lnTo>
                <a:lnTo>
                  <a:pt x="43068" y="220659"/>
                </a:lnTo>
                <a:lnTo>
                  <a:pt x="75183" y="235737"/>
                </a:lnTo>
                <a:lnTo>
                  <a:pt x="78231" y="226174"/>
                </a:lnTo>
                <a:lnTo>
                  <a:pt x="64775" y="220226"/>
                </a:lnTo>
                <a:lnTo>
                  <a:pt x="53165" y="211945"/>
                </a:lnTo>
                <a:lnTo>
                  <a:pt x="29338" y="173330"/>
                </a:lnTo>
                <a:lnTo>
                  <a:pt x="21462" y="116687"/>
                </a:lnTo>
                <a:lnTo>
                  <a:pt x="22342" y="96575"/>
                </a:lnTo>
                <a:lnTo>
                  <a:pt x="35432" y="46913"/>
                </a:lnTo>
                <a:lnTo>
                  <a:pt x="64990" y="15490"/>
                </a:lnTo>
                <a:lnTo>
                  <a:pt x="78612" y="9563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557015" y="5795771"/>
            <a:ext cx="308610" cy="343674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706367" y="5966459"/>
            <a:ext cx="154660" cy="150088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717035" y="5782055"/>
            <a:ext cx="366534" cy="438137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945635" y="5910059"/>
            <a:ext cx="311670" cy="182105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148328" y="5797296"/>
            <a:ext cx="363474" cy="339102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565903" y="5818632"/>
            <a:ext cx="390905" cy="320814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829555" y="5855208"/>
            <a:ext cx="294894" cy="261378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957571" y="5903976"/>
            <a:ext cx="236969" cy="264401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067300" y="6030465"/>
            <a:ext cx="124232" cy="119661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044440" y="5894832"/>
            <a:ext cx="279666" cy="332981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4623180" y="5811418"/>
            <a:ext cx="6305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aseline="11111" dirty="0">
                <a:latin typeface="Cambria Math"/>
                <a:cs typeface="Cambria Math"/>
              </a:rPr>
              <a:t>+</a:t>
            </a:r>
            <a:r>
              <a:rPr sz="3000" spc="-82" baseline="11111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𝒄</a:t>
            </a:r>
            <a:r>
              <a:rPr sz="1450" dirty="0">
                <a:latin typeface="Cambria Math"/>
                <a:cs typeface="Cambria Math"/>
              </a:rPr>
              <a:t>𝒊,𝒋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449580" y="6213347"/>
            <a:ext cx="364985" cy="336042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22376" y="6233159"/>
            <a:ext cx="552437" cy="276606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37120" y="6248247"/>
            <a:ext cx="512445" cy="236220"/>
          </a:xfrm>
          <a:custGeom>
            <a:avLst/>
            <a:gdLst/>
            <a:ahLst/>
            <a:cxnLst/>
            <a:rect l="l" t="t" r="r" b="b"/>
            <a:pathLst>
              <a:path w="512444" h="236220">
                <a:moveTo>
                  <a:pt x="436816" y="0"/>
                </a:moveTo>
                <a:lnTo>
                  <a:pt x="433463" y="9563"/>
                </a:lnTo>
                <a:lnTo>
                  <a:pt x="447110" y="15490"/>
                </a:lnTo>
                <a:lnTo>
                  <a:pt x="458846" y="23690"/>
                </a:lnTo>
                <a:lnTo>
                  <a:pt x="482671" y="61689"/>
                </a:lnTo>
                <a:lnTo>
                  <a:pt x="490499" y="116687"/>
                </a:lnTo>
                <a:lnTo>
                  <a:pt x="489625" y="137478"/>
                </a:lnTo>
                <a:lnTo>
                  <a:pt x="476516" y="188391"/>
                </a:lnTo>
                <a:lnTo>
                  <a:pt x="447266" y="220226"/>
                </a:lnTo>
                <a:lnTo>
                  <a:pt x="433831" y="226174"/>
                </a:lnTo>
                <a:lnTo>
                  <a:pt x="436816" y="235737"/>
                </a:lnTo>
                <a:lnTo>
                  <a:pt x="481859" y="208984"/>
                </a:lnTo>
                <a:lnTo>
                  <a:pt x="507153" y="159580"/>
                </a:lnTo>
                <a:lnTo>
                  <a:pt x="512000" y="117932"/>
                </a:lnTo>
                <a:lnTo>
                  <a:pt x="510785" y="96320"/>
                </a:lnTo>
                <a:lnTo>
                  <a:pt x="501065" y="58015"/>
                </a:lnTo>
                <a:lnTo>
                  <a:pt x="468896" y="15114"/>
                </a:lnTo>
                <a:lnTo>
                  <a:pt x="453909" y="6169"/>
                </a:lnTo>
                <a:lnTo>
                  <a:pt x="436816" y="0"/>
                </a:lnTo>
                <a:close/>
              </a:path>
              <a:path w="512444" h="236220">
                <a:moveTo>
                  <a:pt x="75184" y="0"/>
                </a:moveTo>
                <a:lnTo>
                  <a:pt x="30231" y="26833"/>
                </a:lnTo>
                <a:lnTo>
                  <a:pt x="4865" y="76347"/>
                </a:lnTo>
                <a:lnTo>
                  <a:pt x="0" y="117932"/>
                </a:lnTo>
                <a:lnTo>
                  <a:pt x="1212" y="139592"/>
                </a:lnTo>
                <a:lnTo>
                  <a:pt x="10908" y="177898"/>
                </a:lnTo>
                <a:lnTo>
                  <a:pt x="43030" y="220659"/>
                </a:lnTo>
                <a:lnTo>
                  <a:pt x="75184" y="235737"/>
                </a:lnTo>
                <a:lnTo>
                  <a:pt x="78168" y="226174"/>
                </a:lnTo>
                <a:lnTo>
                  <a:pt x="64735" y="220226"/>
                </a:lnTo>
                <a:lnTo>
                  <a:pt x="53144" y="211945"/>
                </a:lnTo>
                <a:lnTo>
                  <a:pt x="29366" y="173330"/>
                </a:lnTo>
                <a:lnTo>
                  <a:pt x="21501" y="116687"/>
                </a:lnTo>
                <a:lnTo>
                  <a:pt x="22375" y="96575"/>
                </a:lnTo>
                <a:lnTo>
                  <a:pt x="35483" y="46913"/>
                </a:lnTo>
                <a:lnTo>
                  <a:pt x="64949" y="15490"/>
                </a:lnTo>
                <a:lnTo>
                  <a:pt x="78549" y="9563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19327" y="6210300"/>
            <a:ext cx="364985" cy="342125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26591" y="6379464"/>
            <a:ext cx="154660" cy="150088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38783" y="6195059"/>
            <a:ext cx="366534" cy="438137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272539" y="6289547"/>
            <a:ext cx="339102" cy="229374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501139" y="6210300"/>
            <a:ext cx="364985" cy="342125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667255" y="6274308"/>
            <a:ext cx="253745" cy="296405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764792" y="6213347"/>
            <a:ext cx="372618" cy="336042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034539" y="6233159"/>
            <a:ext cx="546354" cy="276606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049272" y="6248247"/>
            <a:ext cx="506095" cy="236220"/>
          </a:xfrm>
          <a:custGeom>
            <a:avLst/>
            <a:gdLst/>
            <a:ahLst/>
            <a:cxnLst/>
            <a:rect l="l" t="t" r="r" b="b"/>
            <a:pathLst>
              <a:path w="506094" h="236220">
                <a:moveTo>
                  <a:pt x="430783" y="0"/>
                </a:moveTo>
                <a:lnTo>
                  <a:pt x="427354" y="9563"/>
                </a:lnTo>
                <a:lnTo>
                  <a:pt x="440995" y="15490"/>
                </a:lnTo>
                <a:lnTo>
                  <a:pt x="452754" y="23690"/>
                </a:lnTo>
                <a:lnTo>
                  <a:pt x="476609" y="61689"/>
                </a:lnTo>
                <a:lnTo>
                  <a:pt x="484377" y="116687"/>
                </a:lnTo>
                <a:lnTo>
                  <a:pt x="483516" y="137478"/>
                </a:lnTo>
                <a:lnTo>
                  <a:pt x="470407" y="188391"/>
                </a:lnTo>
                <a:lnTo>
                  <a:pt x="441190" y="220226"/>
                </a:lnTo>
                <a:lnTo>
                  <a:pt x="427735" y="226174"/>
                </a:lnTo>
                <a:lnTo>
                  <a:pt x="430783" y="235737"/>
                </a:lnTo>
                <a:lnTo>
                  <a:pt x="475771" y="208984"/>
                </a:lnTo>
                <a:lnTo>
                  <a:pt x="501110" y="159580"/>
                </a:lnTo>
                <a:lnTo>
                  <a:pt x="505967" y="117932"/>
                </a:lnTo>
                <a:lnTo>
                  <a:pt x="504751" y="96320"/>
                </a:lnTo>
                <a:lnTo>
                  <a:pt x="494984" y="58015"/>
                </a:lnTo>
                <a:lnTo>
                  <a:pt x="462788" y="15114"/>
                </a:lnTo>
                <a:lnTo>
                  <a:pt x="447833" y="6169"/>
                </a:lnTo>
                <a:lnTo>
                  <a:pt x="430783" y="0"/>
                </a:lnTo>
                <a:close/>
              </a:path>
              <a:path w="506094" h="236220">
                <a:moveTo>
                  <a:pt x="75183" y="0"/>
                </a:moveTo>
                <a:lnTo>
                  <a:pt x="30214" y="26833"/>
                </a:lnTo>
                <a:lnTo>
                  <a:pt x="4857" y="76347"/>
                </a:lnTo>
                <a:lnTo>
                  <a:pt x="0" y="117932"/>
                </a:lnTo>
                <a:lnTo>
                  <a:pt x="1214" y="139592"/>
                </a:lnTo>
                <a:lnTo>
                  <a:pt x="10929" y="177898"/>
                </a:lnTo>
                <a:lnTo>
                  <a:pt x="43068" y="220659"/>
                </a:lnTo>
                <a:lnTo>
                  <a:pt x="75183" y="235737"/>
                </a:lnTo>
                <a:lnTo>
                  <a:pt x="78231" y="226174"/>
                </a:lnTo>
                <a:lnTo>
                  <a:pt x="64775" y="220226"/>
                </a:lnTo>
                <a:lnTo>
                  <a:pt x="53165" y="211945"/>
                </a:lnTo>
                <a:lnTo>
                  <a:pt x="29338" y="173330"/>
                </a:lnTo>
                <a:lnTo>
                  <a:pt x="21462" y="116687"/>
                </a:lnTo>
                <a:lnTo>
                  <a:pt x="22342" y="96575"/>
                </a:lnTo>
                <a:lnTo>
                  <a:pt x="35432" y="46913"/>
                </a:lnTo>
                <a:lnTo>
                  <a:pt x="64990" y="15490"/>
                </a:lnTo>
                <a:lnTo>
                  <a:pt x="78612" y="9563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031492" y="6208776"/>
            <a:ext cx="308610" cy="343674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180844" y="6379464"/>
            <a:ext cx="154660" cy="150088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218944" y="6210300"/>
            <a:ext cx="364985" cy="342125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578607" y="6289547"/>
            <a:ext cx="339102" cy="229374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808732" y="6210300"/>
            <a:ext cx="364985" cy="342125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974848" y="6274308"/>
            <a:ext cx="253745" cy="296405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535940" y="5652441"/>
            <a:ext cx="3877310" cy="85153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  <a:tabLst>
                <a:tab pos="745490" algn="l"/>
              </a:tabLst>
            </a:pPr>
            <a:r>
              <a:rPr sz="2000" dirty="0">
                <a:latin typeface="Cambria Math"/>
                <a:cs typeface="Cambria Math"/>
              </a:rPr>
              <a:t>𝐹 </a:t>
            </a:r>
            <a:r>
              <a:rPr sz="2000" spc="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𝒊,</a:t>
            </a:r>
            <a:r>
              <a:rPr sz="2000" spc="-1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𝒋	= </a:t>
            </a:r>
            <a:r>
              <a:rPr sz="2000" spc="-5" dirty="0">
                <a:latin typeface="Cambria Math"/>
                <a:cs typeface="Cambria Math"/>
              </a:rPr>
              <a:t>𝒎𝒂𝒙 </a:t>
            </a:r>
            <a:r>
              <a:rPr sz="2000" dirty="0">
                <a:latin typeface="Cambria Math"/>
                <a:cs typeface="Cambria Math"/>
              </a:rPr>
              <a:t>𝑭 𝒊 − 𝟏, 𝒋 , 𝑭 𝒊, 𝒋 −</a:t>
            </a:r>
            <a:r>
              <a:rPr sz="2000" spc="-1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𝟏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805180" algn="l"/>
                <a:tab pos="2111375" algn="l"/>
              </a:tabLst>
            </a:pPr>
            <a:r>
              <a:rPr sz="2000" dirty="0">
                <a:latin typeface="Cambria Math"/>
                <a:cs typeface="Cambria Math"/>
              </a:rPr>
              <a:t>𝐹 </a:t>
            </a:r>
            <a:r>
              <a:rPr sz="2000" spc="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𝟎,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𝒋	= 𝟎; 𝑭</a:t>
            </a:r>
            <a:r>
              <a:rPr sz="2000" spc="39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𝒊,</a:t>
            </a:r>
            <a:r>
              <a:rPr sz="2000" spc="-1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𝟎	=</a:t>
            </a:r>
            <a:r>
              <a:rPr sz="2000" spc="1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𝟎;</a:t>
            </a:r>
            <a:endParaRPr sz="2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377190"/>
            <a:ext cx="2463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动态规划</a:t>
            </a:r>
          </a:p>
        </p:txBody>
      </p:sp>
      <p:sp>
        <p:nvSpPr>
          <p:cNvPr id="3" name="object 3"/>
          <p:cNvSpPr/>
          <p:nvPr/>
        </p:nvSpPr>
        <p:spPr>
          <a:xfrm>
            <a:off x="457962" y="1270253"/>
            <a:ext cx="8229600" cy="5328285"/>
          </a:xfrm>
          <a:custGeom>
            <a:avLst/>
            <a:gdLst/>
            <a:ahLst/>
            <a:cxnLst/>
            <a:rect l="l" t="t" r="r" b="b"/>
            <a:pathLst>
              <a:path w="8229600" h="5328284">
                <a:moveTo>
                  <a:pt x="0" y="5327904"/>
                </a:moveTo>
                <a:lnTo>
                  <a:pt x="8229600" y="5327904"/>
                </a:lnTo>
                <a:lnTo>
                  <a:pt x="8229600" y="0"/>
                </a:lnTo>
                <a:lnTo>
                  <a:pt x="0" y="0"/>
                </a:lnTo>
                <a:lnTo>
                  <a:pt x="0" y="53279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962" y="1270253"/>
            <a:ext cx="8229600" cy="5328285"/>
          </a:xfrm>
          <a:custGeom>
            <a:avLst/>
            <a:gdLst/>
            <a:ahLst/>
            <a:cxnLst/>
            <a:rect l="l" t="t" r="r" b="b"/>
            <a:pathLst>
              <a:path w="8229600" h="5328284">
                <a:moveTo>
                  <a:pt x="0" y="5327904"/>
                </a:moveTo>
                <a:lnTo>
                  <a:pt x="8229600" y="5327904"/>
                </a:lnTo>
                <a:lnTo>
                  <a:pt x="8229600" y="0"/>
                </a:lnTo>
                <a:lnTo>
                  <a:pt x="0" y="0"/>
                </a:lnTo>
                <a:lnTo>
                  <a:pt x="0" y="5327904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5339" y="4687836"/>
            <a:ext cx="381762" cy="433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4127" y="4604003"/>
            <a:ext cx="494550" cy="567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9575" y="4604003"/>
            <a:ext cx="424421" cy="5676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64919" y="4604003"/>
            <a:ext cx="480834" cy="5676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06652" y="4604003"/>
            <a:ext cx="424421" cy="5676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59052" y="4604003"/>
            <a:ext cx="712470" cy="5676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32432" y="4604003"/>
            <a:ext cx="424421" cy="5676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17776" y="4604003"/>
            <a:ext cx="480834" cy="5676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59507" y="4604003"/>
            <a:ext cx="424421" cy="5676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44851" y="4604003"/>
            <a:ext cx="566165" cy="5676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37460" y="4604003"/>
            <a:ext cx="710945" cy="5676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09316" y="4604003"/>
            <a:ext cx="424421" cy="5676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94660" y="4604003"/>
            <a:ext cx="480834" cy="5676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36392" y="4604003"/>
            <a:ext cx="424421" cy="5676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21735" y="4604003"/>
            <a:ext cx="566153" cy="56769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5339" y="5084076"/>
            <a:ext cx="381762" cy="433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24127" y="5000244"/>
            <a:ext cx="494550" cy="567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79575" y="5000244"/>
            <a:ext cx="651510" cy="56769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59052" y="5000244"/>
            <a:ext cx="557009" cy="56769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76983" y="5000244"/>
            <a:ext cx="480834" cy="56769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5339" y="5480303"/>
            <a:ext cx="381762" cy="433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24127" y="5396484"/>
            <a:ext cx="494550" cy="567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79575" y="5396484"/>
            <a:ext cx="651510" cy="56769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59052" y="5396484"/>
            <a:ext cx="557009" cy="56769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76983" y="5396484"/>
            <a:ext cx="480834" cy="56769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35940" y="1235006"/>
            <a:ext cx="7770495" cy="456311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800" spc="-5" dirty="0">
                <a:latin typeface="微软雅黑"/>
                <a:cs typeface="微软雅黑"/>
              </a:rPr>
              <a:t>动态规划的解决该类问题的思想：</a:t>
            </a:r>
            <a:endParaRPr sz="2800">
              <a:latin typeface="微软雅黑"/>
              <a:cs typeface="微软雅黑"/>
            </a:endParaRPr>
          </a:p>
          <a:p>
            <a:pPr marL="652780" marR="5080" indent="-247015" algn="just">
              <a:lnSpc>
                <a:spcPct val="130000"/>
              </a:lnSpc>
              <a:buClr>
                <a:srgbClr val="0E6EC5"/>
              </a:buClr>
              <a:buSzPct val="83928"/>
              <a:buFont typeface="Wingdings 2"/>
              <a:buChar char=""/>
              <a:tabLst>
                <a:tab pos="653415" algn="l"/>
              </a:tabLst>
            </a:pPr>
            <a:r>
              <a:rPr sz="2800" spc="-10" dirty="0">
                <a:latin typeface="微软雅黑"/>
                <a:cs typeface="微软雅黑"/>
              </a:rPr>
              <a:t>对较小的子问题进行一次求解，并</a:t>
            </a:r>
            <a:r>
              <a:rPr sz="2800" dirty="0">
                <a:latin typeface="微软雅黑"/>
                <a:cs typeface="微软雅黑"/>
              </a:rPr>
              <a:t>把</a:t>
            </a:r>
            <a:r>
              <a:rPr sz="2800" spc="-10" dirty="0">
                <a:latin typeface="微软雅黑"/>
                <a:cs typeface="微软雅黑"/>
              </a:rPr>
              <a:t>结果</a:t>
            </a:r>
            <a:r>
              <a:rPr sz="2800" dirty="0">
                <a:latin typeface="微软雅黑"/>
                <a:cs typeface="微软雅黑"/>
              </a:rPr>
              <a:t>记</a:t>
            </a:r>
            <a:r>
              <a:rPr sz="2800" spc="-5" dirty="0">
                <a:latin typeface="微软雅黑"/>
                <a:cs typeface="微软雅黑"/>
              </a:rPr>
              <a:t>录 下来，然后利用较小问题的解，求</a:t>
            </a:r>
            <a:r>
              <a:rPr sz="2800" dirty="0">
                <a:latin typeface="微软雅黑"/>
                <a:cs typeface="微软雅黑"/>
              </a:rPr>
              <a:t>解</a:t>
            </a:r>
            <a:r>
              <a:rPr sz="2800" spc="-5" dirty="0">
                <a:latin typeface="微软雅黑"/>
                <a:cs typeface="微软雅黑"/>
              </a:rPr>
              <a:t>出较</a:t>
            </a:r>
            <a:r>
              <a:rPr sz="2800" dirty="0">
                <a:latin typeface="微软雅黑"/>
                <a:cs typeface="微软雅黑"/>
              </a:rPr>
              <a:t>大</a:t>
            </a:r>
            <a:r>
              <a:rPr sz="2800" spc="-5" dirty="0">
                <a:latin typeface="微软雅黑"/>
                <a:cs typeface="微软雅黑"/>
              </a:rPr>
              <a:t>问 题的解，直到求解出最大问题的解。</a:t>
            </a:r>
            <a:endParaRPr sz="2800">
              <a:latin typeface="微软雅黑"/>
              <a:cs typeface="微软雅黑"/>
            </a:endParaRPr>
          </a:p>
          <a:p>
            <a:pPr marL="285115" indent="-273050">
              <a:lnSpc>
                <a:spcPct val="100000"/>
              </a:lnSpc>
              <a:spcBef>
                <a:spcPts val="1010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5750" algn="l"/>
              </a:tabLst>
            </a:pPr>
            <a:r>
              <a:rPr sz="2800" u="heavy" spc="-7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斐波那契数</a:t>
            </a:r>
            <a:r>
              <a:rPr sz="2800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列</a:t>
            </a:r>
            <a:r>
              <a:rPr sz="2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Fibonacci</a:t>
            </a:r>
            <a:r>
              <a:rPr sz="2800" u="heavy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sequence</a:t>
            </a:r>
            <a:r>
              <a:rPr sz="2800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05"/>
              </a:spcBef>
            </a:pPr>
            <a:r>
              <a:rPr sz="2800" spc="-5" dirty="0">
                <a:latin typeface="Arial"/>
                <a:cs typeface="Arial"/>
              </a:rPr>
              <a:t>0 , 1 , 1 , 2 , 3 , 5 , 8 , 13 , 21 , …</a:t>
            </a:r>
            <a:endParaRPr sz="2800">
              <a:latin typeface="Arial"/>
              <a:cs typeface="Arial"/>
            </a:endParaRPr>
          </a:p>
          <a:p>
            <a:pPr marL="652780" lvl="1" indent="-247650">
              <a:lnSpc>
                <a:spcPct val="100000"/>
              </a:lnSpc>
              <a:spcBef>
                <a:spcPts val="875"/>
              </a:spcBef>
              <a:buClr>
                <a:srgbClr val="0E6EC5"/>
              </a:buClr>
              <a:buSzPct val="85000"/>
              <a:buFont typeface="Wingdings 2"/>
              <a:buChar char=""/>
              <a:tabLst>
                <a:tab pos="653415" algn="l"/>
              </a:tabLst>
            </a:pPr>
            <a:r>
              <a:rPr sz="2000" i="1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) </a:t>
            </a:r>
            <a:r>
              <a:rPr sz="2000" i="1" dirty="0">
                <a:latin typeface="Arial"/>
                <a:cs typeface="Arial"/>
              </a:rPr>
              <a:t>= F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-1) </a:t>
            </a:r>
            <a:r>
              <a:rPr sz="2000" i="1" dirty="0">
                <a:latin typeface="Arial"/>
                <a:cs typeface="Arial"/>
              </a:rPr>
              <a:t>+</a:t>
            </a:r>
            <a:r>
              <a:rPr sz="2000" i="1" spc="-10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-2)</a:t>
            </a:r>
            <a:endParaRPr sz="2000">
              <a:latin typeface="Arial"/>
              <a:cs typeface="Arial"/>
            </a:endParaRPr>
          </a:p>
          <a:p>
            <a:pPr marL="652780" lvl="1" indent="-247650">
              <a:lnSpc>
                <a:spcPct val="100000"/>
              </a:lnSpc>
              <a:spcBef>
                <a:spcPts val="720"/>
              </a:spcBef>
              <a:buClr>
                <a:srgbClr val="0E6EC5"/>
              </a:buClr>
              <a:buSzPct val="85000"/>
              <a:buFont typeface="Wingdings 2"/>
              <a:buChar char=""/>
              <a:tabLst>
                <a:tab pos="653415" algn="l"/>
              </a:tabLst>
            </a:pPr>
            <a:r>
              <a:rPr sz="2000" i="1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(0) </a:t>
            </a:r>
            <a:r>
              <a:rPr sz="2000" i="1" dirty="0">
                <a:latin typeface="Arial"/>
                <a:cs typeface="Arial"/>
              </a:rPr>
              <a:t>=</a:t>
            </a:r>
            <a:r>
              <a:rPr sz="2000" i="1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652780" lvl="1" indent="-247650">
              <a:lnSpc>
                <a:spcPct val="100000"/>
              </a:lnSpc>
              <a:spcBef>
                <a:spcPts val="720"/>
              </a:spcBef>
              <a:buClr>
                <a:srgbClr val="0E6EC5"/>
              </a:buClr>
              <a:buSzPct val="85000"/>
              <a:buFont typeface="Wingdings 2"/>
              <a:buChar char=""/>
              <a:tabLst>
                <a:tab pos="653415" algn="l"/>
              </a:tabLst>
            </a:pPr>
            <a:r>
              <a:rPr sz="2000" i="1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(1) </a:t>
            </a:r>
            <a:r>
              <a:rPr sz="2000" i="1" dirty="0">
                <a:latin typeface="Arial"/>
                <a:cs typeface="Arial"/>
              </a:rPr>
              <a:t>=</a:t>
            </a:r>
            <a:r>
              <a:rPr sz="2000" i="1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377190"/>
            <a:ext cx="4528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8.</a:t>
            </a:r>
            <a:r>
              <a:rPr spc="-20" dirty="0">
                <a:latin typeface="Arial"/>
                <a:cs typeface="Arial"/>
              </a:rPr>
              <a:t>1</a:t>
            </a:r>
            <a:r>
              <a:rPr dirty="0"/>
              <a:t>三个基本例子</a:t>
            </a:r>
          </a:p>
        </p:txBody>
      </p:sp>
      <p:sp>
        <p:nvSpPr>
          <p:cNvPr id="3" name="object 3"/>
          <p:cNvSpPr/>
          <p:nvPr/>
        </p:nvSpPr>
        <p:spPr>
          <a:xfrm>
            <a:off x="457962" y="1270253"/>
            <a:ext cx="8229600" cy="5328285"/>
          </a:xfrm>
          <a:custGeom>
            <a:avLst/>
            <a:gdLst/>
            <a:ahLst/>
            <a:cxnLst/>
            <a:rect l="l" t="t" r="r" b="b"/>
            <a:pathLst>
              <a:path w="8229600" h="5328284">
                <a:moveTo>
                  <a:pt x="0" y="5327904"/>
                </a:moveTo>
                <a:lnTo>
                  <a:pt x="8229600" y="5327904"/>
                </a:lnTo>
                <a:lnTo>
                  <a:pt x="8229600" y="0"/>
                </a:lnTo>
                <a:lnTo>
                  <a:pt x="0" y="0"/>
                </a:lnTo>
                <a:lnTo>
                  <a:pt x="0" y="53279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962" y="1270253"/>
            <a:ext cx="8229600" cy="5328285"/>
          </a:xfrm>
          <a:custGeom>
            <a:avLst/>
            <a:gdLst/>
            <a:ahLst/>
            <a:cxnLst/>
            <a:rect l="l" t="t" r="r" b="b"/>
            <a:pathLst>
              <a:path w="8229600" h="5328284">
                <a:moveTo>
                  <a:pt x="0" y="5327904"/>
                </a:moveTo>
                <a:lnTo>
                  <a:pt x="8229600" y="5327904"/>
                </a:lnTo>
                <a:lnTo>
                  <a:pt x="8229600" y="0"/>
                </a:lnTo>
                <a:lnTo>
                  <a:pt x="0" y="0"/>
                </a:lnTo>
                <a:lnTo>
                  <a:pt x="0" y="5327904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370838"/>
            <a:ext cx="391350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4607A"/>
                </a:solidFill>
                <a:latin typeface="微软雅黑"/>
                <a:cs typeface="微软雅黑"/>
              </a:rPr>
              <a:t>例</a:t>
            </a:r>
            <a:r>
              <a:rPr sz="3200" b="1" spc="-5" dirty="0">
                <a:solidFill>
                  <a:srgbClr val="04607A"/>
                </a:solidFill>
                <a:latin typeface="Arial"/>
                <a:cs typeface="Arial"/>
              </a:rPr>
              <a:t>3</a:t>
            </a:r>
            <a:r>
              <a:rPr sz="3200" b="1" spc="-5" dirty="0">
                <a:solidFill>
                  <a:srgbClr val="04607A"/>
                </a:solidFill>
                <a:latin typeface="微软雅黑"/>
                <a:cs typeface="微软雅黑"/>
              </a:rPr>
              <a:t>，</a:t>
            </a:r>
            <a:r>
              <a:rPr sz="3200" b="1" dirty="0">
                <a:solidFill>
                  <a:srgbClr val="04607A"/>
                </a:solidFill>
                <a:latin typeface="微软雅黑"/>
                <a:cs typeface="微软雅黑"/>
              </a:rPr>
              <a:t>硬币收集问题：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9955" y="1988807"/>
            <a:ext cx="419849" cy="476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3900" y="2042160"/>
            <a:ext cx="358902" cy="3314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6696" y="2063483"/>
            <a:ext cx="488429" cy="270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9916" y="2076704"/>
            <a:ext cx="454659" cy="236220"/>
          </a:xfrm>
          <a:custGeom>
            <a:avLst/>
            <a:gdLst/>
            <a:ahLst/>
            <a:cxnLst/>
            <a:rect l="l" t="t" r="r" b="b"/>
            <a:pathLst>
              <a:path w="454659" h="236219">
                <a:moveTo>
                  <a:pt x="378955" y="0"/>
                </a:moveTo>
                <a:lnTo>
                  <a:pt x="375526" y="9651"/>
                </a:lnTo>
                <a:lnTo>
                  <a:pt x="389166" y="15557"/>
                </a:lnTo>
                <a:lnTo>
                  <a:pt x="400926" y="23749"/>
                </a:lnTo>
                <a:lnTo>
                  <a:pt x="424780" y="61723"/>
                </a:lnTo>
                <a:lnTo>
                  <a:pt x="432549" y="116712"/>
                </a:lnTo>
                <a:lnTo>
                  <a:pt x="431688" y="137497"/>
                </a:lnTo>
                <a:lnTo>
                  <a:pt x="418579" y="188468"/>
                </a:lnTo>
                <a:lnTo>
                  <a:pt x="389361" y="220257"/>
                </a:lnTo>
                <a:lnTo>
                  <a:pt x="375907" y="226187"/>
                </a:lnTo>
                <a:lnTo>
                  <a:pt x="378955" y="235838"/>
                </a:lnTo>
                <a:lnTo>
                  <a:pt x="423943" y="208996"/>
                </a:lnTo>
                <a:lnTo>
                  <a:pt x="449281" y="159607"/>
                </a:lnTo>
                <a:lnTo>
                  <a:pt x="454139" y="117983"/>
                </a:lnTo>
                <a:lnTo>
                  <a:pt x="452922" y="96337"/>
                </a:lnTo>
                <a:lnTo>
                  <a:pt x="443155" y="58046"/>
                </a:lnTo>
                <a:lnTo>
                  <a:pt x="410959" y="15176"/>
                </a:lnTo>
                <a:lnTo>
                  <a:pt x="396005" y="6219"/>
                </a:lnTo>
                <a:lnTo>
                  <a:pt x="378955" y="0"/>
                </a:lnTo>
                <a:close/>
              </a:path>
              <a:path w="454659" h="236219">
                <a:moveTo>
                  <a:pt x="75184" y="0"/>
                </a:moveTo>
                <a:lnTo>
                  <a:pt x="30233" y="26896"/>
                </a:lnTo>
                <a:lnTo>
                  <a:pt x="4865" y="76358"/>
                </a:lnTo>
                <a:lnTo>
                  <a:pt x="0" y="117983"/>
                </a:lnTo>
                <a:lnTo>
                  <a:pt x="1212" y="139628"/>
                </a:lnTo>
                <a:lnTo>
                  <a:pt x="10908" y="177919"/>
                </a:lnTo>
                <a:lnTo>
                  <a:pt x="43030" y="220678"/>
                </a:lnTo>
                <a:lnTo>
                  <a:pt x="75184" y="235838"/>
                </a:lnTo>
                <a:lnTo>
                  <a:pt x="78168" y="226187"/>
                </a:lnTo>
                <a:lnTo>
                  <a:pt x="64735" y="220257"/>
                </a:lnTo>
                <a:lnTo>
                  <a:pt x="53144" y="211994"/>
                </a:lnTo>
                <a:lnTo>
                  <a:pt x="29366" y="173398"/>
                </a:lnTo>
                <a:lnTo>
                  <a:pt x="21501" y="116712"/>
                </a:lnTo>
                <a:lnTo>
                  <a:pt x="22375" y="96621"/>
                </a:lnTo>
                <a:lnTo>
                  <a:pt x="35483" y="46990"/>
                </a:lnTo>
                <a:lnTo>
                  <a:pt x="64949" y="15557"/>
                </a:lnTo>
                <a:lnTo>
                  <a:pt x="78549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3647" y="2039124"/>
            <a:ext cx="302526" cy="3375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3000" y="2209800"/>
            <a:ext cx="148590" cy="1440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55191" y="2025395"/>
            <a:ext cx="360413" cy="432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88947" y="2118347"/>
            <a:ext cx="332981" cy="2248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40407" y="2097011"/>
            <a:ext cx="700278" cy="2568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54579" y="2063495"/>
            <a:ext cx="2532125" cy="2720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67914" y="2076195"/>
            <a:ext cx="2496820" cy="237490"/>
          </a:xfrm>
          <a:custGeom>
            <a:avLst/>
            <a:gdLst/>
            <a:ahLst/>
            <a:cxnLst/>
            <a:rect l="l" t="t" r="r" b="b"/>
            <a:pathLst>
              <a:path w="2496820" h="237489">
                <a:moveTo>
                  <a:pt x="2420493" y="0"/>
                </a:moveTo>
                <a:lnTo>
                  <a:pt x="2417318" y="0"/>
                </a:lnTo>
                <a:lnTo>
                  <a:pt x="2417318" y="9525"/>
                </a:lnTo>
                <a:lnTo>
                  <a:pt x="2419096" y="9525"/>
                </a:lnTo>
                <a:lnTo>
                  <a:pt x="2427646" y="10100"/>
                </a:lnTo>
                <a:lnTo>
                  <a:pt x="2456936" y="39836"/>
                </a:lnTo>
                <a:lnTo>
                  <a:pt x="2457577" y="49911"/>
                </a:lnTo>
                <a:lnTo>
                  <a:pt x="2457577" y="55625"/>
                </a:lnTo>
                <a:lnTo>
                  <a:pt x="2456688" y="62864"/>
                </a:lnTo>
                <a:lnTo>
                  <a:pt x="2453386" y="79882"/>
                </a:lnTo>
                <a:lnTo>
                  <a:pt x="2452624" y="85978"/>
                </a:lnTo>
                <a:lnTo>
                  <a:pt x="2452624" y="96646"/>
                </a:lnTo>
                <a:lnTo>
                  <a:pt x="2454656" y="102488"/>
                </a:lnTo>
                <a:lnTo>
                  <a:pt x="2458847" y="106933"/>
                </a:lnTo>
                <a:lnTo>
                  <a:pt x="2462911" y="111505"/>
                </a:lnTo>
                <a:lnTo>
                  <a:pt x="2467864" y="114807"/>
                </a:lnTo>
                <a:lnTo>
                  <a:pt x="2473579" y="116966"/>
                </a:lnTo>
                <a:lnTo>
                  <a:pt x="2473579" y="119252"/>
                </a:lnTo>
                <a:lnTo>
                  <a:pt x="2467864" y="121412"/>
                </a:lnTo>
                <a:lnTo>
                  <a:pt x="2462911" y="124713"/>
                </a:lnTo>
                <a:lnTo>
                  <a:pt x="2458847" y="129286"/>
                </a:lnTo>
                <a:lnTo>
                  <a:pt x="2454656" y="133730"/>
                </a:lnTo>
                <a:lnTo>
                  <a:pt x="2452624" y="139573"/>
                </a:lnTo>
                <a:lnTo>
                  <a:pt x="2452624" y="150240"/>
                </a:lnTo>
                <a:lnTo>
                  <a:pt x="2453386" y="156337"/>
                </a:lnTo>
                <a:lnTo>
                  <a:pt x="2456688" y="173354"/>
                </a:lnTo>
                <a:lnTo>
                  <a:pt x="2457577" y="180466"/>
                </a:lnTo>
                <a:lnTo>
                  <a:pt x="2457577" y="186308"/>
                </a:lnTo>
                <a:lnTo>
                  <a:pt x="2456936" y="196736"/>
                </a:lnTo>
                <a:lnTo>
                  <a:pt x="2427646" y="226990"/>
                </a:lnTo>
                <a:lnTo>
                  <a:pt x="2419096" y="227583"/>
                </a:lnTo>
                <a:lnTo>
                  <a:pt x="2417318" y="227583"/>
                </a:lnTo>
                <a:lnTo>
                  <a:pt x="2417318" y="236981"/>
                </a:lnTo>
                <a:lnTo>
                  <a:pt x="2420493" y="236981"/>
                </a:lnTo>
                <a:lnTo>
                  <a:pt x="2434159" y="236005"/>
                </a:lnTo>
                <a:lnTo>
                  <a:pt x="2470515" y="216386"/>
                </a:lnTo>
                <a:lnTo>
                  <a:pt x="2478659" y="184150"/>
                </a:lnTo>
                <a:lnTo>
                  <a:pt x="2478659" y="177164"/>
                </a:lnTo>
                <a:lnTo>
                  <a:pt x="2477643" y="169417"/>
                </a:lnTo>
                <a:lnTo>
                  <a:pt x="2475738" y="160654"/>
                </a:lnTo>
                <a:lnTo>
                  <a:pt x="2473833" y="151764"/>
                </a:lnTo>
                <a:lnTo>
                  <a:pt x="2472817" y="145923"/>
                </a:lnTo>
                <a:lnTo>
                  <a:pt x="2472817" y="137287"/>
                </a:lnTo>
                <a:lnTo>
                  <a:pt x="2474849" y="132587"/>
                </a:lnTo>
                <a:lnTo>
                  <a:pt x="2478786" y="129031"/>
                </a:lnTo>
                <a:lnTo>
                  <a:pt x="2482723" y="125349"/>
                </a:lnTo>
                <a:lnTo>
                  <a:pt x="2488565" y="123443"/>
                </a:lnTo>
                <a:lnTo>
                  <a:pt x="2496566" y="123189"/>
                </a:lnTo>
                <a:lnTo>
                  <a:pt x="2496566" y="113029"/>
                </a:lnTo>
                <a:lnTo>
                  <a:pt x="2488565" y="112775"/>
                </a:lnTo>
                <a:lnTo>
                  <a:pt x="2482723" y="110870"/>
                </a:lnTo>
                <a:lnTo>
                  <a:pt x="2478786" y="107187"/>
                </a:lnTo>
                <a:lnTo>
                  <a:pt x="2474849" y="103631"/>
                </a:lnTo>
                <a:lnTo>
                  <a:pt x="2472817" y="98932"/>
                </a:lnTo>
                <a:lnTo>
                  <a:pt x="2472817" y="90296"/>
                </a:lnTo>
                <a:lnTo>
                  <a:pt x="2473833" y="84327"/>
                </a:lnTo>
                <a:lnTo>
                  <a:pt x="2477643" y="66801"/>
                </a:lnTo>
                <a:lnTo>
                  <a:pt x="2478659" y="59054"/>
                </a:lnTo>
                <a:lnTo>
                  <a:pt x="2478659" y="52069"/>
                </a:lnTo>
                <a:lnTo>
                  <a:pt x="2477754" y="40001"/>
                </a:lnTo>
                <a:lnTo>
                  <a:pt x="2456015" y="7768"/>
                </a:lnTo>
                <a:lnTo>
                  <a:pt x="2434159" y="1049"/>
                </a:lnTo>
                <a:lnTo>
                  <a:pt x="2420493" y="0"/>
                </a:lnTo>
                <a:close/>
              </a:path>
              <a:path w="2496820" h="237489">
                <a:moveTo>
                  <a:pt x="79248" y="0"/>
                </a:moveTo>
                <a:lnTo>
                  <a:pt x="76073" y="0"/>
                </a:lnTo>
                <a:lnTo>
                  <a:pt x="62406" y="1049"/>
                </a:lnTo>
                <a:lnTo>
                  <a:pt x="26050" y="20653"/>
                </a:lnTo>
                <a:lnTo>
                  <a:pt x="17907" y="51942"/>
                </a:lnTo>
                <a:lnTo>
                  <a:pt x="17907" y="58927"/>
                </a:lnTo>
                <a:lnTo>
                  <a:pt x="18923" y="66675"/>
                </a:lnTo>
                <a:lnTo>
                  <a:pt x="22733" y="84200"/>
                </a:lnTo>
                <a:lnTo>
                  <a:pt x="23749" y="90169"/>
                </a:lnTo>
                <a:lnTo>
                  <a:pt x="23749" y="98805"/>
                </a:lnTo>
                <a:lnTo>
                  <a:pt x="21717" y="103504"/>
                </a:lnTo>
                <a:lnTo>
                  <a:pt x="17780" y="107061"/>
                </a:lnTo>
                <a:lnTo>
                  <a:pt x="13843" y="110743"/>
                </a:lnTo>
                <a:lnTo>
                  <a:pt x="8001" y="112649"/>
                </a:lnTo>
                <a:lnTo>
                  <a:pt x="0" y="112902"/>
                </a:lnTo>
                <a:lnTo>
                  <a:pt x="0" y="123062"/>
                </a:lnTo>
                <a:lnTo>
                  <a:pt x="8001" y="123316"/>
                </a:lnTo>
                <a:lnTo>
                  <a:pt x="13843" y="125221"/>
                </a:lnTo>
                <a:lnTo>
                  <a:pt x="17780" y="128904"/>
                </a:lnTo>
                <a:lnTo>
                  <a:pt x="21717" y="132461"/>
                </a:lnTo>
                <a:lnTo>
                  <a:pt x="23749" y="137159"/>
                </a:lnTo>
                <a:lnTo>
                  <a:pt x="23749" y="145795"/>
                </a:lnTo>
                <a:lnTo>
                  <a:pt x="22733" y="151637"/>
                </a:lnTo>
                <a:lnTo>
                  <a:pt x="20828" y="160527"/>
                </a:lnTo>
                <a:lnTo>
                  <a:pt x="18923" y="169290"/>
                </a:lnTo>
                <a:lnTo>
                  <a:pt x="17907" y="177037"/>
                </a:lnTo>
                <a:lnTo>
                  <a:pt x="17907" y="184023"/>
                </a:lnTo>
                <a:lnTo>
                  <a:pt x="18811" y="196518"/>
                </a:lnTo>
                <a:lnTo>
                  <a:pt x="40550" y="229338"/>
                </a:lnTo>
                <a:lnTo>
                  <a:pt x="76073" y="236981"/>
                </a:lnTo>
                <a:lnTo>
                  <a:pt x="79248" y="236981"/>
                </a:lnTo>
                <a:lnTo>
                  <a:pt x="79248" y="227583"/>
                </a:lnTo>
                <a:lnTo>
                  <a:pt x="77470" y="227583"/>
                </a:lnTo>
                <a:lnTo>
                  <a:pt x="68919" y="226990"/>
                </a:lnTo>
                <a:lnTo>
                  <a:pt x="39629" y="196683"/>
                </a:lnTo>
                <a:lnTo>
                  <a:pt x="38989" y="186181"/>
                </a:lnTo>
                <a:lnTo>
                  <a:pt x="38989" y="180466"/>
                </a:lnTo>
                <a:lnTo>
                  <a:pt x="39878" y="173227"/>
                </a:lnTo>
                <a:lnTo>
                  <a:pt x="43180" y="156209"/>
                </a:lnTo>
                <a:lnTo>
                  <a:pt x="43942" y="150113"/>
                </a:lnTo>
                <a:lnTo>
                  <a:pt x="43942" y="139445"/>
                </a:lnTo>
                <a:lnTo>
                  <a:pt x="41910" y="133603"/>
                </a:lnTo>
                <a:lnTo>
                  <a:pt x="37718" y="129158"/>
                </a:lnTo>
                <a:lnTo>
                  <a:pt x="33655" y="124587"/>
                </a:lnTo>
                <a:lnTo>
                  <a:pt x="28702" y="121284"/>
                </a:lnTo>
                <a:lnTo>
                  <a:pt x="22987" y="119125"/>
                </a:lnTo>
                <a:lnTo>
                  <a:pt x="22987" y="116839"/>
                </a:lnTo>
                <a:lnTo>
                  <a:pt x="28702" y="114680"/>
                </a:lnTo>
                <a:lnTo>
                  <a:pt x="33655" y="111378"/>
                </a:lnTo>
                <a:lnTo>
                  <a:pt x="37718" y="106806"/>
                </a:lnTo>
                <a:lnTo>
                  <a:pt x="41910" y="102362"/>
                </a:lnTo>
                <a:lnTo>
                  <a:pt x="43942" y="96519"/>
                </a:lnTo>
                <a:lnTo>
                  <a:pt x="43942" y="85851"/>
                </a:lnTo>
                <a:lnTo>
                  <a:pt x="43180" y="79755"/>
                </a:lnTo>
                <a:lnTo>
                  <a:pt x="39878" y="62737"/>
                </a:lnTo>
                <a:lnTo>
                  <a:pt x="38989" y="55499"/>
                </a:lnTo>
                <a:lnTo>
                  <a:pt x="38989" y="49783"/>
                </a:lnTo>
                <a:lnTo>
                  <a:pt x="39629" y="39782"/>
                </a:lnTo>
                <a:lnTo>
                  <a:pt x="68919" y="10100"/>
                </a:lnTo>
                <a:lnTo>
                  <a:pt x="77470" y="9525"/>
                </a:lnTo>
                <a:lnTo>
                  <a:pt x="79248" y="9525"/>
                </a:lnTo>
                <a:lnTo>
                  <a:pt x="79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57627" y="2042160"/>
            <a:ext cx="364985" cy="33147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25851" y="2063483"/>
            <a:ext cx="942594" cy="27052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39060" y="2076704"/>
            <a:ext cx="908685" cy="236220"/>
          </a:xfrm>
          <a:custGeom>
            <a:avLst/>
            <a:gdLst/>
            <a:ahLst/>
            <a:cxnLst/>
            <a:rect l="l" t="t" r="r" b="b"/>
            <a:pathLst>
              <a:path w="908685" h="236219">
                <a:moveTo>
                  <a:pt x="833119" y="0"/>
                </a:moveTo>
                <a:lnTo>
                  <a:pt x="829690" y="9651"/>
                </a:lnTo>
                <a:lnTo>
                  <a:pt x="843331" y="15557"/>
                </a:lnTo>
                <a:lnTo>
                  <a:pt x="855090" y="23749"/>
                </a:lnTo>
                <a:lnTo>
                  <a:pt x="878945" y="61723"/>
                </a:lnTo>
                <a:lnTo>
                  <a:pt x="886713" y="116712"/>
                </a:lnTo>
                <a:lnTo>
                  <a:pt x="885852" y="137497"/>
                </a:lnTo>
                <a:lnTo>
                  <a:pt x="872743" y="188468"/>
                </a:lnTo>
                <a:lnTo>
                  <a:pt x="843526" y="220257"/>
                </a:lnTo>
                <a:lnTo>
                  <a:pt x="830072" y="226187"/>
                </a:lnTo>
                <a:lnTo>
                  <a:pt x="833119" y="235838"/>
                </a:lnTo>
                <a:lnTo>
                  <a:pt x="878107" y="208996"/>
                </a:lnTo>
                <a:lnTo>
                  <a:pt x="903446" y="159607"/>
                </a:lnTo>
                <a:lnTo>
                  <a:pt x="908303" y="117983"/>
                </a:lnTo>
                <a:lnTo>
                  <a:pt x="907087" y="96337"/>
                </a:lnTo>
                <a:lnTo>
                  <a:pt x="897320" y="58046"/>
                </a:lnTo>
                <a:lnTo>
                  <a:pt x="865124" y="15176"/>
                </a:lnTo>
                <a:lnTo>
                  <a:pt x="850169" y="6219"/>
                </a:lnTo>
                <a:lnTo>
                  <a:pt x="833119" y="0"/>
                </a:lnTo>
                <a:close/>
              </a:path>
              <a:path w="908685" h="236219">
                <a:moveTo>
                  <a:pt x="75183" y="0"/>
                </a:moveTo>
                <a:lnTo>
                  <a:pt x="30214" y="26896"/>
                </a:lnTo>
                <a:lnTo>
                  <a:pt x="4857" y="76358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78"/>
                </a:lnTo>
                <a:lnTo>
                  <a:pt x="75183" y="235838"/>
                </a:lnTo>
                <a:lnTo>
                  <a:pt x="78231" y="226187"/>
                </a:lnTo>
                <a:lnTo>
                  <a:pt x="64775" y="220257"/>
                </a:lnTo>
                <a:lnTo>
                  <a:pt x="53165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90"/>
                </a:lnTo>
                <a:lnTo>
                  <a:pt x="64990" y="15557"/>
                </a:lnTo>
                <a:lnTo>
                  <a:pt x="78612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22804" y="2039124"/>
            <a:ext cx="300977" cy="33755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16351" y="2153411"/>
            <a:ext cx="305549" cy="17602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20567" y="2040648"/>
            <a:ext cx="357390" cy="33298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26307" y="2209800"/>
            <a:ext cx="148590" cy="1440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38500" y="2025395"/>
            <a:ext cx="360413" cy="432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25011" y="2209800"/>
            <a:ext cx="148589" cy="1440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66159" y="2042160"/>
            <a:ext cx="366534" cy="33147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35908" y="2063483"/>
            <a:ext cx="941069" cy="27052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49115" y="2076704"/>
            <a:ext cx="906780" cy="236220"/>
          </a:xfrm>
          <a:custGeom>
            <a:avLst/>
            <a:gdLst/>
            <a:ahLst/>
            <a:cxnLst/>
            <a:rect l="l" t="t" r="r" b="b"/>
            <a:pathLst>
              <a:path w="906779" h="236219">
                <a:moveTo>
                  <a:pt x="831596" y="0"/>
                </a:moveTo>
                <a:lnTo>
                  <a:pt x="828167" y="9651"/>
                </a:lnTo>
                <a:lnTo>
                  <a:pt x="841807" y="15557"/>
                </a:lnTo>
                <a:lnTo>
                  <a:pt x="853567" y="23749"/>
                </a:lnTo>
                <a:lnTo>
                  <a:pt x="877421" y="61723"/>
                </a:lnTo>
                <a:lnTo>
                  <a:pt x="885189" y="116712"/>
                </a:lnTo>
                <a:lnTo>
                  <a:pt x="884328" y="137497"/>
                </a:lnTo>
                <a:lnTo>
                  <a:pt x="871220" y="188468"/>
                </a:lnTo>
                <a:lnTo>
                  <a:pt x="842002" y="220257"/>
                </a:lnTo>
                <a:lnTo>
                  <a:pt x="828548" y="226187"/>
                </a:lnTo>
                <a:lnTo>
                  <a:pt x="831596" y="235838"/>
                </a:lnTo>
                <a:lnTo>
                  <a:pt x="876583" y="208996"/>
                </a:lnTo>
                <a:lnTo>
                  <a:pt x="901922" y="159607"/>
                </a:lnTo>
                <a:lnTo>
                  <a:pt x="906780" y="117983"/>
                </a:lnTo>
                <a:lnTo>
                  <a:pt x="905563" y="96337"/>
                </a:lnTo>
                <a:lnTo>
                  <a:pt x="895796" y="58046"/>
                </a:lnTo>
                <a:lnTo>
                  <a:pt x="863600" y="15176"/>
                </a:lnTo>
                <a:lnTo>
                  <a:pt x="848645" y="6219"/>
                </a:lnTo>
                <a:lnTo>
                  <a:pt x="831596" y="0"/>
                </a:lnTo>
                <a:close/>
              </a:path>
              <a:path w="906779" h="236219">
                <a:moveTo>
                  <a:pt x="75184" y="0"/>
                </a:moveTo>
                <a:lnTo>
                  <a:pt x="30214" y="26896"/>
                </a:lnTo>
                <a:lnTo>
                  <a:pt x="4857" y="76358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78"/>
                </a:lnTo>
                <a:lnTo>
                  <a:pt x="75184" y="235838"/>
                </a:lnTo>
                <a:lnTo>
                  <a:pt x="78232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392" y="173398"/>
                </a:lnTo>
                <a:lnTo>
                  <a:pt x="21462" y="116712"/>
                </a:lnTo>
                <a:lnTo>
                  <a:pt x="22344" y="96621"/>
                </a:lnTo>
                <a:lnTo>
                  <a:pt x="35560" y="46990"/>
                </a:lnTo>
                <a:lnTo>
                  <a:pt x="64992" y="15557"/>
                </a:lnTo>
                <a:lnTo>
                  <a:pt x="78612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32859" y="2039124"/>
            <a:ext cx="300977" cy="33755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80688" y="2209800"/>
            <a:ext cx="148589" cy="1440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92879" y="2025395"/>
            <a:ext cx="360413" cy="432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19955" y="2153411"/>
            <a:ext cx="305549" cy="17602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22647" y="2040648"/>
            <a:ext cx="357390" cy="33298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40223" y="2061984"/>
            <a:ext cx="384822" cy="31469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03876" y="2097011"/>
            <a:ext cx="288810" cy="25680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31891" y="2147316"/>
            <a:ext cx="230886" cy="25831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41620" y="2273838"/>
            <a:ext cx="118080" cy="11350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18759" y="2138172"/>
            <a:ext cx="273545" cy="32689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49823" y="2177770"/>
            <a:ext cx="358901" cy="15623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24144" y="2040648"/>
            <a:ext cx="357390" cy="33298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45123" y="2052827"/>
            <a:ext cx="396989" cy="3360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05728" y="2039124"/>
            <a:ext cx="302526" cy="3375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70320" y="2052827"/>
            <a:ext cx="396989" cy="3360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56831" y="2103132"/>
            <a:ext cx="296405" cy="24611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27519" y="2209800"/>
            <a:ext cx="148590" cy="1440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68668" y="2040648"/>
            <a:ext cx="357390" cy="33298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89647" y="2052827"/>
            <a:ext cx="396989" cy="3360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327392" y="2031492"/>
            <a:ext cx="323837" cy="42291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490459" y="2052827"/>
            <a:ext cx="396989" cy="3360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76971" y="2103132"/>
            <a:ext cx="366534" cy="24611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17764" y="2209800"/>
            <a:ext cx="148590" cy="1440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9955" y="2401811"/>
            <a:ext cx="419849" cy="47626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23900" y="2455164"/>
            <a:ext cx="358902" cy="33147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96696" y="2476487"/>
            <a:ext cx="546354" cy="27052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09916" y="2489707"/>
            <a:ext cx="512445" cy="236220"/>
          </a:xfrm>
          <a:custGeom>
            <a:avLst/>
            <a:gdLst/>
            <a:ahLst/>
            <a:cxnLst/>
            <a:rect l="l" t="t" r="r" b="b"/>
            <a:pathLst>
              <a:path w="512444" h="236219">
                <a:moveTo>
                  <a:pt x="436867" y="0"/>
                </a:moveTo>
                <a:lnTo>
                  <a:pt x="433438" y="9651"/>
                </a:lnTo>
                <a:lnTo>
                  <a:pt x="447078" y="15557"/>
                </a:lnTo>
                <a:lnTo>
                  <a:pt x="458838" y="23749"/>
                </a:lnTo>
                <a:lnTo>
                  <a:pt x="482692" y="61723"/>
                </a:lnTo>
                <a:lnTo>
                  <a:pt x="490461" y="116712"/>
                </a:lnTo>
                <a:lnTo>
                  <a:pt x="489600" y="137497"/>
                </a:lnTo>
                <a:lnTo>
                  <a:pt x="476491" y="188467"/>
                </a:lnTo>
                <a:lnTo>
                  <a:pt x="447273" y="220257"/>
                </a:lnTo>
                <a:lnTo>
                  <a:pt x="433819" y="226187"/>
                </a:lnTo>
                <a:lnTo>
                  <a:pt x="436867" y="235838"/>
                </a:lnTo>
                <a:lnTo>
                  <a:pt x="481855" y="208996"/>
                </a:lnTo>
                <a:lnTo>
                  <a:pt x="507193" y="159607"/>
                </a:lnTo>
                <a:lnTo>
                  <a:pt x="512051" y="117982"/>
                </a:lnTo>
                <a:lnTo>
                  <a:pt x="510834" y="96337"/>
                </a:lnTo>
                <a:lnTo>
                  <a:pt x="501067" y="58046"/>
                </a:lnTo>
                <a:lnTo>
                  <a:pt x="468871" y="15176"/>
                </a:lnTo>
                <a:lnTo>
                  <a:pt x="453917" y="6219"/>
                </a:lnTo>
                <a:lnTo>
                  <a:pt x="436867" y="0"/>
                </a:lnTo>
                <a:close/>
              </a:path>
              <a:path w="512444" h="236219">
                <a:moveTo>
                  <a:pt x="75184" y="0"/>
                </a:moveTo>
                <a:lnTo>
                  <a:pt x="30233" y="26896"/>
                </a:lnTo>
                <a:lnTo>
                  <a:pt x="4865" y="76358"/>
                </a:lnTo>
                <a:lnTo>
                  <a:pt x="0" y="117982"/>
                </a:lnTo>
                <a:lnTo>
                  <a:pt x="1212" y="139628"/>
                </a:lnTo>
                <a:lnTo>
                  <a:pt x="10908" y="177919"/>
                </a:lnTo>
                <a:lnTo>
                  <a:pt x="43030" y="220678"/>
                </a:lnTo>
                <a:lnTo>
                  <a:pt x="75184" y="235838"/>
                </a:lnTo>
                <a:lnTo>
                  <a:pt x="78168" y="226187"/>
                </a:lnTo>
                <a:lnTo>
                  <a:pt x="64735" y="220257"/>
                </a:lnTo>
                <a:lnTo>
                  <a:pt x="53144" y="211994"/>
                </a:lnTo>
                <a:lnTo>
                  <a:pt x="29366" y="173398"/>
                </a:lnTo>
                <a:lnTo>
                  <a:pt x="21501" y="116712"/>
                </a:lnTo>
                <a:lnTo>
                  <a:pt x="22375" y="96621"/>
                </a:lnTo>
                <a:lnTo>
                  <a:pt x="35483" y="46989"/>
                </a:lnTo>
                <a:lnTo>
                  <a:pt x="64949" y="15557"/>
                </a:lnTo>
                <a:lnTo>
                  <a:pt x="78549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93647" y="2453639"/>
            <a:ext cx="358902" cy="33604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00911" y="2622804"/>
            <a:ext cx="148590" cy="14401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13103" y="2438400"/>
            <a:ext cx="360413" cy="43205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46860" y="2531351"/>
            <a:ext cx="332981" cy="22480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75460" y="2453639"/>
            <a:ext cx="358901" cy="33604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79676" y="2590774"/>
            <a:ext cx="358901" cy="15623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183892" y="2453652"/>
            <a:ext cx="357390" cy="33298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404872" y="2465832"/>
            <a:ext cx="396989" cy="33604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42616" y="2444495"/>
            <a:ext cx="323837" cy="42291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05683" y="2465832"/>
            <a:ext cx="396989" cy="33604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092195" y="2516136"/>
            <a:ext cx="366534" cy="246113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91840" y="2517648"/>
            <a:ext cx="247662" cy="29032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87852" y="2455164"/>
            <a:ext cx="366534" cy="33147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57600" y="2476487"/>
            <a:ext cx="540258" cy="27052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70808" y="2489707"/>
            <a:ext cx="506095" cy="236220"/>
          </a:xfrm>
          <a:custGeom>
            <a:avLst/>
            <a:gdLst/>
            <a:ahLst/>
            <a:cxnLst/>
            <a:rect l="l" t="t" r="r" b="b"/>
            <a:pathLst>
              <a:path w="506095" h="236219">
                <a:moveTo>
                  <a:pt x="430783" y="0"/>
                </a:moveTo>
                <a:lnTo>
                  <a:pt x="427354" y="9651"/>
                </a:lnTo>
                <a:lnTo>
                  <a:pt x="440995" y="15557"/>
                </a:lnTo>
                <a:lnTo>
                  <a:pt x="452754" y="23749"/>
                </a:lnTo>
                <a:lnTo>
                  <a:pt x="476609" y="61723"/>
                </a:lnTo>
                <a:lnTo>
                  <a:pt x="484377" y="116712"/>
                </a:lnTo>
                <a:lnTo>
                  <a:pt x="483516" y="137497"/>
                </a:lnTo>
                <a:lnTo>
                  <a:pt x="470407" y="188467"/>
                </a:lnTo>
                <a:lnTo>
                  <a:pt x="441190" y="220257"/>
                </a:lnTo>
                <a:lnTo>
                  <a:pt x="427736" y="226187"/>
                </a:lnTo>
                <a:lnTo>
                  <a:pt x="430783" y="235838"/>
                </a:lnTo>
                <a:lnTo>
                  <a:pt x="475771" y="208996"/>
                </a:lnTo>
                <a:lnTo>
                  <a:pt x="501110" y="159607"/>
                </a:lnTo>
                <a:lnTo>
                  <a:pt x="505967" y="117982"/>
                </a:lnTo>
                <a:lnTo>
                  <a:pt x="504751" y="96337"/>
                </a:lnTo>
                <a:lnTo>
                  <a:pt x="494984" y="58046"/>
                </a:lnTo>
                <a:lnTo>
                  <a:pt x="462788" y="15176"/>
                </a:lnTo>
                <a:lnTo>
                  <a:pt x="447833" y="6219"/>
                </a:lnTo>
                <a:lnTo>
                  <a:pt x="430783" y="0"/>
                </a:lnTo>
                <a:close/>
              </a:path>
              <a:path w="506095" h="236219">
                <a:moveTo>
                  <a:pt x="75183" y="0"/>
                </a:moveTo>
                <a:lnTo>
                  <a:pt x="30214" y="26896"/>
                </a:lnTo>
                <a:lnTo>
                  <a:pt x="4857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78"/>
                </a:lnTo>
                <a:lnTo>
                  <a:pt x="75183" y="235838"/>
                </a:lnTo>
                <a:lnTo>
                  <a:pt x="78231" y="226187"/>
                </a:lnTo>
                <a:lnTo>
                  <a:pt x="64775" y="220257"/>
                </a:lnTo>
                <a:lnTo>
                  <a:pt x="53165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89"/>
                </a:lnTo>
                <a:lnTo>
                  <a:pt x="64990" y="15557"/>
                </a:lnTo>
                <a:lnTo>
                  <a:pt x="78612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54552" y="2452128"/>
            <a:ext cx="302526" cy="337553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03903" y="2622804"/>
            <a:ext cx="148589" cy="14401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842003" y="2453639"/>
            <a:ext cx="358901" cy="33604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203191" y="2531351"/>
            <a:ext cx="332981" cy="22480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431791" y="2453639"/>
            <a:ext cx="358901" cy="33604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636008" y="2590774"/>
            <a:ext cx="358901" cy="15623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40223" y="2453652"/>
            <a:ext cx="357390" cy="33298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61203" y="2465832"/>
            <a:ext cx="396989" cy="33604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321808" y="2452128"/>
            <a:ext cx="302526" cy="337553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486400" y="2465832"/>
            <a:ext cx="396989" cy="33604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772911" y="2516136"/>
            <a:ext cx="296405" cy="246113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902452" y="2517648"/>
            <a:ext cx="247662" cy="29032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535940" y="5138420"/>
            <a:ext cx="2574925" cy="113538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800" b="1" spc="-5" dirty="0">
                <a:solidFill>
                  <a:srgbClr val="04607A"/>
                </a:solidFill>
                <a:latin typeface="Arial"/>
                <a:cs typeface="Arial"/>
              </a:rPr>
              <a:t>F(1,1)=C[1,1]=0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800" b="1" spc="-5" dirty="0">
                <a:solidFill>
                  <a:srgbClr val="04607A"/>
                </a:solidFill>
                <a:latin typeface="微软雅黑"/>
                <a:cs typeface="微软雅黑"/>
              </a:rPr>
              <a:t>计算左上角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619546" y="2986858"/>
            <a:ext cx="0" cy="2123440"/>
          </a:xfrm>
          <a:custGeom>
            <a:avLst/>
            <a:gdLst/>
            <a:ahLst/>
            <a:cxnLst/>
            <a:rect l="l" t="t" r="r" b="b"/>
            <a:pathLst>
              <a:path h="2123440">
                <a:moveTo>
                  <a:pt x="0" y="0"/>
                </a:moveTo>
                <a:lnTo>
                  <a:pt x="0" y="2123081"/>
                </a:lnTo>
              </a:path>
            </a:pathLst>
          </a:custGeom>
          <a:ln w="7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99821" y="2986858"/>
            <a:ext cx="0" cy="2123440"/>
          </a:xfrm>
          <a:custGeom>
            <a:avLst/>
            <a:gdLst/>
            <a:ahLst/>
            <a:cxnLst/>
            <a:rect l="l" t="t" r="r" b="b"/>
            <a:pathLst>
              <a:path h="2123440">
                <a:moveTo>
                  <a:pt x="0" y="0"/>
                </a:moveTo>
                <a:lnTo>
                  <a:pt x="0" y="2123081"/>
                </a:lnTo>
              </a:path>
            </a:pathLst>
          </a:custGeom>
          <a:ln w="7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923510" y="2986858"/>
            <a:ext cx="0" cy="2123440"/>
          </a:xfrm>
          <a:custGeom>
            <a:avLst/>
            <a:gdLst/>
            <a:ahLst/>
            <a:cxnLst/>
            <a:rect l="l" t="t" r="r" b="b"/>
            <a:pathLst>
              <a:path h="2123440">
                <a:moveTo>
                  <a:pt x="0" y="0"/>
                </a:moveTo>
                <a:lnTo>
                  <a:pt x="0" y="2123081"/>
                </a:lnTo>
              </a:path>
            </a:pathLst>
          </a:custGeom>
          <a:ln w="7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347781" y="2986858"/>
            <a:ext cx="0" cy="2123440"/>
          </a:xfrm>
          <a:custGeom>
            <a:avLst/>
            <a:gdLst/>
            <a:ahLst/>
            <a:cxnLst/>
            <a:rect l="l" t="t" r="r" b="b"/>
            <a:pathLst>
              <a:path h="2123440">
                <a:moveTo>
                  <a:pt x="0" y="0"/>
                </a:moveTo>
                <a:lnTo>
                  <a:pt x="0" y="2123081"/>
                </a:lnTo>
              </a:path>
            </a:pathLst>
          </a:custGeom>
          <a:ln w="7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771470" y="2986858"/>
            <a:ext cx="0" cy="2123440"/>
          </a:xfrm>
          <a:custGeom>
            <a:avLst/>
            <a:gdLst/>
            <a:ahLst/>
            <a:cxnLst/>
            <a:rect l="l" t="t" r="r" b="b"/>
            <a:pathLst>
              <a:path h="2123440">
                <a:moveTo>
                  <a:pt x="0" y="0"/>
                </a:moveTo>
                <a:lnTo>
                  <a:pt x="0" y="2123081"/>
                </a:lnTo>
              </a:path>
            </a:pathLst>
          </a:custGeom>
          <a:ln w="7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195160" y="2986858"/>
            <a:ext cx="0" cy="2123440"/>
          </a:xfrm>
          <a:custGeom>
            <a:avLst/>
            <a:gdLst/>
            <a:ahLst/>
            <a:cxnLst/>
            <a:rect l="l" t="t" r="r" b="b"/>
            <a:pathLst>
              <a:path h="2123440">
                <a:moveTo>
                  <a:pt x="0" y="0"/>
                </a:moveTo>
                <a:lnTo>
                  <a:pt x="0" y="2123081"/>
                </a:lnTo>
              </a:path>
            </a:pathLst>
          </a:custGeom>
          <a:ln w="7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76132" y="3411835"/>
            <a:ext cx="2543810" cy="0"/>
          </a:xfrm>
          <a:custGeom>
            <a:avLst/>
            <a:gdLst/>
            <a:ahLst/>
            <a:cxnLst/>
            <a:rect l="l" t="t" r="r" b="b"/>
            <a:pathLst>
              <a:path w="2543810">
                <a:moveTo>
                  <a:pt x="0" y="0"/>
                </a:moveTo>
                <a:lnTo>
                  <a:pt x="2543414" y="0"/>
                </a:lnTo>
              </a:path>
            </a:pathLst>
          </a:custGeom>
          <a:ln w="7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076132" y="3836056"/>
            <a:ext cx="2543810" cy="0"/>
          </a:xfrm>
          <a:custGeom>
            <a:avLst/>
            <a:gdLst/>
            <a:ahLst/>
            <a:cxnLst/>
            <a:rect l="l" t="t" r="r" b="b"/>
            <a:pathLst>
              <a:path w="2543810">
                <a:moveTo>
                  <a:pt x="0" y="0"/>
                </a:moveTo>
                <a:lnTo>
                  <a:pt x="2543414" y="0"/>
                </a:lnTo>
              </a:path>
            </a:pathLst>
          </a:custGeom>
          <a:ln w="7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076132" y="4260858"/>
            <a:ext cx="2543810" cy="0"/>
          </a:xfrm>
          <a:custGeom>
            <a:avLst/>
            <a:gdLst/>
            <a:ahLst/>
            <a:cxnLst/>
            <a:rect l="l" t="t" r="r" b="b"/>
            <a:pathLst>
              <a:path w="2543810">
                <a:moveTo>
                  <a:pt x="0" y="0"/>
                </a:moveTo>
                <a:lnTo>
                  <a:pt x="2543414" y="0"/>
                </a:lnTo>
              </a:path>
            </a:pathLst>
          </a:custGeom>
          <a:ln w="7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76132" y="4685695"/>
            <a:ext cx="2543810" cy="0"/>
          </a:xfrm>
          <a:custGeom>
            <a:avLst/>
            <a:gdLst/>
            <a:ahLst/>
            <a:cxnLst/>
            <a:rect l="l" t="t" r="r" b="b"/>
            <a:pathLst>
              <a:path w="2543810">
                <a:moveTo>
                  <a:pt x="0" y="0"/>
                </a:moveTo>
                <a:lnTo>
                  <a:pt x="2543414" y="0"/>
                </a:lnTo>
              </a:path>
            </a:pathLst>
          </a:custGeom>
          <a:ln w="7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076132" y="5109940"/>
            <a:ext cx="2543810" cy="0"/>
          </a:xfrm>
          <a:custGeom>
            <a:avLst/>
            <a:gdLst/>
            <a:ahLst/>
            <a:cxnLst/>
            <a:rect l="l" t="t" r="r" b="b"/>
            <a:pathLst>
              <a:path w="2543810">
                <a:moveTo>
                  <a:pt x="0" y="0"/>
                </a:moveTo>
                <a:lnTo>
                  <a:pt x="2543414" y="0"/>
                </a:lnTo>
              </a:path>
            </a:pathLst>
          </a:custGeom>
          <a:ln w="7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941852" y="3153093"/>
            <a:ext cx="91934" cy="9186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671365" y="3577896"/>
            <a:ext cx="91353" cy="91925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516303" y="3577896"/>
            <a:ext cx="91934" cy="91925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524033" y="3999852"/>
            <a:ext cx="91934" cy="91925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371993" y="3999852"/>
            <a:ext cx="91876" cy="91925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363681" y="4427094"/>
            <a:ext cx="91876" cy="91925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100343" y="4427094"/>
            <a:ext cx="91934" cy="91925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241811" y="4848928"/>
            <a:ext cx="91899" cy="91895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939992" y="4848928"/>
            <a:ext cx="91876" cy="91895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76132" y="2986858"/>
            <a:ext cx="2543810" cy="0"/>
          </a:xfrm>
          <a:custGeom>
            <a:avLst/>
            <a:gdLst/>
            <a:ahLst/>
            <a:cxnLst/>
            <a:rect l="l" t="t" r="r" b="b"/>
            <a:pathLst>
              <a:path w="2543810">
                <a:moveTo>
                  <a:pt x="0" y="0"/>
                </a:moveTo>
                <a:lnTo>
                  <a:pt x="2543414" y="0"/>
                </a:lnTo>
              </a:path>
            </a:pathLst>
          </a:custGeom>
          <a:ln w="7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076132" y="2986858"/>
            <a:ext cx="0" cy="2123440"/>
          </a:xfrm>
          <a:custGeom>
            <a:avLst/>
            <a:gdLst/>
            <a:ahLst/>
            <a:cxnLst/>
            <a:rect l="l" t="t" r="r" b="b"/>
            <a:pathLst>
              <a:path h="2123440">
                <a:moveTo>
                  <a:pt x="0" y="0"/>
                </a:moveTo>
                <a:lnTo>
                  <a:pt x="0" y="2123081"/>
                </a:lnTo>
              </a:path>
            </a:pathLst>
          </a:custGeom>
          <a:ln w="7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535940" y="1892401"/>
            <a:ext cx="915669" cy="108521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950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Cambria Math"/>
                <a:cs typeface="Cambria Math"/>
              </a:rPr>
              <a:t>𝐹 𝒊,</a:t>
            </a:r>
            <a:r>
              <a:rPr sz="2000" spc="-1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𝒋</a:t>
            </a:r>
            <a:endParaRPr sz="2000">
              <a:latin typeface="Cambria Math"/>
              <a:cs typeface="Cambria Math"/>
            </a:endParaRPr>
          </a:p>
          <a:p>
            <a:pPr marL="285115" indent="-273050">
              <a:lnSpc>
                <a:spcPct val="100000"/>
              </a:lnSpc>
              <a:spcBef>
                <a:spcPts val="855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Cambria Math"/>
                <a:cs typeface="Cambria Math"/>
              </a:rPr>
              <a:t>𝐹 𝟎,</a:t>
            </a:r>
            <a:r>
              <a:rPr sz="2000" spc="-17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𝒋</a:t>
            </a:r>
            <a:endParaRPr sz="2000">
              <a:latin typeface="Cambria Math"/>
              <a:cs typeface="Cambria Math"/>
            </a:endParaRPr>
          </a:p>
          <a:p>
            <a:pPr marR="120650" algn="r">
              <a:lnSpc>
                <a:spcPct val="100000"/>
              </a:lnSpc>
              <a:spcBef>
                <a:spcPts val="515"/>
              </a:spcBef>
            </a:pPr>
            <a:r>
              <a:rPr sz="1100" spc="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492758" y="1892401"/>
            <a:ext cx="6686550" cy="108521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0"/>
              </a:spcBef>
              <a:tabLst>
                <a:tab pos="3441065" algn="l"/>
              </a:tabLst>
            </a:pPr>
            <a:r>
              <a:rPr sz="2000" dirty="0">
                <a:latin typeface="Cambria Math"/>
                <a:cs typeface="Cambria Math"/>
              </a:rPr>
              <a:t>= </a:t>
            </a:r>
            <a:r>
              <a:rPr sz="2000" spc="-5" dirty="0">
                <a:latin typeface="Cambria Math"/>
                <a:cs typeface="Cambria Math"/>
              </a:rPr>
              <a:t>𝒎𝒂𝒙 </a:t>
            </a:r>
            <a:r>
              <a:rPr sz="2000" dirty="0">
                <a:latin typeface="Cambria Math"/>
                <a:cs typeface="Cambria Math"/>
              </a:rPr>
              <a:t>𝑭  𝒊 − 𝟏, 𝒋  , 𝑭  </a:t>
            </a:r>
            <a:r>
              <a:rPr sz="2000" spc="-10" dirty="0">
                <a:latin typeface="Cambria Math"/>
                <a:cs typeface="Cambria Math"/>
              </a:rPr>
              <a:t>𝒊, </a:t>
            </a:r>
            <a:r>
              <a:rPr sz="2000" dirty="0">
                <a:latin typeface="Cambria Math"/>
                <a:cs typeface="Cambria Math"/>
              </a:rPr>
              <a:t>𝒋</a:t>
            </a:r>
            <a:r>
              <a:rPr sz="2000" spc="-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𝟏	+ </a:t>
            </a:r>
            <a:r>
              <a:rPr sz="2000" spc="15" dirty="0">
                <a:latin typeface="Cambria Math"/>
                <a:cs typeface="Cambria Math"/>
              </a:rPr>
              <a:t>𝒄</a:t>
            </a:r>
            <a:r>
              <a:rPr sz="2175" spc="22" baseline="-15325" dirty="0">
                <a:latin typeface="Cambria Math"/>
                <a:cs typeface="Cambria Math"/>
              </a:rPr>
              <a:t>𝒊,𝒋</a:t>
            </a:r>
            <a:r>
              <a:rPr sz="2000" spc="15" dirty="0">
                <a:latin typeface="宋体"/>
                <a:cs typeface="宋体"/>
              </a:rPr>
              <a:t>， </a:t>
            </a:r>
            <a:r>
              <a:rPr sz="2000" dirty="0">
                <a:latin typeface="Cambria Math"/>
                <a:cs typeface="Cambria Math"/>
              </a:rPr>
              <a:t>𝟏 ≤ 𝒊 ≤ </a:t>
            </a:r>
            <a:r>
              <a:rPr sz="2000" spc="-5" dirty="0">
                <a:latin typeface="Cambria Math"/>
                <a:cs typeface="Cambria Math"/>
              </a:rPr>
              <a:t>n, </a:t>
            </a:r>
            <a:r>
              <a:rPr sz="2000" dirty="0">
                <a:latin typeface="Cambria Math"/>
                <a:cs typeface="Cambria Math"/>
              </a:rPr>
              <a:t>𝟏 ≤ j ≤</a:t>
            </a:r>
            <a:r>
              <a:rPr sz="2000" spc="27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m,</a:t>
            </a:r>
            <a:endParaRPr sz="2000">
              <a:latin typeface="Cambria Math"/>
              <a:cs typeface="Cambria Math"/>
            </a:endParaRPr>
          </a:p>
          <a:p>
            <a:pPr marL="121285">
              <a:lnSpc>
                <a:spcPct val="100000"/>
              </a:lnSpc>
              <a:spcBef>
                <a:spcPts val="855"/>
              </a:spcBef>
              <a:tabLst>
                <a:tab pos="2777490" algn="l"/>
              </a:tabLst>
            </a:pPr>
            <a:r>
              <a:rPr sz="2000" dirty="0">
                <a:latin typeface="Cambria Math"/>
                <a:cs typeface="Cambria Math"/>
              </a:rPr>
              <a:t>= 𝟎</a:t>
            </a:r>
            <a:r>
              <a:rPr sz="2000" dirty="0">
                <a:latin typeface="宋体"/>
                <a:cs typeface="宋体"/>
              </a:rPr>
              <a:t>，</a:t>
            </a:r>
            <a:r>
              <a:rPr sz="2000" dirty="0">
                <a:latin typeface="Cambria Math"/>
                <a:cs typeface="Cambria Math"/>
              </a:rPr>
              <a:t>𝟏 ≤ j ≤ m; 𝑭 </a:t>
            </a:r>
            <a:r>
              <a:rPr sz="2000" spc="4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𝒊,</a:t>
            </a:r>
            <a:r>
              <a:rPr sz="2000" spc="-1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𝟎	= 𝟎</a:t>
            </a:r>
            <a:r>
              <a:rPr sz="2000" dirty="0">
                <a:latin typeface="宋体"/>
                <a:cs typeface="宋体"/>
              </a:rPr>
              <a:t>，</a:t>
            </a:r>
            <a:r>
              <a:rPr sz="2000" dirty="0">
                <a:latin typeface="Cambria Math"/>
                <a:cs typeface="Cambria Math"/>
              </a:rPr>
              <a:t>𝟏 ≤ 𝒊 ≤</a:t>
            </a:r>
            <a:r>
              <a:rPr sz="2000" spc="10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n;</a:t>
            </a:r>
            <a:endParaRPr sz="2000">
              <a:latin typeface="Cambria Math"/>
              <a:cs typeface="Cambria Math"/>
            </a:endParaRPr>
          </a:p>
          <a:p>
            <a:pPr marL="183515">
              <a:lnSpc>
                <a:spcPct val="100000"/>
              </a:lnSpc>
              <a:spcBef>
                <a:spcPts val="515"/>
              </a:spcBef>
              <a:tabLst>
                <a:tab pos="620395" algn="l"/>
                <a:tab pos="1030605" algn="l"/>
                <a:tab pos="1454785" algn="l"/>
                <a:tab pos="1878964" algn="l"/>
              </a:tabLst>
            </a:pPr>
            <a:r>
              <a:rPr sz="1100" spc="5" dirty="0">
                <a:latin typeface="Times New Roman"/>
                <a:cs typeface="Times New Roman"/>
              </a:rPr>
              <a:t>2	3	4	5	6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961491" y="3074485"/>
            <a:ext cx="96520" cy="18935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100" spc="5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5" dirty="0"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5" dirty="0">
                <a:latin typeface="Times New Roman"/>
                <a:cs typeface="Times New Roman"/>
              </a:rPr>
              <a:t>4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5" dirty="0"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109" name="object 109"/>
          <p:cNvGraphicFramePr>
            <a:graphicFrameLocks noGrp="1"/>
          </p:cNvGraphicFramePr>
          <p:nvPr/>
        </p:nvGraphicFramePr>
        <p:xfrm>
          <a:off x="4133596" y="2918586"/>
          <a:ext cx="2520311" cy="2182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37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7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377190"/>
            <a:ext cx="4528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8.</a:t>
            </a:r>
            <a:r>
              <a:rPr spc="-20" dirty="0">
                <a:latin typeface="Arial"/>
                <a:cs typeface="Arial"/>
              </a:rPr>
              <a:t>1</a:t>
            </a:r>
            <a:r>
              <a:rPr dirty="0"/>
              <a:t>三个基本例子</a:t>
            </a:r>
          </a:p>
        </p:txBody>
      </p:sp>
      <p:sp>
        <p:nvSpPr>
          <p:cNvPr id="3" name="object 3"/>
          <p:cNvSpPr/>
          <p:nvPr/>
        </p:nvSpPr>
        <p:spPr>
          <a:xfrm>
            <a:off x="457962" y="1270253"/>
            <a:ext cx="8229600" cy="5328285"/>
          </a:xfrm>
          <a:custGeom>
            <a:avLst/>
            <a:gdLst/>
            <a:ahLst/>
            <a:cxnLst/>
            <a:rect l="l" t="t" r="r" b="b"/>
            <a:pathLst>
              <a:path w="8229600" h="5328284">
                <a:moveTo>
                  <a:pt x="0" y="5327904"/>
                </a:moveTo>
                <a:lnTo>
                  <a:pt x="8229600" y="5327904"/>
                </a:lnTo>
                <a:lnTo>
                  <a:pt x="8229600" y="0"/>
                </a:lnTo>
                <a:lnTo>
                  <a:pt x="0" y="0"/>
                </a:lnTo>
                <a:lnTo>
                  <a:pt x="0" y="53279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962" y="1270253"/>
            <a:ext cx="8229600" cy="5328285"/>
          </a:xfrm>
          <a:custGeom>
            <a:avLst/>
            <a:gdLst/>
            <a:ahLst/>
            <a:cxnLst/>
            <a:rect l="l" t="t" r="r" b="b"/>
            <a:pathLst>
              <a:path w="8229600" h="5328284">
                <a:moveTo>
                  <a:pt x="0" y="5327904"/>
                </a:moveTo>
                <a:lnTo>
                  <a:pt x="8229600" y="5327904"/>
                </a:lnTo>
                <a:lnTo>
                  <a:pt x="8229600" y="0"/>
                </a:lnTo>
                <a:lnTo>
                  <a:pt x="0" y="0"/>
                </a:lnTo>
                <a:lnTo>
                  <a:pt x="0" y="5327904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370838"/>
            <a:ext cx="391350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4607A"/>
                </a:solidFill>
                <a:latin typeface="微软雅黑"/>
                <a:cs typeface="微软雅黑"/>
              </a:rPr>
              <a:t>例</a:t>
            </a:r>
            <a:r>
              <a:rPr sz="3200" b="1" spc="-5" dirty="0">
                <a:solidFill>
                  <a:srgbClr val="04607A"/>
                </a:solidFill>
                <a:latin typeface="Arial"/>
                <a:cs typeface="Arial"/>
              </a:rPr>
              <a:t>3</a:t>
            </a:r>
            <a:r>
              <a:rPr sz="3200" b="1" spc="-5" dirty="0">
                <a:solidFill>
                  <a:srgbClr val="04607A"/>
                </a:solidFill>
                <a:latin typeface="微软雅黑"/>
                <a:cs typeface="微软雅黑"/>
              </a:rPr>
              <a:t>，</a:t>
            </a:r>
            <a:r>
              <a:rPr sz="3200" b="1" dirty="0">
                <a:solidFill>
                  <a:srgbClr val="04607A"/>
                </a:solidFill>
                <a:latin typeface="微软雅黑"/>
                <a:cs typeface="微软雅黑"/>
              </a:rPr>
              <a:t>硬币收集问题：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9955" y="1988807"/>
            <a:ext cx="419849" cy="476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3900" y="2042160"/>
            <a:ext cx="358902" cy="3314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6696" y="2063483"/>
            <a:ext cx="488429" cy="270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9916" y="2076704"/>
            <a:ext cx="454659" cy="236220"/>
          </a:xfrm>
          <a:custGeom>
            <a:avLst/>
            <a:gdLst/>
            <a:ahLst/>
            <a:cxnLst/>
            <a:rect l="l" t="t" r="r" b="b"/>
            <a:pathLst>
              <a:path w="454659" h="236219">
                <a:moveTo>
                  <a:pt x="378955" y="0"/>
                </a:moveTo>
                <a:lnTo>
                  <a:pt x="375526" y="9651"/>
                </a:lnTo>
                <a:lnTo>
                  <a:pt x="389166" y="15557"/>
                </a:lnTo>
                <a:lnTo>
                  <a:pt x="400926" y="23749"/>
                </a:lnTo>
                <a:lnTo>
                  <a:pt x="424780" y="61723"/>
                </a:lnTo>
                <a:lnTo>
                  <a:pt x="432549" y="116712"/>
                </a:lnTo>
                <a:lnTo>
                  <a:pt x="431688" y="137497"/>
                </a:lnTo>
                <a:lnTo>
                  <a:pt x="418579" y="188468"/>
                </a:lnTo>
                <a:lnTo>
                  <a:pt x="389361" y="220257"/>
                </a:lnTo>
                <a:lnTo>
                  <a:pt x="375907" y="226187"/>
                </a:lnTo>
                <a:lnTo>
                  <a:pt x="378955" y="235838"/>
                </a:lnTo>
                <a:lnTo>
                  <a:pt x="423943" y="208996"/>
                </a:lnTo>
                <a:lnTo>
                  <a:pt x="449281" y="159607"/>
                </a:lnTo>
                <a:lnTo>
                  <a:pt x="454139" y="117983"/>
                </a:lnTo>
                <a:lnTo>
                  <a:pt x="452922" y="96337"/>
                </a:lnTo>
                <a:lnTo>
                  <a:pt x="443155" y="58046"/>
                </a:lnTo>
                <a:lnTo>
                  <a:pt x="410959" y="15176"/>
                </a:lnTo>
                <a:lnTo>
                  <a:pt x="396005" y="6219"/>
                </a:lnTo>
                <a:lnTo>
                  <a:pt x="378955" y="0"/>
                </a:lnTo>
                <a:close/>
              </a:path>
              <a:path w="454659" h="236219">
                <a:moveTo>
                  <a:pt x="75184" y="0"/>
                </a:moveTo>
                <a:lnTo>
                  <a:pt x="30233" y="26896"/>
                </a:lnTo>
                <a:lnTo>
                  <a:pt x="4865" y="76358"/>
                </a:lnTo>
                <a:lnTo>
                  <a:pt x="0" y="117983"/>
                </a:lnTo>
                <a:lnTo>
                  <a:pt x="1212" y="139628"/>
                </a:lnTo>
                <a:lnTo>
                  <a:pt x="10908" y="177919"/>
                </a:lnTo>
                <a:lnTo>
                  <a:pt x="43030" y="220678"/>
                </a:lnTo>
                <a:lnTo>
                  <a:pt x="75184" y="235838"/>
                </a:lnTo>
                <a:lnTo>
                  <a:pt x="78168" y="226187"/>
                </a:lnTo>
                <a:lnTo>
                  <a:pt x="64735" y="220257"/>
                </a:lnTo>
                <a:lnTo>
                  <a:pt x="53144" y="211994"/>
                </a:lnTo>
                <a:lnTo>
                  <a:pt x="29366" y="173398"/>
                </a:lnTo>
                <a:lnTo>
                  <a:pt x="21501" y="116712"/>
                </a:lnTo>
                <a:lnTo>
                  <a:pt x="22375" y="96621"/>
                </a:lnTo>
                <a:lnTo>
                  <a:pt x="35483" y="46990"/>
                </a:lnTo>
                <a:lnTo>
                  <a:pt x="64949" y="15557"/>
                </a:lnTo>
                <a:lnTo>
                  <a:pt x="78549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3647" y="2039124"/>
            <a:ext cx="302526" cy="3375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3000" y="2209800"/>
            <a:ext cx="148590" cy="1440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55191" y="2025395"/>
            <a:ext cx="360413" cy="432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88947" y="2118347"/>
            <a:ext cx="332981" cy="2248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40407" y="2097011"/>
            <a:ext cx="700278" cy="2568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54579" y="2063495"/>
            <a:ext cx="2532125" cy="2720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67914" y="2076195"/>
            <a:ext cx="2496820" cy="237490"/>
          </a:xfrm>
          <a:custGeom>
            <a:avLst/>
            <a:gdLst/>
            <a:ahLst/>
            <a:cxnLst/>
            <a:rect l="l" t="t" r="r" b="b"/>
            <a:pathLst>
              <a:path w="2496820" h="237489">
                <a:moveTo>
                  <a:pt x="2420493" y="0"/>
                </a:moveTo>
                <a:lnTo>
                  <a:pt x="2417318" y="0"/>
                </a:lnTo>
                <a:lnTo>
                  <a:pt x="2417318" y="9525"/>
                </a:lnTo>
                <a:lnTo>
                  <a:pt x="2419096" y="9525"/>
                </a:lnTo>
                <a:lnTo>
                  <a:pt x="2427646" y="10100"/>
                </a:lnTo>
                <a:lnTo>
                  <a:pt x="2456936" y="39836"/>
                </a:lnTo>
                <a:lnTo>
                  <a:pt x="2457577" y="49911"/>
                </a:lnTo>
                <a:lnTo>
                  <a:pt x="2457577" y="55625"/>
                </a:lnTo>
                <a:lnTo>
                  <a:pt x="2456688" y="62864"/>
                </a:lnTo>
                <a:lnTo>
                  <a:pt x="2453386" y="79882"/>
                </a:lnTo>
                <a:lnTo>
                  <a:pt x="2452624" y="85978"/>
                </a:lnTo>
                <a:lnTo>
                  <a:pt x="2452624" y="96646"/>
                </a:lnTo>
                <a:lnTo>
                  <a:pt x="2454656" y="102488"/>
                </a:lnTo>
                <a:lnTo>
                  <a:pt x="2458847" y="106933"/>
                </a:lnTo>
                <a:lnTo>
                  <a:pt x="2462911" y="111505"/>
                </a:lnTo>
                <a:lnTo>
                  <a:pt x="2467864" y="114807"/>
                </a:lnTo>
                <a:lnTo>
                  <a:pt x="2473579" y="116966"/>
                </a:lnTo>
                <a:lnTo>
                  <a:pt x="2473579" y="119252"/>
                </a:lnTo>
                <a:lnTo>
                  <a:pt x="2467864" y="121412"/>
                </a:lnTo>
                <a:lnTo>
                  <a:pt x="2462911" y="124713"/>
                </a:lnTo>
                <a:lnTo>
                  <a:pt x="2458847" y="129286"/>
                </a:lnTo>
                <a:lnTo>
                  <a:pt x="2454656" y="133730"/>
                </a:lnTo>
                <a:lnTo>
                  <a:pt x="2452624" y="139573"/>
                </a:lnTo>
                <a:lnTo>
                  <a:pt x="2452624" y="150240"/>
                </a:lnTo>
                <a:lnTo>
                  <a:pt x="2453386" y="156337"/>
                </a:lnTo>
                <a:lnTo>
                  <a:pt x="2456688" y="173354"/>
                </a:lnTo>
                <a:lnTo>
                  <a:pt x="2457577" y="180466"/>
                </a:lnTo>
                <a:lnTo>
                  <a:pt x="2457577" y="186308"/>
                </a:lnTo>
                <a:lnTo>
                  <a:pt x="2456936" y="196736"/>
                </a:lnTo>
                <a:lnTo>
                  <a:pt x="2427646" y="226990"/>
                </a:lnTo>
                <a:lnTo>
                  <a:pt x="2419096" y="227583"/>
                </a:lnTo>
                <a:lnTo>
                  <a:pt x="2417318" y="227583"/>
                </a:lnTo>
                <a:lnTo>
                  <a:pt x="2417318" y="236981"/>
                </a:lnTo>
                <a:lnTo>
                  <a:pt x="2420493" y="236981"/>
                </a:lnTo>
                <a:lnTo>
                  <a:pt x="2434159" y="236005"/>
                </a:lnTo>
                <a:lnTo>
                  <a:pt x="2470515" y="216386"/>
                </a:lnTo>
                <a:lnTo>
                  <a:pt x="2478659" y="184150"/>
                </a:lnTo>
                <a:lnTo>
                  <a:pt x="2478659" y="177164"/>
                </a:lnTo>
                <a:lnTo>
                  <a:pt x="2477643" y="169417"/>
                </a:lnTo>
                <a:lnTo>
                  <a:pt x="2475738" y="160654"/>
                </a:lnTo>
                <a:lnTo>
                  <a:pt x="2473833" y="151764"/>
                </a:lnTo>
                <a:lnTo>
                  <a:pt x="2472817" y="145923"/>
                </a:lnTo>
                <a:lnTo>
                  <a:pt x="2472817" y="137287"/>
                </a:lnTo>
                <a:lnTo>
                  <a:pt x="2474849" y="132587"/>
                </a:lnTo>
                <a:lnTo>
                  <a:pt x="2478786" y="129031"/>
                </a:lnTo>
                <a:lnTo>
                  <a:pt x="2482723" y="125349"/>
                </a:lnTo>
                <a:lnTo>
                  <a:pt x="2488565" y="123443"/>
                </a:lnTo>
                <a:lnTo>
                  <a:pt x="2496566" y="123189"/>
                </a:lnTo>
                <a:lnTo>
                  <a:pt x="2496566" y="113029"/>
                </a:lnTo>
                <a:lnTo>
                  <a:pt x="2488565" y="112775"/>
                </a:lnTo>
                <a:lnTo>
                  <a:pt x="2482723" y="110870"/>
                </a:lnTo>
                <a:lnTo>
                  <a:pt x="2478786" y="107187"/>
                </a:lnTo>
                <a:lnTo>
                  <a:pt x="2474849" y="103631"/>
                </a:lnTo>
                <a:lnTo>
                  <a:pt x="2472817" y="98932"/>
                </a:lnTo>
                <a:lnTo>
                  <a:pt x="2472817" y="90296"/>
                </a:lnTo>
                <a:lnTo>
                  <a:pt x="2473833" y="84327"/>
                </a:lnTo>
                <a:lnTo>
                  <a:pt x="2477643" y="66801"/>
                </a:lnTo>
                <a:lnTo>
                  <a:pt x="2478659" y="59054"/>
                </a:lnTo>
                <a:lnTo>
                  <a:pt x="2478659" y="52069"/>
                </a:lnTo>
                <a:lnTo>
                  <a:pt x="2477754" y="40001"/>
                </a:lnTo>
                <a:lnTo>
                  <a:pt x="2456015" y="7768"/>
                </a:lnTo>
                <a:lnTo>
                  <a:pt x="2434159" y="1049"/>
                </a:lnTo>
                <a:lnTo>
                  <a:pt x="2420493" y="0"/>
                </a:lnTo>
                <a:close/>
              </a:path>
              <a:path w="2496820" h="237489">
                <a:moveTo>
                  <a:pt x="79248" y="0"/>
                </a:moveTo>
                <a:lnTo>
                  <a:pt x="76073" y="0"/>
                </a:lnTo>
                <a:lnTo>
                  <a:pt x="62406" y="1049"/>
                </a:lnTo>
                <a:lnTo>
                  <a:pt x="26050" y="20653"/>
                </a:lnTo>
                <a:lnTo>
                  <a:pt x="17907" y="51942"/>
                </a:lnTo>
                <a:lnTo>
                  <a:pt x="17907" y="58927"/>
                </a:lnTo>
                <a:lnTo>
                  <a:pt x="18923" y="66675"/>
                </a:lnTo>
                <a:lnTo>
                  <a:pt x="22733" y="84200"/>
                </a:lnTo>
                <a:lnTo>
                  <a:pt x="23749" y="90169"/>
                </a:lnTo>
                <a:lnTo>
                  <a:pt x="23749" y="98805"/>
                </a:lnTo>
                <a:lnTo>
                  <a:pt x="21717" y="103504"/>
                </a:lnTo>
                <a:lnTo>
                  <a:pt x="17780" y="107061"/>
                </a:lnTo>
                <a:lnTo>
                  <a:pt x="13843" y="110743"/>
                </a:lnTo>
                <a:lnTo>
                  <a:pt x="8001" y="112649"/>
                </a:lnTo>
                <a:lnTo>
                  <a:pt x="0" y="112902"/>
                </a:lnTo>
                <a:lnTo>
                  <a:pt x="0" y="123062"/>
                </a:lnTo>
                <a:lnTo>
                  <a:pt x="8001" y="123316"/>
                </a:lnTo>
                <a:lnTo>
                  <a:pt x="13843" y="125221"/>
                </a:lnTo>
                <a:lnTo>
                  <a:pt x="17780" y="128904"/>
                </a:lnTo>
                <a:lnTo>
                  <a:pt x="21717" y="132461"/>
                </a:lnTo>
                <a:lnTo>
                  <a:pt x="23749" y="137159"/>
                </a:lnTo>
                <a:lnTo>
                  <a:pt x="23749" y="145795"/>
                </a:lnTo>
                <a:lnTo>
                  <a:pt x="22733" y="151637"/>
                </a:lnTo>
                <a:lnTo>
                  <a:pt x="20828" y="160527"/>
                </a:lnTo>
                <a:lnTo>
                  <a:pt x="18923" y="169290"/>
                </a:lnTo>
                <a:lnTo>
                  <a:pt x="17907" y="177037"/>
                </a:lnTo>
                <a:lnTo>
                  <a:pt x="17907" y="184023"/>
                </a:lnTo>
                <a:lnTo>
                  <a:pt x="18811" y="196518"/>
                </a:lnTo>
                <a:lnTo>
                  <a:pt x="40550" y="229338"/>
                </a:lnTo>
                <a:lnTo>
                  <a:pt x="76073" y="236981"/>
                </a:lnTo>
                <a:lnTo>
                  <a:pt x="79248" y="236981"/>
                </a:lnTo>
                <a:lnTo>
                  <a:pt x="79248" y="227583"/>
                </a:lnTo>
                <a:lnTo>
                  <a:pt x="77470" y="227583"/>
                </a:lnTo>
                <a:lnTo>
                  <a:pt x="68919" y="226990"/>
                </a:lnTo>
                <a:lnTo>
                  <a:pt x="39629" y="196683"/>
                </a:lnTo>
                <a:lnTo>
                  <a:pt x="38989" y="186181"/>
                </a:lnTo>
                <a:lnTo>
                  <a:pt x="38989" y="180466"/>
                </a:lnTo>
                <a:lnTo>
                  <a:pt x="39878" y="173227"/>
                </a:lnTo>
                <a:lnTo>
                  <a:pt x="43180" y="156209"/>
                </a:lnTo>
                <a:lnTo>
                  <a:pt x="43942" y="150113"/>
                </a:lnTo>
                <a:lnTo>
                  <a:pt x="43942" y="139445"/>
                </a:lnTo>
                <a:lnTo>
                  <a:pt x="41910" y="133603"/>
                </a:lnTo>
                <a:lnTo>
                  <a:pt x="37718" y="129158"/>
                </a:lnTo>
                <a:lnTo>
                  <a:pt x="33655" y="124587"/>
                </a:lnTo>
                <a:lnTo>
                  <a:pt x="28702" y="121284"/>
                </a:lnTo>
                <a:lnTo>
                  <a:pt x="22987" y="119125"/>
                </a:lnTo>
                <a:lnTo>
                  <a:pt x="22987" y="116839"/>
                </a:lnTo>
                <a:lnTo>
                  <a:pt x="28702" y="114680"/>
                </a:lnTo>
                <a:lnTo>
                  <a:pt x="33655" y="111378"/>
                </a:lnTo>
                <a:lnTo>
                  <a:pt x="37718" y="106806"/>
                </a:lnTo>
                <a:lnTo>
                  <a:pt x="41910" y="102362"/>
                </a:lnTo>
                <a:lnTo>
                  <a:pt x="43942" y="96519"/>
                </a:lnTo>
                <a:lnTo>
                  <a:pt x="43942" y="85851"/>
                </a:lnTo>
                <a:lnTo>
                  <a:pt x="43180" y="79755"/>
                </a:lnTo>
                <a:lnTo>
                  <a:pt x="39878" y="62737"/>
                </a:lnTo>
                <a:lnTo>
                  <a:pt x="38989" y="55499"/>
                </a:lnTo>
                <a:lnTo>
                  <a:pt x="38989" y="49783"/>
                </a:lnTo>
                <a:lnTo>
                  <a:pt x="39629" y="39782"/>
                </a:lnTo>
                <a:lnTo>
                  <a:pt x="68919" y="10100"/>
                </a:lnTo>
                <a:lnTo>
                  <a:pt x="77470" y="9525"/>
                </a:lnTo>
                <a:lnTo>
                  <a:pt x="79248" y="9525"/>
                </a:lnTo>
                <a:lnTo>
                  <a:pt x="79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57627" y="2042160"/>
            <a:ext cx="364985" cy="33147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25851" y="2063483"/>
            <a:ext cx="942594" cy="27052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39060" y="2076704"/>
            <a:ext cx="908685" cy="236220"/>
          </a:xfrm>
          <a:custGeom>
            <a:avLst/>
            <a:gdLst/>
            <a:ahLst/>
            <a:cxnLst/>
            <a:rect l="l" t="t" r="r" b="b"/>
            <a:pathLst>
              <a:path w="908685" h="236219">
                <a:moveTo>
                  <a:pt x="833119" y="0"/>
                </a:moveTo>
                <a:lnTo>
                  <a:pt x="829690" y="9651"/>
                </a:lnTo>
                <a:lnTo>
                  <a:pt x="843331" y="15557"/>
                </a:lnTo>
                <a:lnTo>
                  <a:pt x="855090" y="23749"/>
                </a:lnTo>
                <a:lnTo>
                  <a:pt x="878945" y="61723"/>
                </a:lnTo>
                <a:lnTo>
                  <a:pt x="886713" y="116712"/>
                </a:lnTo>
                <a:lnTo>
                  <a:pt x="885852" y="137497"/>
                </a:lnTo>
                <a:lnTo>
                  <a:pt x="872743" y="188468"/>
                </a:lnTo>
                <a:lnTo>
                  <a:pt x="843526" y="220257"/>
                </a:lnTo>
                <a:lnTo>
                  <a:pt x="830072" y="226187"/>
                </a:lnTo>
                <a:lnTo>
                  <a:pt x="833119" y="235838"/>
                </a:lnTo>
                <a:lnTo>
                  <a:pt x="878107" y="208996"/>
                </a:lnTo>
                <a:lnTo>
                  <a:pt x="903446" y="159607"/>
                </a:lnTo>
                <a:lnTo>
                  <a:pt x="908303" y="117983"/>
                </a:lnTo>
                <a:lnTo>
                  <a:pt x="907087" y="96337"/>
                </a:lnTo>
                <a:lnTo>
                  <a:pt x="897320" y="58046"/>
                </a:lnTo>
                <a:lnTo>
                  <a:pt x="865124" y="15176"/>
                </a:lnTo>
                <a:lnTo>
                  <a:pt x="850169" y="6219"/>
                </a:lnTo>
                <a:lnTo>
                  <a:pt x="833119" y="0"/>
                </a:lnTo>
                <a:close/>
              </a:path>
              <a:path w="908685" h="236219">
                <a:moveTo>
                  <a:pt x="75183" y="0"/>
                </a:moveTo>
                <a:lnTo>
                  <a:pt x="30214" y="26896"/>
                </a:lnTo>
                <a:lnTo>
                  <a:pt x="4857" y="76358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78"/>
                </a:lnTo>
                <a:lnTo>
                  <a:pt x="75183" y="235838"/>
                </a:lnTo>
                <a:lnTo>
                  <a:pt x="78231" y="226187"/>
                </a:lnTo>
                <a:lnTo>
                  <a:pt x="64775" y="220257"/>
                </a:lnTo>
                <a:lnTo>
                  <a:pt x="53165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90"/>
                </a:lnTo>
                <a:lnTo>
                  <a:pt x="64990" y="15557"/>
                </a:lnTo>
                <a:lnTo>
                  <a:pt x="78612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22804" y="2039124"/>
            <a:ext cx="300977" cy="33755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16351" y="2153411"/>
            <a:ext cx="305549" cy="17602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20567" y="2040648"/>
            <a:ext cx="357390" cy="33298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26307" y="2209800"/>
            <a:ext cx="148590" cy="1440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38500" y="2025395"/>
            <a:ext cx="360413" cy="432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25011" y="2209800"/>
            <a:ext cx="148589" cy="1440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66159" y="2042160"/>
            <a:ext cx="366534" cy="33147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35908" y="2063483"/>
            <a:ext cx="941069" cy="27052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49115" y="2076704"/>
            <a:ext cx="906780" cy="236220"/>
          </a:xfrm>
          <a:custGeom>
            <a:avLst/>
            <a:gdLst/>
            <a:ahLst/>
            <a:cxnLst/>
            <a:rect l="l" t="t" r="r" b="b"/>
            <a:pathLst>
              <a:path w="906779" h="236219">
                <a:moveTo>
                  <a:pt x="831596" y="0"/>
                </a:moveTo>
                <a:lnTo>
                  <a:pt x="828167" y="9651"/>
                </a:lnTo>
                <a:lnTo>
                  <a:pt x="841807" y="15557"/>
                </a:lnTo>
                <a:lnTo>
                  <a:pt x="853567" y="23749"/>
                </a:lnTo>
                <a:lnTo>
                  <a:pt x="877421" y="61723"/>
                </a:lnTo>
                <a:lnTo>
                  <a:pt x="885189" y="116712"/>
                </a:lnTo>
                <a:lnTo>
                  <a:pt x="884328" y="137497"/>
                </a:lnTo>
                <a:lnTo>
                  <a:pt x="871220" y="188468"/>
                </a:lnTo>
                <a:lnTo>
                  <a:pt x="842002" y="220257"/>
                </a:lnTo>
                <a:lnTo>
                  <a:pt x="828548" y="226187"/>
                </a:lnTo>
                <a:lnTo>
                  <a:pt x="831596" y="235838"/>
                </a:lnTo>
                <a:lnTo>
                  <a:pt x="876583" y="208996"/>
                </a:lnTo>
                <a:lnTo>
                  <a:pt x="901922" y="159607"/>
                </a:lnTo>
                <a:lnTo>
                  <a:pt x="906780" y="117983"/>
                </a:lnTo>
                <a:lnTo>
                  <a:pt x="905563" y="96337"/>
                </a:lnTo>
                <a:lnTo>
                  <a:pt x="895796" y="58046"/>
                </a:lnTo>
                <a:lnTo>
                  <a:pt x="863600" y="15176"/>
                </a:lnTo>
                <a:lnTo>
                  <a:pt x="848645" y="6219"/>
                </a:lnTo>
                <a:lnTo>
                  <a:pt x="831596" y="0"/>
                </a:lnTo>
                <a:close/>
              </a:path>
              <a:path w="906779" h="236219">
                <a:moveTo>
                  <a:pt x="75184" y="0"/>
                </a:moveTo>
                <a:lnTo>
                  <a:pt x="30214" y="26896"/>
                </a:lnTo>
                <a:lnTo>
                  <a:pt x="4857" y="76358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78"/>
                </a:lnTo>
                <a:lnTo>
                  <a:pt x="75184" y="235838"/>
                </a:lnTo>
                <a:lnTo>
                  <a:pt x="78232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392" y="173398"/>
                </a:lnTo>
                <a:lnTo>
                  <a:pt x="21462" y="116712"/>
                </a:lnTo>
                <a:lnTo>
                  <a:pt x="22344" y="96621"/>
                </a:lnTo>
                <a:lnTo>
                  <a:pt x="35560" y="46990"/>
                </a:lnTo>
                <a:lnTo>
                  <a:pt x="64992" y="15557"/>
                </a:lnTo>
                <a:lnTo>
                  <a:pt x="78612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32859" y="2039124"/>
            <a:ext cx="300977" cy="33755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80688" y="2209800"/>
            <a:ext cx="148589" cy="1440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92879" y="2025395"/>
            <a:ext cx="360413" cy="432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19955" y="2153411"/>
            <a:ext cx="305549" cy="17602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22647" y="2040648"/>
            <a:ext cx="357390" cy="33298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40223" y="2061984"/>
            <a:ext cx="384822" cy="31469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03876" y="2097011"/>
            <a:ext cx="288810" cy="25680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31891" y="2147316"/>
            <a:ext cx="230886" cy="25831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41620" y="2273838"/>
            <a:ext cx="118080" cy="11350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18759" y="2138172"/>
            <a:ext cx="273545" cy="32689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49823" y="2177770"/>
            <a:ext cx="358901" cy="15623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24144" y="2040648"/>
            <a:ext cx="357390" cy="33298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45123" y="2052827"/>
            <a:ext cx="396989" cy="3360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05728" y="2039124"/>
            <a:ext cx="302526" cy="3375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70320" y="2052827"/>
            <a:ext cx="396989" cy="3360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56831" y="2103132"/>
            <a:ext cx="296405" cy="24611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27519" y="2209800"/>
            <a:ext cx="148590" cy="1440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68668" y="2040648"/>
            <a:ext cx="357390" cy="33298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89647" y="2052827"/>
            <a:ext cx="396989" cy="3360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327392" y="2031492"/>
            <a:ext cx="323837" cy="42291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490459" y="2052827"/>
            <a:ext cx="396989" cy="3360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76971" y="2103132"/>
            <a:ext cx="366534" cy="24611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17764" y="2209800"/>
            <a:ext cx="148590" cy="1440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9955" y="2401811"/>
            <a:ext cx="419849" cy="47626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23900" y="2455164"/>
            <a:ext cx="358902" cy="33147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96696" y="2476487"/>
            <a:ext cx="546354" cy="27052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09916" y="2489707"/>
            <a:ext cx="512445" cy="236220"/>
          </a:xfrm>
          <a:custGeom>
            <a:avLst/>
            <a:gdLst/>
            <a:ahLst/>
            <a:cxnLst/>
            <a:rect l="l" t="t" r="r" b="b"/>
            <a:pathLst>
              <a:path w="512444" h="236219">
                <a:moveTo>
                  <a:pt x="436867" y="0"/>
                </a:moveTo>
                <a:lnTo>
                  <a:pt x="433438" y="9651"/>
                </a:lnTo>
                <a:lnTo>
                  <a:pt x="447078" y="15557"/>
                </a:lnTo>
                <a:lnTo>
                  <a:pt x="458838" y="23749"/>
                </a:lnTo>
                <a:lnTo>
                  <a:pt x="482692" y="61723"/>
                </a:lnTo>
                <a:lnTo>
                  <a:pt x="490461" y="116712"/>
                </a:lnTo>
                <a:lnTo>
                  <a:pt x="489600" y="137497"/>
                </a:lnTo>
                <a:lnTo>
                  <a:pt x="476491" y="188467"/>
                </a:lnTo>
                <a:lnTo>
                  <a:pt x="447273" y="220257"/>
                </a:lnTo>
                <a:lnTo>
                  <a:pt x="433819" y="226187"/>
                </a:lnTo>
                <a:lnTo>
                  <a:pt x="436867" y="235838"/>
                </a:lnTo>
                <a:lnTo>
                  <a:pt x="481855" y="208996"/>
                </a:lnTo>
                <a:lnTo>
                  <a:pt x="507193" y="159607"/>
                </a:lnTo>
                <a:lnTo>
                  <a:pt x="512051" y="117982"/>
                </a:lnTo>
                <a:lnTo>
                  <a:pt x="510834" y="96337"/>
                </a:lnTo>
                <a:lnTo>
                  <a:pt x="501067" y="58046"/>
                </a:lnTo>
                <a:lnTo>
                  <a:pt x="468871" y="15176"/>
                </a:lnTo>
                <a:lnTo>
                  <a:pt x="453917" y="6219"/>
                </a:lnTo>
                <a:lnTo>
                  <a:pt x="436867" y="0"/>
                </a:lnTo>
                <a:close/>
              </a:path>
              <a:path w="512444" h="236219">
                <a:moveTo>
                  <a:pt x="75184" y="0"/>
                </a:moveTo>
                <a:lnTo>
                  <a:pt x="30233" y="26896"/>
                </a:lnTo>
                <a:lnTo>
                  <a:pt x="4865" y="76358"/>
                </a:lnTo>
                <a:lnTo>
                  <a:pt x="0" y="117982"/>
                </a:lnTo>
                <a:lnTo>
                  <a:pt x="1212" y="139628"/>
                </a:lnTo>
                <a:lnTo>
                  <a:pt x="10908" y="177919"/>
                </a:lnTo>
                <a:lnTo>
                  <a:pt x="43030" y="220678"/>
                </a:lnTo>
                <a:lnTo>
                  <a:pt x="75184" y="235838"/>
                </a:lnTo>
                <a:lnTo>
                  <a:pt x="78168" y="226187"/>
                </a:lnTo>
                <a:lnTo>
                  <a:pt x="64735" y="220257"/>
                </a:lnTo>
                <a:lnTo>
                  <a:pt x="53144" y="211994"/>
                </a:lnTo>
                <a:lnTo>
                  <a:pt x="29366" y="173398"/>
                </a:lnTo>
                <a:lnTo>
                  <a:pt x="21501" y="116712"/>
                </a:lnTo>
                <a:lnTo>
                  <a:pt x="22375" y="96621"/>
                </a:lnTo>
                <a:lnTo>
                  <a:pt x="35483" y="46989"/>
                </a:lnTo>
                <a:lnTo>
                  <a:pt x="64949" y="15557"/>
                </a:lnTo>
                <a:lnTo>
                  <a:pt x="78549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93647" y="2453639"/>
            <a:ext cx="358902" cy="33604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00911" y="2622804"/>
            <a:ext cx="148590" cy="14401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13103" y="2438400"/>
            <a:ext cx="360413" cy="43205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46860" y="2531351"/>
            <a:ext cx="332981" cy="22480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75460" y="2453639"/>
            <a:ext cx="358901" cy="33604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79676" y="2590774"/>
            <a:ext cx="358901" cy="15623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183892" y="2453652"/>
            <a:ext cx="357390" cy="33298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404872" y="2465832"/>
            <a:ext cx="396989" cy="33604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42616" y="2444495"/>
            <a:ext cx="323837" cy="42291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05683" y="2465832"/>
            <a:ext cx="396989" cy="33604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092195" y="2516136"/>
            <a:ext cx="366534" cy="246113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91840" y="2517648"/>
            <a:ext cx="247662" cy="29032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87852" y="2455164"/>
            <a:ext cx="366534" cy="33147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57600" y="2476487"/>
            <a:ext cx="540258" cy="27052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70808" y="2489707"/>
            <a:ext cx="506095" cy="236220"/>
          </a:xfrm>
          <a:custGeom>
            <a:avLst/>
            <a:gdLst/>
            <a:ahLst/>
            <a:cxnLst/>
            <a:rect l="l" t="t" r="r" b="b"/>
            <a:pathLst>
              <a:path w="506095" h="236219">
                <a:moveTo>
                  <a:pt x="430783" y="0"/>
                </a:moveTo>
                <a:lnTo>
                  <a:pt x="427354" y="9651"/>
                </a:lnTo>
                <a:lnTo>
                  <a:pt x="440995" y="15557"/>
                </a:lnTo>
                <a:lnTo>
                  <a:pt x="452754" y="23749"/>
                </a:lnTo>
                <a:lnTo>
                  <a:pt x="476609" y="61723"/>
                </a:lnTo>
                <a:lnTo>
                  <a:pt x="484377" y="116712"/>
                </a:lnTo>
                <a:lnTo>
                  <a:pt x="483516" y="137497"/>
                </a:lnTo>
                <a:lnTo>
                  <a:pt x="470407" y="188467"/>
                </a:lnTo>
                <a:lnTo>
                  <a:pt x="441190" y="220257"/>
                </a:lnTo>
                <a:lnTo>
                  <a:pt x="427736" y="226187"/>
                </a:lnTo>
                <a:lnTo>
                  <a:pt x="430783" y="235838"/>
                </a:lnTo>
                <a:lnTo>
                  <a:pt x="475771" y="208996"/>
                </a:lnTo>
                <a:lnTo>
                  <a:pt x="501110" y="159607"/>
                </a:lnTo>
                <a:lnTo>
                  <a:pt x="505967" y="117982"/>
                </a:lnTo>
                <a:lnTo>
                  <a:pt x="504751" y="96337"/>
                </a:lnTo>
                <a:lnTo>
                  <a:pt x="494984" y="58046"/>
                </a:lnTo>
                <a:lnTo>
                  <a:pt x="462788" y="15176"/>
                </a:lnTo>
                <a:lnTo>
                  <a:pt x="447833" y="6219"/>
                </a:lnTo>
                <a:lnTo>
                  <a:pt x="430783" y="0"/>
                </a:lnTo>
                <a:close/>
              </a:path>
              <a:path w="506095" h="236219">
                <a:moveTo>
                  <a:pt x="75183" y="0"/>
                </a:moveTo>
                <a:lnTo>
                  <a:pt x="30214" y="26896"/>
                </a:lnTo>
                <a:lnTo>
                  <a:pt x="4857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78"/>
                </a:lnTo>
                <a:lnTo>
                  <a:pt x="75183" y="235838"/>
                </a:lnTo>
                <a:lnTo>
                  <a:pt x="78231" y="226187"/>
                </a:lnTo>
                <a:lnTo>
                  <a:pt x="64775" y="220257"/>
                </a:lnTo>
                <a:lnTo>
                  <a:pt x="53165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89"/>
                </a:lnTo>
                <a:lnTo>
                  <a:pt x="64990" y="15557"/>
                </a:lnTo>
                <a:lnTo>
                  <a:pt x="78612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54552" y="2452128"/>
            <a:ext cx="302526" cy="337553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03903" y="2622804"/>
            <a:ext cx="148589" cy="14401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842003" y="2453639"/>
            <a:ext cx="358901" cy="33604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203191" y="2531351"/>
            <a:ext cx="332981" cy="22480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431791" y="2453639"/>
            <a:ext cx="358901" cy="33604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636008" y="2590774"/>
            <a:ext cx="358901" cy="15623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40223" y="2453652"/>
            <a:ext cx="357390" cy="33298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61203" y="2465832"/>
            <a:ext cx="396989" cy="33604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321808" y="2452128"/>
            <a:ext cx="302526" cy="337553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486400" y="2465832"/>
            <a:ext cx="396989" cy="33604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772911" y="2516136"/>
            <a:ext cx="296405" cy="246113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902452" y="2517648"/>
            <a:ext cx="247662" cy="29032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535940" y="5138420"/>
            <a:ext cx="7141845" cy="113538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800" b="1" spc="-5" dirty="0">
                <a:solidFill>
                  <a:srgbClr val="04607A"/>
                </a:solidFill>
                <a:latin typeface="Arial"/>
                <a:cs typeface="Arial"/>
              </a:rPr>
              <a:t>F(1,2)=max(F(0,2),F(1,1)}+C[1,2]=0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800" b="1" spc="-5" dirty="0">
                <a:solidFill>
                  <a:srgbClr val="00AFEF"/>
                </a:solidFill>
                <a:latin typeface="微软雅黑"/>
                <a:cs typeface="微软雅黑"/>
              </a:rPr>
              <a:t>计算第一行</a:t>
            </a:r>
            <a:r>
              <a:rPr sz="2800" b="1" spc="-125" dirty="0">
                <a:solidFill>
                  <a:srgbClr val="00AFEF"/>
                </a:solidFill>
                <a:latin typeface="微软雅黑"/>
                <a:cs typeface="微软雅黑"/>
              </a:rPr>
              <a:t> </a:t>
            </a:r>
            <a:r>
              <a:rPr sz="2800" b="1" dirty="0">
                <a:solidFill>
                  <a:srgbClr val="00AFEF"/>
                </a:solidFill>
                <a:latin typeface="Arial"/>
                <a:cs typeface="Arial"/>
              </a:rPr>
              <a:t>F(1,j)=max(F(0,j),F(1,j-1)}+C[1,j]</a:t>
            </a:r>
            <a:endParaRPr sz="28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619546" y="2986858"/>
            <a:ext cx="0" cy="2123440"/>
          </a:xfrm>
          <a:custGeom>
            <a:avLst/>
            <a:gdLst/>
            <a:ahLst/>
            <a:cxnLst/>
            <a:rect l="l" t="t" r="r" b="b"/>
            <a:pathLst>
              <a:path h="2123440">
                <a:moveTo>
                  <a:pt x="0" y="0"/>
                </a:moveTo>
                <a:lnTo>
                  <a:pt x="0" y="2123081"/>
                </a:lnTo>
              </a:path>
            </a:pathLst>
          </a:custGeom>
          <a:ln w="7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99821" y="2986858"/>
            <a:ext cx="0" cy="2123440"/>
          </a:xfrm>
          <a:custGeom>
            <a:avLst/>
            <a:gdLst/>
            <a:ahLst/>
            <a:cxnLst/>
            <a:rect l="l" t="t" r="r" b="b"/>
            <a:pathLst>
              <a:path h="2123440">
                <a:moveTo>
                  <a:pt x="0" y="0"/>
                </a:moveTo>
                <a:lnTo>
                  <a:pt x="0" y="2123081"/>
                </a:lnTo>
              </a:path>
            </a:pathLst>
          </a:custGeom>
          <a:ln w="7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923510" y="2986858"/>
            <a:ext cx="0" cy="2123440"/>
          </a:xfrm>
          <a:custGeom>
            <a:avLst/>
            <a:gdLst/>
            <a:ahLst/>
            <a:cxnLst/>
            <a:rect l="l" t="t" r="r" b="b"/>
            <a:pathLst>
              <a:path h="2123440">
                <a:moveTo>
                  <a:pt x="0" y="0"/>
                </a:moveTo>
                <a:lnTo>
                  <a:pt x="0" y="2123081"/>
                </a:lnTo>
              </a:path>
            </a:pathLst>
          </a:custGeom>
          <a:ln w="7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347781" y="2986858"/>
            <a:ext cx="0" cy="2123440"/>
          </a:xfrm>
          <a:custGeom>
            <a:avLst/>
            <a:gdLst/>
            <a:ahLst/>
            <a:cxnLst/>
            <a:rect l="l" t="t" r="r" b="b"/>
            <a:pathLst>
              <a:path h="2123440">
                <a:moveTo>
                  <a:pt x="0" y="0"/>
                </a:moveTo>
                <a:lnTo>
                  <a:pt x="0" y="2123081"/>
                </a:lnTo>
              </a:path>
            </a:pathLst>
          </a:custGeom>
          <a:ln w="7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771470" y="2986858"/>
            <a:ext cx="0" cy="2123440"/>
          </a:xfrm>
          <a:custGeom>
            <a:avLst/>
            <a:gdLst/>
            <a:ahLst/>
            <a:cxnLst/>
            <a:rect l="l" t="t" r="r" b="b"/>
            <a:pathLst>
              <a:path h="2123440">
                <a:moveTo>
                  <a:pt x="0" y="0"/>
                </a:moveTo>
                <a:lnTo>
                  <a:pt x="0" y="2123081"/>
                </a:lnTo>
              </a:path>
            </a:pathLst>
          </a:custGeom>
          <a:ln w="7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195160" y="2986858"/>
            <a:ext cx="0" cy="2123440"/>
          </a:xfrm>
          <a:custGeom>
            <a:avLst/>
            <a:gdLst/>
            <a:ahLst/>
            <a:cxnLst/>
            <a:rect l="l" t="t" r="r" b="b"/>
            <a:pathLst>
              <a:path h="2123440">
                <a:moveTo>
                  <a:pt x="0" y="0"/>
                </a:moveTo>
                <a:lnTo>
                  <a:pt x="0" y="2123081"/>
                </a:lnTo>
              </a:path>
            </a:pathLst>
          </a:custGeom>
          <a:ln w="7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76132" y="3411835"/>
            <a:ext cx="2543810" cy="0"/>
          </a:xfrm>
          <a:custGeom>
            <a:avLst/>
            <a:gdLst/>
            <a:ahLst/>
            <a:cxnLst/>
            <a:rect l="l" t="t" r="r" b="b"/>
            <a:pathLst>
              <a:path w="2543810">
                <a:moveTo>
                  <a:pt x="0" y="0"/>
                </a:moveTo>
                <a:lnTo>
                  <a:pt x="2543414" y="0"/>
                </a:lnTo>
              </a:path>
            </a:pathLst>
          </a:custGeom>
          <a:ln w="7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076132" y="3836056"/>
            <a:ext cx="2543810" cy="0"/>
          </a:xfrm>
          <a:custGeom>
            <a:avLst/>
            <a:gdLst/>
            <a:ahLst/>
            <a:cxnLst/>
            <a:rect l="l" t="t" r="r" b="b"/>
            <a:pathLst>
              <a:path w="2543810">
                <a:moveTo>
                  <a:pt x="0" y="0"/>
                </a:moveTo>
                <a:lnTo>
                  <a:pt x="2543414" y="0"/>
                </a:lnTo>
              </a:path>
            </a:pathLst>
          </a:custGeom>
          <a:ln w="7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076132" y="4260858"/>
            <a:ext cx="2543810" cy="0"/>
          </a:xfrm>
          <a:custGeom>
            <a:avLst/>
            <a:gdLst/>
            <a:ahLst/>
            <a:cxnLst/>
            <a:rect l="l" t="t" r="r" b="b"/>
            <a:pathLst>
              <a:path w="2543810">
                <a:moveTo>
                  <a:pt x="0" y="0"/>
                </a:moveTo>
                <a:lnTo>
                  <a:pt x="2543414" y="0"/>
                </a:lnTo>
              </a:path>
            </a:pathLst>
          </a:custGeom>
          <a:ln w="7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76132" y="4685695"/>
            <a:ext cx="2543810" cy="0"/>
          </a:xfrm>
          <a:custGeom>
            <a:avLst/>
            <a:gdLst/>
            <a:ahLst/>
            <a:cxnLst/>
            <a:rect l="l" t="t" r="r" b="b"/>
            <a:pathLst>
              <a:path w="2543810">
                <a:moveTo>
                  <a:pt x="0" y="0"/>
                </a:moveTo>
                <a:lnTo>
                  <a:pt x="2543414" y="0"/>
                </a:lnTo>
              </a:path>
            </a:pathLst>
          </a:custGeom>
          <a:ln w="7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076132" y="5109940"/>
            <a:ext cx="2543810" cy="0"/>
          </a:xfrm>
          <a:custGeom>
            <a:avLst/>
            <a:gdLst/>
            <a:ahLst/>
            <a:cxnLst/>
            <a:rect l="l" t="t" r="r" b="b"/>
            <a:pathLst>
              <a:path w="2543810">
                <a:moveTo>
                  <a:pt x="0" y="0"/>
                </a:moveTo>
                <a:lnTo>
                  <a:pt x="2543414" y="0"/>
                </a:lnTo>
              </a:path>
            </a:pathLst>
          </a:custGeom>
          <a:ln w="7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941852" y="3153093"/>
            <a:ext cx="91934" cy="9186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671365" y="3577896"/>
            <a:ext cx="91353" cy="91925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516303" y="3577896"/>
            <a:ext cx="91934" cy="91925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524033" y="3999852"/>
            <a:ext cx="91934" cy="91925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371993" y="3999852"/>
            <a:ext cx="91876" cy="91925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363681" y="4427094"/>
            <a:ext cx="91876" cy="91925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100343" y="4427094"/>
            <a:ext cx="91934" cy="91925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241811" y="4848928"/>
            <a:ext cx="91899" cy="91895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939992" y="4848928"/>
            <a:ext cx="91876" cy="91895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76132" y="2986858"/>
            <a:ext cx="2543810" cy="0"/>
          </a:xfrm>
          <a:custGeom>
            <a:avLst/>
            <a:gdLst/>
            <a:ahLst/>
            <a:cxnLst/>
            <a:rect l="l" t="t" r="r" b="b"/>
            <a:pathLst>
              <a:path w="2543810">
                <a:moveTo>
                  <a:pt x="0" y="0"/>
                </a:moveTo>
                <a:lnTo>
                  <a:pt x="2543414" y="0"/>
                </a:lnTo>
              </a:path>
            </a:pathLst>
          </a:custGeom>
          <a:ln w="7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076132" y="2986858"/>
            <a:ext cx="0" cy="2123440"/>
          </a:xfrm>
          <a:custGeom>
            <a:avLst/>
            <a:gdLst/>
            <a:ahLst/>
            <a:cxnLst/>
            <a:rect l="l" t="t" r="r" b="b"/>
            <a:pathLst>
              <a:path h="2123440">
                <a:moveTo>
                  <a:pt x="0" y="0"/>
                </a:moveTo>
                <a:lnTo>
                  <a:pt x="0" y="2123081"/>
                </a:lnTo>
              </a:path>
            </a:pathLst>
          </a:custGeom>
          <a:ln w="7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535940" y="1892401"/>
            <a:ext cx="915669" cy="108521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950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Cambria Math"/>
                <a:cs typeface="Cambria Math"/>
              </a:rPr>
              <a:t>𝐹 𝒊,</a:t>
            </a:r>
            <a:r>
              <a:rPr sz="2000" spc="-1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𝒋</a:t>
            </a:r>
            <a:endParaRPr sz="2000">
              <a:latin typeface="Cambria Math"/>
              <a:cs typeface="Cambria Math"/>
            </a:endParaRPr>
          </a:p>
          <a:p>
            <a:pPr marL="285115" indent="-273050">
              <a:lnSpc>
                <a:spcPct val="100000"/>
              </a:lnSpc>
              <a:spcBef>
                <a:spcPts val="855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Cambria Math"/>
                <a:cs typeface="Cambria Math"/>
              </a:rPr>
              <a:t>𝐹 𝟎,</a:t>
            </a:r>
            <a:r>
              <a:rPr sz="2000" spc="-17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𝒋</a:t>
            </a:r>
            <a:endParaRPr sz="2000">
              <a:latin typeface="Cambria Math"/>
              <a:cs typeface="Cambria Math"/>
            </a:endParaRPr>
          </a:p>
          <a:p>
            <a:pPr marR="120650" algn="r">
              <a:lnSpc>
                <a:spcPct val="100000"/>
              </a:lnSpc>
              <a:spcBef>
                <a:spcPts val="515"/>
              </a:spcBef>
            </a:pPr>
            <a:r>
              <a:rPr sz="1100" spc="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492758" y="1892401"/>
            <a:ext cx="6686550" cy="108521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0"/>
              </a:spcBef>
              <a:tabLst>
                <a:tab pos="3441065" algn="l"/>
              </a:tabLst>
            </a:pPr>
            <a:r>
              <a:rPr sz="2000" dirty="0">
                <a:latin typeface="Cambria Math"/>
                <a:cs typeface="Cambria Math"/>
              </a:rPr>
              <a:t>= </a:t>
            </a:r>
            <a:r>
              <a:rPr sz="2000" spc="-5" dirty="0">
                <a:latin typeface="Cambria Math"/>
                <a:cs typeface="Cambria Math"/>
              </a:rPr>
              <a:t>𝒎𝒂𝒙 </a:t>
            </a:r>
            <a:r>
              <a:rPr sz="2000" dirty="0">
                <a:latin typeface="Cambria Math"/>
                <a:cs typeface="Cambria Math"/>
              </a:rPr>
              <a:t>𝑭  𝒊 − 𝟏, 𝒋  , 𝑭  </a:t>
            </a:r>
            <a:r>
              <a:rPr sz="2000" spc="-10" dirty="0">
                <a:latin typeface="Cambria Math"/>
                <a:cs typeface="Cambria Math"/>
              </a:rPr>
              <a:t>𝒊, </a:t>
            </a:r>
            <a:r>
              <a:rPr sz="2000" dirty="0">
                <a:latin typeface="Cambria Math"/>
                <a:cs typeface="Cambria Math"/>
              </a:rPr>
              <a:t>𝒋</a:t>
            </a:r>
            <a:r>
              <a:rPr sz="2000" spc="-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𝟏	+ </a:t>
            </a:r>
            <a:r>
              <a:rPr sz="2000" spc="15" dirty="0">
                <a:latin typeface="Cambria Math"/>
                <a:cs typeface="Cambria Math"/>
              </a:rPr>
              <a:t>𝒄</a:t>
            </a:r>
            <a:r>
              <a:rPr sz="2175" spc="22" baseline="-15325" dirty="0">
                <a:latin typeface="Cambria Math"/>
                <a:cs typeface="Cambria Math"/>
              </a:rPr>
              <a:t>𝒊,𝒋</a:t>
            </a:r>
            <a:r>
              <a:rPr sz="2000" spc="15" dirty="0">
                <a:latin typeface="宋体"/>
                <a:cs typeface="宋体"/>
              </a:rPr>
              <a:t>， </a:t>
            </a:r>
            <a:r>
              <a:rPr sz="2000" dirty="0">
                <a:latin typeface="Cambria Math"/>
                <a:cs typeface="Cambria Math"/>
              </a:rPr>
              <a:t>𝟏 ≤ 𝒊 ≤ </a:t>
            </a:r>
            <a:r>
              <a:rPr sz="2000" spc="-5" dirty="0">
                <a:latin typeface="Cambria Math"/>
                <a:cs typeface="Cambria Math"/>
              </a:rPr>
              <a:t>n, </a:t>
            </a:r>
            <a:r>
              <a:rPr sz="2000" dirty="0">
                <a:latin typeface="Cambria Math"/>
                <a:cs typeface="Cambria Math"/>
              </a:rPr>
              <a:t>𝟏 ≤ j ≤</a:t>
            </a:r>
            <a:r>
              <a:rPr sz="2000" spc="27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m,</a:t>
            </a:r>
            <a:endParaRPr sz="2000">
              <a:latin typeface="Cambria Math"/>
              <a:cs typeface="Cambria Math"/>
            </a:endParaRPr>
          </a:p>
          <a:p>
            <a:pPr marL="121285">
              <a:lnSpc>
                <a:spcPct val="100000"/>
              </a:lnSpc>
              <a:spcBef>
                <a:spcPts val="855"/>
              </a:spcBef>
              <a:tabLst>
                <a:tab pos="2777490" algn="l"/>
              </a:tabLst>
            </a:pPr>
            <a:r>
              <a:rPr sz="2000" dirty="0">
                <a:latin typeface="Cambria Math"/>
                <a:cs typeface="Cambria Math"/>
              </a:rPr>
              <a:t>= 𝟎</a:t>
            </a:r>
            <a:r>
              <a:rPr sz="2000" dirty="0">
                <a:latin typeface="宋体"/>
                <a:cs typeface="宋体"/>
              </a:rPr>
              <a:t>，</a:t>
            </a:r>
            <a:r>
              <a:rPr sz="2000" dirty="0">
                <a:latin typeface="Cambria Math"/>
                <a:cs typeface="Cambria Math"/>
              </a:rPr>
              <a:t>𝟏 ≤ j ≤ m; 𝑭 </a:t>
            </a:r>
            <a:r>
              <a:rPr sz="2000" spc="4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𝒊,</a:t>
            </a:r>
            <a:r>
              <a:rPr sz="2000" spc="-1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𝟎	= 𝟎</a:t>
            </a:r>
            <a:r>
              <a:rPr sz="2000" dirty="0">
                <a:latin typeface="宋体"/>
                <a:cs typeface="宋体"/>
              </a:rPr>
              <a:t>，</a:t>
            </a:r>
            <a:r>
              <a:rPr sz="2000" dirty="0">
                <a:latin typeface="Cambria Math"/>
                <a:cs typeface="Cambria Math"/>
              </a:rPr>
              <a:t>𝟏 ≤ 𝒊 ≤</a:t>
            </a:r>
            <a:r>
              <a:rPr sz="2000" spc="10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n;</a:t>
            </a:r>
            <a:endParaRPr sz="2000">
              <a:latin typeface="Cambria Math"/>
              <a:cs typeface="Cambria Math"/>
            </a:endParaRPr>
          </a:p>
          <a:p>
            <a:pPr marL="183515">
              <a:lnSpc>
                <a:spcPct val="100000"/>
              </a:lnSpc>
              <a:spcBef>
                <a:spcPts val="515"/>
              </a:spcBef>
              <a:tabLst>
                <a:tab pos="620395" algn="l"/>
                <a:tab pos="1030605" algn="l"/>
                <a:tab pos="1454785" algn="l"/>
                <a:tab pos="1878964" algn="l"/>
              </a:tabLst>
            </a:pPr>
            <a:r>
              <a:rPr sz="1100" spc="5" dirty="0">
                <a:latin typeface="Times New Roman"/>
                <a:cs typeface="Times New Roman"/>
              </a:rPr>
              <a:t>2	3	4	5	6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961491" y="3074485"/>
            <a:ext cx="96520" cy="18935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100" spc="5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5" dirty="0"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5" dirty="0">
                <a:latin typeface="Times New Roman"/>
                <a:cs typeface="Times New Roman"/>
              </a:rPr>
              <a:t>4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5" dirty="0"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109" name="object 109"/>
          <p:cNvGraphicFramePr>
            <a:graphicFrameLocks noGrp="1"/>
          </p:cNvGraphicFramePr>
          <p:nvPr/>
        </p:nvGraphicFramePr>
        <p:xfrm>
          <a:off x="4133596" y="2918586"/>
          <a:ext cx="2520311" cy="2182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37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7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377190"/>
            <a:ext cx="4528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8.</a:t>
            </a:r>
            <a:r>
              <a:rPr spc="-20" dirty="0">
                <a:latin typeface="Arial"/>
                <a:cs typeface="Arial"/>
              </a:rPr>
              <a:t>1</a:t>
            </a:r>
            <a:r>
              <a:rPr dirty="0"/>
              <a:t>三个基本例子</a:t>
            </a:r>
          </a:p>
        </p:txBody>
      </p:sp>
      <p:sp>
        <p:nvSpPr>
          <p:cNvPr id="3" name="object 3"/>
          <p:cNvSpPr/>
          <p:nvPr/>
        </p:nvSpPr>
        <p:spPr>
          <a:xfrm>
            <a:off x="457962" y="1270253"/>
            <a:ext cx="8229600" cy="5328285"/>
          </a:xfrm>
          <a:custGeom>
            <a:avLst/>
            <a:gdLst/>
            <a:ahLst/>
            <a:cxnLst/>
            <a:rect l="l" t="t" r="r" b="b"/>
            <a:pathLst>
              <a:path w="8229600" h="5328284">
                <a:moveTo>
                  <a:pt x="0" y="5327904"/>
                </a:moveTo>
                <a:lnTo>
                  <a:pt x="8229600" y="5327904"/>
                </a:lnTo>
                <a:lnTo>
                  <a:pt x="8229600" y="0"/>
                </a:lnTo>
                <a:lnTo>
                  <a:pt x="0" y="0"/>
                </a:lnTo>
                <a:lnTo>
                  <a:pt x="0" y="53279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962" y="1270253"/>
            <a:ext cx="8229600" cy="5328285"/>
          </a:xfrm>
          <a:custGeom>
            <a:avLst/>
            <a:gdLst/>
            <a:ahLst/>
            <a:cxnLst/>
            <a:rect l="l" t="t" r="r" b="b"/>
            <a:pathLst>
              <a:path w="8229600" h="5328284">
                <a:moveTo>
                  <a:pt x="0" y="5327904"/>
                </a:moveTo>
                <a:lnTo>
                  <a:pt x="8229600" y="5327904"/>
                </a:lnTo>
                <a:lnTo>
                  <a:pt x="8229600" y="0"/>
                </a:lnTo>
                <a:lnTo>
                  <a:pt x="0" y="0"/>
                </a:lnTo>
                <a:lnTo>
                  <a:pt x="0" y="5327904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370838"/>
            <a:ext cx="391350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4607A"/>
                </a:solidFill>
                <a:latin typeface="微软雅黑"/>
                <a:cs typeface="微软雅黑"/>
              </a:rPr>
              <a:t>例</a:t>
            </a:r>
            <a:r>
              <a:rPr sz="3200" b="1" spc="-5" dirty="0">
                <a:solidFill>
                  <a:srgbClr val="04607A"/>
                </a:solidFill>
                <a:latin typeface="Arial"/>
                <a:cs typeface="Arial"/>
              </a:rPr>
              <a:t>3</a:t>
            </a:r>
            <a:r>
              <a:rPr sz="3200" b="1" spc="-5" dirty="0">
                <a:solidFill>
                  <a:srgbClr val="04607A"/>
                </a:solidFill>
                <a:latin typeface="微软雅黑"/>
                <a:cs typeface="微软雅黑"/>
              </a:rPr>
              <a:t>，</a:t>
            </a:r>
            <a:r>
              <a:rPr sz="3200" b="1" dirty="0">
                <a:solidFill>
                  <a:srgbClr val="04607A"/>
                </a:solidFill>
                <a:latin typeface="微软雅黑"/>
                <a:cs typeface="微软雅黑"/>
              </a:rPr>
              <a:t>硬币收集问题：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9955" y="1988807"/>
            <a:ext cx="419849" cy="476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3900" y="2042160"/>
            <a:ext cx="358902" cy="3314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6696" y="2063483"/>
            <a:ext cx="488429" cy="270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9916" y="2076704"/>
            <a:ext cx="454659" cy="236220"/>
          </a:xfrm>
          <a:custGeom>
            <a:avLst/>
            <a:gdLst/>
            <a:ahLst/>
            <a:cxnLst/>
            <a:rect l="l" t="t" r="r" b="b"/>
            <a:pathLst>
              <a:path w="454659" h="236219">
                <a:moveTo>
                  <a:pt x="378955" y="0"/>
                </a:moveTo>
                <a:lnTo>
                  <a:pt x="375526" y="9651"/>
                </a:lnTo>
                <a:lnTo>
                  <a:pt x="389166" y="15557"/>
                </a:lnTo>
                <a:lnTo>
                  <a:pt x="400926" y="23749"/>
                </a:lnTo>
                <a:lnTo>
                  <a:pt x="424780" y="61723"/>
                </a:lnTo>
                <a:lnTo>
                  <a:pt x="432549" y="116712"/>
                </a:lnTo>
                <a:lnTo>
                  <a:pt x="431688" y="137497"/>
                </a:lnTo>
                <a:lnTo>
                  <a:pt x="418579" y="188468"/>
                </a:lnTo>
                <a:lnTo>
                  <a:pt x="389361" y="220257"/>
                </a:lnTo>
                <a:lnTo>
                  <a:pt x="375907" y="226187"/>
                </a:lnTo>
                <a:lnTo>
                  <a:pt x="378955" y="235838"/>
                </a:lnTo>
                <a:lnTo>
                  <a:pt x="423943" y="208996"/>
                </a:lnTo>
                <a:lnTo>
                  <a:pt x="449281" y="159607"/>
                </a:lnTo>
                <a:lnTo>
                  <a:pt x="454139" y="117983"/>
                </a:lnTo>
                <a:lnTo>
                  <a:pt x="452922" y="96337"/>
                </a:lnTo>
                <a:lnTo>
                  <a:pt x="443155" y="58046"/>
                </a:lnTo>
                <a:lnTo>
                  <a:pt x="410959" y="15176"/>
                </a:lnTo>
                <a:lnTo>
                  <a:pt x="396005" y="6219"/>
                </a:lnTo>
                <a:lnTo>
                  <a:pt x="378955" y="0"/>
                </a:lnTo>
                <a:close/>
              </a:path>
              <a:path w="454659" h="236219">
                <a:moveTo>
                  <a:pt x="75184" y="0"/>
                </a:moveTo>
                <a:lnTo>
                  <a:pt x="30233" y="26896"/>
                </a:lnTo>
                <a:lnTo>
                  <a:pt x="4865" y="76358"/>
                </a:lnTo>
                <a:lnTo>
                  <a:pt x="0" y="117983"/>
                </a:lnTo>
                <a:lnTo>
                  <a:pt x="1212" y="139628"/>
                </a:lnTo>
                <a:lnTo>
                  <a:pt x="10908" y="177919"/>
                </a:lnTo>
                <a:lnTo>
                  <a:pt x="43030" y="220678"/>
                </a:lnTo>
                <a:lnTo>
                  <a:pt x="75184" y="235838"/>
                </a:lnTo>
                <a:lnTo>
                  <a:pt x="78168" y="226187"/>
                </a:lnTo>
                <a:lnTo>
                  <a:pt x="64735" y="220257"/>
                </a:lnTo>
                <a:lnTo>
                  <a:pt x="53144" y="211994"/>
                </a:lnTo>
                <a:lnTo>
                  <a:pt x="29366" y="173398"/>
                </a:lnTo>
                <a:lnTo>
                  <a:pt x="21501" y="116712"/>
                </a:lnTo>
                <a:lnTo>
                  <a:pt x="22375" y="96621"/>
                </a:lnTo>
                <a:lnTo>
                  <a:pt x="35483" y="46990"/>
                </a:lnTo>
                <a:lnTo>
                  <a:pt x="64949" y="15557"/>
                </a:lnTo>
                <a:lnTo>
                  <a:pt x="78549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3647" y="2039124"/>
            <a:ext cx="302526" cy="3375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3000" y="2209800"/>
            <a:ext cx="148590" cy="1440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55191" y="2025395"/>
            <a:ext cx="360413" cy="432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88947" y="2118347"/>
            <a:ext cx="332981" cy="2248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40407" y="2097011"/>
            <a:ext cx="700278" cy="2568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54579" y="2063495"/>
            <a:ext cx="2532125" cy="2720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67914" y="2076195"/>
            <a:ext cx="2496820" cy="237490"/>
          </a:xfrm>
          <a:custGeom>
            <a:avLst/>
            <a:gdLst/>
            <a:ahLst/>
            <a:cxnLst/>
            <a:rect l="l" t="t" r="r" b="b"/>
            <a:pathLst>
              <a:path w="2496820" h="237489">
                <a:moveTo>
                  <a:pt x="2420493" y="0"/>
                </a:moveTo>
                <a:lnTo>
                  <a:pt x="2417318" y="0"/>
                </a:lnTo>
                <a:lnTo>
                  <a:pt x="2417318" y="9525"/>
                </a:lnTo>
                <a:lnTo>
                  <a:pt x="2419096" y="9525"/>
                </a:lnTo>
                <a:lnTo>
                  <a:pt x="2427646" y="10100"/>
                </a:lnTo>
                <a:lnTo>
                  <a:pt x="2456936" y="39836"/>
                </a:lnTo>
                <a:lnTo>
                  <a:pt x="2457577" y="49911"/>
                </a:lnTo>
                <a:lnTo>
                  <a:pt x="2457577" y="55625"/>
                </a:lnTo>
                <a:lnTo>
                  <a:pt x="2456688" y="62864"/>
                </a:lnTo>
                <a:lnTo>
                  <a:pt x="2453386" y="79882"/>
                </a:lnTo>
                <a:lnTo>
                  <a:pt x="2452624" y="85978"/>
                </a:lnTo>
                <a:lnTo>
                  <a:pt x="2452624" y="96646"/>
                </a:lnTo>
                <a:lnTo>
                  <a:pt x="2454656" y="102488"/>
                </a:lnTo>
                <a:lnTo>
                  <a:pt x="2458847" y="106933"/>
                </a:lnTo>
                <a:lnTo>
                  <a:pt x="2462911" y="111505"/>
                </a:lnTo>
                <a:lnTo>
                  <a:pt x="2467864" y="114807"/>
                </a:lnTo>
                <a:lnTo>
                  <a:pt x="2473579" y="116966"/>
                </a:lnTo>
                <a:lnTo>
                  <a:pt x="2473579" y="119252"/>
                </a:lnTo>
                <a:lnTo>
                  <a:pt x="2467864" y="121412"/>
                </a:lnTo>
                <a:lnTo>
                  <a:pt x="2462911" y="124713"/>
                </a:lnTo>
                <a:lnTo>
                  <a:pt x="2458847" y="129286"/>
                </a:lnTo>
                <a:lnTo>
                  <a:pt x="2454656" y="133730"/>
                </a:lnTo>
                <a:lnTo>
                  <a:pt x="2452624" y="139573"/>
                </a:lnTo>
                <a:lnTo>
                  <a:pt x="2452624" y="150240"/>
                </a:lnTo>
                <a:lnTo>
                  <a:pt x="2453386" y="156337"/>
                </a:lnTo>
                <a:lnTo>
                  <a:pt x="2456688" y="173354"/>
                </a:lnTo>
                <a:lnTo>
                  <a:pt x="2457577" y="180466"/>
                </a:lnTo>
                <a:lnTo>
                  <a:pt x="2457577" y="186308"/>
                </a:lnTo>
                <a:lnTo>
                  <a:pt x="2456936" y="196736"/>
                </a:lnTo>
                <a:lnTo>
                  <a:pt x="2427646" y="226990"/>
                </a:lnTo>
                <a:lnTo>
                  <a:pt x="2419096" y="227583"/>
                </a:lnTo>
                <a:lnTo>
                  <a:pt x="2417318" y="227583"/>
                </a:lnTo>
                <a:lnTo>
                  <a:pt x="2417318" y="236981"/>
                </a:lnTo>
                <a:lnTo>
                  <a:pt x="2420493" y="236981"/>
                </a:lnTo>
                <a:lnTo>
                  <a:pt x="2434159" y="236005"/>
                </a:lnTo>
                <a:lnTo>
                  <a:pt x="2470515" y="216386"/>
                </a:lnTo>
                <a:lnTo>
                  <a:pt x="2478659" y="184150"/>
                </a:lnTo>
                <a:lnTo>
                  <a:pt x="2478659" y="177164"/>
                </a:lnTo>
                <a:lnTo>
                  <a:pt x="2477643" y="169417"/>
                </a:lnTo>
                <a:lnTo>
                  <a:pt x="2475738" y="160654"/>
                </a:lnTo>
                <a:lnTo>
                  <a:pt x="2473833" y="151764"/>
                </a:lnTo>
                <a:lnTo>
                  <a:pt x="2472817" y="145923"/>
                </a:lnTo>
                <a:lnTo>
                  <a:pt x="2472817" y="137287"/>
                </a:lnTo>
                <a:lnTo>
                  <a:pt x="2474849" y="132587"/>
                </a:lnTo>
                <a:lnTo>
                  <a:pt x="2478786" y="129031"/>
                </a:lnTo>
                <a:lnTo>
                  <a:pt x="2482723" y="125349"/>
                </a:lnTo>
                <a:lnTo>
                  <a:pt x="2488565" y="123443"/>
                </a:lnTo>
                <a:lnTo>
                  <a:pt x="2496566" y="123189"/>
                </a:lnTo>
                <a:lnTo>
                  <a:pt x="2496566" y="113029"/>
                </a:lnTo>
                <a:lnTo>
                  <a:pt x="2488565" y="112775"/>
                </a:lnTo>
                <a:lnTo>
                  <a:pt x="2482723" y="110870"/>
                </a:lnTo>
                <a:lnTo>
                  <a:pt x="2478786" y="107187"/>
                </a:lnTo>
                <a:lnTo>
                  <a:pt x="2474849" y="103631"/>
                </a:lnTo>
                <a:lnTo>
                  <a:pt x="2472817" y="98932"/>
                </a:lnTo>
                <a:lnTo>
                  <a:pt x="2472817" y="90296"/>
                </a:lnTo>
                <a:lnTo>
                  <a:pt x="2473833" y="84327"/>
                </a:lnTo>
                <a:lnTo>
                  <a:pt x="2477643" y="66801"/>
                </a:lnTo>
                <a:lnTo>
                  <a:pt x="2478659" y="59054"/>
                </a:lnTo>
                <a:lnTo>
                  <a:pt x="2478659" y="52069"/>
                </a:lnTo>
                <a:lnTo>
                  <a:pt x="2477754" y="40001"/>
                </a:lnTo>
                <a:lnTo>
                  <a:pt x="2456015" y="7768"/>
                </a:lnTo>
                <a:lnTo>
                  <a:pt x="2434159" y="1049"/>
                </a:lnTo>
                <a:lnTo>
                  <a:pt x="2420493" y="0"/>
                </a:lnTo>
                <a:close/>
              </a:path>
              <a:path w="2496820" h="237489">
                <a:moveTo>
                  <a:pt x="79248" y="0"/>
                </a:moveTo>
                <a:lnTo>
                  <a:pt x="76073" y="0"/>
                </a:lnTo>
                <a:lnTo>
                  <a:pt x="62406" y="1049"/>
                </a:lnTo>
                <a:lnTo>
                  <a:pt x="26050" y="20653"/>
                </a:lnTo>
                <a:lnTo>
                  <a:pt x="17907" y="51942"/>
                </a:lnTo>
                <a:lnTo>
                  <a:pt x="17907" y="58927"/>
                </a:lnTo>
                <a:lnTo>
                  <a:pt x="18923" y="66675"/>
                </a:lnTo>
                <a:lnTo>
                  <a:pt x="22733" y="84200"/>
                </a:lnTo>
                <a:lnTo>
                  <a:pt x="23749" y="90169"/>
                </a:lnTo>
                <a:lnTo>
                  <a:pt x="23749" y="98805"/>
                </a:lnTo>
                <a:lnTo>
                  <a:pt x="21717" y="103504"/>
                </a:lnTo>
                <a:lnTo>
                  <a:pt x="17780" y="107061"/>
                </a:lnTo>
                <a:lnTo>
                  <a:pt x="13843" y="110743"/>
                </a:lnTo>
                <a:lnTo>
                  <a:pt x="8001" y="112649"/>
                </a:lnTo>
                <a:lnTo>
                  <a:pt x="0" y="112902"/>
                </a:lnTo>
                <a:lnTo>
                  <a:pt x="0" y="123062"/>
                </a:lnTo>
                <a:lnTo>
                  <a:pt x="8001" y="123316"/>
                </a:lnTo>
                <a:lnTo>
                  <a:pt x="13843" y="125221"/>
                </a:lnTo>
                <a:lnTo>
                  <a:pt x="17780" y="128904"/>
                </a:lnTo>
                <a:lnTo>
                  <a:pt x="21717" y="132461"/>
                </a:lnTo>
                <a:lnTo>
                  <a:pt x="23749" y="137159"/>
                </a:lnTo>
                <a:lnTo>
                  <a:pt x="23749" y="145795"/>
                </a:lnTo>
                <a:lnTo>
                  <a:pt x="22733" y="151637"/>
                </a:lnTo>
                <a:lnTo>
                  <a:pt x="20828" y="160527"/>
                </a:lnTo>
                <a:lnTo>
                  <a:pt x="18923" y="169290"/>
                </a:lnTo>
                <a:lnTo>
                  <a:pt x="17907" y="177037"/>
                </a:lnTo>
                <a:lnTo>
                  <a:pt x="17907" y="184023"/>
                </a:lnTo>
                <a:lnTo>
                  <a:pt x="18811" y="196518"/>
                </a:lnTo>
                <a:lnTo>
                  <a:pt x="40550" y="229338"/>
                </a:lnTo>
                <a:lnTo>
                  <a:pt x="76073" y="236981"/>
                </a:lnTo>
                <a:lnTo>
                  <a:pt x="79248" y="236981"/>
                </a:lnTo>
                <a:lnTo>
                  <a:pt x="79248" y="227583"/>
                </a:lnTo>
                <a:lnTo>
                  <a:pt x="77470" y="227583"/>
                </a:lnTo>
                <a:lnTo>
                  <a:pt x="68919" y="226990"/>
                </a:lnTo>
                <a:lnTo>
                  <a:pt x="39629" y="196683"/>
                </a:lnTo>
                <a:lnTo>
                  <a:pt x="38989" y="186181"/>
                </a:lnTo>
                <a:lnTo>
                  <a:pt x="38989" y="180466"/>
                </a:lnTo>
                <a:lnTo>
                  <a:pt x="39878" y="173227"/>
                </a:lnTo>
                <a:lnTo>
                  <a:pt x="43180" y="156209"/>
                </a:lnTo>
                <a:lnTo>
                  <a:pt x="43942" y="150113"/>
                </a:lnTo>
                <a:lnTo>
                  <a:pt x="43942" y="139445"/>
                </a:lnTo>
                <a:lnTo>
                  <a:pt x="41910" y="133603"/>
                </a:lnTo>
                <a:lnTo>
                  <a:pt x="37718" y="129158"/>
                </a:lnTo>
                <a:lnTo>
                  <a:pt x="33655" y="124587"/>
                </a:lnTo>
                <a:lnTo>
                  <a:pt x="28702" y="121284"/>
                </a:lnTo>
                <a:lnTo>
                  <a:pt x="22987" y="119125"/>
                </a:lnTo>
                <a:lnTo>
                  <a:pt x="22987" y="116839"/>
                </a:lnTo>
                <a:lnTo>
                  <a:pt x="28702" y="114680"/>
                </a:lnTo>
                <a:lnTo>
                  <a:pt x="33655" y="111378"/>
                </a:lnTo>
                <a:lnTo>
                  <a:pt x="37718" y="106806"/>
                </a:lnTo>
                <a:lnTo>
                  <a:pt x="41910" y="102362"/>
                </a:lnTo>
                <a:lnTo>
                  <a:pt x="43942" y="96519"/>
                </a:lnTo>
                <a:lnTo>
                  <a:pt x="43942" y="85851"/>
                </a:lnTo>
                <a:lnTo>
                  <a:pt x="43180" y="79755"/>
                </a:lnTo>
                <a:lnTo>
                  <a:pt x="39878" y="62737"/>
                </a:lnTo>
                <a:lnTo>
                  <a:pt x="38989" y="55499"/>
                </a:lnTo>
                <a:lnTo>
                  <a:pt x="38989" y="49783"/>
                </a:lnTo>
                <a:lnTo>
                  <a:pt x="39629" y="39782"/>
                </a:lnTo>
                <a:lnTo>
                  <a:pt x="68919" y="10100"/>
                </a:lnTo>
                <a:lnTo>
                  <a:pt x="77470" y="9525"/>
                </a:lnTo>
                <a:lnTo>
                  <a:pt x="79248" y="9525"/>
                </a:lnTo>
                <a:lnTo>
                  <a:pt x="79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57627" y="2042160"/>
            <a:ext cx="364985" cy="33147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25851" y="2063483"/>
            <a:ext cx="942594" cy="27052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39060" y="2076704"/>
            <a:ext cx="908685" cy="236220"/>
          </a:xfrm>
          <a:custGeom>
            <a:avLst/>
            <a:gdLst/>
            <a:ahLst/>
            <a:cxnLst/>
            <a:rect l="l" t="t" r="r" b="b"/>
            <a:pathLst>
              <a:path w="908685" h="236219">
                <a:moveTo>
                  <a:pt x="833119" y="0"/>
                </a:moveTo>
                <a:lnTo>
                  <a:pt x="829690" y="9651"/>
                </a:lnTo>
                <a:lnTo>
                  <a:pt x="843331" y="15557"/>
                </a:lnTo>
                <a:lnTo>
                  <a:pt x="855090" y="23749"/>
                </a:lnTo>
                <a:lnTo>
                  <a:pt x="878945" y="61723"/>
                </a:lnTo>
                <a:lnTo>
                  <a:pt x="886713" y="116712"/>
                </a:lnTo>
                <a:lnTo>
                  <a:pt x="885852" y="137497"/>
                </a:lnTo>
                <a:lnTo>
                  <a:pt x="872743" y="188468"/>
                </a:lnTo>
                <a:lnTo>
                  <a:pt x="843526" y="220257"/>
                </a:lnTo>
                <a:lnTo>
                  <a:pt x="830072" y="226187"/>
                </a:lnTo>
                <a:lnTo>
                  <a:pt x="833119" y="235838"/>
                </a:lnTo>
                <a:lnTo>
                  <a:pt x="878107" y="208996"/>
                </a:lnTo>
                <a:lnTo>
                  <a:pt x="903446" y="159607"/>
                </a:lnTo>
                <a:lnTo>
                  <a:pt x="908303" y="117983"/>
                </a:lnTo>
                <a:lnTo>
                  <a:pt x="907087" y="96337"/>
                </a:lnTo>
                <a:lnTo>
                  <a:pt x="897320" y="58046"/>
                </a:lnTo>
                <a:lnTo>
                  <a:pt x="865124" y="15176"/>
                </a:lnTo>
                <a:lnTo>
                  <a:pt x="850169" y="6219"/>
                </a:lnTo>
                <a:lnTo>
                  <a:pt x="833119" y="0"/>
                </a:lnTo>
                <a:close/>
              </a:path>
              <a:path w="908685" h="236219">
                <a:moveTo>
                  <a:pt x="75183" y="0"/>
                </a:moveTo>
                <a:lnTo>
                  <a:pt x="30214" y="26896"/>
                </a:lnTo>
                <a:lnTo>
                  <a:pt x="4857" y="76358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78"/>
                </a:lnTo>
                <a:lnTo>
                  <a:pt x="75183" y="235838"/>
                </a:lnTo>
                <a:lnTo>
                  <a:pt x="78231" y="226187"/>
                </a:lnTo>
                <a:lnTo>
                  <a:pt x="64775" y="220257"/>
                </a:lnTo>
                <a:lnTo>
                  <a:pt x="53165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90"/>
                </a:lnTo>
                <a:lnTo>
                  <a:pt x="64990" y="15557"/>
                </a:lnTo>
                <a:lnTo>
                  <a:pt x="78612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22804" y="2039124"/>
            <a:ext cx="300977" cy="33755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16351" y="2153411"/>
            <a:ext cx="305549" cy="17602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20567" y="2040648"/>
            <a:ext cx="357390" cy="33298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26307" y="2209800"/>
            <a:ext cx="148590" cy="1440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38500" y="2025395"/>
            <a:ext cx="360413" cy="432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25011" y="2209800"/>
            <a:ext cx="148589" cy="1440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66159" y="2042160"/>
            <a:ext cx="366534" cy="33147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35908" y="2063483"/>
            <a:ext cx="941069" cy="27052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49115" y="2076704"/>
            <a:ext cx="906780" cy="236220"/>
          </a:xfrm>
          <a:custGeom>
            <a:avLst/>
            <a:gdLst/>
            <a:ahLst/>
            <a:cxnLst/>
            <a:rect l="l" t="t" r="r" b="b"/>
            <a:pathLst>
              <a:path w="906779" h="236219">
                <a:moveTo>
                  <a:pt x="831596" y="0"/>
                </a:moveTo>
                <a:lnTo>
                  <a:pt x="828167" y="9651"/>
                </a:lnTo>
                <a:lnTo>
                  <a:pt x="841807" y="15557"/>
                </a:lnTo>
                <a:lnTo>
                  <a:pt x="853567" y="23749"/>
                </a:lnTo>
                <a:lnTo>
                  <a:pt x="877421" y="61723"/>
                </a:lnTo>
                <a:lnTo>
                  <a:pt x="885189" y="116712"/>
                </a:lnTo>
                <a:lnTo>
                  <a:pt x="884328" y="137497"/>
                </a:lnTo>
                <a:lnTo>
                  <a:pt x="871220" y="188468"/>
                </a:lnTo>
                <a:lnTo>
                  <a:pt x="842002" y="220257"/>
                </a:lnTo>
                <a:lnTo>
                  <a:pt x="828548" y="226187"/>
                </a:lnTo>
                <a:lnTo>
                  <a:pt x="831596" y="235838"/>
                </a:lnTo>
                <a:lnTo>
                  <a:pt x="876583" y="208996"/>
                </a:lnTo>
                <a:lnTo>
                  <a:pt x="901922" y="159607"/>
                </a:lnTo>
                <a:lnTo>
                  <a:pt x="906780" y="117983"/>
                </a:lnTo>
                <a:lnTo>
                  <a:pt x="905563" y="96337"/>
                </a:lnTo>
                <a:lnTo>
                  <a:pt x="895796" y="58046"/>
                </a:lnTo>
                <a:lnTo>
                  <a:pt x="863600" y="15176"/>
                </a:lnTo>
                <a:lnTo>
                  <a:pt x="848645" y="6219"/>
                </a:lnTo>
                <a:lnTo>
                  <a:pt x="831596" y="0"/>
                </a:lnTo>
                <a:close/>
              </a:path>
              <a:path w="906779" h="236219">
                <a:moveTo>
                  <a:pt x="75184" y="0"/>
                </a:moveTo>
                <a:lnTo>
                  <a:pt x="30214" y="26896"/>
                </a:lnTo>
                <a:lnTo>
                  <a:pt x="4857" y="76358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78"/>
                </a:lnTo>
                <a:lnTo>
                  <a:pt x="75184" y="235838"/>
                </a:lnTo>
                <a:lnTo>
                  <a:pt x="78232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392" y="173398"/>
                </a:lnTo>
                <a:lnTo>
                  <a:pt x="21462" y="116712"/>
                </a:lnTo>
                <a:lnTo>
                  <a:pt x="22344" y="96621"/>
                </a:lnTo>
                <a:lnTo>
                  <a:pt x="35560" y="46990"/>
                </a:lnTo>
                <a:lnTo>
                  <a:pt x="64992" y="15557"/>
                </a:lnTo>
                <a:lnTo>
                  <a:pt x="78612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32859" y="2039124"/>
            <a:ext cx="300977" cy="33755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80688" y="2209800"/>
            <a:ext cx="148589" cy="1440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92879" y="2025395"/>
            <a:ext cx="360413" cy="432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19955" y="2153411"/>
            <a:ext cx="305549" cy="17602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22647" y="2040648"/>
            <a:ext cx="357390" cy="33298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40223" y="2061984"/>
            <a:ext cx="384822" cy="31469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03876" y="2097011"/>
            <a:ext cx="288810" cy="25680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31891" y="2147316"/>
            <a:ext cx="230886" cy="25831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41620" y="2273838"/>
            <a:ext cx="118080" cy="11350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18759" y="2138172"/>
            <a:ext cx="273545" cy="32689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49823" y="2177770"/>
            <a:ext cx="358901" cy="15623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24144" y="2040648"/>
            <a:ext cx="357390" cy="33298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45123" y="2052827"/>
            <a:ext cx="396989" cy="3360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05728" y="2039124"/>
            <a:ext cx="302526" cy="3375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70320" y="2052827"/>
            <a:ext cx="396989" cy="3360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56831" y="2103132"/>
            <a:ext cx="296405" cy="24611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27519" y="2209800"/>
            <a:ext cx="148590" cy="1440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68668" y="2040648"/>
            <a:ext cx="357390" cy="33298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89647" y="2052827"/>
            <a:ext cx="396989" cy="3360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327392" y="2031492"/>
            <a:ext cx="323837" cy="42291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490459" y="2052827"/>
            <a:ext cx="396989" cy="3360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76971" y="2103132"/>
            <a:ext cx="366534" cy="24611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17764" y="2209800"/>
            <a:ext cx="148590" cy="1440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9955" y="2401811"/>
            <a:ext cx="419849" cy="47626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23900" y="2455164"/>
            <a:ext cx="358902" cy="33147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96696" y="2476487"/>
            <a:ext cx="546354" cy="27052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09916" y="2489707"/>
            <a:ext cx="512445" cy="236220"/>
          </a:xfrm>
          <a:custGeom>
            <a:avLst/>
            <a:gdLst/>
            <a:ahLst/>
            <a:cxnLst/>
            <a:rect l="l" t="t" r="r" b="b"/>
            <a:pathLst>
              <a:path w="512444" h="236219">
                <a:moveTo>
                  <a:pt x="436867" y="0"/>
                </a:moveTo>
                <a:lnTo>
                  <a:pt x="433438" y="9651"/>
                </a:lnTo>
                <a:lnTo>
                  <a:pt x="447078" y="15557"/>
                </a:lnTo>
                <a:lnTo>
                  <a:pt x="458838" y="23749"/>
                </a:lnTo>
                <a:lnTo>
                  <a:pt x="482692" y="61723"/>
                </a:lnTo>
                <a:lnTo>
                  <a:pt x="490461" y="116712"/>
                </a:lnTo>
                <a:lnTo>
                  <a:pt x="489600" y="137497"/>
                </a:lnTo>
                <a:lnTo>
                  <a:pt x="476491" y="188467"/>
                </a:lnTo>
                <a:lnTo>
                  <a:pt x="447273" y="220257"/>
                </a:lnTo>
                <a:lnTo>
                  <a:pt x="433819" y="226187"/>
                </a:lnTo>
                <a:lnTo>
                  <a:pt x="436867" y="235838"/>
                </a:lnTo>
                <a:lnTo>
                  <a:pt x="481855" y="208996"/>
                </a:lnTo>
                <a:lnTo>
                  <a:pt x="507193" y="159607"/>
                </a:lnTo>
                <a:lnTo>
                  <a:pt x="512051" y="117982"/>
                </a:lnTo>
                <a:lnTo>
                  <a:pt x="510834" y="96337"/>
                </a:lnTo>
                <a:lnTo>
                  <a:pt x="501067" y="58046"/>
                </a:lnTo>
                <a:lnTo>
                  <a:pt x="468871" y="15176"/>
                </a:lnTo>
                <a:lnTo>
                  <a:pt x="453917" y="6219"/>
                </a:lnTo>
                <a:lnTo>
                  <a:pt x="436867" y="0"/>
                </a:lnTo>
                <a:close/>
              </a:path>
              <a:path w="512444" h="236219">
                <a:moveTo>
                  <a:pt x="75184" y="0"/>
                </a:moveTo>
                <a:lnTo>
                  <a:pt x="30233" y="26896"/>
                </a:lnTo>
                <a:lnTo>
                  <a:pt x="4865" y="76358"/>
                </a:lnTo>
                <a:lnTo>
                  <a:pt x="0" y="117982"/>
                </a:lnTo>
                <a:lnTo>
                  <a:pt x="1212" y="139628"/>
                </a:lnTo>
                <a:lnTo>
                  <a:pt x="10908" y="177919"/>
                </a:lnTo>
                <a:lnTo>
                  <a:pt x="43030" y="220678"/>
                </a:lnTo>
                <a:lnTo>
                  <a:pt x="75184" y="235838"/>
                </a:lnTo>
                <a:lnTo>
                  <a:pt x="78168" y="226187"/>
                </a:lnTo>
                <a:lnTo>
                  <a:pt x="64735" y="220257"/>
                </a:lnTo>
                <a:lnTo>
                  <a:pt x="53144" y="211994"/>
                </a:lnTo>
                <a:lnTo>
                  <a:pt x="29366" y="173398"/>
                </a:lnTo>
                <a:lnTo>
                  <a:pt x="21501" y="116712"/>
                </a:lnTo>
                <a:lnTo>
                  <a:pt x="22375" y="96621"/>
                </a:lnTo>
                <a:lnTo>
                  <a:pt x="35483" y="46989"/>
                </a:lnTo>
                <a:lnTo>
                  <a:pt x="64949" y="15557"/>
                </a:lnTo>
                <a:lnTo>
                  <a:pt x="78549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93647" y="2453639"/>
            <a:ext cx="358902" cy="33604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00911" y="2622804"/>
            <a:ext cx="148590" cy="14401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13103" y="2438400"/>
            <a:ext cx="360413" cy="43205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46860" y="2531351"/>
            <a:ext cx="332981" cy="22480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75460" y="2453639"/>
            <a:ext cx="358901" cy="33604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79676" y="2590774"/>
            <a:ext cx="358901" cy="15623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183892" y="2453652"/>
            <a:ext cx="357390" cy="33298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404872" y="2465832"/>
            <a:ext cx="396989" cy="33604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42616" y="2444495"/>
            <a:ext cx="323837" cy="42291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05683" y="2465832"/>
            <a:ext cx="396989" cy="33604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092195" y="2516136"/>
            <a:ext cx="366534" cy="246113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91840" y="2517648"/>
            <a:ext cx="247662" cy="29032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87852" y="2455164"/>
            <a:ext cx="366534" cy="33147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57600" y="2476487"/>
            <a:ext cx="540258" cy="27052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70808" y="2489707"/>
            <a:ext cx="506095" cy="236220"/>
          </a:xfrm>
          <a:custGeom>
            <a:avLst/>
            <a:gdLst/>
            <a:ahLst/>
            <a:cxnLst/>
            <a:rect l="l" t="t" r="r" b="b"/>
            <a:pathLst>
              <a:path w="506095" h="236219">
                <a:moveTo>
                  <a:pt x="430783" y="0"/>
                </a:moveTo>
                <a:lnTo>
                  <a:pt x="427354" y="9651"/>
                </a:lnTo>
                <a:lnTo>
                  <a:pt x="440995" y="15557"/>
                </a:lnTo>
                <a:lnTo>
                  <a:pt x="452754" y="23749"/>
                </a:lnTo>
                <a:lnTo>
                  <a:pt x="476609" y="61723"/>
                </a:lnTo>
                <a:lnTo>
                  <a:pt x="484377" y="116712"/>
                </a:lnTo>
                <a:lnTo>
                  <a:pt x="483516" y="137497"/>
                </a:lnTo>
                <a:lnTo>
                  <a:pt x="470407" y="188467"/>
                </a:lnTo>
                <a:lnTo>
                  <a:pt x="441190" y="220257"/>
                </a:lnTo>
                <a:lnTo>
                  <a:pt x="427736" y="226187"/>
                </a:lnTo>
                <a:lnTo>
                  <a:pt x="430783" y="235838"/>
                </a:lnTo>
                <a:lnTo>
                  <a:pt x="475771" y="208996"/>
                </a:lnTo>
                <a:lnTo>
                  <a:pt x="501110" y="159607"/>
                </a:lnTo>
                <a:lnTo>
                  <a:pt x="505967" y="117982"/>
                </a:lnTo>
                <a:lnTo>
                  <a:pt x="504751" y="96337"/>
                </a:lnTo>
                <a:lnTo>
                  <a:pt x="494984" y="58046"/>
                </a:lnTo>
                <a:lnTo>
                  <a:pt x="462788" y="15176"/>
                </a:lnTo>
                <a:lnTo>
                  <a:pt x="447833" y="6219"/>
                </a:lnTo>
                <a:lnTo>
                  <a:pt x="430783" y="0"/>
                </a:lnTo>
                <a:close/>
              </a:path>
              <a:path w="506095" h="236219">
                <a:moveTo>
                  <a:pt x="75183" y="0"/>
                </a:moveTo>
                <a:lnTo>
                  <a:pt x="30214" y="26896"/>
                </a:lnTo>
                <a:lnTo>
                  <a:pt x="4857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78"/>
                </a:lnTo>
                <a:lnTo>
                  <a:pt x="75183" y="235838"/>
                </a:lnTo>
                <a:lnTo>
                  <a:pt x="78231" y="226187"/>
                </a:lnTo>
                <a:lnTo>
                  <a:pt x="64775" y="220257"/>
                </a:lnTo>
                <a:lnTo>
                  <a:pt x="53165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89"/>
                </a:lnTo>
                <a:lnTo>
                  <a:pt x="64990" y="15557"/>
                </a:lnTo>
                <a:lnTo>
                  <a:pt x="78612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54552" y="2452128"/>
            <a:ext cx="302526" cy="337553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03903" y="2622804"/>
            <a:ext cx="148589" cy="14401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842003" y="2453639"/>
            <a:ext cx="358901" cy="33604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203191" y="2531351"/>
            <a:ext cx="332981" cy="22480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431791" y="2453639"/>
            <a:ext cx="358901" cy="33604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636008" y="2590774"/>
            <a:ext cx="358901" cy="15623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40223" y="2453652"/>
            <a:ext cx="357390" cy="33298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61203" y="2465832"/>
            <a:ext cx="396989" cy="33604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321808" y="2452128"/>
            <a:ext cx="302526" cy="337553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486400" y="2465832"/>
            <a:ext cx="396989" cy="33604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772911" y="2516136"/>
            <a:ext cx="296405" cy="246113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902452" y="2517648"/>
            <a:ext cx="247662" cy="29032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535940" y="5138420"/>
            <a:ext cx="7140575" cy="113538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800" b="1" spc="-5" dirty="0">
                <a:solidFill>
                  <a:srgbClr val="04607A"/>
                </a:solidFill>
                <a:latin typeface="Arial"/>
                <a:cs typeface="Arial"/>
              </a:rPr>
              <a:t>F(2,1)=max(F(1,1),F(2,0)}+C[2,1]=0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800" b="1" spc="-5" dirty="0">
                <a:solidFill>
                  <a:srgbClr val="00AFEF"/>
                </a:solidFill>
                <a:latin typeface="微软雅黑"/>
                <a:cs typeface="微软雅黑"/>
              </a:rPr>
              <a:t>计算第一列</a:t>
            </a:r>
            <a:r>
              <a:rPr sz="2800" b="1" spc="10" dirty="0">
                <a:solidFill>
                  <a:srgbClr val="00AFEF"/>
                </a:solidFill>
                <a:latin typeface="微软雅黑"/>
                <a:cs typeface="微软雅黑"/>
              </a:rPr>
              <a:t> </a:t>
            </a:r>
            <a:r>
              <a:rPr sz="2800" b="1" spc="-5" dirty="0">
                <a:solidFill>
                  <a:srgbClr val="00AFEF"/>
                </a:solidFill>
                <a:latin typeface="Arial"/>
                <a:cs typeface="Arial"/>
              </a:rPr>
              <a:t>F(i,1)=max(F(i-1,1),F(i,0)}+C[i,1]</a:t>
            </a:r>
            <a:endParaRPr sz="28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619546" y="2986858"/>
            <a:ext cx="0" cy="2123440"/>
          </a:xfrm>
          <a:custGeom>
            <a:avLst/>
            <a:gdLst/>
            <a:ahLst/>
            <a:cxnLst/>
            <a:rect l="l" t="t" r="r" b="b"/>
            <a:pathLst>
              <a:path h="2123440">
                <a:moveTo>
                  <a:pt x="0" y="0"/>
                </a:moveTo>
                <a:lnTo>
                  <a:pt x="0" y="2123081"/>
                </a:lnTo>
              </a:path>
            </a:pathLst>
          </a:custGeom>
          <a:ln w="7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99821" y="2986858"/>
            <a:ext cx="0" cy="2123440"/>
          </a:xfrm>
          <a:custGeom>
            <a:avLst/>
            <a:gdLst/>
            <a:ahLst/>
            <a:cxnLst/>
            <a:rect l="l" t="t" r="r" b="b"/>
            <a:pathLst>
              <a:path h="2123440">
                <a:moveTo>
                  <a:pt x="0" y="0"/>
                </a:moveTo>
                <a:lnTo>
                  <a:pt x="0" y="2123081"/>
                </a:lnTo>
              </a:path>
            </a:pathLst>
          </a:custGeom>
          <a:ln w="7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923510" y="2986858"/>
            <a:ext cx="0" cy="2123440"/>
          </a:xfrm>
          <a:custGeom>
            <a:avLst/>
            <a:gdLst/>
            <a:ahLst/>
            <a:cxnLst/>
            <a:rect l="l" t="t" r="r" b="b"/>
            <a:pathLst>
              <a:path h="2123440">
                <a:moveTo>
                  <a:pt x="0" y="0"/>
                </a:moveTo>
                <a:lnTo>
                  <a:pt x="0" y="2123081"/>
                </a:lnTo>
              </a:path>
            </a:pathLst>
          </a:custGeom>
          <a:ln w="7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347781" y="2986858"/>
            <a:ext cx="0" cy="2123440"/>
          </a:xfrm>
          <a:custGeom>
            <a:avLst/>
            <a:gdLst/>
            <a:ahLst/>
            <a:cxnLst/>
            <a:rect l="l" t="t" r="r" b="b"/>
            <a:pathLst>
              <a:path h="2123440">
                <a:moveTo>
                  <a:pt x="0" y="0"/>
                </a:moveTo>
                <a:lnTo>
                  <a:pt x="0" y="2123081"/>
                </a:lnTo>
              </a:path>
            </a:pathLst>
          </a:custGeom>
          <a:ln w="7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771470" y="2986858"/>
            <a:ext cx="0" cy="2123440"/>
          </a:xfrm>
          <a:custGeom>
            <a:avLst/>
            <a:gdLst/>
            <a:ahLst/>
            <a:cxnLst/>
            <a:rect l="l" t="t" r="r" b="b"/>
            <a:pathLst>
              <a:path h="2123440">
                <a:moveTo>
                  <a:pt x="0" y="0"/>
                </a:moveTo>
                <a:lnTo>
                  <a:pt x="0" y="2123081"/>
                </a:lnTo>
              </a:path>
            </a:pathLst>
          </a:custGeom>
          <a:ln w="7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195160" y="2986858"/>
            <a:ext cx="0" cy="2123440"/>
          </a:xfrm>
          <a:custGeom>
            <a:avLst/>
            <a:gdLst/>
            <a:ahLst/>
            <a:cxnLst/>
            <a:rect l="l" t="t" r="r" b="b"/>
            <a:pathLst>
              <a:path h="2123440">
                <a:moveTo>
                  <a:pt x="0" y="0"/>
                </a:moveTo>
                <a:lnTo>
                  <a:pt x="0" y="2123081"/>
                </a:lnTo>
              </a:path>
            </a:pathLst>
          </a:custGeom>
          <a:ln w="7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76132" y="3411835"/>
            <a:ext cx="2543810" cy="0"/>
          </a:xfrm>
          <a:custGeom>
            <a:avLst/>
            <a:gdLst/>
            <a:ahLst/>
            <a:cxnLst/>
            <a:rect l="l" t="t" r="r" b="b"/>
            <a:pathLst>
              <a:path w="2543810">
                <a:moveTo>
                  <a:pt x="0" y="0"/>
                </a:moveTo>
                <a:lnTo>
                  <a:pt x="2543414" y="0"/>
                </a:lnTo>
              </a:path>
            </a:pathLst>
          </a:custGeom>
          <a:ln w="7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076132" y="3836056"/>
            <a:ext cx="2543810" cy="0"/>
          </a:xfrm>
          <a:custGeom>
            <a:avLst/>
            <a:gdLst/>
            <a:ahLst/>
            <a:cxnLst/>
            <a:rect l="l" t="t" r="r" b="b"/>
            <a:pathLst>
              <a:path w="2543810">
                <a:moveTo>
                  <a:pt x="0" y="0"/>
                </a:moveTo>
                <a:lnTo>
                  <a:pt x="2543414" y="0"/>
                </a:lnTo>
              </a:path>
            </a:pathLst>
          </a:custGeom>
          <a:ln w="7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076132" y="4260858"/>
            <a:ext cx="2543810" cy="0"/>
          </a:xfrm>
          <a:custGeom>
            <a:avLst/>
            <a:gdLst/>
            <a:ahLst/>
            <a:cxnLst/>
            <a:rect l="l" t="t" r="r" b="b"/>
            <a:pathLst>
              <a:path w="2543810">
                <a:moveTo>
                  <a:pt x="0" y="0"/>
                </a:moveTo>
                <a:lnTo>
                  <a:pt x="2543414" y="0"/>
                </a:lnTo>
              </a:path>
            </a:pathLst>
          </a:custGeom>
          <a:ln w="7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76132" y="4685695"/>
            <a:ext cx="2543810" cy="0"/>
          </a:xfrm>
          <a:custGeom>
            <a:avLst/>
            <a:gdLst/>
            <a:ahLst/>
            <a:cxnLst/>
            <a:rect l="l" t="t" r="r" b="b"/>
            <a:pathLst>
              <a:path w="2543810">
                <a:moveTo>
                  <a:pt x="0" y="0"/>
                </a:moveTo>
                <a:lnTo>
                  <a:pt x="2543414" y="0"/>
                </a:lnTo>
              </a:path>
            </a:pathLst>
          </a:custGeom>
          <a:ln w="7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076132" y="5109940"/>
            <a:ext cx="2543810" cy="0"/>
          </a:xfrm>
          <a:custGeom>
            <a:avLst/>
            <a:gdLst/>
            <a:ahLst/>
            <a:cxnLst/>
            <a:rect l="l" t="t" r="r" b="b"/>
            <a:pathLst>
              <a:path w="2543810">
                <a:moveTo>
                  <a:pt x="0" y="0"/>
                </a:moveTo>
                <a:lnTo>
                  <a:pt x="2543414" y="0"/>
                </a:lnTo>
              </a:path>
            </a:pathLst>
          </a:custGeom>
          <a:ln w="7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941852" y="3153093"/>
            <a:ext cx="91934" cy="9186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671365" y="3577896"/>
            <a:ext cx="91353" cy="91925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516303" y="3577896"/>
            <a:ext cx="91934" cy="91925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524033" y="3999852"/>
            <a:ext cx="91934" cy="91925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371993" y="3999852"/>
            <a:ext cx="91876" cy="91925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363681" y="4427094"/>
            <a:ext cx="91876" cy="91925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100343" y="4427094"/>
            <a:ext cx="91934" cy="91925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241811" y="4848928"/>
            <a:ext cx="91899" cy="91895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939992" y="4848928"/>
            <a:ext cx="91876" cy="91895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76132" y="2986858"/>
            <a:ext cx="2543810" cy="0"/>
          </a:xfrm>
          <a:custGeom>
            <a:avLst/>
            <a:gdLst/>
            <a:ahLst/>
            <a:cxnLst/>
            <a:rect l="l" t="t" r="r" b="b"/>
            <a:pathLst>
              <a:path w="2543810">
                <a:moveTo>
                  <a:pt x="0" y="0"/>
                </a:moveTo>
                <a:lnTo>
                  <a:pt x="2543414" y="0"/>
                </a:lnTo>
              </a:path>
            </a:pathLst>
          </a:custGeom>
          <a:ln w="7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076132" y="2986858"/>
            <a:ext cx="0" cy="2123440"/>
          </a:xfrm>
          <a:custGeom>
            <a:avLst/>
            <a:gdLst/>
            <a:ahLst/>
            <a:cxnLst/>
            <a:rect l="l" t="t" r="r" b="b"/>
            <a:pathLst>
              <a:path h="2123440">
                <a:moveTo>
                  <a:pt x="0" y="0"/>
                </a:moveTo>
                <a:lnTo>
                  <a:pt x="0" y="2123081"/>
                </a:lnTo>
              </a:path>
            </a:pathLst>
          </a:custGeom>
          <a:ln w="7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535940" y="1892401"/>
            <a:ext cx="915669" cy="108521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950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Cambria Math"/>
                <a:cs typeface="Cambria Math"/>
              </a:rPr>
              <a:t>𝐹 𝒊,</a:t>
            </a:r>
            <a:r>
              <a:rPr sz="2000" spc="-1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𝒋</a:t>
            </a:r>
            <a:endParaRPr sz="2000">
              <a:latin typeface="Cambria Math"/>
              <a:cs typeface="Cambria Math"/>
            </a:endParaRPr>
          </a:p>
          <a:p>
            <a:pPr marL="285115" indent="-273050">
              <a:lnSpc>
                <a:spcPct val="100000"/>
              </a:lnSpc>
              <a:spcBef>
                <a:spcPts val="855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Cambria Math"/>
                <a:cs typeface="Cambria Math"/>
              </a:rPr>
              <a:t>𝐹 𝟎,</a:t>
            </a:r>
            <a:r>
              <a:rPr sz="2000" spc="-17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𝒋</a:t>
            </a:r>
            <a:endParaRPr sz="2000">
              <a:latin typeface="Cambria Math"/>
              <a:cs typeface="Cambria Math"/>
            </a:endParaRPr>
          </a:p>
          <a:p>
            <a:pPr marR="120650" algn="r">
              <a:lnSpc>
                <a:spcPct val="100000"/>
              </a:lnSpc>
              <a:spcBef>
                <a:spcPts val="515"/>
              </a:spcBef>
            </a:pPr>
            <a:r>
              <a:rPr sz="1100" spc="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492758" y="1892401"/>
            <a:ext cx="6686550" cy="108521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0"/>
              </a:spcBef>
              <a:tabLst>
                <a:tab pos="3441065" algn="l"/>
              </a:tabLst>
            </a:pPr>
            <a:r>
              <a:rPr sz="2000" dirty="0">
                <a:latin typeface="Cambria Math"/>
                <a:cs typeface="Cambria Math"/>
              </a:rPr>
              <a:t>= </a:t>
            </a:r>
            <a:r>
              <a:rPr sz="2000" spc="-5" dirty="0">
                <a:latin typeface="Cambria Math"/>
                <a:cs typeface="Cambria Math"/>
              </a:rPr>
              <a:t>𝒎𝒂𝒙 </a:t>
            </a:r>
            <a:r>
              <a:rPr sz="2000" dirty="0">
                <a:latin typeface="Cambria Math"/>
                <a:cs typeface="Cambria Math"/>
              </a:rPr>
              <a:t>𝑭  𝒊 − 𝟏, 𝒋  , 𝑭  </a:t>
            </a:r>
            <a:r>
              <a:rPr sz="2000" spc="-10" dirty="0">
                <a:latin typeface="Cambria Math"/>
                <a:cs typeface="Cambria Math"/>
              </a:rPr>
              <a:t>𝒊, </a:t>
            </a:r>
            <a:r>
              <a:rPr sz="2000" dirty="0">
                <a:latin typeface="Cambria Math"/>
                <a:cs typeface="Cambria Math"/>
              </a:rPr>
              <a:t>𝒋</a:t>
            </a:r>
            <a:r>
              <a:rPr sz="2000" spc="-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𝟏	+ </a:t>
            </a:r>
            <a:r>
              <a:rPr sz="2000" spc="15" dirty="0">
                <a:latin typeface="Cambria Math"/>
                <a:cs typeface="Cambria Math"/>
              </a:rPr>
              <a:t>𝒄</a:t>
            </a:r>
            <a:r>
              <a:rPr sz="2175" spc="22" baseline="-15325" dirty="0">
                <a:latin typeface="Cambria Math"/>
                <a:cs typeface="Cambria Math"/>
              </a:rPr>
              <a:t>𝒊,𝒋</a:t>
            </a:r>
            <a:r>
              <a:rPr sz="2000" spc="15" dirty="0">
                <a:latin typeface="宋体"/>
                <a:cs typeface="宋体"/>
              </a:rPr>
              <a:t>， </a:t>
            </a:r>
            <a:r>
              <a:rPr sz="2000" dirty="0">
                <a:latin typeface="Cambria Math"/>
                <a:cs typeface="Cambria Math"/>
              </a:rPr>
              <a:t>𝟏 ≤ 𝒊 ≤ </a:t>
            </a:r>
            <a:r>
              <a:rPr sz="2000" spc="-5" dirty="0">
                <a:latin typeface="Cambria Math"/>
                <a:cs typeface="Cambria Math"/>
              </a:rPr>
              <a:t>n, </a:t>
            </a:r>
            <a:r>
              <a:rPr sz="2000" dirty="0">
                <a:latin typeface="Cambria Math"/>
                <a:cs typeface="Cambria Math"/>
              </a:rPr>
              <a:t>𝟏 ≤ j ≤</a:t>
            </a:r>
            <a:r>
              <a:rPr sz="2000" spc="27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m,</a:t>
            </a:r>
            <a:endParaRPr sz="2000">
              <a:latin typeface="Cambria Math"/>
              <a:cs typeface="Cambria Math"/>
            </a:endParaRPr>
          </a:p>
          <a:p>
            <a:pPr marL="121285">
              <a:lnSpc>
                <a:spcPct val="100000"/>
              </a:lnSpc>
              <a:spcBef>
                <a:spcPts val="855"/>
              </a:spcBef>
              <a:tabLst>
                <a:tab pos="2777490" algn="l"/>
              </a:tabLst>
            </a:pPr>
            <a:r>
              <a:rPr sz="2000" dirty="0">
                <a:latin typeface="Cambria Math"/>
                <a:cs typeface="Cambria Math"/>
              </a:rPr>
              <a:t>= 𝟎</a:t>
            </a:r>
            <a:r>
              <a:rPr sz="2000" dirty="0">
                <a:latin typeface="宋体"/>
                <a:cs typeface="宋体"/>
              </a:rPr>
              <a:t>，</a:t>
            </a:r>
            <a:r>
              <a:rPr sz="2000" dirty="0">
                <a:latin typeface="Cambria Math"/>
                <a:cs typeface="Cambria Math"/>
              </a:rPr>
              <a:t>𝟏 ≤ j ≤ m; 𝑭 </a:t>
            </a:r>
            <a:r>
              <a:rPr sz="2000" spc="4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𝒊,</a:t>
            </a:r>
            <a:r>
              <a:rPr sz="2000" spc="-1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𝟎	= 𝟎</a:t>
            </a:r>
            <a:r>
              <a:rPr sz="2000" dirty="0">
                <a:latin typeface="宋体"/>
                <a:cs typeface="宋体"/>
              </a:rPr>
              <a:t>，</a:t>
            </a:r>
            <a:r>
              <a:rPr sz="2000" dirty="0">
                <a:latin typeface="Cambria Math"/>
                <a:cs typeface="Cambria Math"/>
              </a:rPr>
              <a:t>𝟏 ≤ 𝒊 ≤</a:t>
            </a:r>
            <a:r>
              <a:rPr sz="2000" spc="10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n;</a:t>
            </a:r>
            <a:endParaRPr sz="2000">
              <a:latin typeface="Cambria Math"/>
              <a:cs typeface="Cambria Math"/>
            </a:endParaRPr>
          </a:p>
          <a:p>
            <a:pPr marL="183515">
              <a:lnSpc>
                <a:spcPct val="100000"/>
              </a:lnSpc>
              <a:spcBef>
                <a:spcPts val="515"/>
              </a:spcBef>
              <a:tabLst>
                <a:tab pos="620395" algn="l"/>
                <a:tab pos="1030605" algn="l"/>
                <a:tab pos="1454785" algn="l"/>
                <a:tab pos="1878964" algn="l"/>
              </a:tabLst>
            </a:pPr>
            <a:r>
              <a:rPr sz="1100" spc="5" dirty="0">
                <a:latin typeface="Times New Roman"/>
                <a:cs typeface="Times New Roman"/>
              </a:rPr>
              <a:t>2	3	4	5	6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961491" y="3074485"/>
            <a:ext cx="96520" cy="18935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100" spc="5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5" dirty="0"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5" dirty="0">
                <a:latin typeface="Times New Roman"/>
                <a:cs typeface="Times New Roman"/>
              </a:rPr>
              <a:t>4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5" dirty="0"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109" name="object 109"/>
          <p:cNvGraphicFramePr>
            <a:graphicFrameLocks noGrp="1"/>
          </p:cNvGraphicFramePr>
          <p:nvPr/>
        </p:nvGraphicFramePr>
        <p:xfrm>
          <a:off x="4133596" y="2918586"/>
          <a:ext cx="2520311" cy="2182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37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7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377190"/>
            <a:ext cx="4528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8.</a:t>
            </a:r>
            <a:r>
              <a:rPr spc="-20" dirty="0">
                <a:latin typeface="Arial"/>
                <a:cs typeface="Arial"/>
              </a:rPr>
              <a:t>1</a:t>
            </a:r>
            <a:r>
              <a:rPr dirty="0"/>
              <a:t>三个基本例子</a:t>
            </a:r>
          </a:p>
        </p:txBody>
      </p:sp>
      <p:sp>
        <p:nvSpPr>
          <p:cNvPr id="3" name="object 3"/>
          <p:cNvSpPr/>
          <p:nvPr/>
        </p:nvSpPr>
        <p:spPr>
          <a:xfrm>
            <a:off x="457962" y="1270253"/>
            <a:ext cx="8229600" cy="5328285"/>
          </a:xfrm>
          <a:custGeom>
            <a:avLst/>
            <a:gdLst/>
            <a:ahLst/>
            <a:cxnLst/>
            <a:rect l="l" t="t" r="r" b="b"/>
            <a:pathLst>
              <a:path w="8229600" h="5328284">
                <a:moveTo>
                  <a:pt x="0" y="5327904"/>
                </a:moveTo>
                <a:lnTo>
                  <a:pt x="8229600" y="5327904"/>
                </a:lnTo>
                <a:lnTo>
                  <a:pt x="8229600" y="0"/>
                </a:lnTo>
                <a:lnTo>
                  <a:pt x="0" y="0"/>
                </a:lnTo>
                <a:lnTo>
                  <a:pt x="0" y="53279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962" y="1270253"/>
            <a:ext cx="8229600" cy="5328285"/>
          </a:xfrm>
          <a:custGeom>
            <a:avLst/>
            <a:gdLst/>
            <a:ahLst/>
            <a:cxnLst/>
            <a:rect l="l" t="t" r="r" b="b"/>
            <a:pathLst>
              <a:path w="8229600" h="5328284">
                <a:moveTo>
                  <a:pt x="0" y="5327904"/>
                </a:moveTo>
                <a:lnTo>
                  <a:pt x="8229600" y="5327904"/>
                </a:lnTo>
                <a:lnTo>
                  <a:pt x="8229600" y="0"/>
                </a:lnTo>
                <a:lnTo>
                  <a:pt x="0" y="0"/>
                </a:lnTo>
                <a:lnTo>
                  <a:pt x="0" y="5327904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370838"/>
            <a:ext cx="391350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4607A"/>
                </a:solidFill>
                <a:latin typeface="微软雅黑"/>
                <a:cs typeface="微软雅黑"/>
              </a:rPr>
              <a:t>例</a:t>
            </a:r>
            <a:r>
              <a:rPr sz="3200" b="1" spc="-5" dirty="0">
                <a:solidFill>
                  <a:srgbClr val="04607A"/>
                </a:solidFill>
                <a:latin typeface="Arial"/>
                <a:cs typeface="Arial"/>
              </a:rPr>
              <a:t>3</a:t>
            </a:r>
            <a:r>
              <a:rPr sz="3200" b="1" spc="-5" dirty="0">
                <a:solidFill>
                  <a:srgbClr val="04607A"/>
                </a:solidFill>
                <a:latin typeface="微软雅黑"/>
                <a:cs typeface="微软雅黑"/>
              </a:rPr>
              <a:t>，</a:t>
            </a:r>
            <a:r>
              <a:rPr sz="3200" b="1" dirty="0">
                <a:solidFill>
                  <a:srgbClr val="04607A"/>
                </a:solidFill>
                <a:latin typeface="微软雅黑"/>
                <a:cs typeface="微软雅黑"/>
              </a:rPr>
              <a:t>硬币收集问题：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9955" y="1988807"/>
            <a:ext cx="419849" cy="476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3900" y="2042160"/>
            <a:ext cx="358902" cy="3314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6696" y="2063483"/>
            <a:ext cx="488429" cy="270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9916" y="2076704"/>
            <a:ext cx="454659" cy="236220"/>
          </a:xfrm>
          <a:custGeom>
            <a:avLst/>
            <a:gdLst/>
            <a:ahLst/>
            <a:cxnLst/>
            <a:rect l="l" t="t" r="r" b="b"/>
            <a:pathLst>
              <a:path w="454659" h="236219">
                <a:moveTo>
                  <a:pt x="378955" y="0"/>
                </a:moveTo>
                <a:lnTo>
                  <a:pt x="375526" y="9651"/>
                </a:lnTo>
                <a:lnTo>
                  <a:pt x="389166" y="15557"/>
                </a:lnTo>
                <a:lnTo>
                  <a:pt x="400926" y="23749"/>
                </a:lnTo>
                <a:lnTo>
                  <a:pt x="424780" y="61723"/>
                </a:lnTo>
                <a:lnTo>
                  <a:pt x="432549" y="116712"/>
                </a:lnTo>
                <a:lnTo>
                  <a:pt x="431688" y="137497"/>
                </a:lnTo>
                <a:lnTo>
                  <a:pt x="418579" y="188468"/>
                </a:lnTo>
                <a:lnTo>
                  <a:pt x="389361" y="220257"/>
                </a:lnTo>
                <a:lnTo>
                  <a:pt x="375907" y="226187"/>
                </a:lnTo>
                <a:lnTo>
                  <a:pt x="378955" y="235838"/>
                </a:lnTo>
                <a:lnTo>
                  <a:pt x="423943" y="208996"/>
                </a:lnTo>
                <a:lnTo>
                  <a:pt x="449281" y="159607"/>
                </a:lnTo>
                <a:lnTo>
                  <a:pt x="454139" y="117983"/>
                </a:lnTo>
                <a:lnTo>
                  <a:pt x="452922" y="96337"/>
                </a:lnTo>
                <a:lnTo>
                  <a:pt x="443155" y="58046"/>
                </a:lnTo>
                <a:lnTo>
                  <a:pt x="410959" y="15176"/>
                </a:lnTo>
                <a:lnTo>
                  <a:pt x="396005" y="6219"/>
                </a:lnTo>
                <a:lnTo>
                  <a:pt x="378955" y="0"/>
                </a:lnTo>
                <a:close/>
              </a:path>
              <a:path w="454659" h="236219">
                <a:moveTo>
                  <a:pt x="75184" y="0"/>
                </a:moveTo>
                <a:lnTo>
                  <a:pt x="30233" y="26896"/>
                </a:lnTo>
                <a:lnTo>
                  <a:pt x="4865" y="76358"/>
                </a:lnTo>
                <a:lnTo>
                  <a:pt x="0" y="117983"/>
                </a:lnTo>
                <a:lnTo>
                  <a:pt x="1212" y="139628"/>
                </a:lnTo>
                <a:lnTo>
                  <a:pt x="10908" y="177919"/>
                </a:lnTo>
                <a:lnTo>
                  <a:pt x="43030" y="220678"/>
                </a:lnTo>
                <a:lnTo>
                  <a:pt x="75184" y="235838"/>
                </a:lnTo>
                <a:lnTo>
                  <a:pt x="78168" y="226187"/>
                </a:lnTo>
                <a:lnTo>
                  <a:pt x="64735" y="220257"/>
                </a:lnTo>
                <a:lnTo>
                  <a:pt x="53144" y="211994"/>
                </a:lnTo>
                <a:lnTo>
                  <a:pt x="29366" y="173398"/>
                </a:lnTo>
                <a:lnTo>
                  <a:pt x="21501" y="116712"/>
                </a:lnTo>
                <a:lnTo>
                  <a:pt x="22375" y="96621"/>
                </a:lnTo>
                <a:lnTo>
                  <a:pt x="35483" y="46990"/>
                </a:lnTo>
                <a:lnTo>
                  <a:pt x="64949" y="15557"/>
                </a:lnTo>
                <a:lnTo>
                  <a:pt x="78549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3647" y="2039124"/>
            <a:ext cx="302526" cy="3375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3000" y="2209800"/>
            <a:ext cx="148590" cy="1440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55191" y="2025395"/>
            <a:ext cx="360413" cy="432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88947" y="2118347"/>
            <a:ext cx="332981" cy="2248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40407" y="2097011"/>
            <a:ext cx="700278" cy="2568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54579" y="2063495"/>
            <a:ext cx="2532125" cy="2720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67914" y="2076195"/>
            <a:ext cx="2496820" cy="237490"/>
          </a:xfrm>
          <a:custGeom>
            <a:avLst/>
            <a:gdLst/>
            <a:ahLst/>
            <a:cxnLst/>
            <a:rect l="l" t="t" r="r" b="b"/>
            <a:pathLst>
              <a:path w="2496820" h="237489">
                <a:moveTo>
                  <a:pt x="2420493" y="0"/>
                </a:moveTo>
                <a:lnTo>
                  <a:pt x="2417318" y="0"/>
                </a:lnTo>
                <a:lnTo>
                  <a:pt x="2417318" y="9525"/>
                </a:lnTo>
                <a:lnTo>
                  <a:pt x="2419096" y="9525"/>
                </a:lnTo>
                <a:lnTo>
                  <a:pt x="2427646" y="10100"/>
                </a:lnTo>
                <a:lnTo>
                  <a:pt x="2456936" y="39836"/>
                </a:lnTo>
                <a:lnTo>
                  <a:pt x="2457577" y="49911"/>
                </a:lnTo>
                <a:lnTo>
                  <a:pt x="2457577" y="55625"/>
                </a:lnTo>
                <a:lnTo>
                  <a:pt x="2456688" y="62864"/>
                </a:lnTo>
                <a:lnTo>
                  <a:pt x="2453386" y="79882"/>
                </a:lnTo>
                <a:lnTo>
                  <a:pt x="2452624" y="85978"/>
                </a:lnTo>
                <a:lnTo>
                  <a:pt x="2452624" y="96646"/>
                </a:lnTo>
                <a:lnTo>
                  <a:pt x="2454656" y="102488"/>
                </a:lnTo>
                <a:lnTo>
                  <a:pt x="2458847" y="106933"/>
                </a:lnTo>
                <a:lnTo>
                  <a:pt x="2462911" y="111505"/>
                </a:lnTo>
                <a:lnTo>
                  <a:pt x="2467864" y="114807"/>
                </a:lnTo>
                <a:lnTo>
                  <a:pt x="2473579" y="116966"/>
                </a:lnTo>
                <a:lnTo>
                  <a:pt x="2473579" y="119252"/>
                </a:lnTo>
                <a:lnTo>
                  <a:pt x="2467864" y="121412"/>
                </a:lnTo>
                <a:lnTo>
                  <a:pt x="2462911" y="124713"/>
                </a:lnTo>
                <a:lnTo>
                  <a:pt x="2458847" y="129286"/>
                </a:lnTo>
                <a:lnTo>
                  <a:pt x="2454656" y="133730"/>
                </a:lnTo>
                <a:lnTo>
                  <a:pt x="2452624" y="139573"/>
                </a:lnTo>
                <a:lnTo>
                  <a:pt x="2452624" y="150240"/>
                </a:lnTo>
                <a:lnTo>
                  <a:pt x="2453386" y="156337"/>
                </a:lnTo>
                <a:lnTo>
                  <a:pt x="2456688" y="173354"/>
                </a:lnTo>
                <a:lnTo>
                  <a:pt x="2457577" y="180466"/>
                </a:lnTo>
                <a:lnTo>
                  <a:pt x="2457577" y="186308"/>
                </a:lnTo>
                <a:lnTo>
                  <a:pt x="2456936" y="196736"/>
                </a:lnTo>
                <a:lnTo>
                  <a:pt x="2427646" y="226990"/>
                </a:lnTo>
                <a:lnTo>
                  <a:pt x="2419096" y="227583"/>
                </a:lnTo>
                <a:lnTo>
                  <a:pt x="2417318" y="227583"/>
                </a:lnTo>
                <a:lnTo>
                  <a:pt x="2417318" y="236981"/>
                </a:lnTo>
                <a:lnTo>
                  <a:pt x="2420493" y="236981"/>
                </a:lnTo>
                <a:lnTo>
                  <a:pt x="2434159" y="236005"/>
                </a:lnTo>
                <a:lnTo>
                  <a:pt x="2470515" y="216386"/>
                </a:lnTo>
                <a:lnTo>
                  <a:pt x="2478659" y="184150"/>
                </a:lnTo>
                <a:lnTo>
                  <a:pt x="2478659" y="177164"/>
                </a:lnTo>
                <a:lnTo>
                  <a:pt x="2477643" y="169417"/>
                </a:lnTo>
                <a:lnTo>
                  <a:pt x="2475738" y="160654"/>
                </a:lnTo>
                <a:lnTo>
                  <a:pt x="2473833" y="151764"/>
                </a:lnTo>
                <a:lnTo>
                  <a:pt x="2472817" y="145923"/>
                </a:lnTo>
                <a:lnTo>
                  <a:pt x="2472817" y="137287"/>
                </a:lnTo>
                <a:lnTo>
                  <a:pt x="2474849" y="132587"/>
                </a:lnTo>
                <a:lnTo>
                  <a:pt x="2478786" y="129031"/>
                </a:lnTo>
                <a:lnTo>
                  <a:pt x="2482723" y="125349"/>
                </a:lnTo>
                <a:lnTo>
                  <a:pt x="2488565" y="123443"/>
                </a:lnTo>
                <a:lnTo>
                  <a:pt x="2496566" y="123189"/>
                </a:lnTo>
                <a:lnTo>
                  <a:pt x="2496566" y="113029"/>
                </a:lnTo>
                <a:lnTo>
                  <a:pt x="2488565" y="112775"/>
                </a:lnTo>
                <a:lnTo>
                  <a:pt x="2482723" y="110870"/>
                </a:lnTo>
                <a:lnTo>
                  <a:pt x="2478786" y="107187"/>
                </a:lnTo>
                <a:lnTo>
                  <a:pt x="2474849" y="103631"/>
                </a:lnTo>
                <a:lnTo>
                  <a:pt x="2472817" y="98932"/>
                </a:lnTo>
                <a:lnTo>
                  <a:pt x="2472817" y="90296"/>
                </a:lnTo>
                <a:lnTo>
                  <a:pt x="2473833" y="84327"/>
                </a:lnTo>
                <a:lnTo>
                  <a:pt x="2477643" y="66801"/>
                </a:lnTo>
                <a:lnTo>
                  <a:pt x="2478659" y="59054"/>
                </a:lnTo>
                <a:lnTo>
                  <a:pt x="2478659" y="52069"/>
                </a:lnTo>
                <a:lnTo>
                  <a:pt x="2477754" y="40001"/>
                </a:lnTo>
                <a:lnTo>
                  <a:pt x="2456015" y="7768"/>
                </a:lnTo>
                <a:lnTo>
                  <a:pt x="2434159" y="1049"/>
                </a:lnTo>
                <a:lnTo>
                  <a:pt x="2420493" y="0"/>
                </a:lnTo>
                <a:close/>
              </a:path>
              <a:path w="2496820" h="237489">
                <a:moveTo>
                  <a:pt x="79248" y="0"/>
                </a:moveTo>
                <a:lnTo>
                  <a:pt x="76073" y="0"/>
                </a:lnTo>
                <a:lnTo>
                  <a:pt x="62406" y="1049"/>
                </a:lnTo>
                <a:lnTo>
                  <a:pt x="26050" y="20653"/>
                </a:lnTo>
                <a:lnTo>
                  <a:pt x="17907" y="51942"/>
                </a:lnTo>
                <a:lnTo>
                  <a:pt x="17907" y="58927"/>
                </a:lnTo>
                <a:lnTo>
                  <a:pt x="18923" y="66675"/>
                </a:lnTo>
                <a:lnTo>
                  <a:pt x="22733" y="84200"/>
                </a:lnTo>
                <a:lnTo>
                  <a:pt x="23749" y="90169"/>
                </a:lnTo>
                <a:lnTo>
                  <a:pt x="23749" y="98805"/>
                </a:lnTo>
                <a:lnTo>
                  <a:pt x="21717" y="103504"/>
                </a:lnTo>
                <a:lnTo>
                  <a:pt x="17780" y="107061"/>
                </a:lnTo>
                <a:lnTo>
                  <a:pt x="13843" y="110743"/>
                </a:lnTo>
                <a:lnTo>
                  <a:pt x="8001" y="112649"/>
                </a:lnTo>
                <a:lnTo>
                  <a:pt x="0" y="112902"/>
                </a:lnTo>
                <a:lnTo>
                  <a:pt x="0" y="123062"/>
                </a:lnTo>
                <a:lnTo>
                  <a:pt x="8001" y="123316"/>
                </a:lnTo>
                <a:lnTo>
                  <a:pt x="13843" y="125221"/>
                </a:lnTo>
                <a:lnTo>
                  <a:pt x="17780" y="128904"/>
                </a:lnTo>
                <a:lnTo>
                  <a:pt x="21717" y="132461"/>
                </a:lnTo>
                <a:lnTo>
                  <a:pt x="23749" y="137159"/>
                </a:lnTo>
                <a:lnTo>
                  <a:pt x="23749" y="145795"/>
                </a:lnTo>
                <a:lnTo>
                  <a:pt x="22733" y="151637"/>
                </a:lnTo>
                <a:lnTo>
                  <a:pt x="20828" y="160527"/>
                </a:lnTo>
                <a:lnTo>
                  <a:pt x="18923" y="169290"/>
                </a:lnTo>
                <a:lnTo>
                  <a:pt x="17907" y="177037"/>
                </a:lnTo>
                <a:lnTo>
                  <a:pt x="17907" y="184023"/>
                </a:lnTo>
                <a:lnTo>
                  <a:pt x="18811" y="196518"/>
                </a:lnTo>
                <a:lnTo>
                  <a:pt x="40550" y="229338"/>
                </a:lnTo>
                <a:lnTo>
                  <a:pt x="76073" y="236981"/>
                </a:lnTo>
                <a:lnTo>
                  <a:pt x="79248" y="236981"/>
                </a:lnTo>
                <a:lnTo>
                  <a:pt x="79248" y="227583"/>
                </a:lnTo>
                <a:lnTo>
                  <a:pt x="77470" y="227583"/>
                </a:lnTo>
                <a:lnTo>
                  <a:pt x="68919" y="226990"/>
                </a:lnTo>
                <a:lnTo>
                  <a:pt x="39629" y="196683"/>
                </a:lnTo>
                <a:lnTo>
                  <a:pt x="38989" y="186181"/>
                </a:lnTo>
                <a:lnTo>
                  <a:pt x="38989" y="180466"/>
                </a:lnTo>
                <a:lnTo>
                  <a:pt x="39878" y="173227"/>
                </a:lnTo>
                <a:lnTo>
                  <a:pt x="43180" y="156209"/>
                </a:lnTo>
                <a:lnTo>
                  <a:pt x="43942" y="150113"/>
                </a:lnTo>
                <a:lnTo>
                  <a:pt x="43942" y="139445"/>
                </a:lnTo>
                <a:lnTo>
                  <a:pt x="41910" y="133603"/>
                </a:lnTo>
                <a:lnTo>
                  <a:pt x="37718" y="129158"/>
                </a:lnTo>
                <a:lnTo>
                  <a:pt x="33655" y="124587"/>
                </a:lnTo>
                <a:lnTo>
                  <a:pt x="28702" y="121284"/>
                </a:lnTo>
                <a:lnTo>
                  <a:pt x="22987" y="119125"/>
                </a:lnTo>
                <a:lnTo>
                  <a:pt x="22987" y="116839"/>
                </a:lnTo>
                <a:lnTo>
                  <a:pt x="28702" y="114680"/>
                </a:lnTo>
                <a:lnTo>
                  <a:pt x="33655" y="111378"/>
                </a:lnTo>
                <a:lnTo>
                  <a:pt x="37718" y="106806"/>
                </a:lnTo>
                <a:lnTo>
                  <a:pt x="41910" y="102362"/>
                </a:lnTo>
                <a:lnTo>
                  <a:pt x="43942" y="96519"/>
                </a:lnTo>
                <a:lnTo>
                  <a:pt x="43942" y="85851"/>
                </a:lnTo>
                <a:lnTo>
                  <a:pt x="43180" y="79755"/>
                </a:lnTo>
                <a:lnTo>
                  <a:pt x="39878" y="62737"/>
                </a:lnTo>
                <a:lnTo>
                  <a:pt x="38989" y="55499"/>
                </a:lnTo>
                <a:lnTo>
                  <a:pt x="38989" y="49783"/>
                </a:lnTo>
                <a:lnTo>
                  <a:pt x="39629" y="39782"/>
                </a:lnTo>
                <a:lnTo>
                  <a:pt x="68919" y="10100"/>
                </a:lnTo>
                <a:lnTo>
                  <a:pt x="77470" y="9525"/>
                </a:lnTo>
                <a:lnTo>
                  <a:pt x="79248" y="9525"/>
                </a:lnTo>
                <a:lnTo>
                  <a:pt x="79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57627" y="2042160"/>
            <a:ext cx="364985" cy="33147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25851" y="2063483"/>
            <a:ext cx="942594" cy="27052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39060" y="2076704"/>
            <a:ext cx="908685" cy="236220"/>
          </a:xfrm>
          <a:custGeom>
            <a:avLst/>
            <a:gdLst/>
            <a:ahLst/>
            <a:cxnLst/>
            <a:rect l="l" t="t" r="r" b="b"/>
            <a:pathLst>
              <a:path w="908685" h="236219">
                <a:moveTo>
                  <a:pt x="833119" y="0"/>
                </a:moveTo>
                <a:lnTo>
                  <a:pt x="829690" y="9651"/>
                </a:lnTo>
                <a:lnTo>
                  <a:pt x="843331" y="15557"/>
                </a:lnTo>
                <a:lnTo>
                  <a:pt x="855090" y="23749"/>
                </a:lnTo>
                <a:lnTo>
                  <a:pt x="878945" y="61723"/>
                </a:lnTo>
                <a:lnTo>
                  <a:pt x="886713" y="116712"/>
                </a:lnTo>
                <a:lnTo>
                  <a:pt x="885852" y="137497"/>
                </a:lnTo>
                <a:lnTo>
                  <a:pt x="872743" y="188468"/>
                </a:lnTo>
                <a:lnTo>
                  <a:pt x="843526" y="220257"/>
                </a:lnTo>
                <a:lnTo>
                  <a:pt x="830072" y="226187"/>
                </a:lnTo>
                <a:lnTo>
                  <a:pt x="833119" y="235838"/>
                </a:lnTo>
                <a:lnTo>
                  <a:pt x="878107" y="208996"/>
                </a:lnTo>
                <a:lnTo>
                  <a:pt x="903446" y="159607"/>
                </a:lnTo>
                <a:lnTo>
                  <a:pt x="908303" y="117983"/>
                </a:lnTo>
                <a:lnTo>
                  <a:pt x="907087" y="96337"/>
                </a:lnTo>
                <a:lnTo>
                  <a:pt x="897320" y="58046"/>
                </a:lnTo>
                <a:lnTo>
                  <a:pt x="865124" y="15176"/>
                </a:lnTo>
                <a:lnTo>
                  <a:pt x="850169" y="6219"/>
                </a:lnTo>
                <a:lnTo>
                  <a:pt x="833119" y="0"/>
                </a:lnTo>
                <a:close/>
              </a:path>
              <a:path w="908685" h="236219">
                <a:moveTo>
                  <a:pt x="75183" y="0"/>
                </a:moveTo>
                <a:lnTo>
                  <a:pt x="30214" y="26896"/>
                </a:lnTo>
                <a:lnTo>
                  <a:pt x="4857" y="76358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78"/>
                </a:lnTo>
                <a:lnTo>
                  <a:pt x="75183" y="235838"/>
                </a:lnTo>
                <a:lnTo>
                  <a:pt x="78231" y="226187"/>
                </a:lnTo>
                <a:lnTo>
                  <a:pt x="64775" y="220257"/>
                </a:lnTo>
                <a:lnTo>
                  <a:pt x="53165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90"/>
                </a:lnTo>
                <a:lnTo>
                  <a:pt x="64990" y="15557"/>
                </a:lnTo>
                <a:lnTo>
                  <a:pt x="78612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22804" y="2039124"/>
            <a:ext cx="300977" cy="33755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16351" y="2153411"/>
            <a:ext cx="305549" cy="17602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20567" y="2040648"/>
            <a:ext cx="357390" cy="33298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26307" y="2209800"/>
            <a:ext cx="148590" cy="1440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38500" y="2025395"/>
            <a:ext cx="360413" cy="432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25011" y="2209800"/>
            <a:ext cx="148589" cy="1440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66159" y="2042160"/>
            <a:ext cx="366534" cy="33147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35908" y="2063483"/>
            <a:ext cx="941069" cy="27052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49115" y="2076704"/>
            <a:ext cx="906780" cy="236220"/>
          </a:xfrm>
          <a:custGeom>
            <a:avLst/>
            <a:gdLst/>
            <a:ahLst/>
            <a:cxnLst/>
            <a:rect l="l" t="t" r="r" b="b"/>
            <a:pathLst>
              <a:path w="906779" h="236219">
                <a:moveTo>
                  <a:pt x="831596" y="0"/>
                </a:moveTo>
                <a:lnTo>
                  <a:pt x="828167" y="9651"/>
                </a:lnTo>
                <a:lnTo>
                  <a:pt x="841807" y="15557"/>
                </a:lnTo>
                <a:lnTo>
                  <a:pt x="853567" y="23749"/>
                </a:lnTo>
                <a:lnTo>
                  <a:pt x="877421" y="61723"/>
                </a:lnTo>
                <a:lnTo>
                  <a:pt x="885189" y="116712"/>
                </a:lnTo>
                <a:lnTo>
                  <a:pt x="884328" y="137497"/>
                </a:lnTo>
                <a:lnTo>
                  <a:pt x="871220" y="188468"/>
                </a:lnTo>
                <a:lnTo>
                  <a:pt x="842002" y="220257"/>
                </a:lnTo>
                <a:lnTo>
                  <a:pt x="828548" y="226187"/>
                </a:lnTo>
                <a:lnTo>
                  <a:pt x="831596" y="235838"/>
                </a:lnTo>
                <a:lnTo>
                  <a:pt x="876583" y="208996"/>
                </a:lnTo>
                <a:lnTo>
                  <a:pt x="901922" y="159607"/>
                </a:lnTo>
                <a:lnTo>
                  <a:pt x="906780" y="117983"/>
                </a:lnTo>
                <a:lnTo>
                  <a:pt x="905563" y="96337"/>
                </a:lnTo>
                <a:lnTo>
                  <a:pt x="895796" y="58046"/>
                </a:lnTo>
                <a:lnTo>
                  <a:pt x="863600" y="15176"/>
                </a:lnTo>
                <a:lnTo>
                  <a:pt x="848645" y="6219"/>
                </a:lnTo>
                <a:lnTo>
                  <a:pt x="831596" y="0"/>
                </a:lnTo>
                <a:close/>
              </a:path>
              <a:path w="906779" h="236219">
                <a:moveTo>
                  <a:pt x="75184" y="0"/>
                </a:moveTo>
                <a:lnTo>
                  <a:pt x="30214" y="26896"/>
                </a:lnTo>
                <a:lnTo>
                  <a:pt x="4857" y="76358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78"/>
                </a:lnTo>
                <a:lnTo>
                  <a:pt x="75184" y="235838"/>
                </a:lnTo>
                <a:lnTo>
                  <a:pt x="78232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392" y="173398"/>
                </a:lnTo>
                <a:lnTo>
                  <a:pt x="21462" y="116712"/>
                </a:lnTo>
                <a:lnTo>
                  <a:pt x="22344" y="96621"/>
                </a:lnTo>
                <a:lnTo>
                  <a:pt x="35560" y="46990"/>
                </a:lnTo>
                <a:lnTo>
                  <a:pt x="64992" y="15557"/>
                </a:lnTo>
                <a:lnTo>
                  <a:pt x="78612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32859" y="2039124"/>
            <a:ext cx="300977" cy="33755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80688" y="2209800"/>
            <a:ext cx="148589" cy="1440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92879" y="2025395"/>
            <a:ext cx="360413" cy="432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19955" y="2153411"/>
            <a:ext cx="305549" cy="17602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22647" y="2040648"/>
            <a:ext cx="357390" cy="33298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40223" y="2061984"/>
            <a:ext cx="384822" cy="31469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03876" y="2097011"/>
            <a:ext cx="288810" cy="25680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31891" y="2147316"/>
            <a:ext cx="230886" cy="25831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41620" y="2273838"/>
            <a:ext cx="118080" cy="11350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18759" y="2138172"/>
            <a:ext cx="273545" cy="32689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49823" y="2177770"/>
            <a:ext cx="358901" cy="15623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24144" y="2040648"/>
            <a:ext cx="357390" cy="33298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45123" y="2052827"/>
            <a:ext cx="396989" cy="3360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05728" y="2039124"/>
            <a:ext cx="302526" cy="3375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70320" y="2052827"/>
            <a:ext cx="396989" cy="3360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56831" y="2103132"/>
            <a:ext cx="296405" cy="24611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27519" y="2209800"/>
            <a:ext cx="148590" cy="1440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68668" y="2040648"/>
            <a:ext cx="357390" cy="33298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89647" y="2052827"/>
            <a:ext cx="396989" cy="3360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327392" y="2031492"/>
            <a:ext cx="323837" cy="42291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490459" y="2052827"/>
            <a:ext cx="396989" cy="3360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76971" y="2103132"/>
            <a:ext cx="366534" cy="24611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17764" y="2209800"/>
            <a:ext cx="148590" cy="1440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9955" y="2401811"/>
            <a:ext cx="419849" cy="47626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23900" y="2455164"/>
            <a:ext cx="358902" cy="33147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96696" y="2476487"/>
            <a:ext cx="546354" cy="27052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09916" y="2489707"/>
            <a:ext cx="512445" cy="236220"/>
          </a:xfrm>
          <a:custGeom>
            <a:avLst/>
            <a:gdLst/>
            <a:ahLst/>
            <a:cxnLst/>
            <a:rect l="l" t="t" r="r" b="b"/>
            <a:pathLst>
              <a:path w="512444" h="236219">
                <a:moveTo>
                  <a:pt x="436867" y="0"/>
                </a:moveTo>
                <a:lnTo>
                  <a:pt x="433438" y="9651"/>
                </a:lnTo>
                <a:lnTo>
                  <a:pt x="447078" y="15557"/>
                </a:lnTo>
                <a:lnTo>
                  <a:pt x="458838" y="23749"/>
                </a:lnTo>
                <a:lnTo>
                  <a:pt x="482692" y="61723"/>
                </a:lnTo>
                <a:lnTo>
                  <a:pt x="490461" y="116712"/>
                </a:lnTo>
                <a:lnTo>
                  <a:pt x="489600" y="137497"/>
                </a:lnTo>
                <a:lnTo>
                  <a:pt x="476491" y="188467"/>
                </a:lnTo>
                <a:lnTo>
                  <a:pt x="447273" y="220257"/>
                </a:lnTo>
                <a:lnTo>
                  <a:pt x="433819" y="226187"/>
                </a:lnTo>
                <a:lnTo>
                  <a:pt x="436867" y="235838"/>
                </a:lnTo>
                <a:lnTo>
                  <a:pt x="481855" y="208996"/>
                </a:lnTo>
                <a:lnTo>
                  <a:pt x="507193" y="159607"/>
                </a:lnTo>
                <a:lnTo>
                  <a:pt x="512051" y="117982"/>
                </a:lnTo>
                <a:lnTo>
                  <a:pt x="510834" y="96337"/>
                </a:lnTo>
                <a:lnTo>
                  <a:pt x="501067" y="58046"/>
                </a:lnTo>
                <a:lnTo>
                  <a:pt x="468871" y="15176"/>
                </a:lnTo>
                <a:lnTo>
                  <a:pt x="453917" y="6219"/>
                </a:lnTo>
                <a:lnTo>
                  <a:pt x="436867" y="0"/>
                </a:lnTo>
                <a:close/>
              </a:path>
              <a:path w="512444" h="236219">
                <a:moveTo>
                  <a:pt x="75184" y="0"/>
                </a:moveTo>
                <a:lnTo>
                  <a:pt x="30233" y="26896"/>
                </a:lnTo>
                <a:lnTo>
                  <a:pt x="4865" y="76358"/>
                </a:lnTo>
                <a:lnTo>
                  <a:pt x="0" y="117982"/>
                </a:lnTo>
                <a:lnTo>
                  <a:pt x="1212" y="139628"/>
                </a:lnTo>
                <a:lnTo>
                  <a:pt x="10908" y="177919"/>
                </a:lnTo>
                <a:lnTo>
                  <a:pt x="43030" y="220678"/>
                </a:lnTo>
                <a:lnTo>
                  <a:pt x="75184" y="235838"/>
                </a:lnTo>
                <a:lnTo>
                  <a:pt x="78168" y="226187"/>
                </a:lnTo>
                <a:lnTo>
                  <a:pt x="64735" y="220257"/>
                </a:lnTo>
                <a:lnTo>
                  <a:pt x="53144" y="211994"/>
                </a:lnTo>
                <a:lnTo>
                  <a:pt x="29366" y="173398"/>
                </a:lnTo>
                <a:lnTo>
                  <a:pt x="21501" y="116712"/>
                </a:lnTo>
                <a:lnTo>
                  <a:pt x="22375" y="96621"/>
                </a:lnTo>
                <a:lnTo>
                  <a:pt x="35483" y="46989"/>
                </a:lnTo>
                <a:lnTo>
                  <a:pt x="64949" y="15557"/>
                </a:lnTo>
                <a:lnTo>
                  <a:pt x="78549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93647" y="2453639"/>
            <a:ext cx="358902" cy="33604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00911" y="2622804"/>
            <a:ext cx="148590" cy="14401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13103" y="2438400"/>
            <a:ext cx="360413" cy="43205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46860" y="2531351"/>
            <a:ext cx="332981" cy="22480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75460" y="2453639"/>
            <a:ext cx="358901" cy="33604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79676" y="2590774"/>
            <a:ext cx="358901" cy="15623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183892" y="2453652"/>
            <a:ext cx="357390" cy="33298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404872" y="2465832"/>
            <a:ext cx="396989" cy="33604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42616" y="2444495"/>
            <a:ext cx="323837" cy="42291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05683" y="2465832"/>
            <a:ext cx="396989" cy="33604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092195" y="2516136"/>
            <a:ext cx="366534" cy="246113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91840" y="2517648"/>
            <a:ext cx="247662" cy="29032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87852" y="2455164"/>
            <a:ext cx="366534" cy="33147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57600" y="2476487"/>
            <a:ext cx="540258" cy="27052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70808" y="2489707"/>
            <a:ext cx="506095" cy="236220"/>
          </a:xfrm>
          <a:custGeom>
            <a:avLst/>
            <a:gdLst/>
            <a:ahLst/>
            <a:cxnLst/>
            <a:rect l="l" t="t" r="r" b="b"/>
            <a:pathLst>
              <a:path w="506095" h="236219">
                <a:moveTo>
                  <a:pt x="430783" y="0"/>
                </a:moveTo>
                <a:lnTo>
                  <a:pt x="427354" y="9651"/>
                </a:lnTo>
                <a:lnTo>
                  <a:pt x="440995" y="15557"/>
                </a:lnTo>
                <a:lnTo>
                  <a:pt x="452754" y="23749"/>
                </a:lnTo>
                <a:lnTo>
                  <a:pt x="476609" y="61723"/>
                </a:lnTo>
                <a:lnTo>
                  <a:pt x="484377" y="116712"/>
                </a:lnTo>
                <a:lnTo>
                  <a:pt x="483516" y="137497"/>
                </a:lnTo>
                <a:lnTo>
                  <a:pt x="470407" y="188467"/>
                </a:lnTo>
                <a:lnTo>
                  <a:pt x="441190" y="220257"/>
                </a:lnTo>
                <a:lnTo>
                  <a:pt x="427736" y="226187"/>
                </a:lnTo>
                <a:lnTo>
                  <a:pt x="430783" y="235838"/>
                </a:lnTo>
                <a:lnTo>
                  <a:pt x="475771" y="208996"/>
                </a:lnTo>
                <a:lnTo>
                  <a:pt x="501110" y="159607"/>
                </a:lnTo>
                <a:lnTo>
                  <a:pt x="505967" y="117982"/>
                </a:lnTo>
                <a:lnTo>
                  <a:pt x="504751" y="96337"/>
                </a:lnTo>
                <a:lnTo>
                  <a:pt x="494984" y="58046"/>
                </a:lnTo>
                <a:lnTo>
                  <a:pt x="462788" y="15176"/>
                </a:lnTo>
                <a:lnTo>
                  <a:pt x="447833" y="6219"/>
                </a:lnTo>
                <a:lnTo>
                  <a:pt x="430783" y="0"/>
                </a:lnTo>
                <a:close/>
              </a:path>
              <a:path w="506095" h="236219">
                <a:moveTo>
                  <a:pt x="75183" y="0"/>
                </a:moveTo>
                <a:lnTo>
                  <a:pt x="30214" y="26896"/>
                </a:lnTo>
                <a:lnTo>
                  <a:pt x="4857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78"/>
                </a:lnTo>
                <a:lnTo>
                  <a:pt x="75183" y="235838"/>
                </a:lnTo>
                <a:lnTo>
                  <a:pt x="78231" y="226187"/>
                </a:lnTo>
                <a:lnTo>
                  <a:pt x="64775" y="220257"/>
                </a:lnTo>
                <a:lnTo>
                  <a:pt x="53165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89"/>
                </a:lnTo>
                <a:lnTo>
                  <a:pt x="64990" y="15557"/>
                </a:lnTo>
                <a:lnTo>
                  <a:pt x="78612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54552" y="2452128"/>
            <a:ext cx="302526" cy="337553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03903" y="2622804"/>
            <a:ext cx="148589" cy="14401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842003" y="2453639"/>
            <a:ext cx="358901" cy="33604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203191" y="2531351"/>
            <a:ext cx="332981" cy="22480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431791" y="2453639"/>
            <a:ext cx="358901" cy="33604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636008" y="2590774"/>
            <a:ext cx="358901" cy="15623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40223" y="2453652"/>
            <a:ext cx="357390" cy="33298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61203" y="2465832"/>
            <a:ext cx="396989" cy="33604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321808" y="2452128"/>
            <a:ext cx="302526" cy="337553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486400" y="2465832"/>
            <a:ext cx="396989" cy="33604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772911" y="2516136"/>
            <a:ext cx="296405" cy="246113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902452" y="2517648"/>
            <a:ext cx="247662" cy="29032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535940" y="5138420"/>
            <a:ext cx="7141845" cy="113538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800" b="1" spc="-5" dirty="0">
                <a:solidFill>
                  <a:srgbClr val="04607A"/>
                </a:solidFill>
                <a:latin typeface="Arial"/>
                <a:cs typeface="Arial"/>
              </a:rPr>
              <a:t>F(2,2)=max(F(1,2),F(2,1)}+C[2,2]=1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800" b="1" spc="-5" dirty="0">
                <a:solidFill>
                  <a:srgbClr val="00AFEF"/>
                </a:solidFill>
                <a:latin typeface="微软雅黑"/>
                <a:cs typeface="微软雅黑"/>
              </a:rPr>
              <a:t>计算第二行</a:t>
            </a:r>
            <a:r>
              <a:rPr sz="2800" b="1" spc="-125" dirty="0">
                <a:solidFill>
                  <a:srgbClr val="00AFEF"/>
                </a:solidFill>
                <a:latin typeface="微软雅黑"/>
                <a:cs typeface="微软雅黑"/>
              </a:rPr>
              <a:t> </a:t>
            </a:r>
            <a:r>
              <a:rPr sz="2800" b="1" dirty="0">
                <a:solidFill>
                  <a:srgbClr val="00AFEF"/>
                </a:solidFill>
                <a:latin typeface="Arial"/>
                <a:cs typeface="Arial"/>
              </a:rPr>
              <a:t>F(2,j)=max(F(1,j),F(2,j-1)}+C[2,j]</a:t>
            </a:r>
            <a:endParaRPr sz="28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619546" y="2986858"/>
            <a:ext cx="0" cy="2123440"/>
          </a:xfrm>
          <a:custGeom>
            <a:avLst/>
            <a:gdLst/>
            <a:ahLst/>
            <a:cxnLst/>
            <a:rect l="l" t="t" r="r" b="b"/>
            <a:pathLst>
              <a:path h="2123440">
                <a:moveTo>
                  <a:pt x="0" y="0"/>
                </a:moveTo>
                <a:lnTo>
                  <a:pt x="0" y="2123081"/>
                </a:lnTo>
              </a:path>
            </a:pathLst>
          </a:custGeom>
          <a:ln w="7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99821" y="2986858"/>
            <a:ext cx="0" cy="2123440"/>
          </a:xfrm>
          <a:custGeom>
            <a:avLst/>
            <a:gdLst/>
            <a:ahLst/>
            <a:cxnLst/>
            <a:rect l="l" t="t" r="r" b="b"/>
            <a:pathLst>
              <a:path h="2123440">
                <a:moveTo>
                  <a:pt x="0" y="0"/>
                </a:moveTo>
                <a:lnTo>
                  <a:pt x="0" y="2123081"/>
                </a:lnTo>
              </a:path>
            </a:pathLst>
          </a:custGeom>
          <a:ln w="7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923510" y="2986858"/>
            <a:ext cx="0" cy="2123440"/>
          </a:xfrm>
          <a:custGeom>
            <a:avLst/>
            <a:gdLst/>
            <a:ahLst/>
            <a:cxnLst/>
            <a:rect l="l" t="t" r="r" b="b"/>
            <a:pathLst>
              <a:path h="2123440">
                <a:moveTo>
                  <a:pt x="0" y="0"/>
                </a:moveTo>
                <a:lnTo>
                  <a:pt x="0" y="2123081"/>
                </a:lnTo>
              </a:path>
            </a:pathLst>
          </a:custGeom>
          <a:ln w="7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347781" y="2986858"/>
            <a:ext cx="0" cy="2123440"/>
          </a:xfrm>
          <a:custGeom>
            <a:avLst/>
            <a:gdLst/>
            <a:ahLst/>
            <a:cxnLst/>
            <a:rect l="l" t="t" r="r" b="b"/>
            <a:pathLst>
              <a:path h="2123440">
                <a:moveTo>
                  <a:pt x="0" y="0"/>
                </a:moveTo>
                <a:lnTo>
                  <a:pt x="0" y="2123081"/>
                </a:lnTo>
              </a:path>
            </a:pathLst>
          </a:custGeom>
          <a:ln w="7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771470" y="2986858"/>
            <a:ext cx="0" cy="2123440"/>
          </a:xfrm>
          <a:custGeom>
            <a:avLst/>
            <a:gdLst/>
            <a:ahLst/>
            <a:cxnLst/>
            <a:rect l="l" t="t" r="r" b="b"/>
            <a:pathLst>
              <a:path h="2123440">
                <a:moveTo>
                  <a:pt x="0" y="0"/>
                </a:moveTo>
                <a:lnTo>
                  <a:pt x="0" y="2123081"/>
                </a:lnTo>
              </a:path>
            </a:pathLst>
          </a:custGeom>
          <a:ln w="7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195160" y="2986858"/>
            <a:ext cx="0" cy="2123440"/>
          </a:xfrm>
          <a:custGeom>
            <a:avLst/>
            <a:gdLst/>
            <a:ahLst/>
            <a:cxnLst/>
            <a:rect l="l" t="t" r="r" b="b"/>
            <a:pathLst>
              <a:path h="2123440">
                <a:moveTo>
                  <a:pt x="0" y="0"/>
                </a:moveTo>
                <a:lnTo>
                  <a:pt x="0" y="2123081"/>
                </a:lnTo>
              </a:path>
            </a:pathLst>
          </a:custGeom>
          <a:ln w="7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76132" y="3411835"/>
            <a:ext cx="2543810" cy="0"/>
          </a:xfrm>
          <a:custGeom>
            <a:avLst/>
            <a:gdLst/>
            <a:ahLst/>
            <a:cxnLst/>
            <a:rect l="l" t="t" r="r" b="b"/>
            <a:pathLst>
              <a:path w="2543810">
                <a:moveTo>
                  <a:pt x="0" y="0"/>
                </a:moveTo>
                <a:lnTo>
                  <a:pt x="2543414" y="0"/>
                </a:lnTo>
              </a:path>
            </a:pathLst>
          </a:custGeom>
          <a:ln w="7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076132" y="3836056"/>
            <a:ext cx="2543810" cy="0"/>
          </a:xfrm>
          <a:custGeom>
            <a:avLst/>
            <a:gdLst/>
            <a:ahLst/>
            <a:cxnLst/>
            <a:rect l="l" t="t" r="r" b="b"/>
            <a:pathLst>
              <a:path w="2543810">
                <a:moveTo>
                  <a:pt x="0" y="0"/>
                </a:moveTo>
                <a:lnTo>
                  <a:pt x="2543414" y="0"/>
                </a:lnTo>
              </a:path>
            </a:pathLst>
          </a:custGeom>
          <a:ln w="7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076132" y="4260858"/>
            <a:ext cx="2543810" cy="0"/>
          </a:xfrm>
          <a:custGeom>
            <a:avLst/>
            <a:gdLst/>
            <a:ahLst/>
            <a:cxnLst/>
            <a:rect l="l" t="t" r="r" b="b"/>
            <a:pathLst>
              <a:path w="2543810">
                <a:moveTo>
                  <a:pt x="0" y="0"/>
                </a:moveTo>
                <a:lnTo>
                  <a:pt x="2543414" y="0"/>
                </a:lnTo>
              </a:path>
            </a:pathLst>
          </a:custGeom>
          <a:ln w="7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76132" y="4685695"/>
            <a:ext cx="2543810" cy="0"/>
          </a:xfrm>
          <a:custGeom>
            <a:avLst/>
            <a:gdLst/>
            <a:ahLst/>
            <a:cxnLst/>
            <a:rect l="l" t="t" r="r" b="b"/>
            <a:pathLst>
              <a:path w="2543810">
                <a:moveTo>
                  <a:pt x="0" y="0"/>
                </a:moveTo>
                <a:lnTo>
                  <a:pt x="2543414" y="0"/>
                </a:lnTo>
              </a:path>
            </a:pathLst>
          </a:custGeom>
          <a:ln w="7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076132" y="5109940"/>
            <a:ext cx="2543810" cy="0"/>
          </a:xfrm>
          <a:custGeom>
            <a:avLst/>
            <a:gdLst/>
            <a:ahLst/>
            <a:cxnLst/>
            <a:rect l="l" t="t" r="r" b="b"/>
            <a:pathLst>
              <a:path w="2543810">
                <a:moveTo>
                  <a:pt x="0" y="0"/>
                </a:moveTo>
                <a:lnTo>
                  <a:pt x="2543414" y="0"/>
                </a:lnTo>
              </a:path>
            </a:pathLst>
          </a:custGeom>
          <a:ln w="7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941852" y="3153093"/>
            <a:ext cx="91934" cy="9186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671365" y="3577896"/>
            <a:ext cx="91353" cy="91925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516303" y="3577896"/>
            <a:ext cx="91934" cy="91925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524033" y="3999852"/>
            <a:ext cx="91934" cy="91925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371993" y="3999852"/>
            <a:ext cx="91876" cy="91925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363681" y="4427094"/>
            <a:ext cx="91876" cy="91925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100343" y="4427094"/>
            <a:ext cx="91934" cy="91925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241811" y="4848928"/>
            <a:ext cx="91899" cy="91895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939992" y="4848928"/>
            <a:ext cx="91876" cy="91895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76132" y="2986858"/>
            <a:ext cx="2543810" cy="0"/>
          </a:xfrm>
          <a:custGeom>
            <a:avLst/>
            <a:gdLst/>
            <a:ahLst/>
            <a:cxnLst/>
            <a:rect l="l" t="t" r="r" b="b"/>
            <a:pathLst>
              <a:path w="2543810">
                <a:moveTo>
                  <a:pt x="0" y="0"/>
                </a:moveTo>
                <a:lnTo>
                  <a:pt x="2543414" y="0"/>
                </a:lnTo>
              </a:path>
            </a:pathLst>
          </a:custGeom>
          <a:ln w="7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076132" y="2986858"/>
            <a:ext cx="0" cy="2123440"/>
          </a:xfrm>
          <a:custGeom>
            <a:avLst/>
            <a:gdLst/>
            <a:ahLst/>
            <a:cxnLst/>
            <a:rect l="l" t="t" r="r" b="b"/>
            <a:pathLst>
              <a:path h="2123440">
                <a:moveTo>
                  <a:pt x="0" y="0"/>
                </a:moveTo>
                <a:lnTo>
                  <a:pt x="0" y="2123081"/>
                </a:lnTo>
              </a:path>
            </a:pathLst>
          </a:custGeom>
          <a:ln w="7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535940" y="1892401"/>
            <a:ext cx="915669" cy="108521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950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Cambria Math"/>
                <a:cs typeface="Cambria Math"/>
              </a:rPr>
              <a:t>𝐹 𝒊,</a:t>
            </a:r>
            <a:r>
              <a:rPr sz="2000" spc="-1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𝒋</a:t>
            </a:r>
            <a:endParaRPr sz="2000">
              <a:latin typeface="Cambria Math"/>
              <a:cs typeface="Cambria Math"/>
            </a:endParaRPr>
          </a:p>
          <a:p>
            <a:pPr marL="285115" indent="-273050">
              <a:lnSpc>
                <a:spcPct val="100000"/>
              </a:lnSpc>
              <a:spcBef>
                <a:spcPts val="855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Cambria Math"/>
                <a:cs typeface="Cambria Math"/>
              </a:rPr>
              <a:t>𝐹 𝟎,</a:t>
            </a:r>
            <a:r>
              <a:rPr sz="2000" spc="-17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𝒋</a:t>
            </a:r>
            <a:endParaRPr sz="2000">
              <a:latin typeface="Cambria Math"/>
              <a:cs typeface="Cambria Math"/>
            </a:endParaRPr>
          </a:p>
          <a:p>
            <a:pPr marR="120650" algn="r">
              <a:lnSpc>
                <a:spcPct val="100000"/>
              </a:lnSpc>
              <a:spcBef>
                <a:spcPts val="515"/>
              </a:spcBef>
            </a:pPr>
            <a:r>
              <a:rPr sz="1100" spc="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492758" y="1892401"/>
            <a:ext cx="6686550" cy="108521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0"/>
              </a:spcBef>
              <a:tabLst>
                <a:tab pos="3441065" algn="l"/>
              </a:tabLst>
            </a:pPr>
            <a:r>
              <a:rPr sz="2000" dirty="0">
                <a:latin typeface="Cambria Math"/>
                <a:cs typeface="Cambria Math"/>
              </a:rPr>
              <a:t>= </a:t>
            </a:r>
            <a:r>
              <a:rPr sz="2000" spc="-5" dirty="0">
                <a:latin typeface="Cambria Math"/>
                <a:cs typeface="Cambria Math"/>
              </a:rPr>
              <a:t>𝒎𝒂𝒙 </a:t>
            </a:r>
            <a:r>
              <a:rPr sz="2000" dirty="0">
                <a:latin typeface="Cambria Math"/>
                <a:cs typeface="Cambria Math"/>
              </a:rPr>
              <a:t>𝑭  𝒊 − 𝟏, 𝒋  , 𝑭  </a:t>
            </a:r>
            <a:r>
              <a:rPr sz="2000" spc="-10" dirty="0">
                <a:latin typeface="Cambria Math"/>
                <a:cs typeface="Cambria Math"/>
              </a:rPr>
              <a:t>𝒊, </a:t>
            </a:r>
            <a:r>
              <a:rPr sz="2000" dirty="0">
                <a:latin typeface="Cambria Math"/>
                <a:cs typeface="Cambria Math"/>
              </a:rPr>
              <a:t>𝒋</a:t>
            </a:r>
            <a:r>
              <a:rPr sz="2000" spc="-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𝟏	+ </a:t>
            </a:r>
            <a:r>
              <a:rPr sz="2000" spc="15" dirty="0">
                <a:latin typeface="Cambria Math"/>
                <a:cs typeface="Cambria Math"/>
              </a:rPr>
              <a:t>𝒄</a:t>
            </a:r>
            <a:r>
              <a:rPr sz="2175" spc="22" baseline="-15325" dirty="0">
                <a:latin typeface="Cambria Math"/>
                <a:cs typeface="Cambria Math"/>
              </a:rPr>
              <a:t>𝒊,𝒋</a:t>
            </a:r>
            <a:r>
              <a:rPr sz="2000" spc="15" dirty="0">
                <a:latin typeface="宋体"/>
                <a:cs typeface="宋体"/>
              </a:rPr>
              <a:t>， </a:t>
            </a:r>
            <a:r>
              <a:rPr sz="2000" dirty="0">
                <a:latin typeface="Cambria Math"/>
                <a:cs typeface="Cambria Math"/>
              </a:rPr>
              <a:t>𝟏 ≤ 𝒊 ≤ </a:t>
            </a:r>
            <a:r>
              <a:rPr sz="2000" spc="-5" dirty="0">
                <a:latin typeface="Cambria Math"/>
                <a:cs typeface="Cambria Math"/>
              </a:rPr>
              <a:t>n, </a:t>
            </a:r>
            <a:r>
              <a:rPr sz="2000" dirty="0">
                <a:latin typeface="Cambria Math"/>
                <a:cs typeface="Cambria Math"/>
              </a:rPr>
              <a:t>𝟏 ≤ j ≤</a:t>
            </a:r>
            <a:r>
              <a:rPr sz="2000" spc="27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m,</a:t>
            </a:r>
            <a:endParaRPr sz="2000">
              <a:latin typeface="Cambria Math"/>
              <a:cs typeface="Cambria Math"/>
            </a:endParaRPr>
          </a:p>
          <a:p>
            <a:pPr marL="121285">
              <a:lnSpc>
                <a:spcPct val="100000"/>
              </a:lnSpc>
              <a:spcBef>
                <a:spcPts val="855"/>
              </a:spcBef>
              <a:tabLst>
                <a:tab pos="2777490" algn="l"/>
              </a:tabLst>
            </a:pPr>
            <a:r>
              <a:rPr sz="2000" dirty="0">
                <a:latin typeface="Cambria Math"/>
                <a:cs typeface="Cambria Math"/>
              </a:rPr>
              <a:t>= 𝟎</a:t>
            </a:r>
            <a:r>
              <a:rPr sz="2000" dirty="0">
                <a:latin typeface="宋体"/>
                <a:cs typeface="宋体"/>
              </a:rPr>
              <a:t>，</a:t>
            </a:r>
            <a:r>
              <a:rPr sz="2000" dirty="0">
                <a:latin typeface="Cambria Math"/>
                <a:cs typeface="Cambria Math"/>
              </a:rPr>
              <a:t>𝟏 ≤ j ≤ m; 𝑭 </a:t>
            </a:r>
            <a:r>
              <a:rPr sz="2000" spc="4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𝒊,</a:t>
            </a:r>
            <a:r>
              <a:rPr sz="2000" spc="-1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𝟎	= 𝟎</a:t>
            </a:r>
            <a:r>
              <a:rPr sz="2000" dirty="0">
                <a:latin typeface="宋体"/>
                <a:cs typeface="宋体"/>
              </a:rPr>
              <a:t>，</a:t>
            </a:r>
            <a:r>
              <a:rPr sz="2000" dirty="0">
                <a:latin typeface="Cambria Math"/>
                <a:cs typeface="Cambria Math"/>
              </a:rPr>
              <a:t>𝟏 ≤ 𝒊 ≤</a:t>
            </a:r>
            <a:r>
              <a:rPr sz="2000" spc="10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n;</a:t>
            </a:r>
            <a:endParaRPr sz="2000">
              <a:latin typeface="Cambria Math"/>
              <a:cs typeface="Cambria Math"/>
            </a:endParaRPr>
          </a:p>
          <a:p>
            <a:pPr marL="183515">
              <a:lnSpc>
                <a:spcPct val="100000"/>
              </a:lnSpc>
              <a:spcBef>
                <a:spcPts val="515"/>
              </a:spcBef>
              <a:tabLst>
                <a:tab pos="620395" algn="l"/>
                <a:tab pos="1030605" algn="l"/>
                <a:tab pos="1454785" algn="l"/>
                <a:tab pos="1878964" algn="l"/>
              </a:tabLst>
            </a:pPr>
            <a:r>
              <a:rPr sz="1100" spc="5" dirty="0">
                <a:latin typeface="Times New Roman"/>
                <a:cs typeface="Times New Roman"/>
              </a:rPr>
              <a:t>2	3	4	5	6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961491" y="3074485"/>
            <a:ext cx="96520" cy="18935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100" spc="5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5" dirty="0"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5" dirty="0">
                <a:latin typeface="Times New Roman"/>
                <a:cs typeface="Times New Roman"/>
              </a:rPr>
              <a:t>4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5" dirty="0"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109" name="object 109"/>
          <p:cNvGraphicFramePr>
            <a:graphicFrameLocks noGrp="1"/>
          </p:cNvGraphicFramePr>
          <p:nvPr/>
        </p:nvGraphicFramePr>
        <p:xfrm>
          <a:off x="4133596" y="2918586"/>
          <a:ext cx="2520311" cy="2182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37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7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377190"/>
            <a:ext cx="4528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8.</a:t>
            </a:r>
            <a:r>
              <a:rPr spc="-20" dirty="0">
                <a:latin typeface="Arial"/>
                <a:cs typeface="Arial"/>
              </a:rPr>
              <a:t>1</a:t>
            </a:r>
            <a:r>
              <a:rPr dirty="0"/>
              <a:t>三个基本例子</a:t>
            </a:r>
          </a:p>
        </p:txBody>
      </p:sp>
      <p:sp>
        <p:nvSpPr>
          <p:cNvPr id="3" name="object 3"/>
          <p:cNvSpPr/>
          <p:nvPr/>
        </p:nvSpPr>
        <p:spPr>
          <a:xfrm>
            <a:off x="457962" y="1270253"/>
            <a:ext cx="8229600" cy="5328285"/>
          </a:xfrm>
          <a:custGeom>
            <a:avLst/>
            <a:gdLst/>
            <a:ahLst/>
            <a:cxnLst/>
            <a:rect l="l" t="t" r="r" b="b"/>
            <a:pathLst>
              <a:path w="8229600" h="5328284">
                <a:moveTo>
                  <a:pt x="0" y="5327904"/>
                </a:moveTo>
                <a:lnTo>
                  <a:pt x="8229600" y="5327904"/>
                </a:lnTo>
                <a:lnTo>
                  <a:pt x="8229600" y="0"/>
                </a:lnTo>
                <a:lnTo>
                  <a:pt x="0" y="0"/>
                </a:lnTo>
                <a:lnTo>
                  <a:pt x="0" y="53279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962" y="1270253"/>
            <a:ext cx="8229600" cy="5328285"/>
          </a:xfrm>
          <a:custGeom>
            <a:avLst/>
            <a:gdLst/>
            <a:ahLst/>
            <a:cxnLst/>
            <a:rect l="l" t="t" r="r" b="b"/>
            <a:pathLst>
              <a:path w="8229600" h="5328284">
                <a:moveTo>
                  <a:pt x="0" y="5327904"/>
                </a:moveTo>
                <a:lnTo>
                  <a:pt x="8229600" y="5327904"/>
                </a:lnTo>
                <a:lnTo>
                  <a:pt x="8229600" y="0"/>
                </a:lnTo>
                <a:lnTo>
                  <a:pt x="0" y="0"/>
                </a:lnTo>
                <a:lnTo>
                  <a:pt x="0" y="5327904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370838"/>
            <a:ext cx="391350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4607A"/>
                </a:solidFill>
                <a:latin typeface="微软雅黑"/>
                <a:cs typeface="微软雅黑"/>
              </a:rPr>
              <a:t>例</a:t>
            </a:r>
            <a:r>
              <a:rPr sz="3200" b="1" spc="-5" dirty="0">
                <a:solidFill>
                  <a:srgbClr val="04607A"/>
                </a:solidFill>
                <a:latin typeface="Arial"/>
                <a:cs typeface="Arial"/>
              </a:rPr>
              <a:t>3</a:t>
            </a:r>
            <a:r>
              <a:rPr sz="3200" b="1" spc="-5" dirty="0">
                <a:solidFill>
                  <a:srgbClr val="04607A"/>
                </a:solidFill>
                <a:latin typeface="微软雅黑"/>
                <a:cs typeface="微软雅黑"/>
              </a:rPr>
              <a:t>，</a:t>
            </a:r>
            <a:r>
              <a:rPr sz="3200" b="1" dirty="0">
                <a:solidFill>
                  <a:srgbClr val="04607A"/>
                </a:solidFill>
                <a:latin typeface="微软雅黑"/>
                <a:cs typeface="微软雅黑"/>
              </a:rPr>
              <a:t>硬币收集问题：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9955" y="1988807"/>
            <a:ext cx="419849" cy="476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3900" y="2042160"/>
            <a:ext cx="358902" cy="3314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6696" y="2063483"/>
            <a:ext cx="488429" cy="270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9916" y="2076704"/>
            <a:ext cx="454659" cy="236220"/>
          </a:xfrm>
          <a:custGeom>
            <a:avLst/>
            <a:gdLst/>
            <a:ahLst/>
            <a:cxnLst/>
            <a:rect l="l" t="t" r="r" b="b"/>
            <a:pathLst>
              <a:path w="454659" h="236219">
                <a:moveTo>
                  <a:pt x="378955" y="0"/>
                </a:moveTo>
                <a:lnTo>
                  <a:pt x="375526" y="9651"/>
                </a:lnTo>
                <a:lnTo>
                  <a:pt x="389166" y="15557"/>
                </a:lnTo>
                <a:lnTo>
                  <a:pt x="400926" y="23749"/>
                </a:lnTo>
                <a:lnTo>
                  <a:pt x="424780" y="61723"/>
                </a:lnTo>
                <a:lnTo>
                  <a:pt x="432549" y="116712"/>
                </a:lnTo>
                <a:lnTo>
                  <a:pt x="431688" y="137497"/>
                </a:lnTo>
                <a:lnTo>
                  <a:pt x="418579" y="188468"/>
                </a:lnTo>
                <a:lnTo>
                  <a:pt x="389361" y="220257"/>
                </a:lnTo>
                <a:lnTo>
                  <a:pt x="375907" y="226187"/>
                </a:lnTo>
                <a:lnTo>
                  <a:pt x="378955" y="235838"/>
                </a:lnTo>
                <a:lnTo>
                  <a:pt x="423943" y="208996"/>
                </a:lnTo>
                <a:lnTo>
                  <a:pt x="449281" y="159607"/>
                </a:lnTo>
                <a:lnTo>
                  <a:pt x="454139" y="117983"/>
                </a:lnTo>
                <a:lnTo>
                  <a:pt x="452922" y="96337"/>
                </a:lnTo>
                <a:lnTo>
                  <a:pt x="443155" y="58046"/>
                </a:lnTo>
                <a:lnTo>
                  <a:pt x="410959" y="15176"/>
                </a:lnTo>
                <a:lnTo>
                  <a:pt x="396005" y="6219"/>
                </a:lnTo>
                <a:lnTo>
                  <a:pt x="378955" y="0"/>
                </a:lnTo>
                <a:close/>
              </a:path>
              <a:path w="454659" h="236219">
                <a:moveTo>
                  <a:pt x="75184" y="0"/>
                </a:moveTo>
                <a:lnTo>
                  <a:pt x="30233" y="26896"/>
                </a:lnTo>
                <a:lnTo>
                  <a:pt x="4865" y="76358"/>
                </a:lnTo>
                <a:lnTo>
                  <a:pt x="0" y="117983"/>
                </a:lnTo>
                <a:lnTo>
                  <a:pt x="1212" y="139628"/>
                </a:lnTo>
                <a:lnTo>
                  <a:pt x="10908" y="177919"/>
                </a:lnTo>
                <a:lnTo>
                  <a:pt x="43030" y="220678"/>
                </a:lnTo>
                <a:lnTo>
                  <a:pt x="75184" y="235838"/>
                </a:lnTo>
                <a:lnTo>
                  <a:pt x="78168" y="226187"/>
                </a:lnTo>
                <a:lnTo>
                  <a:pt x="64735" y="220257"/>
                </a:lnTo>
                <a:lnTo>
                  <a:pt x="53144" y="211994"/>
                </a:lnTo>
                <a:lnTo>
                  <a:pt x="29366" y="173398"/>
                </a:lnTo>
                <a:lnTo>
                  <a:pt x="21501" y="116712"/>
                </a:lnTo>
                <a:lnTo>
                  <a:pt x="22375" y="96621"/>
                </a:lnTo>
                <a:lnTo>
                  <a:pt x="35483" y="46990"/>
                </a:lnTo>
                <a:lnTo>
                  <a:pt x="64949" y="15557"/>
                </a:lnTo>
                <a:lnTo>
                  <a:pt x="78549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3647" y="2039124"/>
            <a:ext cx="302526" cy="3375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3000" y="2209800"/>
            <a:ext cx="148590" cy="1440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55191" y="2025395"/>
            <a:ext cx="360413" cy="432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88947" y="2118347"/>
            <a:ext cx="332981" cy="2248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40407" y="2097011"/>
            <a:ext cx="700278" cy="2568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54579" y="2063495"/>
            <a:ext cx="2532125" cy="2720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67914" y="2076195"/>
            <a:ext cx="2496820" cy="237490"/>
          </a:xfrm>
          <a:custGeom>
            <a:avLst/>
            <a:gdLst/>
            <a:ahLst/>
            <a:cxnLst/>
            <a:rect l="l" t="t" r="r" b="b"/>
            <a:pathLst>
              <a:path w="2496820" h="237489">
                <a:moveTo>
                  <a:pt x="2420493" y="0"/>
                </a:moveTo>
                <a:lnTo>
                  <a:pt x="2417318" y="0"/>
                </a:lnTo>
                <a:lnTo>
                  <a:pt x="2417318" y="9525"/>
                </a:lnTo>
                <a:lnTo>
                  <a:pt x="2419096" y="9525"/>
                </a:lnTo>
                <a:lnTo>
                  <a:pt x="2427646" y="10100"/>
                </a:lnTo>
                <a:lnTo>
                  <a:pt x="2456936" y="39836"/>
                </a:lnTo>
                <a:lnTo>
                  <a:pt x="2457577" y="49911"/>
                </a:lnTo>
                <a:lnTo>
                  <a:pt x="2457577" y="55625"/>
                </a:lnTo>
                <a:lnTo>
                  <a:pt x="2456688" y="62864"/>
                </a:lnTo>
                <a:lnTo>
                  <a:pt x="2453386" y="79882"/>
                </a:lnTo>
                <a:lnTo>
                  <a:pt x="2452624" y="85978"/>
                </a:lnTo>
                <a:lnTo>
                  <a:pt x="2452624" y="96646"/>
                </a:lnTo>
                <a:lnTo>
                  <a:pt x="2454656" y="102488"/>
                </a:lnTo>
                <a:lnTo>
                  <a:pt x="2458847" y="106933"/>
                </a:lnTo>
                <a:lnTo>
                  <a:pt x="2462911" y="111505"/>
                </a:lnTo>
                <a:lnTo>
                  <a:pt x="2467864" y="114807"/>
                </a:lnTo>
                <a:lnTo>
                  <a:pt x="2473579" y="116966"/>
                </a:lnTo>
                <a:lnTo>
                  <a:pt x="2473579" y="119252"/>
                </a:lnTo>
                <a:lnTo>
                  <a:pt x="2467864" y="121412"/>
                </a:lnTo>
                <a:lnTo>
                  <a:pt x="2462911" y="124713"/>
                </a:lnTo>
                <a:lnTo>
                  <a:pt x="2458847" y="129286"/>
                </a:lnTo>
                <a:lnTo>
                  <a:pt x="2454656" y="133730"/>
                </a:lnTo>
                <a:lnTo>
                  <a:pt x="2452624" y="139573"/>
                </a:lnTo>
                <a:lnTo>
                  <a:pt x="2452624" y="150240"/>
                </a:lnTo>
                <a:lnTo>
                  <a:pt x="2453386" y="156337"/>
                </a:lnTo>
                <a:lnTo>
                  <a:pt x="2456688" y="173354"/>
                </a:lnTo>
                <a:lnTo>
                  <a:pt x="2457577" y="180466"/>
                </a:lnTo>
                <a:lnTo>
                  <a:pt x="2457577" y="186308"/>
                </a:lnTo>
                <a:lnTo>
                  <a:pt x="2456936" y="196736"/>
                </a:lnTo>
                <a:lnTo>
                  <a:pt x="2427646" y="226990"/>
                </a:lnTo>
                <a:lnTo>
                  <a:pt x="2419096" y="227583"/>
                </a:lnTo>
                <a:lnTo>
                  <a:pt x="2417318" y="227583"/>
                </a:lnTo>
                <a:lnTo>
                  <a:pt x="2417318" y="236981"/>
                </a:lnTo>
                <a:lnTo>
                  <a:pt x="2420493" y="236981"/>
                </a:lnTo>
                <a:lnTo>
                  <a:pt x="2434159" y="236005"/>
                </a:lnTo>
                <a:lnTo>
                  <a:pt x="2470515" y="216386"/>
                </a:lnTo>
                <a:lnTo>
                  <a:pt x="2478659" y="184150"/>
                </a:lnTo>
                <a:lnTo>
                  <a:pt x="2478659" y="177164"/>
                </a:lnTo>
                <a:lnTo>
                  <a:pt x="2477643" y="169417"/>
                </a:lnTo>
                <a:lnTo>
                  <a:pt x="2475738" y="160654"/>
                </a:lnTo>
                <a:lnTo>
                  <a:pt x="2473833" y="151764"/>
                </a:lnTo>
                <a:lnTo>
                  <a:pt x="2472817" y="145923"/>
                </a:lnTo>
                <a:lnTo>
                  <a:pt x="2472817" y="137287"/>
                </a:lnTo>
                <a:lnTo>
                  <a:pt x="2474849" y="132587"/>
                </a:lnTo>
                <a:lnTo>
                  <a:pt x="2478786" y="129031"/>
                </a:lnTo>
                <a:lnTo>
                  <a:pt x="2482723" y="125349"/>
                </a:lnTo>
                <a:lnTo>
                  <a:pt x="2488565" y="123443"/>
                </a:lnTo>
                <a:lnTo>
                  <a:pt x="2496566" y="123189"/>
                </a:lnTo>
                <a:lnTo>
                  <a:pt x="2496566" y="113029"/>
                </a:lnTo>
                <a:lnTo>
                  <a:pt x="2488565" y="112775"/>
                </a:lnTo>
                <a:lnTo>
                  <a:pt x="2482723" y="110870"/>
                </a:lnTo>
                <a:lnTo>
                  <a:pt x="2478786" y="107187"/>
                </a:lnTo>
                <a:lnTo>
                  <a:pt x="2474849" y="103631"/>
                </a:lnTo>
                <a:lnTo>
                  <a:pt x="2472817" y="98932"/>
                </a:lnTo>
                <a:lnTo>
                  <a:pt x="2472817" y="90296"/>
                </a:lnTo>
                <a:lnTo>
                  <a:pt x="2473833" y="84327"/>
                </a:lnTo>
                <a:lnTo>
                  <a:pt x="2477643" y="66801"/>
                </a:lnTo>
                <a:lnTo>
                  <a:pt x="2478659" y="59054"/>
                </a:lnTo>
                <a:lnTo>
                  <a:pt x="2478659" y="52069"/>
                </a:lnTo>
                <a:lnTo>
                  <a:pt x="2477754" y="40001"/>
                </a:lnTo>
                <a:lnTo>
                  <a:pt x="2456015" y="7768"/>
                </a:lnTo>
                <a:lnTo>
                  <a:pt x="2434159" y="1049"/>
                </a:lnTo>
                <a:lnTo>
                  <a:pt x="2420493" y="0"/>
                </a:lnTo>
                <a:close/>
              </a:path>
              <a:path w="2496820" h="237489">
                <a:moveTo>
                  <a:pt x="79248" y="0"/>
                </a:moveTo>
                <a:lnTo>
                  <a:pt x="76073" y="0"/>
                </a:lnTo>
                <a:lnTo>
                  <a:pt x="62406" y="1049"/>
                </a:lnTo>
                <a:lnTo>
                  <a:pt x="26050" y="20653"/>
                </a:lnTo>
                <a:lnTo>
                  <a:pt x="17907" y="51942"/>
                </a:lnTo>
                <a:lnTo>
                  <a:pt x="17907" y="58927"/>
                </a:lnTo>
                <a:lnTo>
                  <a:pt x="18923" y="66675"/>
                </a:lnTo>
                <a:lnTo>
                  <a:pt x="22733" y="84200"/>
                </a:lnTo>
                <a:lnTo>
                  <a:pt x="23749" y="90169"/>
                </a:lnTo>
                <a:lnTo>
                  <a:pt x="23749" y="98805"/>
                </a:lnTo>
                <a:lnTo>
                  <a:pt x="21717" y="103504"/>
                </a:lnTo>
                <a:lnTo>
                  <a:pt x="17780" y="107061"/>
                </a:lnTo>
                <a:lnTo>
                  <a:pt x="13843" y="110743"/>
                </a:lnTo>
                <a:lnTo>
                  <a:pt x="8001" y="112649"/>
                </a:lnTo>
                <a:lnTo>
                  <a:pt x="0" y="112902"/>
                </a:lnTo>
                <a:lnTo>
                  <a:pt x="0" y="123062"/>
                </a:lnTo>
                <a:lnTo>
                  <a:pt x="8001" y="123316"/>
                </a:lnTo>
                <a:lnTo>
                  <a:pt x="13843" y="125221"/>
                </a:lnTo>
                <a:lnTo>
                  <a:pt x="17780" y="128904"/>
                </a:lnTo>
                <a:lnTo>
                  <a:pt x="21717" y="132461"/>
                </a:lnTo>
                <a:lnTo>
                  <a:pt x="23749" y="137159"/>
                </a:lnTo>
                <a:lnTo>
                  <a:pt x="23749" y="145795"/>
                </a:lnTo>
                <a:lnTo>
                  <a:pt x="22733" y="151637"/>
                </a:lnTo>
                <a:lnTo>
                  <a:pt x="20828" y="160527"/>
                </a:lnTo>
                <a:lnTo>
                  <a:pt x="18923" y="169290"/>
                </a:lnTo>
                <a:lnTo>
                  <a:pt x="17907" y="177037"/>
                </a:lnTo>
                <a:lnTo>
                  <a:pt x="17907" y="184023"/>
                </a:lnTo>
                <a:lnTo>
                  <a:pt x="18811" y="196518"/>
                </a:lnTo>
                <a:lnTo>
                  <a:pt x="40550" y="229338"/>
                </a:lnTo>
                <a:lnTo>
                  <a:pt x="76073" y="236981"/>
                </a:lnTo>
                <a:lnTo>
                  <a:pt x="79248" y="236981"/>
                </a:lnTo>
                <a:lnTo>
                  <a:pt x="79248" y="227583"/>
                </a:lnTo>
                <a:lnTo>
                  <a:pt x="77470" y="227583"/>
                </a:lnTo>
                <a:lnTo>
                  <a:pt x="68919" y="226990"/>
                </a:lnTo>
                <a:lnTo>
                  <a:pt x="39629" y="196683"/>
                </a:lnTo>
                <a:lnTo>
                  <a:pt x="38989" y="186181"/>
                </a:lnTo>
                <a:lnTo>
                  <a:pt x="38989" y="180466"/>
                </a:lnTo>
                <a:lnTo>
                  <a:pt x="39878" y="173227"/>
                </a:lnTo>
                <a:lnTo>
                  <a:pt x="43180" y="156209"/>
                </a:lnTo>
                <a:lnTo>
                  <a:pt x="43942" y="150113"/>
                </a:lnTo>
                <a:lnTo>
                  <a:pt x="43942" y="139445"/>
                </a:lnTo>
                <a:lnTo>
                  <a:pt x="41910" y="133603"/>
                </a:lnTo>
                <a:lnTo>
                  <a:pt x="37718" y="129158"/>
                </a:lnTo>
                <a:lnTo>
                  <a:pt x="33655" y="124587"/>
                </a:lnTo>
                <a:lnTo>
                  <a:pt x="28702" y="121284"/>
                </a:lnTo>
                <a:lnTo>
                  <a:pt x="22987" y="119125"/>
                </a:lnTo>
                <a:lnTo>
                  <a:pt x="22987" y="116839"/>
                </a:lnTo>
                <a:lnTo>
                  <a:pt x="28702" y="114680"/>
                </a:lnTo>
                <a:lnTo>
                  <a:pt x="33655" y="111378"/>
                </a:lnTo>
                <a:lnTo>
                  <a:pt x="37718" y="106806"/>
                </a:lnTo>
                <a:lnTo>
                  <a:pt x="41910" y="102362"/>
                </a:lnTo>
                <a:lnTo>
                  <a:pt x="43942" y="96519"/>
                </a:lnTo>
                <a:lnTo>
                  <a:pt x="43942" y="85851"/>
                </a:lnTo>
                <a:lnTo>
                  <a:pt x="43180" y="79755"/>
                </a:lnTo>
                <a:lnTo>
                  <a:pt x="39878" y="62737"/>
                </a:lnTo>
                <a:lnTo>
                  <a:pt x="38989" y="55499"/>
                </a:lnTo>
                <a:lnTo>
                  <a:pt x="38989" y="49783"/>
                </a:lnTo>
                <a:lnTo>
                  <a:pt x="39629" y="39782"/>
                </a:lnTo>
                <a:lnTo>
                  <a:pt x="68919" y="10100"/>
                </a:lnTo>
                <a:lnTo>
                  <a:pt x="77470" y="9525"/>
                </a:lnTo>
                <a:lnTo>
                  <a:pt x="79248" y="9525"/>
                </a:lnTo>
                <a:lnTo>
                  <a:pt x="79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57627" y="2042160"/>
            <a:ext cx="364985" cy="33147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25851" y="2063483"/>
            <a:ext cx="942594" cy="27052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39060" y="2076704"/>
            <a:ext cx="908685" cy="236220"/>
          </a:xfrm>
          <a:custGeom>
            <a:avLst/>
            <a:gdLst/>
            <a:ahLst/>
            <a:cxnLst/>
            <a:rect l="l" t="t" r="r" b="b"/>
            <a:pathLst>
              <a:path w="908685" h="236219">
                <a:moveTo>
                  <a:pt x="833119" y="0"/>
                </a:moveTo>
                <a:lnTo>
                  <a:pt x="829690" y="9651"/>
                </a:lnTo>
                <a:lnTo>
                  <a:pt x="843331" y="15557"/>
                </a:lnTo>
                <a:lnTo>
                  <a:pt x="855090" y="23749"/>
                </a:lnTo>
                <a:lnTo>
                  <a:pt x="878945" y="61723"/>
                </a:lnTo>
                <a:lnTo>
                  <a:pt x="886713" y="116712"/>
                </a:lnTo>
                <a:lnTo>
                  <a:pt x="885852" y="137497"/>
                </a:lnTo>
                <a:lnTo>
                  <a:pt x="872743" y="188468"/>
                </a:lnTo>
                <a:lnTo>
                  <a:pt x="843526" y="220257"/>
                </a:lnTo>
                <a:lnTo>
                  <a:pt x="830072" y="226187"/>
                </a:lnTo>
                <a:lnTo>
                  <a:pt x="833119" y="235838"/>
                </a:lnTo>
                <a:lnTo>
                  <a:pt x="878107" y="208996"/>
                </a:lnTo>
                <a:lnTo>
                  <a:pt x="903446" y="159607"/>
                </a:lnTo>
                <a:lnTo>
                  <a:pt x="908303" y="117983"/>
                </a:lnTo>
                <a:lnTo>
                  <a:pt x="907087" y="96337"/>
                </a:lnTo>
                <a:lnTo>
                  <a:pt x="897320" y="58046"/>
                </a:lnTo>
                <a:lnTo>
                  <a:pt x="865124" y="15176"/>
                </a:lnTo>
                <a:lnTo>
                  <a:pt x="850169" y="6219"/>
                </a:lnTo>
                <a:lnTo>
                  <a:pt x="833119" y="0"/>
                </a:lnTo>
                <a:close/>
              </a:path>
              <a:path w="908685" h="236219">
                <a:moveTo>
                  <a:pt x="75183" y="0"/>
                </a:moveTo>
                <a:lnTo>
                  <a:pt x="30214" y="26896"/>
                </a:lnTo>
                <a:lnTo>
                  <a:pt x="4857" y="76358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78"/>
                </a:lnTo>
                <a:lnTo>
                  <a:pt x="75183" y="235838"/>
                </a:lnTo>
                <a:lnTo>
                  <a:pt x="78231" y="226187"/>
                </a:lnTo>
                <a:lnTo>
                  <a:pt x="64775" y="220257"/>
                </a:lnTo>
                <a:lnTo>
                  <a:pt x="53165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90"/>
                </a:lnTo>
                <a:lnTo>
                  <a:pt x="64990" y="15557"/>
                </a:lnTo>
                <a:lnTo>
                  <a:pt x="78612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22804" y="2039124"/>
            <a:ext cx="300977" cy="33755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16351" y="2153411"/>
            <a:ext cx="305549" cy="17602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20567" y="2040648"/>
            <a:ext cx="357390" cy="33298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26307" y="2209800"/>
            <a:ext cx="148590" cy="1440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38500" y="2025395"/>
            <a:ext cx="360413" cy="432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25011" y="2209800"/>
            <a:ext cx="148589" cy="1440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66159" y="2042160"/>
            <a:ext cx="366534" cy="33147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35908" y="2063483"/>
            <a:ext cx="941069" cy="27052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49115" y="2076704"/>
            <a:ext cx="906780" cy="236220"/>
          </a:xfrm>
          <a:custGeom>
            <a:avLst/>
            <a:gdLst/>
            <a:ahLst/>
            <a:cxnLst/>
            <a:rect l="l" t="t" r="r" b="b"/>
            <a:pathLst>
              <a:path w="906779" h="236219">
                <a:moveTo>
                  <a:pt x="831596" y="0"/>
                </a:moveTo>
                <a:lnTo>
                  <a:pt x="828167" y="9651"/>
                </a:lnTo>
                <a:lnTo>
                  <a:pt x="841807" y="15557"/>
                </a:lnTo>
                <a:lnTo>
                  <a:pt x="853567" y="23749"/>
                </a:lnTo>
                <a:lnTo>
                  <a:pt x="877421" y="61723"/>
                </a:lnTo>
                <a:lnTo>
                  <a:pt x="885189" y="116712"/>
                </a:lnTo>
                <a:lnTo>
                  <a:pt x="884328" y="137497"/>
                </a:lnTo>
                <a:lnTo>
                  <a:pt x="871220" y="188468"/>
                </a:lnTo>
                <a:lnTo>
                  <a:pt x="842002" y="220257"/>
                </a:lnTo>
                <a:lnTo>
                  <a:pt x="828548" y="226187"/>
                </a:lnTo>
                <a:lnTo>
                  <a:pt x="831596" y="235838"/>
                </a:lnTo>
                <a:lnTo>
                  <a:pt x="876583" y="208996"/>
                </a:lnTo>
                <a:lnTo>
                  <a:pt x="901922" y="159607"/>
                </a:lnTo>
                <a:lnTo>
                  <a:pt x="906780" y="117983"/>
                </a:lnTo>
                <a:lnTo>
                  <a:pt x="905563" y="96337"/>
                </a:lnTo>
                <a:lnTo>
                  <a:pt x="895796" y="58046"/>
                </a:lnTo>
                <a:lnTo>
                  <a:pt x="863600" y="15176"/>
                </a:lnTo>
                <a:lnTo>
                  <a:pt x="848645" y="6219"/>
                </a:lnTo>
                <a:lnTo>
                  <a:pt x="831596" y="0"/>
                </a:lnTo>
                <a:close/>
              </a:path>
              <a:path w="906779" h="236219">
                <a:moveTo>
                  <a:pt x="75184" y="0"/>
                </a:moveTo>
                <a:lnTo>
                  <a:pt x="30214" y="26896"/>
                </a:lnTo>
                <a:lnTo>
                  <a:pt x="4857" y="76358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78"/>
                </a:lnTo>
                <a:lnTo>
                  <a:pt x="75184" y="235838"/>
                </a:lnTo>
                <a:lnTo>
                  <a:pt x="78232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392" y="173398"/>
                </a:lnTo>
                <a:lnTo>
                  <a:pt x="21462" y="116712"/>
                </a:lnTo>
                <a:lnTo>
                  <a:pt x="22344" y="96621"/>
                </a:lnTo>
                <a:lnTo>
                  <a:pt x="35560" y="46990"/>
                </a:lnTo>
                <a:lnTo>
                  <a:pt x="64992" y="15557"/>
                </a:lnTo>
                <a:lnTo>
                  <a:pt x="78612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32859" y="2039124"/>
            <a:ext cx="300977" cy="33755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80688" y="2209800"/>
            <a:ext cx="148589" cy="1440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92879" y="2025395"/>
            <a:ext cx="360413" cy="432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19955" y="2153411"/>
            <a:ext cx="305549" cy="17602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22647" y="2040648"/>
            <a:ext cx="357390" cy="33298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40223" y="2061984"/>
            <a:ext cx="384822" cy="31469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03876" y="2097011"/>
            <a:ext cx="288810" cy="25680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31891" y="2147316"/>
            <a:ext cx="230886" cy="25831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41620" y="2273838"/>
            <a:ext cx="118080" cy="11350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18759" y="2138172"/>
            <a:ext cx="273545" cy="32689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49823" y="2177770"/>
            <a:ext cx="358901" cy="15623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24144" y="2040648"/>
            <a:ext cx="357390" cy="33298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45123" y="2052827"/>
            <a:ext cx="396989" cy="3360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05728" y="2039124"/>
            <a:ext cx="302526" cy="3375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70320" y="2052827"/>
            <a:ext cx="396989" cy="3360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56831" y="2103132"/>
            <a:ext cx="296405" cy="24611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27519" y="2209800"/>
            <a:ext cx="148590" cy="1440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68668" y="2040648"/>
            <a:ext cx="357390" cy="33298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89647" y="2052827"/>
            <a:ext cx="396989" cy="3360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327392" y="2031492"/>
            <a:ext cx="323837" cy="42291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490459" y="2052827"/>
            <a:ext cx="396989" cy="3360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76971" y="2103132"/>
            <a:ext cx="366534" cy="24611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17764" y="2209800"/>
            <a:ext cx="148590" cy="1440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9955" y="2401811"/>
            <a:ext cx="419849" cy="47626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23900" y="2455164"/>
            <a:ext cx="358902" cy="33147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96696" y="2476487"/>
            <a:ext cx="546354" cy="27052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09916" y="2489707"/>
            <a:ext cx="512445" cy="236220"/>
          </a:xfrm>
          <a:custGeom>
            <a:avLst/>
            <a:gdLst/>
            <a:ahLst/>
            <a:cxnLst/>
            <a:rect l="l" t="t" r="r" b="b"/>
            <a:pathLst>
              <a:path w="512444" h="236219">
                <a:moveTo>
                  <a:pt x="436867" y="0"/>
                </a:moveTo>
                <a:lnTo>
                  <a:pt x="433438" y="9651"/>
                </a:lnTo>
                <a:lnTo>
                  <a:pt x="447078" y="15557"/>
                </a:lnTo>
                <a:lnTo>
                  <a:pt x="458838" y="23749"/>
                </a:lnTo>
                <a:lnTo>
                  <a:pt x="482692" y="61723"/>
                </a:lnTo>
                <a:lnTo>
                  <a:pt x="490461" y="116712"/>
                </a:lnTo>
                <a:lnTo>
                  <a:pt x="489600" y="137497"/>
                </a:lnTo>
                <a:lnTo>
                  <a:pt x="476491" y="188467"/>
                </a:lnTo>
                <a:lnTo>
                  <a:pt x="447273" y="220257"/>
                </a:lnTo>
                <a:lnTo>
                  <a:pt x="433819" y="226187"/>
                </a:lnTo>
                <a:lnTo>
                  <a:pt x="436867" y="235838"/>
                </a:lnTo>
                <a:lnTo>
                  <a:pt x="481855" y="208996"/>
                </a:lnTo>
                <a:lnTo>
                  <a:pt x="507193" y="159607"/>
                </a:lnTo>
                <a:lnTo>
                  <a:pt x="512051" y="117982"/>
                </a:lnTo>
                <a:lnTo>
                  <a:pt x="510834" y="96337"/>
                </a:lnTo>
                <a:lnTo>
                  <a:pt x="501067" y="58046"/>
                </a:lnTo>
                <a:lnTo>
                  <a:pt x="468871" y="15176"/>
                </a:lnTo>
                <a:lnTo>
                  <a:pt x="453917" y="6219"/>
                </a:lnTo>
                <a:lnTo>
                  <a:pt x="436867" y="0"/>
                </a:lnTo>
                <a:close/>
              </a:path>
              <a:path w="512444" h="236219">
                <a:moveTo>
                  <a:pt x="75184" y="0"/>
                </a:moveTo>
                <a:lnTo>
                  <a:pt x="30233" y="26896"/>
                </a:lnTo>
                <a:lnTo>
                  <a:pt x="4865" y="76358"/>
                </a:lnTo>
                <a:lnTo>
                  <a:pt x="0" y="117982"/>
                </a:lnTo>
                <a:lnTo>
                  <a:pt x="1212" y="139628"/>
                </a:lnTo>
                <a:lnTo>
                  <a:pt x="10908" y="177919"/>
                </a:lnTo>
                <a:lnTo>
                  <a:pt x="43030" y="220678"/>
                </a:lnTo>
                <a:lnTo>
                  <a:pt x="75184" y="235838"/>
                </a:lnTo>
                <a:lnTo>
                  <a:pt x="78168" y="226187"/>
                </a:lnTo>
                <a:lnTo>
                  <a:pt x="64735" y="220257"/>
                </a:lnTo>
                <a:lnTo>
                  <a:pt x="53144" y="211994"/>
                </a:lnTo>
                <a:lnTo>
                  <a:pt x="29366" y="173398"/>
                </a:lnTo>
                <a:lnTo>
                  <a:pt x="21501" y="116712"/>
                </a:lnTo>
                <a:lnTo>
                  <a:pt x="22375" y="96621"/>
                </a:lnTo>
                <a:lnTo>
                  <a:pt x="35483" y="46989"/>
                </a:lnTo>
                <a:lnTo>
                  <a:pt x="64949" y="15557"/>
                </a:lnTo>
                <a:lnTo>
                  <a:pt x="78549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93647" y="2453639"/>
            <a:ext cx="358902" cy="33604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00911" y="2622804"/>
            <a:ext cx="148590" cy="14401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13103" y="2438400"/>
            <a:ext cx="360413" cy="43205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46860" y="2531351"/>
            <a:ext cx="332981" cy="22480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75460" y="2453639"/>
            <a:ext cx="358901" cy="33604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79676" y="2590774"/>
            <a:ext cx="358901" cy="15623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183892" y="2453652"/>
            <a:ext cx="357390" cy="33298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404872" y="2465832"/>
            <a:ext cx="396989" cy="33604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42616" y="2444495"/>
            <a:ext cx="323837" cy="42291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05683" y="2465832"/>
            <a:ext cx="396989" cy="33604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092195" y="2516136"/>
            <a:ext cx="366534" cy="246113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91840" y="2517648"/>
            <a:ext cx="247662" cy="29032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87852" y="2455164"/>
            <a:ext cx="366534" cy="33147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57600" y="2476487"/>
            <a:ext cx="540258" cy="27052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70808" y="2489707"/>
            <a:ext cx="506095" cy="236220"/>
          </a:xfrm>
          <a:custGeom>
            <a:avLst/>
            <a:gdLst/>
            <a:ahLst/>
            <a:cxnLst/>
            <a:rect l="l" t="t" r="r" b="b"/>
            <a:pathLst>
              <a:path w="506095" h="236219">
                <a:moveTo>
                  <a:pt x="430783" y="0"/>
                </a:moveTo>
                <a:lnTo>
                  <a:pt x="427354" y="9651"/>
                </a:lnTo>
                <a:lnTo>
                  <a:pt x="440995" y="15557"/>
                </a:lnTo>
                <a:lnTo>
                  <a:pt x="452754" y="23749"/>
                </a:lnTo>
                <a:lnTo>
                  <a:pt x="476609" y="61723"/>
                </a:lnTo>
                <a:lnTo>
                  <a:pt x="484377" y="116712"/>
                </a:lnTo>
                <a:lnTo>
                  <a:pt x="483516" y="137497"/>
                </a:lnTo>
                <a:lnTo>
                  <a:pt x="470407" y="188467"/>
                </a:lnTo>
                <a:lnTo>
                  <a:pt x="441190" y="220257"/>
                </a:lnTo>
                <a:lnTo>
                  <a:pt x="427736" y="226187"/>
                </a:lnTo>
                <a:lnTo>
                  <a:pt x="430783" y="235838"/>
                </a:lnTo>
                <a:lnTo>
                  <a:pt x="475771" y="208996"/>
                </a:lnTo>
                <a:lnTo>
                  <a:pt x="501110" y="159607"/>
                </a:lnTo>
                <a:lnTo>
                  <a:pt x="505967" y="117982"/>
                </a:lnTo>
                <a:lnTo>
                  <a:pt x="504751" y="96337"/>
                </a:lnTo>
                <a:lnTo>
                  <a:pt x="494984" y="58046"/>
                </a:lnTo>
                <a:lnTo>
                  <a:pt x="462788" y="15176"/>
                </a:lnTo>
                <a:lnTo>
                  <a:pt x="447833" y="6219"/>
                </a:lnTo>
                <a:lnTo>
                  <a:pt x="430783" y="0"/>
                </a:lnTo>
                <a:close/>
              </a:path>
              <a:path w="506095" h="236219">
                <a:moveTo>
                  <a:pt x="75183" y="0"/>
                </a:moveTo>
                <a:lnTo>
                  <a:pt x="30214" y="26896"/>
                </a:lnTo>
                <a:lnTo>
                  <a:pt x="4857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78"/>
                </a:lnTo>
                <a:lnTo>
                  <a:pt x="75183" y="235838"/>
                </a:lnTo>
                <a:lnTo>
                  <a:pt x="78231" y="226187"/>
                </a:lnTo>
                <a:lnTo>
                  <a:pt x="64775" y="220257"/>
                </a:lnTo>
                <a:lnTo>
                  <a:pt x="53165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89"/>
                </a:lnTo>
                <a:lnTo>
                  <a:pt x="64990" y="15557"/>
                </a:lnTo>
                <a:lnTo>
                  <a:pt x="78612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54552" y="2452128"/>
            <a:ext cx="302526" cy="337553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03903" y="2622804"/>
            <a:ext cx="148589" cy="14401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842003" y="2453639"/>
            <a:ext cx="358901" cy="33604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203191" y="2531351"/>
            <a:ext cx="332981" cy="22480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431791" y="2453639"/>
            <a:ext cx="358901" cy="33604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636008" y="2590774"/>
            <a:ext cx="358901" cy="15623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40223" y="2453652"/>
            <a:ext cx="357390" cy="33298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61203" y="2465832"/>
            <a:ext cx="396989" cy="33604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321808" y="2452128"/>
            <a:ext cx="302526" cy="337553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486400" y="2465832"/>
            <a:ext cx="396989" cy="33604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772911" y="2516136"/>
            <a:ext cx="296405" cy="246113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902452" y="2517648"/>
            <a:ext cx="247662" cy="29032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535940" y="5138420"/>
            <a:ext cx="7501890" cy="113538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800" b="1" spc="-5" dirty="0">
                <a:solidFill>
                  <a:srgbClr val="04607A"/>
                </a:solidFill>
                <a:latin typeface="Arial"/>
                <a:cs typeface="Arial"/>
              </a:rPr>
              <a:t>F(3,2)=max(F(2,2),F(3,1)}+C[3,2]=1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800" b="1" spc="-5" dirty="0">
                <a:solidFill>
                  <a:srgbClr val="00AFEF"/>
                </a:solidFill>
                <a:latin typeface="微软雅黑"/>
                <a:cs typeface="微软雅黑"/>
              </a:rPr>
              <a:t>计算</a:t>
            </a:r>
            <a:r>
              <a:rPr sz="2800" b="1" spc="-10" dirty="0">
                <a:solidFill>
                  <a:srgbClr val="00AFEF"/>
                </a:solidFill>
                <a:latin typeface="微软雅黑"/>
                <a:cs typeface="微软雅黑"/>
              </a:rPr>
              <a:t>第</a:t>
            </a:r>
            <a:r>
              <a:rPr sz="2800" b="1" dirty="0">
                <a:solidFill>
                  <a:srgbClr val="00AFEF"/>
                </a:solidFill>
                <a:latin typeface="Arial"/>
                <a:cs typeface="Arial"/>
              </a:rPr>
              <a:t>3/4/5</a:t>
            </a:r>
            <a:r>
              <a:rPr sz="2800" b="1" spc="-5" dirty="0">
                <a:solidFill>
                  <a:srgbClr val="00AFEF"/>
                </a:solidFill>
                <a:latin typeface="微软雅黑"/>
                <a:cs typeface="微软雅黑"/>
              </a:rPr>
              <a:t>行</a:t>
            </a:r>
            <a:r>
              <a:rPr sz="2800" b="1" spc="35" dirty="0">
                <a:solidFill>
                  <a:srgbClr val="00AFEF"/>
                </a:solidFill>
                <a:latin typeface="微软雅黑"/>
                <a:cs typeface="微软雅黑"/>
              </a:rPr>
              <a:t> </a:t>
            </a:r>
            <a:r>
              <a:rPr sz="2800" b="1" spc="-5" dirty="0">
                <a:solidFill>
                  <a:srgbClr val="00AFEF"/>
                </a:solidFill>
                <a:latin typeface="Arial"/>
                <a:cs typeface="Arial"/>
              </a:rPr>
              <a:t>F(i,j)=max(F(i-1,j),F(i,j-1)}+C[i,j]</a:t>
            </a:r>
            <a:endParaRPr sz="28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619546" y="2986858"/>
            <a:ext cx="0" cy="2123440"/>
          </a:xfrm>
          <a:custGeom>
            <a:avLst/>
            <a:gdLst/>
            <a:ahLst/>
            <a:cxnLst/>
            <a:rect l="l" t="t" r="r" b="b"/>
            <a:pathLst>
              <a:path h="2123440">
                <a:moveTo>
                  <a:pt x="0" y="0"/>
                </a:moveTo>
                <a:lnTo>
                  <a:pt x="0" y="2123081"/>
                </a:lnTo>
              </a:path>
            </a:pathLst>
          </a:custGeom>
          <a:ln w="7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99821" y="2986858"/>
            <a:ext cx="0" cy="2123440"/>
          </a:xfrm>
          <a:custGeom>
            <a:avLst/>
            <a:gdLst/>
            <a:ahLst/>
            <a:cxnLst/>
            <a:rect l="l" t="t" r="r" b="b"/>
            <a:pathLst>
              <a:path h="2123440">
                <a:moveTo>
                  <a:pt x="0" y="0"/>
                </a:moveTo>
                <a:lnTo>
                  <a:pt x="0" y="2123081"/>
                </a:lnTo>
              </a:path>
            </a:pathLst>
          </a:custGeom>
          <a:ln w="7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923510" y="2986858"/>
            <a:ext cx="0" cy="2123440"/>
          </a:xfrm>
          <a:custGeom>
            <a:avLst/>
            <a:gdLst/>
            <a:ahLst/>
            <a:cxnLst/>
            <a:rect l="l" t="t" r="r" b="b"/>
            <a:pathLst>
              <a:path h="2123440">
                <a:moveTo>
                  <a:pt x="0" y="0"/>
                </a:moveTo>
                <a:lnTo>
                  <a:pt x="0" y="2123081"/>
                </a:lnTo>
              </a:path>
            </a:pathLst>
          </a:custGeom>
          <a:ln w="7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347781" y="2986858"/>
            <a:ext cx="0" cy="2123440"/>
          </a:xfrm>
          <a:custGeom>
            <a:avLst/>
            <a:gdLst/>
            <a:ahLst/>
            <a:cxnLst/>
            <a:rect l="l" t="t" r="r" b="b"/>
            <a:pathLst>
              <a:path h="2123440">
                <a:moveTo>
                  <a:pt x="0" y="0"/>
                </a:moveTo>
                <a:lnTo>
                  <a:pt x="0" y="2123081"/>
                </a:lnTo>
              </a:path>
            </a:pathLst>
          </a:custGeom>
          <a:ln w="7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771470" y="2986858"/>
            <a:ext cx="0" cy="2123440"/>
          </a:xfrm>
          <a:custGeom>
            <a:avLst/>
            <a:gdLst/>
            <a:ahLst/>
            <a:cxnLst/>
            <a:rect l="l" t="t" r="r" b="b"/>
            <a:pathLst>
              <a:path h="2123440">
                <a:moveTo>
                  <a:pt x="0" y="0"/>
                </a:moveTo>
                <a:lnTo>
                  <a:pt x="0" y="2123081"/>
                </a:lnTo>
              </a:path>
            </a:pathLst>
          </a:custGeom>
          <a:ln w="7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195160" y="2986858"/>
            <a:ext cx="0" cy="2123440"/>
          </a:xfrm>
          <a:custGeom>
            <a:avLst/>
            <a:gdLst/>
            <a:ahLst/>
            <a:cxnLst/>
            <a:rect l="l" t="t" r="r" b="b"/>
            <a:pathLst>
              <a:path h="2123440">
                <a:moveTo>
                  <a:pt x="0" y="0"/>
                </a:moveTo>
                <a:lnTo>
                  <a:pt x="0" y="2123081"/>
                </a:lnTo>
              </a:path>
            </a:pathLst>
          </a:custGeom>
          <a:ln w="7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76132" y="3411835"/>
            <a:ext cx="2543810" cy="0"/>
          </a:xfrm>
          <a:custGeom>
            <a:avLst/>
            <a:gdLst/>
            <a:ahLst/>
            <a:cxnLst/>
            <a:rect l="l" t="t" r="r" b="b"/>
            <a:pathLst>
              <a:path w="2543810">
                <a:moveTo>
                  <a:pt x="0" y="0"/>
                </a:moveTo>
                <a:lnTo>
                  <a:pt x="2543414" y="0"/>
                </a:lnTo>
              </a:path>
            </a:pathLst>
          </a:custGeom>
          <a:ln w="7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076132" y="3836056"/>
            <a:ext cx="2543810" cy="0"/>
          </a:xfrm>
          <a:custGeom>
            <a:avLst/>
            <a:gdLst/>
            <a:ahLst/>
            <a:cxnLst/>
            <a:rect l="l" t="t" r="r" b="b"/>
            <a:pathLst>
              <a:path w="2543810">
                <a:moveTo>
                  <a:pt x="0" y="0"/>
                </a:moveTo>
                <a:lnTo>
                  <a:pt x="2543414" y="0"/>
                </a:lnTo>
              </a:path>
            </a:pathLst>
          </a:custGeom>
          <a:ln w="7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076132" y="4260858"/>
            <a:ext cx="2543810" cy="0"/>
          </a:xfrm>
          <a:custGeom>
            <a:avLst/>
            <a:gdLst/>
            <a:ahLst/>
            <a:cxnLst/>
            <a:rect l="l" t="t" r="r" b="b"/>
            <a:pathLst>
              <a:path w="2543810">
                <a:moveTo>
                  <a:pt x="0" y="0"/>
                </a:moveTo>
                <a:lnTo>
                  <a:pt x="2543414" y="0"/>
                </a:lnTo>
              </a:path>
            </a:pathLst>
          </a:custGeom>
          <a:ln w="7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76132" y="4685695"/>
            <a:ext cx="2543810" cy="0"/>
          </a:xfrm>
          <a:custGeom>
            <a:avLst/>
            <a:gdLst/>
            <a:ahLst/>
            <a:cxnLst/>
            <a:rect l="l" t="t" r="r" b="b"/>
            <a:pathLst>
              <a:path w="2543810">
                <a:moveTo>
                  <a:pt x="0" y="0"/>
                </a:moveTo>
                <a:lnTo>
                  <a:pt x="2543414" y="0"/>
                </a:lnTo>
              </a:path>
            </a:pathLst>
          </a:custGeom>
          <a:ln w="7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076132" y="5109940"/>
            <a:ext cx="2543810" cy="0"/>
          </a:xfrm>
          <a:custGeom>
            <a:avLst/>
            <a:gdLst/>
            <a:ahLst/>
            <a:cxnLst/>
            <a:rect l="l" t="t" r="r" b="b"/>
            <a:pathLst>
              <a:path w="2543810">
                <a:moveTo>
                  <a:pt x="0" y="0"/>
                </a:moveTo>
                <a:lnTo>
                  <a:pt x="2543414" y="0"/>
                </a:lnTo>
              </a:path>
            </a:pathLst>
          </a:custGeom>
          <a:ln w="7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941852" y="3153093"/>
            <a:ext cx="91934" cy="9186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671365" y="3577896"/>
            <a:ext cx="91353" cy="91925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516303" y="3577896"/>
            <a:ext cx="91934" cy="91925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524033" y="3999852"/>
            <a:ext cx="91934" cy="91925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371993" y="3999852"/>
            <a:ext cx="91876" cy="91925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363681" y="4427094"/>
            <a:ext cx="91876" cy="91925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100343" y="4427094"/>
            <a:ext cx="91934" cy="91925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241811" y="4848928"/>
            <a:ext cx="91899" cy="91895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939992" y="4848928"/>
            <a:ext cx="91876" cy="91895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76132" y="2986858"/>
            <a:ext cx="2543810" cy="0"/>
          </a:xfrm>
          <a:custGeom>
            <a:avLst/>
            <a:gdLst/>
            <a:ahLst/>
            <a:cxnLst/>
            <a:rect l="l" t="t" r="r" b="b"/>
            <a:pathLst>
              <a:path w="2543810">
                <a:moveTo>
                  <a:pt x="0" y="0"/>
                </a:moveTo>
                <a:lnTo>
                  <a:pt x="2543414" y="0"/>
                </a:lnTo>
              </a:path>
            </a:pathLst>
          </a:custGeom>
          <a:ln w="7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076132" y="2986858"/>
            <a:ext cx="0" cy="2123440"/>
          </a:xfrm>
          <a:custGeom>
            <a:avLst/>
            <a:gdLst/>
            <a:ahLst/>
            <a:cxnLst/>
            <a:rect l="l" t="t" r="r" b="b"/>
            <a:pathLst>
              <a:path h="2123440">
                <a:moveTo>
                  <a:pt x="0" y="0"/>
                </a:moveTo>
                <a:lnTo>
                  <a:pt x="0" y="2123081"/>
                </a:lnTo>
              </a:path>
            </a:pathLst>
          </a:custGeom>
          <a:ln w="7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535940" y="1892401"/>
            <a:ext cx="915669" cy="108521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950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Cambria Math"/>
                <a:cs typeface="Cambria Math"/>
              </a:rPr>
              <a:t>𝐹 𝒊,</a:t>
            </a:r>
            <a:r>
              <a:rPr sz="2000" spc="-1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𝒋</a:t>
            </a:r>
            <a:endParaRPr sz="2000">
              <a:latin typeface="Cambria Math"/>
              <a:cs typeface="Cambria Math"/>
            </a:endParaRPr>
          </a:p>
          <a:p>
            <a:pPr marL="285115" indent="-273050">
              <a:lnSpc>
                <a:spcPct val="100000"/>
              </a:lnSpc>
              <a:spcBef>
                <a:spcPts val="855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Cambria Math"/>
                <a:cs typeface="Cambria Math"/>
              </a:rPr>
              <a:t>𝐹 𝟎,</a:t>
            </a:r>
            <a:r>
              <a:rPr sz="2000" spc="-17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𝒋</a:t>
            </a:r>
            <a:endParaRPr sz="2000">
              <a:latin typeface="Cambria Math"/>
              <a:cs typeface="Cambria Math"/>
            </a:endParaRPr>
          </a:p>
          <a:p>
            <a:pPr marR="120650" algn="r">
              <a:lnSpc>
                <a:spcPct val="100000"/>
              </a:lnSpc>
              <a:spcBef>
                <a:spcPts val="515"/>
              </a:spcBef>
            </a:pPr>
            <a:r>
              <a:rPr sz="1100" spc="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492758" y="1892401"/>
            <a:ext cx="6686550" cy="108521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0"/>
              </a:spcBef>
              <a:tabLst>
                <a:tab pos="3441065" algn="l"/>
              </a:tabLst>
            </a:pPr>
            <a:r>
              <a:rPr sz="2000" dirty="0">
                <a:latin typeface="Cambria Math"/>
                <a:cs typeface="Cambria Math"/>
              </a:rPr>
              <a:t>= </a:t>
            </a:r>
            <a:r>
              <a:rPr sz="2000" spc="-5" dirty="0">
                <a:latin typeface="Cambria Math"/>
                <a:cs typeface="Cambria Math"/>
              </a:rPr>
              <a:t>𝒎𝒂𝒙 </a:t>
            </a:r>
            <a:r>
              <a:rPr sz="2000" dirty="0">
                <a:latin typeface="Cambria Math"/>
                <a:cs typeface="Cambria Math"/>
              </a:rPr>
              <a:t>𝑭  𝒊 − 𝟏, 𝒋  , 𝑭  </a:t>
            </a:r>
            <a:r>
              <a:rPr sz="2000" spc="-10" dirty="0">
                <a:latin typeface="Cambria Math"/>
                <a:cs typeface="Cambria Math"/>
              </a:rPr>
              <a:t>𝒊, </a:t>
            </a:r>
            <a:r>
              <a:rPr sz="2000" dirty="0">
                <a:latin typeface="Cambria Math"/>
                <a:cs typeface="Cambria Math"/>
              </a:rPr>
              <a:t>𝒋</a:t>
            </a:r>
            <a:r>
              <a:rPr sz="2000" spc="-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𝟏	+ </a:t>
            </a:r>
            <a:r>
              <a:rPr sz="2000" spc="15" dirty="0">
                <a:latin typeface="Cambria Math"/>
                <a:cs typeface="Cambria Math"/>
              </a:rPr>
              <a:t>𝒄</a:t>
            </a:r>
            <a:r>
              <a:rPr sz="2175" spc="22" baseline="-15325" dirty="0">
                <a:latin typeface="Cambria Math"/>
                <a:cs typeface="Cambria Math"/>
              </a:rPr>
              <a:t>𝒊,𝒋</a:t>
            </a:r>
            <a:r>
              <a:rPr sz="2000" spc="15" dirty="0">
                <a:latin typeface="宋体"/>
                <a:cs typeface="宋体"/>
              </a:rPr>
              <a:t>， </a:t>
            </a:r>
            <a:r>
              <a:rPr sz="2000" dirty="0">
                <a:latin typeface="Cambria Math"/>
                <a:cs typeface="Cambria Math"/>
              </a:rPr>
              <a:t>𝟏 ≤ 𝒊 ≤ </a:t>
            </a:r>
            <a:r>
              <a:rPr sz="2000" spc="-5" dirty="0">
                <a:latin typeface="Cambria Math"/>
                <a:cs typeface="Cambria Math"/>
              </a:rPr>
              <a:t>n, </a:t>
            </a:r>
            <a:r>
              <a:rPr sz="2000" dirty="0">
                <a:latin typeface="Cambria Math"/>
                <a:cs typeface="Cambria Math"/>
              </a:rPr>
              <a:t>𝟏 ≤ j ≤</a:t>
            </a:r>
            <a:r>
              <a:rPr sz="2000" spc="27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m,</a:t>
            </a:r>
            <a:endParaRPr sz="2000">
              <a:latin typeface="Cambria Math"/>
              <a:cs typeface="Cambria Math"/>
            </a:endParaRPr>
          </a:p>
          <a:p>
            <a:pPr marL="121285">
              <a:lnSpc>
                <a:spcPct val="100000"/>
              </a:lnSpc>
              <a:spcBef>
                <a:spcPts val="855"/>
              </a:spcBef>
              <a:tabLst>
                <a:tab pos="2777490" algn="l"/>
              </a:tabLst>
            </a:pPr>
            <a:r>
              <a:rPr sz="2000" dirty="0">
                <a:latin typeface="Cambria Math"/>
                <a:cs typeface="Cambria Math"/>
              </a:rPr>
              <a:t>= 𝟎</a:t>
            </a:r>
            <a:r>
              <a:rPr sz="2000" dirty="0">
                <a:latin typeface="宋体"/>
                <a:cs typeface="宋体"/>
              </a:rPr>
              <a:t>，</a:t>
            </a:r>
            <a:r>
              <a:rPr sz="2000" dirty="0">
                <a:latin typeface="Cambria Math"/>
                <a:cs typeface="Cambria Math"/>
              </a:rPr>
              <a:t>𝟏 ≤ j ≤ m; 𝑭 </a:t>
            </a:r>
            <a:r>
              <a:rPr sz="2000" spc="4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𝒊,</a:t>
            </a:r>
            <a:r>
              <a:rPr sz="2000" spc="-1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𝟎	= 𝟎</a:t>
            </a:r>
            <a:r>
              <a:rPr sz="2000" dirty="0">
                <a:latin typeface="宋体"/>
                <a:cs typeface="宋体"/>
              </a:rPr>
              <a:t>，</a:t>
            </a:r>
            <a:r>
              <a:rPr sz="2000" dirty="0">
                <a:latin typeface="Cambria Math"/>
                <a:cs typeface="Cambria Math"/>
              </a:rPr>
              <a:t>𝟏 ≤ 𝒊 ≤</a:t>
            </a:r>
            <a:r>
              <a:rPr sz="2000" spc="10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n;</a:t>
            </a:r>
            <a:endParaRPr sz="2000">
              <a:latin typeface="Cambria Math"/>
              <a:cs typeface="Cambria Math"/>
            </a:endParaRPr>
          </a:p>
          <a:p>
            <a:pPr marL="183515">
              <a:lnSpc>
                <a:spcPct val="100000"/>
              </a:lnSpc>
              <a:spcBef>
                <a:spcPts val="515"/>
              </a:spcBef>
              <a:tabLst>
                <a:tab pos="620395" algn="l"/>
                <a:tab pos="1030605" algn="l"/>
                <a:tab pos="1454785" algn="l"/>
                <a:tab pos="1878964" algn="l"/>
              </a:tabLst>
            </a:pPr>
            <a:r>
              <a:rPr sz="1100" spc="5" dirty="0">
                <a:latin typeface="Times New Roman"/>
                <a:cs typeface="Times New Roman"/>
              </a:rPr>
              <a:t>2	3	4	5	6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961491" y="3074485"/>
            <a:ext cx="96520" cy="18935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100" spc="5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5" dirty="0"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5" dirty="0">
                <a:latin typeface="Times New Roman"/>
                <a:cs typeface="Times New Roman"/>
              </a:rPr>
              <a:t>4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5" dirty="0"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109" name="object 109"/>
          <p:cNvGraphicFramePr>
            <a:graphicFrameLocks noGrp="1"/>
          </p:cNvGraphicFramePr>
          <p:nvPr/>
        </p:nvGraphicFramePr>
        <p:xfrm>
          <a:off x="4133596" y="2918586"/>
          <a:ext cx="2520311" cy="2328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25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3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9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9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9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377190"/>
            <a:ext cx="4528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8.</a:t>
            </a:r>
            <a:r>
              <a:rPr spc="-20" dirty="0">
                <a:latin typeface="Arial"/>
                <a:cs typeface="Arial"/>
              </a:rPr>
              <a:t>1</a:t>
            </a:r>
            <a:r>
              <a:rPr dirty="0"/>
              <a:t>三个基本例子</a:t>
            </a:r>
          </a:p>
        </p:txBody>
      </p:sp>
      <p:sp>
        <p:nvSpPr>
          <p:cNvPr id="3" name="object 3"/>
          <p:cNvSpPr/>
          <p:nvPr/>
        </p:nvSpPr>
        <p:spPr>
          <a:xfrm>
            <a:off x="457962" y="1270253"/>
            <a:ext cx="8229600" cy="5328285"/>
          </a:xfrm>
          <a:custGeom>
            <a:avLst/>
            <a:gdLst/>
            <a:ahLst/>
            <a:cxnLst/>
            <a:rect l="l" t="t" r="r" b="b"/>
            <a:pathLst>
              <a:path w="8229600" h="5328284">
                <a:moveTo>
                  <a:pt x="0" y="5327904"/>
                </a:moveTo>
                <a:lnTo>
                  <a:pt x="8229600" y="5327904"/>
                </a:lnTo>
                <a:lnTo>
                  <a:pt x="8229600" y="0"/>
                </a:lnTo>
                <a:lnTo>
                  <a:pt x="0" y="0"/>
                </a:lnTo>
                <a:lnTo>
                  <a:pt x="0" y="53279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962" y="1270253"/>
            <a:ext cx="8229600" cy="5328285"/>
          </a:xfrm>
          <a:custGeom>
            <a:avLst/>
            <a:gdLst/>
            <a:ahLst/>
            <a:cxnLst/>
            <a:rect l="l" t="t" r="r" b="b"/>
            <a:pathLst>
              <a:path w="8229600" h="5328284">
                <a:moveTo>
                  <a:pt x="0" y="5327904"/>
                </a:moveTo>
                <a:lnTo>
                  <a:pt x="8229600" y="5327904"/>
                </a:lnTo>
                <a:lnTo>
                  <a:pt x="8229600" y="0"/>
                </a:lnTo>
                <a:lnTo>
                  <a:pt x="0" y="0"/>
                </a:lnTo>
                <a:lnTo>
                  <a:pt x="0" y="5327904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9955" y="1988807"/>
            <a:ext cx="419849" cy="476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3900" y="2042160"/>
            <a:ext cx="358902" cy="3314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6696" y="2063483"/>
            <a:ext cx="488429" cy="270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9916" y="2076704"/>
            <a:ext cx="454659" cy="236220"/>
          </a:xfrm>
          <a:custGeom>
            <a:avLst/>
            <a:gdLst/>
            <a:ahLst/>
            <a:cxnLst/>
            <a:rect l="l" t="t" r="r" b="b"/>
            <a:pathLst>
              <a:path w="454659" h="236219">
                <a:moveTo>
                  <a:pt x="378955" y="0"/>
                </a:moveTo>
                <a:lnTo>
                  <a:pt x="375526" y="9651"/>
                </a:lnTo>
                <a:lnTo>
                  <a:pt x="389166" y="15557"/>
                </a:lnTo>
                <a:lnTo>
                  <a:pt x="400926" y="23749"/>
                </a:lnTo>
                <a:lnTo>
                  <a:pt x="424780" y="61723"/>
                </a:lnTo>
                <a:lnTo>
                  <a:pt x="432549" y="116712"/>
                </a:lnTo>
                <a:lnTo>
                  <a:pt x="431688" y="137497"/>
                </a:lnTo>
                <a:lnTo>
                  <a:pt x="418579" y="188468"/>
                </a:lnTo>
                <a:lnTo>
                  <a:pt x="389361" y="220257"/>
                </a:lnTo>
                <a:lnTo>
                  <a:pt x="375907" y="226187"/>
                </a:lnTo>
                <a:lnTo>
                  <a:pt x="378955" y="235838"/>
                </a:lnTo>
                <a:lnTo>
                  <a:pt x="423943" y="208996"/>
                </a:lnTo>
                <a:lnTo>
                  <a:pt x="449281" y="159607"/>
                </a:lnTo>
                <a:lnTo>
                  <a:pt x="454139" y="117983"/>
                </a:lnTo>
                <a:lnTo>
                  <a:pt x="452922" y="96337"/>
                </a:lnTo>
                <a:lnTo>
                  <a:pt x="443155" y="58046"/>
                </a:lnTo>
                <a:lnTo>
                  <a:pt x="410959" y="15176"/>
                </a:lnTo>
                <a:lnTo>
                  <a:pt x="396005" y="6219"/>
                </a:lnTo>
                <a:lnTo>
                  <a:pt x="378955" y="0"/>
                </a:lnTo>
                <a:close/>
              </a:path>
              <a:path w="454659" h="236219">
                <a:moveTo>
                  <a:pt x="75184" y="0"/>
                </a:moveTo>
                <a:lnTo>
                  <a:pt x="30233" y="26896"/>
                </a:lnTo>
                <a:lnTo>
                  <a:pt x="4865" y="76358"/>
                </a:lnTo>
                <a:lnTo>
                  <a:pt x="0" y="117983"/>
                </a:lnTo>
                <a:lnTo>
                  <a:pt x="1212" y="139628"/>
                </a:lnTo>
                <a:lnTo>
                  <a:pt x="10908" y="177919"/>
                </a:lnTo>
                <a:lnTo>
                  <a:pt x="43030" y="220678"/>
                </a:lnTo>
                <a:lnTo>
                  <a:pt x="75184" y="235838"/>
                </a:lnTo>
                <a:lnTo>
                  <a:pt x="78168" y="226187"/>
                </a:lnTo>
                <a:lnTo>
                  <a:pt x="64735" y="220257"/>
                </a:lnTo>
                <a:lnTo>
                  <a:pt x="53144" y="211994"/>
                </a:lnTo>
                <a:lnTo>
                  <a:pt x="29366" y="173398"/>
                </a:lnTo>
                <a:lnTo>
                  <a:pt x="21501" y="116712"/>
                </a:lnTo>
                <a:lnTo>
                  <a:pt x="22375" y="96621"/>
                </a:lnTo>
                <a:lnTo>
                  <a:pt x="35483" y="46990"/>
                </a:lnTo>
                <a:lnTo>
                  <a:pt x="64949" y="15557"/>
                </a:lnTo>
                <a:lnTo>
                  <a:pt x="78549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3647" y="2039124"/>
            <a:ext cx="302526" cy="3375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3000" y="2209800"/>
            <a:ext cx="148590" cy="1440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5191" y="2025395"/>
            <a:ext cx="360413" cy="432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88947" y="2118347"/>
            <a:ext cx="332981" cy="2248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40407" y="2097011"/>
            <a:ext cx="700278" cy="2568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54579" y="2063495"/>
            <a:ext cx="2532125" cy="2720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67914" y="2076195"/>
            <a:ext cx="2496820" cy="237490"/>
          </a:xfrm>
          <a:custGeom>
            <a:avLst/>
            <a:gdLst/>
            <a:ahLst/>
            <a:cxnLst/>
            <a:rect l="l" t="t" r="r" b="b"/>
            <a:pathLst>
              <a:path w="2496820" h="237489">
                <a:moveTo>
                  <a:pt x="2420493" y="0"/>
                </a:moveTo>
                <a:lnTo>
                  <a:pt x="2417318" y="0"/>
                </a:lnTo>
                <a:lnTo>
                  <a:pt x="2417318" y="9525"/>
                </a:lnTo>
                <a:lnTo>
                  <a:pt x="2419096" y="9525"/>
                </a:lnTo>
                <a:lnTo>
                  <a:pt x="2427646" y="10100"/>
                </a:lnTo>
                <a:lnTo>
                  <a:pt x="2456936" y="39836"/>
                </a:lnTo>
                <a:lnTo>
                  <a:pt x="2457577" y="49911"/>
                </a:lnTo>
                <a:lnTo>
                  <a:pt x="2457577" y="55625"/>
                </a:lnTo>
                <a:lnTo>
                  <a:pt x="2456688" y="62864"/>
                </a:lnTo>
                <a:lnTo>
                  <a:pt x="2453386" y="79882"/>
                </a:lnTo>
                <a:lnTo>
                  <a:pt x="2452624" y="85978"/>
                </a:lnTo>
                <a:lnTo>
                  <a:pt x="2452624" y="96646"/>
                </a:lnTo>
                <a:lnTo>
                  <a:pt x="2454656" y="102488"/>
                </a:lnTo>
                <a:lnTo>
                  <a:pt x="2458847" y="106933"/>
                </a:lnTo>
                <a:lnTo>
                  <a:pt x="2462911" y="111505"/>
                </a:lnTo>
                <a:lnTo>
                  <a:pt x="2467864" y="114807"/>
                </a:lnTo>
                <a:lnTo>
                  <a:pt x="2473579" y="116966"/>
                </a:lnTo>
                <a:lnTo>
                  <a:pt x="2473579" y="119252"/>
                </a:lnTo>
                <a:lnTo>
                  <a:pt x="2467864" y="121412"/>
                </a:lnTo>
                <a:lnTo>
                  <a:pt x="2462911" y="124713"/>
                </a:lnTo>
                <a:lnTo>
                  <a:pt x="2458847" y="129286"/>
                </a:lnTo>
                <a:lnTo>
                  <a:pt x="2454656" y="133730"/>
                </a:lnTo>
                <a:lnTo>
                  <a:pt x="2452624" y="139573"/>
                </a:lnTo>
                <a:lnTo>
                  <a:pt x="2452624" y="150240"/>
                </a:lnTo>
                <a:lnTo>
                  <a:pt x="2453386" y="156337"/>
                </a:lnTo>
                <a:lnTo>
                  <a:pt x="2456688" y="173354"/>
                </a:lnTo>
                <a:lnTo>
                  <a:pt x="2457577" y="180466"/>
                </a:lnTo>
                <a:lnTo>
                  <a:pt x="2457577" y="186308"/>
                </a:lnTo>
                <a:lnTo>
                  <a:pt x="2456936" y="196736"/>
                </a:lnTo>
                <a:lnTo>
                  <a:pt x="2427646" y="226990"/>
                </a:lnTo>
                <a:lnTo>
                  <a:pt x="2419096" y="227583"/>
                </a:lnTo>
                <a:lnTo>
                  <a:pt x="2417318" y="227583"/>
                </a:lnTo>
                <a:lnTo>
                  <a:pt x="2417318" y="236981"/>
                </a:lnTo>
                <a:lnTo>
                  <a:pt x="2420493" y="236981"/>
                </a:lnTo>
                <a:lnTo>
                  <a:pt x="2434159" y="236005"/>
                </a:lnTo>
                <a:lnTo>
                  <a:pt x="2470515" y="216386"/>
                </a:lnTo>
                <a:lnTo>
                  <a:pt x="2478659" y="184150"/>
                </a:lnTo>
                <a:lnTo>
                  <a:pt x="2478659" y="177164"/>
                </a:lnTo>
                <a:lnTo>
                  <a:pt x="2477643" y="169417"/>
                </a:lnTo>
                <a:lnTo>
                  <a:pt x="2475738" y="160654"/>
                </a:lnTo>
                <a:lnTo>
                  <a:pt x="2473833" y="151764"/>
                </a:lnTo>
                <a:lnTo>
                  <a:pt x="2472817" y="145923"/>
                </a:lnTo>
                <a:lnTo>
                  <a:pt x="2472817" y="137287"/>
                </a:lnTo>
                <a:lnTo>
                  <a:pt x="2474849" y="132587"/>
                </a:lnTo>
                <a:lnTo>
                  <a:pt x="2478786" y="129031"/>
                </a:lnTo>
                <a:lnTo>
                  <a:pt x="2482723" y="125349"/>
                </a:lnTo>
                <a:lnTo>
                  <a:pt x="2488565" y="123443"/>
                </a:lnTo>
                <a:lnTo>
                  <a:pt x="2496566" y="123189"/>
                </a:lnTo>
                <a:lnTo>
                  <a:pt x="2496566" y="113029"/>
                </a:lnTo>
                <a:lnTo>
                  <a:pt x="2488565" y="112775"/>
                </a:lnTo>
                <a:lnTo>
                  <a:pt x="2482723" y="110870"/>
                </a:lnTo>
                <a:lnTo>
                  <a:pt x="2478786" y="107187"/>
                </a:lnTo>
                <a:lnTo>
                  <a:pt x="2474849" y="103631"/>
                </a:lnTo>
                <a:lnTo>
                  <a:pt x="2472817" y="98932"/>
                </a:lnTo>
                <a:lnTo>
                  <a:pt x="2472817" y="90296"/>
                </a:lnTo>
                <a:lnTo>
                  <a:pt x="2473833" y="84327"/>
                </a:lnTo>
                <a:lnTo>
                  <a:pt x="2477643" y="66801"/>
                </a:lnTo>
                <a:lnTo>
                  <a:pt x="2478659" y="59054"/>
                </a:lnTo>
                <a:lnTo>
                  <a:pt x="2478659" y="52069"/>
                </a:lnTo>
                <a:lnTo>
                  <a:pt x="2477754" y="40001"/>
                </a:lnTo>
                <a:lnTo>
                  <a:pt x="2456015" y="7768"/>
                </a:lnTo>
                <a:lnTo>
                  <a:pt x="2434159" y="1049"/>
                </a:lnTo>
                <a:lnTo>
                  <a:pt x="2420493" y="0"/>
                </a:lnTo>
                <a:close/>
              </a:path>
              <a:path w="2496820" h="237489">
                <a:moveTo>
                  <a:pt x="79248" y="0"/>
                </a:moveTo>
                <a:lnTo>
                  <a:pt x="76073" y="0"/>
                </a:lnTo>
                <a:lnTo>
                  <a:pt x="62406" y="1049"/>
                </a:lnTo>
                <a:lnTo>
                  <a:pt x="26050" y="20653"/>
                </a:lnTo>
                <a:lnTo>
                  <a:pt x="17907" y="51942"/>
                </a:lnTo>
                <a:lnTo>
                  <a:pt x="17907" y="58927"/>
                </a:lnTo>
                <a:lnTo>
                  <a:pt x="18923" y="66675"/>
                </a:lnTo>
                <a:lnTo>
                  <a:pt x="22733" y="84200"/>
                </a:lnTo>
                <a:lnTo>
                  <a:pt x="23749" y="90169"/>
                </a:lnTo>
                <a:lnTo>
                  <a:pt x="23749" y="98805"/>
                </a:lnTo>
                <a:lnTo>
                  <a:pt x="21717" y="103504"/>
                </a:lnTo>
                <a:lnTo>
                  <a:pt x="17780" y="107061"/>
                </a:lnTo>
                <a:lnTo>
                  <a:pt x="13843" y="110743"/>
                </a:lnTo>
                <a:lnTo>
                  <a:pt x="8001" y="112649"/>
                </a:lnTo>
                <a:lnTo>
                  <a:pt x="0" y="112902"/>
                </a:lnTo>
                <a:lnTo>
                  <a:pt x="0" y="123062"/>
                </a:lnTo>
                <a:lnTo>
                  <a:pt x="8001" y="123316"/>
                </a:lnTo>
                <a:lnTo>
                  <a:pt x="13843" y="125221"/>
                </a:lnTo>
                <a:lnTo>
                  <a:pt x="17780" y="128904"/>
                </a:lnTo>
                <a:lnTo>
                  <a:pt x="21717" y="132461"/>
                </a:lnTo>
                <a:lnTo>
                  <a:pt x="23749" y="137159"/>
                </a:lnTo>
                <a:lnTo>
                  <a:pt x="23749" y="145795"/>
                </a:lnTo>
                <a:lnTo>
                  <a:pt x="22733" y="151637"/>
                </a:lnTo>
                <a:lnTo>
                  <a:pt x="20828" y="160527"/>
                </a:lnTo>
                <a:lnTo>
                  <a:pt x="18923" y="169290"/>
                </a:lnTo>
                <a:lnTo>
                  <a:pt x="17907" y="177037"/>
                </a:lnTo>
                <a:lnTo>
                  <a:pt x="17907" y="184023"/>
                </a:lnTo>
                <a:lnTo>
                  <a:pt x="18811" y="196518"/>
                </a:lnTo>
                <a:lnTo>
                  <a:pt x="40550" y="229338"/>
                </a:lnTo>
                <a:lnTo>
                  <a:pt x="76073" y="236981"/>
                </a:lnTo>
                <a:lnTo>
                  <a:pt x="79248" y="236981"/>
                </a:lnTo>
                <a:lnTo>
                  <a:pt x="79248" y="227583"/>
                </a:lnTo>
                <a:lnTo>
                  <a:pt x="77470" y="227583"/>
                </a:lnTo>
                <a:lnTo>
                  <a:pt x="68919" y="226990"/>
                </a:lnTo>
                <a:lnTo>
                  <a:pt x="39629" y="196683"/>
                </a:lnTo>
                <a:lnTo>
                  <a:pt x="38989" y="186181"/>
                </a:lnTo>
                <a:lnTo>
                  <a:pt x="38989" y="180466"/>
                </a:lnTo>
                <a:lnTo>
                  <a:pt x="39878" y="173227"/>
                </a:lnTo>
                <a:lnTo>
                  <a:pt x="43180" y="156209"/>
                </a:lnTo>
                <a:lnTo>
                  <a:pt x="43942" y="150113"/>
                </a:lnTo>
                <a:lnTo>
                  <a:pt x="43942" y="139445"/>
                </a:lnTo>
                <a:lnTo>
                  <a:pt x="41910" y="133603"/>
                </a:lnTo>
                <a:lnTo>
                  <a:pt x="37718" y="129158"/>
                </a:lnTo>
                <a:lnTo>
                  <a:pt x="33655" y="124587"/>
                </a:lnTo>
                <a:lnTo>
                  <a:pt x="28702" y="121284"/>
                </a:lnTo>
                <a:lnTo>
                  <a:pt x="22987" y="119125"/>
                </a:lnTo>
                <a:lnTo>
                  <a:pt x="22987" y="116839"/>
                </a:lnTo>
                <a:lnTo>
                  <a:pt x="28702" y="114680"/>
                </a:lnTo>
                <a:lnTo>
                  <a:pt x="33655" y="111378"/>
                </a:lnTo>
                <a:lnTo>
                  <a:pt x="37718" y="106806"/>
                </a:lnTo>
                <a:lnTo>
                  <a:pt x="41910" y="102362"/>
                </a:lnTo>
                <a:lnTo>
                  <a:pt x="43942" y="96519"/>
                </a:lnTo>
                <a:lnTo>
                  <a:pt x="43942" y="85851"/>
                </a:lnTo>
                <a:lnTo>
                  <a:pt x="43180" y="79755"/>
                </a:lnTo>
                <a:lnTo>
                  <a:pt x="39878" y="62737"/>
                </a:lnTo>
                <a:lnTo>
                  <a:pt x="38989" y="55499"/>
                </a:lnTo>
                <a:lnTo>
                  <a:pt x="38989" y="49783"/>
                </a:lnTo>
                <a:lnTo>
                  <a:pt x="39629" y="39782"/>
                </a:lnTo>
                <a:lnTo>
                  <a:pt x="68919" y="10100"/>
                </a:lnTo>
                <a:lnTo>
                  <a:pt x="77470" y="9525"/>
                </a:lnTo>
                <a:lnTo>
                  <a:pt x="79248" y="9525"/>
                </a:lnTo>
                <a:lnTo>
                  <a:pt x="79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57627" y="2042160"/>
            <a:ext cx="364985" cy="33147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25851" y="2063483"/>
            <a:ext cx="942594" cy="27052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39060" y="2076704"/>
            <a:ext cx="908685" cy="236220"/>
          </a:xfrm>
          <a:custGeom>
            <a:avLst/>
            <a:gdLst/>
            <a:ahLst/>
            <a:cxnLst/>
            <a:rect l="l" t="t" r="r" b="b"/>
            <a:pathLst>
              <a:path w="908685" h="236219">
                <a:moveTo>
                  <a:pt x="833119" y="0"/>
                </a:moveTo>
                <a:lnTo>
                  <a:pt x="829690" y="9651"/>
                </a:lnTo>
                <a:lnTo>
                  <a:pt x="843331" y="15557"/>
                </a:lnTo>
                <a:lnTo>
                  <a:pt x="855090" y="23749"/>
                </a:lnTo>
                <a:lnTo>
                  <a:pt x="878945" y="61723"/>
                </a:lnTo>
                <a:lnTo>
                  <a:pt x="886713" y="116712"/>
                </a:lnTo>
                <a:lnTo>
                  <a:pt x="885852" y="137497"/>
                </a:lnTo>
                <a:lnTo>
                  <a:pt x="872743" y="188468"/>
                </a:lnTo>
                <a:lnTo>
                  <a:pt x="843526" y="220257"/>
                </a:lnTo>
                <a:lnTo>
                  <a:pt x="830072" y="226187"/>
                </a:lnTo>
                <a:lnTo>
                  <a:pt x="833119" y="235838"/>
                </a:lnTo>
                <a:lnTo>
                  <a:pt x="878107" y="208996"/>
                </a:lnTo>
                <a:lnTo>
                  <a:pt x="903446" y="159607"/>
                </a:lnTo>
                <a:lnTo>
                  <a:pt x="908303" y="117983"/>
                </a:lnTo>
                <a:lnTo>
                  <a:pt x="907087" y="96337"/>
                </a:lnTo>
                <a:lnTo>
                  <a:pt x="897320" y="58046"/>
                </a:lnTo>
                <a:lnTo>
                  <a:pt x="865124" y="15176"/>
                </a:lnTo>
                <a:lnTo>
                  <a:pt x="850169" y="6219"/>
                </a:lnTo>
                <a:lnTo>
                  <a:pt x="833119" y="0"/>
                </a:lnTo>
                <a:close/>
              </a:path>
              <a:path w="908685" h="236219">
                <a:moveTo>
                  <a:pt x="75183" y="0"/>
                </a:moveTo>
                <a:lnTo>
                  <a:pt x="30214" y="26896"/>
                </a:lnTo>
                <a:lnTo>
                  <a:pt x="4857" y="76358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78"/>
                </a:lnTo>
                <a:lnTo>
                  <a:pt x="75183" y="235838"/>
                </a:lnTo>
                <a:lnTo>
                  <a:pt x="78231" y="226187"/>
                </a:lnTo>
                <a:lnTo>
                  <a:pt x="64775" y="220257"/>
                </a:lnTo>
                <a:lnTo>
                  <a:pt x="53165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90"/>
                </a:lnTo>
                <a:lnTo>
                  <a:pt x="64990" y="15557"/>
                </a:lnTo>
                <a:lnTo>
                  <a:pt x="78612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22804" y="2039124"/>
            <a:ext cx="300977" cy="33755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16351" y="2153411"/>
            <a:ext cx="305549" cy="17602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20567" y="2040648"/>
            <a:ext cx="357390" cy="33298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26307" y="2209800"/>
            <a:ext cx="148590" cy="1440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38500" y="2025395"/>
            <a:ext cx="360413" cy="432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25011" y="2209800"/>
            <a:ext cx="148589" cy="1440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66159" y="2042160"/>
            <a:ext cx="366534" cy="33147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35908" y="2063483"/>
            <a:ext cx="941069" cy="27052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49115" y="2076704"/>
            <a:ext cx="906780" cy="236220"/>
          </a:xfrm>
          <a:custGeom>
            <a:avLst/>
            <a:gdLst/>
            <a:ahLst/>
            <a:cxnLst/>
            <a:rect l="l" t="t" r="r" b="b"/>
            <a:pathLst>
              <a:path w="906779" h="236219">
                <a:moveTo>
                  <a:pt x="831596" y="0"/>
                </a:moveTo>
                <a:lnTo>
                  <a:pt x="828167" y="9651"/>
                </a:lnTo>
                <a:lnTo>
                  <a:pt x="841807" y="15557"/>
                </a:lnTo>
                <a:lnTo>
                  <a:pt x="853567" y="23749"/>
                </a:lnTo>
                <a:lnTo>
                  <a:pt x="877421" y="61723"/>
                </a:lnTo>
                <a:lnTo>
                  <a:pt x="885189" y="116712"/>
                </a:lnTo>
                <a:lnTo>
                  <a:pt x="884328" y="137497"/>
                </a:lnTo>
                <a:lnTo>
                  <a:pt x="871220" y="188468"/>
                </a:lnTo>
                <a:lnTo>
                  <a:pt x="842002" y="220257"/>
                </a:lnTo>
                <a:lnTo>
                  <a:pt x="828548" y="226187"/>
                </a:lnTo>
                <a:lnTo>
                  <a:pt x="831596" y="235838"/>
                </a:lnTo>
                <a:lnTo>
                  <a:pt x="876583" y="208996"/>
                </a:lnTo>
                <a:lnTo>
                  <a:pt x="901922" y="159607"/>
                </a:lnTo>
                <a:lnTo>
                  <a:pt x="906780" y="117983"/>
                </a:lnTo>
                <a:lnTo>
                  <a:pt x="905563" y="96337"/>
                </a:lnTo>
                <a:lnTo>
                  <a:pt x="895796" y="58046"/>
                </a:lnTo>
                <a:lnTo>
                  <a:pt x="863600" y="15176"/>
                </a:lnTo>
                <a:lnTo>
                  <a:pt x="848645" y="6219"/>
                </a:lnTo>
                <a:lnTo>
                  <a:pt x="831596" y="0"/>
                </a:lnTo>
                <a:close/>
              </a:path>
              <a:path w="906779" h="236219">
                <a:moveTo>
                  <a:pt x="75184" y="0"/>
                </a:moveTo>
                <a:lnTo>
                  <a:pt x="30214" y="26896"/>
                </a:lnTo>
                <a:lnTo>
                  <a:pt x="4857" y="76358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78"/>
                </a:lnTo>
                <a:lnTo>
                  <a:pt x="75184" y="235838"/>
                </a:lnTo>
                <a:lnTo>
                  <a:pt x="78232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392" y="173398"/>
                </a:lnTo>
                <a:lnTo>
                  <a:pt x="21462" y="116712"/>
                </a:lnTo>
                <a:lnTo>
                  <a:pt x="22344" y="96621"/>
                </a:lnTo>
                <a:lnTo>
                  <a:pt x="35560" y="46990"/>
                </a:lnTo>
                <a:lnTo>
                  <a:pt x="64992" y="15557"/>
                </a:lnTo>
                <a:lnTo>
                  <a:pt x="78612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32859" y="2039124"/>
            <a:ext cx="300977" cy="33755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80688" y="2209800"/>
            <a:ext cx="148589" cy="1440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92879" y="2025395"/>
            <a:ext cx="360413" cy="432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19955" y="2153411"/>
            <a:ext cx="305549" cy="17602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22647" y="2040648"/>
            <a:ext cx="357390" cy="33298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40223" y="2061984"/>
            <a:ext cx="384822" cy="31469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03876" y="2097011"/>
            <a:ext cx="288810" cy="25680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1891" y="2147316"/>
            <a:ext cx="230886" cy="25831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41620" y="2273838"/>
            <a:ext cx="118080" cy="11350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18759" y="2138172"/>
            <a:ext cx="273545" cy="32689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49823" y="2177770"/>
            <a:ext cx="358901" cy="15623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24144" y="2040648"/>
            <a:ext cx="357390" cy="33298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45123" y="2052827"/>
            <a:ext cx="396989" cy="3360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05728" y="2039124"/>
            <a:ext cx="302526" cy="3375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70320" y="2052827"/>
            <a:ext cx="396989" cy="3360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56831" y="2103132"/>
            <a:ext cx="296405" cy="24611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27519" y="2209800"/>
            <a:ext cx="148590" cy="1440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68668" y="2040648"/>
            <a:ext cx="357390" cy="33298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89647" y="2052827"/>
            <a:ext cx="396989" cy="3360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27392" y="2031492"/>
            <a:ext cx="323837" cy="42291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490459" y="2052827"/>
            <a:ext cx="396989" cy="3360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76971" y="2103132"/>
            <a:ext cx="366534" cy="24611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17764" y="2209800"/>
            <a:ext cx="148590" cy="1440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9955" y="2401811"/>
            <a:ext cx="419849" cy="47626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23900" y="2455164"/>
            <a:ext cx="358902" cy="33147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96696" y="2476487"/>
            <a:ext cx="546354" cy="27052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09916" y="2489707"/>
            <a:ext cx="512445" cy="236220"/>
          </a:xfrm>
          <a:custGeom>
            <a:avLst/>
            <a:gdLst/>
            <a:ahLst/>
            <a:cxnLst/>
            <a:rect l="l" t="t" r="r" b="b"/>
            <a:pathLst>
              <a:path w="512444" h="236219">
                <a:moveTo>
                  <a:pt x="436867" y="0"/>
                </a:moveTo>
                <a:lnTo>
                  <a:pt x="433438" y="9651"/>
                </a:lnTo>
                <a:lnTo>
                  <a:pt x="447078" y="15557"/>
                </a:lnTo>
                <a:lnTo>
                  <a:pt x="458838" y="23749"/>
                </a:lnTo>
                <a:lnTo>
                  <a:pt x="482692" y="61723"/>
                </a:lnTo>
                <a:lnTo>
                  <a:pt x="490461" y="116712"/>
                </a:lnTo>
                <a:lnTo>
                  <a:pt x="489600" y="137497"/>
                </a:lnTo>
                <a:lnTo>
                  <a:pt x="476491" y="188467"/>
                </a:lnTo>
                <a:lnTo>
                  <a:pt x="447273" y="220257"/>
                </a:lnTo>
                <a:lnTo>
                  <a:pt x="433819" y="226187"/>
                </a:lnTo>
                <a:lnTo>
                  <a:pt x="436867" y="235838"/>
                </a:lnTo>
                <a:lnTo>
                  <a:pt x="481855" y="208996"/>
                </a:lnTo>
                <a:lnTo>
                  <a:pt x="507193" y="159607"/>
                </a:lnTo>
                <a:lnTo>
                  <a:pt x="512051" y="117982"/>
                </a:lnTo>
                <a:lnTo>
                  <a:pt x="510834" y="96337"/>
                </a:lnTo>
                <a:lnTo>
                  <a:pt x="501067" y="58046"/>
                </a:lnTo>
                <a:lnTo>
                  <a:pt x="468871" y="15176"/>
                </a:lnTo>
                <a:lnTo>
                  <a:pt x="453917" y="6219"/>
                </a:lnTo>
                <a:lnTo>
                  <a:pt x="436867" y="0"/>
                </a:lnTo>
                <a:close/>
              </a:path>
              <a:path w="512444" h="236219">
                <a:moveTo>
                  <a:pt x="75184" y="0"/>
                </a:moveTo>
                <a:lnTo>
                  <a:pt x="30233" y="26896"/>
                </a:lnTo>
                <a:lnTo>
                  <a:pt x="4865" y="76358"/>
                </a:lnTo>
                <a:lnTo>
                  <a:pt x="0" y="117982"/>
                </a:lnTo>
                <a:lnTo>
                  <a:pt x="1212" y="139628"/>
                </a:lnTo>
                <a:lnTo>
                  <a:pt x="10908" y="177919"/>
                </a:lnTo>
                <a:lnTo>
                  <a:pt x="43030" y="220678"/>
                </a:lnTo>
                <a:lnTo>
                  <a:pt x="75184" y="235838"/>
                </a:lnTo>
                <a:lnTo>
                  <a:pt x="78168" y="226187"/>
                </a:lnTo>
                <a:lnTo>
                  <a:pt x="64735" y="220257"/>
                </a:lnTo>
                <a:lnTo>
                  <a:pt x="53144" y="211994"/>
                </a:lnTo>
                <a:lnTo>
                  <a:pt x="29366" y="173398"/>
                </a:lnTo>
                <a:lnTo>
                  <a:pt x="21501" y="116712"/>
                </a:lnTo>
                <a:lnTo>
                  <a:pt x="22375" y="96621"/>
                </a:lnTo>
                <a:lnTo>
                  <a:pt x="35483" y="46989"/>
                </a:lnTo>
                <a:lnTo>
                  <a:pt x="64949" y="15557"/>
                </a:lnTo>
                <a:lnTo>
                  <a:pt x="78549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93647" y="2453639"/>
            <a:ext cx="358902" cy="33604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00911" y="2622804"/>
            <a:ext cx="148590" cy="14401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13103" y="2438400"/>
            <a:ext cx="360413" cy="43205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46860" y="2531351"/>
            <a:ext cx="332981" cy="22480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75460" y="2453639"/>
            <a:ext cx="358901" cy="33604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79676" y="2590774"/>
            <a:ext cx="358901" cy="15623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83892" y="2453652"/>
            <a:ext cx="357390" cy="33298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04872" y="2465832"/>
            <a:ext cx="396989" cy="33604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42616" y="2444495"/>
            <a:ext cx="323837" cy="42291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805683" y="2465832"/>
            <a:ext cx="396989" cy="33604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092195" y="2516136"/>
            <a:ext cx="366534" cy="246113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91840" y="2517648"/>
            <a:ext cx="247662" cy="29032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387852" y="2455164"/>
            <a:ext cx="366534" cy="33147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657600" y="2476487"/>
            <a:ext cx="540258" cy="27052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70808" y="2489707"/>
            <a:ext cx="506095" cy="236220"/>
          </a:xfrm>
          <a:custGeom>
            <a:avLst/>
            <a:gdLst/>
            <a:ahLst/>
            <a:cxnLst/>
            <a:rect l="l" t="t" r="r" b="b"/>
            <a:pathLst>
              <a:path w="506095" h="236219">
                <a:moveTo>
                  <a:pt x="430783" y="0"/>
                </a:moveTo>
                <a:lnTo>
                  <a:pt x="427354" y="9651"/>
                </a:lnTo>
                <a:lnTo>
                  <a:pt x="440995" y="15557"/>
                </a:lnTo>
                <a:lnTo>
                  <a:pt x="452754" y="23749"/>
                </a:lnTo>
                <a:lnTo>
                  <a:pt x="476609" y="61723"/>
                </a:lnTo>
                <a:lnTo>
                  <a:pt x="484377" y="116712"/>
                </a:lnTo>
                <a:lnTo>
                  <a:pt x="483516" y="137497"/>
                </a:lnTo>
                <a:lnTo>
                  <a:pt x="470407" y="188467"/>
                </a:lnTo>
                <a:lnTo>
                  <a:pt x="441190" y="220257"/>
                </a:lnTo>
                <a:lnTo>
                  <a:pt x="427736" y="226187"/>
                </a:lnTo>
                <a:lnTo>
                  <a:pt x="430783" y="235838"/>
                </a:lnTo>
                <a:lnTo>
                  <a:pt x="475771" y="208996"/>
                </a:lnTo>
                <a:lnTo>
                  <a:pt x="501110" y="159607"/>
                </a:lnTo>
                <a:lnTo>
                  <a:pt x="505967" y="117982"/>
                </a:lnTo>
                <a:lnTo>
                  <a:pt x="504751" y="96337"/>
                </a:lnTo>
                <a:lnTo>
                  <a:pt x="494984" y="58046"/>
                </a:lnTo>
                <a:lnTo>
                  <a:pt x="462788" y="15176"/>
                </a:lnTo>
                <a:lnTo>
                  <a:pt x="447833" y="6219"/>
                </a:lnTo>
                <a:lnTo>
                  <a:pt x="430783" y="0"/>
                </a:lnTo>
                <a:close/>
              </a:path>
              <a:path w="506095" h="236219">
                <a:moveTo>
                  <a:pt x="75183" y="0"/>
                </a:moveTo>
                <a:lnTo>
                  <a:pt x="30214" y="26896"/>
                </a:lnTo>
                <a:lnTo>
                  <a:pt x="4857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78"/>
                </a:lnTo>
                <a:lnTo>
                  <a:pt x="75183" y="235838"/>
                </a:lnTo>
                <a:lnTo>
                  <a:pt x="78231" y="226187"/>
                </a:lnTo>
                <a:lnTo>
                  <a:pt x="64775" y="220257"/>
                </a:lnTo>
                <a:lnTo>
                  <a:pt x="53165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89"/>
                </a:lnTo>
                <a:lnTo>
                  <a:pt x="64990" y="15557"/>
                </a:lnTo>
                <a:lnTo>
                  <a:pt x="78612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54552" y="2452128"/>
            <a:ext cx="302526" cy="337553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803903" y="2622804"/>
            <a:ext cx="148589" cy="14401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42003" y="2453639"/>
            <a:ext cx="358901" cy="33604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203191" y="2531351"/>
            <a:ext cx="332981" cy="22480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431791" y="2453639"/>
            <a:ext cx="358901" cy="33604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636008" y="2590774"/>
            <a:ext cx="358901" cy="15623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840223" y="2453652"/>
            <a:ext cx="357390" cy="33298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061203" y="2465832"/>
            <a:ext cx="396989" cy="33604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321808" y="2452128"/>
            <a:ext cx="302526" cy="337553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486400" y="2465832"/>
            <a:ext cx="396989" cy="33604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772911" y="2516136"/>
            <a:ext cx="296405" cy="246113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902452" y="2517648"/>
            <a:ext cx="247662" cy="29032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2" name="object 82"/>
          <p:cNvGraphicFramePr>
            <a:graphicFrameLocks noGrp="1"/>
          </p:cNvGraphicFramePr>
          <p:nvPr/>
        </p:nvGraphicFramePr>
        <p:xfrm>
          <a:off x="4241038" y="3223132"/>
          <a:ext cx="2982591" cy="2585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6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09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78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91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91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78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89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D9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3" name="object 83"/>
          <p:cNvSpPr/>
          <p:nvPr/>
        </p:nvSpPr>
        <p:spPr>
          <a:xfrm>
            <a:off x="3619546" y="3634558"/>
            <a:ext cx="0" cy="2123440"/>
          </a:xfrm>
          <a:custGeom>
            <a:avLst/>
            <a:gdLst/>
            <a:ahLst/>
            <a:cxnLst/>
            <a:rect l="l" t="t" r="r" b="b"/>
            <a:pathLst>
              <a:path h="2123440">
                <a:moveTo>
                  <a:pt x="0" y="0"/>
                </a:moveTo>
                <a:lnTo>
                  <a:pt x="0" y="2123081"/>
                </a:lnTo>
              </a:path>
            </a:pathLst>
          </a:custGeom>
          <a:ln w="7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499821" y="3634558"/>
            <a:ext cx="0" cy="2123440"/>
          </a:xfrm>
          <a:custGeom>
            <a:avLst/>
            <a:gdLst/>
            <a:ahLst/>
            <a:cxnLst/>
            <a:rect l="l" t="t" r="r" b="b"/>
            <a:pathLst>
              <a:path h="2123440">
                <a:moveTo>
                  <a:pt x="0" y="0"/>
                </a:moveTo>
                <a:lnTo>
                  <a:pt x="0" y="2123081"/>
                </a:lnTo>
              </a:path>
            </a:pathLst>
          </a:custGeom>
          <a:ln w="7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923510" y="3634558"/>
            <a:ext cx="0" cy="2123440"/>
          </a:xfrm>
          <a:custGeom>
            <a:avLst/>
            <a:gdLst/>
            <a:ahLst/>
            <a:cxnLst/>
            <a:rect l="l" t="t" r="r" b="b"/>
            <a:pathLst>
              <a:path h="2123440">
                <a:moveTo>
                  <a:pt x="0" y="0"/>
                </a:moveTo>
                <a:lnTo>
                  <a:pt x="0" y="2123081"/>
                </a:lnTo>
              </a:path>
            </a:pathLst>
          </a:custGeom>
          <a:ln w="7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347781" y="3634558"/>
            <a:ext cx="0" cy="2123440"/>
          </a:xfrm>
          <a:custGeom>
            <a:avLst/>
            <a:gdLst/>
            <a:ahLst/>
            <a:cxnLst/>
            <a:rect l="l" t="t" r="r" b="b"/>
            <a:pathLst>
              <a:path h="2123440">
                <a:moveTo>
                  <a:pt x="0" y="0"/>
                </a:moveTo>
                <a:lnTo>
                  <a:pt x="0" y="2123081"/>
                </a:lnTo>
              </a:path>
            </a:pathLst>
          </a:custGeom>
          <a:ln w="7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771470" y="3634558"/>
            <a:ext cx="0" cy="2123440"/>
          </a:xfrm>
          <a:custGeom>
            <a:avLst/>
            <a:gdLst/>
            <a:ahLst/>
            <a:cxnLst/>
            <a:rect l="l" t="t" r="r" b="b"/>
            <a:pathLst>
              <a:path h="2123440">
                <a:moveTo>
                  <a:pt x="0" y="0"/>
                </a:moveTo>
                <a:lnTo>
                  <a:pt x="0" y="2123081"/>
                </a:lnTo>
              </a:path>
            </a:pathLst>
          </a:custGeom>
          <a:ln w="7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195160" y="3634558"/>
            <a:ext cx="0" cy="2123440"/>
          </a:xfrm>
          <a:custGeom>
            <a:avLst/>
            <a:gdLst/>
            <a:ahLst/>
            <a:cxnLst/>
            <a:rect l="l" t="t" r="r" b="b"/>
            <a:pathLst>
              <a:path h="2123440">
                <a:moveTo>
                  <a:pt x="0" y="0"/>
                </a:moveTo>
                <a:lnTo>
                  <a:pt x="0" y="2123081"/>
                </a:lnTo>
              </a:path>
            </a:pathLst>
          </a:custGeom>
          <a:ln w="7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76132" y="4059535"/>
            <a:ext cx="2543810" cy="0"/>
          </a:xfrm>
          <a:custGeom>
            <a:avLst/>
            <a:gdLst/>
            <a:ahLst/>
            <a:cxnLst/>
            <a:rect l="l" t="t" r="r" b="b"/>
            <a:pathLst>
              <a:path w="2543810">
                <a:moveTo>
                  <a:pt x="0" y="0"/>
                </a:moveTo>
                <a:lnTo>
                  <a:pt x="2543414" y="0"/>
                </a:lnTo>
              </a:path>
            </a:pathLst>
          </a:custGeom>
          <a:ln w="7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76132" y="4483756"/>
            <a:ext cx="2543810" cy="0"/>
          </a:xfrm>
          <a:custGeom>
            <a:avLst/>
            <a:gdLst/>
            <a:ahLst/>
            <a:cxnLst/>
            <a:rect l="l" t="t" r="r" b="b"/>
            <a:pathLst>
              <a:path w="2543810">
                <a:moveTo>
                  <a:pt x="0" y="0"/>
                </a:moveTo>
                <a:lnTo>
                  <a:pt x="2543414" y="0"/>
                </a:lnTo>
              </a:path>
            </a:pathLst>
          </a:custGeom>
          <a:ln w="7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076132" y="4908558"/>
            <a:ext cx="2543810" cy="0"/>
          </a:xfrm>
          <a:custGeom>
            <a:avLst/>
            <a:gdLst/>
            <a:ahLst/>
            <a:cxnLst/>
            <a:rect l="l" t="t" r="r" b="b"/>
            <a:pathLst>
              <a:path w="2543810">
                <a:moveTo>
                  <a:pt x="0" y="0"/>
                </a:moveTo>
                <a:lnTo>
                  <a:pt x="2543414" y="0"/>
                </a:lnTo>
              </a:path>
            </a:pathLst>
          </a:custGeom>
          <a:ln w="7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076132" y="5333395"/>
            <a:ext cx="2543810" cy="0"/>
          </a:xfrm>
          <a:custGeom>
            <a:avLst/>
            <a:gdLst/>
            <a:ahLst/>
            <a:cxnLst/>
            <a:rect l="l" t="t" r="r" b="b"/>
            <a:pathLst>
              <a:path w="2543810">
                <a:moveTo>
                  <a:pt x="0" y="0"/>
                </a:moveTo>
                <a:lnTo>
                  <a:pt x="2543414" y="0"/>
                </a:lnTo>
              </a:path>
            </a:pathLst>
          </a:custGeom>
          <a:ln w="7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76132" y="5757640"/>
            <a:ext cx="2543810" cy="0"/>
          </a:xfrm>
          <a:custGeom>
            <a:avLst/>
            <a:gdLst/>
            <a:ahLst/>
            <a:cxnLst/>
            <a:rect l="l" t="t" r="r" b="b"/>
            <a:pathLst>
              <a:path w="2543810">
                <a:moveTo>
                  <a:pt x="0" y="0"/>
                </a:moveTo>
                <a:lnTo>
                  <a:pt x="2543414" y="0"/>
                </a:lnTo>
              </a:path>
            </a:pathLst>
          </a:custGeom>
          <a:ln w="7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941852" y="3800793"/>
            <a:ext cx="91934" cy="9186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671365" y="4225596"/>
            <a:ext cx="91353" cy="91925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516303" y="4225596"/>
            <a:ext cx="91934" cy="91925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524033" y="4647552"/>
            <a:ext cx="91934" cy="91925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371993" y="4647552"/>
            <a:ext cx="91876" cy="91925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363681" y="5074794"/>
            <a:ext cx="91876" cy="91925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100343" y="5074794"/>
            <a:ext cx="91934" cy="91925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241811" y="5496628"/>
            <a:ext cx="91899" cy="91895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939992" y="5496628"/>
            <a:ext cx="91876" cy="91895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076132" y="3634558"/>
            <a:ext cx="2543810" cy="0"/>
          </a:xfrm>
          <a:custGeom>
            <a:avLst/>
            <a:gdLst/>
            <a:ahLst/>
            <a:cxnLst/>
            <a:rect l="l" t="t" r="r" b="b"/>
            <a:pathLst>
              <a:path w="2543810">
                <a:moveTo>
                  <a:pt x="0" y="0"/>
                </a:moveTo>
                <a:lnTo>
                  <a:pt x="2543414" y="0"/>
                </a:lnTo>
              </a:path>
            </a:pathLst>
          </a:custGeom>
          <a:ln w="7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76132" y="3634558"/>
            <a:ext cx="0" cy="2123440"/>
          </a:xfrm>
          <a:custGeom>
            <a:avLst/>
            <a:gdLst/>
            <a:ahLst/>
            <a:cxnLst/>
            <a:rect l="l" t="t" r="r" b="b"/>
            <a:pathLst>
              <a:path h="2123440">
                <a:moveTo>
                  <a:pt x="0" y="0"/>
                </a:moveTo>
                <a:lnTo>
                  <a:pt x="0" y="2123081"/>
                </a:lnTo>
              </a:path>
            </a:pathLst>
          </a:custGeom>
          <a:ln w="7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421640" y="1145211"/>
            <a:ext cx="7821295" cy="4470400"/>
          </a:xfrm>
          <a:prstGeom prst="rect">
            <a:avLst/>
          </a:prstGeom>
        </p:spPr>
        <p:txBody>
          <a:bodyPr vert="horz" wrap="square" lIns="0" tIns="23876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880"/>
              </a:spcBef>
            </a:pPr>
            <a:r>
              <a:rPr sz="3200" b="1" dirty="0">
                <a:solidFill>
                  <a:srgbClr val="04607A"/>
                </a:solidFill>
                <a:latin typeface="微软雅黑"/>
                <a:cs typeface="微软雅黑"/>
              </a:rPr>
              <a:t>例</a:t>
            </a:r>
            <a:r>
              <a:rPr sz="3200" b="1" spc="-5" dirty="0">
                <a:solidFill>
                  <a:srgbClr val="04607A"/>
                </a:solidFill>
                <a:latin typeface="Arial"/>
                <a:cs typeface="Arial"/>
              </a:rPr>
              <a:t>3</a:t>
            </a:r>
            <a:r>
              <a:rPr sz="3200" b="1" spc="-5" dirty="0">
                <a:solidFill>
                  <a:srgbClr val="04607A"/>
                </a:solidFill>
                <a:latin typeface="微软雅黑"/>
                <a:cs typeface="微软雅黑"/>
              </a:rPr>
              <a:t>，</a:t>
            </a:r>
            <a:r>
              <a:rPr sz="3200" b="1" dirty="0">
                <a:solidFill>
                  <a:srgbClr val="04607A"/>
                </a:solidFill>
                <a:latin typeface="微软雅黑"/>
                <a:cs typeface="微软雅黑"/>
              </a:rPr>
              <a:t>硬币收集问题：</a:t>
            </a:r>
            <a:endParaRPr sz="3200">
              <a:latin typeface="微软雅黑"/>
              <a:cs typeface="微软雅黑"/>
            </a:endParaRPr>
          </a:p>
          <a:p>
            <a:pPr marL="399415" indent="-273050">
              <a:lnSpc>
                <a:spcPct val="100000"/>
              </a:lnSpc>
              <a:spcBef>
                <a:spcPts val="1115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399415" algn="l"/>
                <a:tab pos="400050" algn="l"/>
                <a:tab pos="1134110" algn="l"/>
                <a:tab pos="4512310" algn="l"/>
              </a:tabLst>
            </a:pPr>
            <a:r>
              <a:rPr sz="2000" dirty="0">
                <a:latin typeface="Cambria Math"/>
                <a:cs typeface="Cambria Math"/>
              </a:rPr>
              <a:t>𝐹 </a:t>
            </a:r>
            <a:r>
              <a:rPr sz="2000" spc="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𝒊,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𝒋	= </a:t>
            </a:r>
            <a:r>
              <a:rPr sz="2000" spc="-5" dirty="0">
                <a:latin typeface="Cambria Math"/>
                <a:cs typeface="Cambria Math"/>
              </a:rPr>
              <a:t>𝒎𝒂𝒙 </a:t>
            </a:r>
            <a:r>
              <a:rPr sz="2000" dirty="0">
                <a:latin typeface="Cambria Math"/>
                <a:cs typeface="Cambria Math"/>
              </a:rPr>
              <a:t>𝑭  𝒊 − 𝟏, 𝒋  , 𝑭  </a:t>
            </a:r>
            <a:r>
              <a:rPr sz="2000" spc="-10" dirty="0">
                <a:latin typeface="Cambria Math"/>
                <a:cs typeface="Cambria Math"/>
              </a:rPr>
              <a:t>𝒊, </a:t>
            </a:r>
            <a:r>
              <a:rPr sz="2000" dirty="0">
                <a:latin typeface="Cambria Math"/>
                <a:cs typeface="Cambria Math"/>
              </a:rPr>
              <a:t>𝒋</a:t>
            </a:r>
            <a:r>
              <a:rPr sz="2000" spc="-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𝟏	+ </a:t>
            </a:r>
            <a:r>
              <a:rPr sz="2000" spc="15" dirty="0">
                <a:latin typeface="Cambria Math"/>
                <a:cs typeface="Cambria Math"/>
              </a:rPr>
              <a:t>𝒄</a:t>
            </a:r>
            <a:r>
              <a:rPr sz="2175" spc="22" baseline="-15325" dirty="0">
                <a:latin typeface="Cambria Math"/>
                <a:cs typeface="Cambria Math"/>
              </a:rPr>
              <a:t>𝒊,𝒋</a:t>
            </a:r>
            <a:r>
              <a:rPr sz="2000" spc="15" dirty="0">
                <a:latin typeface="宋体"/>
                <a:cs typeface="宋体"/>
              </a:rPr>
              <a:t>， </a:t>
            </a:r>
            <a:r>
              <a:rPr sz="2000" dirty="0">
                <a:latin typeface="Cambria Math"/>
                <a:cs typeface="Cambria Math"/>
              </a:rPr>
              <a:t>𝟏 ≤ 𝒊 ≤ </a:t>
            </a:r>
            <a:r>
              <a:rPr sz="2000" spc="-5" dirty="0">
                <a:latin typeface="Cambria Math"/>
                <a:cs typeface="Cambria Math"/>
              </a:rPr>
              <a:t>n, </a:t>
            </a:r>
            <a:r>
              <a:rPr sz="2000" dirty="0">
                <a:latin typeface="Cambria Math"/>
                <a:cs typeface="Cambria Math"/>
              </a:rPr>
              <a:t>𝟏 ≤ j ≤</a:t>
            </a:r>
            <a:r>
              <a:rPr sz="2000" spc="28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m,</a:t>
            </a:r>
            <a:endParaRPr sz="2000">
              <a:latin typeface="Cambria Math"/>
              <a:cs typeface="Cambria Math"/>
            </a:endParaRPr>
          </a:p>
          <a:p>
            <a:pPr marL="399415" indent="-273050">
              <a:lnSpc>
                <a:spcPct val="100000"/>
              </a:lnSpc>
              <a:spcBef>
                <a:spcPts val="855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399415" algn="l"/>
                <a:tab pos="400050" algn="l"/>
                <a:tab pos="1191895" algn="l"/>
                <a:tab pos="3848735" algn="l"/>
              </a:tabLst>
            </a:pPr>
            <a:r>
              <a:rPr sz="2000" dirty="0">
                <a:latin typeface="Cambria Math"/>
                <a:cs typeface="Cambria Math"/>
              </a:rPr>
              <a:t>𝐹 </a:t>
            </a:r>
            <a:r>
              <a:rPr sz="2000" spc="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𝟎,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𝒋	= 𝟎</a:t>
            </a:r>
            <a:r>
              <a:rPr sz="2000" dirty="0">
                <a:latin typeface="宋体"/>
                <a:cs typeface="宋体"/>
              </a:rPr>
              <a:t>，</a:t>
            </a:r>
            <a:r>
              <a:rPr sz="2000" dirty="0">
                <a:latin typeface="Cambria Math"/>
                <a:cs typeface="Cambria Math"/>
              </a:rPr>
              <a:t>𝟏 ≤ j ≤ m; 𝑭 </a:t>
            </a:r>
            <a:r>
              <a:rPr sz="2000" spc="4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𝒊,</a:t>
            </a:r>
            <a:r>
              <a:rPr sz="2000" spc="-1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𝟎	= 𝟎</a:t>
            </a:r>
            <a:r>
              <a:rPr sz="2000" dirty="0">
                <a:latin typeface="宋体"/>
                <a:cs typeface="宋体"/>
              </a:rPr>
              <a:t>，</a:t>
            </a:r>
            <a:r>
              <a:rPr sz="2000" dirty="0">
                <a:latin typeface="Cambria Math"/>
                <a:cs typeface="Cambria Math"/>
              </a:rPr>
              <a:t>𝟏 ≤ 𝒊 ≤</a:t>
            </a:r>
            <a:r>
              <a:rPr sz="2000" spc="9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n;</a:t>
            </a:r>
            <a:endParaRPr sz="2000">
              <a:latin typeface="Cambria Math"/>
              <a:cs typeface="Cambria Math"/>
            </a:endParaRPr>
          </a:p>
          <a:p>
            <a:pPr marL="399415" indent="-273050">
              <a:lnSpc>
                <a:spcPct val="100000"/>
              </a:lnSpc>
              <a:spcBef>
                <a:spcPts val="78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400050" algn="l"/>
              </a:tabLst>
            </a:pPr>
            <a:r>
              <a:rPr sz="2400" b="1" dirty="0">
                <a:solidFill>
                  <a:srgbClr val="04607A"/>
                </a:solidFill>
                <a:latin typeface="微软雅黑"/>
                <a:cs typeface="微软雅黑"/>
              </a:rPr>
              <a:t>通过回溯找路径</a:t>
            </a:r>
            <a:endParaRPr sz="2400">
              <a:latin typeface="微软雅黑"/>
              <a:cs typeface="微软雅黑"/>
            </a:endParaRPr>
          </a:p>
          <a:p>
            <a:pPr marL="830580">
              <a:lnSpc>
                <a:spcPct val="100000"/>
              </a:lnSpc>
              <a:spcBef>
                <a:spcPts val="1945"/>
              </a:spcBef>
              <a:tabLst>
                <a:tab pos="1254760" algn="l"/>
                <a:tab pos="1691005" algn="l"/>
                <a:tab pos="2101850" algn="l"/>
                <a:tab pos="2525395" algn="l"/>
                <a:tab pos="2949575" algn="l"/>
              </a:tabLst>
            </a:pPr>
            <a:r>
              <a:rPr sz="1100" spc="5" dirty="0">
                <a:latin typeface="Times New Roman"/>
                <a:cs typeface="Times New Roman"/>
              </a:rPr>
              <a:t>1	2	3	4	5	6</a:t>
            </a:r>
            <a:endParaRPr sz="1100">
              <a:latin typeface="Times New Roman"/>
              <a:cs typeface="Times New Roman"/>
            </a:endParaRPr>
          </a:p>
          <a:p>
            <a:pPr marL="552450">
              <a:lnSpc>
                <a:spcPct val="100000"/>
              </a:lnSpc>
              <a:spcBef>
                <a:spcPts val="980"/>
              </a:spcBef>
            </a:pPr>
            <a:r>
              <a:rPr sz="1100" spc="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552450">
              <a:lnSpc>
                <a:spcPct val="100000"/>
              </a:lnSpc>
              <a:spcBef>
                <a:spcPts val="750"/>
              </a:spcBef>
            </a:pPr>
            <a:r>
              <a:rPr sz="1100" spc="5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552450">
              <a:lnSpc>
                <a:spcPct val="100000"/>
              </a:lnSpc>
              <a:spcBef>
                <a:spcPts val="5"/>
              </a:spcBef>
            </a:pPr>
            <a:r>
              <a:rPr sz="1100" spc="5" dirty="0"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552450">
              <a:lnSpc>
                <a:spcPct val="100000"/>
              </a:lnSpc>
            </a:pPr>
            <a:r>
              <a:rPr sz="1100" spc="5" dirty="0">
                <a:latin typeface="Times New Roman"/>
                <a:cs typeface="Times New Roman"/>
              </a:rPr>
              <a:t>4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552450">
              <a:lnSpc>
                <a:spcPct val="100000"/>
              </a:lnSpc>
            </a:pPr>
            <a:r>
              <a:rPr sz="1100" spc="5" dirty="0"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3349349" y="5119751"/>
            <a:ext cx="142875" cy="432434"/>
          </a:xfrm>
          <a:custGeom>
            <a:avLst/>
            <a:gdLst/>
            <a:ahLst/>
            <a:cxnLst/>
            <a:rect l="l" t="t" r="r" b="b"/>
            <a:pathLst>
              <a:path w="142875" h="432435">
                <a:moveTo>
                  <a:pt x="71268" y="62983"/>
                </a:moveTo>
                <a:lnTo>
                  <a:pt x="55393" y="90166"/>
                </a:lnTo>
                <a:lnTo>
                  <a:pt x="55393" y="432181"/>
                </a:lnTo>
                <a:lnTo>
                  <a:pt x="87143" y="432181"/>
                </a:lnTo>
                <a:lnTo>
                  <a:pt x="87143" y="90166"/>
                </a:lnTo>
                <a:lnTo>
                  <a:pt x="71268" y="62983"/>
                </a:lnTo>
                <a:close/>
              </a:path>
              <a:path w="142875" h="432435">
                <a:moveTo>
                  <a:pt x="71268" y="0"/>
                </a:moveTo>
                <a:lnTo>
                  <a:pt x="2053" y="118872"/>
                </a:lnTo>
                <a:lnTo>
                  <a:pt x="0" y="124799"/>
                </a:lnTo>
                <a:lnTo>
                  <a:pt x="386" y="130857"/>
                </a:lnTo>
                <a:lnTo>
                  <a:pt x="3036" y="136320"/>
                </a:lnTo>
                <a:lnTo>
                  <a:pt x="7768" y="140462"/>
                </a:lnTo>
                <a:lnTo>
                  <a:pt x="13696" y="142515"/>
                </a:lnTo>
                <a:lnTo>
                  <a:pt x="19754" y="142128"/>
                </a:lnTo>
                <a:lnTo>
                  <a:pt x="25217" y="139479"/>
                </a:lnTo>
                <a:lnTo>
                  <a:pt x="29358" y="134747"/>
                </a:lnTo>
                <a:lnTo>
                  <a:pt x="55393" y="90166"/>
                </a:lnTo>
                <a:lnTo>
                  <a:pt x="55393" y="31496"/>
                </a:lnTo>
                <a:lnTo>
                  <a:pt x="89607" y="31496"/>
                </a:lnTo>
                <a:lnTo>
                  <a:pt x="71268" y="0"/>
                </a:lnTo>
                <a:close/>
              </a:path>
              <a:path w="142875" h="432435">
                <a:moveTo>
                  <a:pt x="89607" y="31496"/>
                </a:moveTo>
                <a:lnTo>
                  <a:pt x="87143" y="31496"/>
                </a:lnTo>
                <a:lnTo>
                  <a:pt x="87143" y="90166"/>
                </a:lnTo>
                <a:lnTo>
                  <a:pt x="113178" y="134747"/>
                </a:lnTo>
                <a:lnTo>
                  <a:pt x="117320" y="139479"/>
                </a:lnTo>
                <a:lnTo>
                  <a:pt x="122783" y="142128"/>
                </a:lnTo>
                <a:lnTo>
                  <a:pt x="128841" y="142515"/>
                </a:lnTo>
                <a:lnTo>
                  <a:pt x="134768" y="140462"/>
                </a:lnTo>
                <a:lnTo>
                  <a:pt x="139501" y="136320"/>
                </a:lnTo>
                <a:lnTo>
                  <a:pt x="142150" y="130857"/>
                </a:lnTo>
                <a:lnTo>
                  <a:pt x="142537" y="124799"/>
                </a:lnTo>
                <a:lnTo>
                  <a:pt x="140483" y="118872"/>
                </a:lnTo>
                <a:lnTo>
                  <a:pt x="89607" y="31496"/>
                </a:lnTo>
                <a:close/>
              </a:path>
              <a:path w="142875" h="432435">
                <a:moveTo>
                  <a:pt x="87143" y="31496"/>
                </a:moveTo>
                <a:lnTo>
                  <a:pt x="55393" y="31496"/>
                </a:lnTo>
                <a:lnTo>
                  <a:pt x="55393" y="90166"/>
                </a:lnTo>
                <a:lnTo>
                  <a:pt x="71268" y="62983"/>
                </a:lnTo>
                <a:lnTo>
                  <a:pt x="57552" y="39497"/>
                </a:lnTo>
                <a:lnTo>
                  <a:pt x="87143" y="39497"/>
                </a:lnTo>
                <a:lnTo>
                  <a:pt x="87143" y="31496"/>
                </a:lnTo>
                <a:close/>
              </a:path>
              <a:path w="142875" h="432435">
                <a:moveTo>
                  <a:pt x="87143" y="39497"/>
                </a:moveTo>
                <a:lnTo>
                  <a:pt x="84984" y="39497"/>
                </a:lnTo>
                <a:lnTo>
                  <a:pt x="71268" y="62983"/>
                </a:lnTo>
                <a:lnTo>
                  <a:pt x="87143" y="90166"/>
                </a:lnTo>
                <a:lnTo>
                  <a:pt x="87143" y="39497"/>
                </a:lnTo>
                <a:close/>
              </a:path>
              <a:path w="142875" h="432435">
                <a:moveTo>
                  <a:pt x="84984" y="39497"/>
                </a:moveTo>
                <a:lnTo>
                  <a:pt x="57552" y="39497"/>
                </a:lnTo>
                <a:lnTo>
                  <a:pt x="71268" y="62983"/>
                </a:lnTo>
                <a:lnTo>
                  <a:pt x="84984" y="39497"/>
                </a:lnTo>
                <a:close/>
              </a:path>
            </a:pathLst>
          </a:custGeom>
          <a:solidFill>
            <a:srgbClr val="096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989198" y="4615793"/>
            <a:ext cx="432434" cy="142875"/>
          </a:xfrm>
          <a:custGeom>
            <a:avLst/>
            <a:gdLst/>
            <a:ahLst/>
            <a:cxnLst/>
            <a:rect l="l" t="t" r="r" b="b"/>
            <a:pathLst>
              <a:path w="432435" h="142875">
                <a:moveTo>
                  <a:pt x="124799" y="0"/>
                </a:moveTo>
                <a:lnTo>
                  <a:pt x="118871" y="2053"/>
                </a:lnTo>
                <a:lnTo>
                  <a:pt x="0" y="71268"/>
                </a:lnTo>
                <a:lnTo>
                  <a:pt x="118871" y="140483"/>
                </a:lnTo>
                <a:lnTo>
                  <a:pt x="124799" y="142537"/>
                </a:lnTo>
                <a:lnTo>
                  <a:pt x="130857" y="142150"/>
                </a:lnTo>
                <a:lnTo>
                  <a:pt x="136320" y="139501"/>
                </a:lnTo>
                <a:lnTo>
                  <a:pt x="140462" y="134768"/>
                </a:lnTo>
                <a:lnTo>
                  <a:pt x="142515" y="128841"/>
                </a:lnTo>
                <a:lnTo>
                  <a:pt x="142128" y="122783"/>
                </a:lnTo>
                <a:lnTo>
                  <a:pt x="139479" y="117320"/>
                </a:lnTo>
                <a:lnTo>
                  <a:pt x="134746" y="113178"/>
                </a:lnTo>
                <a:lnTo>
                  <a:pt x="90166" y="87143"/>
                </a:lnTo>
                <a:lnTo>
                  <a:pt x="31495" y="87143"/>
                </a:lnTo>
                <a:lnTo>
                  <a:pt x="31495" y="55393"/>
                </a:lnTo>
                <a:lnTo>
                  <a:pt x="90166" y="55393"/>
                </a:lnTo>
                <a:lnTo>
                  <a:pt x="134746" y="29358"/>
                </a:lnTo>
                <a:lnTo>
                  <a:pt x="139479" y="25217"/>
                </a:lnTo>
                <a:lnTo>
                  <a:pt x="142128" y="19754"/>
                </a:lnTo>
                <a:lnTo>
                  <a:pt x="142515" y="13696"/>
                </a:lnTo>
                <a:lnTo>
                  <a:pt x="140462" y="7768"/>
                </a:lnTo>
                <a:lnTo>
                  <a:pt x="136320" y="3036"/>
                </a:lnTo>
                <a:lnTo>
                  <a:pt x="130857" y="386"/>
                </a:lnTo>
                <a:lnTo>
                  <a:pt x="124799" y="0"/>
                </a:lnTo>
                <a:close/>
              </a:path>
              <a:path w="432435" h="142875">
                <a:moveTo>
                  <a:pt x="90166" y="55393"/>
                </a:moveTo>
                <a:lnTo>
                  <a:pt x="31495" y="55393"/>
                </a:lnTo>
                <a:lnTo>
                  <a:pt x="31495" y="87143"/>
                </a:lnTo>
                <a:lnTo>
                  <a:pt x="90166" y="87143"/>
                </a:lnTo>
                <a:lnTo>
                  <a:pt x="86469" y="84984"/>
                </a:lnTo>
                <a:lnTo>
                  <a:pt x="39496" y="84984"/>
                </a:lnTo>
                <a:lnTo>
                  <a:pt x="39496" y="57552"/>
                </a:lnTo>
                <a:lnTo>
                  <a:pt x="86469" y="57552"/>
                </a:lnTo>
                <a:lnTo>
                  <a:pt x="90166" y="55393"/>
                </a:lnTo>
                <a:close/>
              </a:path>
              <a:path w="432435" h="142875">
                <a:moveTo>
                  <a:pt x="432180" y="55393"/>
                </a:moveTo>
                <a:lnTo>
                  <a:pt x="90166" y="55393"/>
                </a:lnTo>
                <a:lnTo>
                  <a:pt x="62983" y="71268"/>
                </a:lnTo>
                <a:lnTo>
                  <a:pt x="90166" y="87143"/>
                </a:lnTo>
                <a:lnTo>
                  <a:pt x="432180" y="87143"/>
                </a:lnTo>
                <a:lnTo>
                  <a:pt x="432180" y="55393"/>
                </a:lnTo>
                <a:close/>
              </a:path>
              <a:path w="432435" h="142875">
                <a:moveTo>
                  <a:pt x="39496" y="57552"/>
                </a:moveTo>
                <a:lnTo>
                  <a:pt x="39496" y="84984"/>
                </a:lnTo>
                <a:lnTo>
                  <a:pt x="62983" y="71268"/>
                </a:lnTo>
                <a:lnTo>
                  <a:pt x="39496" y="57552"/>
                </a:lnTo>
                <a:close/>
              </a:path>
              <a:path w="432435" h="142875">
                <a:moveTo>
                  <a:pt x="62983" y="71268"/>
                </a:moveTo>
                <a:lnTo>
                  <a:pt x="39496" y="84984"/>
                </a:lnTo>
                <a:lnTo>
                  <a:pt x="86469" y="84984"/>
                </a:lnTo>
                <a:lnTo>
                  <a:pt x="62983" y="71268"/>
                </a:lnTo>
                <a:close/>
              </a:path>
              <a:path w="432435" h="142875">
                <a:moveTo>
                  <a:pt x="86469" y="57552"/>
                </a:moveTo>
                <a:lnTo>
                  <a:pt x="39496" y="57552"/>
                </a:lnTo>
                <a:lnTo>
                  <a:pt x="62983" y="71268"/>
                </a:lnTo>
                <a:lnTo>
                  <a:pt x="86469" y="57552"/>
                </a:lnTo>
                <a:close/>
              </a:path>
            </a:pathLst>
          </a:custGeom>
          <a:solidFill>
            <a:srgbClr val="096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556382" y="4615793"/>
            <a:ext cx="432434" cy="142875"/>
          </a:xfrm>
          <a:custGeom>
            <a:avLst/>
            <a:gdLst/>
            <a:ahLst/>
            <a:cxnLst/>
            <a:rect l="l" t="t" r="r" b="b"/>
            <a:pathLst>
              <a:path w="432435" h="142875">
                <a:moveTo>
                  <a:pt x="124799" y="0"/>
                </a:moveTo>
                <a:lnTo>
                  <a:pt x="118872" y="2053"/>
                </a:lnTo>
                <a:lnTo>
                  <a:pt x="0" y="71268"/>
                </a:lnTo>
                <a:lnTo>
                  <a:pt x="118872" y="140483"/>
                </a:lnTo>
                <a:lnTo>
                  <a:pt x="124799" y="142537"/>
                </a:lnTo>
                <a:lnTo>
                  <a:pt x="130857" y="142150"/>
                </a:lnTo>
                <a:lnTo>
                  <a:pt x="136320" y="139501"/>
                </a:lnTo>
                <a:lnTo>
                  <a:pt x="140462" y="134768"/>
                </a:lnTo>
                <a:lnTo>
                  <a:pt x="142515" y="128841"/>
                </a:lnTo>
                <a:lnTo>
                  <a:pt x="142128" y="122783"/>
                </a:lnTo>
                <a:lnTo>
                  <a:pt x="139479" y="117320"/>
                </a:lnTo>
                <a:lnTo>
                  <a:pt x="134747" y="113178"/>
                </a:lnTo>
                <a:lnTo>
                  <a:pt x="90166" y="87143"/>
                </a:lnTo>
                <a:lnTo>
                  <a:pt x="31496" y="87143"/>
                </a:lnTo>
                <a:lnTo>
                  <a:pt x="31496" y="55393"/>
                </a:lnTo>
                <a:lnTo>
                  <a:pt x="90166" y="55393"/>
                </a:lnTo>
                <a:lnTo>
                  <a:pt x="134747" y="29358"/>
                </a:lnTo>
                <a:lnTo>
                  <a:pt x="139479" y="25217"/>
                </a:lnTo>
                <a:lnTo>
                  <a:pt x="142128" y="19754"/>
                </a:lnTo>
                <a:lnTo>
                  <a:pt x="142515" y="13696"/>
                </a:lnTo>
                <a:lnTo>
                  <a:pt x="140462" y="7768"/>
                </a:lnTo>
                <a:lnTo>
                  <a:pt x="136320" y="3036"/>
                </a:lnTo>
                <a:lnTo>
                  <a:pt x="130857" y="386"/>
                </a:lnTo>
                <a:lnTo>
                  <a:pt x="124799" y="0"/>
                </a:lnTo>
                <a:close/>
              </a:path>
              <a:path w="432435" h="142875">
                <a:moveTo>
                  <a:pt x="90166" y="55393"/>
                </a:moveTo>
                <a:lnTo>
                  <a:pt x="31496" y="55393"/>
                </a:lnTo>
                <a:lnTo>
                  <a:pt x="31496" y="87143"/>
                </a:lnTo>
                <a:lnTo>
                  <a:pt x="90166" y="87143"/>
                </a:lnTo>
                <a:lnTo>
                  <a:pt x="86469" y="84984"/>
                </a:lnTo>
                <a:lnTo>
                  <a:pt x="39497" y="84984"/>
                </a:lnTo>
                <a:lnTo>
                  <a:pt x="39497" y="57552"/>
                </a:lnTo>
                <a:lnTo>
                  <a:pt x="86469" y="57552"/>
                </a:lnTo>
                <a:lnTo>
                  <a:pt x="90166" y="55393"/>
                </a:lnTo>
                <a:close/>
              </a:path>
              <a:path w="432435" h="142875">
                <a:moveTo>
                  <a:pt x="432181" y="55393"/>
                </a:moveTo>
                <a:lnTo>
                  <a:pt x="90166" y="55393"/>
                </a:lnTo>
                <a:lnTo>
                  <a:pt x="62983" y="71268"/>
                </a:lnTo>
                <a:lnTo>
                  <a:pt x="90166" y="87143"/>
                </a:lnTo>
                <a:lnTo>
                  <a:pt x="432181" y="87143"/>
                </a:lnTo>
                <a:lnTo>
                  <a:pt x="432181" y="55393"/>
                </a:lnTo>
                <a:close/>
              </a:path>
              <a:path w="432435" h="142875">
                <a:moveTo>
                  <a:pt x="39497" y="57552"/>
                </a:moveTo>
                <a:lnTo>
                  <a:pt x="39497" y="84984"/>
                </a:lnTo>
                <a:lnTo>
                  <a:pt x="62983" y="71268"/>
                </a:lnTo>
                <a:lnTo>
                  <a:pt x="39497" y="57552"/>
                </a:lnTo>
                <a:close/>
              </a:path>
              <a:path w="432435" h="142875">
                <a:moveTo>
                  <a:pt x="62983" y="71268"/>
                </a:moveTo>
                <a:lnTo>
                  <a:pt x="39497" y="84984"/>
                </a:lnTo>
                <a:lnTo>
                  <a:pt x="86469" y="84984"/>
                </a:lnTo>
                <a:lnTo>
                  <a:pt x="62983" y="71268"/>
                </a:lnTo>
                <a:close/>
              </a:path>
              <a:path w="432435" h="142875">
                <a:moveTo>
                  <a:pt x="86469" y="57552"/>
                </a:moveTo>
                <a:lnTo>
                  <a:pt x="39497" y="57552"/>
                </a:lnTo>
                <a:lnTo>
                  <a:pt x="62983" y="71268"/>
                </a:lnTo>
                <a:lnTo>
                  <a:pt x="86469" y="57552"/>
                </a:lnTo>
                <a:close/>
              </a:path>
            </a:pathLst>
          </a:custGeom>
          <a:solidFill>
            <a:srgbClr val="096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125091" y="4184501"/>
            <a:ext cx="432434" cy="142875"/>
          </a:xfrm>
          <a:custGeom>
            <a:avLst/>
            <a:gdLst/>
            <a:ahLst/>
            <a:cxnLst/>
            <a:rect l="l" t="t" r="r" b="b"/>
            <a:pathLst>
              <a:path w="432435" h="142875">
                <a:moveTo>
                  <a:pt x="124799" y="0"/>
                </a:moveTo>
                <a:lnTo>
                  <a:pt x="118871" y="2053"/>
                </a:lnTo>
                <a:lnTo>
                  <a:pt x="0" y="71268"/>
                </a:lnTo>
                <a:lnTo>
                  <a:pt x="118871" y="140483"/>
                </a:lnTo>
                <a:lnTo>
                  <a:pt x="124799" y="142537"/>
                </a:lnTo>
                <a:lnTo>
                  <a:pt x="130857" y="142150"/>
                </a:lnTo>
                <a:lnTo>
                  <a:pt x="136320" y="139501"/>
                </a:lnTo>
                <a:lnTo>
                  <a:pt x="140461" y="134768"/>
                </a:lnTo>
                <a:lnTo>
                  <a:pt x="142515" y="128841"/>
                </a:lnTo>
                <a:lnTo>
                  <a:pt x="142128" y="122783"/>
                </a:lnTo>
                <a:lnTo>
                  <a:pt x="139479" y="117320"/>
                </a:lnTo>
                <a:lnTo>
                  <a:pt x="134746" y="113178"/>
                </a:lnTo>
                <a:lnTo>
                  <a:pt x="90166" y="87143"/>
                </a:lnTo>
                <a:lnTo>
                  <a:pt x="31495" y="87143"/>
                </a:lnTo>
                <a:lnTo>
                  <a:pt x="31495" y="55393"/>
                </a:lnTo>
                <a:lnTo>
                  <a:pt x="90166" y="55393"/>
                </a:lnTo>
                <a:lnTo>
                  <a:pt x="134746" y="29358"/>
                </a:lnTo>
                <a:lnTo>
                  <a:pt x="139479" y="25217"/>
                </a:lnTo>
                <a:lnTo>
                  <a:pt x="142128" y="19754"/>
                </a:lnTo>
                <a:lnTo>
                  <a:pt x="142515" y="13696"/>
                </a:lnTo>
                <a:lnTo>
                  <a:pt x="140461" y="7768"/>
                </a:lnTo>
                <a:lnTo>
                  <a:pt x="136320" y="3036"/>
                </a:lnTo>
                <a:lnTo>
                  <a:pt x="130857" y="386"/>
                </a:lnTo>
                <a:lnTo>
                  <a:pt x="124799" y="0"/>
                </a:lnTo>
                <a:close/>
              </a:path>
              <a:path w="432435" h="142875">
                <a:moveTo>
                  <a:pt x="90166" y="55393"/>
                </a:moveTo>
                <a:lnTo>
                  <a:pt x="31495" y="55393"/>
                </a:lnTo>
                <a:lnTo>
                  <a:pt x="31495" y="87143"/>
                </a:lnTo>
                <a:lnTo>
                  <a:pt x="90166" y="87143"/>
                </a:lnTo>
                <a:lnTo>
                  <a:pt x="86469" y="84984"/>
                </a:lnTo>
                <a:lnTo>
                  <a:pt x="39496" y="84984"/>
                </a:lnTo>
                <a:lnTo>
                  <a:pt x="39496" y="57552"/>
                </a:lnTo>
                <a:lnTo>
                  <a:pt x="86469" y="57552"/>
                </a:lnTo>
                <a:lnTo>
                  <a:pt x="90166" y="55393"/>
                </a:lnTo>
                <a:close/>
              </a:path>
              <a:path w="432435" h="142875">
                <a:moveTo>
                  <a:pt x="432180" y="55393"/>
                </a:moveTo>
                <a:lnTo>
                  <a:pt x="90166" y="55393"/>
                </a:lnTo>
                <a:lnTo>
                  <a:pt x="62983" y="71268"/>
                </a:lnTo>
                <a:lnTo>
                  <a:pt x="90166" y="87143"/>
                </a:lnTo>
                <a:lnTo>
                  <a:pt x="432180" y="87143"/>
                </a:lnTo>
                <a:lnTo>
                  <a:pt x="432180" y="55393"/>
                </a:lnTo>
                <a:close/>
              </a:path>
              <a:path w="432435" h="142875">
                <a:moveTo>
                  <a:pt x="39496" y="57552"/>
                </a:moveTo>
                <a:lnTo>
                  <a:pt x="39496" y="84984"/>
                </a:lnTo>
                <a:lnTo>
                  <a:pt x="62983" y="71268"/>
                </a:lnTo>
                <a:lnTo>
                  <a:pt x="39496" y="57552"/>
                </a:lnTo>
                <a:close/>
              </a:path>
              <a:path w="432435" h="142875">
                <a:moveTo>
                  <a:pt x="62983" y="71268"/>
                </a:moveTo>
                <a:lnTo>
                  <a:pt x="39496" y="84984"/>
                </a:lnTo>
                <a:lnTo>
                  <a:pt x="86469" y="84984"/>
                </a:lnTo>
                <a:lnTo>
                  <a:pt x="62983" y="71268"/>
                </a:lnTo>
                <a:close/>
              </a:path>
              <a:path w="432435" h="142875">
                <a:moveTo>
                  <a:pt x="86469" y="57552"/>
                </a:moveTo>
                <a:lnTo>
                  <a:pt x="39496" y="57552"/>
                </a:lnTo>
                <a:lnTo>
                  <a:pt x="62983" y="71268"/>
                </a:lnTo>
                <a:lnTo>
                  <a:pt x="86469" y="57552"/>
                </a:lnTo>
                <a:close/>
              </a:path>
            </a:pathLst>
          </a:custGeom>
          <a:solidFill>
            <a:srgbClr val="096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692275" y="4184501"/>
            <a:ext cx="432434" cy="142875"/>
          </a:xfrm>
          <a:custGeom>
            <a:avLst/>
            <a:gdLst/>
            <a:ahLst/>
            <a:cxnLst/>
            <a:rect l="l" t="t" r="r" b="b"/>
            <a:pathLst>
              <a:path w="432435" h="142875">
                <a:moveTo>
                  <a:pt x="124799" y="0"/>
                </a:moveTo>
                <a:lnTo>
                  <a:pt x="118871" y="2053"/>
                </a:lnTo>
                <a:lnTo>
                  <a:pt x="0" y="71268"/>
                </a:lnTo>
                <a:lnTo>
                  <a:pt x="118871" y="140483"/>
                </a:lnTo>
                <a:lnTo>
                  <a:pt x="124799" y="142537"/>
                </a:lnTo>
                <a:lnTo>
                  <a:pt x="130857" y="142150"/>
                </a:lnTo>
                <a:lnTo>
                  <a:pt x="136320" y="139501"/>
                </a:lnTo>
                <a:lnTo>
                  <a:pt x="140461" y="134768"/>
                </a:lnTo>
                <a:lnTo>
                  <a:pt x="142515" y="128841"/>
                </a:lnTo>
                <a:lnTo>
                  <a:pt x="142128" y="122783"/>
                </a:lnTo>
                <a:lnTo>
                  <a:pt x="139479" y="117320"/>
                </a:lnTo>
                <a:lnTo>
                  <a:pt x="134746" y="113178"/>
                </a:lnTo>
                <a:lnTo>
                  <a:pt x="90166" y="87143"/>
                </a:lnTo>
                <a:lnTo>
                  <a:pt x="31495" y="87143"/>
                </a:lnTo>
                <a:lnTo>
                  <a:pt x="31495" y="55393"/>
                </a:lnTo>
                <a:lnTo>
                  <a:pt x="90166" y="55393"/>
                </a:lnTo>
                <a:lnTo>
                  <a:pt x="134746" y="29358"/>
                </a:lnTo>
                <a:lnTo>
                  <a:pt x="139479" y="25217"/>
                </a:lnTo>
                <a:lnTo>
                  <a:pt x="142128" y="19754"/>
                </a:lnTo>
                <a:lnTo>
                  <a:pt x="142515" y="13696"/>
                </a:lnTo>
                <a:lnTo>
                  <a:pt x="140461" y="7768"/>
                </a:lnTo>
                <a:lnTo>
                  <a:pt x="136320" y="3036"/>
                </a:lnTo>
                <a:lnTo>
                  <a:pt x="130857" y="386"/>
                </a:lnTo>
                <a:lnTo>
                  <a:pt x="124799" y="0"/>
                </a:lnTo>
                <a:close/>
              </a:path>
              <a:path w="432435" h="142875">
                <a:moveTo>
                  <a:pt x="90166" y="55393"/>
                </a:moveTo>
                <a:lnTo>
                  <a:pt x="31495" y="55393"/>
                </a:lnTo>
                <a:lnTo>
                  <a:pt x="31495" y="87143"/>
                </a:lnTo>
                <a:lnTo>
                  <a:pt x="90166" y="87143"/>
                </a:lnTo>
                <a:lnTo>
                  <a:pt x="86469" y="84984"/>
                </a:lnTo>
                <a:lnTo>
                  <a:pt x="39496" y="84984"/>
                </a:lnTo>
                <a:lnTo>
                  <a:pt x="39496" y="57552"/>
                </a:lnTo>
                <a:lnTo>
                  <a:pt x="86469" y="57552"/>
                </a:lnTo>
                <a:lnTo>
                  <a:pt x="90166" y="55393"/>
                </a:lnTo>
                <a:close/>
              </a:path>
              <a:path w="432435" h="142875">
                <a:moveTo>
                  <a:pt x="432180" y="55393"/>
                </a:moveTo>
                <a:lnTo>
                  <a:pt x="90166" y="55393"/>
                </a:lnTo>
                <a:lnTo>
                  <a:pt x="62983" y="71268"/>
                </a:lnTo>
                <a:lnTo>
                  <a:pt x="90166" y="87143"/>
                </a:lnTo>
                <a:lnTo>
                  <a:pt x="432180" y="87143"/>
                </a:lnTo>
                <a:lnTo>
                  <a:pt x="432180" y="55393"/>
                </a:lnTo>
                <a:close/>
              </a:path>
              <a:path w="432435" h="142875">
                <a:moveTo>
                  <a:pt x="39496" y="57552"/>
                </a:moveTo>
                <a:lnTo>
                  <a:pt x="39496" y="84984"/>
                </a:lnTo>
                <a:lnTo>
                  <a:pt x="62983" y="71268"/>
                </a:lnTo>
                <a:lnTo>
                  <a:pt x="39496" y="57552"/>
                </a:lnTo>
                <a:close/>
              </a:path>
              <a:path w="432435" h="142875">
                <a:moveTo>
                  <a:pt x="62983" y="71268"/>
                </a:moveTo>
                <a:lnTo>
                  <a:pt x="39496" y="84984"/>
                </a:lnTo>
                <a:lnTo>
                  <a:pt x="86469" y="84984"/>
                </a:lnTo>
                <a:lnTo>
                  <a:pt x="62983" y="71268"/>
                </a:lnTo>
                <a:close/>
              </a:path>
              <a:path w="432435" h="142875">
                <a:moveTo>
                  <a:pt x="86469" y="57552"/>
                </a:moveTo>
                <a:lnTo>
                  <a:pt x="39496" y="57552"/>
                </a:lnTo>
                <a:lnTo>
                  <a:pt x="62983" y="71268"/>
                </a:lnTo>
                <a:lnTo>
                  <a:pt x="86469" y="57552"/>
                </a:lnTo>
                <a:close/>
              </a:path>
            </a:pathLst>
          </a:custGeom>
          <a:solidFill>
            <a:srgbClr val="096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261033" y="3751685"/>
            <a:ext cx="432434" cy="142875"/>
          </a:xfrm>
          <a:custGeom>
            <a:avLst/>
            <a:gdLst/>
            <a:ahLst/>
            <a:cxnLst/>
            <a:rect l="l" t="t" r="r" b="b"/>
            <a:pathLst>
              <a:path w="432435" h="142875">
                <a:moveTo>
                  <a:pt x="124748" y="0"/>
                </a:moveTo>
                <a:lnTo>
                  <a:pt x="118821" y="2053"/>
                </a:lnTo>
                <a:lnTo>
                  <a:pt x="0" y="71268"/>
                </a:lnTo>
                <a:lnTo>
                  <a:pt x="118821" y="140483"/>
                </a:lnTo>
                <a:lnTo>
                  <a:pt x="124748" y="142537"/>
                </a:lnTo>
                <a:lnTo>
                  <a:pt x="130806" y="142150"/>
                </a:lnTo>
                <a:lnTo>
                  <a:pt x="136269" y="139501"/>
                </a:lnTo>
                <a:lnTo>
                  <a:pt x="140411" y="134768"/>
                </a:lnTo>
                <a:lnTo>
                  <a:pt x="142465" y="128841"/>
                </a:lnTo>
                <a:lnTo>
                  <a:pt x="142078" y="122783"/>
                </a:lnTo>
                <a:lnTo>
                  <a:pt x="139428" y="117320"/>
                </a:lnTo>
                <a:lnTo>
                  <a:pt x="134696" y="113178"/>
                </a:lnTo>
                <a:lnTo>
                  <a:pt x="90115" y="87143"/>
                </a:lnTo>
                <a:lnTo>
                  <a:pt x="31445" y="87143"/>
                </a:lnTo>
                <a:lnTo>
                  <a:pt x="31445" y="55393"/>
                </a:lnTo>
                <a:lnTo>
                  <a:pt x="90115" y="55393"/>
                </a:lnTo>
                <a:lnTo>
                  <a:pt x="134696" y="29358"/>
                </a:lnTo>
                <a:lnTo>
                  <a:pt x="139428" y="25217"/>
                </a:lnTo>
                <a:lnTo>
                  <a:pt x="142078" y="19754"/>
                </a:lnTo>
                <a:lnTo>
                  <a:pt x="142465" y="13696"/>
                </a:lnTo>
                <a:lnTo>
                  <a:pt x="140411" y="7768"/>
                </a:lnTo>
                <a:lnTo>
                  <a:pt x="136269" y="3036"/>
                </a:lnTo>
                <a:lnTo>
                  <a:pt x="130806" y="386"/>
                </a:lnTo>
                <a:lnTo>
                  <a:pt x="124748" y="0"/>
                </a:lnTo>
                <a:close/>
              </a:path>
              <a:path w="432435" h="142875">
                <a:moveTo>
                  <a:pt x="90115" y="55393"/>
                </a:moveTo>
                <a:lnTo>
                  <a:pt x="31445" y="55393"/>
                </a:lnTo>
                <a:lnTo>
                  <a:pt x="31445" y="87143"/>
                </a:lnTo>
                <a:lnTo>
                  <a:pt x="90115" y="87143"/>
                </a:lnTo>
                <a:lnTo>
                  <a:pt x="86418" y="84984"/>
                </a:lnTo>
                <a:lnTo>
                  <a:pt x="39446" y="84984"/>
                </a:lnTo>
                <a:lnTo>
                  <a:pt x="39446" y="57552"/>
                </a:lnTo>
                <a:lnTo>
                  <a:pt x="86418" y="57552"/>
                </a:lnTo>
                <a:lnTo>
                  <a:pt x="90115" y="55393"/>
                </a:lnTo>
                <a:close/>
              </a:path>
              <a:path w="432435" h="142875">
                <a:moveTo>
                  <a:pt x="432130" y="55393"/>
                </a:moveTo>
                <a:lnTo>
                  <a:pt x="90115" y="55393"/>
                </a:lnTo>
                <a:lnTo>
                  <a:pt x="62932" y="71268"/>
                </a:lnTo>
                <a:lnTo>
                  <a:pt x="90115" y="87143"/>
                </a:lnTo>
                <a:lnTo>
                  <a:pt x="432130" y="87143"/>
                </a:lnTo>
                <a:lnTo>
                  <a:pt x="432130" y="55393"/>
                </a:lnTo>
                <a:close/>
              </a:path>
              <a:path w="432435" h="142875">
                <a:moveTo>
                  <a:pt x="39446" y="57552"/>
                </a:moveTo>
                <a:lnTo>
                  <a:pt x="39446" y="84984"/>
                </a:lnTo>
                <a:lnTo>
                  <a:pt x="62932" y="71268"/>
                </a:lnTo>
                <a:lnTo>
                  <a:pt x="39446" y="57552"/>
                </a:lnTo>
                <a:close/>
              </a:path>
              <a:path w="432435" h="142875">
                <a:moveTo>
                  <a:pt x="62932" y="71268"/>
                </a:moveTo>
                <a:lnTo>
                  <a:pt x="39446" y="84984"/>
                </a:lnTo>
                <a:lnTo>
                  <a:pt x="86418" y="84984"/>
                </a:lnTo>
                <a:lnTo>
                  <a:pt x="62932" y="71268"/>
                </a:lnTo>
                <a:close/>
              </a:path>
              <a:path w="432435" h="142875">
                <a:moveTo>
                  <a:pt x="86418" y="57552"/>
                </a:moveTo>
                <a:lnTo>
                  <a:pt x="39446" y="57552"/>
                </a:lnTo>
                <a:lnTo>
                  <a:pt x="62932" y="71268"/>
                </a:lnTo>
                <a:lnTo>
                  <a:pt x="86418" y="57552"/>
                </a:lnTo>
                <a:close/>
              </a:path>
            </a:pathLst>
          </a:custGeom>
          <a:solidFill>
            <a:srgbClr val="096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261033" y="4184501"/>
            <a:ext cx="432434" cy="142875"/>
          </a:xfrm>
          <a:custGeom>
            <a:avLst/>
            <a:gdLst/>
            <a:ahLst/>
            <a:cxnLst/>
            <a:rect l="l" t="t" r="r" b="b"/>
            <a:pathLst>
              <a:path w="432435" h="142875">
                <a:moveTo>
                  <a:pt x="124748" y="0"/>
                </a:moveTo>
                <a:lnTo>
                  <a:pt x="118821" y="2053"/>
                </a:lnTo>
                <a:lnTo>
                  <a:pt x="0" y="71268"/>
                </a:lnTo>
                <a:lnTo>
                  <a:pt x="118821" y="140483"/>
                </a:lnTo>
                <a:lnTo>
                  <a:pt x="124748" y="142537"/>
                </a:lnTo>
                <a:lnTo>
                  <a:pt x="130806" y="142150"/>
                </a:lnTo>
                <a:lnTo>
                  <a:pt x="136269" y="139501"/>
                </a:lnTo>
                <a:lnTo>
                  <a:pt x="140411" y="134768"/>
                </a:lnTo>
                <a:lnTo>
                  <a:pt x="142465" y="128841"/>
                </a:lnTo>
                <a:lnTo>
                  <a:pt x="142078" y="122783"/>
                </a:lnTo>
                <a:lnTo>
                  <a:pt x="139428" y="117320"/>
                </a:lnTo>
                <a:lnTo>
                  <a:pt x="134696" y="113178"/>
                </a:lnTo>
                <a:lnTo>
                  <a:pt x="90115" y="87143"/>
                </a:lnTo>
                <a:lnTo>
                  <a:pt x="31445" y="87143"/>
                </a:lnTo>
                <a:lnTo>
                  <a:pt x="31445" y="55393"/>
                </a:lnTo>
                <a:lnTo>
                  <a:pt x="90115" y="55393"/>
                </a:lnTo>
                <a:lnTo>
                  <a:pt x="134696" y="29358"/>
                </a:lnTo>
                <a:lnTo>
                  <a:pt x="139428" y="25217"/>
                </a:lnTo>
                <a:lnTo>
                  <a:pt x="142078" y="19754"/>
                </a:lnTo>
                <a:lnTo>
                  <a:pt x="142465" y="13696"/>
                </a:lnTo>
                <a:lnTo>
                  <a:pt x="140411" y="7768"/>
                </a:lnTo>
                <a:lnTo>
                  <a:pt x="136269" y="3036"/>
                </a:lnTo>
                <a:lnTo>
                  <a:pt x="130806" y="386"/>
                </a:lnTo>
                <a:lnTo>
                  <a:pt x="124748" y="0"/>
                </a:lnTo>
                <a:close/>
              </a:path>
              <a:path w="432435" h="142875">
                <a:moveTo>
                  <a:pt x="63195" y="55393"/>
                </a:moveTo>
                <a:lnTo>
                  <a:pt x="31445" y="55393"/>
                </a:lnTo>
                <a:lnTo>
                  <a:pt x="31445" y="87143"/>
                </a:lnTo>
                <a:lnTo>
                  <a:pt x="63195" y="87143"/>
                </a:lnTo>
                <a:lnTo>
                  <a:pt x="63195" y="84984"/>
                </a:lnTo>
                <a:lnTo>
                  <a:pt x="39446" y="84984"/>
                </a:lnTo>
                <a:lnTo>
                  <a:pt x="39446" y="57552"/>
                </a:lnTo>
                <a:lnTo>
                  <a:pt x="63195" y="57552"/>
                </a:lnTo>
                <a:lnTo>
                  <a:pt x="63195" y="55393"/>
                </a:lnTo>
                <a:close/>
              </a:path>
              <a:path w="432435" h="142875">
                <a:moveTo>
                  <a:pt x="63195" y="71422"/>
                </a:moveTo>
                <a:lnTo>
                  <a:pt x="63195" y="87143"/>
                </a:lnTo>
                <a:lnTo>
                  <a:pt x="90115" y="87143"/>
                </a:lnTo>
                <a:lnTo>
                  <a:pt x="63195" y="71422"/>
                </a:lnTo>
                <a:close/>
              </a:path>
              <a:path w="432435" h="142875">
                <a:moveTo>
                  <a:pt x="126695" y="55393"/>
                </a:moveTo>
                <a:lnTo>
                  <a:pt x="94945" y="55393"/>
                </a:lnTo>
                <a:lnTo>
                  <a:pt x="94945" y="87143"/>
                </a:lnTo>
                <a:lnTo>
                  <a:pt x="126695" y="87143"/>
                </a:lnTo>
                <a:lnTo>
                  <a:pt x="126695" y="55393"/>
                </a:lnTo>
                <a:close/>
              </a:path>
              <a:path w="432435" h="142875">
                <a:moveTo>
                  <a:pt x="39446" y="57552"/>
                </a:moveTo>
                <a:lnTo>
                  <a:pt x="39446" y="84984"/>
                </a:lnTo>
                <a:lnTo>
                  <a:pt x="62932" y="71268"/>
                </a:lnTo>
                <a:lnTo>
                  <a:pt x="39446" y="57552"/>
                </a:lnTo>
                <a:close/>
              </a:path>
              <a:path w="432435" h="142875">
                <a:moveTo>
                  <a:pt x="62932" y="71268"/>
                </a:moveTo>
                <a:lnTo>
                  <a:pt x="39446" y="84984"/>
                </a:lnTo>
                <a:lnTo>
                  <a:pt x="63195" y="84984"/>
                </a:lnTo>
                <a:lnTo>
                  <a:pt x="63195" y="71422"/>
                </a:lnTo>
                <a:lnTo>
                  <a:pt x="62932" y="71268"/>
                </a:lnTo>
                <a:close/>
              </a:path>
              <a:path w="432435" h="142875">
                <a:moveTo>
                  <a:pt x="63195" y="71115"/>
                </a:moveTo>
                <a:lnTo>
                  <a:pt x="62932" y="71268"/>
                </a:lnTo>
                <a:lnTo>
                  <a:pt x="63195" y="71422"/>
                </a:lnTo>
                <a:lnTo>
                  <a:pt x="63195" y="71115"/>
                </a:lnTo>
                <a:close/>
              </a:path>
              <a:path w="432435" h="142875">
                <a:moveTo>
                  <a:pt x="63195" y="57552"/>
                </a:moveTo>
                <a:lnTo>
                  <a:pt x="39446" y="57552"/>
                </a:lnTo>
                <a:lnTo>
                  <a:pt x="62932" y="71268"/>
                </a:lnTo>
                <a:lnTo>
                  <a:pt x="63195" y="71115"/>
                </a:lnTo>
                <a:lnTo>
                  <a:pt x="63195" y="57552"/>
                </a:lnTo>
                <a:close/>
              </a:path>
              <a:path w="432435" h="142875">
                <a:moveTo>
                  <a:pt x="90115" y="55393"/>
                </a:moveTo>
                <a:lnTo>
                  <a:pt x="63195" y="55393"/>
                </a:lnTo>
                <a:lnTo>
                  <a:pt x="63195" y="71115"/>
                </a:lnTo>
                <a:lnTo>
                  <a:pt x="90115" y="55393"/>
                </a:lnTo>
                <a:close/>
              </a:path>
              <a:path w="432435" h="142875">
                <a:moveTo>
                  <a:pt x="190195" y="55393"/>
                </a:moveTo>
                <a:lnTo>
                  <a:pt x="158445" y="55393"/>
                </a:lnTo>
                <a:lnTo>
                  <a:pt x="158445" y="87143"/>
                </a:lnTo>
                <a:lnTo>
                  <a:pt x="190195" y="87143"/>
                </a:lnTo>
                <a:lnTo>
                  <a:pt x="190195" y="55393"/>
                </a:lnTo>
                <a:close/>
              </a:path>
              <a:path w="432435" h="142875">
                <a:moveTo>
                  <a:pt x="253695" y="55393"/>
                </a:moveTo>
                <a:lnTo>
                  <a:pt x="221945" y="55393"/>
                </a:lnTo>
                <a:lnTo>
                  <a:pt x="221945" y="87143"/>
                </a:lnTo>
                <a:lnTo>
                  <a:pt x="253695" y="87143"/>
                </a:lnTo>
                <a:lnTo>
                  <a:pt x="253695" y="55393"/>
                </a:lnTo>
                <a:close/>
              </a:path>
              <a:path w="432435" h="142875">
                <a:moveTo>
                  <a:pt x="317195" y="55393"/>
                </a:moveTo>
                <a:lnTo>
                  <a:pt x="285445" y="55393"/>
                </a:lnTo>
                <a:lnTo>
                  <a:pt x="285445" y="87143"/>
                </a:lnTo>
                <a:lnTo>
                  <a:pt x="317195" y="87143"/>
                </a:lnTo>
                <a:lnTo>
                  <a:pt x="317195" y="55393"/>
                </a:lnTo>
                <a:close/>
              </a:path>
              <a:path w="432435" h="142875">
                <a:moveTo>
                  <a:pt x="380695" y="55393"/>
                </a:moveTo>
                <a:lnTo>
                  <a:pt x="348945" y="55393"/>
                </a:lnTo>
                <a:lnTo>
                  <a:pt x="348945" y="87143"/>
                </a:lnTo>
                <a:lnTo>
                  <a:pt x="380695" y="87143"/>
                </a:lnTo>
                <a:lnTo>
                  <a:pt x="380695" y="55393"/>
                </a:lnTo>
                <a:close/>
              </a:path>
              <a:path w="432435" h="142875">
                <a:moveTo>
                  <a:pt x="432130" y="55393"/>
                </a:moveTo>
                <a:lnTo>
                  <a:pt x="412445" y="55393"/>
                </a:lnTo>
                <a:lnTo>
                  <a:pt x="412445" y="87143"/>
                </a:lnTo>
                <a:lnTo>
                  <a:pt x="432130" y="87143"/>
                </a:lnTo>
                <a:lnTo>
                  <a:pt x="432130" y="55393"/>
                </a:lnTo>
                <a:close/>
              </a:path>
            </a:pathLst>
          </a:custGeom>
          <a:solidFill>
            <a:srgbClr val="096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349349" y="4686934"/>
            <a:ext cx="142875" cy="432434"/>
          </a:xfrm>
          <a:custGeom>
            <a:avLst/>
            <a:gdLst/>
            <a:ahLst/>
            <a:cxnLst/>
            <a:rect l="l" t="t" r="r" b="b"/>
            <a:pathLst>
              <a:path w="142875" h="432435">
                <a:moveTo>
                  <a:pt x="71268" y="62983"/>
                </a:moveTo>
                <a:lnTo>
                  <a:pt x="55393" y="90166"/>
                </a:lnTo>
                <a:lnTo>
                  <a:pt x="55393" y="432181"/>
                </a:lnTo>
                <a:lnTo>
                  <a:pt x="87143" y="432181"/>
                </a:lnTo>
                <a:lnTo>
                  <a:pt x="87143" y="90166"/>
                </a:lnTo>
                <a:lnTo>
                  <a:pt x="71268" y="62983"/>
                </a:lnTo>
                <a:close/>
              </a:path>
              <a:path w="142875" h="432435">
                <a:moveTo>
                  <a:pt x="71268" y="0"/>
                </a:moveTo>
                <a:lnTo>
                  <a:pt x="2053" y="118871"/>
                </a:lnTo>
                <a:lnTo>
                  <a:pt x="0" y="124799"/>
                </a:lnTo>
                <a:lnTo>
                  <a:pt x="386" y="130857"/>
                </a:lnTo>
                <a:lnTo>
                  <a:pt x="3036" y="136320"/>
                </a:lnTo>
                <a:lnTo>
                  <a:pt x="7768" y="140462"/>
                </a:lnTo>
                <a:lnTo>
                  <a:pt x="13696" y="142515"/>
                </a:lnTo>
                <a:lnTo>
                  <a:pt x="19754" y="142128"/>
                </a:lnTo>
                <a:lnTo>
                  <a:pt x="25217" y="139479"/>
                </a:lnTo>
                <a:lnTo>
                  <a:pt x="29358" y="134746"/>
                </a:lnTo>
                <a:lnTo>
                  <a:pt x="55393" y="90166"/>
                </a:lnTo>
                <a:lnTo>
                  <a:pt x="55393" y="31495"/>
                </a:lnTo>
                <a:lnTo>
                  <a:pt x="89607" y="31495"/>
                </a:lnTo>
                <a:lnTo>
                  <a:pt x="71268" y="0"/>
                </a:lnTo>
                <a:close/>
              </a:path>
              <a:path w="142875" h="432435">
                <a:moveTo>
                  <a:pt x="89607" y="31495"/>
                </a:moveTo>
                <a:lnTo>
                  <a:pt x="87143" y="31495"/>
                </a:lnTo>
                <a:lnTo>
                  <a:pt x="87143" y="90166"/>
                </a:lnTo>
                <a:lnTo>
                  <a:pt x="113178" y="134746"/>
                </a:lnTo>
                <a:lnTo>
                  <a:pt x="117320" y="139479"/>
                </a:lnTo>
                <a:lnTo>
                  <a:pt x="122783" y="142128"/>
                </a:lnTo>
                <a:lnTo>
                  <a:pt x="128841" y="142515"/>
                </a:lnTo>
                <a:lnTo>
                  <a:pt x="134768" y="140462"/>
                </a:lnTo>
                <a:lnTo>
                  <a:pt x="139501" y="136320"/>
                </a:lnTo>
                <a:lnTo>
                  <a:pt x="142150" y="130857"/>
                </a:lnTo>
                <a:lnTo>
                  <a:pt x="142537" y="124799"/>
                </a:lnTo>
                <a:lnTo>
                  <a:pt x="140483" y="118871"/>
                </a:lnTo>
                <a:lnTo>
                  <a:pt x="89607" y="31495"/>
                </a:lnTo>
                <a:close/>
              </a:path>
              <a:path w="142875" h="432435">
                <a:moveTo>
                  <a:pt x="87143" y="31495"/>
                </a:moveTo>
                <a:lnTo>
                  <a:pt x="55393" y="31495"/>
                </a:lnTo>
                <a:lnTo>
                  <a:pt x="55393" y="90166"/>
                </a:lnTo>
                <a:lnTo>
                  <a:pt x="71268" y="62983"/>
                </a:lnTo>
                <a:lnTo>
                  <a:pt x="57552" y="39496"/>
                </a:lnTo>
                <a:lnTo>
                  <a:pt x="87143" y="39496"/>
                </a:lnTo>
                <a:lnTo>
                  <a:pt x="87143" y="31495"/>
                </a:lnTo>
                <a:close/>
              </a:path>
              <a:path w="142875" h="432435">
                <a:moveTo>
                  <a:pt x="87143" y="39496"/>
                </a:moveTo>
                <a:lnTo>
                  <a:pt x="84984" y="39496"/>
                </a:lnTo>
                <a:lnTo>
                  <a:pt x="71268" y="62983"/>
                </a:lnTo>
                <a:lnTo>
                  <a:pt x="87143" y="90166"/>
                </a:lnTo>
                <a:lnTo>
                  <a:pt x="87143" y="39496"/>
                </a:lnTo>
                <a:close/>
              </a:path>
              <a:path w="142875" h="432435">
                <a:moveTo>
                  <a:pt x="84984" y="39496"/>
                </a:moveTo>
                <a:lnTo>
                  <a:pt x="57552" y="39496"/>
                </a:lnTo>
                <a:lnTo>
                  <a:pt x="71268" y="62983"/>
                </a:lnTo>
                <a:lnTo>
                  <a:pt x="84984" y="39496"/>
                </a:lnTo>
                <a:close/>
              </a:path>
            </a:pathLst>
          </a:custGeom>
          <a:solidFill>
            <a:srgbClr val="096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486765" y="4255642"/>
            <a:ext cx="142875" cy="432434"/>
          </a:xfrm>
          <a:custGeom>
            <a:avLst/>
            <a:gdLst/>
            <a:ahLst/>
            <a:cxnLst/>
            <a:rect l="l" t="t" r="r" b="b"/>
            <a:pathLst>
              <a:path w="142875" h="432435">
                <a:moveTo>
                  <a:pt x="71268" y="62983"/>
                </a:moveTo>
                <a:lnTo>
                  <a:pt x="55393" y="90166"/>
                </a:lnTo>
                <a:lnTo>
                  <a:pt x="55393" y="432180"/>
                </a:lnTo>
                <a:lnTo>
                  <a:pt x="87143" y="432180"/>
                </a:lnTo>
                <a:lnTo>
                  <a:pt x="87143" y="90166"/>
                </a:lnTo>
                <a:lnTo>
                  <a:pt x="71268" y="62983"/>
                </a:lnTo>
                <a:close/>
              </a:path>
              <a:path w="142875" h="432435">
                <a:moveTo>
                  <a:pt x="71268" y="0"/>
                </a:moveTo>
                <a:lnTo>
                  <a:pt x="2053" y="118871"/>
                </a:lnTo>
                <a:lnTo>
                  <a:pt x="0" y="124799"/>
                </a:lnTo>
                <a:lnTo>
                  <a:pt x="386" y="130857"/>
                </a:lnTo>
                <a:lnTo>
                  <a:pt x="3036" y="136320"/>
                </a:lnTo>
                <a:lnTo>
                  <a:pt x="7768" y="140461"/>
                </a:lnTo>
                <a:lnTo>
                  <a:pt x="13696" y="142515"/>
                </a:lnTo>
                <a:lnTo>
                  <a:pt x="19754" y="142128"/>
                </a:lnTo>
                <a:lnTo>
                  <a:pt x="25217" y="139479"/>
                </a:lnTo>
                <a:lnTo>
                  <a:pt x="29358" y="134746"/>
                </a:lnTo>
                <a:lnTo>
                  <a:pt x="55393" y="90166"/>
                </a:lnTo>
                <a:lnTo>
                  <a:pt x="55393" y="31495"/>
                </a:lnTo>
                <a:lnTo>
                  <a:pt x="89607" y="31495"/>
                </a:lnTo>
                <a:lnTo>
                  <a:pt x="71268" y="0"/>
                </a:lnTo>
                <a:close/>
              </a:path>
              <a:path w="142875" h="432435">
                <a:moveTo>
                  <a:pt x="89607" y="31495"/>
                </a:moveTo>
                <a:lnTo>
                  <a:pt x="87143" y="31495"/>
                </a:lnTo>
                <a:lnTo>
                  <a:pt x="87143" y="90166"/>
                </a:lnTo>
                <a:lnTo>
                  <a:pt x="113178" y="134746"/>
                </a:lnTo>
                <a:lnTo>
                  <a:pt x="117320" y="139479"/>
                </a:lnTo>
                <a:lnTo>
                  <a:pt x="122783" y="142128"/>
                </a:lnTo>
                <a:lnTo>
                  <a:pt x="128841" y="142515"/>
                </a:lnTo>
                <a:lnTo>
                  <a:pt x="134768" y="140461"/>
                </a:lnTo>
                <a:lnTo>
                  <a:pt x="139501" y="136320"/>
                </a:lnTo>
                <a:lnTo>
                  <a:pt x="142150" y="130857"/>
                </a:lnTo>
                <a:lnTo>
                  <a:pt x="142537" y="124799"/>
                </a:lnTo>
                <a:lnTo>
                  <a:pt x="140483" y="118871"/>
                </a:lnTo>
                <a:lnTo>
                  <a:pt x="89607" y="31495"/>
                </a:lnTo>
                <a:close/>
              </a:path>
              <a:path w="142875" h="432435">
                <a:moveTo>
                  <a:pt x="87143" y="31495"/>
                </a:moveTo>
                <a:lnTo>
                  <a:pt x="55393" y="31495"/>
                </a:lnTo>
                <a:lnTo>
                  <a:pt x="55393" y="90166"/>
                </a:lnTo>
                <a:lnTo>
                  <a:pt x="71268" y="62983"/>
                </a:lnTo>
                <a:lnTo>
                  <a:pt x="57552" y="39496"/>
                </a:lnTo>
                <a:lnTo>
                  <a:pt x="87143" y="39496"/>
                </a:lnTo>
                <a:lnTo>
                  <a:pt x="87143" y="31495"/>
                </a:lnTo>
                <a:close/>
              </a:path>
              <a:path w="142875" h="432435">
                <a:moveTo>
                  <a:pt x="87143" y="39496"/>
                </a:moveTo>
                <a:lnTo>
                  <a:pt x="84984" y="39496"/>
                </a:lnTo>
                <a:lnTo>
                  <a:pt x="71268" y="62983"/>
                </a:lnTo>
                <a:lnTo>
                  <a:pt x="87143" y="90166"/>
                </a:lnTo>
                <a:lnTo>
                  <a:pt x="87143" y="39496"/>
                </a:lnTo>
                <a:close/>
              </a:path>
              <a:path w="142875" h="432435">
                <a:moveTo>
                  <a:pt x="84984" y="39496"/>
                </a:moveTo>
                <a:lnTo>
                  <a:pt x="57552" y="39496"/>
                </a:lnTo>
                <a:lnTo>
                  <a:pt x="71268" y="62983"/>
                </a:lnTo>
                <a:lnTo>
                  <a:pt x="84984" y="39496"/>
                </a:lnTo>
                <a:close/>
              </a:path>
            </a:pathLst>
          </a:custGeom>
          <a:solidFill>
            <a:srgbClr val="096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621133" y="3822827"/>
            <a:ext cx="142875" cy="432434"/>
          </a:xfrm>
          <a:custGeom>
            <a:avLst/>
            <a:gdLst/>
            <a:ahLst/>
            <a:cxnLst/>
            <a:rect l="l" t="t" r="r" b="b"/>
            <a:pathLst>
              <a:path w="142875" h="432435">
                <a:moveTo>
                  <a:pt x="71268" y="62983"/>
                </a:moveTo>
                <a:lnTo>
                  <a:pt x="55393" y="90166"/>
                </a:lnTo>
                <a:lnTo>
                  <a:pt x="55393" y="432181"/>
                </a:lnTo>
                <a:lnTo>
                  <a:pt x="87143" y="432181"/>
                </a:lnTo>
                <a:lnTo>
                  <a:pt x="87143" y="90166"/>
                </a:lnTo>
                <a:lnTo>
                  <a:pt x="71268" y="62983"/>
                </a:lnTo>
                <a:close/>
              </a:path>
              <a:path w="142875" h="432435">
                <a:moveTo>
                  <a:pt x="71268" y="0"/>
                </a:moveTo>
                <a:lnTo>
                  <a:pt x="2053" y="118872"/>
                </a:lnTo>
                <a:lnTo>
                  <a:pt x="0" y="124799"/>
                </a:lnTo>
                <a:lnTo>
                  <a:pt x="386" y="130857"/>
                </a:lnTo>
                <a:lnTo>
                  <a:pt x="3036" y="136320"/>
                </a:lnTo>
                <a:lnTo>
                  <a:pt x="7768" y="140462"/>
                </a:lnTo>
                <a:lnTo>
                  <a:pt x="13696" y="142515"/>
                </a:lnTo>
                <a:lnTo>
                  <a:pt x="19754" y="142128"/>
                </a:lnTo>
                <a:lnTo>
                  <a:pt x="25217" y="139479"/>
                </a:lnTo>
                <a:lnTo>
                  <a:pt x="29358" y="134747"/>
                </a:lnTo>
                <a:lnTo>
                  <a:pt x="55393" y="90166"/>
                </a:lnTo>
                <a:lnTo>
                  <a:pt x="55393" y="31496"/>
                </a:lnTo>
                <a:lnTo>
                  <a:pt x="89607" y="31496"/>
                </a:lnTo>
                <a:lnTo>
                  <a:pt x="71268" y="0"/>
                </a:lnTo>
                <a:close/>
              </a:path>
              <a:path w="142875" h="432435">
                <a:moveTo>
                  <a:pt x="89607" y="31496"/>
                </a:moveTo>
                <a:lnTo>
                  <a:pt x="87143" y="31496"/>
                </a:lnTo>
                <a:lnTo>
                  <a:pt x="87143" y="90166"/>
                </a:lnTo>
                <a:lnTo>
                  <a:pt x="113178" y="134747"/>
                </a:lnTo>
                <a:lnTo>
                  <a:pt x="117320" y="139479"/>
                </a:lnTo>
                <a:lnTo>
                  <a:pt x="122783" y="142128"/>
                </a:lnTo>
                <a:lnTo>
                  <a:pt x="128841" y="142515"/>
                </a:lnTo>
                <a:lnTo>
                  <a:pt x="134768" y="140462"/>
                </a:lnTo>
                <a:lnTo>
                  <a:pt x="139501" y="136320"/>
                </a:lnTo>
                <a:lnTo>
                  <a:pt x="142150" y="130857"/>
                </a:lnTo>
                <a:lnTo>
                  <a:pt x="142537" y="124799"/>
                </a:lnTo>
                <a:lnTo>
                  <a:pt x="140483" y="118872"/>
                </a:lnTo>
                <a:lnTo>
                  <a:pt x="89607" y="31496"/>
                </a:lnTo>
                <a:close/>
              </a:path>
              <a:path w="142875" h="432435">
                <a:moveTo>
                  <a:pt x="87143" y="31496"/>
                </a:moveTo>
                <a:lnTo>
                  <a:pt x="55393" y="31496"/>
                </a:lnTo>
                <a:lnTo>
                  <a:pt x="55393" y="90166"/>
                </a:lnTo>
                <a:lnTo>
                  <a:pt x="71268" y="62983"/>
                </a:lnTo>
                <a:lnTo>
                  <a:pt x="57552" y="39497"/>
                </a:lnTo>
                <a:lnTo>
                  <a:pt x="87143" y="39497"/>
                </a:lnTo>
                <a:lnTo>
                  <a:pt x="87143" y="31496"/>
                </a:lnTo>
                <a:close/>
              </a:path>
              <a:path w="142875" h="432435">
                <a:moveTo>
                  <a:pt x="87143" y="39497"/>
                </a:moveTo>
                <a:lnTo>
                  <a:pt x="84984" y="39497"/>
                </a:lnTo>
                <a:lnTo>
                  <a:pt x="71268" y="62983"/>
                </a:lnTo>
                <a:lnTo>
                  <a:pt x="87143" y="90166"/>
                </a:lnTo>
                <a:lnTo>
                  <a:pt x="87143" y="39497"/>
                </a:lnTo>
                <a:close/>
              </a:path>
              <a:path w="142875" h="432435">
                <a:moveTo>
                  <a:pt x="84984" y="39497"/>
                </a:moveTo>
                <a:lnTo>
                  <a:pt x="57552" y="39497"/>
                </a:lnTo>
                <a:lnTo>
                  <a:pt x="71268" y="62983"/>
                </a:lnTo>
                <a:lnTo>
                  <a:pt x="84984" y="39497"/>
                </a:lnTo>
                <a:close/>
              </a:path>
            </a:pathLst>
          </a:custGeom>
          <a:solidFill>
            <a:srgbClr val="096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197415" y="3822827"/>
            <a:ext cx="142875" cy="432434"/>
          </a:xfrm>
          <a:custGeom>
            <a:avLst/>
            <a:gdLst/>
            <a:ahLst/>
            <a:cxnLst/>
            <a:rect l="l" t="t" r="r" b="b"/>
            <a:pathLst>
              <a:path w="142875" h="432435">
                <a:moveTo>
                  <a:pt x="71314" y="0"/>
                </a:moveTo>
                <a:lnTo>
                  <a:pt x="2035" y="118872"/>
                </a:lnTo>
                <a:lnTo>
                  <a:pt x="0" y="124799"/>
                </a:lnTo>
                <a:lnTo>
                  <a:pt x="397" y="130857"/>
                </a:lnTo>
                <a:lnTo>
                  <a:pt x="3043" y="136320"/>
                </a:lnTo>
                <a:lnTo>
                  <a:pt x="7750" y="140462"/>
                </a:lnTo>
                <a:lnTo>
                  <a:pt x="13716" y="142515"/>
                </a:lnTo>
                <a:lnTo>
                  <a:pt x="19790" y="142128"/>
                </a:lnTo>
                <a:lnTo>
                  <a:pt x="25274" y="139479"/>
                </a:lnTo>
                <a:lnTo>
                  <a:pt x="29467" y="134747"/>
                </a:lnTo>
                <a:lnTo>
                  <a:pt x="71176" y="63246"/>
                </a:lnTo>
                <a:lnTo>
                  <a:pt x="55439" y="63246"/>
                </a:lnTo>
                <a:lnTo>
                  <a:pt x="55439" y="31496"/>
                </a:lnTo>
                <a:lnTo>
                  <a:pt x="89653" y="31496"/>
                </a:lnTo>
                <a:lnTo>
                  <a:pt x="71314" y="0"/>
                </a:lnTo>
                <a:close/>
              </a:path>
              <a:path w="142875" h="432435">
                <a:moveTo>
                  <a:pt x="87189" y="39497"/>
                </a:moveTo>
                <a:lnTo>
                  <a:pt x="85030" y="39497"/>
                </a:lnTo>
                <a:lnTo>
                  <a:pt x="71322" y="62996"/>
                </a:lnTo>
                <a:lnTo>
                  <a:pt x="113224" y="134747"/>
                </a:lnTo>
                <a:lnTo>
                  <a:pt x="117365" y="139479"/>
                </a:lnTo>
                <a:lnTo>
                  <a:pt x="122828" y="142128"/>
                </a:lnTo>
                <a:lnTo>
                  <a:pt x="128887" y="142515"/>
                </a:lnTo>
                <a:lnTo>
                  <a:pt x="134814" y="140462"/>
                </a:lnTo>
                <a:lnTo>
                  <a:pt x="139547" y="136320"/>
                </a:lnTo>
                <a:lnTo>
                  <a:pt x="142196" y="130857"/>
                </a:lnTo>
                <a:lnTo>
                  <a:pt x="142583" y="124799"/>
                </a:lnTo>
                <a:lnTo>
                  <a:pt x="140529" y="118872"/>
                </a:lnTo>
                <a:lnTo>
                  <a:pt x="108140" y="63246"/>
                </a:lnTo>
                <a:lnTo>
                  <a:pt x="87189" y="63246"/>
                </a:lnTo>
                <a:lnTo>
                  <a:pt x="87189" y="39497"/>
                </a:lnTo>
                <a:close/>
              </a:path>
              <a:path w="142875" h="432435">
                <a:moveTo>
                  <a:pt x="87189" y="94996"/>
                </a:moveTo>
                <a:lnTo>
                  <a:pt x="55439" y="94996"/>
                </a:lnTo>
                <a:lnTo>
                  <a:pt x="55439" y="126746"/>
                </a:lnTo>
                <a:lnTo>
                  <a:pt x="87189" y="126746"/>
                </a:lnTo>
                <a:lnTo>
                  <a:pt x="87189" y="94996"/>
                </a:lnTo>
                <a:close/>
              </a:path>
              <a:path w="142875" h="432435">
                <a:moveTo>
                  <a:pt x="87189" y="31496"/>
                </a:moveTo>
                <a:lnTo>
                  <a:pt x="55439" y="31496"/>
                </a:lnTo>
                <a:lnTo>
                  <a:pt x="55439" y="63246"/>
                </a:lnTo>
                <a:lnTo>
                  <a:pt x="71176" y="63246"/>
                </a:lnTo>
                <a:lnTo>
                  <a:pt x="71322" y="62996"/>
                </a:lnTo>
                <a:lnTo>
                  <a:pt x="57598" y="39497"/>
                </a:lnTo>
                <a:lnTo>
                  <a:pt x="87189" y="39497"/>
                </a:lnTo>
                <a:lnTo>
                  <a:pt x="87189" y="31496"/>
                </a:lnTo>
                <a:close/>
              </a:path>
              <a:path w="142875" h="432435">
                <a:moveTo>
                  <a:pt x="71322" y="62996"/>
                </a:moveTo>
                <a:lnTo>
                  <a:pt x="71176" y="63246"/>
                </a:lnTo>
                <a:lnTo>
                  <a:pt x="71467" y="63246"/>
                </a:lnTo>
                <a:lnTo>
                  <a:pt x="71322" y="62996"/>
                </a:lnTo>
                <a:close/>
              </a:path>
              <a:path w="142875" h="432435">
                <a:moveTo>
                  <a:pt x="89653" y="31496"/>
                </a:moveTo>
                <a:lnTo>
                  <a:pt x="87189" y="31496"/>
                </a:lnTo>
                <a:lnTo>
                  <a:pt x="87189" y="63246"/>
                </a:lnTo>
                <a:lnTo>
                  <a:pt x="108140" y="63246"/>
                </a:lnTo>
                <a:lnTo>
                  <a:pt x="89653" y="31496"/>
                </a:lnTo>
                <a:close/>
              </a:path>
              <a:path w="142875" h="432435">
                <a:moveTo>
                  <a:pt x="85030" y="39497"/>
                </a:moveTo>
                <a:lnTo>
                  <a:pt x="57598" y="39497"/>
                </a:lnTo>
                <a:lnTo>
                  <a:pt x="71322" y="62996"/>
                </a:lnTo>
                <a:lnTo>
                  <a:pt x="85030" y="39497"/>
                </a:lnTo>
                <a:close/>
              </a:path>
              <a:path w="142875" h="432435">
                <a:moveTo>
                  <a:pt x="87189" y="158496"/>
                </a:moveTo>
                <a:lnTo>
                  <a:pt x="55439" y="158496"/>
                </a:lnTo>
                <a:lnTo>
                  <a:pt x="55439" y="190246"/>
                </a:lnTo>
                <a:lnTo>
                  <a:pt x="87189" y="190246"/>
                </a:lnTo>
                <a:lnTo>
                  <a:pt x="87189" y="158496"/>
                </a:lnTo>
                <a:close/>
              </a:path>
              <a:path w="142875" h="432435">
                <a:moveTo>
                  <a:pt x="87189" y="221996"/>
                </a:moveTo>
                <a:lnTo>
                  <a:pt x="55439" y="221996"/>
                </a:lnTo>
                <a:lnTo>
                  <a:pt x="55439" y="253746"/>
                </a:lnTo>
                <a:lnTo>
                  <a:pt x="87189" y="253746"/>
                </a:lnTo>
                <a:lnTo>
                  <a:pt x="87189" y="221996"/>
                </a:lnTo>
                <a:close/>
              </a:path>
              <a:path w="142875" h="432435">
                <a:moveTo>
                  <a:pt x="87189" y="285496"/>
                </a:moveTo>
                <a:lnTo>
                  <a:pt x="55439" y="285496"/>
                </a:lnTo>
                <a:lnTo>
                  <a:pt x="55439" y="317246"/>
                </a:lnTo>
                <a:lnTo>
                  <a:pt x="87189" y="317246"/>
                </a:lnTo>
                <a:lnTo>
                  <a:pt x="87189" y="285496"/>
                </a:lnTo>
                <a:close/>
              </a:path>
              <a:path w="142875" h="432435">
                <a:moveTo>
                  <a:pt x="87189" y="348996"/>
                </a:moveTo>
                <a:lnTo>
                  <a:pt x="55439" y="348996"/>
                </a:lnTo>
                <a:lnTo>
                  <a:pt x="55439" y="380746"/>
                </a:lnTo>
                <a:lnTo>
                  <a:pt x="87189" y="380746"/>
                </a:lnTo>
                <a:lnTo>
                  <a:pt x="87189" y="348996"/>
                </a:lnTo>
                <a:close/>
              </a:path>
              <a:path w="142875" h="432435">
                <a:moveTo>
                  <a:pt x="87189" y="412496"/>
                </a:moveTo>
                <a:lnTo>
                  <a:pt x="55439" y="412496"/>
                </a:lnTo>
                <a:lnTo>
                  <a:pt x="55439" y="432181"/>
                </a:lnTo>
                <a:lnTo>
                  <a:pt x="87189" y="432181"/>
                </a:lnTo>
                <a:lnTo>
                  <a:pt x="87189" y="412496"/>
                </a:lnTo>
                <a:close/>
              </a:path>
            </a:pathLst>
          </a:custGeom>
          <a:solidFill>
            <a:srgbClr val="096CC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358902"/>
            <a:ext cx="6357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8.</a:t>
            </a:r>
            <a:r>
              <a:rPr spc="-20" dirty="0">
                <a:latin typeface="Arial"/>
                <a:cs typeface="Arial"/>
              </a:rPr>
              <a:t>2</a:t>
            </a:r>
            <a:r>
              <a:rPr dirty="0"/>
              <a:t>背包问题和记忆功能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540" y="1244345"/>
            <a:ext cx="7848600" cy="240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marR="30480" indent="-273050">
              <a:lnSpc>
                <a:spcPct val="13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311150" algn="l"/>
              </a:tabLst>
            </a:pPr>
            <a:r>
              <a:rPr sz="2400" dirty="0">
                <a:latin typeface="微软雅黑"/>
                <a:cs typeface="微软雅黑"/>
              </a:rPr>
              <a:t>给</a:t>
            </a:r>
            <a:r>
              <a:rPr sz="2400" spc="-5" dirty="0">
                <a:latin typeface="微软雅黑"/>
                <a:cs typeface="微软雅黑"/>
              </a:rPr>
              <a:t>定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微软雅黑"/>
                <a:cs typeface="微软雅黑"/>
              </a:rPr>
              <a:t>个重量为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,…</a:t>
            </a:r>
            <a:r>
              <a:rPr sz="2400" spc="5" dirty="0">
                <a:latin typeface="Arial"/>
                <a:cs typeface="Arial"/>
              </a:rPr>
              <a:t>,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spc="-7" baseline="-20833" dirty="0">
                <a:latin typeface="Arial"/>
                <a:cs typeface="Arial"/>
              </a:rPr>
              <a:t>n</a:t>
            </a:r>
            <a:r>
              <a:rPr sz="2400" dirty="0">
                <a:latin typeface="微软雅黑"/>
                <a:cs typeface="微软雅黑"/>
              </a:rPr>
              <a:t>的价值为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,…</a:t>
            </a:r>
            <a:r>
              <a:rPr sz="2400" spc="5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7" baseline="-20833" dirty="0">
                <a:latin typeface="Arial"/>
                <a:cs typeface="Arial"/>
              </a:rPr>
              <a:t>n</a:t>
            </a:r>
            <a:r>
              <a:rPr sz="2400" dirty="0">
                <a:latin typeface="微软雅黑"/>
                <a:cs typeface="微软雅黑"/>
              </a:rPr>
              <a:t>的物品和一个承 重</a:t>
            </a:r>
            <a:r>
              <a:rPr sz="2400" spc="-5" dirty="0">
                <a:latin typeface="微软雅黑"/>
                <a:cs typeface="微软雅黑"/>
              </a:rPr>
              <a:t>为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dirty="0">
                <a:latin typeface="微软雅黑"/>
                <a:cs typeface="微软雅黑"/>
              </a:rPr>
              <a:t>的背包，求这些物品中最有价值的一</a:t>
            </a:r>
            <a:r>
              <a:rPr sz="2400" spc="5" dirty="0">
                <a:latin typeface="微软雅黑"/>
                <a:cs typeface="微软雅黑"/>
              </a:rPr>
              <a:t>个</a:t>
            </a:r>
            <a:r>
              <a:rPr sz="2400" dirty="0">
                <a:solidFill>
                  <a:srgbClr val="41C9FF"/>
                </a:solidFill>
                <a:latin typeface="微软雅黑"/>
                <a:cs typeface="微软雅黑"/>
              </a:rPr>
              <a:t>子集</a:t>
            </a:r>
            <a:r>
              <a:rPr sz="2400" dirty="0"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lr>
                <a:srgbClr val="0AD0D9"/>
              </a:buClr>
              <a:buFont typeface="Wingdings 2"/>
              <a:buChar char=""/>
            </a:pPr>
            <a:endParaRPr sz="2500">
              <a:latin typeface="微软雅黑"/>
              <a:cs typeface="微软雅黑"/>
            </a:endParaRPr>
          </a:p>
          <a:p>
            <a:pPr marL="310515" indent="-273050">
              <a:lnSpc>
                <a:spcPct val="100000"/>
              </a:lnSpc>
              <a:buClr>
                <a:srgbClr val="0AD0D9"/>
              </a:buClr>
              <a:buSzPct val="93750"/>
              <a:buFont typeface="Wingdings 2"/>
              <a:buChar char=""/>
              <a:tabLst>
                <a:tab pos="311150" algn="l"/>
              </a:tabLst>
            </a:pPr>
            <a:r>
              <a:rPr sz="2400" dirty="0">
                <a:latin typeface="微软雅黑"/>
                <a:cs typeface="微软雅黑"/>
              </a:rPr>
              <a:t>找递推公式，</a:t>
            </a:r>
            <a:r>
              <a:rPr sz="2400" spc="-10" dirty="0">
                <a:latin typeface="微软雅黑"/>
                <a:cs typeface="微软雅黑"/>
              </a:rPr>
              <a:t>用</a:t>
            </a:r>
            <a:r>
              <a:rPr sz="2400" dirty="0">
                <a:solidFill>
                  <a:srgbClr val="FF0000"/>
                </a:solidFill>
                <a:latin typeface="微软雅黑"/>
                <a:cs typeface="微软雅黑"/>
              </a:rPr>
              <a:t>较小实例的解</a:t>
            </a:r>
            <a:r>
              <a:rPr sz="2400" dirty="0">
                <a:latin typeface="微软雅黑"/>
                <a:cs typeface="微软雅黑"/>
              </a:rPr>
              <a:t>的形式表示背包问题解。</a:t>
            </a:r>
            <a:endParaRPr sz="2400">
              <a:latin typeface="微软雅黑"/>
              <a:cs typeface="微软雅黑"/>
            </a:endParaRPr>
          </a:p>
          <a:p>
            <a:pPr marL="310515" indent="-273050">
              <a:lnSpc>
                <a:spcPct val="100000"/>
              </a:lnSpc>
              <a:spcBef>
                <a:spcPts val="86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311150" algn="l"/>
              </a:tabLst>
            </a:pPr>
            <a:r>
              <a:rPr sz="2400" dirty="0">
                <a:latin typeface="微软雅黑"/>
                <a:cs typeface="微软雅黑"/>
              </a:rPr>
              <a:t>由</a:t>
            </a:r>
            <a:r>
              <a:rPr sz="2400" spc="-5" dirty="0">
                <a:latin typeface="微软雅黑"/>
                <a:cs typeface="微软雅黑"/>
              </a:rPr>
              <a:t>前</a:t>
            </a:r>
            <a:r>
              <a:rPr sz="2400" spc="-10" dirty="0">
                <a:solidFill>
                  <a:srgbClr val="41C9F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41C9FF"/>
                </a:solidFill>
                <a:latin typeface="微软雅黑"/>
                <a:cs typeface="微软雅黑"/>
              </a:rPr>
              <a:t>个物品</a:t>
            </a:r>
            <a:r>
              <a:rPr sz="2400" dirty="0">
                <a:latin typeface="微软雅黑"/>
                <a:cs typeface="微软雅黑"/>
              </a:rPr>
              <a:t>定义的实例，背</a:t>
            </a:r>
            <a:r>
              <a:rPr sz="2400" spc="-15" dirty="0">
                <a:latin typeface="微软雅黑"/>
                <a:cs typeface="微软雅黑"/>
              </a:rPr>
              <a:t>包</a:t>
            </a:r>
            <a:r>
              <a:rPr sz="2400" dirty="0">
                <a:solidFill>
                  <a:srgbClr val="41C9FF"/>
                </a:solidFill>
                <a:latin typeface="微软雅黑"/>
                <a:cs typeface="微软雅黑"/>
              </a:rPr>
              <a:t>承重</a:t>
            </a:r>
            <a:r>
              <a:rPr sz="2400" dirty="0">
                <a:solidFill>
                  <a:srgbClr val="41C9FF"/>
                </a:solidFill>
                <a:latin typeface="Arial"/>
                <a:cs typeface="Arial"/>
              </a:rPr>
              <a:t>j</a:t>
            </a:r>
            <a:r>
              <a:rPr sz="2400" dirty="0">
                <a:latin typeface="微软雅黑"/>
                <a:cs typeface="微软雅黑"/>
              </a:rPr>
              <a:t>。</a:t>
            </a:r>
            <a:r>
              <a:rPr sz="2400" dirty="0">
                <a:latin typeface="Arial"/>
                <a:cs typeface="Arial"/>
              </a:rPr>
              <a:t>F(i,j)</a:t>
            </a:r>
            <a:r>
              <a:rPr sz="2400" dirty="0">
                <a:latin typeface="微软雅黑"/>
                <a:cs typeface="微软雅黑"/>
              </a:rPr>
              <a:t>是最优解。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4036" y="3632047"/>
            <a:ext cx="6454140" cy="81788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84480" indent="-247015">
              <a:lnSpc>
                <a:spcPct val="100000"/>
              </a:lnSpc>
              <a:spcBef>
                <a:spcPts val="820"/>
              </a:spcBef>
              <a:buClr>
                <a:srgbClr val="0E6EC5"/>
              </a:buClr>
              <a:buSzPct val="85000"/>
              <a:buFont typeface="Wingdings 2"/>
              <a:buChar char=""/>
              <a:tabLst>
                <a:tab pos="285115" algn="l"/>
              </a:tabLst>
            </a:pPr>
            <a:r>
              <a:rPr sz="2000" dirty="0">
                <a:latin typeface="微软雅黑"/>
                <a:cs typeface="微软雅黑"/>
              </a:rPr>
              <a:t>如果不包括</a:t>
            </a:r>
            <a:r>
              <a:rPr sz="2000" spc="-5" dirty="0">
                <a:latin typeface="微软雅黑"/>
                <a:cs typeface="微软雅黑"/>
              </a:rPr>
              <a:t>第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dirty="0">
                <a:latin typeface="微软雅黑"/>
                <a:cs typeface="微软雅黑"/>
              </a:rPr>
              <a:t>个物品的子集</a:t>
            </a:r>
            <a:r>
              <a:rPr sz="2000" spc="-15" dirty="0">
                <a:latin typeface="微软雅黑"/>
                <a:cs typeface="微软雅黑"/>
              </a:rPr>
              <a:t>中</a:t>
            </a:r>
            <a:r>
              <a:rPr sz="2000" dirty="0">
                <a:latin typeface="微软雅黑"/>
                <a:cs typeface="微软雅黑"/>
              </a:rPr>
              <a:t>，最</a:t>
            </a:r>
            <a:r>
              <a:rPr sz="2000" spc="-15" dirty="0">
                <a:latin typeface="微软雅黑"/>
                <a:cs typeface="微软雅黑"/>
              </a:rPr>
              <a:t>优</a:t>
            </a:r>
            <a:r>
              <a:rPr sz="2000" dirty="0">
                <a:latin typeface="微软雅黑"/>
                <a:cs typeface="微软雅黑"/>
              </a:rPr>
              <a:t>子集</a:t>
            </a:r>
            <a:r>
              <a:rPr sz="2000" spc="-15" dirty="0">
                <a:latin typeface="微软雅黑"/>
                <a:cs typeface="微软雅黑"/>
              </a:rPr>
              <a:t>价</a:t>
            </a:r>
            <a:r>
              <a:rPr sz="2000" dirty="0">
                <a:latin typeface="微软雅黑"/>
                <a:cs typeface="微软雅黑"/>
              </a:rPr>
              <a:t>值</a:t>
            </a:r>
            <a:r>
              <a:rPr sz="2000" spc="5" dirty="0">
                <a:latin typeface="微软雅黑"/>
                <a:cs typeface="微软雅黑"/>
              </a:rPr>
              <a:t>为</a:t>
            </a:r>
            <a:r>
              <a:rPr sz="2000" spc="-5" dirty="0">
                <a:latin typeface="Arial"/>
                <a:cs typeface="Arial"/>
              </a:rPr>
              <a:t>F(i-1,j)</a:t>
            </a:r>
            <a:endParaRPr sz="2000">
              <a:latin typeface="Arial"/>
              <a:cs typeface="Arial"/>
            </a:endParaRPr>
          </a:p>
          <a:p>
            <a:pPr marL="284480" indent="-247015">
              <a:lnSpc>
                <a:spcPct val="100000"/>
              </a:lnSpc>
              <a:spcBef>
                <a:spcPts val="720"/>
              </a:spcBef>
              <a:buClr>
                <a:srgbClr val="0E6EC5"/>
              </a:buClr>
              <a:buSzPct val="85000"/>
              <a:buFont typeface="Wingdings 2"/>
              <a:buChar char=""/>
              <a:tabLst>
                <a:tab pos="285115" algn="l"/>
              </a:tabLst>
            </a:pPr>
            <a:r>
              <a:rPr sz="2000" dirty="0">
                <a:latin typeface="微软雅黑"/>
                <a:cs typeface="微软雅黑"/>
              </a:rPr>
              <a:t>包含</a:t>
            </a:r>
            <a:r>
              <a:rPr sz="2000" spc="-5" dirty="0">
                <a:latin typeface="微软雅黑"/>
                <a:cs typeface="微软雅黑"/>
              </a:rPr>
              <a:t>第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微软雅黑"/>
                <a:cs typeface="微软雅黑"/>
              </a:rPr>
              <a:t>个物品子集中，最优</a:t>
            </a:r>
            <a:r>
              <a:rPr sz="2000" spc="-15" dirty="0">
                <a:latin typeface="微软雅黑"/>
                <a:cs typeface="微软雅黑"/>
              </a:rPr>
              <a:t>子</a:t>
            </a:r>
            <a:r>
              <a:rPr sz="2000" dirty="0">
                <a:latin typeface="微软雅黑"/>
                <a:cs typeface="微软雅黑"/>
              </a:rPr>
              <a:t>集</a:t>
            </a:r>
            <a:r>
              <a:rPr sz="2000" spc="5" dirty="0">
                <a:latin typeface="微软雅黑"/>
                <a:cs typeface="微软雅黑"/>
              </a:rPr>
              <a:t>由</a:t>
            </a:r>
            <a:r>
              <a:rPr sz="2000" spc="-5" dirty="0">
                <a:latin typeface="Arial"/>
                <a:cs typeface="Arial"/>
              </a:rPr>
              <a:t>F(i-1,j-w</a:t>
            </a:r>
            <a:r>
              <a:rPr sz="1950" spc="-7" baseline="-21367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)+v</a:t>
            </a:r>
            <a:r>
              <a:rPr sz="1950" spc="-7" baseline="-21367" dirty="0">
                <a:latin typeface="Arial"/>
                <a:cs typeface="Arial"/>
              </a:rPr>
              <a:t>i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083552" y="4759452"/>
            <a:ext cx="428993" cy="5189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50252" y="4905768"/>
            <a:ext cx="377190" cy="2232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21523" y="4849380"/>
            <a:ext cx="422909" cy="3055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830311" y="4896599"/>
            <a:ext cx="285750" cy="3253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987283" y="4782311"/>
            <a:ext cx="489978" cy="4183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301228" y="4768596"/>
            <a:ext cx="430542" cy="4183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62216" y="5151120"/>
            <a:ext cx="428993" cy="5189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28916" y="5297436"/>
            <a:ext cx="377190" cy="2232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601711" y="5241048"/>
            <a:ext cx="422909" cy="3055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810500" y="5288279"/>
            <a:ext cx="285750" cy="3253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978140" y="5190756"/>
            <a:ext cx="467118" cy="3787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279892" y="5160264"/>
            <a:ext cx="430542" cy="4183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066533" y="4702158"/>
            <a:ext cx="1565275" cy="81026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309"/>
              </a:spcBef>
            </a:pPr>
            <a:r>
              <a:rPr sz="2400" dirty="0">
                <a:latin typeface="Cambria Math"/>
                <a:cs typeface="Cambria Math"/>
              </a:rPr>
              <a:t>, 𝑗 − </a:t>
            </a:r>
            <a:r>
              <a:rPr sz="2400" spc="-15" dirty="0">
                <a:latin typeface="Cambria Math"/>
                <a:cs typeface="Cambria Math"/>
              </a:rPr>
              <a:t>𝑤</a:t>
            </a:r>
            <a:r>
              <a:rPr sz="2625" spc="-22" baseline="-15873" dirty="0">
                <a:latin typeface="Cambria Math"/>
                <a:cs typeface="Cambria Math"/>
              </a:rPr>
              <a:t>𝑖  </a:t>
            </a:r>
            <a:r>
              <a:rPr sz="2400" dirty="0">
                <a:latin typeface="Cambria Math"/>
                <a:cs typeface="Cambria Math"/>
              </a:rPr>
              <a:t>≥</a:t>
            </a:r>
            <a:r>
              <a:rPr sz="2400" spc="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2400" dirty="0">
                <a:latin typeface="Cambria Math"/>
                <a:cs typeface="Cambria Math"/>
              </a:rPr>
              <a:t>, 𝑗 − </a:t>
            </a:r>
            <a:r>
              <a:rPr sz="2400" spc="-15" dirty="0">
                <a:latin typeface="Cambria Math"/>
                <a:cs typeface="Cambria Math"/>
              </a:rPr>
              <a:t>𝑤</a:t>
            </a:r>
            <a:r>
              <a:rPr sz="2625" spc="-22" baseline="-15873" dirty="0">
                <a:latin typeface="Cambria Math"/>
                <a:cs typeface="Cambria Math"/>
              </a:rPr>
              <a:t>𝑖  </a:t>
            </a:r>
            <a:r>
              <a:rPr sz="2400" dirty="0">
                <a:latin typeface="Cambria Math"/>
                <a:cs typeface="Cambria Math"/>
              </a:rPr>
              <a:t>&lt;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771003" y="5582158"/>
            <a:ext cx="276225" cy="693420"/>
          </a:xfrm>
          <a:custGeom>
            <a:avLst/>
            <a:gdLst/>
            <a:ahLst/>
            <a:cxnLst/>
            <a:rect l="l" t="t" r="r" b="b"/>
            <a:pathLst>
              <a:path w="276225" h="693420">
                <a:moveTo>
                  <a:pt x="276098" y="692810"/>
                </a:moveTo>
                <a:lnTo>
                  <a:pt x="0" y="0"/>
                </a:lnTo>
              </a:path>
            </a:pathLst>
          </a:custGeom>
          <a:ln w="254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8119109" y="6182105"/>
            <a:ext cx="864235" cy="495300"/>
          </a:xfrm>
          <a:prstGeom prst="rect">
            <a:avLst/>
          </a:prstGeom>
          <a:solidFill>
            <a:srgbClr val="FFFFFF"/>
          </a:solidFill>
          <a:ln w="25400">
            <a:solidFill>
              <a:srgbClr val="0E6EC5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125095" marR="95250" indent="-21590">
              <a:lnSpc>
                <a:spcPct val="100000"/>
              </a:lnSpc>
              <a:spcBef>
                <a:spcPts val="490"/>
              </a:spcBef>
            </a:pPr>
            <a:r>
              <a:rPr sz="1200" b="1" spc="5" dirty="0">
                <a:latin typeface="宋体"/>
                <a:cs typeface="宋体"/>
              </a:rPr>
              <a:t>放不下</a:t>
            </a:r>
            <a:r>
              <a:rPr sz="1200" b="1" spc="-5" dirty="0">
                <a:latin typeface="宋体"/>
                <a:cs typeface="宋体"/>
              </a:rPr>
              <a:t>第</a:t>
            </a:r>
            <a:r>
              <a:rPr sz="1200" b="1" dirty="0">
                <a:latin typeface="Arial"/>
                <a:cs typeface="Arial"/>
              </a:rPr>
              <a:t>i </a:t>
            </a:r>
            <a:r>
              <a:rPr sz="1200" b="1" spc="5" dirty="0">
                <a:latin typeface="宋体"/>
                <a:cs typeface="宋体"/>
              </a:rPr>
              <a:t>个物体了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755001" y="3954145"/>
            <a:ext cx="295275" cy="849630"/>
          </a:xfrm>
          <a:custGeom>
            <a:avLst/>
            <a:gdLst/>
            <a:ahLst/>
            <a:cxnLst/>
            <a:rect l="l" t="t" r="r" b="b"/>
            <a:pathLst>
              <a:path w="295275" h="849629">
                <a:moveTo>
                  <a:pt x="295148" y="0"/>
                </a:moveTo>
                <a:lnTo>
                  <a:pt x="0" y="849502"/>
                </a:lnTo>
              </a:path>
            </a:pathLst>
          </a:custGeom>
          <a:ln w="254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8122157" y="3861053"/>
            <a:ext cx="864235" cy="497205"/>
          </a:xfrm>
          <a:prstGeom prst="rect">
            <a:avLst/>
          </a:prstGeom>
          <a:solidFill>
            <a:srgbClr val="FFFFFF"/>
          </a:solidFill>
          <a:ln w="25400">
            <a:solidFill>
              <a:srgbClr val="0E6EC5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marL="104139" marR="93345" indent="20955">
              <a:lnSpc>
                <a:spcPts val="1380"/>
              </a:lnSpc>
              <a:spcBef>
                <a:spcPts val="655"/>
              </a:spcBef>
            </a:pPr>
            <a:r>
              <a:rPr sz="1200" b="1" spc="5" dirty="0">
                <a:latin typeface="宋体"/>
                <a:cs typeface="宋体"/>
              </a:rPr>
              <a:t>容量可放 第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5" dirty="0">
                <a:latin typeface="宋体"/>
                <a:cs typeface="宋体"/>
              </a:rPr>
              <a:t>个物体</a:t>
            </a:r>
            <a:endParaRPr sz="1200">
              <a:latin typeface="宋体"/>
              <a:cs typeface="宋体"/>
            </a:endParaRPr>
          </a:p>
        </p:txBody>
      </p:sp>
      <p:pic>
        <p:nvPicPr>
          <p:cNvPr id="78" name="图片 77">
            <a:extLst>
              <a:ext uri="{FF2B5EF4-FFF2-40B4-BE49-F238E27FC236}">
                <a16:creationId xmlns:a16="http://schemas.microsoft.com/office/drawing/2014/main" id="{575DC676-B08B-91DC-458E-0437F5D7A1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7939" y="4662894"/>
            <a:ext cx="6051142" cy="97645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377190"/>
            <a:ext cx="6357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8.</a:t>
            </a:r>
            <a:r>
              <a:rPr spc="-20" dirty="0">
                <a:latin typeface="Arial"/>
                <a:cs typeface="Arial"/>
              </a:rPr>
              <a:t>2</a:t>
            </a:r>
            <a:r>
              <a:rPr dirty="0"/>
              <a:t>背包问题和记忆功能</a:t>
            </a:r>
          </a:p>
        </p:txBody>
      </p:sp>
      <p:sp>
        <p:nvSpPr>
          <p:cNvPr id="3" name="object 3"/>
          <p:cNvSpPr/>
          <p:nvPr/>
        </p:nvSpPr>
        <p:spPr>
          <a:xfrm>
            <a:off x="377952" y="1612391"/>
            <a:ext cx="517410" cy="5859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2563" y="1679435"/>
            <a:ext cx="441198" cy="4076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700" y="1705343"/>
            <a:ext cx="595122" cy="334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6340" y="1723644"/>
            <a:ext cx="544195" cy="282575"/>
          </a:xfrm>
          <a:custGeom>
            <a:avLst/>
            <a:gdLst/>
            <a:ahLst/>
            <a:cxnLst/>
            <a:rect l="l" t="t" r="r" b="b"/>
            <a:pathLst>
              <a:path w="544194" h="282575">
                <a:moveTo>
                  <a:pt x="453783" y="0"/>
                </a:moveTo>
                <a:lnTo>
                  <a:pt x="449846" y="11429"/>
                </a:lnTo>
                <a:lnTo>
                  <a:pt x="466154" y="18504"/>
                </a:lnTo>
                <a:lnTo>
                  <a:pt x="480199" y="28305"/>
                </a:lnTo>
                <a:lnTo>
                  <a:pt x="508723" y="73852"/>
                </a:lnTo>
                <a:lnTo>
                  <a:pt x="517017" y="115623"/>
                </a:lnTo>
                <a:lnTo>
                  <a:pt x="518045" y="139700"/>
                </a:lnTo>
                <a:lnTo>
                  <a:pt x="516999" y="164633"/>
                </a:lnTo>
                <a:lnTo>
                  <a:pt x="508669" y="207547"/>
                </a:lnTo>
                <a:lnTo>
                  <a:pt x="480247" y="253777"/>
                </a:lnTo>
                <a:lnTo>
                  <a:pt x="450227" y="270763"/>
                </a:lnTo>
                <a:lnTo>
                  <a:pt x="453783" y="282320"/>
                </a:lnTo>
                <a:lnTo>
                  <a:pt x="492280" y="264239"/>
                </a:lnTo>
                <a:lnTo>
                  <a:pt x="520585" y="232917"/>
                </a:lnTo>
                <a:lnTo>
                  <a:pt x="538016" y="191071"/>
                </a:lnTo>
                <a:lnTo>
                  <a:pt x="543826" y="141223"/>
                </a:lnTo>
                <a:lnTo>
                  <a:pt x="542374" y="115339"/>
                </a:lnTo>
                <a:lnTo>
                  <a:pt x="530753" y="69429"/>
                </a:lnTo>
                <a:lnTo>
                  <a:pt x="507629" y="32093"/>
                </a:lnTo>
                <a:lnTo>
                  <a:pt x="474240" y="7379"/>
                </a:lnTo>
                <a:lnTo>
                  <a:pt x="453783" y="0"/>
                </a:lnTo>
                <a:close/>
              </a:path>
              <a:path w="544194" h="282575">
                <a:moveTo>
                  <a:pt x="90043" y="0"/>
                </a:moveTo>
                <a:lnTo>
                  <a:pt x="51628" y="18081"/>
                </a:lnTo>
                <a:lnTo>
                  <a:pt x="23291" y="49402"/>
                </a:lnTo>
                <a:lnTo>
                  <a:pt x="5826" y="91408"/>
                </a:lnTo>
                <a:lnTo>
                  <a:pt x="0" y="141223"/>
                </a:lnTo>
                <a:lnTo>
                  <a:pt x="1452" y="167159"/>
                </a:lnTo>
                <a:lnTo>
                  <a:pt x="13062" y="212982"/>
                </a:lnTo>
                <a:lnTo>
                  <a:pt x="36100" y="250227"/>
                </a:lnTo>
                <a:lnTo>
                  <a:pt x="69514" y="274941"/>
                </a:lnTo>
                <a:lnTo>
                  <a:pt x="90043" y="282320"/>
                </a:lnTo>
                <a:lnTo>
                  <a:pt x="93611" y="270763"/>
                </a:lnTo>
                <a:lnTo>
                  <a:pt x="77528" y="263663"/>
                </a:lnTo>
                <a:lnTo>
                  <a:pt x="63647" y="253777"/>
                </a:lnTo>
                <a:lnTo>
                  <a:pt x="35169" y="207547"/>
                </a:lnTo>
                <a:lnTo>
                  <a:pt x="26801" y="164633"/>
                </a:lnTo>
                <a:lnTo>
                  <a:pt x="25755" y="139700"/>
                </a:lnTo>
                <a:lnTo>
                  <a:pt x="26801" y="115623"/>
                </a:lnTo>
                <a:lnTo>
                  <a:pt x="35169" y="73852"/>
                </a:lnTo>
                <a:lnTo>
                  <a:pt x="63757" y="28305"/>
                </a:lnTo>
                <a:lnTo>
                  <a:pt x="94068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2603" y="1673364"/>
            <a:ext cx="375678" cy="4198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02436" y="1879092"/>
            <a:ext cx="191249" cy="1851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7675" y="1656588"/>
            <a:ext cx="444258" cy="5311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5940" y="1633854"/>
            <a:ext cx="967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  <a:tab pos="610235" algn="l"/>
              </a:tabLst>
            </a:pPr>
            <a:r>
              <a:rPr sz="2400" dirty="0">
                <a:latin typeface="Cambria Math"/>
                <a:cs typeface="Cambria Math"/>
              </a:rPr>
              <a:t>𝐹	</a:t>
            </a:r>
            <a:r>
              <a:rPr sz="2400" spc="-5" dirty="0">
                <a:latin typeface="Cambria Math"/>
                <a:cs typeface="Cambria Math"/>
              </a:rPr>
              <a:t>𝒊,</a:t>
            </a:r>
            <a:r>
              <a:rPr sz="2400" spc="-2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𝒋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18488" y="1772411"/>
            <a:ext cx="407682" cy="2766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627" y="0"/>
            <a:ext cx="3643122" cy="49827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71116" y="1542288"/>
            <a:ext cx="852678" cy="3223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08732" y="1504188"/>
            <a:ext cx="4331970" cy="33604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27401" y="1521841"/>
            <a:ext cx="4279265" cy="283845"/>
          </a:xfrm>
          <a:custGeom>
            <a:avLst/>
            <a:gdLst/>
            <a:ahLst/>
            <a:cxnLst/>
            <a:rect l="l" t="t" r="r" b="b"/>
            <a:pathLst>
              <a:path w="4279265" h="283844">
                <a:moveTo>
                  <a:pt x="4188205" y="0"/>
                </a:moveTo>
                <a:lnTo>
                  <a:pt x="4184269" y="0"/>
                </a:lnTo>
                <a:lnTo>
                  <a:pt x="4184269" y="11303"/>
                </a:lnTo>
                <a:lnTo>
                  <a:pt x="4186554" y="11303"/>
                </a:lnTo>
                <a:lnTo>
                  <a:pt x="4196744" y="12015"/>
                </a:lnTo>
                <a:lnTo>
                  <a:pt x="4229481" y="37480"/>
                </a:lnTo>
                <a:lnTo>
                  <a:pt x="4232529" y="59689"/>
                </a:lnTo>
                <a:lnTo>
                  <a:pt x="4232340" y="65218"/>
                </a:lnTo>
                <a:lnTo>
                  <a:pt x="4231782" y="71342"/>
                </a:lnTo>
                <a:lnTo>
                  <a:pt x="4230868" y="78085"/>
                </a:lnTo>
                <a:lnTo>
                  <a:pt x="4229608" y="85471"/>
                </a:lnTo>
                <a:lnTo>
                  <a:pt x="4227576" y="95631"/>
                </a:lnTo>
                <a:lnTo>
                  <a:pt x="4226559" y="102997"/>
                </a:lnTo>
                <a:lnTo>
                  <a:pt x="4226559" y="115697"/>
                </a:lnTo>
                <a:lnTo>
                  <a:pt x="4229100" y="122682"/>
                </a:lnTo>
                <a:lnTo>
                  <a:pt x="4234053" y="128016"/>
                </a:lnTo>
                <a:lnTo>
                  <a:pt x="4239006" y="133476"/>
                </a:lnTo>
                <a:lnTo>
                  <a:pt x="4244848" y="137413"/>
                </a:lnTo>
                <a:lnTo>
                  <a:pt x="4251706" y="140081"/>
                </a:lnTo>
                <a:lnTo>
                  <a:pt x="4251706" y="142748"/>
                </a:lnTo>
                <a:lnTo>
                  <a:pt x="4226559" y="167005"/>
                </a:lnTo>
                <a:lnTo>
                  <a:pt x="4226559" y="179832"/>
                </a:lnTo>
                <a:lnTo>
                  <a:pt x="4227576" y="187071"/>
                </a:lnTo>
                <a:lnTo>
                  <a:pt x="4229608" y="197358"/>
                </a:lnTo>
                <a:lnTo>
                  <a:pt x="4230868" y="204690"/>
                </a:lnTo>
                <a:lnTo>
                  <a:pt x="4231782" y="211439"/>
                </a:lnTo>
                <a:lnTo>
                  <a:pt x="4232340" y="217592"/>
                </a:lnTo>
                <a:lnTo>
                  <a:pt x="4232529" y="223138"/>
                </a:lnTo>
                <a:lnTo>
                  <a:pt x="4231766" y="235592"/>
                </a:lnTo>
                <a:lnTo>
                  <a:pt x="4205779" y="269700"/>
                </a:lnTo>
                <a:lnTo>
                  <a:pt x="4186554" y="272542"/>
                </a:lnTo>
                <a:lnTo>
                  <a:pt x="4184269" y="272542"/>
                </a:lnTo>
                <a:lnTo>
                  <a:pt x="4184269" y="283845"/>
                </a:lnTo>
                <a:lnTo>
                  <a:pt x="4188205" y="283845"/>
                </a:lnTo>
                <a:lnTo>
                  <a:pt x="4204561" y="282630"/>
                </a:lnTo>
                <a:lnTo>
                  <a:pt x="4240530" y="267843"/>
                </a:lnTo>
                <a:lnTo>
                  <a:pt x="4257802" y="220472"/>
                </a:lnTo>
                <a:lnTo>
                  <a:pt x="4257587" y="214066"/>
                </a:lnTo>
                <a:lnTo>
                  <a:pt x="4256944" y="207232"/>
                </a:lnTo>
                <a:lnTo>
                  <a:pt x="4255873" y="199969"/>
                </a:lnTo>
                <a:lnTo>
                  <a:pt x="4254373" y="192278"/>
                </a:lnTo>
                <a:lnTo>
                  <a:pt x="4251959" y="181737"/>
                </a:lnTo>
                <a:lnTo>
                  <a:pt x="4250817" y="174751"/>
                </a:lnTo>
                <a:lnTo>
                  <a:pt x="4250817" y="164337"/>
                </a:lnTo>
                <a:lnTo>
                  <a:pt x="4253230" y="158750"/>
                </a:lnTo>
                <a:lnTo>
                  <a:pt x="4262628" y="150113"/>
                </a:lnTo>
                <a:lnTo>
                  <a:pt x="4269740" y="147828"/>
                </a:lnTo>
                <a:lnTo>
                  <a:pt x="4279265" y="147447"/>
                </a:lnTo>
                <a:lnTo>
                  <a:pt x="4279265" y="135255"/>
                </a:lnTo>
                <a:lnTo>
                  <a:pt x="4269740" y="135000"/>
                </a:lnTo>
                <a:lnTo>
                  <a:pt x="4262628" y="132714"/>
                </a:lnTo>
                <a:lnTo>
                  <a:pt x="4253230" y="124079"/>
                </a:lnTo>
                <a:lnTo>
                  <a:pt x="4250817" y="118491"/>
                </a:lnTo>
                <a:lnTo>
                  <a:pt x="4250817" y="108076"/>
                </a:lnTo>
                <a:lnTo>
                  <a:pt x="4251959" y="100964"/>
                </a:lnTo>
                <a:lnTo>
                  <a:pt x="4254373" y="90550"/>
                </a:lnTo>
                <a:lnTo>
                  <a:pt x="4255873" y="82859"/>
                </a:lnTo>
                <a:lnTo>
                  <a:pt x="4256944" y="75596"/>
                </a:lnTo>
                <a:lnTo>
                  <a:pt x="4257587" y="68762"/>
                </a:lnTo>
                <a:lnTo>
                  <a:pt x="4257802" y="62357"/>
                </a:lnTo>
                <a:lnTo>
                  <a:pt x="4256728" y="47880"/>
                </a:lnTo>
                <a:lnTo>
                  <a:pt x="4230747" y="9215"/>
                </a:lnTo>
                <a:lnTo>
                  <a:pt x="4204561" y="1214"/>
                </a:lnTo>
                <a:lnTo>
                  <a:pt x="4188205" y="0"/>
                </a:lnTo>
                <a:close/>
              </a:path>
              <a:path w="4279265" h="283844">
                <a:moveTo>
                  <a:pt x="94996" y="0"/>
                </a:moveTo>
                <a:lnTo>
                  <a:pt x="91186" y="0"/>
                </a:lnTo>
                <a:lnTo>
                  <a:pt x="74777" y="1214"/>
                </a:lnTo>
                <a:lnTo>
                  <a:pt x="38862" y="16001"/>
                </a:lnTo>
                <a:lnTo>
                  <a:pt x="21664" y="59562"/>
                </a:lnTo>
                <a:lnTo>
                  <a:pt x="21557" y="65035"/>
                </a:lnTo>
                <a:lnTo>
                  <a:pt x="21679" y="68633"/>
                </a:lnTo>
                <a:lnTo>
                  <a:pt x="22336" y="75453"/>
                </a:lnTo>
                <a:lnTo>
                  <a:pt x="23445" y="82678"/>
                </a:lnTo>
                <a:lnTo>
                  <a:pt x="25018" y="90297"/>
                </a:lnTo>
                <a:lnTo>
                  <a:pt x="27305" y="100837"/>
                </a:lnTo>
                <a:lnTo>
                  <a:pt x="28448" y="107950"/>
                </a:lnTo>
                <a:lnTo>
                  <a:pt x="28448" y="118363"/>
                </a:lnTo>
                <a:lnTo>
                  <a:pt x="26162" y="123951"/>
                </a:lnTo>
                <a:lnTo>
                  <a:pt x="21336" y="128270"/>
                </a:lnTo>
                <a:lnTo>
                  <a:pt x="16637" y="132587"/>
                </a:lnTo>
                <a:lnTo>
                  <a:pt x="9525" y="134874"/>
                </a:lnTo>
                <a:lnTo>
                  <a:pt x="0" y="135128"/>
                </a:lnTo>
                <a:lnTo>
                  <a:pt x="0" y="147320"/>
                </a:lnTo>
                <a:lnTo>
                  <a:pt x="9525" y="147700"/>
                </a:lnTo>
                <a:lnTo>
                  <a:pt x="16637" y="149987"/>
                </a:lnTo>
                <a:lnTo>
                  <a:pt x="21336" y="154305"/>
                </a:lnTo>
                <a:lnTo>
                  <a:pt x="26162" y="158623"/>
                </a:lnTo>
                <a:lnTo>
                  <a:pt x="28448" y="164211"/>
                </a:lnTo>
                <a:lnTo>
                  <a:pt x="28448" y="174625"/>
                </a:lnTo>
                <a:lnTo>
                  <a:pt x="27305" y="181610"/>
                </a:lnTo>
                <a:lnTo>
                  <a:pt x="25018" y="192150"/>
                </a:lnTo>
                <a:lnTo>
                  <a:pt x="23445" y="199840"/>
                </a:lnTo>
                <a:lnTo>
                  <a:pt x="22336" y="207089"/>
                </a:lnTo>
                <a:lnTo>
                  <a:pt x="21679" y="213885"/>
                </a:lnTo>
                <a:lnTo>
                  <a:pt x="21462" y="220218"/>
                </a:lnTo>
                <a:lnTo>
                  <a:pt x="22556" y="235267"/>
                </a:lnTo>
                <a:lnTo>
                  <a:pt x="48627" y="274629"/>
                </a:lnTo>
                <a:lnTo>
                  <a:pt x="91186" y="283845"/>
                </a:lnTo>
                <a:lnTo>
                  <a:pt x="94996" y="283845"/>
                </a:lnTo>
                <a:lnTo>
                  <a:pt x="94996" y="272542"/>
                </a:lnTo>
                <a:lnTo>
                  <a:pt x="92710" y="272542"/>
                </a:lnTo>
                <a:lnTo>
                  <a:pt x="82520" y="271829"/>
                </a:lnTo>
                <a:lnTo>
                  <a:pt x="49784" y="246062"/>
                </a:lnTo>
                <a:lnTo>
                  <a:pt x="46736" y="222885"/>
                </a:lnTo>
                <a:lnTo>
                  <a:pt x="46926" y="217412"/>
                </a:lnTo>
                <a:lnTo>
                  <a:pt x="47498" y="211296"/>
                </a:lnTo>
                <a:lnTo>
                  <a:pt x="48450" y="204561"/>
                </a:lnTo>
                <a:lnTo>
                  <a:pt x="49784" y="197231"/>
                </a:lnTo>
                <a:lnTo>
                  <a:pt x="51688" y="186944"/>
                </a:lnTo>
                <a:lnTo>
                  <a:pt x="52705" y="179705"/>
                </a:lnTo>
                <a:lnTo>
                  <a:pt x="52705" y="166878"/>
                </a:lnTo>
                <a:lnTo>
                  <a:pt x="50292" y="160020"/>
                </a:lnTo>
                <a:lnTo>
                  <a:pt x="40386" y="149098"/>
                </a:lnTo>
                <a:lnTo>
                  <a:pt x="34417" y="145161"/>
                </a:lnTo>
                <a:lnTo>
                  <a:pt x="27559" y="142621"/>
                </a:lnTo>
                <a:lnTo>
                  <a:pt x="27559" y="139954"/>
                </a:lnTo>
                <a:lnTo>
                  <a:pt x="34417" y="137287"/>
                </a:lnTo>
                <a:lnTo>
                  <a:pt x="40386" y="133350"/>
                </a:lnTo>
                <a:lnTo>
                  <a:pt x="45338" y="127888"/>
                </a:lnTo>
                <a:lnTo>
                  <a:pt x="50292" y="122555"/>
                </a:lnTo>
                <a:lnTo>
                  <a:pt x="52705" y="115570"/>
                </a:lnTo>
                <a:lnTo>
                  <a:pt x="52705" y="102743"/>
                </a:lnTo>
                <a:lnTo>
                  <a:pt x="51688" y="95504"/>
                </a:lnTo>
                <a:lnTo>
                  <a:pt x="49784" y="85217"/>
                </a:lnTo>
                <a:lnTo>
                  <a:pt x="48450" y="77886"/>
                </a:lnTo>
                <a:lnTo>
                  <a:pt x="47497" y="71151"/>
                </a:lnTo>
                <a:lnTo>
                  <a:pt x="46926" y="65035"/>
                </a:lnTo>
                <a:lnTo>
                  <a:pt x="46736" y="59562"/>
                </a:lnTo>
                <a:lnTo>
                  <a:pt x="47497" y="47609"/>
                </a:lnTo>
                <a:lnTo>
                  <a:pt x="73485" y="14144"/>
                </a:lnTo>
                <a:lnTo>
                  <a:pt x="92710" y="11303"/>
                </a:lnTo>
                <a:lnTo>
                  <a:pt x="94996" y="11303"/>
                </a:lnTo>
                <a:lnTo>
                  <a:pt x="94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1779" y="1478267"/>
            <a:ext cx="450342" cy="40768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34867" y="1504175"/>
            <a:ext cx="1140713" cy="3345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52520" y="1522475"/>
            <a:ext cx="1089660" cy="282575"/>
          </a:xfrm>
          <a:custGeom>
            <a:avLst/>
            <a:gdLst/>
            <a:ahLst/>
            <a:cxnLst/>
            <a:rect l="l" t="t" r="r" b="b"/>
            <a:pathLst>
              <a:path w="1089660" h="282575">
                <a:moveTo>
                  <a:pt x="999363" y="0"/>
                </a:moveTo>
                <a:lnTo>
                  <a:pt x="995426" y="11429"/>
                </a:lnTo>
                <a:lnTo>
                  <a:pt x="1011733" y="18504"/>
                </a:lnTo>
                <a:lnTo>
                  <a:pt x="1025779" y="28305"/>
                </a:lnTo>
                <a:lnTo>
                  <a:pt x="1054302" y="73852"/>
                </a:lnTo>
                <a:lnTo>
                  <a:pt x="1062597" y="115623"/>
                </a:lnTo>
                <a:lnTo>
                  <a:pt x="1063625" y="139700"/>
                </a:lnTo>
                <a:lnTo>
                  <a:pt x="1062579" y="164633"/>
                </a:lnTo>
                <a:lnTo>
                  <a:pt x="1054248" y="207547"/>
                </a:lnTo>
                <a:lnTo>
                  <a:pt x="1025826" y="253793"/>
                </a:lnTo>
                <a:lnTo>
                  <a:pt x="995807" y="270890"/>
                </a:lnTo>
                <a:lnTo>
                  <a:pt x="999363" y="282321"/>
                </a:lnTo>
                <a:lnTo>
                  <a:pt x="1037859" y="264239"/>
                </a:lnTo>
                <a:lnTo>
                  <a:pt x="1066165" y="232918"/>
                </a:lnTo>
                <a:lnTo>
                  <a:pt x="1083595" y="191071"/>
                </a:lnTo>
                <a:lnTo>
                  <a:pt x="1089406" y="141224"/>
                </a:lnTo>
                <a:lnTo>
                  <a:pt x="1087953" y="115339"/>
                </a:lnTo>
                <a:lnTo>
                  <a:pt x="1076332" y="69429"/>
                </a:lnTo>
                <a:lnTo>
                  <a:pt x="1053209" y="32093"/>
                </a:lnTo>
                <a:lnTo>
                  <a:pt x="1019819" y="7379"/>
                </a:lnTo>
                <a:lnTo>
                  <a:pt x="999363" y="0"/>
                </a:lnTo>
                <a:close/>
              </a:path>
              <a:path w="1089660" h="282575"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890"/>
                </a:lnTo>
                <a:lnTo>
                  <a:pt x="77531" y="263717"/>
                </a:lnTo>
                <a:lnTo>
                  <a:pt x="63642" y="253793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28772" y="1472196"/>
            <a:ext cx="375678" cy="4198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6515" y="1609356"/>
            <a:ext cx="377189" cy="2232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07308" y="1473708"/>
            <a:ext cx="441198" cy="41376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54196" y="1677923"/>
            <a:ext cx="191249" cy="1851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69435" y="1455419"/>
            <a:ext cx="444258" cy="5311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12335" y="1677923"/>
            <a:ext cx="191249" cy="1851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0059" y="1549895"/>
            <a:ext cx="366534" cy="31167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48555" y="1601736"/>
            <a:ext cx="285750" cy="32383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96384" y="1501139"/>
            <a:ext cx="470141" cy="3863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84420" y="1478267"/>
            <a:ext cx="450341" cy="40768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09032" y="1504175"/>
            <a:ext cx="1800606" cy="33453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26684" y="1522475"/>
            <a:ext cx="1749425" cy="282575"/>
          </a:xfrm>
          <a:custGeom>
            <a:avLst/>
            <a:gdLst/>
            <a:ahLst/>
            <a:cxnLst/>
            <a:rect l="l" t="t" r="r" b="b"/>
            <a:pathLst>
              <a:path w="1749425" h="282575">
                <a:moveTo>
                  <a:pt x="1659255" y="0"/>
                </a:moveTo>
                <a:lnTo>
                  <a:pt x="1655317" y="11429"/>
                </a:lnTo>
                <a:lnTo>
                  <a:pt x="1671625" y="18504"/>
                </a:lnTo>
                <a:lnTo>
                  <a:pt x="1685670" y="28305"/>
                </a:lnTo>
                <a:lnTo>
                  <a:pt x="1714194" y="73852"/>
                </a:lnTo>
                <a:lnTo>
                  <a:pt x="1722489" y="115623"/>
                </a:lnTo>
                <a:lnTo>
                  <a:pt x="1723516" y="139700"/>
                </a:lnTo>
                <a:lnTo>
                  <a:pt x="1722471" y="164633"/>
                </a:lnTo>
                <a:lnTo>
                  <a:pt x="1714140" y="207547"/>
                </a:lnTo>
                <a:lnTo>
                  <a:pt x="1685718" y="253793"/>
                </a:lnTo>
                <a:lnTo>
                  <a:pt x="1655698" y="270890"/>
                </a:lnTo>
                <a:lnTo>
                  <a:pt x="1659255" y="282321"/>
                </a:lnTo>
                <a:lnTo>
                  <a:pt x="1697751" y="264239"/>
                </a:lnTo>
                <a:lnTo>
                  <a:pt x="1726057" y="232918"/>
                </a:lnTo>
                <a:lnTo>
                  <a:pt x="1743487" y="191071"/>
                </a:lnTo>
                <a:lnTo>
                  <a:pt x="1749297" y="141224"/>
                </a:lnTo>
                <a:lnTo>
                  <a:pt x="1747845" y="115339"/>
                </a:lnTo>
                <a:lnTo>
                  <a:pt x="1736224" y="69429"/>
                </a:lnTo>
                <a:lnTo>
                  <a:pt x="1713101" y="32093"/>
                </a:lnTo>
                <a:lnTo>
                  <a:pt x="1679711" y="7379"/>
                </a:lnTo>
                <a:lnTo>
                  <a:pt x="1659255" y="0"/>
                </a:lnTo>
                <a:close/>
              </a:path>
              <a:path w="1749425" h="282575">
                <a:moveTo>
                  <a:pt x="90042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1"/>
                </a:lnTo>
                <a:lnTo>
                  <a:pt x="93599" y="270890"/>
                </a:lnTo>
                <a:lnTo>
                  <a:pt x="77529" y="263717"/>
                </a:lnTo>
                <a:lnTo>
                  <a:pt x="63626" y="253793"/>
                </a:lnTo>
                <a:lnTo>
                  <a:pt x="35157" y="207547"/>
                </a:lnTo>
                <a:lnTo>
                  <a:pt x="26826" y="164633"/>
                </a:lnTo>
                <a:lnTo>
                  <a:pt x="25780" y="139700"/>
                </a:lnTo>
                <a:lnTo>
                  <a:pt x="26826" y="115623"/>
                </a:lnTo>
                <a:lnTo>
                  <a:pt x="35157" y="73852"/>
                </a:lnTo>
                <a:lnTo>
                  <a:pt x="63738" y="28305"/>
                </a:lnTo>
                <a:lnTo>
                  <a:pt x="94106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02935" y="1472196"/>
            <a:ext cx="375678" cy="4198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39155" y="1609356"/>
            <a:ext cx="377189" cy="2232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79947" y="1473708"/>
            <a:ext cx="427481" cy="41376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13120" y="1677923"/>
            <a:ext cx="191249" cy="1851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28359" y="1455419"/>
            <a:ext cx="444258" cy="5311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01155" y="1609356"/>
            <a:ext cx="377190" cy="2232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73952" y="1552943"/>
            <a:ext cx="422909" cy="30709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82740" y="1601736"/>
            <a:ext cx="285750" cy="32383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662938" y="1432686"/>
            <a:ext cx="5233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663950" algn="l"/>
              </a:tabLst>
            </a:pPr>
            <a:r>
              <a:rPr sz="3600" baseline="-37037" dirty="0">
                <a:latin typeface="Cambria Math"/>
                <a:cs typeface="Cambria Math"/>
              </a:rPr>
              <a:t>= </a:t>
            </a:r>
            <a:r>
              <a:rPr sz="3600" spc="-225" baseline="-37037" dirty="0">
                <a:latin typeface="Cambria Math"/>
                <a:cs typeface="Cambria Math"/>
              </a:rPr>
              <a:t>ቊ</a:t>
            </a:r>
            <a:r>
              <a:rPr sz="2400" spc="-150" dirty="0">
                <a:latin typeface="Cambria Math"/>
                <a:cs typeface="Cambria Math"/>
              </a:rPr>
              <a:t>𝒎𝒂𝒙   </a:t>
            </a:r>
            <a:r>
              <a:rPr sz="2400" dirty="0">
                <a:latin typeface="Cambria Math"/>
                <a:cs typeface="Cambria Math"/>
              </a:rPr>
              <a:t>𝑭  𝒊 − 𝟏, 𝒋  , </a:t>
            </a:r>
            <a:r>
              <a:rPr sz="2400" spc="15" dirty="0">
                <a:latin typeface="Cambria Math"/>
                <a:cs typeface="Cambria Math"/>
              </a:rPr>
              <a:t>𝑣</a:t>
            </a:r>
            <a:r>
              <a:rPr sz="2625" spc="22" baseline="-15873" dirty="0">
                <a:latin typeface="Cambria Math"/>
                <a:cs typeface="Cambria Math"/>
              </a:rPr>
              <a:t>𝑖</a:t>
            </a:r>
            <a:r>
              <a:rPr sz="2625" spc="-247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𝑭	𝒊 − 1, 𝒋 −</a:t>
            </a:r>
            <a:r>
              <a:rPr sz="2400" spc="-229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𝑤</a:t>
            </a:r>
            <a:r>
              <a:rPr sz="2625" spc="-22" baseline="-15873" dirty="0">
                <a:latin typeface="Cambria Math"/>
                <a:cs typeface="Cambria Math"/>
              </a:rPr>
              <a:t>𝑖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065264" y="1677923"/>
            <a:ext cx="191249" cy="1851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83552" y="1463052"/>
            <a:ext cx="428993" cy="52043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50252" y="1609356"/>
            <a:ext cx="377190" cy="2232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21523" y="1552943"/>
            <a:ext cx="422909" cy="30709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30311" y="1601736"/>
            <a:ext cx="285750" cy="32383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87283" y="1487424"/>
            <a:ext cx="489978" cy="41833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01228" y="1473708"/>
            <a:ext cx="430542" cy="41833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66544" y="1869935"/>
            <a:ext cx="441198" cy="4076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92679" y="1895843"/>
            <a:ext cx="1114806" cy="33453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10332" y="1914144"/>
            <a:ext cx="1063625" cy="282575"/>
          </a:xfrm>
          <a:custGeom>
            <a:avLst/>
            <a:gdLst/>
            <a:ahLst/>
            <a:cxnLst/>
            <a:rect l="l" t="t" r="r" b="b"/>
            <a:pathLst>
              <a:path w="1063625" h="282575">
                <a:moveTo>
                  <a:pt x="973455" y="0"/>
                </a:moveTo>
                <a:lnTo>
                  <a:pt x="969518" y="11429"/>
                </a:lnTo>
                <a:lnTo>
                  <a:pt x="985825" y="18504"/>
                </a:lnTo>
                <a:lnTo>
                  <a:pt x="999870" y="28305"/>
                </a:lnTo>
                <a:lnTo>
                  <a:pt x="1028394" y="73852"/>
                </a:lnTo>
                <a:lnTo>
                  <a:pt x="1036689" y="115623"/>
                </a:lnTo>
                <a:lnTo>
                  <a:pt x="1037717" y="139700"/>
                </a:lnTo>
                <a:lnTo>
                  <a:pt x="1036671" y="164633"/>
                </a:lnTo>
                <a:lnTo>
                  <a:pt x="1028340" y="207547"/>
                </a:lnTo>
                <a:lnTo>
                  <a:pt x="999918" y="253777"/>
                </a:lnTo>
                <a:lnTo>
                  <a:pt x="969899" y="270763"/>
                </a:lnTo>
                <a:lnTo>
                  <a:pt x="973455" y="282320"/>
                </a:lnTo>
                <a:lnTo>
                  <a:pt x="1011951" y="264239"/>
                </a:lnTo>
                <a:lnTo>
                  <a:pt x="1040257" y="232917"/>
                </a:lnTo>
                <a:lnTo>
                  <a:pt x="1057687" y="191071"/>
                </a:lnTo>
                <a:lnTo>
                  <a:pt x="1063497" y="141223"/>
                </a:lnTo>
                <a:lnTo>
                  <a:pt x="1062045" y="115339"/>
                </a:lnTo>
                <a:lnTo>
                  <a:pt x="1050424" y="69429"/>
                </a:lnTo>
                <a:lnTo>
                  <a:pt x="1027301" y="32093"/>
                </a:lnTo>
                <a:lnTo>
                  <a:pt x="993911" y="7379"/>
                </a:lnTo>
                <a:lnTo>
                  <a:pt x="973455" y="0"/>
                </a:lnTo>
                <a:close/>
              </a:path>
              <a:path w="1063625" h="282575"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3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0"/>
                </a:lnTo>
                <a:lnTo>
                  <a:pt x="93599" y="270763"/>
                </a:lnTo>
                <a:lnTo>
                  <a:pt x="77529" y="263663"/>
                </a:lnTo>
                <a:lnTo>
                  <a:pt x="63627" y="253777"/>
                </a:lnTo>
                <a:lnTo>
                  <a:pt x="35157" y="207547"/>
                </a:lnTo>
                <a:lnTo>
                  <a:pt x="26826" y="164633"/>
                </a:lnTo>
                <a:lnTo>
                  <a:pt x="25781" y="139700"/>
                </a:lnTo>
                <a:lnTo>
                  <a:pt x="26826" y="115623"/>
                </a:lnTo>
                <a:lnTo>
                  <a:pt x="35157" y="73852"/>
                </a:lnTo>
                <a:lnTo>
                  <a:pt x="63738" y="28305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89632" y="1871472"/>
            <a:ext cx="352818" cy="40919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16707" y="2001024"/>
            <a:ext cx="377189" cy="2232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57500" y="1865376"/>
            <a:ext cx="427481" cy="41376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90672" y="2069592"/>
            <a:ext cx="191249" cy="1851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08960" y="1854720"/>
            <a:ext cx="428993" cy="52043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172970" y="1824354"/>
            <a:ext cx="1210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7185" algn="l"/>
              </a:tabLst>
            </a:pPr>
            <a:r>
              <a:rPr sz="2400" dirty="0">
                <a:latin typeface="Cambria Math"/>
                <a:cs typeface="Cambria Math"/>
              </a:rPr>
              <a:t>𝐹	𝑖 − 1,</a:t>
            </a:r>
            <a:r>
              <a:rPr sz="2400" spc="-16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𝑗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046976" y="2069592"/>
            <a:ext cx="189738" cy="18516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62216" y="1854720"/>
            <a:ext cx="428993" cy="52043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328916" y="2001024"/>
            <a:ext cx="377190" cy="2232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601711" y="1944611"/>
            <a:ext cx="422909" cy="30709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810500" y="1993404"/>
            <a:ext cx="285750" cy="32383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978140" y="1895855"/>
            <a:ext cx="467118" cy="37718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79892" y="1865376"/>
            <a:ext cx="430542" cy="41833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7066533" y="1406779"/>
            <a:ext cx="1565275" cy="80899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300"/>
              </a:spcBef>
            </a:pPr>
            <a:r>
              <a:rPr sz="2400" dirty="0">
                <a:latin typeface="Cambria Math"/>
                <a:cs typeface="Cambria Math"/>
              </a:rPr>
              <a:t>, 𝑗 − </a:t>
            </a:r>
            <a:r>
              <a:rPr sz="2400" spc="-15" dirty="0">
                <a:latin typeface="Cambria Math"/>
                <a:cs typeface="Cambria Math"/>
              </a:rPr>
              <a:t>𝑤</a:t>
            </a:r>
            <a:r>
              <a:rPr sz="2625" spc="-22" baseline="-15873" dirty="0">
                <a:latin typeface="Cambria Math"/>
                <a:cs typeface="Cambria Math"/>
              </a:rPr>
              <a:t>𝑖  </a:t>
            </a:r>
            <a:r>
              <a:rPr sz="2400" dirty="0">
                <a:latin typeface="Cambria Math"/>
                <a:cs typeface="Cambria Math"/>
              </a:rPr>
              <a:t>≥</a:t>
            </a:r>
            <a:r>
              <a:rPr sz="2400" spc="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2400" dirty="0">
                <a:latin typeface="Cambria Math"/>
                <a:cs typeface="Cambria Math"/>
              </a:rPr>
              <a:t>, 𝑗 − </a:t>
            </a:r>
            <a:r>
              <a:rPr sz="2400" spc="-15" dirty="0">
                <a:latin typeface="Cambria Math"/>
                <a:cs typeface="Cambria Math"/>
              </a:rPr>
              <a:t>𝑤</a:t>
            </a:r>
            <a:r>
              <a:rPr sz="2625" spc="-22" baseline="-15873" dirty="0">
                <a:latin typeface="Cambria Math"/>
                <a:cs typeface="Cambria Math"/>
              </a:rPr>
              <a:t>𝑖  </a:t>
            </a:r>
            <a:r>
              <a:rPr sz="2400" dirty="0">
                <a:latin typeface="Cambria Math"/>
                <a:cs typeface="Cambria Math"/>
              </a:rPr>
              <a:t>&lt;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35940" y="2284298"/>
            <a:ext cx="199643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5454"/>
              <a:buFont typeface="Wingdings 2"/>
              <a:buChar char=""/>
              <a:tabLst>
                <a:tab pos="285750" algn="l"/>
              </a:tabLst>
            </a:pPr>
            <a:r>
              <a:rPr sz="2200" spc="-5" dirty="0">
                <a:latin typeface="微软雅黑"/>
                <a:cs typeface="微软雅黑"/>
              </a:rPr>
              <a:t>例：承</a:t>
            </a:r>
            <a:r>
              <a:rPr sz="2200" spc="-15" dirty="0">
                <a:latin typeface="微软雅黑"/>
                <a:cs typeface="微软雅黑"/>
              </a:rPr>
              <a:t>重</a:t>
            </a:r>
            <a:r>
              <a:rPr sz="2200" spc="-5" dirty="0">
                <a:latin typeface="Arial"/>
                <a:cs typeface="Arial"/>
              </a:rPr>
              <a:t>W=5</a:t>
            </a:r>
            <a:endParaRPr sz="22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35940" y="3846652"/>
            <a:ext cx="29641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5454"/>
              <a:buFont typeface="Wingdings 2"/>
              <a:buChar char=""/>
              <a:tabLst>
                <a:tab pos="285750" algn="l"/>
              </a:tabLst>
            </a:pPr>
            <a:r>
              <a:rPr sz="2200" spc="-5" dirty="0">
                <a:latin typeface="Arial"/>
                <a:cs typeface="Arial"/>
              </a:rPr>
              <a:t>1</a:t>
            </a:r>
            <a:r>
              <a:rPr sz="2200" spc="-10" dirty="0">
                <a:latin typeface="微软雅黑"/>
                <a:cs typeface="微软雅黑"/>
              </a:rPr>
              <a:t>、填入第一行第一列</a:t>
            </a:r>
            <a:endParaRPr sz="2200">
              <a:latin typeface="微软雅黑"/>
              <a:cs typeface="微软雅黑"/>
            </a:endParaRPr>
          </a:p>
        </p:txBody>
      </p:sp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3629533" y="2198497"/>
          <a:ext cx="3528059" cy="1878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1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物品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重量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价值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4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4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4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1517650" y="4286758"/>
          <a:ext cx="6094094" cy="24658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09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i,w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R="362585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97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322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97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9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7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97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8" name="object 68"/>
          <p:cNvSpPr/>
          <p:nvPr/>
        </p:nvSpPr>
        <p:spPr>
          <a:xfrm>
            <a:off x="7669276" y="3954145"/>
            <a:ext cx="381000" cy="478155"/>
          </a:xfrm>
          <a:custGeom>
            <a:avLst/>
            <a:gdLst/>
            <a:ahLst/>
            <a:cxnLst/>
            <a:rect l="l" t="t" r="r" b="b"/>
            <a:pathLst>
              <a:path w="381000" h="478154">
                <a:moveTo>
                  <a:pt x="380873" y="0"/>
                </a:moveTo>
                <a:lnTo>
                  <a:pt x="0" y="477773"/>
                </a:lnTo>
              </a:path>
            </a:pathLst>
          </a:custGeom>
          <a:ln w="254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8122157" y="3861053"/>
            <a:ext cx="864235" cy="497205"/>
          </a:xfrm>
          <a:prstGeom prst="rect">
            <a:avLst/>
          </a:prstGeom>
          <a:solidFill>
            <a:srgbClr val="FFFFFF"/>
          </a:solidFill>
          <a:ln w="25400">
            <a:solidFill>
              <a:srgbClr val="0E6EC5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125730">
              <a:lnSpc>
                <a:spcPct val="100000"/>
              </a:lnSpc>
            </a:pPr>
            <a:r>
              <a:rPr sz="1200" b="1" spc="5" dirty="0">
                <a:latin typeface="宋体"/>
                <a:cs typeface="宋体"/>
              </a:rPr>
              <a:t>背包承重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992136" y="5208270"/>
            <a:ext cx="657860" cy="380365"/>
          </a:xfrm>
          <a:custGeom>
            <a:avLst/>
            <a:gdLst/>
            <a:ahLst/>
            <a:cxnLst/>
            <a:rect l="l" t="t" r="r" b="b"/>
            <a:pathLst>
              <a:path w="657860" h="380364">
                <a:moveTo>
                  <a:pt x="0" y="380352"/>
                </a:moveTo>
                <a:lnTo>
                  <a:pt x="657339" y="0"/>
                </a:lnTo>
              </a:path>
            </a:pathLst>
          </a:custGeom>
          <a:ln w="254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59257" y="5590794"/>
            <a:ext cx="864235" cy="497205"/>
          </a:xfrm>
          <a:prstGeom prst="rect">
            <a:avLst/>
          </a:prstGeom>
          <a:solidFill>
            <a:srgbClr val="FFFFFF"/>
          </a:solidFill>
          <a:ln w="25400">
            <a:solidFill>
              <a:srgbClr val="0E6EC5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179070">
              <a:lnSpc>
                <a:spcPct val="100000"/>
              </a:lnSpc>
            </a:pPr>
            <a:r>
              <a:rPr sz="1200" b="1" spc="5" dirty="0">
                <a:latin typeface="宋体"/>
                <a:cs typeface="宋体"/>
              </a:rPr>
              <a:t>放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5" dirty="0">
                <a:latin typeface="宋体"/>
                <a:cs typeface="宋体"/>
              </a:rPr>
              <a:t>物体</a:t>
            </a:r>
            <a:endParaRPr sz="1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377190"/>
            <a:ext cx="6357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8.</a:t>
            </a:r>
            <a:r>
              <a:rPr spc="-20" dirty="0">
                <a:latin typeface="Arial"/>
                <a:cs typeface="Arial"/>
              </a:rPr>
              <a:t>2</a:t>
            </a:r>
            <a:r>
              <a:rPr dirty="0"/>
              <a:t>背包问题和记忆功能</a:t>
            </a:r>
          </a:p>
        </p:txBody>
      </p:sp>
      <p:sp>
        <p:nvSpPr>
          <p:cNvPr id="3" name="object 3"/>
          <p:cNvSpPr/>
          <p:nvPr/>
        </p:nvSpPr>
        <p:spPr>
          <a:xfrm>
            <a:off x="377952" y="1612391"/>
            <a:ext cx="517410" cy="5859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2563" y="1679435"/>
            <a:ext cx="441198" cy="4076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700" y="1705343"/>
            <a:ext cx="595122" cy="334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6340" y="1723644"/>
            <a:ext cx="544195" cy="282575"/>
          </a:xfrm>
          <a:custGeom>
            <a:avLst/>
            <a:gdLst/>
            <a:ahLst/>
            <a:cxnLst/>
            <a:rect l="l" t="t" r="r" b="b"/>
            <a:pathLst>
              <a:path w="544194" h="282575">
                <a:moveTo>
                  <a:pt x="453783" y="0"/>
                </a:moveTo>
                <a:lnTo>
                  <a:pt x="449846" y="11429"/>
                </a:lnTo>
                <a:lnTo>
                  <a:pt x="466154" y="18504"/>
                </a:lnTo>
                <a:lnTo>
                  <a:pt x="480199" y="28305"/>
                </a:lnTo>
                <a:lnTo>
                  <a:pt x="508723" y="73852"/>
                </a:lnTo>
                <a:lnTo>
                  <a:pt x="517017" y="115623"/>
                </a:lnTo>
                <a:lnTo>
                  <a:pt x="518045" y="139700"/>
                </a:lnTo>
                <a:lnTo>
                  <a:pt x="516999" y="164633"/>
                </a:lnTo>
                <a:lnTo>
                  <a:pt x="508669" y="207547"/>
                </a:lnTo>
                <a:lnTo>
                  <a:pt x="480247" y="253777"/>
                </a:lnTo>
                <a:lnTo>
                  <a:pt x="450227" y="270763"/>
                </a:lnTo>
                <a:lnTo>
                  <a:pt x="453783" y="282320"/>
                </a:lnTo>
                <a:lnTo>
                  <a:pt x="492280" y="264239"/>
                </a:lnTo>
                <a:lnTo>
                  <a:pt x="520585" y="232917"/>
                </a:lnTo>
                <a:lnTo>
                  <a:pt x="538016" y="191071"/>
                </a:lnTo>
                <a:lnTo>
                  <a:pt x="543826" y="141223"/>
                </a:lnTo>
                <a:lnTo>
                  <a:pt x="542374" y="115339"/>
                </a:lnTo>
                <a:lnTo>
                  <a:pt x="530753" y="69429"/>
                </a:lnTo>
                <a:lnTo>
                  <a:pt x="507629" y="32093"/>
                </a:lnTo>
                <a:lnTo>
                  <a:pt x="474240" y="7379"/>
                </a:lnTo>
                <a:lnTo>
                  <a:pt x="453783" y="0"/>
                </a:lnTo>
                <a:close/>
              </a:path>
              <a:path w="544194" h="282575">
                <a:moveTo>
                  <a:pt x="90043" y="0"/>
                </a:moveTo>
                <a:lnTo>
                  <a:pt x="51628" y="18081"/>
                </a:lnTo>
                <a:lnTo>
                  <a:pt x="23291" y="49402"/>
                </a:lnTo>
                <a:lnTo>
                  <a:pt x="5826" y="91408"/>
                </a:lnTo>
                <a:lnTo>
                  <a:pt x="0" y="141223"/>
                </a:lnTo>
                <a:lnTo>
                  <a:pt x="1452" y="167159"/>
                </a:lnTo>
                <a:lnTo>
                  <a:pt x="13062" y="212982"/>
                </a:lnTo>
                <a:lnTo>
                  <a:pt x="36100" y="250227"/>
                </a:lnTo>
                <a:lnTo>
                  <a:pt x="69514" y="274941"/>
                </a:lnTo>
                <a:lnTo>
                  <a:pt x="90043" y="282320"/>
                </a:lnTo>
                <a:lnTo>
                  <a:pt x="93611" y="270763"/>
                </a:lnTo>
                <a:lnTo>
                  <a:pt x="77528" y="263663"/>
                </a:lnTo>
                <a:lnTo>
                  <a:pt x="63647" y="253777"/>
                </a:lnTo>
                <a:lnTo>
                  <a:pt x="35169" y="207547"/>
                </a:lnTo>
                <a:lnTo>
                  <a:pt x="26801" y="164633"/>
                </a:lnTo>
                <a:lnTo>
                  <a:pt x="25755" y="139700"/>
                </a:lnTo>
                <a:lnTo>
                  <a:pt x="26801" y="115623"/>
                </a:lnTo>
                <a:lnTo>
                  <a:pt x="35169" y="73852"/>
                </a:lnTo>
                <a:lnTo>
                  <a:pt x="63757" y="28305"/>
                </a:lnTo>
                <a:lnTo>
                  <a:pt x="94068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2603" y="1673364"/>
            <a:ext cx="375678" cy="4198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02436" y="1879092"/>
            <a:ext cx="191249" cy="1851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7675" y="1656588"/>
            <a:ext cx="444258" cy="5311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5940" y="1633854"/>
            <a:ext cx="967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  <a:tab pos="610235" algn="l"/>
              </a:tabLst>
            </a:pPr>
            <a:r>
              <a:rPr sz="2400" dirty="0">
                <a:latin typeface="Cambria Math"/>
                <a:cs typeface="Cambria Math"/>
              </a:rPr>
              <a:t>𝐹	</a:t>
            </a:r>
            <a:r>
              <a:rPr sz="2400" spc="-5" dirty="0">
                <a:latin typeface="Cambria Math"/>
                <a:cs typeface="Cambria Math"/>
              </a:rPr>
              <a:t>𝒊,</a:t>
            </a:r>
            <a:r>
              <a:rPr sz="2400" spc="-2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𝒋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18488" y="1772411"/>
            <a:ext cx="407682" cy="2766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627" y="0"/>
            <a:ext cx="3643122" cy="49827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71116" y="1542288"/>
            <a:ext cx="852678" cy="3223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08732" y="1504188"/>
            <a:ext cx="4331970" cy="33604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27401" y="1521841"/>
            <a:ext cx="4279265" cy="283845"/>
          </a:xfrm>
          <a:custGeom>
            <a:avLst/>
            <a:gdLst/>
            <a:ahLst/>
            <a:cxnLst/>
            <a:rect l="l" t="t" r="r" b="b"/>
            <a:pathLst>
              <a:path w="4279265" h="283844">
                <a:moveTo>
                  <a:pt x="4188205" y="0"/>
                </a:moveTo>
                <a:lnTo>
                  <a:pt x="4184269" y="0"/>
                </a:lnTo>
                <a:lnTo>
                  <a:pt x="4184269" y="11303"/>
                </a:lnTo>
                <a:lnTo>
                  <a:pt x="4186554" y="11303"/>
                </a:lnTo>
                <a:lnTo>
                  <a:pt x="4196744" y="12015"/>
                </a:lnTo>
                <a:lnTo>
                  <a:pt x="4229481" y="37480"/>
                </a:lnTo>
                <a:lnTo>
                  <a:pt x="4232529" y="59689"/>
                </a:lnTo>
                <a:lnTo>
                  <a:pt x="4232340" y="65218"/>
                </a:lnTo>
                <a:lnTo>
                  <a:pt x="4231782" y="71342"/>
                </a:lnTo>
                <a:lnTo>
                  <a:pt x="4230868" y="78085"/>
                </a:lnTo>
                <a:lnTo>
                  <a:pt x="4229608" y="85471"/>
                </a:lnTo>
                <a:lnTo>
                  <a:pt x="4227576" y="95631"/>
                </a:lnTo>
                <a:lnTo>
                  <a:pt x="4226559" y="102997"/>
                </a:lnTo>
                <a:lnTo>
                  <a:pt x="4226559" y="115697"/>
                </a:lnTo>
                <a:lnTo>
                  <a:pt x="4229100" y="122682"/>
                </a:lnTo>
                <a:lnTo>
                  <a:pt x="4234053" y="128016"/>
                </a:lnTo>
                <a:lnTo>
                  <a:pt x="4239006" y="133476"/>
                </a:lnTo>
                <a:lnTo>
                  <a:pt x="4244848" y="137413"/>
                </a:lnTo>
                <a:lnTo>
                  <a:pt x="4251706" y="140081"/>
                </a:lnTo>
                <a:lnTo>
                  <a:pt x="4251706" y="142748"/>
                </a:lnTo>
                <a:lnTo>
                  <a:pt x="4226559" y="167005"/>
                </a:lnTo>
                <a:lnTo>
                  <a:pt x="4226559" y="179832"/>
                </a:lnTo>
                <a:lnTo>
                  <a:pt x="4227576" y="187071"/>
                </a:lnTo>
                <a:lnTo>
                  <a:pt x="4229608" y="197358"/>
                </a:lnTo>
                <a:lnTo>
                  <a:pt x="4230868" y="204690"/>
                </a:lnTo>
                <a:lnTo>
                  <a:pt x="4231782" y="211439"/>
                </a:lnTo>
                <a:lnTo>
                  <a:pt x="4232340" y="217592"/>
                </a:lnTo>
                <a:lnTo>
                  <a:pt x="4232529" y="223138"/>
                </a:lnTo>
                <a:lnTo>
                  <a:pt x="4231766" y="235592"/>
                </a:lnTo>
                <a:lnTo>
                  <a:pt x="4205779" y="269700"/>
                </a:lnTo>
                <a:lnTo>
                  <a:pt x="4186554" y="272542"/>
                </a:lnTo>
                <a:lnTo>
                  <a:pt x="4184269" y="272542"/>
                </a:lnTo>
                <a:lnTo>
                  <a:pt x="4184269" y="283845"/>
                </a:lnTo>
                <a:lnTo>
                  <a:pt x="4188205" y="283845"/>
                </a:lnTo>
                <a:lnTo>
                  <a:pt x="4204561" y="282630"/>
                </a:lnTo>
                <a:lnTo>
                  <a:pt x="4240530" y="267843"/>
                </a:lnTo>
                <a:lnTo>
                  <a:pt x="4257802" y="220472"/>
                </a:lnTo>
                <a:lnTo>
                  <a:pt x="4257587" y="214066"/>
                </a:lnTo>
                <a:lnTo>
                  <a:pt x="4256944" y="207232"/>
                </a:lnTo>
                <a:lnTo>
                  <a:pt x="4255873" y="199969"/>
                </a:lnTo>
                <a:lnTo>
                  <a:pt x="4254373" y="192278"/>
                </a:lnTo>
                <a:lnTo>
                  <a:pt x="4251959" y="181737"/>
                </a:lnTo>
                <a:lnTo>
                  <a:pt x="4250817" y="174751"/>
                </a:lnTo>
                <a:lnTo>
                  <a:pt x="4250817" y="164337"/>
                </a:lnTo>
                <a:lnTo>
                  <a:pt x="4253230" y="158750"/>
                </a:lnTo>
                <a:lnTo>
                  <a:pt x="4262628" y="150113"/>
                </a:lnTo>
                <a:lnTo>
                  <a:pt x="4269740" y="147828"/>
                </a:lnTo>
                <a:lnTo>
                  <a:pt x="4279265" y="147447"/>
                </a:lnTo>
                <a:lnTo>
                  <a:pt x="4279265" y="135255"/>
                </a:lnTo>
                <a:lnTo>
                  <a:pt x="4269740" y="135000"/>
                </a:lnTo>
                <a:lnTo>
                  <a:pt x="4262628" y="132714"/>
                </a:lnTo>
                <a:lnTo>
                  <a:pt x="4253230" y="124079"/>
                </a:lnTo>
                <a:lnTo>
                  <a:pt x="4250817" y="118491"/>
                </a:lnTo>
                <a:lnTo>
                  <a:pt x="4250817" y="108076"/>
                </a:lnTo>
                <a:lnTo>
                  <a:pt x="4251959" y="100964"/>
                </a:lnTo>
                <a:lnTo>
                  <a:pt x="4254373" y="90550"/>
                </a:lnTo>
                <a:lnTo>
                  <a:pt x="4255873" y="82859"/>
                </a:lnTo>
                <a:lnTo>
                  <a:pt x="4256944" y="75596"/>
                </a:lnTo>
                <a:lnTo>
                  <a:pt x="4257587" y="68762"/>
                </a:lnTo>
                <a:lnTo>
                  <a:pt x="4257802" y="62357"/>
                </a:lnTo>
                <a:lnTo>
                  <a:pt x="4256728" y="47880"/>
                </a:lnTo>
                <a:lnTo>
                  <a:pt x="4230747" y="9215"/>
                </a:lnTo>
                <a:lnTo>
                  <a:pt x="4204561" y="1214"/>
                </a:lnTo>
                <a:lnTo>
                  <a:pt x="4188205" y="0"/>
                </a:lnTo>
                <a:close/>
              </a:path>
              <a:path w="4279265" h="283844">
                <a:moveTo>
                  <a:pt x="94996" y="0"/>
                </a:moveTo>
                <a:lnTo>
                  <a:pt x="91186" y="0"/>
                </a:lnTo>
                <a:lnTo>
                  <a:pt x="74777" y="1214"/>
                </a:lnTo>
                <a:lnTo>
                  <a:pt x="38862" y="16001"/>
                </a:lnTo>
                <a:lnTo>
                  <a:pt x="21664" y="59562"/>
                </a:lnTo>
                <a:lnTo>
                  <a:pt x="21557" y="65035"/>
                </a:lnTo>
                <a:lnTo>
                  <a:pt x="21679" y="68633"/>
                </a:lnTo>
                <a:lnTo>
                  <a:pt x="22336" y="75453"/>
                </a:lnTo>
                <a:lnTo>
                  <a:pt x="23445" y="82678"/>
                </a:lnTo>
                <a:lnTo>
                  <a:pt x="25018" y="90297"/>
                </a:lnTo>
                <a:lnTo>
                  <a:pt x="27305" y="100837"/>
                </a:lnTo>
                <a:lnTo>
                  <a:pt x="28448" y="107950"/>
                </a:lnTo>
                <a:lnTo>
                  <a:pt x="28448" y="118363"/>
                </a:lnTo>
                <a:lnTo>
                  <a:pt x="26162" y="123951"/>
                </a:lnTo>
                <a:lnTo>
                  <a:pt x="21336" y="128270"/>
                </a:lnTo>
                <a:lnTo>
                  <a:pt x="16637" y="132587"/>
                </a:lnTo>
                <a:lnTo>
                  <a:pt x="9525" y="134874"/>
                </a:lnTo>
                <a:lnTo>
                  <a:pt x="0" y="135128"/>
                </a:lnTo>
                <a:lnTo>
                  <a:pt x="0" y="147320"/>
                </a:lnTo>
                <a:lnTo>
                  <a:pt x="9525" y="147700"/>
                </a:lnTo>
                <a:lnTo>
                  <a:pt x="16637" y="149987"/>
                </a:lnTo>
                <a:lnTo>
                  <a:pt x="21336" y="154305"/>
                </a:lnTo>
                <a:lnTo>
                  <a:pt x="26162" y="158623"/>
                </a:lnTo>
                <a:lnTo>
                  <a:pt x="28448" y="164211"/>
                </a:lnTo>
                <a:lnTo>
                  <a:pt x="28448" y="174625"/>
                </a:lnTo>
                <a:lnTo>
                  <a:pt x="27305" y="181610"/>
                </a:lnTo>
                <a:lnTo>
                  <a:pt x="25018" y="192150"/>
                </a:lnTo>
                <a:lnTo>
                  <a:pt x="23445" y="199840"/>
                </a:lnTo>
                <a:lnTo>
                  <a:pt x="22336" y="207089"/>
                </a:lnTo>
                <a:lnTo>
                  <a:pt x="21679" y="213885"/>
                </a:lnTo>
                <a:lnTo>
                  <a:pt x="21462" y="220218"/>
                </a:lnTo>
                <a:lnTo>
                  <a:pt x="22556" y="235267"/>
                </a:lnTo>
                <a:lnTo>
                  <a:pt x="48627" y="274629"/>
                </a:lnTo>
                <a:lnTo>
                  <a:pt x="91186" y="283845"/>
                </a:lnTo>
                <a:lnTo>
                  <a:pt x="94996" y="283845"/>
                </a:lnTo>
                <a:lnTo>
                  <a:pt x="94996" y="272542"/>
                </a:lnTo>
                <a:lnTo>
                  <a:pt x="92710" y="272542"/>
                </a:lnTo>
                <a:lnTo>
                  <a:pt x="82520" y="271829"/>
                </a:lnTo>
                <a:lnTo>
                  <a:pt x="49784" y="246062"/>
                </a:lnTo>
                <a:lnTo>
                  <a:pt x="46736" y="222885"/>
                </a:lnTo>
                <a:lnTo>
                  <a:pt x="46926" y="217412"/>
                </a:lnTo>
                <a:lnTo>
                  <a:pt x="47498" y="211296"/>
                </a:lnTo>
                <a:lnTo>
                  <a:pt x="48450" y="204561"/>
                </a:lnTo>
                <a:lnTo>
                  <a:pt x="49784" y="197231"/>
                </a:lnTo>
                <a:lnTo>
                  <a:pt x="51688" y="186944"/>
                </a:lnTo>
                <a:lnTo>
                  <a:pt x="52705" y="179705"/>
                </a:lnTo>
                <a:lnTo>
                  <a:pt x="52705" y="166878"/>
                </a:lnTo>
                <a:lnTo>
                  <a:pt x="50292" y="160020"/>
                </a:lnTo>
                <a:lnTo>
                  <a:pt x="40386" y="149098"/>
                </a:lnTo>
                <a:lnTo>
                  <a:pt x="34417" y="145161"/>
                </a:lnTo>
                <a:lnTo>
                  <a:pt x="27559" y="142621"/>
                </a:lnTo>
                <a:lnTo>
                  <a:pt x="27559" y="139954"/>
                </a:lnTo>
                <a:lnTo>
                  <a:pt x="34417" y="137287"/>
                </a:lnTo>
                <a:lnTo>
                  <a:pt x="40386" y="133350"/>
                </a:lnTo>
                <a:lnTo>
                  <a:pt x="45338" y="127888"/>
                </a:lnTo>
                <a:lnTo>
                  <a:pt x="50292" y="122555"/>
                </a:lnTo>
                <a:lnTo>
                  <a:pt x="52705" y="115570"/>
                </a:lnTo>
                <a:lnTo>
                  <a:pt x="52705" y="102743"/>
                </a:lnTo>
                <a:lnTo>
                  <a:pt x="51688" y="95504"/>
                </a:lnTo>
                <a:lnTo>
                  <a:pt x="49784" y="85217"/>
                </a:lnTo>
                <a:lnTo>
                  <a:pt x="48450" y="77886"/>
                </a:lnTo>
                <a:lnTo>
                  <a:pt x="47497" y="71151"/>
                </a:lnTo>
                <a:lnTo>
                  <a:pt x="46926" y="65035"/>
                </a:lnTo>
                <a:lnTo>
                  <a:pt x="46736" y="59562"/>
                </a:lnTo>
                <a:lnTo>
                  <a:pt x="47497" y="47609"/>
                </a:lnTo>
                <a:lnTo>
                  <a:pt x="73485" y="14144"/>
                </a:lnTo>
                <a:lnTo>
                  <a:pt x="92710" y="11303"/>
                </a:lnTo>
                <a:lnTo>
                  <a:pt x="94996" y="11303"/>
                </a:lnTo>
                <a:lnTo>
                  <a:pt x="94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1779" y="1478267"/>
            <a:ext cx="450342" cy="40768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34867" y="1504175"/>
            <a:ext cx="1140713" cy="3345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52520" y="1522475"/>
            <a:ext cx="1089660" cy="282575"/>
          </a:xfrm>
          <a:custGeom>
            <a:avLst/>
            <a:gdLst/>
            <a:ahLst/>
            <a:cxnLst/>
            <a:rect l="l" t="t" r="r" b="b"/>
            <a:pathLst>
              <a:path w="1089660" h="282575">
                <a:moveTo>
                  <a:pt x="999363" y="0"/>
                </a:moveTo>
                <a:lnTo>
                  <a:pt x="995426" y="11429"/>
                </a:lnTo>
                <a:lnTo>
                  <a:pt x="1011733" y="18504"/>
                </a:lnTo>
                <a:lnTo>
                  <a:pt x="1025779" y="28305"/>
                </a:lnTo>
                <a:lnTo>
                  <a:pt x="1054302" y="73852"/>
                </a:lnTo>
                <a:lnTo>
                  <a:pt x="1062597" y="115623"/>
                </a:lnTo>
                <a:lnTo>
                  <a:pt x="1063625" y="139700"/>
                </a:lnTo>
                <a:lnTo>
                  <a:pt x="1062579" y="164633"/>
                </a:lnTo>
                <a:lnTo>
                  <a:pt x="1054248" y="207547"/>
                </a:lnTo>
                <a:lnTo>
                  <a:pt x="1025826" y="253793"/>
                </a:lnTo>
                <a:lnTo>
                  <a:pt x="995807" y="270890"/>
                </a:lnTo>
                <a:lnTo>
                  <a:pt x="999363" y="282321"/>
                </a:lnTo>
                <a:lnTo>
                  <a:pt x="1037859" y="264239"/>
                </a:lnTo>
                <a:lnTo>
                  <a:pt x="1066165" y="232918"/>
                </a:lnTo>
                <a:lnTo>
                  <a:pt x="1083595" y="191071"/>
                </a:lnTo>
                <a:lnTo>
                  <a:pt x="1089406" y="141224"/>
                </a:lnTo>
                <a:lnTo>
                  <a:pt x="1087953" y="115339"/>
                </a:lnTo>
                <a:lnTo>
                  <a:pt x="1076332" y="69429"/>
                </a:lnTo>
                <a:lnTo>
                  <a:pt x="1053209" y="32093"/>
                </a:lnTo>
                <a:lnTo>
                  <a:pt x="1019819" y="7379"/>
                </a:lnTo>
                <a:lnTo>
                  <a:pt x="999363" y="0"/>
                </a:lnTo>
                <a:close/>
              </a:path>
              <a:path w="1089660" h="282575"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890"/>
                </a:lnTo>
                <a:lnTo>
                  <a:pt x="77531" y="263717"/>
                </a:lnTo>
                <a:lnTo>
                  <a:pt x="63642" y="253793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28772" y="1472196"/>
            <a:ext cx="375678" cy="4198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6515" y="1609356"/>
            <a:ext cx="377189" cy="2232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07308" y="1473708"/>
            <a:ext cx="441198" cy="41376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54196" y="1677923"/>
            <a:ext cx="191249" cy="1851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69435" y="1455419"/>
            <a:ext cx="444258" cy="5311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12335" y="1677923"/>
            <a:ext cx="191249" cy="1851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0059" y="1549895"/>
            <a:ext cx="366534" cy="31167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48555" y="1601736"/>
            <a:ext cx="285750" cy="32383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96384" y="1501139"/>
            <a:ext cx="470141" cy="3863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84420" y="1478267"/>
            <a:ext cx="450341" cy="40768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09032" y="1504175"/>
            <a:ext cx="1800606" cy="33453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26684" y="1522475"/>
            <a:ext cx="1749425" cy="282575"/>
          </a:xfrm>
          <a:custGeom>
            <a:avLst/>
            <a:gdLst/>
            <a:ahLst/>
            <a:cxnLst/>
            <a:rect l="l" t="t" r="r" b="b"/>
            <a:pathLst>
              <a:path w="1749425" h="282575">
                <a:moveTo>
                  <a:pt x="1659255" y="0"/>
                </a:moveTo>
                <a:lnTo>
                  <a:pt x="1655317" y="11429"/>
                </a:lnTo>
                <a:lnTo>
                  <a:pt x="1671625" y="18504"/>
                </a:lnTo>
                <a:lnTo>
                  <a:pt x="1685670" y="28305"/>
                </a:lnTo>
                <a:lnTo>
                  <a:pt x="1714194" y="73852"/>
                </a:lnTo>
                <a:lnTo>
                  <a:pt x="1722489" y="115623"/>
                </a:lnTo>
                <a:lnTo>
                  <a:pt x="1723516" y="139700"/>
                </a:lnTo>
                <a:lnTo>
                  <a:pt x="1722471" y="164633"/>
                </a:lnTo>
                <a:lnTo>
                  <a:pt x="1714140" y="207547"/>
                </a:lnTo>
                <a:lnTo>
                  <a:pt x="1685718" y="253793"/>
                </a:lnTo>
                <a:lnTo>
                  <a:pt x="1655698" y="270890"/>
                </a:lnTo>
                <a:lnTo>
                  <a:pt x="1659255" y="282321"/>
                </a:lnTo>
                <a:lnTo>
                  <a:pt x="1697751" y="264239"/>
                </a:lnTo>
                <a:lnTo>
                  <a:pt x="1726057" y="232918"/>
                </a:lnTo>
                <a:lnTo>
                  <a:pt x="1743487" y="191071"/>
                </a:lnTo>
                <a:lnTo>
                  <a:pt x="1749297" y="141224"/>
                </a:lnTo>
                <a:lnTo>
                  <a:pt x="1747845" y="115339"/>
                </a:lnTo>
                <a:lnTo>
                  <a:pt x="1736224" y="69429"/>
                </a:lnTo>
                <a:lnTo>
                  <a:pt x="1713101" y="32093"/>
                </a:lnTo>
                <a:lnTo>
                  <a:pt x="1679711" y="7379"/>
                </a:lnTo>
                <a:lnTo>
                  <a:pt x="1659255" y="0"/>
                </a:lnTo>
                <a:close/>
              </a:path>
              <a:path w="1749425" h="282575">
                <a:moveTo>
                  <a:pt x="90042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1"/>
                </a:lnTo>
                <a:lnTo>
                  <a:pt x="93599" y="270890"/>
                </a:lnTo>
                <a:lnTo>
                  <a:pt x="77529" y="263717"/>
                </a:lnTo>
                <a:lnTo>
                  <a:pt x="63626" y="253793"/>
                </a:lnTo>
                <a:lnTo>
                  <a:pt x="35157" y="207547"/>
                </a:lnTo>
                <a:lnTo>
                  <a:pt x="26826" y="164633"/>
                </a:lnTo>
                <a:lnTo>
                  <a:pt x="25780" y="139700"/>
                </a:lnTo>
                <a:lnTo>
                  <a:pt x="26826" y="115623"/>
                </a:lnTo>
                <a:lnTo>
                  <a:pt x="35157" y="73852"/>
                </a:lnTo>
                <a:lnTo>
                  <a:pt x="63738" y="28305"/>
                </a:lnTo>
                <a:lnTo>
                  <a:pt x="94106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02935" y="1472196"/>
            <a:ext cx="375678" cy="4198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39155" y="1609356"/>
            <a:ext cx="377189" cy="2232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79947" y="1473708"/>
            <a:ext cx="427481" cy="41376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13120" y="1677923"/>
            <a:ext cx="191249" cy="1851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28359" y="1455419"/>
            <a:ext cx="444258" cy="5311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01155" y="1609356"/>
            <a:ext cx="377190" cy="2232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73952" y="1552943"/>
            <a:ext cx="422909" cy="30709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82740" y="1601736"/>
            <a:ext cx="285750" cy="32383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662938" y="1432686"/>
            <a:ext cx="5233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663950" algn="l"/>
              </a:tabLst>
            </a:pPr>
            <a:r>
              <a:rPr sz="3600" baseline="-37037" dirty="0">
                <a:latin typeface="Cambria Math"/>
                <a:cs typeface="Cambria Math"/>
              </a:rPr>
              <a:t>= </a:t>
            </a:r>
            <a:r>
              <a:rPr sz="3600" spc="-225" baseline="-37037" dirty="0">
                <a:latin typeface="Cambria Math"/>
                <a:cs typeface="Cambria Math"/>
              </a:rPr>
              <a:t>ቊ</a:t>
            </a:r>
            <a:r>
              <a:rPr sz="2400" spc="-150" dirty="0">
                <a:latin typeface="Cambria Math"/>
                <a:cs typeface="Cambria Math"/>
              </a:rPr>
              <a:t>𝒎𝒂𝒙   </a:t>
            </a:r>
            <a:r>
              <a:rPr sz="2400" dirty="0">
                <a:latin typeface="Cambria Math"/>
                <a:cs typeface="Cambria Math"/>
              </a:rPr>
              <a:t>𝑭  𝒊 − 𝟏, 𝒋  , </a:t>
            </a:r>
            <a:r>
              <a:rPr sz="2400" spc="15" dirty="0">
                <a:latin typeface="Cambria Math"/>
                <a:cs typeface="Cambria Math"/>
              </a:rPr>
              <a:t>𝑣</a:t>
            </a:r>
            <a:r>
              <a:rPr sz="2625" spc="22" baseline="-15873" dirty="0">
                <a:latin typeface="Cambria Math"/>
                <a:cs typeface="Cambria Math"/>
              </a:rPr>
              <a:t>𝑖</a:t>
            </a:r>
            <a:r>
              <a:rPr sz="2625" spc="-247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𝑭	𝒊 − 1, 𝒋 −</a:t>
            </a:r>
            <a:r>
              <a:rPr sz="2400" spc="-229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𝑤</a:t>
            </a:r>
            <a:r>
              <a:rPr sz="2625" spc="-22" baseline="-15873" dirty="0">
                <a:latin typeface="Cambria Math"/>
                <a:cs typeface="Cambria Math"/>
              </a:rPr>
              <a:t>𝑖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065264" y="1677923"/>
            <a:ext cx="191249" cy="1851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83552" y="1463052"/>
            <a:ext cx="428993" cy="52043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50252" y="1609356"/>
            <a:ext cx="377190" cy="2232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21523" y="1552943"/>
            <a:ext cx="422909" cy="30709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30311" y="1601736"/>
            <a:ext cx="285750" cy="32383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87283" y="1487424"/>
            <a:ext cx="489978" cy="41833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01228" y="1473708"/>
            <a:ext cx="430542" cy="41833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66544" y="1869935"/>
            <a:ext cx="441198" cy="4076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92679" y="1895843"/>
            <a:ext cx="1114806" cy="33453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10332" y="1914144"/>
            <a:ext cx="1063625" cy="282575"/>
          </a:xfrm>
          <a:custGeom>
            <a:avLst/>
            <a:gdLst/>
            <a:ahLst/>
            <a:cxnLst/>
            <a:rect l="l" t="t" r="r" b="b"/>
            <a:pathLst>
              <a:path w="1063625" h="282575">
                <a:moveTo>
                  <a:pt x="973455" y="0"/>
                </a:moveTo>
                <a:lnTo>
                  <a:pt x="969518" y="11429"/>
                </a:lnTo>
                <a:lnTo>
                  <a:pt x="985825" y="18504"/>
                </a:lnTo>
                <a:lnTo>
                  <a:pt x="999870" y="28305"/>
                </a:lnTo>
                <a:lnTo>
                  <a:pt x="1028394" y="73852"/>
                </a:lnTo>
                <a:lnTo>
                  <a:pt x="1036689" y="115623"/>
                </a:lnTo>
                <a:lnTo>
                  <a:pt x="1037717" y="139700"/>
                </a:lnTo>
                <a:lnTo>
                  <a:pt x="1036671" y="164633"/>
                </a:lnTo>
                <a:lnTo>
                  <a:pt x="1028340" y="207547"/>
                </a:lnTo>
                <a:lnTo>
                  <a:pt x="999918" y="253777"/>
                </a:lnTo>
                <a:lnTo>
                  <a:pt x="969899" y="270763"/>
                </a:lnTo>
                <a:lnTo>
                  <a:pt x="973455" y="282320"/>
                </a:lnTo>
                <a:lnTo>
                  <a:pt x="1011951" y="264239"/>
                </a:lnTo>
                <a:lnTo>
                  <a:pt x="1040257" y="232917"/>
                </a:lnTo>
                <a:lnTo>
                  <a:pt x="1057687" y="191071"/>
                </a:lnTo>
                <a:lnTo>
                  <a:pt x="1063497" y="141223"/>
                </a:lnTo>
                <a:lnTo>
                  <a:pt x="1062045" y="115339"/>
                </a:lnTo>
                <a:lnTo>
                  <a:pt x="1050424" y="69429"/>
                </a:lnTo>
                <a:lnTo>
                  <a:pt x="1027301" y="32093"/>
                </a:lnTo>
                <a:lnTo>
                  <a:pt x="993911" y="7379"/>
                </a:lnTo>
                <a:lnTo>
                  <a:pt x="973455" y="0"/>
                </a:lnTo>
                <a:close/>
              </a:path>
              <a:path w="1063625" h="282575"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3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0"/>
                </a:lnTo>
                <a:lnTo>
                  <a:pt x="93599" y="270763"/>
                </a:lnTo>
                <a:lnTo>
                  <a:pt x="77529" y="263663"/>
                </a:lnTo>
                <a:lnTo>
                  <a:pt x="63627" y="253777"/>
                </a:lnTo>
                <a:lnTo>
                  <a:pt x="35157" y="207547"/>
                </a:lnTo>
                <a:lnTo>
                  <a:pt x="26826" y="164633"/>
                </a:lnTo>
                <a:lnTo>
                  <a:pt x="25781" y="139700"/>
                </a:lnTo>
                <a:lnTo>
                  <a:pt x="26826" y="115623"/>
                </a:lnTo>
                <a:lnTo>
                  <a:pt x="35157" y="73852"/>
                </a:lnTo>
                <a:lnTo>
                  <a:pt x="63738" y="28305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89632" y="1871472"/>
            <a:ext cx="352818" cy="40919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16707" y="2001024"/>
            <a:ext cx="377189" cy="2232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57500" y="1865376"/>
            <a:ext cx="427481" cy="41376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90672" y="2069592"/>
            <a:ext cx="191249" cy="1851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08960" y="1854720"/>
            <a:ext cx="428993" cy="52043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172970" y="1824354"/>
            <a:ext cx="1210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7185" algn="l"/>
              </a:tabLst>
            </a:pPr>
            <a:r>
              <a:rPr sz="2400" dirty="0">
                <a:latin typeface="Cambria Math"/>
                <a:cs typeface="Cambria Math"/>
              </a:rPr>
              <a:t>𝐹	𝑖 − 1,</a:t>
            </a:r>
            <a:r>
              <a:rPr sz="2400" spc="-16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𝑗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046976" y="2069592"/>
            <a:ext cx="189738" cy="18516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62216" y="1854720"/>
            <a:ext cx="428993" cy="52043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328916" y="2001024"/>
            <a:ext cx="377190" cy="2232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601711" y="1944611"/>
            <a:ext cx="422909" cy="30709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810500" y="1993404"/>
            <a:ext cx="285750" cy="32383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978140" y="1895855"/>
            <a:ext cx="467118" cy="37718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79892" y="1865376"/>
            <a:ext cx="430542" cy="41833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7066533" y="1406779"/>
            <a:ext cx="1565275" cy="80899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300"/>
              </a:spcBef>
            </a:pPr>
            <a:r>
              <a:rPr sz="2400" dirty="0">
                <a:latin typeface="Cambria Math"/>
                <a:cs typeface="Cambria Math"/>
              </a:rPr>
              <a:t>, 𝑗 − </a:t>
            </a:r>
            <a:r>
              <a:rPr sz="2400" spc="-15" dirty="0">
                <a:latin typeface="Cambria Math"/>
                <a:cs typeface="Cambria Math"/>
              </a:rPr>
              <a:t>𝑤</a:t>
            </a:r>
            <a:r>
              <a:rPr sz="2625" spc="-22" baseline="-15873" dirty="0">
                <a:latin typeface="Cambria Math"/>
                <a:cs typeface="Cambria Math"/>
              </a:rPr>
              <a:t>𝑖  </a:t>
            </a:r>
            <a:r>
              <a:rPr sz="2400" dirty="0">
                <a:latin typeface="Cambria Math"/>
                <a:cs typeface="Cambria Math"/>
              </a:rPr>
              <a:t>≥</a:t>
            </a:r>
            <a:r>
              <a:rPr sz="2400" spc="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2400" dirty="0">
                <a:latin typeface="Cambria Math"/>
                <a:cs typeface="Cambria Math"/>
              </a:rPr>
              <a:t>, 𝑗 − </a:t>
            </a:r>
            <a:r>
              <a:rPr sz="2400" spc="-15" dirty="0">
                <a:latin typeface="Cambria Math"/>
                <a:cs typeface="Cambria Math"/>
              </a:rPr>
              <a:t>𝑤</a:t>
            </a:r>
            <a:r>
              <a:rPr sz="2625" spc="-22" baseline="-15873" dirty="0">
                <a:latin typeface="Cambria Math"/>
                <a:cs typeface="Cambria Math"/>
              </a:rPr>
              <a:t>𝑖  </a:t>
            </a:r>
            <a:r>
              <a:rPr sz="2400" dirty="0">
                <a:latin typeface="Cambria Math"/>
                <a:cs typeface="Cambria Math"/>
              </a:rPr>
              <a:t>&lt;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97840" y="2284298"/>
            <a:ext cx="3075940" cy="166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215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5454"/>
              <a:buFont typeface="Wingdings 2"/>
              <a:buChar char=""/>
              <a:tabLst>
                <a:tab pos="323850" algn="l"/>
              </a:tabLst>
            </a:pPr>
            <a:r>
              <a:rPr sz="2200" spc="-5" dirty="0">
                <a:latin typeface="微软雅黑"/>
                <a:cs typeface="微软雅黑"/>
              </a:rPr>
              <a:t>例：承</a:t>
            </a:r>
            <a:r>
              <a:rPr sz="2200" spc="-15" dirty="0">
                <a:latin typeface="微软雅黑"/>
                <a:cs typeface="微软雅黑"/>
              </a:rPr>
              <a:t>重</a:t>
            </a:r>
            <a:r>
              <a:rPr sz="2200" spc="-5" dirty="0">
                <a:latin typeface="Arial"/>
                <a:cs typeface="Arial"/>
              </a:rPr>
              <a:t>W=5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"/>
            </a:pPr>
            <a:endParaRPr sz="3650">
              <a:latin typeface="Arial"/>
              <a:cs typeface="Arial"/>
            </a:endParaRPr>
          </a:p>
          <a:p>
            <a:pPr marL="323215" indent="-273050">
              <a:lnSpc>
                <a:spcPct val="100000"/>
              </a:lnSpc>
              <a:buClr>
                <a:srgbClr val="0AD0D9"/>
              </a:buClr>
              <a:buSzPct val="93181"/>
              <a:buFont typeface="Wingdings 2"/>
              <a:buChar char=""/>
              <a:tabLst>
                <a:tab pos="323850" algn="l"/>
              </a:tabLst>
            </a:pPr>
            <a:r>
              <a:rPr sz="2200" dirty="0">
                <a:latin typeface="Arial"/>
                <a:cs typeface="Arial"/>
              </a:rPr>
              <a:t>2</a:t>
            </a:r>
            <a:r>
              <a:rPr sz="2200" spc="-5" dirty="0">
                <a:latin typeface="微软雅黑"/>
                <a:cs typeface="微软雅黑"/>
              </a:rPr>
              <a:t>、</a:t>
            </a:r>
            <a:r>
              <a:rPr sz="2200" spc="-5" dirty="0">
                <a:latin typeface="Arial"/>
                <a:cs typeface="Arial"/>
              </a:rPr>
              <a:t>w</a:t>
            </a:r>
            <a:r>
              <a:rPr sz="2175" spc="-7" baseline="-21072" dirty="0">
                <a:latin typeface="Arial"/>
                <a:cs typeface="Arial"/>
              </a:rPr>
              <a:t>1</a:t>
            </a:r>
            <a:r>
              <a:rPr sz="2200" spc="-5" dirty="0">
                <a:latin typeface="Arial"/>
                <a:cs typeface="Arial"/>
              </a:rPr>
              <a:t>=2,v</a:t>
            </a:r>
            <a:r>
              <a:rPr sz="2175" spc="-7" baseline="-21072" dirty="0">
                <a:latin typeface="Arial"/>
                <a:cs typeface="Arial"/>
              </a:rPr>
              <a:t>1</a:t>
            </a:r>
            <a:r>
              <a:rPr sz="2200" spc="-5" dirty="0">
                <a:latin typeface="Arial"/>
                <a:cs typeface="Arial"/>
              </a:rPr>
              <a:t>=12</a:t>
            </a:r>
            <a:endParaRPr sz="2200">
              <a:latin typeface="Arial"/>
              <a:cs typeface="Arial"/>
            </a:endParaRPr>
          </a:p>
          <a:p>
            <a:pPr marL="205740">
              <a:lnSpc>
                <a:spcPct val="100000"/>
              </a:lnSpc>
              <a:spcBef>
                <a:spcPts val="795"/>
              </a:spcBef>
            </a:pPr>
            <a:r>
              <a:rPr sz="2200" spc="-5" dirty="0">
                <a:latin typeface="Arial"/>
                <a:cs typeface="Arial"/>
              </a:rPr>
              <a:t>max(F(0,j),F(0,j-2)+12)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3629533" y="2198497"/>
          <a:ext cx="3528059" cy="1878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1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物品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重量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价值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4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4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4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1517650" y="4286758"/>
          <a:ext cx="6094094" cy="24658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09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  <a:tabLst>
                          <a:tab pos="254000" algn="l"/>
                        </a:tabLst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	\</a:t>
                      </a:r>
                      <a:r>
                        <a:rPr sz="1800" b="1" spc="43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R="362585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97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322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97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322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9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7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97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7" name="object 67"/>
          <p:cNvSpPr/>
          <p:nvPr/>
        </p:nvSpPr>
        <p:spPr>
          <a:xfrm>
            <a:off x="2988564" y="4985003"/>
            <a:ext cx="1585595" cy="250190"/>
          </a:xfrm>
          <a:custGeom>
            <a:avLst/>
            <a:gdLst/>
            <a:ahLst/>
            <a:cxnLst/>
            <a:rect l="l" t="t" r="r" b="b"/>
            <a:pathLst>
              <a:path w="1585595" h="250189">
                <a:moveTo>
                  <a:pt x="76358" y="31436"/>
                </a:moveTo>
                <a:lnTo>
                  <a:pt x="74644" y="44001"/>
                </a:lnTo>
                <a:lnTo>
                  <a:pt x="1583309" y="249809"/>
                </a:lnTo>
                <a:lnTo>
                  <a:pt x="1585087" y="237109"/>
                </a:lnTo>
                <a:lnTo>
                  <a:pt x="76358" y="31436"/>
                </a:lnTo>
                <a:close/>
              </a:path>
              <a:path w="1585595" h="250189">
                <a:moveTo>
                  <a:pt x="80644" y="0"/>
                </a:moveTo>
                <a:lnTo>
                  <a:pt x="0" y="27432"/>
                </a:lnTo>
                <a:lnTo>
                  <a:pt x="70358" y="75438"/>
                </a:lnTo>
                <a:lnTo>
                  <a:pt x="74644" y="44001"/>
                </a:lnTo>
                <a:lnTo>
                  <a:pt x="62103" y="42291"/>
                </a:lnTo>
                <a:lnTo>
                  <a:pt x="63754" y="29718"/>
                </a:lnTo>
                <a:lnTo>
                  <a:pt x="76592" y="29718"/>
                </a:lnTo>
                <a:lnTo>
                  <a:pt x="80644" y="0"/>
                </a:lnTo>
                <a:close/>
              </a:path>
              <a:path w="1585595" h="250189">
                <a:moveTo>
                  <a:pt x="63754" y="29718"/>
                </a:moveTo>
                <a:lnTo>
                  <a:pt x="62103" y="42291"/>
                </a:lnTo>
                <a:lnTo>
                  <a:pt x="74644" y="44001"/>
                </a:lnTo>
                <a:lnTo>
                  <a:pt x="76358" y="31436"/>
                </a:lnTo>
                <a:lnTo>
                  <a:pt x="63754" y="29718"/>
                </a:lnTo>
                <a:close/>
              </a:path>
              <a:path w="1585595" h="250189">
                <a:moveTo>
                  <a:pt x="76592" y="29718"/>
                </a:moveTo>
                <a:lnTo>
                  <a:pt x="63754" y="29718"/>
                </a:lnTo>
                <a:lnTo>
                  <a:pt x="76358" y="31436"/>
                </a:lnTo>
                <a:lnTo>
                  <a:pt x="76592" y="2971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16096" y="4985003"/>
            <a:ext cx="1585595" cy="250190"/>
          </a:xfrm>
          <a:custGeom>
            <a:avLst/>
            <a:gdLst/>
            <a:ahLst/>
            <a:cxnLst/>
            <a:rect l="l" t="t" r="r" b="b"/>
            <a:pathLst>
              <a:path w="1585595" h="250189">
                <a:moveTo>
                  <a:pt x="76358" y="31436"/>
                </a:moveTo>
                <a:lnTo>
                  <a:pt x="74644" y="44001"/>
                </a:lnTo>
                <a:lnTo>
                  <a:pt x="1583308" y="249809"/>
                </a:lnTo>
                <a:lnTo>
                  <a:pt x="1585087" y="237109"/>
                </a:lnTo>
                <a:lnTo>
                  <a:pt x="76358" y="31436"/>
                </a:lnTo>
                <a:close/>
              </a:path>
              <a:path w="1585595" h="250189">
                <a:moveTo>
                  <a:pt x="80644" y="0"/>
                </a:moveTo>
                <a:lnTo>
                  <a:pt x="0" y="27432"/>
                </a:lnTo>
                <a:lnTo>
                  <a:pt x="70357" y="75438"/>
                </a:lnTo>
                <a:lnTo>
                  <a:pt x="74644" y="44001"/>
                </a:lnTo>
                <a:lnTo>
                  <a:pt x="62102" y="42291"/>
                </a:lnTo>
                <a:lnTo>
                  <a:pt x="63753" y="29718"/>
                </a:lnTo>
                <a:lnTo>
                  <a:pt x="76592" y="29718"/>
                </a:lnTo>
                <a:lnTo>
                  <a:pt x="80644" y="0"/>
                </a:lnTo>
                <a:close/>
              </a:path>
              <a:path w="1585595" h="250189">
                <a:moveTo>
                  <a:pt x="63753" y="29718"/>
                </a:moveTo>
                <a:lnTo>
                  <a:pt x="62102" y="42291"/>
                </a:lnTo>
                <a:lnTo>
                  <a:pt x="74644" y="44001"/>
                </a:lnTo>
                <a:lnTo>
                  <a:pt x="76358" y="31436"/>
                </a:lnTo>
                <a:lnTo>
                  <a:pt x="63753" y="29718"/>
                </a:lnTo>
                <a:close/>
              </a:path>
              <a:path w="1585595" h="250189">
                <a:moveTo>
                  <a:pt x="76592" y="29718"/>
                </a:moveTo>
                <a:lnTo>
                  <a:pt x="63753" y="29718"/>
                </a:lnTo>
                <a:lnTo>
                  <a:pt x="76358" y="31436"/>
                </a:lnTo>
                <a:lnTo>
                  <a:pt x="76592" y="2971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770120" y="4985003"/>
            <a:ext cx="1585595" cy="250190"/>
          </a:xfrm>
          <a:custGeom>
            <a:avLst/>
            <a:gdLst/>
            <a:ahLst/>
            <a:cxnLst/>
            <a:rect l="l" t="t" r="r" b="b"/>
            <a:pathLst>
              <a:path w="1585595" h="250189">
                <a:moveTo>
                  <a:pt x="76358" y="31436"/>
                </a:moveTo>
                <a:lnTo>
                  <a:pt x="74644" y="44001"/>
                </a:lnTo>
                <a:lnTo>
                  <a:pt x="1583308" y="249809"/>
                </a:lnTo>
                <a:lnTo>
                  <a:pt x="1585087" y="237109"/>
                </a:lnTo>
                <a:lnTo>
                  <a:pt x="76358" y="31436"/>
                </a:lnTo>
                <a:close/>
              </a:path>
              <a:path w="1585595" h="250189">
                <a:moveTo>
                  <a:pt x="80644" y="0"/>
                </a:moveTo>
                <a:lnTo>
                  <a:pt x="0" y="27432"/>
                </a:lnTo>
                <a:lnTo>
                  <a:pt x="70357" y="75438"/>
                </a:lnTo>
                <a:lnTo>
                  <a:pt x="74644" y="44001"/>
                </a:lnTo>
                <a:lnTo>
                  <a:pt x="62102" y="42291"/>
                </a:lnTo>
                <a:lnTo>
                  <a:pt x="63753" y="29718"/>
                </a:lnTo>
                <a:lnTo>
                  <a:pt x="76592" y="29718"/>
                </a:lnTo>
                <a:lnTo>
                  <a:pt x="80644" y="0"/>
                </a:lnTo>
                <a:close/>
              </a:path>
              <a:path w="1585595" h="250189">
                <a:moveTo>
                  <a:pt x="63753" y="29718"/>
                </a:moveTo>
                <a:lnTo>
                  <a:pt x="62102" y="42291"/>
                </a:lnTo>
                <a:lnTo>
                  <a:pt x="74644" y="44001"/>
                </a:lnTo>
                <a:lnTo>
                  <a:pt x="76358" y="31436"/>
                </a:lnTo>
                <a:lnTo>
                  <a:pt x="63753" y="29718"/>
                </a:lnTo>
                <a:close/>
              </a:path>
              <a:path w="1585595" h="250189">
                <a:moveTo>
                  <a:pt x="76592" y="29718"/>
                </a:moveTo>
                <a:lnTo>
                  <a:pt x="63753" y="29718"/>
                </a:lnTo>
                <a:lnTo>
                  <a:pt x="76358" y="31436"/>
                </a:lnTo>
                <a:lnTo>
                  <a:pt x="76592" y="2971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675376" y="4985003"/>
            <a:ext cx="1585595" cy="250190"/>
          </a:xfrm>
          <a:custGeom>
            <a:avLst/>
            <a:gdLst/>
            <a:ahLst/>
            <a:cxnLst/>
            <a:rect l="l" t="t" r="r" b="b"/>
            <a:pathLst>
              <a:path w="1585595" h="250189">
                <a:moveTo>
                  <a:pt x="76358" y="31436"/>
                </a:moveTo>
                <a:lnTo>
                  <a:pt x="74644" y="44001"/>
                </a:lnTo>
                <a:lnTo>
                  <a:pt x="1583308" y="249809"/>
                </a:lnTo>
                <a:lnTo>
                  <a:pt x="1585087" y="237109"/>
                </a:lnTo>
                <a:lnTo>
                  <a:pt x="76358" y="31436"/>
                </a:lnTo>
                <a:close/>
              </a:path>
              <a:path w="1585595" h="250189">
                <a:moveTo>
                  <a:pt x="80645" y="0"/>
                </a:moveTo>
                <a:lnTo>
                  <a:pt x="0" y="27432"/>
                </a:lnTo>
                <a:lnTo>
                  <a:pt x="70358" y="75438"/>
                </a:lnTo>
                <a:lnTo>
                  <a:pt x="74644" y="44001"/>
                </a:lnTo>
                <a:lnTo>
                  <a:pt x="62102" y="42291"/>
                </a:lnTo>
                <a:lnTo>
                  <a:pt x="63753" y="29718"/>
                </a:lnTo>
                <a:lnTo>
                  <a:pt x="76592" y="29718"/>
                </a:lnTo>
                <a:lnTo>
                  <a:pt x="80645" y="0"/>
                </a:lnTo>
                <a:close/>
              </a:path>
              <a:path w="1585595" h="250189">
                <a:moveTo>
                  <a:pt x="63753" y="29718"/>
                </a:moveTo>
                <a:lnTo>
                  <a:pt x="62102" y="42291"/>
                </a:lnTo>
                <a:lnTo>
                  <a:pt x="74644" y="44001"/>
                </a:lnTo>
                <a:lnTo>
                  <a:pt x="76358" y="31436"/>
                </a:lnTo>
                <a:lnTo>
                  <a:pt x="63753" y="29718"/>
                </a:lnTo>
                <a:close/>
              </a:path>
              <a:path w="1585595" h="250189">
                <a:moveTo>
                  <a:pt x="76592" y="29718"/>
                </a:moveTo>
                <a:lnTo>
                  <a:pt x="63753" y="29718"/>
                </a:lnTo>
                <a:lnTo>
                  <a:pt x="76358" y="31436"/>
                </a:lnTo>
                <a:lnTo>
                  <a:pt x="76592" y="2971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377190"/>
            <a:ext cx="6357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8.</a:t>
            </a:r>
            <a:r>
              <a:rPr spc="-20" dirty="0">
                <a:latin typeface="Arial"/>
                <a:cs typeface="Arial"/>
              </a:rPr>
              <a:t>2</a:t>
            </a:r>
            <a:r>
              <a:rPr dirty="0"/>
              <a:t>背包问题和记忆功能</a:t>
            </a:r>
          </a:p>
        </p:txBody>
      </p:sp>
      <p:sp>
        <p:nvSpPr>
          <p:cNvPr id="3" name="object 3"/>
          <p:cNvSpPr/>
          <p:nvPr/>
        </p:nvSpPr>
        <p:spPr>
          <a:xfrm>
            <a:off x="377952" y="1612391"/>
            <a:ext cx="517410" cy="5859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2563" y="1679435"/>
            <a:ext cx="441198" cy="4076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700" y="1705343"/>
            <a:ext cx="595122" cy="334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6340" y="1723644"/>
            <a:ext cx="544195" cy="282575"/>
          </a:xfrm>
          <a:custGeom>
            <a:avLst/>
            <a:gdLst/>
            <a:ahLst/>
            <a:cxnLst/>
            <a:rect l="l" t="t" r="r" b="b"/>
            <a:pathLst>
              <a:path w="544194" h="282575">
                <a:moveTo>
                  <a:pt x="453783" y="0"/>
                </a:moveTo>
                <a:lnTo>
                  <a:pt x="449846" y="11429"/>
                </a:lnTo>
                <a:lnTo>
                  <a:pt x="466154" y="18504"/>
                </a:lnTo>
                <a:lnTo>
                  <a:pt x="480199" y="28305"/>
                </a:lnTo>
                <a:lnTo>
                  <a:pt x="508723" y="73852"/>
                </a:lnTo>
                <a:lnTo>
                  <a:pt x="517017" y="115623"/>
                </a:lnTo>
                <a:lnTo>
                  <a:pt x="518045" y="139700"/>
                </a:lnTo>
                <a:lnTo>
                  <a:pt x="516999" y="164633"/>
                </a:lnTo>
                <a:lnTo>
                  <a:pt x="508669" y="207547"/>
                </a:lnTo>
                <a:lnTo>
                  <a:pt x="480247" y="253777"/>
                </a:lnTo>
                <a:lnTo>
                  <a:pt x="450227" y="270763"/>
                </a:lnTo>
                <a:lnTo>
                  <a:pt x="453783" y="282320"/>
                </a:lnTo>
                <a:lnTo>
                  <a:pt x="492280" y="264239"/>
                </a:lnTo>
                <a:lnTo>
                  <a:pt x="520585" y="232917"/>
                </a:lnTo>
                <a:lnTo>
                  <a:pt x="538016" y="191071"/>
                </a:lnTo>
                <a:lnTo>
                  <a:pt x="543826" y="141223"/>
                </a:lnTo>
                <a:lnTo>
                  <a:pt x="542374" y="115339"/>
                </a:lnTo>
                <a:lnTo>
                  <a:pt x="530753" y="69429"/>
                </a:lnTo>
                <a:lnTo>
                  <a:pt x="507629" y="32093"/>
                </a:lnTo>
                <a:lnTo>
                  <a:pt x="474240" y="7379"/>
                </a:lnTo>
                <a:lnTo>
                  <a:pt x="453783" y="0"/>
                </a:lnTo>
                <a:close/>
              </a:path>
              <a:path w="544194" h="282575">
                <a:moveTo>
                  <a:pt x="90043" y="0"/>
                </a:moveTo>
                <a:lnTo>
                  <a:pt x="51628" y="18081"/>
                </a:lnTo>
                <a:lnTo>
                  <a:pt x="23291" y="49402"/>
                </a:lnTo>
                <a:lnTo>
                  <a:pt x="5826" y="91408"/>
                </a:lnTo>
                <a:lnTo>
                  <a:pt x="0" y="141223"/>
                </a:lnTo>
                <a:lnTo>
                  <a:pt x="1452" y="167159"/>
                </a:lnTo>
                <a:lnTo>
                  <a:pt x="13062" y="212982"/>
                </a:lnTo>
                <a:lnTo>
                  <a:pt x="36100" y="250227"/>
                </a:lnTo>
                <a:lnTo>
                  <a:pt x="69514" y="274941"/>
                </a:lnTo>
                <a:lnTo>
                  <a:pt x="90043" y="282320"/>
                </a:lnTo>
                <a:lnTo>
                  <a:pt x="93611" y="270763"/>
                </a:lnTo>
                <a:lnTo>
                  <a:pt x="77528" y="263663"/>
                </a:lnTo>
                <a:lnTo>
                  <a:pt x="63647" y="253777"/>
                </a:lnTo>
                <a:lnTo>
                  <a:pt x="35169" y="207547"/>
                </a:lnTo>
                <a:lnTo>
                  <a:pt x="26801" y="164633"/>
                </a:lnTo>
                <a:lnTo>
                  <a:pt x="25755" y="139700"/>
                </a:lnTo>
                <a:lnTo>
                  <a:pt x="26801" y="115623"/>
                </a:lnTo>
                <a:lnTo>
                  <a:pt x="35169" y="73852"/>
                </a:lnTo>
                <a:lnTo>
                  <a:pt x="63757" y="28305"/>
                </a:lnTo>
                <a:lnTo>
                  <a:pt x="94068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2603" y="1673364"/>
            <a:ext cx="375678" cy="4198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02436" y="1879092"/>
            <a:ext cx="191249" cy="1851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7675" y="1656588"/>
            <a:ext cx="444258" cy="5311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5940" y="1633854"/>
            <a:ext cx="967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  <a:tab pos="610235" algn="l"/>
              </a:tabLst>
            </a:pPr>
            <a:r>
              <a:rPr sz="2400" dirty="0">
                <a:latin typeface="Cambria Math"/>
                <a:cs typeface="Cambria Math"/>
              </a:rPr>
              <a:t>𝐹	</a:t>
            </a:r>
            <a:r>
              <a:rPr sz="2400" spc="-5" dirty="0">
                <a:latin typeface="Cambria Math"/>
                <a:cs typeface="Cambria Math"/>
              </a:rPr>
              <a:t>𝒊,</a:t>
            </a:r>
            <a:r>
              <a:rPr sz="2400" spc="-2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𝒋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18488" y="1772411"/>
            <a:ext cx="407682" cy="2766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627" y="0"/>
            <a:ext cx="3643122" cy="49827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71116" y="1542288"/>
            <a:ext cx="852678" cy="3223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08732" y="1504188"/>
            <a:ext cx="4331970" cy="33604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27401" y="1521841"/>
            <a:ext cx="4279265" cy="283845"/>
          </a:xfrm>
          <a:custGeom>
            <a:avLst/>
            <a:gdLst/>
            <a:ahLst/>
            <a:cxnLst/>
            <a:rect l="l" t="t" r="r" b="b"/>
            <a:pathLst>
              <a:path w="4279265" h="283844">
                <a:moveTo>
                  <a:pt x="4188205" y="0"/>
                </a:moveTo>
                <a:lnTo>
                  <a:pt x="4184269" y="0"/>
                </a:lnTo>
                <a:lnTo>
                  <a:pt x="4184269" y="11303"/>
                </a:lnTo>
                <a:lnTo>
                  <a:pt x="4186554" y="11303"/>
                </a:lnTo>
                <a:lnTo>
                  <a:pt x="4196744" y="12015"/>
                </a:lnTo>
                <a:lnTo>
                  <a:pt x="4229481" y="37480"/>
                </a:lnTo>
                <a:lnTo>
                  <a:pt x="4232529" y="59689"/>
                </a:lnTo>
                <a:lnTo>
                  <a:pt x="4232340" y="65218"/>
                </a:lnTo>
                <a:lnTo>
                  <a:pt x="4231782" y="71342"/>
                </a:lnTo>
                <a:lnTo>
                  <a:pt x="4230868" y="78085"/>
                </a:lnTo>
                <a:lnTo>
                  <a:pt x="4229608" y="85471"/>
                </a:lnTo>
                <a:lnTo>
                  <a:pt x="4227576" y="95631"/>
                </a:lnTo>
                <a:lnTo>
                  <a:pt x="4226559" y="102997"/>
                </a:lnTo>
                <a:lnTo>
                  <a:pt x="4226559" y="115697"/>
                </a:lnTo>
                <a:lnTo>
                  <a:pt x="4229100" y="122682"/>
                </a:lnTo>
                <a:lnTo>
                  <a:pt x="4234053" y="128016"/>
                </a:lnTo>
                <a:lnTo>
                  <a:pt x="4239006" y="133476"/>
                </a:lnTo>
                <a:lnTo>
                  <a:pt x="4244848" y="137413"/>
                </a:lnTo>
                <a:lnTo>
                  <a:pt x="4251706" y="140081"/>
                </a:lnTo>
                <a:lnTo>
                  <a:pt x="4251706" y="142748"/>
                </a:lnTo>
                <a:lnTo>
                  <a:pt x="4226559" y="167005"/>
                </a:lnTo>
                <a:lnTo>
                  <a:pt x="4226559" y="179832"/>
                </a:lnTo>
                <a:lnTo>
                  <a:pt x="4227576" y="187071"/>
                </a:lnTo>
                <a:lnTo>
                  <a:pt x="4229608" y="197358"/>
                </a:lnTo>
                <a:lnTo>
                  <a:pt x="4230868" y="204690"/>
                </a:lnTo>
                <a:lnTo>
                  <a:pt x="4231782" y="211439"/>
                </a:lnTo>
                <a:lnTo>
                  <a:pt x="4232340" y="217592"/>
                </a:lnTo>
                <a:lnTo>
                  <a:pt x="4232529" y="223138"/>
                </a:lnTo>
                <a:lnTo>
                  <a:pt x="4231766" y="235592"/>
                </a:lnTo>
                <a:lnTo>
                  <a:pt x="4205779" y="269700"/>
                </a:lnTo>
                <a:lnTo>
                  <a:pt x="4186554" y="272542"/>
                </a:lnTo>
                <a:lnTo>
                  <a:pt x="4184269" y="272542"/>
                </a:lnTo>
                <a:lnTo>
                  <a:pt x="4184269" y="283845"/>
                </a:lnTo>
                <a:lnTo>
                  <a:pt x="4188205" y="283845"/>
                </a:lnTo>
                <a:lnTo>
                  <a:pt x="4204561" y="282630"/>
                </a:lnTo>
                <a:lnTo>
                  <a:pt x="4240530" y="267843"/>
                </a:lnTo>
                <a:lnTo>
                  <a:pt x="4257802" y="220472"/>
                </a:lnTo>
                <a:lnTo>
                  <a:pt x="4257587" y="214066"/>
                </a:lnTo>
                <a:lnTo>
                  <a:pt x="4256944" y="207232"/>
                </a:lnTo>
                <a:lnTo>
                  <a:pt x="4255873" y="199969"/>
                </a:lnTo>
                <a:lnTo>
                  <a:pt x="4254373" y="192278"/>
                </a:lnTo>
                <a:lnTo>
                  <a:pt x="4251959" y="181737"/>
                </a:lnTo>
                <a:lnTo>
                  <a:pt x="4250817" y="174751"/>
                </a:lnTo>
                <a:lnTo>
                  <a:pt x="4250817" y="164337"/>
                </a:lnTo>
                <a:lnTo>
                  <a:pt x="4253230" y="158750"/>
                </a:lnTo>
                <a:lnTo>
                  <a:pt x="4262628" y="150113"/>
                </a:lnTo>
                <a:lnTo>
                  <a:pt x="4269740" y="147828"/>
                </a:lnTo>
                <a:lnTo>
                  <a:pt x="4279265" y="147447"/>
                </a:lnTo>
                <a:lnTo>
                  <a:pt x="4279265" y="135255"/>
                </a:lnTo>
                <a:lnTo>
                  <a:pt x="4269740" y="135000"/>
                </a:lnTo>
                <a:lnTo>
                  <a:pt x="4262628" y="132714"/>
                </a:lnTo>
                <a:lnTo>
                  <a:pt x="4253230" y="124079"/>
                </a:lnTo>
                <a:lnTo>
                  <a:pt x="4250817" y="118491"/>
                </a:lnTo>
                <a:lnTo>
                  <a:pt x="4250817" y="108076"/>
                </a:lnTo>
                <a:lnTo>
                  <a:pt x="4251959" y="100964"/>
                </a:lnTo>
                <a:lnTo>
                  <a:pt x="4254373" y="90550"/>
                </a:lnTo>
                <a:lnTo>
                  <a:pt x="4255873" y="82859"/>
                </a:lnTo>
                <a:lnTo>
                  <a:pt x="4256944" y="75596"/>
                </a:lnTo>
                <a:lnTo>
                  <a:pt x="4257587" y="68762"/>
                </a:lnTo>
                <a:lnTo>
                  <a:pt x="4257802" y="62357"/>
                </a:lnTo>
                <a:lnTo>
                  <a:pt x="4256728" y="47880"/>
                </a:lnTo>
                <a:lnTo>
                  <a:pt x="4230747" y="9215"/>
                </a:lnTo>
                <a:lnTo>
                  <a:pt x="4204561" y="1214"/>
                </a:lnTo>
                <a:lnTo>
                  <a:pt x="4188205" y="0"/>
                </a:lnTo>
                <a:close/>
              </a:path>
              <a:path w="4279265" h="283844">
                <a:moveTo>
                  <a:pt x="94996" y="0"/>
                </a:moveTo>
                <a:lnTo>
                  <a:pt x="91186" y="0"/>
                </a:lnTo>
                <a:lnTo>
                  <a:pt x="74777" y="1214"/>
                </a:lnTo>
                <a:lnTo>
                  <a:pt x="38862" y="16001"/>
                </a:lnTo>
                <a:lnTo>
                  <a:pt x="21664" y="59562"/>
                </a:lnTo>
                <a:lnTo>
                  <a:pt x="21557" y="65035"/>
                </a:lnTo>
                <a:lnTo>
                  <a:pt x="21679" y="68633"/>
                </a:lnTo>
                <a:lnTo>
                  <a:pt x="22336" y="75453"/>
                </a:lnTo>
                <a:lnTo>
                  <a:pt x="23445" y="82678"/>
                </a:lnTo>
                <a:lnTo>
                  <a:pt x="25018" y="90297"/>
                </a:lnTo>
                <a:lnTo>
                  <a:pt x="27305" y="100837"/>
                </a:lnTo>
                <a:lnTo>
                  <a:pt x="28448" y="107950"/>
                </a:lnTo>
                <a:lnTo>
                  <a:pt x="28448" y="118363"/>
                </a:lnTo>
                <a:lnTo>
                  <a:pt x="26162" y="123951"/>
                </a:lnTo>
                <a:lnTo>
                  <a:pt x="21336" y="128270"/>
                </a:lnTo>
                <a:lnTo>
                  <a:pt x="16637" y="132587"/>
                </a:lnTo>
                <a:lnTo>
                  <a:pt x="9525" y="134874"/>
                </a:lnTo>
                <a:lnTo>
                  <a:pt x="0" y="135128"/>
                </a:lnTo>
                <a:lnTo>
                  <a:pt x="0" y="147320"/>
                </a:lnTo>
                <a:lnTo>
                  <a:pt x="9525" y="147700"/>
                </a:lnTo>
                <a:lnTo>
                  <a:pt x="16637" y="149987"/>
                </a:lnTo>
                <a:lnTo>
                  <a:pt x="21336" y="154305"/>
                </a:lnTo>
                <a:lnTo>
                  <a:pt x="26162" y="158623"/>
                </a:lnTo>
                <a:lnTo>
                  <a:pt x="28448" y="164211"/>
                </a:lnTo>
                <a:lnTo>
                  <a:pt x="28448" y="174625"/>
                </a:lnTo>
                <a:lnTo>
                  <a:pt x="27305" y="181610"/>
                </a:lnTo>
                <a:lnTo>
                  <a:pt x="25018" y="192150"/>
                </a:lnTo>
                <a:lnTo>
                  <a:pt x="23445" y="199840"/>
                </a:lnTo>
                <a:lnTo>
                  <a:pt x="22336" y="207089"/>
                </a:lnTo>
                <a:lnTo>
                  <a:pt x="21679" y="213885"/>
                </a:lnTo>
                <a:lnTo>
                  <a:pt x="21462" y="220218"/>
                </a:lnTo>
                <a:lnTo>
                  <a:pt x="22556" y="235267"/>
                </a:lnTo>
                <a:lnTo>
                  <a:pt x="48627" y="274629"/>
                </a:lnTo>
                <a:lnTo>
                  <a:pt x="91186" y="283845"/>
                </a:lnTo>
                <a:lnTo>
                  <a:pt x="94996" y="283845"/>
                </a:lnTo>
                <a:lnTo>
                  <a:pt x="94996" y="272542"/>
                </a:lnTo>
                <a:lnTo>
                  <a:pt x="92710" y="272542"/>
                </a:lnTo>
                <a:lnTo>
                  <a:pt x="82520" y="271829"/>
                </a:lnTo>
                <a:lnTo>
                  <a:pt x="49784" y="246062"/>
                </a:lnTo>
                <a:lnTo>
                  <a:pt x="46736" y="222885"/>
                </a:lnTo>
                <a:lnTo>
                  <a:pt x="46926" y="217412"/>
                </a:lnTo>
                <a:lnTo>
                  <a:pt x="47498" y="211296"/>
                </a:lnTo>
                <a:lnTo>
                  <a:pt x="48450" y="204561"/>
                </a:lnTo>
                <a:lnTo>
                  <a:pt x="49784" y="197231"/>
                </a:lnTo>
                <a:lnTo>
                  <a:pt x="51688" y="186944"/>
                </a:lnTo>
                <a:lnTo>
                  <a:pt x="52705" y="179705"/>
                </a:lnTo>
                <a:lnTo>
                  <a:pt x="52705" y="166878"/>
                </a:lnTo>
                <a:lnTo>
                  <a:pt x="50292" y="160020"/>
                </a:lnTo>
                <a:lnTo>
                  <a:pt x="40386" y="149098"/>
                </a:lnTo>
                <a:lnTo>
                  <a:pt x="34417" y="145161"/>
                </a:lnTo>
                <a:lnTo>
                  <a:pt x="27559" y="142621"/>
                </a:lnTo>
                <a:lnTo>
                  <a:pt x="27559" y="139954"/>
                </a:lnTo>
                <a:lnTo>
                  <a:pt x="34417" y="137287"/>
                </a:lnTo>
                <a:lnTo>
                  <a:pt x="40386" y="133350"/>
                </a:lnTo>
                <a:lnTo>
                  <a:pt x="45338" y="127888"/>
                </a:lnTo>
                <a:lnTo>
                  <a:pt x="50292" y="122555"/>
                </a:lnTo>
                <a:lnTo>
                  <a:pt x="52705" y="115570"/>
                </a:lnTo>
                <a:lnTo>
                  <a:pt x="52705" y="102743"/>
                </a:lnTo>
                <a:lnTo>
                  <a:pt x="51688" y="95504"/>
                </a:lnTo>
                <a:lnTo>
                  <a:pt x="49784" y="85217"/>
                </a:lnTo>
                <a:lnTo>
                  <a:pt x="48450" y="77886"/>
                </a:lnTo>
                <a:lnTo>
                  <a:pt x="47497" y="71151"/>
                </a:lnTo>
                <a:lnTo>
                  <a:pt x="46926" y="65035"/>
                </a:lnTo>
                <a:lnTo>
                  <a:pt x="46736" y="59562"/>
                </a:lnTo>
                <a:lnTo>
                  <a:pt x="47497" y="47609"/>
                </a:lnTo>
                <a:lnTo>
                  <a:pt x="73485" y="14144"/>
                </a:lnTo>
                <a:lnTo>
                  <a:pt x="92710" y="11303"/>
                </a:lnTo>
                <a:lnTo>
                  <a:pt x="94996" y="11303"/>
                </a:lnTo>
                <a:lnTo>
                  <a:pt x="94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1779" y="1478267"/>
            <a:ext cx="450342" cy="40768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34867" y="1504175"/>
            <a:ext cx="1140713" cy="3345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52520" y="1522475"/>
            <a:ext cx="1089660" cy="282575"/>
          </a:xfrm>
          <a:custGeom>
            <a:avLst/>
            <a:gdLst/>
            <a:ahLst/>
            <a:cxnLst/>
            <a:rect l="l" t="t" r="r" b="b"/>
            <a:pathLst>
              <a:path w="1089660" h="282575">
                <a:moveTo>
                  <a:pt x="999363" y="0"/>
                </a:moveTo>
                <a:lnTo>
                  <a:pt x="995426" y="11429"/>
                </a:lnTo>
                <a:lnTo>
                  <a:pt x="1011733" y="18504"/>
                </a:lnTo>
                <a:lnTo>
                  <a:pt x="1025779" y="28305"/>
                </a:lnTo>
                <a:lnTo>
                  <a:pt x="1054302" y="73852"/>
                </a:lnTo>
                <a:lnTo>
                  <a:pt x="1062597" y="115623"/>
                </a:lnTo>
                <a:lnTo>
                  <a:pt x="1063625" y="139700"/>
                </a:lnTo>
                <a:lnTo>
                  <a:pt x="1062579" y="164633"/>
                </a:lnTo>
                <a:lnTo>
                  <a:pt x="1054248" y="207547"/>
                </a:lnTo>
                <a:lnTo>
                  <a:pt x="1025826" y="253793"/>
                </a:lnTo>
                <a:lnTo>
                  <a:pt x="995807" y="270890"/>
                </a:lnTo>
                <a:lnTo>
                  <a:pt x="999363" y="282321"/>
                </a:lnTo>
                <a:lnTo>
                  <a:pt x="1037859" y="264239"/>
                </a:lnTo>
                <a:lnTo>
                  <a:pt x="1066165" y="232918"/>
                </a:lnTo>
                <a:lnTo>
                  <a:pt x="1083595" y="191071"/>
                </a:lnTo>
                <a:lnTo>
                  <a:pt x="1089406" y="141224"/>
                </a:lnTo>
                <a:lnTo>
                  <a:pt x="1087953" y="115339"/>
                </a:lnTo>
                <a:lnTo>
                  <a:pt x="1076332" y="69429"/>
                </a:lnTo>
                <a:lnTo>
                  <a:pt x="1053209" y="32093"/>
                </a:lnTo>
                <a:lnTo>
                  <a:pt x="1019819" y="7379"/>
                </a:lnTo>
                <a:lnTo>
                  <a:pt x="999363" y="0"/>
                </a:lnTo>
                <a:close/>
              </a:path>
              <a:path w="1089660" h="282575"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890"/>
                </a:lnTo>
                <a:lnTo>
                  <a:pt x="77531" y="263717"/>
                </a:lnTo>
                <a:lnTo>
                  <a:pt x="63642" y="253793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28772" y="1472196"/>
            <a:ext cx="375678" cy="4198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6515" y="1609356"/>
            <a:ext cx="377189" cy="2232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07308" y="1473708"/>
            <a:ext cx="441198" cy="41376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54196" y="1677923"/>
            <a:ext cx="191249" cy="1851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69435" y="1455419"/>
            <a:ext cx="444258" cy="5311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12335" y="1677923"/>
            <a:ext cx="191249" cy="1851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0059" y="1549895"/>
            <a:ext cx="366534" cy="31167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48555" y="1601736"/>
            <a:ext cx="285750" cy="32383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96384" y="1501139"/>
            <a:ext cx="470141" cy="3863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84420" y="1478267"/>
            <a:ext cx="450341" cy="40768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09032" y="1504175"/>
            <a:ext cx="1800606" cy="33453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26684" y="1522475"/>
            <a:ext cx="1749425" cy="282575"/>
          </a:xfrm>
          <a:custGeom>
            <a:avLst/>
            <a:gdLst/>
            <a:ahLst/>
            <a:cxnLst/>
            <a:rect l="l" t="t" r="r" b="b"/>
            <a:pathLst>
              <a:path w="1749425" h="282575">
                <a:moveTo>
                  <a:pt x="1659255" y="0"/>
                </a:moveTo>
                <a:lnTo>
                  <a:pt x="1655317" y="11429"/>
                </a:lnTo>
                <a:lnTo>
                  <a:pt x="1671625" y="18504"/>
                </a:lnTo>
                <a:lnTo>
                  <a:pt x="1685670" y="28305"/>
                </a:lnTo>
                <a:lnTo>
                  <a:pt x="1714194" y="73852"/>
                </a:lnTo>
                <a:lnTo>
                  <a:pt x="1722489" y="115623"/>
                </a:lnTo>
                <a:lnTo>
                  <a:pt x="1723516" y="139700"/>
                </a:lnTo>
                <a:lnTo>
                  <a:pt x="1722471" y="164633"/>
                </a:lnTo>
                <a:lnTo>
                  <a:pt x="1714140" y="207547"/>
                </a:lnTo>
                <a:lnTo>
                  <a:pt x="1685718" y="253793"/>
                </a:lnTo>
                <a:lnTo>
                  <a:pt x="1655698" y="270890"/>
                </a:lnTo>
                <a:lnTo>
                  <a:pt x="1659255" y="282321"/>
                </a:lnTo>
                <a:lnTo>
                  <a:pt x="1697751" y="264239"/>
                </a:lnTo>
                <a:lnTo>
                  <a:pt x="1726057" y="232918"/>
                </a:lnTo>
                <a:lnTo>
                  <a:pt x="1743487" y="191071"/>
                </a:lnTo>
                <a:lnTo>
                  <a:pt x="1749297" y="141224"/>
                </a:lnTo>
                <a:lnTo>
                  <a:pt x="1747845" y="115339"/>
                </a:lnTo>
                <a:lnTo>
                  <a:pt x="1736224" y="69429"/>
                </a:lnTo>
                <a:lnTo>
                  <a:pt x="1713101" y="32093"/>
                </a:lnTo>
                <a:lnTo>
                  <a:pt x="1679711" y="7379"/>
                </a:lnTo>
                <a:lnTo>
                  <a:pt x="1659255" y="0"/>
                </a:lnTo>
                <a:close/>
              </a:path>
              <a:path w="1749425" h="282575">
                <a:moveTo>
                  <a:pt x="90042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1"/>
                </a:lnTo>
                <a:lnTo>
                  <a:pt x="93599" y="270890"/>
                </a:lnTo>
                <a:lnTo>
                  <a:pt x="77529" y="263717"/>
                </a:lnTo>
                <a:lnTo>
                  <a:pt x="63626" y="253793"/>
                </a:lnTo>
                <a:lnTo>
                  <a:pt x="35157" y="207547"/>
                </a:lnTo>
                <a:lnTo>
                  <a:pt x="26826" y="164633"/>
                </a:lnTo>
                <a:lnTo>
                  <a:pt x="25780" y="139700"/>
                </a:lnTo>
                <a:lnTo>
                  <a:pt x="26826" y="115623"/>
                </a:lnTo>
                <a:lnTo>
                  <a:pt x="35157" y="73852"/>
                </a:lnTo>
                <a:lnTo>
                  <a:pt x="63738" y="28305"/>
                </a:lnTo>
                <a:lnTo>
                  <a:pt x="94106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02935" y="1472196"/>
            <a:ext cx="375678" cy="4198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39155" y="1609356"/>
            <a:ext cx="377189" cy="2232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79947" y="1473708"/>
            <a:ext cx="427481" cy="41376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13120" y="1677923"/>
            <a:ext cx="191249" cy="1851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28359" y="1455419"/>
            <a:ext cx="444258" cy="5311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01155" y="1609356"/>
            <a:ext cx="377190" cy="2232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73952" y="1552943"/>
            <a:ext cx="422909" cy="30709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82740" y="1601736"/>
            <a:ext cx="285750" cy="32383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662938" y="1432686"/>
            <a:ext cx="5233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663950" algn="l"/>
              </a:tabLst>
            </a:pPr>
            <a:r>
              <a:rPr sz="3600" baseline="-37037" dirty="0">
                <a:latin typeface="Cambria Math"/>
                <a:cs typeface="Cambria Math"/>
              </a:rPr>
              <a:t>= </a:t>
            </a:r>
            <a:r>
              <a:rPr sz="3600" spc="-225" baseline="-37037" dirty="0">
                <a:latin typeface="Cambria Math"/>
                <a:cs typeface="Cambria Math"/>
              </a:rPr>
              <a:t>ቊ</a:t>
            </a:r>
            <a:r>
              <a:rPr sz="2400" spc="-150" dirty="0">
                <a:latin typeface="Cambria Math"/>
                <a:cs typeface="Cambria Math"/>
              </a:rPr>
              <a:t>𝒎𝒂𝒙   </a:t>
            </a:r>
            <a:r>
              <a:rPr sz="2400" dirty="0">
                <a:latin typeface="Cambria Math"/>
                <a:cs typeface="Cambria Math"/>
              </a:rPr>
              <a:t>𝑭  𝒊 − 𝟏, 𝒋  , </a:t>
            </a:r>
            <a:r>
              <a:rPr sz="2400" spc="15" dirty="0">
                <a:latin typeface="Cambria Math"/>
                <a:cs typeface="Cambria Math"/>
              </a:rPr>
              <a:t>𝑣</a:t>
            </a:r>
            <a:r>
              <a:rPr sz="2625" spc="22" baseline="-15873" dirty="0">
                <a:latin typeface="Cambria Math"/>
                <a:cs typeface="Cambria Math"/>
              </a:rPr>
              <a:t>𝑖</a:t>
            </a:r>
            <a:r>
              <a:rPr sz="2625" spc="-247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𝑭	𝒊 − 1, 𝒋 −</a:t>
            </a:r>
            <a:r>
              <a:rPr sz="2400" spc="-229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𝑤</a:t>
            </a:r>
            <a:r>
              <a:rPr sz="2625" spc="-22" baseline="-15873" dirty="0">
                <a:latin typeface="Cambria Math"/>
                <a:cs typeface="Cambria Math"/>
              </a:rPr>
              <a:t>𝑖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065264" y="1677923"/>
            <a:ext cx="191249" cy="1851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83552" y="1463052"/>
            <a:ext cx="428993" cy="52043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50252" y="1609356"/>
            <a:ext cx="377190" cy="2232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21523" y="1552943"/>
            <a:ext cx="422909" cy="30709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30311" y="1601736"/>
            <a:ext cx="285750" cy="32383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87283" y="1487424"/>
            <a:ext cx="489978" cy="41833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01228" y="1473708"/>
            <a:ext cx="430542" cy="41833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66544" y="1869935"/>
            <a:ext cx="441198" cy="4076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92679" y="1895843"/>
            <a:ext cx="1114806" cy="33453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10332" y="1914144"/>
            <a:ext cx="1063625" cy="282575"/>
          </a:xfrm>
          <a:custGeom>
            <a:avLst/>
            <a:gdLst/>
            <a:ahLst/>
            <a:cxnLst/>
            <a:rect l="l" t="t" r="r" b="b"/>
            <a:pathLst>
              <a:path w="1063625" h="282575">
                <a:moveTo>
                  <a:pt x="973455" y="0"/>
                </a:moveTo>
                <a:lnTo>
                  <a:pt x="969518" y="11429"/>
                </a:lnTo>
                <a:lnTo>
                  <a:pt x="985825" y="18504"/>
                </a:lnTo>
                <a:lnTo>
                  <a:pt x="999870" y="28305"/>
                </a:lnTo>
                <a:lnTo>
                  <a:pt x="1028394" y="73852"/>
                </a:lnTo>
                <a:lnTo>
                  <a:pt x="1036689" y="115623"/>
                </a:lnTo>
                <a:lnTo>
                  <a:pt x="1037717" y="139700"/>
                </a:lnTo>
                <a:lnTo>
                  <a:pt x="1036671" y="164633"/>
                </a:lnTo>
                <a:lnTo>
                  <a:pt x="1028340" y="207547"/>
                </a:lnTo>
                <a:lnTo>
                  <a:pt x="999918" y="253777"/>
                </a:lnTo>
                <a:lnTo>
                  <a:pt x="969899" y="270763"/>
                </a:lnTo>
                <a:lnTo>
                  <a:pt x="973455" y="282320"/>
                </a:lnTo>
                <a:lnTo>
                  <a:pt x="1011951" y="264239"/>
                </a:lnTo>
                <a:lnTo>
                  <a:pt x="1040257" y="232917"/>
                </a:lnTo>
                <a:lnTo>
                  <a:pt x="1057687" y="191071"/>
                </a:lnTo>
                <a:lnTo>
                  <a:pt x="1063497" y="141223"/>
                </a:lnTo>
                <a:lnTo>
                  <a:pt x="1062045" y="115339"/>
                </a:lnTo>
                <a:lnTo>
                  <a:pt x="1050424" y="69429"/>
                </a:lnTo>
                <a:lnTo>
                  <a:pt x="1027301" y="32093"/>
                </a:lnTo>
                <a:lnTo>
                  <a:pt x="993911" y="7379"/>
                </a:lnTo>
                <a:lnTo>
                  <a:pt x="973455" y="0"/>
                </a:lnTo>
                <a:close/>
              </a:path>
              <a:path w="1063625" h="282575"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3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0"/>
                </a:lnTo>
                <a:lnTo>
                  <a:pt x="93599" y="270763"/>
                </a:lnTo>
                <a:lnTo>
                  <a:pt x="77529" y="263663"/>
                </a:lnTo>
                <a:lnTo>
                  <a:pt x="63627" y="253777"/>
                </a:lnTo>
                <a:lnTo>
                  <a:pt x="35157" y="207547"/>
                </a:lnTo>
                <a:lnTo>
                  <a:pt x="26826" y="164633"/>
                </a:lnTo>
                <a:lnTo>
                  <a:pt x="25781" y="139700"/>
                </a:lnTo>
                <a:lnTo>
                  <a:pt x="26826" y="115623"/>
                </a:lnTo>
                <a:lnTo>
                  <a:pt x="35157" y="73852"/>
                </a:lnTo>
                <a:lnTo>
                  <a:pt x="63738" y="28305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89632" y="1871472"/>
            <a:ext cx="352818" cy="40919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16707" y="2001024"/>
            <a:ext cx="377189" cy="2232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57500" y="1865376"/>
            <a:ext cx="427481" cy="41376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90672" y="2069592"/>
            <a:ext cx="191249" cy="1851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08960" y="1854720"/>
            <a:ext cx="428993" cy="52043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172970" y="1824354"/>
            <a:ext cx="1210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7185" algn="l"/>
              </a:tabLst>
            </a:pPr>
            <a:r>
              <a:rPr sz="2400" dirty="0">
                <a:latin typeface="Cambria Math"/>
                <a:cs typeface="Cambria Math"/>
              </a:rPr>
              <a:t>𝐹	𝑖 − 1,</a:t>
            </a:r>
            <a:r>
              <a:rPr sz="2400" spc="-16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𝑗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046976" y="2069592"/>
            <a:ext cx="189738" cy="18516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62216" y="1854720"/>
            <a:ext cx="428993" cy="52043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328916" y="2001024"/>
            <a:ext cx="377190" cy="2232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601711" y="1944611"/>
            <a:ext cx="422909" cy="30709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810500" y="1993404"/>
            <a:ext cx="285750" cy="32383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978140" y="1895855"/>
            <a:ext cx="467118" cy="37718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79892" y="1865376"/>
            <a:ext cx="430542" cy="41833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7066533" y="1406779"/>
            <a:ext cx="1565275" cy="80899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300"/>
              </a:spcBef>
            </a:pPr>
            <a:r>
              <a:rPr sz="2400" dirty="0">
                <a:latin typeface="Cambria Math"/>
                <a:cs typeface="Cambria Math"/>
              </a:rPr>
              <a:t>, 𝑗 − </a:t>
            </a:r>
            <a:r>
              <a:rPr sz="2400" spc="-15" dirty="0">
                <a:latin typeface="Cambria Math"/>
                <a:cs typeface="Cambria Math"/>
              </a:rPr>
              <a:t>𝑤</a:t>
            </a:r>
            <a:r>
              <a:rPr sz="2625" spc="-22" baseline="-15873" dirty="0">
                <a:latin typeface="Cambria Math"/>
                <a:cs typeface="Cambria Math"/>
              </a:rPr>
              <a:t>𝑖  </a:t>
            </a:r>
            <a:r>
              <a:rPr sz="2400" dirty="0">
                <a:latin typeface="Cambria Math"/>
                <a:cs typeface="Cambria Math"/>
              </a:rPr>
              <a:t>≥</a:t>
            </a:r>
            <a:r>
              <a:rPr sz="2400" spc="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2400" dirty="0">
                <a:latin typeface="Cambria Math"/>
                <a:cs typeface="Cambria Math"/>
              </a:rPr>
              <a:t>, 𝑗 − </a:t>
            </a:r>
            <a:r>
              <a:rPr sz="2400" spc="-15" dirty="0">
                <a:latin typeface="Cambria Math"/>
                <a:cs typeface="Cambria Math"/>
              </a:rPr>
              <a:t>𝑤</a:t>
            </a:r>
            <a:r>
              <a:rPr sz="2625" spc="-22" baseline="-15873" dirty="0">
                <a:latin typeface="Cambria Math"/>
                <a:cs typeface="Cambria Math"/>
              </a:rPr>
              <a:t>𝑖  </a:t>
            </a:r>
            <a:r>
              <a:rPr sz="2400" dirty="0">
                <a:latin typeface="Cambria Math"/>
                <a:cs typeface="Cambria Math"/>
              </a:rPr>
              <a:t>&lt;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97840" y="2284298"/>
            <a:ext cx="3075940" cy="166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215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5454"/>
              <a:buFont typeface="Wingdings 2"/>
              <a:buChar char=""/>
              <a:tabLst>
                <a:tab pos="323850" algn="l"/>
              </a:tabLst>
            </a:pPr>
            <a:r>
              <a:rPr sz="2200" spc="-5" dirty="0">
                <a:latin typeface="微软雅黑"/>
                <a:cs typeface="微软雅黑"/>
              </a:rPr>
              <a:t>例：承</a:t>
            </a:r>
            <a:r>
              <a:rPr sz="2200" spc="-15" dirty="0">
                <a:latin typeface="微软雅黑"/>
                <a:cs typeface="微软雅黑"/>
              </a:rPr>
              <a:t>重</a:t>
            </a:r>
            <a:r>
              <a:rPr sz="2200" spc="-5" dirty="0">
                <a:latin typeface="Arial"/>
                <a:cs typeface="Arial"/>
              </a:rPr>
              <a:t>W=5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"/>
            </a:pPr>
            <a:endParaRPr sz="3650">
              <a:latin typeface="Arial"/>
              <a:cs typeface="Arial"/>
            </a:endParaRPr>
          </a:p>
          <a:p>
            <a:pPr marL="323215" indent="-273050">
              <a:lnSpc>
                <a:spcPct val="100000"/>
              </a:lnSpc>
              <a:buClr>
                <a:srgbClr val="0AD0D9"/>
              </a:buClr>
              <a:buSzPct val="93181"/>
              <a:buFont typeface="Wingdings 2"/>
              <a:buChar char=""/>
              <a:tabLst>
                <a:tab pos="323850" algn="l"/>
              </a:tabLst>
            </a:pPr>
            <a:r>
              <a:rPr sz="2200" dirty="0">
                <a:latin typeface="Arial"/>
                <a:cs typeface="Arial"/>
              </a:rPr>
              <a:t>3</a:t>
            </a:r>
            <a:r>
              <a:rPr sz="2200" spc="-5" dirty="0">
                <a:latin typeface="微软雅黑"/>
                <a:cs typeface="微软雅黑"/>
              </a:rPr>
              <a:t>、</a:t>
            </a:r>
            <a:r>
              <a:rPr sz="2200" spc="-5" dirty="0">
                <a:latin typeface="Arial"/>
                <a:cs typeface="Arial"/>
              </a:rPr>
              <a:t>w</a:t>
            </a:r>
            <a:r>
              <a:rPr sz="2175" spc="-7" baseline="-21072" dirty="0">
                <a:latin typeface="Arial"/>
                <a:cs typeface="Arial"/>
              </a:rPr>
              <a:t>2</a:t>
            </a:r>
            <a:r>
              <a:rPr sz="2200" spc="-5" dirty="0">
                <a:latin typeface="Arial"/>
                <a:cs typeface="Arial"/>
              </a:rPr>
              <a:t>=1,v</a:t>
            </a:r>
            <a:r>
              <a:rPr sz="2175" spc="-7" baseline="-21072" dirty="0">
                <a:latin typeface="Arial"/>
                <a:cs typeface="Arial"/>
              </a:rPr>
              <a:t>2</a:t>
            </a:r>
            <a:r>
              <a:rPr sz="2200" spc="-5" dirty="0">
                <a:latin typeface="Arial"/>
                <a:cs typeface="Arial"/>
              </a:rPr>
              <a:t>=10</a:t>
            </a:r>
            <a:endParaRPr sz="2200">
              <a:latin typeface="Arial"/>
              <a:cs typeface="Arial"/>
            </a:endParaRPr>
          </a:p>
          <a:p>
            <a:pPr marL="205740">
              <a:lnSpc>
                <a:spcPct val="100000"/>
              </a:lnSpc>
              <a:spcBef>
                <a:spcPts val="795"/>
              </a:spcBef>
            </a:pPr>
            <a:r>
              <a:rPr sz="2200" spc="-5" dirty="0">
                <a:latin typeface="Arial"/>
                <a:cs typeface="Arial"/>
              </a:rPr>
              <a:t>max(F(1,j),F(1,j-1)+10)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3629533" y="2198497"/>
          <a:ext cx="3528059" cy="1878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1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物品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重量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价值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4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4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4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1517650" y="4286758"/>
          <a:ext cx="6094094" cy="24658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09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i,w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97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97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9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7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97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7" name="object 67"/>
          <p:cNvSpPr/>
          <p:nvPr/>
        </p:nvSpPr>
        <p:spPr>
          <a:xfrm>
            <a:off x="4572000" y="5426709"/>
            <a:ext cx="866140" cy="241300"/>
          </a:xfrm>
          <a:custGeom>
            <a:avLst/>
            <a:gdLst/>
            <a:ahLst/>
            <a:cxnLst/>
            <a:rect l="l" t="t" r="r" b="b"/>
            <a:pathLst>
              <a:path w="866139" h="241300">
                <a:moveTo>
                  <a:pt x="75448" y="30894"/>
                </a:moveTo>
                <a:lnTo>
                  <a:pt x="72365" y="43205"/>
                </a:lnTo>
                <a:lnTo>
                  <a:pt x="862584" y="240728"/>
                </a:lnTo>
                <a:lnTo>
                  <a:pt x="865632" y="228409"/>
                </a:lnTo>
                <a:lnTo>
                  <a:pt x="75448" y="30894"/>
                </a:lnTo>
                <a:close/>
              </a:path>
              <a:path w="866139" h="241300">
                <a:moveTo>
                  <a:pt x="83185" y="0"/>
                </a:moveTo>
                <a:lnTo>
                  <a:pt x="0" y="18541"/>
                </a:lnTo>
                <a:lnTo>
                  <a:pt x="64642" y="74040"/>
                </a:lnTo>
                <a:lnTo>
                  <a:pt x="72365" y="43205"/>
                </a:lnTo>
                <a:lnTo>
                  <a:pt x="60071" y="40131"/>
                </a:lnTo>
                <a:lnTo>
                  <a:pt x="63119" y="27812"/>
                </a:lnTo>
                <a:lnTo>
                  <a:pt x="76219" y="27812"/>
                </a:lnTo>
                <a:lnTo>
                  <a:pt x="83185" y="0"/>
                </a:lnTo>
                <a:close/>
              </a:path>
              <a:path w="866139" h="241300">
                <a:moveTo>
                  <a:pt x="63119" y="27812"/>
                </a:moveTo>
                <a:lnTo>
                  <a:pt x="60071" y="40131"/>
                </a:lnTo>
                <a:lnTo>
                  <a:pt x="72365" y="43205"/>
                </a:lnTo>
                <a:lnTo>
                  <a:pt x="75448" y="30894"/>
                </a:lnTo>
                <a:lnTo>
                  <a:pt x="63119" y="27812"/>
                </a:lnTo>
                <a:close/>
              </a:path>
              <a:path w="866139" h="241300">
                <a:moveTo>
                  <a:pt x="76219" y="27812"/>
                </a:moveTo>
                <a:lnTo>
                  <a:pt x="63119" y="27812"/>
                </a:lnTo>
                <a:lnTo>
                  <a:pt x="75448" y="30894"/>
                </a:lnTo>
                <a:lnTo>
                  <a:pt x="76219" y="278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28488" y="5426709"/>
            <a:ext cx="866140" cy="241300"/>
          </a:xfrm>
          <a:custGeom>
            <a:avLst/>
            <a:gdLst/>
            <a:ahLst/>
            <a:cxnLst/>
            <a:rect l="l" t="t" r="r" b="b"/>
            <a:pathLst>
              <a:path w="866139" h="241300">
                <a:moveTo>
                  <a:pt x="75448" y="30894"/>
                </a:moveTo>
                <a:lnTo>
                  <a:pt x="72365" y="43205"/>
                </a:lnTo>
                <a:lnTo>
                  <a:pt x="862584" y="240728"/>
                </a:lnTo>
                <a:lnTo>
                  <a:pt x="865632" y="228409"/>
                </a:lnTo>
                <a:lnTo>
                  <a:pt x="75448" y="30894"/>
                </a:lnTo>
                <a:close/>
              </a:path>
              <a:path w="866139" h="241300">
                <a:moveTo>
                  <a:pt x="83185" y="0"/>
                </a:moveTo>
                <a:lnTo>
                  <a:pt x="0" y="18541"/>
                </a:lnTo>
                <a:lnTo>
                  <a:pt x="64642" y="74040"/>
                </a:lnTo>
                <a:lnTo>
                  <a:pt x="72365" y="43205"/>
                </a:lnTo>
                <a:lnTo>
                  <a:pt x="60071" y="40131"/>
                </a:lnTo>
                <a:lnTo>
                  <a:pt x="63119" y="27812"/>
                </a:lnTo>
                <a:lnTo>
                  <a:pt x="76219" y="27812"/>
                </a:lnTo>
                <a:lnTo>
                  <a:pt x="83185" y="0"/>
                </a:lnTo>
                <a:close/>
              </a:path>
              <a:path w="866139" h="241300">
                <a:moveTo>
                  <a:pt x="63119" y="27812"/>
                </a:moveTo>
                <a:lnTo>
                  <a:pt x="60071" y="40131"/>
                </a:lnTo>
                <a:lnTo>
                  <a:pt x="72365" y="43205"/>
                </a:lnTo>
                <a:lnTo>
                  <a:pt x="75448" y="30894"/>
                </a:lnTo>
                <a:lnTo>
                  <a:pt x="63119" y="27812"/>
                </a:lnTo>
                <a:close/>
              </a:path>
              <a:path w="866139" h="241300">
                <a:moveTo>
                  <a:pt x="76219" y="27812"/>
                </a:moveTo>
                <a:lnTo>
                  <a:pt x="63119" y="27812"/>
                </a:lnTo>
                <a:lnTo>
                  <a:pt x="75448" y="30894"/>
                </a:lnTo>
                <a:lnTo>
                  <a:pt x="76219" y="278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425184" y="5452617"/>
            <a:ext cx="866140" cy="241300"/>
          </a:xfrm>
          <a:custGeom>
            <a:avLst/>
            <a:gdLst/>
            <a:ahLst/>
            <a:cxnLst/>
            <a:rect l="l" t="t" r="r" b="b"/>
            <a:pathLst>
              <a:path w="866140" h="241300">
                <a:moveTo>
                  <a:pt x="75448" y="30894"/>
                </a:moveTo>
                <a:lnTo>
                  <a:pt x="72365" y="43205"/>
                </a:lnTo>
                <a:lnTo>
                  <a:pt x="862584" y="240728"/>
                </a:lnTo>
                <a:lnTo>
                  <a:pt x="865632" y="228409"/>
                </a:lnTo>
                <a:lnTo>
                  <a:pt x="75448" y="30894"/>
                </a:lnTo>
                <a:close/>
              </a:path>
              <a:path w="866140" h="241300">
                <a:moveTo>
                  <a:pt x="83185" y="0"/>
                </a:moveTo>
                <a:lnTo>
                  <a:pt x="0" y="18541"/>
                </a:lnTo>
                <a:lnTo>
                  <a:pt x="64642" y="74040"/>
                </a:lnTo>
                <a:lnTo>
                  <a:pt x="72365" y="43205"/>
                </a:lnTo>
                <a:lnTo>
                  <a:pt x="60070" y="40131"/>
                </a:lnTo>
                <a:lnTo>
                  <a:pt x="63118" y="27812"/>
                </a:lnTo>
                <a:lnTo>
                  <a:pt x="76219" y="27812"/>
                </a:lnTo>
                <a:lnTo>
                  <a:pt x="83185" y="0"/>
                </a:lnTo>
                <a:close/>
              </a:path>
              <a:path w="866140" h="241300">
                <a:moveTo>
                  <a:pt x="63118" y="27812"/>
                </a:moveTo>
                <a:lnTo>
                  <a:pt x="60070" y="40131"/>
                </a:lnTo>
                <a:lnTo>
                  <a:pt x="72365" y="43205"/>
                </a:lnTo>
                <a:lnTo>
                  <a:pt x="75448" y="30894"/>
                </a:lnTo>
                <a:lnTo>
                  <a:pt x="63118" y="27812"/>
                </a:lnTo>
                <a:close/>
              </a:path>
              <a:path w="866140" h="241300">
                <a:moveTo>
                  <a:pt x="76219" y="27812"/>
                </a:moveTo>
                <a:lnTo>
                  <a:pt x="63118" y="27812"/>
                </a:lnTo>
                <a:lnTo>
                  <a:pt x="75448" y="30894"/>
                </a:lnTo>
                <a:lnTo>
                  <a:pt x="76219" y="278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01211" y="5426709"/>
            <a:ext cx="866140" cy="241300"/>
          </a:xfrm>
          <a:custGeom>
            <a:avLst/>
            <a:gdLst/>
            <a:ahLst/>
            <a:cxnLst/>
            <a:rect l="l" t="t" r="r" b="b"/>
            <a:pathLst>
              <a:path w="866139" h="241300">
                <a:moveTo>
                  <a:pt x="75448" y="30894"/>
                </a:moveTo>
                <a:lnTo>
                  <a:pt x="72365" y="43205"/>
                </a:lnTo>
                <a:lnTo>
                  <a:pt x="862584" y="240728"/>
                </a:lnTo>
                <a:lnTo>
                  <a:pt x="865632" y="228409"/>
                </a:lnTo>
                <a:lnTo>
                  <a:pt x="75448" y="30894"/>
                </a:lnTo>
                <a:close/>
              </a:path>
              <a:path w="866139" h="241300">
                <a:moveTo>
                  <a:pt x="83185" y="0"/>
                </a:moveTo>
                <a:lnTo>
                  <a:pt x="0" y="18541"/>
                </a:lnTo>
                <a:lnTo>
                  <a:pt x="64642" y="74040"/>
                </a:lnTo>
                <a:lnTo>
                  <a:pt x="72365" y="43205"/>
                </a:lnTo>
                <a:lnTo>
                  <a:pt x="60071" y="40131"/>
                </a:lnTo>
                <a:lnTo>
                  <a:pt x="63118" y="27812"/>
                </a:lnTo>
                <a:lnTo>
                  <a:pt x="76219" y="27812"/>
                </a:lnTo>
                <a:lnTo>
                  <a:pt x="83185" y="0"/>
                </a:lnTo>
                <a:close/>
              </a:path>
              <a:path w="866139" h="241300">
                <a:moveTo>
                  <a:pt x="63118" y="27812"/>
                </a:moveTo>
                <a:lnTo>
                  <a:pt x="60071" y="40131"/>
                </a:lnTo>
                <a:lnTo>
                  <a:pt x="72365" y="43205"/>
                </a:lnTo>
                <a:lnTo>
                  <a:pt x="75448" y="30894"/>
                </a:lnTo>
                <a:lnTo>
                  <a:pt x="63118" y="27812"/>
                </a:lnTo>
                <a:close/>
              </a:path>
              <a:path w="866139" h="241300">
                <a:moveTo>
                  <a:pt x="76219" y="27812"/>
                </a:moveTo>
                <a:lnTo>
                  <a:pt x="63118" y="27812"/>
                </a:lnTo>
                <a:lnTo>
                  <a:pt x="75448" y="30894"/>
                </a:lnTo>
                <a:lnTo>
                  <a:pt x="76219" y="278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855976" y="5452617"/>
            <a:ext cx="866140" cy="241300"/>
          </a:xfrm>
          <a:custGeom>
            <a:avLst/>
            <a:gdLst/>
            <a:ahLst/>
            <a:cxnLst/>
            <a:rect l="l" t="t" r="r" b="b"/>
            <a:pathLst>
              <a:path w="866139" h="241300">
                <a:moveTo>
                  <a:pt x="75448" y="30894"/>
                </a:moveTo>
                <a:lnTo>
                  <a:pt x="72365" y="43205"/>
                </a:lnTo>
                <a:lnTo>
                  <a:pt x="862584" y="240728"/>
                </a:lnTo>
                <a:lnTo>
                  <a:pt x="865632" y="228409"/>
                </a:lnTo>
                <a:lnTo>
                  <a:pt x="75448" y="30894"/>
                </a:lnTo>
                <a:close/>
              </a:path>
              <a:path w="866139" h="241300">
                <a:moveTo>
                  <a:pt x="83185" y="0"/>
                </a:moveTo>
                <a:lnTo>
                  <a:pt x="0" y="18541"/>
                </a:lnTo>
                <a:lnTo>
                  <a:pt x="64643" y="74040"/>
                </a:lnTo>
                <a:lnTo>
                  <a:pt x="72365" y="43205"/>
                </a:lnTo>
                <a:lnTo>
                  <a:pt x="60071" y="40131"/>
                </a:lnTo>
                <a:lnTo>
                  <a:pt x="63118" y="27812"/>
                </a:lnTo>
                <a:lnTo>
                  <a:pt x="76219" y="27812"/>
                </a:lnTo>
                <a:lnTo>
                  <a:pt x="83185" y="0"/>
                </a:lnTo>
                <a:close/>
              </a:path>
              <a:path w="866139" h="241300">
                <a:moveTo>
                  <a:pt x="63118" y="27812"/>
                </a:moveTo>
                <a:lnTo>
                  <a:pt x="60071" y="40131"/>
                </a:lnTo>
                <a:lnTo>
                  <a:pt x="72365" y="43205"/>
                </a:lnTo>
                <a:lnTo>
                  <a:pt x="75448" y="30894"/>
                </a:lnTo>
                <a:lnTo>
                  <a:pt x="63118" y="27812"/>
                </a:lnTo>
                <a:close/>
              </a:path>
              <a:path w="866139" h="241300">
                <a:moveTo>
                  <a:pt x="76219" y="27812"/>
                </a:moveTo>
                <a:lnTo>
                  <a:pt x="63118" y="27812"/>
                </a:lnTo>
                <a:lnTo>
                  <a:pt x="75448" y="30894"/>
                </a:lnTo>
                <a:lnTo>
                  <a:pt x="76219" y="278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377190"/>
            <a:ext cx="2463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动态规划</a:t>
            </a:r>
          </a:p>
        </p:txBody>
      </p:sp>
      <p:sp>
        <p:nvSpPr>
          <p:cNvPr id="3" name="object 3"/>
          <p:cNvSpPr/>
          <p:nvPr/>
        </p:nvSpPr>
        <p:spPr>
          <a:xfrm>
            <a:off x="2569464" y="1348752"/>
            <a:ext cx="445769" cy="511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09672" y="1348752"/>
            <a:ext cx="381762" cy="511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85872" y="1348752"/>
            <a:ext cx="432054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12364" y="1348752"/>
            <a:ext cx="381762" cy="5112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06116" y="1410461"/>
            <a:ext cx="4451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i="1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71955" y="2061984"/>
            <a:ext cx="445769" cy="511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12163" y="2061984"/>
            <a:ext cx="381762" cy="511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88363" y="2061984"/>
            <a:ext cx="432054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4855" y="2061984"/>
            <a:ext cx="381762" cy="5112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91055" y="2061984"/>
            <a:ext cx="1334262" cy="5112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08608" y="2123389"/>
            <a:ext cx="647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i="1" spc="-10" dirty="0">
                <a:latin typeface="Arial"/>
                <a:cs typeface="Arial"/>
              </a:rPr>
              <a:t>n</a:t>
            </a:r>
            <a:r>
              <a:rPr sz="1800" i="1" spc="-5" dirty="0">
                <a:latin typeface="Arial"/>
                <a:cs typeface="Arial"/>
              </a:rPr>
              <a:t>-</a:t>
            </a:r>
            <a:r>
              <a:rPr sz="1800" spc="-1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83764" y="2061984"/>
            <a:ext cx="1404365" cy="5112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20416" y="2123389"/>
            <a:ext cx="1593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82567" y="2061984"/>
            <a:ext cx="381762" cy="511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58767" y="2061984"/>
            <a:ext cx="432053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85259" y="2061984"/>
            <a:ext cx="381762" cy="5112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61459" y="2061984"/>
            <a:ext cx="508266" cy="5112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81358" y="2123389"/>
            <a:ext cx="644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5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i="1" spc="-10" dirty="0">
                <a:latin typeface="Arial"/>
                <a:cs typeface="Arial"/>
              </a:rPr>
              <a:t>n</a:t>
            </a:r>
            <a:r>
              <a:rPr sz="1800" i="1" spc="-5" dirty="0">
                <a:latin typeface="Arial"/>
                <a:cs typeface="Arial"/>
              </a:rPr>
              <a:t>-</a:t>
            </a:r>
            <a:r>
              <a:rPr sz="1800" spc="-10" dirty="0">
                <a:latin typeface="Arial"/>
                <a:cs typeface="Arial"/>
              </a:rPr>
              <a:t>2)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9955" y="2775216"/>
            <a:ext cx="445769" cy="511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0163" y="2775216"/>
            <a:ext cx="381761" cy="511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6363" y="2775216"/>
            <a:ext cx="432054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2855" y="2775216"/>
            <a:ext cx="381762" cy="5112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9055" y="2775216"/>
            <a:ext cx="826769" cy="5112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50263" y="2775216"/>
            <a:ext cx="895350" cy="51128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40051" y="2775216"/>
            <a:ext cx="381762" cy="511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16251" y="2775216"/>
            <a:ext cx="432054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42744" y="2775216"/>
            <a:ext cx="381762" cy="5112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18944" y="2775216"/>
            <a:ext cx="1145285" cy="5112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58667" y="2775216"/>
            <a:ext cx="445769" cy="511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98876" y="2775216"/>
            <a:ext cx="381762" cy="511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75076" y="2775216"/>
            <a:ext cx="432053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01567" y="2775216"/>
            <a:ext cx="381762" cy="5112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77767" y="2775216"/>
            <a:ext cx="825246" cy="5112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97452" y="2775216"/>
            <a:ext cx="896874" cy="51128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88764" y="2775216"/>
            <a:ext cx="381762" cy="511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64964" y="2775216"/>
            <a:ext cx="432053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91455" y="2775216"/>
            <a:ext cx="381762" cy="5112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67655" y="2775216"/>
            <a:ext cx="572262" cy="51128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29839" y="3121151"/>
            <a:ext cx="657606" cy="67741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74904" y="3624071"/>
            <a:ext cx="483857" cy="63169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5612" y="3599688"/>
            <a:ext cx="8023098" cy="67741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46303" y="2766313"/>
            <a:ext cx="7995920" cy="130683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  <a:tabLst>
                <a:tab pos="953135" algn="l"/>
                <a:tab pos="1403350" algn="l"/>
                <a:tab pos="2661285" algn="l"/>
                <a:tab pos="3600450" algn="l"/>
                <a:tab pos="4051935" algn="l"/>
              </a:tabLst>
            </a:pPr>
            <a:r>
              <a:rPr sz="1800" i="1" spc="-5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i="1" spc="-5" dirty="0">
                <a:latin typeface="Arial"/>
                <a:cs typeface="Arial"/>
              </a:rPr>
              <a:t>n-</a:t>
            </a:r>
            <a:r>
              <a:rPr sz="1800" spc="-5" dirty="0">
                <a:latin typeface="Arial"/>
                <a:cs typeface="Arial"/>
              </a:rPr>
              <a:t>2)	</a:t>
            </a:r>
            <a:r>
              <a:rPr sz="1800" i="1" dirty="0">
                <a:latin typeface="Arial"/>
                <a:cs typeface="Arial"/>
              </a:rPr>
              <a:t>+	</a:t>
            </a:r>
            <a:r>
              <a:rPr sz="1800" i="1" spc="-5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i="1" spc="-5" dirty="0">
                <a:latin typeface="Arial"/>
                <a:cs typeface="Arial"/>
              </a:rPr>
              <a:t>n-</a:t>
            </a:r>
            <a:r>
              <a:rPr sz="1800" spc="-5" dirty="0">
                <a:latin typeface="Arial"/>
                <a:cs typeface="Arial"/>
              </a:rPr>
              <a:t>3)	</a:t>
            </a:r>
            <a:r>
              <a:rPr sz="1800" i="1" spc="-5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i="1" spc="-5" dirty="0">
                <a:latin typeface="Arial"/>
                <a:cs typeface="Arial"/>
              </a:rPr>
              <a:t>n-</a:t>
            </a:r>
            <a:r>
              <a:rPr sz="1800" spc="-5" dirty="0">
                <a:latin typeface="Arial"/>
                <a:cs typeface="Arial"/>
              </a:rPr>
              <a:t>3)	</a:t>
            </a:r>
            <a:r>
              <a:rPr sz="1800" i="1" dirty="0">
                <a:latin typeface="Arial"/>
                <a:cs typeface="Arial"/>
              </a:rPr>
              <a:t>+	</a:t>
            </a:r>
            <a:r>
              <a:rPr sz="1800" i="1" spc="-5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i="1" spc="-5" dirty="0">
                <a:latin typeface="Arial"/>
                <a:cs typeface="Arial"/>
              </a:rPr>
              <a:t>n-</a:t>
            </a:r>
            <a:r>
              <a:rPr sz="1800" spc="-5" dirty="0">
                <a:latin typeface="Arial"/>
                <a:cs typeface="Arial"/>
              </a:rPr>
              <a:t>4)</a:t>
            </a:r>
            <a:endParaRPr sz="1800">
              <a:latin typeface="Arial"/>
              <a:cs typeface="Arial"/>
            </a:endParaRPr>
          </a:p>
          <a:p>
            <a:pPr marL="2179955">
              <a:lnSpc>
                <a:spcPct val="100000"/>
              </a:lnSpc>
              <a:spcBef>
                <a:spcPts val="745"/>
              </a:spcBef>
            </a:pPr>
            <a:r>
              <a:rPr sz="2400" dirty="0"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微软雅黑"/>
                <a:cs typeface="微软雅黑"/>
              </a:rPr>
              <a:t>递归式中，对函数相同值计算了多遍。使用表格记录方法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33400" y="4424171"/>
            <a:ext cx="494550" cy="56768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8848" y="4424171"/>
            <a:ext cx="651509" cy="56768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68324" y="4424171"/>
            <a:ext cx="555498" cy="56768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84732" y="4424171"/>
            <a:ext cx="480834" cy="56768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3400" y="4728971"/>
            <a:ext cx="494550" cy="56768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8848" y="4728971"/>
            <a:ext cx="651509" cy="56768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68324" y="4728971"/>
            <a:ext cx="555498" cy="56768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84732" y="4728971"/>
            <a:ext cx="480834" cy="56768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3400" y="5033771"/>
            <a:ext cx="494550" cy="56768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8848" y="5033771"/>
            <a:ext cx="651509" cy="56768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68324" y="5033771"/>
            <a:ext cx="555498" cy="56768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84732" y="5033771"/>
            <a:ext cx="1198626" cy="56768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3400" y="5338571"/>
            <a:ext cx="872490" cy="56769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3400" y="5643371"/>
            <a:ext cx="494550" cy="56769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8848" y="5643371"/>
            <a:ext cx="424421" cy="56769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4191" y="5643371"/>
            <a:ext cx="480834" cy="56769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15924" y="5643371"/>
            <a:ext cx="424421" cy="56769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01267" y="5643371"/>
            <a:ext cx="848106" cy="56769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3400" y="5948171"/>
            <a:ext cx="494550" cy="56769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88848" y="5948171"/>
            <a:ext cx="424421" cy="56769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74191" y="5948171"/>
            <a:ext cx="480834" cy="56769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15924" y="5948171"/>
            <a:ext cx="424421" cy="56769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01267" y="5948171"/>
            <a:ext cx="848106" cy="56769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33400" y="6252977"/>
            <a:ext cx="494550" cy="56769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8848" y="6252977"/>
            <a:ext cx="424421" cy="56769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74191" y="6252977"/>
            <a:ext cx="480834" cy="56769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15924" y="6252977"/>
            <a:ext cx="707898" cy="56769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84732" y="6252977"/>
            <a:ext cx="494550" cy="56769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40180" y="6252977"/>
            <a:ext cx="424421" cy="56769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525524" y="6252977"/>
            <a:ext cx="480834" cy="56769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667255" y="6252977"/>
            <a:ext cx="424421" cy="56769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52600" y="6252977"/>
            <a:ext cx="566165" cy="56769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045207" y="6252977"/>
            <a:ext cx="712469" cy="56769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418588" y="6252977"/>
            <a:ext cx="424421" cy="56769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503932" y="6252977"/>
            <a:ext cx="480834" cy="56769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645664" y="6252977"/>
            <a:ext cx="424421" cy="56769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731007" y="6252977"/>
            <a:ext cx="566166" cy="56769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686511" y="4494021"/>
            <a:ext cx="2450465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(0) </a:t>
            </a:r>
            <a:r>
              <a:rPr sz="2000" i="1" dirty="0">
                <a:latin typeface="Arial"/>
                <a:cs typeface="Arial"/>
              </a:rPr>
              <a:t>=</a:t>
            </a:r>
            <a:r>
              <a:rPr sz="2000" i="1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i="1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(1) </a:t>
            </a:r>
            <a:r>
              <a:rPr sz="2000" i="1" dirty="0">
                <a:latin typeface="Arial"/>
                <a:cs typeface="Arial"/>
              </a:rPr>
              <a:t>=</a:t>
            </a:r>
            <a:r>
              <a:rPr sz="2000" i="1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i="1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(2) </a:t>
            </a:r>
            <a:r>
              <a:rPr sz="2000" i="1" dirty="0">
                <a:latin typeface="Arial"/>
                <a:cs typeface="Arial"/>
              </a:rPr>
              <a:t>= </a:t>
            </a:r>
            <a:r>
              <a:rPr sz="2000" dirty="0">
                <a:latin typeface="Arial"/>
                <a:cs typeface="Arial"/>
              </a:rPr>
              <a:t>1+0 =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i="1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-2)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i="1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-1)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i="1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) = </a:t>
            </a:r>
            <a:r>
              <a:rPr sz="2000" i="1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-1) </a:t>
            </a:r>
            <a:r>
              <a:rPr sz="2000" i="1" dirty="0">
                <a:latin typeface="Arial"/>
                <a:cs typeface="Arial"/>
              </a:rPr>
              <a:t>+</a:t>
            </a:r>
            <a:r>
              <a:rPr sz="2000" i="1" spc="-16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-2)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871472" y="1819655"/>
            <a:ext cx="1115695" cy="309245"/>
          </a:xfrm>
          <a:custGeom>
            <a:avLst/>
            <a:gdLst/>
            <a:ahLst/>
            <a:cxnLst/>
            <a:rect l="l" t="t" r="r" b="b"/>
            <a:pathLst>
              <a:path w="1115695" h="309244">
                <a:moveTo>
                  <a:pt x="64388" y="235331"/>
                </a:moveTo>
                <a:lnTo>
                  <a:pt x="0" y="291084"/>
                </a:lnTo>
                <a:lnTo>
                  <a:pt x="83311" y="309118"/>
                </a:lnTo>
                <a:lnTo>
                  <a:pt x="76244" y="281559"/>
                </a:lnTo>
                <a:lnTo>
                  <a:pt x="63118" y="281559"/>
                </a:lnTo>
                <a:lnTo>
                  <a:pt x="59943" y="269240"/>
                </a:lnTo>
                <a:lnTo>
                  <a:pt x="72276" y="266085"/>
                </a:lnTo>
                <a:lnTo>
                  <a:pt x="64388" y="235331"/>
                </a:lnTo>
                <a:close/>
              </a:path>
              <a:path w="1115695" h="309244">
                <a:moveTo>
                  <a:pt x="72276" y="266085"/>
                </a:moveTo>
                <a:lnTo>
                  <a:pt x="59943" y="269240"/>
                </a:lnTo>
                <a:lnTo>
                  <a:pt x="63118" y="281559"/>
                </a:lnTo>
                <a:lnTo>
                  <a:pt x="75435" y="278406"/>
                </a:lnTo>
                <a:lnTo>
                  <a:pt x="72276" y="266085"/>
                </a:lnTo>
                <a:close/>
              </a:path>
              <a:path w="1115695" h="309244">
                <a:moveTo>
                  <a:pt x="75435" y="278406"/>
                </a:moveTo>
                <a:lnTo>
                  <a:pt x="63118" y="281559"/>
                </a:lnTo>
                <a:lnTo>
                  <a:pt x="76244" y="281559"/>
                </a:lnTo>
                <a:lnTo>
                  <a:pt x="75435" y="278406"/>
                </a:lnTo>
                <a:close/>
              </a:path>
              <a:path w="1115695" h="309244">
                <a:moveTo>
                  <a:pt x="1112520" y="0"/>
                </a:moveTo>
                <a:lnTo>
                  <a:pt x="72276" y="266085"/>
                </a:lnTo>
                <a:lnTo>
                  <a:pt x="75435" y="278406"/>
                </a:lnTo>
                <a:lnTo>
                  <a:pt x="1115567" y="12192"/>
                </a:lnTo>
                <a:lnTo>
                  <a:pt x="1112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983864" y="1827276"/>
            <a:ext cx="1045844" cy="309245"/>
          </a:xfrm>
          <a:custGeom>
            <a:avLst/>
            <a:gdLst/>
            <a:ahLst/>
            <a:cxnLst/>
            <a:rect l="l" t="t" r="r" b="b"/>
            <a:pathLst>
              <a:path w="1045845" h="309244">
                <a:moveTo>
                  <a:pt x="970429" y="278564"/>
                </a:moveTo>
                <a:lnTo>
                  <a:pt x="962025" y="309118"/>
                </a:lnTo>
                <a:lnTo>
                  <a:pt x="1045590" y="292608"/>
                </a:lnTo>
                <a:lnTo>
                  <a:pt x="1033708" y="281939"/>
                </a:lnTo>
                <a:lnTo>
                  <a:pt x="982726" y="281939"/>
                </a:lnTo>
                <a:lnTo>
                  <a:pt x="970429" y="278564"/>
                </a:lnTo>
                <a:close/>
              </a:path>
              <a:path w="1045845" h="309244">
                <a:moveTo>
                  <a:pt x="973812" y="266269"/>
                </a:moveTo>
                <a:lnTo>
                  <a:pt x="970429" y="278564"/>
                </a:lnTo>
                <a:lnTo>
                  <a:pt x="982726" y="281939"/>
                </a:lnTo>
                <a:lnTo>
                  <a:pt x="986027" y="269621"/>
                </a:lnTo>
                <a:lnTo>
                  <a:pt x="973812" y="266269"/>
                </a:lnTo>
                <a:close/>
              </a:path>
              <a:path w="1045845" h="309244">
                <a:moveTo>
                  <a:pt x="982218" y="235712"/>
                </a:moveTo>
                <a:lnTo>
                  <a:pt x="973812" y="266269"/>
                </a:lnTo>
                <a:lnTo>
                  <a:pt x="986027" y="269621"/>
                </a:lnTo>
                <a:lnTo>
                  <a:pt x="982726" y="281939"/>
                </a:lnTo>
                <a:lnTo>
                  <a:pt x="1033708" y="281939"/>
                </a:lnTo>
                <a:lnTo>
                  <a:pt x="982218" y="235712"/>
                </a:lnTo>
                <a:close/>
              </a:path>
              <a:path w="1045845" h="309244">
                <a:moveTo>
                  <a:pt x="3302" y="0"/>
                </a:moveTo>
                <a:lnTo>
                  <a:pt x="0" y="12191"/>
                </a:lnTo>
                <a:lnTo>
                  <a:pt x="970429" y="278564"/>
                </a:lnTo>
                <a:lnTo>
                  <a:pt x="973812" y="266269"/>
                </a:lnTo>
                <a:lnTo>
                  <a:pt x="33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27532" y="2341117"/>
            <a:ext cx="699135" cy="297180"/>
          </a:xfrm>
          <a:custGeom>
            <a:avLst/>
            <a:gdLst/>
            <a:ahLst/>
            <a:cxnLst/>
            <a:rect l="l" t="t" r="r" b="b"/>
            <a:pathLst>
              <a:path w="699135" h="297180">
                <a:moveTo>
                  <a:pt x="56095" y="226695"/>
                </a:moveTo>
                <a:lnTo>
                  <a:pt x="0" y="290830"/>
                </a:lnTo>
                <a:lnTo>
                  <a:pt x="84950" y="297180"/>
                </a:lnTo>
                <a:lnTo>
                  <a:pt x="74916" y="272669"/>
                </a:lnTo>
                <a:lnTo>
                  <a:pt x="61175" y="272669"/>
                </a:lnTo>
                <a:lnTo>
                  <a:pt x="56362" y="260858"/>
                </a:lnTo>
                <a:lnTo>
                  <a:pt x="68113" y="256051"/>
                </a:lnTo>
                <a:lnTo>
                  <a:pt x="56095" y="226695"/>
                </a:lnTo>
                <a:close/>
              </a:path>
              <a:path w="699135" h="297180">
                <a:moveTo>
                  <a:pt x="68113" y="256051"/>
                </a:moveTo>
                <a:lnTo>
                  <a:pt x="56362" y="260858"/>
                </a:lnTo>
                <a:lnTo>
                  <a:pt x="61175" y="272669"/>
                </a:lnTo>
                <a:lnTo>
                  <a:pt x="72944" y="267852"/>
                </a:lnTo>
                <a:lnTo>
                  <a:pt x="68113" y="256051"/>
                </a:lnTo>
                <a:close/>
              </a:path>
              <a:path w="699135" h="297180">
                <a:moveTo>
                  <a:pt x="72944" y="267852"/>
                </a:moveTo>
                <a:lnTo>
                  <a:pt x="61175" y="272669"/>
                </a:lnTo>
                <a:lnTo>
                  <a:pt x="74916" y="272669"/>
                </a:lnTo>
                <a:lnTo>
                  <a:pt x="72944" y="267852"/>
                </a:lnTo>
                <a:close/>
              </a:path>
              <a:path w="699135" h="297180">
                <a:moveTo>
                  <a:pt x="694055" y="0"/>
                </a:moveTo>
                <a:lnTo>
                  <a:pt x="68113" y="256051"/>
                </a:lnTo>
                <a:lnTo>
                  <a:pt x="72944" y="267852"/>
                </a:lnTo>
                <a:lnTo>
                  <a:pt x="698881" y="11684"/>
                </a:lnTo>
                <a:lnTo>
                  <a:pt x="6940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521205" y="2341245"/>
            <a:ext cx="699770" cy="349250"/>
          </a:xfrm>
          <a:custGeom>
            <a:avLst/>
            <a:gdLst/>
            <a:ahLst/>
            <a:cxnLst/>
            <a:rect l="l" t="t" r="r" b="b"/>
            <a:pathLst>
              <a:path w="699769" h="349250">
                <a:moveTo>
                  <a:pt x="628064" y="320659"/>
                </a:moveTo>
                <a:lnTo>
                  <a:pt x="614044" y="349122"/>
                </a:lnTo>
                <a:lnTo>
                  <a:pt x="699262" y="348614"/>
                </a:lnTo>
                <a:lnTo>
                  <a:pt x="682267" y="326263"/>
                </a:lnTo>
                <a:lnTo>
                  <a:pt x="639444" y="326263"/>
                </a:lnTo>
                <a:lnTo>
                  <a:pt x="628064" y="320659"/>
                </a:lnTo>
                <a:close/>
              </a:path>
              <a:path w="699769" h="349250">
                <a:moveTo>
                  <a:pt x="633711" y="309197"/>
                </a:moveTo>
                <a:lnTo>
                  <a:pt x="628064" y="320659"/>
                </a:lnTo>
                <a:lnTo>
                  <a:pt x="639444" y="326263"/>
                </a:lnTo>
                <a:lnTo>
                  <a:pt x="645160" y="314832"/>
                </a:lnTo>
                <a:lnTo>
                  <a:pt x="633711" y="309197"/>
                </a:lnTo>
                <a:close/>
              </a:path>
              <a:path w="699769" h="349250">
                <a:moveTo>
                  <a:pt x="647700" y="280796"/>
                </a:moveTo>
                <a:lnTo>
                  <a:pt x="633711" y="309197"/>
                </a:lnTo>
                <a:lnTo>
                  <a:pt x="645160" y="314832"/>
                </a:lnTo>
                <a:lnTo>
                  <a:pt x="639444" y="326263"/>
                </a:lnTo>
                <a:lnTo>
                  <a:pt x="682267" y="326263"/>
                </a:lnTo>
                <a:lnTo>
                  <a:pt x="647700" y="280796"/>
                </a:lnTo>
                <a:close/>
              </a:path>
              <a:path w="699769" h="349250">
                <a:moveTo>
                  <a:pt x="5587" y="0"/>
                </a:moveTo>
                <a:lnTo>
                  <a:pt x="0" y="11429"/>
                </a:lnTo>
                <a:lnTo>
                  <a:pt x="628064" y="320659"/>
                </a:lnTo>
                <a:lnTo>
                  <a:pt x="633711" y="309197"/>
                </a:lnTo>
                <a:lnTo>
                  <a:pt x="55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611879" y="2399029"/>
            <a:ext cx="629285" cy="294005"/>
          </a:xfrm>
          <a:custGeom>
            <a:avLst/>
            <a:gdLst/>
            <a:ahLst/>
            <a:cxnLst/>
            <a:rect l="l" t="t" r="r" b="b"/>
            <a:pathLst>
              <a:path w="629285" h="294005">
                <a:moveTo>
                  <a:pt x="53594" y="224536"/>
                </a:moveTo>
                <a:lnTo>
                  <a:pt x="0" y="290830"/>
                </a:lnTo>
                <a:lnTo>
                  <a:pt x="85090" y="294005"/>
                </a:lnTo>
                <a:lnTo>
                  <a:pt x="74322" y="270256"/>
                </a:lnTo>
                <a:lnTo>
                  <a:pt x="60452" y="270256"/>
                </a:lnTo>
                <a:lnTo>
                  <a:pt x="55118" y="258699"/>
                </a:lnTo>
                <a:lnTo>
                  <a:pt x="66694" y="253431"/>
                </a:lnTo>
                <a:lnTo>
                  <a:pt x="53594" y="224536"/>
                </a:lnTo>
                <a:close/>
              </a:path>
              <a:path w="629285" h="294005">
                <a:moveTo>
                  <a:pt x="66694" y="253431"/>
                </a:moveTo>
                <a:lnTo>
                  <a:pt x="55118" y="258699"/>
                </a:lnTo>
                <a:lnTo>
                  <a:pt x="60452" y="270256"/>
                </a:lnTo>
                <a:lnTo>
                  <a:pt x="71951" y="265026"/>
                </a:lnTo>
                <a:lnTo>
                  <a:pt x="66694" y="253431"/>
                </a:lnTo>
                <a:close/>
              </a:path>
              <a:path w="629285" h="294005">
                <a:moveTo>
                  <a:pt x="71951" y="265026"/>
                </a:moveTo>
                <a:lnTo>
                  <a:pt x="60452" y="270256"/>
                </a:lnTo>
                <a:lnTo>
                  <a:pt x="74322" y="270256"/>
                </a:lnTo>
                <a:lnTo>
                  <a:pt x="71951" y="265026"/>
                </a:lnTo>
                <a:close/>
              </a:path>
              <a:path w="629285" h="294005">
                <a:moveTo>
                  <a:pt x="623697" y="0"/>
                </a:moveTo>
                <a:lnTo>
                  <a:pt x="66694" y="253431"/>
                </a:lnTo>
                <a:lnTo>
                  <a:pt x="71951" y="265026"/>
                </a:lnTo>
                <a:lnTo>
                  <a:pt x="629031" y="11684"/>
                </a:lnTo>
                <a:lnTo>
                  <a:pt x="623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236084" y="2398902"/>
            <a:ext cx="767715" cy="300355"/>
          </a:xfrm>
          <a:custGeom>
            <a:avLst/>
            <a:gdLst/>
            <a:ahLst/>
            <a:cxnLst/>
            <a:rect l="l" t="t" r="r" b="b"/>
            <a:pathLst>
              <a:path w="767714" h="300355">
                <a:moveTo>
                  <a:pt x="693574" y="270264"/>
                </a:moveTo>
                <a:lnTo>
                  <a:pt x="682498" y="300100"/>
                </a:lnTo>
                <a:lnTo>
                  <a:pt x="767206" y="290957"/>
                </a:lnTo>
                <a:lnTo>
                  <a:pt x="752043" y="274700"/>
                </a:lnTo>
                <a:lnTo>
                  <a:pt x="705485" y="274700"/>
                </a:lnTo>
                <a:lnTo>
                  <a:pt x="693574" y="270264"/>
                </a:lnTo>
                <a:close/>
              </a:path>
              <a:path w="767714" h="300355">
                <a:moveTo>
                  <a:pt x="697966" y="258432"/>
                </a:moveTo>
                <a:lnTo>
                  <a:pt x="693574" y="270264"/>
                </a:lnTo>
                <a:lnTo>
                  <a:pt x="705485" y="274700"/>
                </a:lnTo>
                <a:lnTo>
                  <a:pt x="709929" y="262889"/>
                </a:lnTo>
                <a:lnTo>
                  <a:pt x="697966" y="258432"/>
                </a:lnTo>
                <a:close/>
              </a:path>
              <a:path w="767714" h="300355">
                <a:moveTo>
                  <a:pt x="709040" y="228600"/>
                </a:moveTo>
                <a:lnTo>
                  <a:pt x="697966" y="258432"/>
                </a:lnTo>
                <a:lnTo>
                  <a:pt x="709929" y="262889"/>
                </a:lnTo>
                <a:lnTo>
                  <a:pt x="705485" y="274700"/>
                </a:lnTo>
                <a:lnTo>
                  <a:pt x="752043" y="274700"/>
                </a:lnTo>
                <a:lnTo>
                  <a:pt x="709040" y="228600"/>
                </a:lnTo>
                <a:close/>
              </a:path>
              <a:path w="767714" h="300355">
                <a:moveTo>
                  <a:pt x="4317" y="0"/>
                </a:moveTo>
                <a:lnTo>
                  <a:pt x="0" y="11937"/>
                </a:lnTo>
                <a:lnTo>
                  <a:pt x="693574" y="270264"/>
                </a:lnTo>
                <a:lnTo>
                  <a:pt x="697966" y="258432"/>
                </a:lnTo>
                <a:lnTo>
                  <a:pt x="43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9" name="object 89"/>
          <p:cNvGraphicFramePr>
            <a:graphicFrameLocks noGrp="1"/>
          </p:cNvGraphicFramePr>
          <p:nvPr/>
        </p:nvGraphicFramePr>
        <p:xfrm>
          <a:off x="3369309" y="4638802"/>
          <a:ext cx="5031738" cy="489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8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9204">
                <a:tc>
                  <a:txBody>
                    <a:bodyPr/>
                    <a:lstStyle/>
                    <a:p>
                      <a:pPr marL="2654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3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3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3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300" b="1" spc="-100" dirty="0">
                          <a:latin typeface="Times New Roman"/>
                          <a:cs typeface="Times New Roman"/>
                        </a:rPr>
                        <a:t>. .</a:t>
                      </a:r>
                      <a:r>
                        <a:rPr sz="2300" b="1" spc="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b="1" spc="-100" dirty="0">
                          <a:latin typeface="Times New Roman"/>
                          <a:cs typeface="Times New Roman"/>
                        </a:rPr>
                        <a:t>.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300" b="1" i="1" spc="-18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300" b="1" spc="-18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300" b="1" i="1" spc="-18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300" b="1" spc="-185" dirty="0">
                          <a:latin typeface="Times New Roman"/>
                          <a:cs typeface="Times New Roman"/>
                        </a:rPr>
                        <a:t>-2)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300" b="1" i="1" spc="-18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300" b="1" spc="-18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300" b="1" i="1" spc="-18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300" b="1" spc="-185" dirty="0">
                          <a:latin typeface="Times New Roman"/>
                          <a:cs typeface="Times New Roman"/>
                        </a:rPr>
                        <a:t>-1)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300" b="1" i="1" spc="-19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300" b="1" spc="-19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300" b="1" i="1" spc="-19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300" b="1" spc="-195" dirty="0">
                          <a:latin typeface="Times New Roman"/>
                          <a:cs typeface="Times New Roman"/>
                        </a:rPr>
                        <a:t>)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object 90"/>
          <p:cNvSpPr txBox="1"/>
          <p:nvPr/>
        </p:nvSpPr>
        <p:spPr>
          <a:xfrm>
            <a:off x="3754373" y="5441441"/>
            <a:ext cx="4392295" cy="417830"/>
          </a:xfrm>
          <a:prstGeom prst="rect">
            <a:avLst/>
          </a:prstGeom>
          <a:solidFill>
            <a:srgbClr val="FFFFFF"/>
          </a:solidFill>
          <a:ln w="25400">
            <a:solidFill>
              <a:srgbClr val="008BC2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75"/>
              </a:spcBef>
            </a:pPr>
            <a:r>
              <a:rPr sz="1800" b="1" dirty="0">
                <a:latin typeface="微软雅黑"/>
                <a:cs typeface="微软雅黑"/>
              </a:rPr>
              <a:t>进一步简化，表格可以仅存储最后两个值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377190"/>
            <a:ext cx="6357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8.</a:t>
            </a:r>
            <a:r>
              <a:rPr spc="-20" dirty="0">
                <a:latin typeface="Arial"/>
                <a:cs typeface="Arial"/>
              </a:rPr>
              <a:t>2</a:t>
            </a:r>
            <a:r>
              <a:rPr dirty="0"/>
              <a:t>背包问题和记忆功能</a:t>
            </a:r>
          </a:p>
        </p:txBody>
      </p:sp>
      <p:sp>
        <p:nvSpPr>
          <p:cNvPr id="3" name="object 3"/>
          <p:cNvSpPr/>
          <p:nvPr/>
        </p:nvSpPr>
        <p:spPr>
          <a:xfrm>
            <a:off x="377952" y="1612391"/>
            <a:ext cx="517410" cy="5859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2563" y="1679435"/>
            <a:ext cx="441198" cy="4076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700" y="1705343"/>
            <a:ext cx="595122" cy="334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6340" y="1723644"/>
            <a:ext cx="544195" cy="282575"/>
          </a:xfrm>
          <a:custGeom>
            <a:avLst/>
            <a:gdLst/>
            <a:ahLst/>
            <a:cxnLst/>
            <a:rect l="l" t="t" r="r" b="b"/>
            <a:pathLst>
              <a:path w="544194" h="282575">
                <a:moveTo>
                  <a:pt x="453783" y="0"/>
                </a:moveTo>
                <a:lnTo>
                  <a:pt x="449846" y="11429"/>
                </a:lnTo>
                <a:lnTo>
                  <a:pt x="466154" y="18504"/>
                </a:lnTo>
                <a:lnTo>
                  <a:pt x="480199" y="28305"/>
                </a:lnTo>
                <a:lnTo>
                  <a:pt x="508723" y="73852"/>
                </a:lnTo>
                <a:lnTo>
                  <a:pt x="517017" y="115623"/>
                </a:lnTo>
                <a:lnTo>
                  <a:pt x="518045" y="139700"/>
                </a:lnTo>
                <a:lnTo>
                  <a:pt x="516999" y="164633"/>
                </a:lnTo>
                <a:lnTo>
                  <a:pt x="508669" y="207547"/>
                </a:lnTo>
                <a:lnTo>
                  <a:pt x="480247" y="253777"/>
                </a:lnTo>
                <a:lnTo>
                  <a:pt x="450227" y="270763"/>
                </a:lnTo>
                <a:lnTo>
                  <a:pt x="453783" y="282320"/>
                </a:lnTo>
                <a:lnTo>
                  <a:pt x="492280" y="264239"/>
                </a:lnTo>
                <a:lnTo>
                  <a:pt x="520585" y="232917"/>
                </a:lnTo>
                <a:lnTo>
                  <a:pt x="538016" y="191071"/>
                </a:lnTo>
                <a:lnTo>
                  <a:pt x="543826" y="141223"/>
                </a:lnTo>
                <a:lnTo>
                  <a:pt x="542374" y="115339"/>
                </a:lnTo>
                <a:lnTo>
                  <a:pt x="530753" y="69429"/>
                </a:lnTo>
                <a:lnTo>
                  <a:pt x="507629" y="32093"/>
                </a:lnTo>
                <a:lnTo>
                  <a:pt x="474240" y="7379"/>
                </a:lnTo>
                <a:lnTo>
                  <a:pt x="453783" y="0"/>
                </a:lnTo>
                <a:close/>
              </a:path>
              <a:path w="544194" h="282575">
                <a:moveTo>
                  <a:pt x="90043" y="0"/>
                </a:moveTo>
                <a:lnTo>
                  <a:pt x="51628" y="18081"/>
                </a:lnTo>
                <a:lnTo>
                  <a:pt x="23291" y="49402"/>
                </a:lnTo>
                <a:lnTo>
                  <a:pt x="5826" y="91408"/>
                </a:lnTo>
                <a:lnTo>
                  <a:pt x="0" y="141223"/>
                </a:lnTo>
                <a:lnTo>
                  <a:pt x="1452" y="167159"/>
                </a:lnTo>
                <a:lnTo>
                  <a:pt x="13062" y="212982"/>
                </a:lnTo>
                <a:lnTo>
                  <a:pt x="36100" y="250227"/>
                </a:lnTo>
                <a:lnTo>
                  <a:pt x="69514" y="274941"/>
                </a:lnTo>
                <a:lnTo>
                  <a:pt x="90043" y="282320"/>
                </a:lnTo>
                <a:lnTo>
                  <a:pt x="93611" y="270763"/>
                </a:lnTo>
                <a:lnTo>
                  <a:pt x="77528" y="263663"/>
                </a:lnTo>
                <a:lnTo>
                  <a:pt x="63647" y="253777"/>
                </a:lnTo>
                <a:lnTo>
                  <a:pt x="35169" y="207547"/>
                </a:lnTo>
                <a:lnTo>
                  <a:pt x="26801" y="164633"/>
                </a:lnTo>
                <a:lnTo>
                  <a:pt x="25755" y="139700"/>
                </a:lnTo>
                <a:lnTo>
                  <a:pt x="26801" y="115623"/>
                </a:lnTo>
                <a:lnTo>
                  <a:pt x="35169" y="73852"/>
                </a:lnTo>
                <a:lnTo>
                  <a:pt x="63757" y="28305"/>
                </a:lnTo>
                <a:lnTo>
                  <a:pt x="94068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2603" y="1673364"/>
            <a:ext cx="375678" cy="4198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02436" y="1879092"/>
            <a:ext cx="191249" cy="1851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7675" y="1656588"/>
            <a:ext cx="444258" cy="5311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5940" y="1633854"/>
            <a:ext cx="967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  <a:tab pos="610235" algn="l"/>
              </a:tabLst>
            </a:pPr>
            <a:r>
              <a:rPr sz="2400" dirty="0">
                <a:latin typeface="Cambria Math"/>
                <a:cs typeface="Cambria Math"/>
              </a:rPr>
              <a:t>𝐹	</a:t>
            </a:r>
            <a:r>
              <a:rPr sz="2400" spc="-5" dirty="0">
                <a:latin typeface="Cambria Math"/>
                <a:cs typeface="Cambria Math"/>
              </a:rPr>
              <a:t>𝒊,</a:t>
            </a:r>
            <a:r>
              <a:rPr sz="2400" spc="-2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𝒋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18488" y="1772411"/>
            <a:ext cx="407682" cy="2766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627" y="0"/>
            <a:ext cx="3643122" cy="49827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71116" y="1542288"/>
            <a:ext cx="852678" cy="3223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08732" y="1504188"/>
            <a:ext cx="4331970" cy="33604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27401" y="1521841"/>
            <a:ext cx="4279265" cy="283845"/>
          </a:xfrm>
          <a:custGeom>
            <a:avLst/>
            <a:gdLst/>
            <a:ahLst/>
            <a:cxnLst/>
            <a:rect l="l" t="t" r="r" b="b"/>
            <a:pathLst>
              <a:path w="4279265" h="283844">
                <a:moveTo>
                  <a:pt x="4188205" y="0"/>
                </a:moveTo>
                <a:lnTo>
                  <a:pt x="4184269" y="0"/>
                </a:lnTo>
                <a:lnTo>
                  <a:pt x="4184269" y="11303"/>
                </a:lnTo>
                <a:lnTo>
                  <a:pt x="4186554" y="11303"/>
                </a:lnTo>
                <a:lnTo>
                  <a:pt x="4196744" y="12015"/>
                </a:lnTo>
                <a:lnTo>
                  <a:pt x="4229481" y="37480"/>
                </a:lnTo>
                <a:lnTo>
                  <a:pt x="4232529" y="59689"/>
                </a:lnTo>
                <a:lnTo>
                  <a:pt x="4232340" y="65218"/>
                </a:lnTo>
                <a:lnTo>
                  <a:pt x="4231782" y="71342"/>
                </a:lnTo>
                <a:lnTo>
                  <a:pt x="4230868" y="78085"/>
                </a:lnTo>
                <a:lnTo>
                  <a:pt x="4229608" y="85471"/>
                </a:lnTo>
                <a:lnTo>
                  <a:pt x="4227576" y="95631"/>
                </a:lnTo>
                <a:lnTo>
                  <a:pt x="4226559" y="102997"/>
                </a:lnTo>
                <a:lnTo>
                  <a:pt x="4226559" y="115697"/>
                </a:lnTo>
                <a:lnTo>
                  <a:pt x="4229100" y="122682"/>
                </a:lnTo>
                <a:lnTo>
                  <a:pt x="4234053" y="128016"/>
                </a:lnTo>
                <a:lnTo>
                  <a:pt x="4239006" y="133476"/>
                </a:lnTo>
                <a:lnTo>
                  <a:pt x="4244848" y="137413"/>
                </a:lnTo>
                <a:lnTo>
                  <a:pt x="4251706" y="140081"/>
                </a:lnTo>
                <a:lnTo>
                  <a:pt x="4251706" y="142748"/>
                </a:lnTo>
                <a:lnTo>
                  <a:pt x="4226559" y="167005"/>
                </a:lnTo>
                <a:lnTo>
                  <a:pt x="4226559" y="179832"/>
                </a:lnTo>
                <a:lnTo>
                  <a:pt x="4227576" y="187071"/>
                </a:lnTo>
                <a:lnTo>
                  <a:pt x="4229608" y="197358"/>
                </a:lnTo>
                <a:lnTo>
                  <a:pt x="4230868" y="204690"/>
                </a:lnTo>
                <a:lnTo>
                  <a:pt x="4231782" y="211439"/>
                </a:lnTo>
                <a:lnTo>
                  <a:pt x="4232340" y="217592"/>
                </a:lnTo>
                <a:lnTo>
                  <a:pt x="4232529" y="223138"/>
                </a:lnTo>
                <a:lnTo>
                  <a:pt x="4231766" y="235592"/>
                </a:lnTo>
                <a:lnTo>
                  <a:pt x="4205779" y="269700"/>
                </a:lnTo>
                <a:lnTo>
                  <a:pt x="4186554" y="272542"/>
                </a:lnTo>
                <a:lnTo>
                  <a:pt x="4184269" y="272542"/>
                </a:lnTo>
                <a:lnTo>
                  <a:pt x="4184269" y="283845"/>
                </a:lnTo>
                <a:lnTo>
                  <a:pt x="4188205" y="283845"/>
                </a:lnTo>
                <a:lnTo>
                  <a:pt x="4204561" y="282630"/>
                </a:lnTo>
                <a:lnTo>
                  <a:pt x="4240530" y="267843"/>
                </a:lnTo>
                <a:lnTo>
                  <a:pt x="4257802" y="220472"/>
                </a:lnTo>
                <a:lnTo>
                  <a:pt x="4257587" y="214066"/>
                </a:lnTo>
                <a:lnTo>
                  <a:pt x="4256944" y="207232"/>
                </a:lnTo>
                <a:lnTo>
                  <a:pt x="4255873" y="199969"/>
                </a:lnTo>
                <a:lnTo>
                  <a:pt x="4254373" y="192278"/>
                </a:lnTo>
                <a:lnTo>
                  <a:pt x="4251959" y="181737"/>
                </a:lnTo>
                <a:lnTo>
                  <a:pt x="4250817" y="174751"/>
                </a:lnTo>
                <a:lnTo>
                  <a:pt x="4250817" y="164337"/>
                </a:lnTo>
                <a:lnTo>
                  <a:pt x="4253230" y="158750"/>
                </a:lnTo>
                <a:lnTo>
                  <a:pt x="4262628" y="150113"/>
                </a:lnTo>
                <a:lnTo>
                  <a:pt x="4269740" y="147828"/>
                </a:lnTo>
                <a:lnTo>
                  <a:pt x="4279265" y="147447"/>
                </a:lnTo>
                <a:lnTo>
                  <a:pt x="4279265" y="135255"/>
                </a:lnTo>
                <a:lnTo>
                  <a:pt x="4269740" y="135000"/>
                </a:lnTo>
                <a:lnTo>
                  <a:pt x="4262628" y="132714"/>
                </a:lnTo>
                <a:lnTo>
                  <a:pt x="4253230" y="124079"/>
                </a:lnTo>
                <a:lnTo>
                  <a:pt x="4250817" y="118491"/>
                </a:lnTo>
                <a:lnTo>
                  <a:pt x="4250817" y="108076"/>
                </a:lnTo>
                <a:lnTo>
                  <a:pt x="4251959" y="100964"/>
                </a:lnTo>
                <a:lnTo>
                  <a:pt x="4254373" y="90550"/>
                </a:lnTo>
                <a:lnTo>
                  <a:pt x="4255873" y="82859"/>
                </a:lnTo>
                <a:lnTo>
                  <a:pt x="4256944" y="75596"/>
                </a:lnTo>
                <a:lnTo>
                  <a:pt x="4257587" y="68762"/>
                </a:lnTo>
                <a:lnTo>
                  <a:pt x="4257802" y="62357"/>
                </a:lnTo>
                <a:lnTo>
                  <a:pt x="4256728" y="47880"/>
                </a:lnTo>
                <a:lnTo>
                  <a:pt x="4230747" y="9215"/>
                </a:lnTo>
                <a:lnTo>
                  <a:pt x="4204561" y="1214"/>
                </a:lnTo>
                <a:lnTo>
                  <a:pt x="4188205" y="0"/>
                </a:lnTo>
                <a:close/>
              </a:path>
              <a:path w="4279265" h="283844">
                <a:moveTo>
                  <a:pt x="94996" y="0"/>
                </a:moveTo>
                <a:lnTo>
                  <a:pt x="91186" y="0"/>
                </a:lnTo>
                <a:lnTo>
                  <a:pt x="74777" y="1214"/>
                </a:lnTo>
                <a:lnTo>
                  <a:pt x="38862" y="16001"/>
                </a:lnTo>
                <a:lnTo>
                  <a:pt x="21664" y="59562"/>
                </a:lnTo>
                <a:lnTo>
                  <a:pt x="21557" y="65035"/>
                </a:lnTo>
                <a:lnTo>
                  <a:pt x="21679" y="68633"/>
                </a:lnTo>
                <a:lnTo>
                  <a:pt x="22336" y="75453"/>
                </a:lnTo>
                <a:lnTo>
                  <a:pt x="23445" y="82678"/>
                </a:lnTo>
                <a:lnTo>
                  <a:pt x="25018" y="90297"/>
                </a:lnTo>
                <a:lnTo>
                  <a:pt x="27305" y="100837"/>
                </a:lnTo>
                <a:lnTo>
                  <a:pt x="28448" y="107950"/>
                </a:lnTo>
                <a:lnTo>
                  <a:pt x="28448" y="118363"/>
                </a:lnTo>
                <a:lnTo>
                  <a:pt x="26162" y="123951"/>
                </a:lnTo>
                <a:lnTo>
                  <a:pt x="21336" y="128270"/>
                </a:lnTo>
                <a:lnTo>
                  <a:pt x="16637" y="132587"/>
                </a:lnTo>
                <a:lnTo>
                  <a:pt x="9525" y="134874"/>
                </a:lnTo>
                <a:lnTo>
                  <a:pt x="0" y="135128"/>
                </a:lnTo>
                <a:lnTo>
                  <a:pt x="0" y="147320"/>
                </a:lnTo>
                <a:lnTo>
                  <a:pt x="9525" y="147700"/>
                </a:lnTo>
                <a:lnTo>
                  <a:pt x="16637" y="149987"/>
                </a:lnTo>
                <a:lnTo>
                  <a:pt x="21336" y="154305"/>
                </a:lnTo>
                <a:lnTo>
                  <a:pt x="26162" y="158623"/>
                </a:lnTo>
                <a:lnTo>
                  <a:pt x="28448" y="164211"/>
                </a:lnTo>
                <a:lnTo>
                  <a:pt x="28448" y="174625"/>
                </a:lnTo>
                <a:lnTo>
                  <a:pt x="27305" y="181610"/>
                </a:lnTo>
                <a:lnTo>
                  <a:pt x="25018" y="192150"/>
                </a:lnTo>
                <a:lnTo>
                  <a:pt x="23445" y="199840"/>
                </a:lnTo>
                <a:lnTo>
                  <a:pt x="22336" y="207089"/>
                </a:lnTo>
                <a:lnTo>
                  <a:pt x="21679" y="213885"/>
                </a:lnTo>
                <a:lnTo>
                  <a:pt x="21462" y="220218"/>
                </a:lnTo>
                <a:lnTo>
                  <a:pt x="22556" y="235267"/>
                </a:lnTo>
                <a:lnTo>
                  <a:pt x="48627" y="274629"/>
                </a:lnTo>
                <a:lnTo>
                  <a:pt x="91186" y="283845"/>
                </a:lnTo>
                <a:lnTo>
                  <a:pt x="94996" y="283845"/>
                </a:lnTo>
                <a:lnTo>
                  <a:pt x="94996" y="272542"/>
                </a:lnTo>
                <a:lnTo>
                  <a:pt x="92710" y="272542"/>
                </a:lnTo>
                <a:lnTo>
                  <a:pt x="82520" y="271829"/>
                </a:lnTo>
                <a:lnTo>
                  <a:pt x="49784" y="246062"/>
                </a:lnTo>
                <a:lnTo>
                  <a:pt x="46736" y="222885"/>
                </a:lnTo>
                <a:lnTo>
                  <a:pt x="46926" y="217412"/>
                </a:lnTo>
                <a:lnTo>
                  <a:pt x="47498" y="211296"/>
                </a:lnTo>
                <a:lnTo>
                  <a:pt x="48450" y="204561"/>
                </a:lnTo>
                <a:lnTo>
                  <a:pt x="49784" y="197231"/>
                </a:lnTo>
                <a:lnTo>
                  <a:pt x="51688" y="186944"/>
                </a:lnTo>
                <a:lnTo>
                  <a:pt x="52705" y="179705"/>
                </a:lnTo>
                <a:lnTo>
                  <a:pt x="52705" y="166878"/>
                </a:lnTo>
                <a:lnTo>
                  <a:pt x="50292" y="160020"/>
                </a:lnTo>
                <a:lnTo>
                  <a:pt x="40386" y="149098"/>
                </a:lnTo>
                <a:lnTo>
                  <a:pt x="34417" y="145161"/>
                </a:lnTo>
                <a:lnTo>
                  <a:pt x="27559" y="142621"/>
                </a:lnTo>
                <a:lnTo>
                  <a:pt x="27559" y="139954"/>
                </a:lnTo>
                <a:lnTo>
                  <a:pt x="34417" y="137287"/>
                </a:lnTo>
                <a:lnTo>
                  <a:pt x="40386" y="133350"/>
                </a:lnTo>
                <a:lnTo>
                  <a:pt x="45338" y="127888"/>
                </a:lnTo>
                <a:lnTo>
                  <a:pt x="50292" y="122555"/>
                </a:lnTo>
                <a:lnTo>
                  <a:pt x="52705" y="115570"/>
                </a:lnTo>
                <a:lnTo>
                  <a:pt x="52705" y="102743"/>
                </a:lnTo>
                <a:lnTo>
                  <a:pt x="51688" y="95504"/>
                </a:lnTo>
                <a:lnTo>
                  <a:pt x="49784" y="85217"/>
                </a:lnTo>
                <a:lnTo>
                  <a:pt x="48450" y="77886"/>
                </a:lnTo>
                <a:lnTo>
                  <a:pt x="47497" y="71151"/>
                </a:lnTo>
                <a:lnTo>
                  <a:pt x="46926" y="65035"/>
                </a:lnTo>
                <a:lnTo>
                  <a:pt x="46736" y="59562"/>
                </a:lnTo>
                <a:lnTo>
                  <a:pt x="47497" y="47609"/>
                </a:lnTo>
                <a:lnTo>
                  <a:pt x="73485" y="14144"/>
                </a:lnTo>
                <a:lnTo>
                  <a:pt x="92710" y="11303"/>
                </a:lnTo>
                <a:lnTo>
                  <a:pt x="94996" y="11303"/>
                </a:lnTo>
                <a:lnTo>
                  <a:pt x="94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1779" y="1478267"/>
            <a:ext cx="450342" cy="40768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34867" y="1504175"/>
            <a:ext cx="1140713" cy="3345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52520" y="1522475"/>
            <a:ext cx="1089660" cy="282575"/>
          </a:xfrm>
          <a:custGeom>
            <a:avLst/>
            <a:gdLst/>
            <a:ahLst/>
            <a:cxnLst/>
            <a:rect l="l" t="t" r="r" b="b"/>
            <a:pathLst>
              <a:path w="1089660" h="282575">
                <a:moveTo>
                  <a:pt x="999363" y="0"/>
                </a:moveTo>
                <a:lnTo>
                  <a:pt x="995426" y="11429"/>
                </a:lnTo>
                <a:lnTo>
                  <a:pt x="1011733" y="18504"/>
                </a:lnTo>
                <a:lnTo>
                  <a:pt x="1025779" y="28305"/>
                </a:lnTo>
                <a:lnTo>
                  <a:pt x="1054302" y="73852"/>
                </a:lnTo>
                <a:lnTo>
                  <a:pt x="1062597" y="115623"/>
                </a:lnTo>
                <a:lnTo>
                  <a:pt x="1063625" y="139700"/>
                </a:lnTo>
                <a:lnTo>
                  <a:pt x="1062579" y="164633"/>
                </a:lnTo>
                <a:lnTo>
                  <a:pt x="1054248" y="207547"/>
                </a:lnTo>
                <a:lnTo>
                  <a:pt x="1025826" y="253793"/>
                </a:lnTo>
                <a:lnTo>
                  <a:pt x="995807" y="270890"/>
                </a:lnTo>
                <a:lnTo>
                  <a:pt x="999363" y="282321"/>
                </a:lnTo>
                <a:lnTo>
                  <a:pt x="1037859" y="264239"/>
                </a:lnTo>
                <a:lnTo>
                  <a:pt x="1066165" y="232918"/>
                </a:lnTo>
                <a:lnTo>
                  <a:pt x="1083595" y="191071"/>
                </a:lnTo>
                <a:lnTo>
                  <a:pt x="1089406" y="141224"/>
                </a:lnTo>
                <a:lnTo>
                  <a:pt x="1087953" y="115339"/>
                </a:lnTo>
                <a:lnTo>
                  <a:pt x="1076332" y="69429"/>
                </a:lnTo>
                <a:lnTo>
                  <a:pt x="1053209" y="32093"/>
                </a:lnTo>
                <a:lnTo>
                  <a:pt x="1019819" y="7379"/>
                </a:lnTo>
                <a:lnTo>
                  <a:pt x="999363" y="0"/>
                </a:lnTo>
                <a:close/>
              </a:path>
              <a:path w="1089660" h="282575"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890"/>
                </a:lnTo>
                <a:lnTo>
                  <a:pt x="77531" y="263717"/>
                </a:lnTo>
                <a:lnTo>
                  <a:pt x="63642" y="253793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28772" y="1472196"/>
            <a:ext cx="375678" cy="4198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6515" y="1609356"/>
            <a:ext cx="377189" cy="2232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07308" y="1473708"/>
            <a:ext cx="441198" cy="41376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54196" y="1677923"/>
            <a:ext cx="191249" cy="1851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69435" y="1455419"/>
            <a:ext cx="444258" cy="5311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12335" y="1677923"/>
            <a:ext cx="191249" cy="1851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0059" y="1549895"/>
            <a:ext cx="366534" cy="31167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48555" y="1601736"/>
            <a:ext cx="285750" cy="32383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96384" y="1501139"/>
            <a:ext cx="470141" cy="3863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84420" y="1478267"/>
            <a:ext cx="450341" cy="40768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09032" y="1504175"/>
            <a:ext cx="1800606" cy="33453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26684" y="1522475"/>
            <a:ext cx="1749425" cy="282575"/>
          </a:xfrm>
          <a:custGeom>
            <a:avLst/>
            <a:gdLst/>
            <a:ahLst/>
            <a:cxnLst/>
            <a:rect l="l" t="t" r="r" b="b"/>
            <a:pathLst>
              <a:path w="1749425" h="282575">
                <a:moveTo>
                  <a:pt x="1659255" y="0"/>
                </a:moveTo>
                <a:lnTo>
                  <a:pt x="1655317" y="11429"/>
                </a:lnTo>
                <a:lnTo>
                  <a:pt x="1671625" y="18504"/>
                </a:lnTo>
                <a:lnTo>
                  <a:pt x="1685670" y="28305"/>
                </a:lnTo>
                <a:lnTo>
                  <a:pt x="1714194" y="73852"/>
                </a:lnTo>
                <a:lnTo>
                  <a:pt x="1722489" y="115623"/>
                </a:lnTo>
                <a:lnTo>
                  <a:pt x="1723516" y="139700"/>
                </a:lnTo>
                <a:lnTo>
                  <a:pt x="1722471" y="164633"/>
                </a:lnTo>
                <a:lnTo>
                  <a:pt x="1714140" y="207547"/>
                </a:lnTo>
                <a:lnTo>
                  <a:pt x="1685718" y="253793"/>
                </a:lnTo>
                <a:lnTo>
                  <a:pt x="1655698" y="270890"/>
                </a:lnTo>
                <a:lnTo>
                  <a:pt x="1659255" y="282321"/>
                </a:lnTo>
                <a:lnTo>
                  <a:pt x="1697751" y="264239"/>
                </a:lnTo>
                <a:lnTo>
                  <a:pt x="1726057" y="232918"/>
                </a:lnTo>
                <a:lnTo>
                  <a:pt x="1743487" y="191071"/>
                </a:lnTo>
                <a:lnTo>
                  <a:pt x="1749297" y="141224"/>
                </a:lnTo>
                <a:lnTo>
                  <a:pt x="1747845" y="115339"/>
                </a:lnTo>
                <a:lnTo>
                  <a:pt x="1736224" y="69429"/>
                </a:lnTo>
                <a:lnTo>
                  <a:pt x="1713101" y="32093"/>
                </a:lnTo>
                <a:lnTo>
                  <a:pt x="1679711" y="7379"/>
                </a:lnTo>
                <a:lnTo>
                  <a:pt x="1659255" y="0"/>
                </a:lnTo>
                <a:close/>
              </a:path>
              <a:path w="1749425" h="282575">
                <a:moveTo>
                  <a:pt x="90042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1"/>
                </a:lnTo>
                <a:lnTo>
                  <a:pt x="93599" y="270890"/>
                </a:lnTo>
                <a:lnTo>
                  <a:pt x="77529" y="263717"/>
                </a:lnTo>
                <a:lnTo>
                  <a:pt x="63626" y="253793"/>
                </a:lnTo>
                <a:lnTo>
                  <a:pt x="35157" y="207547"/>
                </a:lnTo>
                <a:lnTo>
                  <a:pt x="26826" y="164633"/>
                </a:lnTo>
                <a:lnTo>
                  <a:pt x="25780" y="139700"/>
                </a:lnTo>
                <a:lnTo>
                  <a:pt x="26826" y="115623"/>
                </a:lnTo>
                <a:lnTo>
                  <a:pt x="35157" y="73852"/>
                </a:lnTo>
                <a:lnTo>
                  <a:pt x="63738" y="28305"/>
                </a:lnTo>
                <a:lnTo>
                  <a:pt x="94106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02935" y="1472196"/>
            <a:ext cx="375678" cy="4198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39155" y="1609356"/>
            <a:ext cx="377189" cy="2232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79947" y="1473708"/>
            <a:ext cx="427481" cy="41376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13120" y="1677923"/>
            <a:ext cx="191249" cy="1851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28359" y="1455419"/>
            <a:ext cx="444258" cy="5311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01155" y="1609356"/>
            <a:ext cx="377190" cy="2232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73952" y="1552943"/>
            <a:ext cx="422909" cy="30709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82740" y="1601736"/>
            <a:ext cx="285750" cy="32383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662938" y="1432686"/>
            <a:ext cx="5233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663950" algn="l"/>
              </a:tabLst>
            </a:pPr>
            <a:r>
              <a:rPr sz="3600" baseline="-37037" dirty="0">
                <a:latin typeface="Cambria Math"/>
                <a:cs typeface="Cambria Math"/>
              </a:rPr>
              <a:t>= </a:t>
            </a:r>
            <a:r>
              <a:rPr sz="3600" spc="-225" baseline="-37037" dirty="0">
                <a:latin typeface="Cambria Math"/>
                <a:cs typeface="Cambria Math"/>
              </a:rPr>
              <a:t>ቊ</a:t>
            </a:r>
            <a:r>
              <a:rPr sz="2400" spc="-150" dirty="0">
                <a:latin typeface="Cambria Math"/>
                <a:cs typeface="Cambria Math"/>
              </a:rPr>
              <a:t>𝒎𝒂𝒙   </a:t>
            </a:r>
            <a:r>
              <a:rPr sz="2400" dirty="0">
                <a:latin typeface="Cambria Math"/>
                <a:cs typeface="Cambria Math"/>
              </a:rPr>
              <a:t>𝑭  𝒊 − 𝟏, 𝒋  , </a:t>
            </a:r>
            <a:r>
              <a:rPr sz="2400" spc="15" dirty="0">
                <a:latin typeface="Cambria Math"/>
                <a:cs typeface="Cambria Math"/>
              </a:rPr>
              <a:t>𝑣</a:t>
            </a:r>
            <a:r>
              <a:rPr sz="2625" spc="22" baseline="-15873" dirty="0">
                <a:latin typeface="Cambria Math"/>
                <a:cs typeface="Cambria Math"/>
              </a:rPr>
              <a:t>𝑖</a:t>
            </a:r>
            <a:r>
              <a:rPr sz="2625" spc="-247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𝑭	𝒊 − 1, 𝒋 −</a:t>
            </a:r>
            <a:r>
              <a:rPr sz="2400" spc="-229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𝑤</a:t>
            </a:r>
            <a:r>
              <a:rPr sz="2625" spc="-22" baseline="-15873" dirty="0">
                <a:latin typeface="Cambria Math"/>
                <a:cs typeface="Cambria Math"/>
              </a:rPr>
              <a:t>𝑖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065264" y="1677923"/>
            <a:ext cx="191249" cy="1851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83552" y="1463052"/>
            <a:ext cx="428993" cy="52043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50252" y="1609356"/>
            <a:ext cx="377190" cy="2232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21523" y="1552943"/>
            <a:ext cx="422909" cy="30709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30311" y="1601736"/>
            <a:ext cx="285750" cy="32383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87283" y="1487424"/>
            <a:ext cx="489978" cy="41833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01228" y="1473708"/>
            <a:ext cx="430542" cy="41833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66544" y="1869935"/>
            <a:ext cx="441198" cy="4076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92679" y="1895843"/>
            <a:ext cx="1114806" cy="33453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10332" y="1914144"/>
            <a:ext cx="1063625" cy="282575"/>
          </a:xfrm>
          <a:custGeom>
            <a:avLst/>
            <a:gdLst/>
            <a:ahLst/>
            <a:cxnLst/>
            <a:rect l="l" t="t" r="r" b="b"/>
            <a:pathLst>
              <a:path w="1063625" h="282575">
                <a:moveTo>
                  <a:pt x="973455" y="0"/>
                </a:moveTo>
                <a:lnTo>
                  <a:pt x="969518" y="11429"/>
                </a:lnTo>
                <a:lnTo>
                  <a:pt x="985825" y="18504"/>
                </a:lnTo>
                <a:lnTo>
                  <a:pt x="999870" y="28305"/>
                </a:lnTo>
                <a:lnTo>
                  <a:pt x="1028394" y="73852"/>
                </a:lnTo>
                <a:lnTo>
                  <a:pt x="1036689" y="115623"/>
                </a:lnTo>
                <a:lnTo>
                  <a:pt x="1037717" y="139700"/>
                </a:lnTo>
                <a:lnTo>
                  <a:pt x="1036671" y="164633"/>
                </a:lnTo>
                <a:lnTo>
                  <a:pt x="1028340" y="207547"/>
                </a:lnTo>
                <a:lnTo>
                  <a:pt x="999918" y="253777"/>
                </a:lnTo>
                <a:lnTo>
                  <a:pt x="969899" y="270763"/>
                </a:lnTo>
                <a:lnTo>
                  <a:pt x="973455" y="282320"/>
                </a:lnTo>
                <a:lnTo>
                  <a:pt x="1011951" y="264239"/>
                </a:lnTo>
                <a:lnTo>
                  <a:pt x="1040257" y="232917"/>
                </a:lnTo>
                <a:lnTo>
                  <a:pt x="1057687" y="191071"/>
                </a:lnTo>
                <a:lnTo>
                  <a:pt x="1063497" y="141223"/>
                </a:lnTo>
                <a:lnTo>
                  <a:pt x="1062045" y="115339"/>
                </a:lnTo>
                <a:lnTo>
                  <a:pt x="1050424" y="69429"/>
                </a:lnTo>
                <a:lnTo>
                  <a:pt x="1027301" y="32093"/>
                </a:lnTo>
                <a:lnTo>
                  <a:pt x="993911" y="7379"/>
                </a:lnTo>
                <a:lnTo>
                  <a:pt x="973455" y="0"/>
                </a:lnTo>
                <a:close/>
              </a:path>
              <a:path w="1063625" h="282575"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3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0"/>
                </a:lnTo>
                <a:lnTo>
                  <a:pt x="93599" y="270763"/>
                </a:lnTo>
                <a:lnTo>
                  <a:pt x="77529" y="263663"/>
                </a:lnTo>
                <a:lnTo>
                  <a:pt x="63627" y="253777"/>
                </a:lnTo>
                <a:lnTo>
                  <a:pt x="35157" y="207547"/>
                </a:lnTo>
                <a:lnTo>
                  <a:pt x="26826" y="164633"/>
                </a:lnTo>
                <a:lnTo>
                  <a:pt x="25781" y="139700"/>
                </a:lnTo>
                <a:lnTo>
                  <a:pt x="26826" y="115623"/>
                </a:lnTo>
                <a:lnTo>
                  <a:pt x="35157" y="73852"/>
                </a:lnTo>
                <a:lnTo>
                  <a:pt x="63738" y="28305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89632" y="1871472"/>
            <a:ext cx="352818" cy="40919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16707" y="2001024"/>
            <a:ext cx="377189" cy="2232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57500" y="1865376"/>
            <a:ext cx="427481" cy="41376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90672" y="2069592"/>
            <a:ext cx="191249" cy="1851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08960" y="1854720"/>
            <a:ext cx="428993" cy="52043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172970" y="1824354"/>
            <a:ext cx="1210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7185" algn="l"/>
              </a:tabLst>
            </a:pPr>
            <a:r>
              <a:rPr sz="2400" dirty="0">
                <a:latin typeface="Cambria Math"/>
                <a:cs typeface="Cambria Math"/>
              </a:rPr>
              <a:t>𝐹	𝑖 − 1,</a:t>
            </a:r>
            <a:r>
              <a:rPr sz="2400" spc="-16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𝑗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046976" y="2069592"/>
            <a:ext cx="189738" cy="18516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62216" y="1854720"/>
            <a:ext cx="428993" cy="52043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328916" y="2001024"/>
            <a:ext cx="377190" cy="2232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601711" y="1944611"/>
            <a:ext cx="422909" cy="30709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810500" y="1993404"/>
            <a:ext cx="285750" cy="32383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978140" y="1895855"/>
            <a:ext cx="467118" cy="37718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79892" y="1865376"/>
            <a:ext cx="430542" cy="41833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7066533" y="1406779"/>
            <a:ext cx="1565275" cy="80899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300"/>
              </a:spcBef>
            </a:pPr>
            <a:r>
              <a:rPr sz="2400" dirty="0">
                <a:latin typeface="Cambria Math"/>
                <a:cs typeface="Cambria Math"/>
              </a:rPr>
              <a:t>, 𝑗 − </a:t>
            </a:r>
            <a:r>
              <a:rPr sz="2400" spc="-15" dirty="0">
                <a:latin typeface="Cambria Math"/>
                <a:cs typeface="Cambria Math"/>
              </a:rPr>
              <a:t>𝑤</a:t>
            </a:r>
            <a:r>
              <a:rPr sz="2625" spc="-22" baseline="-15873" dirty="0">
                <a:latin typeface="Cambria Math"/>
                <a:cs typeface="Cambria Math"/>
              </a:rPr>
              <a:t>𝑖  </a:t>
            </a:r>
            <a:r>
              <a:rPr sz="2400" dirty="0">
                <a:latin typeface="Cambria Math"/>
                <a:cs typeface="Cambria Math"/>
              </a:rPr>
              <a:t>≥</a:t>
            </a:r>
            <a:r>
              <a:rPr sz="2400" spc="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2400" dirty="0">
                <a:latin typeface="Cambria Math"/>
                <a:cs typeface="Cambria Math"/>
              </a:rPr>
              <a:t>, 𝑗 − </a:t>
            </a:r>
            <a:r>
              <a:rPr sz="2400" spc="-15" dirty="0">
                <a:latin typeface="Cambria Math"/>
                <a:cs typeface="Cambria Math"/>
              </a:rPr>
              <a:t>𝑤</a:t>
            </a:r>
            <a:r>
              <a:rPr sz="2625" spc="-22" baseline="-15873" dirty="0">
                <a:latin typeface="Cambria Math"/>
                <a:cs typeface="Cambria Math"/>
              </a:rPr>
              <a:t>𝑖  </a:t>
            </a:r>
            <a:r>
              <a:rPr sz="2400" dirty="0">
                <a:latin typeface="Cambria Math"/>
                <a:cs typeface="Cambria Math"/>
              </a:rPr>
              <a:t>&lt;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97840" y="2284298"/>
            <a:ext cx="3075940" cy="166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215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5454"/>
              <a:buFont typeface="Wingdings 2"/>
              <a:buChar char=""/>
              <a:tabLst>
                <a:tab pos="323850" algn="l"/>
              </a:tabLst>
            </a:pPr>
            <a:r>
              <a:rPr sz="2200" spc="-5" dirty="0">
                <a:latin typeface="微软雅黑"/>
                <a:cs typeface="微软雅黑"/>
              </a:rPr>
              <a:t>例：承</a:t>
            </a:r>
            <a:r>
              <a:rPr sz="2200" spc="-15" dirty="0">
                <a:latin typeface="微软雅黑"/>
                <a:cs typeface="微软雅黑"/>
              </a:rPr>
              <a:t>重</a:t>
            </a:r>
            <a:r>
              <a:rPr sz="2200" spc="-5" dirty="0">
                <a:latin typeface="Arial"/>
                <a:cs typeface="Arial"/>
              </a:rPr>
              <a:t>W=5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"/>
            </a:pPr>
            <a:endParaRPr sz="3650">
              <a:latin typeface="Arial"/>
              <a:cs typeface="Arial"/>
            </a:endParaRPr>
          </a:p>
          <a:p>
            <a:pPr marL="323215" indent="-273050">
              <a:lnSpc>
                <a:spcPct val="100000"/>
              </a:lnSpc>
              <a:buClr>
                <a:srgbClr val="0AD0D9"/>
              </a:buClr>
              <a:buSzPct val="93181"/>
              <a:buFont typeface="Wingdings 2"/>
              <a:buChar char=""/>
              <a:tabLst>
                <a:tab pos="323850" algn="l"/>
              </a:tabLst>
            </a:pPr>
            <a:r>
              <a:rPr sz="2200" dirty="0">
                <a:latin typeface="Arial"/>
                <a:cs typeface="Arial"/>
              </a:rPr>
              <a:t>4</a:t>
            </a:r>
            <a:r>
              <a:rPr sz="2200" spc="-5" dirty="0">
                <a:latin typeface="微软雅黑"/>
                <a:cs typeface="微软雅黑"/>
              </a:rPr>
              <a:t>、</a:t>
            </a:r>
            <a:r>
              <a:rPr sz="2200" spc="-5" dirty="0">
                <a:latin typeface="Arial"/>
                <a:cs typeface="Arial"/>
              </a:rPr>
              <a:t>w</a:t>
            </a:r>
            <a:r>
              <a:rPr sz="2175" spc="-7" baseline="-21072" dirty="0">
                <a:latin typeface="Arial"/>
                <a:cs typeface="Arial"/>
              </a:rPr>
              <a:t>3</a:t>
            </a:r>
            <a:r>
              <a:rPr sz="2200" spc="-5" dirty="0">
                <a:latin typeface="Arial"/>
                <a:cs typeface="Arial"/>
              </a:rPr>
              <a:t>=3,v</a:t>
            </a:r>
            <a:r>
              <a:rPr sz="2175" spc="-7" baseline="-21072" dirty="0">
                <a:latin typeface="Arial"/>
                <a:cs typeface="Arial"/>
              </a:rPr>
              <a:t>3</a:t>
            </a:r>
            <a:r>
              <a:rPr sz="2200" spc="-5" dirty="0">
                <a:latin typeface="Arial"/>
                <a:cs typeface="Arial"/>
              </a:rPr>
              <a:t>=20</a:t>
            </a:r>
            <a:endParaRPr sz="2200">
              <a:latin typeface="Arial"/>
              <a:cs typeface="Arial"/>
            </a:endParaRPr>
          </a:p>
          <a:p>
            <a:pPr marL="205740">
              <a:lnSpc>
                <a:spcPct val="100000"/>
              </a:lnSpc>
              <a:spcBef>
                <a:spcPts val="795"/>
              </a:spcBef>
            </a:pPr>
            <a:r>
              <a:rPr sz="2200" spc="-5" dirty="0">
                <a:latin typeface="Arial"/>
                <a:cs typeface="Arial"/>
              </a:rPr>
              <a:t>max(F(2,j),F(2,j-3)+20)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3629533" y="2198497"/>
          <a:ext cx="3528059" cy="1878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1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物品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重量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价值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4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4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4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1517650" y="4286758"/>
          <a:ext cx="6094094" cy="24658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09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i,w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97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97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9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7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32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97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7" name="object 67"/>
          <p:cNvSpPr/>
          <p:nvPr/>
        </p:nvSpPr>
        <p:spPr>
          <a:xfrm>
            <a:off x="2915411" y="5808179"/>
            <a:ext cx="2520950" cy="291465"/>
          </a:xfrm>
          <a:custGeom>
            <a:avLst/>
            <a:gdLst/>
            <a:ahLst/>
            <a:cxnLst/>
            <a:rect l="l" t="t" r="r" b="b"/>
            <a:pathLst>
              <a:path w="2520950" h="291464">
                <a:moveTo>
                  <a:pt x="76453" y="31596"/>
                </a:moveTo>
                <a:lnTo>
                  <a:pt x="75183" y="44232"/>
                </a:lnTo>
                <a:lnTo>
                  <a:pt x="2519679" y="290918"/>
                </a:lnTo>
                <a:lnTo>
                  <a:pt x="2520950" y="278282"/>
                </a:lnTo>
                <a:lnTo>
                  <a:pt x="76453" y="31596"/>
                </a:lnTo>
                <a:close/>
              </a:path>
              <a:path w="2520950" h="291464">
                <a:moveTo>
                  <a:pt x="79629" y="0"/>
                </a:moveTo>
                <a:lnTo>
                  <a:pt x="0" y="30264"/>
                </a:lnTo>
                <a:lnTo>
                  <a:pt x="72008" y="75819"/>
                </a:lnTo>
                <a:lnTo>
                  <a:pt x="75183" y="44232"/>
                </a:lnTo>
                <a:lnTo>
                  <a:pt x="62483" y="42951"/>
                </a:lnTo>
                <a:lnTo>
                  <a:pt x="63754" y="30314"/>
                </a:lnTo>
                <a:lnTo>
                  <a:pt x="76582" y="30314"/>
                </a:lnTo>
                <a:lnTo>
                  <a:pt x="79629" y="0"/>
                </a:lnTo>
                <a:close/>
              </a:path>
              <a:path w="2520950" h="291464">
                <a:moveTo>
                  <a:pt x="63754" y="30314"/>
                </a:moveTo>
                <a:lnTo>
                  <a:pt x="62483" y="42951"/>
                </a:lnTo>
                <a:lnTo>
                  <a:pt x="75183" y="44232"/>
                </a:lnTo>
                <a:lnTo>
                  <a:pt x="76453" y="31596"/>
                </a:lnTo>
                <a:lnTo>
                  <a:pt x="63754" y="30314"/>
                </a:lnTo>
                <a:close/>
              </a:path>
              <a:path w="2520950" h="291464">
                <a:moveTo>
                  <a:pt x="76582" y="30314"/>
                </a:moveTo>
                <a:lnTo>
                  <a:pt x="63754" y="30314"/>
                </a:lnTo>
                <a:lnTo>
                  <a:pt x="76453" y="31596"/>
                </a:lnTo>
                <a:lnTo>
                  <a:pt x="76582" y="3031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995928" y="5808675"/>
            <a:ext cx="2377440" cy="290830"/>
          </a:xfrm>
          <a:custGeom>
            <a:avLst/>
            <a:gdLst/>
            <a:ahLst/>
            <a:cxnLst/>
            <a:rect l="l" t="t" r="r" b="b"/>
            <a:pathLst>
              <a:path w="2377440" h="290829">
                <a:moveTo>
                  <a:pt x="76495" y="31576"/>
                </a:moveTo>
                <a:lnTo>
                  <a:pt x="75141" y="44191"/>
                </a:lnTo>
                <a:lnTo>
                  <a:pt x="2375535" y="290423"/>
                </a:lnTo>
                <a:lnTo>
                  <a:pt x="2376932" y="277787"/>
                </a:lnTo>
                <a:lnTo>
                  <a:pt x="76495" y="31576"/>
                </a:lnTo>
                <a:close/>
              </a:path>
              <a:path w="2377440" h="290829">
                <a:moveTo>
                  <a:pt x="79883" y="0"/>
                </a:moveTo>
                <a:lnTo>
                  <a:pt x="0" y="29768"/>
                </a:lnTo>
                <a:lnTo>
                  <a:pt x="71755" y="75755"/>
                </a:lnTo>
                <a:lnTo>
                  <a:pt x="75141" y="44191"/>
                </a:lnTo>
                <a:lnTo>
                  <a:pt x="62484" y="42837"/>
                </a:lnTo>
                <a:lnTo>
                  <a:pt x="63754" y="30213"/>
                </a:lnTo>
                <a:lnTo>
                  <a:pt x="76641" y="30213"/>
                </a:lnTo>
                <a:lnTo>
                  <a:pt x="79883" y="0"/>
                </a:lnTo>
                <a:close/>
              </a:path>
              <a:path w="2377440" h="290829">
                <a:moveTo>
                  <a:pt x="63754" y="30213"/>
                </a:moveTo>
                <a:lnTo>
                  <a:pt x="62484" y="42837"/>
                </a:lnTo>
                <a:lnTo>
                  <a:pt x="75141" y="44191"/>
                </a:lnTo>
                <a:lnTo>
                  <a:pt x="76495" y="31576"/>
                </a:lnTo>
                <a:lnTo>
                  <a:pt x="63754" y="30213"/>
                </a:lnTo>
                <a:close/>
              </a:path>
              <a:path w="2377440" h="290829">
                <a:moveTo>
                  <a:pt x="76641" y="30213"/>
                </a:moveTo>
                <a:lnTo>
                  <a:pt x="63754" y="30213"/>
                </a:lnTo>
                <a:lnTo>
                  <a:pt x="76495" y="31576"/>
                </a:lnTo>
                <a:lnTo>
                  <a:pt x="76641" y="3021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788408" y="5808662"/>
            <a:ext cx="2377440" cy="290830"/>
          </a:xfrm>
          <a:custGeom>
            <a:avLst/>
            <a:gdLst/>
            <a:ahLst/>
            <a:cxnLst/>
            <a:rect l="l" t="t" r="r" b="b"/>
            <a:pathLst>
              <a:path w="2377440" h="290829">
                <a:moveTo>
                  <a:pt x="76494" y="31589"/>
                </a:moveTo>
                <a:lnTo>
                  <a:pt x="75140" y="44204"/>
                </a:lnTo>
                <a:lnTo>
                  <a:pt x="2375535" y="290436"/>
                </a:lnTo>
                <a:lnTo>
                  <a:pt x="2376932" y="277799"/>
                </a:lnTo>
                <a:lnTo>
                  <a:pt x="76494" y="31589"/>
                </a:lnTo>
                <a:close/>
              </a:path>
              <a:path w="2377440" h="290829">
                <a:moveTo>
                  <a:pt x="79882" y="0"/>
                </a:moveTo>
                <a:lnTo>
                  <a:pt x="0" y="29781"/>
                </a:lnTo>
                <a:lnTo>
                  <a:pt x="71754" y="75768"/>
                </a:lnTo>
                <a:lnTo>
                  <a:pt x="75140" y="44204"/>
                </a:lnTo>
                <a:lnTo>
                  <a:pt x="62483" y="42849"/>
                </a:lnTo>
                <a:lnTo>
                  <a:pt x="63753" y="30225"/>
                </a:lnTo>
                <a:lnTo>
                  <a:pt x="76640" y="30225"/>
                </a:lnTo>
                <a:lnTo>
                  <a:pt x="79882" y="0"/>
                </a:lnTo>
                <a:close/>
              </a:path>
              <a:path w="2377440" h="290829">
                <a:moveTo>
                  <a:pt x="63753" y="30225"/>
                </a:moveTo>
                <a:lnTo>
                  <a:pt x="62483" y="42849"/>
                </a:lnTo>
                <a:lnTo>
                  <a:pt x="75140" y="44204"/>
                </a:lnTo>
                <a:lnTo>
                  <a:pt x="76494" y="31589"/>
                </a:lnTo>
                <a:lnTo>
                  <a:pt x="63753" y="30225"/>
                </a:lnTo>
                <a:close/>
              </a:path>
              <a:path w="2377440" h="290829">
                <a:moveTo>
                  <a:pt x="76640" y="30225"/>
                </a:moveTo>
                <a:lnTo>
                  <a:pt x="63753" y="30225"/>
                </a:lnTo>
                <a:lnTo>
                  <a:pt x="76494" y="31589"/>
                </a:lnTo>
                <a:lnTo>
                  <a:pt x="76640" y="30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377190"/>
            <a:ext cx="6357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8.</a:t>
            </a:r>
            <a:r>
              <a:rPr spc="-20" dirty="0">
                <a:latin typeface="Arial"/>
                <a:cs typeface="Arial"/>
              </a:rPr>
              <a:t>2</a:t>
            </a:r>
            <a:r>
              <a:rPr dirty="0"/>
              <a:t>背包问题和记忆功能</a:t>
            </a:r>
          </a:p>
        </p:txBody>
      </p:sp>
      <p:sp>
        <p:nvSpPr>
          <p:cNvPr id="3" name="object 3"/>
          <p:cNvSpPr/>
          <p:nvPr/>
        </p:nvSpPr>
        <p:spPr>
          <a:xfrm>
            <a:off x="377952" y="1612391"/>
            <a:ext cx="517410" cy="5859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2563" y="1679435"/>
            <a:ext cx="441198" cy="4076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700" y="1705343"/>
            <a:ext cx="595122" cy="334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6340" y="1723644"/>
            <a:ext cx="544195" cy="282575"/>
          </a:xfrm>
          <a:custGeom>
            <a:avLst/>
            <a:gdLst/>
            <a:ahLst/>
            <a:cxnLst/>
            <a:rect l="l" t="t" r="r" b="b"/>
            <a:pathLst>
              <a:path w="544194" h="282575">
                <a:moveTo>
                  <a:pt x="453783" y="0"/>
                </a:moveTo>
                <a:lnTo>
                  <a:pt x="449846" y="11429"/>
                </a:lnTo>
                <a:lnTo>
                  <a:pt x="466154" y="18504"/>
                </a:lnTo>
                <a:lnTo>
                  <a:pt x="480199" y="28305"/>
                </a:lnTo>
                <a:lnTo>
                  <a:pt x="508723" y="73852"/>
                </a:lnTo>
                <a:lnTo>
                  <a:pt x="517017" y="115623"/>
                </a:lnTo>
                <a:lnTo>
                  <a:pt x="518045" y="139700"/>
                </a:lnTo>
                <a:lnTo>
                  <a:pt x="516999" y="164633"/>
                </a:lnTo>
                <a:lnTo>
                  <a:pt x="508669" y="207547"/>
                </a:lnTo>
                <a:lnTo>
                  <a:pt x="480247" y="253777"/>
                </a:lnTo>
                <a:lnTo>
                  <a:pt x="450227" y="270763"/>
                </a:lnTo>
                <a:lnTo>
                  <a:pt x="453783" y="282320"/>
                </a:lnTo>
                <a:lnTo>
                  <a:pt x="492280" y="264239"/>
                </a:lnTo>
                <a:lnTo>
                  <a:pt x="520585" y="232917"/>
                </a:lnTo>
                <a:lnTo>
                  <a:pt x="538016" y="191071"/>
                </a:lnTo>
                <a:lnTo>
                  <a:pt x="543826" y="141223"/>
                </a:lnTo>
                <a:lnTo>
                  <a:pt x="542374" y="115339"/>
                </a:lnTo>
                <a:lnTo>
                  <a:pt x="530753" y="69429"/>
                </a:lnTo>
                <a:lnTo>
                  <a:pt x="507629" y="32093"/>
                </a:lnTo>
                <a:lnTo>
                  <a:pt x="474240" y="7379"/>
                </a:lnTo>
                <a:lnTo>
                  <a:pt x="453783" y="0"/>
                </a:lnTo>
                <a:close/>
              </a:path>
              <a:path w="544194" h="282575">
                <a:moveTo>
                  <a:pt x="90043" y="0"/>
                </a:moveTo>
                <a:lnTo>
                  <a:pt x="51628" y="18081"/>
                </a:lnTo>
                <a:lnTo>
                  <a:pt x="23291" y="49402"/>
                </a:lnTo>
                <a:lnTo>
                  <a:pt x="5826" y="91408"/>
                </a:lnTo>
                <a:lnTo>
                  <a:pt x="0" y="141223"/>
                </a:lnTo>
                <a:lnTo>
                  <a:pt x="1452" y="167159"/>
                </a:lnTo>
                <a:lnTo>
                  <a:pt x="13062" y="212982"/>
                </a:lnTo>
                <a:lnTo>
                  <a:pt x="36100" y="250227"/>
                </a:lnTo>
                <a:lnTo>
                  <a:pt x="69514" y="274941"/>
                </a:lnTo>
                <a:lnTo>
                  <a:pt x="90043" y="282320"/>
                </a:lnTo>
                <a:lnTo>
                  <a:pt x="93611" y="270763"/>
                </a:lnTo>
                <a:lnTo>
                  <a:pt x="77528" y="263663"/>
                </a:lnTo>
                <a:lnTo>
                  <a:pt x="63647" y="253777"/>
                </a:lnTo>
                <a:lnTo>
                  <a:pt x="35169" y="207547"/>
                </a:lnTo>
                <a:lnTo>
                  <a:pt x="26801" y="164633"/>
                </a:lnTo>
                <a:lnTo>
                  <a:pt x="25755" y="139700"/>
                </a:lnTo>
                <a:lnTo>
                  <a:pt x="26801" y="115623"/>
                </a:lnTo>
                <a:lnTo>
                  <a:pt x="35169" y="73852"/>
                </a:lnTo>
                <a:lnTo>
                  <a:pt x="63757" y="28305"/>
                </a:lnTo>
                <a:lnTo>
                  <a:pt x="94068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2603" y="1673364"/>
            <a:ext cx="375678" cy="4198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02436" y="1879092"/>
            <a:ext cx="191249" cy="1851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7675" y="1656588"/>
            <a:ext cx="444258" cy="5311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5940" y="1633854"/>
            <a:ext cx="967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  <a:tab pos="610235" algn="l"/>
              </a:tabLst>
            </a:pPr>
            <a:r>
              <a:rPr sz="2400" dirty="0">
                <a:latin typeface="Cambria Math"/>
                <a:cs typeface="Cambria Math"/>
              </a:rPr>
              <a:t>𝐹	</a:t>
            </a:r>
            <a:r>
              <a:rPr sz="2400" spc="-5" dirty="0">
                <a:latin typeface="Cambria Math"/>
                <a:cs typeface="Cambria Math"/>
              </a:rPr>
              <a:t>𝒊,</a:t>
            </a:r>
            <a:r>
              <a:rPr sz="2400" spc="-2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𝒋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18488" y="1772411"/>
            <a:ext cx="407682" cy="2766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627" y="0"/>
            <a:ext cx="3643122" cy="49827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71116" y="1542288"/>
            <a:ext cx="852678" cy="3223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08732" y="1504188"/>
            <a:ext cx="4331970" cy="33604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27401" y="1521841"/>
            <a:ext cx="4279265" cy="283845"/>
          </a:xfrm>
          <a:custGeom>
            <a:avLst/>
            <a:gdLst/>
            <a:ahLst/>
            <a:cxnLst/>
            <a:rect l="l" t="t" r="r" b="b"/>
            <a:pathLst>
              <a:path w="4279265" h="283844">
                <a:moveTo>
                  <a:pt x="4188205" y="0"/>
                </a:moveTo>
                <a:lnTo>
                  <a:pt x="4184269" y="0"/>
                </a:lnTo>
                <a:lnTo>
                  <a:pt x="4184269" y="11303"/>
                </a:lnTo>
                <a:lnTo>
                  <a:pt x="4186554" y="11303"/>
                </a:lnTo>
                <a:lnTo>
                  <a:pt x="4196744" y="12015"/>
                </a:lnTo>
                <a:lnTo>
                  <a:pt x="4229481" y="37480"/>
                </a:lnTo>
                <a:lnTo>
                  <a:pt x="4232529" y="59689"/>
                </a:lnTo>
                <a:lnTo>
                  <a:pt x="4232340" y="65218"/>
                </a:lnTo>
                <a:lnTo>
                  <a:pt x="4231782" y="71342"/>
                </a:lnTo>
                <a:lnTo>
                  <a:pt x="4230868" y="78085"/>
                </a:lnTo>
                <a:lnTo>
                  <a:pt x="4229608" y="85471"/>
                </a:lnTo>
                <a:lnTo>
                  <a:pt x="4227576" y="95631"/>
                </a:lnTo>
                <a:lnTo>
                  <a:pt x="4226559" y="102997"/>
                </a:lnTo>
                <a:lnTo>
                  <a:pt x="4226559" y="115697"/>
                </a:lnTo>
                <a:lnTo>
                  <a:pt x="4229100" y="122682"/>
                </a:lnTo>
                <a:lnTo>
                  <a:pt x="4234053" y="128016"/>
                </a:lnTo>
                <a:lnTo>
                  <a:pt x="4239006" y="133476"/>
                </a:lnTo>
                <a:lnTo>
                  <a:pt x="4244848" y="137413"/>
                </a:lnTo>
                <a:lnTo>
                  <a:pt x="4251706" y="140081"/>
                </a:lnTo>
                <a:lnTo>
                  <a:pt x="4251706" y="142748"/>
                </a:lnTo>
                <a:lnTo>
                  <a:pt x="4226559" y="167005"/>
                </a:lnTo>
                <a:lnTo>
                  <a:pt x="4226559" y="179832"/>
                </a:lnTo>
                <a:lnTo>
                  <a:pt x="4227576" y="187071"/>
                </a:lnTo>
                <a:lnTo>
                  <a:pt x="4229608" y="197358"/>
                </a:lnTo>
                <a:lnTo>
                  <a:pt x="4230868" y="204690"/>
                </a:lnTo>
                <a:lnTo>
                  <a:pt x="4231782" y="211439"/>
                </a:lnTo>
                <a:lnTo>
                  <a:pt x="4232340" y="217592"/>
                </a:lnTo>
                <a:lnTo>
                  <a:pt x="4232529" y="223138"/>
                </a:lnTo>
                <a:lnTo>
                  <a:pt x="4231766" y="235592"/>
                </a:lnTo>
                <a:lnTo>
                  <a:pt x="4205779" y="269700"/>
                </a:lnTo>
                <a:lnTo>
                  <a:pt x="4186554" y="272542"/>
                </a:lnTo>
                <a:lnTo>
                  <a:pt x="4184269" y="272542"/>
                </a:lnTo>
                <a:lnTo>
                  <a:pt x="4184269" y="283845"/>
                </a:lnTo>
                <a:lnTo>
                  <a:pt x="4188205" y="283845"/>
                </a:lnTo>
                <a:lnTo>
                  <a:pt x="4204561" y="282630"/>
                </a:lnTo>
                <a:lnTo>
                  <a:pt x="4240530" y="267843"/>
                </a:lnTo>
                <a:lnTo>
                  <a:pt x="4257802" y="220472"/>
                </a:lnTo>
                <a:lnTo>
                  <a:pt x="4257587" y="214066"/>
                </a:lnTo>
                <a:lnTo>
                  <a:pt x="4256944" y="207232"/>
                </a:lnTo>
                <a:lnTo>
                  <a:pt x="4255873" y="199969"/>
                </a:lnTo>
                <a:lnTo>
                  <a:pt x="4254373" y="192278"/>
                </a:lnTo>
                <a:lnTo>
                  <a:pt x="4251959" y="181737"/>
                </a:lnTo>
                <a:lnTo>
                  <a:pt x="4250817" y="174751"/>
                </a:lnTo>
                <a:lnTo>
                  <a:pt x="4250817" y="164337"/>
                </a:lnTo>
                <a:lnTo>
                  <a:pt x="4253230" y="158750"/>
                </a:lnTo>
                <a:lnTo>
                  <a:pt x="4262628" y="150113"/>
                </a:lnTo>
                <a:lnTo>
                  <a:pt x="4269740" y="147828"/>
                </a:lnTo>
                <a:lnTo>
                  <a:pt x="4279265" y="147447"/>
                </a:lnTo>
                <a:lnTo>
                  <a:pt x="4279265" y="135255"/>
                </a:lnTo>
                <a:lnTo>
                  <a:pt x="4269740" y="135000"/>
                </a:lnTo>
                <a:lnTo>
                  <a:pt x="4262628" y="132714"/>
                </a:lnTo>
                <a:lnTo>
                  <a:pt x="4253230" y="124079"/>
                </a:lnTo>
                <a:lnTo>
                  <a:pt x="4250817" y="118491"/>
                </a:lnTo>
                <a:lnTo>
                  <a:pt x="4250817" y="108076"/>
                </a:lnTo>
                <a:lnTo>
                  <a:pt x="4251959" y="100964"/>
                </a:lnTo>
                <a:lnTo>
                  <a:pt x="4254373" y="90550"/>
                </a:lnTo>
                <a:lnTo>
                  <a:pt x="4255873" y="82859"/>
                </a:lnTo>
                <a:lnTo>
                  <a:pt x="4256944" y="75596"/>
                </a:lnTo>
                <a:lnTo>
                  <a:pt x="4257587" y="68762"/>
                </a:lnTo>
                <a:lnTo>
                  <a:pt x="4257802" y="62357"/>
                </a:lnTo>
                <a:lnTo>
                  <a:pt x="4256728" y="47880"/>
                </a:lnTo>
                <a:lnTo>
                  <a:pt x="4230747" y="9215"/>
                </a:lnTo>
                <a:lnTo>
                  <a:pt x="4204561" y="1214"/>
                </a:lnTo>
                <a:lnTo>
                  <a:pt x="4188205" y="0"/>
                </a:lnTo>
                <a:close/>
              </a:path>
              <a:path w="4279265" h="283844">
                <a:moveTo>
                  <a:pt x="94996" y="0"/>
                </a:moveTo>
                <a:lnTo>
                  <a:pt x="91186" y="0"/>
                </a:lnTo>
                <a:lnTo>
                  <a:pt x="74777" y="1214"/>
                </a:lnTo>
                <a:lnTo>
                  <a:pt x="38862" y="16001"/>
                </a:lnTo>
                <a:lnTo>
                  <a:pt x="21664" y="59562"/>
                </a:lnTo>
                <a:lnTo>
                  <a:pt x="21557" y="65035"/>
                </a:lnTo>
                <a:lnTo>
                  <a:pt x="21679" y="68633"/>
                </a:lnTo>
                <a:lnTo>
                  <a:pt x="22336" y="75453"/>
                </a:lnTo>
                <a:lnTo>
                  <a:pt x="23445" y="82678"/>
                </a:lnTo>
                <a:lnTo>
                  <a:pt x="25018" y="90297"/>
                </a:lnTo>
                <a:lnTo>
                  <a:pt x="27305" y="100837"/>
                </a:lnTo>
                <a:lnTo>
                  <a:pt x="28448" y="107950"/>
                </a:lnTo>
                <a:lnTo>
                  <a:pt x="28448" y="118363"/>
                </a:lnTo>
                <a:lnTo>
                  <a:pt x="26162" y="123951"/>
                </a:lnTo>
                <a:lnTo>
                  <a:pt x="21336" y="128270"/>
                </a:lnTo>
                <a:lnTo>
                  <a:pt x="16637" y="132587"/>
                </a:lnTo>
                <a:lnTo>
                  <a:pt x="9525" y="134874"/>
                </a:lnTo>
                <a:lnTo>
                  <a:pt x="0" y="135128"/>
                </a:lnTo>
                <a:lnTo>
                  <a:pt x="0" y="147320"/>
                </a:lnTo>
                <a:lnTo>
                  <a:pt x="9525" y="147700"/>
                </a:lnTo>
                <a:lnTo>
                  <a:pt x="16637" y="149987"/>
                </a:lnTo>
                <a:lnTo>
                  <a:pt x="21336" y="154305"/>
                </a:lnTo>
                <a:lnTo>
                  <a:pt x="26162" y="158623"/>
                </a:lnTo>
                <a:lnTo>
                  <a:pt x="28448" y="164211"/>
                </a:lnTo>
                <a:lnTo>
                  <a:pt x="28448" y="174625"/>
                </a:lnTo>
                <a:lnTo>
                  <a:pt x="27305" y="181610"/>
                </a:lnTo>
                <a:lnTo>
                  <a:pt x="25018" y="192150"/>
                </a:lnTo>
                <a:lnTo>
                  <a:pt x="23445" y="199840"/>
                </a:lnTo>
                <a:lnTo>
                  <a:pt x="22336" y="207089"/>
                </a:lnTo>
                <a:lnTo>
                  <a:pt x="21679" y="213885"/>
                </a:lnTo>
                <a:lnTo>
                  <a:pt x="21462" y="220218"/>
                </a:lnTo>
                <a:lnTo>
                  <a:pt x="22556" y="235267"/>
                </a:lnTo>
                <a:lnTo>
                  <a:pt x="48627" y="274629"/>
                </a:lnTo>
                <a:lnTo>
                  <a:pt x="91186" y="283845"/>
                </a:lnTo>
                <a:lnTo>
                  <a:pt x="94996" y="283845"/>
                </a:lnTo>
                <a:lnTo>
                  <a:pt x="94996" y="272542"/>
                </a:lnTo>
                <a:lnTo>
                  <a:pt x="92710" y="272542"/>
                </a:lnTo>
                <a:lnTo>
                  <a:pt x="82520" y="271829"/>
                </a:lnTo>
                <a:lnTo>
                  <a:pt x="49784" y="246062"/>
                </a:lnTo>
                <a:lnTo>
                  <a:pt x="46736" y="222885"/>
                </a:lnTo>
                <a:lnTo>
                  <a:pt x="46926" y="217412"/>
                </a:lnTo>
                <a:lnTo>
                  <a:pt x="47498" y="211296"/>
                </a:lnTo>
                <a:lnTo>
                  <a:pt x="48450" y="204561"/>
                </a:lnTo>
                <a:lnTo>
                  <a:pt x="49784" y="197231"/>
                </a:lnTo>
                <a:lnTo>
                  <a:pt x="51688" y="186944"/>
                </a:lnTo>
                <a:lnTo>
                  <a:pt x="52705" y="179705"/>
                </a:lnTo>
                <a:lnTo>
                  <a:pt x="52705" y="166878"/>
                </a:lnTo>
                <a:lnTo>
                  <a:pt x="50292" y="160020"/>
                </a:lnTo>
                <a:lnTo>
                  <a:pt x="40386" y="149098"/>
                </a:lnTo>
                <a:lnTo>
                  <a:pt x="34417" y="145161"/>
                </a:lnTo>
                <a:lnTo>
                  <a:pt x="27559" y="142621"/>
                </a:lnTo>
                <a:lnTo>
                  <a:pt x="27559" y="139954"/>
                </a:lnTo>
                <a:lnTo>
                  <a:pt x="34417" y="137287"/>
                </a:lnTo>
                <a:lnTo>
                  <a:pt x="40386" y="133350"/>
                </a:lnTo>
                <a:lnTo>
                  <a:pt x="45338" y="127888"/>
                </a:lnTo>
                <a:lnTo>
                  <a:pt x="50292" y="122555"/>
                </a:lnTo>
                <a:lnTo>
                  <a:pt x="52705" y="115570"/>
                </a:lnTo>
                <a:lnTo>
                  <a:pt x="52705" y="102743"/>
                </a:lnTo>
                <a:lnTo>
                  <a:pt x="51688" y="95504"/>
                </a:lnTo>
                <a:lnTo>
                  <a:pt x="49784" y="85217"/>
                </a:lnTo>
                <a:lnTo>
                  <a:pt x="48450" y="77886"/>
                </a:lnTo>
                <a:lnTo>
                  <a:pt x="47497" y="71151"/>
                </a:lnTo>
                <a:lnTo>
                  <a:pt x="46926" y="65035"/>
                </a:lnTo>
                <a:lnTo>
                  <a:pt x="46736" y="59562"/>
                </a:lnTo>
                <a:lnTo>
                  <a:pt x="47497" y="47609"/>
                </a:lnTo>
                <a:lnTo>
                  <a:pt x="73485" y="14144"/>
                </a:lnTo>
                <a:lnTo>
                  <a:pt x="92710" y="11303"/>
                </a:lnTo>
                <a:lnTo>
                  <a:pt x="94996" y="11303"/>
                </a:lnTo>
                <a:lnTo>
                  <a:pt x="94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1779" y="1478267"/>
            <a:ext cx="450342" cy="40768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34867" y="1504175"/>
            <a:ext cx="1140713" cy="3345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52520" y="1522475"/>
            <a:ext cx="1089660" cy="282575"/>
          </a:xfrm>
          <a:custGeom>
            <a:avLst/>
            <a:gdLst/>
            <a:ahLst/>
            <a:cxnLst/>
            <a:rect l="l" t="t" r="r" b="b"/>
            <a:pathLst>
              <a:path w="1089660" h="282575">
                <a:moveTo>
                  <a:pt x="999363" y="0"/>
                </a:moveTo>
                <a:lnTo>
                  <a:pt x="995426" y="11429"/>
                </a:lnTo>
                <a:lnTo>
                  <a:pt x="1011733" y="18504"/>
                </a:lnTo>
                <a:lnTo>
                  <a:pt x="1025779" y="28305"/>
                </a:lnTo>
                <a:lnTo>
                  <a:pt x="1054302" y="73852"/>
                </a:lnTo>
                <a:lnTo>
                  <a:pt x="1062597" y="115623"/>
                </a:lnTo>
                <a:lnTo>
                  <a:pt x="1063625" y="139700"/>
                </a:lnTo>
                <a:lnTo>
                  <a:pt x="1062579" y="164633"/>
                </a:lnTo>
                <a:lnTo>
                  <a:pt x="1054248" y="207547"/>
                </a:lnTo>
                <a:lnTo>
                  <a:pt x="1025826" y="253793"/>
                </a:lnTo>
                <a:lnTo>
                  <a:pt x="995807" y="270890"/>
                </a:lnTo>
                <a:lnTo>
                  <a:pt x="999363" y="282321"/>
                </a:lnTo>
                <a:lnTo>
                  <a:pt x="1037859" y="264239"/>
                </a:lnTo>
                <a:lnTo>
                  <a:pt x="1066165" y="232918"/>
                </a:lnTo>
                <a:lnTo>
                  <a:pt x="1083595" y="191071"/>
                </a:lnTo>
                <a:lnTo>
                  <a:pt x="1089406" y="141224"/>
                </a:lnTo>
                <a:lnTo>
                  <a:pt x="1087953" y="115339"/>
                </a:lnTo>
                <a:lnTo>
                  <a:pt x="1076332" y="69429"/>
                </a:lnTo>
                <a:lnTo>
                  <a:pt x="1053209" y="32093"/>
                </a:lnTo>
                <a:lnTo>
                  <a:pt x="1019819" y="7379"/>
                </a:lnTo>
                <a:lnTo>
                  <a:pt x="999363" y="0"/>
                </a:lnTo>
                <a:close/>
              </a:path>
              <a:path w="1089660" h="282575"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890"/>
                </a:lnTo>
                <a:lnTo>
                  <a:pt x="77531" y="263717"/>
                </a:lnTo>
                <a:lnTo>
                  <a:pt x="63642" y="253793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28772" y="1472196"/>
            <a:ext cx="375678" cy="4198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6515" y="1609356"/>
            <a:ext cx="377189" cy="2232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07308" y="1473708"/>
            <a:ext cx="441198" cy="41376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54196" y="1677923"/>
            <a:ext cx="191249" cy="1851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69435" y="1455419"/>
            <a:ext cx="444258" cy="5311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12335" y="1677923"/>
            <a:ext cx="191249" cy="1851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0059" y="1549895"/>
            <a:ext cx="366534" cy="31167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48555" y="1601736"/>
            <a:ext cx="285750" cy="32383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96384" y="1501139"/>
            <a:ext cx="470141" cy="3863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84420" y="1478267"/>
            <a:ext cx="450341" cy="40768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09032" y="1504175"/>
            <a:ext cx="1800606" cy="33453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26684" y="1522475"/>
            <a:ext cx="1749425" cy="282575"/>
          </a:xfrm>
          <a:custGeom>
            <a:avLst/>
            <a:gdLst/>
            <a:ahLst/>
            <a:cxnLst/>
            <a:rect l="l" t="t" r="r" b="b"/>
            <a:pathLst>
              <a:path w="1749425" h="282575">
                <a:moveTo>
                  <a:pt x="1659255" y="0"/>
                </a:moveTo>
                <a:lnTo>
                  <a:pt x="1655317" y="11429"/>
                </a:lnTo>
                <a:lnTo>
                  <a:pt x="1671625" y="18504"/>
                </a:lnTo>
                <a:lnTo>
                  <a:pt x="1685670" y="28305"/>
                </a:lnTo>
                <a:lnTo>
                  <a:pt x="1714194" y="73852"/>
                </a:lnTo>
                <a:lnTo>
                  <a:pt x="1722489" y="115623"/>
                </a:lnTo>
                <a:lnTo>
                  <a:pt x="1723516" y="139700"/>
                </a:lnTo>
                <a:lnTo>
                  <a:pt x="1722471" y="164633"/>
                </a:lnTo>
                <a:lnTo>
                  <a:pt x="1714140" y="207547"/>
                </a:lnTo>
                <a:lnTo>
                  <a:pt x="1685718" y="253793"/>
                </a:lnTo>
                <a:lnTo>
                  <a:pt x="1655698" y="270890"/>
                </a:lnTo>
                <a:lnTo>
                  <a:pt x="1659255" y="282321"/>
                </a:lnTo>
                <a:lnTo>
                  <a:pt x="1697751" y="264239"/>
                </a:lnTo>
                <a:lnTo>
                  <a:pt x="1726057" y="232918"/>
                </a:lnTo>
                <a:lnTo>
                  <a:pt x="1743487" y="191071"/>
                </a:lnTo>
                <a:lnTo>
                  <a:pt x="1749297" y="141224"/>
                </a:lnTo>
                <a:lnTo>
                  <a:pt x="1747845" y="115339"/>
                </a:lnTo>
                <a:lnTo>
                  <a:pt x="1736224" y="69429"/>
                </a:lnTo>
                <a:lnTo>
                  <a:pt x="1713101" y="32093"/>
                </a:lnTo>
                <a:lnTo>
                  <a:pt x="1679711" y="7379"/>
                </a:lnTo>
                <a:lnTo>
                  <a:pt x="1659255" y="0"/>
                </a:lnTo>
                <a:close/>
              </a:path>
              <a:path w="1749425" h="282575">
                <a:moveTo>
                  <a:pt x="90042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1"/>
                </a:lnTo>
                <a:lnTo>
                  <a:pt x="93599" y="270890"/>
                </a:lnTo>
                <a:lnTo>
                  <a:pt x="77529" y="263717"/>
                </a:lnTo>
                <a:lnTo>
                  <a:pt x="63626" y="253793"/>
                </a:lnTo>
                <a:lnTo>
                  <a:pt x="35157" y="207547"/>
                </a:lnTo>
                <a:lnTo>
                  <a:pt x="26826" y="164633"/>
                </a:lnTo>
                <a:lnTo>
                  <a:pt x="25780" y="139700"/>
                </a:lnTo>
                <a:lnTo>
                  <a:pt x="26826" y="115623"/>
                </a:lnTo>
                <a:lnTo>
                  <a:pt x="35157" y="73852"/>
                </a:lnTo>
                <a:lnTo>
                  <a:pt x="63738" y="28305"/>
                </a:lnTo>
                <a:lnTo>
                  <a:pt x="94106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02935" y="1472196"/>
            <a:ext cx="375678" cy="4198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39155" y="1609356"/>
            <a:ext cx="377189" cy="2232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79947" y="1473708"/>
            <a:ext cx="427481" cy="41376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13120" y="1677923"/>
            <a:ext cx="191249" cy="1851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28359" y="1455419"/>
            <a:ext cx="444258" cy="5311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01155" y="1609356"/>
            <a:ext cx="377190" cy="2232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73952" y="1552943"/>
            <a:ext cx="422909" cy="30709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82740" y="1601736"/>
            <a:ext cx="285750" cy="32383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662938" y="1432686"/>
            <a:ext cx="5233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663950" algn="l"/>
              </a:tabLst>
            </a:pPr>
            <a:r>
              <a:rPr sz="3600" baseline="-37037" dirty="0">
                <a:latin typeface="Cambria Math"/>
                <a:cs typeface="Cambria Math"/>
              </a:rPr>
              <a:t>= </a:t>
            </a:r>
            <a:r>
              <a:rPr sz="3600" spc="-225" baseline="-37037" dirty="0">
                <a:latin typeface="Cambria Math"/>
                <a:cs typeface="Cambria Math"/>
              </a:rPr>
              <a:t>ቊ</a:t>
            </a:r>
            <a:r>
              <a:rPr sz="2400" spc="-150" dirty="0">
                <a:latin typeface="Cambria Math"/>
                <a:cs typeface="Cambria Math"/>
              </a:rPr>
              <a:t>𝒎𝒂𝒙   </a:t>
            </a:r>
            <a:r>
              <a:rPr sz="2400" dirty="0">
                <a:latin typeface="Cambria Math"/>
                <a:cs typeface="Cambria Math"/>
              </a:rPr>
              <a:t>𝑭  𝒊 − 𝟏, 𝒋  , </a:t>
            </a:r>
            <a:r>
              <a:rPr sz="2400" spc="15" dirty="0">
                <a:latin typeface="Cambria Math"/>
                <a:cs typeface="Cambria Math"/>
              </a:rPr>
              <a:t>𝑣</a:t>
            </a:r>
            <a:r>
              <a:rPr sz="2625" spc="22" baseline="-15873" dirty="0">
                <a:latin typeface="Cambria Math"/>
                <a:cs typeface="Cambria Math"/>
              </a:rPr>
              <a:t>𝑖</a:t>
            </a:r>
            <a:r>
              <a:rPr sz="2625" spc="-247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𝑭	𝒊 − 1, 𝒋 −</a:t>
            </a:r>
            <a:r>
              <a:rPr sz="2400" spc="-229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𝑤</a:t>
            </a:r>
            <a:r>
              <a:rPr sz="2625" spc="-22" baseline="-15873" dirty="0">
                <a:latin typeface="Cambria Math"/>
                <a:cs typeface="Cambria Math"/>
              </a:rPr>
              <a:t>𝑖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065264" y="1677923"/>
            <a:ext cx="191249" cy="1851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83552" y="1463052"/>
            <a:ext cx="428993" cy="52043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50252" y="1609356"/>
            <a:ext cx="377190" cy="2232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21523" y="1552943"/>
            <a:ext cx="422909" cy="30709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30311" y="1601736"/>
            <a:ext cx="285750" cy="32383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87283" y="1487424"/>
            <a:ext cx="489978" cy="41833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01228" y="1473708"/>
            <a:ext cx="430542" cy="41833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66544" y="1869935"/>
            <a:ext cx="441198" cy="4076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92679" y="1895843"/>
            <a:ext cx="1114806" cy="33453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10332" y="1914144"/>
            <a:ext cx="1063625" cy="282575"/>
          </a:xfrm>
          <a:custGeom>
            <a:avLst/>
            <a:gdLst/>
            <a:ahLst/>
            <a:cxnLst/>
            <a:rect l="l" t="t" r="r" b="b"/>
            <a:pathLst>
              <a:path w="1063625" h="282575">
                <a:moveTo>
                  <a:pt x="973455" y="0"/>
                </a:moveTo>
                <a:lnTo>
                  <a:pt x="969518" y="11429"/>
                </a:lnTo>
                <a:lnTo>
                  <a:pt x="985825" y="18504"/>
                </a:lnTo>
                <a:lnTo>
                  <a:pt x="999870" y="28305"/>
                </a:lnTo>
                <a:lnTo>
                  <a:pt x="1028394" y="73852"/>
                </a:lnTo>
                <a:lnTo>
                  <a:pt x="1036689" y="115623"/>
                </a:lnTo>
                <a:lnTo>
                  <a:pt x="1037717" y="139700"/>
                </a:lnTo>
                <a:lnTo>
                  <a:pt x="1036671" y="164633"/>
                </a:lnTo>
                <a:lnTo>
                  <a:pt x="1028340" y="207547"/>
                </a:lnTo>
                <a:lnTo>
                  <a:pt x="999918" y="253777"/>
                </a:lnTo>
                <a:lnTo>
                  <a:pt x="969899" y="270763"/>
                </a:lnTo>
                <a:lnTo>
                  <a:pt x="973455" y="282320"/>
                </a:lnTo>
                <a:lnTo>
                  <a:pt x="1011951" y="264239"/>
                </a:lnTo>
                <a:lnTo>
                  <a:pt x="1040257" y="232917"/>
                </a:lnTo>
                <a:lnTo>
                  <a:pt x="1057687" y="191071"/>
                </a:lnTo>
                <a:lnTo>
                  <a:pt x="1063497" y="141223"/>
                </a:lnTo>
                <a:lnTo>
                  <a:pt x="1062045" y="115339"/>
                </a:lnTo>
                <a:lnTo>
                  <a:pt x="1050424" y="69429"/>
                </a:lnTo>
                <a:lnTo>
                  <a:pt x="1027301" y="32093"/>
                </a:lnTo>
                <a:lnTo>
                  <a:pt x="993911" y="7379"/>
                </a:lnTo>
                <a:lnTo>
                  <a:pt x="973455" y="0"/>
                </a:lnTo>
                <a:close/>
              </a:path>
              <a:path w="1063625" h="282575"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3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0"/>
                </a:lnTo>
                <a:lnTo>
                  <a:pt x="93599" y="270763"/>
                </a:lnTo>
                <a:lnTo>
                  <a:pt x="77529" y="263663"/>
                </a:lnTo>
                <a:lnTo>
                  <a:pt x="63627" y="253777"/>
                </a:lnTo>
                <a:lnTo>
                  <a:pt x="35157" y="207547"/>
                </a:lnTo>
                <a:lnTo>
                  <a:pt x="26826" y="164633"/>
                </a:lnTo>
                <a:lnTo>
                  <a:pt x="25781" y="139700"/>
                </a:lnTo>
                <a:lnTo>
                  <a:pt x="26826" y="115623"/>
                </a:lnTo>
                <a:lnTo>
                  <a:pt x="35157" y="73852"/>
                </a:lnTo>
                <a:lnTo>
                  <a:pt x="63738" y="28305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89632" y="1871472"/>
            <a:ext cx="352818" cy="40919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16707" y="2001024"/>
            <a:ext cx="377189" cy="2232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57500" y="1865376"/>
            <a:ext cx="427481" cy="41376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90672" y="2069592"/>
            <a:ext cx="191249" cy="1851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08960" y="1854720"/>
            <a:ext cx="428993" cy="52043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172970" y="1824354"/>
            <a:ext cx="1210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7185" algn="l"/>
              </a:tabLst>
            </a:pPr>
            <a:r>
              <a:rPr sz="2400" dirty="0">
                <a:latin typeface="Cambria Math"/>
                <a:cs typeface="Cambria Math"/>
              </a:rPr>
              <a:t>𝐹	𝑖 − 1,</a:t>
            </a:r>
            <a:r>
              <a:rPr sz="2400" spc="-16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𝑗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046976" y="2069592"/>
            <a:ext cx="189738" cy="18516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62216" y="1854720"/>
            <a:ext cx="428993" cy="52043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328916" y="2001024"/>
            <a:ext cx="377190" cy="2232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601711" y="1944611"/>
            <a:ext cx="422909" cy="30709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810500" y="1993404"/>
            <a:ext cx="285750" cy="32383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978140" y="1895855"/>
            <a:ext cx="467118" cy="37718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79892" y="1865376"/>
            <a:ext cx="430542" cy="41833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7066533" y="1406779"/>
            <a:ext cx="1565275" cy="80899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300"/>
              </a:spcBef>
            </a:pPr>
            <a:r>
              <a:rPr sz="2400" dirty="0">
                <a:latin typeface="Cambria Math"/>
                <a:cs typeface="Cambria Math"/>
              </a:rPr>
              <a:t>, 𝑗 − </a:t>
            </a:r>
            <a:r>
              <a:rPr sz="2400" spc="-15" dirty="0">
                <a:latin typeface="Cambria Math"/>
                <a:cs typeface="Cambria Math"/>
              </a:rPr>
              <a:t>𝑤</a:t>
            </a:r>
            <a:r>
              <a:rPr sz="2625" spc="-22" baseline="-15873" dirty="0">
                <a:latin typeface="Cambria Math"/>
                <a:cs typeface="Cambria Math"/>
              </a:rPr>
              <a:t>𝑖  </a:t>
            </a:r>
            <a:r>
              <a:rPr sz="2400" dirty="0">
                <a:latin typeface="Cambria Math"/>
                <a:cs typeface="Cambria Math"/>
              </a:rPr>
              <a:t>≥</a:t>
            </a:r>
            <a:r>
              <a:rPr sz="2400" spc="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2400" dirty="0">
                <a:latin typeface="Cambria Math"/>
                <a:cs typeface="Cambria Math"/>
              </a:rPr>
              <a:t>, 𝑗 − </a:t>
            </a:r>
            <a:r>
              <a:rPr sz="2400" spc="-15" dirty="0">
                <a:latin typeface="Cambria Math"/>
                <a:cs typeface="Cambria Math"/>
              </a:rPr>
              <a:t>𝑤</a:t>
            </a:r>
            <a:r>
              <a:rPr sz="2625" spc="-22" baseline="-15873" dirty="0">
                <a:latin typeface="Cambria Math"/>
                <a:cs typeface="Cambria Math"/>
              </a:rPr>
              <a:t>𝑖  </a:t>
            </a:r>
            <a:r>
              <a:rPr sz="2400" dirty="0">
                <a:latin typeface="Cambria Math"/>
                <a:cs typeface="Cambria Math"/>
              </a:rPr>
              <a:t>&lt;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97840" y="2284298"/>
            <a:ext cx="3075940" cy="166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215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5454"/>
              <a:buFont typeface="Wingdings 2"/>
              <a:buChar char=""/>
              <a:tabLst>
                <a:tab pos="323850" algn="l"/>
              </a:tabLst>
            </a:pPr>
            <a:r>
              <a:rPr sz="2200" spc="-5" dirty="0">
                <a:latin typeface="微软雅黑"/>
                <a:cs typeface="微软雅黑"/>
              </a:rPr>
              <a:t>例：承</a:t>
            </a:r>
            <a:r>
              <a:rPr sz="2200" spc="-15" dirty="0">
                <a:latin typeface="微软雅黑"/>
                <a:cs typeface="微软雅黑"/>
              </a:rPr>
              <a:t>重</a:t>
            </a:r>
            <a:r>
              <a:rPr sz="2200" spc="-5" dirty="0">
                <a:latin typeface="Arial"/>
                <a:cs typeface="Arial"/>
              </a:rPr>
              <a:t>W=5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"/>
            </a:pPr>
            <a:endParaRPr sz="3650">
              <a:latin typeface="Arial"/>
              <a:cs typeface="Arial"/>
            </a:endParaRPr>
          </a:p>
          <a:p>
            <a:pPr marL="323215" indent="-273050">
              <a:lnSpc>
                <a:spcPct val="100000"/>
              </a:lnSpc>
              <a:buClr>
                <a:srgbClr val="0AD0D9"/>
              </a:buClr>
              <a:buSzPct val="93181"/>
              <a:buFont typeface="Wingdings 2"/>
              <a:buChar char=""/>
              <a:tabLst>
                <a:tab pos="323850" algn="l"/>
              </a:tabLst>
            </a:pPr>
            <a:r>
              <a:rPr sz="2200" dirty="0">
                <a:latin typeface="Arial"/>
                <a:cs typeface="Arial"/>
              </a:rPr>
              <a:t>5</a:t>
            </a:r>
            <a:r>
              <a:rPr sz="2200" spc="-5" dirty="0">
                <a:latin typeface="微软雅黑"/>
                <a:cs typeface="微软雅黑"/>
              </a:rPr>
              <a:t>、</a:t>
            </a:r>
            <a:r>
              <a:rPr sz="2200" spc="-5" dirty="0">
                <a:latin typeface="Arial"/>
                <a:cs typeface="Arial"/>
              </a:rPr>
              <a:t>w</a:t>
            </a:r>
            <a:r>
              <a:rPr sz="2175" spc="-7" baseline="-21072" dirty="0">
                <a:latin typeface="Arial"/>
                <a:cs typeface="Arial"/>
              </a:rPr>
              <a:t>4</a:t>
            </a:r>
            <a:r>
              <a:rPr sz="2200" spc="-5" dirty="0">
                <a:latin typeface="Arial"/>
                <a:cs typeface="Arial"/>
              </a:rPr>
              <a:t>=2,v</a:t>
            </a:r>
            <a:r>
              <a:rPr sz="2175" spc="-7" baseline="-21072" dirty="0">
                <a:latin typeface="Arial"/>
                <a:cs typeface="Arial"/>
              </a:rPr>
              <a:t>4</a:t>
            </a:r>
            <a:r>
              <a:rPr sz="2200" spc="-5" dirty="0">
                <a:latin typeface="Arial"/>
                <a:cs typeface="Arial"/>
              </a:rPr>
              <a:t>=15</a:t>
            </a:r>
            <a:endParaRPr sz="2200">
              <a:latin typeface="Arial"/>
              <a:cs typeface="Arial"/>
            </a:endParaRPr>
          </a:p>
          <a:p>
            <a:pPr marL="205740">
              <a:lnSpc>
                <a:spcPct val="100000"/>
              </a:lnSpc>
              <a:spcBef>
                <a:spcPts val="795"/>
              </a:spcBef>
            </a:pPr>
            <a:r>
              <a:rPr sz="2200" spc="-5" dirty="0">
                <a:latin typeface="Arial"/>
                <a:cs typeface="Arial"/>
              </a:rPr>
              <a:t>max(F(3,j),F(3,j-2)+15)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3629533" y="2198497"/>
          <a:ext cx="3528059" cy="1878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1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物品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重量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价值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4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4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4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1517650" y="4286758"/>
          <a:ext cx="6094094" cy="24658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09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i,w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97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97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9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7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32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97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37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7" name="object 67"/>
          <p:cNvSpPr/>
          <p:nvPr/>
        </p:nvSpPr>
        <p:spPr>
          <a:xfrm>
            <a:off x="2843783" y="6212154"/>
            <a:ext cx="1801495" cy="320040"/>
          </a:xfrm>
          <a:custGeom>
            <a:avLst/>
            <a:gdLst/>
            <a:ahLst/>
            <a:cxnLst/>
            <a:rect l="l" t="t" r="r" b="b"/>
            <a:pathLst>
              <a:path w="1801495" h="320040">
                <a:moveTo>
                  <a:pt x="76254" y="31337"/>
                </a:moveTo>
                <a:lnTo>
                  <a:pt x="74241" y="43887"/>
                </a:lnTo>
                <a:lnTo>
                  <a:pt x="1799208" y="319874"/>
                </a:lnTo>
                <a:lnTo>
                  <a:pt x="1801241" y="307339"/>
                </a:lnTo>
                <a:lnTo>
                  <a:pt x="76254" y="31337"/>
                </a:lnTo>
                <a:close/>
              </a:path>
              <a:path w="1801495" h="320040">
                <a:moveTo>
                  <a:pt x="81280" y="0"/>
                </a:moveTo>
                <a:lnTo>
                  <a:pt x="0" y="25577"/>
                </a:lnTo>
                <a:lnTo>
                  <a:pt x="69215" y="75234"/>
                </a:lnTo>
                <a:lnTo>
                  <a:pt x="74241" y="43887"/>
                </a:lnTo>
                <a:lnTo>
                  <a:pt x="61722" y="41884"/>
                </a:lnTo>
                <a:lnTo>
                  <a:pt x="63754" y="29336"/>
                </a:lnTo>
                <a:lnTo>
                  <a:pt x="76575" y="29336"/>
                </a:lnTo>
                <a:lnTo>
                  <a:pt x="81280" y="0"/>
                </a:lnTo>
                <a:close/>
              </a:path>
              <a:path w="1801495" h="320040">
                <a:moveTo>
                  <a:pt x="63754" y="29336"/>
                </a:moveTo>
                <a:lnTo>
                  <a:pt x="61722" y="41884"/>
                </a:lnTo>
                <a:lnTo>
                  <a:pt x="74241" y="43887"/>
                </a:lnTo>
                <a:lnTo>
                  <a:pt x="76254" y="31337"/>
                </a:lnTo>
                <a:lnTo>
                  <a:pt x="63754" y="29336"/>
                </a:lnTo>
                <a:close/>
              </a:path>
              <a:path w="1801495" h="320040">
                <a:moveTo>
                  <a:pt x="76575" y="29336"/>
                </a:moveTo>
                <a:lnTo>
                  <a:pt x="63754" y="29336"/>
                </a:lnTo>
                <a:lnTo>
                  <a:pt x="76254" y="31337"/>
                </a:lnTo>
                <a:lnTo>
                  <a:pt x="76575" y="293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81628" y="6212154"/>
            <a:ext cx="1801495" cy="320040"/>
          </a:xfrm>
          <a:custGeom>
            <a:avLst/>
            <a:gdLst/>
            <a:ahLst/>
            <a:cxnLst/>
            <a:rect l="l" t="t" r="r" b="b"/>
            <a:pathLst>
              <a:path w="1801495" h="320040">
                <a:moveTo>
                  <a:pt x="76254" y="31337"/>
                </a:moveTo>
                <a:lnTo>
                  <a:pt x="74241" y="43887"/>
                </a:lnTo>
                <a:lnTo>
                  <a:pt x="1799209" y="319874"/>
                </a:lnTo>
                <a:lnTo>
                  <a:pt x="1801241" y="307339"/>
                </a:lnTo>
                <a:lnTo>
                  <a:pt x="76254" y="31337"/>
                </a:lnTo>
                <a:close/>
              </a:path>
              <a:path w="1801495" h="320040">
                <a:moveTo>
                  <a:pt x="81280" y="0"/>
                </a:moveTo>
                <a:lnTo>
                  <a:pt x="0" y="25577"/>
                </a:lnTo>
                <a:lnTo>
                  <a:pt x="69214" y="75234"/>
                </a:lnTo>
                <a:lnTo>
                  <a:pt x="74241" y="43887"/>
                </a:lnTo>
                <a:lnTo>
                  <a:pt x="61722" y="41884"/>
                </a:lnTo>
                <a:lnTo>
                  <a:pt x="63754" y="29336"/>
                </a:lnTo>
                <a:lnTo>
                  <a:pt x="76575" y="29336"/>
                </a:lnTo>
                <a:lnTo>
                  <a:pt x="81280" y="0"/>
                </a:lnTo>
                <a:close/>
              </a:path>
              <a:path w="1801495" h="320040">
                <a:moveTo>
                  <a:pt x="63754" y="29336"/>
                </a:moveTo>
                <a:lnTo>
                  <a:pt x="61722" y="41884"/>
                </a:lnTo>
                <a:lnTo>
                  <a:pt x="74241" y="43887"/>
                </a:lnTo>
                <a:lnTo>
                  <a:pt x="76254" y="31337"/>
                </a:lnTo>
                <a:lnTo>
                  <a:pt x="63754" y="29336"/>
                </a:lnTo>
                <a:close/>
              </a:path>
              <a:path w="1801495" h="320040">
                <a:moveTo>
                  <a:pt x="76575" y="29336"/>
                </a:moveTo>
                <a:lnTo>
                  <a:pt x="63754" y="29336"/>
                </a:lnTo>
                <a:lnTo>
                  <a:pt x="76254" y="31337"/>
                </a:lnTo>
                <a:lnTo>
                  <a:pt x="76575" y="293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735067" y="6212154"/>
            <a:ext cx="1801495" cy="320040"/>
          </a:xfrm>
          <a:custGeom>
            <a:avLst/>
            <a:gdLst/>
            <a:ahLst/>
            <a:cxnLst/>
            <a:rect l="l" t="t" r="r" b="b"/>
            <a:pathLst>
              <a:path w="1801495" h="320040">
                <a:moveTo>
                  <a:pt x="76254" y="31337"/>
                </a:moveTo>
                <a:lnTo>
                  <a:pt x="74241" y="43887"/>
                </a:lnTo>
                <a:lnTo>
                  <a:pt x="1799209" y="319874"/>
                </a:lnTo>
                <a:lnTo>
                  <a:pt x="1801240" y="307339"/>
                </a:lnTo>
                <a:lnTo>
                  <a:pt x="76254" y="31337"/>
                </a:lnTo>
                <a:close/>
              </a:path>
              <a:path w="1801495" h="320040">
                <a:moveTo>
                  <a:pt x="81280" y="0"/>
                </a:moveTo>
                <a:lnTo>
                  <a:pt x="0" y="25577"/>
                </a:lnTo>
                <a:lnTo>
                  <a:pt x="69215" y="75234"/>
                </a:lnTo>
                <a:lnTo>
                  <a:pt x="74241" y="43887"/>
                </a:lnTo>
                <a:lnTo>
                  <a:pt x="61722" y="41884"/>
                </a:lnTo>
                <a:lnTo>
                  <a:pt x="63754" y="29336"/>
                </a:lnTo>
                <a:lnTo>
                  <a:pt x="76575" y="29336"/>
                </a:lnTo>
                <a:lnTo>
                  <a:pt x="81280" y="0"/>
                </a:lnTo>
                <a:close/>
              </a:path>
              <a:path w="1801495" h="320040">
                <a:moveTo>
                  <a:pt x="63754" y="29336"/>
                </a:moveTo>
                <a:lnTo>
                  <a:pt x="61722" y="41884"/>
                </a:lnTo>
                <a:lnTo>
                  <a:pt x="74241" y="43887"/>
                </a:lnTo>
                <a:lnTo>
                  <a:pt x="76254" y="31337"/>
                </a:lnTo>
                <a:lnTo>
                  <a:pt x="63754" y="29336"/>
                </a:lnTo>
                <a:close/>
              </a:path>
              <a:path w="1801495" h="320040">
                <a:moveTo>
                  <a:pt x="76575" y="29336"/>
                </a:moveTo>
                <a:lnTo>
                  <a:pt x="63754" y="29336"/>
                </a:lnTo>
                <a:lnTo>
                  <a:pt x="76254" y="31337"/>
                </a:lnTo>
                <a:lnTo>
                  <a:pt x="76575" y="293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570220" y="6212154"/>
            <a:ext cx="1801495" cy="320040"/>
          </a:xfrm>
          <a:custGeom>
            <a:avLst/>
            <a:gdLst/>
            <a:ahLst/>
            <a:cxnLst/>
            <a:rect l="l" t="t" r="r" b="b"/>
            <a:pathLst>
              <a:path w="1801495" h="320040">
                <a:moveTo>
                  <a:pt x="76254" y="31337"/>
                </a:moveTo>
                <a:lnTo>
                  <a:pt x="74241" y="43887"/>
                </a:lnTo>
                <a:lnTo>
                  <a:pt x="1799208" y="319874"/>
                </a:lnTo>
                <a:lnTo>
                  <a:pt x="1801240" y="307339"/>
                </a:lnTo>
                <a:lnTo>
                  <a:pt x="76254" y="31337"/>
                </a:lnTo>
                <a:close/>
              </a:path>
              <a:path w="1801495" h="320040">
                <a:moveTo>
                  <a:pt x="81279" y="0"/>
                </a:moveTo>
                <a:lnTo>
                  <a:pt x="0" y="25577"/>
                </a:lnTo>
                <a:lnTo>
                  <a:pt x="69214" y="75234"/>
                </a:lnTo>
                <a:lnTo>
                  <a:pt x="74241" y="43887"/>
                </a:lnTo>
                <a:lnTo>
                  <a:pt x="61721" y="41884"/>
                </a:lnTo>
                <a:lnTo>
                  <a:pt x="63753" y="29336"/>
                </a:lnTo>
                <a:lnTo>
                  <a:pt x="76575" y="29336"/>
                </a:lnTo>
                <a:lnTo>
                  <a:pt x="81279" y="0"/>
                </a:lnTo>
                <a:close/>
              </a:path>
              <a:path w="1801495" h="320040">
                <a:moveTo>
                  <a:pt x="63753" y="29336"/>
                </a:moveTo>
                <a:lnTo>
                  <a:pt x="61721" y="41884"/>
                </a:lnTo>
                <a:lnTo>
                  <a:pt x="74241" y="43887"/>
                </a:lnTo>
                <a:lnTo>
                  <a:pt x="76254" y="31337"/>
                </a:lnTo>
                <a:lnTo>
                  <a:pt x="63753" y="29336"/>
                </a:lnTo>
                <a:close/>
              </a:path>
              <a:path w="1801495" h="320040">
                <a:moveTo>
                  <a:pt x="76575" y="29336"/>
                </a:moveTo>
                <a:lnTo>
                  <a:pt x="63753" y="29336"/>
                </a:lnTo>
                <a:lnTo>
                  <a:pt x="76254" y="31337"/>
                </a:lnTo>
                <a:lnTo>
                  <a:pt x="76575" y="293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377190"/>
            <a:ext cx="6357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8.</a:t>
            </a:r>
            <a:r>
              <a:rPr spc="-20" dirty="0">
                <a:latin typeface="Arial"/>
                <a:cs typeface="Arial"/>
              </a:rPr>
              <a:t>2</a:t>
            </a:r>
            <a:r>
              <a:rPr dirty="0"/>
              <a:t>背包问题和记忆功能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5477" y="1270253"/>
            <a:ext cx="8281670" cy="502920"/>
          </a:xfrm>
          <a:prstGeom prst="rect">
            <a:avLst/>
          </a:prstGeom>
          <a:ln w="38100">
            <a:solidFill>
              <a:srgbClr val="85DFD0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00"/>
              </a:spcBef>
            </a:pPr>
            <a:r>
              <a:rPr sz="2600" dirty="0">
                <a:latin typeface="微软雅黑"/>
                <a:cs typeface="微软雅黑"/>
              </a:rPr>
              <a:t>背包问题的自底向上的</a:t>
            </a:r>
            <a:r>
              <a:rPr sz="2600" spc="-15" dirty="0">
                <a:latin typeface="微软雅黑"/>
                <a:cs typeface="微软雅黑"/>
              </a:rPr>
              <a:t>动</a:t>
            </a:r>
            <a:r>
              <a:rPr sz="2600" dirty="0">
                <a:latin typeface="微软雅黑"/>
                <a:cs typeface="微软雅黑"/>
              </a:rPr>
              <a:t>态规</a:t>
            </a:r>
            <a:r>
              <a:rPr sz="2600" spc="-5" dirty="0">
                <a:latin typeface="微软雅黑"/>
                <a:cs typeface="微软雅黑"/>
              </a:rPr>
              <a:t>划</a:t>
            </a:r>
            <a:r>
              <a:rPr sz="2600" dirty="0">
                <a:latin typeface="微软雅黑"/>
                <a:cs typeface="微软雅黑"/>
              </a:rPr>
              <a:t>伪代</a:t>
            </a:r>
            <a:r>
              <a:rPr sz="2600" spc="-15" dirty="0">
                <a:latin typeface="微软雅黑"/>
                <a:cs typeface="微软雅黑"/>
              </a:rPr>
              <a:t>码</a:t>
            </a:r>
            <a:r>
              <a:rPr sz="2600" dirty="0">
                <a:latin typeface="微软雅黑"/>
                <a:cs typeface="微软雅黑"/>
              </a:rPr>
              <a:t>。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0016" y="2060448"/>
            <a:ext cx="7363968" cy="4308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62654" y="4038092"/>
            <a:ext cx="2480945" cy="141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13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96CC5"/>
                </a:solidFill>
                <a:latin typeface="Arial"/>
                <a:cs typeface="Arial"/>
              </a:rPr>
              <a:t>//</a:t>
            </a:r>
            <a:r>
              <a:rPr sz="1800" dirty="0">
                <a:solidFill>
                  <a:srgbClr val="096CC5"/>
                </a:solidFill>
                <a:latin typeface="微软雅黑"/>
                <a:cs typeface="微软雅黑"/>
              </a:rPr>
              <a:t>初始化</a:t>
            </a:r>
            <a:r>
              <a:rPr sz="1800" spc="-10" dirty="0">
                <a:solidFill>
                  <a:srgbClr val="096CC5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096CC5"/>
                </a:solidFill>
                <a:latin typeface="微软雅黑"/>
                <a:cs typeface="微软雅黑"/>
              </a:rPr>
              <a:t>列数据</a:t>
            </a:r>
            <a:endParaRPr sz="1800">
              <a:latin typeface="微软雅黑"/>
              <a:cs typeface="微软雅黑"/>
            </a:endParaRPr>
          </a:p>
          <a:p>
            <a:pPr marL="841375">
              <a:lnSpc>
                <a:spcPct val="100000"/>
              </a:lnSpc>
              <a:spcBef>
                <a:spcPts val="45"/>
              </a:spcBef>
            </a:pPr>
            <a:r>
              <a:rPr sz="1800" dirty="0">
                <a:solidFill>
                  <a:srgbClr val="096CC5"/>
                </a:solidFill>
                <a:latin typeface="Arial"/>
                <a:cs typeface="Arial"/>
              </a:rPr>
              <a:t>//</a:t>
            </a:r>
            <a:r>
              <a:rPr sz="1800" dirty="0">
                <a:solidFill>
                  <a:srgbClr val="096CC5"/>
                </a:solidFill>
                <a:latin typeface="微软雅黑"/>
                <a:cs typeface="微软雅黑"/>
              </a:rPr>
              <a:t>初始化</a:t>
            </a:r>
            <a:r>
              <a:rPr sz="1800" spc="-10" dirty="0">
                <a:solidFill>
                  <a:srgbClr val="096CC5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096CC5"/>
                </a:solidFill>
                <a:latin typeface="微软雅黑"/>
                <a:cs typeface="微软雅黑"/>
              </a:rPr>
              <a:t>行数据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96CC5"/>
                </a:solidFill>
                <a:latin typeface="Arial"/>
                <a:cs typeface="Arial"/>
              </a:rPr>
              <a:t>//</a:t>
            </a:r>
            <a:r>
              <a:rPr sz="1800" dirty="0">
                <a:solidFill>
                  <a:srgbClr val="096CC5"/>
                </a:solidFill>
                <a:latin typeface="微软雅黑"/>
                <a:cs typeface="微软雅黑"/>
              </a:rPr>
              <a:t>第</a:t>
            </a:r>
            <a:r>
              <a:rPr sz="1800" spc="-10" dirty="0">
                <a:solidFill>
                  <a:srgbClr val="096CC5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96CC5"/>
                </a:solidFill>
                <a:latin typeface="微软雅黑"/>
                <a:cs typeface="微软雅黑"/>
              </a:rPr>
              <a:t>个物品可以放的下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377190"/>
            <a:ext cx="6357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8.</a:t>
            </a:r>
            <a:r>
              <a:rPr spc="-20" dirty="0">
                <a:latin typeface="Arial"/>
                <a:cs typeface="Arial"/>
              </a:rPr>
              <a:t>2</a:t>
            </a:r>
            <a:r>
              <a:rPr dirty="0"/>
              <a:t>背包问题和记忆功能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640" y="1309825"/>
            <a:ext cx="8483600" cy="487299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85115" indent="-273050" algn="just">
              <a:lnSpc>
                <a:spcPct val="100000"/>
              </a:lnSpc>
              <a:spcBef>
                <a:spcPts val="101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2400" dirty="0">
                <a:latin typeface="微软雅黑"/>
                <a:cs typeface="微软雅黑"/>
              </a:rPr>
              <a:t>记忆化</a:t>
            </a:r>
            <a:endParaRPr sz="2400">
              <a:latin typeface="微软雅黑"/>
              <a:cs typeface="微软雅黑"/>
            </a:endParaRPr>
          </a:p>
          <a:p>
            <a:pPr marL="652145" marR="282575" lvl="1" indent="-247015" algn="just">
              <a:lnSpc>
                <a:spcPct val="130000"/>
              </a:lnSpc>
              <a:spcBef>
                <a:spcPts val="4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2780" algn="l"/>
              </a:tabLst>
            </a:pPr>
            <a:r>
              <a:rPr sz="2200" spc="70" dirty="0">
                <a:latin typeface="微软雅黑"/>
                <a:cs typeface="微软雅黑"/>
              </a:rPr>
              <a:t>前</a:t>
            </a:r>
            <a:r>
              <a:rPr sz="2200" spc="85" dirty="0">
                <a:latin typeface="微软雅黑"/>
                <a:cs typeface="微软雅黑"/>
              </a:rPr>
              <a:t>述</a:t>
            </a:r>
            <a:r>
              <a:rPr sz="2200" spc="70" dirty="0">
                <a:latin typeface="微软雅黑"/>
                <a:cs typeface="微软雅黑"/>
              </a:rPr>
              <a:t>问</a:t>
            </a:r>
            <a:r>
              <a:rPr sz="2200" spc="85" dirty="0">
                <a:latin typeface="微软雅黑"/>
                <a:cs typeface="微软雅黑"/>
              </a:rPr>
              <a:t>题用</a:t>
            </a:r>
            <a:r>
              <a:rPr sz="2200" spc="70" dirty="0">
                <a:latin typeface="微软雅黑"/>
                <a:cs typeface="微软雅黑"/>
              </a:rPr>
              <a:t>动</a:t>
            </a:r>
            <a:r>
              <a:rPr sz="2200" spc="85" dirty="0">
                <a:latin typeface="微软雅黑"/>
                <a:cs typeface="微软雅黑"/>
              </a:rPr>
              <a:t>态</a:t>
            </a:r>
            <a:r>
              <a:rPr sz="2200" spc="70" dirty="0">
                <a:latin typeface="微软雅黑"/>
                <a:cs typeface="微软雅黑"/>
              </a:rPr>
              <a:t>规</a:t>
            </a:r>
            <a:r>
              <a:rPr sz="2200" spc="85" dirty="0">
                <a:latin typeface="微软雅黑"/>
                <a:cs typeface="微软雅黑"/>
              </a:rPr>
              <a:t>划求</a:t>
            </a:r>
            <a:r>
              <a:rPr sz="2200" spc="95" dirty="0">
                <a:latin typeface="微软雅黑"/>
                <a:cs typeface="微软雅黑"/>
              </a:rPr>
              <a:t>解</a:t>
            </a:r>
            <a:r>
              <a:rPr sz="2200" spc="85" dirty="0">
                <a:latin typeface="微软雅黑"/>
                <a:cs typeface="微软雅黑"/>
              </a:rPr>
              <a:t>，</a:t>
            </a:r>
            <a:r>
              <a:rPr sz="2200" spc="70" dirty="0">
                <a:latin typeface="微软雅黑"/>
                <a:cs typeface="微软雅黑"/>
              </a:rPr>
              <a:t>满</a:t>
            </a:r>
            <a:r>
              <a:rPr sz="2200" spc="85" dirty="0">
                <a:latin typeface="微软雅黑"/>
                <a:cs typeface="微软雅黑"/>
              </a:rPr>
              <a:t>足一</a:t>
            </a:r>
            <a:r>
              <a:rPr sz="2200" spc="70" dirty="0">
                <a:latin typeface="微软雅黑"/>
                <a:cs typeface="微软雅黑"/>
              </a:rPr>
              <a:t>个</a:t>
            </a:r>
            <a:r>
              <a:rPr sz="2200" spc="85" dirty="0">
                <a:latin typeface="微软雅黑"/>
                <a:cs typeface="微软雅黑"/>
              </a:rPr>
              <a:t>用</a:t>
            </a:r>
            <a:r>
              <a:rPr sz="2200" spc="70" dirty="0">
                <a:latin typeface="微软雅黑"/>
                <a:cs typeface="微软雅黑"/>
              </a:rPr>
              <a:t>交</a:t>
            </a:r>
            <a:r>
              <a:rPr sz="2200" spc="85" dirty="0">
                <a:latin typeface="微软雅黑"/>
                <a:cs typeface="微软雅黑"/>
              </a:rPr>
              <a:t>叠的</a:t>
            </a:r>
            <a:r>
              <a:rPr sz="2200" spc="70" dirty="0">
                <a:latin typeface="微软雅黑"/>
                <a:cs typeface="微软雅黑"/>
              </a:rPr>
              <a:t>子问</a:t>
            </a:r>
            <a:r>
              <a:rPr sz="2200" spc="85" dirty="0">
                <a:latin typeface="微软雅黑"/>
                <a:cs typeface="微软雅黑"/>
              </a:rPr>
              <a:t>题</a:t>
            </a:r>
            <a:r>
              <a:rPr sz="2200" spc="70" dirty="0">
                <a:latin typeface="微软雅黑"/>
                <a:cs typeface="微软雅黑"/>
              </a:rPr>
              <a:t>来</a:t>
            </a:r>
            <a:r>
              <a:rPr sz="2200" spc="85" dirty="0">
                <a:latin typeface="微软雅黑"/>
                <a:cs typeface="微软雅黑"/>
              </a:rPr>
              <a:t>表</a:t>
            </a:r>
            <a:r>
              <a:rPr sz="2200" spc="-5" dirty="0">
                <a:latin typeface="微软雅黑"/>
                <a:cs typeface="微软雅黑"/>
              </a:rPr>
              <a:t>示 </a:t>
            </a:r>
            <a:r>
              <a:rPr sz="2200" spc="75" dirty="0">
                <a:latin typeface="微软雅黑"/>
                <a:cs typeface="微软雅黑"/>
              </a:rPr>
              <a:t>递</a:t>
            </a:r>
            <a:r>
              <a:rPr sz="2200" spc="85" dirty="0">
                <a:latin typeface="微软雅黑"/>
                <a:cs typeface="微软雅黑"/>
              </a:rPr>
              <a:t>推</a:t>
            </a:r>
            <a:r>
              <a:rPr sz="2200" spc="75" dirty="0">
                <a:latin typeface="微软雅黑"/>
                <a:cs typeface="微软雅黑"/>
              </a:rPr>
              <a:t>关</a:t>
            </a:r>
            <a:r>
              <a:rPr sz="2200" spc="100" dirty="0">
                <a:latin typeface="微软雅黑"/>
                <a:cs typeface="微软雅黑"/>
              </a:rPr>
              <a:t>系</a:t>
            </a:r>
            <a:r>
              <a:rPr sz="2200" spc="90" dirty="0">
                <a:latin typeface="微软雅黑"/>
                <a:cs typeface="微软雅黑"/>
              </a:rPr>
              <a:t>。</a:t>
            </a:r>
            <a:r>
              <a:rPr sz="2200" spc="75" dirty="0">
                <a:latin typeface="微软雅黑"/>
                <a:cs typeface="微软雅黑"/>
              </a:rPr>
              <a:t>如</a:t>
            </a:r>
            <a:r>
              <a:rPr sz="2200" spc="85" dirty="0">
                <a:latin typeface="微软雅黑"/>
                <a:cs typeface="微软雅黑"/>
              </a:rPr>
              <a:t>果</a:t>
            </a:r>
            <a:r>
              <a:rPr sz="2200" spc="80" dirty="0">
                <a:latin typeface="微软雅黑"/>
                <a:cs typeface="微软雅黑"/>
              </a:rPr>
              <a:t>用</a:t>
            </a:r>
            <a:r>
              <a:rPr sz="2200" spc="85" dirty="0">
                <a:solidFill>
                  <a:srgbClr val="8B534E"/>
                </a:solidFill>
                <a:latin typeface="微软雅黑"/>
                <a:cs typeface="微软雅黑"/>
              </a:rPr>
              <a:t>自顶</a:t>
            </a:r>
            <a:r>
              <a:rPr sz="2200" spc="75" dirty="0">
                <a:solidFill>
                  <a:srgbClr val="8B534E"/>
                </a:solidFill>
                <a:latin typeface="微软雅黑"/>
                <a:cs typeface="微软雅黑"/>
              </a:rPr>
              <a:t>而</a:t>
            </a:r>
            <a:r>
              <a:rPr sz="2200" spc="95" dirty="0">
                <a:solidFill>
                  <a:srgbClr val="8B534E"/>
                </a:solidFill>
                <a:latin typeface="微软雅黑"/>
                <a:cs typeface="微软雅黑"/>
              </a:rPr>
              <a:t>下</a:t>
            </a:r>
            <a:r>
              <a:rPr sz="2200" spc="75" dirty="0">
                <a:latin typeface="微软雅黑"/>
                <a:cs typeface="微软雅黑"/>
              </a:rPr>
              <a:t>的</a:t>
            </a:r>
            <a:r>
              <a:rPr sz="2200" spc="85" dirty="0">
                <a:latin typeface="微软雅黑"/>
                <a:cs typeface="微软雅黑"/>
              </a:rPr>
              <a:t>递推</a:t>
            </a:r>
            <a:r>
              <a:rPr sz="2200" spc="75" dirty="0">
                <a:latin typeface="微软雅黑"/>
                <a:cs typeface="微软雅黑"/>
              </a:rPr>
              <a:t>关</a:t>
            </a:r>
            <a:r>
              <a:rPr sz="2200" spc="85" dirty="0">
                <a:latin typeface="微软雅黑"/>
                <a:cs typeface="微软雅黑"/>
              </a:rPr>
              <a:t>系</a:t>
            </a:r>
            <a:r>
              <a:rPr sz="2200" spc="75" dirty="0">
                <a:latin typeface="微软雅黑"/>
                <a:cs typeface="微软雅黑"/>
              </a:rPr>
              <a:t>求</a:t>
            </a:r>
            <a:r>
              <a:rPr sz="2200" spc="85" dirty="0">
                <a:latin typeface="微软雅黑"/>
                <a:cs typeface="微软雅黑"/>
              </a:rPr>
              <a:t>解导</a:t>
            </a:r>
            <a:r>
              <a:rPr sz="2200" spc="75" dirty="0">
                <a:latin typeface="微软雅黑"/>
                <a:cs typeface="微软雅黑"/>
              </a:rPr>
              <a:t>致多</a:t>
            </a:r>
            <a:r>
              <a:rPr sz="2200" spc="85" dirty="0">
                <a:latin typeface="微软雅黑"/>
                <a:cs typeface="微软雅黑"/>
              </a:rPr>
              <a:t>次</a:t>
            </a:r>
            <a:r>
              <a:rPr sz="2200" spc="75" dirty="0">
                <a:latin typeface="微软雅黑"/>
                <a:cs typeface="微软雅黑"/>
              </a:rPr>
              <a:t>求</a:t>
            </a:r>
            <a:r>
              <a:rPr sz="2200" spc="85" dirty="0">
                <a:latin typeface="微软雅黑"/>
                <a:cs typeface="微软雅黑"/>
              </a:rPr>
              <a:t>解</a:t>
            </a:r>
            <a:r>
              <a:rPr sz="2200" spc="-5" dirty="0">
                <a:latin typeface="微软雅黑"/>
                <a:cs typeface="微软雅黑"/>
              </a:rPr>
              <a:t>公 </a:t>
            </a:r>
            <a:r>
              <a:rPr sz="2200" spc="75" dirty="0">
                <a:latin typeface="微软雅黑"/>
                <a:cs typeface="微软雅黑"/>
              </a:rPr>
              <a:t>共</a:t>
            </a:r>
            <a:r>
              <a:rPr sz="2200" spc="85" dirty="0">
                <a:latin typeface="微软雅黑"/>
                <a:cs typeface="微软雅黑"/>
              </a:rPr>
              <a:t>子</a:t>
            </a:r>
            <a:r>
              <a:rPr sz="2200" spc="75" dirty="0">
                <a:latin typeface="微软雅黑"/>
                <a:cs typeface="微软雅黑"/>
              </a:rPr>
              <a:t>问</a:t>
            </a:r>
            <a:r>
              <a:rPr sz="2200" spc="100" dirty="0">
                <a:latin typeface="微软雅黑"/>
                <a:cs typeface="微软雅黑"/>
              </a:rPr>
              <a:t>题</a:t>
            </a:r>
            <a:r>
              <a:rPr sz="2200" spc="90" dirty="0">
                <a:latin typeface="微软雅黑"/>
                <a:cs typeface="微软雅黑"/>
              </a:rPr>
              <a:t>，</a:t>
            </a:r>
            <a:r>
              <a:rPr sz="2200" spc="75" dirty="0">
                <a:solidFill>
                  <a:srgbClr val="8B534E"/>
                </a:solidFill>
                <a:latin typeface="微软雅黑"/>
                <a:cs typeface="微软雅黑"/>
              </a:rPr>
              <a:t>效</a:t>
            </a:r>
            <a:r>
              <a:rPr sz="2200" spc="85" dirty="0">
                <a:solidFill>
                  <a:srgbClr val="8B534E"/>
                </a:solidFill>
                <a:latin typeface="微软雅黑"/>
                <a:cs typeface="微软雅黑"/>
              </a:rPr>
              <a:t>率</a:t>
            </a:r>
            <a:r>
              <a:rPr sz="2200" spc="75" dirty="0">
                <a:solidFill>
                  <a:srgbClr val="8B534E"/>
                </a:solidFill>
                <a:latin typeface="微软雅黑"/>
                <a:cs typeface="微软雅黑"/>
              </a:rPr>
              <a:t>低</a:t>
            </a:r>
            <a:r>
              <a:rPr sz="2200" spc="100" dirty="0">
                <a:solidFill>
                  <a:srgbClr val="8B534E"/>
                </a:solidFill>
                <a:latin typeface="微软雅黑"/>
                <a:cs typeface="微软雅黑"/>
              </a:rPr>
              <a:t>下</a:t>
            </a:r>
            <a:r>
              <a:rPr sz="2200" spc="90" dirty="0">
                <a:latin typeface="微软雅黑"/>
                <a:cs typeface="微软雅黑"/>
              </a:rPr>
              <a:t>。</a:t>
            </a:r>
            <a:r>
              <a:rPr sz="2200" spc="75" dirty="0">
                <a:latin typeface="微软雅黑"/>
                <a:cs typeface="微软雅黑"/>
              </a:rPr>
              <a:t>如</a:t>
            </a:r>
            <a:r>
              <a:rPr sz="2200" spc="90" dirty="0">
                <a:latin typeface="微软雅黑"/>
                <a:cs typeface="微软雅黑"/>
              </a:rPr>
              <a:t>果</a:t>
            </a:r>
            <a:r>
              <a:rPr sz="2200" spc="75" dirty="0">
                <a:solidFill>
                  <a:srgbClr val="00AFEF"/>
                </a:solidFill>
                <a:latin typeface="微软雅黑"/>
                <a:cs typeface="微软雅黑"/>
              </a:rPr>
              <a:t>自</a:t>
            </a:r>
            <a:r>
              <a:rPr sz="2200" spc="85" dirty="0">
                <a:solidFill>
                  <a:srgbClr val="00AFEF"/>
                </a:solidFill>
                <a:latin typeface="微软雅黑"/>
                <a:cs typeface="微软雅黑"/>
              </a:rPr>
              <a:t>底向上</a:t>
            </a:r>
            <a:r>
              <a:rPr sz="2200" spc="85" dirty="0">
                <a:latin typeface="微软雅黑"/>
                <a:cs typeface="微软雅黑"/>
              </a:rPr>
              <a:t>求</a:t>
            </a:r>
            <a:r>
              <a:rPr sz="2200" spc="75" dirty="0">
                <a:latin typeface="微软雅黑"/>
                <a:cs typeface="微软雅黑"/>
              </a:rPr>
              <a:t>解</a:t>
            </a:r>
            <a:r>
              <a:rPr sz="2200" spc="85" dirty="0">
                <a:latin typeface="微软雅黑"/>
                <a:cs typeface="微软雅黑"/>
              </a:rPr>
              <a:t>填充</a:t>
            </a:r>
            <a:r>
              <a:rPr sz="2200" spc="75" dirty="0">
                <a:latin typeface="微软雅黑"/>
                <a:cs typeface="微软雅黑"/>
              </a:rPr>
              <a:t>表</a:t>
            </a:r>
            <a:r>
              <a:rPr sz="2200" spc="90" dirty="0">
                <a:latin typeface="微软雅黑"/>
                <a:cs typeface="微软雅黑"/>
              </a:rPr>
              <a:t>格，</a:t>
            </a:r>
            <a:r>
              <a:rPr sz="2200" spc="75" dirty="0">
                <a:latin typeface="微软雅黑"/>
                <a:cs typeface="微软雅黑"/>
              </a:rPr>
              <a:t>每</a:t>
            </a:r>
            <a:r>
              <a:rPr sz="2200" spc="85" dirty="0">
                <a:latin typeface="微软雅黑"/>
                <a:cs typeface="微软雅黑"/>
              </a:rPr>
              <a:t>个</a:t>
            </a:r>
            <a:r>
              <a:rPr sz="2200" spc="-5" dirty="0">
                <a:latin typeface="微软雅黑"/>
                <a:cs typeface="微软雅黑"/>
              </a:rPr>
              <a:t>子 </a:t>
            </a:r>
            <a:r>
              <a:rPr sz="2200" spc="70" dirty="0">
                <a:latin typeface="微软雅黑"/>
                <a:cs typeface="微软雅黑"/>
              </a:rPr>
              <a:t>问</a:t>
            </a:r>
            <a:r>
              <a:rPr sz="2200" spc="85" dirty="0">
                <a:latin typeface="微软雅黑"/>
                <a:cs typeface="微软雅黑"/>
              </a:rPr>
              <a:t>题</a:t>
            </a:r>
            <a:r>
              <a:rPr sz="2200" spc="70" dirty="0">
                <a:latin typeface="微软雅黑"/>
                <a:cs typeface="微软雅黑"/>
              </a:rPr>
              <a:t>求</a:t>
            </a:r>
            <a:r>
              <a:rPr sz="2200" spc="85" dirty="0">
                <a:latin typeface="微软雅黑"/>
                <a:cs typeface="微软雅黑"/>
              </a:rPr>
              <a:t>一</a:t>
            </a:r>
            <a:r>
              <a:rPr sz="2200" spc="95" dirty="0">
                <a:latin typeface="微软雅黑"/>
                <a:cs typeface="微软雅黑"/>
              </a:rPr>
              <a:t>次</a:t>
            </a:r>
            <a:r>
              <a:rPr sz="2200" spc="75" dirty="0">
                <a:latin typeface="微软雅黑"/>
                <a:cs typeface="微软雅黑"/>
              </a:rPr>
              <a:t>。</a:t>
            </a:r>
            <a:r>
              <a:rPr sz="2200" spc="85" dirty="0">
                <a:latin typeface="微软雅黑"/>
                <a:cs typeface="微软雅黑"/>
              </a:rPr>
              <a:t>但</a:t>
            </a:r>
            <a:r>
              <a:rPr sz="2200" spc="70" dirty="0">
                <a:latin typeface="微软雅黑"/>
                <a:cs typeface="微软雅黑"/>
              </a:rPr>
              <a:t>某</a:t>
            </a:r>
            <a:r>
              <a:rPr sz="2200" spc="85" dirty="0">
                <a:latin typeface="微软雅黑"/>
                <a:cs typeface="微软雅黑"/>
              </a:rPr>
              <a:t>些具</a:t>
            </a:r>
            <a:r>
              <a:rPr sz="2200" spc="70" dirty="0">
                <a:latin typeface="微软雅黑"/>
                <a:cs typeface="微软雅黑"/>
              </a:rPr>
              <a:t>体</a:t>
            </a:r>
            <a:r>
              <a:rPr sz="2200" spc="85" dirty="0">
                <a:latin typeface="微软雅黑"/>
                <a:cs typeface="微软雅黑"/>
              </a:rPr>
              <a:t>问</a:t>
            </a:r>
            <a:r>
              <a:rPr sz="2200" spc="70" dirty="0">
                <a:latin typeface="微软雅黑"/>
                <a:cs typeface="微软雅黑"/>
              </a:rPr>
              <a:t>题</a:t>
            </a:r>
            <a:r>
              <a:rPr sz="2200" spc="85" dirty="0">
                <a:latin typeface="微软雅黑"/>
                <a:cs typeface="微软雅黑"/>
              </a:rPr>
              <a:t>的解</a:t>
            </a:r>
            <a:r>
              <a:rPr sz="2200" spc="95" dirty="0">
                <a:latin typeface="微软雅黑"/>
                <a:cs typeface="微软雅黑"/>
              </a:rPr>
              <a:t>并</a:t>
            </a:r>
            <a:r>
              <a:rPr sz="2200" spc="85" dirty="0">
                <a:solidFill>
                  <a:srgbClr val="00AFEF"/>
                </a:solidFill>
                <a:latin typeface="微软雅黑"/>
                <a:cs typeface="微软雅黑"/>
              </a:rPr>
              <a:t>不</a:t>
            </a:r>
            <a:r>
              <a:rPr sz="2200" spc="70" dirty="0">
                <a:solidFill>
                  <a:srgbClr val="00AFEF"/>
                </a:solidFill>
                <a:latin typeface="微软雅黑"/>
                <a:cs typeface="微软雅黑"/>
              </a:rPr>
              <a:t>一</a:t>
            </a:r>
            <a:r>
              <a:rPr sz="2200" spc="85" dirty="0">
                <a:solidFill>
                  <a:srgbClr val="00AFEF"/>
                </a:solidFill>
                <a:latin typeface="微软雅黑"/>
                <a:cs typeface="微软雅黑"/>
              </a:rPr>
              <a:t>定需</a:t>
            </a:r>
            <a:r>
              <a:rPr sz="2200" spc="70" dirty="0">
                <a:solidFill>
                  <a:srgbClr val="00AFEF"/>
                </a:solidFill>
                <a:latin typeface="微软雅黑"/>
                <a:cs typeface="微软雅黑"/>
              </a:rPr>
              <a:t>要所</a:t>
            </a:r>
            <a:r>
              <a:rPr sz="2200" spc="85" dirty="0">
                <a:solidFill>
                  <a:srgbClr val="00AFEF"/>
                </a:solidFill>
                <a:latin typeface="微软雅黑"/>
                <a:cs typeface="微软雅黑"/>
              </a:rPr>
              <a:t>有</a:t>
            </a:r>
            <a:r>
              <a:rPr sz="2200" spc="70" dirty="0">
                <a:solidFill>
                  <a:srgbClr val="00AFEF"/>
                </a:solidFill>
                <a:latin typeface="微软雅黑"/>
                <a:cs typeface="微软雅黑"/>
              </a:rPr>
              <a:t>子</a:t>
            </a:r>
            <a:r>
              <a:rPr sz="2200" spc="85" dirty="0">
                <a:solidFill>
                  <a:srgbClr val="00AFEF"/>
                </a:solidFill>
                <a:latin typeface="微软雅黑"/>
                <a:cs typeface="微软雅黑"/>
              </a:rPr>
              <a:t>问</a:t>
            </a:r>
            <a:r>
              <a:rPr sz="2200" spc="-5" dirty="0">
                <a:solidFill>
                  <a:srgbClr val="00AFEF"/>
                </a:solidFill>
                <a:latin typeface="微软雅黑"/>
                <a:cs typeface="微软雅黑"/>
              </a:rPr>
              <a:t>题 </a:t>
            </a:r>
            <a:r>
              <a:rPr sz="2200" spc="75" dirty="0">
                <a:solidFill>
                  <a:srgbClr val="00AFEF"/>
                </a:solidFill>
                <a:latin typeface="微软雅黑"/>
                <a:cs typeface="微软雅黑"/>
              </a:rPr>
              <a:t>求</a:t>
            </a:r>
            <a:r>
              <a:rPr sz="2200" spc="90" dirty="0">
                <a:solidFill>
                  <a:srgbClr val="00AFEF"/>
                </a:solidFill>
                <a:latin typeface="微软雅黑"/>
                <a:cs typeface="微软雅黑"/>
              </a:rPr>
              <a:t>解</a:t>
            </a:r>
            <a:r>
              <a:rPr sz="2200" spc="80" dirty="0">
                <a:solidFill>
                  <a:srgbClr val="00AFEF"/>
                </a:solidFill>
                <a:latin typeface="微软雅黑"/>
                <a:cs typeface="微软雅黑"/>
              </a:rPr>
              <a:t>。</a:t>
            </a:r>
            <a:r>
              <a:rPr sz="2200" spc="85" dirty="0">
                <a:latin typeface="微软雅黑"/>
                <a:cs typeface="微软雅黑"/>
              </a:rPr>
              <a:t>使用</a:t>
            </a:r>
            <a:r>
              <a:rPr sz="2200" spc="75" dirty="0">
                <a:latin typeface="微软雅黑"/>
                <a:cs typeface="微软雅黑"/>
              </a:rPr>
              <a:t>自</a:t>
            </a:r>
            <a:r>
              <a:rPr sz="2200" spc="85" dirty="0">
                <a:latin typeface="微软雅黑"/>
                <a:cs typeface="微软雅黑"/>
              </a:rPr>
              <a:t>顶</a:t>
            </a:r>
            <a:r>
              <a:rPr sz="2200" spc="75" dirty="0">
                <a:latin typeface="微软雅黑"/>
                <a:cs typeface="微软雅黑"/>
              </a:rPr>
              <a:t>向</a:t>
            </a:r>
            <a:r>
              <a:rPr sz="2200" spc="85" dirty="0">
                <a:latin typeface="微软雅黑"/>
                <a:cs typeface="微软雅黑"/>
              </a:rPr>
              <a:t>下和</a:t>
            </a:r>
            <a:r>
              <a:rPr sz="2200" spc="75" dirty="0">
                <a:latin typeface="微软雅黑"/>
                <a:cs typeface="微软雅黑"/>
              </a:rPr>
              <a:t>自</a:t>
            </a:r>
            <a:r>
              <a:rPr sz="2200" spc="85" dirty="0">
                <a:latin typeface="微软雅黑"/>
                <a:cs typeface="微软雅黑"/>
              </a:rPr>
              <a:t>底</a:t>
            </a:r>
            <a:r>
              <a:rPr sz="2200" spc="75" dirty="0">
                <a:latin typeface="微软雅黑"/>
                <a:cs typeface="微软雅黑"/>
              </a:rPr>
              <a:t>向</a:t>
            </a:r>
            <a:r>
              <a:rPr sz="2200" spc="85" dirty="0">
                <a:latin typeface="微软雅黑"/>
                <a:cs typeface="微软雅黑"/>
              </a:rPr>
              <a:t>上结</a:t>
            </a:r>
            <a:r>
              <a:rPr sz="2200" spc="105" dirty="0">
                <a:latin typeface="微软雅黑"/>
                <a:cs typeface="微软雅黑"/>
              </a:rPr>
              <a:t>合</a:t>
            </a:r>
            <a:r>
              <a:rPr sz="2200" spc="90" dirty="0">
                <a:latin typeface="微软雅黑"/>
                <a:cs typeface="微软雅黑"/>
              </a:rPr>
              <a:t>，</a:t>
            </a:r>
            <a:r>
              <a:rPr sz="2200" spc="75" dirty="0">
                <a:solidFill>
                  <a:srgbClr val="FF0000"/>
                </a:solidFill>
                <a:latin typeface="微软雅黑"/>
                <a:cs typeface="微软雅黑"/>
              </a:rPr>
              <a:t>只</a:t>
            </a:r>
            <a:r>
              <a:rPr sz="2200" spc="85" dirty="0">
                <a:solidFill>
                  <a:srgbClr val="FF0000"/>
                </a:solidFill>
                <a:latin typeface="微软雅黑"/>
                <a:cs typeface="微软雅黑"/>
              </a:rPr>
              <a:t>对必</a:t>
            </a:r>
            <a:r>
              <a:rPr sz="2200" spc="75" dirty="0">
                <a:solidFill>
                  <a:srgbClr val="FF0000"/>
                </a:solidFill>
                <a:latin typeface="微软雅黑"/>
                <a:cs typeface="微软雅黑"/>
              </a:rPr>
              <a:t>要的</a:t>
            </a:r>
            <a:r>
              <a:rPr sz="2200" spc="85" dirty="0">
                <a:solidFill>
                  <a:srgbClr val="FF0000"/>
                </a:solidFill>
                <a:latin typeface="微软雅黑"/>
                <a:cs typeface="微软雅黑"/>
              </a:rPr>
              <a:t>子</a:t>
            </a:r>
            <a:r>
              <a:rPr sz="2200" spc="75" dirty="0">
                <a:solidFill>
                  <a:srgbClr val="FF0000"/>
                </a:solidFill>
                <a:latin typeface="微软雅黑"/>
                <a:cs typeface="微软雅黑"/>
              </a:rPr>
              <a:t>问</a:t>
            </a:r>
            <a:r>
              <a:rPr sz="2200" spc="85" dirty="0">
                <a:solidFill>
                  <a:srgbClr val="FF0000"/>
                </a:solidFill>
                <a:latin typeface="微软雅黑"/>
                <a:cs typeface="微软雅黑"/>
              </a:rPr>
              <a:t>题</a:t>
            </a:r>
            <a:r>
              <a:rPr sz="2200" spc="-5" dirty="0">
                <a:solidFill>
                  <a:srgbClr val="FF0000"/>
                </a:solidFill>
                <a:latin typeface="微软雅黑"/>
                <a:cs typeface="微软雅黑"/>
              </a:rPr>
              <a:t>求 解且仅求解一次。</a:t>
            </a:r>
            <a:r>
              <a:rPr sz="2200" spc="-5" dirty="0">
                <a:latin typeface="微软雅黑"/>
                <a:cs typeface="微软雅黑"/>
              </a:rPr>
              <a:t>用记忆化方法</a:t>
            </a:r>
            <a:endParaRPr sz="2200">
              <a:latin typeface="微软雅黑"/>
              <a:cs typeface="微软雅黑"/>
            </a:endParaRPr>
          </a:p>
          <a:p>
            <a:pPr marL="652145" marR="5080" lvl="1" indent="-247015">
              <a:lnSpc>
                <a:spcPct val="130000"/>
              </a:lnSpc>
              <a:buClr>
                <a:srgbClr val="0E6EC5"/>
              </a:buClr>
              <a:buSzPct val="84090"/>
              <a:buFont typeface="Wingdings 2"/>
              <a:buChar char=""/>
              <a:tabLst>
                <a:tab pos="652780" algn="l"/>
              </a:tabLst>
            </a:pPr>
            <a:r>
              <a:rPr sz="2200" spc="70" dirty="0">
                <a:latin typeface="微软雅黑"/>
                <a:cs typeface="微软雅黑"/>
              </a:rPr>
              <a:t>自</a:t>
            </a:r>
            <a:r>
              <a:rPr sz="2200" spc="85" dirty="0">
                <a:latin typeface="微软雅黑"/>
                <a:cs typeface="微软雅黑"/>
              </a:rPr>
              <a:t>顶</a:t>
            </a:r>
            <a:r>
              <a:rPr sz="2200" spc="70" dirty="0">
                <a:latin typeface="微软雅黑"/>
                <a:cs typeface="微软雅黑"/>
              </a:rPr>
              <a:t>向</a:t>
            </a:r>
            <a:r>
              <a:rPr sz="2200" spc="85" dirty="0">
                <a:latin typeface="微软雅黑"/>
                <a:cs typeface="微软雅黑"/>
              </a:rPr>
              <a:t>下求解，</a:t>
            </a:r>
            <a:r>
              <a:rPr sz="2200" spc="70" dirty="0">
                <a:latin typeface="微软雅黑"/>
                <a:cs typeface="微软雅黑"/>
              </a:rPr>
              <a:t>同</a:t>
            </a:r>
            <a:r>
              <a:rPr sz="2200" spc="85" dirty="0">
                <a:latin typeface="微软雅黑"/>
                <a:cs typeface="微软雅黑"/>
              </a:rPr>
              <a:t>时维</a:t>
            </a:r>
            <a:r>
              <a:rPr sz="2200" spc="70" dirty="0">
                <a:latin typeface="微软雅黑"/>
                <a:cs typeface="微软雅黑"/>
              </a:rPr>
              <a:t>护</a:t>
            </a:r>
            <a:r>
              <a:rPr sz="2200" spc="85" dirty="0">
                <a:latin typeface="微软雅黑"/>
                <a:cs typeface="微软雅黑"/>
              </a:rPr>
              <a:t>一</a:t>
            </a:r>
            <a:r>
              <a:rPr sz="2200" spc="70" dirty="0">
                <a:latin typeface="微软雅黑"/>
                <a:cs typeface="微软雅黑"/>
              </a:rPr>
              <a:t>个</a:t>
            </a:r>
            <a:r>
              <a:rPr sz="2200" spc="85" dirty="0">
                <a:latin typeface="微软雅黑"/>
                <a:cs typeface="微软雅黑"/>
              </a:rPr>
              <a:t>自底</a:t>
            </a:r>
            <a:r>
              <a:rPr sz="2200" spc="70" dirty="0">
                <a:latin typeface="微软雅黑"/>
                <a:cs typeface="微软雅黑"/>
              </a:rPr>
              <a:t>向</a:t>
            </a:r>
            <a:r>
              <a:rPr sz="2200" spc="85" dirty="0">
                <a:latin typeface="微软雅黑"/>
                <a:cs typeface="微软雅黑"/>
              </a:rPr>
              <a:t>上</a:t>
            </a:r>
            <a:r>
              <a:rPr sz="2200" spc="70" dirty="0">
                <a:latin typeface="微软雅黑"/>
                <a:cs typeface="微软雅黑"/>
              </a:rPr>
              <a:t>的</a:t>
            </a:r>
            <a:r>
              <a:rPr sz="2200" spc="85" dirty="0">
                <a:latin typeface="微软雅黑"/>
                <a:cs typeface="微软雅黑"/>
              </a:rPr>
              <a:t>动态</a:t>
            </a:r>
            <a:r>
              <a:rPr sz="2200" spc="70" dirty="0">
                <a:latin typeface="微软雅黑"/>
                <a:cs typeface="微软雅黑"/>
              </a:rPr>
              <a:t>规划</a:t>
            </a:r>
            <a:r>
              <a:rPr sz="2200" spc="85" dirty="0">
                <a:latin typeface="微软雅黑"/>
                <a:cs typeface="微软雅黑"/>
              </a:rPr>
              <a:t>表</a:t>
            </a:r>
            <a:r>
              <a:rPr sz="2200" spc="110" dirty="0">
                <a:latin typeface="微软雅黑"/>
                <a:cs typeface="微软雅黑"/>
              </a:rPr>
              <a:t>格</a:t>
            </a:r>
            <a:r>
              <a:rPr sz="2200" spc="85" dirty="0">
                <a:latin typeface="微软雅黑"/>
                <a:cs typeface="微软雅黑"/>
              </a:rPr>
              <a:t>，</a:t>
            </a:r>
            <a:r>
              <a:rPr sz="2200" spc="-5" dirty="0">
                <a:latin typeface="微软雅黑"/>
                <a:cs typeface="微软雅黑"/>
              </a:rPr>
              <a:t>同 </a:t>
            </a:r>
            <a:r>
              <a:rPr sz="2200" spc="75" dirty="0">
                <a:latin typeface="微软雅黑"/>
                <a:cs typeface="微软雅黑"/>
              </a:rPr>
              <a:t>时标记每</a:t>
            </a:r>
            <a:r>
              <a:rPr sz="2200" spc="85" dirty="0">
                <a:latin typeface="微软雅黑"/>
                <a:cs typeface="微软雅黑"/>
              </a:rPr>
              <a:t>个</a:t>
            </a:r>
            <a:r>
              <a:rPr sz="2200" spc="75" dirty="0">
                <a:latin typeface="微软雅黑"/>
                <a:cs typeface="微软雅黑"/>
              </a:rPr>
              <a:t>单元格是</a:t>
            </a:r>
            <a:r>
              <a:rPr sz="2200" spc="85" dirty="0">
                <a:latin typeface="微软雅黑"/>
                <a:cs typeface="微软雅黑"/>
              </a:rPr>
              <a:t>否</a:t>
            </a:r>
            <a:r>
              <a:rPr sz="2200" spc="75" dirty="0">
                <a:latin typeface="微软雅黑"/>
                <a:cs typeface="微软雅黑"/>
              </a:rPr>
              <a:t>被计算</a:t>
            </a:r>
            <a:r>
              <a:rPr sz="2200" spc="114" dirty="0">
                <a:latin typeface="微软雅黑"/>
                <a:cs typeface="微软雅黑"/>
              </a:rPr>
              <a:t>过</a:t>
            </a:r>
            <a:r>
              <a:rPr sz="2200" spc="90" dirty="0">
                <a:latin typeface="微软雅黑"/>
                <a:cs typeface="微软雅黑"/>
              </a:rPr>
              <a:t>。</a:t>
            </a:r>
            <a:r>
              <a:rPr sz="2200" spc="75" dirty="0">
                <a:latin typeface="微软雅黑"/>
                <a:cs typeface="微软雅黑"/>
              </a:rPr>
              <a:t>之后一旦</a:t>
            </a:r>
            <a:r>
              <a:rPr sz="2200" spc="90" dirty="0">
                <a:latin typeface="微软雅黑"/>
                <a:cs typeface="微软雅黑"/>
              </a:rPr>
              <a:t>需</a:t>
            </a:r>
            <a:r>
              <a:rPr sz="2200" spc="75" dirty="0">
                <a:latin typeface="微软雅黑"/>
                <a:cs typeface="微软雅黑"/>
              </a:rPr>
              <a:t>要计算一</a:t>
            </a:r>
            <a:r>
              <a:rPr sz="2200" spc="90" dirty="0">
                <a:latin typeface="微软雅黑"/>
                <a:cs typeface="微软雅黑"/>
              </a:rPr>
              <a:t>个</a:t>
            </a:r>
            <a:r>
              <a:rPr sz="2200" spc="95" dirty="0">
                <a:latin typeface="微软雅黑"/>
                <a:cs typeface="微软雅黑"/>
              </a:rPr>
              <a:t>值</a:t>
            </a:r>
            <a:r>
              <a:rPr sz="2200" spc="-5" dirty="0">
                <a:latin typeface="微软雅黑"/>
                <a:cs typeface="微软雅黑"/>
              </a:rPr>
              <a:t>， </a:t>
            </a:r>
            <a:r>
              <a:rPr sz="2200" spc="75" dirty="0">
                <a:latin typeface="微软雅黑"/>
                <a:cs typeface="微软雅黑"/>
              </a:rPr>
              <a:t>先</a:t>
            </a:r>
            <a:r>
              <a:rPr sz="2200" spc="85" dirty="0">
                <a:latin typeface="微软雅黑"/>
                <a:cs typeface="微软雅黑"/>
              </a:rPr>
              <a:t>检</a:t>
            </a:r>
            <a:r>
              <a:rPr sz="2200" spc="75" dirty="0">
                <a:latin typeface="微软雅黑"/>
                <a:cs typeface="微软雅黑"/>
              </a:rPr>
              <a:t>查</a:t>
            </a:r>
            <a:r>
              <a:rPr sz="2200" spc="85" dirty="0">
                <a:latin typeface="微软雅黑"/>
                <a:cs typeface="微软雅黑"/>
              </a:rPr>
              <a:t>是否</a:t>
            </a:r>
            <a:r>
              <a:rPr sz="2200" spc="75" dirty="0">
                <a:latin typeface="微软雅黑"/>
                <a:cs typeface="微软雅黑"/>
              </a:rPr>
              <a:t>计</a:t>
            </a:r>
            <a:r>
              <a:rPr sz="2200" spc="85" dirty="0">
                <a:latin typeface="微软雅黑"/>
                <a:cs typeface="微软雅黑"/>
              </a:rPr>
              <a:t>算</a:t>
            </a:r>
            <a:r>
              <a:rPr sz="2200" spc="95" dirty="0">
                <a:latin typeface="微软雅黑"/>
                <a:cs typeface="微软雅黑"/>
              </a:rPr>
              <a:t>过</a:t>
            </a:r>
            <a:r>
              <a:rPr sz="2200" spc="90" dirty="0">
                <a:latin typeface="微软雅黑"/>
                <a:cs typeface="微软雅黑"/>
              </a:rPr>
              <a:t>，</a:t>
            </a:r>
            <a:r>
              <a:rPr sz="2200" spc="85" dirty="0">
                <a:latin typeface="微软雅黑"/>
                <a:cs typeface="微软雅黑"/>
              </a:rPr>
              <a:t>如</a:t>
            </a:r>
            <a:r>
              <a:rPr sz="2200" spc="75" dirty="0">
                <a:latin typeface="微软雅黑"/>
                <a:cs typeface="微软雅黑"/>
              </a:rPr>
              <a:t>果</a:t>
            </a:r>
            <a:r>
              <a:rPr sz="2200" spc="85" dirty="0">
                <a:latin typeface="微软雅黑"/>
                <a:cs typeface="微软雅黑"/>
              </a:rPr>
              <a:t>已</a:t>
            </a:r>
            <a:r>
              <a:rPr sz="2200" spc="75" dirty="0">
                <a:latin typeface="微软雅黑"/>
                <a:cs typeface="微软雅黑"/>
              </a:rPr>
              <a:t>经</a:t>
            </a:r>
            <a:r>
              <a:rPr sz="2200" spc="85" dirty="0">
                <a:latin typeface="微软雅黑"/>
                <a:cs typeface="微软雅黑"/>
              </a:rPr>
              <a:t>计算</a:t>
            </a:r>
            <a:r>
              <a:rPr sz="2200" spc="75" dirty="0">
                <a:latin typeface="微软雅黑"/>
                <a:cs typeface="微软雅黑"/>
              </a:rPr>
              <a:t>过</a:t>
            </a:r>
            <a:r>
              <a:rPr sz="2200" spc="85" dirty="0">
                <a:latin typeface="微软雅黑"/>
                <a:cs typeface="微软雅黑"/>
              </a:rPr>
              <a:t>则</a:t>
            </a:r>
            <a:r>
              <a:rPr sz="2200" spc="75" dirty="0">
                <a:latin typeface="微软雅黑"/>
                <a:cs typeface="微软雅黑"/>
              </a:rPr>
              <a:t>直</a:t>
            </a:r>
            <a:r>
              <a:rPr sz="2200" spc="85" dirty="0">
                <a:latin typeface="微软雅黑"/>
                <a:cs typeface="微软雅黑"/>
              </a:rPr>
              <a:t>接取</a:t>
            </a:r>
            <a:r>
              <a:rPr sz="2200" spc="100" dirty="0">
                <a:latin typeface="微软雅黑"/>
                <a:cs typeface="微软雅黑"/>
              </a:rPr>
              <a:t>值</a:t>
            </a:r>
            <a:r>
              <a:rPr sz="2200" spc="80" dirty="0">
                <a:latin typeface="微软雅黑"/>
                <a:cs typeface="微软雅黑"/>
              </a:rPr>
              <a:t>，</a:t>
            </a:r>
            <a:r>
              <a:rPr sz="2200" spc="85" dirty="0">
                <a:latin typeface="微软雅黑"/>
                <a:cs typeface="微软雅黑"/>
              </a:rPr>
              <a:t>否</a:t>
            </a:r>
            <a:r>
              <a:rPr sz="2200" spc="75" dirty="0">
                <a:latin typeface="微软雅黑"/>
                <a:cs typeface="微软雅黑"/>
              </a:rPr>
              <a:t>则</a:t>
            </a:r>
            <a:r>
              <a:rPr sz="2200" spc="85" dirty="0">
                <a:latin typeface="微软雅黑"/>
                <a:cs typeface="微软雅黑"/>
              </a:rPr>
              <a:t>使</a:t>
            </a:r>
            <a:r>
              <a:rPr sz="2200" spc="-5" dirty="0">
                <a:latin typeface="微软雅黑"/>
                <a:cs typeface="微软雅黑"/>
              </a:rPr>
              <a:t>用 </a:t>
            </a:r>
            <a:r>
              <a:rPr sz="2200" spc="-10" dirty="0">
                <a:latin typeface="微软雅黑"/>
                <a:cs typeface="微软雅黑"/>
              </a:rPr>
              <a:t>递归调用进行计算，</a:t>
            </a:r>
            <a:r>
              <a:rPr sz="2200" spc="-5" dirty="0">
                <a:latin typeface="微软雅黑"/>
                <a:cs typeface="微软雅黑"/>
              </a:rPr>
              <a:t>并记录返回值</a:t>
            </a:r>
            <a:r>
              <a:rPr sz="2200" dirty="0">
                <a:latin typeface="微软雅黑"/>
                <a:cs typeface="微软雅黑"/>
              </a:rPr>
              <a:t>到</a:t>
            </a:r>
            <a:r>
              <a:rPr sz="2200" spc="-5" dirty="0">
                <a:latin typeface="微软雅黑"/>
                <a:cs typeface="微软雅黑"/>
              </a:rPr>
              <a:t>表格</a:t>
            </a:r>
            <a:r>
              <a:rPr sz="2200" spc="-10" dirty="0">
                <a:latin typeface="微软雅黑"/>
                <a:cs typeface="微软雅黑"/>
              </a:rPr>
              <a:t>中</a:t>
            </a:r>
            <a:r>
              <a:rPr sz="2200" spc="-5" dirty="0"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377190"/>
            <a:ext cx="6357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8.</a:t>
            </a:r>
            <a:r>
              <a:rPr spc="-20" dirty="0">
                <a:latin typeface="Arial"/>
                <a:cs typeface="Arial"/>
              </a:rPr>
              <a:t>2</a:t>
            </a:r>
            <a:r>
              <a:rPr dirty="0"/>
              <a:t>背包问题和记忆功能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4515"/>
            <a:ext cx="2494915" cy="107569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18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5750" algn="l"/>
              </a:tabLst>
            </a:pPr>
            <a:r>
              <a:rPr sz="2800" spc="-5" dirty="0">
                <a:latin typeface="微软雅黑"/>
                <a:cs typeface="微软雅黑"/>
              </a:rPr>
              <a:t>记忆化</a:t>
            </a:r>
            <a:endParaRPr sz="2800">
              <a:latin typeface="微软雅黑"/>
              <a:cs typeface="微软雅黑"/>
            </a:endParaRPr>
          </a:p>
          <a:p>
            <a:pPr marL="652780" lvl="1" indent="-247650">
              <a:lnSpc>
                <a:spcPct val="100000"/>
              </a:lnSpc>
              <a:spcBef>
                <a:spcPts val="94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微软雅黑"/>
                <a:cs typeface="微软雅黑"/>
              </a:rPr>
              <a:t>背包问题改进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9253" y="2439161"/>
            <a:ext cx="7367270" cy="3150235"/>
          </a:xfrm>
          <a:prstGeom prst="rect">
            <a:avLst/>
          </a:prstGeom>
          <a:solidFill>
            <a:srgbClr val="FFFFFF"/>
          </a:solidFill>
          <a:ln w="25400">
            <a:solidFill>
              <a:srgbClr val="008BC2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6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MFK</a:t>
            </a:r>
            <a:r>
              <a:rPr sz="1800" spc="-5" dirty="0">
                <a:solidFill>
                  <a:srgbClr val="FF0000"/>
                </a:solidFill>
                <a:latin typeface="微软雅黑"/>
                <a:cs typeface="微软雅黑"/>
              </a:rPr>
              <a:t>（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i,j</a:t>
            </a:r>
            <a:r>
              <a:rPr sz="1800" spc="-5" dirty="0">
                <a:solidFill>
                  <a:srgbClr val="FF0000"/>
                </a:solidFill>
                <a:latin typeface="微软雅黑"/>
                <a:cs typeface="微软雅黑"/>
              </a:rPr>
              <a:t>）算法</a:t>
            </a:r>
            <a:endParaRPr sz="1800" dirty="0">
              <a:latin typeface="微软雅黑"/>
              <a:cs typeface="微软雅黑"/>
            </a:endParaRPr>
          </a:p>
          <a:p>
            <a:pPr marL="450850" marR="2338705" indent="-360045">
              <a:lnSpc>
                <a:spcPct val="130000"/>
              </a:lnSpc>
              <a:tabLst>
                <a:tab pos="1920239" algn="l"/>
              </a:tabLst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5" dirty="0">
                <a:latin typeface="Arial"/>
                <a:cs typeface="Arial"/>
              </a:rPr>
              <a:t>F[</a:t>
            </a:r>
            <a:r>
              <a:rPr sz="1800" spc="-5" dirty="0">
                <a:latin typeface="Arial"/>
                <a:cs typeface="Arial"/>
              </a:rPr>
              <a:t>i,</a:t>
            </a:r>
            <a:r>
              <a:rPr sz="1800" spc="-10" dirty="0">
                <a:latin typeface="Arial"/>
                <a:cs typeface="Arial"/>
              </a:rPr>
              <a:t>j</a:t>
            </a:r>
            <a:r>
              <a:rPr sz="1800" dirty="0">
                <a:latin typeface="Arial"/>
                <a:cs typeface="Arial"/>
              </a:rPr>
              <a:t>]</a:t>
            </a:r>
            <a:r>
              <a:rPr sz="1800" spc="5" dirty="0">
                <a:latin typeface="Arial"/>
                <a:cs typeface="Arial"/>
              </a:rPr>
              <a:t>&lt;</a:t>
            </a: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dirty="0">
                <a:solidFill>
                  <a:srgbClr val="096CC5"/>
                </a:solidFill>
                <a:latin typeface="Arial"/>
                <a:cs typeface="Arial"/>
              </a:rPr>
              <a:t>//</a:t>
            </a:r>
            <a:r>
              <a:rPr sz="1800" dirty="0">
                <a:solidFill>
                  <a:srgbClr val="096CC5"/>
                </a:solidFill>
                <a:latin typeface="微软雅黑"/>
                <a:cs typeface="微软雅黑"/>
              </a:rPr>
              <a:t>表示还没有计算过，需要计算 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5" dirty="0">
                <a:latin typeface="Arial"/>
                <a:cs typeface="Arial"/>
              </a:rPr>
              <a:t> j&lt;weights[i]</a:t>
            </a:r>
            <a:endParaRPr sz="1800" dirty="0">
              <a:latin typeface="Arial"/>
              <a:cs typeface="Arial"/>
            </a:endParaRPr>
          </a:p>
          <a:p>
            <a:pPr marL="1005840">
              <a:lnSpc>
                <a:spcPct val="100000"/>
              </a:lnSpc>
              <a:spcBef>
                <a:spcPts val="650"/>
              </a:spcBef>
            </a:pPr>
            <a:r>
              <a:rPr sz="1800" spc="-5" dirty="0">
                <a:latin typeface="Arial"/>
                <a:cs typeface="Arial"/>
              </a:rPr>
              <a:t>value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MFK(i-1,j)</a:t>
            </a:r>
            <a:endParaRPr sz="1800" dirty="0">
              <a:latin typeface="Arial"/>
              <a:cs typeface="Arial"/>
            </a:endParaRPr>
          </a:p>
          <a:p>
            <a:pPr marL="450850">
              <a:lnSpc>
                <a:spcPct val="100000"/>
              </a:lnSpc>
              <a:spcBef>
                <a:spcPts val="650"/>
              </a:spcBef>
            </a:pPr>
            <a:r>
              <a:rPr sz="1800" spc="-5" dirty="0">
                <a:latin typeface="Arial"/>
                <a:cs typeface="Arial"/>
              </a:rPr>
              <a:t>else</a:t>
            </a:r>
            <a:endParaRPr sz="1800" dirty="0">
              <a:latin typeface="Arial"/>
              <a:cs typeface="Arial"/>
            </a:endParaRPr>
          </a:p>
          <a:p>
            <a:pPr marL="450850" marR="1012825" indent="554990">
              <a:lnSpc>
                <a:spcPct val="130000"/>
              </a:lnSpc>
              <a:tabLst>
                <a:tab pos="1920239" algn="l"/>
              </a:tabLst>
            </a:pPr>
            <a:r>
              <a:rPr sz="1800" spc="-5" dirty="0">
                <a:latin typeface="Arial"/>
                <a:cs typeface="Arial"/>
              </a:rPr>
              <a:t>value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max(MFK(i-1,j),values[i]+MFK(i-1,j-weight[i]))  F[i,j]=value	</a:t>
            </a:r>
            <a:r>
              <a:rPr sz="1800" dirty="0">
                <a:solidFill>
                  <a:srgbClr val="096CC5"/>
                </a:solidFill>
                <a:latin typeface="Arial"/>
                <a:cs typeface="Arial"/>
              </a:rPr>
              <a:t>//</a:t>
            </a:r>
            <a:r>
              <a:rPr sz="1800" dirty="0">
                <a:solidFill>
                  <a:srgbClr val="096CC5"/>
                </a:solidFill>
                <a:latin typeface="微软雅黑"/>
                <a:cs typeface="微软雅黑"/>
              </a:rPr>
              <a:t>记录计算结果，以后复用</a:t>
            </a:r>
            <a:endParaRPr sz="1800" dirty="0">
              <a:latin typeface="微软雅黑"/>
              <a:cs typeface="微软雅黑"/>
            </a:endParaRPr>
          </a:p>
          <a:p>
            <a:pPr marL="91440">
              <a:lnSpc>
                <a:spcPct val="100000"/>
              </a:lnSpc>
              <a:spcBef>
                <a:spcPts val="650"/>
              </a:spcBef>
            </a:pPr>
            <a:r>
              <a:rPr sz="1800" spc="-5" dirty="0">
                <a:latin typeface="Arial"/>
                <a:cs typeface="Arial"/>
              </a:rPr>
              <a:t>Return</a:t>
            </a:r>
            <a:r>
              <a:rPr sz="1800" dirty="0">
                <a:latin typeface="Arial"/>
                <a:cs typeface="Arial"/>
              </a:rPr>
              <a:t> F[i,j]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357962"/>
            <a:ext cx="63576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8.2</a:t>
            </a:r>
            <a:r>
              <a:rPr spc="-5" dirty="0"/>
              <a:t>背包问题和记忆功能</a:t>
            </a:r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189094E9-E3CB-B34A-EFBD-68DB3A701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48" y="1115517"/>
            <a:ext cx="8209651" cy="554211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286258"/>
            <a:ext cx="6357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8.</a:t>
            </a:r>
            <a:r>
              <a:rPr spc="-20" dirty="0">
                <a:latin typeface="Arial"/>
                <a:cs typeface="Arial"/>
              </a:rPr>
              <a:t>2</a:t>
            </a:r>
            <a:r>
              <a:rPr dirty="0"/>
              <a:t>背包问题和记忆功能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77594"/>
            <a:ext cx="1364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5750" algn="l"/>
              </a:tabLst>
            </a:pPr>
            <a:r>
              <a:rPr sz="2800" spc="-5" dirty="0">
                <a:latin typeface="微软雅黑"/>
                <a:cs typeface="微软雅黑"/>
              </a:rPr>
              <a:t>记忆化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7952" y="1734311"/>
            <a:ext cx="517410" cy="5859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2563" y="1799831"/>
            <a:ext cx="441198" cy="4076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8700" y="1825751"/>
            <a:ext cx="595122" cy="3360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6340" y="1844675"/>
            <a:ext cx="544195" cy="282575"/>
          </a:xfrm>
          <a:custGeom>
            <a:avLst/>
            <a:gdLst/>
            <a:ahLst/>
            <a:cxnLst/>
            <a:rect l="l" t="t" r="r" b="b"/>
            <a:pathLst>
              <a:path w="544194" h="282575">
                <a:moveTo>
                  <a:pt x="453783" y="0"/>
                </a:moveTo>
                <a:lnTo>
                  <a:pt x="449846" y="11557"/>
                </a:lnTo>
                <a:lnTo>
                  <a:pt x="466154" y="18631"/>
                </a:lnTo>
                <a:lnTo>
                  <a:pt x="480199" y="28432"/>
                </a:lnTo>
                <a:lnTo>
                  <a:pt x="508723" y="73925"/>
                </a:lnTo>
                <a:lnTo>
                  <a:pt x="517017" y="115732"/>
                </a:lnTo>
                <a:lnTo>
                  <a:pt x="518045" y="139826"/>
                </a:lnTo>
                <a:lnTo>
                  <a:pt x="516999" y="164707"/>
                </a:lnTo>
                <a:lnTo>
                  <a:pt x="508669" y="207656"/>
                </a:lnTo>
                <a:lnTo>
                  <a:pt x="480247" y="253857"/>
                </a:lnTo>
                <a:lnTo>
                  <a:pt x="450227" y="270890"/>
                </a:lnTo>
                <a:lnTo>
                  <a:pt x="453783" y="282321"/>
                </a:lnTo>
                <a:lnTo>
                  <a:pt x="492280" y="264302"/>
                </a:lnTo>
                <a:lnTo>
                  <a:pt x="520585" y="233045"/>
                </a:lnTo>
                <a:lnTo>
                  <a:pt x="538016" y="191135"/>
                </a:lnTo>
                <a:lnTo>
                  <a:pt x="543826" y="141224"/>
                </a:lnTo>
                <a:lnTo>
                  <a:pt x="542374" y="115359"/>
                </a:lnTo>
                <a:lnTo>
                  <a:pt x="530753" y="69536"/>
                </a:lnTo>
                <a:lnTo>
                  <a:pt x="507629" y="32164"/>
                </a:lnTo>
                <a:lnTo>
                  <a:pt x="474240" y="7435"/>
                </a:lnTo>
                <a:lnTo>
                  <a:pt x="453783" y="0"/>
                </a:lnTo>
                <a:close/>
              </a:path>
              <a:path w="544194" h="282575">
                <a:moveTo>
                  <a:pt x="90043" y="0"/>
                </a:moveTo>
                <a:lnTo>
                  <a:pt x="51628" y="18145"/>
                </a:lnTo>
                <a:lnTo>
                  <a:pt x="23291" y="49529"/>
                </a:lnTo>
                <a:lnTo>
                  <a:pt x="5826" y="91471"/>
                </a:lnTo>
                <a:lnTo>
                  <a:pt x="0" y="141224"/>
                </a:lnTo>
                <a:lnTo>
                  <a:pt x="1452" y="167179"/>
                </a:lnTo>
                <a:lnTo>
                  <a:pt x="13067" y="213090"/>
                </a:lnTo>
                <a:lnTo>
                  <a:pt x="36105" y="250334"/>
                </a:lnTo>
                <a:lnTo>
                  <a:pt x="69514" y="274960"/>
                </a:lnTo>
                <a:lnTo>
                  <a:pt x="90043" y="282321"/>
                </a:lnTo>
                <a:lnTo>
                  <a:pt x="93611" y="270890"/>
                </a:lnTo>
                <a:lnTo>
                  <a:pt x="77528" y="263773"/>
                </a:lnTo>
                <a:lnTo>
                  <a:pt x="63647" y="253857"/>
                </a:lnTo>
                <a:lnTo>
                  <a:pt x="35169" y="207656"/>
                </a:lnTo>
                <a:lnTo>
                  <a:pt x="26801" y="164707"/>
                </a:lnTo>
                <a:lnTo>
                  <a:pt x="25755" y="139826"/>
                </a:lnTo>
                <a:lnTo>
                  <a:pt x="26801" y="115732"/>
                </a:lnTo>
                <a:lnTo>
                  <a:pt x="35169" y="73925"/>
                </a:lnTo>
                <a:lnTo>
                  <a:pt x="63761" y="28432"/>
                </a:lnTo>
                <a:lnTo>
                  <a:pt x="94068" y="11557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22603" y="1793735"/>
            <a:ext cx="375678" cy="4213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02436" y="1999500"/>
            <a:ext cx="191249" cy="1866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7675" y="1778520"/>
            <a:ext cx="444258" cy="529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940" y="1754581"/>
            <a:ext cx="9677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  <a:tab pos="610235" algn="l"/>
              </a:tabLst>
            </a:pPr>
            <a:r>
              <a:rPr sz="2400" dirty="0">
                <a:latin typeface="Cambria Math"/>
                <a:cs typeface="Cambria Math"/>
              </a:rPr>
              <a:t>𝐹	</a:t>
            </a:r>
            <a:r>
              <a:rPr sz="2400" spc="-5" dirty="0">
                <a:latin typeface="Cambria Math"/>
                <a:cs typeface="Cambria Math"/>
              </a:rPr>
              <a:t>𝒊,</a:t>
            </a:r>
            <a:r>
              <a:rPr sz="2400" spc="-2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𝒋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18488" y="1894332"/>
            <a:ext cx="407682" cy="2766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627" y="0"/>
            <a:ext cx="3643122" cy="51046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71116" y="1662683"/>
            <a:ext cx="852678" cy="3223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08732" y="1624583"/>
            <a:ext cx="4331970" cy="33604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27401" y="1642998"/>
            <a:ext cx="4279265" cy="283845"/>
          </a:xfrm>
          <a:custGeom>
            <a:avLst/>
            <a:gdLst/>
            <a:ahLst/>
            <a:cxnLst/>
            <a:rect l="l" t="t" r="r" b="b"/>
            <a:pathLst>
              <a:path w="4279265" h="283844">
                <a:moveTo>
                  <a:pt x="4188205" y="0"/>
                </a:moveTo>
                <a:lnTo>
                  <a:pt x="4184269" y="0"/>
                </a:lnTo>
                <a:lnTo>
                  <a:pt x="4184269" y="11302"/>
                </a:lnTo>
                <a:lnTo>
                  <a:pt x="4186554" y="11302"/>
                </a:lnTo>
                <a:lnTo>
                  <a:pt x="4196744" y="11995"/>
                </a:lnTo>
                <a:lnTo>
                  <a:pt x="4229481" y="37417"/>
                </a:lnTo>
                <a:lnTo>
                  <a:pt x="4232529" y="59689"/>
                </a:lnTo>
                <a:lnTo>
                  <a:pt x="4232340" y="65162"/>
                </a:lnTo>
                <a:lnTo>
                  <a:pt x="4231782" y="71278"/>
                </a:lnTo>
                <a:lnTo>
                  <a:pt x="4230868" y="78013"/>
                </a:lnTo>
                <a:lnTo>
                  <a:pt x="4229608" y="85343"/>
                </a:lnTo>
                <a:lnTo>
                  <a:pt x="4227576" y="95630"/>
                </a:lnTo>
                <a:lnTo>
                  <a:pt x="4226559" y="102870"/>
                </a:lnTo>
                <a:lnTo>
                  <a:pt x="4226559" y="115697"/>
                </a:lnTo>
                <a:lnTo>
                  <a:pt x="4229100" y="122681"/>
                </a:lnTo>
                <a:lnTo>
                  <a:pt x="4234053" y="128015"/>
                </a:lnTo>
                <a:lnTo>
                  <a:pt x="4239006" y="133476"/>
                </a:lnTo>
                <a:lnTo>
                  <a:pt x="4244848" y="137413"/>
                </a:lnTo>
                <a:lnTo>
                  <a:pt x="4251706" y="139953"/>
                </a:lnTo>
                <a:lnTo>
                  <a:pt x="4251706" y="142748"/>
                </a:lnTo>
                <a:lnTo>
                  <a:pt x="4244848" y="145287"/>
                </a:lnTo>
                <a:lnTo>
                  <a:pt x="4239006" y="149225"/>
                </a:lnTo>
                <a:lnTo>
                  <a:pt x="4234053" y="154686"/>
                </a:lnTo>
                <a:lnTo>
                  <a:pt x="4229100" y="160020"/>
                </a:lnTo>
                <a:lnTo>
                  <a:pt x="4226559" y="167004"/>
                </a:lnTo>
                <a:lnTo>
                  <a:pt x="4226559" y="179831"/>
                </a:lnTo>
                <a:lnTo>
                  <a:pt x="4227576" y="187071"/>
                </a:lnTo>
                <a:lnTo>
                  <a:pt x="4229608" y="197358"/>
                </a:lnTo>
                <a:lnTo>
                  <a:pt x="4230868" y="204688"/>
                </a:lnTo>
                <a:lnTo>
                  <a:pt x="4231782" y="211423"/>
                </a:lnTo>
                <a:lnTo>
                  <a:pt x="4232340" y="217539"/>
                </a:lnTo>
                <a:lnTo>
                  <a:pt x="4232529" y="223012"/>
                </a:lnTo>
                <a:lnTo>
                  <a:pt x="4231766" y="235539"/>
                </a:lnTo>
                <a:lnTo>
                  <a:pt x="4205779" y="269636"/>
                </a:lnTo>
                <a:lnTo>
                  <a:pt x="4186554" y="272414"/>
                </a:lnTo>
                <a:lnTo>
                  <a:pt x="4184269" y="272414"/>
                </a:lnTo>
                <a:lnTo>
                  <a:pt x="4184269" y="283717"/>
                </a:lnTo>
                <a:lnTo>
                  <a:pt x="4188205" y="283717"/>
                </a:lnTo>
                <a:lnTo>
                  <a:pt x="4204561" y="282503"/>
                </a:lnTo>
                <a:lnTo>
                  <a:pt x="4240530" y="267715"/>
                </a:lnTo>
                <a:lnTo>
                  <a:pt x="4257802" y="220345"/>
                </a:lnTo>
                <a:lnTo>
                  <a:pt x="4257587" y="213959"/>
                </a:lnTo>
                <a:lnTo>
                  <a:pt x="4256944" y="207168"/>
                </a:lnTo>
                <a:lnTo>
                  <a:pt x="4255873" y="199949"/>
                </a:lnTo>
                <a:lnTo>
                  <a:pt x="4254373" y="192277"/>
                </a:lnTo>
                <a:lnTo>
                  <a:pt x="4251959" y="181737"/>
                </a:lnTo>
                <a:lnTo>
                  <a:pt x="4250817" y="174625"/>
                </a:lnTo>
                <a:lnTo>
                  <a:pt x="4250817" y="164211"/>
                </a:lnTo>
                <a:lnTo>
                  <a:pt x="4253230" y="158750"/>
                </a:lnTo>
                <a:lnTo>
                  <a:pt x="4262628" y="150113"/>
                </a:lnTo>
                <a:lnTo>
                  <a:pt x="4269740" y="147700"/>
                </a:lnTo>
                <a:lnTo>
                  <a:pt x="4279265" y="147447"/>
                </a:lnTo>
                <a:lnTo>
                  <a:pt x="4279265" y="135254"/>
                </a:lnTo>
                <a:lnTo>
                  <a:pt x="4269740" y="135000"/>
                </a:lnTo>
                <a:lnTo>
                  <a:pt x="4262628" y="132587"/>
                </a:lnTo>
                <a:lnTo>
                  <a:pt x="4253230" y="123951"/>
                </a:lnTo>
                <a:lnTo>
                  <a:pt x="4250817" y="118490"/>
                </a:lnTo>
                <a:lnTo>
                  <a:pt x="4250817" y="107950"/>
                </a:lnTo>
                <a:lnTo>
                  <a:pt x="4251959" y="100964"/>
                </a:lnTo>
                <a:lnTo>
                  <a:pt x="4254373" y="90424"/>
                </a:lnTo>
                <a:lnTo>
                  <a:pt x="4255873" y="82752"/>
                </a:lnTo>
                <a:lnTo>
                  <a:pt x="4256944" y="75533"/>
                </a:lnTo>
                <a:lnTo>
                  <a:pt x="4257587" y="68742"/>
                </a:lnTo>
                <a:lnTo>
                  <a:pt x="4257802" y="62356"/>
                </a:lnTo>
                <a:lnTo>
                  <a:pt x="4256728" y="47827"/>
                </a:lnTo>
                <a:lnTo>
                  <a:pt x="4230747" y="9215"/>
                </a:lnTo>
                <a:lnTo>
                  <a:pt x="4204561" y="1214"/>
                </a:lnTo>
                <a:lnTo>
                  <a:pt x="4188205" y="0"/>
                </a:lnTo>
                <a:close/>
              </a:path>
              <a:path w="4279265" h="283844">
                <a:moveTo>
                  <a:pt x="94996" y="0"/>
                </a:moveTo>
                <a:lnTo>
                  <a:pt x="91186" y="0"/>
                </a:lnTo>
                <a:lnTo>
                  <a:pt x="74777" y="1214"/>
                </a:lnTo>
                <a:lnTo>
                  <a:pt x="38862" y="16001"/>
                </a:lnTo>
                <a:lnTo>
                  <a:pt x="21674" y="59436"/>
                </a:lnTo>
                <a:lnTo>
                  <a:pt x="21557" y="64982"/>
                </a:lnTo>
                <a:lnTo>
                  <a:pt x="21679" y="68562"/>
                </a:lnTo>
                <a:lnTo>
                  <a:pt x="22336" y="75358"/>
                </a:lnTo>
                <a:lnTo>
                  <a:pt x="23445" y="82607"/>
                </a:lnTo>
                <a:lnTo>
                  <a:pt x="25018" y="90297"/>
                </a:lnTo>
                <a:lnTo>
                  <a:pt x="27305" y="100837"/>
                </a:lnTo>
                <a:lnTo>
                  <a:pt x="28448" y="107823"/>
                </a:lnTo>
                <a:lnTo>
                  <a:pt x="28448" y="118237"/>
                </a:lnTo>
                <a:lnTo>
                  <a:pt x="26162" y="123825"/>
                </a:lnTo>
                <a:lnTo>
                  <a:pt x="21336" y="128142"/>
                </a:lnTo>
                <a:lnTo>
                  <a:pt x="16637" y="132461"/>
                </a:lnTo>
                <a:lnTo>
                  <a:pt x="9525" y="134747"/>
                </a:lnTo>
                <a:lnTo>
                  <a:pt x="0" y="135127"/>
                </a:lnTo>
                <a:lnTo>
                  <a:pt x="0" y="147320"/>
                </a:lnTo>
                <a:lnTo>
                  <a:pt x="9525" y="147574"/>
                </a:lnTo>
                <a:lnTo>
                  <a:pt x="16637" y="149860"/>
                </a:lnTo>
                <a:lnTo>
                  <a:pt x="21336" y="154177"/>
                </a:lnTo>
                <a:lnTo>
                  <a:pt x="26162" y="158496"/>
                </a:lnTo>
                <a:lnTo>
                  <a:pt x="28448" y="164084"/>
                </a:lnTo>
                <a:lnTo>
                  <a:pt x="28448" y="174498"/>
                </a:lnTo>
                <a:lnTo>
                  <a:pt x="27305" y="181610"/>
                </a:lnTo>
                <a:lnTo>
                  <a:pt x="25018" y="192150"/>
                </a:lnTo>
                <a:lnTo>
                  <a:pt x="23445" y="199769"/>
                </a:lnTo>
                <a:lnTo>
                  <a:pt x="22336" y="206994"/>
                </a:lnTo>
                <a:lnTo>
                  <a:pt x="21679" y="213814"/>
                </a:lnTo>
                <a:lnTo>
                  <a:pt x="21462" y="220217"/>
                </a:lnTo>
                <a:lnTo>
                  <a:pt x="22556" y="235265"/>
                </a:lnTo>
                <a:lnTo>
                  <a:pt x="48627" y="274502"/>
                </a:lnTo>
                <a:lnTo>
                  <a:pt x="91186" y="283717"/>
                </a:lnTo>
                <a:lnTo>
                  <a:pt x="94996" y="283717"/>
                </a:lnTo>
                <a:lnTo>
                  <a:pt x="94996" y="272414"/>
                </a:lnTo>
                <a:lnTo>
                  <a:pt x="92710" y="272414"/>
                </a:lnTo>
                <a:lnTo>
                  <a:pt x="82520" y="271722"/>
                </a:lnTo>
                <a:lnTo>
                  <a:pt x="49784" y="246014"/>
                </a:lnTo>
                <a:lnTo>
                  <a:pt x="46736" y="222885"/>
                </a:lnTo>
                <a:lnTo>
                  <a:pt x="46926" y="217356"/>
                </a:lnTo>
                <a:lnTo>
                  <a:pt x="47498" y="211232"/>
                </a:lnTo>
                <a:lnTo>
                  <a:pt x="48450" y="204489"/>
                </a:lnTo>
                <a:lnTo>
                  <a:pt x="49784" y="197103"/>
                </a:lnTo>
                <a:lnTo>
                  <a:pt x="51688" y="186943"/>
                </a:lnTo>
                <a:lnTo>
                  <a:pt x="52705" y="179704"/>
                </a:lnTo>
                <a:lnTo>
                  <a:pt x="52705" y="166877"/>
                </a:lnTo>
                <a:lnTo>
                  <a:pt x="50292" y="159892"/>
                </a:lnTo>
                <a:lnTo>
                  <a:pt x="45338" y="154559"/>
                </a:lnTo>
                <a:lnTo>
                  <a:pt x="40386" y="149098"/>
                </a:lnTo>
                <a:lnTo>
                  <a:pt x="34417" y="145161"/>
                </a:lnTo>
                <a:lnTo>
                  <a:pt x="27559" y="142493"/>
                </a:lnTo>
                <a:lnTo>
                  <a:pt x="27559" y="139826"/>
                </a:lnTo>
                <a:lnTo>
                  <a:pt x="34417" y="137287"/>
                </a:lnTo>
                <a:lnTo>
                  <a:pt x="40386" y="133350"/>
                </a:lnTo>
                <a:lnTo>
                  <a:pt x="50292" y="122427"/>
                </a:lnTo>
                <a:lnTo>
                  <a:pt x="52705" y="115570"/>
                </a:lnTo>
                <a:lnTo>
                  <a:pt x="52705" y="102742"/>
                </a:lnTo>
                <a:lnTo>
                  <a:pt x="51688" y="95503"/>
                </a:lnTo>
                <a:lnTo>
                  <a:pt x="49784" y="85216"/>
                </a:lnTo>
                <a:lnTo>
                  <a:pt x="48450" y="77884"/>
                </a:lnTo>
                <a:lnTo>
                  <a:pt x="47497" y="71135"/>
                </a:lnTo>
                <a:lnTo>
                  <a:pt x="46926" y="64982"/>
                </a:lnTo>
                <a:lnTo>
                  <a:pt x="46736" y="59436"/>
                </a:lnTo>
                <a:lnTo>
                  <a:pt x="47497" y="47482"/>
                </a:lnTo>
                <a:lnTo>
                  <a:pt x="73485" y="14081"/>
                </a:lnTo>
                <a:lnTo>
                  <a:pt x="92710" y="11302"/>
                </a:lnTo>
                <a:lnTo>
                  <a:pt x="94996" y="11302"/>
                </a:lnTo>
                <a:lnTo>
                  <a:pt x="94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11779" y="1598663"/>
            <a:ext cx="450342" cy="40768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34867" y="1624583"/>
            <a:ext cx="1140713" cy="33604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52520" y="1643507"/>
            <a:ext cx="1089660" cy="282575"/>
          </a:xfrm>
          <a:custGeom>
            <a:avLst/>
            <a:gdLst/>
            <a:ahLst/>
            <a:cxnLst/>
            <a:rect l="l" t="t" r="r" b="b"/>
            <a:pathLst>
              <a:path w="1089660" h="282575">
                <a:moveTo>
                  <a:pt x="999363" y="0"/>
                </a:moveTo>
                <a:lnTo>
                  <a:pt x="995426" y="11556"/>
                </a:lnTo>
                <a:lnTo>
                  <a:pt x="1011733" y="18631"/>
                </a:lnTo>
                <a:lnTo>
                  <a:pt x="1025779" y="28432"/>
                </a:lnTo>
                <a:lnTo>
                  <a:pt x="1054302" y="73925"/>
                </a:lnTo>
                <a:lnTo>
                  <a:pt x="1062597" y="115732"/>
                </a:lnTo>
                <a:lnTo>
                  <a:pt x="1063625" y="139826"/>
                </a:lnTo>
                <a:lnTo>
                  <a:pt x="1062579" y="164707"/>
                </a:lnTo>
                <a:lnTo>
                  <a:pt x="1054248" y="207656"/>
                </a:lnTo>
                <a:lnTo>
                  <a:pt x="1025826" y="253857"/>
                </a:lnTo>
                <a:lnTo>
                  <a:pt x="995807" y="270890"/>
                </a:lnTo>
                <a:lnTo>
                  <a:pt x="999363" y="282320"/>
                </a:lnTo>
                <a:lnTo>
                  <a:pt x="1037859" y="264302"/>
                </a:lnTo>
                <a:lnTo>
                  <a:pt x="1066165" y="233044"/>
                </a:lnTo>
                <a:lnTo>
                  <a:pt x="1083595" y="191135"/>
                </a:lnTo>
                <a:lnTo>
                  <a:pt x="1089406" y="141223"/>
                </a:lnTo>
                <a:lnTo>
                  <a:pt x="1087953" y="115359"/>
                </a:lnTo>
                <a:lnTo>
                  <a:pt x="1076332" y="69536"/>
                </a:lnTo>
                <a:lnTo>
                  <a:pt x="1053209" y="32164"/>
                </a:lnTo>
                <a:lnTo>
                  <a:pt x="1019819" y="7435"/>
                </a:lnTo>
                <a:lnTo>
                  <a:pt x="999363" y="0"/>
                </a:lnTo>
                <a:close/>
              </a:path>
              <a:path w="1089660" h="282575">
                <a:moveTo>
                  <a:pt x="90043" y="0"/>
                </a:moveTo>
                <a:lnTo>
                  <a:pt x="51641" y="18145"/>
                </a:lnTo>
                <a:lnTo>
                  <a:pt x="23241" y="49529"/>
                </a:lnTo>
                <a:lnTo>
                  <a:pt x="5810" y="91471"/>
                </a:lnTo>
                <a:lnTo>
                  <a:pt x="0" y="141223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3" y="282320"/>
                </a:lnTo>
                <a:lnTo>
                  <a:pt x="93599" y="270890"/>
                </a:lnTo>
                <a:lnTo>
                  <a:pt x="77531" y="263773"/>
                </a:lnTo>
                <a:lnTo>
                  <a:pt x="63642" y="253857"/>
                </a:lnTo>
                <a:lnTo>
                  <a:pt x="35210" y="207656"/>
                </a:lnTo>
                <a:lnTo>
                  <a:pt x="26828" y="164707"/>
                </a:lnTo>
                <a:lnTo>
                  <a:pt x="25781" y="139826"/>
                </a:lnTo>
                <a:lnTo>
                  <a:pt x="26828" y="115732"/>
                </a:lnTo>
                <a:lnTo>
                  <a:pt x="35210" y="73925"/>
                </a:lnTo>
                <a:lnTo>
                  <a:pt x="63753" y="28432"/>
                </a:lnTo>
                <a:lnTo>
                  <a:pt x="94106" y="11556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28772" y="1592567"/>
            <a:ext cx="375678" cy="4213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66515" y="1731276"/>
            <a:ext cx="377189" cy="2232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07308" y="1595615"/>
            <a:ext cx="441198" cy="41225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54196" y="1798332"/>
            <a:ext cx="191249" cy="1866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69435" y="1577352"/>
            <a:ext cx="444258" cy="529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12335" y="1798332"/>
            <a:ext cx="191249" cy="1866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0059" y="1670291"/>
            <a:ext cx="366534" cy="31167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48555" y="1722107"/>
            <a:ext cx="285750" cy="32538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96384" y="1621536"/>
            <a:ext cx="470141" cy="3863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84420" y="1598663"/>
            <a:ext cx="450341" cy="40768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09032" y="1624583"/>
            <a:ext cx="1800606" cy="33604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26684" y="1643507"/>
            <a:ext cx="1749425" cy="282575"/>
          </a:xfrm>
          <a:custGeom>
            <a:avLst/>
            <a:gdLst/>
            <a:ahLst/>
            <a:cxnLst/>
            <a:rect l="l" t="t" r="r" b="b"/>
            <a:pathLst>
              <a:path w="1749425" h="282575">
                <a:moveTo>
                  <a:pt x="1659255" y="0"/>
                </a:moveTo>
                <a:lnTo>
                  <a:pt x="1655317" y="11556"/>
                </a:lnTo>
                <a:lnTo>
                  <a:pt x="1671625" y="18631"/>
                </a:lnTo>
                <a:lnTo>
                  <a:pt x="1685670" y="28432"/>
                </a:lnTo>
                <a:lnTo>
                  <a:pt x="1714194" y="73925"/>
                </a:lnTo>
                <a:lnTo>
                  <a:pt x="1722489" y="115732"/>
                </a:lnTo>
                <a:lnTo>
                  <a:pt x="1723516" y="139826"/>
                </a:lnTo>
                <a:lnTo>
                  <a:pt x="1722471" y="164707"/>
                </a:lnTo>
                <a:lnTo>
                  <a:pt x="1714140" y="207656"/>
                </a:lnTo>
                <a:lnTo>
                  <a:pt x="1685718" y="253857"/>
                </a:lnTo>
                <a:lnTo>
                  <a:pt x="1655698" y="270890"/>
                </a:lnTo>
                <a:lnTo>
                  <a:pt x="1659255" y="282320"/>
                </a:lnTo>
                <a:lnTo>
                  <a:pt x="1697751" y="264302"/>
                </a:lnTo>
                <a:lnTo>
                  <a:pt x="1726057" y="233044"/>
                </a:lnTo>
                <a:lnTo>
                  <a:pt x="1743487" y="191135"/>
                </a:lnTo>
                <a:lnTo>
                  <a:pt x="1749297" y="141223"/>
                </a:lnTo>
                <a:lnTo>
                  <a:pt x="1747845" y="115359"/>
                </a:lnTo>
                <a:lnTo>
                  <a:pt x="1736224" y="69536"/>
                </a:lnTo>
                <a:lnTo>
                  <a:pt x="1713101" y="32164"/>
                </a:lnTo>
                <a:lnTo>
                  <a:pt x="1679711" y="7435"/>
                </a:lnTo>
                <a:lnTo>
                  <a:pt x="1659255" y="0"/>
                </a:lnTo>
                <a:close/>
              </a:path>
              <a:path w="1749425" h="282575">
                <a:moveTo>
                  <a:pt x="90042" y="0"/>
                </a:moveTo>
                <a:lnTo>
                  <a:pt x="51641" y="18145"/>
                </a:lnTo>
                <a:lnTo>
                  <a:pt x="23240" y="49529"/>
                </a:lnTo>
                <a:lnTo>
                  <a:pt x="5810" y="91471"/>
                </a:lnTo>
                <a:lnTo>
                  <a:pt x="0" y="141223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2" y="282320"/>
                </a:lnTo>
                <a:lnTo>
                  <a:pt x="93599" y="270890"/>
                </a:lnTo>
                <a:lnTo>
                  <a:pt x="77531" y="263773"/>
                </a:lnTo>
                <a:lnTo>
                  <a:pt x="63642" y="253857"/>
                </a:lnTo>
                <a:lnTo>
                  <a:pt x="35210" y="207656"/>
                </a:lnTo>
                <a:lnTo>
                  <a:pt x="26828" y="164707"/>
                </a:lnTo>
                <a:lnTo>
                  <a:pt x="25780" y="139826"/>
                </a:lnTo>
                <a:lnTo>
                  <a:pt x="26828" y="115732"/>
                </a:lnTo>
                <a:lnTo>
                  <a:pt x="35210" y="73925"/>
                </a:lnTo>
                <a:lnTo>
                  <a:pt x="63753" y="28432"/>
                </a:lnTo>
                <a:lnTo>
                  <a:pt x="94106" y="11556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02935" y="1592567"/>
            <a:ext cx="375678" cy="4213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39155" y="1731276"/>
            <a:ext cx="377189" cy="2232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79947" y="1595615"/>
            <a:ext cx="427481" cy="41225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13120" y="1798332"/>
            <a:ext cx="191249" cy="1866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28359" y="1577352"/>
            <a:ext cx="444258" cy="529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01155" y="1731276"/>
            <a:ext cx="377190" cy="2232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73952" y="1674888"/>
            <a:ext cx="422909" cy="3055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82740" y="1722107"/>
            <a:ext cx="285750" cy="32538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662938" y="1553413"/>
            <a:ext cx="52336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663950" algn="l"/>
              </a:tabLst>
            </a:pPr>
            <a:r>
              <a:rPr sz="3600" baseline="-37037" dirty="0">
                <a:latin typeface="Cambria Math"/>
                <a:cs typeface="Cambria Math"/>
              </a:rPr>
              <a:t>= </a:t>
            </a:r>
            <a:r>
              <a:rPr sz="3600" spc="-225" baseline="-37037" dirty="0">
                <a:latin typeface="Cambria Math"/>
                <a:cs typeface="Cambria Math"/>
              </a:rPr>
              <a:t>ቊ</a:t>
            </a:r>
            <a:r>
              <a:rPr sz="2400" spc="-150" dirty="0">
                <a:latin typeface="Cambria Math"/>
                <a:cs typeface="Cambria Math"/>
              </a:rPr>
              <a:t>𝒎𝒂𝒙   </a:t>
            </a:r>
            <a:r>
              <a:rPr sz="2400" dirty="0">
                <a:latin typeface="Cambria Math"/>
                <a:cs typeface="Cambria Math"/>
              </a:rPr>
              <a:t>𝑭  𝒊 − 𝟏, 𝒋  , </a:t>
            </a:r>
            <a:r>
              <a:rPr sz="2400" spc="15" dirty="0">
                <a:latin typeface="Cambria Math"/>
                <a:cs typeface="Cambria Math"/>
              </a:rPr>
              <a:t>𝑣</a:t>
            </a:r>
            <a:r>
              <a:rPr sz="2625" spc="22" baseline="-15873" dirty="0">
                <a:latin typeface="Cambria Math"/>
                <a:cs typeface="Cambria Math"/>
              </a:rPr>
              <a:t>𝑖</a:t>
            </a:r>
            <a:r>
              <a:rPr sz="2625" spc="-247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𝑭	𝒊 − 1, 𝒋 −</a:t>
            </a:r>
            <a:r>
              <a:rPr sz="2400" spc="-229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𝑤</a:t>
            </a:r>
            <a:r>
              <a:rPr sz="2625" spc="-22" baseline="-15873" dirty="0">
                <a:latin typeface="Cambria Math"/>
                <a:cs typeface="Cambria Math"/>
              </a:rPr>
              <a:t>𝑖</a:t>
            </a:r>
            <a:endParaRPr sz="2625" baseline="-15873" dirty="0">
              <a:latin typeface="Cambria Math"/>
              <a:cs typeface="Cambria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065264" y="1798332"/>
            <a:ext cx="191249" cy="1866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83552" y="1584960"/>
            <a:ext cx="428993" cy="51892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50252" y="1731276"/>
            <a:ext cx="377190" cy="2232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621523" y="1674888"/>
            <a:ext cx="422909" cy="3055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830311" y="1722107"/>
            <a:ext cx="285750" cy="32538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87283" y="1607819"/>
            <a:ext cx="489978" cy="41833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301228" y="1594103"/>
            <a:ext cx="430542" cy="41833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66544" y="1990331"/>
            <a:ext cx="441198" cy="4076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92679" y="2016251"/>
            <a:ext cx="1114806" cy="33604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10332" y="2035175"/>
            <a:ext cx="1063625" cy="282575"/>
          </a:xfrm>
          <a:custGeom>
            <a:avLst/>
            <a:gdLst/>
            <a:ahLst/>
            <a:cxnLst/>
            <a:rect l="l" t="t" r="r" b="b"/>
            <a:pathLst>
              <a:path w="1063625" h="282575">
                <a:moveTo>
                  <a:pt x="973455" y="0"/>
                </a:moveTo>
                <a:lnTo>
                  <a:pt x="969518" y="11557"/>
                </a:lnTo>
                <a:lnTo>
                  <a:pt x="985825" y="18631"/>
                </a:lnTo>
                <a:lnTo>
                  <a:pt x="999870" y="28432"/>
                </a:lnTo>
                <a:lnTo>
                  <a:pt x="1028394" y="73925"/>
                </a:lnTo>
                <a:lnTo>
                  <a:pt x="1036689" y="115732"/>
                </a:lnTo>
                <a:lnTo>
                  <a:pt x="1037717" y="139826"/>
                </a:lnTo>
                <a:lnTo>
                  <a:pt x="1036671" y="164707"/>
                </a:lnTo>
                <a:lnTo>
                  <a:pt x="1028340" y="207656"/>
                </a:lnTo>
                <a:lnTo>
                  <a:pt x="999918" y="253857"/>
                </a:lnTo>
                <a:lnTo>
                  <a:pt x="969899" y="270890"/>
                </a:lnTo>
                <a:lnTo>
                  <a:pt x="973455" y="282321"/>
                </a:lnTo>
                <a:lnTo>
                  <a:pt x="1011951" y="264302"/>
                </a:lnTo>
                <a:lnTo>
                  <a:pt x="1040257" y="233045"/>
                </a:lnTo>
                <a:lnTo>
                  <a:pt x="1057687" y="191135"/>
                </a:lnTo>
                <a:lnTo>
                  <a:pt x="1063497" y="141224"/>
                </a:lnTo>
                <a:lnTo>
                  <a:pt x="1062045" y="115359"/>
                </a:lnTo>
                <a:lnTo>
                  <a:pt x="1050424" y="69536"/>
                </a:lnTo>
                <a:lnTo>
                  <a:pt x="1027301" y="32164"/>
                </a:lnTo>
                <a:lnTo>
                  <a:pt x="993911" y="7435"/>
                </a:lnTo>
                <a:lnTo>
                  <a:pt x="973455" y="0"/>
                </a:lnTo>
                <a:close/>
              </a:path>
              <a:path w="1063625" h="282575">
                <a:moveTo>
                  <a:pt x="90043" y="0"/>
                </a:moveTo>
                <a:lnTo>
                  <a:pt x="51641" y="18145"/>
                </a:lnTo>
                <a:lnTo>
                  <a:pt x="23241" y="49529"/>
                </a:lnTo>
                <a:lnTo>
                  <a:pt x="5810" y="91471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3" y="282321"/>
                </a:lnTo>
                <a:lnTo>
                  <a:pt x="93599" y="270890"/>
                </a:lnTo>
                <a:lnTo>
                  <a:pt x="77531" y="263773"/>
                </a:lnTo>
                <a:lnTo>
                  <a:pt x="63642" y="253857"/>
                </a:lnTo>
                <a:lnTo>
                  <a:pt x="35210" y="207656"/>
                </a:lnTo>
                <a:lnTo>
                  <a:pt x="26828" y="164707"/>
                </a:lnTo>
                <a:lnTo>
                  <a:pt x="25781" y="139826"/>
                </a:lnTo>
                <a:lnTo>
                  <a:pt x="26828" y="115732"/>
                </a:lnTo>
                <a:lnTo>
                  <a:pt x="35210" y="73925"/>
                </a:lnTo>
                <a:lnTo>
                  <a:pt x="63753" y="28432"/>
                </a:lnTo>
                <a:lnTo>
                  <a:pt x="94106" y="11557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389632" y="1991880"/>
            <a:ext cx="352818" cy="41070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616707" y="2122944"/>
            <a:ext cx="377189" cy="2232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57500" y="1987283"/>
            <a:ext cx="427481" cy="41225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90672" y="2190000"/>
            <a:ext cx="191249" cy="1866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08960" y="1976627"/>
            <a:ext cx="428993" cy="51892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172970" y="1945640"/>
            <a:ext cx="1210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7185" algn="l"/>
              </a:tabLst>
            </a:pPr>
            <a:r>
              <a:rPr sz="2400" dirty="0">
                <a:latin typeface="Cambria Math"/>
                <a:cs typeface="Cambria Math"/>
              </a:rPr>
              <a:t>𝐹	𝑖 − 1,</a:t>
            </a:r>
            <a:r>
              <a:rPr sz="2400" spc="-16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𝑗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046976" y="2190000"/>
            <a:ext cx="189738" cy="18667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62216" y="1976627"/>
            <a:ext cx="428993" cy="51892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328916" y="2122944"/>
            <a:ext cx="377190" cy="2232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601711" y="2066556"/>
            <a:ext cx="422909" cy="3055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810500" y="2113775"/>
            <a:ext cx="285750" cy="32538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978140" y="2016264"/>
            <a:ext cx="467118" cy="37870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279892" y="1985772"/>
            <a:ext cx="430542" cy="41833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066533" y="1527555"/>
            <a:ext cx="1565275" cy="80962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305"/>
              </a:spcBef>
            </a:pPr>
            <a:r>
              <a:rPr sz="2400" dirty="0">
                <a:latin typeface="Cambria Math"/>
                <a:cs typeface="Cambria Math"/>
              </a:rPr>
              <a:t>, 𝑗 − </a:t>
            </a:r>
            <a:r>
              <a:rPr sz="2400" spc="-15" dirty="0">
                <a:latin typeface="Cambria Math"/>
                <a:cs typeface="Cambria Math"/>
              </a:rPr>
              <a:t>𝑤</a:t>
            </a:r>
            <a:r>
              <a:rPr sz="2625" spc="-22" baseline="-15873" dirty="0">
                <a:latin typeface="Cambria Math"/>
                <a:cs typeface="Cambria Math"/>
              </a:rPr>
              <a:t>𝑖  </a:t>
            </a:r>
            <a:r>
              <a:rPr sz="2400" dirty="0">
                <a:latin typeface="Cambria Math"/>
                <a:cs typeface="Cambria Math"/>
              </a:rPr>
              <a:t>≥</a:t>
            </a:r>
            <a:r>
              <a:rPr sz="2400" spc="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2400" dirty="0">
                <a:latin typeface="Cambria Math"/>
                <a:cs typeface="Cambria Math"/>
              </a:rPr>
              <a:t>, 𝑗 − </a:t>
            </a:r>
            <a:r>
              <a:rPr sz="2400" spc="-15" dirty="0">
                <a:latin typeface="Cambria Math"/>
                <a:cs typeface="Cambria Math"/>
              </a:rPr>
              <a:t>𝑤</a:t>
            </a:r>
            <a:r>
              <a:rPr sz="2625" spc="-22" baseline="-15873" dirty="0">
                <a:latin typeface="Cambria Math"/>
                <a:cs typeface="Cambria Math"/>
              </a:rPr>
              <a:t>𝑖  </a:t>
            </a:r>
            <a:r>
              <a:rPr sz="2400" dirty="0">
                <a:latin typeface="Cambria Math"/>
                <a:cs typeface="Cambria Math"/>
              </a:rPr>
              <a:t>&lt;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35940" y="2405887"/>
            <a:ext cx="19958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3181"/>
              <a:buFont typeface="Wingdings 2"/>
              <a:buChar char=""/>
              <a:tabLst>
                <a:tab pos="285750" algn="l"/>
              </a:tabLst>
            </a:pPr>
            <a:r>
              <a:rPr sz="2200" spc="-5" dirty="0">
                <a:latin typeface="微软雅黑"/>
                <a:cs typeface="微软雅黑"/>
              </a:rPr>
              <a:t>例：承</a:t>
            </a:r>
            <a:r>
              <a:rPr sz="2200" spc="-15" dirty="0">
                <a:latin typeface="微软雅黑"/>
                <a:cs typeface="微软雅黑"/>
              </a:rPr>
              <a:t>重</a:t>
            </a:r>
            <a:r>
              <a:rPr sz="2200" spc="-5" dirty="0">
                <a:latin typeface="Arial"/>
                <a:cs typeface="Arial"/>
              </a:rPr>
              <a:t>W=5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3824478" y="2079370"/>
          <a:ext cx="3168015" cy="1523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6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物品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重量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价值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5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4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4711191" y="3845559"/>
          <a:ext cx="3844925" cy="2590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16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i,w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R="202565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R="20193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193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193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67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2565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4465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383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74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4465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383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32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73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9DFFF"/>
                    </a:solidFill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383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R="16383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37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8" name="object 68"/>
          <p:cNvSpPr/>
          <p:nvPr/>
        </p:nvSpPr>
        <p:spPr>
          <a:xfrm>
            <a:off x="108204" y="3717035"/>
            <a:ext cx="4351020" cy="299161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60" y="360045"/>
            <a:ext cx="53130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8.3</a:t>
            </a:r>
            <a:r>
              <a:rPr spc="-55" dirty="0">
                <a:latin typeface="Arial"/>
                <a:cs typeface="Arial"/>
              </a:rPr>
              <a:t> </a:t>
            </a:r>
            <a:r>
              <a:rPr dirty="0"/>
              <a:t>最优二叉查找树</a:t>
            </a:r>
          </a:p>
        </p:txBody>
      </p:sp>
      <p:sp>
        <p:nvSpPr>
          <p:cNvPr id="3" name="object 3"/>
          <p:cNvSpPr/>
          <p:nvPr/>
        </p:nvSpPr>
        <p:spPr>
          <a:xfrm>
            <a:off x="5628766" y="1517141"/>
            <a:ext cx="509270" cy="0"/>
          </a:xfrm>
          <a:custGeom>
            <a:avLst/>
            <a:gdLst/>
            <a:ahLst/>
            <a:cxnLst/>
            <a:rect l="l" t="t" r="r" b="b"/>
            <a:pathLst>
              <a:path w="509270">
                <a:moveTo>
                  <a:pt x="0" y="0"/>
                </a:moveTo>
                <a:lnTo>
                  <a:pt x="509015" y="0"/>
                </a:lnTo>
              </a:path>
            </a:pathLst>
          </a:custGeom>
          <a:ln w="1676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61995" y="2309622"/>
            <a:ext cx="1271270" cy="0"/>
          </a:xfrm>
          <a:custGeom>
            <a:avLst/>
            <a:gdLst/>
            <a:ahLst/>
            <a:cxnLst/>
            <a:rect l="l" t="t" r="r" b="b"/>
            <a:pathLst>
              <a:path w="1271270">
                <a:moveTo>
                  <a:pt x="0" y="0"/>
                </a:moveTo>
                <a:lnTo>
                  <a:pt x="1271015" y="0"/>
                </a:lnTo>
              </a:path>
            </a:pathLst>
          </a:custGeom>
          <a:ln w="1676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9181" y="1128528"/>
            <a:ext cx="7456805" cy="121412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815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u="heavy" spc="-5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二叉查找</a:t>
            </a:r>
            <a:r>
              <a:rPr sz="20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树</a:t>
            </a:r>
            <a:r>
              <a:rPr sz="2000" dirty="0">
                <a:latin typeface="微软雅黑"/>
                <a:cs typeface="微软雅黑"/>
              </a:rPr>
              <a:t>一种重要的</a:t>
            </a:r>
            <a:r>
              <a:rPr sz="2000" spc="-15" dirty="0">
                <a:latin typeface="微软雅黑"/>
                <a:cs typeface="微软雅黑"/>
              </a:rPr>
              <a:t>数</a:t>
            </a:r>
            <a:r>
              <a:rPr sz="2000" dirty="0">
                <a:latin typeface="微软雅黑"/>
                <a:cs typeface="微软雅黑"/>
              </a:rPr>
              <a:t>据结</a:t>
            </a:r>
            <a:r>
              <a:rPr sz="2000" spc="-15" dirty="0">
                <a:latin typeface="微软雅黑"/>
                <a:cs typeface="微软雅黑"/>
              </a:rPr>
              <a:t>构</a:t>
            </a:r>
            <a:r>
              <a:rPr sz="2000" dirty="0">
                <a:latin typeface="微软雅黑"/>
                <a:cs typeface="微软雅黑"/>
              </a:rPr>
              <a:t>，主</a:t>
            </a:r>
            <a:r>
              <a:rPr sz="2000" spc="-15" dirty="0">
                <a:latin typeface="微软雅黑"/>
                <a:cs typeface="微软雅黑"/>
              </a:rPr>
              <a:t>要</a:t>
            </a:r>
            <a:r>
              <a:rPr sz="2000" dirty="0">
                <a:latin typeface="微软雅黑"/>
                <a:cs typeface="微软雅黑"/>
              </a:rPr>
              <a:t>应用</a:t>
            </a:r>
            <a:r>
              <a:rPr sz="2000" spc="-10" dirty="0">
                <a:latin typeface="微软雅黑"/>
                <a:cs typeface="微软雅黑"/>
              </a:rPr>
              <a:t>于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字典</a:t>
            </a:r>
            <a:r>
              <a:rPr sz="2000" spc="-15" dirty="0">
                <a:latin typeface="微软雅黑"/>
                <a:cs typeface="微软雅黑"/>
              </a:rPr>
              <a:t>的</a:t>
            </a:r>
            <a:r>
              <a:rPr sz="2000" dirty="0">
                <a:latin typeface="微软雅黑"/>
                <a:cs typeface="微软雅黑"/>
              </a:rPr>
              <a:t>实现。</a:t>
            </a:r>
          </a:p>
          <a:p>
            <a:pPr marL="285750" indent="-273685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285115" algn="l"/>
                <a:tab pos="286385" algn="l"/>
              </a:tabLst>
            </a:pPr>
            <a:r>
              <a:rPr sz="2000" dirty="0">
                <a:latin typeface="微软雅黑"/>
                <a:cs typeface="微软雅黑"/>
              </a:rPr>
              <a:t>例如：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设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，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，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9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，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12</a:t>
            </a:r>
            <a:r>
              <a:rPr sz="2000" b="1" spc="5" dirty="0">
                <a:solidFill>
                  <a:srgbClr val="FF0000"/>
                </a:solidFill>
                <a:latin typeface="微软雅黑"/>
                <a:cs typeface="微软雅黑"/>
              </a:rPr>
              <a:t>四个</a:t>
            </a:r>
            <a:r>
              <a:rPr sz="2000" b="1" spc="-20" dirty="0">
                <a:solidFill>
                  <a:srgbClr val="FF0000"/>
                </a:solidFill>
                <a:latin typeface="微软雅黑"/>
                <a:cs typeface="微软雅黑"/>
              </a:rPr>
              <a:t>键</a:t>
            </a:r>
            <a:r>
              <a:rPr sz="2000" b="1" spc="5" dirty="0">
                <a:solidFill>
                  <a:srgbClr val="FF0000"/>
                </a:solidFill>
                <a:latin typeface="微软雅黑"/>
                <a:cs typeface="微软雅黑"/>
              </a:rPr>
              <a:t>分别</a:t>
            </a:r>
            <a:r>
              <a:rPr sz="2000" b="1" spc="-20" dirty="0">
                <a:solidFill>
                  <a:srgbClr val="FF0000"/>
                </a:solidFill>
                <a:latin typeface="微软雅黑"/>
                <a:cs typeface="微软雅黑"/>
              </a:rPr>
              <a:t>以</a:t>
            </a:r>
            <a:r>
              <a:rPr sz="2000" b="1" spc="5" dirty="0">
                <a:solidFill>
                  <a:srgbClr val="FF0000"/>
                </a:solidFill>
                <a:latin typeface="微软雅黑"/>
                <a:cs typeface="微软雅黑"/>
              </a:rPr>
              <a:t>概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率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0.1,0.2,0.4,0.3</a:t>
            </a:r>
            <a:r>
              <a:rPr sz="2000" b="1" spc="5" dirty="0">
                <a:solidFill>
                  <a:srgbClr val="FF0000"/>
                </a:solidFill>
                <a:latin typeface="微软雅黑"/>
                <a:cs typeface="微软雅黑"/>
              </a:rPr>
              <a:t>来</a:t>
            </a:r>
            <a:r>
              <a:rPr sz="2000" b="1" spc="-15" dirty="0">
                <a:solidFill>
                  <a:srgbClr val="FF0000"/>
                </a:solidFill>
                <a:latin typeface="微软雅黑"/>
                <a:cs typeface="微软雅黑"/>
              </a:rPr>
              <a:t>查</a:t>
            </a:r>
            <a:r>
              <a:rPr sz="2000" b="1" spc="5" dirty="0">
                <a:solidFill>
                  <a:srgbClr val="FF0000"/>
                </a:solidFill>
                <a:latin typeface="微软雅黑"/>
                <a:cs typeface="微软雅黑"/>
              </a:rPr>
              <a:t>找。</a:t>
            </a:r>
            <a:endParaRPr sz="2000" dirty="0">
              <a:latin typeface="微软雅黑"/>
              <a:cs typeface="微软雅黑"/>
            </a:endParaRPr>
          </a:p>
          <a:p>
            <a:pPr marL="127635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Arial"/>
                <a:cs typeface="Arial"/>
              </a:rPr>
              <a:t>3</a:t>
            </a:r>
            <a:r>
              <a:rPr sz="2000" dirty="0">
                <a:latin typeface="微软雅黑"/>
                <a:cs typeface="微软雅黑"/>
              </a:rPr>
              <a:t>，</a:t>
            </a:r>
            <a:r>
              <a:rPr sz="2000" dirty="0">
                <a:latin typeface="Arial"/>
                <a:cs typeface="Arial"/>
              </a:rPr>
              <a:t>7</a:t>
            </a:r>
            <a:r>
              <a:rPr sz="2000" dirty="0">
                <a:latin typeface="微软雅黑"/>
                <a:cs typeface="微软雅黑"/>
              </a:rPr>
              <a:t>，</a:t>
            </a:r>
            <a:r>
              <a:rPr sz="2000" dirty="0">
                <a:latin typeface="Arial"/>
                <a:cs typeface="Arial"/>
              </a:rPr>
              <a:t>9</a:t>
            </a:r>
            <a:r>
              <a:rPr sz="2000" dirty="0">
                <a:latin typeface="微软雅黑"/>
                <a:cs typeface="微软雅黑"/>
              </a:rPr>
              <a:t>，</a:t>
            </a:r>
            <a:r>
              <a:rPr sz="2000" dirty="0">
                <a:latin typeface="Arial"/>
                <a:cs typeface="Arial"/>
              </a:rPr>
              <a:t>12</a:t>
            </a:r>
            <a:r>
              <a:rPr sz="2000" dirty="0">
                <a:latin typeface="微软雅黑"/>
                <a:cs typeface="微软雅黑"/>
              </a:rPr>
              <a:t>的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二叉</a:t>
            </a:r>
            <a:r>
              <a:rPr sz="2000" spc="-15" dirty="0">
                <a:solidFill>
                  <a:srgbClr val="FF0000"/>
                </a:solidFill>
                <a:latin typeface="微软雅黑"/>
                <a:cs typeface="微软雅黑"/>
              </a:rPr>
              <a:t>查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找树</a:t>
            </a:r>
            <a:r>
              <a:rPr sz="2000" spc="-15" dirty="0">
                <a:latin typeface="微软雅黑"/>
                <a:cs typeface="微软雅黑"/>
              </a:rPr>
              <a:t>有：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9576" y="2581250"/>
            <a:ext cx="300355" cy="309245"/>
          </a:xfrm>
          <a:custGeom>
            <a:avLst/>
            <a:gdLst/>
            <a:ahLst/>
            <a:cxnLst/>
            <a:rect l="l" t="t" r="r" b="b"/>
            <a:pathLst>
              <a:path w="300355" h="309244">
                <a:moveTo>
                  <a:pt x="0" y="153768"/>
                </a:moveTo>
                <a:lnTo>
                  <a:pt x="11594" y="95326"/>
                </a:lnTo>
                <a:lnTo>
                  <a:pt x="43479" y="44610"/>
                </a:lnTo>
                <a:lnTo>
                  <a:pt x="92757" y="11837"/>
                </a:lnTo>
                <a:lnTo>
                  <a:pt x="149280" y="0"/>
                </a:lnTo>
                <a:lnTo>
                  <a:pt x="179706" y="2866"/>
                </a:lnTo>
                <a:lnTo>
                  <a:pt x="233331" y="25295"/>
                </a:lnTo>
                <a:lnTo>
                  <a:pt x="273919" y="68535"/>
                </a:lnTo>
                <a:lnTo>
                  <a:pt x="297106" y="123986"/>
                </a:lnTo>
                <a:lnTo>
                  <a:pt x="300004" y="153768"/>
                </a:lnTo>
                <a:lnTo>
                  <a:pt x="297106" y="185170"/>
                </a:lnTo>
                <a:lnTo>
                  <a:pt x="273919" y="240247"/>
                </a:lnTo>
                <a:lnTo>
                  <a:pt x="233331" y="281992"/>
                </a:lnTo>
                <a:lnTo>
                  <a:pt x="179706" y="305917"/>
                </a:lnTo>
                <a:lnTo>
                  <a:pt x="149280" y="308907"/>
                </a:lnTo>
                <a:lnTo>
                  <a:pt x="120297" y="305917"/>
                </a:lnTo>
                <a:lnTo>
                  <a:pt x="66673" y="281992"/>
                </a:lnTo>
                <a:lnTo>
                  <a:pt x="24637" y="240247"/>
                </a:lnTo>
                <a:lnTo>
                  <a:pt x="2899" y="185170"/>
                </a:lnTo>
                <a:lnTo>
                  <a:pt x="0" y="153768"/>
                </a:lnTo>
              </a:path>
            </a:pathLst>
          </a:custGeom>
          <a:ln w="146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9583" y="3301869"/>
            <a:ext cx="300355" cy="309245"/>
          </a:xfrm>
          <a:custGeom>
            <a:avLst/>
            <a:gdLst/>
            <a:ahLst/>
            <a:cxnLst/>
            <a:rect l="l" t="t" r="r" b="b"/>
            <a:pathLst>
              <a:path w="300355" h="309245">
                <a:moveTo>
                  <a:pt x="0" y="153519"/>
                </a:moveTo>
                <a:lnTo>
                  <a:pt x="11593" y="95451"/>
                </a:lnTo>
                <a:lnTo>
                  <a:pt x="43474" y="44734"/>
                </a:lnTo>
                <a:lnTo>
                  <a:pt x="92745" y="11962"/>
                </a:lnTo>
                <a:lnTo>
                  <a:pt x="149559" y="0"/>
                </a:lnTo>
                <a:lnTo>
                  <a:pt x="179997" y="2990"/>
                </a:lnTo>
                <a:lnTo>
                  <a:pt x="233622" y="25420"/>
                </a:lnTo>
                <a:lnTo>
                  <a:pt x="274198" y="68660"/>
                </a:lnTo>
                <a:lnTo>
                  <a:pt x="297385" y="123737"/>
                </a:lnTo>
                <a:lnTo>
                  <a:pt x="300283" y="153519"/>
                </a:lnTo>
                <a:lnTo>
                  <a:pt x="297385" y="184921"/>
                </a:lnTo>
                <a:lnTo>
                  <a:pt x="274198" y="239998"/>
                </a:lnTo>
                <a:lnTo>
                  <a:pt x="233622" y="282116"/>
                </a:lnTo>
                <a:lnTo>
                  <a:pt x="179997" y="305917"/>
                </a:lnTo>
                <a:lnTo>
                  <a:pt x="149559" y="308907"/>
                </a:lnTo>
                <a:lnTo>
                  <a:pt x="120576" y="305917"/>
                </a:lnTo>
                <a:lnTo>
                  <a:pt x="66660" y="282116"/>
                </a:lnTo>
                <a:lnTo>
                  <a:pt x="24629" y="239998"/>
                </a:lnTo>
                <a:lnTo>
                  <a:pt x="2898" y="184921"/>
                </a:lnTo>
                <a:lnTo>
                  <a:pt x="0" y="153519"/>
                </a:lnTo>
              </a:path>
            </a:pathLst>
          </a:custGeom>
          <a:ln w="146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4411" y="3320658"/>
            <a:ext cx="110489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-10" dirty="0">
                <a:latin typeface="Times New Roman"/>
                <a:cs typeface="Times New Roman"/>
              </a:rPr>
              <a:t>7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69147" y="4742982"/>
            <a:ext cx="300355" cy="309245"/>
          </a:xfrm>
          <a:custGeom>
            <a:avLst/>
            <a:gdLst/>
            <a:ahLst/>
            <a:cxnLst/>
            <a:rect l="l" t="t" r="r" b="b"/>
            <a:pathLst>
              <a:path w="300355" h="309245">
                <a:moveTo>
                  <a:pt x="0" y="153855"/>
                </a:moveTo>
                <a:lnTo>
                  <a:pt x="11593" y="95413"/>
                </a:lnTo>
                <a:lnTo>
                  <a:pt x="44929" y="44722"/>
                </a:lnTo>
                <a:lnTo>
                  <a:pt x="92757" y="11925"/>
                </a:lnTo>
                <a:lnTo>
                  <a:pt x="150723" y="0"/>
                </a:lnTo>
                <a:lnTo>
                  <a:pt x="179718" y="2978"/>
                </a:lnTo>
                <a:lnTo>
                  <a:pt x="233331" y="25345"/>
                </a:lnTo>
                <a:lnTo>
                  <a:pt x="275362" y="68572"/>
                </a:lnTo>
                <a:lnTo>
                  <a:pt x="297106" y="124036"/>
                </a:lnTo>
                <a:lnTo>
                  <a:pt x="300004" y="153855"/>
                </a:lnTo>
                <a:lnTo>
                  <a:pt x="297106" y="183674"/>
                </a:lnTo>
                <a:lnTo>
                  <a:pt x="275362" y="240322"/>
                </a:lnTo>
                <a:lnTo>
                  <a:pt x="233331" y="282066"/>
                </a:lnTo>
                <a:lnTo>
                  <a:pt x="179718" y="305929"/>
                </a:lnTo>
                <a:lnTo>
                  <a:pt x="150723" y="308907"/>
                </a:lnTo>
                <a:lnTo>
                  <a:pt x="121740" y="305929"/>
                </a:lnTo>
                <a:lnTo>
                  <a:pt x="66673" y="282066"/>
                </a:lnTo>
                <a:lnTo>
                  <a:pt x="26084" y="240322"/>
                </a:lnTo>
                <a:lnTo>
                  <a:pt x="2898" y="183674"/>
                </a:lnTo>
                <a:lnTo>
                  <a:pt x="0" y="153855"/>
                </a:lnTo>
              </a:path>
            </a:pathLst>
          </a:custGeom>
          <a:ln w="146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34713" y="4779939"/>
            <a:ext cx="170815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5" dirty="0">
                <a:latin typeface="Times New Roman"/>
                <a:cs typeface="Times New Roman"/>
              </a:rPr>
              <a:t>12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6534" y="2890158"/>
            <a:ext cx="113664" cy="412115"/>
          </a:xfrm>
          <a:custGeom>
            <a:avLst/>
            <a:gdLst/>
            <a:ahLst/>
            <a:cxnLst/>
            <a:rect l="l" t="t" r="r" b="b"/>
            <a:pathLst>
              <a:path w="113665" h="412114">
                <a:moveTo>
                  <a:pt x="0" y="0"/>
                </a:moveTo>
                <a:lnTo>
                  <a:pt x="113045" y="411710"/>
                </a:lnTo>
              </a:path>
            </a:pathLst>
          </a:custGeom>
          <a:ln w="14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1464" y="3200561"/>
            <a:ext cx="87630" cy="101600"/>
          </a:xfrm>
          <a:custGeom>
            <a:avLst/>
            <a:gdLst/>
            <a:ahLst/>
            <a:cxnLst/>
            <a:rect l="l" t="t" r="r" b="b"/>
            <a:pathLst>
              <a:path w="87629" h="101600">
                <a:moveTo>
                  <a:pt x="0" y="25295"/>
                </a:moveTo>
                <a:lnTo>
                  <a:pt x="68116" y="101307"/>
                </a:lnTo>
                <a:lnTo>
                  <a:pt x="87240" y="0"/>
                </a:lnTo>
              </a:path>
            </a:pathLst>
          </a:custGeom>
          <a:ln w="146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9869" y="4022612"/>
            <a:ext cx="300355" cy="308610"/>
          </a:xfrm>
          <a:custGeom>
            <a:avLst/>
            <a:gdLst/>
            <a:ahLst/>
            <a:cxnLst/>
            <a:rect l="l" t="t" r="r" b="b"/>
            <a:pathLst>
              <a:path w="300355" h="308610">
                <a:moveTo>
                  <a:pt x="0" y="153519"/>
                </a:moveTo>
                <a:lnTo>
                  <a:pt x="11593" y="95326"/>
                </a:lnTo>
                <a:lnTo>
                  <a:pt x="43474" y="44734"/>
                </a:lnTo>
                <a:lnTo>
                  <a:pt x="92757" y="11837"/>
                </a:lnTo>
                <a:lnTo>
                  <a:pt x="149280" y="0"/>
                </a:lnTo>
                <a:lnTo>
                  <a:pt x="178263" y="2990"/>
                </a:lnTo>
                <a:lnTo>
                  <a:pt x="233331" y="25295"/>
                </a:lnTo>
                <a:lnTo>
                  <a:pt x="273919" y="68535"/>
                </a:lnTo>
                <a:lnTo>
                  <a:pt x="297106" y="123737"/>
                </a:lnTo>
                <a:lnTo>
                  <a:pt x="300004" y="153519"/>
                </a:lnTo>
                <a:lnTo>
                  <a:pt x="297106" y="183301"/>
                </a:lnTo>
                <a:lnTo>
                  <a:pt x="273919" y="239998"/>
                </a:lnTo>
                <a:lnTo>
                  <a:pt x="233331" y="281742"/>
                </a:lnTo>
                <a:lnTo>
                  <a:pt x="178263" y="305543"/>
                </a:lnTo>
                <a:lnTo>
                  <a:pt x="149280" y="308533"/>
                </a:lnTo>
                <a:lnTo>
                  <a:pt x="120297" y="305543"/>
                </a:lnTo>
                <a:lnTo>
                  <a:pt x="66673" y="281742"/>
                </a:lnTo>
                <a:lnTo>
                  <a:pt x="24641" y="239998"/>
                </a:lnTo>
                <a:lnTo>
                  <a:pt x="2898" y="183301"/>
                </a:lnTo>
                <a:lnTo>
                  <a:pt x="0" y="153519"/>
                </a:lnTo>
              </a:path>
            </a:pathLst>
          </a:custGeom>
          <a:ln w="146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4418" y="4041402"/>
            <a:ext cx="110489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-10" dirty="0">
                <a:latin typeface="Times New Roman"/>
                <a:cs typeface="Times New Roman"/>
              </a:rPr>
              <a:t>9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4072" y="3610777"/>
            <a:ext cx="155575" cy="412115"/>
          </a:xfrm>
          <a:custGeom>
            <a:avLst/>
            <a:gdLst/>
            <a:ahLst/>
            <a:cxnLst/>
            <a:rect l="l" t="t" r="r" b="b"/>
            <a:pathLst>
              <a:path w="155575" h="412114">
                <a:moveTo>
                  <a:pt x="0" y="0"/>
                </a:moveTo>
                <a:lnTo>
                  <a:pt x="155077" y="411835"/>
                </a:lnTo>
              </a:path>
            </a:pathLst>
          </a:custGeom>
          <a:ln w="14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5237" y="3919435"/>
            <a:ext cx="84455" cy="103505"/>
          </a:xfrm>
          <a:custGeom>
            <a:avLst/>
            <a:gdLst/>
            <a:ahLst/>
            <a:cxnLst/>
            <a:rect l="l" t="t" r="r" b="b"/>
            <a:pathLst>
              <a:path w="84455" h="103504">
                <a:moveTo>
                  <a:pt x="0" y="32772"/>
                </a:moveTo>
                <a:lnTo>
                  <a:pt x="73912" y="103176"/>
                </a:lnTo>
                <a:lnTo>
                  <a:pt x="84050" y="0"/>
                </a:lnTo>
              </a:path>
            </a:pathLst>
          </a:custGeom>
          <a:ln w="14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44505" y="4317813"/>
            <a:ext cx="175895" cy="425450"/>
          </a:xfrm>
          <a:custGeom>
            <a:avLst/>
            <a:gdLst/>
            <a:ahLst/>
            <a:cxnLst/>
            <a:rect l="l" t="t" r="r" b="b"/>
            <a:pathLst>
              <a:path w="175894" h="425450">
                <a:moveTo>
                  <a:pt x="0" y="0"/>
                </a:moveTo>
                <a:lnTo>
                  <a:pt x="175365" y="425168"/>
                </a:lnTo>
              </a:path>
            </a:pathLst>
          </a:custGeom>
          <a:ln w="145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43060" y="4638621"/>
            <a:ext cx="83185" cy="104775"/>
          </a:xfrm>
          <a:custGeom>
            <a:avLst/>
            <a:gdLst/>
            <a:ahLst/>
            <a:cxnLst/>
            <a:rect l="l" t="t" r="r" b="b"/>
            <a:pathLst>
              <a:path w="83184" h="104775">
                <a:moveTo>
                  <a:pt x="0" y="37270"/>
                </a:moveTo>
                <a:lnTo>
                  <a:pt x="76811" y="104360"/>
                </a:lnTo>
                <a:lnTo>
                  <a:pt x="82607" y="0"/>
                </a:lnTo>
              </a:path>
            </a:pathLst>
          </a:custGeom>
          <a:ln w="146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61953" y="4967813"/>
            <a:ext cx="213995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-10" dirty="0">
                <a:latin typeface="Times New Roman"/>
                <a:cs typeface="Times New Roman"/>
              </a:rPr>
              <a:t>(a)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07451" y="4967813"/>
            <a:ext cx="224154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-5" dirty="0">
                <a:latin typeface="Times New Roman"/>
                <a:cs typeface="Times New Roman"/>
              </a:rPr>
              <a:t>(b)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20134" y="2890158"/>
            <a:ext cx="400685" cy="309245"/>
          </a:xfrm>
          <a:custGeom>
            <a:avLst/>
            <a:gdLst/>
            <a:ahLst/>
            <a:cxnLst/>
            <a:rect l="l" t="t" r="r" b="b"/>
            <a:pathLst>
              <a:path w="400685" h="309244">
                <a:moveTo>
                  <a:pt x="400062" y="0"/>
                </a:moveTo>
                <a:lnTo>
                  <a:pt x="0" y="308907"/>
                </a:lnTo>
              </a:path>
            </a:pathLst>
          </a:custGeom>
          <a:ln w="14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20134" y="3106232"/>
            <a:ext cx="99060" cy="93345"/>
          </a:xfrm>
          <a:custGeom>
            <a:avLst/>
            <a:gdLst/>
            <a:ahLst/>
            <a:cxnLst/>
            <a:rect l="l" t="t" r="r" b="b"/>
            <a:pathLst>
              <a:path w="99060" h="93344">
                <a:moveTo>
                  <a:pt x="44990" y="0"/>
                </a:moveTo>
                <a:lnTo>
                  <a:pt x="0" y="92834"/>
                </a:lnTo>
                <a:lnTo>
                  <a:pt x="98590" y="73395"/>
                </a:lnTo>
              </a:path>
            </a:pathLst>
          </a:custGeom>
          <a:ln w="14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69461" y="4022612"/>
            <a:ext cx="300355" cy="308610"/>
          </a:xfrm>
          <a:custGeom>
            <a:avLst/>
            <a:gdLst/>
            <a:ahLst/>
            <a:cxnLst/>
            <a:rect l="l" t="t" r="r" b="b"/>
            <a:pathLst>
              <a:path w="300355" h="308610">
                <a:moveTo>
                  <a:pt x="0" y="153519"/>
                </a:moveTo>
                <a:lnTo>
                  <a:pt x="11641" y="95326"/>
                </a:lnTo>
                <a:lnTo>
                  <a:pt x="43413" y="44734"/>
                </a:lnTo>
                <a:lnTo>
                  <a:pt x="92769" y="11837"/>
                </a:lnTo>
                <a:lnTo>
                  <a:pt x="150735" y="0"/>
                </a:lnTo>
                <a:lnTo>
                  <a:pt x="179718" y="2990"/>
                </a:lnTo>
                <a:lnTo>
                  <a:pt x="233561" y="25295"/>
                </a:lnTo>
                <a:lnTo>
                  <a:pt x="275641" y="68535"/>
                </a:lnTo>
                <a:lnTo>
                  <a:pt x="297348" y="123737"/>
                </a:lnTo>
                <a:lnTo>
                  <a:pt x="300259" y="153519"/>
                </a:lnTo>
                <a:lnTo>
                  <a:pt x="297348" y="183301"/>
                </a:lnTo>
                <a:lnTo>
                  <a:pt x="275641" y="239998"/>
                </a:lnTo>
                <a:lnTo>
                  <a:pt x="233561" y="281742"/>
                </a:lnTo>
                <a:lnTo>
                  <a:pt x="179718" y="305543"/>
                </a:lnTo>
                <a:lnTo>
                  <a:pt x="150735" y="308533"/>
                </a:lnTo>
                <a:lnTo>
                  <a:pt x="120297" y="305543"/>
                </a:lnTo>
                <a:lnTo>
                  <a:pt x="66697" y="281742"/>
                </a:lnTo>
                <a:lnTo>
                  <a:pt x="26072" y="239998"/>
                </a:lnTo>
                <a:lnTo>
                  <a:pt x="2910" y="183301"/>
                </a:lnTo>
                <a:lnTo>
                  <a:pt x="0" y="153519"/>
                </a:lnTo>
              </a:path>
            </a:pathLst>
          </a:custGeom>
          <a:ln w="146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063962" y="4041402"/>
            <a:ext cx="110489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-10" dirty="0">
                <a:latin typeface="Times New Roman"/>
                <a:cs typeface="Times New Roman"/>
              </a:rPr>
              <a:t>9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69398" y="3199066"/>
            <a:ext cx="300355" cy="308610"/>
          </a:xfrm>
          <a:custGeom>
            <a:avLst/>
            <a:gdLst/>
            <a:ahLst/>
            <a:cxnLst/>
            <a:rect l="l" t="t" r="r" b="b"/>
            <a:pathLst>
              <a:path w="300355" h="308610">
                <a:moveTo>
                  <a:pt x="0" y="153519"/>
                </a:moveTo>
                <a:lnTo>
                  <a:pt x="11641" y="95326"/>
                </a:lnTo>
                <a:lnTo>
                  <a:pt x="44990" y="44734"/>
                </a:lnTo>
                <a:lnTo>
                  <a:pt x="92769" y="11837"/>
                </a:lnTo>
                <a:lnTo>
                  <a:pt x="150735" y="0"/>
                </a:lnTo>
                <a:lnTo>
                  <a:pt x="179718" y="2990"/>
                </a:lnTo>
                <a:lnTo>
                  <a:pt x="233440" y="25295"/>
                </a:lnTo>
                <a:lnTo>
                  <a:pt x="275399" y="68535"/>
                </a:lnTo>
                <a:lnTo>
                  <a:pt x="297106" y="123737"/>
                </a:lnTo>
                <a:lnTo>
                  <a:pt x="300016" y="153519"/>
                </a:lnTo>
                <a:lnTo>
                  <a:pt x="297106" y="184796"/>
                </a:lnTo>
                <a:lnTo>
                  <a:pt x="275399" y="239998"/>
                </a:lnTo>
                <a:lnTo>
                  <a:pt x="233440" y="281742"/>
                </a:lnTo>
                <a:lnTo>
                  <a:pt x="179718" y="305543"/>
                </a:lnTo>
                <a:lnTo>
                  <a:pt x="150735" y="308533"/>
                </a:lnTo>
                <a:lnTo>
                  <a:pt x="121752" y="305543"/>
                </a:lnTo>
                <a:lnTo>
                  <a:pt x="66697" y="281742"/>
                </a:lnTo>
                <a:lnTo>
                  <a:pt x="26193" y="239998"/>
                </a:lnTo>
                <a:lnTo>
                  <a:pt x="2910" y="184796"/>
                </a:lnTo>
                <a:lnTo>
                  <a:pt x="0" y="153519"/>
                </a:lnTo>
              </a:path>
            </a:pathLst>
          </a:custGeom>
          <a:ln w="146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664020" y="3217855"/>
            <a:ext cx="110489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-10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969461" y="2581250"/>
            <a:ext cx="300355" cy="309245"/>
          </a:xfrm>
          <a:custGeom>
            <a:avLst/>
            <a:gdLst/>
            <a:ahLst/>
            <a:cxnLst/>
            <a:rect l="l" t="t" r="r" b="b"/>
            <a:pathLst>
              <a:path w="300355" h="309244">
                <a:moveTo>
                  <a:pt x="0" y="153768"/>
                </a:moveTo>
                <a:lnTo>
                  <a:pt x="11641" y="95326"/>
                </a:lnTo>
                <a:lnTo>
                  <a:pt x="43413" y="44610"/>
                </a:lnTo>
                <a:lnTo>
                  <a:pt x="92769" y="11837"/>
                </a:lnTo>
                <a:lnTo>
                  <a:pt x="150735" y="0"/>
                </a:lnTo>
                <a:lnTo>
                  <a:pt x="179718" y="2866"/>
                </a:lnTo>
                <a:lnTo>
                  <a:pt x="233561" y="25295"/>
                </a:lnTo>
                <a:lnTo>
                  <a:pt x="275641" y="68535"/>
                </a:lnTo>
                <a:lnTo>
                  <a:pt x="297348" y="123986"/>
                </a:lnTo>
                <a:lnTo>
                  <a:pt x="300259" y="153768"/>
                </a:lnTo>
                <a:lnTo>
                  <a:pt x="297348" y="185170"/>
                </a:lnTo>
                <a:lnTo>
                  <a:pt x="275641" y="240247"/>
                </a:lnTo>
                <a:lnTo>
                  <a:pt x="233561" y="281992"/>
                </a:lnTo>
                <a:lnTo>
                  <a:pt x="179718" y="305917"/>
                </a:lnTo>
                <a:lnTo>
                  <a:pt x="150735" y="308907"/>
                </a:lnTo>
                <a:lnTo>
                  <a:pt x="120297" y="305917"/>
                </a:lnTo>
                <a:lnTo>
                  <a:pt x="66697" y="281992"/>
                </a:lnTo>
                <a:lnTo>
                  <a:pt x="26072" y="240247"/>
                </a:lnTo>
                <a:lnTo>
                  <a:pt x="2910" y="185170"/>
                </a:lnTo>
                <a:lnTo>
                  <a:pt x="0" y="153768"/>
                </a:lnTo>
              </a:path>
            </a:pathLst>
          </a:custGeom>
          <a:ln w="146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69766" y="3199066"/>
            <a:ext cx="300355" cy="308610"/>
          </a:xfrm>
          <a:custGeom>
            <a:avLst/>
            <a:gdLst/>
            <a:ahLst/>
            <a:cxnLst/>
            <a:rect l="l" t="t" r="r" b="b"/>
            <a:pathLst>
              <a:path w="300355" h="308610">
                <a:moveTo>
                  <a:pt x="0" y="153519"/>
                </a:moveTo>
                <a:lnTo>
                  <a:pt x="11520" y="95326"/>
                </a:lnTo>
                <a:lnTo>
                  <a:pt x="43413" y="44734"/>
                </a:lnTo>
                <a:lnTo>
                  <a:pt x="92769" y="11837"/>
                </a:lnTo>
                <a:lnTo>
                  <a:pt x="150735" y="0"/>
                </a:lnTo>
                <a:lnTo>
                  <a:pt x="179718" y="2990"/>
                </a:lnTo>
                <a:lnTo>
                  <a:pt x="233319" y="25295"/>
                </a:lnTo>
                <a:lnTo>
                  <a:pt x="275399" y="68535"/>
                </a:lnTo>
                <a:lnTo>
                  <a:pt x="297106" y="123737"/>
                </a:lnTo>
                <a:lnTo>
                  <a:pt x="300016" y="153519"/>
                </a:lnTo>
                <a:lnTo>
                  <a:pt x="297106" y="184796"/>
                </a:lnTo>
                <a:lnTo>
                  <a:pt x="275399" y="239998"/>
                </a:lnTo>
                <a:lnTo>
                  <a:pt x="233319" y="281742"/>
                </a:lnTo>
                <a:lnTo>
                  <a:pt x="179718" y="305543"/>
                </a:lnTo>
                <a:lnTo>
                  <a:pt x="150735" y="308533"/>
                </a:lnTo>
                <a:lnTo>
                  <a:pt x="120297" y="305543"/>
                </a:lnTo>
                <a:lnTo>
                  <a:pt x="66697" y="281742"/>
                </a:lnTo>
                <a:lnTo>
                  <a:pt x="26072" y="239998"/>
                </a:lnTo>
                <a:lnTo>
                  <a:pt x="2910" y="184796"/>
                </a:lnTo>
                <a:lnTo>
                  <a:pt x="0" y="153519"/>
                </a:lnTo>
              </a:path>
            </a:pathLst>
          </a:custGeom>
          <a:ln w="146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433829" y="3235699"/>
            <a:ext cx="170815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5" dirty="0">
                <a:latin typeface="Times New Roman"/>
                <a:cs typeface="Times New Roman"/>
              </a:rPr>
              <a:t>12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20197" y="2890158"/>
            <a:ext cx="400685" cy="309245"/>
          </a:xfrm>
          <a:custGeom>
            <a:avLst/>
            <a:gdLst/>
            <a:ahLst/>
            <a:cxnLst/>
            <a:rect l="l" t="t" r="r" b="b"/>
            <a:pathLst>
              <a:path w="400685" h="309244">
                <a:moveTo>
                  <a:pt x="0" y="0"/>
                </a:moveTo>
                <a:lnTo>
                  <a:pt x="400305" y="308907"/>
                </a:lnTo>
              </a:path>
            </a:pathLst>
          </a:custGeom>
          <a:ln w="14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20456" y="3106232"/>
            <a:ext cx="100330" cy="93345"/>
          </a:xfrm>
          <a:custGeom>
            <a:avLst/>
            <a:gdLst/>
            <a:ahLst/>
            <a:cxnLst/>
            <a:rect l="l" t="t" r="r" b="b"/>
            <a:pathLst>
              <a:path w="100330" h="93344">
                <a:moveTo>
                  <a:pt x="0" y="73395"/>
                </a:moveTo>
                <a:lnTo>
                  <a:pt x="100045" y="92834"/>
                </a:lnTo>
                <a:lnTo>
                  <a:pt x="55055" y="0"/>
                </a:lnTo>
              </a:path>
            </a:pathLst>
          </a:custGeom>
          <a:ln w="147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20197" y="3507600"/>
            <a:ext cx="400685" cy="515620"/>
          </a:xfrm>
          <a:custGeom>
            <a:avLst/>
            <a:gdLst/>
            <a:ahLst/>
            <a:cxnLst/>
            <a:rect l="l" t="t" r="r" b="b"/>
            <a:pathLst>
              <a:path w="400685" h="515620">
                <a:moveTo>
                  <a:pt x="400305" y="0"/>
                </a:moveTo>
                <a:lnTo>
                  <a:pt x="0" y="515012"/>
                </a:lnTo>
              </a:path>
            </a:pathLst>
          </a:custGeom>
          <a:ln w="146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20197" y="3920931"/>
            <a:ext cx="92075" cy="102235"/>
          </a:xfrm>
          <a:custGeom>
            <a:avLst/>
            <a:gdLst/>
            <a:ahLst/>
            <a:cxnLst/>
            <a:rect l="l" t="t" r="r" b="b"/>
            <a:pathLst>
              <a:path w="92075" h="102235">
                <a:moveTo>
                  <a:pt x="20251" y="0"/>
                </a:moveTo>
                <a:lnTo>
                  <a:pt x="0" y="101681"/>
                </a:lnTo>
                <a:lnTo>
                  <a:pt x="91557" y="58068"/>
                </a:lnTo>
              </a:path>
            </a:pathLst>
          </a:custGeom>
          <a:ln w="146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19368" y="2890158"/>
            <a:ext cx="400050" cy="309245"/>
          </a:xfrm>
          <a:custGeom>
            <a:avLst/>
            <a:gdLst/>
            <a:ahLst/>
            <a:cxnLst/>
            <a:rect l="l" t="t" r="r" b="b"/>
            <a:pathLst>
              <a:path w="400050" h="309244">
                <a:moveTo>
                  <a:pt x="399941" y="0"/>
                </a:moveTo>
                <a:lnTo>
                  <a:pt x="0" y="308907"/>
                </a:lnTo>
              </a:path>
            </a:pathLst>
          </a:custGeom>
          <a:ln w="14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19368" y="3106232"/>
            <a:ext cx="100330" cy="93345"/>
          </a:xfrm>
          <a:custGeom>
            <a:avLst/>
            <a:gdLst/>
            <a:ahLst/>
            <a:cxnLst/>
            <a:rect l="l" t="t" r="r" b="b"/>
            <a:pathLst>
              <a:path w="100329" h="93344">
                <a:moveTo>
                  <a:pt x="44869" y="0"/>
                </a:moveTo>
                <a:lnTo>
                  <a:pt x="0" y="92834"/>
                </a:lnTo>
                <a:lnTo>
                  <a:pt x="99924" y="73395"/>
                </a:lnTo>
              </a:path>
            </a:pathLst>
          </a:custGeom>
          <a:ln w="147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70305" y="4022612"/>
            <a:ext cx="300355" cy="308610"/>
          </a:xfrm>
          <a:custGeom>
            <a:avLst/>
            <a:gdLst/>
            <a:ahLst/>
            <a:cxnLst/>
            <a:rect l="l" t="t" r="r" b="b"/>
            <a:pathLst>
              <a:path w="300354" h="308610">
                <a:moveTo>
                  <a:pt x="0" y="153519"/>
                </a:moveTo>
                <a:lnTo>
                  <a:pt x="11641" y="95326"/>
                </a:lnTo>
                <a:lnTo>
                  <a:pt x="43535" y="44734"/>
                </a:lnTo>
                <a:lnTo>
                  <a:pt x="92769" y="11837"/>
                </a:lnTo>
                <a:lnTo>
                  <a:pt x="149280" y="0"/>
                </a:lnTo>
                <a:lnTo>
                  <a:pt x="179718" y="2990"/>
                </a:lnTo>
                <a:lnTo>
                  <a:pt x="233319" y="25295"/>
                </a:lnTo>
                <a:lnTo>
                  <a:pt x="273944" y="68535"/>
                </a:lnTo>
                <a:lnTo>
                  <a:pt x="297106" y="123737"/>
                </a:lnTo>
                <a:lnTo>
                  <a:pt x="300016" y="153519"/>
                </a:lnTo>
                <a:lnTo>
                  <a:pt x="297106" y="183301"/>
                </a:lnTo>
                <a:lnTo>
                  <a:pt x="273944" y="239998"/>
                </a:lnTo>
                <a:lnTo>
                  <a:pt x="233319" y="281742"/>
                </a:lnTo>
                <a:lnTo>
                  <a:pt x="179718" y="305543"/>
                </a:lnTo>
                <a:lnTo>
                  <a:pt x="149280" y="308533"/>
                </a:lnTo>
                <a:lnTo>
                  <a:pt x="120297" y="305543"/>
                </a:lnTo>
                <a:lnTo>
                  <a:pt x="66697" y="281742"/>
                </a:lnTo>
                <a:lnTo>
                  <a:pt x="24617" y="239998"/>
                </a:lnTo>
                <a:lnTo>
                  <a:pt x="2910" y="183301"/>
                </a:lnTo>
                <a:lnTo>
                  <a:pt x="0" y="153519"/>
                </a:lnTo>
              </a:path>
            </a:pathLst>
          </a:custGeom>
          <a:ln w="146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134489" y="4059246"/>
            <a:ext cx="170815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5" dirty="0">
                <a:latin typeface="Times New Roman"/>
                <a:cs typeface="Times New Roman"/>
              </a:rPr>
              <a:t>12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070088" y="3199066"/>
            <a:ext cx="300355" cy="308610"/>
          </a:xfrm>
          <a:custGeom>
            <a:avLst/>
            <a:gdLst/>
            <a:ahLst/>
            <a:cxnLst/>
            <a:rect l="l" t="t" r="r" b="b"/>
            <a:pathLst>
              <a:path w="300354" h="308610">
                <a:moveTo>
                  <a:pt x="0" y="153519"/>
                </a:moveTo>
                <a:lnTo>
                  <a:pt x="11520" y="95326"/>
                </a:lnTo>
                <a:lnTo>
                  <a:pt x="43413" y="44734"/>
                </a:lnTo>
                <a:lnTo>
                  <a:pt x="92648" y="11837"/>
                </a:lnTo>
                <a:lnTo>
                  <a:pt x="149280" y="0"/>
                </a:lnTo>
                <a:lnTo>
                  <a:pt x="179718" y="2990"/>
                </a:lnTo>
                <a:lnTo>
                  <a:pt x="233319" y="25295"/>
                </a:lnTo>
                <a:lnTo>
                  <a:pt x="275277" y="68535"/>
                </a:lnTo>
                <a:lnTo>
                  <a:pt x="297106" y="123737"/>
                </a:lnTo>
                <a:lnTo>
                  <a:pt x="299895" y="153519"/>
                </a:lnTo>
                <a:lnTo>
                  <a:pt x="297106" y="184796"/>
                </a:lnTo>
                <a:lnTo>
                  <a:pt x="275277" y="239998"/>
                </a:lnTo>
                <a:lnTo>
                  <a:pt x="233319" y="281742"/>
                </a:lnTo>
                <a:lnTo>
                  <a:pt x="179718" y="305543"/>
                </a:lnTo>
                <a:lnTo>
                  <a:pt x="149280" y="308533"/>
                </a:lnTo>
                <a:lnTo>
                  <a:pt x="120297" y="305543"/>
                </a:lnTo>
                <a:lnTo>
                  <a:pt x="66576" y="281742"/>
                </a:lnTo>
                <a:lnTo>
                  <a:pt x="24617" y="239998"/>
                </a:lnTo>
                <a:lnTo>
                  <a:pt x="2910" y="184796"/>
                </a:lnTo>
                <a:lnTo>
                  <a:pt x="0" y="153519"/>
                </a:lnTo>
              </a:path>
            </a:pathLst>
          </a:custGeom>
          <a:ln w="146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164589" y="3217855"/>
            <a:ext cx="110489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-10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470029" y="2581250"/>
            <a:ext cx="300355" cy="309245"/>
          </a:xfrm>
          <a:custGeom>
            <a:avLst/>
            <a:gdLst/>
            <a:ahLst/>
            <a:cxnLst/>
            <a:rect l="l" t="t" r="r" b="b"/>
            <a:pathLst>
              <a:path w="300354" h="309244">
                <a:moveTo>
                  <a:pt x="0" y="153768"/>
                </a:moveTo>
                <a:lnTo>
                  <a:pt x="11641" y="95326"/>
                </a:lnTo>
                <a:lnTo>
                  <a:pt x="43535" y="44610"/>
                </a:lnTo>
                <a:lnTo>
                  <a:pt x="92769" y="11837"/>
                </a:lnTo>
                <a:lnTo>
                  <a:pt x="149280" y="0"/>
                </a:lnTo>
                <a:lnTo>
                  <a:pt x="179718" y="2866"/>
                </a:lnTo>
                <a:lnTo>
                  <a:pt x="233319" y="25295"/>
                </a:lnTo>
                <a:lnTo>
                  <a:pt x="273944" y="68535"/>
                </a:lnTo>
                <a:lnTo>
                  <a:pt x="297106" y="123986"/>
                </a:lnTo>
                <a:lnTo>
                  <a:pt x="300016" y="153768"/>
                </a:lnTo>
                <a:lnTo>
                  <a:pt x="297106" y="185170"/>
                </a:lnTo>
                <a:lnTo>
                  <a:pt x="273944" y="240247"/>
                </a:lnTo>
                <a:lnTo>
                  <a:pt x="233319" y="281992"/>
                </a:lnTo>
                <a:lnTo>
                  <a:pt x="179718" y="305917"/>
                </a:lnTo>
                <a:lnTo>
                  <a:pt x="149280" y="308907"/>
                </a:lnTo>
                <a:lnTo>
                  <a:pt x="120297" y="305917"/>
                </a:lnTo>
                <a:lnTo>
                  <a:pt x="66697" y="281992"/>
                </a:lnTo>
                <a:lnTo>
                  <a:pt x="24617" y="240247"/>
                </a:lnTo>
                <a:lnTo>
                  <a:pt x="2910" y="185170"/>
                </a:lnTo>
                <a:lnTo>
                  <a:pt x="0" y="153768"/>
                </a:lnTo>
              </a:path>
            </a:pathLst>
          </a:custGeom>
          <a:ln w="146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14125" y="2600289"/>
            <a:ext cx="3260725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662430" algn="l"/>
                <a:tab pos="3162935" algn="l"/>
              </a:tabLst>
            </a:pPr>
            <a:r>
              <a:rPr sz="1350" spc="-10" dirty="0">
                <a:latin typeface="Times New Roman"/>
                <a:cs typeface="Times New Roman"/>
              </a:rPr>
              <a:t>3	7	7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870334" y="3199066"/>
            <a:ext cx="300355" cy="308610"/>
          </a:xfrm>
          <a:custGeom>
            <a:avLst/>
            <a:gdLst/>
            <a:ahLst/>
            <a:cxnLst/>
            <a:rect l="l" t="t" r="r" b="b"/>
            <a:pathLst>
              <a:path w="300354" h="308610">
                <a:moveTo>
                  <a:pt x="0" y="153519"/>
                </a:moveTo>
                <a:lnTo>
                  <a:pt x="11641" y="95326"/>
                </a:lnTo>
                <a:lnTo>
                  <a:pt x="43535" y="44734"/>
                </a:lnTo>
                <a:lnTo>
                  <a:pt x="92769" y="11837"/>
                </a:lnTo>
                <a:lnTo>
                  <a:pt x="149280" y="0"/>
                </a:lnTo>
                <a:lnTo>
                  <a:pt x="179718" y="2990"/>
                </a:lnTo>
                <a:lnTo>
                  <a:pt x="233319" y="25295"/>
                </a:lnTo>
                <a:lnTo>
                  <a:pt x="273944" y="68535"/>
                </a:lnTo>
                <a:lnTo>
                  <a:pt x="297106" y="123737"/>
                </a:lnTo>
                <a:lnTo>
                  <a:pt x="300016" y="153519"/>
                </a:lnTo>
                <a:lnTo>
                  <a:pt x="297106" y="184796"/>
                </a:lnTo>
                <a:lnTo>
                  <a:pt x="273944" y="239998"/>
                </a:lnTo>
                <a:lnTo>
                  <a:pt x="233319" y="281742"/>
                </a:lnTo>
                <a:lnTo>
                  <a:pt x="179718" y="305543"/>
                </a:lnTo>
                <a:lnTo>
                  <a:pt x="149280" y="308533"/>
                </a:lnTo>
                <a:lnTo>
                  <a:pt x="120297" y="305543"/>
                </a:lnTo>
                <a:lnTo>
                  <a:pt x="66697" y="281742"/>
                </a:lnTo>
                <a:lnTo>
                  <a:pt x="24617" y="239998"/>
                </a:lnTo>
                <a:lnTo>
                  <a:pt x="2910" y="184796"/>
                </a:lnTo>
                <a:lnTo>
                  <a:pt x="0" y="153519"/>
                </a:lnTo>
              </a:path>
            </a:pathLst>
          </a:custGeom>
          <a:ln w="146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964835" y="3217855"/>
            <a:ext cx="110489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-10" dirty="0">
                <a:latin typeface="Times New Roman"/>
                <a:cs typeface="Times New Roman"/>
              </a:rPr>
              <a:t>9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619310" y="2890158"/>
            <a:ext cx="400685" cy="309245"/>
          </a:xfrm>
          <a:custGeom>
            <a:avLst/>
            <a:gdLst/>
            <a:ahLst/>
            <a:cxnLst/>
            <a:rect l="l" t="t" r="r" b="b"/>
            <a:pathLst>
              <a:path w="400685" h="309244">
                <a:moveTo>
                  <a:pt x="0" y="0"/>
                </a:moveTo>
                <a:lnTo>
                  <a:pt x="400305" y="308907"/>
                </a:lnTo>
              </a:path>
            </a:pathLst>
          </a:custGeom>
          <a:ln w="147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21024" y="3106232"/>
            <a:ext cx="99060" cy="93345"/>
          </a:xfrm>
          <a:custGeom>
            <a:avLst/>
            <a:gdLst/>
            <a:ahLst/>
            <a:cxnLst/>
            <a:rect l="l" t="t" r="r" b="b"/>
            <a:pathLst>
              <a:path w="99060" h="93344">
                <a:moveTo>
                  <a:pt x="0" y="73395"/>
                </a:moveTo>
                <a:lnTo>
                  <a:pt x="98590" y="92834"/>
                </a:lnTo>
                <a:lnTo>
                  <a:pt x="53721" y="0"/>
                </a:lnTo>
              </a:path>
            </a:pathLst>
          </a:custGeom>
          <a:ln w="14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70305" y="3507600"/>
            <a:ext cx="149860" cy="515620"/>
          </a:xfrm>
          <a:custGeom>
            <a:avLst/>
            <a:gdLst/>
            <a:ahLst/>
            <a:cxnLst/>
            <a:rect l="l" t="t" r="r" b="b"/>
            <a:pathLst>
              <a:path w="149860" h="515620">
                <a:moveTo>
                  <a:pt x="0" y="0"/>
                </a:moveTo>
                <a:lnTo>
                  <a:pt x="149280" y="515012"/>
                </a:lnTo>
              </a:path>
            </a:pathLst>
          </a:custGeom>
          <a:ln w="145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51554" y="3919435"/>
            <a:ext cx="85725" cy="103505"/>
          </a:xfrm>
          <a:custGeom>
            <a:avLst/>
            <a:gdLst/>
            <a:ahLst/>
            <a:cxnLst/>
            <a:rect l="l" t="t" r="r" b="b"/>
            <a:pathLst>
              <a:path w="85725" h="103504">
                <a:moveTo>
                  <a:pt x="0" y="26791"/>
                </a:moveTo>
                <a:lnTo>
                  <a:pt x="68031" y="103176"/>
                </a:lnTo>
                <a:lnTo>
                  <a:pt x="85493" y="0"/>
                </a:lnTo>
              </a:path>
            </a:pathLst>
          </a:custGeom>
          <a:ln w="146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512385" y="4967813"/>
            <a:ext cx="213995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-10" dirty="0">
                <a:latin typeface="Times New Roman"/>
                <a:cs typeface="Times New Roman"/>
              </a:rPr>
              <a:t>(c)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070643" y="2864738"/>
            <a:ext cx="173990" cy="334645"/>
          </a:xfrm>
          <a:custGeom>
            <a:avLst/>
            <a:gdLst/>
            <a:ahLst/>
            <a:cxnLst/>
            <a:rect l="l" t="t" r="r" b="b"/>
            <a:pathLst>
              <a:path w="173989" h="334644">
                <a:moveTo>
                  <a:pt x="173898" y="0"/>
                </a:moveTo>
                <a:lnTo>
                  <a:pt x="0" y="334328"/>
                </a:lnTo>
              </a:path>
            </a:pathLst>
          </a:custGeom>
          <a:ln w="145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70643" y="3095889"/>
            <a:ext cx="81280" cy="103505"/>
          </a:xfrm>
          <a:custGeom>
            <a:avLst/>
            <a:gdLst/>
            <a:ahLst/>
            <a:cxnLst/>
            <a:rect l="l" t="t" r="r" b="b"/>
            <a:pathLst>
              <a:path w="81279" h="103505">
                <a:moveTo>
                  <a:pt x="2910" y="0"/>
                </a:moveTo>
                <a:lnTo>
                  <a:pt x="0" y="103176"/>
                </a:lnTo>
                <a:lnTo>
                  <a:pt x="81128" y="43488"/>
                </a:lnTo>
              </a:path>
            </a:pathLst>
          </a:custGeom>
          <a:ln w="14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70689" y="2581250"/>
            <a:ext cx="300355" cy="309245"/>
          </a:xfrm>
          <a:custGeom>
            <a:avLst/>
            <a:gdLst/>
            <a:ahLst/>
            <a:cxnLst/>
            <a:rect l="l" t="t" r="r" b="b"/>
            <a:pathLst>
              <a:path w="300354" h="309244">
                <a:moveTo>
                  <a:pt x="0" y="153768"/>
                </a:moveTo>
                <a:lnTo>
                  <a:pt x="11520" y="95326"/>
                </a:lnTo>
                <a:lnTo>
                  <a:pt x="43413" y="44610"/>
                </a:lnTo>
                <a:lnTo>
                  <a:pt x="92648" y="11837"/>
                </a:lnTo>
                <a:lnTo>
                  <a:pt x="149280" y="0"/>
                </a:lnTo>
                <a:lnTo>
                  <a:pt x="178263" y="2866"/>
                </a:lnTo>
                <a:lnTo>
                  <a:pt x="233561" y="25295"/>
                </a:lnTo>
                <a:lnTo>
                  <a:pt x="274186" y="68535"/>
                </a:lnTo>
                <a:lnTo>
                  <a:pt x="297348" y="123986"/>
                </a:lnTo>
                <a:lnTo>
                  <a:pt x="300259" y="153768"/>
                </a:lnTo>
                <a:lnTo>
                  <a:pt x="297348" y="185170"/>
                </a:lnTo>
                <a:lnTo>
                  <a:pt x="274186" y="240247"/>
                </a:lnTo>
                <a:lnTo>
                  <a:pt x="233561" y="281992"/>
                </a:lnTo>
                <a:lnTo>
                  <a:pt x="178263" y="305917"/>
                </a:lnTo>
                <a:lnTo>
                  <a:pt x="149280" y="308907"/>
                </a:lnTo>
                <a:lnTo>
                  <a:pt x="120297" y="305917"/>
                </a:lnTo>
                <a:lnTo>
                  <a:pt x="66576" y="281992"/>
                </a:lnTo>
                <a:lnTo>
                  <a:pt x="24617" y="240247"/>
                </a:lnTo>
                <a:lnTo>
                  <a:pt x="2910" y="185170"/>
                </a:lnTo>
                <a:lnTo>
                  <a:pt x="0" y="153768"/>
                </a:lnTo>
              </a:path>
            </a:pathLst>
          </a:custGeom>
          <a:ln w="146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234752" y="2618133"/>
            <a:ext cx="170815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5" dirty="0">
                <a:latin typeface="Times New Roman"/>
                <a:cs typeface="Times New Roman"/>
              </a:rPr>
              <a:t>12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770627" y="4022612"/>
            <a:ext cx="300355" cy="308610"/>
          </a:xfrm>
          <a:custGeom>
            <a:avLst/>
            <a:gdLst/>
            <a:ahLst/>
            <a:cxnLst/>
            <a:rect l="l" t="t" r="r" b="b"/>
            <a:pathLst>
              <a:path w="300354" h="308610">
                <a:moveTo>
                  <a:pt x="0" y="153519"/>
                </a:moveTo>
                <a:lnTo>
                  <a:pt x="11641" y="95326"/>
                </a:lnTo>
                <a:lnTo>
                  <a:pt x="43535" y="44734"/>
                </a:lnTo>
                <a:lnTo>
                  <a:pt x="92769" y="11837"/>
                </a:lnTo>
                <a:lnTo>
                  <a:pt x="149280" y="0"/>
                </a:lnTo>
                <a:lnTo>
                  <a:pt x="178263" y="2990"/>
                </a:lnTo>
                <a:lnTo>
                  <a:pt x="233319" y="25295"/>
                </a:lnTo>
                <a:lnTo>
                  <a:pt x="273944" y="68535"/>
                </a:lnTo>
                <a:lnTo>
                  <a:pt x="297106" y="123737"/>
                </a:lnTo>
                <a:lnTo>
                  <a:pt x="300016" y="153519"/>
                </a:lnTo>
                <a:lnTo>
                  <a:pt x="297106" y="183301"/>
                </a:lnTo>
                <a:lnTo>
                  <a:pt x="273944" y="239998"/>
                </a:lnTo>
                <a:lnTo>
                  <a:pt x="233319" y="281742"/>
                </a:lnTo>
                <a:lnTo>
                  <a:pt x="178263" y="305543"/>
                </a:lnTo>
                <a:lnTo>
                  <a:pt x="149280" y="308533"/>
                </a:lnTo>
                <a:lnTo>
                  <a:pt x="120297" y="305543"/>
                </a:lnTo>
                <a:lnTo>
                  <a:pt x="66697" y="281742"/>
                </a:lnTo>
                <a:lnTo>
                  <a:pt x="24617" y="239998"/>
                </a:lnTo>
                <a:lnTo>
                  <a:pt x="2910" y="183301"/>
                </a:lnTo>
                <a:lnTo>
                  <a:pt x="0" y="153519"/>
                </a:lnTo>
              </a:path>
            </a:pathLst>
          </a:custGeom>
          <a:ln w="146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865127" y="4041402"/>
            <a:ext cx="110489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-10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620229" y="4640104"/>
            <a:ext cx="300355" cy="309245"/>
          </a:xfrm>
          <a:custGeom>
            <a:avLst/>
            <a:gdLst/>
            <a:ahLst/>
            <a:cxnLst/>
            <a:rect l="l" t="t" r="r" b="b"/>
            <a:pathLst>
              <a:path w="300354" h="309245">
                <a:moveTo>
                  <a:pt x="0" y="153569"/>
                </a:moveTo>
                <a:lnTo>
                  <a:pt x="11520" y="95413"/>
                </a:lnTo>
                <a:lnTo>
                  <a:pt x="43413" y="44722"/>
                </a:lnTo>
                <a:lnTo>
                  <a:pt x="92769" y="11925"/>
                </a:lnTo>
                <a:lnTo>
                  <a:pt x="150735" y="0"/>
                </a:lnTo>
                <a:lnTo>
                  <a:pt x="179718" y="2978"/>
                </a:lnTo>
                <a:lnTo>
                  <a:pt x="233319" y="25345"/>
                </a:lnTo>
                <a:lnTo>
                  <a:pt x="275399" y="68585"/>
                </a:lnTo>
                <a:lnTo>
                  <a:pt x="297106" y="123750"/>
                </a:lnTo>
                <a:lnTo>
                  <a:pt x="300016" y="153569"/>
                </a:lnTo>
                <a:lnTo>
                  <a:pt x="297106" y="183375"/>
                </a:lnTo>
                <a:lnTo>
                  <a:pt x="275399" y="240335"/>
                </a:lnTo>
                <a:lnTo>
                  <a:pt x="233319" y="282079"/>
                </a:lnTo>
                <a:lnTo>
                  <a:pt x="179718" y="305929"/>
                </a:lnTo>
                <a:lnTo>
                  <a:pt x="150735" y="308907"/>
                </a:lnTo>
                <a:lnTo>
                  <a:pt x="120297" y="305929"/>
                </a:lnTo>
                <a:lnTo>
                  <a:pt x="66697" y="282079"/>
                </a:lnTo>
                <a:lnTo>
                  <a:pt x="26072" y="240335"/>
                </a:lnTo>
                <a:lnTo>
                  <a:pt x="2910" y="183375"/>
                </a:lnTo>
                <a:lnTo>
                  <a:pt x="0" y="153569"/>
                </a:lnTo>
              </a:path>
            </a:pathLst>
          </a:custGeom>
          <a:ln w="146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714730" y="4658905"/>
            <a:ext cx="110489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-10" dirty="0">
                <a:latin typeface="Times New Roman"/>
                <a:cs typeface="Times New Roman"/>
              </a:rPr>
              <a:t>7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919907" y="3199066"/>
            <a:ext cx="300355" cy="308610"/>
          </a:xfrm>
          <a:custGeom>
            <a:avLst/>
            <a:gdLst/>
            <a:ahLst/>
            <a:cxnLst/>
            <a:rect l="l" t="t" r="r" b="b"/>
            <a:pathLst>
              <a:path w="300354" h="308610">
                <a:moveTo>
                  <a:pt x="0" y="153519"/>
                </a:moveTo>
                <a:lnTo>
                  <a:pt x="11641" y="95326"/>
                </a:lnTo>
                <a:lnTo>
                  <a:pt x="44990" y="44734"/>
                </a:lnTo>
                <a:lnTo>
                  <a:pt x="92769" y="11837"/>
                </a:lnTo>
                <a:lnTo>
                  <a:pt x="150735" y="0"/>
                </a:lnTo>
                <a:lnTo>
                  <a:pt x="179718" y="2990"/>
                </a:lnTo>
                <a:lnTo>
                  <a:pt x="233319" y="25295"/>
                </a:lnTo>
                <a:lnTo>
                  <a:pt x="275399" y="68535"/>
                </a:lnTo>
                <a:lnTo>
                  <a:pt x="297106" y="123737"/>
                </a:lnTo>
                <a:lnTo>
                  <a:pt x="300016" y="153519"/>
                </a:lnTo>
                <a:lnTo>
                  <a:pt x="297106" y="184796"/>
                </a:lnTo>
                <a:lnTo>
                  <a:pt x="275399" y="239998"/>
                </a:lnTo>
                <a:lnTo>
                  <a:pt x="233319" y="281742"/>
                </a:lnTo>
                <a:lnTo>
                  <a:pt x="179718" y="305543"/>
                </a:lnTo>
                <a:lnTo>
                  <a:pt x="150735" y="308533"/>
                </a:lnTo>
                <a:lnTo>
                  <a:pt x="121752" y="305543"/>
                </a:lnTo>
                <a:lnTo>
                  <a:pt x="66697" y="281742"/>
                </a:lnTo>
                <a:lnTo>
                  <a:pt x="26072" y="239998"/>
                </a:lnTo>
                <a:lnTo>
                  <a:pt x="2910" y="184796"/>
                </a:lnTo>
                <a:lnTo>
                  <a:pt x="0" y="153519"/>
                </a:lnTo>
              </a:path>
            </a:pathLst>
          </a:custGeom>
          <a:ln w="146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014408" y="3217855"/>
            <a:ext cx="110489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-10" dirty="0">
                <a:latin typeface="Times New Roman"/>
                <a:cs typeface="Times New Roman"/>
              </a:rPr>
              <a:t>9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919907" y="3507600"/>
            <a:ext cx="75565" cy="515620"/>
          </a:xfrm>
          <a:custGeom>
            <a:avLst/>
            <a:gdLst/>
            <a:ahLst/>
            <a:cxnLst/>
            <a:rect l="l" t="t" r="r" b="b"/>
            <a:pathLst>
              <a:path w="75564" h="515620">
                <a:moveTo>
                  <a:pt x="75428" y="0"/>
                </a:moveTo>
                <a:lnTo>
                  <a:pt x="0" y="515012"/>
                </a:lnTo>
              </a:path>
            </a:pathLst>
          </a:custGeom>
          <a:ln w="145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889469" y="3923922"/>
            <a:ext cx="88900" cy="99060"/>
          </a:xfrm>
          <a:custGeom>
            <a:avLst/>
            <a:gdLst/>
            <a:ahLst/>
            <a:cxnLst/>
            <a:rect l="l" t="t" r="r" b="b"/>
            <a:pathLst>
              <a:path w="88900" h="99060">
                <a:moveTo>
                  <a:pt x="0" y="0"/>
                </a:moveTo>
                <a:lnTo>
                  <a:pt x="30438" y="98691"/>
                </a:lnTo>
                <a:lnTo>
                  <a:pt x="88404" y="13333"/>
                </a:lnTo>
              </a:path>
            </a:pathLst>
          </a:custGeom>
          <a:ln w="14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44571" y="4279060"/>
            <a:ext cx="626745" cy="412115"/>
          </a:xfrm>
          <a:custGeom>
            <a:avLst/>
            <a:gdLst/>
            <a:ahLst/>
            <a:cxnLst/>
            <a:rect l="l" t="t" r="r" b="b"/>
            <a:pathLst>
              <a:path w="626745" h="412114">
                <a:moveTo>
                  <a:pt x="0" y="0"/>
                </a:moveTo>
                <a:lnTo>
                  <a:pt x="626348" y="411735"/>
                </a:lnTo>
              </a:path>
            </a:pathLst>
          </a:custGeom>
          <a:ln w="147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70994" y="4602833"/>
            <a:ext cx="100330" cy="88265"/>
          </a:xfrm>
          <a:custGeom>
            <a:avLst/>
            <a:gdLst/>
            <a:ahLst/>
            <a:cxnLst/>
            <a:rect l="l" t="t" r="r" b="b"/>
            <a:pathLst>
              <a:path w="100329" h="88264">
                <a:moveTo>
                  <a:pt x="0" y="77532"/>
                </a:moveTo>
                <a:lnTo>
                  <a:pt x="99924" y="87962"/>
                </a:lnTo>
                <a:lnTo>
                  <a:pt x="47779" y="0"/>
                </a:lnTo>
              </a:path>
            </a:pathLst>
          </a:custGeom>
          <a:ln w="14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5157989" y="4967813"/>
            <a:ext cx="224154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-5" dirty="0">
                <a:latin typeface="Times New Roman"/>
                <a:cs typeface="Times New Roman"/>
              </a:rPr>
              <a:t>(d)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308597" y="3260851"/>
            <a:ext cx="2466340" cy="145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哪一棵树在成功查 找时，键的平均比 较次数最少？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444995" y="2063712"/>
            <a:ext cx="1561465" cy="1075055"/>
          </a:xfrm>
          <a:custGeom>
            <a:avLst/>
            <a:gdLst/>
            <a:ahLst/>
            <a:cxnLst/>
            <a:rect l="l" t="t" r="r" b="b"/>
            <a:pathLst>
              <a:path w="1561465" h="1075055">
                <a:moveTo>
                  <a:pt x="431165" y="733752"/>
                </a:moveTo>
                <a:lnTo>
                  <a:pt x="401939" y="745658"/>
                </a:lnTo>
                <a:lnTo>
                  <a:pt x="420210" y="784144"/>
                </a:lnTo>
                <a:lnTo>
                  <a:pt x="430252" y="802460"/>
                </a:lnTo>
                <a:lnTo>
                  <a:pt x="441220" y="820776"/>
                </a:lnTo>
                <a:lnTo>
                  <a:pt x="452175" y="838191"/>
                </a:lnTo>
                <a:lnTo>
                  <a:pt x="464043" y="854679"/>
                </a:lnTo>
                <a:lnTo>
                  <a:pt x="489617" y="887656"/>
                </a:lnTo>
                <a:lnTo>
                  <a:pt x="149858" y="887656"/>
                </a:lnTo>
                <a:lnTo>
                  <a:pt x="149858" y="918792"/>
                </a:lnTo>
                <a:lnTo>
                  <a:pt x="508801" y="918792"/>
                </a:lnTo>
                <a:lnTo>
                  <a:pt x="510627" y="919719"/>
                </a:lnTo>
                <a:lnTo>
                  <a:pt x="515192" y="923375"/>
                </a:lnTo>
                <a:lnTo>
                  <a:pt x="521582" y="927957"/>
                </a:lnTo>
                <a:lnTo>
                  <a:pt x="529811" y="933453"/>
                </a:lnTo>
                <a:lnTo>
                  <a:pt x="538940" y="939863"/>
                </a:lnTo>
                <a:lnTo>
                  <a:pt x="548069" y="947200"/>
                </a:lnTo>
                <a:lnTo>
                  <a:pt x="557211" y="953610"/>
                </a:lnTo>
                <a:lnTo>
                  <a:pt x="565428" y="960020"/>
                </a:lnTo>
                <a:lnTo>
                  <a:pt x="0" y="960020"/>
                </a:lnTo>
                <a:lnTo>
                  <a:pt x="0" y="991169"/>
                </a:lnTo>
                <a:lnTo>
                  <a:pt x="610186" y="991169"/>
                </a:lnTo>
                <a:lnTo>
                  <a:pt x="625706" y="1001247"/>
                </a:lnTo>
                <a:lnTo>
                  <a:pt x="675942" y="1026890"/>
                </a:lnTo>
                <a:lnTo>
                  <a:pt x="728004" y="1047044"/>
                </a:lnTo>
                <a:lnTo>
                  <a:pt x="781892" y="1061701"/>
                </a:lnTo>
                <a:lnTo>
                  <a:pt x="800150" y="1066280"/>
                </a:lnTo>
                <a:lnTo>
                  <a:pt x="837605" y="1071776"/>
                </a:lnTo>
                <a:lnTo>
                  <a:pt x="856777" y="1072693"/>
                </a:lnTo>
                <a:lnTo>
                  <a:pt x="875961" y="1074524"/>
                </a:lnTo>
                <a:lnTo>
                  <a:pt x="910664" y="1074524"/>
                </a:lnTo>
                <a:lnTo>
                  <a:pt x="915229" y="1073608"/>
                </a:lnTo>
                <a:lnTo>
                  <a:pt x="924371" y="1073608"/>
                </a:lnTo>
                <a:lnTo>
                  <a:pt x="929848" y="1072693"/>
                </a:lnTo>
                <a:lnTo>
                  <a:pt x="1400193" y="1072693"/>
                </a:lnTo>
                <a:lnTo>
                  <a:pt x="1400193" y="1041546"/>
                </a:lnTo>
                <a:lnTo>
                  <a:pt x="867744" y="1041546"/>
                </a:lnTo>
                <a:lnTo>
                  <a:pt x="832115" y="1037883"/>
                </a:lnTo>
                <a:lnTo>
                  <a:pt x="762708" y="1024145"/>
                </a:lnTo>
                <a:lnTo>
                  <a:pt x="696952" y="1001247"/>
                </a:lnTo>
                <a:lnTo>
                  <a:pt x="635761" y="969184"/>
                </a:lnTo>
                <a:lnTo>
                  <a:pt x="578209" y="929785"/>
                </a:lnTo>
                <a:lnTo>
                  <a:pt x="527985" y="882160"/>
                </a:lnTo>
                <a:lnTo>
                  <a:pt x="483227" y="827186"/>
                </a:lnTo>
                <a:lnTo>
                  <a:pt x="446697" y="766729"/>
                </a:lnTo>
                <a:lnTo>
                  <a:pt x="431165" y="733752"/>
                </a:lnTo>
                <a:close/>
              </a:path>
              <a:path w="1561465" h="1075055">
                <a:moveTo>
                  <a:pt x="1400193" y="1040631"/>
                </a:moveTo>
                <a:lnTo>
                  <a:pt x="867744" y="1040631"/>
                </a:lnTo>
                <a:lnTo>
                  <a:pt x="867744" y="1041546"/>
                </a:lnTo>
                <a:lnTo>
                  <a:pt x="1400193" y="1041546"/>
                </a:lnTo>
                <a:lnTo>
                  <a:pt x="1400193" y="1040631"/>
                </a:lnTo>
                <a:close/>
              </a:path>
              <a:path w="1561465" h="1075055">
                <a:moveTo>
                  <a:pt x="895144" y="0"/>
                </a:moveTo>
                <a:lnTo>
                  <a:pt x="895144" y="31148"/>
                </a:lnTo>
                <a:lnTo>
                  <a:pt x="946280" y="33890"/>
                </a:lnTo>
                <a:lnTo>
                  <a:pt x="996516" y="41227"/>
                </a:lnTo>
                <a:lnTo>
                  <a:pt x="1044927" y="54047"/>
                </a:lnTo>
                <a:lnTo>
                  <a:pt x="1091511" y="71449"/>
                </a:lnTo>
                <a:lnTo>
                  <a:pt x="1135344" y="92520"/>
                </a:lnTo>
                <a:lnTo>
                  <a:pt x="1177364" y="118173"/>
                </a:lnTo>
                <a:lnTo>
                  <a:pt x="1215719" y="146567"/>
                </a:lnTo>
                <a:lnTo>
                  <a:pt x="1251336" y="179544"/>
                </a:lnTo>
                <a:lnTo>
                  <a:pt x="1284176" y="215275"/>
                </a:lnTo>
                <a:lnTo>
                  <a:pt x="1313465" y="254662"/>
                </a:lnTo>
                <a:lnTo>
                  <a:pt x="1338063" y="296803"/>
                </a:lnTo>
                <a:lnTo>
                  <a:pt x="1359999" y="340772"/>
                </a:lnTo>
                <a:lnTo>
                  <a:pt x="1376482" y="387496"/>
                </a:lnTo>
                <a:lnTo>
                  <a:pt x="1389288" y="436034"/>
                </a:lnTo>
                <a:lnTo>
                  <a:pt x="1396516" y="486426"/>
                </a:lnTo>
                <a:lnTo>
                  <a:pt x="1399305" y="537719"/>
                </a:lnTo>
                <a:lnTo>
                  <a:pt x="1396516" y="587184"/>
                </a:lnTo>
                <a:lnTo>
                  <a:pt x="1390176" y="634821"/>
                </a:lnTo>
                <a:lnTo>
                  <a:pt x="1378257" y="680631"/>
                </a:lnTo>
                <a:lnTo>
                  <a:pt x="1362789" y="725514"/>
                </a:lnTo>
                <a:lnTo>
                  <a:pt x="1343643" y="767655"/>
                </a:lnTo>
                <a:lnTo>
                  <a:pt x="1320693" y="807956"/>
                </a:lnTo>
                <a:lnTo>
                  <a:pt x="1294320" y="846429"/>
                </a:lnTo>
                <a:lnTo>
                  <a:pt x="1264130" y="881233"/>
                </a:lnTo>
                <a:lnTo>
                  <a:pt x="1231252" y="913296"/>
                </a:lnTo>
                <a:lnTo>
                  <a:pt x="1195623" y="942617"/>
                </a:lnTo>
                <a:lnTo>
                  <a:pt x="1157267" y="969184"/>
                </a:lnTo>
                <a:lnTo>
                  <a:pt x="1116160" y="991169"/>
                </a:lnTo>
                <a:lnTo>
                  <a:pt x="1073240" y="1009485"/>
                </a:lnTo>
                <a:lnTo>
                  <a:pt x="1028482" y="1024145"/>
                </a:lnTo>
                <a:lnTo>
                  <a:pt x="981910" y="1035135"/>
                </a:lnTo>
                <a:lnTo>
                  <a:pt x="933500" y="1040631"/>
                </a:lnTo>
                <a:lnTo>
                  <a:pt x="1081457" y="1040631"/>
                </a:lnTo>
                <a:lnTo>
                  <a:pt x="1122564" y="1023231"/>
                </a:lnTo>
                <a:lnTo>
                  <a:pt x="1173712" y="995751"/>
                </a:lnTo>
                <a:lnTo>
                  <a:pt x="1210242" y="971926"/>
                </a:lnTo>
                <a:lnTo>
                  <a:pt x="1221197" y="962761"/>
                </a:lnTo>
                <a:lnTo>
                  <a:pt x="1233078" y="953610"/>
                </a:lnTo>
                <a:lnTo>
                  <a:pt x="1244033" y="944445"/>
                </a:lnTo>
                <a:lnTo>
                  <a:pt x="1265956" y="924288"/>
                </a:lnTo>
                <a:lnTo>
                  <a:pt x="1276061" y="914223"/>
                </a:lnTo>
                <a:lnTo>
                  <a:pt x="1560969" y="914223"/>
                </a:lnTo>
                <a:lnTo>
                  <a:pt x="1560969" y="887656"/>
                </a:lnTo>
                <a:lnTo>
                  <a:pt x="1300659" y="887656"/>
                </a:lnTo>
                <a:lnTo>
                  <a:pt x="1329949" y="851011"/>
                </a:lnTo>
                <a:lnTo>
                  <a:pt x="1355435" y="811624"/>
                </a:lnTo>
                <a:lnTo>
                  <a:pt x="1377370" y="770397"/>
                </a:lnTo>
                <a:lnTo>
                  <a:pt x="1396516" y="727342"/>
                </a:lnTo>
                <a:lnTo>
                  <a:pt x="1411224" y="681545"/>
                </a:lnTo>
                <a:lnTo>
                  <a:pt x="1422128" y="634821"/>
                </a:lnTo>
                <a:lnTo>
                  <a:pt x="1429482" y="587184"/>
                </a:lnTo>
                <a:lnTo>
                  <a:pt x="1431258" y="537719"/>
                </a:lnTo>
                <a:lnTo>
                  <a:pt x="1428468" y="482758"/>
                </a:lnTo>
                <a:lnTo>
                  <a:pt x="1420353" y="429624"/>
                </a:lnTo>
                <a:lnTo>
                  <a:pt x="1407547" y="378331"/>
                </a:lnTo>
                <a:lnTo>
                  <a:pt x="1389288" y="328866"/>
                </a:lnTo>
                <a:lnTo>
                  <a:pt x="1366465" y="281229"/>
                </a:lnTo>
                <a:lnTo>
                  <a:pt x="1339965" y="237260"/>
                </a:lnTo>
                <a:lnTo>
                  <a:pt x="1308901" y="196032"/>
                </a:lnTo>
                <a:lnTo>
                  <a:pt x="1274159" y="157559"/>
                </a:lnTo>
                <a:lnTo>
                  <a:pt x="1235816" y="122755"/>
                </a:lnTo>
                <a:lnTo>
                  <a:pt x="1194709" y="91606"/>
                </a:lnTo>
                <a:lnTo>
                  <a:pt x="1150876" y="65039"/>
                </a:lnTo>
                <a:lnTo>
                  <a:pt x="1103379" y="42141"/>
                </a:lnTo>
                <a:lnTo>
                  <a:pt x="1054056" y="23825"/>
                </a:lnTo>
                <a:lnTo>
                  <a:pt x="1002907" y="10992"/>
                </a:lnTo>
                <a:lnTo>
                  <a:pt x="949945" y="2754"/>
                </a:lnTo>
                <a:lnTo>
                  <a:pt x="895144" y="0"/>
                </a:lnTo>
                <a:close/>
              </a:path>
              <a:path w="1561465" h="1075055">
                <a:moveTo>
                  <a:pt x="1560969" y="914223"/>
                </a:moveTo>
                <a:lnTo>
                  <a:pt x="1276061" y="914223"/>
                </a:lnTo>
                <a:lnTo>
                  <a:pt x="1276061" y="918792"/>
                </a:lnTo>
                <a:lnTo>
                  <a:pt x="1560969" y="918792"/>
                </a:lnTo>
                <a:lnTo>
                  <a:pt x="1560969" y="914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953798" y="3202588"/>
            <a:ext cx="621665" cy="0"/>
          </a:xfrm>
          <a:custGeom>
            <a:avLst/>
            <a:gdLst/>
            <a:ahLst/>
            <a:cxnLst/>
            <a:rect l="l" t="t" r="r" b="b"/>
            <a:pathLst>
              <a:path w="621665">
                <a:moveTo>
                  <a:pt x="0" y="0"/>
                </a:moveTo>
                <a:lnTo>
                  <a:pt x="621065" y="0"/>
                </a:lnTo>
              </a:path>
            </a:pathLst>
          </a:custGeom>
          <a:ln w="26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941928" y="2192877"/>
            <a:ext cx="807085" cy="808990"/>
          </a:xfrm>
          <a:custGeom>
            <a:avLst/>
            <a:gdLst/>
            <a:ahLst/>
            <a:cxnLst/>
            <a:rect l="l" t="t" r="r" b="b"/>
            <a:pathLst>
              <a:path w="807084" h="808989">
                <a:moveTo>
                  <a:pt x="205495" y="52219"/>
                </a:moveTo>
                <a:lnTo>
                  <a:pt x="161650" y="81528"/>
                </a:lnTo>
                <a:lnTo>
                  <a:pt x="121469" y="115418"/>
                </a:lnTo>
                <a:lnTo>
                  <a:pt x="86765" y="154818"/>
                </a:lnTo>
                <a:lnTo>
                  <a:pt x="56626" y="197860"/>
                </a:lnTo>
                <a:lnTo>
                  <a:pt x="32877" y="245497"/>
                </a:lnTo>
                <a:lnTo>
                  <a:pt x="14606" y="295877"/>
                </a:lnTo>
                <a:lnTo>
                  <a:pt x="3651" y="349010"/>
                </a:lnTo>
                <a:lnTo>
                  <a:pt x="0" y="404898"/>
                </a:lnTo>
                <a:lnTo>
                  <a:pt x="1825" y="446113"/>
                </a:lnTo>
                <a:lnTo>
                  <a:pt x="8216" y="486426"/>
                </a:lnTo>
                <a:lnTo>
                  <a:pt x="18258" y="524899"/>
                </a:lnTo>
                <a:lnTo>
                  <a:pt x="31965" y="561531"/>
                </a:lnTo>
                <a:lnTo>
                  <a:pt x="48397" y="597262"/>
                </a:lnTo>
                <a:lnTo>
                  <a:pt x="68494" y="630239"/>
                </a:lnTo>
                <a:lnTo>
                  <a:pt x="92243" y="661388"/>
                </a:lnTo>
                <a:lnTo>
                  <a:pt x="117817" y="690697"/>
                </a:lnTo>
                <a:lnTo>
                  <a:pt x="147043" y="716349"/>
                </a:lnTo>
                <a:lnTo>
                  <a:pt x="178096" y="740162"/>
                </a:lnTo>
                <a:lnTo>
                  <a:pt x="210973" y="760319"/>
                </a:lnTo>
                <a:lnTo>
                  <a:pt x="246590" y="776807"/>
                </a:lnTo>
                <a:lnTo>
                  <a:pt x="283132" y="790554"/>
                </a:lnTo>
                <a:lnTo>
                  <a:pt x="321488" y="800619"/>
                </a:lnTo>
                <a:lnTo>
                  <a:pt x="361669" y="807042"/>
                </a:lnTo>
                <a:lnTo>
                  <a:pt x="402776" y="808870"/>
                </a:lnTo>
                <a:lnTo>
                  <a:pt x="443870" y="807042"/>
                </a:lnTo>
                <a:lnTo>
                  <a:pt x="484064" y="800619"/>
                </a:lnTo>
                <a:lnTo>
                  <a:pt x="522419" y="790554"/>
                </a:lnTo>
                <a:lnTo>
                  <a:pt x="559862" y="776807"/>
                </a:lnTo>
                <a:lnTo>
                  <a:pt x="595491" y="760319"/>
                </a:lnTo>
                <a:lnTo>
                  <a:pt x="628369" y="740162"/>
                </a:lnTo>
                <a:lnTo>
                  <a:pt x="659421" y="716349"/>
                </a:lnTo>
                <a:lnTo>
                  <a:pt x="678206" y="699861"/>
                </a:lnTo>
                <a:lnTo>
                  <a:pt x="315097" y="699861"/>
                </a:lnTo>
                <a:lnTo>
                  <a:pt x="303216" y="698947"/>
                </a:lnTo>
                <a:lnTo>
                  <a:pt x="267600" y="680618"/>
                </a:lnTo>
                <a:lnTo>
                  <a:pt x="258471" y="648555"/>
                </a:lnTo>
                <a:lnTo>
                  <a:pt x="259384" y="631153"/>
                </a:lnTo>
                <a:lnTo>
                  <a:pt x="268513" y="589939"/>
                </a:lnTo>
                <a:lnTo>
                  <a:pt x="281306" y="550539"/>
                </a:lnTo>
                <a:lnTo>
                  <a:pt x="296826" y="512066"/>
                </a:lnTo>
                <a:lnTo>
                  <a:pt x="337924" y="404898"/>
                </a:lnTo>
                <a:lnTo>
                  <a:pt x="256645" y="404898"/>
                </a:lnTo>
                <a:lnTo>
                  <a:pt x="252080" y="403971"/>
                </a:lnTo>
                <a:lnTo>
                  <a:pt x="248416" y="401230"/>
                </a:lnTo>
                <a:lnTo>
                  <a:pt x="245677" y="397561"/>
                </a:lnTo>
                <a:lnTo>
                  <a:pt x="244764" y="392979"/>
                </a:lnTo>
                <a:lnTo>
                  <a:pt x="246590" y="385655"/>
                </a:lnTo>
                <a:lnTo>
                  <a:pt x="251154" y="376491"/>
                </a:lnTo>
                <a:lnTo>
                  <a:pt x="258470" y="366412"/>
                </a:lnTo>
                <a:lnTo>
                  <a:pt x="274903" y="346268"/>
                </a:lnTo>
                <a:lnTo>
                  <a:pt x="284045" y="338018"/>
                </a:lnTo>
                <a:lnTo>
                  <a:pt x="291348" y="329780"/>
                </a:lnTo>
                <a:lnTo>
                  <a:pt x="297739" y="324284"/>
                </a:lnTo>
                <a:lnTo>
                  <a:pt x="303216" y="318788"/>
                </a:lnTo>
                <a:lnTo>
                  <a:pt x="314184" y="309623"/>
                </a:lnTo>
                <a:lnTo>
                  <a:pt x="320574" y="305041"/>
                </a:lnTo>
                <a:lnTo>
                  <a:pt x="326052" y="300459"/>
                </a:lnTo>
                <a:lnTo>
                  <a:pt x="332442" y="296803"/>
                </a:lnTo>
                <a:lnTo>
                  <a:pt x="338846" y="292221"/>
                </a:lnTo>
                <a:lnTo>
                  <a:pt x="345236" y="288553"/>
                </a:lnTo>
                <a:lnTo>
                  <a:pt x="205495" y="52219"/>
                </a:lnTo>
                <a:close/>
              </a:path>
              <a:path w="807084" h="808989">
                <a:moveTo>
                  <a:pt x="781346" y="543215"/>
                </a:moveTo>
                <a:lnTo>
                  <a:pt x="506899" y="543215"/>
                </a:lnTo>
                <a:lnTo>
                  <a:pt x="510551" y="544129"/>
                </a:lnTo>
                <a:lnTo>
                  <a:pt x="514203" y="547797"/>
                </a:lnTo>
                <a:lnTo>
                  <a:pt x="516941" y="552380"/>
                </a:lnTo>
                <a:lnTo>
                  <a:pt x="517854" y="557876"/>
                </a:lnTo>
                <a:lnTo>
                  <a:pt x="516941" y="564286"/>
                </a:lnTo>
                <a:lnTo>
                  <a:pt x="489541" y="602759"/>
                </a:lnTo>
                <a:lnTo>
                  <a:pt x="452099" y="638490"/>
                </a:lnTo>
                <a:lnTo>
                  <a:pt x="421034" y="662302"/>
                </a:lnTo>
                <a:lnTo>
                  <a:pt x="386330" y="681532"/>
                </a:lnTo>
                <a:lnTo>
                  <a:pt x="350714" y="695279"/>
                </a:lnTo>
                <a:lnTo>
                  <a:pt x="315097" y="699861"/>
                </a:lnTo>
                <a:lnTo>
                  <a:pt x="678206" y="699861"/>
                </a:lnTo>
                <a:lnTo>
                  <a:pt x="714221" y="661388"/>
                </a:lnTo>
                <a:lnTo>
                  <a:pt x="737057" y="630239"/>
                </a:lnTo>
                <a:lnTo>
                  <a:pt x="758054" y="597262"/>
                </a:lnTo>
                <a:lnTo>
                  <a:pt x="774436" y="561531"/>
                </a:lnTo>
                <a:lnTo>
                  <a:pt x="781346" y="543215"/>
                </a:lnTo>
                <a:close/>
              </a:path>
              <a:path w="807084" h="808989">
                <a:moveTo>
                  <a:pt x="780615" y="261986"/>
                </a:moveTo>
                <a:lnTo>
                  <a:pt x="436566" y="261986"/>
                </a:lnTo>
                <a:lnTo>
                  <a:pt x="451186" y="262900"/>
                </a:lnTo>
                <a:lnTo>
                  <a:pt x="465792" y="267482"/>
                </a:lnTo>
                <a:lnTo>
                  <a:pt x="478586" y="273892"/>
                </a:lnTo>
                <a:lnTo>
                  <a:pt x="488628" y="284884"/>
                </a:lnTo>
                <a:lnTo>
                  <a:pt x="495931" y="300459"/>
                </a:lnTo>
                <a:lnTo>
                  <a:pt x="497757" y="320615"/>
                </a:lnTo>
                <a:lnTo>
                  <a:pt x="495019" y="345354"/>
                </a:lnTo>
                <a:lnTo>
                  <a:pt x="485889" y="376491"/>
                </a:lnTo>
                <a:lnTo>
                  <a:pt x="426524" y="534051"/>
                </a:lnTo>
                <a:lnTo>
                  <a:pt x="421960" y="545969"/>
                </a:lnTo>
                <a:lnTo>
                  <a:pt x="416469" y="559703"/>
                </a:lnTo>
                <a:lnTo>
                  <a:pt x="412818" y="573450"/>
                </a:lnTo>
                <a:lnTo>
                  <a:pt x="410992" y="586270"/>
                </a:lnTo>
                <a:lnTo>
                  <a:pt x="411905" y="590852"/>
                </a:lnTo>
                <a:lnTo>
                  <a:pt x="413731" y="595435"/>
                </a:lnTo>
                <a:lnTo>
                  <a:pt x="417382" y="598176"/>
                </a:lnTo>
                <a:lnTo>
                  <a:pt x="421960" y="599090"/>
                </a:lnTo>
                <a:lnTo>
                  <a:pt x="432915" y="596349"/>
                </a:lnTo>
                <a:lnTo>
                  <a:pt x="445696" y="589939"/>
                </a:lnTo>
                <a:lnTo>
                  <a:pt x="457576" y="581688"/>
                </a:lnTo>
                <a:lnTo>
                  <a:pt x="470357" y="570696"/>
                </a:lnTo>
                <a:lnTo>
                  <a:pt x="481325" y="560617"/>
                </a:lnTo>
                <a:lnTo>
                  <a:pt x="492280" y="552380"/>
                </a:lnTo>
                <a:lnTo>
                  <a:pt x="500496" y="545969"/>
                </a:lnTo>
                <a:lnTo>
                  <a:pt x="506899" y="543215"/>
                </a:lnTo>
                <a:lnTo>
                  <a:pt x="781346" y="543215"/>
                </a:lnTo>
                <a:lnTo>
                  <a:pt x="788257" y="524899"/>
                </a:lnTo>
                <a:lnTo>
                  <a:pt x="798273" y="486426"/>
                </a:lnTo>
                <a:lnTo>
                  <a:pt x="804613" y="446113"/>
                </a:lnTo>
                <a:lnTo>
                  <a:pt x="806515" y="404898"/>
                </a:lnTo>
                <a:lnTo>
                  <a:pt x="805501" y="375577"/>
                </a:lnTo>
                <a:lnTo>
                  <a:pt x="802838" y="347182"/>
                </a:lnTo>
                <a:lnTo>
                  <a:pt x="797386" y="318788"/>
                </a:lnTo>
                <a:lnTo>
                  <a:pt x="790032" y="291307"/>
                </a:lnTo>
                <a:lnTo>
                  <a:pt x="781790" y="264740"/>
                </a:lnTo>
                <a:lnTo>
                  <a:pt x="780615" y="261986"/>
                </a:lnTo>
                <a:close/>
              </a:path>
              <a:path w="807084" h="808989">
                <a:moveTo>
                  <a:pt x="342497" y="343514"/>
                </a:moveTo>
                <a:lnTo>
                  <a:pt x="305042" y="362757"/>
                </a:lnTo>
                <a:lnTo>
                  <a:pt x="282219" y="385655"/>
                </a:lnTo>
                <a:lnTo>
                  <a:pt x="272164" y="395733"/>
                </a:lnTo>
                <a:lnTo>
                  <a:pt x="263948" y="402144"/>
                </a:lnTo>
                <a:lnTo>
                  <a:pt x="256645" y="404898"/>
                </a:lnTo>
                <a:lnTo>
                  <a:pt x="337924" y="404898"/>
                </a:lnTo>
                <a:lnTo>
                  <a:pt x="351626" y="369167"/>
                </a:lnTo>
                <a:lnTo>
                  <a:pt x="354365" y="358174"/>
                </a:lnTo>
                <a:lnTo>
                  <a:pt x="352539" y="349924"/>
                </a:lnTo>
                <a:lnTo>
                  <a:pt x="347975" y="345354"/>
                </a:lnTo>
                <a:lnTo>
                  <a:pt x="342497" y="343514"/>
                </a:lnTo>
                <a:close/>
              </a:path>
              <a:path w="807084" h="808989">
                <a:moveTo>
                  <a:pt x="414643" y="0"/>
                </a:moveTo>
                <a:lnTo>
                  <a:pt x="389069" y="0"/>
                </a:lnTo>
                <a:lnTo>
                  <a:pt x="362581" y="1827"/>
                </a:lnTo>
                <a:lnTo>
                  <a:pt x="337020" y="5496"/>
                </a:lnTo>
                <a:lnTo>
                  <a:pt x="298651" y="13746"/>
                </a:lnTo>
                <a:lnTo>
                  <a:pt x="286783" y="17402"/>
                </a:lnTo>
                <a:lnTo>
                  <a:pt x="273990" y="21070"/>
                </a:lnTo>
                <a:lnTo>
                  <a:pt x="227418" y="40300"/>
                </a:lnTo>
                <a:lnTo>
                  <a:pt x="205495" y="52219"/>
                </a:lnTo>
                <a:lnTo>
                  <a:pt x="345236" y="288553"/>
                </a:lnTo>
                <a:lnTo>
                  <a:pt x="355278" y="283056"/>
                </a:lnTo>
                <a:lnTo>
                  <a:pt x="366246" y="277560"/>
                </a:lnTo>
                <a:lnTo>
                  <a:pt x="377201" y="272978"/>
                </a:lnTo>
                <a:lnTo>
                  <a:pt x="389069" y="269323"/>
                </a:lnTo>
                <a:lnTo>
                  <a:pt x="400037" y="265654"/>
                </a:lnTo>
                <a:lnTo>
                  <a:pt x="411905" y="263826"/>
                </a:lnTo>
                <a:lnTo>
                  <a:pt x="436566" y="261986"/>
                </a:lnTo>
                <a:lnTo>
                  <a:pt x="780615" y="261986"/>
                </a:lnTo>
                <a:lnTo>
                  <a:pt x="770848" y="239087"/>
                </a:lnTo>
                <a:lnTo>
                  <a:pt x="765569" y="228095"/>
                </a:lnTo>
                <a:lnTo>
                  <a:pt x="474922" y="228095"/>
                </a:lnTo>
                <a:lnTo>
                  <a:pt x="461228" y="227181"/>
                </a:lnTo>
                <a:lnTo>
                  <a:pt x="421034" y="201528"/>
                </a:lnTo>
                <a:lnTo>
                  <a:pt x="410992" y="164883"/>
                </a:lnTo>
                <a:lnTo>
                  <a:pt x="412817" y="150235"/>
                </a:lnTo>
                <a:lnTo>
                  <a:pt x="433827" y="112676"/>
                </a:lnTo>
                <a:lnTo>
                  <a:pt x="472183" y="92520"/>
                </a:lnTo>
                <a:lnTo>
                  <a:pt x="487715" y="90692"/>
                </a:lnTo>
                <a:lnTo>
                  <a:pt x="537377" y="90692"/>
                </a:lnTo>
                <a:lnTo>
                  <a:pt x="585436" y="43969"/>
                </a:lnTo>
                <a:lnTo>
                  <a:pt x="575394" y="38472"/>
                </a:lnTo>
                <a:lnTo>
                  <a:pt x="553471" y="29308"/>
                </a:lnTo>
                <a:lnTo>
                  <a:pt x="543429" y="24738"/>
                </a:lnTo>
                <a:lnTo>
                  <a:pt x="532461" y="21070"/>
                </a:lnTo>
                <a:lnTo>
                  <a:pt x="520593" y="17402"/>
                </a:lnTo>
                <a:lnTo>
                  <a:pt x="509638" y="14660"/>
                </a:lnTo>
                <a:lnTo>
                  <a:pt x="498670" y="10992"/>
                </a:lnTo>
                <a:lnTo>
                  <a:pt x="486802" y="9164"/>
                </a:lnTo>
                <a:lnTo>
                  <a:pt x="474921" y="6410"/>
                </a:lnTo>
                <a:lnTo>
                  <a:pt x="451185" y="2754"/>
                </a:lnTo>
                <a:lnTo>
                  <a:pt x="414643" y="0"/>
                </a:lnTo>
                <a:close/>
              </a:path>
              <a:path w="807084" h="808989">
                <a:moveTo>
                  <a:pt x="585436" y="43969"/>
                </a:moveTo>
                <a:lnTo>
                  <a:pt x="526070" y="101684"/>
                </a:lnTo>
                <a:lnTo>
                  <a:pt x="537038" y="110836"/>
                </a:lnTo>
                <a:lnTo>
                  <a:pt x="545254" y="123669"/>
                </a:lnTo>
                <a:lnTo>
                  <a:pt x="549819" y="137403"/>
                </a:lnTo>
                <a:lnTo>
                  <a:pt x="551645" y="153891"/>
                </a:lnTo>
                <a:lnTo>
                  <a:pt x="549819" y="169466"/>
                </a:lnTo>
                <a:lnTo>
                  <a:pt x="528809" y="207025"/>
                </a:lnTo>
                <a:lnTo>
                  <a:pt x="490454" y="226267"/>
                </a:lnTo>
                <a:lnTo>
                  <a:pt x="474922" y="228095"/>
                </a:lnTo>
                <a:lnTo>
                  <a:pt x="765569" y="228095"/>
                </a:lnTo>
                <a:lnTo>
                  <a:pt x="745273" y="190536"/>
                </a:lnTo>
                <a:lnTo>
                  <a:pt x="713308" y="145653"/>
                </a:lnTo>
                <a:lnTo>
                  <a:pt x="675853" y="106266"/>
                </a:lnTo>
                <a:lnTo>
                  <a:pt x="632933" y="72363"/>
                </a:lnTo>
                <a:lnTo>
                  <a:pt x="609184" y="57715"/>
                </a:lnTo>
                <a:lnTo>
                  <a:pt x="585436" y="43969"/>
                </a:lnTo>
                <a:close/>
              </a:path>
              <a:path w="807084" h="808989">
                <a:moveTo>
                  <a:pt x="537377" y="90692"/>
                </a:moveTo>
                <a:lnTo>
                  <a:pt x="493193" y="90692"/>
                </a:lnTo>
                <a:lnTo>
                  <a:pt x="498670" y="91606"/>
                </a:lnTo>
                <a:lnTo>
                  <a:pt x="503235" y="92520"/>
                </a:lnTo>
                <a:lnTo>
                  <a:pt x="508725" y="93434"/>
                </a:lnTo>
                <a:lnTo>
                  <a:pt x="522419" y="98930"/>
                </a:lnTo>
                <a:lnTo>
                  <a:pt x="526070" y="101684"/>
                </a:lnTo>
                <a:lnTo>
                  <a:pt x="537377" y="90692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96265" y="5453126"/>
          <a:ext cx="6049008" cy="11338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3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3167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0.1*1+0.2*2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28575">
                      <a:solidFill>
                        <a:srgbClr val="008BC2"/>
                      </a:solidFill>
                      <a:prstDash val="solid"/>
                    </a:lnL>
                    <a:lnR w="28575">
                      <a:solidFill>
                        <a:srgbClr val="008BC2"/>
                      </a:solidFill>
                      <a:prstDash val="solid"/>
                    </a:lnR>
                    <a:lnT w="28575">
                      <a:solidFill>
                        <a:srgbClr val="008BC2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0.1*2+0.2*1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28575">
                      <a:solidFill>
                        <a:srgbClr val="008BC2"/>
                      </a:solidFill>
                      <a:prstDash val="solid"/>
                    </a:lnL>
                    <a:lnR w="28575">
                      <a:solidFill>
                        <a:srgbClr val="008BC2"/>
                      </a:solidFill>
                      <a:prstDash val="solid"/>
                    </a:lnR>
                    <a:lnT w="28575">
                      <a:solidFill>
                        <a:srgbClr val="008BC2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0.1*2+0.2*1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008BC2"/>
                      </a:solidFill>
                      <a:prstDash val="solid"/>
                    </a:lnL>
                    <a:lnR w="28575">
                      <a:solidFill>
                        <a:srgbClr val="008BC2"/>
                      </a:solidFill>
                      <a:prstDash val="solid"/>
                    </a:lnR>
                    <a:lnT w="28575">
                      <a:solidFill>
                        <a:srgbClr val="008BC2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0.1*3+0.2*4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008BC2"/>
                      </a:solidFill>
                      <a:prstDash val="solid"/>
                    </a:lnL>
                    <a:lnR w="28575">
                      <a:solidFill>
                        <a:srgbClr val="008BC2"/>
                      </a:solidFill>
                      <a:prstDash val="solid"/>
                    </a:lnR>
                    <a:lnT w="28575">
                      <a:solidFill>
                        <a:srgbClr val="008BC2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938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+0.4*3+0.3*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8BC2"/>
                      </a:solidFill>
                      <a:prstDash val="solid"/>
                    </a:lnL>
                    <a:lnR w="28575">
                      <a:solidFill>
                        <a:srgbClr val="008BC2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+0.4*3+0.3*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8BC2"/>
                      </a:solidFill>
                      <a:prstDash val="solid"/>
                    </a:lnL>
                    <a:lnR w="28575">
                      <a:solidFill>
                        <a:srgbClr val="008BC2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+0.4*2+0.3*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8BC2"/>
                      </a:solidFill>
                      <a:prstDash val="solid"/>
                    </a:lnL>
                    <a:lnR w="28575">
                      <a:solidFill>
                        <a:srgbClr val="008BC2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+0.4*2+0.3*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8BC2"/>
                      </a:solidFill>
                      <a:prstDash val="solid"/>
                    </a:lnL>
                    <a:lnR w="28575">
                      <a:solidFill>
                        <a:srgbClr val="008BC2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74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4=2.9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8BC2"/>
                      </a:solidFill>
                      <a:prstDash val="solid"/>
                    </a:lnL>
                    <a:lnR w="28575">
                      <a:solidFill>
                        <a:srgbClr val="008BC2"/>
                      </a:solidFill>
                      <a:prstDash val="solid"/>
                    </a:lnR>
                    <a:lnB w="28575">
                      <a:solidFill>
                        <a:srgbClr val="008BC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2=2.2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8BC2"/>
                      </a:solidFill>
                      <a:prstDash val="solid"/>
                    </a:lnL>
                    <a:lnR w="28575">
                      <a:solidFill>
                        <a:srgbClr val="008BC2"/>
                      </a:solidFill>
                      <a:prstDash val="solid"/>
                    </a:lnR>
                    <a:lnB w="28575">
                      <a:solidFill>
                        <a:srgbClr val="008BC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3=2.1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8BC2"/>
                      </a:solidFill>
                      <a:prstDash val="solid"/>
                    </a:lnL>
                    <a:lnR w="28575">
                      <a:solidFill>
                        <a:srgbClr val="008BC2"/>
                      </a:solidFill>
                      <a:prstDash val="solid"/>
                    </a:lnR>
                    <a:lnB w="28575">
                      <a:solidFill>
                        <a:srgbClr val="008BC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1=2.2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8BC2"/>
                      </a:solidFill>
                      <a:prstDash val="solid"/>
                    </a:lnL>
                    <a:lnR w="28575">
                      <a:solidFill>
                        <a:srgbClr val="008BC2"/>
                      </a:solidFill>
                      <a:prstDash val="solid"/>
                    </a:lnR>
                    <a:lnB w="28575">
                      <a:solidFill>
                        <a:srgbClr val="008BC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377190"/>
            <a:ext cx="5314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8.3</a:t>
            </a:r>
            <a:r>
              <a:rPr spc="-60" dirty="0">
                <a:latin typeface="Arial"/>
                <a:cs typeface="Arial"/>
              </a:rPr>
              <a:t> </a:t>
            </a:r>
            <a:r>
              <a:rPr dirty="0"/>
              <a:t>最优二叉查找树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603" y="1403939"/>
            <a:ext cx="8536940" cy="112395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297815" indent="-273050">
              <a:lnSpc>
                <a:spcPct val="100000"/>
              </a:lnSpc>
              <a:spcBef>
                <a:spcPts val="154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98450" algn="l"/>
              </a:tabLst>
            </a:pPr>
            <a:r>
              <a:rPr sz="2400" spc="90" dirty="0">
                <a:latin typeface="微软雅黑"/>
                <a:cs typeface="微软雅黑"/>
              </a:rPr>
              <a:t>最优</a:t>
            </a:r>
            <a:r>
              <a:rPr sz="2400" spc="80" dirty="0">
                <a:latin typeface="微软雅黑"/>
                <a:cs typeface="微软雅黑"/>
              </a:rPr>
              <a:t>二叉</a:t>
            </a:r>
            <a:r>
              <a:rPr sz="2400" spc="90" dirty="0">
                <a:latin typeface="微软雅黑"/>
                <a:cs typeface="微软雅黑"/>
              </a:rPr>
              <a:t>查找</a:t>
            </a:r>
            <a:r>
              <a:rPr sz="2400" spc="80" dirty="0">
                <a:latin typeface="微软雅黑"/>
                <a:cs typeface="微软雅黑"/>
              </a:rPr>
              <a:t>树就</a:t>
            </a:r>
            <a:r>
              <a:rPr sz="2400" spc="90" dirty="0">
                <a:latin typeface="微软雅黑"/>
                <a:cs typeface="微软雅黑"/>
              </a:rPr>
              <a:t>是在</a:t>
            </a:r>
            <a:r>
              <a:rPr sz="2400" spc="80" dirty="0">
                <a:latin typeface="微软雅黑"/>
                <a:cs typeface="微软雅黑"/>
              </a:rPr>
              <a:t>查找</a:t>
            </a:r>
            <a:r>
              <a:rPr sz="2400" spc="90" dirty="0">
                <a:latin typeface="微软雅黑"/>
                <a:cs typeface="微软雅黑"/>
              </a:rPr>
              <a:t>中的</a:t>
            </a:r>
            <a:r>
              <a:rPr sz="2400" spc="80" dirty="0">
                <a:latin typeface="微软雅黑"/>
                <a:cs typeface="微软雅黑"/>
              </a:rPr>
              <a:t>平均</a:t>
            </a:r>
            <a:r>
              <a:rPr sz="2400" spc="90" dirty="0">
                <a:latin typeface="微软雅黑"/>
                <a:cs typeface="微软雅黑"/>
              </a:rPr>
              <a:t>键值</a:t>
            </a:r>
            <a:r>
              <a:rPr sz="2400" spc="80" dirty="0">
                <a:latin typeface="微软雅黑"/>
                <a:cs typeface="微软雅黑"/>
              </a:rPr>
              <a:t>比较</a:t>
            </a:r>
            <a:r>
              <a:rPr sz="2400" spc="90" dirty="0">
                <a:latin typeface="微软雅黑"/>
                <a:cs typeface="微软雅黑"/>
              </a:rPr>
              <a:t>次数</a:t>
            </a:r>
            <a:r>
              <a:rPr sz="2400" spc="80" dirty="0">
                <a:latin typeface="微软雅黑"/>
                <a:cs typeface="微软雅黑"/>
              </a:rPr>
              <a:t>最低</a:t>
            </a:r>
            <a:r>
              <a:rPr sz="2400" spc="100" dirty="0">
                <a:latin typeface="微软雅黑"/>
                <a:cs typeface="微软雅黑"/>
              </a:rPr>
              <a:t>的</a:t>
            </a:r>
            <a:r>
              <a:rPr sz="2400" dirty="0"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  <a:p>
            <a:pPr marL="297815" indent="-273050">
              <a:lnSpc>
                <a:spcPct val="100000"/>
              </a:lnSpc>
              <a:spcBef>
                <a:spcPts val="144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98450" algn="l"/>
                <a:tab pos="6768465" algn="l"/>
                <a:tab pos="7310755" algn="l"/>
              </a:tabLst>
            </a:pPr>
            <a:r>
              <a:rPr sz="2400" spc="10" dirty="0">
                <a:latin typeface="微软雅黑"/>
                <a:cs typeface="微软雅黑"/>
              </a:rPr>
              <a:t>设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,…,a</a:t>
            </a:r>
            <a:r>
              <a:rPr sz="2400" spc="-7" baseline="-20833" dirty="0">
                <a:latin typeface="Arial"/>
                <a:cs typeface="Arial"/>
              </a:rPr>
              <a:t>n</a:t>
            </a:r>
            <a:r>
              <a:rPr sz="2400" spc="5" dirty="0">
                <a:latin typeface="微软雅黑"/>
                <a:cs typeface="微软雅黑"/>
              </a:rPr>
              <a:t>是从小到</a:t>
            </a:r>
            <a:r>
              <a:rPr sz="2400" spc="20" dirty="0">
                <a:latin typeface="微软雅黑"/>
                <a:cs typeface="微软雅黑"/>
              </a:rPr>
              <a:t>大</a:t>
            </a:r>
            <a:r>
              <a:rPr sz="2400" spc="5" dirty="0">
                <a:latin typeface="微软雅黑"/>
                <a:cs typeface="微软雅黑"/>
              </a:rPr>
              <a:t>排列的互</a:t>
            </a:r>
            <a:r>
              <a:rPr sz="2400" spc="20" dirty="0">
                <a:latin typeface="微软雅黑"/>
                <a:cs typeface="微软雅黑"/>
              </a:rPr>
              <a:t>不</a:t>
            </a:r>
            <a:r>
              <a:rPr sz="2400" spc="5" dirty="0">
                <a:latin typeface="微软雅黑"/>
                <a:cs typeface="微软雅黑"/>
              </a:rPr>
              <a:t>相等的</a:t>
            </a:r>
            <a:r>
              <a:rPr sz="2400" spc="45" dirty="0">
                <a:latin typeface="微软雅黑"/>
                <a:cs typeface="微软雅黑"/>
              </a:rPr>
              <a:t>键</a:t>
            </a:r>
            <a:r>
              <a:rPr sz="2400" spc="25" dirty="0">
                <a:latin typeface="微软雅黑"/>
                <a:cs typeface="微软雅黑"/>
              </a:rPr>
              <a:t>。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,	</a:t>
            </a:r>
            <a:r>
              <a:rPr sz="2400" spc="-10" dirty="0">
                <a:latin typeface="Arial"/>
                <a:cs typeface="Arial"/>
              </a:rPr>
              <a:t>…,	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baseline="-20833" dirty="0">
                <a:latin typeface="Arial"/>
                <a:cs typeface="Arial"/>
              </a:rPr>
              <a:t>n</a:t>
            </a:r>
            <a:r>
              <a:rPr sz="2400" spc="10" dirty="0">
                <a:latin typeface="微软雅黑"/>
                <a:cs typeface="微软雅黑"/>
              </a:rPr>
              <a:t>是它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6617" y="2861817"/>
            <a:ext cx="18694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07135" algn="l"/>
                <a:tab pos="1811020" algn="l"/>
              </a:tabLst>
            </a:pPr>
            <a:r>
              <a:rPr sz="1600" spc="-5" dirty="0">
                <a:latin typeface="Arial"/>
                <a:cs typeface="Arial"/>
              </a:rPr>
              <a:t>i	i	j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3699" y="2685034"/>
            <a:ext cx="79889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latin typeface="微软雅黑"/>
                <a:cs typeface="微软雅黑"/>
              </a:rPr>
              <a:t>们的</a:t>
            </a:r>
            <a:r>
              <a:rPr sz="2400" spc="35" dirty="0">
                <a:latin typeface="微软雅黑"/>
                <a:cs typeface="微软雅黑"/>
              </a:rPr>
              <a:t>查</a:t>
            </a:r>
            <a:r>
              <a:rPr sz="2400" spc="45" dirty="0">
                <a:latin typeface="微软雅黑"/>
                <a:cs typeface="微软雅黑"/>
              </a:rPr>
              <a:t>找</a:t>
            </a:r>
            <a:r>
              <a:rPr sz="2400" spc="35" dirty="0">
                <a:latin typeface="微软雅黑"/>
                <a:cs typeface="微软雅黑"/>
              </a:rPr>
              <a:t>概</a:t>
            </a:r>
            <a:r>
              <a:rPr sz="2400" spc="50" dirty="0">
                <a:latin typeface="微软雅黑"/>
                <a:cs typeface="微软雅黑"/>
              </a:rPr>
              <a:t>率。</a:t>
            </a:r>
            <a:r>
              <a:rPr sz="2400" spc="140" dirty="0">
                <a:latin typeface="Arial"/>
                <a:cs typeface="Arial"/>
              </a:rPr>
              <a:t>T</a:t>
            </a:r>
            <a:r>
              <a:rPr sz="2400" spc="209" baseline="24305" dirty="0">
                <a:latin typeface="Arial"/>
                <a:cs typeface="Arial"/>
              </a:rPr>
              <a:t>j</a:t>
            </a:r>
            <a:r>
              <a:rPr sz="2400" spc="45" dirty="0">
                <a:latin typeface="微软雅黑"/>
                <a:cs typeface="微软雅黑"/>
              </a:rPr>
              <a:t>是</a:t>
            </a:r>
            <a:r>
              <a:rPr sz="2400" spc="30" dirty="0">
                <a:latin typeface="微软雅黑"/>
                <a:cs typeface="微软雅黑"/>
              </a:rPr>
              <a:t>由</a:t>
            </a:r>
            <a:r>
              <a:rPr sz="2400" spc="50" dirty="0">
                <a:latin typeface="微软雅黑"/>
                <a:cs typeface="微软雅黑"/>
              </a:rPr>
              <a:t>键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3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,…a</a:t>
            </a:r>
            <a:r>
              <a:rPr sz="2400" spc="-305" dirty="0">
                <a:latin typeface="Arial"/>
                <a:cs typeface="Arial"/>
              </a:rPr>
              <a:t> </a:t>
            </a:r>
            <a:r>
              <a:rPr sz="2400" spc="30" dirty="0">
                <a:latin typeface="微软雅黑"/>
                <a:cs typeface="微软雅黑"/>
              </a:rPr>
              <a:t>构</a:t>
            </a:r>
            <a:r>
              <a:rPr sz="2400" spc="45" dirty="0">
                <a:latin typeface="微软雅黑"/>
                <a:cs typeface="微软雅黑"/>
              </a:rPr>
              <a:t>成的</a:t>
            </a:r>
            <a:r>
              <a:rPr sz="2400" spc="30" dirty="0">
                <a:latin typeface="微软雅黑"/>
                <a:cs typeface="微软雅黑"/>
              </a:rPr>
              <a:t>二</a:t>
            </a:r>
            <a:r>
              <a:rPr sz="2400" spc="45" dirty="0">
                <a:latin typeface="微软雅黑"/>
                <a:cs typeface="微软雅黑"/>
              </a:rPr>
              <a:t>叉</a:t>
            </a:r>
            <a:r>
              <a:rPr sz="2400" spc="50" dirty="0">
                <a:latin typeface="微软雅黑"/>
                <a:cs typeface="微软雅黑"/>
              </a:rPr>
              <a:t>树</a:t>
            </a:r>
            <a:r>
              <a:rPr sz="2400" spc="10" dirty="0">
                <a:latin typeface="微软雅黑"/>
                <a:cs typeface="微软雅黑"/>
              </a:rPr>
              <a:t>，</a:t>
            </a:r>
            <a:r>
              <a:rPr sz="2400" spc="10" dirty="0">
                <a:latin typeface="Arial"/>
                <a:cs typeface="Arial"/>
              </a:rPr>
              <a:t>C[i,j]</a:t>
            </a:r>
            <a:r>
              <a:rPr sz="2400" spc="35" dirty="0">
                <a:latin typeface="微软雅黑"/>
                <a:cs typeface="微软雅黑"/>
              </a:rPr>
              <a:t>是在这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0903" y="3051174"/>
            <a:ext cx="8255634" cy="310197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latin typeface="微软雅黑"/>
                <a:cs typeface="微软雅黑"/>
              </a:rPr>
              <a:t>棵树中成功查找的最小的平均查找次</a:t>
            </a:r>
            <a:r>
              <a:rPr sz="2400" spc="-35" dirty="0">
                <a:latin typeface="微软雅黑"/>
                <a:cs typeface="微软雅黑"/>
              </a:rPr>
              <a:t>数</a:t>
            </a:r>
            <a:r>
              <a:rPr sz="2400" dirty="0">
                <a:latin typeface="微软雅黑"/>
                <a:cs typeface="微软雅黑"/>
              </a:rPr>
              <a:t>。</a:t>
            </a:r>
          </a:p>
          <a:p>
            <a:pPr marL="310515" marR="30480" indent="-273050">
              <a:lnSpc>
                <a:spcPct val="150000"/>
              </a:lnSpc>
              <a:buClr>
                <a:srgbClr val="0AD0D9"/>
              </a:buClr>
              <a:buSzPct val="93750"/>
              <a:buFont typeface="Wingdings 2"/>
              <a:buChar char=""/>
              <a:tabLst>
                <a:tab pos="311150" algn="l"/>
              </a:tabLst>
            </a:pPr>
            <a:r>
              <a:rPr sz="2400" spc="95" dirty="0">
                <a:latin typeface="微软雅黑"/>
                <a:cs typeface="微软雅黑"/>
              </a:rPr>
              <a:t>为了推</a:t>
            </a:r>
            <a:r>
              <a:rPr sz="2400" spc="80" dirty="0">
                <a:latin typeface="微软雅黑"/>
                <a:cs typeface="微软雅黑"/>
              </a:rPr>
              <a:t>导</a:t>
            </a:r>
            <a:r>
              <a:rPr sz="2400" spc="95" dirty="0">
                <a:latin typeface="微软雅黑"/>
                <a:cs typeface="微软雅黑"/>
              </a:rPr>
              <a:t>出动态</a:t>
            </a:r>
            <a:r>
              <a:rPr sz="2400" spc="80" dirty="0">
                <a:latin typeface="微软雅黑"/>
                <a:cs typeface="微软雅黑"/>
              </a:rPr>
              <a:t>规</a:t>
            </a:r>
            <a:r>
              <a:rPr sz="2400" spc="95" dirty="0">
                <a:latin typeface="微软雅黑"/>
                <a:cs typeface="微软雅黑"/>
              </a:rPr>
              <a:t>划算法</a:t>
            </a:r>
            <a:r>
              <a:rPr sz="2400" spc="80" dirty="0">
                <a:latin typeface="微软雅黑"/>
                <a:cs typeface="微软雅黑"/>
              </a:rPr>
              <a:t>中</a:t>
            </a:r>
            <a:r>
              <a:rPr sz="2400" spc="95" dirty="0">
                <a:latin typeface="微软雅黑"/>
                <a:cs typeface="微软雅黑"/>
              </a:rPr>
              <a:t>隐含的</a:t>
            </a:r>
            <a:r>
              <a:rPr sz="2400" spc="80" dirty="0">
                <a:latin typeface="微软雅黑"/>
                <a:cs typeface="微软雅黑"/>
              </a:rPr>
              <a:t>递</a:t>
            </a:r>
            <a:r>
              <a:rPr sz="2400" spc="95" dirty="0">
                <a:latin typeface="微软雅黑"/>
                <a:cs typeface="微软雅黑"/>
              </a:rPr>
              <a:t>推关</a:t>
            </a:r>
            <a:r>
              <a:rPr sz="2400" spc="105" dirty="0">
                <a:latin typeface="微软雅黑"/>
                <a:cs typeface="微软雅黑"/>
              </a:rPr>
              <a:t>系</a:t>
            </a:r>
            <a:r>
              <a:rPr sz="2400" spc="80" dirty="0">
                <a:latin typeface="微软雅黑"/>
                <a:cs typeface="微软雅黑"/>
              </a:rPr>
              <a:t>，</a:t>
            </a:r>
            <a:r>
              <a:rPr sz="2400" spc="90" dirty="0">
                <a:latin typeface="微软雅黑"/>
                <a:cs typeface="微软雅黑"/>
              </a:rPr>
              <a:t>需要</a:t>
            </a:r>
            <a:r>
              <a:rPr sz="2400" spc="105" dirty="0">
                <a:latin typeface="微软雅黑"/>
                <a:cs typeface="微软雅黑"/>
              </a:rPr>
              <a:t>考</a:t>
            </a:r>
            <a:r>
              <a:rPr sz="2400" spc="90" dirty="0">
                <a:latin typeface="微软雅黑"/>
                <a:cs typeface="微软雅黑"/>
              </a:rPr>
              <a:t>虑</a:t>
            </a:r>
            <a:r>
              <a:rPr sz="2400" dirty="0">
                <a:latin typeface="微软雅黑"/>
                <a:cs typeface="微软雅黑"/>
              </a:rPr>
              <a:t>从 键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7" baseline="-20833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,…a</a:t>
            </a:r>
            <a:r>
              <a:rPr sz="2400" spc="-7" baseline="-20833" dirty="0">
                <a:latin typeface="Arial"/>
                <a:cs typeface="Arial"/>
              </a:rPr>
              <a:t>j</a:t>
            </a:r>
            <a:r>
              <a:rPr sz="2400" spc="-5" dirty="0">
                <a:latin typeface="微软雅黑"/>
                <a:cs typeface="微软雅黑"/>
              </a:rPr>
              <a:t>中选择一个</a:t>
            </a:r>
            <a:r>
              <a:rPr sz="2400" b="1" spc="-5" dirty="0">
                <a:solidFill>
                  <a:srgbClr val="04607A"/>
                </a:solidFill>
                <a:latin typeface="微软雅黑"/>
                <a:cs typeface="微软雅黑"/>
              </a:rPr>
              <a:t>根的所有可能的方</a:t>
            </a:r>
            <a:r>
              <a:rPr sz="2400" b="1" dirty="0">
                <a:solidFill>
                  <a:srgbClr val="04607A"/>
                </a:solidFill>
                <a:latin typeface="微软雅黑"/>
                <a:cs typeface="微软雅黑"/>
              </a:rPr>
              <a:t>法</a:t>
            </a:r>
            <a:r>
              <a:rPr sz="2400" spc="-5" dirty="0">
                <a:latin typeface="微软雅黑"/>
                <a:cs typeface="微软雅黑"/>
              </a:rPr>
              <a:t>。</a:t>
            </a:r>
            <a:r>
              <a:rPr sz="2400" dirty="0">
                <a:latin typeface="微软雅黑"/>
                <a:cs typeface="微软雅黑"/>
              </a:rPr>
              <a:t>即</a:t>
            </a:r>
          </a:p>
          <a:p>
            <a:pPr marL="678180" lvl="1" indent="-247650">
              <a:lnSpc>
                <a:spcPct val="100000"/>
              </a:lnSpc>
              <a:spcBef>
                <a:spcPts val="1300"/>
              </a:spcBef>
              <a:buClr>
                <a:srgbClr val="0E6EC5"/>
              </a:buClr>
              <a:buSzPct val="85000"/>
              <a:buFont typeface="Wingdings 2"/>
              <a:buChar char=""/>
              <a:tabLst>
                <a:tab pos="678180" algn="l"/>
                <a:tab pos="678815" algn="l"/>
              </a:tabLst>
            </a:pPr>
            <a:r>
              <a:rPr sz="2000" dirty="0">
                <a:latin typeface="微软雅黑"/>
                <a:cs typeface="微软雅黑"/>
              </a:rPr>
              <a:t>它的根为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1950" spc="7" baseline="-21367" dirty="0">
                <a:latin typeface="Arial"/>
                <a:cs typeface="Arial"/>
              </a:rPr>
              <a:t>k</a:t>
            </a:r>
            <a:r>
              <a:rPr sz="1950" spc="232" baseline="-21367" dirty="0">
                <a:latin typeface="Arial"/>
                <a:cs typeface="Arial"/>
              </a:rPr>
              <a:t> </a:t>
            </a:r>
            <a:r>
              <a:rPr sz="2000" dirty="0">
                <a:latin typeface="微软雅黑"/>
                <a:cs typeface="微软雅黑"/>
              </a:rPr>
              <a:t>，</a:t>
            </a:r>
          </a:p>
          <a:p>
            <a:pPr marL="678180" lvl="1" indent="-247650">
              <a:lnSpc>
                <a:spcPct val="100000"/>
              </a:lnSpc>
              <a:spcBef>
                <a:spcPts val="1200"/>
              </a:spcBef>
              <a:buClr>
                <a:srgbClr val="0E6EC5"/>
              </a:buClr>
              <a:buSzPct val="85000"/>
              <a:buFont typeface="Wingdings 2"/>
              <a:buChar char=""/>
              <a:tabLst>
                <a:tab pos="678180" algn="l"/>
                <a:tab pos="678815" algn="l"/>
              </a:tabLst>
            </a:pPr>
            <a:r>
              <a:rPr sz="2000" dirty="0">
                <a:latin typeface="微软雅黑"/>
                <a:cs typeface="微软雅黑"/>
              </a:rPr>
              <a:t>它的左子树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1950" spc="-7" baseline="-21367" dirty="0">
                <a:latin typeface="Arial"/>
                <a:cs typeface="Arial"/>
              </a:rPr>
              <a:t>i</a:t>
            </a:r>
            <a:r>
              <a:rPr sz="1950" spc="-7" baseline="25641" dirty="0">
                <a:latin typeface="Arial"/>
                <a:cs typeface="Arial"/>
              </a:rPr>
              <a:t>k-1</a:t>
            </a:r>
            <a:r>
              <a:rPr sz="2000" dirty="0">
                <a:latin typeface="微软雅黑"/>
                <a:cs typeface="微软雅黑"/>
              </a:rPr>
              <a:t>中的</a:t>
            </a:r>
            <a:r>
              <a:rPr sz="2000" spc="-15" dirty="0">
                <a:latin typeface="微软雅黑"/>
                <a:cs typeface="微软雅黑"/>
              </a:rPr>
              <a:t>键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1950" spc="7" baseline="-21367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,…a</a:t>
            </a:r>
            <a:r>
              <a:rPr sz="1950" spc="7" baseline="-21367" dirty="0">
                <a:latin typeface="Arial"/>
                <a:cs typeface="Arial"/>
              </a:rPr>
              <a:t>k-1</a:t>
            </a:r>
            <a:r>
              <a:rPr sz="2000" spc="-10" dirty="0">
                <a:latin typeface="微软雅黑"/>
                <a:cs typeface="微软雅黑"/>
              </a:rPr>
              <a:t>是</a:t>
            </a:r>
            <a:r>
              <a:rPr sz="2000" dirty="0">
                <a:latin typeface="微软雅黑"/>
                <a:cs typeface="微软雅黑"/>
              </a:rPr>
              <a:t>最优排列</a:t>
            </a:r>
            <a:r>
              <a:rPr sz="2000" spc="-15" dirty="0">
                <a:latin typeface="微软雅黑"/>
                <a:cs typeface="微软雅黑"/>
              </a:rPr>
              <a:t>的</a:t>
            </a:r>
            <a:r>
              <a:rPr sz="2000" dirty="0">
                <a:latin typeface="微软雅黑"/>
                <a:cs typeface="微软雅黑"/>
              </a:rPr>
              <a:t>，</a:t>
            </a:r>
          </a:p>
          <a:p>
            <a:pPr marL="678180" lvl="1" indent="-247650">
              <a:lnSpc>
                <a:spcPts val="1795"/>
              </a:lnSpc>
              <a:spcBef>
                <a:spcPts val="1200"/>
              </a:spcBef>
              <a:buClr>
                <a:srgbClr val="0E6EC5"/>
              </a:buClr>
              <a:buSzPct val="85000"/>
              <a:buFont typeface="Wingdings 2"/>
              <a:buChar char=""/>
              <a:tabLst>
                <a:tab pos="678180" algn="l"/>
                <a:tab pos="678815" algn="l"/>
                <a:tab pos="2421890" algn="l"/>
                <a:tab pos="3602990" algn="l"/>
              </a:tabLst>
            </a:pPr>
            <a:r>
              <a:rPr sz="2000" dirty="0">
                <a:latin typeface="微软雅黑"/>
                <a:cs typeface="微软雅黑"/>
              </a:rPr>
              <a:t>它的右子树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1950" baseline="25641" dirty="0">
                <a:latin typeface="Arial"/>
                <a:cs typeface="Arial"/>
              </a:rPr>
              <a:t>j	</a:t>
            </a:r>
            <a:r>
              <a:rPr sz="2000" dirty="0">
                <a:latin typeface="微软雅黑"/>
                <a:cs typeface="微软雅黑"/>
              </a:rPr>
              <a:t>中的键</a:t>
            </a:r>
            <a:r>
              <a:rPr sz="2000" dirty="0">
                <a:latin typeface="Arial"/>
                <a:cs typeface="Arial"/>
              </a:rPr>
              <a:t>a	</a:t>
            </a:r>
            <a:r>
              <a:rPr sz="2000" spc="-5" dirty="0">
                <a:latin typeface="Arial"/>
                <a:cs typeface="Arial"/>
              </a:rPr>
              <a:t>,…a</a:t>
            </a:r>
            <a:r>
              <a:rPr sz="2000" spc="-275" dirty="0">
                <a:latin typeface="Arial"/>
                <a:cs typeface="Arial"/>
              </a:rPr>
              <a:t> </a:t>
            </a:r>
            <a:r>
              <a:rPr sz="2000" spc="5" dirty="0">
                <a:latin typeface="微软雅黑"/>
                <a:cs typeface="微软雅黑"/>
              </a:rPr>
              <a:t>也是最优</a:t>
            </a:r>
            <a:r>
              <a:rPr sz="2000" spc="-10" dirty="0">
                <a:latin typeface="微软雅黑"/>
                <a:cs typeface="微软雅黑"/>
              </a:rPr>
              <a:t>排</a:t>
            </a:r>
            <a:r>
              <a:rPr sz="2000" spc="5" dirty="0">
                <a:latin typeface="微软雅黑"/>
                <a:cs typeface="微软雅黑"/>
              </a:rPr>
              <a:t>列</a:t>
            </a:r>
            <a:r>
              <a:rPr sz="2000" spc="-10" dirty="0">
                <a:latin typeface="微软雅黑"/>
                <a:cs typeface="微软雅黑"/>
              </a:rPr>
              <a:t>的</a:t>
            </a:r>
            <a:r>
              <a:rPr sz="2000" spc="5" dirty="0">
                <a:latin typeface="微软雅黑"/>
                <a:cs typeface="微软雅黑"/>
              </a:rPr>
              <a:t>。</a:t>
            </a:r>
            <a:endParaRPr sz="2000" dirty="0">
              <a:latin typeface="微软雅黑"/>
              <a:cs typeface="微软雅黑"/>
            </a:endParaRPr>
          </a:p>
          <a:p>
            <a:pPr marL="2142490">
              <a:lnSpc>
                <a:spcPts val="955"/>
              </a:lnSpc>
              <a:tabLst>
                <a:tab pos="3325495" algn="l"/>
                <a:tab pos="4067810" algn="l"/>
              </a:tabLst>
            </a:pPr>
            <a:r>
              <a:rPr sz="1300" spc="15" dirty="0">
                <a:latin typeface="Arial"/>
                <a:cs typeface="Arial"/>
              </a:rPr>
              <a:t>k+1	k+1	</a:t>
            </a:r>
            <a:r>
              <a:rPr sz="1300" spc="5" dirty="0">
                <a:latin typeface="Arial"/>
                <a:cs typeface="Arial"/>
              </a:rPr>
              <a:t>j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377190"/>
            <a:ext cx="5314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8.3</a:t>
            </a:r>
            <a:r>
              <a:rPr spc="-60" dirty="0">
                <a:latin typeface="Arial"/>
                <a:cs typeface="Arial"/>
              </a:rPr>
              <a:t> </a:t>
            </a:r>
            <a:r>
              <a:rPr dirty="0"/>
              <a:t>最优二叉查找树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365" y="1177442"/>
            <a:ext cx="8149590" cy="3795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20320" indent="-273050" algn="just">
              <a:lnSpc>
                <a:spcPct val="130100"/>
              </a:lnSpc>
              <a:spcBef>
                <a:spcPts val="100"/>
              </a:spcBef>
              <a:buClr>
                <a:srgbClr val="0AD0D9"/>
              </a:buClr>
              <a:buSzPct val="93181"/>
              <a:buFont typeface="Wingdings 2"/>
              <a:buChar char=""/>
              <a:tabLst>
                <a:tab pos="298450" algn="l"/>
              </a:tabLst>
            </a:pPr>
            <a:r>
              <a:rPr sz="2200" spc="65" dirty="0">
                <a:latin typeface="微软雅黑"/>
                <a:cs typeface="微软雅黑"/>
              </a:rPr>
              <a:t>对于</a:t>
            </a:r>
            <a:r>
              <a:rPr sz="2200" spc="70" dirty="0">
                <a:latin typeface="Arial"/>
                <a:cs typeface="Arial"/>
              </a:rPr>
              <a:t>n</a:t>
            </a:r>
            <a:r>
              <a:rPr sz="2200" spc="65" dirty="0">
                <a:latin typeface="微软雅黑"/>
                <a:cs typeface="微软雅黑"/>
              </a:rPr>
              <a:t>个</a:t>
            </a:r>
            <a:r>
              <a:rPr sz="2200" i="1" spc="5" dirty="0">
                <a:latin typeface="Arial"/>
                <a:cs typeface="Arial"/>
              </a:rPr>
              <a:t>a</a:t>
            </a:r>
            <a:r>
              <a:rPr sz="2175" i="1" spc="7" baseline="-21072" dirty="0">
                <a:latin typeface="Arial"/>
                <a:cs typeface="Arial"/>
              </a:rPr>
              <a:t>1</a:t>
            </a:r>
            <a:r>
              <a:rPr sz="2200" i="1" spc="5" dirty="0">
                <a:latin typeface="Arial"/>
                <a:cs typeface="Arial"/>
              </a:rPr>
              <a:t>&lt;a</a:t>
            </a:r>
            <a:r>
              <a:rPr sz="2175" i="1" spc="7" baseline="-21072" dirty="0">
                <a:latin typeface="Arial"/>
                <a:cs typeface="Arial"/>
              </a:rPr>
              <a:t>2</a:t>
            </a:r>
            <a:r>
              <a:rPr sz="2200" i="1" spc="5" dirty="0">
                <a:latin typeface="Arial"/>
                <a:cs typeface="Arial"/>
              </a:rPr>
              <a:t>&lt;...&lt;a</a:t>
            </a:r>
            <a:r>
              <a:rPr sz="2175" i="1" spc="7" baseline="-21072" dirty="0">
                <a:latin typeface="Arial"/>
                <a:cs typeface="Arial"/>
              </a:rPr>
              <a:t>n</a:t>
            </a:r>
            <a:r>
              <a:rPr sz="2200" spc="75" dirty="0">
                <a:latin typeface="微软雅黑"/>
                <a:cs typeface="微软雅黑"/>
              </a:rPr>
              <a:t>互</a:t>
            </a:r>
            <a:r>
              <a:rPr sz="2200" spc="65" dirty="0">
                <a:latin typeface="微软雅黑"/>
                <a:cs typeface="微软雅黑"/>
              </a:rPr>
              <a:t>不相等</a:t>
            </a:r>
            <a:r>
              <a:rPr sz="2200" spc="75" dirty="0">
                <a:latin typeface="微软雅黑"/>
                <a:cs typeface="微软雅黑"/>
              </a:rPr>
              <a:t>的</a:t>
            </a:r>
            <a:r>
              <a:rPr sz="2200" spc="90" dirty="0">
                <a:latin typeface="微软雅黑"/>
                <a:cs typeface="微软雅黑"/>
              </a:rPr>
              <a:t>键</a:t>
            </a:r>
            <a:r>
              <a:rPr sz="2200" spc="65" dirty="0">
                <a:latin typeface="微软雅黑"/>
                <a:cs typeface="微软雅黑"/>
              </a:rPr>
              <a:t>，设</a:t>
            </a:r>
            <a:r>
              <a:rPr sz="2200" i="1" spc="5" dirty="0">
                <a:latin typeface="Arial"/>
                <a:cs typeface="Arial"/>
              </a:rPr>
              <a:t>p</a:t>
            </a:r>
            <a:r>
              <a:rPr sz="2175" i="1" spc="7" baseline="-21072" dirty="0">
                <a:latin typeface="Arial"/>
                <a:cs typeface="Arial"/>
              </a:rPr>
              <a:t>1</a:t>
            </a:r>
            <a:r>
              <a:rPr sz="2200" i="1" spc="5" dirty="0">
                <a:latin typeface="Arial"/>
                <a:cs typeface="Arial"/>
              </a:rPr>
              <a:t>,p</a:t>
            </a:r>
            <a:r>
              <a:rPr sz="2175" i="1" spc="7" baseline="-21072" dirty="0">
                <a:latin typeface="Arial"/>
                <a:cs typeface="Arial"/>
              </a:rPr>
              <a:t>2</a:t>
            </a:r>
            <a:r>
              <a:rPr sz="2200" i="1" spc="5" dirty="0">
                <a:latin typeface="Arial"/>
                <a:cs typeface="Arial"/>
              </a:rPr>
              <a:t>,...,p</a:t>
            </a:r>
            <a:r>
              <a:rPr sz="2175" i="1" spc="7" baseline="-21072" dirty="0">
                <a:latin typeface="Arial"/>
                <a:cs typeface="Arial"/>
              </a:rPr>
              <a:t>n</a:t>
            </a:r>
            <a:r>
              <a:rPr sz="2200" spc="65" dirty="0">
                <a:latin typeface="微软雅黑"/>
                <a:cs typeface="微软雅黑"/>
              </a:rPr>
              <a:t>分别是</a:t>
            </a:r>
            <a:r>
              <a:rPr sz="2200" spc="75" dirty="0">
                <a:latin typeface="微软雅黑"/>
                <a:cs typeface="微软雅黑"/>
              </a:rPr>
              <a:t>它</a:t>
            </a:r>
            <a:r>
              <a:rPr sz="2200" spc="65" dirty="0">
                <a:latin typeface="微软雅黑"/>
                <a:cs typeface="微软雅黑"/>
              </a:rPr>
              <a:t>们</a:t>
            </a:r>
            <a:r>
              <a:rPr sz="2200" spc="-5" dirty="0">
                <a:latin typeface="微软雅黑"/>
                <a:cs typeface="微软雅黑"/>
              </a:rPr>
              <a:t>的 查找概率。</a:t>
            </a:r>
            <a:endParaRPr sz="2200">
              <a:latin typeface="微软雅黑"/>
              <a:cs typeface="微软雅黑"/>
            </a:endParaRPr>
          </a:p>
          <a:p>
            <a:pPr marL="297815" marR="17780" indent="-273050" algn="just">
              <a:lnSpc>
                <a:spcPct val="130000"/>
              </a:lnSpc>
              <a:buClr>
                <a:srgbClr val="0AD0D9"/>
              </a:buClr>
              <a:buSzPct val="93181"/>
              <a:buFont typeface="Wingdings 2"/>
              <a:buChar char=""/>
              <a:tabLst>
                <a:tab pos="298450" algn="l"/>
              </a:tabLst>
            </a:pPr>
            <a:r>
              <a:rPr sz="2200" spc="5" dirty="0">
                <a:latin typeface="微软雅黑"/>
                <a:cs typeface="微软雅黑"/>
              </a:rPr>
              <a:t>假设</a:t>
            </a:r>
            <a:r>
              <a:rPr sz="2200" i="1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175" i="1" spc="7" baseline="-21072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175" i="1" spc="7" baseline="24904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dirty="0">
                <a:latin typeface="微软雅黑"/>
                <a:cs typeface="微软雅黑"/>
              </a:rPr>
              <a:t>是</a:t>
            </a:r>
            <a:r>
              <a:rPr sz="2200" spc="-5" dirty="0">
                <a:latin typeface="微软雅黑"/>
                <a:cs typeface="微软雅黑"/>
              </a:rPr>
              <a:t>由</a:t>
            </a:r>
            <a:r>
              <a:rPr sz="2200" spc="10" dirty="0">
                <a:latin typeface="微软雅黑"/>
                <a:cs typeface="微软雅黑"/>
              </a:rPr>
              <a:t>这</a:t>
            </a:r>
            <a:r>
              <a:rPr sz="2200" spc="10" dirty="0">
                <a:latin typeface="Arial"/>
                <a:cs typeface="Arial"/>
              </a:rPr>
              <a:t>n</a:t>
            </a:r>
            <a:r>
              <a:rPr sz="2200" dirty="0">
                <a:latin typeface="微软雅黑"/>
                <a:cs typeface="微软雅黑"/>
              </a:rPr>
              <a:t>个键构</a:t>
            </a:r>
            <a:r>
              <a:rPr sz="2200" spc="-5" dirty="0">
                <a:latin typeface="微软雅黑"/>
                <a:cs typeface="微软雅黑"/>
              </a:rPr>
              <a:t>成</a:t>
            </a:r>
            <a:r>
              <a:rPr sz="2200" dirty="0">
                <a:latin typeface="微软雅黑"/>
                <a:cs typeface="微软雅黑"/>
              </a:rPr>
              <a:t>的一</a:t>
            </a:r>
            <a:r>
              <a:rPr sz="2200" spc="20" dirty="0">
                <a:latin typeface="微软雅黑"/>
                <a:cs typeface="微软雅黑"/>
              </a:rPr>
              <a:t>棵</a:t>
            </a:r>
            <a:r>
              <a:rPr sz="2200" u="heavy" spc="-6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 </a:t>
            </a:r>
            <a:r>
              <a:rPr sz="2200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最优二叉查找</a:t>
            </a:r>
            <a:r>
              <a:rPr sz="22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树</a:t>
            </a:r>
            <a:r>
              <a:rPr sz="2200" spc="5" dirty="0">
                <a:latin typeface="微软雅黑"/>
                <a:cs typeface="微软雅黑"/>
              </a:rPr>
              <a:t>，如何计算成功 </a:t>
            </a:r>
            <a:r>
              <a:rPr sz="2200" spc="-5" dirty="0">
                <a:latin typeface="微软雅黑"/>
                <a:cs typeface="微软雅黑"/>
              </a:rPr>
              <a:t>查找的</a:t>
            </a:r>
            <a:r>
              <a:rPr sz="2200" spc="-5" dirty="0">
                <a:solidFill>
                  <a:srgbClr val="096CC5"/>
                </a:solidFill>
                <a:latin typeface="微软雅黑"/>
                <a:cs typeface="微软雅黑"/>
              </a:rPr>
              <a:t>最小平均键比较次数</a:t>
            </a:r>
            <a:r>
              <a:rPr sz="2200" i="1" spc="-5" dirty="0">
                <a:solidFill>
                  <a:srgbClr val="FF0000"/>
                </a:solidFill>
                <a:latin typeface="Arial"/>
                <a:cs typeface="Arial"/>
              </a:rPr>
              <a:t>C[1,n]</a:t>
            </a:r>
            <a:r>
              <a:rPr sz="2200" spc="-5" dirty="0">
                <a:latin typeface="微软雅黑"/>
                <a:cs typeface="微软雅黑"/>
              </a:rPr>
              <a:t>，</a:t>
            </a:r>
            <a:r>
              <a:rPr sz="2200" dirty="0">
                <a:latin typeface="微软雅黑"/>
                <a:cs typeface="微软雅黑"/>
              </a:rPr>
              <a:t>以</a:t>
            </a:r>
            <a:r>
              <a:rPr sz="2200" spc="-5" dirty="0">
                <a:latin typeface="微软雅黑"/>
                <a:cs typeface="微软雅黑"/>
              </a:rPr>
              <a:t>及如</a:t>
            </a:r>
            <a:r>
              <a:rPr sz="2200" dirty="0">
                <a:latin typeface="微软雅黑"/>
                <a:cs typeface="微软雅黑"/>
              </a:rPr>
              <a:t>何</a:t>
            </a:r>
            <a:r>
              <a:rPr sz="2200" spc="-5" dirty="0">
                <a:latin typeface="微软雅黑"/>
                <a:cs typeface="微软雅黑"/>
              </a:rPr>
              <a:t>构造</a:t>
            </a:r>
            <a:r>
              <a:rPr sz="2200" dirty="0">
                <a:latin typeface="微软雅黑"/>
                <a:cs typeface="微软雅黑"/>
              </a:rPr>
              <a:t>这</a:t>
            </a:r>
            <a:r>
              <a:rPr sz="2200" spc="-5" dirty="0">
                <a:latin typeface="微软雅黑"/>
                <a:cs typeface="微软雅黑"/>
              </a:rPr>
              <a:t>棵</a:t>
            </a:r>
            <a:r>
              <a:rPr sz="2200" spc="5" dirty="0">
                <a:latin typeface="微软雅黑"/>
                <a:cs typeface="微软雅黑"/>
              </a:rPr>
              <a:t>树</a:t>
            </a:r>
            <a:r>
              <a:rPr sz="2200" spc="-5" dirty="0">
                <a:latin typeface="微软雅黑"/>
                <a:cs typeface="微软雅黑"/>
              </a:rPr>
              <a:t>？</a:t>
            </a:r>
            <a:endParaRPr sz="2200">
              <a:latin typeface="微软雅黑"/>
              <a:cs typeface="微软雅黑"/>
            </a:endParaRPr>
          </a:p>
          <a:p>
            <a:pPr marL="297815" indent="-273050" algn="just">
              <a:lnSpc>
                <a:spcPct val="100000"/>
              </a:lnSpc>
              <a:spcBef>
                <a:spcPts val="795"/>
              </a:spcBef>
              <a:buClr>
                <a:srgbClr val="0AD0D9"/>
              </a:buClr>
              <a:buSzPct val="93181"/>
              <a:buFont typeface="Wingdings 2"/>
              <a:buChar char=""/>
              <a:tabLst>
                <a:tab pos="298450" algn="l"/>
              </a:tabLst>
            </a:pPr>
            <a:r>
              <a:rPr sz="2200" spc="-5" dirty="0">
                <a:latin typeface="微软雅黑"/>
                <a:cs typeface="微软雅黑"/>
              </a:rPr>
              <a:t>动态规划分析</a:t>
            </a:r>
            <a:endParaRPr sz="2200">
              <a:latin typeface="微软雅黑"/>
              <a:cs typeface="微软雅黑"/>
            </a:endParaRPr>
          </a:p>
          <a:p>
            <a:pPr marL="418465" marR="4980305" algn="just">
              <a:lnSpc>
                <a:spcPct val="130000"/>
              </a:lnSpc>
              <a:spcBef>
                <a:spcPts val="30"/>
              </a:spcBef>
            </a:pPr>
            <a:r>
              <a:rPr sz="2000" dirty="0">
                <a:solidFill>
                  <a:srgbClr val="04607A"/>
                </a:solidFill>
                <a:latin typeface="微软雅黑"/>
                <a:cs typeface="微软雅黑"/>
              </a:rPr>
              <a:t>划分阶</a:t>
            </a:r>
            <a:r>
              <a:rPr sz="2000" spc="-5" dirty="0">
                <a:solidFill>
                  <a:srgbClr val="04607A"/>
                </a:solidFill>
                <a:latin typeface="微软雅黑"/>
                <a:cs typeface="微软雅黑"/>
              </a:rPr>
              <a:t>段</a:t>
            </a:r>
            <a:r>
              <a:rPr sz="2000" dirty="0">
                <a:solidFill>
                  <a:srgbClr val="04607A"/>
                </a:solidFill>
                <a:latin typeface="Arial"/>
                <a:cs typeface="Arial"/>
              </a:rPr>
              <a:t>(</a:t>
            </a:r>
            <a:r>
              <a:rPr sz="2000" dirty="0">
                <a:solidFill>
                  <a:srgbClr val="04607A"/>
                </a:solidFill>
                <a:latin typeface="微软雅黑"/>
                <a:cs typeface="微软雅黑"/>
              </a:rPr>
              <a:t>子问题</a:t>
            </a:r>
            <a:r>
              <a:rPr sz="2000" spc="-5" dirty="0">
                <a:solidFill>
                  <a:srgbClr val="04607A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04607A"/>
                </a:solidFill>
                <a:latin typeface="微软雅黑"/>
                <a:cs typeface="微软雅黑"/>
              </a:rPr>
              <a:t>：</a:t>
            </a:r>
            <a:r>
              <a:rPr sz="2000" spc="-15" dirty="0">
                <a:latin typeface="微软雅黑"/>
                <a:cs typeface="微软雅黑"/>
              </a:rPr>
              <a:t>为了 </a:t>
            </a:r>
            <a:r>
              <a:rPr sz="2000" dirty="0">
                <a:latin typeface="微软雅黑"/>
                <a:cs typeface="微软雅黑"/>
              </a:rPr>
              <a:t>得</a:t>
            </a:r>
            <a:r>
              <a:rPr sz="2000" spc="-5" dirty="0">
                <a:latin typeface="微软雅黑"/>
                <a:cs typeface="微软雅黑"/>
              </a:rPr>
              <a:t>到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10" dirty="0">
                <a:latin typeface="Arial"/>
                <a:cs typeface="Arial"/>
              </a:rPr>
              <a:t>[</a:t>
            </a:r>
            <a:r>
              <a:rPr sz="2000" dirty="0">
                <a:latin typeface="Arial"/>
                <a:cs typeface="Arial"/>
              </a:rPr>
              <a:t>1,n</a:t>
            </a:r>
            <a:r>
              <a:rPr sz="2000" spc="-10" dirty="0">
                <a:latin typeface="Arial"/>
                <a:cs typeface="Arial"/>
              </a:rPr>
              <a:t>]</a:t>
            </a:r>
            <a:r>
              <a:rPr sz="2000" dirty="0">
                <a:latin typeface="微软雅黑"/>
                <a:cs typeface="微软雅黑"/>
              </a:rPr>
              <a:t>，须从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spc="-10" dirty="0">
                <a:latin typeface="微软雅黑"/>
                <a:cs typeface="微软雅黑"/>
              </a:rPr>
              <a:t>到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dirty="0">
                <a:latin typeface="微软雅黑"/>
                <a:cs typeface="微软雅黑"/>
              </a:rPr>
              <a:t>中 </a:t>
            </a:r>
            <a:r>
              <a:rPr sz="2000" spc="5" dirty="0">
                <a:latin typeface="微软雅黑"/>
                <a:cs typeface="微软雅黑"/>
              </a:rPr>
              <a:t>选取一个节</a:t>
            </a:r>
            <a:r>
              <a:rPr sz="2000" spc="-10" dirty="0">
                <a:latin typeface="微软雅黑"/>
                <a:cs typeface="微软雅黑"/>
              </a:rPr>
              <a:t>点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5" dirty="0">
                <a:latin typeface="微软雅黑"/>
                <a:cs typeface="微软雅黑"/>
              </a:rPr>
              <a:t>作为</a:t>
            </a:r>
            <a:r>
              <a:rPr sz="2000" spc="-20" dirty="0">
                <a:latin typeface="微软雅黑"/>
                <a:cs typeface="微软雅黑"/>
              </a:rPr>
              <a:t>根</a:t>
            </a:r>
            <a:r>
              <a:rPr sz="2000" spc="5" dirty="0">
                <a:latin typeface="微软雅黑"/>
                <a:cs typeface="微软雅黑"/>
              </a:rPr>
              <a:t>节 </a:t>
            </a:r>
            <a:r>
              <a:rPr sz="2000" dirty="0">
                <a:latin typeface="微软雅黑"/>
                <a:cs typeface="微软雅黑"/>
              </a:rPr>
              <a:t>点</a:t>
            </a:r>
            <a:r>
              <a:rPr sz="2000" spc="-5" dirty="0">
                <a:latin typeface="微软雅黑"/>
                <a:cs typeface="微软雅黑"/>
              </a:rPr>
              <a:t>，</a:t>
            </a:r>
            <a:r>
              <a:rPr sz="2000" dirty="0">
                <a:latin typeface="微软雅黑"/>
                <a:cs typeface="微软雅黑"/>
              </a:rPr>
              <a:t>则有这样一棵树：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24300" y="3272028"/>
            <a:ext cx="4463796" cy="2677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377190"/>
            <a:ext cx="4528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8.</a:t>
            </a:r>
            <a:r>
              <a:rPr spc="-20" dirty="0">
                <a:latin typeface="Arial"/>
                <a:cs typeface="Arial"/>
              </a:rPr>
              <a:t>1</a:t>
            </a:r>
            <a:r>
              <a:rPr dirty="0"/>
              <a:t>三个基本例子</a:t>
            </a:r>
          </a:p>
        </p:txBody>
      </p:sp>
      <p:sp>
        <p:nvSpPr>
          <p:cNvPr id="65" name="object 65"/>
          <p:cNvSpPr txBox="1"/>
          <p:nvPr/>
        </p:nvSpPr>
        <p:spPr>
          <a:xfrm>
            <a:off x="342678" y="1219200"/>
            <a:ext cx="8000365" cy="4697730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610"/>
              </a:spcBef>
            </a:pPr>
            <a:r>
              <a:rPr sz="3200" b="1" dirty="0">
                <a:solidFill>
                  <a:srgbClr val="04607A"/>
                </a:solidFill>
                <a:latin typeface="微软雅黑"/>
                <a:cs typeface="微软雅黑"/>
              </a:rPr>
              <a:t>例</a:t>
            </a:r>
            <a:r>
              <a:rPr sz="3200" b="1" spc="-5" dirty="0">
                <a:solidFill>
                  <a:srgbClr val="04607A"/>
                </a:solidFill>
                <a:latin typeface="Arial"/>
                <a:cs typeface="Arial"/>
              </a:rPr>
              <a:t>1</a:t>
            </a:r>
            <a:r>
              <a:rPr sz="3200" b="1" spc="-5" dirty="0">
                <a:solidFill>
                  <a:srgbClr val="04607A"/>
                </a:solidFill>
                <a:latin typeface="微软雅黑"/>
                <a:cs typeface="微软雅黑"/>
              </a:rPr>
              <a:t>，</a:t>
            </a:r>
            <a:r>
              <a:rPr sz="3200" b="1" dirty="0">
                <a:solidFill>
                  <a:srgbClr val="04607A"/>
                </a:solidFill>
                <a:latin typeface="微软雅黑"/>
                <a:cs typeface="微软雅黑"/>
              </a:rPr>
              <a:t>币值最大化问题：</a:t>
            </a:r>
            <a:endParaRPr sz="3200" dirty="0">
              <a:latin typeface="微软雅黑"/>
              <a:cs typeface="微软雅黑"/>
            </a:endParaRPr>
          </a:p>
          <a:p>
            <a:pPr marL="323215" marR="43180" indent="-273050" algn="just">
              <a:lnSpc>
                <a:spcPct val="130100"/>
              </a:lnSpc>
              <a:spcBef>
                <a:spcPts val="225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323850" algn="l"/>
              </a:tabLst>
            </a:pPr>
            <a:r>
              <a:rPr sz="2000" dirty="0">
                <a:latin typeface="微软雅黑"/>
                <a:cs typeface="微软雅黑"/>
              </a:rPr>
              <a:t>给定一排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dirty="0">
                <a:latin typeface="微软雅黑"/>
                <a:cs typeface="微软雅黑"/>
              </a:rPr>
              <a:t>个硬币，面</a:t>
            </a:r>
            <a:r>
              <a:rPr sz="2000" spc="-15" dirty="0">
                <a:latin typeface="微软雅黑"/>
                <a:cs typeface="微软雅黑"/>
              </a:rPr>
              <a:t>值</a:t>
            </a:r>
            <a:r>
              <a:rPr sz="2000" dirty="0">
                <a:latin typeface="微软雅黑"/>
                <a:cs typeface="微软雅黑"/>
              </a:rPr>
              <a:t>为正</a:t>
            </a:r>
            <a:r>
              <a:rPr sz="2000" spc="-15" dirty="0">
                <a:latin typeface="微软雅黑"/>
                <a:cs typeface="微软雅黑"/>
              </a:rPr>
              <a:t>整</a:t>
            </a:r>
            <a:r>
              <a:rPr sz="2000" dirty="0">
                <a:latin typeface="微软雅黑"/>
                <a:cs typeface="微软雅黑"/>
              </a:rPr>
              <a:t>数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1950" baseline="-21367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,c</a:t>
            </a:r>
            <a:r>
              <a:rPr sz="1950" baseline="-21367" dirty="0">
                <a:latin typeface="Arial"/>
                <a:cs typeface="Arial"/>
              </a:rPr>
              <a:t>2</a:t>
            </a:r>
            <a:r>
              <a:rPr sz="2000" dirty="0">
                <a:latin typeface="Arial"/>
                <a:cs typeface="Arial"/>
              </a:rPr>
              <a:t>…c</a:t>
            </a:r>
            <a:r>
              <a:rPr sz="1950" baseline="-21367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10" dirty="0">
                <a:latin typeface="微软雅黑"/>
                <a:cs typeface="微软雅黑"/>
              </a:rPr>
              <a:t>这</a:t>
            </a:r>
            <a:r>
              <a:rPr sz="2000" dirty="0">
                <a:latin typeface="微软雅黑"/>
                <a:cs typeface="微软雅黑"/>
              </a:rPr>
              <a:t>些整数并不</a:t>
            </a:r>
            <a:r>
              <a:rPr sz="2000" spc="-10" dirty="0">
                <a:latin typeface="微软雅黑"/>
                <a:cs typeface="微软雅黑"/>
              </a:rPr>
              <a:t>一</a:t>
            </a:r>
            <a:r>
              <a:rPr sz="2000" dirty="0">
                <a:latin typeface="微软雅黑"/>
                <a:cs typeface="微软雅黑"/>
              </a:rPr>
              <a:t>定两两不 同。如何选择硬币，使</a:t>
            </a:r>
            <a:r>
              <a:rPr sz="2000" spc="-10" dirty="0">
                <a:latin typeface="微软雅黑"/>
                <a:cs typeface="微软雅黑"/>
              </a:rPr>
              <a:t>得</a:t>
            </a:r>
            <a:r>
              <a:rPr sz="2000" dirty="0">
                <a:latin typeface="微软雅黑"/>
                <a:cs typeface="微软雅黑"/>
              </a:rPr>
              <a:t>在</a:t>
            </a:r>
            <a:r>
              <a:rPr sz="2000" spc="5" dirty="0">
                <a:latin typeface="微软雅黑"/>
                <a:cs typeface="微软雅黑"/>
              </a:rPr>
              <a:t>其</a:t>
            </a:r>
            <a:r>
              <a:rPr sz="2000" spc="-10" dirty="0">
                <a:solidFill>
                  <a:srgbClr val="006FC0"/>
                </a:solidFill>
                <a:latin typeface="微软雅黑"/>
                <a:cs typeface="微软雅黑"/>
              </a:rPr>
              <a:t>原</a:t>
            </a:r>
            <a:r>
              <a:rPr sz="2000" spc="5" dirty="0">
                <a:solidFill>
                  <a:srgbClr val="006FC0"/>
                </a:solidFill>
                <a:latin typeface="微软雅黑"/>
                <a:cs typeface="微软雅黑"/>
              </a:rPr>
              <a:t>始位</a:t>
            </a:r>
            <a:r>
              <a:rPr sz="2000" spc="-20" dirty="0">
                <a:solidFill>
                  <a:srgbClr val="006FC0"/>
                </a:solidFill>
                <a:latin typeface="微软雅黑"/>
                <a:cs typeface="微软雅黑"/>
              </a:rPr>
              <a:t>置</a:t>
            </a:r>
            <a:r>
              <a:rPr sz="2000" spc="5" dirty="0">
                <a:solidFill>
                  <a:srgbClr val="006FC0"/>
                </a:solidFill>
                <a:latin typeface="微软雅黑"/>
                <a:cs typeface="微软雅黑"/>
              </a:rPr>
              <a:t>互不</a:t>
            </a:r>
            <a:r>
              <a:rPr sz="2000" spc="-20" dirty="0">
                <a:solidFill>
                  <a:srgbClr val="006FC0"/>
                </a:solidFill>
                <a:latin typeface="微软雅黑"/>
                <a:cs typeface="微软雅黑"/>
              </a:rPr>
              <a:t>相</a:t>
            </a:r>
            <a:r>
              <a:rPr sz="2000" spc="5" dirty="0">
                <a:solidFill>
                  <a:srgbClr val="006FC0"/>
                </a:solidFill>
                <a:latin typeface="微软雅黑"/>
                <a:cs typeface="微软雅黑"/>
              </a:rPr>
              <a:t>邻</a:t>
            </a:r>
            <a:r>
              <a:rPr sz="2000" spc="5" dirty="0">
                <a:latin typeface="微软雅黑"/>
                <a:cs typeface="微软雅黑"/>
              </a:rPr>
              <a:t>的</a:t>
            </a:r>
            <a:r>
              <a:rPr sz="2000" spc="-15" dirty="0">
                <a:latin typeface="微软雅黑"/>
                <a:cs typeface="微软雅黑"/>
              </a:rPr>
              <a:t>条</a:t>
            </a:r>
            <a:r>
              <a:rPr sz="2000" spc="5" dirty="0">
                <a:latin typeface="微软雅黑"/>
                <a:cs typeface="微软雅黑"/>
              </a:rPr>
              <a:t>件下</a:t>
            </a:r>
            <a:r>
              <a:rPr sz="2000" spc="-20" dirty="0">
                <a:latin typeface="微软雅黑"/>
                <a:cs typeface="微软雅黑"/>
              </a:rPr>
              <a:t>，</a:t>
            </a:r>
            <a:r>
              <a:rPr sz="2000" spc="5" dirty="0">
                <a:latin typeface="微软雅黑"/>
                <a:cs typeface="微软雅黑"/>
              </a:rPr>
              <a:t>所选</a:t>
            </a:r>
            <a:r>
              <a:rPr sz="2000" spc="-20" dirty="0">
                <a:latin typeface="微软雅黑"/>
                <a:cs typeface="微软雅黑"/>
              </a:rPr>
              <a:t>硬</a:t>
            </a:r>
            <a:r>
              <a:rPr sz="2000" dirty="0">
                <a:latin typeface="微软雅黑"/>
                <a:cs typeface="微软雅黑"/>
              </a:rPr>
              <a:t>币 总币值最大。</a:t>
            </a:r>
          </a:p>
          <a:p>
            <a:pPr marL="323215" indent="-27305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323215" algn="l"/>
                <a:tab pos="323850" algn="l"/>
              </a:tabLst>
            </a:pPr>
            <a:r>
              <a:rPr sz="2000" dirty="0">
                <a:latin typeface="微软雅黑"/>
                <a:cs typeface="微软雅黑"/>
              </a:rPr>
              <a:t>思路：较小的问题解决</a:t>
            </a:r>
            <a:r>
              <a:rPr sz="2000" spc="-15" dirty="0">
                <a:latin typeface="微软雅黑"/>
                <a:cs typeface="微软雅黑"/>
              </a:rPr>
              <a:t>后</a:t>
            </a:r>
            <a:r>
              <a:rPr sz="2000" dirty="0">
                <a:latin typeface="微软雅黑"/>
                <a:cs typeface="微软雅黑"/>
              </a:rPr>
              <a:t>记录</a:t>
            </a:r>
            <a:r>
              <a:rPr sz="2000" spc="-15" dirty="0">
                <a:latin typeface="微软雅黑"/>
                <a:cs typeface="微软雅黑"/>
              </a:rPr>
              <a:t>下</a:t>
            </a:r>
            <a:r>
              <a:rPr sz="2000" dirty="0">
                <a:latin typeface="微软雅黑"/>
                <a:cs typeface="微软雅黑"/>
              </a:rPr>
              <a:t>来，</a:t>
            </a:r>
            <a:r>
              <a:rPr sz="2000" spc="-15" dirty="0">
                <a:latin typeface="微软雅黑"/>
                <a:cs typeface="微软雅黑"/>
              </a:rPr>
              <a:t>帮</a:t>
            </a:r>
            <a:r>
              <a:rPr sz="2000" dirty="0">
                <a:latin typeface="微软雅黑"/>
                <a:cs typeface="微软雅黑"/>
              </a:rPr>
              <a:t>助求</a:t>
            </a:r>
            <a:r>
              <a:rPr sz="2000" spc="-15" dirty="0">
                <a:latin typeface="微软雅黑"/>
                <a:cs typeface="微软雅黑"/>
              </a:rPr>
              <a:t>解</a:t>
            </a:r>
            <a:r>
              <a:rPr sz="2000" dirty="0">
                <a:latin typeface="微软雅黑"/>
                <a:cs typeface="微软雅黑"/>
              </a:rPr>
              <a:t>较大</a:t>
            </a:r>
            <a:r>
              <a:rPr sz="2000" spc="-15" dirty="0">
                <a:latin typeface="微软雅黑"/>
                <a:cs typeface="微软雅黑"/>
              </a:rPr>
              <a:t>的</a:t>
            </a:r>
            <a:r>
              <a:rPr sz="2000" dirty="0">
                <a:latin typeface="微软雅黑"/>
                <a:cs typeface="微软雅黑"/>
              </a:rPr>
              <a:t>问题。</a:t>
            </a:r>
          </a:p>
          <a:p>
            <a:pPr marL="323215" indent="-27305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323215" algn="l"/>
                <a:tab pos="323850" algn="l"/>
              </a:tabLst>
            </a:pPr>
            <a:r>
              <a:rPr sz="2000" dirty="0">
                <a:latin typeface="微软雅黑"/>
                <a:cs typeface="微软雅黑"/>
              </a:rPr>
              <a:t>设</a:t>
            </a:r>
            <a:r>
              <a:rPr sz="2000" dirty="0">
                <a:latin typeface="Arial"/>
                <a:cs typeface="Arial"/>
              </a:rPr>
              <a:t>F(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微软雅黑"/>
                <a:cs typeface="微软雅黑"/>
              </a:rPr>
              <a:t>总币值。如何用较小</a:t>
            </a:r>
            <a:r>
              <a:rPr sz="2000" spc="-10" dirty="0">
                <a:latin typeface="微软雅黑"/>
                <a:cs typeface="微软雅黑"/>
              </a:rPr>
              <a:t>规</a:t>
            </a:r>
            <a:r>
              <a:rPr sz="2000" dirty="0">
                <a:latin typeface="微软雅黑"/>
                <a:cs typeface="微软雅黑"/>
              </a:rPr>
              <a:t>模函</a:t>
            </a:r>
            <a:r>
              <a:rPr sz="2000" spc="-10" dirty="0">
                <a:latin typeface="微软雅黑"/>
                <a:cs typeface="微软雅黑"/>
              </a:rPr>
              <a:t>数</a:t>
            </a:r>
            <a:r>
              <a:rPr sz="2000" dirty="0">
                <a:latin typeface="微软雅黑"/>
                <a:cs typeface="微软雅黑"/>
              </a:rPr>
              <a:t>表示？</a:t>
            </a:r>
          </a:p>
          <a:p>
            <a:pPr marL="323215" indent="-27305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323215" algn="l"/>
                <a:tab pos="323850" algn="l"/>
                <a:tab pos="970915" algn="l"/>
                <a:tab pos="6148705" algn="l"/>
              </a:tabLst>
            </a:pPr>
            <a:r>
              <a:rPr sz="2000" dirty="0">
                <a:latin typeface="微软雅黑"/>
                <a:cs typeface="微软雅黑"/>
              </a:rPr>
              <a:t>考虑	如果选择了最后一个硬</a:t>
            </a:r>
            <a:r>
              <a:rPr sz="2000" spc="-10" dirty="0">
                <a:latin typeface="微软雅黑"/>
                <a:cs typeface="微软雅黑"/>
              </a:rPr>
              <a:t>币</a:t>
            </a:r>
            <a:r>
              <a:rPr sz="2000" spc="-10" dirty="0">
                <a:latin typeface="Arial"/>
                <a:cs typeface="Arial"/>
              </a:rPr>
              <a:t>,</a:t>
            </a:r>
            <a:r>
              <a:rPr sz="2000" dirty="0">
                <a:latin typeface="微软雅黑"/>
                <a:cs typeface="微软雅黑"/>
              </a:rPr>
              <a:t>最大</a:t>
            </a:r>
            <a:r>
              <a:rPr sz="2000" spc="-15" dirty="0">
                <a:latin typeface="微软雅黑"/>
                <a:cs typeface="微软雅黑"/>
              </a:rPr>
              <a:t>总</a:t>
            </a:r>
            <a:r>
              <a:rPr sz="2000" dirty="0">
                <a:latin typeface="微软雅黑"/>
                <a:cs typeface="微软雅黑"/>
              </a:rPr>
              <a:t>币值</a:t>
            </a:r>
            <a:r>
              <a:rPr sz="2000" spc="-15" dirty="0">
                <a:latin typeface="微软雅黑"/>
                <a:cs typeface="微软雅黑"/>
              </a:rPr>
              <a:t>是</a:t>
            </a:r>
            <a:r>
              <a:rPr sz="2000" dirty="0">
                <a:latin typeface="微软雅黑"/>
                <a:cs typeface="微软雅黑"/>
              </a:rPr>
              <a:t>多少</a:t>
            </a:r>
            <a:r>
              <a:rPr sz="2000" dirty="0">
                <a:latin typeface="Arial"/>
                <a:cs typeface="Arial"/>
              </a:rPr>
              <a:t>?	</a:t>
            </a:r>
            <a:r>
              <a:rPr sz="2000" spc="1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950" i="1" spc="15" baseline="-21367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00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F(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-2)</a:t>
            </a:r>
            <a:endParaRPr sz="2000" dirty="0">
              <a:latin typeface="Arial"/>
              <a:cs typeface="Arial"/>
            </a:endParaRPr>
          </a:p>
          <a:p>
            <a:pPr marL="96520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微软雅黑"/>
                <a:cs typeface="微软雅黑"/>
              </a:rPr>
              <a:t>如果没有选择最后一个</a:t>
            </a:r>
            <a:r>
              <a:rPr sz="2000" spc="-15" dirty="0">
                <a:latin typeface="微软雅黑"/>
                <a:cs typeface="微软雅黑"/>
              </a:rPr>
              <a:t>硬</a:t>
            </a:r>
            <a:r>
              <a:rPr sz="2000" dirty="0">
                <a:latin typeface="微软雅黑"/>
                <a:cs typeface="微软雅黑"/>
              </a:rPr>
              <a:t>币，</a:t>
            </a:r>
            <a:r>
              <a:rPr sz="2000" spc="-15" dirty="0">
                <a:latin typeface="微软雅黑"/>
                <a:cs typeface="微软雅黑"/>
              </a:rPr>
              <a:t>最</a:t>
            </a:r>
            <a:r>
              <a:rPr sz="2000" dirty="0">
                <a:latin typeface="微软雅黑"/>
                <a:cs typeface="微软雅黑"/>
              </a:rPr>
              <a:t>大总</a:t>
            </a:r>
            <a:r>
              <a:rPr sz="2000" spc="-15" dirty="0">
                <a:latin typeface="微软雅黑"/>
                <a:cs typeface="微软雅黑"/>
              </a:rPr>
              <a:t>币</a:t>
            </a:r>
            <a:r>
              <a:rPr sz="2000" dirty="0">
                <a:latin typeface="微软雅黑"/>
                <a:cs typeface="微软雅黑"/>
              </a:rPr>
              <a:t>值是</a:t>
            </a:r>
            <a:r>
              <a:rPr sz="2000" spc="-15" dirty="0">
                <a:latin typeface="微软雅黑"/>
                <a:cs typeface="微软雅黑"/>
              </a:rPr>
              <a:t>多</a:t>
            </a:r>
            <a:r>
              <a:rPr sz="2000" dirty="0">
                <a:latin typeface="微软雅黑"/>
                <a:cs typeface="微软雅黑"/>
              </a:rPr>
              <a:t>少？</a:t>
            </a:r>
            <a:r>
              <a:rPr sz="2000" spc="-75" dirty="0">
                <a:latin typeface="微软雅黑"/>
                <a:cs typeface="微软雅黑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F(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-1)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00" dirty="0">
              <a:latin typeface="Arial"/>
              <a:cs typeface="Arial"/>
            </a:endParaRPr>
          </a:p>
          <a:p>
            <a:pPr marL="323215" indent="-27305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323215" algn="l"/>
                <a:tab pos="323850" algn="l"/>
                <a:tab pos="929005" algn="l"/>
                <a:tab pos="3096260" algn="l"/>
                <a:tab pos="4011295" algn="l"/>
              </a:tabLst>
            </a:pPr>
            <a:r>
              <a:rPr sz="2000" dirty="0">
                <a:latin typeface="Arial"/>
                <a:cs typeface="Arial"/>
              </a:rPr>
              <a:t>F(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)	= max{c</a:t>
            </a:r>
            <a:r>
              <a:rPr sz="1950" i="1" baseline="-21367" dirty="0">
                <a:latin typeface="Arial"/>
                <a:cs typeface="Arial"/>
              </a:rPr>
              <a:t>n</a:t>
            </a:r>
            <a:r>
              <a:rPr sz="1950" i="1" spc="-44" baseline="-2136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F(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-2),	F(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-1)}	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i="1" dirty="0">
                <a:latin typeface="Arial"/>
                <a:cs typeface="Arial"/>
              </a:rPr>
              <a:t>n </a:t>
            </a:r>
            <a:r>
              <a:rPr sz="2000" dirty="0">
                <a:latin typeface="Arial"/>
                <a:cs typeface="Arial"/>
              </a:rPr>
              <a:t>&gt;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1,</a:t>
            </a:r>
          </a:p>
          <a:p>
            <a:pPr marL="323215" indent="-27305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323215" algn="l"/>
                <a:tab pos="323850" algn="l"/>
                <a:tab pos="928369" algn="l"/>
                <a:tab pos="1496695" algn="l"/>
              </a:tabLst>
            </a:pPr>
            <a:r>
              <a:rPr sz="2000" dirty="0">
                <a:latin typeface="Arial"/>
                <a:cs typeface="Arial"/>
              </a:rPr>
              <a:t>F(0)	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0,	F(1)=c</a:t>
            </a:r>
            <a:r>
              <a:rPr sz="2000" dirty="0">
                <a:latin typeface="Cambria Math"/>
                <a:cs typeface="Cambria Math"/>
              </a:rPr>
              <a:t>₁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962" y="331978"/>
            <a:ext cx="5314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8.3</a:t>
            </a:r>
            <a:r>
              <a:rPr spc="-60" dirty="0">
                <a:latin typeface="Arial"/>
                <a:cs typeface="Arial"/>
              </a:rPr>
              <a:t> </a:t>
            </a:r>
            <a:r>
              <a:rPr dirty="0"/>
              <a:t>最优二叉查找树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042" y="1131265"/>
            <a:ext cx="51352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5454"/>
              <a:buFont typeface="Wingdings 2"/>
              <a:buChar char=""/>
              <a:tabLst>
                <a:tab pos="298450" algn="l"/>
              </a:tabLst>
            </a:pPr>
            <a:r>
              <a:rPr sz="2200" spc="-10" dirty="0">
                <a:latin typeface="微软雅黑"/>
                <a:cs typeface="微软雅黑"/>
              </a:rPr>
              <a:t>对于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175" baseline="-21072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...a</a:t>
            </a:r>
            <a:r>
              <a:rPr sz="2175" baseline="-21072" dirty="0">
                <a:latin typeface="Arial"/>
                <a:cs typeface="Arial"/>
              </a:rPr>
              <a:t>j</a:t>
            </a:r>
            <a:r>
              <a:rPr sz="2200" spc="-10" dirty="0">
                <a:latin typeface="微软雅黑"/>
                <a:cs typeface="微软雅黑"/>
              </a:rPr>
              <a:t>构成的一棵最优二叉树，有：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4715" y="4652771"/>
            <a:ext cx="8209788" cy="958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344" y="5590032"/>
            <a:ext cx="3601211" cy="489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00371" y="5617464"/>
            <a:ext cx="3852672" cy="461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204" y="1915667"/>
            <a:ext cx="3599688" cy="26212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4283964" y="1609344"/>
            <a:ext cx="3888104" cy="2915920"/>
          </a:xfrm>
          <a:custGeom>
            <a:avLst/>
            <a:gdLst/>
            <a:ahLst/>
            <a:cxnLst/>
            <a:rect l="l" t="t" r="r" b="b"/>
            <a:pathLst>
              <a:path w="3888104" h="2915920">
                <a:moveTo>
                  <a:pt x="0" y="2915411"/>
                </a:moveTo>
                <a:lnTo>
                  <a:pt x="3887724" y="2915411"/>
                </a:lnTo>
                <a:lnTo>
                  <a:pt x="3887724" y="0"/>
                </a:lnTo>
                <a:lnTo>
                  <a:pt x="0" y="0"/>
                </a:lnTo>
                <a:lnTo>
                  <a:pt x="0" y="29154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11191" y="3697298"/>
            <a:ext cx="212090" cy="3251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1950" spc="175" dirty="0">
                <a:latin typeface="Symbol"/>
                <a:cs typeface="Symbol"/>
              </a:rPr>
              <a:t>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11191" y="2883039"/>
            <a:ext cx="212090" cy="3251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1950" spc="175" dirty="0">
                <a:latin typeface="Symbol"/>
                <a:cs typeface="Symbol"/>
              </a:rPr>
              <a:t>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31484" y="3741693"/>
            <a:ext cx="11493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300" spc="90" dirty="0">
                <a:latin typeface="Symbol"/>
                <a:cs typeface="Symbol"/>
              </a:rPr>
              <a:t>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31484" y="2927503"/>
            <a:ext cx="11493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300" spc="90" dirty="0">
                <a:latin typeface="Symbol"/>
                <a:cs typeface="Symbol"/>
              </a:rPr>
              <a:t>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31484" y="2113577"/>
            <a:ext cx="11493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300" spc="90" dirty="0">
                <a:latin typeface="Symbol"/>
                <a:cs typeface="Symbol"/>
              </a:rPr>
              <a:t>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83666" y="3736509"/>
            <a:ext cx="43180" cy="1422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750" spc="25" dirty="0">
                <a:latin typeface="Times New Roman"/>
                <a:cs typeface="Times New Roman"/>
              </a:rPr>
              <a:t>j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15061" y="3325793"/>
            <a:ext cx="172720" cy="1422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750" spc="10" dirty="0">
                <a:latin typeface="Times New Roman"/>
                <a:cs typeface="Times New Roman"/>
              </a:rPr>
              <a:t>k</a:t>
            </a:r>
            <a:r>
              <a:rPr sz="750" spc="10" dirty="0">
                <a:latin typeface="Symbol"/>
                <a:cs typeface="Symbol"/>
              </a:rPr>
              <a:t></a:t>
            </a:r>
            <a:r>
              <a:rPr sz="750" spc="10" dirty="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83666" y="2922209"/>
            <a:ext cx="43180" cy="1422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750" spc="25" dirty="0">
                <a:latin typeface="Times New Roman"/>
                <a:cs typeface="Times New Roman"/>
              </a:rPr>
              <a:t>j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79434" y="2511506"/>
            <a:ext cx="172720" cy="1422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750" spc="10" dirty="0">
                <a:latin typeface="Times New Roman"/>
                <a:cs typeface="Times New Roman"/>
              </a:rPr>
              <a:t>k</a:t>
            </a:r>
            <a:r>
              <a:rPr sz="750" spc="10" dirty="0">
                <a:latin typeface="Symbol"/>
                <a:cs typeface="Symbol"/>
              </a:rPr>
              <a:t></a:t>
            </a:r>
            <a:r>
              <a:rPr sz="750" spc="10" dirty="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03504" y="2108283"/>
            <a:ext cx="43180" cy="1422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750" spc="25" dirty="0">
                <a:latin typeface="Times New Roman"/>
                <a:cs typeface="Times New Roman"/>
              </a:rPr>
              <a:t>j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47405" y="1697580"/>
            <a:ext cx="173355" cy="1422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750" spc="10" dirty="0">
                <a:latin typeface="Times New Roman"/>
                <a:cs typeface="Times New Roman"/>
              </a:rPr>
              <a:t>k</a:t>
            </a:r>
            <a:r>
              <a:rPr sz="750" spc="10" dirty="0">
                <a:latin typeface="Symbol"/>
                <a:cs typeface="Symbol"/>
              </a:rPr>
              <a:t></a:t>
            </a:r>
            <a:r>
              <a:rPr sz="750" spc="10" dirty="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49541" y="4111104"/>
            <a:ext cx="400685" cy="41211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7305" marR="5080" indent="-27940">
              <a:lnSpc>
                <a:spcPct val="81000"/>
              </a:lnSpc>
              <a:spcBef>
                <a:spcPts val="555"/>
              </a:spcBef>
              <a:tabLst>
                <a:tab pos="344805" algn="l"/>
              </a:tabLst>
            </a:pPr>
            <a:r>
              <a:rPr sz="1950" spc="175" dirty="0">
                <a:latin typeface="Symbol"/>
                <a:cs typeface="Symbol"/>
              </a:rPr>
              <a:t></a:t>
            </a:r>
            <a:r>
              <a:rPr sz="1950" spc="175" dirty="0">
                <a:latin typeface="Times New Roman"/>
                <a:cs typeface="Times New Roman"/>
              </a:rPr>
              <a:t>	</a:t>
            </a:r>
            <a:r>
              <a:rPr sz="750" i="1" spc="30" dirty="0">
                <a:latin typeface="Times New Roman"/>
                <a:cs typeface="Times New Roman"/>
              </a:rPr>
              <a:t>s </a:t>
            </a:r>
            <a:r>
              <a:rPr sz="750" i="1" spc="25" dirty="0">
                <a:latin typeface="Times New Roman"/>
                <a:cs typeface="Times New Roman"/>
              </a:rPr>
              <a:t> </a:t>
            </a:r>
            <a:r>
              <a:rPr sz="750" i="1" spc="70" dirty="0">
                <a:latin typeface="Times New Roman"/>
                <a:cs typeface="Times New Roman"/>
              </a:rPr>
              <a:t>s</a:t>
            </a:r>
            <a:r>
              <a:rPr sz="750" spc="70" dirty="0">
                <a:latin typeface="Symbol"/>
                <a:cs typeface="Symbol"/>
              </a:rPr>
              <a:t></a:t>
            </a:r>
            <a:r>
              <a:rPr sz="750" i="1" spc="70" dirty="0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33961" y="4318910"/>
            <a:ext cx="293370" cy="1422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750" i="1" spc="75" dirty="0">
                <a:latin typeface="Times New Roman"/>
                <a:cs typeface="Times New Roman"/>
              </a:rPr>
              <a:t>i</a:t>
            </a:r>
            <a:r>
              <a:rPr sz="750" spc="75" dirty="0">
                <a:latin typeface="Symbol"/>
                <a:cs typeface="Symbol"/>
              </a:rPr>
              <a:t></a:t>
            </a:r>
            <a:r>
              <a:rPr sz="750" i="1" spc="75" dirty="0">
                <a:latin typeface="Times New Roman"/>
                <a:cs typeface="Times New Roman"/>
              </a:rPr>
              <a:t>k</a:t>
            </a:r>
            <a:r>
              <a:rPr sz="750" i="1" spc="-114" dirty="0">
                <a:latin typeface="Times New Roman"/>
                <a:cs typeface="Times New Roman"/>
              </a:rPr>
              <a:t> </a:t>
            </a:r>
            <a:r>
              <a:rPr sz="750" spc="55" dirty="0">
                <a:latin typeface="Symbol"/>
                <a:cs typeface="Symbol"/>
              </a:rPr>
              <a:t></a:t>
            </a:r>
            <a:r>
              <a:rPr sz="750" spc="-25" dirty="0">
                <a:latin typeface="Times New Roman"/>
                <a:cs typeface="Times New Roman"/>
              </a:rPr>
              <a:t> </a:t>
            </a:r>
            <a:r>
              <a:rPr sz="750" i="1" spc="25" dirty="0">
                <a:latin typeface="Times New Roman"/>
                <a:cs typeface="Times New Roman"/>
              </a:rPr>
              <a:t>j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84833" y="3970091"/>
            <a:ext cx="523875" cy="41846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86055">
              <a:lnSpc>
                <a:spcPct val="100000"/>
              </a:lnSpc>
              <a:spcBef>
                <a:spcPts val="115"/>
              </a:spcBef>
            </a:pPr>
            <a:r>
              <a:rPr sz="750" i="1" spc="105" dirty="0">
                <a:latin typeface="Times New Roman"/>
                <a:cs typeface="Times New Roman"/>
              </a:rPr>
              <a:t>s</a:t>
            </a:r>
            <a:r>
              <a:rPr sz="750" spc="105" dirty="0">
                <a:latin typeface="Symbol"/>
                <a:cs typeface="Symbol"/>
              </a:rPr>
              <a:t></a:t>
            </a:r>
            <a:r>
              <a:rPr sz="750" i="1" spc="45" dirty="0">
                <a:latin typeface="Times New Roman"/>
                <a:cs typeface="Times New Roman"/>
              </a:rPr>
              <a:t>k</a:t>
            </a:r>
            <a:r>
              <a:rPr sz="750" i="1" spc="-75" dirty="0">
                <a:latin typeface="Times New Roman"/>
                <a:cs typeface="Times New Roman"/>
              </a:rPr>
              <a:t> </a:t>
            </a:r>
            <a:r>
              <a:rPr sz="750" spc="25" dirty="0">
                <a:latin typeface="Symbol"/>
                <a:cs typeface="Symbol"/>
              </a:rPr>
              <a:t></a:t>
            </a:r>
            <a:r>
              <a:rPr sz="750" spc="50" dirty="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300" spc="90" dirty="0">
                <a:latin typeface="Symbol"/>
                <a:cs typeface="Symbol"/>
              </a:rPr>
              <a:t>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min</a:t>
            </a:r>
            <a:r>
              <a:rPr sz="1300" spc="-254" dirty="0">
                <a:latin typeface="Times New Roman"/>
                <a:cs typeface="Times New Roman"/>
              </a:rPr>
              <a:t> </a:t>
            </a:r>
            <a:r>
              <a:rPr sz="1700" spc="-315" dirty="0">
                <a:latin typeface="Symbol"/>
                <a:cs typeface="Symbol"/>
              </a:rPr>
              <a:t>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10107" y="3634602"/>
            <a:ext cx="43180" cy="1422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750" i="1" spc="25" dirty="0">
                <a:latin typeface="Times New Roman"/>
                <a:cs typeface="Times New Roman"/>
              </a:rPr>
              <a:t>j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42068" y="3970091"/>
            <a:ext cx="160020" cy="2171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R="5080" indent="3175">
              <a:lnSpc>
                <a:spcPct val="65800"/>
              </a:lnSpc>
              <a:spcBef>
                <a:spcPts val="420"/>
              </a:spcBef>
            </a:pPr>
            <a:r>
              <a:rPr sz="750" i="1" spc="105" dirty="0">
                <a:latin typeface="Times New Roman"/>
                <a:cs typeface="Times New Roman"/>
              </a:rPr>
              <a:t>s</a:t>
            </a:r>
            <a:r>
              <a:rPr sz="750" spc="80" dirty="0">
                <a:latin typeface="Symbol"/>
                <a:cs typeface="Symbol"/>
              </a:rPr>
              <a:t></a:t>
            </a:r>
            <a:r>
              <a:rPr sz="750" spc="25" dirty="0">
                <a:latin typeface="Times New Roman"/>
                <a:cs typeface="Times New Roman"/>
              </a:rPr>
              <a:t>i   j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00795" y="3852795"/>
            <a:ext cx="2117090" cy="1422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309880" algn="l"/>
                <a:tab pos="649605" algn="l"/>
                <a:tab pos="2061845" algn="l"/>
              </a:tabLst>
            </a:pPr>
            <a:r>
              <a:rPr sz="750" i="1" spc="40" dirty="0">
                <a:latin typeface="Times New Roman"/>
                <a:cs typeface="Times New Roman"/>
              </a:rPr>
              <a:t>s	s	</a:t>
            </a:r>
            <a:r>
              <a:rPr sz="750" spc="130" dirty="0">
                <a:latin typeface="Times New Roman"/>
                <a:cs typeface="Times New Roman"/>
              </a:rPr>
              <a:t>k</a:t>
            </a:r>
            <a:r>
              <a:rPr sz="750" spc="25" dirty="0">
                <a:latin typeface="Symbol"/>
                <a:cs typeface="Symbol"/>
              </a:rPr>
              <a:t></a:t>
            </a:r>
            <a:r>
              <a:rPr sz="750" spc="50" dirty="0">
                <a:latin typeface="Times New Roman"/>
                <a:cs typeface="Times New Roman"/>
              </a:rPr>
              <a:t>1</a:t>
            </a:r>
            <a:r>
              <a:rPr sz="750" dirty="0">
                <a:latin typeface="Times New Roman"/>
                <a:cs typeface="Times New Roman"/>
              </a:rPr>
              <a:t>	</a:t>
            </a:r>
            <a:r>
              <a:rPr sz="750" i="1" spc="40" dirty="0">
                <a:latin typeface="Times New Roman"/>
                <a:cs typeface="Times New Roman"/>
              </a:rPr>
              <a:t>s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15537" y="3231407"/>
            <a:ext cx="184150" cy="1422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750" i="1" spc="45" dirty="0">
                <a:latin typeface="Times New Roman"/>
                <a:cs typeface="Times New Roman"/>
              </a:rPr>
              <a:t>k</a:t>
            </a:r>
            <a:r>
              <a:rPr sz="750" i="1" spc="-125" dirty="0">
                <a:latin typeface="Times New Roman"/>
                <a:cs typeface="Times New Roman"/>
              </a:rPr>
              <a:t> </a:t>
            </a:r>
            <a:r>
              <a:rPr sz="750" spc="30" dirty="0">
                <a:latin typeface="Symbol"/>
                <a:cs typeface="Symbol"/>
              </a:rPr>
              <a:t></a:t>
            </a:r>
            <a:r>
              <a:rPr sz="750" spc="30" dirty="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23953" y="3559360"/>
            <a:ext cx="156845" cy="1422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750" i="1" spc="105" dirty="0">
                <a:latin typeface="Times New Roman"/>
                <a:cs typeface="Times New Roman"/>
              </a:rPr>
              <a:t>s</a:t>
            </a:r>
            <a:r>
              <a:rPr sz="750" spc="75" dirty="0">
                <a:latin typeface="Symbol"/>
                <a:cs typeface="Symbol"/>
              </a:rPr>
              <a:t></a:t>
            </a:r>
            <a:r>
              <a:rPr sz="750" i="1" spc="25" dirty="0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96428" y="3289324"/>
            <a:ext cx="1035050" cy="3251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344805" algn="l"/>
                <a:tab pos="654685" algn="l"/>
                <a:tab pos="991235" algn="l"/>
              </a:tabLst>
            </a:pPr>
            <a:r>
              <a:rPr sz="1950" spc="175" dirty="0">
                <a:latin typeface="Symbol"/>
                <a:cs typeface="Symbol"/>
              </a:rPr>
              <a:t></a:t>
            </a:r>
            <a:r>
              <a:rPr sz="1950" spc="175" dirty="0">
                <a:latin typeface="Times New Roman"/>
                <a:cs typeface="Times New Roman"/>
              </a:rPr>
              <a:t>	</a:t>
            </a:r>
            <a:r>
              <a:rPr sz="750" i="1" spc="40" dirty="0">
                <a:latin typeface="Times New Roman"/>
                <a:cs typeface="Times New Roman"/>
              </a:rPr>
              <a:t>s	s	</a:t>
            </a:r>
            <a:r>
              <a:rPr sz="750" spc="25" dirty="0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33961" y="3476796"/>
            <a:ext cx="29337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9545" marR="5080" indent="-170180">
              <a:lnSpc>
                <a:spcPct val="120000"/>
              </a:lnSpc>
              <a:spcBef>
                <a:spcPts val="95"/>
              </a:spcBef>
            </a:pPr>
            <a:r>
              <a:rPr sz="750" i="1" spc="75" dirty="0">
                <a:latin typeface="Times New Roman"/>
                <a:cs typeface="Times New Roman"/>
              </a:rPr>
              <a:t>i</a:t>
            </a:r>
            <a:r>
              <a:rPr sz="750" spc="75" dirty="0">
                <a:latin typeface="Symbol"/>
                <a:cs typeface="Symbol"/>
              </a:rPr>
              <a:t></a:t>
            </a:r>
            <a:r>
              <a:rPr sz="750" i="1" spc="75" dirty="0">
                <a:latin typeface="Times New Roman"/>
                <a:cs typeface="Times New Roman"/>
              </a:rPr>
              <a:t>k</a:t>
            </a:r>
            <a:r>
              <a:rPr sz="750" i="1" spc="-120" dirty="0">
                <a:latin typeface="Times New Roman"/>
                <a:cs typeface="Times New Roman"/>
              </a:rPr>
              <a:t> </a:t>
            </a:r>
            <a:r>
              <a:rPr sz="750" spc="55" dirty="0">
                <a:latin typeface="Symbol"/>
                <a:cs typeface="Symbol"/>
              </a:rPr>
              <a:t></a:t>
            </a:r>
            <a:r>
              <a:rPr sz="750" spc="-35" dirty="0">
                <a:latin typeface="Times New Roman"/>
                <a:cs typeface="Times New Roman"/>
              </a:rPr>
              <a:t> </a:t>
            </a:r>
            <a:r>
              <a:rPr sz="750" i="1" spc="25" dirty="0">
                <a:latin typeface="Times New Roman"/>
                <a:cs typeface="Times New Roman"/>
              </a:rPr>
              <a:t>j  </a:t>
            </a:r>
            <a:r>
              <a:rPr sz="750" i="1" dirty="0">
                <a:latin typeface="Times New Roman"/>
                <a:cs typeface="Times New Roman"/>
              </a:rPr>
              <a:t> </a:t>
            </a:r>
            <a:r>
              <a:rPr sz="750" i="1" spc="25" dirty="0">
                <a:latin typeface="Times New Roman"/>
                <a:cs typeface="Times New Roman"/>
              </a:rPr>
              <a:t>j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54433" y="2820676"/>
            <a:ext cx="43180" cy="1422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750" i="1" spc="25" dirty="0">
                <a:latin typeface="Times New Roman"/>
                <a:cs typeface="Times New Roman"/>
              </a:rPr>
              <a:t>j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71421" y="3155832"/>
            <a:ext cx="2453640" cy="1422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2150110" algn="l"/>
              </a:tabLst>
            </a:pPr>
            <a:r>
              <a:rPr sz="750" i="1" spc="85" dirty="0">
                <a:latin typeface="Times New Roman"/>
                <a:cs typeface="Times New Roman"/>
              </a:rPr>
              <a:t>s</a:t>
            </a:r>
            <a:r>
              <a:rPr sz="750" spc="85" dirty="0">
                <a:latin typeface="Symbol"/>
                <a:cs typeface="Symbol"/>
              </a:rPr>
              <a:t></a:t>
            </a:r>
            <a:r>
              <a:rPr sz="750" i="1" spc="85" dirty="0">
                <a:latin typeface="Times New Roman"/>
                <a:cs typeface="Times New Roman"/>
              </a:rPr>
              <a:t>k</a:t>
            </a:r>
            <a:r>
              <a:rPr sz="750" i="1" spc="-75" dirty="0">
                <a:latin typeface="Times New Roman"/>
                <a:cs typeface="Times New Roman"/>
              </a:rPr>
              <a:t> </a:t>
            </a:r>
            <a:r>
              <a:rPr sz="750" spc="40" dirty="0">
                <a:latin typeface="Symbol"/>
                <a:cs typeface="Symbol"/>
              </a:rPr>
              <a:t></a:t>
            </a:r>
            <a:r>
              <a:rPr sz="750" spc="40" dirty="0">
                <a:latin typeface="Times New Roman"/>
                <a:cs typeface="Times New Roman"/>
              </a:rPr>
              <a:t>1	</a:t>
            </a:r>
            <a:r>
              <a:rPr sz="750" i="1" spc="85" dirty="0">
                <a:latin typeface="Times New Roman"/>
                <a:cs typeface="Times New Roman"/>
              </a:rPr>
              <a:t>s</a:t>
            </a:r>
            <a:r>
              <a:rPr sz="750" spc="85" dirty="0">
                <a:latin typeface="Symbol"/>
                <a:cs typeface="Symbol"/>
              </a:rPr>
              <a:t></a:t>
            </a:r>
            <a:r>
              <a:rPr sz="750" i="1" spc="85" dirty="0">
                <a:latin typeface="Times New Roman"/>
                <a:cs typeface="Times New Roman"/>
              </a:rPr>
              <a:t>k</a:t>
            </a:r>
            <a:r>
              <a:rPr sz="750" i="1" spc="-125" dirty="0">
                <a:latin typeface="Times New Roman"/>
                <a:cs typeface="Times New Roman"/>
              </a:rPr>
              <a:t> </a:t>
            </a:r>
            <a:r>
              <a:rPr sz="750" spc="40" dirty="0">
                <a:latin typeface="Symbol"/>
                <a:cs typeface="Symbol"/>
              </a:rPr>
              <a:t></a:t>
            </a:r>
            <a:r>
              <a:rPr sz="750" spc="40" dirty="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00795" y="3038522"/>
            <a:ext cx="2161540" cy="1422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309880" algn="l"/>
                <a:tab pos="649605" algn="l"/>
                <a:tab pos="2106295" algn="l"/>
              </a:tabLst>
            </a:pPr>
            <a:r>
              <a:rPr sz="750" i="1" spc="40" dirty="0">
                <a:latin typeface="Times New Roman"/>
                <a:cs typeface="Times New Roman"/>
              </a:rPr>
              <a:t>s	s	</a:t>
            </a:r>
            <a:r>
              <a:rPr sz="750" spc="130" dirty="0">
                <a:latin typeface="Times New Roman"/>
                <a:cs typeface="Times New Roman"/>
              </a:rPr>
              <a:t>k</a:t>
            </a:r>
            <a:r>
              <a:rPr sz="750" spc="25" dirty="0">
                <a:latin typeface="Symbol"/>
                <a:cs typeface="Symbol"/>
              </a:rPr>
              <a:t></a:t>
            </a:r>
            <a:r>
              <a:rPr sz="750" spc="50" dirty="0">
                <a:latin typeface="Times New Roman"/>
                <a:cs typeface="Times New Roman"/>
              </a:rPr>
              <a:t>1</a:t>
            </a:r>
            <a:r>
              <a:rPr sz="750" dirty="0">
                <a:latin typeface="Times New Roman"/>
                <a:cs typeface="Times New Roman"/>
              </a:rPr>
              <a:t>	</a:t>
            </a:r>
            <a:r>
              <a:rPr sz="750" i="1" spc="40" dirty="0">
                <a:latin typeface="Times New Roman"/>
                <a:cs typeface="Times New Roman"/>
              </a:rPr>
              <a:t>s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36906" y="2417176"/>
            <a:ext cx="184150" cy="1422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750" i="1" spc="45" dirty="0">
                <a:latin typeface="Times New Roman"/>
                <a:cs typeface="Times New Roman"/>
              </a:rPr>
              <a:t>k</a:t>
            </a:r>
            <a:r>
              <a:rPr sz="750" i="1" spc="-125" dirty="0">
                <a:latin typeface="Times New Roman"/>
                <a:cs typeface="Times New Roman"/>
              </a:rPr>
              <a:t> </a:t>
            </a:r>
            <a:r>
              <a:rPr sz="750" spc="30" dirty="0">
                <a:latin typeface="Symbol"/>
                <a:cs typeface="Symbol"/>
              </a:rPr>
              <a:t></a:t>
            </a:r>
            <a:r>
              <a:rPr sz="750" spc="30" dirty="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745430" y="2745046"/>
            <a:ext cx="156845" cy="1422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750" i="1" spc="105" dirty="0">
                <a:latin typeface="Times New Roman"/>
                <a:cs typeface="Times New Roman"/>
              </a:rPr>
              <a:t>s</a:t>
            </a:r>
            <a:r>
              <a:rPr sz="750" spc="75" dirty="0">
                <a:latin typeface="Symbol"/>
                <a:cs typeface="Symbol"/>
              </a:rPr>
              <a:t></a:t>
            </a:r>
            <a:r>
              <a:rPr sz="750" i="1" spc="25" dirty="0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718152" y="2475453"/>
            <a:ext cx="400050" cy="3251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344805" algn="l"/>
              </a:tabLst>
            </a:pPr>
            <a:r>
              <a:rPr sz="2925" spc="262" baseline="1424" dirty="0">
                <a:latin typeface="Symbol"/>
                <a:cs typeface="Symbol"/>
              </a:rPr>
              <a:t></a:t>
            </a:r>
            <a:r>
              <a:rPr sz="2925" spc="262" baseline="1424" dirty="0">
                <a:latin typeface="Times New Roman"/>
                <a:cs typeface="Times New Roman"/>
              </a:rPr>
              <a:t>	</a:t>
            </a:r>
            <a:r>
              <a:rPr sz="750" i="1" spc="40" dirty="0">
                <a:latin typeface="Times New Roman"/>
                <a:cs typeface="Times New Roman"/>
              </a:rPr>
              <a:t>s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679538" y="2417176"/>
            <a:ext cx="184150" cy="1422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750" i="1" spc="45" dirty="0">
                <a:latin typeface="Times New Roman"/>
                <a:cs typeface="Times New Roman"/>
              </a:rPr>
              <a:t>k</a:t>
            </a:r>
            <a:r>
              <a:rPr sz="750" i="1" spc="-125" dirty="0">
                <a:latin typeface="Times New Roman"/>
                <a:cs typeface="Times New Roman"/>
              </a:rPr>
              <a:t> </a:t>
            </a:r>
            <a:r>
              <a:rPr sz="750" spc="30" dirty="0">
                <a:latin typeface="Symbol"/>
                <a:cs typeface="Symbol"/>
              </a:rPr>
              <a:t></a:t>
            </a:r>
            <a:r>
              <a:rPr sz="750" spc="30" dirty="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687954" y="2745046"/>
            <a:ext cx="156845" cy="1422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750" i="1" spc="110" dirty="0">
                <a:latin typeface="Times New Roman"/>
                <a:cs typeface="Times New Roman"/>
              </a:rPr>
              <a:t>s</a:t>
            </a:r>
            <a:r>
              <a:rPr sz="750" spc="75" dirty="0">
                <a:latin typeface="Symbol"/>
                <a:cs typeface="Symbol"/>
              </a:rPr>
              <a:t></a:t>
            </a:r>
            <a:r>
              <a:rPr sz="750" i="1" spc="25" dirty="0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17239" y="2475453"/>
            <a:ext cx="1278255" cy="3251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243204" algn="l"/>
                <a:tab pos="588645" algn="l"/>
                <a:tab pos="898525" algn="l"/>
                <a:tab pos="1235075" algn="l"/>
              </a:tabLst>
            </a:pPr>
            <a:r>
              <a:rPr sz="750" i="1" spc="45" dirty="0">
                <a:latin typeface="Times New Roman"/>
                <a:cs typeface="Times New Roman"/>
              </a:rPr>
              <a:t>k	</a:t>
            </a:r>
            <a:r>
              <a:rPr sz="2925" spc="262" baseline="1424" dirty="0">
                <a:latin typeface="Symbol"/>
                <a:cs typeface="Symbol"/>
              </a:rPr>
              <a:t></a:t>
            </a:r>
            <a:r>
              <a:rPr sz="2925" spc="262" baseline="1424" dirty="0">
                <a:latin typeface="Times New Roman"/>
                <a:cs typeface="Times New Roman"/>
              </a:rPr>
              <a:t>	</a:t>
            </a:r>
            <a:r>
              <a:rPr sz="750" i="1" spc="40" dirty="0">
                <a:latin typeface="Times New Roman"/>
                <a:cs typeface="Times New Roman"/>
              </a:rPr>
              <a:t>s	s	</a:t>
            </a:r>
            <a:r>
              <a:rPr sz="750" spc="25" dirty="0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933961" y="2662315"/>
            <a:ext cx="293370" cy="300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9545" marR="5080" indent="-170180">
              <a:lnSpc>
                <a:spcPct val="120200"/>
              </a:lnSpc>
              <a:spcBef>
                <a:spcPts val="95"/>
              </a:spcBef>
            </a:pPr>
            <a:r>
              <a:rPr sz="750" i="1" spc="75" dirty="0">
                <a:latin typeface="Times New Roman"/>
                <a:cs typeface="Times New Roman"/>
              </a:rPr>
              <a:t>i</a:t>
            </a:r>
            <a:r>
              <a:rPr sz="750" spc="75" dirty="0">
                <a:latin typeface="Symbol"/>
                <a:cs typeface="Symbol"/>
              </a:rPr>
              <a:t></a:t>
            </a:r>
            <a:r>
              <a:rPr sz="750" i="1" spc="75" dirty="0">
                <a:latin typeface="Times New Roman"/>
                <a:cs typeface="Times New Roman"/>
              </a:rPr>
              <a:t>k</a:t>
            </a:r>
            <a:r>
              <a:rPr sz="750" i="1" spc="-120" dirty="0">
                <a:latin typeface="Times New Roman"/>
                <a:cs typeface="Times New Roman"/>
              </a:rPr>
              <a:t> </a:t>
            </a:r>
            <a:r>
              <a:rPr sz="750" spc="55" dirty="0">
                <a:latin typeface="Symbol"/>
                <a:cs typeface="Symbol"/>
              </a:rPr>
              <a:t></a:t>
            </a:r>
            <a:r>
              <a:rPr sz="750" spc="-35" dirty="0">
                <a:latin typeface="Times New Roman"/>
                <a:cs typeface="Times New Roman"/>
              </a:rPr>
              <a:t> </a:t>
            </a:r>
            <a:r>
              <a:rPr sz="750" i="1" spc="25" dirty="0">
                <a:latin typeface="Times New Roman"/>
                <a:cs typeface="Times New Roman"/>
              </a:rPr>
              <a:t>j  </a:t>
            </a:r>
            <a:r>
              <a:rPr sz="750" i="1" dirty="0">
                <a:latin typeface="Times New Roman"/>
                <a:cs typeface="Times New Roman"/>
              </a:rPr>
              <a:t> </a:t>
            </a:r>
            <a:r>
              <a:rPr sz="750" i="1" spc="25" dirty="0">
                <a:latin typeface="Times New Roman"/>
                <a:cs typeface="Times New Roman"/>
              </a:rPr>
              <a:t>j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71421" y="2341961"/>
            <a:ext cx="303530" cy="1422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750" i="1" spc="85" dirty="0">
                <a:latin typeface="Times New Roman"/>
                <a:cs typeface="Times New Roman"/>
              </a:rPr>
              <a:t>s</a:t>
            </a:r>
            <a:r>
              <a:rPr sz="750" spc="85" dirty="0">
                <a:latin typeface="Symbol"/>
                <a:cs typeface="Symbol"/>
              </a:rPr>
              <a:t></a:t>
            </a:r>
            <a:r>
              <a:rPr sz="750" i="1" spc="85" dirty="0">
                <a:latin typeface="Times New Roman"/>
                <a:cs typeface="Times New Roman"/>
              </a:rPr>
              <a:t>k</a:t>
            </a:r>
            <a:r>
              <a:rPr sz="750" i="1" spc="-125" dirty="0">
                <a:latin typeface="Times New Roman"/>
                <a:cs typeface="Times New Roman"/>
              </a:rPr>
              <a:t> </a:t>
            </a:r>
            <a:r>
              <a:rPr sz="750" spc="40" dirty="0">
                <a:latin typeface="Symbol"/>
                <a:cs typeface="Symbol"/>
              </a:rPr>
              <a:t></a:t>
            </a:r>
            <a:r>
              <a:rPr sz="750" spc="40" dirty="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11191" y="2072230"/>
            <a:ext cx="1247140" cy="3251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344805" algn="l"/>
                <a:tab pos="719455" algn="l"/>
                <a:tab pos="1059180" algn="l"/>
              </a:tabLst>
            </a:pPr>
            <a:r>
              <a:rPr sz="1950" spc="175" dirty="0">
                <a:latin typeface="Symbol"/>
                <a:cs typeface="Symbol"/>
              </a:rPr>
              <a:t></a:t>
            </a:r>
            <a:r>
              <a:rPr sz="1950" spc="175" dirty="0">
                <a:latin typeface="Times New Roman"/>
                <a:cs typeface="Times New Roman"/>
              </a:rPr>
              <a:t>	</a:t>
            </a:r>
            <a:r>
              <a:rPr sz="750" i="1" spc="40" dirty="0">
                <a:latin typeface="Times New Roman"/>
                <a:cs typeface="Times New Roman"/>
              </a:rPr>
              <a:t>s	s	</a:t>
            </a:r>
            <a:r>
              <a:rPr sz="750" spc="130" dirty="0">
                <a:latin typeface="Times New Roman"/>
                <a:cs typeface="Times New Roman"/>
              </a:rPr>
              <a:t>k</a:t>
            </a:r>
            <a:r>
              <a:rPr sz="750" spc="25" dirty="0">
                <a:latin typeface="Symbol"/>
                <a:cs typeface="Symbol"/>
              </a:rPr>
              <a:t></a:t>
            </a:r>
            <a:r>
              <a:rPr sz="750" spc="50" dirty="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883733" y="1603250"/>
            <a:ext cx="184150" cy="1422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750" i="1" spc="45" dirty="0">
                <a:latin typeface="Times New Roman"/>
                <a:cs typeface="Times New Roman"/>
              </a:rPr>
              <a:t>k</a:t>
            </a:r>
            <a:r>
              <a:rPr sz="750" i="1" spc="-125" dirty="0">
                <a:latin typeface="Times New Roman"/>
                <a:cs typeface="Times New Roman"/>
              </a:rPr>
              <a:t> </a:t>
            </a:r>
            <a:r>
              <a:rPr sz="750" spc="30" dirty="0">
                <a:latin typeface="Symbol"/>
                <a:cs typeface="Symbol"/>
              </a:rPr>
              <a:t></a:t>
            </a:r>
            <a:r>
              <a:rPr sz="750" spc="30" dirty="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892102" y="1931120"/>
            <a:ext cx="156845" cy="1422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750" i="1" spc="110" dirty="0">
                <a:latin typeface="Times New Roman"/>
                <a:cs typeface="Times New Roman"/>
              </a:rPr>
              <a:t>s</a:t>
            </a:r>
            <a:r>
              <a:rPr sz="750" spc="75" dirty="0">
                <a:latin typeface="Symbol"/>
                <a:cs typeface="Symbol"/>
              </a:rPr>
              <a:t></a:t>
            </a:r>
            <a:r>
              <a:rPr sz="750" i="1" spc="25" dirty="0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864979" y="1661527"/>
            <a:ext cx="1098550" cy="3251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344805" algn="l"/>
                <a:tab pos="719455" algn="l"/>
                <a:tab pos="1055370" algn="l"/>
              </a:tabLst>
            </a:pPr>
            <a:r>
              <a:rPr sz="2925" spc="262" baseline="1424" dirty="0">
                <a:latin typeface="Symbol"/>
                <a:cs typeface="Symbol"/>
              </a:rPr>
              <a:t></a:t>
            </a:r>
            <a:r>
              <a:rPr sz="2925" spc="262" baseline="1424" dirty="0">
                <a:latin typeface="Times New Roman"/>
                <a:cs typeface="Times New Roman"/>
              </a:rPr>
              <a:t>	</a:t>
            </a:r>
            <a:r>
              <a:rPr sz="750" i="1" spc="40" dirty="0">
                <a:latin typeface="Times New Roman"/>
                <a:cs typeface="Times New Roman"/>
              </a:rPr>
              <a:t>s	s	</a:t>
            </a:r>
            <a:r>
              <a:rPr sz="750" spc="25" dirty="0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417239" y="1813934"/>
            <a:ext cx="60960" cy="1422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750" i="1" spc="45" dirty="0">
                <a:latin typeface="Times New Roman"/>
                <a:cs typeface="Times New Roman"/>
              </a:rPr>
              <a:t>k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933961" y="1848666"/>
            <a:ext cx="29337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9545" marR="5080" indent="-170180">
              <a:lnSpc>
                <a:spcPct val="120000"/>
              </a:lnSpc>
              <a:spcBef>
                <a:spcPts val="95"/>
              </a:spcBef>
            </a:pPr>
            <a:r>
              <a:rPr sz="750" i="1" spc="75" dirty="0">
                <a:latin typeface="Times New Roman"/>
                <a:cs typeface="Times New Roman"/>
              </a:rPr>
              <a:t>i</a:t>
            </a:r>
            <a:r>
              <a:rPr sz="750" spc="75" dirty="0">
                <a:latin typeface="Symbol"/>
                <a:cs typeface="Symbol"/>
              </a:rPr>
              <a:t></a:t>
            </a:r>
            <a:r>
              <a:rPr sz="750" i="1" spc="75" dirty="0">
                <a:latin typeface="Times New Roman"/>
                <a:cs typeface="Times New Roman"/>
              </a:rPr>
              <a:t>k</a:t>
            </a:r>
            <a:r>
              <a:rPr sz="750" i="1" spc="-120" dirty="0">
                <a:latin typeface="Times New Roman"/>
                <a:cs typeface="Times New Roman"/>
              </a:rPr>
              <a:t> </a:t>
            </a:r>
            <a:r>
              <a:rPr sz="750" spc="55" dirty="0">
                <a:latin typeface="Symbol"/>
                <a:cs typeface="Symbol"/>
              </a:rPr>
              <a:t></a:t>
            </a:r>
            <a:r>
              <a:rPr sz="750" spc="-35" dirty="0">
                <a:latin typeface="Times New Roman"/>
                <a:cs typeface="Times New Roman"/>
              </a:rPr>
              <a:t> </a:t>
            </a:r>
            <a:r>
              <a:rPr sz="750" i="1" spc="25" dirty="0">
                <a:latin typeface="Times New Roman"/>
                <a:cs typeface="Times New Roman"/>
              </a:rPr>
              <a:t>j  </a:t>
            </a:r>
            <a:r>
              <a:rPr sz="750" i="1" dirty="0">
                <a:latin typeface="Times New Roman"/>
                <a:cs typeface="Times New Roman"/>
              </a:rPr>
              <a:t> </a:t>
            </a:r>
            <a:r>
              <a:rPr sz="750" i="1" spc="25" dirty="0">
                <a:latin typeface="Times New Roman"/>
                <a:cs typeface="Times New Roman"/>
              </a:rPr>
              <a:t>j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284959" y="4099455"/>
            <a:ext cx="211899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2012314" algn="l"/>
              </a:tabLst>
            </a:pPr>
            <a:r>
              <a:rPr sz="1300" spc="155" dirty="0">
                <a:latin typeface="Times New Roman"/>
                <a:cs typeface="Times New Roman"/>
              </a:rPr>
              <a:t>C</a:t>
            </a:r>
            <a:r>
              <a:rPr sz="1300" spc="30" dirty="0">
                <a:latin typeface="Times New Roman"/>
                <a:cs typeface="Times New Roman"/>
              </a:rPr>
              <a:t>[</a:t>
            </a:r>
            <a:r>
              <a:rPr sz="1300" spc="-80" dirty="0">
                <a:latin typeface="Times New Roman"/>
                <a:cs typeface="Times New Roman"/>
              </a:rPr>
              <a:t>i</a:t>
            </a:r>
            <a:r>
              <a:rPr sz="1300" spc="40" dirty="0">
                <a:latin typeface="Times New Roman"/>
                <a:cs typeface="Times New Roman"/>
              </a:rPr>
              <a:t>,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80" dirty="0">
                <a:latin typeface="Times New Roman"/>
                <a:cs typeface="Times New Roman"/>
              </a:rPr>
              <a:t>k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spc="114" dirty="0">
                <a:latin typeface="Times New Roman"/>
                <a:cs typeface="Times New Roman"/>
              </a:rPr>
              <a:t>-</a:t>
            </a:r>
            <a:r>
              <a:rPr sz="1300" spc="95" dirty="0">
                <a:latin typeface="Times New Roman"/>
                <a:cs typeface="Times New Roman"/>
              </a:rPr>
              <a:t>1</a:t>
            </a:r>
            <a:r>
              <a:rPr sz="1300" spc="55" dirty="0">
                <a:latin typeface="Times New Roman"/>
                <a:cs typeface="Times New Roman"/>
              </a:rPr>
              <a:t>]</a:t>
            </a:r>
            <a:r>
              <a:rPr sz="1300" spc="-160" dirty="0">
                <a:latin typeface="Times New Roman"/>
                <a:cs typeface="Times New Roman"/>
              </a:rPr>
              <a:t> </a:t>
            </a:r>
            <a:r>
              <a:rPr sz="1300" spc="90" dirty="0">
                <a:latin typeface="Symbol"/>
                <a:cs typeface="Symbol"/>
              </a:rPr>
              <a:t></a:t>
            </a:r>
            <a:r>
              <a:rPr sz="1300" spc="-75" dirty="0">
                <a:latin typeface="Times New Roman"/>
                <a:cs typeface="Times New Roman"/>
              </a:rPr>
              <a:t> </a:t>
            </a:r>
            <a:r>
              <a:rPr sz="1300" spc="155" dirty="0">
                <a:latin typeface="Times New Roman"/>
                <a:cs typeface="Times New Roman"/>
              </a:rPr>
              <a:t>C</a:t>
            </a:r>
            <a:r>
              <a:rPr sz="1300" spc="30" dirty="0">
                <a:latin typeface="Times New Roman"/>
                <a:cs typeface="Times New Roman"/>
              </a:rPr>
              <a:t>[</a:t>
            </a:r>
            <a:r>
              <a:rPr sz="1300" spc="80" dirty="0">
                <a:latin typeface="Times New Roman"/>
                <a:cs typeface="Times New Roman"/>
              </a:rPr>
              <a:t>k</a:t>
            </a:r>
            <a:r>
              <a:rPr sz="1300" spc="-55" dirty="0">
                <a:latin typeface="Times New Roman"/>
                <a:cs typeface="Times New Roman"/>
              </a:rPr>
              <a:t> </a:t>
            </a:r>
            <a:r>
              <a:rPr sz="1300" spc="200" dirty="0">
                <a:latin typeface="Symbol"/>
                <a:cs typeface="Symbol"/>
              </a:rPr>
              <a:t></a:t>
            </a:r>
            <a:r>
              <a:rPr sz="1300" spc="95" dirty="0">
                <a:latin typeface="Times New Roman"/>
                <a:cs typeface="Times New Roman"/>
              </a:rPr>
              <a:t>1</a:t>
            </a:r>
            <a:r>
              <a:rPr sz="1300" spc="40" dirty="0">
                <a:latin typeface="Times New Roman"/>
                <a:cs typeface="Times New Roman"/>
              </a:rPr>
              <a:t>,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j</a:t>
            </a:r>
            <a:r>
              <a:rPr sz="1300" spc="-15" dirty="0">
                <a:latin typeface="Times New Roman"/>
                <a:cs typeface="Times New Roman"/>
              </a:rPr>
              <a:t>]</a:t>
            </a:r>
            <a:r>
              <a:rPr sz="1700" spc="-85" dirty="0">
                <a:latin typeface="Symbol"/>
                <a:cs typeface="Symbol"/>
              </a:rPr>
              <a:t></a:t>
            </a:r>
            <a:r>
              <a:rPr sz="1300" spc="90" dirty="0">
                <a:latin typeface="Symbol"/>
                <a:cs typeface="Symbol"/>
              </a:rPr>
              <a:t>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1300" i="1" spc="80" dirty="0">
                <a:latin typeface="Times New Roman"/>
                <a:cs typeface="Times New Roman"/>
              </a:rPr>
              <a:t>p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77909" y="3658652"/>
            <a:ext cx="2367915" cy="3251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  <a:tabLst>
                <a:tab pos="927735" algn="l"/>
              </a:tabLst>
            </a:pPr>
            <a:r>
              <a:rPr sz="1300" i="1" spc="80" dirty="0">
                <a:latin typeface="Times New Roman"/>
                <a:cs typeface="Times New Roman"/>
              </a:rPr>
              <a:t>p </a:t>
            </a:r>
            <a:r>
              <a:rPr sz="1300" spc="90" dirty="0">
                <a:latin typeface="Symbol"/>
                <a:cs typeface="Symbol"/>
              </a:rPr>
              <a:t>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i="1" spc="80" dirty="0">
                <a:latin typeface="Times New Roman"/>
                <a:cs typeface="Times New Roman"/>
              </a:rPr>
              <a:t>a</a:t>
            </a:r>
            <a:r>
              <a:rPr sz="1300" i="1" spc="180" dirty="0">
                <a:latin typeface="Times New Roman"/>
                <a:cs typeface="Times New Roman"/>
              </a:rPr>
              <a:t> </a:t>
            </a:r>
            <a:r>
              <a:rPr sz="1300" spc="170" dirty="0">
                <a:latin typeface="宋体"/>
                <a:cs typeface="宋体"/>
              </a:rPr>
              <a:t>在</a:t>
            </a:r>
            <a:r>
              <a:rPr sz="1300" spc="100" dirty="0">
                <a:latin typeface="Times New Roman"/>
                <a:cs typeface="Times New Roman"/>
              </a:rPr>
              <a:t>T	</a:t>
            </a:r>
            <a:r>
              <a:rPr sz="1300" spc="195" dirty="0">
                <a:latin typeface="宋体"/>
                <a:cs typeface="宋体"/>
              </a:rPr>
              <a:t>中</a:t>
            </a:r>
            <a:r>
              <a:rPr sz="1300" spc="140" dirty="0">
                <a:latin typeface="宋体"/>
                <a:cs typeface="宋体"/>
              </a:rPr>
              <a:t>的</a:t>
            </a:r>
            <a:r>
              <a:rPr sz="1300" spc="165" dirty="0">
                <a:latin typeface="宋体"/>
                <a:cs typeface="宋体"/>
              </a:rPr>
              <a:t>层</a:t>
            </a:r>
            <a:r>
              <a:rPr sz="1300" spc="395" dirty="0">
                <a:latin typeface="宋体"/>
                <a:cs typeface="宋体"/>
              </a:rPr>
              <a:t>数</a:t>
            </a:r>
            <a:r>
              <a:rPr sz="1300" spc="90" dirty="0">
                <a:latin typeface="Symbol"/>
                <a:cs typeface="Symbol"/>
              </a:rPr>
              <a:t></a:t>
            </a:r>
            <a:r>
              <a:rPr sz="1300" spc="-80" dirty="0">
                <a:latin typeface="Times New Roman"/>
                <a:cs typeface="Times New Roman"/>
              </a:rPr>
              <a:t> </a:t>
            </a:r>
            <a:r>
              <a:rPr sz="2925" spc="262" baseline="-8547" dirty="0">
                <a:latin typeface="Symbol"/>
                <a:cs typeface="Symbol"/>
              </a:rPr>
              <a:t></a:t>
            </a:r>
            <a:r>
              <a:rPr sz="2925" spc="-195" baseline="-8547" dirty="0">
                <a:latin typeface="Times New Roman"/>
                <a:cs typeface="Times New Roman"/>
              </a:rPr>
              <a:t> </a:t>
            </a:r>
            <a:r>
              <a:rPr sz="1300" i="1" spc="80" dirty="0">
                <a:latin typeface="Times New Roman"/>
                <a:cs typeface="Times New Roman"/>
              </a:rPr>
              <a:t>p</a:t>
            </a:r>
            <a:r>
              <a:rPr sz="1300" i="1" spc="110" dirty="0">
                <a:latin typeface="Times New Roman"/>
                <a:cs typeface="Times New Roman"/>
              </a:rPr>
              <a:t> </a:t>
            </a:r>
            <a:r>
              <a:rPr sz="1300" spc="75" dirty="0">
                <a:latin typeface="Times New Roman"/>
                <a:cs typeface="Times New Roman"/>
              </a:rPr>
              <a:t>}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784833" y="3330976"/>
            <a:ext cx="244284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759460" algn="l"/>
                <a:tab pos="1683385" algn="l"/>
              </a:tabLst>
            </a:pPr>
            <a:r>
              <a:rPr sz="1300" spc="90" dirty="0">
                <a:latin typeface="Symbol"/>
                <a:cs typeface="Symbol"/>
              </a:rPr>
              <a:t>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m</a:t>
            </a:r>
            <a:r>
              <a:rPr sz="1300" spc="-80" dirty="0">
                <a:latin typeface="Times New Roman"/>
                <a:cs typeface="Times New Roman"/>
              </a:rPr>
              <a:t>i</a:t>
            </a:r>
            <a:r>
              <a:rPr sz="1300" spc="80" dirty="0">
                <a:latin typeface="Times New Roman"/>
                <a:cs typeface="Times New Roman"/>
              </a:rPr>
              <a:t>n</a:t>
            </a:r>
            <a:r>
              <a:rPr sz="1300" spc="-145" dirty="0">
                <a:latin typeface="Times New Roman"/>
                <a:cs typeface="Times New Roman"/>
              </a:rPr>
              <a:t> </a:t>
            </a:r>
            <a:r>
              <a:rPr sz="1300" spc="75" dirty="0">
                <a:latin typeface="Times New Roman"/>
                <a:cs typeface="Times New Roman"/>
              </a:rPr>
              <a:t>{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1300" i="1" spc="80" dirty="0">
                <a:latin typeface="Times New Roman"/>
                <a:cs typeface="Times New Roman"/>
              </a:rPr>
              <a:t>p</a:t>
            </a:r>
            <a:r>
              <a:rPr sz="1300" i="1" dirty="0">
                <a:latin typeface="Times New Roman"/>
                <a:cs typeface="Times New Roman"/>
              </a:rPr>
              <a:t> </a:t>
            </a:r>
            <a:r>
              <a:rPr sz="1300" i="1" spc="45" dirty="0">
                <a:latin typeface="Times New Roman"/>
                <a:cs typeface="Times New Roman"/>
              </a:rPr>
              <a:t> </a:t>
            </a:r>
            <a:r>
              <a:rPr sz="1300" spc="90" dirty="0">
                <a:latin typeface="Symbol"/>
                <a:cs typeface="Symbol"/>
              </a:rPr>
              <a:t></a:t>
            </a:r>
            <a:r>
              <a:rPr sz="1300" spc="-120" dirty="0">
                <a:latin typeface="Times New Roman"/>
                <a:cs typeface="Times New Roman"/>
              </a:rPr>
              <a:t> </a:t>
            </a:r>
            <a:r>
              <a:rPr sz="1300" i="1" spc="80" dirty="0">
                <a:latin typeface="Times New Roman"/>
                <a:cs typeface="Times New Roman"/>
              </a:rPr>
              <a:t>a</a:t>
            </a:r>
            <a:r>
              <a:rPr sz="1300" i="1" spc="95" dirty="0">
                <a:latin typeface="Times New Roman"/>
                <a:cs typeface="Times New Roman"/>
              </a:rPr>
              <a:t> </a:t>
            </a:r>
            <a:r>
              <a:rPr sz="1300" spc="165" dirty="0">
                <a:latin typeface="宋体"/>
                <a:cs typeface="宋体"/>
              </a:rPr>
              <a:t>在</a:t>
            </a:r>
            <a:r>
              <a:rPr sz="1300" spc="100" dirty="0">
                <a:latin typeface="Times New Roman"/>
                <a:cs typeface="Times New Roman"/>
              </a:rPr>
              <a:t>T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1300" spc="195" dirty="0">
                <a:latin typeface="宋体"/>
                <a:cs typeface="宋体"/>
              </a:rPr>
              <a:t>中</a:t>
            </a:r>
            <a:r>
              <a:rPr sz="1300" spc="140" dirty="0">
                <a:latin typeface="宋体"/>
                <a:cs typeface="宋体"/>
              </a:rPr>
              <a:t>的</a:t>
            </a:r>
            <a:r>
              <a:rPr sz="1300" spc="170" dirty="0">
                <a:latin typeface="宋体"/>
                <a:cs typeface="宋体"/>
              </a:rPr>
              <a:t>层</a:t>
            </a:r>
            <a:r>
              <a:rPr sz="1300" spc="165" dirty="0">
                <a:latin typeface="宋体"/>
                <a:cs typeface="宋体"/>
              </a:rPr>
              <a:t>数</a:t>
            </a:r>
            <a:endParaRPr sz="1300">
              <a:latin typeface="宋体"/>
              <a:cs typeface="宋体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277909" y="2844462"/>
            <a:ext cx="2412365" cy="3251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  <a:tabLst>
                <a:tab pos="927735" algn="l"/>
              </a:tabLst>
            </a:pPr>
            <a:r>
              <a:rPr sz="1300" i="1" spc="80" dirty="0">
                <a:latin typeface="Times New Roman"/>
                <a:cs typeface="Times New Roman"/>
              </a:rPr>
              <a:t>p </a:t>
            </a:r>
            <a:r>
              <a:rPr sz="1300" spc="90" dirty="0">
                <a:latin typeface="Symbol"/>
                <a:cs typeface="Symbol"/>
              </a:rPr>
              <a:t>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i="1" spc="80" dirty="0">
                <a:latin typeface="Times New Roman"/>
                <a:cs typeface="Times New Roman"/>
              </a:rPr>
              <a:t>a</a:t>
            </a:r>
            <a:r>
              <a:rPr sz="1300" i="1" spc="180" dirty="0">
                <a:latin typeface="Times New Roman"/>
                <a:cs typeface="Times New Roman"/>
              </a:rPr>
              <a:t> </a:t>
            </a:r>
            <a:r>
              <a:rPr sz="1300" spc="170" dirty="0">
                <a:latin typeface="宋体"/>
                <a:cs typeface="宋体"/>
              </a:rPr>
              <a:t>在</a:t>
            </a:r>
            <a:r>
              <a:rPr sz="1300" spc="100" dirty="0">
                <a:latin typeface="Times New Roman"/>
                <a:cs typeface="Times New Roman"/>
              </a:rPr>
              <a:t>T	</a:t>
            </a:r>
            <a:r>
              <a:rPr sz="1300" spc="195" dirty="0">
                <a:latin typeface="宋体"/>
                <a:cs typeface="宋体"/>
              </a:rPr>
              <a:t>中</a:t>
            </a:r>
            <a:r>
              <a:rPr sz="1300" spc="140" dirty="0">
                <a:latin typeface="宋体"/>
                <a:cs typeface="宋体"/>
              </a:rPr>
              <a:t>的</a:t>
            </a:r>
            <a:r>
              <a:rPr sz="1300" spc="165" dirty="0">
                <a:latin typeface="宋体"/>
                <a:cs typeface="宋体"/>
              </a:rPr>
              <a:t>层</a:t>
            </a:r>
            <a:r>
              <a:rPr sz="1300" spc="395" dirty="0">
                <a:latin typeface="宋体"/>
                <a:cs typeface="宋体"/>
              </a:rPr>
              <a:t>数</a:t>
            </a:r>
            <a:r>
              <a:rPr sz="1300" spc="90" dirty="0">
                <a:latin typeface="Symbol"/>
                <a:cs typeface="Symbol"/>
              </a:rPr>
              <a:t></a:t>
            </a:r>
            <a:r>
              <a:rPr sz="1300" spc="254" dirty="0">
                <a:latin typeface="Times New Roman"/>
                <a:cs typeface="Times New Roman"/>
              </a:rPr>
              <a:t> </a:t>
            </a:r>
            <a:r>
              <a:rPr sz="2925" spc="262" baseline="-8547" dirty="0">
                <a:latin typeface="Symbol"/>
                <a:cs typeface="Symbol"/>
              </a:rPr>
              <a:t></a:t>
            </a:r>
            <a:r>
              <a:rPr sz="2925" spc="-187" baseline="-8547" dirty="0">
                <a:latin typeface="Times New Roman"/>
                <a:cs typeface="Times New Roman"/>
              </a:rPr>
              <a:t> </a:t>
            </a:r>
            <a:r>
              <a:rPr sz="1300" i="1" spc="80" dirty="0">
                <a:latin typeface="Times New Roman"/>
                <a:cs typeface="Times New Roman"/>
              </a:rPr>
              <a:t>p</a:t>
            </a:r>
            <a:r>
              <a:rPr sz="1300" i="1" spc="120" dirty="0">
                <a:latin typeface="Times New Roman"/>
                <a:cs typeface="Times New Roman"/>
              </a:rPr>
              <a:t> </a:t>
            </a:r>
            <a:r>
              <a:rPr sz="1300" spc="75" dirty="0">
                <a:latin typeface="Times New Roman"/>
                <a:cs typeface="Times New Roman"/>
              </a:rPr>
              <a:t>}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784833" y="2516662"/>
            <a:ext cx="328739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1123315" algn="l"/>
                <a:tab pos="2047239" algn="l"/>
                <a:tab pos="3180715" algn="l"/>
              </a:tabLst>
            </a:pPr>
            <a:r>
              <a:rPr sz="1300" spc="90" dirty="0">
                <a:latin typeface="Symbol"/>
                <a:cs typeface="Symbol"/>
              </a:rPr>
              <a:t>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m</a:t>
            </a:r>
            <a:r>
              <a:rPr sz="1300" spc="-80" dirty="0">
                <a:latin typeface="Times New Roman"/>
                <a:cs typeface="Times New Roman"/>
              </a:rPr>
              <a:t>i</a:t>
            </a:r>
            <a:r>
              <a:rPr sz="1300" spc="80" dirty="0">
                <a:latin typeface="Times New Roman"/>
                <a:cs typeface="Times New Roman"/>
              </a:rPr>
              <a:t>n</a:t>
            </a:r>
            <a:r>
              <a:rPr sz="1300" spc="-145" dirty="0">
                <a:latin typeface="Times New Roman"/>
                <a:cs typeface="Times New Roman"/>
              </a:rPr>
              <a:t> </a:t>
            </a:r>
            <a:r>
              <a:rPr sz="1300" spc="75" dirty="0">
                <a:latin typeface="Times New Roman"/>
                <a:cs typeface="Times New Roman"/>
              </a:rPr>
              <a:t>{</a:t>
            </a:r>
            <a:r>
              <a:rPr sz="1300" spc="-180" dirty="0">
                <a:latin typeface="Times New Roman"/>
                <a:cs typeface="Times New Roman"/>
              </a:rPr>
              <a:t> </a:t>
            </a:r>
            <a:r>
              <a:rPr sz="1300" i="1" spc="80" dirty="0">
                <a:latin typeface="Times New Roman"/>
                <a:cs typeface="Times New Roman"/>
              </a:rPr>
              <a:t>p</a:t>
            </a:r>
            <a:r>
              <a:rPr sz="1300" i="1" dirty="0">
                <a:latin typeface="Times New Roman"/>
                <a:cs typeface="Times New Roman"/>
              </a:rPr>
              <a:t>  </a:t>
            </a:r>
            <a:r>
              <a:rPr sz="1300" i="1" spc="-105" dirty="0">
                <a:latin typeface="Times New Roman"/>
                <a:cs typeface="Times New Roman"/>
              </a:rPr>
              <a:t> </a:t>
            </a:r>
            <a:r>
              <a:rPr sz="1300" spc="90" dirty="0">
                <a:latin typeface="Symbol"/>
                <a:cs typeface="Symbol"/>
              </a:rPr>
              <a:t>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1300" i="1" spc="80" dirty="0">
                <a:latin typeface="Times New Roman"/>
                <a:cs typeface="Times New Roman"/>
              </a:rPr>
              <a:t>p</a:t>
            </a:r>
            <a:r>
              <a:rPr sz="1300" i="1" dirty="0">
                <a:latin typeface="Times New Roman"/>
                <a:cs typeface="Times New Roman"/>
              </a:rPr>
              <a:t> </a:t>
            </a:r>
            <a:r>
              <a:rPr sz="1300" i="1" spc="45" dirty="0">
                <a:latin typeface="Times New Roman"/>
                <a:cs typeface="Times New Roman"/>
              </a:rPr>
              <a:t> </a:t>
            </a:r>
            <a:r>
              <a:rPr sz="1300" spc="90" dirty="0">
                <a:latin typeface="Symbol"/>
                <a:cs typeface="Symbol"/>
              </a:rPr>
              <a:t></a:t>
            </a:r>
            <a:r>
              <a:rPr sz="1300" spc="-125" dirty="0">
                <a:latin typeface="Times New Roman"/>
                <a:cs typeface="Times New Roman"/>
              </a:rPr>
              <a:t> </a:t>
            </a:r>
            <a:r>
              <a:rPr sz="1300" i="1" spc="80" dirty="0">
                <a:latin typeface="Times New Roman"/>
                <a:cs typeface="Times New Roman"/>
              </a:rPr>
              <a:t>a</a:t>
            </a:r>
            <a:r>
              <a:rPr sz="1300" i="1" spc="95" dirty="0">
                <a:latin typeface="Times New Roman"/>
                <a:cs typeface="Times New Roman"/>
              </a:rPr>
              <a:t> </a:t>
            </a:r>
            <a:r>
              <a:rPr sz="1300" spc="170" dirty="0">
                <a:latin typeface="宋体"/>
                <a:cs typeface="宋体"/>
              </a:rPr>
              <a:t>在</a:t>
            </a:r>
            <a:r>
              <a:rPr sz="1300" spc="100" dirty="0">
                <a:latin typeface="Times New Roman"/>
                <a:cs typeface="Times New Roman"/>
              </a:rPr>
              <a:t>T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1300" spc="195" dirty="0">
                <a:latin typeface="宋体"/>
                <a:cs typeface="宋体"/>
              </a:rPr>
              <a:t>中</a:t>
            </a:r>
            <a:r>
              <a:rPr sz="1300" spc="140" dirty="0">
                <a:latin typeface="宋体"/>
                <a:cs typeface="宋体"/>
              </a:rPr>
              <a:t>的</a:t>
            </a:r>
            <a:r>
              <a:rPr sz="1300" spc="165" dirty="0">
                <a:latin typeface="宋体"/>
                <a:cs typeface="宋体"/>
              </a:rPr>
              <a:t>层</a:t>
            </a:r>
            <a:r>
              <a:rPr sz="1300" spc="400" dirty="0">
                <a:latin typeface="宋体"/>
                <a:cs typeface="宋体"/>
              </a:rPr>
              <a:t>数</a:t>
            </a:r>
            <a:r>
              <a:rPr sz="1300" spc="90" dirty="0">
                <a:latin typeface="Symbol"/>
                <a:cs typeface="Symbol"/>
              </a:rPr>
              <a:t>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1300" i="1" spc="80" dirty="0">
                <a:latin typeface="Times New Roman"/>
                <a:cs typeface="Times New Roman"/>
              </a:rPr>
              <a:t>p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259339" y="2113577"/>
            <a:ext cx="209296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966469" algn="l"/>
              </a:tabLst>
            </a:pPr>
            <a:r>
              <a:rPr sz="1300" i="1" spc="80" dirty="0">
                <a:latin typeface="Times New Roman"/>
                <a:cs typeface="Times New Roman"/>
              </a:rPr>
              <a:t>p </a:t>
            </a:r>
            <a:r>
              <a:rPr sz="1300" i="1" spc="45" dirty="0">
                <a:latin typeface="Times New Roman"/>
                <a:cs typeface="Times New Roman"/>
              </a:rPr>
              <a:t> </a:t>
            </a:r>
            <a:r>
              <a:rPr sz="1300" spc="90" dirty="0">
                <a:latin typeface="Symbol"/>
                <a:cs typeface="Symbol"/>
              </a:rPr>
              <a:t></a:t>
            </a:r>
            <a:r>
              <a:rPr sz="1300" spc="-145" dirty="0">
                <a:latin typeface="Times New Roman"/>
                <a:cs typeface="Times New Roman"/>
              </a:rPr>
              <a:t> </a:t>
            </a:r>
            <a:r>
              <a:rPr sz="1300" spc="95" dirty="0">
                <a:latin typeface="Times New Roman"/>
                <a:cs typeface="Times New Roman"/>
              </a:rPr>
              <a:t>(</a:t>
            </a:r>
            <a:r>
              <a:rPr sz="1300" i="1" spc="80" dirty="0">
                <a:latin typeface="Times New Roman"/>
                <a:cs typeface="Times New Roman"/>
              </a:rPr>
              <a:t>a</a:t>
            </a:r>
            <a:r>
              <a:rPr sz="1300" i="1" spc="95" dirty="0">
                <a:latin typeface="Times New Roman"/>
                <a:cs typeface="Times New Roman"/>
              </a:rPr>
              <a:t> </a:t>
            </a:r>
            <a:r>
              <a:rPr sz="1300" spc="165" dirty="0">
                <a:latin typeface="宋体"/>
                <a:cs typeface="宋体"/>
              </a:rPr>
              <a:t>在</a:t>
            </a:r>
            <a:r>
              <a:rPr sz="1300" spc="100" dirty="0">
                <a:latin typeface="Times New Roman"/>
                <a:cs typeface="Times New Roman"/>
              </a:rPr>
              <a:t>T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1300" spc="195" dirty="0">
                <a:latin typeface="宋体"/>
                <a:cs typeface="宋体"/>
              </a:rPr>
              <a:t>中</a:t>
            </a:r>
            <a:r>
              <a:rPr sz="1300" spc="140" dirty="0">
                <a:latin typeface="宋体"/>
                <a:cs typeface="宋体"/>
              </a:rPr>
              <a:t>的</a:t>
            </a:r>
            <a:r>
              <a:rPr sz="1300" spc="165" dirty="0">
                <a:latin typeface="宋体"/>
                <a:cs typeface="宋体"/>
              </a:rPr>
              <a:t>层</a:t>
            </a:r>
            <a:r>
              <a:rPr sz="1300" spc="400" dirty="0">
                <a:latin typeface="宋体"/>
                <a:cs typeface="宋体"/>
              </a:rPr>
              <a:t>数</a:t>
            </a:r>
            <a:r>
              <a:rPr sz="1300" spc="200" dirty="0">
                <a:latin typeface="Symbol"/>
                <a:cs typeface="Symbol"/>
              </a:rPr>
              <a:t></a:t>
            </a:r>
            <a:r>
              <a:rPr sz="1300" spc="-35" dirty="0">
                <a:latin typeface="Times New Roman"/>
                <a:cs typeface="Times New Roman"/>
              </a:rPr>
              <a:t>1</a:t>
            </a:r>
            <a:r>
              <a:rPr sz="1300" spc="-25" dirty="0">
                <a:latin typeface="Times New Roman"/>
                <a:cs typeface="Times New Roman"/>
              </a:rPr>
              <a:t>)</a:t>
            </a:r>
            <a:r>
              <a:rPr sz="1300" spc="75" dirty="0">
                <a:latin typeface="Times New Roman"/>
                <a:cs typeface="Times New Roman"/>
              </a:rPr>
              <a:t>}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309198" y="1702735"/>
            <a:ext cx="383857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1803400" algn="l"/>
                <a:tab pos="2791460" algn="l"/>
              </a:tabLst>
            </a:pPr>
            <a:r>
              <a:rPr sz="1300" spc="155" dirty="0">
                <a:latin typeface="Times New Roman"/>
                <a:cs typeface="Times New Roman"/>
              </a:rPr>
              <a:t>C</a:t>
            </a:r>
            <a:r>
              <a:rPr sz="1300" spc="30" dirty="0">
                <a:latin typeface="Times New Roman"/>
                <a:cs typeface="Times New Roman"/>
              </a:rPr>
              <a:t>[</a:t>
            </a:r>
            <a:r>
              <a:rPr sz="1300" spc="-80" dirty="0">
                <a:latin typeface="Times New Roman"/>
                <a:cs typeface="Times New Roman"/>
              </a:rPr>
              <a:t>i</a:t>
            </a:r>
            <a:r>
              <a:rPr sz="1300" spc="40" dirty="0">
                <a:latin typeface="Times New Roman"/>
                <a:cs typeface="Times New Roman"/>
              </a:rPr>
              <a:t>,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j</a:t>
            </a:r>
            <a:r>
              <a:rPr sz="1300" spc="55" dirty="0">
                <a:latin typeface="Times New Roman"/>
                <a:cs typeface="Times New Roman"/>
              </a:rPr>
              <a:t>]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90" dirty="0">
                <a:latin typeface="Symbol"/>
                <a:cs typeface="Symbol"/>
              </a:rPr>
              <a:t>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m</a:t>
            </a:r>
            <a:r>
              <a:rPr sz="1300" spc="-80" dirty="0">
                <a:latin typeface="Times New Roman"/>
                <a:cs typeface="Times New Roman"/>
              </a:rPr>
              <a:t>i</a:t>
            </a:r>
            <a:r>
              <a:rPr sz="1300" spc="80" dirty="0">
                <a:latin typeface="Times New Roman"/>
                <a:cs typeface="Times New Roman"/>
              </a:rPr>
              <a:t>n</a:t>
            </a:r>
            <a:r>
              <a:rPr sz="1300" spc="-145" dirty="0">
                <a:latin typeface="Times New Roman"/>
                <a:cs typeface="Times New Roman"/>
              </a:rPr>
              <a:t> </a:t>
            </a:r>
            <a:r>
              <a:rPr sz="1300" spc="75" dirty="0">
                <a:latin typeface="Times New Roman"/>
                <a:cs typeface="Times New Roman"/>
              </a:rPr>
              <a:t>{</a:t>
            </a:r>
            <a:r>
              <a:rPr sz="1300" spc="-180" dirty="0">
                <a:latin typeface="Times New Roman"/>
                <a:cs typeface="Times New Roman"/>
              </a:rPr>
              <a:t> </a:t>
            </a:r>
            <a:r>
              <a:rPr sz="1300" i="1" spc="80" dirty="0">
                <a:latin typeface="Times New Roman"/>
                <a:cs typeface="Times New Roman"/>
              </a:rPr>
              <a:t>p</a:t>
            </a:r>
            <a:r>
              <a:rPr sz="1300" i="1" dirty="0">
                <a:latin typeface="Times New Roman"/>
                <a:cs typeface="Times New Roman"/>
              </a:rPr>
              <a:t> </a:t>
            </a:r>
            <a:r>
              <a:rPr sz="1300" i="1" spc="130" dirty="0">
                <a:latin typeface="Times New Roman"/>
                <a:cs typeface="Times New Roman"/>
              </a:rPr>
              <a:t> </a:t>
            </a:r>
            <a:r>
              <a:rPr sz="1300" spc="130" dirty="0">
                <a:latin typeface="Symbol"/>
                <a:cs typeface="Symbol"/>
              </a:rPr>
              <a:t></a:t>
            </a:r>
            <a:r>
              <a:rPr sz="1300" spc="195" dirty="0">
                <a:latin typeface="Times New Roman"/>
                <a:cs typeface="Times New Roman"/>
              </a:rPr>
              <a:t>1</a:t>
            </a:r>
            <a:r>
              <a:rPr sz="1300" spc="90" dirty="0">
                <a:latin typeface="Symbol"/>
                <a:cs typeface="Symbol"/>
              </a:rPr>
              <a:t>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1300" i="1" spc="80" dirty="0">
                <a:latin typeface="Times New Roman"/>
                <a:cs typeface="Times New Roman"/>
              </a:rPr>
              <a:t>p</a:t>
            </a:r>
            <a:r>
              <a:rPr sz="1300" i="1" dirty="0">
                <a:latin typeface="Times New Roman"/>
                <a:cs typeface="Times New Roman"/>
              </a:rPr>
              <a:t> </a:t>
            </a:r>
            <a:r>
              <a:rPr sz="1300" i="1" spc="45" dirty="0">
                <a:latin typeface="Times New Roman"/>
                <a:cs typeface="Times New Roman"/>
              </a:rPr>
              <a:t> </a:t>
            </a:r>
            <a:r>
              <a:rPr sz="1300" spc="90" dirty="0">
                <a:latin typeface="Symbol"/>
                <a:cs typeface="Symbol"/>
              </a:rPr>
              <a:t></a:t>
            </a:r>
            <a:r>
              <a:rPr sz="1300" spc="-145" dirty="0">
                <a:latin typeface="Times New Roman"/>
                <a:cs typeface="Times New Roman"/>
              </a:rPr>
              <a:t> </a:t>
            </a:r>
            <a:r>
              <a:rPr sz="1300" spc="90" dirty="0">
                <a:latin typeface="Times New Roman"/>
                <a:cs typeface="Times New Roman"/>
              </a:rPr>
              <a:t>(</a:t>
            </a:r>
            <a:r>
              <a:rPr sz="1300" i="1" spc="80" dirty="0">
                <a:latin typeface="Times New Roman"/>
                <a:cs typeface="Times New Roman"/>
              </a:rPr>
              <a:t>a</a:t>
            </a:r>
            <a:r>
              <a:rPr sz="1300" i="1" spc="95" dirty="0">
                <a:latin typeface="Times New Roman"/>
                <a:cs typeface="Times New Roman"/>
              </a:rPr>
              <a:t> </a:t>
            </a:r>
            <a:r>
              <a:rPr sz="1300" spc="170" dirty="0">
                <a:latin typeface="宋体"/>
                <a:cs typeface="宋体"/>
              </a:rPr>
              <a:t>在</a:t>
            </a:r>
            <a:r>
              <a:rPr sz="1300" spc="100" dirty="0">
                <a:latin typeface="Times New Roman"/>
                <a:cs typeface="Times New Roman"/>
              </a:rPr>
              <a:t>T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1300" spc="195" dirty="0">
                <a:latin typeface="宋体"/>
                <a:cs typeface="宋体"/>
              </a:rPr>
              <a:t>中</a:t>
            </a:r>
            <a:r>
              <a:rPr sz="1300" spc="140" dirty="0">
                <a:latin typeface="宋体"/>
                <a:cs typeface="宋体"/>
              </a:rPr>
              <a:t>的</a:t>
            </a:r>
            <a:r>
              <a:rPr sz="1300" spc="165" dirty="0">
                <a:latin typeface="宋体"/>
                <a:cs typeface="宋体"/>
              </a:rPr>
              <a:t>层</a:t>
            </a:r>
            <a:r>
              <a:rPr sz="1300" spc="395" dirty="0">
                <a:latin typeface="宋体"/>
                <a:cs typeface="宋体"/>
              </a:rPr>
              <a:t>数</a:t>
            </a:r>
            <a:r>
              <a:rPr sz="1300" spc="204" dirty="0">
                <a:latin typeface="Symbol"/>
                <a:cs typeface="Symbol"/>
              </a:rPr>
              <a:t></a:t>
            </a:r>
            <a:r>
              <a:rPr sz="1300" spc="-35" dirty="0">
                <a:latin typeface="Times New Roman"/>
                <a:cs typeface="Times New Roman"/>
              </a:rPr>
              <a:t>1</a:t>
            </a:r>
            <a:r>
              <a:rPr sz="1300" spc="55" dirty="0">
                <a:latin typeface="Times New Roman"/>
                <a:cs typeface="Times New Roman"/>
              </a:rPr>
              <a:t>)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277614" y="1602994"/>
            <a:ext cx="3900804" cy="2928620"/>
          </a:xfrm>
          <a:custGeom>
            <a:avLst/>
            <a:gdLst/>
            <a:ahLst/>
            <a:cxnLst/>
            <a:rect l="l" t="t" r="r" b="b"/>
            <a:pathLst>
              <a:path w="3900804" h="2928620">
                <a:moveTo>
                  <a:pt x="0" y="2928111"/>
                </a:moveTo>
                <a:lnTo>
                  <a:pt x="3900424" y="2928111"/>
                </a:lnTo>
                <a:lnTo>
                  <a:pt x="3900424" y="0"/>
                </a:lnTo>
                <a:lnTo>
                  <a:pt x="0" y="0"/>
                </a:lnTo>
                <a:lnTo>
                  <a:pt x="0" y="292811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8.3</a:t>
            </a:r>
            <a:r>
              <a:rPr spc="-60" dirty="0">
                <a:latin typeface="Arial"/>
                <a:cs typeface="Arial"/>
              </a:rPr>
              <a:t> </a:t>
            </a:r>
            <a:r>
              <a:rPr dirty="0"/>
              <a:t>最优二叉查找树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87C8292-5B22-7042-7712-7F6334157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02" y="1204332"/>
            <a:ext cx="8299298" cy="554122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65" y="1207769"/>
            <a:ext cx="22504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3181"/>
              <a:buFont typeface="Wingdings 2"/>
              <a:buChar char=""/>
              <a:tabLst>
                <a:tab pos="285750" algn="l"/>
              </a:tabLst>
            </a:pPr>
            <a:r>
              <a:rPr sz="2200" spc="-5" dirty="0">
                <a:latin typeface="微软雅黑"/>
                <a:cs typeface="微软雅黑"/>
              </a:rPr>
              <a:t>最优二叉树举例</a:t>
            </a:r>
            <a:endParaRPr sz="2200">
              <a:latin typeface="微软雅黑"/>
              <a:cs typeface="微软雅黑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9112" y="1749488"/>
          <a:ext cx="4070349" cy="86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键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114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概率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939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0.3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67868" y="3398520"/>
            <a:ext cx="7999476" cy="2622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7217" y="2722626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/>
                <a:cs typeface="微软雅黑"/>
              </a:rPr>
              <a:t>初始表格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2625" y="361315"/>
            <a:ext cx="53130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8.3</a:t>
            </a:r>
            <a:r>
              <a:rPr spc="-60" dirty="0">
                <a:latin typeface="Arial"/>
                <a:cs typeface="Arial"/>
              </a:rPr>
              <a:t> </a:t>
            </a:r>
            <a:r>
              <a:rPr dirty="0"/>
              <a:t>最优二叉查找树</a:t>
            </a:r>
          </a:p>
        </p:txBody>
      </p:sp>
      <p:sp>
        <p:nvSpPr>
          <p:cNvPr id="7" name="object 7"/>
          <p:cNvSpPr/>
          <p:nvPr/>
        </p:nvSpPr>
        <p:spPr>
          <a:xfrm>
            <a:off x="676655" y="6164579"/>
            <a:ext cx="3198875" cy="434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58767" y="6164579"/>
            <a:ext cx="3328416" cy="396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65" y="1207769"/>
            <a:ext cx="22504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3181"/>
              <a:buFont typeface="Wingdings 2"/>
              <a:buChar char=""/>
              <a:tabLst>
                <a:tab pos="285750" algn="l"/>
              </a:tabLst>
            </a:pPr>
            <a:r>
              <a:rPr sz="2200" spc="-5" dirty="0">
                <a:latin typeface="微软雅黑"/>
                <a:cs typeface="微软雅黑"/>
              </a:rPr>
              <a:t>最优二叉树举例</a:t>
            </a:r>
            <a:endParaRPr sz="2200">
              <a:latin typeface="微软雅黑"/>
              <a:cs typeface="微软雅黑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9112" y="1749488"/>
          <a:ext cx="4070349" cy="86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键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114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概率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939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0.3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67868" y="5013959"/>
            <a:ext cx="7633716" cy="1150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7868" y="309372"/>
            <a:ext cx="8208264" cy="960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640" y="2820923"/>
            <a:ext cx="6251448" cy="2049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2380" y="3611117"/>
            <a:ext cx="890905" cy="241935"/>
          </a:xfrm>
          <a:custGeom>
            <a:avLst/>
            <a:gdLst/>
            <a:ahLst/>
            <a:cxnLst/>
            <a:rect l="l" t="t" r="r" b="b"/>
            <a:pathLst>
              <a:path w="890905" h="241935">
                <a:moveTo>
                  <a:pt x="814260" y="165480"/>
                </a:moveTo>
                <a:lnTo>
                  <a:pt x="814260" y="241680"/>
                </a:lnTo>
                <a:lnTo>
                  <a:pt x="868108" y="214756"/>
                </a:lnTo>
                <a:lnTo>
                  <a:pt x="826960" y="214756"/>
                </a:lnTo>
                <a:lnTo>
                  <a:pt x="826960" y="192531"/>
                </a:lnTo>
                <a:lnTo>
                  <a:pt x="868362" y="192531"/>
                </a:lnTo>
                <a:lnTo>
                  <a:pt x="814260" y="165480"/>
                </a:lnTo>
                <a:close/>
              </a:path>
              <a:path w="890905" h="241935">
                <a:moveTo>
                  <a:pt x="48239" y="75238"/>
                </a:moveTo>
                <a:lnTo>
                  <a:pt x="26024" y="76909"/>
                </a:lnTo>
                <a:lnTo>
                  <a:pt x="26923" y="209803"/>
                </a:lnTo>
                <a:lnTo>
                  <a:pt x="31889" y="214756"/>
                </a:lnTo>
                <a:lnTo>
                  <a:pt x="814260" y="214756"/>
                </a:lnTo>
                <a:lnTo>
                  <a:pt x="814260" y="203580"/>
                </a:lnTo>
                <a:lnTo>
                  <a:pt x="49110" y="203580"/>
                </a:lnTo>
                <a:lnTo>
                  <a:pt x="37998" y="192531"/>
                </a:lnTo>
                <a:lnTo>
                  <a:pt x="49035" y="192531"/>
                </a:lnTo>
                <a:lnTo>
                  <a:pt x="48239" y="75238"/>
                </a:lnTo>
                <a:close/>
              </a:path>
              <a:path w="890905" h="241935">
                <a:moveTo>
                  <a:pt x="868362" y="192531"/>
                </a:moveTo>
                <a:lnTo>
                  <a:pt x="826960" y="192531"/>
                </a:lnTo>
                <a:lnTo>
                  <a:pt x="826960" y="214756"/>
                </a:lnTo>
                <a:lnTo>
                  <a:pt x="868108" y="214756"/>
                </a:lnTo>
                <a:lnTo>
                  <a:pt x="890460" y="203580"/>
                </a:lnTo>
                <a:lnTo>
                  <a:pt x="868362" y="192531"/>
                </a:lnTo>
                <a:close/>
              </a:path>
              <a:path w="890905" h="241935">
                <a:moveTo>
                  <a:pt x="49035" y="192531"/>
                </a:moveTo>
                <a:lnTo>
                  <a:pt x="37998" y="192531"/>
                </a:lnTo>
                <a:lnTo>
                  <a:pt x="49110" y="203580"/>
                </a:lnTo>
                <a:lnTo>
                  <a:pt x="49035" y="192531"/>
                </a:lnTo>
                <a:close/>
              </a:path>
              <a:path w="890905" h="241935">
                <a:moveTo>
                  <a:pt x="814260" y="192531"/>
                </a:moveTo>
                <a:lnTo>
                  <a:pt x="49035" y="192531"/>
                </a:lnTo>
                <a:lnTo>
                  <a:pt x="49110" y="203580"/>
                </a:lnTo>
                <a:lnTo>
                  <a:pt x="814260" y="203580"/>
                </a:lnTo>
                <a:lnTo>
                  <a:pt x="814260" y="192531"/>
                </a:lnTo>
                <a:close/>
              </a:path>
              <a:path w="890905" h="241935">
                <a:moveTo>
                  <a:pt x="32321" y="0"/>
                </a:moveTo>
                <a:lnTo>
                  <a:pt x="0" y="78866"/>
                </a:lnTo>
                <a:lnTo>
                  <a:pt x="26024" y="76909"/>
                </a:lnTo>
                <a:lnTo>
                  <a:pt x="25933" y="63372"/>
                </a:lnTo>
                <a:lnTo>
                  <a:pt x="70071" y="63245"/>
                </a:lnTo>
                <a:lnTo>
                  <a:pt x="32321" y="0"/>
                </a:lnTo>
                <a:close/>
              </a:path>
              <a:path w="890905" h="241935">
                <a:moveTo>
                  <a:pt x="48158" y="63245"/>
                </a:moveTo>
                <a:lnTo>
                  <a:pt x="25933" y="63372"/>
                </a:lnTo>
                <a:lnTo>
                  <a:pt x="26024" y="76909"/>
                </a:lnTo>
                <a:lnTo>
                  <a:pt x="48239" y="75238"/>
                </a:lnTo>
                <a:lnTo>
                  <a:pt x="48158" y="63245"/>
                </a:lnTo>
                <a:close/>
              </a:path>
              <a:path w="890905" h="241935">
                <a:moveTo>
                  <a:pt x="70071" y="63245"/>
                </a:moveTo>
                <a:lnTo>
                  <a:pt x="48158" y="63245"/>
                </a:lnTo>
                <a:lnTo>
                  <a:pt x="48239" y="75238"/>
                </a:lnTo>
                <a:lnTo>
                  <a:pt x="75984" y="73151"/>
                </a:lnTo>
                <a:lnTo>
                  <a:pt x="70071" y="63245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280" y="3573017"/>
            <a:ext cx="525145" cy="478155"/>
          </a:xfrm>
          <a:custGeom>
            <a:avLst/>
            <a:gdLst/>
            <a:ahLst/>
            <a:cxnLst/>
            <a:rect l="l" t="t" r="r" b="b"/>
            <a:pathLst>
              <a:path w="525144" h="478154">
                <a:moveTo>
                  <a:pt x="448437" y="401955"/>
                </a:moveTo>
                <a:lnTo>
                  <a:pt x="448437" y="478155"/>
                </a:lnTo>
                <a:lnTo>
                  <a:pt x="502538" y="451104"/>
                </a:lnTo>
                <a:lnTo>
                  <a:pt x="461137" y="451104"/>
                </a:lnTo>
                <a:lnTo>
                  <a:pt x="461137" y="428879"/>
                </a:lnTo>
                <a:lnTo>
                  <a:pt x="502285" y="428879"/>
                </a:lnTo>
                <a:lnTo>
                  <a:pt x="448437" y="401955"/>
                </a:lnTo>
                <a:close/>
              </a:path>
              <a:path w="525144" h="478154">
                <a:moveTo>
                  <a:pt x="49153" y="76089"/>
                </a:moveTo>
                <a:lnTo>
                  <a:pt x="26928" y="76311"/>
                </a:lnTo>
                <a:lnTo>
                  <a:pt x="27050" y="446151"/>
                </a:lnTo>
                <a:lnTo>
                  <a:pt x="32003" y="451104"/>
                </a:lnTo>
                <a:lnTo>
                  <a:pt x="448437" y="451104"/>
                </a:lnTo>
                <a:lnTo>
                  <a:pt x="448437" y="440055"/>
                </a:lnTo>
                <a:lnTo>
                  <a:pt x="49275" y="440055"/>
                </a:lnTo>
                <a:lnTo>
                  <a:pt x="38100" y="428879"/>
                </a:lnTo>
                <a:lnTo>
                  <a:pt x="49272" y="428879"/>
                </a:lnTo>
                <a:lnTo>
                  <a:pt x="49153" y="76089"/>
                </a:lnTo>
                <a:close/>
              </a:path>
              <a:path w="525144" h="478154">
                <a:moveTo>
                  <a:pt x="502285" y="428879"/>
                </a:moveTo>
                <a:lnTo>
                  <a:pt x="461137" y="428879"/>
                </a:lnTo>
                <a:lnTo>
                  <a:pt x="461137" y="451104"/>
                </a:lnTo>
                <a:lnTo>
                  <a:pt x="502538" y="451104"/>
                </a:lnTo>
                <a:lnTo>
                  <a:pt x="524637" y="440055"/>
                </a:lnTo>
                <a:lnTo>
                  <a:pt x="502285" y="428879"/>
                </a:lnTo>
                <a:close/>
              </a:path>
              <a:path w="525144" h="478154">
                <a:moveTo>
                  <a:pt x="49272" y="428879"/>
                </a:moveTo>
                <a:lnTo>
                  <a:pt x="38100" y="428879"/>
                </a:lnTo>
                <a:lnTo>
                  <a:pt x="49275" y="440055"/>
                </a:lnTo>
                <a:lnTo>
                  <a:pt x="49272" y="428879"/>
                </a:lnTo>
                <a:close/>
              </a:path>
              <a:path w="525144" h="478154">
                <a:moveTo>
                  <a:pt x="448437" y="428879"/>
                </a:moveTo>
                <a:lnTo>
                  <a:pt x="49272" y="428879"/>
                </a:lnTo>
                <a:lnTo>
                  <a:pt x="49275" y="440055"/>
                </a:lnTo>
                <a:lnTo>
                  <a:pt x="448437" y="440055"/>
                </a:lnTo>
                <a:lnTo>
                  <a:pt x="448437" y="428879"/>
                </a:lnTo>
                <a:close/>
              </a:path>
              <a:path w="525144" h="478154">
                <a:moveTo>
                  <a:pt x="37337" y="0"/>
                </a:moveTo>
                <a:lnTo>
                  <a:pt x="0" y="76581"/>
                </a:lnTo>
                <a:lnTo>
                  <a:pt x="26928" y="76311"/>
                </a:lnTo>
                <a:lnTo>
                  <a:pt x="26923" y="63500"/>
                </a:lnTo>
                <a:lnTo>
                  <a:pt x="69885" y="63500"/>
                </a:lnTo>
                <a:lnTo>
                  <a:pt x="37337" y="0"/>
                </a:lnTo>
                <a:close/>
              </a:path>
              <a:path w="525144" h="478154">
                <a:moveTo>
                  <a:pt x="49148" y="63500"/>
                </a:moveTo>
                <a:lnTo>
                  <a:pt x="26923" y="63500"/>
                </a:lnTo>
                <a:lnTo>
                  <a:pt x="26928" y="76311"/>
                </a:lnTo>
                <a:lnTo>
                  <a:pt x="49153" y="76089"/>
                </a:lnTo>
                <a:lnTo>
                  <a:pt x="49148" y="63500"/>
                </a:lnTo>
                <a:close/>
              </a:path>
              <a:path w="525144" h="478154">
                <a:moveTo>
                  <a:pt x="69885" y="63500"/>
                </a:moveTo>
                <a:lnTo>
                  <a:pt x="49148" y="63500"/>
                </a:lnTo>
                <a:lnTo>
                  <a:pt x="49153" y="76089"/>
                </a:lnTo>
                <a:lnTo>
                  <a:pt x="76200" y="75819"/>
                </a:lnTo>
                <a:lnTo>
                  <a:pt x="6988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28622" y="3393185"/>
            <a:ext cx="288290" cy="250190"/>
          </a:xfrm>
          <a:prstGeom prst="rect">
            <a:avLst/>
          </a:prstGeom>
          <a:ln w="25400">
            <a:solidFill>
              <a:srgbClr val="008BC2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240"/>
              </a:spcBef>
            </a:pPr>
            <a:r>
              <a:rPr sz="1400" b="1" dirty="0">
                <a:latin typeface="Arial"/>
                <a:cs typeface="Arial"/>
              </a:rPr>
              <a:t>0.4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23559" y="3409188"/>
            <a:ext cx="288290" cy="251460"/>
          </a:xfrm>
          <a:prstGeom prst="rect">
            <a:avLst/>
          </a:prstGeom>
          <a:ln w="15875">
            <a:solidFill>
              <a:srgbClr val="008BC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50"/>
              </a:spcBef>
            </a:pPr>
            <a:r>
              <a:rPr sz="1400" b="1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65" y="1207769"/>
            <a:ext cx="22504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3181"/>
              <a:buFont typeface="Wingdings 2"/>
              <a:buChar char=""/>
              <a:tabLst>
                <a:tab pos="285750" algn="l"/>
              </a:tabLst>
            </a:pPr>
            <a:r>
              <a:rPr sz="2200" spc="-5" dirty="0">
                <a:latin typeface="微软雅黑"/>
                <a:cs typeface="微软雅黑"/>
              </a:rPr>
              <a:t>最优二叉树举例</a:t>
            </a:r>
            <a:endParaRPr sz="2200">
              <a:latin typeface="微软雅黑"/>
              <a:cs typeface="微软雅黑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9112" y="1749488"/>
          <a:ext cx="4070349" cy="86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键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114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概率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939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0.3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67868" y="309372"/>
            <a:ext cx="8209788" cy="960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640" y="2820923"/>
            <a:ext cx="6251448" cy="2049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33957" y="3861053"/>
            <a:ext cx="974725" cy="254635"/>
          </a:xfrm>
          <a:custGeom>
            <a:avLst/>
            <a:gdLst/>
            <a:ahLst/>
            <a:cxnLst/>
            <a:rect l="l" t="t" r="r" b="b"/>
            <a:pathLst>
              <a:path w="974725" h="254635">
                <a:moveTo>
                  <a:pt x="898017" y="177927"/>
                </a:moveTo>
                <a:lnTo>
                  <a:pt x="898017" y="254127"/>
                </a:lnTo>
                <a:lnTo>
                  <a:pt x="952119" y="227076"/>
                </a:lnTo>
                <a:lnTo>
                  <a:pt x="910717" y="227076"/>
                </a:lnTo>
                <a:lnTo>
                  <a:pt x="910717" y="204851"/>
                </a:lnTo>
                <a:lnTo>
                  <a:pt x="951865" y="204851"/>
                </a:lnTo>
                <a:lnTo>
                  <a:pt x="898017" y="177927"/>
                </a:lnTo>
                <a:close/>
              </a:path>
              <a:path w="974725" h="254635">
                <a:moveTo>
                  <a:pt x="27635" y="75595"/>
                </a:moveTo>
                <a:lnTo>
                  <a:pt x="27051" y="216027"/>
                </a:lnTo>
                <a:lnTo>
                  <a:pt x="26924" y="218948"/>
                </a:lnTo>
                <a:lnTo>
                  <a:pt x="28193" y="221742"/>
                </a:lnTo>
                <a:lnTo>
                  <a:pt x="30226" y="223901"/>
                </a:lnTo>
                <a:lnTo>
                  <a:pt x="32384" y="225933"/>
                </a:lnTo>
                <a:lnTo>
                  <a:pt x="35179" y="227076"/>
                </a:lnTo>
                <a:lnTo>
                  <a:pt x="898017" y="227076"/>
                </a:lnTo>
                <a:lnTo>
                  <a:pt x="898017" y="216027"/>
                </a:lnTo>
                <a:lnTo>
                  <a:pt x="49276" y="216027"/>
                </a:lnTo>
                <a:lnTo>
                  <a:pt x="38100" y="204851"/>
                </a:lnTo>
                <a:lnTo>
                  <a:pt x="49322" y="204851"/>
                </a:lnTo>
                <a:lnTo>
                  <a:pt x="49855" y="76743"/>
                </a:lnTo>
                <a:lnTo>
                  <a:pt x="27635" y="75595"/>
                </a:lnTo>
                <a:close/>
              </a:path>
              <a:path w="974725" h="254635">
                <a:moveTo>
                  <a:pt x="951865" y="204851"/>
                </a:moveTo>
                <a:lnTo>
                  <a:pt x="910717" y="204851"/>
                </a:lnTo>
                <a:lnTo>
                  <a:pt x="910717" y="227076"/>
                </a:lnTo>
                <a:lnTo>
                  <a:pt x="952119" y="227076"/>
                </a:lnTo>
                <a:lnTo>
                  <a:pt x="974217" y="216027"/>
                </a:lnTo>
                <a:lnTo>
                  <a:pt x="951865" y="204851"/>
                </a:lnTo>
                <a:close/>
              </a:path>
              <a:path w="974725" h="254635">
                <a:moveTo>
                  <a:pt x="49322" y="204851"/>
                </a:moveTo>
                <a:lnTo>
                  <a:pt x="38100" y="204851"/>
                </a:lnTo>
                <a:lnTo>
                  <a:pt x="49276" y="216027"/>
                </a:lnTo>
                <a:lnTo>
                  <a:pt x="49322" y="204851"/>
                </a:lnTo>
                <a:close/>
              </a:path>
              <a:path w="974725" h="254635">
                <a:moveTo>
                  <a:pt x="898017" y="204851"/>
                </a:moveTo>
                <a:lnTo>
                  <a:pt x="49322" y="204851"/>
                </a:lnTo>
                <a:lnTo>
                  <a:pt x="49276" y="216027"/>
                </a:lnTo>
                <a:lnTo>
                  <a:pt x="898017" y="216027"/>
                </a:lnTo>
                <a:lnTo>
                  <a:pt x="898017" y="204851"/>
                </a:lnTo>
                <a:close/>
              </a:path>
              <a:path w="974725" h="254635">
                <a:moveTo>
                  <a:pt x="69756" y="63373"/>
                </a:moveTo>
                <a:lnTo>
                  <a:pt x="27686" y="63373"/>
                </a:lnTo>
                <a:lnTo>
                  <a:pt x="49911" y="63500"/>
                </a:lnTo>
                <a:lnTo>
                  <a:pt x="49855" y="76743"/>
                </a:lnTo>
                <a:lnTo>
                  <a:pt x="76200" y="78105"/>
                </a:lnTo>
                <a:lnTo>
                  <a:pt x="69756" y="63373"/>
                </a:lnTo>
                <a:close/>
              </a:path>
              <a:path w="974725" h="254635">
                <a:moveTo>
                  <a:pt x="27686" y="63373"/>
                </a:moveTo>
                <a:lnTo>
                  <a:pt x="27635" y="75595"/>
                </a:lnTo>
                <a:lnTo>
                  <a:pt x="49855" y="76743"/>
                </a:lnTo>
                <a:lnTo>
                  <a:pt x="49911" y="63500"/>
                </a:lnTo>
                <a:lnTo>
                  <a:pt x="27686" y="63373"/>
                </a:lnTo>
                <a:close/>
              </a:path>
              <a:path w="974725" h="254635">
                <a:moveTo>
                  <a:pt x="42037" y="0"/>
                </a:moveTo>
                <a:lnTo>
                  <a:pt x="0" y="74168"/>
                </a:lnTo>
                <a:lnTo>
                  <a:pt x="27635" y="75595"/>
                </a:lnTo>
                <a:lnTo>
                  <a:pt x="27686" y="63373"/>
                </a:lnTo>
                <a:lnTo>
                  <a:pt x="69756" y="63373"/>
                </a:lnTo>
                <a:lnTo>
                  <a:pt x="42037" y="0"/>
                </a:lnTo>
                <a:close/>
              </a:path>
            </a:pathLst>
          </a:custGeom>
          <a:solidFill>
            <a:srgbClr val="096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14727" y="3861053"/>
            <a:ext cx="525145" cy="478155"/>
          </a:xfrm>
          <a:custGeom>
            <a:avLst/>
            <a:gdLst/>
            <a:ahLst/>
            <a:cxnLst/>
            <a:rect l="l" t="t" r="r" b="b"/>
            <a:pathLst>
              <a:path w="525144" h="478154">
                <a:moveTo>
                  <a:pt x="448437" y="401955"/>
                </a:moveTo>
                <a:lnTo>
                  <a:pt x="448437" y="478155"/>
                </a:lnTo>
                <a:lnTo>
                  <a:pt x="502538" y="451104"/>
                </a:lnTo>
                <a:lnTo>
                  <a:pt x="461137" y="451104"/>
                </a:lnTo>
                <a:lnTo>
                  <a:pt x="461137" y="428879"/>
                </a:lnTo>
                <a:lnTo>
                  <a:pt x="502285" y="428879"/>
                </a:lnTo>
                <a:lnTo>
                  <a:pt x="448437" y="401955"/>
                </a:lnTo>
                <a:close/>
              </a:path>
              <a:path w="525144" h="478154">
                <a:moveTo>
                  <a:pt x="49153" y="76089"/>
                </a:moveTo>
                <a:lnTo>
                  <a:pt x="26928" y="76311"/>
                </a:lnTo>
                <a:lnTo>
                  <a:pt x="27051" y="446151"/>
                </a:lnTo>
                <a:lnTo>
                  <a:pt x="32004" y="451104"/>
                </a:lnTo>
                <a:lnTo>
                  <a:pt x="448437" y="451104"/>
                </a:lnTo>
                <a:lnTo>
                  <a:pt x="448437" y="440055"/>
                </a:lnTo>
                <a:lnTo>
                  <a:pt x="49276" y="440055"/>
                </a:lnTo>
                <a:lnTo>
                  <a:pt x="38100" y="428879"/>
                </a:lnTo>
                <a:lnTo>
                  <a:pt x="49272" y="428879"/>
                </a:lnTo>
                <a:lnTo>
                  <a:pt x="49153" y="76089"/>
                </a:lnTo>
                <a:close/>
              </a:path>
              <a:path w="525144" h="478154">
                <a:moveTo>
                  <a:pt x="502285" y="428879"/>
                </a:moveTo>
                <a:lnTo>
                  <a:pt x="461137" y="428879"/>
                </a:lnTo>
                <a:lnTo>
                  <a:pt x="461137" y="451104"/>
                </a:lnTo>
                <a:lnTo>
                  <a:pt x="502538" y="451104"/>
                </a:lnTo>
                <a:lnTo>
                  <a:pt x="524637" y="440055"/>
                </a:lnTo>
                <a:lnTo>
                  <a:pt x="502285" y="428879"/>
                </a:lnTo>
                <a:close/>
              </a:path>
              <a:path w="525144" h="478154">
                <a:moveTo>
                  <a:pt x="49272" y="428879"/>
                </a:moveTo>
                <a:lnTo>
                  <a:pt x="38100" y="428879"/>
                </a:lnTo>
                <a:lnTo>
                  <a:pt x="49276" y="440055"/>
                </a:lnTo>
                <a:lnTo>
                  <a:pt x="49272" y="428879"/>
                </a:lnTo>
                <a:close/>
              </a:path>
              <a:path w="525144" h="478154">
                <a:moveTo>
                  <a:pt x="448437" y="428879"/>
                </a:moveTo>
                <a:lnTo>
                  <a:pt x="49272" y="428879"/>
                </a:lnTo>
                <a:lnTo>
                  <a:pt x="49276" y="440055"/>
                </a:lnTo>
                <a:lnTo>
                  <a:pt x="448437" y="440055"/>
                </a:lnTo>
                <a:lnTo>
                  <a:pt x="448437" y="428879"/>
                </a:lnTo>
                <a:close/>
              </a:path>
              <a:path w="525144" h="478154">
                <a:moveTo>
                  <a:pt x="37338" y="0"/>
                </a:moveTo>
                <a:lnTo>
                  <a:pt x="0" y="76581"/>
                </a:lnTo>
                <a:lnTo>
                  <a:pt x="26928" y="76311"/>
                </a:lnTo>
                <a:lnTo>
                  <a:pt x="26924" y="63500"/>
                </a:lnTo>
                <a:lnTo>
                  <a:pt x="69885" y="63500"/>
                </a:lnTo>
                <a:lnTo>
                  <a:pt x="37338" y="0"/>
                </a:lnTo>
                <a:close/>
              </a:path>
              <a:path w="525144" h="478154">
                <a:moveTo>
                  <a:pt x="49149" y="63500"/>
                </a:moveTo>
                <a:lnTo>
                  <a:pt x="26924" y="63500"/>
                </a:lnTo>
                <a:lnTo>
                  <a:pt x="26928" y="76311"/>
                </a:lnTo>
                <a:lnTo>
                  <a:pt x="49153" y="76089"/>
                </a:lnTo>
                <a:lnTo>
                  <a:pt x="49149" y="63500"/>
                </a:lnTo>
                <a:close/>
              </a:path>
              <a:path w="525144" h="478154">
                <a:moveTo>
                  <a:pt x="69885" y="63500"/>
                </a:moveTo>
                <a:lnTo>
                  <a:pt x="49149" y="63500"/>
                </a:lnTo>
                <a:lnTo>
                  <a:pt x="49153" y="76089"/>
                </a:lnTo>
                <a:lnTo>
                  <a:pt x="76200" y="75819"/>
                </a:lnTo>
                <a:lnTo>
                  <a:pt x="69885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95348" y="3367786"/>
            <a:ext cx="307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0.4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92902" y="3385566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39" y="5068823"/>
            <a:ext cx="8962644" cy="952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84120" y="3619500"/>
            <a:ext cx="288290" cy="287020"/>
          </a:xfrm>
          <a:prstGeom prst="rect">
            <a:avLst/>
          </a:prstGeom>
          <a:ln w="15875">
            <a:solidFill>
              <a:srgbClr val="008BC2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1600" b="1" spc="-5" dirty="0">
                <a:latin typeface="Arial"/>
                <a:cs typeface="Arial"/>
              </a:rPr>
              <a:t>0.8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04559" y="3639311"/>
            <a:ext cx="288290" cy="288290"/>
          </a:xfrm>
          <a:prstGeom prst="rect">
            <a:avLst/>
          </a:prstGeom>
          <a:ln w="15875">
            <a:solidFill>
              <a:srgbClr val="008BC2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280"/>
              </a:spcBef>
            </a:pP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65" y="1207769"/>
            <a:ext cx="22504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3181"/>
              <a:buFont typeface="Wingdings 2"/>
              <a:buChar char=""/>
              <a:tabLst>
                <a:tab pos="285750" algn="l"/>
              </a:tabLst>
            </a:pPr>
            <a:r>
              <a:rPr sz="2200" spc="-5" dirty="0">
                <a:latin typeface="微软雅黑"/>
                <a:cs typeface="微软雅黑"/>
              </a:rPr>
              <a:t>最优二叉树举例</a:t>
            </a:r>
            <a:endParaRPr sz="2200">
              <a:latin typeface="微软雅黑"/>
              <a:cs typeface="微软雅黑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9112" y="1749488"/>
          <a:ext cx="4070349" cy="86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键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114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概率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939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0.3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67868" y="309372"/>
            <a:ext cx="8209788" cy="960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640" y="2820923"/>
            <a:ext cx="6251448" cy="2049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8039" y="4149090"/>
            <a:ext cx="571500" cy="445770"/>
          </a:xfrm>
          <a:custGeom>
            <a:avLst/>
            <a:gdLst/>
            <a:ahLst/>
            <a:cxnLst/>
            <a:rect l="l" t="t" r="r" b="b"/>
            <a:pathLst>
              <a:path w="571500" h="445770">
                <a:moveTo>
                  <a:pt x="494919" y="369443"/>
                </a:moveTo>
                <a:lnTo>
                  <a:pt x="494919" y="445643"/>
                </a:lnTo>
                <a:lnTo>
                  <a:pt x="549020" y="418592"/>
                </a:lnTo>
                <a:lnTo>
                  <a:pt x="507619" y="418592"/>
                </a:lnTo>
                <a:lnTo>
                  <a:pt x="507619" y="396367"/>
                </a:lnTo>
                <a:lnTo>
                  <a:pt x="548767" y="396367"/>
                </a:lnTo>
                <a:lnTo>
                  <a:pt x="494919" y="369443"/>
                </a:lnTo>
                <a:close/>
              </a:path>
              <a:path w="571500" h="445770">
                <a:moveTo>
                  <a:pt x="48536" y="75663"/>
                </a:moveTo>
                <a:lnTo>
                  <a:pt x="26312" y="76664"/>
                </a:lnTo>
                <a:lnTo>
                  <a:pt x="26924" y="413639"/>
                </a:lnTo>
                <a:lnTo>
                  <a:pt x="31877" y="418592"/>
                </a:lnTo>
                <a:lnTo>
                  <a:pt x="494919" y="418592"/>
                </a:lnTo>
                <a:lnTo>
                  <a:pt x="494919" y="407543"/>
                </a:lnTo>
                <a:lnTo>
                  <a:pt x="49149" y="407543"/>
                </a:lnTo>
                <a:lnTo>
                  <a:pt x="37973" y="396367"/>
                </a:lnTo>
                <a:lnTo>
                  <a:pt x="49128" y="396367"/>
                </a:lnTo>
                <a:lnTo>
                  <a:pt x="48536" y="75663"/>
                </a:lnTo>
                <a:close/>
              </a:path>
              <a:path w="571500" h="445770">
                <a:moveTo>
                  <a:pt x="548767" y="396367"/>
                </a:moveTo>
                <a:lnTo>
                  <a:pt x="507619" y="396367"/>
                </a:lnTo>
                <a:lnTo>
                  <a:pt x="507619" y="418592"/>
                </a:lnTo>
                <a:lnTo>
                  <a:pt x="549020" y="418592"/>
                </a:lnTo>
                <a:lnTo>
                  <a:pt x="571119" y="407543"/>
                </a:lnTo>
                <a:lnTo>
                  <a:pt x="548767" y="396367"/>
                </a:lnTo>
                <a:close/>
              </a:path>
              <a:path w="571500" h="445770">
                <a:moveTo>
                  <a:pt x="49128" y="396367"/>
                </a:moveTo>
                <a:lnTo>
                  <a:pt x="37973" y="396367"/>
                </a:lnTo>
                <a:lnTo>
                  <a:pt x="49149" y="407543"/>
                </a:lnTo>
                <a:lnTo>
                  <a:pt x="49128" y="396367"/>
                </a:lnTo>
                <a:close/>
              </a:path>
              <a:path w="571500" h="445770">
                <a:moveTo>
                  <a:pt x="494919" y="396367"/>
                </a:moveTo>
                <a:lnTo>
                  <a:pt x="49128" y="396367"/>
                </a:lnTo>
                <a:lnTo>
                  <a:pt x="49149" y="407543"/>
                </a:lnTo>
                <a:lnTo>
                  <a:pt x="494919" y="407543"/>
                </a:lnTo>
                <a:lnTo>
                  <a:pt x="494919" y="396367"/>
                </a:lnTo>
                <a:close/>
              </a:path>
              <a:path w="571500" h="445770">
                <a:moveTo>
                  <a:pt x="34671" y="0"/>
                </a:moveTo>
                <a:lnTo>
                  <a:pt x="0" y="77851"/>
                </a:lnTo>
                <a:lnTo>
                  <a:pt x="26312" y="76664"/>
                </a:lnTo>
                <a:lnTo>
                  <a:pt x="26288" y="63500"/>
                </a:lnTo>
                <a:lnTo>
                  <a:pt x="69926" y="63373"/>
                </a:lnTo>
                <a:lnTo>
                  <a:pt x="34671" y="0"/>
                </a:lnTo>
                <a:close/>
              </a:path>
              <a:path w="571500" h="445770">
                <a:moveTo>
                  <a:pt x="48513" y="63373"/>
                </a:moveTo>
                <a:lnTo>
                  <a:pt x="26288" y="63500"/>
                </a:lnTo>
                <a:lnTo>
                  <a:pt x="26312" y="76664"/>
                </a:lnTo>
                <a:lnTo>
                  <a:pt x="48536" y="75663"/>
                </a:lnTo>
                <a:lnTo>
                  <a:pt x="48513" y="63373"/>
                </a:lnTo>
                <a:close/>
              </a:path>
              <a:path w="571500" h="445770">
                <a:moveTo>
                  <a:pt x="69926" y="63373"/>
                </a:moveTo>
                <a:lnTo>
                  <a:pt x="48513" y="63373"/>
                </a:lnTo>
                <a:lnTo>
                  <a:pt x="48536" y="75663"/>
                </a:lnTo>
                <a:lnTo>
                  <a:pt x="76073" y="74422"/>
                </a:lnTo>
                <a:lnTo>
                  <a:pt x="69926" y="63373"/>
                </a:lnTo>
                <a:close/>
              </a:path>
            </a:pathLst>
          </a:custGeom>
          <a:solidFill>
            <a:srgbClr val="096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11426" y="4132326"/>
            <a:ext cx="1043940" cy="246379"/>
          </a:xfrm>
          <a:custGeom>
            <a:avLst/>
            <a:gdLst/>
            <a:ahLst/>
            <a:cxnLst/>
            <a:rect l="l" t="t" r="r" b="b"/>
            <a:pathLst>
              <a:path w="1043939" h="246379">
                <a:moveTo>
                  <a:pt x="967740" y="169672"/>
                </a:moveTo>
                <a:lnTo>
                  <a:pt x="967740" y="245872"/>
                </a:lnTo>
                <a:lnTo>
                  <a:pt x="1021842" y="218821"/>
                </a:lnTo>
                <a:lnTo>
                  <a:pt x="980440" y="218821"/>
                </a:lnTo>
                <a:lnTo>
                  <a:pt x="980440" y="196596"/>
                </a:lnTo>
                <a:lnTo>
                  <a:pt x="1021588" y="196596"/>
                </a:lnTo>
                <a:lnTo>
                  <a:pt x="967740" y="169672"/>
                </a:lnTo>
                <a:close/>
              </a:path>
              <a:path w="1043939" h="246379">
                <a:moveTo>
                  <a:pt x="27399" y="75843"/>
                </a:moveTo>
                <a:lnTo>
                  <a:pt x="27050" y="210693"/>
                </a:lnTo>
                <a:lnTo>
                  <a:pt x="35179" y="218821"/>
                </a:lnTo>
                <a:lnTo>
                  <a:pt x="967740" y="218821"/>
                </a:lnTo>
                <a:lnTo>
                  <a:pt x="967740" y="207772"/>
                </a:lnTo>
                <a:lnTo>
                  <a:pt x="49275" y="207772"/>
                </a:lnTo>
                <a:lnTo>
                  <a:pt x="38100" y="196596"/>
                </a:lnTo>
                <a:lnTo>
                  <a:pt x="49305" y="196596"/>
                </a:lnTo>
                <a:lnTo>
                  <a:pt x="49622" y="76584"/>
                </a:lnTo>
                <a:lnTo>
                  <a:pt x="27399" y="75843"/>
                </a:lnTo>
                <a:close/>
              </a:path>
              <a:path w="1043939" h="246379">
                <a:moveTo>
                  <a:pt x="1021588" y="196596"/>
                </a:moveTo>
                <a:lnTo>
                  <a:pt x="980440" y="196596"/>
                </a:lnTo>
                <a:lnTo>
                  <a:pt x="980440" y="218821"/>
                </a:lnTo>
                <a:lnTo>
                  <a:pt x="1021842" y="218821"/>
                </a:lnTo>
                <a:lnTo>
                  <a:pt x="1043940" y="207772"/>
                </a:lnTo>
                <a:lnTo>
                  <a:pt x="1021588" y="196596"/>
                </a:lnTo>
                <a:close/>
              </a:path>
              <a:path w="1043939" h="246379">
                <a:moveTo>
                  <a:pt x="49305" y="196596"/>
                </a:moveTo>
                <a:lnTo>
                  <a:pt x="38100" y="196596"/>
                </a:lnTo>
                <a:lnTo>
                  <a:pt x="49275" y="207772"/>
                </a:lnTo>
                <a:lnTo>
                  <a:pt x="49305" y="196596"/>
                </a:lnTo>
                <a:close/>
              </a:path>
              <a:path w="1043939" h="246379">
                <a:moveTo>
                  <a:pt x="967740" y="196596"/>
                </a:moveTo>
                <a:lnTo>
                  <a:pt x="49305" y="196596"/>
                </a:lnTo>
                <a:lnTo>
                  <a:pt x="49275" y="207772"/>
                </a:lnTo>
                <a:lnTo>
                  <a:pt x="967740" y="207772"/>
                </a:lnTo>
                <a:lnTo>
                  <a:pt x="967740" y="196596"/>
                </a:lnTo>
                <a:close/>
              </a:path>
              <a:path w="1043939" h="246379">
                <a:moveTo>
                  <a:pt x="69729" y="63373"/>
                </a:moveTo>
                <a:lnTo>
                  <a:pt x="27431" y="63373"/>
                </a:lnTo>
                <a:lnTo>
                  <a:pt x="49656" y="63500"/>
                </a:lnTo>
                <a:lnTo>
                  <a:pt x="49622" y="76584"/>
                </a:lnTo>
                <a:lnTo>
                  <a:pt x="76200" y="77469"/>
                </a:lnTo>
                <a:lnTo>
                  <a:pt x="69729" y="63373"/>
                </a:lnTo>
                <a:close/>
              </a:path>
              <a:path w="1043939" h="246379">
                <a:moveTo>
                  <a:pt x="27431" y="63373"/>
                </a:moveTo>
                <a:lnTo>
                  <a:pt x="27399" y="75843"/>
                </a:lnTo>
                <a:lnTo>
                  <a:pt x="49622" y="76584"/>
                </a:lnTo>
                <a:lnTo>
                  <a:pt x="49656" y="63500"/>
                </a:lnTo>
                <a:lnTo>
                  <a:pt x="27431" y="63373"/>
                </a:lnTo>
                <a:close/>
              </a:path>
              <a:path w="1043939" h="246379">
                <a:moveTo>
                  <a:pt x="40640" y="0"/>
                </a:moveTo>
                <a:lnTo>
                  <a:pt x="0" y="74930"/>
                </a:lnTo>
                <a:lnTo>
                  <a:pt x="27399" y="75843"/>
                </a:lnTo>
                <a:lnTo>
                  <a:pt x="27431" y="63373"/>
                </a:lnTo>
                <a:lnTo>
                  <a:pt x="69729" y="63373"/>
                </a:lnTo>
                <a:lnTo>
                  <a:pt x="4064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95348" y="3367786"/>
            <a:ext cx="307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0.4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92902" y="3385566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71420" y="3643122"/>
            <a:ext cx="307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0.8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69838" y="3663188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439" y="5250179"/>
            <a:ext cx="8962644" cy="1002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43427" y="3892296"/>
            <a:ext cx="288290" cy="287020"/>
          </a:xfrm>
          <a:prstGeom prst="rect">
            <a:avLst/>
          </a:prstGeom>
          <a:ln w="15875">
            <a:solidFill>
              <a:srgbClr val="008BC2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5"/>
              </a:spcBef>
            </a:pPr>
            <a:r>
              <a:rPr sz="1600" b="1" spc="-5" dirty="0">
                <a:latin typeface="Arial"/>
                <a:cs typeface="Arial"/>
              </a:rPr>
              <a:t>1.0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02323" y="3883152"/>
            <a:ext cx="288290" cy="287020"/>
          </a:xfrm>
          <a:prstGeom prst="rect">
            <a:avLst/>
          </a:prstGeom>
          <a:ln w="15875">
            <a:solidFill>
              <a:srgbClr val="008BC2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280"/>
              </a:spcBef>
            </a:pP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65" y="1207769"/>
            <a:ext cx="22504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3181"/>
              <a:buFont typeface="Wingdings 2"/>
              <a:buChar char=""/>
              <a:tabLst>
                <a:tab pos="285750" algn="l"/>
              </a:tabLst>
            </a:pPr>
            <a:r>
              <a:rPr sz="2200" spc="-5" dirty="0">
                <a:latin typeface="微软雅黑"/>
                <a:cs typeface="微软雅黑"/>
              </a:rPr>
              <a:t>最优二叉树举例</a:t>
            </a:r>
            <a:endParaRPr sz="2200">
              <a:latin typeface="微软雅黑"/>
              <a:cs typeface="微软雅黑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9112" y="1749488"/>
          <a:ext cx="4070349" cy="86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键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114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概率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939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0.3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67868" y="309372"/>
            <a:ext cx="8209788" cy="960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640" y="2820923"/>
            <a:ext cx="6251448" cy="2049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2708" y="3542538"/>
            <a:ext cx="1492885" cy="278765"/>
          </a:xfrm>
          <a:custGeom>
            <a:avLst/>
            <a:gdLst/>
            <a:ahLst/>
            <a:cxnLst/>
            <a:rect l="l" t="t" r="r" b="b"/>
            <a:pathLst>
              <a:path w="1492885" h="278764">
                <a:moveTo>
                  <a:pt x="1416100" y="202184"/>
                </a:moveTo>
                <a:lnTo>
                  <a:pt x="1416100" y="278384"/>
                </a:lnTo>
                <a:lnTo>
                  <a:pt x="1469948" y="251460"/>
                </a:lnTo>
                <a:lnTo>
                  <a:pt x="1428800" y="251460"/>
                </a:lnTo>
                <a:lnTo>
                  <a:pt x="1428800" y="229235"/>
                </a:lnTo>
                <a:lnTo>
                  <a:pt x="1470202" y="229235"/>
                </a:lnTo>
                <a:lnTo>
                  <a:pt x="1416100" y="202184"/>
                </a:lnTo>
                <a:close/>
              </a:path>
              <a:path w="1492885" h="278764">
                <a:moveTo>
                  <a:pt x="48474" y="75480"/>
                </a:moveTo>
                <a:lnTo>
                  <a:pt x="26254" y="76741"/>
                </a:lnTo>
                <a:lnTo>
                  <a:pt x="26949" y="246506"/>
                </a:lnTo>
                <a:lnTo>
                  <a:pt x="31915" y="251460"/>
                </a:lnTo>
                <a:lnTo>
                  <a:pt x="1416100" y="251460"/>
                </a:lnTo>
                <a:lnTo>
                  <a:pt x="1416100" y="240284"/>
                </a:lnTo>
                <a:lnTo>
                  <a:pt x="49149" y="240284"/>
                </a:lnTo>
                <a:lnTo>
                  <a:pt x="38036" y="229235"/>
                </a:lnTo>
                <a:lnTo>
                  <a:pt x="49103" y="229235"/>
                </a:lnTo>
                <a:lnTo>
                  <a:pt x="48474" y="75480"/>
                </a:lnTo>
                <a:close/>
              </a:path>
              <a:path w="1492885" h="278764">
                <a:moveTo>
                  <a:pt x="1470202" y="229235"/>
                </a:moveTo>
                <a:lnTo>
                  <a:pt x="1428800" y="229235"/>
                </a:lnTo>
                <a:lnTo>
                  <a:pt x="1428800" y="251460"/>
                </a:lnTo>
                <a:lnTo>
                  <a:pt x="1469948" y="251460"/>
                </a:lnTo>
                <a:lnTo>
                  <a:pt x="1492300" y="240284"/>
                </a:lnTo>
                <a:lnTo>
                  <a:pt x="1470202" y="229235"/>
                </a:lnTo>
                <a:close/>
              </a:path>
              <a:path w="1492885" h="278764">
                <a:moveTo>
                  <a:pt x="49103" y="229235"/>
                </a:moveTo>
                <a:lnTo>
                  <a:pt x="38036" y="229235"/>
                </a:lnTo>
                <a:lnTo>
                  <a:pt x="49149" y="240284"/>
                </a:lnTo>
                <a:lnTo>
                  <a:pt x="49103" y="229235"/>
                </a:lnTo>
                <a:close/>
              </a:path>
              <a:path w="1492885" h="278764">
                <a:moveTo>
                  <a:pt x="1416100" y="229235"/>
                </a:moveTo>
                <a:lnTo>
                  <a:pt x="49103" y="229235"/>
                </a:lnTo>
                <a:lnTo>
                  <a:pt x="49149" y="240284"/>
                </a:lnTo>
                <a:lnTo>
                  <a:pt x="1416100" y="240284"/>
                </a:lnTo>
                <a:lnTo>
                  <a:pt x="1416100" y="229235"/>
                </a:lnTo>
                <a:close/>
              </a:path>
              <a:path w="1492885" h="278764">
                <a:moveTo>
                  <a:pt x="33705" y="0"/>
                </a:moveTo>
                <a:lnTo>
                  <a:pt x="0" y="78231"/>
                </a:lnTo>
                <a:lnTo>
                  <a:pt x="26254" y="76741"/>
                </a:lnTo>
                <a:lnTo>
                  <a:pt x="26200" y="63500"/>
                </a:lnTo>
                <a:lnTo>
                  <a:pt x="70030" y="63373"/>
                </a:lnTo>
                <a:lnTo>
                  <a:pt x="33705" y="0"/>
                </a:lnTo>
                <a:close/>
              </a:path>
              <a:path w="1492885" h="278764">
                <a:moveTo>
                  <a:pt x="48425" y="63373"/>
                </a:moveTo>
                <a:lnTo>
                  <a:pt x="26200" y="63500"/>
                </a:lnTo>
                <a:lnTo>
                  <a:pt x="26254" y="76741"/>
                </a:lnTo>
                <a:lnTo>
                  <a:pt x="48474" y="75480"/>
                </a:lnTo>
                <a:lnTo>
                  <a:pt x="48425" y="63373"/>
                </a:lnTo>
                <a:close/>
              </a:path>
              <a:path w="1492885" h="278764">
                <a:moveTo>
                  <a:pt x="70030" y="63373"/>
                </a:moveTo>
                <a:lnTo>
                  <a:pt x="48425" y="63373"/>
                </a:lnTo>
                <a:lnTo>
                  <a:pt x="48474" y="75480"/>
                </a:lnTo>
                <a:lnTo>
                  <a:pt x="76073" y="73913"/>
                </a:lnTo>
                <a:lnTo>
                  <a:pt x="70030" y="63373"/>
                </a:lnTo>
                <a:close/>
              </a:path>
            </a:pathLst>
          </a:custGeom>
          <a:solidFill>
            <a:srgbClr val="096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13966" y="3670553"/>
            <a:ext cx="535305" cy="716915"/>
          </a:xfrm>
          <a:custGeom>
            <a:avLst/>
            <a:gdLst/>
            <a:ahLst/>
            <a:cxnLst/>
            <a:rect l="l" t="t" r="r" b="b"/>
            <a:pathLst>
              <a:path w="535305" h="716914">
                <a:moveTo>
                  <a:pt x="459994" y="640334"/>
                </a:moveTo>
                <a:lnTo>
                  <a:pt x="458987" y="667751"/>
                </a:lnTo>
                <a:lnTo>
                  <a:pt x="471296" y="667766"/>
                </a:lnTo>
                <a:lnTo>
                  <a:pt x="471296" y="689991"/>
                </a:lnTo>
                <a:lnTo>
                  <a:pt x="458170" y="689991"/>
                </a:lnTo>
                <a:lnTo>
                  <a:pt x="457200" y="716407"/>
                </a:lnTo>
                <a:lnTo>
                  <a:pt x="515467" y="689991"/>
                </a:lnTo>
                <a:lnTo>
                  <a:pt x="471296" y="689991"/>
                </a:lnTo>
                <a:lnTo>
                  <a:pt x="515501" y="689975"/>
                </a:lnTo>
                <a:lnTo>
                  <a:pt x="534796" y="681228"/>
                </a:lnTo>
                <a:lnTo>
                  <a:pt x="459994" y="640334"/>
                </a:lnTo>
                <a:close/>
              </a:path>
              <a:path w="535305" h="716914">
                <a:moveTo>
                  <a:pt x="458987" y="667751"/>
                </a:moveTo>
                <a:lnTo>
                  <a:pt x="458170" y="689975"/>
                </a:lnTo>
                <a:lnTo>
                  <a:pt x="471296" y="689991"/>
                </a:lnTo>
                <a:lnTo>
                  <a:pt x="471296" y="667766"/>
                </a:lnTo>
                <a:lnTo>
                  <a:pt x="458987" y="667751"/>
                </a:lnTo>
                <a:close/>
              </a:path>
              <a:path w="535305" h="716914">
                <a:moveTo>
                  <a:pt x="49148" y="63500"/>
                </a:moveTo>
                <a:lnTo>
                  <a:pt x="26923" y="63500"/>
                </a:lnTo>
                <a:lnTo>
                  <a:pt x="26923" y="684530"/>
                </a:lnTo>
                <a:lnTo>
                  <a:pt x="32003" y="689483"/>
                </a:lnTo>
                <a:lnTo>
                  <a:pt x="458170" y="689975"/>
                </a:lnTo>
                <a:lnTo>
                  <a:pt x="458599" y="678307"/>
                </a:lnTo>
                <a:lnTo>
                  <a:pt x="49148" y="678307"/>
                </a:lnTo>
                <a:lnTo>
                  <a:pt x="38100" y="667258"/>
                </a:lnTo>
                <a:lnTo>
                  <a:pt x="49148" y="667258"/>
                </a:lnTo>
                <a:lnTo>
                  <a:pt x="49148" y="63500"/>
                </a:lnTo>
                <a:close/>
              </a:path>
              <a:path w="535305" h="716914">
                <a:moveTo>
                  <a:pt x="38100" y="667258"/>
                </a:moveTo>
                <a:lnTo>
                  <a:pt x="49148" y="678307"/>
                </a:lnTo>
                <a:lnTo>
                  <a:pt x="49148" y="667270"/>
                </a:lnTo>
                <a:lnTo>
                  <a:pt x="38100" y="667258"/>
                </a:lnTo>
                <a:close/>
              </a:path>
              <a:path w="535305" h="716914">
                <a:moveTo>
                  <a:pt x="49148" y="667270"/>
                </a:moveTo>
                <a:lnTo>
                  <a:pt x="49148" y="678307"/>
                </a:lnTo>
                <a:lnTo>
                  <a:pt x="458599" y="678307"/>
                </a:lnTo>
                <a:lnTo>
                  <a:pt x="458987" y="667751"/>
                </a:lnTo>
                <a:lnTo>
                  <a:pt x="49148" y="667270"/>
                </a:lnTo>
                <a:close/>
              </a:path>
              <a:path w="535305" h="716914">
                <a:moveTo>
                  <a:pt x="49148" y="667258"/>
                </a:moveTo>
                <a:lnTo>
                  <a:pt x="38100" y="667258"/>
                </a:lnTo>
                <a:lnTo>
                  <a:pt x="49148" y="667270"/>
                </a:lnTo>
                <a:close/>
              </a:path>
              <a:path w="535305" h="716914">
                <a:moveTo>
                  <a:pt x="38100" y="0"/>
                </a:moveTo>
                <a:lnTo>
                  <a:pt x="0" y="76200"/>
                </a:lnTo>
                <a:lnTo>
                  <a:pt x="26923" y="76200"/>
                </a:lnTo>
                <a:lnTo>
                  <a:pt x="2692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535305" h="716914">
                <a:moveTo>
                  <a:pt x="69850" y="63500"/>
                </a:moveTo>
                <a:lnTo>
                  <a:pt x="49148" y="63500"/>
                </a:lnTo>
                <a:lnTo>
                  <a:pt x="49148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27352" y="3585209"/>
            <a:ext cx="1079500" cy="527685"/>
          </a:xfrm>
          <a:custGeom>
            <a:avLst/>
            <a:gdLst/>
            <a:ahLst/>
            <a:cxnLst/>
            <a:rect l="l" t="t" r="r" b="b"/>
            <a:pathLst>
              <a:path w="1079500" h="527685">
                <a:moveTo>
                  <a:pt x="1003046" y="451103"/>
                </a:moveTo>
                <a:lnTo>
                  <a:pt x="1003046" y="527303"/>
                </a:lnTo>
                <a:lnTo>
                  <a:pt x="1056894" y="500379"/>
                </a:lnTo>
                <a:lnTo>
                  <a:pt x="1015746" y="500379"/>
                </a:lnTo>
                <a:lnTo>
                  <a:pt x="1015746" y="478154"/>
                </a:lnTo>
                <a:lnTo>
                  <a:pt x="1057148" y="478154"/>
                </a:lnTo>
                <a:lnTo>
                  <a:pt x="1003046" y="451103"/>
                </a:lnTo>
                <a:close/>
              </a:path>
              <a:path w="1079500" h="527685">
                <a:moveTo>
                  <a:pt x="27170" y="75936"/>
                </a:moveTo>
                <a:lnTo>
                  <a:pt x="26924" y="495300"/>
                </a:lnTo>
                <a:lnTo>
                  <a:pt x="32003" y="500379"/>
                </a:lnTo>
                <a:lnTo>
                  <a:pt x="1003046" y="500379"/>
                </a:lnTo>
                <a:lnTo>
                  <a:pt x="1003046" y="489203"/>
                </a:lnTo>
                <a:lnTo>
                  <a:pt x="49149" y="489203"/>
                </a:lnTo>
                <a:lnTo>
                  <a:pt x="38100" y="478154"/>
                </a:lnTo>
                <a:lnTo>
                  <a:pt x="49155" y="478154"/>
                </a:lnTo>
                <a:lnTo>
                  <a:pt x="49395" y="76343"/>
                </a:lnTo>
                <a:lnTo>
                  <a:pt x="27170" y="75936"/>
                </a:lnTo>
                <a:close/>
              </a:path>
              <a:path w="1079500" h="527685">
                <a:moveTo>
                  <a:pt x="1057148" y="478154"/>
                </a:moveTo>
                <a:lnTo>
                  <a:pt x="1015746" y="478154"/>
                </a:lnTo>
                <a:lnTo>
                  <a:pt x="1015746" y="500379"/>
                </a:lnTo>
                <a:lnTo>
                  <a:pt x="1056894" y="500379"/>
                </a:lnTo>
                <a:lnTo>
                  <a:pt x="1079246" y="489203"/>
                </a:lnTo>
                <a:lnTo>
                  <a:pt x="1057148" y="478154"/>
                </a:lnTo>
                <a:close/>
              </a:path>
              <a:path w="1079500" h="527685">
                <a:moveTo>
                  <a:pt x="49155" y="478154"/>
                </a:moveTo>
                <a:lnTo>
                  <a:pt x="38100" y="478154"/>
                </a:lnTo>
                <a:lnTo>
                  <a:pt x="49149" y="489203"/>
                </a:lnTo>
                <a:lnTo>
                  <a:pt x="49155" y="478154"/>
                </a:lnTo>
                <a:close/>
              </a:path>
              <a:path w="1079500" h="527685">
                <a:moveTo>
                  <a:pt x="1003046" y="478154"/>
                </a:moveTo>
                <a:lnTo>
                  <a:pt x="49155" y="478154"/>
                </a:lnTo>
                <a:lnTo>
                  <a:pt x="49149" y="489203"/>
                </a:lnTo>
                <a:lnTo>
                  <a:pt x="1003046" y="489203"/>
                </a:lnTo>
                <a:lnTo>
                  <a:pt x="1003046" y="478154"/>
                </a:lnTo>
                <a:close/>
              </a:path>
              <a:path w="1079500" h="527685">
                <a:moveTo>
                  <a:pt x="69830" y="63500"/>
                </a:moveTo>
                <a:lnTo>
                  <a:pt x="49403" y="63500"/>
                </a:lnTo>
                <a:lnTo>
                  <a:pt x="49395" y="76343"/>
                </a:lnTo>
                <a:lnTo>
                  <a:pt x="76200" y="76834"/>
                </a:lnTo>
                <a:lnTo>
                  <a:pt x="69830" y="63500"/>
                </a:lnTo>
                <a:close/>
              </a:path>
              <a:path w="1079500" h="527685">
                <a:moveTo>
                  <a:pt x="49403" y="63500"/>
                </a:moveTo>
                <a:lnTo>
                  <a:pt x="27178" y="63500"/>
                </a:lnTo>
                <a:lnTo>
                  <a:pt x="27170" y="75936"/>
                </a:lnTo>
                <a:lnTo>
                  <a:pt x="49395" y="76343"/>
                </a:lnTo>
                <a:lnTo>
                  <a:pt x="49403" y="63500"/>
                </a:lnTo>
                <a:close/>
              </a:path>
              <a:path w="1079500" h="527685">
                <a:moveTo>
                  <a:pt x="39496" y="0"/>
                </a:moveTo>
                <a:lnTo>
                  <a:pt x="0" y="75437"/>
                </a:lnTo>
                <a:lnTo>
                  <a:pt x="27170" y="75936"/>
                </a:lnTo>
                <a:lnTo>
                  <a:pt x="27178" y="63500"/>
                </a:lnTo>
                <a:lnTo>
                  <a:pt x="69830" y="63500"/>
                </a:lnTo>
                <a:lnTo>
                  <a:pt x="39496" y="0"/>
                </a:lnTo>
                <a:close/>
              </a:path>
            </a:pathLst>
          </a:custGeom>
          <a:solidFill>
            <a:srgbClr val="096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95348" y="3405885"/>
            <a:ext cx="307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0.4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02553" y="3382517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71420" y="3661613"/>
            <a:ext cx="3073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0.8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69838" y="3672585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11804" y="3915283"/>
            <a:ext cx="3073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1.0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67983" y="3925951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288" y="5300471"/>
            <a:ext cx="9038844" cy="1144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68879" y="3409188"/>
            <a:ext cx="288290" cy="287020"/>
          </a:xfrm>
          <a:custGeom>
            <a:avLst/>
            <a:gdLst/>
            <a:ahLst/>
            <a:cxnLst/>
            <a:rect l="l" t="t" r="r" b="b"/>
            <a:pathLst>
              <a:path w="288289" h="287020">
                <a:moveTo>
                  <a:pt x="0" y="286512"/>
                </a:moveTo>
                <a:lnTo>
                  <a:pt x="288036" y="286512"/>
                </a:lnTo>
                <a:lnTo>
                  <a:pt x="288036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ln w="15875">
            <a:solidFill>
              <a:srgbClr val="008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456179" y="3432428"/>
            <a:ext cx="307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1.1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98464" y="3380232"/>
            <a:ext cx="288290" cy="287020"/>
          </a:xfrm>
          <a:custGeom>
            <a:avLst/>
            <a:gdLst/>
            <a:ahLst/>
            <a:cxnLst/>
            <a:rect l="l" t="t" r="r" b="b"/>
            <a:pathLst>
              <a:path w="288289" h="287020">
                <a:moveTo>
                  <a:pt x="0" y="286511"/>
                </a:moveTo>
                <a:lnTo>
                  <a:pt x="288036" y="286511"/>
                </a:lnTo>
                <a:lnTo>
                  <a:pt x="288036" y="0"/>
                </a:lnTo>
                <a:lnTo>
                  <a:pt x="0" y="0"/>
                </a:lnTo>
                <a:lnTo>
                  <a:pt x="0" y="286511"/>
                </a:lnTo>
                <a:close/>
              </a:path>
            </a:pathLst>
          </a:custGeom>
          <a:ln w="15875">
            <a:solidFill>
              <a:srgbClr val="008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074409" y="340385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65" y="1207769"/>
            <a:ext cx="22504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3181"/>
              <a:buFont typeface="Wingdings 2"/>
              <a:buChar char=""/>
              <a:tabLst>
                <a:tab pos="285750" algn="l"/>
              </a:tabLst>
            </a:pPr>
            <a:r>
              <a:rPr sz="2200" spc="-5" dirty="0">
                <a:latin typeface="微软雅黑"/>
                <a:cs typeface="微软雅黑"/>
              </a:rPr>
              <a:t>最优二叉树举例</a:t>
            </a:r>
            <a:endParaRPr sz="2200">
              <a:latin typeface="微软雅黑"/>
              <a:cs typeface="微软雅黑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9112" y="1749488"/>
          <a:ext cx="4070349" cy="86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键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114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概率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939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0.3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67868" y="309372"/>
            <a:ext cx="8209788" cy="960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640" y="2820923"/>
            <a:ext cx="6251448" cy="2049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1135" y="3803141"/>
            <a:ext cx="1564640" cy="290195"/>
          </a:xfrm>
          <a:custGeom>
            <a:avLst/>
            <a:gdLst/>
            <a:ahLst/>
            <a:cxnLst/>
            <a:rect l="l" t="t" r="r" b="b"/>
            <a:pathLst>
              <a:path w="1564639" h="290195">
                <a:moveTo>
                  <a:pt x="1487932" y="213613"/>
                </a:moveTo>
                <a:lnTo>
                  <a:pt x="1487932" y="289813"/>
                </a:lnTo>
                <a:lnTo>
                  <a:pt x="1541780" y="262889"/>
                </a:lnTo>
                <a:lnTo>
                  <a:pt x="1500632" y="262889"/>
                </a:lnTo>
                <a:lnTo>
                  <a:pt x="1500632" y="240664"/>
                </a:lnTo>
                <a:lnTo>
                  <a:pt x="1542034" y="240664"/>
                </a:lnTo>
                <a:lnTo>
                  <a:pt x="1487932" y="213613"/>
                </a:lnTo>
                <a:close/>
              </a:path>
              <a:path w="1564639" h="290195">
                <a:moveTo>
                  <a:pt x="47223" y="74093"/>
                </a:moveTo>
                <a:lnTo>
                  <a:pt x="25026" y="77232"/>
                </a:lnTo>
                <a:lnTo>
                  <a:pt x="26564" y="240664"/>
                </a:lnTo>
                <a:lnTo>
                  <a:pt x="26670" y="257936"/>
                </a:lnTo>
                <a:lnTo>
                  <a:pt x="31623" y="262889"/>
                </a:lnTo>
                <a:lnTo>
                  <a:pt x="1487932" y="262889"/>
                </a:lnTo>
                <a:lnTo>
                  <a:pt x="1487932" y="251586"/>
                </a:lnTo>
                <a:lnTo>
                  <a:pt x="48895" y="251586"/>
                </a:lnTo>
                <a:lnTo>
                  <a:pt x="37718" y="240664"/>
                </a:lnTo>
                <a:lnTo>
                  <a:pt x="48792" y="240664"/>
                </a:lnTo>
                <a:lnTo>
                  <a:pt x="47223" y="74093"/>
                </a:lnTo>
                <a:close/>
              </a:path>
              <a:path w="1564639" h="290195">
                <a:moveTo>
                  <a:pt x="1542034" y="240664"/>
                </a:moveTo>
                <a:lnTo>
                  <a:pt x="1500632" y="240664"/>
                </a:lnTo>
                <a:lnTo>
                  <a:pt x="1500632" y="262889"/>
                </a:lnTo>
                <a:lnTo>
                  <a:pt x="1541780" y="262889"/>
                </a:lnTo>
                <a:lnTo>
                  <a:pt x="1564132" y="251713"/>
                </a:lnTo>
                <a:lnTo>
                  <a:pt x="1542034" y="240664"/>
                </a:lnTo>
                <a:close/>
              </a:path>
              <a:path w="1564639" h="290195">
                <a:moveTo>
                  <a:pt x="48792" y="240664"/>
                </a:moveTo>
                <a:lnTo>
                  <a:pt x="37718" y="240664"/>
                </a:lnTo>
                <a:lnTo>
                  <a:pt x="48895" y="251586"/>
                </a:lnTo>
                <a:lnTo>
                  <a:pt x="48792" y="240664"/>
                </a:lnTo>
                <a:close/>
              </a:path>
              <a:path w="1564639" h="290195">
                <a:moveTo>
                  <a:pt x="1487932" y="240664"/>
                </a:moveTo>
                <a:lnTo>
                  <a:pt x="48792" y="240664"/>
                </a:lnTo>
                <a:lnTo>
                  <a:pt x="48895" y="251586"/>
                </a:lnTo>
                <a:lnTo>
                  <a:pt x="1487932" y="251586"/>
                </a:lnTo>
                <a:lnTo>
                  <a:pt x="1487932" y="240664"/>
                </a:lnTo>
                <a:close/>
              </a:path>
              <a:path w="1564639" h="290195">
                <a:moveTo>
                  <a:pt x="27051" y="0"/>
                </a:moveTo>
                <a:lnTo>
                  <a:pt x="0" y="80771"/>
                </a:lnTo>
                <a:lnTo>
                  <a:pt x="25026" y="77232"/>
                </a:lnTo>
                <a:lnTo>
                  <a:pt x="24892" y="62991"/>
                </a:lnTo>
                <a:lnTo>
                  <a:pt x="47117" y="62737"/>
                </a:lnTo>
                <a:lnTo>
                  <a:pt x="70353" y="62737"/>
                </a:lnTo>
                <a:lnTo>
                  <a:pt x="27051" y="0"/>
                </a:lnTo>
                <a:close/>
              </a:path>
              <a:path w="1564639" h="290195">
                <a:moveTo>
                  <a:pt x="47117" y="62737"/>
                </a:moveTo>
                <a:lnTo>
                  <a:pt x="24892" y="62991"/>
                </a:lnTo>
                <a:lnTo>
                  <a:pt x="25026" y="77232"/>
                </a:lnTo>
                <a:lnTo>
                  <a:pt x="47223" y="74093"/>
                </a:lnTo>
                <a:lnTo>
                  <a:pt x="47117" y="62737"/>
                </a:lnTo>
                <a:close/>
              </a:path>
              <a:path w="1564639" h="290195">
                <a:moveTo>
                  <a:pt x="70353" y="62737"/>
                </a:moveTo>
                <a:lnTo>
                  <a:pt x="47117" y="62737"/>
                </a:lnTo>
                <a:lnTo>
                  <a:pt x="47223" y="74093"/>
                </a:lnTo>
                <a:lnTo>
                  <a:pt x="75437" y="70103"/>
                </a:lnTo>
                <a:lnTo>
                  <a:pt x="70353" y="62737"/>
                </a:lnTo>
                <a:close/>
              </a:path>
            </a:pathLst>
          </a:custGeom>
          <a:solidFill>
            <a:srgbClr val="096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12188" y="3826002"/>
            <a:ext cx="1028065" cy="577850"/>
          </a:xfrm>
          <a:custGeom>
            <a:avLst/>
            <a:gdLst/>
            <a:ahLst/>
            <a:cxnLst/>
            <a:rect l="l" t="t" r="r" b="b"/>
            <a:pathLst>
              <a:path w="1028064" h="577850">
                <a:moveTo>
                  <a:pt x="951357" y="501269"/>
                </a:moveTo>
                <a:lnTo>
                  <a:pt x="951357" y="577469"/>
                </a:lnTo>
                <a:lnTo>
                  <a:pt x="1005204" y="550545"/>
                </a:lnTo>
                <a:lnTo>
                  <a:pt x="964057" y="550545"/>
                </a:lnTo>
                <a:lnTo>
                  <a:pt x="964057" y="528320"/>
                </a:lnTo>
                <a:lnTo>
                  <a:pt x="1005459" y="528320"/>
                </a:lnTo>
                <a:lnTo>
                  <a:pt x="951357" y="501269"/>
                </a:lnTo>
                <a:close/>
              </a:path>
              <a:path w="1028064" h="577850">
                <a:moveTo>
                  <a:pt x="27171" y="75946"/>
                </a:moveTo>
                <a:lnTo>
                  <a:pt x="26924" y="545592"/>
                </a:lnTo>
                <a:lnTo>
                  <a:pt x="31876" y="550545"/>
                </a:lnTo>
                <a:lnTo>
                  <a:pt x="951357" y="550545"/>
                </a:lnTo>
                <a:lnTo>
                  <a:pt x="951357" y="539369"/>
                </a:lnTo>
                <a:lnTo>
                  <a:pt x="49149" y="539369"/>
                </a:lnTo>
                <a:lnTo>
                  <a:pt x="37973" y="528320"/>
                </a:lnTo>
                <a:lnTo>
                  <a:pt x="49154" y="528320"/>
                </a:lnTo>
                <a:lnTo>
                  <a:pt x="49396" y="76465"/>
                </a:lnTo>
                <a:lnTo>
                  <a:pt x="27171" y="75946"/>
                </a:lnTo>
                <a:close/>
              </a:path>
              <a:path w="1028064" h="577850">
                <a:moveTo>
                  <a:pt x="1005459" y="528320"/>
                </a:moveTo>
                <a:lnTo>
                  <a:pt x="964057" y="528320"/>
                </a:lnTo>
                <a:lnTo>
                  <a:pt x="964057" y="550545"/>
                </a:lnTo>
                <a:lnTo>
                  <a:pt x="1005204" y="550545"/>
                </a:lnTo>
                <a:lnTo>
                  <a:pt x="1027557" y="539369"/>
                </a:lnTo>
                <a:lnTo>
                  <a:pt x="1005459" y="528320"/>
                </a:lnTo>
                <a:close/>
              </a:path>
              <a:path w="1028064" h="577850">
                <a:moveTo>
                  <a:pt x="49154" y="528320"/>
                </a:moveTo>
                <a:lnTo>
                  <a:pt x="37973" y="528320"/>
                </a:lnTo>
                <a:lnTo>
                  <a:pt x="49149" y="539369"/>
                </a:lnTo>
                <a:lnTo>
                  <a:pt x="49154" y="528320"/>
                </a:lnTo>
                <a:close/>
              </a:path>
              <a:path w="1028064" h="577850">
                <a:moveTo>
                  <a:pt x="951357" y="528320"/>
                </a:moveTo>
                <a:lnTo>
                  <a:pt x="49154" y="528320"/>
                </a:lnTo>
                <a:lnTo>
                  <a:pt x="49149" y="539369"/>
                </a:lnTo>
                <a:lnTo>
                  <a:pt x="951357" y="539369"/>
                </a:lnTo>
                <a:lnTo>
                  <a:pt x="951357" y="528320"/>
                </a:lnTo>
                <a:close/>
              </a:path>
              <a:path w="1028064" h="577850">
                <a:moveTo>
                  <a:pt x="69692" y="63500"/>
                </a:moveTo>
                <a:lnTo>
                  <a:pt x="49403" y="63500"/>
                </a:lnTo>
                <a:lnTo>
                  <a:pt x="49396" y="76465"/>
                </a:lnTo>
                <a:lnTo>
                  <a:pt x="76073" y="77089"/>
                </a:lnTo>
                <a:lnTo>
                  <a:pt x="69692" y="63500"/>
                </a:lnTo>
                <a:close/>
              </a:path>
              <a:path w="1028064" h="577850">
                <a:moveTo>
                  <a:pt x="49403" y="63500"/>
                </a:moveTo>
                <a:lnTo>
                  <a:pt x="27178" y="63500"/>
                </a:lnTo>
                <a:lnTo>
                  <a:pt x="27171" y="75946"/>
                </a:lnTo>
                <a:lnTo>
                  <a:pt x="49396" y="76465"/>
                </a:lnTo>
                <a:lnTo>
                  <a:pt x="49403" y="63500"/>
                </a:lnTo>
                <a:close/>
              </a:path>
              <a:path w="1028064" h="577850">
                <a:moveTo>
                  <a:pt x="39878" y="0"/>
                </a:moveTo>
                <a:lnTo>
                  <a:pt x="0" y="75311"/>
                </a:lnTo>
                <a:lnTo>
                  <a:pt x="27171" y="75946"/>
                </a:lnTo>
                <a:lnTo>
                  <a:pt x="27178" y="63500"/>
                </a:lnTo>
                <a:lnTo>
                  <a:pt x="69692" y="63500"/>
                </a:lnTo>
                <a:lnTo>
                  <a:pt x="398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02229" y="3850385"/>
            <a:ext cx="476250" cy="776605"/>
          </a:xfrm>
          <a:custGeom>
            <a:avLst/>
            <a:gdLst/>
            <a:ahLst/>
            <a:cxnLst/>
            <a:rect l="l" t="t" r="r" b="b"/>
            <a:pathLst>
              <a:path w="476250" h="776604">
                <a:moveTo>
                  <a:pt x="401574" y="700532"/>
                </a:moveTo>
                <a:lnTo>
                  <a:pt x="400240" y="728070"/>
                </a:lnTo>
                <a:lnTo>
                  <a:pt x="412369" y="728090"/>
                </a:lnTo>
                <a:lnTo>
                  <a:pt x="412369" y="750315"/>
                </a:lnTo>
                <a:lnTo>
                  <a:pt x="399163" y="750315"/>
                </a:lnTo>
                <a:lnTo>
                  <a:pt x="397890" y="776605"/>
                </a:lnTo>
                <a:lnTo>
                  <a:pt x="457674" y="750315"/>
                </a:lnTo>
                <a:lnTo>
                  <a:pt x="412369" y="750315"/>
                </a:lnTo>
                <a:lnTo>
                  <a:pt x="457724" y="750293"/>
                </a:lnTo>
                <a:lnTo>
                  <a:pt x="475869" y="742314"/>
                </a:lnTo>
                <a:lnTo>
                  <a:pt x="401574" y="700532"/>
                </a:lnTo>
                <a:close/>
              </a:path>
              <a:path w="476250" h="776604">
                <a:moveTo>
                  <a:pt x="400240" y="728070"/>
                </a:moveTo>
                <a:lnTo>
                  <a:pt x="399164" y="750293"/>
                </a:lnTo>
                <a:lnTo>
                  <a:pt x="412369" y="750315"/>
                </a:lnTo>
                <a:lnTo>
                  <a:pt x="412369" y="728090"/>
                </a:lnTo>
                <a:lnTo>
                  <a:pt x="400240" y="728070"/>
                </a:lnTo>
                <a:close/>
              </a:path>
              <a:path w="476250" h="776604">
                <a:moveTo>
                  <a:pt x="49275" y="63500"/>
                </a:moveTo>
                <a:lnTo>
                  <a:pt x="27050" y="63500"/>
                </a:lnTo>
                <a:lnTo>
                  <a:pt x="27050" y="744727"/>
                </a:lnTo>
                <a:lnTo>
                  <a:pt x="32003" y="749681"/>
                </a:lnTo>
                <a:lnTo>
                  <a:pt x="399164" y="750293"/>
                </a:lnTo>
                <a:lnTo>
                  <a:pt x="399729" y="738632"/>
                </a:lnTo>
                <a:lnTo>
                  <a:pt x="49275" y="738632"/>
                </a:lnTo>
                <a:lnTo>
                  <a:pt x="38100" y="727456"/>
                </a:lnTo>
                <a:lnTo>
                  <a:pt x="49275" y="727456"/>
                </a:lnTo>
                <a:lnTo>
                  <a:pt x="49275" y="63500"/>
                </a:lnTo>
                <a:close/>
              </a:path>
              <a:path w="476250" h="776604">
                <a:moveTo>
                  <a:pt x="38100" y="727456"/>
                </a:moveTo>
                <a:lnTo>
                  <a:pt x="49275" y="738632"/>
                </a:lnTo>
                <a:lnTo>
                  <a:pt x="49275" y="727474"/>
                </a:lnTo>
                <a:lnTo>
                  <a:pt x="38100" y="727456"/>
                </a:lnTo>
                <a:close/>
              </a:path>
              <a:path w="476250" h="776604">
                <a:moveTo>
                  <a:pt x="49275" y="727474"/>
                </a:moveTo>
                <a:lnTo>
                  <a:pt x="49275" y="738632"/>
                </a:lnTo>
                <a:lnTo>
                  <a:pt x="399729" y="738632"/>
                </a:lnTo>
                <a:lnTo>
                  <a:pt x="400240" y="728070"/>
                </a:lnTo>
                <a:lnTo>
                  <a:pt x="49275" y="727474"/>
                </a:lnTo>
                <a:close/>
              </a:path>
              <a:path w="476250" h="776604">
                <a:moveTo>
                  <a:pt x="49275" y="727456"/>
                </a:moveTo>
                <a:lnTo>
                  <a:pt x="38100" y="727456"/>
                </a:lnTo>
                <a:lnTo>
                  <a:pt x="49275" y="727474"/>
                </a:lnTo>
                <a:close/>
              </a:path>
              <a:path w="476250" h="776604">
                <a:moveTo>
                  <a:pt x="38100" y="0"/>
                </a:moveTo>
                <a:lnTo>
                  <a:pt x="0" y="76200"/>
                </a:lnTo>
                <a:lnTo>
                  <a:pt x="27050" y="76200"/>
                </a:lnTo>
                <a:lnTo>
                  <a:pt x="270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476250" h="776604">
                <a:moveTo>
                  <a:pt x="69850" y="63500"/>
                </a:moveTo>
                <a:lnTo>
                  <a:pt x="49275" y="63500"/>
                </a:lnTo>
                <a:lnTo>
                  <a:pt x="4927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96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95348" y="3386709"/>
            <a:ext cx="307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0.4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1804" y="3934459"/>
            <a:ext cx="3073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1.0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58458" y="3925951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56179" y="3389346"/>
            <a:ext cx="322580" cy="54165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600" b="1" spc="-5" dirty="0">
                <a:latin typeface="Arial"/>
                <a:cs typeface="Arial"/>
              </a:rPr>
              <a:t>1.1</a:t>
            </a:r>
            <a:endParaRPr sz="1600">
              <a:latin typeface="Arial"/>
              <a:cs typeface="Arial"/>
            </a:endParaRPr>
          </a:p>
          <a:p>
            <a:pPr marL="27305">
              <a:lnSpc>
                <a:spcPct val="100000"/>
              </a:lnSpc>
              <a:spcBef>
                <a:spcPts val="110"/>
              </a:spcBef>
            </a:pPr>
            <a:r>
              <a:rPr sz="1600" b="1" spc="-10" dirty="0">
                <a:latin typeface="Arial"/>
                <a:cs typeface="Arial"/>
              </a:rPr>
              <a:t>0.8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92902" y="3351174"/>
            <a:ext cx="520065" cy="58102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365"/>
              </a:spcBef>
              <a:tabLst>
                <a:tab pos="381000" algn="l"/>
              </a:tabLst>
            </a:pPr>
            <a:r>
              <a:rPr sz="1600" b="1" spc="-5" dirty="0">
                <a:latin typeface="Arial"/>
                <a:cs typeface="Arial"/>
              </a:rPr>
              <a:t>2	3</a:t>
            </a:r>
            <a:endParaRPr sz="1600">
              <a:latin typeface="Arial"/>
              <a:cs typeface="Arial"/>
            </a:endParaRPr>
          </a:p>
          <a:p>
            <a:pPr marR="9525" algn="r">
              <a:lnSpc>
                <a:spcPct val="100000"/>
              </a:lnSpc>
              <a:spcBef>
                <a:spcPts val="265"/>
              </a:spcBef>
            </a:pP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40379" y="3630167"/>
            <a:ext cx="288290" cy="287020"/>
          </a:xfrm>
          <a:custGeom>
            <a:avLst/>
            <a:gdLst/>
            <a:ahLst/>
            <a:cxnLst/>
            <a:rect l="l" t="t" r="r" b="b"/>
            <a:pathLst>
              <a:path w="288289" h="287020">
                <a:moveTo>
                  <a:pt x="0" y="286511"/>
                </a:moveTo>
                <a:lnTo>
                  <a:pt x="288035" y="286511"/>
                </a:lnTo>
                <a:lnTo>
                  <a:pt x="288035" y="0"/>
                </a:lnTo>
                <a:lnTo>
                  <a:pt x="0" y="0"/>
                </a:lnTo>
                <a:lnTo>
                  <a:pt x="0" y="286511"/>
                </a:lnTo>
                <a:close/>
              </a:path>
            </a:pathLst>
          </a:custGeom>
          <a:ln w="15875">
            <a:solidFill>
              <a:srgbClr val="008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28950" y="3653409"/>
            <a:ext cx="307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1.4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82511" y="3649979"/>
            <a:ext cx="288290" cy="287020"/>
          </a:xfrm>
          <a:custGeom>
            <a:avLst/>
            <a:gdLst/>
            <a:ahLst/>
            <a:cxnLst/>
            <a:rect l="l" t="t" r="r" b="b"/>
            <a:pathLst>
              <a:path w="288290" h="287020">
                <a:moveTo>
                  <a:pt x="0" y="286512"/>
                </a:moveTo>
                <a:lnTo>
                  <a:pt x="288036" y="286512"/>
                </a:lnTo>
                <a:lnTo>
                  <a:pt x="288036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ln w="15875">
            <a:solidFill>
              <a:srgbClr val="008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458458" y="3672966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1815" y="5085588"/>
            <a:ext cx="9040368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65" y="1207769"/>
            <a:ext cx="22504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3181"/>
              <a:buFont typeface="Wingdings 2"/>
              <a:buChar char=""/>
              <a:tabLst>
                <a:tab pos="285750" algn="l"/>
              </a:tabLst>
            </a:pPr>
            <a:r>
              <a:rPr sz="2200" spc="-5" dirty="0">
                <a:latin typeface="微软雅黑"/>
                <a:cs typeface="微软雅黑"/>
              </a:rPr>
              <a:t>最优二叉树举例</a:t>
            </a:r>
            <a:endParaRPr sz="2200">
              <a:latin typeface="微软雅黑"/>
              <a:cs typeface="微软雅黑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9112" y="1749488"/>
          <a:ext cx="4070349" cy="86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键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114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概率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939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0.3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67868" y="309372"/>
            <a:ext cx="8209788" cy="960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640" y="2820923"/>
            <a:ext cx="6251448" cy="2049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9279" y="3574541"/>
            <a:ext cx="2048510" cy="217804"/>
          </a:xfrm>
          <a:custGeom>
            <a:avLst/>
            <a:gdLst/>
            <a:ahLst/>
            <a:cxnLst/>
            <a:rect l="l" t="t" r="r" b="b"/>
            <a:pathLst>
              <a:path w="2048510" h="217804">
                <a:moveTo>
                  <a:pt x="1971725" y="141605"/>
                </a:moveTo>
                <a:lnTo>
                  <a:pt x="1971725" y="217805"/>
                </a:lnTo>
                <a:lnTo>
                  <a:pt x="2025827" y="190754"/>
                </a:lnTo>
                <a:lnTo>
                  <a:pt x="1984425" y="190754"/>
                </a:lnTo>
                <a:lnTo>
                  <a:pt x="1984425" y="168529"/>
                </a:lnTo>
                <a:lnTo>
                  <a:pt x="2025573" y="168529"/>
                </a:lnTo>
                <a:lnTo>
                  <a:pt x="1971725" y="141605"/>
                </a:lnTo>
                <a:close/>
              </a:path>
              <a:path w="2048510" h="217804">
                <a:moveTo>
                  <a:pt x="27849" y="74986"/>
                </a:moveTo>
                <a:lnTo>
                  <a:pt x="26796" y="182499"/>
                </a:lnTo>
                <a:lnTo>
                  <a:pt x="27965" y="185420"/>
                </a:lnTo>
                <a:lnTo>
                  <a:pt x="30048" y="187452"/>
                </a:lnTo>
                <a:lnTo>
                  <a:pt x="32131" y="189611"/>
                </a:lnTo>
                <a:lnTo>
                  <a:pt x="34975" y="190754"/>
                </a:lnTo>
                <a:lnTo>
                  <a:pt x="1971725" y="190754"/>
                </a:lnTo>
                <a:lnTo>
                  <a:pt x="1971725" y="179832"/>
                </a:lnTo>
                <a:lnTo>
                  <a:pt x="49060" y="179832"/>
                </a:lnTo>
                <a:lnTo>
                  <a:pt x="37947" y="168529"/>
                </a:lnTo>
                <a:lnTo>
                  <a:pt x="49169" y="168529"/>
                </a:lnTo>
                <a:lnTo>
                  <a:pt x="50058" y="76956"/>
                </a:lnTo>
                <a:lnTo>
                  <a:pt x="27849" y="74986"/>
                </a:lnTo>
                <a:close/>
              </a:path>
              <a:path w="2048510" h="217804">
                <a:moveTo>
                  <a:pt x="2025573" y="168529"/>
                </a:moveTo>
                <a:lnTo>
                  <a:pt x="1984425" y="168529"/>
                </a:lnTo>
                <a:lnTo>
                  <a:pt x="1984425" y="190754"/>
                </a:lnTo>
                <a:lnTo>
                  <a:pt x="2025827" y="190754"/>
                </a:lnTo>
                <a:lnTo>
                  <a:pt x="2047925" y="179705"/>
                </a:lnTo>
                <a:lnTo>
                  <a:pt x="2025573" y="168529"/>
                </a:lnTo>
                <a:close/>
              </a:path>
              <a:path w="2048510" h="217804">
                <a:moveTo>
                  <a:pt x="49169" y="168529"/>
                </a:moveTo>
                <a:lnTo>
                  <a:pt x="37947" y="168529"/>
                </a:lnTo>
                <a:lnTo>
                  <a:pt x="49060" y="179832"/>
                </a:lnTo>
                <a:lnTo>
                  <a:pt x="49169" y="168529"/>
                </a:lnTo>
                <a:close/>
              </a:path>
              <a:path w="2048510" h="217804">
                <a:moveTo>
                  <a:pt x="1971725" y="168529"/>
                </a:moveTo>
                <a:lnTo>
                  <a:pt x="49169" y="168529"/>
                </a:lnTo>
                <a:lnTo>
                  <a:pt x="49060" y="179832"/>
                </a:lnTo>
                <a:lnTo>
                  <a:pt x="1971725" y="179832"/>
                </a:lnTo>
                <a:lnTo>
                  <a:pt x="1971725" y="168529"/>
                </a:lnTo>
                <a:close/>
              </a:path>
              <a:path w="2048510" h="217804">
                <a:moveTo>
                  <a:pt x="69557" y="63119"/>
                </a:moveTo>
                <a:lnTo>
                  <a:pt x="27965" y="63119"/>
                </a:lnTo>
                <a:lnTo>
                  <a:pt x="50190" y="63373"/>
                </a:lnTo>
                <a:lnTo>
                  <a:pt x="50058" y="76956"/>
                </a:lnTo>
                <a:lnTo>
                  <a:pt x="75895" y="79248"/>
                </a:lnTo>
                <a:lnTo>
                  <a:pt x="69557" y="63119"/>
                </a:lnTo>
                <a:close/>
              </a:path>
              <a:path w="2048510" h="217804">
                <a:moveTo>
                  <a:pt x="27965" y="63119"/>
                </a:moveTo>
                <a:lnTo>
                  <a:pt x="27849" y="74986"/>
                </a:lnTo>
                <a:lnTo>
                  <a:pt x="50058" y="76956"/>
                </a:lnTo>
                <a:lnTo>
                  <a:pt x="50190" y="63373"/>
                </a:lnTo>
                <a:lnTo>
                  <a:pt x="27965" y="63119"/>
                </a:lnTo>
                <a:close/>
              </a:path>
              <a:path w="2048510" h="217804">
                <a:moveTo>
                  <a:pt x="44754" y="0"/>
                </a:moveTo>
                <a:lnTo>
                  <a:pt x="0" y="72517"/>
                </a:lnTo>
                <a:lnTo>
                  <a:pt x="27849" y="74986"/>
                </a:lnTo>
                <a:lnTo>
                  <a:pt x="27965" y="63119"/>
                </a:lnTo>
                <a:lnTo>
                  <a:pt x="69557" y="63119"/>
                </a:lnTo>
                <a:lnTo>
                  <a:pt x="44754" y="0"/>
                </a:lnTo>
                <a:close/>
              </a:path>
            </a:pathLst>
          </a:custGeom>
          <a:solidFill>
            <a:srgbClr val="096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23110" y="3573017"/>
            <a:ext cx="1014094" cy="766445"/>
          </a:xfrm>
          <a:custGeom>
            <a:avLst/>
            <a:gdLst/>
            <a:ahLst/>
            <a:cxnLst/>
            <a:rect l="l" t="t" r="r" b="b"/>
            <a:pathLst>
              <a:path w="1014094" h="766445">
                <a:moveTo>
                  <a:pt x="937640" y="689991"/>
                </a:moveTo>
                <a:lnTo>
                  <a:pt x="937640" y="766191"/>
                </a:lnTo>
                <a:lnTo>
                  <a:pt x="991488" y="739267"/>
                </a:lnTo>
                <a:lnTo>
                  <a:pt x="950340" y="739267"/>
                </a:lnTo>
                <a:lnTo>
                  <a:pt x="950340" y="717042"/>
                </a:lnTo>
                <a:lnTo>
                  <a:pt x="991743" y="717042"/>
                </a:lnTo>
                <a:lnTo>
                  <a:pt x="937640" y="689991"/>
                </a:lnTo>
                <a:close/>
              </a:path>
              <a:path w="1014094" h="766445">
                <a:moveTo>
                  <a:pt x="48899" y="75984"/>
                </a:moveTo>
                <a:lnTo>
                  <a:pt x="26674" y="76428"/>
                </a:lnTo>
                <a:lnTo>
                  <a:pt x="26923" y="734314"/>
                </a:lnTo>
                <a:lnTo>
                  <a:pt x="31876" y="739267"/>
                </a:lnTo>
                <a:lnTo>
                  <a:pt x="937640" y="739267"/>
                </a:lnTo>
                <a:lnTo>
                  <a:pt x="937640" y="728091"/>
                </a:lnTo>
                <a:lnTo>
                  <a:pt x="49148" y="728091"/>
                </a:lnTo>
                <a:lnTo>
                  <a:pt x="38100" y="717042"/>
                </a:lnTo>
                <a:lnTo>
                  <a:pt x="49144" y="717042"/>
                </a:lnTo>
                <a:lnTo>
                  <a:pt x="48899" y="75984"/>
                </a:lnTo>
                <a:close/>
              </a:path>
              <a:path w="1014094" h="766445">
                <a:moveTo>
                  <a:pt x="991743" y="717042"/>
                </a:moveTo>
                <a:lnTo>
                  <a:pt x="950340" y="717042"/>
                </a:lnTo>
                <a:lnTo>
                  <a:pt x="950340" y="739267"/>
                </a:lnTo>
                <a:lnTo>
                  <a:pt x="991488" y="739267"/>
                </a:lnTo>
                <a:lnTo>
                  <a:pt x="1013840" y="728091"/>
                </a:lnTo>
                <a:lnTo>
                  <a:pt x="991743" y="717042"/>
                </a:lnTo>
                <a:close/>
              </a:path>
              <a:path w="1014094" h="766445">
                <a:moveTo>
                  <a:pt x="49144" y="717042"/>
                </a:moveTo>
                <a:lnTo>
                  <a:pt x="38100" y="717042"/>
                </a:lnTo>
                <a:lnTo>
                  <a:pt x="49148" y="728091"/>
                </a:lnTo>
                <a:lnTo>
                  <a:pt x="49144" y="717042"/>
                </a:lnTo>
                <a:close/>
              </a:path>
              <a:path w="1014094" h="766445">
                <a:moveTo>
                  <a:pt x="937640" y="717042"/>
                </a:moveTo>
                <a:lnTo>
                  <a:pt x="49144" y="717042"/>
                </a:lnTo>
                <a:lnTo>
                  <a:pt x="49148" y="728091"/>
                </a:lnTo>
                <a:lnTo>
                  <a:pt x="937640" y="728091"/>
                </a:lnTo>
                <a:lnTo>
                  <a:pt x="937640" y="717042"/>
                </a:lnTo>
                <a:close/>
              </a:path>
              <a:path w="1014094" h="766445">
                <a:moveTo>
                  <a:pt x="36575" y="0"/>
                </a:moveTo>
                <a:lnTo>
                  <a:pt x="0" y="76962"/>
                </a:lnTo>
                <a:lnTo>
                  <a:pt x="26674" y="76428"/>
                </a:lnTo>
                <a:lnTo>
                  <a:pt x="26669" y="63500"/>
                </a:lnTo>
                <a:lnTo>
                  <a:pt x="69929" y="63500"/>
                </a:lnTo>
                <a:lnTo>
                  <a:pt x="36575" y="0"/>
                </a:lnTo>
                <a:close/>
              </a:path>
              <a:path w="1014094" h="766445">
                <a:moveTo>
                  <a:pt x="48894" y="63500"/>
                </a:moveTo>
                <a:lnTo>
                  <a:pt x="26669" y="63500"/>
                </a:lnTo>
                <a:lnTo>
                  <a:pt x="26674" y="76428"/>
                </a:lnTo>
                <a:lnTo>
                  <a:pt x="48899" y="75984"/>
                </a:lnTo>
                <a:lnTo>
                  <a:pt x="48894" y="63500"/>
                </a:lnTo>
                <a:close/>
              </a:path>
              <a:path w="1014094" h="766445">
                <a:moveTo>
                  <a:pt x="69929" y="63500"/>
                </a:moveTo>
                <a:lnTo>
                  <a:pt x="48894" y="63500"/>
                </a:lnTo>
                <a:lnTo>
                  <a:pt x="48899" y="75984"/>
                </a:lnTo>
                <a:lnTo>
                  <a:pt x="76200" y="75438"/>
                </a:lnTo>
                <a:lnTo>
                  <a:pt x="69929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4610" y="3612641"/>
            <a:ext cx="484505" cy="1028065"/>
          </a:xfrm>
          <a:custGeom>
            <a:avLst/>
            <a:gdLst/>
            <a:ahLst/>
            <a:cxnLst/>
            <a:rect l="l" t="t" r="r" b="b"/>
            <a:pathLst>
              <a:path w="484505" h="1028064">
                <a:moveTo>
                  <a:pt x="463729" y="978153"/>
                </a:moveTo>
                <a:lnTo>
                  <a:pt x="421004" y="978153"/>
                </a:lnTo>
                <a:lnTo>
                  <a:pt x="421004" y="1000378"/>
                </a:lnTo>
                <a:lnTo>
                  <a:pt x="408475" y="1000391"/>
                </a:lnTo>
                <a:lnTo>
                  <a:pt x="409066" y="1027683"/>
                </a:lnTo>
                <a:lnTo>
                  <a:pt x="484377" y="987932"/>
                </a:lnTo>
                <a:lnTo>
                  <a:pt x="463729" y="978153"/>
                </a:lnTo>
                <a:close/>
              </a:path>
              <a:path w="484505" h="1028064">
                <a:moveTo>
                  <a:pt x="49275" y="63499"/>
                </a:moveTo>
                <a:lnTo>
                  <a:pt x="27050" y="63499"/>
                </a:lnTo>
                <a:lnTo>
                  <a:pt x="27050" y="995679"/>
                </a:lnTo>
                <a:lnTo>
                  <a:pt x="32003" y="1000759"/>
                </a:lnTo>
                <a:lnTo>
                  <a:pt x="408475" y="1000391"/>
                </a:lnTo>
                <a:lnTo>
                  <a:pt x="408241" y="989583"/>
                </a:lnTo>
                <a:lnTo>
                  <a:pt x="49275" y="989583"/>
                </a:lnTo>
                <a:lnTo>
                  <a:pt x="38100" y="978534"/>
                </a:lnTo>
                <a:lnTo>
                  <a:pt x="49275" y="978523"/>
                </a:lnTo>
                <a:lnTo>
                  <a:pt x="49275" y="63499"/>
                </a:lnTo>
                <a:close/>
              </a:path>
              <a:path w="484505" h="1028064">
                <a:moveTo>
                  <a:pt x="421004" y="978153"/>
                </a:moveTo>
                <a:lnTo>
                  <a:pt x="407994" y="978166"/>
                </a:lnTo>
                <a:lnTo>
                  <a:pt x="408475" y="1000391"/>
                </a:lnTo>
                <a:lnTo>
                  <a:pt x="421004" y="1000378"/>
                </a:lnTo>
                <a:lnTo>
                  <a:pt x="421004" y="978153"/>
                </a:lnTo>
                <a:close/>
              </a:path>
              <a:path w="484505" h="1028064">
                <a:moveTo>
                  <a:pt x="49275" y="978523"/>
                </a:moveTo>
                <a:lnTo>
                  <a:pt x="38100" y="978534"/>
                </a:lnTo>
                <a:lnTo>
                  <a:pt x="49275" y="989583"/>
                </a:lnTo>
                <a:lnTo>
                  <a:pt x="49275" y="978523"/>
                </a:lnTo>
                <a:close/>
              </a:path>
              <a:path w="484505" h="1028064">
                <a:moveTo>
                  <a:pt x="407994" y="978166"/>
                </a:moveTo>
                <a:lnTo>
                  <a:pt x="49275" y="978523"/>
                </a:lnTo>
                <a:lnTo>
                  <a:pt x="49275" y="989583"/>
                </a:lnTo>
                <a:lnTo>
                  <a:pt x="408241" y="989583"/>
                </a:lnTo>
                <a:lnTo>
                  <a:pt x="407994" y="978166"/>
                </a:lnTo>
                <a:close/>
              </a:path>
              <a:path w="484505" h="1028064">
                <a:moveTo>
                  <a:pt x="407415" y="951483"/>
                </a:moveTo>
                <a:lnTo>
                  <a:pt x="407994" y="978166"/>
                </a:lnTo>
                <a:lnTo>
                  <a:pt x="463729" y="978153"/>
                </a:lnTo>
                <a:lnTo>
                  <a:pt x="407415" y="951483"/>
                </a:lnTo>
                <a:close/>
              </a:path>
              <a:path w="484505" h="1028064">
                <a:moveTo>
                  <a:pt x="38100" y="0"/>
                </a:moveTo>
                <a:lnTo>
                  <a:pt x="0" y="76199"/>
                </a:lnTo>
                <a:lnTo>
                  <a:pt x="27050" y="76199"/>
                </a:lnTo>
                <a:lnTo>
                  <a:pt x="270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484505" h="1028064">
                <a:moveTo>
                  <a:pt x="69850" y="63499"/>
                </a:moveTo>
                <a:lnTo>
                  <a:pt x="49275" y="63499"/>
                </a:lnTo>
                <a:lnTo>
                  <a:pt x="49275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96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41703" y="3591305"/>
            <a:ext cx="1583055" cy="501015"/>
          </a:xfrm>
          <a:custGeom>
            <a:avLst/>
            <a:gdLst/>
            <a:ahLst/>
            <a:cxnLst/>
            <a:rect l="l" t="t" r="r" b="b"/>
            <a:pathLst>
              <a:path w="1583055" h="501014">
                <a:moveTo>
                  <a:pt x="1506601" y="424307"/>
                </a:moveTo>
                <a:lnTo>
                  <a:pt x="1506601" y="500507"/>
                </a:lnTo>
                <a:lnTo>
                  <a:pt x="1560449" y="473583"/>
                </a:lnTo>
                <a:lnTo>
                  <a:pt x="1519301" y="473583"/>
                </a:lnTo>
                <a:lnTo>
                  <a:pt x="1519301" y="451358"/>
                </a:lnTo>
                <a:lnTo>
                  <a:pt x="1560703" y="451358"/>
                </a:lnTo>
                <a:lnTo>
                  <a:pt x="1506601" y="424307"/>
                </a:lnTo>
                <a:close/>
              </a:path>
              <a:path w="1583055" h="501014">
                <a:moveTo>
                  <a:pt x="28274" y="74213"/>
                </a:moveTo>
                <a:lnTo>
                  <a:pt x="26670" y="465328"/>
                </a:lnTo>
                <a:lnTo>
                  <a:pt x="27812" y="468249"/>
                </a:lnTo>
                <a:lnTo>
                  <a:pt x="32004" y="472440"/>
                </a:lnTo>
                <a:lnTo>
                  <a:pt x="34798" y="473583"/>
                </a:lnTo>
                <a:lnTo>
                  <a:pt x="1506601" y="473583"/>
                </a:lnTo>
                <a:lnTo>
                  <a:pt x="1506601" y="462534"/>
                </a:lnTo>
                <a:lnTo>
                  <a:pt x="48895" y="462534"/>
                </a:lnTo>
                <a:lnTo>
                  <a:pt x="37718" y="451358"/>
                </a:lnTo>
                <a:lnTo>
                  <a:pt x="48941" y="451358"/>
                </a:lnTo>
                <a:lnTo>
                  <a:pt x="50487" y="77242"/>
                </a:lnTo>
                <a:lnTo>
                  <a:pt x="28274" y="74213"/>
                </a:lnTo>
                <a:close/>
              </a:path>
              <a:path w="1583055" h="501014">
                <a:moveTo>
                  <a:pt x="1560703" y="451358"/>
                </a:moveTo>
                <a:lnTo>
                  <a:pt x="1519301" y="451358"/>
                </a:lnTo>
                <a:lnTo>
                  <a:pt x="1519301" y="473583"/>
                </a:lnTo>
                <a:lnTo>
                  <a:pt x="1560449" y="473583"/>
                </a:lnTo>
                <a:lnTo>
                  <a:pt x="1582801" y="462407"/>
                </a:lnTo>
                <a:lnTo>
                  <a:pt x="1560703" y="451358"/>
                </a:lnTo>
                <a:close/>
              </a:path>
              <a:path w="1583055" h="501014">
                <a:moveTo>
                  <a:pt x="48941" y="451358"/>
                </a:moveTo>
                <a:lnTo>
                  <a:pt x="37718" y="451358"/>
                </a:lnTo>
                <a:lnTo>
                  <a:pt x="48895" y="462534"/>
                </a:lnTo>
                <a:lnTo>
                  <a:pt x="48941" y="451358"/>
                </a:lnTo>
                <a:close/>
              </a:path>
              <a:path w="1583055" h="501014">
                <a:moveTo>
                  <a:pt x="1506601" y="451358"/>
                </a:moveTo>
                <a:lnTo>
                  <a:pt x="48941" y="451358"/>
                </a:lnTo>
                <a:lnTo>
                  <a:pt x="48895" y="462534"/>
                </a:lnTo>
                <a:lnTo>
                  <a:pt x="1506601" y="462534"/>
                </a:lnTo>
                <a:lnTo>
                  <a:pt x="1506601" y="451358"/>
                </a:lnTo>
                <a:close/>
              </a:path>
              <a:path w="1583055" h="501014">
                <a:moveTo>
                  <a:pt x="69390" y="62865"/>
                </a:moveTo>
                <a:lnTo>
                  <a:pt x="28321" y="62865"/>
                </a:lnTo>
                <a:lnTo>
                  <a:pt x="50546" y="62992"/>
                </a:lnTo>
                <a:lnTo>
                  <a:pt x="50487" y="77242"/>
                </a:lnTo>
                <a:lnTo>
                  <a:pt x="75437" y="80645"/>
                </a:lnTo>
                <a:lnTo>
                  <a:pt x="69390" y="62865"/>
                </a:lnTo>
                <a:close/>
              </a:path>
              <a:path w="1583055" h="501014">
                <a:moveTo>
                  <a:pt x="28321" y="62865"/>
                </a:moveTo>
                <a:lnTo>
                  <a:pt x="28274" y="74213"/>
                </a:lnTo>
                <a:lnTo>
                  <a:pt x="50487" y="77242"/>
                </a:lnTo>
                <a:lnTo>
                  <a:pt x="50546" y="62992"/>
                </a:lnTo>
                <a:lnTo>
                  <a:pt x="28321" y="62865"/>
                </a:lnTo>
                <a:close/>
              </a:path>
              <a:path w="1583055" h="501014">
                <a:moveTo>
                  <a:pt x="48006" y="0"/>
                </a:moveTo>
                <a:lnTo>
                  <a:pt x="0" y="70358"/>
                </a:lnTo>
                <a:lnTo>
                  <a:pt x="28274" y="74213"/>
                </a:lnTo>
                <a:lnTo>
                  <a:pt x="28321" y="62865"/>
                </a:lnTo>
                <a:lnTo>
                  <a:pt x="69390" y="62865"/>
                </a:lnTo>
                <a:lnTo>
                  <a:pt x="48006" y="0"/>
                </a:lnTo>
                <a:close/>
              </a:path>
            </a:pathLst>
          </a:custGeom>
          <a:solidFill>
            <a:srgbClr val="096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95348" y="3386709"/>
            <a:ext cx="307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0.4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56179" y="3389346"/>
            <a:ext cx="322580" cy="54165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600" b="1" spc="-5" dirty="0">
                <a:latin typeface="Arial"/>
                <a:cs typeface="Arial"/>
              </a:rPr>
              <a:t>1.1</a:t>
            </a:r>
            <a:endParaRPr sz="1600">
              <a:latin typeface="Arial"/>
              <a:cs typeface="Arial"/>
            </a:endParaRPr>
          </a:p>
          <a:p>
            <a:pPr marL="27305">
              <a:lnSpc>
                <a:spcPct val="100000"/>
              </a:lnSpc>
              <a:spcBef>
                <a:spcPts val="110"/>
              </a:spcBef>
            </a:pPr>
            <a:r>
              <a:rPr sz="1600" b="1" spc="-10" dirty="0">
                <a:latin typeface="Arial"/>
                <a:cs typeface="Arial"/>
              </a:rPr>
              <a:t>0.8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92902" y="3351174"/>
            <a:ext cx="520065" cy="58102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365"/>
              </a:spcBef>
              <a:tabLst>
                <a:tab pos="381000" algn="l"/>
              </a:tabLst>
            </a:pPr>
            <a:r>
              <a:rPr sz="1600" b="1" spc="-5" dirty="0">
                <a:latin typeface="Arial"/>
                <a:cs typeface="Arial"/>
              </a:rPr>
              <a:t>2	3</a:t>
            </a:r>
            <a:endParaRPr sz="1600">
              <a:latin typeface="Arial"/>
              <a:cs typeface="Arial"/>
            </a:endParaRPr>
          </a:p>
          <a:p>
            <a:pPr marR="9525" algn="r">
              <a:lnSpc>
                <a:spcPct val="100000"/>
              </a:lnSpc>
              <a:spcBef>
                <a:spcPts val="265"/>
              </a:spcBef>
            </a:pP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11804" y="3593109"/>
            <a:ext cx="325120" cy="62928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555"/>
              </a:spcBef>
            </a:pPr>
            <a:r>
              <a:rPr sz="1600" b="1" spc="-5" dirty="0">
                <a:latin typeface="Arial"/>
                <a:cs typeface="Arial"/>
              </a:rPr>
              <a:t>1.4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600" b="1" spc="-5" dirty="0">
                <a:latin typeface="Arial"/>
                <a:cs typeface="Arial"/>
              </a:rPr>
              <a:t>1.0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67983" y="3672966"/>
            <a:ext cx="14795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90">
              <a:lnSpc>
                <a:spcPts val="192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20"/>
              </a:lnSpc>
            </a:pP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484" y="5190744"/>
            <a:ext cx="9020556" cy="13517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40379" y="3387852"/>
            <a:ext cx="288290" cy="287020"/>
          </a:xfrm>
          <a:custGeom>
            <a:avLst/>
            <a:gdLst/>
            <a:ahLst/>
            <a:cxnLst/>
            <a:rect l="l" t="t" r="r" b="b"/>
            <a:pathLst>
              <a:path w="288289" h="287020">
                <a:moveTo>
                  <a:pt x="0" y="286512"/>
                </a:moveTo>
                <a:lnTo>
                  <a:pt x="288035" y="286512"/>
                </a:lnTo>
                <a:lnTo>
                  <a:pt x="288035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ln w="15875">
            <a:solidFill>
              <a:srgbClr val="008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028950" y="3410839"/>
            <a:ext cx="307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1.7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403847" y="3392423"/>
            <a:ext cx="288290" cy="287020"/>
          </a:xfrm>
          <a:custGeom>
            <a:avLst/>
            <a:gdLst/>
            <a:ahLst/>
            <a:cxnLst/>
            <a:rect l="l" t="t" r="r" b="b"/>
            <a:pathLst>
              <a:path w="288290" h="287020">
                <a:moveTo>
                  <a:pt x="0" y="286512"/>
                </a:moveTo>
                <a:lnTo>
                  <a:pt x="288035" y="286512"/>
                </a:lnTo>
                <a:lnTo>
                  <a:pt x="288035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ln w="15875">
            <a:solidFill>
              <a:srgbClr val="008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479540" y="341502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65" y="1207769"/>
            <a:ext cx="22504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3181"/>
              <a:buFont typeface="Wingdings 2"/>
              <a:buChar char=""/>
              <a:tabLst>
                <a:tab pos="285750" algn="l"/>
              </a:tabLst>
            </a:pPr>
            <a:r>
              <a:rPr sz="2200" spc="-5" dirty="0">
                <a:latin typeface="微软雅黑"/>
                <a:cs typeface="微软雅黑"/>
              </a:rPr>
              <a:t>最优二叉树举例</a:t>
            </a:r>
            <a:endParaRPr sz="2200">
              <a:latin typeface="微软雅黑"/>
              <a:cs typeface="微软雅黑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9112" y="1749488"/>
          <a:ext cx="4070349" cy="86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键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114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概率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939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0.3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67868" y="309372"/>
            <a:ext cx="8209788" cy="960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4005071"/>
            <a:ext cx="7356348" cy="2435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95900" y="1412747"/>
            <a:ext cx="3381755" cy="21244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32193" y="1988311"/>
            <a:ext cx="254635" cy="2809240"/>
          </a:xfrm>
          <a:custGeom>
            <a:avLst/>
            <a:gdLst/>
            <a:ahLst/>
            <a:cxnLst/>
            <a:rect l="l" t="t" r="r" b="b"/>
            <a:pathLst>
              <a:path w="254634" h="2809240">
                <a:moveTo>
                  <a:pt x="0" y="2729865"/>
                </a:moveTo>
                <a:lnTo>
                  <a:pt x="32130" y="2808859"/>
                </a:lnTo>
                <a:lnTo>
                  <a:pt x="69784" y="2745994"/>
                </a:lnTo>
                <a:lnTo>
                  <a:pt x="43306" y="2745994"/>
                </a:lnTo>
                <a:lnTo>
                  <a:pt x="30606" y="2744978"/>
                </a:lnTo>
                <a:lnTo>
                  <a:pt x="31582" y="2732294"/>
                </a:lnTo>
                <a:lnTo>
                  <a:pt x="0" y="2729865"/>
                </a:lnTo>
                <a:close/>
              </a:path>
              <a:path w="254634" h="2809240">
                <a:moveTo>
                  <a:pt x="31582" y="2732294"/>
                </a:moveTo>
                <a:lnTo>
                  <a:pt x="30606" y="2744978"/>
                </a:lnTo>
                <a:lnTo>
                  <a:pt x="43306" y="2745994"/>
                </a:lnTo>
                <a:lnTo>
                  <a:pt x="44285" y="2733271"/>
                </a:lnTo>
                <a:lnTo>
                  <a:pt x="31582" y="2732294"/>
                </a:lnTo>
                <a:close/>
              </a:path>
              <a:path w="254634" h="2809240">
                <a:moveTo>
                  <a:pt x="44285" y="2733271"/>
                </a:moveTo>
                <a:lnTo>
                  <a:pt x="43306" y="2745994"/>
                </a:lnTo>
                <a:lnTo>
                  <a:pt x="69784" y="2745994"/>
                </a:lnTo>
                <a:lnTo>
                  <a:pt x="75946" y="2735707"/>
                </a:lnTo>
                <a:lnTo>
                  <a:pt x="44285" y="2733271"/>
                </a:lnTo>
                <a:close/>
              </a:path>
              <a:path w="254634" h="2809240">
                <a:moveTo>
                  <a:pt x="241807" y="0"/>
                </a:moveTo>
                <a:lnTo>
                  <a:pt x="31582" y="2732294"/>
                </a:lnTo>
                <a:lnTo>
                  <a:pt x="44285" y="2733271"/>
                </a:lnTo>
                <a:lnTo>
                  <a:pt x="254507" y="1015"/>
                </a:lnTo>
                <a:lnTo>
                  <a:pt x="241807" y="0"/>
                </a:lnTo>
                <a:close/>
              </a:path>
            </a:pathLst>
          </a:custGeom>
          <a:solidFill>
            <a:srgbClr val="096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98870" y="2626741"/>
            <a:ext cx="269875" cy="2170430"/>
          </a:xfrm>
          <a:custGeom>
            <a:avLst/>
            <a:gdLst/>
            <a:ahLst/>
            <a:cxnLst/>
            <a:rect l="l" t="t" r="r" b="b"/>
            <a:pathLst>
              <a:path w="269875" h="2170429">
                <a:moveTo>
                  <a:pt x="0" y="2090674"/>
                </a:moveTo>
                <a:lnTo>
                  <a:pt x="29717" y="2170430"/>
                </a:lnTo>
                <a:lnTo>
                  <a:pt x="69852" y="2108073"/>
                </a:lnTo>
                <a:lnTo>
                  <a:pt x="42799" y="2108073"/>
                </a:lnTo>
                <a:lnTo>
                  <a:pt x="30225" y="2106676"/>
                </a:lnTo>
                <a:lnTo>
                  <a:pt x="31584" y="2094059"/>
                </a:lnTo>
                <a:lnTo>
                  <a:pt x="0" y="2090674"/>
                </a:lnTo>
                <a:close/>
              </a:path>
              <a:path w="269875" h="2170429">
                <a:moveTo>
                  <a:pt x="31584" y="2094059"/>
                </a:moveTo>
                <a:lnTo>
                  <a:pt x="30225" y="2106676"/>
                </a:lnTo>
                <a:lnTo>
                  <a:pt x="42799" y="2108073"/>
                </a:lnTo>
                <a:lnTo>
                  <a:pt x="44163" y="2095408"/>
                </a:lnTo>
                <a:lnTo>
                  <a:pt x="31584" y="2094059"/>
                </a:lnTo>
                <a:close/>
              </a:path>
              <a:path w="269875" h="2170429">
                <a:moveTo>
                  <a:pt x="44163" y="2095408"/>
                </a:moveTo>
                <a:lnTo>
                  <a:pt x="42799" y="2108073"/>
                </a:lnTo>
                <a:lnTo>
                  <a:pt x="69852" y="2108073"/>
                </a:lnTo>
                <a:lnTo>
                  <a:pt x="75818" y="2098802"/>
                </a:lnTo>
                <a:lnTo>
                  <a:pt x="44163" y="2095408"/>
                </a:lnTo>
                <a:close/>
              </a:path>
              <a:path w="269875" h="2170429">
                <a:moveTo>
                  <a:pt x="257047" y="0"/>
                </a:moveTo>
                <a:lnTo>
                  <a:pt x="31584" y="2094059"/>
                </a:lnTo>
                <a:lnTo>
                  <a:pt x="44163" y="2095408"/>
                </a:lnTo>
                <a:lnTo>
                  <a:pt x="269747" y="1270"/>
                </a:lnTo>
                <a:lnTo>
                  <a:pt x="257047" y="0"/>
                </a:lnTo>
                <a:close/>
              </a:path>
            </a:pathLst>
          </a:custGeom>
          <a:solidFill>
            <a:srgbClr val="096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86044" y="3537203"/>
            <a:ext cx="76200" cy="1260475"/>
          </a:xfrm>
          <a:custGeom>
            <a:avLst/>
            <a:gdLst/>
            <a:ahLst/>
            <a:cxnLst/>
            <a:rect l="l" t="t" r="r" b="b"/>
            <a:pathLst>
              <a:path w="76200" h="1260475">
                <a:moveTo>
                  <a:pt x="31750" y="1184148"/>
                </a:moveTo>
                <a:lnTo>
                  <a:pt x="0" y="1184148"/>
                </a:lnTo>
                <a:lnTo>
                  <a:pt x="38100" y="1260348"/>
                </a:lnTo>
                <a:lnTo>
                  <a:pt x="69850" y="1196848"/>
                </a:lnTo>
                <a:lnTo>
                  <a:pt x="31750" y="1196848"/>
                </a:lnTo>
                <a:lnTo>
                  <a:pt x="31750" y="1184148"/>
                </a:lnTo>
                <a:close/>
              </a:path>
              <a:path w="76200" h="1260475">
                <a:moveTo>
                  <a:pt x="44450" y="0"/>
                </a:moveTo>
                <a:lnTo>
                  <a:pt x="31750" y="0"/>
                </a:lnTo>
                <a:lnTo>
                  <a:pt x="31750" y="1196848"/>
                </a:lnTo>
                <a:lnTo>
                  <a:pt x="44450" y="1196848"/>
                </a:lnTo>
                <a:lnTo>
                  <a:pt x="44450" y="0"/>
                </a:lnTo>
                <a:close/>
              </a:path>
              <a:path w="76200" h="1260475">
                <a:moveTo>
                  <a:pt x="76200" y="1184148"/>
                </a:moveTo>
                <a:lnTo>
                  <a:pt x="44450" y="1184148"/>
                </a:lnTo>
                <a:lnTo>
                  <a:pt x="44450" y="1196848"/>
                </a:lnTo>
                <a:lnTo>
                  <a:pt x="69850" y="1196848"/>
                </a:lnTo>
                <a:lnTo>
                  <a:pt x="76200" y="1184148"/>
                </a:lnTo>
                <a:close/>
              </a:path>
            </a:pathLst>
          </a:custGeom>
          <a:solidFill>
            <a:srgbClr val="096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57593" y="2707258"/>
            <a:ext cx="1236980" cy="3027045"/>
          </a:xfrm>
          <a:custGeom>
            <a:avLst/>
            <a:gdLst/>
            <a:ahLst/>
            <a:cxnLst/>
            <a:rect l="l" t="t" r="r" b="b"/>
            <a:pathLst>
              <a:path w="1236979" h="3027045">
                <a:moveTo>
                  <a:pt x="0" y="2941815"/>
                </a:moveTo>
                <a:lnTo>
                  <a:pt x="6730" y="3026752"/>
                </a:lnTo>
                <a:lnTo>
                  <a:pt x="70611" y="2970403"/>
                </a:lnTo>
                <a:lnTo>
                  <a:pt x="70266" y="2970263"/>
                </a:lnTo>
                <a:lnTo>
                  <a:pt x="36449" y="2970263"/>
                </a:lnTo>
                <a:lnTo>
                  <a:pt x="24637" y="2965500"/>
                </a:lnTo>
                <a:lnTo>
                  <a:pt x="29406" y="2953720"/>
                </a:lnTo>
                <a:lnTo>
                  <a:pt x="0" y="2941815"/>
                </a:lnTo>
                <a:close/>
              </a:path>
              <a:path w="1236979" h="3027045">
                <a:moveTo>
                  <a:pt x="29406" y="2953720"/>
                </a:moveTo>
                <a:lnTo>
                  <a:pt x="24637" y="2965500"/>
                </a:lnTo>
                <a:lnTo>
                  <a:pt x="36449" y="2970263"/>
                </a:lnTo>
                <a:lnTo>
                  <a:pt x="41210" y="2958499"/>
                </a:lnTo>
                <a:lnTo>
                  <a:pt x="29406" y="2953720"/>
                </a:lnTo>
                <a:close/>
              </a:path>
              <a:path w="1236979" h="3027045">
                <a:moveTo>
                  <a:pt x="41210" y="2958499"/>
                </a:moveTo>
                <a:lnTo>
                  <a:pt x="36449" y="2970263"/>
                </a:lnTo>
                <a:lnTo>
                  <a:pt x="70266" y="2970263"/>
                </a:lnTo>
                <a:lnTo>
                  <a:pt x="41210" y="2958499"/>
                </a:lnTo>
                <a:close/>
              </a:path>
              <a:path w="1236979" h="3027045">
                <a:moveTo>
                  <a:pt x="1225041" y="0"/>
                </a:moveTo>
                <a:lnTo>
                  <a:pt x="29406" y="2953720"/>
                </a:lnTo>
                <a:lnTo>
                  <a:pt x="41210" y="2958499"/>
                </a:lnTo>
                <a:lnTo>
                  <a:pt x="1236726" y="4825"/>
                </a:lnTo>
                <a:lnTo>
                  <a:pt x="1225041" y="0"/>
                </a:lnTo>
                <a:close/>
              </a:path>
            </a:pathLst>
          </a:custGeom>
          <a:solidFill>
            <a:srgbClr val="096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64451" y="4515103"/>
            <a:ext cx="847725" cy="341630"/>
          </a:xfrm>
          <a:custGeom>
            <a:avLst/>
            <a:gdLst/>
            <a:ahLst/>
            <a:cxnLst/>
            <a:rect l="l" t="t" r="r" b="b"/>
            <a:pathLst>
              <a:path w="847725" h="341629">
                <a:moveTo>
                  <a:pt x="847598" y="0"/>
                </a:moveTo>
                <a:lnTo>
                  <a:pt x="0" y="34163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84057" y="4350258"/>
            <a:ext cx="864235" cy="879475"/>
          </a:xfrm>
          <a:prstGeom prst="rect">
            <a:avLst/>
          </a:prstGeom>
          <a:solidFill>
            <a:srgbClr val="FFFFFF"/>
          </a:solidFill>
          <a:ln w="25400">
            <a:solidFill>
              <a:srgbClr val="00AF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K=3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200" b="1" dirty="0">
                <a:latin typeface="宋体"/>
                <a:cs typeface="宋体"/>
              </a:rPr>
              <a:t>左</a:t>
            </a:r>
            <a:r>
              <a:rPr sz="1200" b="1" spc="5" dirty="0">
                <a:latin typeface="Arial"/>
                <a:cs typeface="Arial"/>
              </a:rPr>
              <a:t>:</a:t>
            </a:r>
            <a:r>
              <a:rPr sz="1200" b="1" spc="-5" dirty="0">
                <a:latin typeface="Arial"/>
                <a:cs typeface="Arial"/>
              </a:rPr>
              <a:t>C[</a:t>
            </a:r>
            <a:r>
              <a:rPr sz="1200" b="1" dirty="0">
                <a:latin typeface="Arial"/>
                <a:cs typeface="Arial"/>
              </a:rPr>
              <a:t>1,2]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b="1" spc="5" dirty="0">
                <a:latin typeface="宋体"/>
                <a:cs typeface="宋体"/>
              </a:rPr>
              <a:t>右</a:t>
            </a:r>
            <a:r>
              <a:rPr sz="1200" b="1" spc="5" dirty="0">
                <a:latin typeface="Arial"/>
                <a:cs typeface="Arial"/>
              </a:rPr>
              <a:t>:</a:t>
            </a:r>
            <a:r>
              <a:rPr sz="1200" b="1" spc="-5" dirty="0">
                <a:latin typeface="Arial"/>
                <a:cs typeface="Arial"/>
              </a:rPr>
              <a:t>C</a:t>
            </a:r>
            <a:r>
              <a:rPr sz="1200" b="1" spc="-15" dirty="0">
                <a:latin typeface="Arial"/>
                <a:cs typeface="Arial"/>
              </a:rPr>
              <a:t>[</a:t>
            </a:r>
            <a:r>
              <a:rPr sz="1200" b="1" spc="-5" dirty="0">
                <a:latin typeface="Arial"/>
                <a:cs typeface="Arial"/>
              </a:rPr>
              <a:t>4</a:t>
            </a:r>
            <a:r>
              <a:rPr sz="1200" b="1" dirty="0">
                <a:latin typeface="Arial"/>
                <a:cs typeface="Arial"/>
              </a:rPr>
              <a:t>,</a:t>
            </a:r>
            <a:r>
              <a:rPr sz="1200" b="1" spc="5" dirty="0">
                <a:latin typeface="Arial"/>
                <a:cs typeface="Arial"/>
              </a:rPr>
              <a:t>4</a:t>
            </a:r>
            <a:r>
              <a:rPr sz="1200" b="1" dirty="0">
                <a:latin typeface="Arial"/>
                <a:cs typeface="Arial"/>
              </a:rPr>
              <a:t>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34430" y="4899914"/>
            <a:ext cx="457834" cy="553720"/>
          </a:xfrm>
          <a:custGeom>
            <a:avLst/>
            <a:gdLst/>
            <a:ahLst/>
            <a:cxnLst/>
            <a:rect l="l" t="t" r="r" b="b"/>
            <a:pathLst>
              <a:path w="457835" h="553720">
                <a:moveTo>
                  <a:pt x="0" y="553593"/>
                </a:moveTo>
                <a:lnTo>
                  <a:pt x="457327" y="0"/>
                </a:lnTo>
              </a:path>
            </a:pathLst>
          </a:custGeom>
          <a:ln w="25399">
            <a:solidFill>
              <a:srgbClr val="096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92090" y="5442965"/>
            <a:ext cx="864235" cy="730250"/>
          </a:xfrm>
          <a:prstGeom prst="rect">
            <a:avLst/>
          </a:prstGeom>
          <a:ln w="25400">
            <a:solidFill>
              <a:srgbClr val="096CC5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118110" marR="108585" indent="172085">
              <a:lnSpc>
                <a:spcPct val="100400"/>
              </a:lnSpc>
              <a:spcBef>
                <a:spcPts val="675"/>
              </a:spcBef>
            </a:pPr>
            <a:r>
              <a:rPr sz="1200" b="1" spc="-5" dirty="0">
                <a:latin typeface="Arial"/>
                <a:cs typeface="Arial"/>
              </a:rPr>
              <a:t>K=2  </a:t>
            </a:r>
            <a:r>
              <a:rPr sz="1200" b="1" spc="5" dirty="0">
                <a:latin typeface="宋体"/>
                <a:cs typeface="宋体"/>
              </a:rPr>
              <a:t>左</a:t>
            </a:r>
            <a:r>
              <a:rPr sz="1200" b="1" spc="5" dirty="0">
                <a:latin typeface="Arial"/>
                <a:cs typeface="Arial"/>
              </a:rPr>
              <a:t>:</a:t>
            </a:r>
            <a:r>
              <a:rPr sz="1200" b="1" spc="-5" dirty="0">
                <a:latin typeface="Arial"/>
                <a:cs typeface="Arial"/>
              </a:rPr>
              <a:t>C</a:t>
            </a:r>
            <a:r>
              <a:rPr sz="1200" b="1" spc="-15" dirty="0">
                <a:latin typeface="Arial"/>
                <a:cs typeface="Arial"/>
              </a:rPr>
              <a:t>[</a:t>
            </a:r>
            <a:r>
              <a:rPr sz="1200" b="1" spc="-5" dirty="0">
                <a:latin typeface="Arial"/>
                <a:cs typeface="Arial"/>
              </a:rPr>
              <a:t>1</a:t>
            </a:r>
            <a:r>
              <a:rPr sz="1200" b="1" dirty="0">
                <a:latin typeface="Arial"/>
                <a:cs typeface="Arial"/>
              </a:rPr>
              <a:t>,</a:t>
            </a:r>
            <a:r>
              <a:rPr sz="1200" b="1" spc="5" dirty="0">
                <a:latin typeface="Arial"/>
                <a:cs typeface="Arial"/>
              </a:rPr>
              <a:t>1</a:t>
            </a:r>
            <a:r>
              <a:rPr sz="1200" b="1" dirty="0">
                <a:latin typeface="Arial"/>
                <a:cs typeface="Arial"/>
              </a:rPr>
              <a:t>] </a:t>
            </a:r>
            <a:r>
              <a:rPr sz="1200" b="1" spc="5" dirty="0">
                <a:latin typeface="宋体"/>
                <a:cs typeface="宋体"/>
              </a:rPr>
              <a:t>右</a:t>
            </a:r>
            <a:r>
              <a:rPr sz="1200" b="1" dirty="0">
                <a:latin typeface="Arial"/>
                <a:cs typeface="Arial"/>
              </a:rPr>
              <a:t>:NULL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377190"/>
            <a:ext cx="4528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8.</a:t>
            </a:r>
            <a:r>
              <a:rPr spc="-20" dirty="0">
                <a:latin typeface="Arial"/>
                <a:cs typeface="Arial"/>
              </a:rPr>
              <a:t>1</a:t>
            </a:r>
            <a:r>
              <a:rPr dirty="0"/>
              <a:t>三个基本例子</a:t>
            </a:r>
          </a:p>
        </p:txBody>
      </p:sp>
      <p:sp>
        <p:nvSpPr>
          <p:cNvPr id="5" name="object 5"/>
          <p:cNvSpPr/>
          <p:nvPr/>
        </p:nvSpPr>
        <p:spPr>
          <a:xfrm>
            <a:off x="409955" y="1967471"/>
            <a:ext cx="419849" cy="476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6844" y="1909572"/>
            <a:ext cx="579882" cy="5676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7636" y="1909572"/>
            <a:ext cx="480834" cy="5676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9367" y="1909572"/>
            <a:ext cx="1344930" cy="5676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45207" y="1909572"/>
            <a:ext cx="467118" cy="567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23516" y="2081771"/>
            <a:ext cx="331469" cy="3893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10383" y="1909572"/>
            <a:ext cx="797813" cy="5676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69107" y="1909572"/>
            <a:ext cx="480834" cy="5676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10839" y="1909572"/>
            <a:ext cx="424421" cy="5676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96183" y="1909572"/>
            <a:ext cx="1012697" cy="5676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69791" y="1909572"/>
            <a:ext cx="480834" cy="5676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11523" y="1909572"/>
            <a:ext cx="424421" cy="5676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96867" y="1909572"/>
            <a:ext cx="1149858" cy="56768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07635" y="1909572"/>
            <a:ext cx="550926" cy="5676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19471" y="1909572"/>
            <a:ext cx="837438" cy="5676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9955" y="2363711"/>
            <a:ext cx="419849" cy="476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6844" y="2305811"/>
            <a:ext cx="2256282" cy="56768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74035" y="2305811"/>
            <a:ext cx="442709" cy="56768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9955" y="2759951"/>
            <a:ext cx="419849" cy="476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6844" y="2702051"/>
            <a:ext cx="2376678" cy="56768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10540" y="1179323"/>
            <a:ext cx="5043170" cy="1923414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10"/>
              </a:spcBef>
            </a:pPr>
            <a:r>
              <a:rPr sz="3200" b="1" dirty="0">
                <a:solidFill>
                  <a:srgbClr val="04607A"/>
                </a:solidFill>
                <a:latin typeface="微软雅黑"/>
                <a:cs typeface="微软雅黑"/>
              </a:rPr>
              <a:t>例</a:t>
            </a:r>
            <a:r>
              <a:rPr sz="3200" b="1" spc="-5" dirty="0">
                <a:solidFill>
                  <a:srgbClr val="04607A"/>
                </a:solidFill>
                <a:latin typeface="Arial"/>
                <a:cs typeface="Arial"/>
              </a:rPr>
              <a:t>1</a:t>
            </a:r>
            <a:r>
              <a:rPr sz="3200" b="1" spc="-5" dirty="0">
                <a:solidFill>
                  <a:srgbClr val="04607A"/>
                </a:solidFill>
                <a:latin typeface="微软雅黑"/>
                <a:cs typeface="微软雅黑"/>
              </a:rPr>
              <a:t>，</a:t>
            </a:r>
            <a:r>
              <a:rPr sz="3200" b="1" dirty="0">
                <a:solidFill>
                  <a:srgbClr val="04607A"/>
                </a:solidFill>
                <a:latin typeface="微软雅黑"/>
                <a:cs typeface="微软雅黑"/>
              </a:rPr>
              <a:t>币值最大化问题：</a:t>
            </a:r>
            <a:endParaRPr sz="3200" dirty="0">
              <a:latin typeface="微软雅黑"/>
              <a:cs typeface="微软雅黑"/>
            </a:endParaRPr>
          </a:p>
          <a:p>
            <a:pPr marL="310515" indent="-273050">
              <a:lnSpc>
                <a:spcPct val="100000"/>
              </a:lnSpc>
              <a:spcBef>
                <a:spcPts val="950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310515" algn="l"/>
                <a:tab pos="311150" algn="l"/>
                <a:tab pos="916305" algn="l"/>
                <a:tab pos="3083560" algn="l"/>
                <a:tab pos="3997960" algn="l"/>
              </a:tabLst>
            </a:pPr>
            <a:r>
              <a:rPr sz="2000" dirty="0">
                <a:latin typeface="Arial"/>
                <a:cs typeface="Arial"/>
              </a:rPr>
              <a:t>F(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)	= max{c</a:t>
            </a:r>
            <a:r>
              <a:rPr sz="1950" i="1" baseline="-21367" dirty="0">
                <a:latin typeface="Arial"/>
                <a:cs typeface="Arial"/>
              </a:rPr>
              <a:t>n</a:t>
            </a:r>
            <a:r>
              <a:rPr sz="1950" i="1" spc="-37" baseline="-2136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F(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-2),	F(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-1)}	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i="1" dirty="0">
                <a:latin typeface="Arial"/>
                <a:cs typeface="Arial"/>
              </a:rPr>
              <a:t>n </a:t>
            </a:r>
            <a:r>
              <a:rPr sz="2000" dirty="0">
                <a:latin typeface="Arial"/>
                <a:cs typeface="Arial"/>
              </a:rPr>
              <a:t>&gt;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1,</a:t>
            </a:r>
          </a:p>
          <a:p>
            <a:pPr marL="310515" indent="-27305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310515" algn="l"/>
                <a:tab pos="311150" algn="l"/>
                <a:tab pos="917575" algn="l"/>
                <a:tab pos="1487805" algn="l"/>
              </a:tabLst>
            </a:pPr>
            <a:r>
              <a:rPr sz="2000" dirty="0">
                <a:latin typeface="Arial"/>
                <a:cs typeface="Arial"/>
              </a:rPr>
              <a:t>F(0)	=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0,	</a:t>
            </a:r>
            <a:r>
              <a:rPr sz="2000" spc="-5" dirty="0">
                <a:latin typeface="Arial"/>
                <a:cs typeface="Arial"/>
              </a:rPr>
              <a:t>F(1)=c</a:t>
            </a:r>
            <a:r>
              <a:rPr sz="2000" spc="-5" dirty="0">
                <a:latin typeface="Cambria Math"/>
                <a:cs typeface="Cambria Math"/>
              </a:rPr>
              <a:t>₁</a:t>
            </a:r>
            <a:endParaRPr sz="2000" dirty="0">
              <a:latin typeface="Cambria Math"/>
              <a:cs typeface="Cambria Math"/>
            </a:endParaRPr>
          </a:p>
          <a:p>
            <a:pPr marL="310515" indent="-27305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310515" algn="l"/>
                <a:tab pos="311150" algn="l"/>
                <a:tab pos="662305" algn="l"/>
                <a:tab pos="1014094" algn="l"/>
                <a:tab pos="1367790" algn="l"/>
                <a:tab pos="1861185" algn="l"/>
                <a:tab pos="2212975" algn="l"/>
              </a:tabLst>
            </a:pPr>
            <a:r>
              <a:rPr sz="2000" dirty="0">
                <a:latin typeface="Arial"/>
                <a:cs typeface="Arial"/>
              </a:rPr>
              <a:t>5,	1,	2,	10,	6,	2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35940" y="5651093"/>
            <a:ext cx="25565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4607A"/>
                </a:solidFill>
                <a:latin typeface="Arial"/>
                <a:cs typeface="Arial"/>
              </a:rPr>
              <a:t>F(0)=0</a:t>
            </a:r>
            <a:r>
              <a:rPr sz="3200" b="1" spc="-15" dirty="0">
                <a:solidFill>
                  <a:srgbClr val="04607A"/>
                </a:solidFill>
                <a:latin typeface="Arial"/>
                <a:cs typeface="Arial"/>
              </a:rPr>
              <a:t>,</a:t>
            </a:r>
            <a:r>
              <a:rPr sz="3200" b="1" dirty="0">
                <a:solidFill>
                  <a:srgbClr val="04607A"/>
                </a:solidFill>
                <a:latin typeface="Arial"/>
                <a:cs typeface="Arial"/>
              </a:rPr>
              <a:t>F(1)=5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310DABEC-06F6-7D0F-0310-AE6C5C93C46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2266" y="3153482"/>
            <a:ext cx="8186253" cy="2234847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430479"/>
            <a:ext cx="53143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8.3</a:t>
            </a:r>
            <a:r>
              <a:rPr spc="-60" dirty="0">
                <a:latin typeface="Arial"/>
                <a:cs typeface="Arial"/>
              </a:rPr>
              <a:t> </a:t>
            </a:r>
            <a:r>
              <a:rPr dirty="0"/>
              <a:t>最优二叉查找树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8391" y="1264742"/>
            <a:ext cx="2404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微软雅黑"/>
                <a:cs typeface="微软雅黑"/>
              </a:rPr>
              <a:t>算</a:t>
            </a:r>
            <a:r>
              <a:rPr sz="1600" b="1" spc="-5" dirty="0">
                <a:latin typeface="微软雅黑"/>
                <a:cs typeface="微软雅黑"/>
              </a:rPr>
              <a:t>法</a:t>
            </a:r>
            <a:r>
              <a:rPr sz="1600" b="1" spc="-60" dirty="0">
                <a:latin typeface="微软雅黑"/>
                <a:cs typeface="微软雅黑"/>
              </a:rPr>
              <a:t> </a:t>
            </a:r>
            <a:r>
              <a:rPr sz="1600" b="1" spc="-5" dirty="0">
                <a:latin typeface="Arial"/>
                <a:cs typeface="Arial"/>
              </a:rPr>
              <a:t>OptimalBST(P[1..n])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8391" y="1518284"/>
            <a:ext cx="3634104" cy="104648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200" b="1" dirty="0">
                <a:latin typeface="Arial"/>
                <a:cs typeface="Arial"/>
              </a:rPr>
              <a:t>//</a:t>
            </a:r>
            <a:r>
              <a:rPr sz="1200" b="1" dirty="0">
                <a:latin typeface="微软雅黑"/>
                <a:cs typeface="微软雅黑"/>
              </a:rPr>
              <a:t>用动态规划算法求解最优二叉树</a:t>
            </a:r>
            <a:endParaRPr sz="1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200" b="1" dirty="0">
                <a:latin typeface="Arial"/>
                <a:cs typeface="Arial"/>
              </a:rPr>
              <a:t>//</a:t>
            </a:r>
            <a:r>
              <a:rPr sz="1200" b="1" dirty="0">
                <a:latin typeface="微软雅黑"/>
                <a:cs typeface="微软雅黑"/>
              </a:rPr>
              <a:t>输入：一个</a:t>
            </a:r>
            <a:r>
              <a:rPr sz="1200" b="1" dirty="0">
                <a:latin typeface="Arial"/>
                <a:cs typeface="Arial"/>
              </a:rPr>
              <a:t>n</a:t>
            </a:r>
            <a:r>
              <a:rPr sz="1200" b="1" dirty="0">
                <a:latin typeface="微软雅黑"/>
                <a:cs typeface="微软雅黑"/>
              </a:rPr>
              <a:t>个键的有序列表的查找概率数组</a:t>
            </a:r>
            <a:r>
              <a:rPr sz="1200" b="1" dirty="0">
                <a:latin typeface="Arial"/>
                <a:cs typeface="Arial"/>
              </a:rPr>
              <a:t>P[1…n]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200" b="1" dirty="0">
                <a:latin typeface="Arial"/>
                <a:cs typeface="Arial"/>
              </a:rPr>
              <a:t>//</a:t>
            </a:r>
            <a:r>
              <a:rPr sz="1200" b="1" dirty="0">
                <a:latin typeface="微软雅黑"/>
                <a:cs typeface="微软雅黑"/>
              </a:rPr>
              <a:t>输出：成功查找平均比较次数，根表</a:t>
            </a:r>
            <a:r>
              <a:rPr sz="1200" b="1" spc="-5" dirty="0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600" b="1" spc="-10" dirty="0">
                <a:latin typeface="Arial"/>
                <a:cs typeface="Arial"/>
              </a:rPr>
              <a:t>for </a:t>
            </a:r>
            <a:r>
              <a:rPr sz="1600" b="1" spc="-5" dirty="0">
                <a:latin typeface="Arial"/>
                <a:cs typeface="Arial"/>
              </a:rPr>
              <a:t>i =1 to n</a:t>
            </a:r>
            <a:r>
              <a:rPr sz="1600" b="1" spc="6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do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7820" y="1248638"/>
            <a:ext cx="2804795" cy="818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30100"/>
              </a:lnSpc>
              <a:spcBef>
                <a:spcPts val="95"/>
              </a:spcBef>
            </a:pPr>
            <a:r>
              <a:rPr sz="2000" b="1" dirty="0">
                <a:latin typeface="微软雅黑"/>
                <a:cs typeface="微软雅黑"/>
              </a:rPr>
              <a:t>分析：</a:t>
            </a:r>
            <a:r>
              <a:rPr sz="2000" b="1" dirty="0">
                <a:latin typeface="Arial"/>
                <a:cs typeface="Arial"/>
              </a:rPr>
              <a:t>Optima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BST</a:t>
            </a:r>
            <a:r>
              <a:rPr sz="2000" b="1" dirty="0">
                <a:latin typeface="微软雅黑"/>
                <a:cs typeface="微软雅黑"/>
              </a:rPr>
              <a:t>算法 的时间效率是</a:t>
            </a:r>
            <a:r>
              <a:rPr sz="2000" b="1" dirty="0">
                <a:solidFill>
                  <a:srgbClr val="04607A"/>
                </a:solidFill>
                <a:latin typeface="Arial"/>
                <a:cs typeface="Arial"/>
              </a:rPr>
              <a:t>Θ(n</a:t>
            </a:r>
            <a:r>
              <a:rPr sz="1950" b="1" baseline="25641" dirty="0">
                <a:solidFill>
                  <a:srgbClr val="04607A"/>
                </a:solidFill>
                <a:latin typeface="Arial"/>
                <a:cs typeface="Arial"/>
              </a:rPr>
              <a:t>3</a:t>
            </a:r>
            <a:r>
              <a:rPr sz="2000" b="1" dirty="0">
                <a:solidFill>
                  <a:srgbClr val="04607A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44702" y="4450841"/>
            <a:ext cx="4104640" cy="523240"/>
          </a:xfrm>
          <a:custGeom>
            <a:avLst/>
            <a:gdLst/>
            <a:ahLst/>
            <a:cxnLst/>
            <a:rect l="l" t="t" r="r" b="b"/>
            <a:pathLst>
              <a:path w="4104640" h="523239">
                <a:moveTo>
                  <a:pt x="0" y="522731"/>
                </a:moveTo>
                <a:lnTo>
                  <a:pt x="4104132" y="522731"/>
                </a:lnTo>
                <a:lnTo>
                  <a:pt x="4104132" y="0"/>
                </a:lnTo>
                <a:lnTo>
                  <a:pt x="0" y="0"/>
                </a:lnTo>
                <a:lnTo>
                  <a:pt x="0" y="522731"/>
                </a:lnTo>
                <a:close/>
              </a:path>
            </a:pathLst>
          </a:custGeom>
          <a:ln w="19049">
            <a:solidFill>
              <a:srgbClr val="E1D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1633" y="5013197"/>
            <a:ext cx="2016760" cy="216535"/>
          </a:xfrm>
          <a:custGeom>
            <a:avLst/>
            <a:gdLst/>
            <a:ahLst/>
            <a:cxnLst/>
            <a:rect l="l" t="t" r="r" b="b"/>
            <a:pathLst>
              <a:path w="2016760" h="216535">
                <a:moveTo>
                  <a:pt x="0" y="216407"/>
                </a:moveTo>
                <a:lnTo>
                  <a:pt x="2016252" y="216407"/>
                </a:lnTo>
                <a:lnTo>
                  <a:pt x="2016252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ln w="19050">
            <a:solidFill>
              <a:srgbClr val="DBF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01193" y="2597276"/>
          <a:ext cx="5185410" cy="3447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6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0550">
                <a:tc gridSpan="2">
                  <a:txBody>
                    <a:bodyPr/>
                    <a:lstStyle/>
                    <a:p>
                      <a:pPr marL="3752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C[i,i-1]=0;C[i,i]=P[i];R[i,i]=i;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ts val="1910"/>
                        </a:lnSpc>
                        <a:spcBef>
                          <a:spcPts val="58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C[n+1,n]=0;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8326">
                <a:tc gridSpan="3">
                  <a:txBody>
                    <a:bodyPr/>
                    <a:lstStyle/>
                    <a:p>
                      <a:pPr marL="335280" marR="1073150" indent="-245745">
                        <a:lnSpc>
                          <a:spcPts val="2180"/>
                        </a:lnSpc>
                        <a:spcBef>
                          <a:spcPts val="11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=1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n-1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//</a:t>
                      </a:r>
                      <a:r>
                        <a:rPr sz="1400" b="1" dirty="0">
                          <a:latin typeface="微软雅黑"/>
                          <a:cs typeface="微软雅黑"/>
                        </a:rPr>
                        <a:t>对角线计数，</a:t>
                      </a:r>
                      <a:r>
                        <a:rPr sz="1400" b="1" spc="-15" dirty="0">
                          <a:latin typeface="微软雅黑"/>
                          <a:cs typeface="微软雅黑"/>
                        </a:rPr>
                        <a:t>记</a:t>
                      </a:r>
                      <a:r>
                        <a:rPr sz="1400" b="1" dirty="0">
                          <a:latin typeface="微软雅黑"/>
                          <a:cs typeface="微软雅黑"/>
                        </a:rPr>
                        <a:t>录第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15" dirty="0">
                          <a:latin typeface="微软雅黑"/>
                          <a:cs typeface="微软雅黑"/>
                        </a:rPr>
                        <a:t>条</a:t>
                      </a:r>
                      <a:r>
                        <a:rPr sz="1400" b="1" dirty="0">
                          <a:latin typeface="微软雅黑"/>
                          <a:cs typeface="微软雅黑"/>
                        </a:rPr>
                        <a:t>对角线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 =1 to n-d</a:t>
                      </a:r>
                      <a:r>
                        <a:rPr sz="14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do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53340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j=i+d;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minval=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∞;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4737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k =i to j</a:t>
                      </a:r>
                      <a:r>
                        <a:rPr sz="14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do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076325" marR="1350645" indent="-248920">
                        <a:lnSpc>
                          <a:spcPct val="130000"/>
                        </a:lnSpc>
                        <a:spcBef>
                          <a:spcPts val="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C[i,k-1]+C[k+1,j]&lt;minval 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mi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[i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-1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]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,j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]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;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km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;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484505">
                        <a:lnSpc>
                          <a:spcPct val="100000"/>
                        </a:lnSpc>
                        <a:spcBef>
                          <a:spcPts val="505"/>
                        </a:spcBef>
                        <a:tabLst>
                          <a:tab pos="1652270" algn="l"/>
                        </a:tabLst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R[i,j]=kmin;	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sum=P[i];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48450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for s=i+1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to j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4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sum=sum+P[s];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48450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C[i,j]=minval+sum;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85DFD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 marL="90170">
                        <a:lnSpc>
                          <a:spcPts val="1650"/>
                        </a:lnSpc>
                        <a:spcBef>
                          <a:spcPts val="204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C[1,n],R;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85DFD0"/>
                      </a:solidFill>
                      <a:prstDash val="solid"/>
                    </a:lnL>
                    <a:lnR w="19050">
                      <a:solidFill>
                        <a:srgbClr val="85DFD0"/>
                      </a:solidFill>
                      <a:prstDash val="solid"/>
                    </a:lnR>
                    <a:lnT w="19050">
                      <a:solidFill>
                        <a:srgbClr val="85DFD0"/>
                      </a:solidFill>
                      <a:prstDash val="solid"/>
                    </a:lnT>
                    <a:lnB w="19050">
                      <a:solidFill>
                        <a:srgbClr val="85DFD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5DFD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804672" y="6243828"/>
            <a:ext cx="5855208" cy="569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52971" y="2276855"/>
            <a:ext cx="2351531" cy="16261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49923" y="4020311"/>
            <a:ext cx="2086355" cy="18455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18069" y="2817114"/>
            <a:ext cx="1080135" cy="505459"/>
          </a:xfrm>
          <a:custGeom>
            <a:avLst/>
            <a:gdLst/>
            <a:ahLst/>
            <a:cxnLst/>
            <a:rect l="l" t="t" r="r" b="b"/>
            <a:pathLst>
              <a:path w="1080134" h="505460">
                <a:moveTo>
                  <a:pt x="0" y="0"/>
                </a:moveTo>
                <a:lnTo>
                  <a:pt x="1080134" y="504951"/>
                </a:lnTo>
              </a:path>
            </a:pathLst>
          </a:custGeom>
          <a:ln w="101600">
            <a:solidFill>
              <a:srgbClr val="096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12785" y="2777489"/>
            <a:ext cx="685165" cy="322580"/>
          </a:xfrm>
          <a:custGeom>
            <a:avLst/>
            <a:gdLst/>
            <a:ahLst/>
            <a:cxnLst/>
            <a:rect l="l" t="t" r="r" b="b"/>
            <a:pathLst>
              <a:path w="685165" h="322580">
                <a:moveTo>
                  <a:pt x="0" y="0"/>
                </a:moveTo>
                <a:lnTo>
                  <a:pt x="684657" y="322325"/>
                </a:lnTo>
              </a:path>
            </a:pathLst>
          </a:custGeom>
          <a:ln w="101600">
            <a:solidFill>
              <a:srgbClr val="096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62366" y="2777489"/>
            <a:ext cx="234950" cy="99060"/>
          </a:xfrm>
          <a:custGeom>
            <a:avLst/>
            <a:gdLst/>
            <a:ahLst/>
            <a:cxnLst/>
            <a:rect l="l" t="t" r="r" b="b"/>
            <a:pathLst>
              <a:path w="234950" h="99060">
                <a:moveTo>
                  <a:pt x="0" y="0"/>
                </a:moveTo>
                <a:lnTo>
                  <a:pt x="234568" y="98933"/>
                </a:lnTo>
              </a:path>
            </a:pathLst>
          </a:custGeom>
          <a:ln w="101600">
            <a:solidFill>
              <a:srgbClr val="096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573261" y="2819653"/>
            <a:ext cx="294005" cy="6616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algn="just">
              <a:lnSpc>
                <a:spcPct val="117500"/>
              </a:lnSpc>
              <a:spcBef>
                <a:spcPts val="30"/>
              </a:spcBef>
            </a:pPr>
            <a:r>
              <a:rPr sz="1200" b="1" dirty="0">
                <a:latin typeface="Arial"/>
                <a:cs typeface="Arial"/>
              </a:rPr>
              <a:t>d</a:t>
            </a:r>
            <a:r>
              <a:rPr sz="1200" b="1" spc="-10" dirty="0">
                <a:latin typeface="Arial"/>
                <a:cs typeface="Arial"/>
              </a:rPr>
              <a:t>=</a:t>
            </a:r>
            <a:r>
              <a:rPr sz="1200" b="1" spc="-5" dirty="0">
                <a:latin typeface="Arial"/>
                <a:cs typeface="Arial"/>
              </a:rPr>
              <a:t>3  </a:t>
            </a:r>
            <a:r>
              <a:rPr sz="1200" b="1" dirty="0">
                <a:latin typeface="Arial"/>
                <a:cs typeface="Arial"/>
              </a:rPr>
              <a:t>d</a:t>
            </a:r>
            <a:r>
              <a:rPr sz="1200" b="1" spc="-10" dirty="0">
                <a:latin typeface="Arial"/>
                <a:cs typeface="Arial"/>
              </a:rPr>
              <a:t>=</a:t>
            </a:r>
            <a:r>
              <a:rPr sz="1200" b="1" spc="-5" dirty="0">
                <a:latin typeface="Arial"/>
                <a:cs typeface="Arial"/>
              </a:rPr>
              <a:t>2  </a:t>
            </a:r>
            <a:r>
              <a:rPr sz="1200" b="1" dirty="0">
                <a:latin typeface="Arial"/>
                <a:cs typeface="Arial"/>
              </a:rPr>
              <a:t>d</a:t>
            </a:r>
            <a:r>
              <a:rPr sz="1200" b="1" spc="-10" dirty="0">
                <a:latin typeface="Arial"/>
                <a:cs typeface="Arial"/>
              </a:rPr>
              <a:t>=</a:t>
            </a:r>
            <a:r>
              <a:rPr sz="1200" b="1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26860" y="2723464"/>
            <a:ext cx="2000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68336" y="2526919"/>
            <a:ext cx="10229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0850" algn="l"/>
                <a:tab pos="880744" algn="l"/>
              </a:tabLst>
            </a:pPr>
            <a:r>
              <a:rPr sz="1800" b="1" spc="-15" baseline="2314" dirty="0">
                <a:latin typeface="Arial"/>
                <a:cs typeface="Arial"/>
              </a:rPr>
              <a:t>j</a:t>
            </a:r>
            <a:r>
              <a:rPr sz="1800" b="1" baseline="2314" dirty="0">
                <a:latin typeface="Arial"/>
                <a:cs typeface="Arial"/>
              </a:rPr>
              <a:t>=	</a:t>
            </a:r>
            <a:r>
              <a:rPr sz="1800" b="1" spc="-15" baseline="2314" dirty="0">
                <a:latin typeface="Arial"/>
                <a:cs typeface="Arial"/>
              </a:rPr>
              <a:t>j</a:t>
            </a:r>
            <a:r>
              <a:rPr sz="1800" b="1" baseline="2314" dirty="0">
                <a:latin typeface="Arial"/>
                <a:cs typeface="Arial"/>
              </a:rPr>
              <a:t>=	</a:t>
            </a:r>
            <a:r>
              <a:rPr sz="1200" b="1" spc="-10" dirty="0">
                <a:latin typeface="Arial"/>
                <a:cs typeface="Arial"/>
              </a:rPr>
              <a:t>j=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25711" cy="10241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8767"/>
            <a:ext cx="9143999" cy="9083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0997" y="430479"/>
            <a:ext cx="53143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04607A"/>
                </a:solidFill>
                <a:latin typeface="Arial"/>
                <a:cs typeface="Arial"/>
              </a:rPr>
              <a:t>8.3</a:t>
            </a:r>
            <a:r>
              <a:rPr sz="4800" b="1" spc="-60" dirty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4800" b="1" dirty="0">
                <a:solidFill>
                  <a:srgbClr val="04607A"/>
                </a:solidFill>
                <a:latin typeface="微软雅黑"/>
                <a:cs typeface="微软雅黑"/>
              </a:rPr>
              <a:t>最优二叉查找树</a:t>
            </a:r>
            <a:endParaRPr sz="48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5477" y="1270253"/>
            <a:ext cx="8281670" cy="502920"/>
          </a:xfrm>
          <a:prstGeom prst="rect">
            <a:avLst/>
          </a:prstGeom>
          <a:ln w="38100">
            <a:solidFill>
              <a:srgbClr val="85DFD0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00"/>
              </a:spcBef>
            </a:pPr>
            <a:r>
              <a:rPr sz="2600" dirty="0">
                <a:latin typeface="Arial"/>
                <a:cs typeface="Arial"/>
              </a:rPr>
              <a:t>a.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OptimalBST</a:t>
            </a:r>
            <a:r>
              <a:rPr sz="2600" dirty="0">
                <a:latin typeface="微软雅黑"/>
                <a:cs typeface="微软雅黑"/>
              </a:rPr>
              <a:t>算法的时间</a:t>
            </a:r>
            <a:r>
              <a:rPr sz="2600" spc="-15" dirty="0">
                <a:latin typeface="微软雅黑"/>
                <a:cs typeface="微软雅黑"/>
              </a:rPr>
              <a:t>效</a:t>
            </a:r>
            <a:r>
              <a:rPr sz="2600" dirty="0">
                <a:latin typeface="微软雅黑"/>
                <a:cs typeface="微软雅黑"/>
              </a:rPr>
              <a:t>率</a:t>
            </a:r>
            <a:r>
              <a:rPr sz="2600" spc="-10" dirty="0">
                <a:latin typeface="微软雅黑"/>
                <a:cs typeface="微软雅黑"/>
              </a:rPr>
              <a:t>是</a:t>
            </a:r>
            <a:r>
              <a:rPr sz="2600" b="1" dirty="0">
                <a:solidFill>
                  <a:srgbClr val="04607A"/>
                </a:solidFill>
                <a:latin typeface="Arial"/>
                <a:cs typeface="Arial"/>
              </a:rPr>
              <a:t>Θ(n</a:t>
            </a:r>
            <a:r>
              <a:rPr sz="2550" b="1" baseline="26143" dirty="0">
                <a:solidFill>
                  <a:srgbClr val="04607A"/>
                </a:solidFill>
                <a:latin typeface="Arial"/>
                <a:cs typeface="Arial"/>
              </a:rPr>
              <a:t>3</a:t>
            </a:r>
            <a:r>
              <a:rPr sz="2600" b="1" dirty="0">
                <a:solidFill>
                  <a:srgbClr val="04607A"/>
                </a:solidFill>
                <a:latin typeface="Arial"/>
                <a:cs typeface="Arial"/>
              </a:rPr>
              <a:t>)?</a:t>
            </a:r>
            <a:r>
              <a:rPr sz="2600" b="1" spc="-50" dirty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04607A"/>
                </a:solidFill>
                <a:latin typeface="Arial"/>
                <a:cs typeface="Arial"/>
              </a:rPr>
              <a:t>Why?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80872" y="1965960"/>
            <a:ext cx="7239000" cy="43251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7791" y="1345598"/>
            <a:ext cx="8418830" cy="2327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marR="17780" indent="-273050">
              <a:lnSpc>
                <a:spcPct val="130000"/>
              </a:lnSpc>
              <a:spcBef>
                <a:spcPts val="95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298450" algn="l"/>
              </a:tabLst>
            </a:pPr>
            <a:r>
              <a:rPr sz="3000" spc="65" dirty="0">
                <a:latin typeface="微软雅黑"/>
                <a:cs typeface="微软雅黑"/>
              </a:rPr>
              <a:t>复习</a:t>
            </a:r>
            <a:r>
              <a:rPr sz="3000" spc="80" dirty="0">
                <a:latin typeface="微软雅黑"/>
                <a:cs typeface="微软雅黑"/>
              </a:rPr>
              <a:t>：</a:t>
            </a:r>
            <a:r>
              <a:rPr sz="3000" spc="65" dirty="0">
                <a:latin typeface="微软雅黑"/>
                <a:cs typeface="微软雅黑"/>
              </a:rPr>
              <a:t>一个</a:t>
            </a:r>
            <a:r>
              <a:rPr sz="3000" spc="80" dirty="0">
                <a:latin typeface="微软雅黑"/>
                <a:cs typeface="微软雅黑"/>
              </a:rPr>
              <a:t>有</a:t>
            </a:r>
            <a:r>
              <a:rPr sz="3000" spc="65" dirty="0">
                <a:latin typeface="微软雅黑"/>
                <a:cs typeface="微软雅黑"/>
              </a:rPr>
              <a:t>向图</a:t>
            </a:r>
            <a:r>
              <a:rPr sz="3000" spc="80" dirty="0">
                <a:latin typeface="微软雅黑"/>
                <a:cs typeface="微软雅黑"/>
              </a:rPr>
              <a:t>的</a:t>
            </a:r>
            <a:r>
              <a:rPr sz="3000" spc="65" dirty="0">
                <a:latin typeface="微软雅黑"/>
                <a:cs typeface="微软雅黑"/>
              </a:rPr>
              <a:t>邻接</a:t>
            </a:r>
            <a:r>
              <a:rPr sz="3000" spc="80" dirty="0">
                <a:latin typeface="微软雅黑"/>
                <a:cs typeface="微软雅黑"/>
              </a:rPr>
              <a:t>矩</a:t>
            </a:r>
            <a:r>
              <a:rPr sz="3000" spc="114" dirty="0">
                <a:latin typeface="微软雅黑"/>
                <a:cs typeface="微软雅黑"/>
              </a:rPr>
              <a:t>阵</a:t>
            </a:r>
            <a:r>
              <a:rPr sz="3000" dirty="0">
                <a:latin typeface="Arial"/>
                <a:cs typeface="Arial"/>
              </a:rPr>
              <a:t>A=</a:t>
            </a:r>
            <a:r>
              <a:rPr sz="3000" spc="-5" dirty="0">
                <a:latin typeface="Arial"/>
                <a:cs typeface="Arial"/>
              </a:rPr>
              <a:t>{a</a:t>
            </a:r>
            <a:r>
              <a:rPr sz="3000" spc="-7" baseline="-20833" dirty="0">
                <a:latin typeface="Arial"/>
                <a:cs typeface="Arial"/>
              </a:rPr>
              <a:t>ij</a:t>
            </a:r>
            <a:r>
              <a:rPr sz="3000" spc="75" dirty="0">
                <a:latin typeface="Arial"/>
                <a:cs typeface="Arial"/>
              </a:rPr>
              <a:t>}</a:t>
            </a:r>
            <a:r>
              <a:rPr sz="3000" spc="70" dirty="0">
                <a:latin typeface="微软雅黑"/>
                <a:cs typeface="微软雅黑"/>
              </a:rPr>
              <a:t>是一个布尔 </a:t>
            </a:r>
            <a:r>
              <a:rPr sz="3000" spc="-5" dirty="0">
                <a:latin typeface="微软雅黑"/>
                <a:cs typeface="微软雅黑"/>
              </a:rPr>
              <a:t>矩阵</a:t>
            </a:r>
            <a:endParaRPr sz="3000">
              <a:latin typeface="微软雅黑"/>
              <a:cs typeface="微软雅黑"/>
            </a:endParaRPr>
          </a:p>
          <a:p>
            <a:pPr marL="665480" marR="20955" lvl="1" indent="-247015">
              <a:lnSpc>
                <a:spcPct val="130000"/>
              </a:lnSpc>
              <a:spcBef>
                <a:spcPts val="35"/>
              </a:spcBef>
              <a:buClr>
                <a:srgbClr val="0E6EC5"/>
              </a:buClr>
              <a:buSzPct val="83928"/>
              <a:buFont typeface="Wingdings 2"/>
              <a:buChar char=""/>
              <a:tabLst>
                <a:tab pos="665480" algn="l"/>
              </a:tabLst>
            </a:pPr>
            <a:r>
              <a:rPr sz="2800" spc="30" dirty="0">
                <a:solidFill>
                  <a:srgbClr val="04607A"/>
                </a:solidFill>
                <a:latin typeface="微软雅黑"/>
                <a:cs typeface="微软雅黑"/>
              </a:rPr>
              <a:t>当且仅当</a:t>
            </a:r>
            <a:r>
              <a:rPr sz="2800" spc="30" dirty="0">
                <a:latin typeface="微软雅黑"/>
                <a:cs typeface="微软雅黑"/>
              </a:rPr>
              <a:t>从第</a:t>
            </a:r>
            <a:r>
              <a:rPr sz="2800" spc="30" dirty="0">
                <a:latin typeface="Arial"/>
                <a:cs typeface="Arial"/>
              </a:rPr>
              <a:t>i</a:t>
            </a:r>
            <a:r>
              <a:rPr sz="2800" spc="30" dirty="0">
                <a:latin typeface="微软雅黑"/>
                <a:cs typeface="微软雅黑"/>
              </a:rPr>
              <a:t>个顶点到</a:t>
            </a:r>
            <a:r>
              <a:rPr sz="2800" spc="20" dirty="0">
                <a:latin typeface="微软雅黑"/>
                <a:cs typeface="微软雅黑"/>
              </a:rPr>
              <a:t>第</a:t>
            </a:r>
            <a:r>
              <a:rPr sz="2800" spc="30" dirty="0">
                <a:latin typeface="Arial"/>
                <a:cs typeface="Arial"/>
              </a:rPr>
              <a:t>j</a:t>
            </a:r>
            <a:r>
              <a:rPr sz="2800" spc="30" dirty="0">
                <a:latin typeface="微软雅黑"/>
                <a:cs typeface="微软雅黑"/>
              </a:rPr>
              <a:t>个顶点之间有一条有向 </a:t>
            </a:r>
            <a:r>
              <a:rPr sz="2800" spc="-5" dirty="0">
                <a:latin typeface="微软雅黑"/>
                <a:cs typeface="微软雅黑"/>
              </a:rPr>
              <a:t>边时，矩阵第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5" dirty="0">
                <a:latin typeface="微软雅黑"/>
                <a:cs typeface="微软雅黑"/>
              </a:rPr>
              <a:t>行第</a:t>
            </a:r>
            <a:r>
              <a:rPr sz="2800" spc="-5" dirty="0">
                <a:latin typeface="Arial"/>
                <a:cs typeface="Arial"/>
              </a:rPr>
              <a:t>j</a:t>
            </a:r>
            <a:r>
              <a:rPr sz="2800" spc="-5" dirty="0">
                <a:latin typeface="微软雅黑"/>
                <a:cs typeface="微软雅黑"/>
              </a:rPr>
              <a:t>列的元素为</a:t>
            </a:r>
            <a:r>
              <a:rPr sz="2800" spc="-5" dirty="0">
                <a:latin typeface="Arial"/>
                <a:cs typeface="Arial"/>
              </a:rPr>
              <a:t>1</a:t>
            </a:r>
            <a:r>
              <a:rPr sz="2800" spc="-5" dirty="0">
                <a:latin typeface="微软雅黑"/>
                <a:cs typeface="微软雅黑"/>
              </a:rPr>
              <a:t>；</a:t>
            </a:r>
            <a:r>
              <a:rPr sz="2800" dirty="0">
                <a:latin typeface="微软雅黑"/>
                <a:cs typeface="微软雅黑"/>
              </a:rPr>
              <a:t>否</a:t>
            </a:r>
            <a:r>
              <a:rPr sz="2800" spc="-5" dirty="0">
                <a:latin typeface="微软雅黑"/>
                <a:cs typeface="微软雅黑"/>
              </a:rPr>
              <a:t>则</a:t>
            </a:r>
            <a:r>
              <a:rPr sz="2800" dirty="0">
                <a:latin typeface="微软雅黑"/>
                <a:cs typeface="微软雅黑"/>
              </a:rPr>
              <a:t>为</a:t>
            </a:r>
            <a:r>
              <a:rPr sz="2800" spc="-5" dirty="0"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0491" y="513410"/>
            <a:ext cx="24638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邻接矩阵</a:t>
            </a:r>
          </a:p>
        </p:txBody>
      </p:sp>
      <p:sp>
        <p:nvSpPr>
          <p:cNvPr id="4" name="object 4"/>
          <p:cNvSpPr/>
          <p:nvPr/>
        </p:nvSpPr>
        <p:spPr>
          <a:xfrm>
            <a:off x="1620774" y="3957065"/>
            <a:ext cx="486409" cy="477520"/>
          </a:xfrm>
          <a:custGeom>
            <a:avLst/>
            <a:gdLst/>
            <a:ahLst/>
            <a:cxnLst/>
            <a:rect l="l" t="t" r="r" b="b"/>
            <a:pathLst>
              <a:path w="486410" h="477520">
                <a:moveTo>
                  <a:pt x="243077" y="0"/>
                </a:moveTo>
                <a:lnTo>
                  <a:pt x="194091" y="4846"/>
                </a:lnTo>
                <a:lnTo>
                  <a:pt x="148464" y="18746"/>
                </a:lnTo>
                <a:lnTo>
                  <a:pt x="107174" y="40739"/>
                </a:lnTo>
                <a:lnTo>
                  <a:pt x="71199" y="69865"/>
                </a:lnTo>
                <a:lnTo>
                  <a:pt x="41516" y="105165"/>
                </a:lnTo>
                <a:lnTo>
                  <a:pt x="19103" y="145678"/>
                </a:lnTo>
                <a:lnTo>
                  <a:pt x="4938" y="190445"/>
                </a:lnTo>
                <a:lnTo>
                  <a:pt x="0" y="238505"/>
                </a:lnTo>
                <a:lnTo>
                  <a:pt x="4938" y="286566"/>
                </a:lnTo>
                <a:lnTo>
                  <a:pt x="19103" y="331333"/>
                </a:lnTo>
                <a:lnTo>
                  <a:pt x="41516" y="371846"/>
                </a:lnTo>
                <a:lnTo>
                  <a:pt x="71199" y="407146"/>
                </a:lnTo>
                <a:lnTo>
                  <a:pt x="107174" y="436272"/>
                </a:lnTo>
                <a:lnTo>
                  <a:pt x="148464" y="458265"/>
                </a:lnTo>
                <a:lnTo>
                  <a:pt x="194091" y="472165"/>
                </a:lnTo>
                <a:lnTo>
                  <a:pt x="243077" y="477011"/>
                </a:lnTo>
                <a:lnTo>
                  <a:pt x="292064" y="472165"/>
                </a:lnTo>
                <a:lnTo>
                  <a:pt x="337691" y="458265"/>
                </a:lnTo>
                <a:lnTo>
                  <a:pt x="378981" y="436272"/>
                </a:lnTo>
                <a:lnTo>
                  <a:pt x="414956" y="407146"/>
                </a:lnTo>
                <a:lnTo>
                  <a:pt x="444639" y="371846"/>
                </a:lnTo>
                <a:lnTo>
                  <a:pt x="467052" y="331333"/>
                </a:lnTo>
                <a:lnTo>
                  <a:pt x="481217" y="286566"/>
                </a:lnTo>
                <a:lnTo>
                  <a:pt x="486156" y="238505"/>
                </a:lnTo>
                <a:lnTo>
                  <a:pt x="481217" y="190445"/>
                </a:lnTo>
                <a:lnTo>
                  <a:pt x="467052" y="145678"/>
                </a:lnTo>
                <a:lnTo>
                  <a:pt x="444639" y="105165"/>
                </a:lnTo>
                <a:lnTo>
                  <a:pt x="414956" y="69865"/>
                </a:lnTo>
                <a:lnTo>
                  <a:pt x="378981" y="40739"/>
                </a:lnTo>
                <a:lnTo>
                  <a:pt x="337691" y="18746"/>
                </a:lnTo>
                <a:lnTo>
                  <a:pt x="292064" y="4846"/>
                </a:lnTo>
                <a:lnTo>
                  <a:pt x="24307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20774" y="3957065"/>
            <a:ext cx="486409" cy="477520"/>
          </a:xfrm>
          <a:custGeom>
            <a:avLst/>
            <a:gdLst/>
            <a:ahLst/>
            <a:cxnLst/>
            <a:rect l="l" t="t" r="r" b="b"/>
            <a:pathLst>
              <a:path w="486410" h="477520">
                <a:moveTo>
                  <a:pt x="0" y="238505"/>
                </a:moveTo>
                <a:lnTo>
                  <a:pt x="4938" y="190445"/>
                </a:lnTo>
                <a:lnTo>
                  <a:pt x="19103" y="145678"/>
                </a:lnTo>
                <a:lnTo>
                  <a:pt x="41516" y="105165"/>
                </a:lnTo>
                <a:lnTo>
                  <a:pt x="71199" y="69865"/>
                </a:lnTo>
                <a:lnTo>
                  <a:pt x="107174" y="40739"/>
                </a:lnTo>
                <a:lnTo>
                  <a:pt x="148464" y="18746"/>
                </a:lnTo>
                <a:lnTo>
                  <a:pt x="194091" y="4846"/>
                </a:lnTo>
                <a:lnTo>
                  <a:pt x="243077" y="0"/>
                </a:lnTo>
                <a:lnTo>
                  <a:pt x="292064" y="4846"/>
                </a:lnTo>
                <a:lnTo>
                  <a:pt x="337691" y="18746"/>
                </a:lnTo>
                <a:lnTo>
                  <a:pt x="378981" y="40739"/>
                </a:lnTo>
                <a:lnTo>
                  <a:pt x="414956" y="69865"/>
                </a:lnTo>
                <a:lnTo>
                  <a:pt x="444639" y="105165"/>
                </a:lnTo>
                <a:lnTo>
                  <a:pt x="467052" y="145678"/>
                </a:lnTo>
                <a:lnTo>
                  <a:pt x="481217" y="190445"/>
                </a:lnTo>
                <a:lnTo>
                  <a:pt x="486156" y="238505"/>
                </a:lnTo>
                <a:lnTo>
                  <a:pt x="481217" y="286566"/>
                </a:lnTo>
                <a:lnTo>
                  <a:pt x="467052" y="331333"/>
                </a:lnTo>
                <a:lnTo>
                  <a:pt x="444639" y="371846"/>
                </a:lnTo>
                <a:lnTo>
                  <a:pt x="414956" y="407146"/>
                </a:lnTo>
                <a:lnTo>
                  <a:pt x="378981" y="436272"/>
                </a:lnTo>
                <a:lnTo>
                  <a:pt x="337691" y="458265"/>
                </a:lnTo>
                <a:lnTo>
                  <a:pt x="292064" y="472165"/>
                </a:lnTo>
                <a:lnTo>
                  <a:pt x="243077" y="477011"/>
                </a:lnTo>
                <a:lnTo>
                  <a:pt x="194091" y="472165"/>
                </a:lnTo>
                <a:lnTo>
                  <a:pt x="148464" y="458265"/>
                </a:lnTo>
                <a:lnTo>
                  <a:pt x="107174" y="436272"/>
                </a:lnTo>
                <a:lnTo>
                  <a:pt x="71199" y="407146"/>
                </a:lnTo>
                <a:lnTo>
                  <a:pt x="41516" y="371846"/>
                </a:lnTo>
                <a:lnTo>
                  <a:pt x="19103" y="331333"/>
                </a:lnTo>
                <a:lnTo>
                  <a:pt x="4938" y="286566"/>
                </a:lnTo>
                <a:lnTo>
                  <a:pt x="0" y="23850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34461" y="3957065"/>
            <a:ext cx="486409" cy="477520"/>
          </a:xfrm>
          <a:custGeom>
            <a:avLst/>
            <a:gdLst/>
            <a:ahLst/>
            <a:cxnLst/>
            <a:rect l="l" t="t" r="r" b="b"/>
            <a:pathLst>
              <a:path w="486410" h="477520">
                <a:moveTo>
                  <a:pt x="243077" y="0"/>
                </a:moveTo>
                <a:lnTo>
                  <a:pt x="194091" y="4846"/>
                </a:lnTo>
                <a:lnTo>
                  <a:pt x="148464" y="18746"/>
                </a:lnTo>
                <a:lnTo>
                  <a:pt x="107174" y="40739"/>
                </a:lnTo>
                <a:lnTo>
                  <a:pt x="71199" y="69865"/>
                </a:lnTo>
                <a:lnTo>
                  <a:pt x="41516" y="105165"/>
                </a:lnTo>
                <a:lnTo>
                  <a:pt x="19103" y="145678"/>
                </a:lnTo>
                <a:lnTo>
                  <a:pt x="4938" y="190445"/>
                </a:lnTo>
                <a:lnTo>
                  <a:pt x="0" y="238505"/>
                </a:lnTo>
                <a:lnTo>
                  <a:pt x="4938" y="286566"/>
                </a:lnTo>
                <a:lnTo>
                  <a:pt x="19103" y="331333"/>
                </a:lnTo>
                <a:lnTo>
                  <a:pt x="41516" y="371846"/>
                </a:lnTo>
                <a:lnTo>
                  <a:pt x="71199" y="407146"/>
                </a:lnTo>
                <a:lnTo>
                  <a:pt x="107174" y="436272"/>
                </a:lnTo>
                <a:lnTo>
                  <a:pt x="148464" y="458265"/>
                </a:lnTo>
                <a:lnTo>
                  <a:pt x="194091" y="472165"/>
                </a:lnTo>
                <a:lnTo>
                  <a:pt x="243077" y="477011"/>
                </a:lnTo>
                <a:lnTo>
                  <a:pt x="292064" y="472165"/>
                </a:lnTo>
                <a:lnTo>
                  <a:pt x="337691" y="458265"/>
                </a:lnTo>
                <a:lnTo>
                  <a:pt x="378981" y="436272"/>
                </a:lnTo>
                <a:lnTo>
                  <a:pt x="414956" y="407146"/>
                </a:lnTo>
                <a:lnTo>
                  <a:pt x="444639" y="371846"/>
                </a:lnTo>
                <a:lnTo>
                  <a:pt x="467052" y="331333"/>
                </a:lnTo>
                <a:lnTo>
                  <a:pt x="481217" y="286566"/>
                </a:lnTo>
                <a:lnTo>
                  <a:pt x="486155" y="238505"/>
                </a:lnTo>
                <a:lnTo>
                  <a:pt x="481217" y="190445"/>
                </a:lnTo>
                <a:lnTo>
                  <a:pt x="467052" y="145678"/>
                </a:lnTo>
                <a:lnTo>
                  <a:pt x="444639" y="105165"/>
                </a:lnTo>
                <a:lnTo>
                  <a:pt x="414956" y="69865"/>
                </a:lnTo>
                <a:lnTo>
                  <a:pt x="378981" y="40739"/>
                </a:lnTo>
                <a:lnTo>
                  <a:pt x="337691" y="18746"/>
                </a:lnTo>
                <a:lnTo>
                  <a:pt x="292064" y="4846"/>
                </a:lnTo>
                <a:lnTo>
                  <a:pt x="24307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34461" y="3957065"/>
            <a:ext cx="486409" cy="477520"/>
          </a:xfrm>
          <a:custGeom>
            <a:avLst/>
            <a:gdLst/>
            <a:ahLst/>
            <a:cxnLst/>
            <a:rect l="l" t="t" r="r" b="b"/>
            <a:pathLst>
              <a:path w="486410" h="477520">
                <a:moveTo>
                  <a:pt x="0" y="238505"/>
                </a:moveTo>
                <a:lnTo>
                  <a:pt x="4938" y="190445"/>
                </a:lnTo>
                <a:lnTo>
                  <a:pt x="19103" y="145678"/>
                </a:lnTo>
                <a:lnTo>
                  <a:pt x="41516" y="105165"/>
                </a:lnTo>
                <a:lnTo>
                  <a:pt x="71199" y="69865"/>
                </a:lnTo>
                <a:lnTo>
                  <a:pt x="107174" y="40739"/>
                </a:lnTo>
                <a:lnTo>
                  <a:pt x="148464" y="18746"/>
                </a:lnTo>
                <a:lnTo>
                  <a:pt x="194091" y="4846"/>
                </a:lnTo>
                <a:lnTo>
                  <a:pt x="243077" y="0"/>
                </a:lnTo>
                <a:lnTo>
                  <a:pt x="292064" y="4846"/>
                </a:lnTo>
                <a:lnTo>
                  <a:pt x="337691" y="18746"/>
                </a:lnTo>
                <a:lnTo>
                  <a:pt x="378981" y="40739"/>
                </a:lnTo>
                <a:lnTo>
                  <a:pt x="414956" y="69865"/>
                </a:lnTo>
                <a:lnTo>
                  <a:pt x="444639" y="105165"/>
                </a:lnTo>
                <a:lnTo>
                  <a:pt x="467052" y="145678"/>
                </a:lnTo>
                <a:lnTo>
                  <a:pt x="481217" y="190445"/>
                </a:lnTo>
                <a:lnTo>
                  <a:pt x="486155" y="238505"/>
                </a:lnTo>
                <a:lnTo>
                  <a:pt x="481217" y="286566"/>
                </a:lnTo>
                <a:lnTo>
                  <a:pt x="467052" y="331333"/>
                </a:lnTo>
                <a:lnTo>
                  <a:pt x="444639" y="371846"/>
                </a:lnTo>
                <a:lnTo>
                  <a:pt x="414956" y="407146"/>
                </a:lnTo>
                <a:lnTo>
                  <a:pt x="378981" y="436272"/>
                </a:lnTo>
                <a:lnTo>
                  <a:pt x="337691" y="458265"/>
                </a:lnTo>
                <a:lnTo>
                  <a:pt x="292064" y="472165"/>
                </a:lnTo>
                <a:lnTo>
                  <a:pt x="243077" y="477011"/>
                </a:lnTo>
                <a:lnTo>
                  <a:pt x="194091" y="472165"/>
                </a:lnTo>
                <a:lnTo>
                  <a:pt x="148464" y="458265"/>
                </a:lnTo>
                <a:lnTo>
                  <a:pt x="107174" y="436272"/>
                </a:lnTo>
                <a:lnTo>
                  <a:pt x="71199" y="407146"/>
                </a:lnTo>
                <a:lnTo>
                  <a:pt x="41516" y="371846"/>
                </a:lnTo>
                <a:lnTo>
                  <a:pt x="19103" y="331333"/>
                </a:lnTo>
                <a:lnTo>
                  <a:pt x="4938" y="286566"/>
                </a:lnTo>
                <a:lnTo>
                  <a:pt x="0" y="23850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34461" y="5281421"/>
            <a:ext cx="486409" cy="475615"/>
          </a:xfrm>
          <a:custGeom>
            <a:avLst/>
            <a:gdLst/>
            <a:ahLst/>
            <a:cxnLst/>
            <a:rect l="l" t="t" r="r" b="b"/>
            <a:pathLst>
              <a:path w="486410" h="475614">
                <a:moveTo>
                  <a:pt x="243077" y="0"/>
                </a:moveTo>
                <a:lnTo>
                  <a:pt x="194091" y="4829"/>
                </a:lnTo>
                <a:lnTo>
                  <a:pt x="148464" y="18680"/>
                </a:lnTo>
                <a:lnTo>
                  <a:pt x="107174" y="40598"/>
                </a:lnTo>
                <a:lnTo>
                  <a:pt x="71199" y="69627"/>
                </a:lnTo>
                <a:lnTo>
                  <a:pt x="41516" y="104812"/>
                </a:lnTo>
                <a:lnTo>
                  <a:pt x="19103" y="145196"/>
                </a:lnTo>
                <a:lnTo>
                  <a:pt x="4938" y="189825"/>
                </a:lnTo>
                <a:lnTo>
                  <a:pt x="0" y="237743"/>
                </a:lnTo>
                <a:lnTo>
                  <a:pt x="4938" y="285658"/>
                </a:lnTo>
                <a:lnTo>
                  <a:pt x="19103" y="330285"/>
                </a:lnTo>
                <a:lnTo>
                  <a:pt x="41516" y="370670"/>
                </a:lnTo>
                <a:lnTo>
                  <a:pt x="71199" y="405855"/>
                </a:lnTo>
                <a:lnTo>
                  <a:pt x="107174" y="434885"/>
                </a:lnTo>
                <a:lnTo>
                  <a:pt x="148464" y="456805"/>
                </a:lnTo>
                <a:lnTo>
                  <a:pt x="194091" y="470658"/>
                </a:lnTo>
                <a:lnTo>
                  <a:pt x="243077" y="475487"/>
                </a:lnTo>
                <a:lnTo>
                  <a:pt x="292064" y="470658"/>
                </a:lnTo>
                <a:lnTo>
                  <a:pt x="337691" y="456805"/>
                </a:lnTo>
                <a:lnTo>
                  <a:pt x="378981" y="434885"/>
                </a:lnTo>
                <a:lnTo>
                  <a:pt x="414956" y="405855"/>
                </a:lnTo>
                <a:lnTo>
                  <a:pt x="444639" y="370670"/>
                </a:lnTo>
                <a:lnTo>
                  <a:pt x="467052" y="330285"/>
                </a:lnTo>
                <a:lnTo>
                  <a:pt x="481217" y="285658"/>
                </a:lnTo>
                <a:lnTo>
                  <a:pt x="486155" y="237743"/>
                </a:lnTo>
                <a:lnTo>
                  <a:pt x="481217" y="189825"/>
                </a:lnTo>
                <a:lnTo>
                  <a:pt x="467052" y="145196"/>
                </a:lnTo>
                <a:lnTo>
                  <a:pt x="444639" y="104812"/>
                </a:lnTo>
                <a:lnTo>
                  <a:pt x="414956" y="69627"/>
                </a:lnTo>
                <a:lnTo>
                  <a:pt x="378981" y="40598"/>
                </a:lnTo>
                <a:lnTo>
                  <a:pt x="337691" y="18680"/>
                </a:lnTo>
                <a:lnTo>
                  <a:pt x="292064" y="4829"/>
                </a:lnTo>
                <a:lnTo>
                  <a:pt x="24307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34461" y="5281421"/>
            <a:ext cx="486409" cy="475615"/>
          </a:xfrm>
          <a:custGeom>
            <a:avLst/>
            <a:gdLst/>
            <a:ahLst/>
            <a:cxnLst/>
            <a:rect l="l" t="t" r="r" b="b"/>
            <a:pathLst>
              <a:path w="486410" h="475614">
                <a:moveTo>
                  <a:pt x="0" y="237743"/>
                </a:moveTo>
                <a:lnTo>
                  <a:pt x="4938" y="189825"/>
                </a:lnTo>
                <a:lnTo>
                  <a:pt x="19103" y="145196"/>
                </a:lnTo>
                <a:lnTo>
                  <a:pt x="41516" y="104812"/>
                </a:lnTo>
                <a:lnTo>
                  <a:pt x="71199" y="69627"/>
                </a:lnTo>
                <a:lnTo>
                  <a:pt x="107174" y="40598"/>
                </a:lnTo>
                <a:lnTo>
                  <a:pt x="148464" y="18680"/>
                </a:lnTo>
                <a:lnTo>
                  <a:pt x="194091" y="4829"/>
                </a:lnTo>
                <a:lnTo>
                  <a:pt x="243077" y="0"/>
                </a:lnTo>
                <a:lnTo>
                  <a:pt x="292064" y="4829"/>
                </a:lnTo>
                <a:lnTo>
                  <a:pt x="337691" y="18680"/>
                </a:lnTo>
                <a:lnTo>
                  <a:pt x="378981" y="40598"/>
                </a:lnTo>
                <a:lnTo>
                  <a:pt x="414956" y="69627"/>
                </a:lnTo>
                <a:lnTo>
                  <a:pt x="444639" y="104812"/>
                </a:lnTo>
                <a:lnTo>
                  <a:pt x="467052" y="145196"/>
                </a:lnTo>
                <a:lnTo>
                  <a:pt x="481217" y="189825"/>
                </a:lnTo>
                <a:lnTo>
                  <a:pt x="486155" y="237743"/>
                </a:lnTo>
                <a:lnTo>
                  <a:pt x="481217" y="285658"/>
                </a:lnTo>
                <a:lnTo>
                  <a:pt x="467052" y="330285"/>
                </a:lnTo>
                <a:lnTo>
                  <a:pt x="444639" y="370670"/>
                </a:lnTo>
                <a:lnTo>
                  <a:pt x="414956" y="405855"/>
                </a:lnTo>
                <a:lnTo>
                  <a:pt x="378981" y="434885"/>
                </a:lnTo>
                <a:lnTo>
                  <a:pt x="337691" y="456805"/>
                </a:lnTo>
                <a:lnTo>
                  <a:pt x="292064" y="470658"/>
                </a:lnTo>
                <a:lnTo>
                  <a:pt x="243077" y="475487"/>
                </a:lnTo>
                <a:lnTo>
                  <a:pt x="194091" y="470658"/>
                </a:lnTo>
                <a:lnTo>
                  <a:pt x="148464" y="456805"/>
                </a:lnTo>
                <a:lnTo>
                  <a:pt x="107174" y="434885"/>
                </a:lnTo>
                <a:lnTo>
                  <a:pt x="71199" y="405855"/>
                </a:lnTo>
                <a:lnTo>
                  <a:pt x="41516" y="370670"/>
                </a:lnTo>
                <a:lnTo>
                  <a:pt x="19103" y="330285"/>
                </a:lnTo>
                <a:lnTo>
                  <a:pt x="4938" y="285658"/>
                </a:lnTo>
                <a:lnTo>
                  <a:pt x="0" y="237743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0774" y="5281421"/>
            <a:ext cx="486409" cy="475615"/>
          </a:xfrm>
          <a:custGeom>
            <a:avLst/>
            <a:gdLst/>
            <a:ahLst/>
            <a:cxnLst/>
            <a:rect l="l" t="t" r="r" b="b"/>
            <a:pathLst>
              <a:path w="486410" h="475614">
                <a:moveTo>
                  <a:pt x="243077" y="0"/>
                </a:moveTo>
                <a:lnTo>
                  <a:pt x="194091" y="4829"/>
                </a:lnTo>
                <a:lnTo>
                  <a:pt x="148464" y="18680"/>
                </a:lnTo>
                <a:lnTo>
                  <a:pt x="107174" y="40598"/>
                </a:lnTo>
                <a:lnTo>
                  <a:pt x="71199" y="69627"/>
                </a:lnTo>
                <a:lnTo>
                  <a:pt x="41516" y="104812"/>
                </a:lnTo>
                <a:lnTo>
                  <a:pt x="19103" y="145196"/>
                </a:lnTo>
                <a:lnTo>
                  <a:pt x="4938" y="189825"/>
                </a:lnTo>
                <a:lnTo>
                  <a:pt x="0" y="237743"/>
                </a:lnTo>
                <a:lnTo>
                  <a:pt x="4938" y="285658"/>
                </a:lnTo>
                <a:lnTo>
                  <a:pt x="19103" y="330285"/>
                </a:lnTo>
                <a:lnTo>
                  <a:pt x="41516" y="370670"/>
                </a:lnTo>
                <a:lnTo>
                  <a:pt x="71199" y="405855"/>
                </a:lnTo>
                <a:lnTo>
                  <a:pt x="107174" y="434885"/>
                </a:lnTo>
                <a:lnTo>
                  <a:pt x="148464" y="456805"/>
                </a:lnTo>
                <a:lnTo>
                  <a:pt x="194091" y="470658"/>
                </a:lnTo>
                <a:lnTo>
                  <a:pt x="243077" y="475487"/>
                </a:lnTo>
                <a:lnTo>
                  <a:pt x="292064" y="470658"/>
                </a:lnTo>
                <a:lnTo>
                  <a:pt x="337691" y="456805"/>
                </a:lnTo>
                <a:lnTo>
                  <a:pt x="378981" y="434885"/>
                </a:lnTo>
                <a:lnTo>
                  <a:pt x="414956" y="405855"/>
                </a:lnTo>
                <a:lnTo>
                  <a:pt x="444639" y="370670"/>
                </a:lnTo>
                <a:lnTo>
                  <a:pt x="467052" y="330285"/>
                </a:lnTo>
                <a:lnTo>
                  <a:pt x="481217" y="285658"/>
                </a:lnTo>
                <a:lnTo>
                  <a:pt x="486156" y="237743"/>
                </a:lnTo>
                <a:lnTo>
                  <a:pt x="481217" y="189825"/>
                </a:lnTo>
                <a:lnTo>
                  <a:pt x="467052" y="145196"/>
                </a:lnTo>
                <a:lnTo>
                  <a:pt x="444639" y="104812"/>
                </a:lnTo>
                <a:lnTo>
                  <a:pt x="414956" y="69627"/>
                </a:lnTo>
                <a:lnTo>
                  <a:pt x="378981" y="40598"/>
                </a:lnTo>
                <a:lnTo>
                  <a:pt x="337691" y="18680"/>
                </a:lnTo>
                <a:lnTo>
                  <a:pt x="292064" y="4829"/>
                </a:lnTo>
                <a:lnTo>
                  <a:pt x="24307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20774" y="5281421"/>
            <a:ext cx="486409" cy="475615"/>
          </a:xfrm>
          <a:custGeom>
            <a:avLst/>
            <a:gdLst/>
            <a:ahLst/>
            <a:cxnLst/>
            <a:rect l="l" t="t" r="r" b="b"/>
            <a:pathLst>
              <a:path w="486410" h="475614">
                <a:moveTo>
                  <a:pt x="0" y="237743"/>
                </a:moveTo>
                <a:lnTo>
                  <a:pt x="4938" y="189825"/>
                </a:lnTo>
                <a:lnTo>
                  <a:pt x="19103" y="145196"/>
                </a:lnTo>
                <a:lnTo>
                  <a:pt x="41516" y="104812"/>
                </a:lnTo>
                <a:lnTo>
                  <a:pt x="71199" y="69627"/>
                </a:lnTo>
                <a:lnTo>
                  <a:pt x="107174" y="40598"/>
                </a:lnTo>
                <a:lnTo>
                  <a:pt x="148464" y="18680"/>
                </a:lnTo>
                <a:lnTo>
                  <a:pt x="194091" y="4829"/>
                </a:lnTo>
                <a:lnTo>
                  <a:pt x="243077" y="0"/>
                </a:lnTo>
                <a:lnTo>
                  <a:pt x="292064" y="4829"/>
                </a:lnTo>
                <a:lnTo>
                  <a:pt x="337691" y="18680"/>
                </a:lnTo>
                <a:lnTo>
                  <a:pt x="378981" y="40598"/>
                </a:lnTo>
                <a:lnTo>
                  <a:pt x="414956" y="69627"/>
                </a:lnTo>
                <a:lnTo>
                  <a:pt x="444639" y="104812"/>
                </a:lnTo>
                <a:lnTo>
                  <a:pt x="467052" y="145196"/>
                </a:lnTo>
                <a:lnTo>
                  <a:pt x="481217" y="189825"/>
                </a:lnTo>
                <a:lnTo>
                  <a:pt x="486156" y="237743"/>
                </a:lnTo>
                <a:lnTo>
                  <a:pt x="481217" y="285658"/>
                </a:lnTo>
                <a:lnTo>
                  <a:pt x="467052" y="330285"/>
                </a:lnTo>
                <a:lnTo>
                  <a:pt x="444639" y="370670"/>
                </a:lnTo>
                <a:lnTo>
                  <a:pt x="414956" y="405855"/>
                </a:lnTo>
                <a:lnTo>
                  <a:pt x="378981" y="434885"/>
                </a:lnTo>
                <a:lnTo>
                  <a:pt x="337691" y="456805"/>
                </a:lnTo>
                <a:lnTo>
                  <a:pt x="292064" y="470658"/>
                </a:lnTo>
                <a:lnTo>
                  <a:pt x="243077" y="475487"/>
                </a:lnTo>
                <a:lnTo>
                  <a:pt x="194091" y="470658"/>
                </a:lnTo>
                <a:lnTo>
                  <a:pt x="148464" y="456805"/>
                </a:lnTo>
                <a:lnTo>
                  <a:pt x="107174" y="434885"/>
                </a:lnTo>
                <a:lnTo>
                  <a:pt x="71199" y="405855"/>
                </a:lnTo>
                <a:lnTo>
                  <a:pt x="41516" y="370670"/>
                </a:lnTo>
                <a:lnTo>
                  <a:pt x="19103" y="330285"/>
                </a:lnTo>
                <a:lnTo>
                  <a:pt x="4938" y="285658"/>
                </a:lnTo>
                <a:lnTo>
                  <a:pt x="0" y="237743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22501" y="3941191"/>
            <a:ext cx="1607185" cy="1898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4450" algn="l"/>
              </a:tabLst>
            </a:pPr>
            <a:r>
              <a:rPr sz="3600" b="1" spc="-5" dirty="0">
                <a:latin typeface="Arial"/>
                <a:cs typeface="Arial"/>
              </a:rPr>
              <a:t>a	</a:t>
            </a:r>
            <a:r>
              <a:rPr sz="3600" b="1" dirty="0">
                <a:latin typeface="Arial"/>
                <a:cs typeface="Arial"/>
              </a:rPr>
              <a:t>b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314450" algn="l"/>
              </a:tabLst>
            </a:pPr>
            <a:r>
              <a:rPr sz="3600" b="1" spc="-5" dirty="0">
                <a:latin typeface="Arial"/>
                <a:cs typeface="Arial"/>
              </a:rPr>
              <a:t>c	</a:t>
            </a:r>
            <a:r>
              <a:rPr sz="3600" b="1" dirty="0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06929" y="4083324"/>
            <a:ext cx="828040" cy="171450"/>
          </a:xfrm>
          <a:custGeom>
            <a:avLst/>
            <a:gdLst/>
            <a:ahLst/>
            <a:cxnLst/>
            <a:rect l="l" t="t" r="r" b="b"/>
            <a:pathLst>
              <a:path w="828039" h="171450">
                <a:moveTo>
                  <a:pt x="751858" y="85578"/>
                </a:moveTo>
                <a:lnTo>
                  <a:pt x="665861" y="135743"/>
                </a:lnTo>
                <a:lnTo>
                  <a:pt x="660253" y="140795"/>
                </a:lnTo>
                <a:lnTo>
                  <a:pt x="657098" y="147395"/>
                </a:lnTo>
                <a:lnTo>
                  <a:pt x="656609" y="154709"/>
                </a:lnTo>
                <a:lnTo>
                  <a:pt x="659002" y="161905"/>
                </a:lnTo>
                <a:lnTo>
                  <a:pt x="664055" y="167512"/>
                </a:lnTo>
                <a:lnTo>
                  <a:pt x="670655" y="170668"/>
                </a:lnTo>
                <a:lnTo>
                  <a:pt x="677969" y="171156"/>
                </a:lnTo>
                <a:lnTo>
                  <a:pt x="685164" y="168763"/>
                </a:lnTo>
                <a:lnTo>
                  <a:pt x="795026" y="104628"/>
                </a:lnTo>
                <a:lnTo>
                  <a:pt x="789813" y="104628"/>
                </a:lnTo>
                <a:lnTo>
                  <a:pt x="789813" y="102088"/>
                </a:lnTo>
                <a:lnTo>
                  <a:pt x="780161" y="102088"/>
                </a:lnTo>
                <a:lnTo>
                  <a:pt x="751858" y="85578"/>
                </a:lnTo>
                <a:close/>
              </a:path>
              <a:path w="828039" h="171450">
                <a:moveTo>
                  <a:pt x="719201" y="66528"/>
                </a:moveTo>
                <a:lnTo>
                  <a:pt x="0" y="66528"/>
                </a:lnTo>
                <a:lnTo>
                  <a:pt x="0" y="104628"/>
                </a:lnTo>
                <a:lnTo>
                  <a:pt x="719201" y="104628"/>
                </a:lnTo>
                <a:lnTo>
                  <a:pt x="751858" y="85578"/>
                </a:lnTo>
                <a:lnTo>
                  <a:pt x="719201" y="66528"/>
                </a:lnTo>
                <a:close/>
              </a:path>
              <a:path w="828039" h="171450">
                <a:moveTo>
                  <a:pt x="795026" y="66528"/>
                </a:moveTo>
                <a:lnTo>
                  <a:pt x="789813" y="66528"/>
                </a:lnTo>
                <a:lnTo>
                  <a:pt x="789813" y="104628"/>
                </a:lnTo>
                <a:lnTo>
                  <a:pt x="795026" y="104628"/>
                </a:lnTo>
                <a:lnTo>
                  <a:pt x="827658" y="85578"/>
                </a:lnTo>
                <a:lnTo>
                  <a:pt x="795026" y="66528"/>
                </a:lnTo>
                <a:close/>
              </a:path>
              <a:path w="828039" h="171450">
                <a:moveTo>
                  <a:pt x="780161" y="69068"/>
                </a:moveTo>
                <a:lnTo>
                  <a:pt x="751858" y="85578"/>
                </a:lnTo>
                <a:lnTo>
                  <a:pt x="780161" y="102088"/>
                </a:lnTo>
                <a:lnTo>
                  <a:pt x="780161" y="69068"/>
                </a:lnTo>
                <a:close/>
              </a:path>
              <a:path w="828039" h="171450">
                <a:moveTo>
                  <a:pt x="789813" y="69068"/>
                </a:moveTo>
                <a:lnTo>
                  <a:pt x="780161" y="69068"/>
                </a:lnTo>
                <a:lnTo>
                  <a:pt x="780161" y="102088"/>
                </a:lnTo>
                <a:lnTo>
                  <a:pt x="789813" y="102088"/>
                </a:lnTo>
                <a:lnTo>
                  <a:pt x="789813" y="69068"/>
                </a:lnTo>
                <a:close/>
              </a:path>
              <a:path w="828039" h="171450">
                <a:moveTo>
                  <a:pt x="677969" y="0"/>
                </a:moveTo>
                <a:lnTo>
                  <a:pt x="670655" y="488"/>
                </a:lnTo>
                <a:lnTo>
                  <a:pt x="664055" y="3643"/>
                </a:lnTo>
                <a:lnTo>
                  <a:pt x="659002" y="9251"/>
                </a:lnTo>
                <a:lnTo>
                  <a:pt x="656609" y="16446"/>
                </a:lnTo>
                <a:lnTo>
                  <a:pt x="657098" y="23760"/>
                </a:lnTo>
                <a:lnTo>
                  <a:pt x="660253" y="30360"/>
                </a:lnTo>
                <a:lnTo>
                  <a:pt x="665861" y="35413"/>
                </a:lnTo>
                <a:lnTo>
                  <a:pt x="751858" y="85578"/>
                </a:lnTo>
                <a:lnTo>
                  <a:pt x="780161" y="69068"/>
                </a:lnTo>
                <a:lnTo>
                  <a:pt x="789813" y="69068"/>
                </a:lnTo>
                <a:lnTo>
                  <a:pt x="789813" y="66528"/>
                </a:lnTo>
                <a:lnTo>
                  <a:pt x="795026" y="66528"/>
                </a:lnTo>
                <a:lnTo>
                  <a:pt x="685164" y="2393"/>
                </a:lnTo>
                <a:lnTo>
                  <a:pt x="677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06802" y="5406155"/>
            <a:ext cx="828040" cy="171450"/>
          </a:xfrm>
          <a:custGeom>
            <a:avLst/>
            <a:gdLst/>
            <a:ahLst/>
            <a:cxnLst/>
            <a:rect l="l" t="t" r="r" b="b"/>
            <a:pathLst>
              <a:path w="828039" h="171450">
                <a:moveTo>
                  <a:pt x="149689" y="0"/>
                </a:moveTo>
                <a:lnTo>
                  <a:pt x="142494" y="2393"/>
                </a:lnTo>
                <a:lnTo>
                  <a:pt x="0" y="85578"/>
                </a:lnTo>
                <a:lnTo>
                  <a:pt x="142494" y="168763"/>
                </a:lnTo>
                <a:lnTo>
                  <a:pt x="149689" y="171156"/>
                </a:lnTo>
                <a:lnTo>
                  <a:pt x="157003" y="170668"/>
                </a:lnTo>
                <a:lnTo>
                  <a:pt x="163603" y="167513"/>
                </a:lnTo>
                <a:lnTo>
                  <a:pt x="168656" y="161905"/>
                </a:lnTo>
                <a:lnTo>
                  <a:pt x="171049" y="154709"/>
                </a:lnTo>
                <a:lnTo>
                  <a:pt x="170561" y="147395"/>
                </a:lnTo>
                <a:lnTo>
                  <a:pt x="167405" y="140795"/>
                </a:lnTo>
                <a:lnTo>
                  <a:pt x="161798" y="135743"/>
                </a:lnTo>
                <a:lnTo>
                  <a:pt x="108457" y="104628"/>
                </a:lnTo>
                <a:lnTo>
                  <a:pt x="37846" y="104628"/>
                </a:lnTo>
                <a:lnTo>
                  <a:pt x="37846" y="66528"/>
                </a:lnTo>
                <a:lnTo>
                  <a:pt x="108457" y="66528"/>
                </a:lnTo>
                <a:lnTo>
                  <a:pt x="161798" y="35413"/>
                </a:lnTo>
                <a:lnTo>
                  <a:pt x="167405" y="30360"/>
                </a:lnTo>
                <a:lnTo>
                  <a:pt x="170561" y="23760"/>
                </a:lnTo>
                <a:lnTo>
                  <a:pt x="171049" y="16446"/>
                </a:lnTo>
                <a:lnTo>
                  <a:pt x="168656" y="9251"/>
                </a:lnTo>
                <a:lnTo>
                  <a:pt x="163603" y="3643"/>
                </a:lnTo>
                <a:lnTo>
                  <a:pt x="157003" y="488"/>
                </a:lnTo>
                <a:lnTo>
                  <a:pt x="149689" y="0"/>
                </a:lnTo>
                <a:close/>
              </a:path>
              <a:path w="828039" h="171450">
                <a:moveTo>
                  <a:pt x="108457" y="66528"/>
                </a:moveTo>
                <a:lnTo>
                  <a:pt x="37846" y="66528"/>
                </a:lnTo>
                <a:lnTo>
                  <a:pt x="37846" y="104628"/>
                </a:lnTo>
                <a:lnTo>
                  <a:pt x="108457" y="104628"/>
                </a:lnTo>
                <a:lnTo>
                  <a:pt x="104103" y="102088"/>
                </a:lnTo>
                <a:lnTo>
                  <a:pt x="47498" y="102088"/>
                </a:lnTo>
                <a:lnTo>
                  <a:pt x="47498" y="69068"/>
                </a:lnTo>
                <a:lnTo>
                  <a:pt x="104103" y="69068"/>
                </a:lnTo>
                <a:lnTo>
                  <a:pt x="108457" y="66528"/>
                </a:lnTo>
                <a:close/>
              </a:path>
              <a:path w="828039" h="171450">
                <a:moveTo>
                  <a:pt x="827659" y="66528"/>
                </a:moveTo>
                <a:lnTo>
                  <a:pt x="108457" y="66528"/>
                </a:lnTo>
                <a:lnTo>
                  <a:pt x="75800" y="85578"/>
                </a:lnTo>
                <a:lnTo>
                  <a:pt x="108457" y="104628"/>
                </a:lnTo>
                <a:lnTo>
                  <a:pt x="827659" y="104628"/>
                </a:lnTo>
                <a:lnTo>
                  <a:pt x="827659" y="66528"/>
                </a:lnTo>
                <a:close/>
              </a:path>
              <a:path w="828039" h="171450">
                <a:moveTo>
                  <a:pt x="47498" y="69068"/>
                </a:moveTo>
                <a:lnTo>
                  <a:pt x="47498" y="102088"/>
                </a:lnTo>
                <a:lnTo>
                  <a:pt x="75800" y="85578"/>
                </a:lnTo>
                <a:lnTo>
                  <a:pt x="47498" y="69068"/>
                </a:lnTo>
                <a:close/>
              </a:path>
              <a:path w="828039" h="171450">
                <a:moveTo>
                  <a:pt x="75800" y="85578"/>
                </a:moveTo>
                <a:lnTo>
                  <a:pt x="47498" y="102088"/>
                </a:lnTo>
                <a:lnTo>
                  <a:pt x="104103" y="102088"/>
                </a:lnTo>
                <a:lnTo>
                  <a:pt x="75800" y="85578"/>
                </a:lnTo>
                <a:close/>
              </a:path>
              <a:path w="828039" h="171450">
                <a:moveTo>
                  <a:pt x="104103" y="69068"/>
                </a:moveTo>
                <a:lnTo>
                  <a:pt x="47498" y="69068"/>
                </a:lnTo>
                <a:lnTo>
                  <a:pt x="75800" y="85578"/>
                </a:lnTo>
                <a:lnTo>
                  <a:pt x="104103" y="69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2723" y="4434078"/>
            <a:ext cx="171450" cy="847725"/>
          </a:xfrm>
          <a:custGeom>
            <a:avLst/>
            <a:gdLst/>
            <a:ahLst/>
            <a:cxnLst/>
            <a:rect l="l" t="t" r="r" b="b"/>
            <a:pathLst>
              <a:path w="171450" h="847725">
                <a:moveTo>
                  <a:pt x="16446" y="676421"/>
                </a:moveTo>
                <a:lnTo>
                  <a:pt x="9251" y="678815"/>
                </a:lnTo>
                <a:lnTo>
                  <a:pt x="3643" y="683867"/>
                </a:lnTo>
                <a:lnTo>
                  <a:pt x="488" y="690467"/>
                </a:lnTo>
                <a:lnTo>
                  <a:pt x="0" y="697781"/>
                </a:lnTo>
                <a:lnTo>
                  <a:pt x="2393" y="704977"/>
                </a:lnTo>
                <a:lnTo>
                  <a:pt x="85578" y="847471"/>
                </a:lnTo>
                <a:lnTo>
                  <a:pt x="107671" y="809625"/>
                </a:lnTo>
                <a:lnTo>
                  <a:pt x="66528" y="809625"/>
                </a:lnTo>
                <a:lnTo>
                  <a:pt x="66528" y="739013"/>
                </a:lnTo>
                <a:lnTo>
                  <a:pt x="35413" y="685673"/>
                </a:lnTo>
                <a:lnTo>
                  <a:pt x="30360" y="680065"/>
                </a:lnTo>
                <a:lnTo>
                  <a:pt x="23760" y="676910"/>
                </a:lnTo>
                <a:lnTo>
                  <a:pt x="16446" y="676421"/>
                </a:lnTo>
                <a:close/>
              </a:path>
              <a:path w="171450" h="847725">
                <a:moveTo>
                  <a:pt x="66528" y="739013"/>
                </a:moveTo>
                <a:lnTo>
                  <a:pt x="66528" y="809625"/>
                </a:lnTo>
                <a:lnTo>
                  <a:pt x="104628" y="809625"/>
                </a:lnTo>
                <a:lnTo>
                  <a:pt x="104628" y="799973"/>
                </a:lnTo>
                <a:lnTo>
                  <a:pt x="69068" y="799973"/>
                </a:lnTo>
                <a:lnTo>
                  <a:pt x="85578" y="771670"/>
                </a:lnTo>
                <a:lnTo>
                  <a:pt x="66528" y="739013"/>
                </a:lnTo>
                <a:close/>
              </a:path>
              <a:path w="171450" h="847725">
                <a:moveTo>
                  <a:pt x="154709" y="676421"/>
                </a:moveTo>
                <a:lnTo>
                  <a:pt x="147395" y="676910"/>
                </a:lnTo>
                <a:lnTo>
                  <a:pt x="140795" y="680065"/>
                </a:lnTo>
                <a:lnTo>
                  <a:pt x="135743" y="685673"/>
                </a:lnTo>
                <a:lnTo>
                  <a:pt x="104628" y="739013"/>
                </a:lnTo>
                <a:lnTo>
                  <a:pt x="104628" y="809625"/>
                </a:lnTo>
                <a:lnTo>
                  <a:pt x="107671" y="809625"/>
                </a:lnTo>
                <a:lnTo>
                  <a:pt x="168763" y="704977"/>
                </a:lnTo>
                <a:lnTo>
                  <a:pt x="171156" y="697781"/>
                </a:lnTo>
                <a:lnTo>
                  <a:pt x="170668" y="690467"/>
                </a:lnTo>
                <a:lnTo>
                  <a:pt x="167512" y="683867"/>
                </a:lnTo>
                <a:lnTo>
                  <a:pt x="161905" y="678815"/>
                </a:lnTo>
                <a:lnTo>
                  <a:pt x="154709" y="676421"/>
                </a:lnTo>
                <a:close/>
              </a:path>
              <a:path w="171450" h="847725">
                <a:moveTo>
                  <a:pt x="85578" y="771670"/>
                </a:moveTo>
                <a:lnTo>
                  <a:pt x="69068" y="799973"/>
                </a:lnTo>
                <a:lnTo>
                  <a:pt x="102088" y="799973"/>
                </a:lnTo>
                <a:lnTo>
                  <a:pt x="85578" y="771670"/>
                </a:lnTo>
                <a:close/>
              </a:path>
              <a:path w="171450" h="847725">
                <a:moveTo>
                  <a:pt x="104628" y="739013"/>
                </a:moveTo>
                <a:lnTo>
                  <a:pt x="85578" y="771670"/>
                </a:lnTo>
                <a:lnTo>
                  <a:pt x="102088" y="799973"/>
                </a:lnTo>
                <a:lnTo>
                  <a:pt x="104628" y="799973"/>
                </a:lnTo>
                <a:lnTo>
                  <a:pt x="104628" y="739013"/>
                </a:lnTo>
                <a:close/>
              </a:path>
              <a:path w="171450" h="847725">
                <a:moveTo>
                  <a:pt x="104628" y="0"/>
                </a:moveTo>
                <a:lnTo>
                  <a:pt x="66528" y="0"/>
                </a:lnTo>
                <a:lnTo>
                  <a:pt x="66528" y="739013"/>
                </a:lnTo>
                <a:lnTo>
                  <a:pt x="85578" y="771670"/>
                </a:lnTo>
                <a:lnTo>
                  <a:pt x="104628" y="739013"/>
                </a:lnTo>
                <a:lnTo>
                  <a:pt x="1046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07742" y="4380738"/>
            <a:ext cx="989330" cy="966469"/>
          </a:xfrm>
          <a:custGeom>
            <a:avLst/>
            <a:gdLst/>
            <a:ahLst/>
            <a:cxnLst/>
            <a:rect l="l" t="t" r="r" b="b"/>
            <a:pathLst>
              <a:path w="989330" h="966470">
                <a:moveTo>
                  <a:pt x="54133" y="52752"/>
                </a:moveTo>
                <a:lnTo>
                  <a:pt x="64178" y="89160"/>
                </a:lnTo>
                <a:lnTo>
                  <a:pt x="962151" y="966089"/>
                </a:lnTo>
                <a:lnTo>
                  <a:pt x="988821" y="938911"/>
                </a:lnTo>
                <a:lnTo>
                  <a:pt x="90793" y="61926"/>
                </a:lnTo>
                <a:lnTo>
                  <a:pt x="54133" y="52752"/>
                </a:lnTo>
                <a:close/>
              </a:path>
              <a:path w="989330" h="966470">
                <a:moveTo>
                  <a:pt x="0" y="0"/>
                </a:moveTo>
                <a:lnTo>
                  <a:pt x="43942" y="159004"/>
                </a:lnTo>
                <a:lnTo>
                  <a:pt x="47361" y="165766"/>
                </a:lnTo>
                <a:lnTo>
                  <a:pt x="52911" y="170529"/>
                </a:lnTo>
                <a:lnTo>
                  <a:pt x="59818" y="172862"/>
                </a:lnTo>
                <a:lnTo>
                  <a:pt x="67309" y="172338"/>
                </a:lnTo>
                <a:lnTo>
                  <a:pt x="74072" y="168864"/>
                </a:lnTo>
                <a:lnTo>
                  <a:pt x="78835" y="163306"/>
                </a:lnTo>
                <a:lnTo>
                  <a:pt x="81168" y="156390"/>
                </a:lnTo>
                <a:lnTo>
                  <a:pt x="80644" y="148844"/>
                </a:lnTo>
                <a:lnTo>
                  <a:pt x="64178" y="89160"/>
                </a:lnTo>
                <a:lnTo>
                  <a:pt x="13843" y="40005"/>
                </a:lnTo>
                <a:lnTo>
                  <a:pt x="40386" y="12700"/>
                </a:lnTo>
                <a:lnTo>
                  <a:pt x="50840" y="12700"/>
                </a:lnTo>
                <a:lnTo>
                  <a:pt x="0" y="0"/>
                </a:lnTo>
                <a:close/>
              </a:path>
              <a:path w="989330" h="966470">
                <a:moveTo>
                  <a:pt x="40386" y="12700"/>
                </a:moveTo>
                <a:lnTo>
                  <a:pt x="13843" y="40005"/>
                </a:lnTo>
                <a:lnTo>
                  <a:pt x="64178" y="89160"/>
                </a:lnTo>
                <a:lnTo>
                  <a:pt x="54133" y="52752"/>
                </a:lnTo>
                <a:lnTo>
                  <a:pt x="22479" y="44831"/>
                </a:lnTo>
                <a:lnTo>
                  <a:pt x="45465" y="21336"/>
                </a:lnTo>
                <a:lnTo>
                  <a:pt x="49229" y="21336"/>
                </a:lnTo>
                <a:lnTo>
                  <a:pt x="40386" y="12700"/>
                </a:lnTo>
                <a:close/>
              </a:path>
              <a:path w="989330" h="966470">
                <a:moveTo>
                  <a:pt x="50840" y="12700"/>
                </a:moveTo>
                <a:lnTo>
                  <a:pt x="40386" y="12700"/>
                </a:lnTo>
                <a:lnTo>
                  <a:pt x="90793" y="61926"/>
                </a:lnTo>
                <a:lnTo>
                  <a:pt x="150875" y="76962"/>
                </a:lnTo>
                <a:lnTo>
                  <a:pt x="158416" y="77317"/>
                </a:lnTo>
                <a:lnTo>
                  <a:pt x="165290" y="74850"/>
                </a:lnTo>
                <a:lnTo>
                  <a:pt x="170735" y="69978"/>
                </a:lnTo>
                <a:lnTo>
                  <a:pt x="173989" y="63118"/>
                </a:lnTo>
                <a:lnTo>
                  <a:pt x="174327" y="55578"/>
                </a:lnTo>
                <a:lnTo>
                  <a:pt x="171831" y="48704"/>
                </a:lnTo>
                <a:lnTo>
                  <a:pt x="166953" y="43259"/>
                </a:lnTo>
                <a:lnTo>
                  <a:pt x="160146" y="40005"/>
                </a:lnTo>
                <a:lnTo>
                  <a:pt x="50840" y="12700"/>
                </a:lnTo>
                <a:close/>
              </a:path>
              <a:path w="989330" h="966470">
                <a:moveTo>
                  <a:pt x="49229" y="21336"/>
                </a:moveTo>
                <a:lnTo>
                  <a:pt x="45465" y="21336"/>
                </a:lnTo>
                <a:lnTo>
                  <a:pt x="54133" y="52752"/>
                </a:lnTo>
                <a:lnTo>
                  <a:pt x="90793" y="61926"/>
                </a:lnTo>
                <a:lnTo>
                  <a:pt x="49229" y="21336"/>
                </a:lnTo>
                <a:close/>
              </a:path>
              <a:path w="989330" h="966470">
                <a:moveTo>
                  <a:pt x="45465" y="21336"/>
                </a:moveTo>
                <a:lnTo>
                  <a:pt x="22479" y="44831"/>
                </a:lnTo>
                <a:lnTo>
                  <a:pt x="54133" y="52752"/>
                </a:lnTo>
                <a:lnTo>
                  <a:pt x="45465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98847" y="3884676"/>
            <a:ext cx="3096895" cy="2208530"/>
          </a:xfrm>
          <a:custGeom>
            <a:avLst/>
            <a:gdLst/>
            <a:ahLst/>
            <a:cxnLst/>
            <a:rect l="l" t="t" r="r" b="b"/>
            <a:pathLst>
              <a:path w="3096895" h="2208529">
                <a:moveTo>
                  <a:pt x="0" y="2208276"/>
                </a:moveTo>
                <a:lnTo>
                  <a:pt x="3096768" y="2208276"/>
                </a:lnTo>
                <a:lnTo>
                  <a:pt x="3096768" y="0"/>
                </a:lnTo>
                <a:lnTo>
                  <a:pt x="0" y="0"/>
                </a:lnTo>
                <a:lnTo>
                  <a:pt x="0" y="2208276"/>
                </a:lnTo>
                <a:close/>
              </a:path>
            </a:pathLst>
          </a:custGeom>
          <a:solidFill>
            <a:srgbClr val="DA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375562" y="5621642"/>
            <a:ext cx="154305" cy="466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900" spc="-5" dirty="0">
                <a:latin typeface="Symbol"/>
                <a:cs typeface="Symbol"/>
              </a:rPr>
              <a:t>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60908" y="5314951"/>
            <a:ext cx="394335" cy="466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4350" spc="22" baseline="-32567" dirty="0">
                <a:latin typeface="Times New Roman"/>
                <a:cs typeface="Times New Roman"/>
              </a:rPr>
              <a:t>0</a:t>
            </a:r>
            <a:r>
              <a:rPr sz="2900" spc="15" dirty="0">
                <a:latin typeface="Symbol"/>
                <a:cs typeface="Symbol"/>
              </a:rPr>
              <a:t>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86308" y="4610121"/>
            <a:ext cx="343535" cy="8185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>
              <a:lnSpc>
                <a:spcPts val="3125"/>
              </a:lnSpc>
              <a:spcBef>
                <a:spcPts val="90"/>
              </a:spcBef>
            </a:pPr>
            <a:r>
              <a:rPr sz="2900" spc="-5" dirty="0">
                <a:latin typeface="Symbol"/>
                <a:cs typeface="Symbol"/>
              </a:rPr>
              <a:t></a:t>
            </a:r>
            <a:endParaRPr sz="2900">
              <a:latin typeface="Symbol"/>
              <a:cs typeface="Symbol"/>
            </a:endParaRPr>
          </a:p>
          <a:p>
            <a:pPr>
              <a:lnSpc>
                <a:spcPts val="3125"/>
              </a:lnSpc>
            </a:pPr>
            <a:r>
              <a:rPr sz="4350" spc="52" baseline="-2873" dirty="0">
                <a:latin typeface="Times New Roman"/>
                <a:cs typeface="Times New Roman"/>
              </a:rPr>
              <a:t>0</a:t>
            </a:r>
            <a:r>
              <a:rPr sz="2900" spc="-5" dirty="0">
                <a:latin typeface="Symbol"/>
                <a:cs typeface="Symbol"/>
              </a:rPr>
              <a:t>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57894" y="4257690"/>
            <a:ext cx="397510" cy="466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4350" spc="44" baseline="-25862" dirty="0">
                <a:latin typeface="Times New Roman"/>
                <a:cs typeface="Times New Roman"/>
              </a:rPr>
              <a:t>1</a:t>
            </a:r>
            <a:r>
              <a:rPr sz="2900" spc="30" dirty="0">
                <a:latin typeface="Symbol"/>
                <a:cs typeface="Symbol"/>
              </a:rPr>
              <a:t>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54430" y="4700081"/>
            <a:ext cx="570865" cy="466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900" spc="-5" dirty="0">
                <a:latin typeface="Times New Roman"/>
                <a:cs typeface="Times New Roman"/>
              </a:rPr>
              <a:t>A</a:t>
            </a:r>
            <a:r>
              <a:rPr sz="2900" spc="-10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Symbol"/>
                <a:cs typeface="Symbol"/>
              </a:rPr>
              <a:t>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45902" y="3878260"/>
            <a:ext cx="2434590" cy="2120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6040">
              <a:lnSpc>
                <a:spcPts val="3235"/>
              </a:lnSpc>
              <a:spcBef>
                <a:spcPts val="90"/>
              </a:spcBef>
              <a:tabLst>
                <a:tab pos="991235" algn="l"/>
                <a:tab pos="1517015" algn="l"/>
                <a:tab pos="2040255" algn="l"/>
              </a:tabLst>
            </a:pPr>
            <a:r>
              <a:rPr sz="2900" i="1" spc="-5" dirty="0">
                <a:latin typeface="Times New Roman"/>
                <a:cs typeface="Times New Roman"/>
              </a:rPr>
              <a:t>a</a:t>
            </a:r>
            <a:r>
              <a:rPr sz="2900" i="1" spc="-120" dirty="0">
                <a:latin typeface="Times New Roman"/>
                <a:cs typeface="Times New Roman"/>
              </a:rPr>
              <a:t> </a:t>
            </a:r>
            <a:r>
              <a:rPr sz="4350" spc="7" baseline="-3831" dirty="0">
                <a:latin typeface="Symbol"/>
                <a:cs typeface="Symbol"/>
              </a:rPr>
              <a:t></a:t>
            </a:r>
            <a:r>
              <a:rPr sz="2900" spc="5" dirty="0">
                <a:latin typeface="Times New Roman"/>
                <a:cs typeface="Times New Roman"/>
              </a:rPr>
              <a:t>0	</a:t>
            </a:r>
            <a:r>
              <a:rPr sz="2900" spc="-5" dirty="0">
                <a:latin typeface="Times New Roman"/>
                <a:cs typeface="Times New Roman"/>
              </a:rPr>
              <a:t>1	0	</a:t>
            </a:r>
            <a:r>
              <a:rPr sz="2900" spc="15" dirty="0">
                <a:latin typeface="Times New Roman"/>
                <a:cs typeface="Times New Roman"/>
              </a:rPr>
              <a:t>0</a:t>
            </a:r>
            <a:r>
              <a:rPr sz="4350" spc="22" baseline="-3831" dirty="0">
                <a:latin typeface="Symbol"/>
                <a:cs typeface="Symbol"/>
              </a:rPr>
              <a:t></a:t>
            </a:r>
            <a:endParaRPr sz="4350" baseline="-3831">
              <a:latin typeface="Symbol"/>
              <a:cs typeface="Symbol"/>
            </a:endParaRPr>
          </a:p>
          <a:p>
            <a:pPr marL="327660">
              <a:lnSpc>
                <a:spcPts val="2175"/>
              </a:lnSpc>
            </a:pPr>
            <a:r>
              <a:rPr sz="2900" spc="-5" dirty="0">
                <a:latin typeface="Symbol"/>
                <a:cs typeface="Symbol"/>
              </a:rPr>
              <a:t></a:t>
            </a:r>
            <a:endParaRPr sz="2900">
              <a:latin typeface="Symbol"/>
              <a:cs typeface="Symbol"/>
            </a:endParaRPr>
          </a:p>
          <a:p>
            <a:pPr marL="63500">
              <a:lnSpc>
                <a:spcPts val="2420"/>
              </a:lnSpc>
              <a:tabLst>
                <a:tab pos="993775" algn="l"/>
                <a:tab pos="1517015" algn="l"/>
              </a:tabLst>
            </a:pPr>
            <a:r>
              <a:rPr sz="2900" i="1" spc="-5" dirty="0">
                <a:latin typeface="Times New Roman"/>
                <a:cs typeface="Times New Roman"/>
              </a:rPr>
              <a:t>b</a:t>
            </a:r>
            <a:r>
              <a:rPr sz="2900" i="1" spc="-95" dirty="0">
                <a:latin typeface="Times New Roman"/>
                <a:cs typeface="Times New Roman"/>
              </a:rPr>
              <a:t> </a:t>
            </a:r>
            <a:r>
              <a:rPr sz="4350" spc="7" baseline="-26819" dirty="0">
                <a:latin typeface="Symbol"/>
                <a:cs typeface="Symbol"/>
              </a:rPr>
              <a:t></a:t>
            </a:r>
            <a:r>
              <a:rPr sz="2900" spc="5" dirty="0">
                <a:latin typeface="Times New Roman"/>
                <a:cs typeface="Times New Roman"/>
              </a:rPr>
              <a:t>0	</a:t>
            </a:r>
            <a:r>
              <a:rPr sz="2900" spc="-5" dirty="0">
                <a:latin typeface="Times New Roman"/>
                <a:cs typeface="Times New Roman"/>
              </a:rPr>
              <a:t>0	0</a:t>
            </a:r>
            <a:endParaRPr sz="2900">
              <a:latin typeface="Times New Roman"/>
              <a:cs typeface="Times New Roman"/>
            </a:endParaRPr>
          </a:p>
          <a:p>
            <a:pPr marL="74295">
              <a:lnSpc>
                <a:spcPct val="100000"/>
              </a:lnSpc>
              <a:spcBef>
                <a:spcPts val="860"/>
              </a:spcBef>
              <a:tabLst>
                <a:tab pos="993775" algn="l"/>
                <a:tab pos="1517015" algn="l"/>
              </a:tabLst>
            </a:pPr>
            <a:r>
              <a:rPr sz="2900" i="1" spc="-5" dirty="0">
                <a:latin typeface="Times New Roman"/>
                <a:cs typeface="Times New Roman"/>
              </a:rPr>
              <a:t>c</a:t>
            </a:r>
            <a:r>
              <a:rPr sz="2900" i="1" spc="-20" dirty="0">
                <a:latin typeface="Times New Roman"/>
                <a:cs typeface="Times New Roman"/>
              </a:rPr>
              <a:t> </a:t>
            </a:r>
            <a:r>
              <a:rPr sz="4350" spc="7" baseline="2873" dirty="0">
                <a:latin typeface="Symbol"/>
                <a:cs typeface="Symbol"/>
              </a:rPr>
              <a:t></a:t>
            </a:r>
            <a:r>
              <a:rPr sz="2900" spc="5" dirty="0">
                <a:latin typeface="Times New Roman"/>
                <a:cs typeface="Times New Roman"/>
              </a:rPr>
              <a:t>0	</a:t>
            </a:r>
            <a:r>
              <a:rPr sz="2900" spc="-5" dirty="0">
                <a:latin typeface="Times New Roman"/>
                <a:cs typeface="Times New Roman"/>
              </a:rPr>
              <a:t>0	0</a:t>
            </a:r>
            <a:endParaRPr sz="2900">
              <a:latin typeface="Times New Roman"/>
              <a:cs typeface="Times New Roman"/>
            </a:endParaRPr>
          </a:p>
          <a:p>
            <a:pPr marL="52069">
              <a:lnSpc>
                <a:spcPts val="1739"/>
              </a:lnSpc>
              <a:spcBef>
                <a:spcPts val="865"/>
              </a:spcBef>
              <a:tabLst>
                <a:tab pos="993775" algn="l"/>
                <a:tab pos="1514475" algn="l"/>
              </a:tabLst>
            </a:pPr>
            <a:r>
              <a:rPr sz="2900" i="1" spc="-5" dirty="0">
                <a:latin typeface="Times New Roman"/>
                <a:cs typeface="Times New Roman"/>
              </a:rPr>
              <a:t>d </a:t>
            </a:r>
            <a:r>
              <a:rPr sz="4350" spc="-7" baseline="32567" dirty="0">
                <a:latin typeface="Symbol"/>
                <a:cs typeface="Symbol"/>
              </a:rPr>
              <a:t></a:t>
            </a:r>
            <a:r>
              <a:rPr sz="4350" spc="-7" baseline="32567" dirty="0">
                <a:latin typeface="Times New Roman"/>
                <a:cs typeface="Times New Roman"/>
              </a:rPr>
              <a:t>	</a:t>
            </a:r>
            <a:r>
              <a:rPr sz="2900" spc="-5" dirty="0">
                <a:latin typeface="Times New Roman"/>
                <a:cs typeface="Times New Roman"/>
              </a:rPr>
              <a:t>0	1</a:t>
            </a:r>
            <a:endParaRPr sz="2900">
              <a:latin typeface="Times New Roman"/>
              <a:cs typeface="Times New Roman"/>
            </a:endParaRPr>
          </a:p>
          <a:p>
            <a:pPr marL="327660">
              <a:lnSpc>
                <a:spcPts val="1739"/>
              </a:lnSpc>
            </a:pPr>
            <a:r>
              <a:rPr sz="4350" spc="-15" baseline="-13409" dirty="0">
                <a:latin typeface="Symbol"/>
                <a:cs typeface="Symbol"/>
              </a:rPr>
              <a:t></a:t>
            </a:r>
            <a:r>
              <a:rPr sz="2900" spc="-10" dirty="0">
                <a:latin typeface="Times New Roman"/>
                <a:cs typeface="Times New Roman"/>
              </a:rPr>
              <a:t>1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60747" y="3846576"/>
            <a:ext cx="3173095" cy="2284730"/>
          </a:xfrm>
          <a:custGeom>
            <a:avLst/>
            <a:gdLst/>
            <a:ahLst/>
            <a:cxnLst/>
            <a:rect l="l" t="t" r="r" b="b"/>
            <a:pathLst>
              <a:path w="3173095" h="2284729">
                <a:moveTo>
                  <a:pt x="0" y="2284476"/>
                </a:moveTo>
                <a:lnTo>
                  <a:pt x="3172968" y="2284476"/>
                </a:lnTo>
                <a:lnTo>
                  <a:pt x="3172968" y="0"/>
                </a:lnTo>
                <a:lnTo>
                  <a:pt x="0" y="0"/>
                </a:lnTo>
                <a:lnTo>
                  <a:pt x="0" y="2284476"/>
                </a:lnTo>
                <a:close/>
              </a:path>
            </a:pathLst>
          </a:custGeom>
          <a:ln w="762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078" y="385013"/>
            <a:ext cx="24650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传递闭包</a:t>
            </a:r>
          </a:p>
        </p:txBody>
      </p:sp>
      <p:sp>
        <p:nvSpPr>
          <p:cNvPr id="3" name="object 3"/>
          <p:cNvSpPr/>
          <p:nvPr/>
        </p:nvSpPr>
        <p:spPr>
          <a:xfrm>
            <a:off x="1477517" y="4295394"/>
            <a:ext cx="584200" cy="513715"/>
          </a:xfrm>
          <a:custGeom>
            <a:avLst/>
            <a:gdLst/>
            <a:ahLst/>
            <a:cxnLst/>
            <a:rect l="l" t="t" r="r" b="b"/>
            <a:pathLst>
              <a:path w="584200" h="513714">
                <a:moveTo>
                  <a:pt x="291845" y="0"/>
                </a:moveTo>
                <a:lnTo>
                  <a:pt x="239391" y="4136"/>
                </a:lnTo>
                <a:lnTo>
                  <a:pt x="190019" y="16061"/>
                </a:lnTo>
                <a:lnTo>
                  <a:pt x="144554" y="35051"/>
                </a:lnTo>
                <a:lnTo>
                  <a:pt x="103821" y="60383"/>
                </a:lnTo>
                <a:lnTo>
                  <a:pt x="68644" y="91330"/>
                </a:lnTo>
                <a:lnTo>
                  <a:pt x="39849" y="127169"/>
                </a:lnTo>
                <a:lnTo>
                  <a:pt x="18260" y="167175"/>
                </a:lnTo>
                <a:lnTo>
                  <a:pt x="4702" y="210625"/>
                </a:lnTo>
                <a:lnTo>
                  <a:pt x="0" y="256793"/>
                </a:lnTo>
                <a:lnTo>
                  <a:pt x="4702" y="302962"/>
                </a:lnTo>
                <a:lnTo>
                  <a:pt x="18260" y="346412"/>
                </a:lnTo>
                <a:lnTo>
                  <a:pt x="39849" y="386418"/>
                </a:lnTo>
                <a:lnTo>
                  <a:pt x="68644" y="422257"/>
                </a:lnTo>
                <a:lnTo>
                  <a:pt x="103821" y="453204"/>
                </a:lnTo>
                <a:lnTo>
                  <a:pt x="144554" y="478535"/>
                </a:lnTo>
                <a:lnTo>
                  <a:pt x="190019" y="497526"/>
                </a:lnTo>
                <a:lnTo>
                  <a:pt x="239391" y="509451"/>
                </a:lnTo>
                <a:lnTo>
                  <a:pt x="291845" y="513587"/>
                </a:lnTo>
                <a:lnTo>
                  <a:pt x="344300" y="509451"/>
                </a:lnTo>
                <a:lnTo>
                  <a:pt x="393672" y="497526"/>
                </a:lnTo>
                <a:lnTo>
                  <a:pt x="439137" y="478535"/>
                </a:lnTo>
                <a:lnTo>
                  <a:pt x="479870" y="453204"/>
                </a:lnTo>
                <a:lnTo>
                  <a:pt x="515047" y="422257"/>
                </a:lnTo>
                <a:lnTo>
                  <a:pt x="543842" y="386418"/>
                </a:lnTo>
                <a:lnTo>
                  <a:pt x="565431" y="346412"/>
                </a:lnTo>
                <a:lnTo>
                  <a:pt x="578989" y="302962"/>
                </a:lnTo>
                <a:lnTo>
                  <a:pt x="583692" y="256793"/>
                </a:lnTo>
                <a:lnTo>
                  <a:pt x="578989" y="210625"/>
                </a:lnTo>
                <a:lnTo>
                  <a:pt x="565431" y="167175"/>
                </a:lnTo>
                <a:lnTo>
                  <a:pt x="543842" y="127169"/>
                </a:lnTo>
                <a:lnTo>
                  <a:pt x="515047" y="91330"/>
                </a:lnTo>
                <a:lnTo>
                  <a:pt x="479870" y="60383"/>
                </a:lnTo>
                <a:lnTo>
                  <a:pt x="439137" y="35051"/>
                </a:lnTo>
                <a:lnTo>
                  <a:pt x="393672" y="16061"/>
                </a:lnTo>
                <a:lnTo>
                  <a:pt x="344300" y="4136"/>
                </a:lnTo>
                <a:lnTo>
                  <a:pt x="291845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7517" y="4295394"/>
            <a:ext cx="584200" cy="513715"/>
          </a:xfrm>
          <a:custGeom>
            <a:avLst/>
            <a:gdLst/>
            <a:ahLst/>
            <a:cxnLst/>
            <a:rect l="l" t="t" r="r" b="b"/>
            <a:pathLst>
              <a:path w="584200" h="513714">
                <a:moveTo>
                  <a:pt x="0" y="256793"/>
                </a:moveTo>
                <a:lnTo>
                  <a:pt x="4702" y="210625"/>
                </a:lnTo>
                <a:lnTo>
                  <a:pt x="18260" y="167175"/>
                </a:lnTo>
                <a:lnTo>
                  <a:pt x="39849" y="127169"/>
                </a:lnTo>
                <a:lnTo>
                  <a:pt x="68644" y="91330"/>
                </a:lnTo>
                <a:lnTo>
                  <a:pt x="103821" y="60383"/>
                </a:lnTo>
                <a:lnTo>
                  <a:pt x="144554" y="35051"/>
                </a:lnTo>
                <a:lnTo>
                  <a:pt x="190019" y="16061"/>
                </a:lnTo>
                <a:lnTo>
                  <a:pt x="239391" y="4136"/>
                </a:lnTo>
                <a:lnTo>
                  <a:pt x="291845" y="0"/>
                </a:lnTo>
                <a:lnTo>
                  <a:pt x="344300" y="4136"/>
                </a:lnTo>
                <a:lnTo>
                  <a:pt x="393672" y="16061"/>
                </a:lnTo>
                <a:lnTo>
                  <a:pt x="439137" y="35051"/>
                </a:lnTo>
                <a:lnTo>
                  <a:pt x="479870" y="60383"/>
                </a:lnTo>
                <a:lnTo>
                  <a:pt x="515047" y="91330"/>
                </a:lnTo>
                <a:lnTo>
                  <a:pt x="543842" y="127169"/>
                </a:lnTo>
                <a:lnTo>
                  <a:pt x="565431" y="167175"/>
                </a:lnTo>
                <a:lnTo>
                  <a:pt x="578989" y="210625"/>
                </a:lnTo>
                <a:lnTo>
                  <a:pt x="583692" y="256793"/>
                </a:lnTo>
                <a:lnTo>
                  <a:pt x="578989" y="302962"/>
                </a:lnTo>
                <a:lnTo>
                  <a:pt x="565431" y="346412"/>
                </a:lnTo>
                <a:lnTo>
                  <a:pt x="543842" y="386418"/>
                </a:lnTo>
                <a:lnTo>
                  <a:pt x="515047" y="422257"/>
                </a:lnTo>
                <a:lnTo>
                  <a:pt x="479870" y="453204"/>
                </a:lnTo>
                <a:lnTo>
                  <a:pt x="439137" y="478535"/>
                </a:lnTo>
                <a:lnTo>
                  <a:pt x="393672" y="497526"/>
                </a:lnTo>
                <a:lnTo>
                  <a:pt x="344300" y="509451"/>
                </a:lnTo>
                <a:lnTo>
                  <a:pt x="291845" y="513587"/>
                </a:lnTo>
                <a:lnTo>
                  <a:pt x="239391" y="509451"/>
                </a:lnTo>
                <a:lnTo>
                  <a:pt x="190019" y="497526"/>
                </a:lnTo>
                <a:lnTo>
                  <a:pt x="144554" y="478535"/>
                </a:lnTo>
                <a:lnTo>
                  <a:pt x="103821" y="453204"/>
                </a:lnTo>
                <a:lnTo>
                  <a:pt x="68644" y="422257"/>
                </a:lnTo>
                <a:lnTo>
                  <a:pt x="39849" y="386418"/>
                </a:lnTo>
                <a:lnTo>
                  <a:pt x="18260" y="346412"/>
                </a:lnTo>
                <a:lnTo>
                  <a:pt x="4702" y="302962"/>
                </a:lnTo>
                <a:lnTo>
                  <a:pt x="0" y="256793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53333" y="4295394"/>
            <a:ext cx="584200" cy="513715"/>
          </a:xfrm>
          <a:custGeom>
            <a:avLst/>
            <a:gdLst/>
            <a:ahLst/>
            <a:cxnLst/>
            <a:rect l="l" t="t" r="r" b="b"/>
            <a:pathLst>
              <a:path w="584200" h="513714">
                <a:moveTo>
                  <a:pt x="291845" y="0"/>
                </a:moveTo>
                <a:lnTo>
                  <a:pt x="239391" y="4136"/>
                </a:lnTo>
                <a:lnTo>
                  <a:pt x="190019" y="16061"/>
                </a:lnTo>
                <a:lnTo>
                  <a:pt x="144554" y="35051"/>
                </a:lnTo>
                <a:lnTo>
                  <a:pt x="103821" y="60383"/>
                </a:lnTo>
                <a:lnTo>
                  <a:pt x="68644" y="91330"/>
                </a:lnTo>
                <a:lnTo>
                  <a:pt x="39849" y="127169"/>
                </a:lnTo>
                <a:lnTo>
                  <a:pt x="18260" y="167175"/>
                </a:lnTo>
                <a:lnTo>
                  <a:pt x="4702" y="210625"/>
                </a:lnTo>
                <a:lnTo>
                  <a:pt x="0" y="256793"/>
                </a:lnTo>
                <a:lnTo>
                  <a:pt x="4702" y="302962"/>
                </a:lnTo>
                <a:lnTo>
                  <a:pt x="18260" y="346412"/>
                </a:lnTo>
                <a:lnTo>
                  <a:pt x="39849" y="386418"/>
                </a:lnTo>
                <a:lnTo>
                  <a:pt x="68644" y="422257"/>
                </a:lnTo>
                <a:lnTo>
                  <a:pt x="103821" y="453204"/>
                </a:lnTo>
                <a:lnTo>
                  <a:pt x="144554" y="478535"/>
                </a:lnTo>
                <a:lnTo>
                  <a:pt x="190019" y="497526"/>
                </a:lnTo>
                <a:lnTo>
                  <a:pt x="239391" y="509451"/>
                </a:lnTo>
                <a:lnTo>
                  <a:pt x="291845" y="513587"/>
                </a:lnTo>
                <a:lnTo>
                  <a:pt x="344300" y="509451"/>
                </a:lnTo>
                <a:lnTo>
                  <a:pt x="393672" y="497526"/>
                </a:lnTo>
                <a:lnTo>
                  <a:pt x="439137" y="478535"/>
                </a:lnTo>
                <a:lnTo>
                  <a:pt x="479870" y="453204"/>
                </a:lnTo>
                <a:lnTo>
                  <a:pt x="515047" y="422257"/>
                </a:lnTo>
                <a:lnTo>
                  <a:pt x="543842" y="386418"/>
                </a:lnTo>
                <a:lnTo>
                  <a:pt x="565431" y="346412"/>
                </a:lnTo>
                <a:lnTo>
                  <a:pt x="578989" y="302962"/>
                </a:lnTo>
                <a:lnTo>
                  <a:pt x="583692" y="256793"/>
                </a:lnTo>
                <a:lnTo>
                  <a:pt x="578989" y="210625"/>
                </a:lnTo>
                <a:lnTo>
                  <a:pt x="565431" y="167175"/>
                </a:lnTo>
                <a:lnTo>
                  <a:pt x="543842" y="127169"/>
                </a:lnTo>
                <a:lnTo>
                  <a:pt x="515047" y="91330"/>
                </a:lnTo>
                <a:lnTo>
                  <a:pt x="479870" y="60383"/>
                </a:lnTo>
                <a:lnTo>
                  <a:pt x="439137" y="35051"/>
                </a:lnTo>
                <a:lnTo>
                  <a:pt x="393672" y="16061"/>
                </a:lnTo>
                <a:lnTo>
                  <a:pt x="344300" y="4136"/>
                </a:lnTo>
                <a:lnTo>
                  <a:pt x="291845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53333" y="4295394"/>
            <a:ext cx="584200" cy="513715"/>
          </a:xfrm>
          <a:custGeom>
            <a:avLst/>
            <a:gdLst/>
            <a:ahLst/>
            <a:cxnLst/>
            <a:rect l="l" t="t" r="r" b="b"/>
            <a:pathLst>
              <a:path w="584200" h="513714">
                <a:moveTo>
                  <a:pt x="0" y="256793"/>
                </a:moveTo>
                <a:lnTo>
                  <a:pt x="4702" y="210625"/>
                </a:lnTo>
                <a:lnTo>
                  <a:pt x="18260" y="167175"/>
                </a:lnTo>
                <a:lnTo>
                  <a:pt x="39849" y="127169"/>
                </a:lnTo>
                <a:lnTo>
                  <a:pt x="68644" y="91330"/>
                </a:lnTo>
                <a:lnTo>
                  <a:pt x="103821" y="60383"/>
                </a:lnTo>
                <a:lnTo>
                  <a:pt x="144554" y="35051"/>
                </a:lnTo>
                <a:lnTo>
                  <a:pt x="190019" y="16061"/>
                </a:lnTo>
                <a:lnTo>
                  <a:pt x="239391" y="4136"/>
                </a:lnTo>
                <a:lnTo>
                  <a:pt x="291845" y="0"/>
                </a:lnTo>
                <a:lnTo>
                  <a:pt x="344300" y="4136"/>
                </a:lnTo>
                <a:lnTo>
                  <a:pt x="393672" y="16061"/>
                </a:lnTo>
                <a:lnTo>
                  <a:pt x="439137" y="35051"/>
                </a:lnTo>
                <a:lnTo>
                  <a:pt x="479870" y="60383"/>
                </a:lnTo>
                <a:lnTo>
                  <a:pt x="515047" y="91330"/>
                </a:lnTo>
                <a:lnTo>
                  <a:pt x="543842" y="127169"/>
                </a:lnTo>
                <a:lnTo>
                  <a:pt x="565431" y="167175"/>
                </a:lnTo>
                <a:lnTo>
                  <a:pt x="578989" y="210625"/>
                </a:lnTo>
                <a:lnTo>
                  <a:pt x="583692" y="256793"/>
                </a:lnTo>
                <a:lnTo>
                  <a:pt x="578989" y="302962"/>
                </a:lnTo>
                <a:lnTo>
                  <a:pt x="565431" y="346412"/>
                </a:lnTo>
                <a:lnTo>
                  <a:pt x="543842" y="386418"/>
                </a:lnTo>
                <a:lnTo>
                  <a:pt x="515047" y="422257"/>
                </a:lnTo>
                <a:lnTo>
                  <a:pt x="479870" y="453204"/>
                </a:lnTo>
                <a:lnTo>
                  <a:pt x="439137" y="478535"/>
                </a:lnTo>
                <a:lnTo>
                  <a:pt x="393672" y="497526"/>
                </a:lnTo>
                <a:lnTo>
                  <a:pt x="344300" y="509451"/>
                </a:lnTo>
                <a:lnTo>
                  <a:pt x="291845" y="513587"/>
                </a:lnTo>
                <a:lnTo>
                  <a:pt x="239391" y="509451"/>
                </a:lnTo>
                <a:lnTo>
                  <a:pt x="190019" y="497526"/>
                </a:lnTo>
                <a:lnTo>
                  <a:pt x="144554" y="478535"/>
                </a:lnTo>
                <a:lnTo>
                  <a:pt x="103821" y="453204"/>
                </a:lnTo>
                <a:lnTo>
                  <a:pt x="68644" y="422257"/>
                </a:lnTo>
                <a:lnTo>
                  <a:pt x="39849" y="386418"/>
                </a:lnTo>
                <a:lnTo>
                  <a:pt x="18260" y="346412"/>
                </a:lnTo>
                <a:lnTo>
                  <a:pt x="4702" y="302962"/>
                </a:lnTo>
                <a:lnTo>
                  <a:pt x="0" y="256793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1378" y="1251686"/>
            <a:ext cx="5565775" cy="3621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marR="17780" indent="-273050" algn="just">
              <a:lnSpc>
                <a:spcPct val="1301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98450" algn="l"/>
              </a:tabLst>
            </a:pPr>
            <a:r>
              <a:rPr sz="2600" spc="50" dirty="0">
                <a:latin typeface="微软雅黑"/>
                <a:cs typeface="微软雅黑"/>
              </a:rPr>
              <a:t>一</a:t>
            </a:r>
            <a:r>
              <a:rPr sz="2600" spc="45" dirty="0">
                <a:latin typeface="微软雅黑"/>
                <a:cs typeface="微软雅黑"/>
              </a:rPr>
              <a:t>个</a:t>
            </a:r>
            <a:r>
              <a:rPr sz="2600" spc="50" dirty="0">
                <a:latin typeface="Arial"/>
                <a:cs typeface="Arial"/>
              </a:rPr>
              <a:t>n</a:t>
            </a:r>
            <a:r>
              <a:rPr sz="2600" spc="40" dirty="0">
                <a:latin typeface="微软雅黑"/>
                <a:cs typeface="微软雅黑"/>
              </a:rPr>
              <a:t>个</a:t>
            </a:r>
            <a:r>
              <a:rPr sz="2600" spc="30" dirty="0">
                <a:latin typeface="微软雅黑"/>
                <a:cs typeface="微软雅黑"/>
              </a:rPr>
              <a:t>顶</a:t>
            </a:r>
            <a:r>
              <a:rPr sz="2600" spc="40" dirty="0">
                <a:latin typeface="微软雅黑"/>
                <a:cs typeface="微软雅黑"/>
              </a:rPr>
              <a:t>点有向</a:t>
            </a:r>
            <a:r>
              <a:rPr sz="2600" spc="30" dirty="0">
                <a:latin typeface="微软雅黑"/>
                <a:cs typeface="微软雅黑"/>
              </a:rPr>
              <a:t>图</a:t>
            </a:r>
            <a:r>
              <a:rPr sz="2600" spc="65" dirty="0">
                <a:latin typeface="微软雅黑"/>
                <a:cs typeface="微软雅黑"/>
              </a:rPr>
              <a:t>的</a:t>
            </a:r>
            <a:r>
              <a:rPr sz="2600" b="1" spc="40" dirty="0">
                <a:solidFill>
                  <a:srgbClr val="FF0000"/>
                </a:solidFill>
                <a:latin typeface="微软雅黑"/>
                <a:cs typeface="微软雅黑"/>
              </a:rPr>
              <a:t>传递</a:t>
            </a:r>
            <a:r>
              <a:rPr sz="2600" b="1" spc="30" dirty="0">
                <a:solidFill>
                  <a:srgbClr val="FF0000"/>
                </a:solidFill>
                <a:latin typeface="微软雅黑"/>
                <a:cs typeface="微软雅黑"/>
              </a:rPr>
              <a:t>闭</a:t>
            </a:r>
            <a:r>
              <a:rPr sz="2600" b="1" spc="55" dirty="0">
                <a:solidFill>
                  <a:srgbClr val="FF0000"/>
                </a:solidFill>
                <a:latin typeface="微软雅黑"/>
                <a:cs typeface="微软雅黑"/>
              </a:rPr>
              <a:t>包</a:t>
            </a:r>
            <a:r>
              <a:rPr sz="2600" spc="60" dirty="0">
                <a:latin typeface="微软雅黑"/>
                <a:cs typeface="微软雅黑"/>
              </a:rPr>
              <a:t>可以 </a:t>
            </a:r>
            <a:r>
              <a:rPr sz="2600" dirty="0">
                <a:latin typeface="微软雅黑"/>
                <a:cs typeface="微软雅黑"/>
              </a:rPr>
              <a:t>定义为一</a:t>
            </a:r>
            <a:r>
              <a:rPr sz="2600" spc="-10" dirty="0">
                <a:latin typeface="微软雅黑"/>
                <a:cs typeface="微软雅黑"/>
              </a:rPr>
              <a:t>个</a:t>
            </a:r>
            <a:r>
              <a:rPr sz="2600" b="1" spc="5" dirty="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sz="2600" b="1" dirty="0">
                <a:solidFill>
                  <a:srgbClr val="04607A"/>
                </a:solidFill>
                <a:latin typeface="微软雅黑"/>
                <a:cs typeface="微软雅黑"/>
              </a:rPr>
              <a:t>阶布尔矩</a:t>
            </a:r>
            <a:r>
              <a:rPr sz="2600" b="1" spc="-10" dirty="0">
                <a:solidFill>
                  <a:srgbClr val="04607A"/>
                </a:solidFill>
                <a:latin typeface="微软雅黑"/>
                <a:cs typeface="微软雅黑"/>
              </a:rPr>
              <a:t>阵</a:t>
            </a:r>
            <a:r>
              <a:rPr sz="2600" spc="-5" dirty="0">
                <a:latin typeface="Arial"/>
                <a:cs typeface="Arial"/>
              </a:rPr>
              <a:t>T={t</a:t>
            </a:r>
            <a:r>
              <a:rPr sz="2550" spc="-7" baseline="-21241" dirty="0">
                <a:latin typeface="Arial"/>
                <a:cs typeface="Arial"/>
              </a:rPr>
              <a:t>ij</a:t>
            </a:r>
            <a:r>
              <a:rPr sz="2600" spc="-5" dirty="0">
                <a:latin typeface="Arial"/>
                <a:cs typeface="Arial"/>
              </a:rPr>
              <a:t>}</a:t>
            </a:r>
            <a:r>
              <a:rPr sz="2600" spc="-5" dirty="0">
                <a:latin typeface="微软雅黑"/>
                <a:cs typeface="微软雅黑"/>
              </a:rPr>
              <a:t>：</a:t>
            </a:r>
            <a:endParaRPr sz="2600">
              <a:latin typeface="微软雅黑"/>
              <a:cs typeface="微软雅黑"/>
            </a:endParaRPr>
          </a:p>
          <a:p>
            <a:pPr marL="665480" marR="20320" lvl="1" indent="-247015" algn="just">
              <a:lnSpc>
                <a:spcPct val="130000"/>
              </a:lnSpc>
              <a:spcBef>
                <a:spcPts val="3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66115" algn="l"/>
              </a:tabLst>
            </a:pPr>
            <a:r>
              <a:rPr sz="2400" spc="65" dirty="0">
                <a:latin typeface="微软雅黑"/>
                <a:cs typeface="微软雅黑"/>
              </a:rPr>
              <a:t>如果</a:t>
            </a:r>
            <a:r>
              <a:rPr sz="2400" spc="80" dirty="0">
                <a:latin typeface="微软雅黑"/>
                <a:cs typeface="微软雅黑"/>
              </a:rPr>
              <a:t>从</a:t>
            </a:r>
            <a:r>
              <a:rPr sz="2400" spc="90" dirty="0">
                <a:latin typeface="微软雅黑"/>
                <a:cs typeface="微软雅黑"/>
              </a:rPr>
              <a:t>第</a:t>
            </a:r>
            <a:r>
              <a:rPr sz="2400" spc="70" dirty="0">
                <a:latin typeface="Arial"/>
                <a:cs typeface="Arial"/>
              </a:rPr>
              <a:t>i</a:t>
            </a:r>
            <a:r>
              <a:rPr sz="2400" spc="70" dirty="0">
                <a:latin typeface="微软雅黑"/>
                <a:cs typeface="微软雅黑"/>
              </a:rPr>
              <a:t>个顶</a:t>
            </a:r>
            <a:r>
              <a:rPr sz="2400" spc="80" dirty="0">
                <a:latin typeface="微软雅黑"/>
                <a:cs typeface="微软雅黑"/>
              </a:rPr>
              <a:t>点到</a:t>
            </a:r>
            <a:r>
              <a:rPr sz="2400" spc="70" dirty="0">
                <a:latin typeface="微软雅黑"/>
                <a:cs typeface="微软雅黑"/>
              </a:rPr>
              <a:t>第</a:t>
            </a:r>
            <a:r>
              <a:rPr sz="2400" spc="70" dirty="0">
                <a:latin typeface="Arial"/>
                <a:cs typeface="Arial"/>
              </a:rPr>
              <a:t>j</a:t>
            </a:r>
            <a:r>
              <a:rPr sz="2400" spc="65" dirty="0">
                <a:latin typeface="微软雅黑"/>
                <a:cs typeface="微软雅黑"/>
              </a:rPr>
              <a:t>个</a:t>
            </a:r>
            <a:r>
              <a:rPr sz="2400" spc="80" dirty="0">
                <a:latin typeface="微软雅黑"/>
                <a:cs typeface="微软雅黑"/>
              </a:rPr>
              <a:t>顶点</a:t>
            </a:r>
            <a:r>
              <a:rPr sz="2400" spc="65" dirty="0">
                <a:latin typeface="微软雅黑"/>
                <a:cs typeface="微软雅黑"/>
              </a:rPr>
              <a:t>之间</a:t>
            </a:r>
            <a:r>
              <a:rPr sz="2400" dirty="0">
                <a:latin typeface="微软雅黑"/>
                <a:cs typeface="微软雅黑"/>
              </a:rPr>
              <a:t>存 </a:t>
            </a:r>
            <a:r>
              <a:rPr sz="2400" spc="160" dirty="0">
                <a:latin typeface="微软雅黑"/>
                <a:cs typeface="微软雅黑"/>
              </a:rPr>
              <a:t>在一条</a:t>
            </a:r>
            <a:r>
              <a:rPr sz="2400" spc="150" dirty="0">
                <a:latin typeface="微软雅黑"/>
                <a:cs typeface="微软雅黑"/>
              </a:rPr>
              <a:t>有</a:t>
            </a:r>
            <a:r>
              <a:rPr sz="2400" spc="160" dirty="0">
                <a:latin typeface="微软雅黑"/>
                <a:cs typeface="微软雅黑"/>
              </a:rPr>
              <a:t>效的有</a:t>
            </a:r>
            <a:r>
              <a:rPr sz="2400" spc="150" dirty="0">
                <a:latin typeface="微软雅黑"/>
                <a:cs typeface="微软雅黑"/>
              </a:rPr>
              <a:t>向</a:t>
            </a:r>
            <a:r>
              <a:rPr sz="2400" spc="160" dirty="0">
                <a:latin typeface="微软雅黑"/>
                <a:cs typeface="微软雅黑"/>
              </a:rPr>
              <a:t>路</a:t>
            </a:r>
            <a:r>
              <a:rPr sz="2400" spc="185" dirty="0">
                <a:latin typeface="微软雅黑"/>
                <a:cs typeface="微软雅黑"/>
              </a:rPr>
              <a:t>径</a:t>
            </a:r>
            <a:r>
              <a:rPr sz="2400" spc="165" dirty="0">
                <a:latin typeface="微软雅黑"/>
                <a:cs typeface="微软雅黑"/>
              </a:rPr>
              <a:t>（</a:t>
            </a:r>
            <a:r>
              <a:rPr sz="2400" spc="150" dirty="0">
                <a:latin typeface="微软雅黑"/>
                <a:cs typeface="微软雅黑"/>
              </a:rPr>
              <a:t>即</a:t>
            </a:r>
            <a:r>
              <a:rPr sz="2400" spc="160" dirty="0">
                <a:latin typeface="微软雅黑"/>
                <a:cs typeface="微软雅黑"/>
              </a:rPr>
              <a:t>长度</a:t>
            </a:r>
            <a:r>
              <a:rPr sz="2400" dirty="0">
                <a:latin typeface="微软雅黑"/>
                <a:cs typeface="微软雅黑"/>
              </a:rPr>
              <a:t>大 </a:t>
            </a:r>
            <a:r>
              <a:rPr sz="2400" spc="45" dirty="0">
                <a:latin typeface="微软雅黑"/>
                <a:cs typeface="微软雅黑"/>
              </a:rPr>
              <a:t>于</a:t>
            </a:r>
            <a:r>
              <a:rPr sz="2400" spc="25" dirty="0">
                <a:latin typeface="Arial"/>
                <a:cs typeface="Arial"/>
              </a:rPr>
              <a:t>0</a:t>
            </a:r>
            <a:r>
              <a:rPr sz="2400" spc="30" dirty="0">
                <a:latin typeface="微软雅黑"/>
                <a:cs typeface="微软雅黑"/>
              </a:rPr>
              <a:t>的</a:t>
            </a:r>
            <a:r>
              <a:rPr sz="2400" spc="45" dirty="0">
                <a:latin typeface="微软雅黑"/>
                <a:cs typeface="微软雅黑"/>
              </a:rPr>
              <a:t>有向</a:t>
            </a:r>
            <a:r>
              <a:rPr sz="2400" spc="30" dirty="0">
                <a:latin typeface="微软雅黑"/>
                <a:cs typeface="微软雅黑"/>
              </a:rPr>
              <a:t>路</a:t>
            </a:r>
            <a:r>
              <a:rPr sz="2400" spc="45" dirty="0">
                <a:latin typeface="微软雅黑"/>
                <a:cs typeface="微软雅黑"/>
              </a:rPr>
              <a:t>径）</a:t>
            </a:r>
            <a:r>
              <a:rPr sz="2400" spc="35" dirty="0">
                <a:latin typeface="微软雅黑"/>
                <a:cs typeface="微软雅黑"/>
              </a:rPr>
              <a:t>，</a:t>
            </a:r>
            <a:r>
              <a:rPr sz="2400" spc="45" dirty="0">
                <a:latin typeface="微软雅黑"/>
                <a:cs typeface="微软雅黑"/>
              </a:rPr>
              <a:t>那</a:t>
            </a:r>
            <a:r>
              <a:rPr sz="2400" spc="35" dirty="0">
                <a:latin typeface="微软雅黑"/>
                <a:cs typeface="微软雅黑"/>
              </a:rPr>
              <a:t>么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baseline="-20833" dirty="0">
                <a:latin typeface="Arial"/>
                <a:cs typeface="Arial"/>
              </a:rPr>
              <a:t>i</a:t>
            </a:r>
            <a:r>
              <a:rPr sz="2400" spc="52" baseline="-20833" dirty="0">
                <a:latin typeface="Arial"/>
                <a:cs typeface="Arial"/>
              </a:rPr>
              <a:t>j</a:t>
            </a:r>
            <a:r>
              <a:rPr sz="2400" spc="35" dirty="0">
                <a:latin typeface="微软雅黑"/>
                <a:cs typeface="微软雅黑"/>
              </a:rPr>
              <a:t>为</a:t>
            </a:r>
            <a:r>
              <a:rPr sz="2400" spc="25" dirty="0">
                <a:latin typeface="Arial"/>
                <a:cs typeface="Arial"/>
              </a:rPr>
              <a:t>1</a:t>
            </a:r>
            <a:r>
              <a:rPr sz="2400" spc="35" dirty="0">
                <a:latin typeface="微软雅黑"/>
                <a:cs typeface="微软雅黑"/>
              </a:rPr>
              <a:t>，</a:t>
            </a:r>
            <a:r>
              <a:rPr sz="2400" spc="45" dirty="0">
                <a:latin typeface="微软雅黑"/>
                <a:cs typeface="微软雅黑"/>
              </a:rPr>
              <a:t>否则 </a:t>
            </a:r>
            <a:r>
              <a:rPr sz="2400" dirty="0">
                <a:latin typeface="微软雅黑"/>
                <a:cs typeface="微软雅黑"/>
              </a:rPr>
              <a:t>为</a:t>
            </a:r>
            <a:r>
              <a:rPr sz="2400" spc="-5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30630">
              <a:lnSpc>
                <a:spcPct val="100000"/>
              </a:lnSpc>
              <a:spcBef>
                <a:spcPts val="865"/>
              </a:spcBef>
              <a:tabLst>
                <a:tab pos="2794635" algn="l"/>
              </a:tabLst>
            </a:pPr>
            <a:r>
              <a:rPr sz="3600" b="1" spc="-5" dirty="0">
                <a:latin typeface="Arial"/>
                <a:cs typeface="Arial"/>
              </a:rPr>
              <a:t>a	</a:t>
            </a:r>
            <a:r>
              <a:rPr sz="3600" b="1" dirty="0">
                <a:latin typeface="Arial"/>
                <a:cs typeface="Arial"/>
              </a:rPr>
              <a:t>b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3333" y="5724905"/>
            <a:ext cx="584200" cy="513715"/>
          </a:xfrm>
          <a:custGeom>
            <a:avLst/>
            <a:gdLst/>
            <a:ahLst/>
            <a:cxnLst/>
            <a:rect l="l" t="t" r="r" b="b"/>
            <a:pathLst>
              <a:path w="584200" h="513714">
                <a:moveTo>
                  <a:pt x="291845" y="0"/>
                </a:moveTo>
                <a:lnTo>
                  <a:pt x="239391" y="4137"/>
                </a:lnTo>
                <a:lnTo>
                  <a:pt x="190019" y="16065"/>
                </a:lnTo>
                <a:lnTo>
                  <a:pt x="144554" y="35060"/>
                </a:lnTo>
                <a:lnTo>
                  <a:pt x="103821" y="60395"/>
                </a:lnTo>
                <a:lnTo>
                  <a:pt x="68644" y="91345"/>
                </a:lnTo>
                <a:lnTo>
                  <a:pt x="39849" y="127186"/>
                </a:lnTo>
                <a:lnTo>
                  <a:pt x="18260" y="167191"/>
                </a:lnTo>
                <a:lnTo>
                  <a:pt x="4702" y="210635"/>
                </a:lnTo>
                <a:lnTo>
                  <a:pt x="0" y="256794"/>
                </a:lnTo>
                <a:lnTo>
                  <a:pt x="4702" y="302952"/>
                </a:lnTo>
                <a:lnTo>
                  <a:pt x="18260" y="346396"/>
                </a:lnTo>
                <a:lnTo>
                  <a:pt x="39849" y="386401"/>
                </a:lnTo>
                <a:lnTo>
                  <a:pt x="68644" y="422242"/>
                </a:lnTo>
                <a:lnTo>
                  <a:pt x="103821" y="453192"/>
                </a:lnTo>
                <a:lnTo>
                  <a:pt x="144554" y="478527"/>
                </a:lnTo>
                <a:lnTo>
                  <a:pt x="190019" y="497522"/>
                </a:lnTo>
                <a:lnTo>
                  <a:pt x="239391" y="509450"/>
                </a:lnTo>
                <a:lnTo>
                  <a:pt x="291845" y="513588"/>
                </a:lnTo>
                <a:lnTo>
                  <a:pt x="344300" y="509450"/>
                </a:lnTo>
                <a:lnTo>
                  <a:pt x="393672" y="497522"/>
                </a:lnTo>
                <a:lnTo>
                  <a:pt x="439137" y="478527"/>
                </a:lnTo>
                <a:lnTo>
                  <a:pt x="479870" y="453192"/>
                </a:lnTo>
                <a:lnTo>
                  <a:pt x="515047" y="422242"/>
                </a:lnTo>
                <a:lnTo>
                  <a:pt x="543842" y="386401"/>
                </a:lnTo>
                <a:lnTo>
                  <a:pt x="565431" y="346396"/>
                </a:lnTo>
                <a:lnTo>
                  <a:pt x="578989" y="302952"/>
                </a:lnTo>
                <a:lnTo>
                  <a:pt x="583692" y="256794"/>
                </a:lnTo>
                <a:lnTo>
                  <a:pt x="578989" y="210635"/>
                </a:lnTo>
                <a:lnTo>
                  <a:pt x="565431" y="167191"/>
                </a:lnTo>
                <a:lnTo>
                  <a:pt x="543842" y="127186"/>
                </a:lnTo>
                <a:lnTo>
                  <a:pt x="515047" y="91345"/>
                </a:lnTo>
                <a:lnTo>
                  <a:pt x="479870" y="60395"/>
                </a:lnTo>
                <a:lnTo>
                  <a:pt x="439137" y="35060"/>
                </a:lnTo>
                <a:lnTo>
                  <a:pt x="393672" y="16065"/>
                </a:lnTo>
                <a:lnTo>
                  <a:pt x="344300" y="4137"/>
                </a:lnTo>
                <a:lnTo>
                  <a:pt x="291845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53333" y="5724905"/>
            <a:ext cx="584200" cy="513715"/>
          </a:xfrm>
          <a:custGeom>
            <a:avLst/>
            <a:gdLst/>
            <a:ahLst/>
            <a:cxnLst/>
            <a:rect l="l" t="t" r="r" b="b"/>
            <a:pathLst>
              <a:path w="584200" h="513714">
                <a:moveTo>
                  <a:pt x="0" y="256794"/>
                </a:moveTo>
                <a:lnTo>
                  <a:pt x="4702" y="210635"/>
                </a:lnTo>
                <a:lnTo>
                  <a:pt x="18260" y="167191"/>
                </a:lnTo>
                <a:lnTo>
                  <a:pt x="39849" y="127186"/>
                </a:lnTo>
                <a:lnTo>
                  <a:pt x="68644" y="91345"/>
                </a:lnTo>
                <a:lnTo>
                  <a:pt x="103821" y="60395"/>
                </a:lnTo>
                <a:lnTo>
                  <a:pt x="144554" y="35060"/>
                </a:lnTo>
                <a:lnTo>
                  <a:pt x="190019" y="16065"/>
                </a:lnTo>
                <a:lnTo>
                  <a:pt x="239391" y="4137"/>
                </a:lnTo>
                <a:lnTo>
                  <a:pt x="291845" y="0"/>
                </a:lnTo>
                <a:lnTo>
                  <a:pt x="344300" y="4137"/>
                </a:lnTo>
                <a:lnTo>
                  <a:pt x="393672" y="16065"/>
                </a:lnTo>
                <a:lnTo>
                  <a:pt x="439137" y="35060"/>
                </a:lnTo>
                <a:lnTo>
                  <a:pt x="479870" y="60395"/>
                </a:lnTo>
                <a:lnTo>
                  <a:pt x="515047" y="91345"/>
                </a:lnTo>
                <a:lnTo>
                  <a:pt x="543842" y="127186"/>
                </a:lnTo>
                <a:lnTo>
                  <a:pt x="565431" y="167191"/>
                </a:lnTo>
                <a:lnTo>
                  <a:pt x="578989" y="210635"/>
                </a:lnTo>
                <a:lnTo>
                  <a:pt x="583692" y="256794"/>
                </a:lnTo>
                <a:lnTo>
                  <a:pt x="578989" y="302952"/>
                </a:lnTo>
                <a:lnTo>
                  <a:pt x="565431" y="346396"/>
                </a:lnTo>
                <a:lnTo>
                  <a:pt x="543842" y="386401"/>
                </a:lnTo>
                <a:lnTo>
                  <a:pt x="515047" y="422242"/>
                </a:lnTo>
                <a:lnTo>
                  <a:pt x="479870" y="453192"/>
                </a:lnTo>
                <a:lnTo>
                  <a:pt x="439137" y="478527"/>
                </a:lnTo>
                <a:lnTo>
                  <a:pt x="393672" y="497522"/>
                </a:lnTo>
                <a:lnTo>
                  <a:pt x="344300" y="509450"/>
                </a:lnTo>
                <a:lnTo>
                  <a:pt x="291845" y="513588"/>
                </a:lnTo>
                <a:lnTo>
                  <a:pt x="239391" y="509450"/>
                </a:lnTo>
                <a:lnTo>
                  <a:pt x="190019" y="497522"/>
                </a:lnTo>
                <a:lnTo>
                  <a:pt x="144554" y="478527"/>
                </a:lnTo>
                <a:lnTo>
                  <a:pt x="103821" y="453192"/>
                </a:lnTo>
                <a:lnTo>
                  <a:pt x="68644" y="422242"/>
                </a:lnTo>
                <a:lnTo>
                  <a:pt x="39849" y="386401"/>
                </a:lnTo>
                <a:lnTo>
                  <a:pt x="18260" y="346396"/>
                </a:lnTo>
                <a:lnTo>
                  <a:pt x="4702" y="302952"/>
                </a:lnTo>
                <a:lnTo>
                  <a:pt x="0" y="256794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93542" y="5727598"/>
            <a:ext cx="304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77517" y="5724905"/>
            <a:ext cx="584200" cy="513715"/>
          </a:xfrm>
          <a:custGeom>
            <a:avLst/>
            <a:gdLst/>
            <a:ahLst/>
            <a:cxnLst/>
            <a:rect l="l" t="t" r="r" b="b"/>
            <a:pathLst>
              <a:path w="584200" h="513714">
                <a:moveTo>
                  <a:pt x="291845" y="0"/>
                </a:moveTo>
                <a:lnTo>
                  <a:pt x="239391" y="4137"/>
                </a:lnTo>
                <a:lnTo>
                  <a:pt x="190019" y="16065"/>
                </a:lnTo>
                <a:lnTo>
                  <a:pt x="144554" y="35060"/>
                </a:lnTo>
                <a:lnTo>
                  <a:pt x="103821" y="60395"/>
                </a:lnTo>
                <a:lnTo>
                  <a:pt x="68644" y="91345"/>
                </a:lnTo>
                <a:lnTo>
                  <a:pt x="39849" y="127186"/>
                </a:lnTo>
                <a:lnTo>
                  <a:pt x="18260" y="167191"/>
                </a:lnTo>
                <a:lnTo>
                  <a:pt x="4702" y="210635"/>
                </a:lnTo>
                <a:lnTo>
                  <a:pt x="0" y="256794"/>
                </a:lnTo>
                <a:lnTo>
                  <a:pt x="4702" y="302952"/>
                </a:lnTo>
                <a:lnTo>
                  <a:pt x="18260" y="346396"/>
                </a:lnTo>
                <a:lnTo>
                  <a:pt x="39849" y="386401"/>
                </a:lnTo>
                <a:lnTo>
                  <a:pt x="68644" y="422242"/>
                </a:lnTo>
                <a:lnTo>
                  <a:pt x="103821" y="453192"/>
                </a:lnTo>
                <a:lnTo>
                  <a:pt x="144554" y="478527"/>
                </a:lnTo>
                <a:lnTo>
                  <a:pt x="190019" y="497522"/>
                </a:lnTo>
                <a:lnTo>
                  <a:pt x="239391" y="509450"/>
                </a:lnTo>
                <a:lnTo>
                  <a:pt x="291845" y="513588"/>
                </a:lnTo>
                <a:lnTo>
                  <a:pt x="344300" y="509450"/>
                </a:lnTo>
                <a:lnTo>
                  <a:pt x="393672" y="497522"/>
                </a:lnTo>
                <a:lnTo>
                  <a:pt x="439137" y="478527"/>
                </a:lnTo>
                <a:lnTo>
                  <a:pt x="479870" y="453192"/>
                </a:lnTo>
                <a:lnTo>
                  <a:pt x="515047" y="422242"/>
                </a:lnTo>
                <a:lnTo>
                  <a:pt x="543842" y="386401"/>
                </a:lnTo>
                <a:lnTo>
                  <a:pt x="565431" y="346396"/>
                </a:lnTo>
                <a:lnTo>
                  <a:pt x="578989" y="302952"/>
                </a:lnTo>
                <a:lnTo>
                  <a:pt x="583692" y="256794"/>
                </a:lnTo>
                <a:lnTo>
                  <a:pt x="578989" y="210635"/>
                </a:lnTo>
                <a:lnTo>
                  <a:pt x="565431" y="167191"/>
                </a:lnTo>
                <a:lnTo>
                  <a:pt x="543842" y="127186"/>
                </a:lnTo>
                <a:lnTo>
                  <a:pt x="515047" y="91345"/>
                </a:lnTo>
                <a:lnTo>
                  <a:pt x="479870" y="60395"/>
                </a:lnTo>
                <a:lnTo>
                  <a:pt x="439137" y="35060"/>
                </a:lnTo>
                <a:lnTo>
                  <a:pt x="393672" y="16065"/>
                </a:lnTo>
                <a:lnTo>
                  <a:pt x="344300" y="4137"/>
                </a:lnTo>
                <a:lnTo>
                  <a:pt x="291845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77517" y="5724905"/>
            <a:ext cx="584200" cy="513715"/>
          </a:xfrm>
          <a:custGeom>
            <a:avLst/>
            <a:gdLst/>
            <a:ahLst/>
            <a:cxnLst/>
            <a:rect l="l" t="t" r="r" b="b"/>
            <a:pathLst>
              <a:path w="584200" h="513714">
                <a:moveTo>
                  <a:pt x="0" y="256794"/>
                </a:moveTo>
                <a:lnTo>
                  <a:pt x="4702" y="210635"/>
                </a:lnTo>
                <a:lnTo>
                  <a:pt x="18260" y="167191"/>
                </a:lnTo>
                <a:lnTo>
                  <a:pt x="39849" y="127186"/>
                </a:lnTo>
                <a:lnTo>
                  <a:pt x="68644" y="91345"/>
                </a:lnTo>
                <a:lnTo>
                  <a:pt x="103821" y="60395"/>
                </a:lnTo>
                <a:lnTo>
                  <a:pt x="144554" y="35060"/>
                </a:lnTo>
                <a:lnTo>
                  <a:pt x="190019" y="16065"/>
                </a:lnTo>
                <a:lnTo>
                  <a:pt x="239391" y="4137"/>
                </a:lnTo>
                <a:lnTo>
                  <a:pt x="291845" y="0"/>
                </a:lnTo>
                <a:lnTo>
                  <a:pt x="344300" y="4137"/>
                </a:lnTo>
                <a:lnTo>
                  <a:pt x="393672" y="16065"/>
                </a:lnTo>
                <a:lnTo>
                  <a:pt x="439137" y="35060"/>
                </a:lnTo>
                <a:lnTo>
                  <a:pt x="479870" y="60395"/>
                </a:lnTo>
                <a:lnTo>
                  <a:pt x="515047" y="91345"/>
                </a:lnTo>
                <a:lnTo>
                  <a:pt x="543842" y="127186"/>
                </a:lnTo>
                <a:lnTo>
                  <a:pt x="565431" y="167191"/>
                </a:lnTo>
                <a:lnTo>
                  <a:pt x="578989" y="210635"/>
                </a:lnTo>
                <a:lnTo>
                  <a:pt x="583692" y="256794"/>
                </a:lnTo>
                <a:lnTo>
                  <a:pt x="578989" y="302952"/>
                </a:lnTo>
                <a:lnTo>
                  <a:pt x="565431" y="346396"/>
                </a:lnTo>
                <a:lnTo>
                  <a:pt x="543842" y="386401"/>
                </a:lnTo>
                <a:lnTo>
                  <a:pt x="515047" y="422242"/>
                </a:lnTo>
                <a:lnTo>
                  <a:pt x="479870" y="453192"/>
                </a:lnTo>
                <a:lnTo>
                  <a:pt x="439137" y="478527"/>
                </a:lnTo>
                <a:lnTo>
                  <a:pt x="393672" y="497522"/>
                </a:lnTo>
                <a:lnTo>
                  <a:pt x="344300" y="509450"/>
                </a:lnTo>
                <a:lnTo>
                  <a:pt x="291845" y="513588"/>
                </a:lnTo>
                <a:lnTo>
                  <a:pt x="239391" y="509450"/>
                </a:lnTo>
                <a:lnTo>
                  <a:pt x="190019" y="497522"/>
                </a:lnTo>
                <a:lnTo>
                  <a:pt x="144554" y="478527"/>
                </a:lnTo>
                <a:lnTo>
                  <a:pt x="103821" y="453192"/>
                </a:lnTo>
                <a:lnTo>
                  <a:pt x="68644" y="422242"/>
                </a:lnTo>
                <a:lnTo>
                  <a:pt x="39849" y="386401"/>
                </a:lnTo>
                <a:lnTo>
                  <a:pt x="18260" y="346396"/>
                </a:lnTo>
                <a:lnTo>
                  <a:pt x="4702" y="302952"/>
                </a:lnTo>
                <a:lnTo>
                  <a:pt x="0" y="256794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29536" y="5727598"/>
            <a:ext cx="280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c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61210" y="4438415"/>
            <a:ext cx="992505" cy="171450"/>
          </a:xfrm>
          <a:custGeom>
            <a:avLst/>
            <a:gdLst/>
            <a:ahLst/>
            <a:cxnLst/>
            <a:rect l="l" t="t" r="r" b="b"/>
            <a:pathLst>
              <a:path w="992505" h="171450">
                <a:moveTo>
                  <a:pt x="916450" y="85578"/>
                </a:moveTo>
                <a:lnTo>
                  <a:pt x="830452" y="135743"/>
                </a:lnTo>
                <a:lnTo>
                  <a:pt x="824845" y="140795"/>
                </a:lnTo>
                <a:lnTo>
                  <a:pt x="821689" y="147395"/>
                </a:lnTo>
                <a:lnTo>
                  <a:pt x="821201" y="154709"/>
                </a:lnTo>
                <a:lnTo>
                  <a:pt x="823594" y="161905"/>
                </a:lnTo>
                <a:lnTo>
                  <a:pt x="828647" y="167512"/>
                </a:lnTo>
                <a:lnTo>
                  <a:pt x="835247" y="170668"/>
                </a:lnTo>
                <a:lnTo>
                  <a:pt x="842561" y="171156"/>
                </a:lnTo>
                <a:lnTo>
                  <a:pt x="849757" y="168763"/>
                </a:lnTo>
                <a:lnTo>
                  <a:pt x="959618" y="104628"/>
                </a:lnTo>
                <a:lnTo>
                  <a:pt x="954404" y="104628"/>
                </a:lnTo>
                <a:lnTo>
                  <a:pt x="954404" y="102088"/>
                </a:lnTo>
                <a:lnTo>
                  <a:pt x="944752" y="102088"/>
                </a:lnTo>
                <a:lnTo>
                  <a:pt x="916450" y="85578"/>
                </a:lnTo>
                <a:close/>
              </a:path>
              <a:path w="992505" h="171450">
                <a:moveTo>
                  <a:pt x="883792" y="66528"/>
                </a:moveTo>
                <a:lnTo>
                  <a:pt x="0" y="66528"/>
                </a:lnTo>
                <a:lnTo>
                  <a:pt x="0" y="104628"/>
                </a:lnTo>
                <a:lnTo>
                  <a:pt x="883792" y="104628"/>
                </a:lnTo>
                <a:lnTo>
                  <a:pt x="916450" y="85578"/>
                </a:lnTo>
                <a:lnTo>
                  <a:pt x="883792" y="66528"/>
                </a:lnTo>
                <a:close/>
              </a:path>
              <a:path w="992505" h="171450">
                <a:moveTo>
                  <a:pt x="959618" y="66528"/>
                </a:moveTo>
                <a:lnTo>
                  <a:pt x="954404" y="66528"/>
                </a:lnTo>
                <a:lnTo>
                  <a:pt x="954404" y="104628"/>
                </a:lnTo>
                <a:lnTo>
                  <a:pt x="959618" y="104628"/>
                </a:lnTo>
                <a:lnTo>
                  <a:pt x="992251" y="85578"/>
                </a:lnTo>
                <a:lnTo>
                  <a:pt x="959618" y="66528"/>
                </a:lnTo>
                <a:close/>
              </a:path>
              <a:path w="992505" h="171450">
                <a:moveTo>
                  <a:pt x="944752" y="69068"/>
                </a:moveTo>
                <a:lnTo>
                  <a:pt x="916450" y="85578"/>
                </a:lnTo>
                <a:lnTo>
                  <a:pt x="944752" y="102088"/>
                </a:lnTo>
                <a:lnTo>
                  <a:pt x="944752" y="69068"/>
                </a:lnTo>
                <a:close/>
              </a:path>
              <a:path w="992505" h="171450">
                <a:moveTo>
                  <a:pt x="954404" y="69068"/>
                </a:moveTo>
                <a:lnTo>
                  <a:pt x="944752" y="69068"/>
                </a:lnTo>
                <a:lnTo>
                  <a:pt x="944752" y="102088"/>
                </a:lnTo>
                <a:lnTo>
                  <a:pt x="954404" y="102088"/>
                </a:lnTo>
                <a:lnTo>
                  <a:pt x="954404" y="69068"/>
                </a:lnTo>
                <a:close/>
              </a:path>
              <a:path w="992505" h="171450">
                <a:moveTo>
                  <a:pt x="842561" y="0"/>
                </a:moveTo>
                <a:lnTo>
                  <a:pt x="835247" y="488"/>
                </a:lnTo>
                <a:lnTo>
                  <a:pt x="828647" y="3643"/>
                </a:lnTo>
                <a:lnTo>
                  <a:pt x="823594" y="9251"/>
                </a:lnTo>
                <a:lnTo>
                  <a:pt x="821201" y="16446"/>
                </a:lnTo>
                <a:lnTo>
                  <a:pt x="821689" y="23760"/>
                </a:lnTo>
                <a:lnTo>
                  <a:pt x="824845" y="30360"/>
                </a:lnTo>
                <a:lnTo>
                  <a:pt x="830452" y="35413"/>
                </a:lnTo>
                <a:lnTo>
                  <a:pt x="916450" y="85578"/>
                </a:lnTo>
                <a:lnTo>
                  <a:pt x="944752" y="69068"/>
                </a:lnTo>
                <a:lnTo>
                  <a:pt x="954404" y="69068"/>
                </a:lnTo>
                <a:lnTo>
                  <a:pt x="954404" y="66528"/>
                </a:lnTo>
                <a:lnTo>
                  <a:pt x="959618" y="66528"/>
                </a:lnTo>
                <a:lnTo>
                  <a:pt x="849757" y="2393"/>
                </a:lnTo>
                <a:lnTo>
                  <a:pt x="8425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61082" y="5866408"/>
            <a:ext cx="992505" cy="171450"/>
          </a:xfrm>
          <a:custGeom>
            <a:avLst/>
            <a:gdLst/>
            <a:ahLst/>
            <a:cxnLst/>
            <a:rect l="l" t="t" r="r" b="b"/>
            <a:pathLst>
              <a:path w="992505" h="171450">
                <a:moveTo>
                  <a:pt x="149689" y="0"/>
                </a:moveTo>
                <a:lnTo>
                  <a:pt x="142494" y="2439"/>
                </a:lnTo>
                <a:lnTo>
                  <a:pt x="0" y="85573"/>
                </a:lnTo>
                <a:lnTo>
                  <a:pt x="142494" y="168707"/>
                </a:lnTo>
                <a:lnTo>
                  <a:pt x="149689" y="171147"/>
                </a:lnTo>
                <a:lnTo>
                  <a:pt x="157003" y="170670"/>
                </a:lnTo>
                <a:lnTo>
                  <a:pt x="163603" y="167497"/>
                </a:lnTo>
                <a:lnTo>
                  <a:pt x="168656" y="161849"/>
                </a:lnTo>
                <a:lnTo>
                  <a:pt x="171049" y="154688"/>
                </a:lnTo>
                <a:lnTo>
                  <a:pt x="170561" y="147400"/>
                </a:lnTo>
                <a:lnTo>
                  <a:pt x="167405" y="140822"/>
                </a:lnTo>
                <a:lnTo>
                  <a:pt x="161798" y="135789"/>
                </a:lnTo>
                <a:lnTo>
                  <a:pt x="108370" y="104623"/>
                </a:lnTo>
                <a:lnTo>
                  <a:pt x="37846" y="104623"/>
                </a:lnTo>
                <a:lnTo>
                  <a:pt x="37846" y="66523"/>
                </a:lnTo>
                <a:lnTo>
                  <a:pt x="108370" y="66523"/>
                </a:lnTo>
                <a:lnTo>
                  <a:pt x="161798" y="35357"/>
                </a:lnTo>
                <a:lnTo>
                  <a:pt x="167405" y="30325"/>
                </a:lnTo>
                <a:lnTo>
                  <a:pt x="170561" y="23747"/>
                </a:lnTo>
                <a:lnTo>
                  <a:pt x="171049" y="16459"/>
                </a:lnTo>
                <a:lnTo>
                  <a:pt x="168656" y="9297"/>
                </a:lnTo>
                <a:lnTo>
                  <a:pt x="163603" y="3650"/>
                </a:lnTo>
                <a:lnTo>
                  <a:pt x="157003" y="477"/>
                </a:lnTo>
                <a:lnTo>
                  <a:pt x="149689" y="0"/>
                </a:lnTo>
                <a:close/>
              </a:path>
              <a:path w="992505" h="171450">
                <a:moveTo>
                  <a:pt x="108370" y="66523"/>
                </a:moveTo>
                <a:lnTo>
                  <a:pt x="37846" y="66523"/>
                </a:lnTo>
                <a:lnTo>
                  <a:pt x="37846" y="104623"/>
                </a:lnTo>
                <a:lnTo>
                  <a:pt x="108370" y="104623"/>
                </a:lnTo>
                <a:lnTo>
                  <a:pt x="103929" y="102032"/>
                </a:lnTo>
                <a:lnTo>
                  <a:pt x="47498" y="102032"/>
                </a:lnTo>
                <a:lnTo>
                  <a:pt x="47498" y="69114"/>
                </a:lnTo>
                <a:lnTo>
                  <a:pt x="103929" y="69114"/>
                </a:lnTo>
                <a:lnTo>
                  <a:pt x="108370" y="66523"/>
                </a:lnTo>
                <a:close/>
              </a:path>
              <a:path w="992505" h="171450">
                <a:moveTo>
                  <a:pt x="992251" y="66523"/>
                </a:moveTo>
                <a:lnTo>
                  <a:pt x="108370" y="66523"/>
                </a:lnTo>
                <a:lnTo>
                  <a:pt x="75713" y="85573"/>
                </a:lnTo>
                <a:lnTo>
                  <a:pt x="108370" y="104623"/>
                </a:lnTo>
                <a:lnTo>
                  <a:pt x="992251" y="104623"/>
                </a:lnTo>
                <a:lnTo>
                  <a:pt x="992251" y="66523"/>
                </a:lnTo>
                <a:close/>
              </a:path>
              <a:path w="992505" h="171450">
                <a:moveTo>
                  <a:pt x="47498" y="69114"/>
                </a:moveTo>
                <a:lnTo>
                  <a:pt x="47498" y="102032"/>
                </a:lnTo>
                <a:lnTo>
                  <a:pt x="75713" y="85573"/>
                </a:lnTo>
                <a:lnTo>
                  <a:pt x="47498" y="69114"/>
                </a:lnTo>
                <a:close/>
              </a:path>
              <a:path w="992505" h="171450">
                <a:moveTo>
                  <a:pt x="75713" y="85573"/>
                </a:moveTo>
                <a:lnTo>
                  <a:pt x="47498" y="102032"/>
                </a:lnTo>
                <a:lnTo>
                  <a:pt x="103929" y="102032"/>
                </a:lnTo>
                <a:lnTo>
                  <a:pt x="75713" y="85573"/>
                </a:lnTo>
                <a:close/>
              </a:path>
              <a:path w="992505" h="171450">
                <a:moveTo>
                  <a:pt x="103929" y="69114"/>
                </a:moveTo>
                <a:lnTo>
                  <a:pt x="47498" y="69114"/>
                </a:lnTo>
                <a:lnTo>
                  <a:pt x="75713" y="85573"/>
                </a:lnTo>
                <a:lnTo>
                  <a:pt x="103929" y="691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60363" y="4808982"/>
            <a:ext cx="171450" cy="916305"/>
          </a:xfrm>
          <a:custGeom>
            <a:avLst/>
            <a:gdLst/>
            <a:ahLst/>
            <a:cxnLst/>
            <a:rect l="l" t="t" r="r" b="b"/>
            <a:pathLst>
              <a:path w="171450" h="916304">
                <a:moveTo>
                  <a:pt x="16446" y="745001"/>
                </a:moveTo>
                <a:lnTo>
                  <a:pt x="9251" y="747395"/>
                </a:lnTo>
                <a:lnTo>
                  <a:pt x="3643" y="752447"/>
                </a:lnTo>
                <a:lnTo>
                  <a:pt x="488" y="759047"/>
                </a:lnTo>
                <a:lnTo>
                  <a:pt x="0" y="766361"/>
                </a:lnTo>
                <a:lnTo>
                  <a:pt x="2393" y="773557"/>
                </a:lnTo>
                <a:lnTo>
                  <a:pt x="85578" y="916012"/>
                </a:lnTo>
                <a:lnTo>
                  <a:pt x="107655" y="878205"/>
                </a:lnTo>
                <a:lnTo>
                  <a:pt x="66528" y="878205"/>
                </a:lnTo>
                <a:lnTo>
                  <a:pt x="66528" y="807616"/>
                </a:lnTo>
                <a:lnTo>
                  <a:pt x="35413" y="754253"/>
                </a:lnTo>
                <a:lnTo>
                  <a:pt x="30360" y="748645"/>
                </a:lnTo>
                <a:lnTo>
                  <a:pt x="23760" y="745490"/>
                </a:lnTo>
                <a:lnTo>
                  <a:pt x="16446" y="745001"/>
                </a:lnTo>
                <a:close/>
              </a:path>
              <a:path w="171450" h="916304">
                <a:moveTo>
                  <a:pt x="66528" y="807616"/>
                </a:moveTo>
                <a:lnTo>
                  <a:pt x="66528" y="878205"/>
                </a:lnTo>
                <a:lnTo>
                  <a:pt x="104628" y="878205"/>
                </a:lnTo>
                <a:lnTo>
                  <a:pt x="104628" y="868603"/>
                </a:lnTo>
                <a:lnTo>
                  <a:pt x="69068" y="868603"/>
                </a:lnTo>
                <a:lnTo>
                  <a:pt x="85578" y="840288"/>
                </a:lnTo>
                <a:lnTo>
                  <a:pt x="66528" y="807616"/>
                </a:lnTo>
                <a:close/>
              </a:path>
              <a:path w="171450" h="916304">
                <a:moveTo>
                  <a:pt x="154709" y="745001"/>
                </a:moveTo>
                <a:lnTo>
                  <a:pt x="147395" y="745490"/>
                </a:lnTo>
                <a:lnTo>
                  <a:pt x="140795" y="748645"/>
                </a:lnTo>
                <a:lnTo>
                  <a:pt x="135743" y="754253"/>
                </a:lnTo>
                <a:lnTo>
                  <a:pt x="104628" y="807616"/>
                </a:lnTo>
                <a:lnTo>
                  <a:pt x="104628" y="878205"/>
                </a:lnTo>
                <a:lnTo>
                  <a:pt x="107655" y="878205"/>
                </a:lnTo>
                <a:lnTo>
                  <a:pt x="168763" y="773557"/>
                </a:lnTo>
                <a:lnTo>
                  <a:pt x="171156" y="766361"/>
                </a:lnTo>
                <a:lnTo>
                  <a:pt x="170668" y="759047"/>
                </a:lnTo>
                <a:lnTo>
                  <a:pt x="167512" y="752447"/>
                </a:lnTo>
                <a:lnTo>
                  <a:pt x="161905" y="747395"/>
                </a:lnTo>
                <a:lnTo>
                  <a:pt x="154709" y="745001"/>
                </a:lnTo>
                <a:close/>
              </a:path>
              <a:path w="171450" h="916304">
                <a:moveTo>
                  <a:pt x="85578" y="840288"/>
                </a:moveTo>
                <a:lnTo>
                  <a:pt x="69068" y="868603"/>
                </a:lnTo>
                <a:lnTo>
                  <a:pt x="102088" y="868603"/>
                </a:lnTo>
                <a:lnTo>
                  <a:pt x="85578" y="840288"/>
                </a:lnTo>
                <a:close/>
              </a:path>
              <a:path w="171450" h="916304">
                <a:moveTo>
                  <a:pt x="104628" y="807616"/>
                </a:moveTo>
                <a:lnTo>
                  <a:pt x="85578" y="840288"/>
                </a:lnTo>
                <a:lnTo>
                  <a:pt x="102088" y="868603"/>
                </a:lnTo>
                <a:lnTo>
                  <a:pt x="104628" y="868603"/>
                </a:lnTo>
                <a:lnTo>
                  <a:pt x="104628" y="807616"/>
                </a:lnTo>
                <a:close/>
              </a:path>
              <a:path w="171450" h="916304">
                <a:moveTo>
                  <a:pt x="104628" y="0"/>
                </a:moveTo>
                <a:lnTo>
                  <a:pt x="66528" y="0"/>
                </a:lnTo>
                <a:lnTo>
                  <a:pt x="66528" y="807616"/>
                </a:lnTo>
                <a:lnTo>
                  <a:pt x="85578" y="840288"/>
                </a:lnTo>
                <a:lnTo>
                  <a:pt x="104628" y="807616"/>
                </a:lnTo>
                <a:lnTo>
                  <a:pt x="1046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43735" y="4752594"/>
            <a:ext cx="1181735" cy="1043305"/>
          </a:xfrm>
          <a:custGeom>
            <a:avLst/>
            <a:gdLst/>
            <a:ahLst/>
            <a:cxnLst/>
            <a:rect l="l" t="t" r="r" b="b"/>
            <a:pathLst>
              <a:path w="1181735" h="1043304">
                <a:moveTo>
                  <a:pt x="56769" y="49849"/>
                </a:moveTo>
                <a:lnTo>
                  <a:pt x="68708" y="85738"/>
                </a:lnTo>
                <a:lnTo>
                  <a:pt x="1156462" y="1043000"/>
                </a:lnTo>
                <a:lnTo>
                  <a:pt x="1181608" y="1014399"/>
                </a:lnTo>
                <a:lnTo>
                  <a:pt x="93815" y="57128"/>
                </a:lnTo>
                <a:lnTo>
                  <a:pt x="56769" y="49849"/>
                </a:lnTo>
                <a:close/>
              </a:path>
              <a:path w="1181735" h="1043304">
                <a:moveTo>
                  <a:pt x="0" y="0"/>
                </a:moveTo>
                <a:lnTo>
                  <a:pt x="52069" y="156463"/>
                </a:lnTo>
                <a:lnTo>
                  <a:pt x="55876" y="163046"/>
                </a:lnTo>
                <a:lnTo>
                  <a:pt x="61658" y="167497"/>
                </a:lnTo>
                <a:lnTo>
                  <a:pt x="68679" y="169447"/>
                </a:lnTo>
                <a:lnTo>
                  <a:pt x="76200" y="168528"/>
                </a:lnTo>
                <a:lnTo>
                  <a:pt x="82782" y="164778"/>
                </a:lnTo>
                <a:lnTo>
                  <a:pt x="87233" y="159003"/>
                </a:lnTo>
                <a:lnTo>
                  <a:pt x="89183" y="151991"/>
                </a:lnTo>
                <a:lnTo>
                  <a:pt x="88264" y="144525"/>
                </a:lnTo>
                <a:lnTo>
                  <a:pt x="68708" y="85738"/>
                </a:lnTo>
                <a:lnTo>
                  <a:pt x="15875" y="39242"/>
                </a:lnTo>
                <a:lnTo>
                  <a:pt x="41020" y="10667"/>
                </a:lnTo>
                <a:lnTo>
                  <a:pt x="54625" y="10667"/>
                </a:lnTo>
                <a:lnTo>
                  <a:pt x="0" y="0"/>
                </a:lnTo>
                <a:close/>
              </a:path>
              <a:path w="1181735" h="1043304">
                <a:moveTo>
                  <a:pt x="41020" y="10667"/>
                </a:moveTo>
                <a:lnTo>
                  <a:pt x="15875" y="39242"/>
                </a:lnTo>
                <a:lnTo>
                  <a:pt x="68708" y="85738"/>
                </a:lnTo>
                <a:lnTo>
                  <a:pt x="56769" y="49849"/>
                </a:lnTo>
                <a:lnTo>
                  <a:pt x="24764" y="43560"/>
                </a:lnTo>
                <a:lnTo>
                  <a:pt x="46481" y="18922"/>
                </a:lnTo>
                <a:lnTo>
                  <a:pt x="50401" y="18922"/>
                </a:lnTo>
                <a:lnTo>
                  <a:pt x="41020" y="10667"/>
                </a:lnTo>
                <a:close/>
              </a:path>
              <a:path w="1181735" h="1043304">
                <a:moveTo>
                  <a:pt x="54625" y="10667"/>
                </a:moveTo>
                <a:lnTo>
                  <a:pt x="41020" y="10667"/>
                </a:lnTo>
                <a:lnTo>
                  <a:pt x="93815" y="57128"/>
                </a:lnTo>
                <a:lnTo>
                  <a:pt x="154685" y="69087"/>
                </a:lnTo>
                <a:lnTo>
                  <a:pt x="162232" y="69050"/>
                </a:lnTo>
                <a:lnTo>
                  <a:pt x="168957" y="66214"/>
                </a:lnTo>
                <a:lnTo>
                  <a:pt x="174134" y="61069"/>
                </a:lnTo>
                <a:lnTo>
                  <a:pt x="177037" y="54101"/>
                </a:lnTo>
                <a:lnTo>
                  <a:pt x="176998" y="46481"/>
                </a:lnTo>
                <a:lnTo>
                  <a:pt x="174148" y="39719"/>
                </a:lnTo>
                <a:lnTo>
                  <a:pt x="168965" y="34528"/>
                </a:lnTo>
                <a:lnTo>
                  <a:pt x="161925" y="31622"/>
                </a:lnTo>
                <a:lnTo>
                  <a:pt x="54625" y="10667"/>
                </a:lnTo>
                <a:close/>
              </a:path>
              <a:path w="1181735" h="1043304">
                <a:moveTo>
                  <a:pt x="50401" y="18922"/>
                </a:moveTo>
                <a:lnTo>
                  <a:pt x="46481" y="18922"/>
                </a:lnTo>
                <a:lnTo>
                  <a:pt x="56769" y="49849"/>
                </a:lnTo>
                <a:lnTo>
                  <a:pt x="93815" y="57128"/>
                </a:lnTo>
                <a:lnTo>
                  <a:pt x="50401" y="18922"/>
                </a:lnTo>
                <a:close/>
              </a:path>
              <a:path w="1181735" h="1043304">
                <a:moveTo>
                  <a:pt x="46481" y="18922"/>
                </a:moveTo>
                <a:lnTo>
                  <a:pt x="24764" y="43560"/>
                </a:lnTo>
                <a:lnTo>
                  <a:pt x="56769" y="49849"/>
                </a:lnTo>
                <a:lnTo>
                  <a:pt x="46481" y="189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44996" y="1484375"/>
            <a:ext cx="2519680" cy="1969135"/>
          </a:xfrm>
          <a:custGeom>
            <a:avLst/>
            <a:gdLst/>
            <a:ahLst/>
            <a:cxnLst/>
            <a:rect l="l" t="t" r="r" b="b"/>
            <a:pathLst>
              <a:path w="2519679" h="1969135">
                <a:moveTo>
                  <a:pt x="0" y="1969008"/>
                </a:moveTo>
                <a:lnTo>
                  <a:pt x="2519172" y="1969008"/>
                </a:lnTo>
                <a:lnTo>
                  <a:pt x="2519172" y="0"/>
                </a:lnTo>
                <a:lnTo>
                  <a:pt x="0" y="0"/>
                </a:lnTo>
                <a:lnTo>
                  <a:pt x="0" y="1969008"/>
                </a:lnTo>
                <a:close/>
              </a:path>
            </a:pathLst>
          </a:custGeom>
          <a:solidFill>
            <a:srgbClr val="DA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785135" y="3031772"/>
            <a:ext cx="12763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550" spc="-75" dirty="0">
                <a:latin typeface="Symbol"/>
                <a:cs typeface="Symbol"/>
              </a:rPr>
              <a:t>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05781" y="2758315"/>
            <a:ext cx="332740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3825" spc="-112" baseline="-33769" dirty="0">
                <a:latin typeface="Times New Roman"/>
                <a:cs typeface="Times New Roman"/>
              </a:rPr>
              <a:t>0</a:t>
            </a:r>
            <a:r>
              <a:rPr sz="2550" spc="-75" dirty="0">
                <a:latin typeface="Symbol"/>
                <a:cs typeface="Symbol"/>
              </a:rPr>
              <a:t>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31181" y="2129863"/>
            <a:ext cx="281940" cy="732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3670">
              <a:lnSpc>
                <a:spcPts val="2765"/>
              </a:lnSpc>
              <a:spcBef>
                <a:spcPts val="125"/>
              </a:spcBef>
            </a:pPr>
            <a:r>
              <a:rPr sz="2550" spc="-75" dirty="0">
                <a:latin typeface="Symbol"/>
                <a:cs typeface="Symbol"/>
              </a:rPr>
              <a:t></a:t>
            </a:r>
            <a:endParaRPr sz="2550">
              <a:latin typeface="Symbol"/>
              <a:cs typeface="Symbol"/>
            </a:endParaRPr>
          </a:p>
          <a:p>
            <a:pPr>
              <a:lnSpc>
                <a:spcPts val="2765"/>
              </a:lnSpc>
            </a:pPr>
            <a:r>
              <a:rPr sz="3825" spc="-104" baseline="-3267" dirty="0">
                <a:latin typeface="Times New Roman"/>
                <a:cs typeface="Times New Roman"/>
              </a:rPr>
              <a:t>0</a:t>
            </a:r>
            <a:r>
              <a:rPr sz="2550" spc="-75" dirty="0">
                <a:latin typeface="Symbol"/>
                <a:cs typeface="Symbol"/>
              </a:rPr>
              <a:t>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03329" y="1815623"/>
            <a:ext cx="335280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3825" spc="-97" baseline="-26143" dirty="0">
                <a:latin typeface="Times New Roman"/>
                <a:cs typeface="Times New Roman"/>
              </a:rPr>
              <a:t>1</a:t>
            </a:r>
            <a:r>
              <a:rPr sz="2550" spc="-65" dirty="0">
                <a:latin typeface="Symbol"/>
                <a:cs typeface="Symbol"/>
              </a:rPr>
              <a:t>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90211" y="2210074"/>
            <a:ext cx="46672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550" spc="-140" dirty="0">
                <a:latin typeface="Times New Roman"/>
                <a:cs typeface="Times New Roman"/>
              </a:rPr>
              <a:t>A</a:t>
            </a:r>
            <a:r>
              <a:rPr sz="2550" spc="-145" dirty="0">
                <a:latin typeface="Times New Roman"/>
                <a:cs typeface="Times New Roman"/>
              </a:rPr>
              <a:t> </a:t>
            </a:r>
            <a:r>
              <a:rPr sz="2550" spc="-110" dirty="0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59515" y="1477309"/>
            <a:ext cx="2004060" cy="18942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5405">
              <a:lnSpc>
                <a:spcPts val="2860"/>
              </a:lnSpc>
              <a:spcBef>
                <a:spcPts val="125"/>
              </a:spcBef>
              <a:tabLst>
                <a:tab pos="818515" algn="l"/>
                <a:tab pos="1245870" algn="l"/>
                <a:tab pos="1671320" algn="l"/>
              </a:tabLst>
            </a:pPr>
            <a:r>
              <a:rPr sz="2550" i="1" spc="-100" dirty="0">
                <a:latin typeface="Times New Roman"/>
                <a:cs typeface="Times New Roman"/>
              </a:rPr>
              <a:t>a</a:t>
            </a:r>
            <a:r>
              <a:rPr sz="2550" i="1" spc="-145" dirty="0">
                <a:latin typeface="Times New Roman"/>
                <a:cs typeface="Times New Roman"/>
              </a:rPr>
              <a:t> </a:t>
            </a:r>
            <a:r>
              <a:rPr sz="3825" spc="-127" baseline="-4357" dirty="0">
                <a:latin typeface="Symbol"/>
                <a:cs typeface="Symbol"/>
              </a:rPr>
              <a:t></a:t>
            </a:r>
            <a:r>
              <a:rPr sz="2550" spc="-85" dirty="0">
                <a:latin typeface="Times New Roman"/>
                <a:cs typeface="Times New Roman"/>
              </a:rPr>
              <a:t>0	</a:t>
            </a:r>
            <a:r>
              <a:rPr sz="2550" spc="-100" dirty="0">
                <a:latin typeface="Times New Roman"/>
                <a:cs typeface="Times New Roman"/>
              </a:rPr>
              <a:t>1	0	</a:t>
            </a:r>
            <a:r>
              <a:rPr sz="2550" spc="-75" dirty="0">
                <a:latin typeface="Times New Roman"/>
                <a:cs typeface="Times New Roman"/>
              </a:rPr>
              <a:t>0</a:t>
            </a:r>
            <a:r>
              <a:rPr sz="3825" spc="-112" baseline="-4357" dirty="0">
                <a:latin typeface="Symbol"/>
                <a:cs typeface="Symbol"/>
              </a:rPr>
              <a:t></a:t>
            </a:r>
            <a:endParaRPr sz="3825" baseline="-4357">
              <a:latin typeface="Symbol"/>
              <a:cs typeface="Symbol"/>
            </a:endParaRPr>
          </a:p>
          <a:p>
            <a:pPr marL="278130">
              <a:lnSpc>
                <a:spcPts val="1935"/>
              </a:lnSpc>
            </a:pPr>
            <a:r>
              <a:rPr sz="2550" spc="-75" dirty="0">
                <a:latin typeface="Symbol"/>
                <a:cs typeface="Symbol"/>
              </a:rPr>
              <a:t></a:t>
            </a:r>
            <a:endParaRPr sz="2550">
              <a:latin typeface="Symbol"/>
              <a:cs typeface="Symbol"/>
            </a:endParaRPr>
          </a:p>
          <a:p>
            <a:pPr marL="63500">
              <a:lnSpc>
                <a:spcPts val="2135"/>
              </a:lnSpc>
              <a:tabLst>
                <a:tab pos="820419" algn="l"/>
                <a:tab pos="1245870" algn="l"/>
              </a:tabLst>
            </a:pPr>
            <a:r>
              <a:rPr sz="2550" i="1" spc="-100" dirty="0">
                <a:latin typeface="Times New Roman"/>
                <a:cs typeface="Times New Roman"/>
              </a:rPr>
              <a:t>b</a:t>
            </a:r>
            <a:r>
              <a:rPr sz="2550" i="1" spc="-125" dirty="0">
                <a:latin typeface="Times New Roman"/>
                <a:cs typeface="Times New Roman"/>
              </a:rPr>
              <a:t> </a:t>
            </a:r>
            <a:r>
              <a:rPr sz="3825" spc="-127" baseline="-27233" dirty="0">
                <a:latin typeface="Symbol"/>
                <a:cs typeface="Symbol"/>
              </a:rPr>
              <a:t></a:t>
            </a:r>
            <a:r>
              <a:rPr sz="2550" spc="-85" dirty="0">
                <a:latin typeface="Times New Roman"/>
                <a:cs typeface="Times New Roman"/>
              </a:rPr>
              <a:t>0	</a:t>
            </a:r>
            <a:r>
              <a:rPr sz="2550" spc="-100" dirty="0">
                <a:latin typeface="Times New Roman"/>
                <a:cs typeface="Times New Roman"/>
              </a:rPr>
              <a:t>0	0</a:t>
            </a:r>
            <a:endParaRPr sz="255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810"/>
              </a:spcBef>
              <a:tabLst>
                <a:tab pos="820419" algn="l"/>
                <a:tab pos="1245870" algn="l"/>
              </a:tabLst>
            </a:pPr>
            <a:r>
              <a:rPr sz="2550" i="1" spc="-90" dirty="0">
                <a:latin typeface="Times New Roman"/>
                <a:cs typeface="Times New Roman"/>
              </a:rPr>
              <a:t>c</a:t>
            </a:r>
            <a:r>
              <a:rPr sz="2550" i="1" spc="-65" dirty="0">
                <a:latin typeface="Times New Roman"/>
                <a:cs typeface="Times New Roman"/>
              </a:rPr>
              <a:t> </a:t>
            </a:r>
            <a:r>
              <a:rPr sz="3825" spc="-127" baseline="3267" dirty="0">
                <a:latin typeface="Symbol"/>
                <a:cs typeface="Symbol"/>
              </a:rPr>
              <a:t></a:t>
            </a:r>
            <a:r>
              <a:rPr sz="2550" spc="-85" dirty="0">
                <a:latin typeface="Times New Roman"/>
                <a:cs typeface="Times New Roman"/>
              </a:rPr>
              <a:t>0	</a:t>
            </a:r>
            <a:r>
              <a:rPr sz="2550" spc="-100" dirty="0">
                <a:latin typeface="Times New Roman"/>
                <a:cs typeface="Times New Roman"/>
              </a:rPr>
              <a:t>0	0</a:t>
            </a:r>
            <a:endParaRPr sz="2550">
              <a:latin typeface="Times New Roman"/>
              <a:cs typeface="Times New Roman"/>
            </a:endParaRPr>
          </a:p>
          <a:p>
            <a:pPr marL="53975">
              <a:lnSpc>
                <a:spcPts val="1530"/>
              </a:lnSpc>
              <a:spcBef>
                <a:spcPts val="815"/>
              </a:spcBef>
              <a:tabLst>
                <a:tab pos="820419" algn="l"/>
                <a:tab pos="1243330" algn="l"/>
              </a:tabLst>
            </a:pPr>
            <a:r>
              <a:rPr sz="2550" i="1" spc="-100" dirty="0">
                <a:latin typeface="Times New Roman"/>
                <a:cs typeface="Times New Roman"/>
              </a:rPr>
              <a:t>d</a:t>
            </a:r>
            <a:r>
              <a:rPr sz="2550" i="1" spc="-55" dirty="0">
                <a:latin typeface="Times New Roman"/>
                <a:cs typeface="Times New Roman"/>
              </a:rPr>
              <a:t> </a:t>
            </a:r>
            <a:r>
              <a:rPr sz="3825" spc="-112" baseline="33769" dirty="0">
                <a:latin typeface="Symbol"/>
                <a:cs typeface="Symbol"/>
              </a:rPr>
              <a:t></a:t>
            </a:r>
            <a:r>
              <a:rPr sz="3825" spc="-112" baseline="33769" dirty="0">
                <a:latin typeface="Times New Roman"/>
                <a:cs typeface="Times New Roman"/>
              </a:rPr>
              <a:t>	</a:t>
            </a:r>
            <a:r>
              <a:rPr sz="2550" spc="-100" dirty="0">
                <a:latin typeface="Times New Roman"/>
                <a:cs typeface="Times New Roman"/>
              </a:rPr>
              <a:t>0	1</a:t>
            </a:r>
            <a:endParaRPr sz="2550">
              <a:latin typeface="Times New Roman"/>
              <a:cs typeface="Times New Roman"/>
            </a:endParaRPr>
          </a:p>
          <a:p>
            <a:pPr marL="278130">
              <a:lnSpc>
                <a:spcPts val="1530"/>
              </a:lnSpc>
            </a:pPr>
            <a:r>
              <a:rPr sz="3825" spc="-135" baseline="-13071" dirty="0">
                <a:latin typeface="Symbol"/>
                <a:cs typeface="Symbol"/>
              </a:rPr>
              <a:t></a:t>
            </a:r>
            <a:r>
              <a:rPr sz="2550" spc="-90" dirty="0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406896" y="1446275"/>
            <a:ext cx="2595880" cy="2045335"/>
          </a:xfrm>
          <a:custGeom>
            <a:avLst/>
            <a:gdLst/>
            <a:ahLst/>
            <a:cxnLst/>
            <a:rect l="l" t="t" r="r" b="b"/>
            <a:pathLst>
              <a:path w="2595879" h="2045335">
                <a:moveTo>
                  <a:pt x="0" y="2045208"/>
                </a:moveTo>
                <a:lnTo>
                  <a:pt x="2595372" y="2045208"/>
                </a:lnTo>
                <a:lnTo>
                  <a:pt x="2595372" y="0"/>
                </a:lnTo>
                <a:lnTo>
                  <a:pt x="0" y="0"/>
                </a:lnTo>
                <a:lnTo>
                  <a:pt x="0" y="2045208"/>
                </a:lnTo>
                <a:close/>
              </a:path>
            </a:pathLst>
          </a:custGeom>
          <a:ln w="762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65164" y="4221479"/>
            <a:ext cx="2771140" cy="2016760"/>
          </a:xfrm>
          <a:custGeom>
            <a:avLst/>
            <a:gdLst/>
            <a:ahLst/>
            <a:cxnLst/>
            <a:rect l="l" t="t" r="r" b="b"/>
            <a:pathLst>
              <a:path w="2771140" h="2016760">
                <a:moveTo>
                  <a:pt x="0" y="2016252"/>
                </a:moveTo>
                <a:lnTo>
                  <a:pt x="2770632" y="2016252"/>
                </a:lnTo>
                <a:lnTo>
                  <a:pt x="2770632" y="0"/>
                </a:lnTo>
                <a:lnTo>
                  <a:pt x="0" y="0"/>
                </a:lnTo>
                <a:lnTo>
                  <a:pt x="0" y="2016252"/>
                </a:lnTo>
                <a:close/>
              </a:path>
            </a:pathLst>
          </a:custGeom>
          <a:solidFill>
            <a:srgbClr val="FFFF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841924" y="5806301"/>
            <a:ext cx="14224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2600" spc="20" dirty="0">
                <a:latin typeface="Symbol"/>
                <a:cs typeface="Symbol"/>
              </a:rPr>
              <a:t>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41233" y="5526279"/>
            <a:ext cx="36830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sz="3900" spc="67" baseline="-33119" dirty="0">
                <a:latin typeface="Times New Roman"/>
                <a:cs typeface="Times New Roman"/>
              </a:rPr>
              <a:t>1</a:t>
            </a:r>
            <a:r>
              <a:rPr sz="2600" spc="45" dirty="0">
                <a:latin typeface="Symbol"/>
                <a:cs typeface="Symbol"/>
              </a:rPr>
              <a:t>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669363" y="4882738"/>
            <a:ext cx="314960" cy="74993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72085">
              <a:lnSpc>
                <a:spcPts val="2825"/>
              </a:lnSpc>
              <a:spcBef>
                <a:spcPts val="140"/>
              </a:spcBef>
            </a:pPr>
            <a:r>
              <a:rPr sz="2600" spc="20" dirty="0">
                <a:latin typeface="Symbol"/>
                <a:cs typeface="Symbol"/>
              </a:rPr>
              <a:t></a:t>
            </a:r>
            <a:endParaRPr sz="2600">
              <a:latin typeface="Symbol"/>
              <a:cs typeface="Symbol"/>
            </a:endParaRPr>
          </a:p>
          <a:p>
            <a:pPr>
              <a:lnSpc>
                <a:spcPts val="2825"/>
              </a:lnSpc>
            </a:pPr>
            <a:r>
              <a:rPr sz="3900" spc="82" baseline="-3205" dirty="0">
                <a:latin typeface="Times New Roman"/>
                <a:cs typeface="Times New Roman"/>
              </a:rPr>
              <a:t>0</a:t>
            </a:r>
            <a:r>
              <a:rPr sz="2600" spc="20" dirty="0">
                <a:latin typeface="Symbol"/>
                <a:cs typeface="Symbol"/>
              </a:rPr>
              <a:t>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641233" y="4560954"/>
            <a:ext cx="36830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sz="3900" spc="67" baseline="-26709" dirty="0">
                <a:latin typeface="Times New Roman"/>
                <a:cs typeface="Times New Roman"/>
              </a:rPr>
              <a:t>1</a:t>
            </a:r>
            <a:r>
              <a:rPr sz="2600" spc="45" dirty="0">
                <a:latin typeface="Symbol"/>
                <a:cs typeface="Symbol"/>
              </a:rPr>
              <a:t>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10538" y="4964876"/>
            <a:ext cx="48514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2600" spc="30" dirty="0">
                <a:latin typeface="Times New Roman"/>
                <a:cs typeface="Times New Roman"/>
              </a:rPr>
              <a:t>T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Symbol"/>
                <a:cs typeface="Symbol"/>
              </a:rPr>
              <a:t>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06656" y="4214517"/>
            <a:ext cx="2228215" cy="193865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66040">
              <a:lnSpc>
                <a:spcPts val="2925"/>
              </a:lnSpc>
              <a:spcBef>
                <a:spcPts val="140"/>
              </a:spcBef>
              <a:tabLst>
                <a:tab pos="907415" algn="l"/>
                <a:tab pos="1383665" algn="l"/>
                <a:tab pos="1859914" algn="l"/>
              </a:tabLst>
            </a:pPr>
            <a:r>
              <a:rPr sz="2600" i="1" spc="25" dirty="0">
                <a:latin typeface="Times New Roman"/>
                <a:cs typeface="Times New Roman"/>
              </a:rPr>
              <a:t>a</a:t>
            </a:r>
            <a:r>
              <a:rPr sz="2600" i="1" spc="-105" dirty="0">
                <a:latin typeface="Times New Roman"/>
                <a:cs typeface="Times New Roman"/>
              </a:rPr>
              <a:t> </a:t>
            </a:r>
            <a:r>
              <a:rPr sz="3900" spc="22" baseline="-4273" dirty="0">
                <a:latin typeface="Symbol"/>
                <a:cs typeface="Symbol"/>
              </a:rPr>
              <a:t></a:t>
            </a:r>
            <a:r>
              <a:rPr sz="2600" spc="15" dirty="0">
                <a:latin typeface="Times New Roman"/>
                <a:cs typeface="Times New Roman"/>
              </a:rPr>
              <a:t>1	</a:t>
            </a:r>
            <a:r>
              <a:rPr sz="2600" spc="25" dirty="0">
                <a:latin typeface="Times New Roman"/>
                <a:cs typeface="Times New Roman"/>
              </a:rPr>
              <a:t>1	1	</a:t>
            </a:r>
            <a:r>
              <a:rPr sz="2600" spc="45" dirty="0">
                <a:latin typeface="Times New Roman"/>
                <a:cs typeface="Times New Roman"/>
              </a:rPr>
              <a:t>1</a:t>
            </a:r>
            <a:r>
              <a:rPr sz="3900" spc="67" baseline="-4273" dirty="0">
                <a:latin typeface="Symbol"/>
                <a:cs typeface="Symbol"/>
              </a:rPr>
              <a:t></a:t>
            </a:r>
            <a:endParaRPr sz="3900" baseline="-4273">
              <a:latin typeface="Symbol"/>
              <a:cs typeface="Symbol"/>
            </a:endParaRPr>
          </a:p>
          <a:p>
            <a:pPr marL="303530">
              <a:lnSpc>
                <a:spcPts val="1985"/>
              </a:lnSpc>
            </a:pPr>
            <a:r>
              <a:rPr sz="2600" spc="20" dirty="0">
                <a:latin typeface="Symbol"/>
                <a:cs typeface="Symbol"/>
              </a:rPr>
              <a:t></a:t>
            </a:r>
            <a:endParaRPr sz="2600">
              <a:latin typeface="Symbol"/>
              <a:cs typeface="Symbol"/>
            </a:endParaRPr>
          </a:p>
          <a:p>
            <a:pPr marL="63500">
              <a:lnSpc>
                <a:spcPts val="2180"/>
              </a:lnSpc>
              <a:tabLst>
                <a:tab pos="907415" algn="l"/>
                <a:tab pos="1383665" algn="l"/>
              </a:tabLst>
            </a:pPr>
            <a:r>
              <a:rPr sz="2600" i="1" spc="25" dirty="0">
                <a:latin typeface="Times New Roman"/>
                <a:cs typeface="Times New Roman"/>
              </a:rPr>
              <a:t>b</a:t>
            </a:r>
            <a:r>
              <a:rPr sz="2600" i="1" spc="-85" dirty="0">
                <a:latin typeface="Times New Roman"/>
                <a:cs typeface="Times New Roman"/>
              </a:rPr>
              <a:t> </a:t>
            </a:r>
            <a:r>
              <a:rPr sz="3900" spc="22" baseline="-27777" dirty="0">
                <a:latin typeface="Symbol"/>
                <a:cs typeface="Symbol"/>
              </a:rPr>
              <a:t></a:t>
            </a:r>
            <a:r>
              <a:rPr sz="2600" spc="15" dirty="0">
                <a:latin typeface="Times New Roman"/>
                <a:cs typeface="Times New Roman"/>
              </a:rPr>
              <a:t>1	</a:t>
            </a:r>
            <a:r>
              <a:rPr sz="2600" spc="25" dirty="0">
                <a:latin typeface="Times New Roman"/>
                <a:cs typeface="Times New Roman"/>
              </a:rPr>
              <a:t>1	1</a:t>
            </a:r>
            <a:endParaRPr sz="2600">
              <a:latin typeface="Times New Roman"/>
              <a:cs typeface="Times New Roman"/>
            </a:endParaRPr>
          </a:p>
          <a:p>
            <a:pPr marL="73660">
              <a:lnSpc>
                <a:spcPct val="100000"/>
              </a:lnSpc>
              <a:spcBef>
                <a:spcPts val="840"/>
              </a:spcBef>
              <a:tabLst>
                <a:tab pos="909955" algn="l"/>
                <a:tab pos="1386205" algn="l"/>
              </a:tabLst>
            </a:pPr>
            <a:r>
              <a:rPr sz="2600" i="1" spc="20" dirty="0">
                <a:latin typeface="Times New Roman"/>
                <a:cs typeface="Times New Roman"/>
              </a:rPr>
              <a:t>c</a:t>
            </a:r>
            <a:r>
              <a:rPr sz="2600" i="1" spc="-15" dirty="0">
                <a:latin typeface="Times New Roman"/>
                <a:cs typeface="Times New Roman"/>
              </a:rPr>
              <a:t> </a:t>
            </a:r>
            <a:r>
              <a:rPr sz="3900" spc="37" baseline="3205" dirty="0">
                <a:latin typeface="Symbol"/>
                <a:cs typeface="Symbol"/>
              </a:rPr>
              <a:t></a:t>
            </a:r>
            <a:r>
              <a:rPr sz="2600" spc="25" dirty="0">
                <a:latin typeface="Times New Roman"/>
                <a:cs typeface="Times New Roman"/>
              </a:rPr>
              <a:t>0	0	0</a:t>
            </a:r>
            <a:endParaRPr sz="2600">
              <a:latin typeface="Times New Roman"/>
              <a:cs typeface="Times New Roman"/>
            </a:endParaRPr>
          </a:p>
          <a:p>
            <a:pPr marL="52705">
              <a:lnSpc>
                <a:spcPts val="1560"/>
              </a:lnSpc>
              <a:spcBef>
                <a:spcPts val="850"/>
              </a:spcBef>
              <a:tabLst>
                <a:tab pos="907415" algn="l"/>
                <a:tab pos="1383665" algn="l"/>
              </a:tabLst>
            </a:pPr>
            <a:r>
              <a:rPr sz="2600" i="1" spc="25" dirty="0">
                <a:latin typeface="Times New Roman"/>
                <a:cs typeface="Times New Roman"/>
              </a:rPr>
              <a:t>d</a:t>
            </a:r>
            <a:r>
              <a:rPr sz="2600" i="1" spc="-5" dirty="0">
                <a:latin typeface="Times New Roman"/>
                <a:cs typeface="Times New Roman"/>
              </a:rPr>
              <a:t> </a:t>
            </a:r>
            <a:r>
              <a:rPr sz="3900" spc="30" baseline="33119" dirty="0">
                <a:latin typeface="Symbol"/>
                <a:cs typeface="Symbol"/>
              </a:rPr>
              <a:t></a:t>
            </a:r>
            <a:r>
              <a:rPr sz="3900" spc="30" baseline="33119" dirty="0">
                <a:latin typeface="Times New Roman"/>
                <a:cs typeface="Times New Roman"/>
              </a:rPr>
              <a:t>	</a:t>
            </a:r>
            <a:r>
              <a:rPr sz="2600" spc="25" dirty="0">
                <a:latin typeface="Times New Roman"/>
                <a:cs typeface="Times New Roman"/>
              </a:rPr>
              <a:t>1	1</a:t>
            </a:r>
            <a:endParaRPr sz="2600">
              <a:latin typeface="Times New Roman"/>
              <a:cs typeface="Times New Roman"/>
            </a:endParaRPr>
          </a:p>
          <a:p>
            <a:pPr marL="303530">
              <a:lnSpc>
                <a:spcPts val="1560"/>
              </a:lnSpc>
            </a:pPr>
            <a:r>
              <a:rPr sz="3900" spc="22" baseline="-13888" dirty="0">
                <a:latin typeface="Symbol"/>
                <a:cs typeface="Symbol"/>
              </a:rPr>
              <a:t></a:t>
            </a:r>
            <a:r>
              <a:rPr sz="2600" spc="15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236589" y="4192904"/>
            <a:ext cx="2828290" cy="2073910"/>
          </a:xfrm>
          <a:custGeom>
            <a:avLst/>
            <a:gdLst/>
            <a:ahLst/>
            <a:cxnLst/>
            <a:rect l="l" t="t" r="r" b="b"/>
            <a:pathLst>
              <a:path w="2828290" h="2073910">
                <a:moveTo>
                  <a:pt x="0" y="2073402"/>
                </a:moveTo>
                <a:lnTo>
                  <a:pt x="2827782" y="2073402"/>
                </a:lnTo>
                <a:lnTo>
                  <a:pt x="2827782" y="0"/>
                </a:lnTo>
                <a:lnTo>
                  <a:pt x="0" y="0"/>
                </a:lnTo>
                <a:lnTo>
                  <a:pt x="0" y="2073402"/>
                </a:lnTo>
                <a:close/>
              </a:path>
            </a:pathLst>
          </a:custGeom>
          <a:ln w="57150">
            <a:solidFill>
              <a:srgbClr val="FF99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09459" y="3709415"/>
            <a:ext cx="2020824" cy="567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263130" y="3778377"/>
            <a:ext cx="155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2920" algn="l"/>
                <a:tab pos="993775" algn="l"/>
                <a:tab pos="1399540" algn="l"/>
              </a:tabLst>
            </a:pPr>
            <a:r>
              <a:rPr sz="2000" dirty="0">
                <a:latin typeface="Arial"/>
                <a:cs typeface="Arial"/>
              </a:rPr>
              <a:t>a	b	c	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097" y="246634"/>
            <a:ext cx="5511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生成传递闭包的算法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4395" y="1081965"/>
            <a:ext cx="8366125" cy="525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26670" indent="-273050" algn="just">
              <a:lnSpc>
                <a:spcPct val="130100"/>
              </a:lnSpc>
              <a:spcBef>
                <a:spcPts val="100"/>
              </a:spcBef>
              <a:buClr>
                <a:srgbClr val="0AD0D9"/>
              </a:buClr>
              <a:buSzPct val="95161"/>
              <a:buFont typeface="Wingdings 2"/>
              <a:buChar char=""/>
              <a:tabLst>
                <a:tab pos="285750" algn="l"/>
              </a:tabLst>
            </a:pPr>
            <a:r>
              <a:rPr sz="3100" spc="60" dirty="0">
                <a:latin typeface="微软雅黑"/>
                <a:cs typeface="微软雅黑"/>
              </a:rPr>
              <a:t>可</a:t>
            </a:r>
            <a:r>
              <a:rPr sz="3100" spc="70" dirty="0">
                <a:latin typeface="微软雅黑"/>
                <a:cs typeface="微软雅黑"/>
              </a:rPr>
              <a:t>以在</a:t>
            </a:r>
            <a:r>
              <a:rPr sz="3100" spc="60" dirty="0">
                <a:latin typeface="微软雅黑"/>
                <a:cs typeface="微软雅黑"/>
              </a:rPr>
              <a:t>深</a:t>
            </a:r>
            <a:r>
              <a:rPr sz="3100" spc="70" dirty="0">
                <a:latin typeface="微软雅黑"/>
                <a:cs typeface="微软雅黑"/>
              </a:rPr>
              <a:t>度优</a:t>
            </a:r>
            <a:r>
              <a:rPr sz="3100" spc="60" dirty="0">
                <a:latin typeface="微软雅黑"/>
                <a:cs typeface="微软雅黑"/>
              </a:rPr>
              <a:t>先</a:t>
            </a:r>
            <a:r>
              <a:rPr sz="3100" spc="70" dirty="0">
                <a:latin typeface="微软雅黑"/>
                <a:cs typeface="微软雅黑"/>
              </a:rPr>
              <a:t>查找</a:t>
            </a:r>
            <a:r>
              <a:rPr sz="3100" spc="60" dirty="0">
                <a:latin typeface="微软雅黑"/>
                <a:cs typeface="微软雅黑"/>
              </a:rPr>
              <a:t>和</a:t>
            </a:r>
            <a:r>
              <a:rPr sz="3100" spc="70" dirty="0">
                <a:latin typeface="微软雅黑"/>
                <a:cs typeface="微软雅黑"/>
              </a:rPr>
              <a:t>广度</a:t>
            </a:r>
            <a:r>
              <a:rPr sz="3100" spc="60" dirty="0">
                <a:latin typeface="微软雅黑"/>
                <a:cs typeface="微软雅黑"/>
              </a:rPr>
              <a:t>优</a:t>
            </a:r>
            <a:r>
              <a:rPr sz="3100" spc="70" dirty="0">
                <a:latin typeface="微软雅黑"/>
                <a:cs typeface="微软雅黑"/>
              </a:rPr>
              <a:t>先查</a:t>
            </a:r>
            <a:r>
              <a:rPr sz="3100" spc="60" dirty="0">
                <a:latin typeface="微软雅黑"/>
                <a:cs typeface="微软雅黑"/>
              </a:rPr>
              <a:t>找</a:t>
            </a:r>
            <a:r>
              <a:rPr sz="3100" spc="70" dirty="0">
                <a:latin typeface="微软雅黑"/>
                <a:cs typeface="微软雅黑"/>
              </a:rPr>
              <a:t>的帮</a:t>
            </a:r>
            <a:r>
              <a:rPr sz="3100" spc="60" dirty="0">
                <a:latin typeface="微软雅黑"/>
                <a:cs typeface="微软雅黑"/>
              </a:rPr>
              <a:t>助</a:t>
            </a:r>
            <a:r>
              <a:rPr sz="3100" spc="-5" dirty="0">
                <a:latin typeface="微软雅黑"/>
                <a:cs typeface="微软雅黑"/>
              </a:rPr>
              <a:t>下 生成有向图的传递闭包：</a:t>
            </a:r>
            <a:endParaRPr sz="3100">
              <a:latin typeface="微软雅黑"/>
              <a:cs typeface="微软雅黑"/>
            </a:endParaRPr>
          </a:p>
          <a:p>
            <a:pPr marL="652145" marR="5080" lvl="1" indent="-247015" algn="just">
              <a:lnSpc>
                <a:spcPct val="130000"/>
              </a:lnSpc>
              <a:spcBef>
                <a:spcPts val="60"/>
              </a:spcBef>
              <a:buClr>
                <a:srgbClr val="0E6EC5"/>
              </a:buClr>
              <a:buSzPct val="83928"/>
              <a:buFont typeface="Wingdings 2"/>
              <a:buChar char=""/>
              <a:tabLst>
                <a:tab pos="652780" algn="l"/>
              </a:tabLst>
            </a:pPr>
            <a:r>
              <a:rPr sz="2800" spc="55" dirty="0">
                <a:latin typeface="微软雅黑"/>
                <a:cs typeface="微软雅黑"/>
              </a:rPr>
              <a:t>从</a:t>
            </a:r>
            <a:r>
              <a:rPr sz="2800" spc="50" dirty="0">
                <a:latin typeface="微软雅黑"/>
                <a:cs typeface="微软雅黑"/>
              </a:rPr>
              <a:t>第</a:t>
            </a:r>
            <a:r>
              <a:rPr sz="2800" spc="45" dirty="0">
                <a:latin typeface="Arial"/>
                <a:cs typeface="Arial"/>
              </a:rPr>
              <a:t>i</a:t>
            </a:r>
            <a:r>
              <a:rPr sz="2800" spc="50" dirty="0">
                <a:latin typeface="微软雅黑"/>
                <a:cs typeface="微软雅黑"/>
              </a:rPr>
              <a:t>个顶点</a:t>
            </a:r>
            <a:r>
              <a:rPr sz="2800" spc="35" dirty="0">
                <a:latin typeface="微软雅黑"/>
                <a:cs typeface="微软雅黑"/>
              </a:rPr>
              <a:t>开</a:t>
            </a:r>
            <a:r>
              <a:rPr sz="2800" spc="70" dirty="0">
                <a:latin typeface="微软雅黑"/>
                <a:cs typeface="微软雅黑"/>
              </a:rPr>
              <a:t>始</a:t>
            </a:r>
            <a:r>
              <a:rPr sz="2800" spc="55" dirty="0">
                <a:latin typeface="微软雅黑"/>
                <a:cs typeface="微软雅黑"/>
              </a:rPr>
              <a:t>，</a:t>
            </a:r>
            <a:r>
              <a:rPr sz="2800" spc="50" dirty="0">
                <a:solidFill>
                  <a:srgbClr val="FF0000"/>
                </a:solidFill>
                <a:latin typeface="微软雅黑"/>
                <a:cs typeface="微软雅黑"/>
              </a:rPr>
              <a:t>无</a:t>
            </a:r>
            <a:r>
              <a:rPr sz="2800" spc="35" dirty="0">
                <a:solidFill>
                  <a:srgbClr val="FF0000"/>
                </a:solidFill>
                <a:latin typeface="微软雅黑"/>
                <a:cs typeface="微软雅黑"/>
              </a:rPr>
              <a:t>论</a:t>
            </a:r>
            <a:r>
              <a:rPr sz="2800" spc="50" dirty="0">
                <a:solidFill>
                  <a:srgbClr val="FF0000"/>
                </a:solidFill>
                <a:latin typeface="微软雅黑"/>
                <a:cs typeface="微软雅黑"/>
              </a:rPr>
              <a:t>采用哪</a:t>
            </a:r>
            <a:r>
              <a:rPr sz="2800" spc="35" dirty="0">
                <a:solidFill>
                  <a:srgbClr val="FF0000"/>
                </a:solidFill>
                <a:latin typeface="微软雅黑"/>
                <a:cs typeface="微软雅黑"/>
              </a:rPr>
              <a:t>种</a:t>
            </a:r>
            <a:r>
              <a:rPr sz="2800" spc="50" dirty="0">
                <a:solidFill>
                  <a:srgbClr val="FF0000"/>
                </a:solidFill>
                <a:latin typeface="微软雅黑"/>
                <a:cs typeface="微软雅黑"/>
              </a:rPr>
              <a:t>遍历方</a:t>
            </a:r>
            <a:r>
              <a:rPr sz="2800" spc="80" dirty="0">
                <a:solidFill>
                  <a:srgbClr val="FF0000"/>
                </a:solidFill>
                <a:latin typeface="微软雅黑"/>
                <a:cs typeface="微软雅黑"/>
              </a:rPr>
              <a:t>法</a:t>
            </a:r>
            <a:r>
              <a:rPr sz="2800" spc="55" dirty="0">
                <a:latin typeface="微软雅黑"/>
                <a:cs typeface="微软雅黑"/>
              </a:rPr>
              <a:t>，</a:t>
            </a:r>
            <a:r>
              <a:rPr sz="2800" spc="65" dirty="0">
                <a:latin typeface="微软雅黑"/>
                <a:cs typeface="微软雅黑"/>
              </a:rPr>
              <a:t>都能 </a:t>
            </a:r>
            <a:r>
              <a:rPr sz="2800" spc="50" dirty="0">
                <a:latin typeface="微软雅黑"/>
                <a:cs typeface="微软雅黑"/>
              </a:rPr>
              <a:t>够得</a:t>
            </a:r>
            <a:r>
              <a:rPr sz="2800" spc="40" dirty="0">
                <a:latin typeface="微软雅黑"/>
                <a:cs typeface="微软雅黑"/>
              </a:rPr>
              <a:t>到</a:t>
            </a:r>
            <a:r>
              <a:rPr sz="2800" spc="50" dirty="0">
                <a:latin typeface="微软雅黑"/>
                <a:cs typeface="微软雅黑"/>
              </a:rPr>
              <a:t>通过第</a:t>
            </a:r>
            <a:r>
              <a:rPr sz="2800" spc="55" dirty="0">
                <a:latin typeface="Arial"/>
                <a:cs typeface="Arial"/>
              </a:rPr>
              <a:t>i</a:t>
            </a:r>
            <a:r>
              <a:rPr sz="2800" spc="50" dirty="0">
                <a:latin typeface="微软雅黑"/>
                <a:cs typeface="微软雅黑"/>
              </a:rPr>
              <a:t>个顶点</a:t>
            </a:r>
            <a:r>
              <a:rPr sz="2800" spc="35" dirty="0">
                <a:latin typeface="微软雅黑"/>
                <a:cs typeface="微软雅黑"/>
              </a:rPr>
              <a:t>访</a:t>
            </a:r>
            <a:r>
              <a:rPr sz="2800" spc="50" dirty="0">
                <a:latin typeface="微软雅黑"/>
                <a:cs typeface="微软雅黑"/>
              </a:rPr>
              <a:t>问到所</a:t>
            </a:r>
            <a:r>
              <a:rPr sz="2800" spc="35" dirty="0">
                <a:latin typeface="微软雅黑"/>
                <a:cs typeface="微软雅黑"/>
              </a:rPr>
              <a:t>有</a:t>
            </a:r>
            <a:r>
              <a:rPr sz="2800" spc="50" dirty="0">
                <a:latin typeface="微软雅黑"/>
                <a:cs typeface="微软雅黑"/>
              </a:rPr>
              <a:t>顶点的</a:t>
            </a:r>
            <a:r>
              <a:rPr sz="2800" spc="35" dirty="0">
                <a:latin typeface="微软雅黑"/>
                <a:cs typeface="微软雅黑"/>
              </a:rPr>
              <a:t>信</a:t>
            </a:r>
            <a:r>
              <a:rPr sz="2800" spc="105" dirty="0">
                <a:latin typeface="微软雅黑"/>
                <a:cs typeface="微软雅黑"/>
              </a:rPr>
              <a:t>息</a:t>
            </a:r>
            <a:r>
              <a:rPr sz="2800" spc="65" dirty="0">
                <a:latin typeface="微软雅黑"/>
                <a:cs typeface="微软雅黑"/>
              </a:rPr>
              <a:t>。</a:t>
            </a:r>
            <a:r>
              <a:rPr sz="2800" spc="-5" dirty="0">
                <a:latin typeface="微软雅黑"/>
                <a:cs typeface="微软雅黑"/>
              </a:rPr>
              <a:t>因 此传递闭包的</a:t>
            </a:r>
            <a:r>
              <a:rPr sz="2800" spc="-15" dirty="0">
                <a:latin typeface="微软雅黑"/>
                <a:cs typeface="微软雅黑"/>
              </a:rPr>
              <a:t>第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5" dirty="0">
                <a:latin typeface="微软雅黑"/>
                <a:cs typeface="微软雅黑"/>
              </a:rPr>
              <a:t>行的相应位置为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spc="-5" dirty="0"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  <a:p>
            <a:pPr marL="652145" marR="14604" lvl="1" indent="-247015" algn="just">
              <a:lnSpc>
                <a:spcPts val="4370"/>
              </a:lnSpc>
              <a:spcBef>
                <a:spcPts val="315"/>
              </a:spcBef>
              <a:buClr>
                <a:srgbClr val="0E6EC5"/>
              </a:buClr>
              <a:buSzPct val="83928"/>
              <a:buFont typeface="Wingdings 2"/>
              <a:buChar char=""/>
              <a:tabLst>
                <a:tab pos="652780" algn="l"/>
              </a:tabLst>
            </a:pPr>
            <a:r>
              <a:rPr sz="2800" spc="75" dirty="0">
                <a:latin typeface="微软雅黑"/>
                <a:cs typeface="微软雅黑"/>
              </a:rPr>
              <a:t>以</a:t>
            </a:r>
            <a:r>
              <a:rPr sz="2800" spc="85" dirty="0">
                <a:latin typeface="微软雅黑"/>
                <a:cs typeface="微软雅黑"/>
              </a:rPr>
              <a:t>每个顶</a:t>
            </a:r>
            <a:r>
              <a:rPr sz="2800" spc="75" dirty="0">
                <a:latin typeface="微软雅黑"/>
                <a:cs typeface="微软雅黑"/>
              </a:rPr>
              <a:t>点</a:t>
            </a:r>
            <a:r>
              <a:rPr sz="2800" spc="85" dirty="0">
                <a:latin typeface="微软雅黑"/>
                <a:cs typeface="微软雅黑"/>
              </a:rPr>
              <a:t>为起始</a:t>
            </a:r>
            <a:r>
              <a:rPr sz="2800" spc="75" dirty="0">
                <a:latin typeface="微软雅黑"/>
                <a:cs typeface="微软雅黑"/>
              </a:rPr>
              <a:t>点</a:t>
            </a:r>
            <a:r>
              <a:rPr sz="2800" spc="85" dirty="0">
                <a:latin typeface="微软雅黑"/>
                <a:cs typeface="微软雅黑"/>
              </a:rPr>
              <a:t>做一次</a:t>
            </a:r>
            <a:r>
              <a:rPr sz="2800" spc="75" dirty="0">
                <a:latin typeface="微软雅黑"/>
                <a:cs typeface="微软雅黑"/>
              </a:rPr>
              <a:t>这</a:t>
            </a:r>
            <a:r>
              <a:rPr sz="2800" spc="85" dirty="0">
                <a:latin typeface="微软雅黑"/>
                <a:cs typeface="微软雅黑"/>
              </a:rPr>
              <a:t>样的遍</a:t>
            </a:r>
            <a:r>
              <a:rPr sz="2800" spc="75" dirty="0">
                <a:latin typeface="微软雅黑"/>
                <a:cs typeface="微软雅黑"/>
              </a:rPr>
              <a:t>历</a:t>
            </a:r>
            <a:r>
              <a:rPr sz="2800" spc="85" dirty="0">
                <a:latin typeface="微软雅黑"/>
                <a:cs typeface="微软雅黑"/>
              </a:rPr>
              <a:t>就生成</a:t>
            </a:r>
            <a:r>
              <a:rPr sz="2800" spc="-5" dirty="0">
                <a:latin typeface="微软雅黑"/>
                <a:cs typeface="微软雅黑"/>
              </a:rPr>
              <a:t>了 整个图的传递闭</a:t>
            </a:r>
            <a:r>
              <a:rPr sz="2800" spc="-20" dirty="0">
                <a:latin typeface="微软雅黑"/>
                <a:cs typeface="微软雅黑"/>
              </a:rPr>
              <a:t>包</a:t>
            </a:r>
            <a:r>
              <a:rPr sz="2800" spc="-5" dirty="0"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  <a:p>
            <a:pPr marL="285115" indent="-273050" algn="just">
              <a:lnSpc>
                <a:spcPct val="100000"/>
              </a:lnSpc>
              <a:spcBef>
                <a:spcPts val="740"/>
              </a:spcBef>
              <a:buClr>
                <a:srgbClr val="0AD0D9"/>
              </a:buClr>
              <a:buSzPct val="95161"/>
              <a:buFont typeface="Wingdings 2"/>
              <a:buChar char=""/>
              <a:tabLst>
                <a:tab pos="285750" algn="l"/>
              </a:tabLst>
            </a:pPr>
            <a:r>
              <a:rPr sz="3100" b="1" spc="60" dirty="0">
                <a:solidFill>
                  <a:srgbClr val="FF0000"/>
                </a:solidFill>
                <a:latin typeface="微软雅黑"/>
                <a:cs typeface="微软雅黑"/>
              </a:rPr>
              <a:t>这</a:t>
            </a:r>
            <a:r>
              <a:rPr sz="3100" b="1" spc="70" dirty="0">
                <a:solidFill>
                  <a:srgbClr val="FF0000"/>
                </a:solidFill>
                <a:latin typeface="微软雅黑"/>
                <a:cs typeface="微软雅黑"/>
              </a:rPr>
              <a:t>样将</a:t>
            </a:r>
            <a:r>
              <a:rPr sz="3100" b="1" spc="60" dirty="0">
                <a:solidFill>
                  <a:srgbClr val="FF0000"/>
                </a:solidFill>
                <a:latin typeface="微软雅黑"/>
                <a:cs typeface="微软雅黑"/>
              </a:rPr>
              <a:t>对</a:t>
            </a:r>
            <a:r>
              <a:rPr sz="3100" b="1" spc="70" dirty="0">
                <a:solidFill>
                  <a:srgbClr val="FF0000"/>
                </a:solidFill>
                <a:latin typeface="微软雅黑"/>
                <a:cs typeface="微软雅黑"/>
              </a:rPr>
              <a:t>同一</a:t>
            </a:r>
            <a:r>
              <a:rPr sz="3100" b="1" spc="60" dirty="0">
                <a:solidFill>
                  <a:srgbClr val="FF0000"/>
                </a:solidFill>
                <a:latin typeface="微软雅黑"/>
                <a:cs typeface="微软雅黑"/>
              </a:rPr>
              <a:t>有</a:t>
            </a:r>
            <a:r>
              <a:rPr sz="3100" b="1" spc="70" dirty="0">
                <a:solidFill>
                  <a:srgbClr val="FF0000"/>
                </a:solidFill>
                <a:latin typeface="微软雅黑"/>
                <a:cs typeface="微软雅黑"/>
              </a:rPr>
              <a:t>向图</a:t>
            </a:r>
            <a:r>
              <a:rPr sz="3100" b="1" spc="60" dirty="0">
                <a:solidFill>
                  <a:srgbClr val="FF0000"/>
                </a:solidFill>
                <a:latin typeface="微软雅黑"/>
                <a:cs typeface="微软雅黑"/>
              </a:rPr>
              <a:t>遍</a:t>
            </a:r>
            <a:r>
              <a:rPr sz="3100" b="1" spc="70" dirty="0">
                <a:solidFill>
                  <a:srgbClr val="FF0000"/>
                </a:solidFill>
                <a:latin typeface="微软雅黑"/>
                <a:cs typeface="微软雅黑"/>
              </a:rPr>
              <a:t>历多</a:t>
            </a:r>
            <a:r>
              <a:rPr sz="3100" b="1" spc="120" dirty="0">
                <a:solidFill>
                  <a:srgbClr val="FF0000"/>
                </a:solidFill>
                <a:latin typeface="微软雅黑"/>
                <a:cs typeface="微软雅黑"/>
              </a:rPr>
              <a:t>次</a:t>
            </a:r>
            <a:r>
              <a:rPr sz="3100" spc="75" dirty="0">
                <a:latin typeface="微软雅黑"/>
                <a:cs typeface="微软雅黑"/>
              </a:rPr>
              <a:t>，</a:t>
            </a:r>
            <a:r>
              <a:rPr sz="3100" spc="70" dirty="0">
                <a:latin typeface="微软雅黑"/>
                <a:cs typeface="微软雅黑"/>
              </a:rPr>
              <a:t>故</a:t>
            </a:r>
            <a:r>
              <a:rPr sz="3100" spc="60" dirty="0">
                <a:latin typeface="微软雅黑"/>
                <a:cs typeface="微软雅黑"/>
              </a:rPr>
              <a:t>寻</a:t>
            </a:r>
            <a:r>
              <a:rPr sz="3100" spc="70" dirty="0">
                <a:latin typeface="微软雅黑"/>
                <a:cs typeface="微软雅黑"/>
              </a:rPr>
              <a:t>找更</a:t>
            </a:r>
            <a:r>
              <a:rPr sz="3100" spc="60" dirty="0">
                <a:latin typeface="微软雅黑"/>
                <a:cs typeface="微软雅黑"/>
              </a:rPr>
              <a:t>高</a:t>
            </a:r>
            <a:r>
              <a:rPr sz="3100" spc="-5" dirty="0">
                <a:latin typeface="微软雅黑"/>
                <a:cs typeface="微软雅黑"/>
              </a:rPr>
              <a:t>效</a:t>
            </a:r>
            <a:endParaRPr sz="3100">
              <a:latin typeface="微软雅黑"/>
              <a:cs typeface="微软雅黑"/>
            </a:endParaRPr>
          </a:p>
          <a:p>
            <a:pPr marL="285115">
              <a:lnSpc>
                <a:spcPct val="100000"/>
              </a:lnSpc>
              <a:spcBef>
                <a:spcPts val="1120"/>
              </a:spcBef>
            </a:pPr>
            <a:r>
              <a:rPr sz="3100" spc="-5" dirty="0">
                <a:latin typeface="微软雅黑"/>
                <a:cs typeface="微软雅黑"/>
              </a:rPr>
              <a:t>的算法</a:t>
            </a:r>
            <a:r>
              <a:rPr sz="3100" spc="-20" dirty="0">
                <a:latin typeface="Arial"/>
                <a:cs typeface="Arial"/>
              </a:rPr>
              <a:t>——Warshall</a:t>
            </a:r>
            <a:r>
              <a:rPr sz="3100" spc="-5" dirty="0">
                <a:latin typeface="微软雅黑"/>
                <a:cs typeface="微软雅黑"/>
              </a:rPr>
              <a:t>算法</a:t>
            </a:r>
            <a:endParaRPr sz="31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742" y="867536"/>
            <a:ext cx="37611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>
                <a:latin typeface="Arial"/>
                <a:cs typeface="Arial"/>
              </a:rPr>
              <a:t>W</a:t>
            </a:r>
            <a:r>
              <a:rPr spc="-5" dirty="0">
                <a:latin typeface="Arial"/>
                <a:cs typeface="Arial"/>
              </a:rPr>
              <a:t>arsha</a:t>
            </a:r>
            <a:r>
              <a:rPr spc="-20" dirty="0">
                <a:latin typeface="Arial"/>
                <a:cs typeface="Arial"/>
              </a:rPr>
              <a:t>l</a:t>
            </a:r>
            <a:r>
              <a:rPr spc="-5" dirty="0">
                <a:latin typeface="Arial"/>
                <a:cs typeface="Arial"/>
              </a:rPr>
              <a:t>l</a:t>
            </a:r>
            <a:r>
              <a:rPr dirty="0"/>
              <a:t>算法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042" y="1719226"/>
            <a:ext cx="8408670" cy="3479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815" marR="17780" indent="-273050">
              <a:lnSpc>
                <a:spcPct val="130000"/>
              </a:lnSpc>
              <a:spcBef>
                <a:spcPts val="105"/>
              </a:spcBef>
              <a:buClr>
                <a:srgbClr val="0AD0D9"/>
              </a:buClr>
              <a:buSzPct val="94444"/>
              <a:buFont typeface="Wingdings 2"/>
              <a:buChar char=""/>
              <a:tabLst>
                <a:tab pos="298450" algn="l"/>
              </a:tabLst>
            </a:pPr>
            <a:r>
              <a:rPr sz="3600" spc="15" dirty="0">
                <a:latin typeface="微软雅黑"/>
                <a:cs typeface="微软雅黑"/>
              </a:rPr>
              <a:t>通过</a:t>
            </a:r>
            <a:r>
              <a:rPr sz="3600" spc="25" dirty="0">
                <a:latin typeface="微软雅黑"/>
                <a:cs typeface="微软雅黑"/>
              </a:rPr>
              <a:t>一</a:t>
            </a:r>
            <a:r>
              <a:rPr sz="3600" spc="15" dirty="0">
                <a:latin typeface="微软雅黑"/>
                <a:cs typeface="微软雅黑"/>
              </a:rPr>
              <a:t>系</a:t>
            </a:r>
            <a:r>
              <a:rPr sz="3600" spc="35" dirty="0">
                <a:latin typeface="微软雅黑"/>
                <a:cs typeface="微软雅黑"/>
              </a:rPr>
              <a:t>列</a:t>
            </a:r>
            <a:r>
              <a:rPr sz="3600" spc="25" dirty="0">
                <a:latin typeface="Arial"/>
                <a:cs typeface="Arial"/>
              </a:rPr>
              <a:t>n</a:t>
            </a:r>
            <a:r>
              <a:rPr sz="3600" spc="20" dirty="0">
                <a:latin typeface="微软雅黑"/>
                <a:cs typeface="微软雅黑"/>
              </a:rPr>
              <a:t>阶布</a:t>
            </a:r>
            <a:r>
              <a:rPr sz="3600" spc="30" dirty="0">
                <a:latin typeface="微软雅黑"/>
                <a:cs typeface="微软雅黑"/>
              </a:rPr>
              <a:t>尔</a:t>
            </a:r>
            <a:r>
              <a:rPr sz="3600" spc="20" dirty="0">
                <a:latin typeface="微软雅黑"/>
                <a:cs typeface="微软雅黑"/>
              </a:rPr>
              <a:t>矩阵</a:t>
            </a:r>
            <a:r>
              <a:rPr sz="3600" spc="30" dirty="0">
                <a:latin typeface="微软雅黑"/>
                <a:cs typeface="微软雅黑"/>
              </a:rPr>
              <a:t>来</a:t>
            </a:r>
            <a:r>
              <a:rPr sz="3600" spc="20" dirty="0">
                <a:latin typeface="微软雅黑"/>
                <a:cs typeface="微软雅黑"/>
              </a:rPr>
              <a:t>构造</a:t>
            </a:r>
            <a:r>
              <a:rPr sz="3600" spc="30" dirty="0">
                <a:latin typeface="微软雅黑"/>
                <a:cs typeface="微软雅黑"/>
              </a:rPr>
              <a:t>一</a:t>
            </a:r>
            <a:r>
              <a:rPr sz="3600" spc="20" dirty="0">
                <a:latin typeface="微软雅黑"/>
                <a:cs typeface="微软雅黑"/>
              </a:rPr>
              <a:t>个给</a:t>
            </a:r>
            <a:r>
              <a:rPr sz="3600" dirty="0">
                <a:latin typeface="微软雅黑"/>
                <a:cs typeface="微软雅黑"/>
              </a:rPr>
              <a:t>定 的</a:t>
            </a:r>
            <a:r>
              <a:rPr sz="3600" spc="-5" dirty="0">
                <a:latin typeface="Arial"/>
                <a:cs typeface="Arial"/>
              </a:rPr>
              <a:t>n</a:t>
            </a:r>
            <a:r>
              <a:rPr sz="3600" dirty="0">
                <a:latin typeface="微软雅黑"/>
                <a:cs typeface="微软雅黑"/>
              </a:rPr>
              <a:t>个顶点有向图的传递闭</a:t>
            </a:r>
            <a:r>
              <a:rPr sz="3600" spc="-20" dirty="0">
                <a:latin typeface="微软雅黑"/>
                <a:cs typeface="微软雅黑"/>
              </a:rPr>
              <a:t>包</a:t>
            </a:r>
            <a:r>
              <a:rPr sz="3600" dirty="0">
                <a:latin typeface="微软雅黑"/>
                <a:cs typeface="微软雅黑"/>
              </a:rPr>
              <a:t>。</a:t>
            </a:r>
            <a:endParaRPr sz="3600">
              <a:latin typeface="微软雅黑"/>
              <a:cs typeface="微软雅黑"/>
            </a:endParaRPr>
          </a:p>
          <a:p>
            <a:pPr marL="390525" algn="ctr">
              <a:lnSpc>
                <a:spcPct val="100000"/>
              </a:lnSpc>
              <a:spcBef>
                <a:spcPts val="245"/>
              </a:spcBef>
            </a:pPr>
            <a:r>
              <a:rPr sz="5100" baseline="-16339" dirty="0">
                <a:latin typeface="Arial"/>
                <a:cs typeface="Arial"/>
              </a:rPr>
              <a:t>R</a:t>
            </a:r>
            <a:r>
              <a:rPr sz="2250" dirty="0">
                <a:latin typeface="Arial"/>
                <a:cs typeface="Arial"/>
              </a:rPr>
              <a:t>(0)</a:t>
            </a:r>
            <a:r>
              <a:rPr sz="5100" baseline="-16339" dirty="0">
                <a:latin typeface="微软雅黑"/>
                <a:cs typeface="微软雅黑"/>
              </a:rPr>
              <a:t>，</a:t>
            </a:r>
            <a:r>
              <a:rPr sz="5100" baseline="-16339" dirty="0">
                <a:latin typeface="Arial"/>
                <a:cs typeface="Arial"/>
              </a:rPr>
              <a:t>…</a:t>
            </a:r>
            <a:r>
              <a:rPr sz="5100" baseline="-16339" dirty="0">
                <a:latin typeface="微软雅黑"/>
                <a:cs typeface="微软雅黑"/>
              </a:rPr>
              <a:t>，</a:t>
            </a:r>
            <a:r>
              <a:rPr sz="5100" baseline="-16339" dirty="0">
                <a:latin typeface="Arial"/>
                <a:cs typeface="Arial"/>
              </a:rPr>
              <a:t>R</a:t>
            </a:r>
            <a:r>
              <a:rPr sz="2250" dirty="0">
                <a:latin typeface="Arial"/>
                <a:cs typeface="Arial"/>
              </a:rPr>
              <a:t>(k-1)</a:t>
            </a:r>
            <a:r>
              <a:rPr sz="5100" baseline="-16339" dirty="0">
                <a:latin typeface="微软雅黑"/>
                <a:cs typeface="微软雅黑"/>
              </a:rPr>
              <a:t>，</a:t>
            </a:r>
            <a:r>
              <a:rPr sz="5100" spc="-112" baseline="-16339" dirty="0">
                <a:latin typeface="微软雅黑"/>
                <a:cs typeface="微软雅黑"/>
              </a:rPr>
              <a:t> </a:t>
            </a:r>
            <a:r>
              <a:rPr sz="5100" baseline="-16339" dirty="0">
                <a:latin typeface="Arial"/>
                <a:cs typeface="Arial"/>
              </a:rPr>
              <a:t>R</a:t>
            </a:r>
            <a:r>
              <a:rPr sz="2250" dirty="0">
                <a:latin typeface="Arial"/>
                <a:cs typeface="Arial"/>
              </a:rPr>
              <a:t>(k)</a:t>
            </a:r>
            <a:r>
              <a:rPr sz="5100" baseline="-16339" dirty="0">
                <a:latin typeface="微软雅黑"/>
                <a:cs typeface="微软雅黑"/>
              </a:rPr>
              <a:t>，</a:t>
            </a:r>
            <a:r>
              <a:rPr sz="5100" baseline="-16339" dirty="0">
                <a:latin typeface="Arial"/>
                <a:cs typeface="Arial"/>
              </a:rPr>
              <a:t>…</a:t>
            </a:r>
            <a:r>
              <a:rPr sz="5100" baseline="-16339" dirty="0">
                <a:latin typeface="微软雅黑"/>
                <a:cs typeface="微软雅黑"/>
              </a:rPr>
              <a:t>，</a:t>
            </a:r>
            <a:r>
              <a:rPr sz="5100" baseline="-16339" dirty="0">
                <a:latin typeface="Arial"/>
                <a:cs typeface="Arial"/>
              </a:rPr>
              <a:t>R</a:t>
            </a:r>
            <a:r>
              <a:rPr sz="2250" dirty="0">
                <a:latin typeface="Arial"/>
                <a:cs typeface="Arial"/>
              </a:rPr>
              <a:t>(n)</a:t>
            </a:r>
            <a:endParaRPr sz="2250">
              <a:latin typeface="Arial"/>
              <a:cs typeface="Arial"/>
            </a:endParaRPr>
          </a:p>
          <a:p>
            <a:pPr marL="664845" marR="27305" lvl="1" indent="-247015">
              <a:lnSpc>
                <a:spcPct val="130000"/>
              </a:lnSpc>
              <a:spcBef>
                <a:spcPts val="1025"/>
              </a:spcBef>
              <a:buClr>
                <a:srgbClr val="0E6EC5"/>
              </a:buClr>
              <a:buSzPct val="85294"/>
              <a:buFont typeface="Wingdings 2"/>
              <a:buChar char=""/>
              <a:tabLst>
                <a:tab pos="665480" algn="l"/>
              </a:tabLst>
            </a:pPr>
            <a:r>
              <a:rPr sz="3400" spc="170" dirty="0">
                <a:latin typeface="微软雅黑"/>
                <a:cs typeface="微软雅黑"/>
              </a:rPr>
              <a:t>每</a:t>
            </a:r>
            <a:r>
              <a:rPr sz="3400" spc="185" dirty="0">
                <a:latin typeface="微软雅黑"/>
                <a:cs typeface="微软雅黑"/>
              </a:rPr>
              <a:t>一个</a:t>
            </a:r>
            <a:r>
              <a:rPr sz="3400" spc="170" dirty="0">
                <a:latin typeface="微软雅黑"/>
                <a:cs typeface="微软雅黑"/>
              </a:rPr>
              <a:t>这</a:t>
            </a:r>
            <a:r>
              <a:rPr sz="3400" spc="185" dirty="0">
                <a:latin typeface="微软雅黑"/>
                <a:cs typeface="微软雅黑"/>
              </a:rPr>
              <a:t>种矩</a:t>
            </a:r>
            <a:r>
              <a:rPr sz="3400" spc="170" dirty="0">
                <a:latin typeface="微软雅黑"/>
                <a:cs typeface="微软雅黑"/>
              </a:rPr>
              <a:t>阵</a:t>
            </a:r>
            <a:r>
              <a:rPr sz="3400" spc="185" dirty="0">
                <a:latin typeface="微软雅黑"/>
                <a:cs typeface="微软雅黑"/>
              </a:rPr>
              <a:t>都提</a:t>
            </a:r>
            <a:r>
              <a:rPr sz="3400" spc="170" dirty="0">
                <a:latin typeface="微软雅黑"/>
                <a:cs typeface="微软雅黑"/>
              </a:rPr>
              <a:t>供</a:t>
            </a:r>
            <a:r>
              <a:rPr sz="3400" spc="185" dirty="0">
                <a:latin typeface="微软雅黑"/>
                <a:cs typeface="微软雅黑"/>
              </a:rPr>
              <a:t>有向</a:t>
            </a:r>
            <a:r>
              <a:rPr sz="3400" spc="170" dirty="0">
                <a:latin typeface="微软雅黑"/>
                <a:cs typeface="微软雅黑"/>
              </a:rPr>
              <a:t>图</a:t>
            </a:r>
            <a:r>
              <a:rPr sz="3400" spc="185" dirty="0">
                <a:latin typeface="微软雅黑"/>
                <a:cs typeface="微软雅黑"/>
              </a:rPr>
              <a:t>中有</a:t>
            </a:r>
            <a:r>
              <a:rPr sz="3400" spc="170" dirty="0">
                <a:latin typeface="微软雅黑"/>
                <a:cs typeface="微软雅黑"/>
              </a:rPr>
              <a:t>向</a:t>
            </a:r>
            <a:r>
              <a:rPr sz="3400" spc="-5" dirty="0">
                <a:latin typeface="微软雅黑"/>
                <a:cs typeface="微软雅黑"/>
              </a:rPr>
              <a:t>路 </a:t>
            </a:r>
            <a:r>
              <a:rPr sz="3400" spc="-10" dirty="0">
                <a:latin typeface="微软雅黑"/>
                <a:cs typeface="微软雅黑"/>
              </a:rPr>
              <a:t>径的特定信</a:t>
            </a:r>
            <a:r>
              <a:rPr sz="3400" spc="-5" dirty="0">
                <a:latin typeface="微软雅黑"/>
                <a:cs typeface="微软雅黑"/>
              </a:rPr>
              <a:t>息。</a:t>
            </a:r>
            <a:endParaRPr sz="3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276301"/>
            <a:ext cx="376110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ars</a:t>
            </a:r>
            <a:r>
              <a:rPr spc="-15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al</a:t>
            </a:r>
            <a:r>
              <a:rPr spc="-15" dirty="0">
                <a:latin typeface="Arial"/>
                <a:cs typeface="Arial"/>
              </a:rPr>
              <a:t>l</a:t>
            </a:r>
            <a:r>
              <a:rPr spc="-5" dirty="0"/>
              <a:t>算法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140" y="1234211"/>
            <a:ext cx="8460740" cy="4544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0515" marR="55880" indent="-273050" algn="just">
              <a:lnSpc>
                <a:spcPct val="130100"/>
              </a:lnSpc>
              <a:spcBef>
                <a:spcPts val="9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311150" algn="l"/>
              </a:tabLst>
            </a:pPr>
            <a:r>
              <a:rPr sz="2800" b="1" spc="30" dirty="0">
                <a:solidFill>
                  <a:srgbClr val="FF0000"/>
                </a:solidFill>
                <a:latin typeface="微软雅黑"/>
                <a:cs typeface="微软雅黑"/>
              </a:rPr>
              <a:t>当且仅</a:t>
            </a:r>
            <a:r>
              <a:rPr sz="2800" b="1" spc="35" dirty="0">
                <a:solidFill>
                  <a:srgbClr val="FF0000"/>
                </a:solidFill>
                <a:latin typeface="微软雅黑"/>
                <a:cs typeface="微软雅黑"/>
              </a:rPr>
              <a:t>当</a:t>
            </a:r>
            <a:r>
              <a:rPr sz="2800" spc="30" dirty="0">
                <a:latin typeface="微软雅黑"/>
                <a:cs typeface="微软雅黑"/>
              </a:rPr>
              <a:t>从第</a:t>
            </a:r>
            <a:r>
              <a:rPr sz="2800" spc="30" dirty="0">
                <a:latin typeface="Arial"/>
                <a:cs typeface="Arial"/>
              </a:rPr>
              <a:t>i</a:t>
            </a:r>
            <a:r>
              <a:rPr sz="2800" spc="25" dirty="0">
                <a:latin typeface="微软雅黑"/>
                <a:cs typeface="微软雅黑"/>
              </a:rPr>
              <a:t>个</a:t>
            </a:r>
            <a:r>
              <a:rPr sz="2800" spc="35" dirty="0">
                <a:latin typeface="微软雅黑"/>
                <a:cs typeface="微软雅黑"/>
              </a:rPr>
              <a:t>顶</a:t>
            </a:r>
            <a:r>
              <a:rPr sz="2800" spc="25" dirty="0">
                <a:latin typeface="微软雅黑"/>
                <a:cs typeface="微软雅黑"/>
              </a:rPr>
              <a:t>点到</a:t>
            </a:r>
            <a:r>
              <a:rPr sz="2800" spc="40" dirty="0">
                <a:latin typeface="微软雅黑"/>
                <a:cs typeface="微软雅黑"/>
              </a:rPr>
              <a:t>第</a:t>
            </a:r>
            <a:r>
              <a:rPr sz="2800" spc="30" dirty="0">
                <a:latin typeface="Arial"/>
                <a:cs typeface="Arial"/>
              </a:rPr>
              <a:t>j</a:t>
            </a:r>
            <a:r>
              <a:rPr sz="2800" spc="35" dirty="0">
                <a:latin typeface="微软雅黑"/>
                <a:cs typeface="微软雅黑"/>
              </a:rPr>
              <a:t>个</a:t>
            </a:r>
            <a:r>
              <a:rPr sz="2800" spc="25" dirty="0">
                <a:latin typeface="微软雅黑"/>
                <a:cs typeface="微软雅黑"/>
              </a:rPr>
              <a:t>顶点之</a:t>
            </a:r>
            <a:r>
              <a:rPr sz="2800" spc="35" dirty="0">
                <a:latin typeface="微软雅黑"/>
                <a:cs typeface="微软雅黑"/>
              </a:rPr>
              <a:t>间</a:t>
            </a:r>
            <a:r>
              <a:rPr sz="2800" spc="25" dirty="0">
                <a:latin typeface="微软雅黑"/>
                <a:cs typeface="微软雅黑"/>
              </a:rPr>
              <a:t>存在一</a:t>
            </a:r>
            <a:r>
              <a:rPr sz="2800" spc="35" dirty="0">
                <a:latin typeface="微软雅黑"/>
                <a:cs typeface="微软雅黑"/>
              </a:rPr>
              <a:t>条</a:t>
            </a:r>
            <a:r>
              <a:rPr sz="2800" spc="25" dirty="0">
                <a:latin typeface="微软雅黑"/>
                <a:cs typeface="微软雅黑"/>
              </a:rPr>
              <a:t>有</a:t>
            </a:r>
            <a:r>
              <a:rPr sz="2800" spc="-5" dirty="0">
                <a:latin typeface="微软雅黑"/>
                <a:cs typeface="微软雅黑"/>
              </a:rPr>
              <a:t>向 </a:t>
            </a:r>
            <a:r>
              <a:rPr sz="2800" spc="20" dirty="0">
                <a:latin typeface="微软雅黑"/>
                <a:cs typeface="微软雅黑"/>
              </a:rPr>
              <a:t>路</a:t>
            </a:r>
            <a:r>
              <a:rPr sz="2800" spc="15" dirty="0">
                <a:latin typeface="微软雅黑"/>
                <a:cs typeface="微软雅黑"/>
              </a:rPr>
              <a:t>径（</a:t>
            </a:r>
            <a:r>
              <a:rPr sz="2800" spc="25" dirty="0">
                <a:latin typeface="微软雅黑"/>
                <a:cs typeface="微软雅黑"/>
              </a:rPr>
              <a:t>长</a:t>
            </a:r>
            <a:r>
              <a:rPr sz="2800" spc="15" dirty="0">
                <a:latin typeface="微软雅黑"/>
                <a:cs typeface="微软雅黑"/>
              </a:rPr>
              <a:t>度大</a:t>
            </a:r>
            <a:r>
              <a:rPr sz="2800" spc="25" dirty="0">
                <a:latin typeface="微软雅黑"/>
                <a:cs typeface="微软雅黑"/>
              </a:rPr>
              <a:t>于</a:t>
            </a:r>
            <a:r>
              <a:rPr sz="2800" spc="20" dirty="0">
                <a:latin typeface="Arial"/>
                <a:cs typeface="Arial"/>
              </a:rPr>
              <a:t>0</a:t>
            </a:r>
            <a:r>
              <a:rPr sz="2800" spc="20" dirty="0">
                <a:latin typeface="微软雅黑"/>
                <a:cs typeface="微软雅黑"/>
              </a:rPr>
              <a:t>），</a:t>
            </a:r>
            <a:r>
              <a:rPr sz="2800" spc="15" dirty="0">
                <a:latin typeface="微软雅黑"/>
                <a:cs typeface="微软雅黑"/>
              </a:rPr>
              <a:t>并</a:t>
            </a:r>
            <a:r>
              <a:rPr sz="2800" spc="25" dirty="0">
                <a:latin typeface="微软雅黑"/>
                <a:cs typeface="微软雅黑"/>
              </a:rPr>
              <a:t>且</a:t>
            </a:r>
            <a:r>
              <a:rPr sz="2800" spc="15" dirty="0">
                <a:latin typeface="微软雅黑"/>
                <a:cs typeface="微软雅黑"/>
              </a:rPr>
              <a:t>路径的</a:t>
            </a:r>
            <a:r>
              <a:rPr sz="2800" spc="25" dirty="0">
                <a:latin typeface="微软雅黑"/>
                <a:cs typeface="微软雅黑"/>
              </a:rPr>
              <a:t>每</a:t>
            </a:r>
            <a:r>
              <a:rPr sz="2800" spc="15" dirty="0">
                <a:latin typeface="微软雅黑"/>
                <a:cs typeface="微软雅黑"/>
              </a:rPr>
              <a:t>一个中</a:t>
            </a:r>
            <a:r>
              <a:rPr sz="2800" spc="25" dirty="0">
                <a:latin typeface="微软雅黑"/>
                <a:cs typeface="微软雅黑"/>
              </a:rPr>
              <a:t>间</a:t>
            </a:r>
            <a:r>
              <a:rPr sz="2800" spc="15" dirty="0">
                <a:latin typeface="微软雅黑"/>
                <a:cs typeface="微软雅黑"/>
              </a:rPr>
              <a:t>顶</a:t>
            </a:r>
            <a:r>
              <a:rPr sz="2800" dirty="0">
                <a:latin typeface="微软雅黑"/>
                <a:cs typeface="微软雅黑"/>
              </a:rPr>
              <a:t>点</a:t>
            </a:r>
            <a:r>
              <a:rPr sz="2800" spc="-5" dirty="0">
                <a:latin typeface="微软雅黑"/>
                <a:cs typeface="微软雅黑"/>
              </a:rPr>
              <a:t>的 </a:t>
            </a:r>
            <a:r>
              <a:rPr sz="2800" spc="30" dirty="0">
                <a:latin typeface="微软雅黑"/>
                <a:cs typeface="微软雅黑"/>
              </a:rPr>
              <a:t>编</a:t>
            </a:r>
            <a:r>
              <a:rPr sz="2800" spc="40" dirty="0">
                <a:latin typeface="微软雅黑"/>
                <a:cs typeface="微软雅黑"/>
              </a:rPr>
              <a:t>号不大</a:t>
            </a:r>
            <a:r>
              <a:rPr sz="2800" spc="30" dirty="0">
                <a:latin typeface="微软雅黑"/>
                <a:cs typeface="微软雅黑"/>
              </a:rPr>
              <a:t>于</a:t>
            </a:r>
            <a:r>
              <a:rPr sz="2800" spc="35" dirty="0">
                <a:latin typeface="Arial"/>
                <a:cs typeface="Arial"/>
              </a:rPr>
              <a:t>k</a:t>
            </a:r>
            <a:r>
              <a:rPr sz="2800" spc="45" dirty="0">
                <a:latin typeface="微软雅黑"/>
                <a:cs typeface="微软雅黑"/>
              </a:rPr>
              <a:t>时</a:t>
            </a:r>
            <a:r>
              <a:rPr sz="2800" spc="40" dirty="0">
                <a:latin typeface="微软雅黑"/>
                <a:cs typeface="微软雅黑"/>
              </a:rPr>
              <a:t>，</a:t>
            </a:r>
            <a:r>
              <a:rPr sz="2800" spc="30" dirty="0">
                <a:latin typeface="微软雅黑"/>
                <a:cs typeface="微软雅黑"/>
              </a:rPr>
              <a:t>矩</a:t>
            </a:r>
            <a:r>
              <a:rPr sz="2800" spc="40" dirty="0">
                <a:latin typeface="微软雅黑"/>
                <a:cs typeface="微软雅黑"/>
              </a:rPr>
              <a:t>阵</a:t>
            </a:r>
            <a:r>
              <a:rPr sz="2800" spc="15" dirty="0">
                <a:latin typeface="Arial"/>
                <a:cs typeface="Arial"/>
              </a:rPr>
              <a:t>R</a:t>
            </a:r>
            <a:r>
              <a:rPr sz="2775" spc="22" baseline="25525" dirty="0">
                <a:latin typeface="Arial"/>
                <a:cs typeface="Arial"/>
              </a:rPr>
              <a:t>(k)</a:t>
            </a:r>
            <a:r>
              <a:rPr sz="2800" spc="30" dirty="0">
                <a:latin typeface="微软雅黑"/>
                <a:cs typeface="微软雅黑"/>
              </a:rPr>
              <a:t>的</a:t>
            </a:r>
            <a:r>
              <a:rPr sz="2800" spc="40" dirty="0">
                <a:latin typeface="微软雅黑"/>
                <a:cs typeface="微软雅黑"/>
              </a:rPr>
              <a:t>第</a:t>
            </a:r>
            <a:r>
              <a:rPr sz="2800" spc="30" dirty="0">
                <a:latin typeface="Arial"/>
                <a:cs typeface="Arial"/>
              </a:rPr>
              <a:t>i</a:t>
            </a:r>
            <a:r>
              <a:rPr sz="2800" spc="40" dirty="0">
                <a:latin typeface="微软雅黑"/>
                <a:cs typeface="微软雅黑"/>
              </a:rPr>
              <a:t>行第</a:t>
            </a:r>
            <a:r>
              <a:rPr sz="2800" spc="30" dirty="0">
                <a:latin typeface="Arial"/>
                <a:cs typeface="Arial"/>
              </a:rPr>
              <a:t>j</a:t>
            </a:r>
            <a:r>
              <a:rPr sz="2800" spc="40" dirty="0">
                <a:latin typeface="微软雅黑"/>
                <a:cs typeface="微软雅黑"/>
              </a:rPr>
              <a:t>列</a:t>
            </a:r>
            <a:r>
              <a:rPr sz="2800" spc="30" dirty="0">
                <a:latin typeface="微软雅黑"/>
                <a:cs typeface="微软雅黑"/>
              </a:rPr>
              <a:t>的</a:t>
            </a:r>
            <a:r>
              <a:rPr sz="2800" spc="40" dirty="0">
                <a:latin typeface="微软雅黑"/>
                <a:cs typeface="微软雅黑"/>
              </a:rPr>
              <a:t>元</a:t>
            </a:r>
            <a:r>
              <a:rPr sz="2800" spc="45" dirty="0">
                <a:latin typeface="微软雅黑"/>
                <a:cs typeface="微软雅黑"/>
              </a:rPr>
              <a:t>素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2775" baseline="-21021" dirty="0">
                <a:latin typeface="Arial"/>
                <a:cs typeface="Arial"/>
              </a:rPr>
              <a:t>ij</a:t>
            </a:r>
            <a:r>
              <a:rPr sz="2775" baseline="25525" dirty="0">
                <a:latin typeface="Arial"/>
                <a:cs typeface="Arial"/>
              </a:rPr>
              <a:t>(k)</a:t>
            </a:r>
            <a:r>
              <a:rPr sz="2775" spc="630" baseline="25525" dirty="0">
                <a:latin typeface="Arial"/>
                <a:cs typeface="Arial"/>
              </a:rPr>
              <a:t> </a:t>
            </a:r>
            <a:r>
              <a:rPr sz="2800" spc="-5" dirty="0">
                <a:latin typeface="微软雅黑"/>
                <a:cs typeface="微软雅黑"/>
              </a:rPr>
              <a:t>的 值等</a:t>
            </a:r>
            <a:r>
              <a:rPr sz="2800" spc="-10" dirty="0">
                <a:latin typeface="微软雅黑"/>
                <a:cs typeface="微软雅黑"/>
              </a:rPr>
              <a:t>于</a:t>
            </a:r>
            <a:r>
              <a:rPr sz="2800" spc="-5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 marL="678180" marR="48260" lvl="1" indent="-247650" algn="just">
              <a:lnSpc>
                <a:spcPts val="4370"/>
              </a:lnSpc>
              <a:spcBef>
                <a:spcPts val="315"/>
              </a:spcBef>
              <a:buClr>
                <a:srgbClr val="0E6EC5"/>
              </a:buClr>
              <a:buSzPct val="83928"/>
              <a:buFont typeface="Wingdings 2"/>
              <a:buChar char=""/>
              <a:tabLst>
                <a:tab pos="744220" algn="l"/>
              </a:tabLst>
            </a:pPr>
            <a:r>
              <a:rPr dirty="0"/>
              <a:t>	</a:t>
            </a:r>
            <a:r>
              <a:rPr sz="2800" spc="60" dirty="0">
                <a:latin typeface="微软雅黑"/>
                <a:cs typeface="微软雅黑"/>
              </a:rPr>
              <a:t>从</a:t>
            </a:r>
            <a:r>
              <a:rPr sz="2400" spc="65" dirty="0">
                <a:latin typeface="微软雅黑"/>
                <a:cs typeface="微软雅黑"/>
              </a:rPr>
              <a:t>矩阵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15" baseline="24305" dirty="0">
                <a:latin typeface="Arial"/>
                <a:cs typeface="Arial"/>
              </a:rPr>
              <a:t>(0)</a:t>
            </a:r>
            <a:r>
              <a:rPr sz="2800" spc="65" dirty="0">
                <a:latin typeface="微软雅黑"/>
                <a:cs typeface="微软雅黑"/>
              </a:rPr>
              <a:t>开始</a:t>
            </a:r>
            <a:r>
              <a:rPr sz="2800" spc="60" dirty="0">
                <a:latin typeface="微软雅黑"/>
                <a:cs typeface="微软雅黑"/>
              </a:rPr>
              <a:t>，这个矩阵不允许它的路径包含任 </a:t>
            </a:r>
            <a:r>
              <a:rPr sz="2800" spc="-5" dirty="0">
                <a:latin typeface="微软雅黑"/>
                <a:cs typeface="微软雅黑"/>
              </a:rPr>
              <a:t>何中间顶点，所以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-15" baseline="24305" dirty="0">
                <a:latin typeface="Arial"/>
                <a:cs typeface="Arial"/>
              </a:rPr>
              <a:t>(0)</a:t>
            </a:r>
            <a:r>
              <a:rPr sz="2800" spc="5" dirty="0">
                <a:latin typeface="微软雅黑"/>
                <a:cs typeface="微软雅黑"/>
              </a:rPr>
              <a:t>就</a:t>
            </a:r>
            <a:r>
              <a:rPr sz="2800" spc="-5" dirty="0">
                <a:latin typeface="微软雅黑"/>
                <a:cs typeface="微软雅黑"/>
              </a:rPr>
              <a:t>是有</a:t>
            </a:r>
            <a:r>
              <a:rPr sz="2800" spc="10" dirty="0">
                <a:latin typeface="微软雅黑"/>
                <a:cs typeface="微软雅黑"/>
              </a:rPr>
              <a:t>向</a:t>
            </a:r>
            <a:r>
              <a:rPr sz="2800" spc="-5" dirty="0">
                <a:latin typeface="微软雅黑"/>
                <a:cs typeface="微软雅黑"/>
              </a:rPr>
              <a:t>图的</a:t>
            </a:r>
            <a:r>
              <a:rPr sz="2800" spc="10" dirty="0">
                <a:latin typeface="微软雅黑"/>
                <a:cs typeface="微软雅黑"/>
              </a:rPr>
              <a:t>邻</a:t>
            </a:r>
            <a:r>
              <a:rPr sz="2800" spc="-5" dirty="0">
                <a:latin typeface="微软雅黑"/>
                <a:cs typeface="微软雅黑"/>
              </a:rPr>
              <a:t>接矩阵</a:t>
            </a:r>
            <a:endParaRPr sz="2800">
              <a:latin typeface="微软雅黑"/>
              <a:cs typeface="微软雅黑"/>
            </a:endParaRPr>
          </a:p>
          <a:p>
            <a:pPr marL="678180" lvl="1" indent="-247650" algn="just">
              <a:lnSpc>
                <a:spcPct val="100000"/>
              </a:lnSpc>
              <a:spcBef>
                <a:spcPts val="69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78815" algn="l"/>
              </a:tabLst>
            </a:pP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15" baseline="24305" dirty="0">
                <a:latin typeface="Arial"/>
                <a:cs typeface="Arial"/>
              </a:rPr>
              <a:t>(</a:t>
            </a:r>
            <a:r>
              <a:rPr sz="2400" spc="7" baseline="24305" dirty="0">
                <a:latin typeface="Arial"/>
                <a:cs typeface="Arial"/>
              </a:rPr>
              <a:t>1</a:t>
            </a:r>
            <a:r>
              <a:rPr sz="2400" spc="52" baseline="24305" dirty="0">
                <a:latin typeface="Arial"/>
                <a:cs typeface="Arial"/>
              </a:rPr>
              <a:t>)</a:t>
            </a:r>
            <a:r>
              <a:rPr sz="2800" spc="50" dirty="0">
                <a:latin typeface="微软雅黑"/>
                <a:cs typeface="微软雅黑"/>
              </a:rPr>
              <a:t>包含</a:t>
            </a:r>
            <a:r>
              <a:rPr sz="2800" spc="35" dirty="0">
                <a:solidFill>
                  <a:srgbClr val="FF0000"/>
                </a:solidFill>
                <a:latin typeface="微软雅黑"/>
                <a:cs typeface="微软雅黑"/>
              </a:rPr>
              <a:t>允</a:t>
            </a:r>
            <a:r>
              <a:rPr sz="2800" spc="50" dirty="0">
                <a:solidFill>
                  <a:srgbClr val="FF0000"/>
                </a:solidFill>
                <a:latin typeface="微软雅黑"/>
                <a:cs typeface="微软雅黑"/>
              </a:rPr>
              <a:t>许使用</a:t>
            </a:r>
            <a:r>
              <a:rPr sz="2800" spc="35" dirty="0">
                <a:solidFill>
                  <a:srgbClr val="FF0000"/>
                </a:solidFill>
                <a:latin typeface="微软雅黑"/>
                <a:cs typeface="微软雅黑"/>
              </a:rPr>
              <a:t>第</a:t>
            </a:r>
            <a:r>
              <a:rPr sz="2800" spc="50" dirty="0">
                <a:solidFill>
                  <a:srgbClr val="FF0000"/>
                </a:solidFill>
                <a:latin typeface="微软雅黑"/>
                <a:cs typeface="微软雅黑"/>
              </a:rPr>
              <a:t>一个顶</a:t>
            </a:r>
            <a:r>
              <a:rPr sz="2800" spc="60" dirty="0">
                <a:solidFill>
                  <a:srgbClr val="FF0000"/>
                </a:solidFill>
                <a:latin typeface="微软雅黑"/>
                <a:cs typeface="微软雅黑"/>
              </a:rPr>
              <a:t>点</a:t>
            </a:r>
            <a:r>
              <a:rPr sz="2800" spc="50" dirty="0">
                <a:latin typeface="微软雅黑"/>
                <a:cs typeface="微软雅黑"/>
              </a:rPr>
              <a:t>作为中</a:t>
            </a:r>
            <a:r>
              <a:rPr sz="2800" spc="35" dirty="0">
                <a:latin typeface="微软雅黑"/>
                <a:cs typeface="微软雅黑"/>
              </a:rPr>
              <a:t>间</a:t>
            </a:r>
            <a:r>
              <a:rPr sz="2800" spc="50" dirty="0">
                <a:latin typeface="微软雅黑"/>
                <a:cs typeface="微软雅黑"/>
              </a:rPr>
              <a:t>顶点的</a:t>
            </a:r>
            <a:r>
              <a:rPr sz="2800" spc="35" dirty="0">
                <a:latin typeface="微软雅黑"/>
                <a:cs typeface="微软雅黑"/>
              </a:rPr>
              <a:t>路</a:t>
            </a:r>
            <a:r>
              <a:rPr sz="2800" spc="-5" dirty="0">
                <a:latin typeface="微软雅黑"/>
                <a:cs typeface="微软雅黑"/>
              </a:rPr>
              <a:t>径</a:t>
            </a:r>
            <a:endParaRPr sz="2800">
              <a:latin typeface="微软雅黑"/>
              <a:cs typeface="微软雅黑"/>
            </a:endParaRPr>
          </a:p>
          <a:p>
            <a:pPr marL="678180">
              <a:lnSpc>
                <a:spcPct val="100000"/>
              </a:lnSpc>
              <a:spcBef>
                <a:spcPts val="1010"/>
              </a:spcBef>
            </a:pPr>
            <a:r>
              <a:rPr sz="2800" spc="-5" dirty="0">
                <a:latin typeface="微软雅黑"/>
                <a:cs typeface="微软雅黑"/>
              </a:rPr>
              <a:t>信息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037" y="584454"/>
            <a:ext cx="582295" cy="513715"/>
          </a:xfrm>
          <a:custGeom>
            <a:avLst/>
            <a:gdLst/>
            <a:ahLst/>
            <a:cxnLst/>
            <a:rect l="l" t="t" r="r" b="b"/>
            <a:pathLst>
              <a:path w="582294" h="513715">
                <a:moveTo>
                  <a:pt x="291084" y="0"/>
                </a:moveTo>
                <a:lnTo>
                  <a:pt x="238762" y="4136"/>
                </a:lnTo>
                <a:lnTo>
                  <a:pt x="189517" y="16061"/>
                </a:lnTo>
                <a:lnTo>
                  <a:pt x="144170" y="35052"/>
                </a:lnTo>
                <a:lnTo>
                  <a:pt x="103544" y="60383"/>
                </a:lnTo>
                <a:lnTo>
                  <a:pt x="68460" y="91330"/>
                </a:lnTo>
                <a:lnTo>
                  <a:pt x="39742" y="127169"/>
                </a:lnTo>
                <a:lnTo>
                  <a:pt x="18211" y="167175"/>
                </a:lnTo>
                <a:lnTo>
                  <a:pt x="4689" y="210625"/>
                </a:lnTo>
                <a:lnTo>
                  <a:pt x="0" y="256794"/>
                </a:lnTo>
                <a:lnTo>
                  <a:pt x="4689" y="302962"/>
                </a:lnTo>
                <a:lnTo>
                  <a:pt x="18211" y="346412"/>
                </a:lnTo>
                <a:lnTo>
                  <a:pt x="39742" y="386418"/>
                </a:lnTo>
                <a:lnTo>
                  <a:pt x="68460" y="422257"/>
                </a:lnTo>
                <a:lnTo>
                  <a:pt x="103544" y="453204"/>
                </a:lnTo>
                <a:lnTo>
                  <a:pt x="144170" y="478536"/>
                </a:lnTo>
                <a:lnTo>
                  <a:pt x="189517" y="497526"/>
                </a:lnTo>
                <a:lnTo>
                  <a:pt x="238762" y="509451"/>
                </a:lnTo>
                <a:lnTo>
                  <a:pt x="291084" y="513588"/>
                </a:lnTo>
                <a:lnTo>
                  <a:pt x="343405" y="509451"/>
                </a:lnTo>
                <a:lnTo>
                  <a:pt x="392650" y="497526"/>
                </a:lnTo>
                <a:lnTo>
                  <a:pt x="437997" y="478536"/>
                </a:lnTo>
                <a:lnTo>
                  <a:pt x="478623" y="453204"/>
                </a:lnTo>
                <a:lnTo>
                  <a:pt x="513707" y="422257"/>
                </a:lnTo>
                <a:lnTo>
                  <a:pt x="542425" y="386418"/>
                </a:lnTo>
                <a:lnTo>
                  <a:pt x="563956" y="346412"/>
                </a:lnTo>
                <a:lnTo>
                  <a:pt x="577478" y="302962"/>
                </a:lnTo>
                <a:lnTo>
                  <a:pt x="582168" y="256794"/>
                </a:lnTo>
                <a:lnTo>
                  <a:pt x="577478" y="210625"/>
                </a:lnTo>
                <a:lnTo>
                  <a:pt x="563956" y="167175"/>
                </a:lnTo>
                <a:lnTo>
                  <a:pt x="542425" y="127169"/>
                </a:lnTo>
                <a:lnTo>
                  <a:pt x="513707" y="91330"/>
                </a:lnTo>
                <a:lnTo>
                  <a:pt x="478623" y="60383"/>
                </a:lnTo>
                <a:lnTo>
                  <a:pt x="437997" y="35052"/>
                </a:lnTo>
                <a:lnTo>
                  <a:pt x="392650" y="16061"/>
                </a:lnTo>
                <a:lnTo>
                  <a:pt x="343405" y="4136"/>
                </a:lnTo>
                <a:lnTo>
                  <a:pt x="29108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037" y="584454"/>
            <a:ext cx="582295" cy="513715"/>
          </a:xfrm>
          <a:custGeom>
            <a:avLst/>
            <a:gdLst/>
            <a:ahLst/>
            <a:cxnLst/>
            <a:rect l="l" t="t" r="r" b="b"/>
            <a:pathLst>
              <a:path w="582294" h="513715">
                <a:moveTo>
                  <a:pt x="0" y="256794"/>
                </a:moveTo>
                <a:lnTo>
                  <a:pt x="4689" y="210625"/>
                </a:lnTo>
                <a:lnTo>
                  <a:pt x="18211" y="167175"/>
                </a:lnTo>
                <a:lnTo>
                  <a:pt x="39742" y="127169"/>
                </a:lnTo>
                <a:lnTo>
                  <a:pt x="68460" y="91330"/>
                </a:lnTo>
                <a:lnTo>
                  <a:pt x="103544" y="60383"/>
                </a:lnTo>
                <a:lnTo>
                  <a:pt x="144170" y="35051"/>
                </a:lnTo>
                <a:lnTo>
                  <a:pt x="189517" y="16061"/>
                </a:lnTo>
                <a:lnTo>
                  <a:pt x="238762" y="4136"/>
                </a:lnTo>
                <a:lnTo>
                  <a:pt x="291084" y="0"/>
                </a:lnTo>
                <a:lnTo>
                  <a:pt x="343405" y="4136"/>
                </a:lnTo>
                <a:lnTo>
                  <a:pt x="392650" y="16061"/>
                </a:lnTo>
                <a:lnTo>
                  <a:pt x="437997" y="35052"/>
                </a:lnTo>
                <a:lnTo>
                  <a:pt x="478623" y="60383"/>
                </a:lnTo>
                <a:lnTo>
                  <a:pt x="513707" y="91330"/>
                </a:lnTo>
                <a:lnTo>
                  <a:pt x="542425" y="127169"/>
                </a:lnTo>
                <a:lnTo>
                  <a:pt x="563956" y="167175"/>
                </a:lnTo>
                <a:lnTo>
                  <a:pt x="577478" y="210625"/>
                </a:lnTo>
                <a:lnTo>
                  <a:pt x="582168" y="256794"/>
                </a:lnTo>
                <a:lnTo>
                  <a:pt x="577478" y="302962"/>
                </a:lnTo>
                <a:lnTo>
                  <a:pt x="563956" y="346412"/>
                </a:lnTo>
                <a:lnTo>
                  <a:pt x="542425" y="386418"/>
                </a:lnTo>
                <a:lnTo>
                  <a:pt x="513707" y="422257"/>
                </a:lnTo>
                <a:lnTo>
                  <a:pt x="478623" y="453204"/>
                </a:lnTo>
                <a:lnTo>
                  <a:pt x="437997" y="478536"/>
                </a:lnTo>
                <a:lnTo>
                  <a:pt x="392650" y="497526"/>
                </a:lnTo>
                <a:lnTo>
                  <a:pt x="343405" y="509451"/>
                </a:lnTo>
                <a:lnTo>
                  <a:pt x="291084" y="513588"/>
                </a:lnTo>
                <a:lnTo>
                  <a:pt x="238762" y="509451"/>
                </a:lnTo>
                <a:lnTo>
                  <a:pt x="189517" y="497526"/>
                </a:lnTo>
                <a:lnTo>
                  <a:pt x="144170" y="478535"/>
                </a:lnTo>
                <a:lnTo>
                  <a:pt x="103544" y="453204"/>
                </a:lnTo>
                <a:lnTo>
                  <a:pt x="68460" y="422257"/>
                </a:lnTo>
                <a:lnTo>
                  <a:pt x="39742" y="386418"/>
                </a:lnTo>
                <a:lnTo>
                  <a:pt x="18211" y="346412"/>
                </a:lnTo>
                <a:lnTo>
                  <a:pt x="4689" y="302962"/>
                </a:lnTo>
                <a:lnTo>
                  <a:pt x="0" y="256794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6167" y="585673"/>
            <a:ext cx="280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60854" y="584454"/>
            <a:ext cx="582295" cy="513715"/>
          </a:xfrm>
          <a:custGeom>
            <a:avLst/>
            <a:gdLst/>
            <a:ahLst/>
            <a:cxnLst/>
            <a:rect l="l" t="t" r="r" b="b"/>
            <a:pathLst>
              <a:path w="582294" h="513715">
                <a:moveTo>
                  <a:pt x="291083" y="0"/>
                </a:moveTo>
                <a:lnTo>
                  <a:pt x="238755" y="4136"/>
                </a:lnTo>
                <a:lnTo>
                  <a:pt x="189506" y="16061"/>
                </a:lnTo>
                <a:lnTo>
                  <a:pt x="144159" y="35052"/>
                </a:lnTo>
                <a:lnTo>
                  <a:pt x="103533" y="60383"/>
                </a:lnTo>
                <a:lnTo>
                  <a:pt x="68452" y="91330"/>
                </a:lnTo>
                <a:lnTo>
                  <a:pt x="39736" y="127169"/>
                </a:lnTo>
                <a:lnTo>
                  <a:pt x="18208" y="167175"/>
                </a:lnTo>
                <a:lnTo>
                  <a:pt x="4689" y="210625"/>
                </a:lnTo>
                <a:lnTo>
                  <a:pt x="0" y="256794"/>
                </a:lnTo>
                <a:lnTo>
                  <a:pt x="4689" y="302962"/>
                </a:lnTo>
                <a:lnTo>
                  <a:pt x="18208" y="346412"/>
                </a:lnTo>
                <a:lnTo>
                  <a:pt x="39736" y="386418"/>
                </a:lnTo>
                <a:lnTo>
                  <a:pt x="68452" y="422257"/>
                </a:lnTo>
                <a:lnTo>
                  <a:pt x="103533" y="453204"/>
                </a:lnTo>
                <a:lnTo>
                  <a:pt x="144159" y="478536"/>
                </a:lnTo>
                <a:lnTo>
                  <a:pt x="189506" y="497526"/>
                </a:lnTo>
                <a:lnTo>
                  <a:pt x="238755" y="509451"/>
                </a:lnTo>
                <a:lnTo>
                  <a:pt x="291083" y="513588"/>
                </a:lnTo>
                <a:lnTo>
                  <a:pt x="343412" y="509451"/>
                </a:lnTo>
                <a:lnTo>
                  <a:pt x="392661" y="497526"/>
                </a:lnTo>
                <a:lnTo>
                  <a:pt x="438008" y="478536"/>
                </a:lnTo>
                <a:lnTo>
                  <a:pt x="478634" y="453204"/>
                </a:lnTo>
                <a:lnTo>
                  <a:pt x="513715" y="422257"/>
                </a:lnTo>
                <a:lnTo>
                  <a:pt x="542431" y="386418"/>
                </a:lnTo>
                <a:lnTo>
                  <a:pt x="563959" y="346412"/>
                </a:lnTo>
                <a:lnTo>
                  <a:pt x="577478" y="302962"/>
                </a:lnTo>
                <a:lnTo>
                  <a:pt x="582168" y="256794"/>
                </a:lnTo>
                <a:lnTo>
                  <a:pt x="577478" y="210625"/>
                </a:lnTo>
                <a:lnTo>
                  <a:pt x="563959" y="167175"/>
                </a:lnTo>
                <a:lnTo>
                  <a:pt x="542431" y="127169"/>
                </a:lnTo>
                <a:lnTo>
                  <a:pt x="513715" y="91330"/>
                </a:lnTo>
                <a:lnTo>
                  <a:pt x="478634" y="60383"/>
                </a:lnTo>
                <a:lnTo>
                  <a:pt x="438008" y="35052"/>
                </a:lnTo>
                <a:lnTo>
                  <a:pt x="392661" y="16061"/>
                </a:lnTo>
                <a:lnTo>
                  <a:pt x="343412" y="4136"/>
                </a:lnTo>
                <a:lnTo>
                  <a:pt x="29108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60854" y="584454"/>
            <a:ext cx="582295" cy="513715"/>
          </a:xfrm>
          <a:custGeom>
            <a:avLst/>
            <a:gdLst/>
            <a:ahLst/>
            <a:cxnLst/>
            <a:rect l="l" t="t" r="r" b="b"/>
            <a:pathLst>
              <a:path w="582294" h="513715">
                <a:moveTo>
                  <a:pt x="0" y="256794"/>
                </a:moveTo>
                <a:lnTo>
                  <a:pt x="4689" y="210625"/>
                </a:lnTo>
                <a:lnTo>
                  <a:pt x="18208" y="167175"/>
                </a:lnTo>
                <a:lnTo>
                  <a:pt x="39736" y="127169"/>
                </a:lnTo>
                <a:lnTo>
                  <a:pt x="68452" y="91330"/>
                </a:lnTo>
                <a:lnTo>
                  <a:pt x="103533" y="60383"/>
                </a:lnTo>
                <a:lnTo>
                  <a:pt x="144159" y="35051"/>
                </a:lnTo>
                <a:lnTo>
                  <a:pt x="189506" y="16061"/>
                </a:lnTo>
                <a:lnTo>
                  <a:pt x="238755" y="4136"/>
                </a:lnTo>
                <a:lnTo>
                  <a:pt x="291083" y="0"/>
                </a:lnTo>
                <a:lnTo>
                  <a:pt x="343412" y="4136"/>
                </a:lnTo>
                <a:lnTo>
                  <a:pt x="392661" y="16061"/>
                </a:lnTo>
                <a:lnTo>
                  <a:pt x="438008" y="35052"/>
                </a:lnTo>
                <a:lnTo>
                  <a:pt x="478634" y="60383"/>
                </a:lnTo>
                <a:lnTo>
                  <a:pt x="513715" y="91330"/>
                </a:lnTo>
                <a:lnTo>
                  <a:pt x="542431" y="127169"/>
                </a:lnTo>
                <a:lnTo>
                  <a:pt x="563959" y="167175"/>
                </a:lnTo>
                <a:lnTo>
                  <a:pt x="577478" y="210625"/>
                </a:lnTo>
                <a:lnTo>
                  <a:pt x="582168" y="256794"/>
                </a:lnTo>
                <a:lnTo>
                  <a:pt x="577478" y="302962"/>
                </a:lnTo>
                <a:lnTo>
                  <a:pt x="563959" y="346412"/>
                </a:lnTo>
                <a:lnTo>
                  <a:pt x="542431" y="386418"/>
                </a:lnTo>
                <a:lnTo>
                  <a:pt x="513715" y="422257"/>
                </a:lnTo>
                <a:lnTo>
                  <a:pt x="478634" y="453204"/>
                </a:lnTo>
                <a:lnTo>
                  <a:pt x="438008" y="478536"/>
                </a:lnTo>
                <a:lnTo>
                  <a:pt x="392661" y="497526"/>
                </a:lnTo>
                <a:lnTo>
                  <a:pt x="343412" y="509451"/>
                </a:lnTo>
                <a:lnTo>
                  <a:pt x="291083" y="513588"/>
                </a:lnTo>
                <a:lnTo>
                  <a:pt x="238755" y="509451"/>
                </a:lnTo>
                <a:lnTo>
                  <a:pt x="189506" y="497526"/>
                </a:lnTo>
                <a:lnTo>
                  <a:pt x="144159" y="478535"/>
                </a:lnTo>
                <a:lnTo>
                  <a:pt x="103533" y="453204"/>
                </a:lnTo>
                <a:lnTo>
                  <a:pt x="68452" y="422257"/>
                </a:lnTo>
                <a:lnTo>
                  <a:pt x="39736" y="386418"/>
                </a:lnTo>
                <a:lnTo>
                  <a:pt x="18208" y="346412"/>
                </a:lnTo>
                <a:lnTo>
                  <a:pt x="4689" y="302962"/>
                </a:lnTo>
                <a:lnTo>
                  <a:pt x="0" y="256794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00045" y="585673"/>
            <a:ext cx="3054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b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60854" y="2012442"/>
            <a:ext cx="582295" cy="515620"/>
          </a:xfrm>
          <a:custGeom>
            <a:avLst/>
            <a:gdLst/>
            <a:ahLst/>
            <a:cxnLst/>
            <a:rect l="l" t="t" r="r" b="b"/>
            <a:pathLst>
              <a:path w="582294" h="515619">
                <a:moveTo>
                  <a:pt x="291083" y="0"/>
                </a:moveTo>
                <a:lnTo>
                  <a:pt x="238755" y="4149"/>
                </a:lnTo>
                <a:lnTo>
                  <a:pt x="189506" y="16113"/>
                </a:lnTo>
                <a:lnTo>
                  <a:pt x="144159" y="35164"/>
                </a:lnTo>
                <a:lnTo>
                  <a:pt x="103533" y="60575"/>
                </a:lnTo>
                <a:lnTo>
                  <a:pt x="68452" y="91617"/>
                </a:lnTo>
                <a:lnTo>
                  <a:pt x="39736" y="127564"/>
                </a:lnTo>
                <a:lnTo>
                  <a:pt x="18208" y="167688"/>
                </a:lnTo>
                <a:lnTo>
                  <a:pt x="4689" y="211261"/>
                </a:lnTo>
                <a:lnTo>
                  <a:pt x="0" y="257556"/>
                </a:lnTo>
                <a:lnTo>
                  <a:pt x="4689" y="303850"/>
                </a:lnTo>
                <a:lnTo>
                  <a:pt x="18208" y="347423"/>
                </a:lnTo>
                <a:lnTo>
                  <a:pt x="39736" y="387547"/>
                </a:lnTo>
                <a:lnTo>
                  <a:pt x="68452" y="423494"/>
                </a:lnTo>
                <a:lnTo>
                  <a:pt x="103533" y="454536"/>
                </a:lnTo>
                <a:lnTo>
                  <a:pt x="144159" y="479947"/>
                </a:lnTo>
                <a:lnTo>
                  <a:pt x="189506" y="498998"/>
                </a:lnTo>
                <a:lnTo>
                  <a:pt x="238755" y="510962"/>
                </a:lnTo>
                <a:lnTo>
                  <a:pt x="291083" y="515112"/>
                </a:lnTo>
                <a:lnTo>
                  <a:pt x="343412" y="510962"/>
                </a:lnTo>
                <a:lnTo>
                  <a:pt x="392661" y="498998"/>
                </a:lnTo>
                <a:lnTo>
                  <a:pt x="438008" y="479947"/>
                </a:lnTo>
                <a:lnTo>
                  <a:pt x="478634" y="454536"/>
                </a:lnTo>
                <a:lnTo>
                  <a:pt x="513715" y="423494"/>
                </a:lnTo>
                <a:lnTo>
                  <a:pt x="542431" y="387547"/>
                </a:lnTo>
                <a:lnTo>
                  <a:pt x="563959" y="347423"/>
                </a:lnTo>
                <a:lnTo>
                  <a:pt x="577478" y="303850"/>
                </a:lnTo>
                <a:lnTo>
                  <a:pt x="582168" y="257556"/>
                </a:lnTo>
                <a:lnTo>
                  <a:pt x="577478" y="211261"/>
                </a:lnTo>
                <a:lnTo>
                  <a:pt x="563959" y="167688"/>
                </a:lnTo>
                <a:lnTo>
                  <a:pt x="542431" y="127564"/>
                </a:lnTo>
                <a:lnTo>
                  <a:pt x="513715" y="91617"/>
                </a:lnTo>
                <a:lnTo>
                  <a:pt x="478634" y="60575"/>
                </a:lnTo>
                <a:lnTo>
                  <a:pt x="438008" y="35164"/>
                </a:lnTo>
                <a:lnTo>
                  <a:pt x="392661" y="16113"/>
                </a:lnTo>
                <a:lnTo>
                  <a:pt x="343412" y="4149"/>
                </a:lnTo>
                <a:lnTo>
                  <a:pt x="29108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0854" y="2012442"/>
            <a:ext cx="582295" cy="515620"/>
          </a:xfrm>
          <a:custGeom>
            <a:avLst/>
            <a:gdLst/>
            <a:ahLst/>
            <a:cxnLst/>
            <a:rect l="l" t="t" r="r" b="b"/>
            <a:pathLst>
              <a:path w="582294" h="515619">
                <a:moveTo>
                  <a:pt x="0" y="257556"/>
                </a:moveTo>
                <a:lnTo>
                  <a:pt x="4689" y="211261"/>
                </a:lnTo>
                <a:lnTo>
                  <a:pt x="18208" y="167688"/>
                </a:lnTo>
                <a:lnTo>
                  <a:pt x="39736" y="127564"/>
                </a:lnTo>
                <a:lnTo>
                  <a:pt x="68452" y="91617"/>
                </a:lnTo>
                <a:lnTo>
                  <a:pt x="103533" y="60575"/>
                </a:lnTo>
                <a:lnTo>
                  <a:pt x="144159" y="35164"/>
                </a:lnTo>
                <a:lnTo>
                  <a:pt x="189506" y="16113"/>
                </a:lnTo>
                <a:lnTo>
                  <a:pt x="238755" y="4149"/>
                </a:lnTo>
                <a:lnTo>
                  <a:pt x="291083" y="0"/>
                </a:lnTo>
                <a:lnTo>
                  <a:pt x="343412" y="4149"/>
                </a:lnTo>
                <a:lnTo>
                  <a:pt x="392661" y="16113"/>
                </a:lnTo>
                <a:lnTo>
                  <a:pt x="438008" y="35164"/>
                </a:lnTo>
                <a:lnTo>
                  <a:pt x="478634" y="60575"/>
                </a:lnTo>
                <a:lnTo>
                  <a:pt x="513715" y="91617"/>
                </a:lnTo>
                <a:lnTo>
                  <a:pt x="542431" y="127564"/>
                </a:lnTo>
                <a:lnTo>
                  <a:pt x="563959" y="167688"/>
                </a:lnTo>
                <a:lnTo>
                  <a:pt x="577478" y="211261"/>
                </a:lnTo>
                <a:lnTo>
                  <a:pt x="582168" y="257556"/>
                </a:lnTo>
                <a:lnTo>
                  <a:pt x="577478" y="303850"/>
                </a:lnTo>
                <a:lnTo>
                  <a:pt x="563959" y="347423"/>
                </a:lnTo>
                <a:lnTo>
                  <a:pt x="542431" y="387547"/>
                </a:lnTo>
                <a:lnTo>
                  <a:pt x="513715" y="423494"/>
                </a:lnTo>
                <a:lnTo>
                  <a:pt x="478634" y="454536"/>
                </a:lnTo>
                <a:lnTo>
                  <a:pt x="438008" y="479947"/>
                </a:lnTo>
                <a:lnTo>
                  <a:pt x="392661" y="498998"/>
                </a:lnTo>
                <a:lnTo>
                  <a:pt x="343412" y="510962"/>
                </a:lnTo>
                <a:lnTo>
                  <a:pt x="291083" y="515112"/>
                </a:lnTo>
                <a:lnTo>
                  <a:pt x="238755" y="510962"/>
                </a:lnTo>
                <a:lnTo>
                  <a:pt x="189506" y="498998"/>
                </a:lnTo>
                <a:lnTo>
                  <a:pt x="144159" y="479947"/>
                </a:lnTo>
                <a:lnTo>
                  <a:pt x="103533" y="454536"/>
                </a:lnTo>
                <a:lnTo>
                  <a:pt x="68452" y="423494"/>
                </a:lnTo>
                <a:lnTo>
                  <a:pt x="39736" y="387547"/>
                </a:lnTo>
                <a:lnTo>
                  <a:pt x="18208" y="347423"/>
                </a:lnTo>
                <a:lnTo>
                  <a:pt x="4689" y="303850"/>
                </a:lnTo>
                <a:lnTo>
                  <a:pt x="0" y="25755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00045" y="2015490"/>
            <a:ext cx="304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5037" y="2012442"/>
            <a:ext cx="582295" cy="515620"/>
          </a:xfrm>
          <a:custGeom>
            <a:avLst/>
            <a:gdLst/>
            <a:ahLst/>
            <a:cxnLst/>
            <a:rect l="l" t="t" r="r" b="b"/>
            <a:pathLst>
              <a:path w="582294" h="515619">
                <a:moveTo>
                  <a:pt x="291084" y="0"/>
                </a:moveTo>
                <a:lnTo>
                  <a:pt x="238762" y="4149"/>
                </a:lnTo>
                <a:lnTo>
                  <a:pt x="189517" y="16113"/>
                </a:lnTo>
                <a:lnTo>
                  <a:pt x="144170" y="35164"/>
                </a:lnTo>
                <a:lnTo>
                  <a:pt x="103544" y="60575"/>
                </a:lnTo>
                <a:lnTo>
                  <a:pt x="68460" y="91617"/>
                </a:lnTo>
                <a:lnTo>
                  <a:pt x="39742" y="127564"/>
                </a:lnTo>
                <a:lnTo>
                  <a:pt x="18211" y="167688"/>
                </a:lnTo>
                <a:lnTo>
                  <a:pt x="4689" y="211261"/>
                </a:lnTo>
                <a:lnTo>
                  <a:pt x="0" y="257556"/>
                </a:lnTo>
                <a:lnTo>
                  <a:pt x="4689" y="303850"/>
                </a:lnTo>
                <a:lnTo>
                  <a:pt x="18211" y="347423"/>
                </a:lnTo>
                <a:lnTo>
                  <a:pt x="39742" y="387547"/>
                </a:lnTo>
                <a:lnTo>
                  <a:pt x="68460" y="423494"/>
                </a:lnTo>
                <a:lnTo>
                  <a:pt x="103544" y="454536"/>
                </a:lnTo>
                <a:lnTo>
                  <a:pt x="144170" y="479947"/>
                </a:lnTo>
                <a:lnTo>
                  <a:pt x="189517" y="498998"/>
                </a:lnTo>
                <a:lnTo>
                  <a:pt x="238762" y="510962"/>
                </a:lnTo>
                <a:lnTo>
                  <a:pt x="291084" y="515112"/>
                </a:lnTo>
                <a:lnTo>
                  <a:pt x="343405" y="510962"/>
                </a:lnTo>
                <a:lnTo>
                  <a:pt x="392650" y="498998"/>
                </a:lnTo>
                <a:lnTo>
                  <a:pt x="437997" y="479947"/>
                </a:lnTo>
                <a:lnTo>
                  <a:pt x="478623" y="454536"/>
                </a:lnTo>
                <a:lnTo>
                  <a:pt x="513707" y="423494"/>
                </a:lnTo>
                <a:lnTo>
                  <a:pt x="542425" y="387547"/>
                </a:lnTo>
                <a:lnTo>
                  <a:pt x="563956" y="347423"/>
                </a:lnTo>
                <a:lnTo>
                  <a:pt x="577478" y="303850"/>
                </a:lnTo>
                <a:lnTo>
                  <a:pt x="582168" y="257556"/>
                </a:lnTo>
                <a:lnTo>
                  <a:pt x="577478" y="211261"/>
                </a:lnTo>
                <a:lnTo>
                  <a:pt x="563956" y="167688"/>
                </a:lnTo>
                <a:lnTo>
                  <a:pt x="542425" y="127564"/>
                </a:lnTo>
                <a:lnTo>
                  <a:pt x="513707" y="91617"/>
                </a:lnTo>
                <a:lnTo>
                  <a:pt x="478623" y="60575"/>
                </a:lnTo>
                <a:lnTo>
                  <a:pt x="437997" y="35164"/>
                </a:lnTo>
                <a:lnTo>
                  <a:pt x="392650" y="16113"/>
                </a:lnTo>
                <a:lnTo>
                  <a:pt x="343405" y="4149"/>
                </a:lnTo>
                <a:lnTo>
                  <a:pt x="29108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5037" y="2012442"/>
            <a:ext cx="582295" cy="515620"/>
          </a:xfrm>
          <a:custGeom>
            <a:avLst/>
            <a:gdLst/>
            <a:ahLst/>
            <a:cxnLst/>
            <a:rect l="l" t="t" r="r" b="b"/>
            <a:pathLst>
              <a:path w="582294" h="515619">
                <a:moveTo>
                  <a:pt x="0" y="257556"/>
                </a:moveTo>
                <a:lnTo>
                  <a:pt x="4689" y="211261"/>
                </a:lnTo>
                <a:lnTo>
                  <a:pt x="18211" y="167688"/>
                </a:lnTo>
                <a:lnTo>
                  <a:pt x="39742" y="127564"/>
                </a:lnTo>
                <a:lnTo>
                  <a:pt x="68460" y="91617"/>
                </a:lnTo>
                <a:lnTo>
                  <a:pt x="103544" y="60575"/>
                </a:lnTo>
                <a:lnTo>
                  <a:pt x="144170" y="35164"/>
                </a:lnTo>
                <a:lnTo>
                  <a:pt x="189517" y="16113"/>
                </a:lnTo>
                <a:lnTo>
                  <a:pt x="238762" y="4149"/>
                </a:lnTo>
                <a:lnTo>
                  <a:pt x="291084" y="0"/>
                </a:lnTo>
                <a:lnTo>
                  <a:pt x="343405" y="4149"/>
                </a:lnTo>
                <a:lnTo>
                  <a:pt x="392650" y="16113"/>
                </a:lnTo>
                <a:lnTo>
                  <a:pt x="437997" y="35164"/>
                </a:lnTo>
                <a:lnTo>
                  <a:pt x="478623" y="60575"/>
                </a:lnTo>
                <a:lnTo>
                  <a:pt x="513707" y="91617"/>
                </a:lnTo>
                <a:lnTo>
                  <a:pt x="542425" y="127564"/>
                </a:lnTo>
                <a:lnTo>
                  <a:pt x="563956" y="167688"/>
                </a:lnTo>
                <a:lnTo>
                  <a:pt x="577478" y="211261"/>
                </a:lnTo>
                <a:lnTo>
                  <a:pt x="582168" y="257556"/>
                </a:lnTo>
                <a:lnTo>
                  <a:pt x="577478" y="303850"/>
                </a:lnTo>
                <a:lnTo>
                  <a:pt x="563956" y="347423"/>
                </a:lnTo>
                <a:lnTo>
                  <a:pt x="542425" y="387547"/>
                </a:lnTo>
                <a:lnTo>
                  <a:pt x="513707" y="423494"/>
                </a:lnTo>
                <a:lnTo>
                  <a:pt x="478623" y="454536"/>
                </a:lnTo>
                <a:lnTo>
                  <a:pt x="437997" y="479947"/>
                </a:lnTo>
                <a:lnTo>
                  <a:pt x="392650" y="498998"/>
                </a:lnTo>
                <a:lnTo>
                  <a:pt x="343405" y="510962"/>
                </a:lnTo>
                <a:lnTo>
                  <a:pt x="291084" y="515112"/>
                </a:lnTo>
                <a:lnTo>
                  <a:pt x="238762" y="510962"/>
                </a:lnTo>
                <a:lnTo>
                  <a:pt x="189517" y="498998"/>
                </a:lnTo>
                <a:lnTo>
                  <a:pt x="144170" y="479947"/>
                </a:lnTo>
                <a:lnTo>
                  <a:pt x="103544" y="454536"/>
                </a:lnTo>
                <a:lnTo>
                  <a:pt x="68460" y="423494"/>
                </a:lnTo>
                <a:lnTo>
                  <a:pt x="39742" y="387547"/>
                </a:lnTo>
                <a:lnTo>
                  <a:pt x="18211" y="347423"/>
                </a:lnTo>
                <a:lnTo>
                  <a:pt x="4689" y="303850"/>
                </a:lnTo>
                <a:lnTo>
                  <a:pt x="0" y="25755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36167" y="2015490"/>
            <a:ext cx="280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c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67205" y="725951"/>
            <a:ext cx="993775" cy="171450"/>
          </a:xfrm>
          <a:custGeom>
            <a:avLst/>
            <a:gdLst/>
            <a:ahLst/>
            <a:cxnLst/>
            <a:rect l="l" t="t" r="r" b="b"/>
            <a:pathLst>
              <a:path w="993775" h="171450">
                <a:moveTo>
                  <a:pt x="917974" y="85578"/>
                </a:moveTo>
                <a:lnTo>
                  <a:pt x="831976" y="135743"/>
                </a:lnTo>
                <a:lnTo>
                  <a:pt x="826369" y="140795"/>
                </a:lnTo>
                <a:lnTo>
                  <a:pt x="823214" y="147395"/>
                </a:lnTo>
                <a:lnTo>
                  <a:pt x="822725" y="154709"/>
                </a:lnTo>
                <a:lnTo>
                  <a:pt x="825119" y="161905"/>
                </a:lnTo>
                <a:lnTo>
                  <a:pt x="830171" y="167512"/>
                </a:lnTo>
                <a:lnTo>
                  <a:pt x="836771" y="170668"/>
                </a:lnTo>
                <a:lnTo>
                  <a:pt x="844085" y="171156"/>
                </a:lnTo>
                <a:lnTo>
                  <a:pt x="851281" y="168763"/>
                </a:lnTo>
                <a:lnTo>
                  <a:pt x="961142" y="104628"/>
                </a:lnTo>
                <a:lnTo>
                  <a:pt x="955929" y="104628"/>
                </a:lnTo>
                <a:lnTo>
                  <a:pt x="955929" y="102088"/>
                </a:lnTo>
                <a:lnTo>
                  <a:pt x="946276" y="102088"/>
                </a:lnTo>
                <a:lnTo>
                  <a:pt x="917974" y="85578"/>
                </a:lnTo>
                <a:close/>
              </a:path>
              <a:path w="993775" h="171450">
                <a:moveTo>
                  <a:pt x="885316" y="66528"/>
                </a:moveTo>
                <a:lnTo>
                  <a:pt x="0" y="66528"/>
                </a:lnTo>
                <a:lnTo>
                  <a:pt x="0" y="104628"/>
                </a:lnTo>
                <a:lnTo>
                  <a:pt x="885317" y="104628"/>
                </a:lnTo>
                <a:lnTo>
                  <a:pt x="917974" y="85578"/>
                </a:lnTo>
                <a:lnTo>
                  <a:pt x="885316" y="66528"/>
                </a:lnTo>
                <a:close/>
              </a:path>
              <a:path w="993775" h="171450">
                <a:moveTo>
                  <a:pt x="961142" y="66528"/>
                </a:moveTo>
                <a:lnTo>
                  <a:pt x="955929" y="66528"/>
                </a:lnTo>
                <a:lnTo>
                  <a:pt x="955929" y="104628"/>
                </a:lnTo>
                <a:lnTo>
                  <a:pt x="961142" y="104628"/>
                </a:lnTo>
                <a:lnTo>
                  <a:pt x="993775" y="85578"/>
                </a:lnTo>
                <a:lnTo>
                  <a:pt x="961142" y="66528"/>
                </a:lnTo>
                <a:close/>
              </a:path>
              <a:path w="993775" h="171450">
                <a:moveTo>
                  <a:pt x="946276" y="69068"/>
                </a:moveTo>
                <a:lnTo>
                  <a:pt x="917974" y="85578"/>
                </a:lnTo>
                <a:lnTo>
                  <a:pt x="946276" y="102088"/>
                </a:lnTo>
                <a:lnTo>
                  <a:pt x="946276" y="69068"/>
                </a:lnTo>
                <a:close/>
              </a:path>
              <a:path w="993775" h="171450">
                <a:moveTo>
                  <a:pt x="955929" y="69068"/>
                </a:moveTo>
                <a:lnTo>
                  <a:pt x="946276" y="69068"/>
                </a:lnTo>
                <a:lnTo>
                  <a:pt x="946276" y="102088"/>
                </a:lnTo>
                <a:lnTo>
                  <a:pt x="955929" y="102088"/>
                </a:lnTo>
                <a:lnTo>
                  <a:pt x="955929" y="69068"/>
                </a:lnTo>
                <a:close/>
              </a:path>
              <a:path w="993775" h="171450">
                <a:moveTo>
                  <a:pt x="844085" y="0"/>
                </a:moveTo>
                <a:lnTo>
                  <a:pt x="836771" y="488"/>
                </a:lnTo>
                <a:lnTo>
                  <a:pt x="830171" y="3643"/>
                </a:lnTo>
                <a:lnTo>
                  <a:pt x="825119" y="9251"/>
                </a:lnTo>
                <a:lnTo>
                  <a:pt x="822725" y="16446"/>
                </a:lnTo>
                <a:lnTo>
                  <a:pt x="823213" y="23760"/>
                </a:lnTo>
                <a:lnTo>
                  <a:pt x="826369" y="30360"/>
                </a:lnTo>
                <a:lnTo>
                  <a:pt x="831976" y="35413"/>
                </a:lnTo>
                <a:lnTo>
                  <a:pt x="917974" y="85578"/>
                </a:lnTo>
                <a:lnTo>
                  <a:pt x="946276" y="69068"/>
                </a:lnTo>
                <a:lnTo>
                  <a:pt x="955929" y="69068"/>
                </a:lnTo>
                <a:lnTo>
                  <a:pt x="955929" y="66528"/>
                </a:lnTo>
                <a:lnTo>
                  <a:pt x="961142" y="66528"/>
                </a:lnTo>
                <a:lnTo>
                  <a:pt x="851281" y="2393"/>
                </a:lnTo>
                <a:lnTo>
                  <a:pt x="8440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67117" y="2155463"/>
            <a:ext cx="993775" cy="171450"/>
          </a:xfrm>
          <a:custGeom>
            <a:avLst/>
            <a:gdLst/>
            <a:ahLst/>
            <a:cxnLst/>
            <a:rect l="l" t="t" r="r" b="b"/>
            <a:pathLst>
              <a:path w="993775" h="171450">
                <a:moveTo>
                  <a:pt x="149651" y="0"/>
                </a:moveTo>
                <a:lnTo>
                  <a:pt x="142455" y="2393"/>
                </a:lnTo>
                <a:lnTo>
                  <a:pt x="0" y="85578"/>
                </a:lnTo>
                <a:lnTo>
                  <a:pt x="142455" y="168763"/>
                </a:lnTo>
                <a:lnTo>
                  <a:pt x="149651" y="171156"/>
                </a:lnTo>
                <a:lnTo>
                  <a:pt x="156965" y="170668"/>
                </a:lnTo>
                <a:lnTo>
                  <a:pt x="163565" y="167512"/>
                </a:lnTo>
                <a:lnTo>
                  <a:pt x="168617" y="161905"/>
                </a:lnTo>
                <a:lnTo>
                  <a:pt x="171011" y="154709"/>
                </a:lnTo>
                <a:lnTo>
                  <a:pt x="170522" y="147395"/>
                </a:lnTo>
                <a:lnTo>
                  <a:pt x="167367" y="140795"/>
                </a:lnTo>
                <a:lnTo>
                  <a:pt x="161759" y="135743"/>
                </a:lnTo>
                <a:lnTo>
                  <a:pt x="108419" y="104628"/>
                </a:lnTo>
                <a:lnTo>
                  <a:pt x="37807" y="104628"/>
                </a:lnTo>
                <a:lnTo>
                  <a:pt x="37807" y="66528"/>
                </a:lnTo>
                <a:lnTo>
                  <a:pt x="108419" y="66528"/>
                </a:lnTo>
                <a:lnTo>
                  <a:pt x="161759" y="35413"/>
                </a:lnTo>
                <a:lnTo>
                  <a:pt x="167367" y="30360"/>
                </a:lnTo>
                <a:lnTo>
                  <a:pt x="170522" y="23760"/>
                </a:lnTo>
                <a:lnTo>
                  <a:pt x="171011" y="16446"/>
                </a:lnTo>
                <a:lnTo>
                  <a:pt x="168617" y="9251"/>
                </a:lnTo>
                <a:lnTo>
                  <a:pt x="163565" y="3643"/>
                </a:lnTo>
                <a:lnTo>
                  <a:pt x="156965" y="488"/>
                </a:lnTo>
                <a:lnTo>
                  <a:pt x="149651" y="0"/>
                </a:lnTo>
                <a:close/>
              </a:path>
              <a:path w="993775" h="171450">
                <a:moveTo>
                  <a:pt x="108419" y="66528"/>
                </a:moveTo>
                <a:lnTo>
                  <a:pt x="37807" y="66528"/>
                </a:lnTo>
                <a:lnTo>
                  <a:pt x="37807" y="104628"/>
                </a:lnTo>
                <a:lnTo>
                  <a:pt x="108419" y="104628"/>
                </a:lnTo>
                <a:lnTo>
                  <a:pt x="104065" y="102088"/>
                </a:lnTo>
                <a:lnTo>
                  <a:pt x="47459" y="102088"/>
                </a:lnTo>
                <a:lnTo>
                  <a:pt x="47459" y="69068"/>
                </a:lnTo>
                <a:lnTo>
                  <a:pt x="104065" y="69068"/>
                </a:lnTo>
                <a:lnTo>
                  <a:pt x="108419" y="66528"/>
                </a:lnTo>
                <a:close/>
              </a:path>
              <a:path w="993775" h="171450">
                <a:moveTo>
                  <a:pt x="993736" y="66528"/>
                </a:moveTo>
                <a:lnTo>
                  <a:pt x="108419" y="66528"/>
                </a:lnTo>
                <a:lnTo>
                  <a:pt x="75762" y="85578"/>
                </a:lnTo>
                <a:lnTo>
                  <a:pt x="108419" y="104628"/>
                </a:lnTo>
                <a:lnTo>
                  <a:pt x="993736" y="104628"/>
                </a:lnTo>
                <a:lnTo>
                  <a:pt x="993736" y="66528"/>
                </a:lnTo>
                <a:close/>
              </a:path>
              <a:path w="993775" h="171450">
                <a:moveTo>
                  <a:pt x="47459" y="69068"/>
                </a:moveTo>
                <a:lnTo>
                  <a:pt x="47459" y="102088"/>
                </a:lnTo>
                <a:lnTo>
                  <a:pt x="75762" y="85578"/>
                </a:lnTo>
                <a:lnTo>
                  <a:pt x="47459" y="69068"/>
                </a:lnTo>
                <a:close/>
              </a:path>
              <a:path w="993775" h="171450">
                <a:moveTo>
                  <a:pt x="75762" y="85578"/>
                </a:moveTo>
                <a:lnTo>
                  <a:pt x="47459" y="102088"/>
                </a:lnTo>
                <a:lnTo>
                  <a:pt x="104065" y="102088"/>
                </a:lnTo>
                <a:lnTo>
                  <a:pt x="75762" y="85578"/>
                </a:lnTo>
                <a:close/>
              </a:path>
              <a:path w="993775" h="171450">
                <a:moveTo>
                  <a:pt x="104065" y="69068"/>
                </a:moveTo>
                <a:lnTo>
                  <a:pt x="47459" y="69068"/>
                </a:lnTo>
                <a:lnTo>
                  <a:pt x="75762" y="85578"/>
                </a:lnTo>
                <a:lnTo>
                  <a:pt x="104065" y="69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66359" y="1098041"/>
            <a:ext cx="171450" cy="915035"/>
          </a:xfrm>
          <a:custGeom>
            <a:avLst/>
            <a:gdLst/>
            <a:ahLst/>
            <a:cxnLst/>
            <a:rect l="l" t="t" r="r" b="b"/>
            <a:pathLst>
              <a:path w="171450" h="915035">
                <a:moveTo>
                  <a:pt x="16446" y="743477"/>
                </a:moveTo>
                <a:lnTo>
                  <a:pt x="9251" y="745871"/>
                </a:lnTo>
                <a:lnTo>
                  <a:pt x="3643" y="750923"/>
                </a:lnTo>
                <a:lnTo>
                  <a:pt x="488" y="757523"/>
                </a:lnTo>
                <a:lnTo>
                  <a:pt x="0" y="764837"/>
                </a:lnTo>
                <a:lnTo>
                  <a:pt x="2393" y="772033"/>
                </a:lnTo>
                <a:lnTo>
                  <a:pt x="85578" y="914527"/>
                </a:lnTo>
                <a:lnTo>
                  <a:pt x="107671" y="876681"/>
                </a:lnTo>
                <a:lnTo>
                  <a:pt x="66528" y="876681"/>
                </a:lnTo>
                <a:lnTo>
                  <a:pt x="66528" y="806069"/>
                </a:lnTo>
                <a:lnTo>
                  <a:pt x="35413" y="752729"/>
                </a:lnTo>
                <a:lnTo>
                  <a:pt x="30360" y="747121"/>
                </a:lnTo>
                <a:lnTo>
                  <a:pt x="23760" y="743965"/>
                </a:lnTo>
                <a:lnTo>
                  <a:pt x="16446" y="743477"/>
                </a:lnTo>
                <a:close/>
              </a:path>
              <a:path w="171450" h="915035">
                <a:moveTo>
                  <a:pt x="66528" y="806069"/>
                </a:moveTo>
                <a:lnTo>
                  <a:pt x="66528" y="876681"/>
                </a:lnTo>
                <a:lnTo>
                  <a:pt x="104628" y="876681"/>
                </a:lnTo>
                <a:lnTo>
                  <a:pt x="104628" y="867029"/>
                </a:lnTo>
                <a:lnTo>
                  <a:pt x="69068" y="867029"/>
                </a:lnTo>
                <a:lnTo>
                  <a:pt x="85578" y="838726"/>
                </a:lnTo>
                <a:lnTo>
                  <a:pt x="66528" y="806069"/>
                </a:lnTo>
                <a:close/>
              </a:path>
              <a:path w="171450" h="915035">
                <a:moveTo>
                  <a:pt x="154709" y="743477"/>
                </a:moveTo>
                <a:lnTo>
                  <a:pt x="147395" y="743965"/>
                </a:lnTo>
                <a:lnTo>
                  <a:pt x="140795" y="747121"/>
                </a:lnTo>
                <a:lnTo>
                  <a:pt x="135743" y="752729"/>
                </a:lnTo>
                <a:lnTo>
                  <a:pt x="104628" y="806069"/>
                </a:lnTo>
                <a:lnTo>
                  <a:pt x="104628" y="876681"/>
                </a:lnTo>
                <a:lnTo>
                  <a:pt x="107671" y="876681"/>
                </a:lnTo>
                <a:lnTo>
                  <a:pt x="168763" y="772033"/>
                </a:lnTo>
                <a:lnTo>
                  <a:pt x="171156" y="764837"/>
                </a:lnTo>
                <a:lnTo>
                  <a:pt x="170668" y="757523"/>
                </a:lnTo>
                <a:lnTo>
                  <a:pt x="167512" y="750923"/>
                </a:lnTo>
                <a:lnTo>
                  <a:pt x="161905" y="745871"/>
                </a:lnTo>
                <a:lnTo>
                  <a:pt x="154709" y="743477"/>
                </a:lnTo>
                <a:close/>
              </a:path>
              <a:path w="171450" h="915035">
                <a:moveTo>
                  <a:pt x="85578" y="838726"/>
                </a:moveTo>
                <a:lnTo>
                  <a:pt x="69068" y="867029"/>
                </a:lnTo>
                <a:lnTo>
                  <a:pt x="102088" y="867029"/>
                </a:lnTo>
                <a:lnTo>
                  <a:pt x="85578" y="838726"/>
                </a:lnTo>
                <a:close/>
              </a:path>
              <a:path w="171450" h="915035">
                <a:moveTo>
                  <a:pt x="104628" y="806069"/>
                </a:moveTo>
                <a:lnTo>
                  <a:pt x="85578" y="838726"/>
                </a:lnTo>
                <a:lnTo>
                  <a:pt x="102088" y="867029"/>
                </a:lnTo>
                <a:lnTo>
                  <a:pt x="104628" y="867029"/>
                </a:lnTo>
                <a:lnTo>
                  <a:pt x="104628" y="806069"/>
                </a:lnTo>
                <a:close/>
              </a:path>
              <a:path w="171450" h="915035">
                <a:moveTo>
                  <a:pt x="104628" y="0"/>
                </a:moveTo>
                <a:lnTo>
                  <a:pt x="66528" y="0"/>
                </a:lnTo>
                <a:lnTo>
                  <a:pt x="66528" y="806069"/>
                </a:lnTo>
                <a:lnTo>
                  <a:pt x="85578" y="838726"/>
                </a:lnTo>
                <a:lnTo>
                  <a:pt x="104628" y="806069"/>
                </a:lnTo>
                <a:lnTo>
                  <a:pt x="1046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9794" y="1041653"/>
            <a:ext cx="1181735" cy="1043305"/>
          </a:xfrm>
          <a:custGeom>
            <a:avLst/>
            <a:gdLst/>
            <a:ahLst/>
            <a:cxnLst/>
            <a:rect l="l" t="t" r="r" b="b"/>
            <a:pathLst>
              <a:path w="1181735" h="1043305">
                <a:moveTo>
                  <a:pt x="56739" y="49854"/>
                </a:moveTo>
                <a:lnTo>
                  <a:pt x="68691" y="85802"/>
                </a:lnTo>
                <a:lnTo>
                  <a:pt x="1156398" y="1043051"/>
                </a:lnTo>
                <a:lnTo>
                  <a:pt x="1181544" y="1014349"/>
                </a:lnTo>
                <a:lnTo>
                  <a:pt x="93754" y="57127"/>
                </a:lnTo>
                <a:lnTo>
                  <a:pt x="56739" y="49854"/>
                </a:lnTo>
                <a:close/>
              </a:path>
              <a:path w="1181735" h="1043305">
                <a:moveTo>
                  <a:pt x="0" y="0"/>
                </a:moveTo>
                <a:lnTo>
                  <a:pt x="52057" y="156463"/>
                </a:lnTo>
                <a:lnTo>
                  <a:pt x="55816" y="163046"/>
                </a:lnTo>
                <a:lnTo>
                  <a:pt x="61602" y="167497"/>
                </a:lnTo>
                <a:lnTo>
                  <a:pt x="68639" y="169447"/>
                </a:lnTo>
                <a:lnTo>
                  <a:pt x="76149" y="168529"/>
                </a:lnTo>
                <a:lnTo>
                  <a:pt x="82711" y="164778"/>
                </a:lnTo>
                <a:lnTo>
                  <a:pt x="87168" y="159004"/>
                </a:lnTo>
                <a:lnTo>
                  <a:pt x="89131" y="151991"/>
                </a:lnTo>
                <a:lnTo>
                  <a:pt x="88214" y="144525"/>
                </a:lnTo>
                <a:lnTo>
                  <a:pt x="68691" y="85802"/>
                </a:lnTo>
                <a:lnTo>
                  <a:pt x="15786" y="39243"/>
                </a:lnTo>
                <a:lnTo>
                  <a:pt x="40957" y="10668"/>
                </a:lnTo>
                <a:lnTo>
                  <a:pt x="54603" y="10668"/>
                </a:lnTo>
                <a:lnTo>
                  <a:pt x="0" y="0"/>
                </a:lnTo>
                <a:close/>
              </a:path>
              <a:path w="1181735" h="1043305">
                <a:moveTo>
                  <a:pt x="40957" y="10668"/>
                </a:moveTo>
                <a:lnTo>
                  <a:pt x="15786" y="39243"/>
                </a:lnTo>
                <a:lnTo>
                  <a:pt x="68691" y="85802"/>
                </a:lnTo>
                <a:lnTo>
                  <a:pt x="56739" y="49854"/>
                </a:lnTo>
                <a:lnTo>
                  <a:pt x="24714" y="43561"/>
                </a:lnTo>
                <a:lnTo>
                  <a:pt x="46456" y="18923"/>
                </a:lnTo>
                <a:lnTo>
                  <a:pt x="50338" y="18923"/>
                </a:lnTo>
                <a:lnTo>
                  <a:pt x="40957" y="10668"/>
                </a:lnTo>
                <a:close/>
              </a:path>
              <a:path w="1181735" h="1043305">
                <a:moveTo>
                  <a:pt x="54603" y="10668"/>
                </a:moveTo>
                <a:lnTo>
                  <a:pt x="40957" y="10668"/>
                </a:lnTo>
                <a:lnTo>
                  <a:pt x="93754" y="57127"/>
                </a:lnTo>
                <a:lnTo>
                  <a:pt x="154622" y="69087"/>
                </a:lnTo>
                <a:lnTo>
                  <a:pt x="162169" y="69050"/>
                </a:lnTo>
                <a:lnTo>
                  <a:pt x="168894" y="66214"/>
                </a:lnTo>
                <a:lnTo>
                  <a:pt x="174071" y="61069"/>
                </a:lnTo>
                <a:lnTo>
                  <a:pt x="176974" y="54101"/>
                </a:lnTo>
                <a:lnTo>
                  <a:pt x="176934" y="46481"/>
                </a:lnTo>
                <a:lnTo>
                  <a:pt x="174085" y="39719"/>
                </a:lnTo>
                <a:lnTo>
                  <a:pt x="168902" y="34528"/>
                </a:lnTo>
                <a:lnTo>
                  <a:pt x="161861" y="31623"/>
                </a:lnTo>
                <a:lnTo>
                  <a:pt x="54603" y="10668"/>
                </a:lnTo>
                <a:close/>
              </a:path>
              <a:path w="1181735" h="1043305">
                <a:moveTo>
                  <a:pt x="50338" y="18923"/>
                </a:moveTo>
                <a:lnTo>
                  <a:pt x="46456" y="18923"/>
                </a:lnTo>
                <a:lnTo>
                  <a:pt x="56739" y="49854"/>
                </a:lnTo>
                <a:lnTo>
                  <a:pt x="93754" y="57127"/>
                </a:lnTo>
                <a:lnTo>
                  <a:pt x="50338" y="18923"/>
                </a:lnTo>
                <a:close/>
              </a:path>
              <a:path w="1181735" h="1043305">
                <a:moveTo>
                  <a:pt x="46456" y="18923"/>
                </a:moveTo>
                <a:lnTo>
                  <a:pt x="24714" y="43561"/>
                </a:lnTo>
                <a:lnTo>
                  <a:pt x="56739" y="49854"/>
                </a:lnTo>
                <a:lnTo>
                  <a:pt x="46456" y="18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45179" y="582168"/>
            <a:ext cx="2519680" cy="1969135"/>
          </a:xfrm>
          <a:custGeom>
            <a:avLst/>
            <a:gdLst/>
            <a:ahLst/>
            <a:cxnLst/>
            <a:rect l="l" t="t" r="r" b="b"/>
            <a:pathLst>
              <a:path w="2519679" h="1969135">
                <a:moveTo>
                  <a:pt x="0" y="1969007"/>
                </a:moveTo>
                <a:lnTo>
                  <a:pt x="2519172" y="1969007"/>
                </a:lnTo>
                <a:lnTo>
                  <a:pt x="2519172" y="0"/>
                </a:lnTo>
                <a:lnTo>
                  <a:pt x="0" y="0"/>
                </a:lnTo>
                <a:lnTo>
                  <a:pt x="0" y="1969007"/>
                </a:lnTo>
                <a:close/>
              </a:path>
            </a:pathLst>
          </a:custGeom>
          <a:solidFill>
            <a:srgbClr val="DA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672619" y="1856107"/>
            <a:ext cx="14033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50" spc="-75" dirty="0">
                <a:latin typeface="Symbol"/>
                <a:cs typeface="Symbol"/>
              </a:rPr>
              <a:t>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25553" y="1856107"/>
            <a:ext cx="14033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50" spc="-75" dirty="0">
                <a:latin typeface="Symbol"/>
                <a:cs typeface="Symbol"/>
              </a:rPr>
              <a:t>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77694" y="1307866"/>
            <a:ext cx="47942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50" spc="-140" dirty="0">
                <a:latin typeface="Times New Roman"/>
                <a:cs typeface="Times New Roman"/>
              </a:rPr>
              <a:t>A</a:t>
            </a:r>
            <a:r>
              <a:rPr sz="2550" spc="-145" dirty="0">
                <a:latin typeface="Times New Roman"/>
                <a:cs typeface="Times New Roman"/>
              </a:rPr>
              <a:t> </a:t>
            </a:r>
            <a:r>
              <a:rPr sz="2550" spc="-110" dirty="0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50535" y="1227655"/>
            <a:ext cx="2026285" cy="1241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87655">
              <a:lnSpc>
                <a:spcPts val="2835"/>
              </a:lnSpc>
              <a:spcBef>
                <a:spcPts val="125"/>
              </a:spcBef>
              <a:tabLst>
                <a:tab pos="1834514" algn="l"/>
              </a:tabLst>
            </a:pPr>
            <a:r>
              <a:rPr sz="2550" spc="-75" dirty="0">
                <a:latin typeface="Symbol"/>
                <a:cs typeface="Symbol"/>
              </a:rPr>
              <a:t></a:t>
            </a:r>
            <a:r>
              <a:rPr sz="2550" spc="-75" dirty="0">
                <a:latin typeface="Times New Roman"/>
                <a:cs typeface="Times New Roman"/>
              </a:rPr>
              <a:t>	</a:t>
            </a:r>
            <a:r>
              <a:rPr sz="2550" spc="-75" dirty="0">
                <a:latin typeface="Symbol"/>
                <a:cs typeface="Symbol"/>
              </a:rPr>
              <a:t></a:t>
            </a:r>
            <a:endParaRPr sz="2550">
              <a:latin typeface="Symbol"/>
              <a:cs typeface="Symbol"/>
            </a:endParaRPr>
          </a:p>
          <a:p>
            <a:pPr marL="81280">
              <a:lnSpc>
                <a:spcPts val="2835"/>
              </a:lnSpc>
              <a:tabLst>
                <a:tab pos="829310" algn="l"/>
                <a:tab pos="1255395" algn="l"/>
                <a:tab pos="1680210" algn="l"/>
              </a:tabLst>
            </a:pPr>
            <a:r>
              <a:rPr sz="2550" i="1" spc="-90" dirty="0">
                <a:latin typeface="Times New Roman"/>
                <a:cs typeface="Times New Roman"/>
              </a:rPr>
              <a:t>c</a:t>
            </a:r>
            <a:r>
              <a:rPr sz="2550" i="1" spc="-65" dirty="0">
                <a:latin typeface="Times New Roman"/>
                <a:cs typeface="Times New Roman"/>
              </a:rPr>
              <a:t> </a:t>
            </a:r>
            <a:r>
              <a:rPr sz="3825" spc="-127" baseline="3267" dirty="0">
                <a:latin typeface="Symbol"/>
                <a:cs typeface="Symbol"/>
              </a:rPr>
              <a:t></a:t>
            </a:r>
            <a:r>
              <a:rPr sz="2550" spc="-85" dirty="0">
                <a:latin typeface="Times New Roman"/>
                <a:cs typeface="Times New Roman"/>
              </a:rPr>
              <a:t>0	</a:t>
            </a:r>
            <a:r>
              <a:rPr sz="2550" spc="-100" dirty="0">
                <a:latin typeface="Times New Roman"/>
                <a:cs typeface="Times New Roman"/>
              </a:rPr>
              <a:t>0	0	</a:t>
            </a:r>
            <a:r>
              <a:rPr sz="2550" spc="-75" dirty="0">
                <a:latin typeface="Times New Roman"/>
                <a:cs typeface="Times New Roman"/>
              </a:rPr>
              <a:t>0</a:t>
            </a:r>
            <a:r>
              <a:rPr sz="3825" spc="-112" baseline="3267" dirty="0">
                <a:latin typeface="Symbol"/>
                <a:cs typeface="Symbol"/>
              </a:rPr>
              <a:t></a:t>
            </a:r>
            <a:endParaRPr sz="3825" baseline="3267">
              <a:latin typeface="Symbol"/>
              <a:cs typeface="Symbol"/>
            </a:endParaRPr>
          </a:p>
          <a:p>
            <a:pPr marL="63500">
              <a:lnSpc>
                <a:spcPct val="100000"/>
              </a:lnSpc>
              <a:spcBef>
                <a:spcPts val="815"/>
              </a:spcBef>
              <a:tabLst>
                <a:tab pos="829310" algn="l"/>
                <a:tab pos="1252855" algn="l"/>
                <a:tab pos="1680210" algn="l"/>
              </a:tabLst>
            </a:pPr>
            <a:r>
              <a:rPr sz="2550" i="1" spc="-100" dirty="0">
                <a:latin typeface="Times New Roman"/>
                <a:cs typeface="Times New Roman"/>
              </a:rPr>
              <a:t>d</a:t>
            </a:r>
            <a:r>
              <a:rPr sz="2550" i="1" spc="-55" dirty="0">
                <a:latin typeface="Times New Roman"/>
                <a:cs typeface="Times New Roman"/>
              </a:rPr>
              <a:t> </a:t>
            </a:r>
            <a:r>
              <a:rPr sz="3825" spc="-135" baseline="-13071" dirty="0">
                <a:latin typeface="Symbol"/>
                <a:cs typeface="Symbol"/>
              </a:rPr>
              <a:t></a:t>
            </a:r>
            <a:r>
              <a:rPr sz="2550" spc="-90" dirty="0">
                <a:latin typeface="Times New Roman"/>
                <a:cs typeface="Times New Roman"/>
              </a:rPr>
              <a:t>1	</a:t>
            </a:r>
            <a:r>
              <a:rPr sz="2550" spc="-100" dirty="0">
                <a:latin typeface="Times New Roman"/>
                <a:cs typeface="Times New Roman"/>
              </a:rPr>
              <a:t>0	1	</a:t>
            </a:r>
            <a:r>
              <a:rPr sz="2550" spc="-75" dirty="0">
                <a:latin typeface="Times New Roman"/>
                <a:cs typeface="Times New Roman"/>
              </a:rPr>
              <a:t>0</a:t>
            </a:r>
            <a:r>
              <a:rPr sz="3825" spc="-112" baseline="-13071" dirty="0">
                <a:latin typeface="Symbol"/>
                <a:cs typeface="Symbol"/>
              </a:rPr>
              <a:t></a:t>
            </a:r>
            <a:endParaRPr sz="3825" baseline="-13071">
              <a:latin typeface="Symbol"/>
              <a:cs typeface="Symbo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307079" y="544068"/>
            <a:ext cx="2595880" cy="2045335"/>
          </a:xfrm>
          <a:custGeom>
            <a:avLst/>
            <a:gdLst/>
            <a:ahLst/>
            <a:cxnLst/>
            <a:rect l="l" t="t" r="r" b="b"/>
            <a:pathLst>
              <a:path w="2595879" h="2045335">
                <a:moveTo>
                  <a:pt x="0" y="2045207"/>
                </a:moveTo>
                <a:lnTo>
                  <a:pt x="2595372" y="2045207"/>
                </a:lnTo>
                <a:lnTo>
                  <a:pt x="2595372" y="0"/>
                </a:lnTo>
                <a:lnTo>
                  <a:pt x="0" y="0"/>
                </a:lnTo>
                <a:lnTo>
                  <a:pt x="0" y="2045207"/>
                </a:lnTo>
                <a:close/>
              </a:path>
            </a:pathLst>
          </a:custGeom>
          <a:ln w="76199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21908" y="548640"/>
            <a:ext cx="2771140" cy="2016760"/>
          </a:xfrm>
          <a:custGeom>
            <a:avLst/>
            <a:gdLst/>
            <a:ahLst/>
            <a:cxnLst/>
            <a:rect l="l" t="t" r="r" b="b"/>
            <a:pathLst>
              <a:path w="2771140" h="2016760">
                <a:moveTo>
                  <a:pt x="0" y="2016252"/>
                </a:moveTo>
                <a:lnTo>
                  <a:pt x="2770632" y="2016252"/>
                </a:lnTo>
                <a:lnTo>
                  <a:pt x="2770632" y="0"/>
                </a:lnTo>
                <a:lnTo>
                  <a:pt x="0" y="0"/>
                </a:lnTo>
                <a:lnTo>
                  <a:pt x="0" y="2016252"/>
                </a:lnTo>
                <a:close/>
              </a:path>
            </a:pathLst>
          </a:custGeom>
          <a:solidFill>
            <a:srgbClr val="FFFF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685969" y="1853439"/>
            <a:ext cx="15494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20" dirty="0">
                <a:latin typeface="Symbol"/>
                <a:cs typeface="Symbol"/>
              </a:rPr>
              <a:t>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54844" y="1853439"/>
            <a:ext cx="15494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20" dirty="0">
                <a:latin typeface="Symbol"/>
                <a:cs typeface="Symbol"/>
              </a:rPr>
              <a:t>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54582" y="1292036"/>
            <a:ext cx="49784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30" dirty="0">
                <a:latin typeface="Times New Roman"/>
                <a:cs typeface="Times New Roman"/>
              </a:rPr>
              <a:t>T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Symbol"/>
                <a:cs typeface="Symbol"/>
              </a:rPr>
              <a:t>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65790" y="1209898"/>
            <a:ext cx="2238375" cy="127063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01625">
              <a:lnSpc>
                <a:spcPts val="2895"/>
              </a:lnSpc>
              <a:spcBef>
                <a:spcPts val="140"/>
              </a:spcBef>
              <a:tabLst>
                <a:tab pos="2032635" algn="l"/>
              </a:tabLst>
            </a:pPr>
            <a:r>
              <a:rPr sz="2600" spc="20" dirty="0">
                <a:latin typeface="Symbol"/>
                <a:cs typeface="Symbol"/>
              </a:rPr>
              <a:t></a:t>
            </a:r>
            <a:r>
              <a:rPr sz="2600" spc="20" dirty="0">
                <a:latin typeface="Times New Roman"/>
                <a:cs typeface="Times New Roman"/>
              </a:rPr>
              <a:t>	</a:t>
            </a:r>
            <a:r>
              <a:rPr sz="2600" spc="20" dirty="0">
                <a:latin typeface="Symbol"/>
                <a:cs typeface="Symbol"/>
              </a:rPr>
              <a:t></a:t>
            </a:r>
            <a:endParaRPr sz="2600">
              <a:latin typeface="Symbol"/>
              <a:cs typeface="Symbol"/>
            </a:endParaRPr>
          </a:p>
          <a:p>
            <a:pPr marL="71120">
              <a:lnSpc>
                <a:spcPts val="2895"/>
              </a:lnSpc>
              <a:tabLst>
                <a:tab pos="908050" algn="l"/>
                <a:tab pos="1383665" algn="l"/>
                <a:tab pos="1859914" algn="l"/>
              </a:tabLst>
            </a:pPr>
            <a:r>
              <a:rPr sz="2600" i="1" spc="20" dirty="0">
                <a:latin typeface="Times New Roman"/>
                <a:cs typeface="Times New Roman"/>
              </a:rPr>
              <a:t>c</a:t>
            </a:r>
            <a:r>
              <a:rPr sz="2600" i="1" spc="-15" dirty="0">
                <a:latin typeface="Times New Roman"/>
                <a:cs typeface="Times New Roman"/>
              </a:rPr>
              <a:t> </a:t>
            </a:r>
            <a:r>
              <a:rPr sz="3900" spc="37" baseline="3205" dirty="0">
                <a:latin typeface="Symbol"/>
                <a:cs typeface="Symbol"/>
              </a:rPr>
              <a:t></a:t>
            </a:r>
            <a:r>
              <a:rPr sz="2600" spc="25" dirty="0">
                <a:latin typeface="Times New Roman"/>
                <a:cs typeface="Times New Roman"/>
              </a:rPr>
              <a:t>0	0	0	</a:t>
            </a:r>
            <a:r>
              <a:rPr sz="2600" spc="35" dirty="0">
                <a:latin typeface="Times New Roman"/>
                <a:cs typeface="Times New Roman"/>
              </a:rPr>
              <a:t>0</a:t>
            </a:r>
            <a:r>
              <a:rPr sz="3900" spc="52" baseline="3205" dirty="0">
                <a:latin typeface="Symbol"/>
                <a:cs typeface="Symbol"/>
              </a:rPr>
              <a:t></a:t>
            </a:r>
            <a:endParaRPr sz="3900" baseline="3205">
              <a:latin typeface="Symbol"/>
              <a:cs typeface="Symbol"/>
            </a:endParaRPr>
          </a:p>
          <a:p>
            <a:pPr marL="50800">
              <a:lnSpc>
                <a:spcPct val="100000"/>
              </a:lnSpc>
              <a:spcBef>
                <a:spcPts val="844"/>
              </a:spcBef>
              <a:tabLst>
                <a:tab pos="904875" algn="l"/>
                <a:tab pos="1381760" algn="l"/>
                <a:tab pos="1857375" algn="l"/>
              </a:tabLst>
            </a:pPr>
            <a:r>
              <a:rPr sz="2600" i="1" spc="25" dirty="0">
                <a:latin typeface="Times New Roman"/>
                <a:cs typeface="Times New Roman"/>
              </a:rPr>
              <a:t>d</a:t>
            </a:r>
            <a:r>
              <a:rPr sz="2600" i="1" spc="-5" dirty="0">
                <a:latin typeface="Times New Roman"/>
                <a:cs typeface="Times New Roman"/>
              </a:rPr>
              <a:t> </a:t>
            </a:r>
            <a:r>
              <a:rPr sz="3900" spc="22" baseline="-13888" dirty="0">
                <a:latin typeface="Symbol"/>
                <a:cs typeface="Symbol"/>
              </a:rPr>
              <a:t></a:t>
            </a:r>
            <a:r>
              <a:rPr sz="2600" spc="15" dirty="0">
                <a:latin typeface="Times New Roman"/>
                <a:cs typeface="Times New Roman"/>
              </a:rPr>
              <a:t>1	</a:t>
            </a:r>
            <a:r>
              <a:rPr sz="2600" spc="25" dirty="0">
                <a:latin typeface="Times New Roman"/>
                <a:cs typeface="Times New Roman"/>
              </a:rPr>
              <a:t>1	1	</a:t>
            </a:r>
            <a:r>
              <a:rPr sz="2600" spc="45" dirty="0">
                <a:latin typeface="Times New Roman"/>
                <a:cs typeface="Times New Roman"/>
              </a:rPr>
              <a:t>1</a:t>
            </a:r>
            <a:r>
              <a:rPr sz="3900" spc="67" baseline="-13888" dirty="0">
                <a:latin typeface="Symbol"/>
                <a:cs typeface="Symbol"/>
              </a:rPr>
              <a:t></a:t>
            </a:r>
            <a:endParaRPr sz="3900" baseline="-13888">
              <a:latin typeface="Symbol"/>
              <a:cs typeface="Symbo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93333" y="520065"/>
            <a:ext cx="2828290" cy="2073910"/>
          </a:xfrm>
          <a:custGeom>
            <a:avLst/>
            <a:gdLst/>
            <a:ahLst/>
            <a:cxnLst/>
            <a:rect l="l" t="t" r="r" b="b"/>
            <a:pathLst>
              <a:path w="2828290" h="2073910">
                <a:moveTo>
                  <a:pt x="0" y="2073402"/>
                </a:moveTo>
                <a:lnTo>
                  <a:pt x="2827782" y="2073402"/>
                </a:lnTo>
                <a:lnTo>
                  <a:pt x="2827782" y="0"/>
                </a:lnTo>
                <a:lnTo>
                  <a:pt x="0" y="0"/>
                </a:lnTo>
                <a:lnTo>
                  <a:pt x="0" y="2073402"/>
                </a:lnTo>
                <a:close/>
              </a:path>
            </a:pathLst>
          </a:custGeom>
          <a:ln w="57150">
            <a:solidFill>
              <a:srgbClr val="FF99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66204" y="36576"/>
            <a:ext cx="2019300" cy="567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3565553" y="141434"/>
          <a:ext cx="5358762" cy="1456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5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8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3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16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863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ts val="22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F99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ts val="22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F99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1445" algn="r">
                        <a:lnSpc>
                          <a:spcPts val="22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F99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22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F99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893">
                <a:tc>
                  <a:txBody>
                    <a:bodyPr/>
                    <a:lstStyle/>
                    <a:p>
                      <a:pPr marL="3600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550" i="1" spc="-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550" i="1" spc="-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825" spc="-127" baseline="-4357" dirty="0">
                          <a:latin typeface="Symbol"/>
                          <a:cs typeface="Symbol"/>
                        </a:rPr>
                        <a:t></a:t>
                      </a:r>
                      <a:r>
                        <a:rPr sz="2550" spc="-85" dirty="0">
                          <a:latin typeface="Times New Roman"/>
                          <a:cs typeface="Times New Roman"/>
                        </a:rPr>
                        <a:t>0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solidFill>
                      <a:srgbClr val="DADFDF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solidFill>
                      <a:srgbClr val="DADFDF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solidFill>
                      <a:srgbClr val="DADFDF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550" spc="-7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3825" spc="-112" baseline="-4357" dirty="0">
                          <a:latin typeface="Symbol"/>
                          <a:cs typeface="Symbol"/>
                        </a:rPr>
                        <a:t></a:t>
                      </a:r>
                      <a:endParaRPr sz="3825" baseline="-4357">
                        <a:latin typeface="Symbol"/>
                        <a:cs typeface="Symbol"/>
                      </a:endParaRPr>
                    </a:p>
                  </a:txBody>
                  <a:tcPr marL="0" marR="0" marT="71120" marB="0"/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600" i="1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600" i="1" spc="-20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900" spc="22" baseline="-4273" dirty="0">
                          <a:latin typeface="Symbol"/>
                          <a:cs typeface="Symbol"/>
                        </a:rPr>
                        <a:t></a:t>
                      </a:r>
                      <a:r>
                        <a:rPr sz="2600" spc="15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T w="76200">
                      <a:solidFill>
                        <a:srgbClr val="FF9933"/>
                      </a:solidFill>
                      <a:prstDash val="solid"/>
                    </a:lnT>
                    <a:solidFill>
                      <a:srgbClr val="FFFFA2"/>
                    </a:solidFill>
                  </a:tcPr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T w="76200">
                      <a:solidFill>
                        <a:srgbClr val="FF9933"/>
                      </a:solidFill>
                      <a:prstDash val="solid"/>
                    </a:lnT>
                    <a:solidFill>
                      <a:srgbClr val="FFFFA2"/>
                    </a:solidFill>
                  </a:tcPr>
                </a:tc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T w="76200">
                      <a:solidFill>
                        <a:srgbClr val="FF9933"/>
                      </a:solidFill>
                      <a:prstDash val="solid"/>
                    </a:lnT>
                    <a:solidFill>
                      <a:srgbClr val="FFFFA2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600" spc="4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3900" spc="67" baseline="-4273" dirty="0">
                          <a:latin typeface="Symbol"/>
                          <a:cs typeface="Symbol"/>
                        </a:rPr>
                        <a:t></a:t>
                      </a:r>
                      <a:endParaRPr sz="3900" baseline="-4273">
                        <a:latin typeface="Symbol"/>
                        <a:cs typeface="Symbol"/>
                      </a:endParaRPr>
                    </a:p>
                  </a:txBody>
                  <a:tcPr marL="0" marR="0" marT="39369" marB="0">
                    <a:lnT w="76200">
                      <a:solidFill>
                        <a:srgbClr val="FF9933"/>
                      </a:solidFill>
                      <a:prstDash val="solid"/>
                    </a:lnT>
                    <a:solidFill>
                      <a:srgbClr val="FFF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033">
                <a:tc gridSpan="8"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80"/>
                        </a:spcBef>
                        <a:tabLst>
                          <a:tab pos="1114425" algn="l"/>
                          <a:tab pos="1539875" algn="l"/>
                          <a:tab pos="1962785" algn="l"/>
                          <a:tab pos="3161030" algn="l"/>
                          <a:tab pos="4004945" algn="l"/>
                          <a:tab pos="4481830" algn="l"/>
                          <a:tab pos="4957445" algn="l"/>
                        </a:tabLst>
                      </a:pPr>
                      <a:r>
                        <a:rPr sz="3825" i="1" spc="-150" baseline="-2178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3825" i="1" spc="-187" baseline="-217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825" spc="-127" baseline="23965" dirty="0">
                          <a:latin typeface="Symbol"/>
                          <a:cs typeface="Symbol"/>
                        </a:rPr>
                        <a:t></a:t>
                      </a:r>
                      <a:r>
                        <a:rPr sz="3825" spc="-127" baseline="-2178" dirty="0">
                          <a:latin typeface="Times New Roman"/>
                          <a:cs typeface="Times New Roman"/>
                        </a:rPr>
                        <a:t>0	</a:t>
                      </a:r>
                      <a:r>
                        <a:rPr sz="3825" spc="-150" baseline="-2178" dirty="0">
                          <a:latin typeface="Times New Roman"/>
                          <a:cs typeface="Times New Roman"/>
                        </a:rPr>
                        <a:t>0	0	</a:t>
                      </a:r>
                      <a:r>
                        <a:rPr sz="3825" spc="-97" baseline="-2178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3825" spc="-97" baseline="23965" dirty="0">
                          <a:latin typeface="Symbol"/>
                          <a:cs typeface="Symbol"/>
                        </a:rPr>
                        <a:t></a:t>
                      </a:r>
                      <a:r>
                        <a:rPr sz="3825" spc="-97" baseline="23965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600" i="1" spc="2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600" i="1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900" spc="22" baseline="26709" dirty="0">
                          <a:latin typeface="Symbol"/>
                          <a:cs typeface="Symbol"/>
                        </a:rPr>
                        <a:t></a:t>
                      </a:r>
                      <a:r>
                        <a:rPr sz="2600" spc="15" dirty="0"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600" spc="25" dirty="0">
                          <a:latin typeface="Times New Roman"/>
                          <a:cs typeface="Times New Roman"/>
                        </a:rPr>
                        <a:t>1	1	</a:t>
                      </a:r>
                      <a:r>
                        <a:rPr sz="2600" spc="4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3900" spc="67" baseline="26709" dirty="0">
                          <a:latin typeface="Symbol"/>
                          <a:cs typeface="Symbol"/>
                        </a:rPr>
                        <a:t></a:t>
                      </a:r>
                      <a:endParaRPr sz="3900" baseline="26709">
                        <a:latin typeface="Symbol"/>
                        <a:cs typeface="Symbol"/>
                      </a:endParaRPr>
                    </a:p>
                  </a:txBody>
                  <a:tcPr marL="0" marR="0" marT="10160" marB="0">
                    <a:solidFill>
                      <a:srgbClr val="DADFD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380390" y="5794654"/>
            <a:ext cx="718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7" baseline="-20061" dirty="0">
                <a:latin typeface="Cambria Math"/>
                <a:cs typeface="Cambria Math"/>
              </a:rPr>
              <a:t>𝑹</a:t>
            </a:r>
            <a:r>
              <a:rPr sz="1300" spc="5" dirty="0">
                <a:latin typeface="Cambria Math"/>
                <a:cs typeface="Cambria Math"/>
              </a:rPr>
              <a:t>(𝟏)</a:t>
            </a:r>
            <a:r>
              <a:rPr sz="1300" spc="215" dirty="0">
                <a:latin typeface="Cambria Math"/>
                <a:cs typeface="Cambria Math"/>
              </a:rPr>
              <a:t> </a:t>
            </a:r>
            <a:r>
              <a:rPr sz="2700" baseline="-20061" dirty="0">
                <a:latin typeface="Cambria Math"/>
                <a:cs typeface="Cambria Math"/>
              </a:rPr>
              <a:t>=</a:t>
            </a:r>
            <a:endParaRPr sz="2700" baseline="-20061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419985" y="6529069"/>
            <a:ext cx="66040" cy="12700"/>
          </a:xfrm>
          <a:custGeom>
            <a:avLst/>
            <a:gdLst/>
            <a:ahLst/>
            <a:cxnLst/>
            <a:rect l="l" t="t" r="r" b="b"/>
            <a:pathLst>
              <a:path w="66039" h="12700">
                <a:moveTo>
                  <a:pt x="0" y="12699"/>
                </a:moveTo>
                <a:lnTo>
                  <a:pt x="65785" y="12699"/>
                </a:lnTo>
                <a:lnTo>
                  <a:pt x="65785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73515" y="5577840"/>
            <a:ext cx="0" cy="951230"/>
          </a:xfrm>
          <a:custGeom>
            <a:avLst/>
            <a:gdLst/>
            <a:ahLst/>
            <a:cxnLst/>
            <a:rect l="l" t="t" r="r" b="b"/>
            <a:pathLst>
              <a:path h="951229">
                <a:moveTo>
                  <a:pt x="0" y="0"/>
                </a:moveTo>
                <a:lnTo>
                  <a:pt x="0" y="951230"/>
                </a:lnTo>
              </a:path>
            </a:pathLst>
          </a:custGeom>
          <a:ln w="24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19985" y="5565140"/>
            <a:ext cx="66040" cy="12700"/>
          </a:xfrm>
          <a:custGeom>
            <a:avLst/>
            <a:gdLst/>
            <a:ahLst/>
            <a:cxnLst/>
            <a:rect l="l" t="t" r="r" b="b"/>
            <a:pathLst>
              <a:path w="66039" h="12700">
                <a:moveTo>
                  <a:pt x="0" y="12700"/>
                </a:moveTo>
                <a:lnTo>
                  <a:pt x="65785" y="12700"/>
                </a:lnTo>
                <a:lnTo>
                  <a:pt x="65785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49527" y="6529069"/>
            <a:ext cx="66040" cy="12700"/>
          </a:xfrm>
          <a:custGeom>
            <a:avLst/>
            <a:gdLst/>
            <a:ahLst/>
            <a:cxnLst/>
            <a:rect l="l" t="t" r="r" b="b"/>
            <a:pathLst>
              <a:path w="66040" h="12700">
                <a:moveTo>
                  <a:pt x="0" y="12699"/>
                </a:moveTo>
                <a:lnTo>
                  <a:pt x="65862" y="12699"/>
                </a:lnTo>
                <a:lnTo>
                  <a:pt x="65862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61808" y="5577840"/>
            <a:ext cx="0" cy="951230"/>
          </a:xfrm>
          <a:custGeom>
            <a:avLst/>
            <a:gdLst/>
            <a:ahLst/>
            <a:cxnLst/>
            <a:rect l="l" t="t" r="r" b="b"/>
            <a:pathLst>
              <a:path h="951229">
                <a:moveTo>
                  <a:pt x="0" y="0"/>
                </a:moveTo>
                <a:lnTo>
                  <a:pt x="0" y="951230"/>
                </a:lnTo>
              </a:path>
            </a:pathLst>
          </a:custGeom>
          <a:ln w="24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49527" y="5565140"/>
            <a:ext cx="66040" cy="12700"/>
          </a:xfrm>
          <a:custGeom>
            <a:avLst/>
            <a:gdLst/>
            <a:ahLst/>
            <a:cxnLst/>
            <a:rect l="l" t="t" r="r" b="b"/>
            <a:pathLst>
              <a:path w="66040" h="12700">
                <a:moveTo>
                  <a:pt x="0" y="12700"/>
                </a:moveTo>
                <a:lnTo>
                  <a:pt x="65862" y="12700"/>
                </a:lnTo>
                <a:lnTo>
                  <a:pt x="65862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569464" y="5794654"/>
            <a:ext cx="715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15" baseline="-20061" dirty="0">
                <a:latin typeface="Cambria Math"/>
                <a:cs typeface="Cambria Math"/>
              </a:rPr>
              <a:t>𝑹</a:t>
            </a:r>
            <a:r>
              <a:rPr sz="1300" spc="10" dirty="0">
                <a:latin typeface="Cambria Math"/>
                <a:cs typeface="Cambria Math"/>
              </a:rPr>
              <a:t>(2)</a:t>
            </a:r>
            <a:r>
              <a:rPr sz="1300" spc="225" dirty="0">
                <a:latin typeface="Cambria Math"/>
                <a:cs typeface="Cambria Math"/>
              </a:rPr>
              <a:t> </a:t>
            </a:r>
            <a:r>
              <a:rPr sz="2700" baseline="-20061" dirty="0">
                <a:latin typeface="Cambria Math"/>
                <a:cs typeface="Cambria Math"/>
              </a:rPr>
              <a:t>=</a:t>
            </a:r>
            <a:endParaRPr sz="2700" baseline="-20061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605401" y="6529069"/>
            <a:ext cx="66040" cy="12700"/>
          </a:xfrm>
          <a:custGeom>
            <a:avLst/>
            <a:gdLst/>
            <a:ahLst/>
            <a:cxnLst/>
            <a:rect l="l" t="t" r="r" b="b"/>
            <a:pathLst>
              <a:path w="66039" h="12700">
                <a:moveTo>
                  <a:pt x="0" y="12699"/>
                </a:moveTo>
                <a:lnTo>
                  <a:pt x="65912" y="12699"/>
                </a:lnTo>
                <a:lnTo>
                  <a:pt x="65912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58995" y="5577840"/>
            <a:ext cx="0" cy="951230"/>
          </a:xfrm>
          <a:custGeom>
            <a:avLst/>
            <a:gdLst/>
            <a:ahLst/>
            <a:cxnLst/>
            <a:rect l="l" t="t" r="r" b="b"/>
            <a:pathLst>
              <a:path h="951229">
                <a:moveTo>
                  <a:pt x="0" y="0"/>
                </a:moveTo>
                <a:lnTo>
                  <a:pt x="0" y="951230"/>
                </a:lnTo>
              </a:path>
            </a:pathLst>
          </a:custGeom>
          <a:ln w="246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05401" y="5565140"/>
            <a:ext cx="66040" cy="12700"/>
          </a:xfrm>
          <a:custGeom>
            <a:avLst/>
            <a:gdLst/>
            <a:ahLst/>
            <a:cxnLst/>
            <a:rect l="l" t="t" r="r" b="b"/>
            <a:pathLst>
              <a:path w="66039" h="12700">
                <a:moveTo>
                  <a:pt x="0" y="12700"/>
                </a:moveTo>
                <a:lnTo>
                  <a:pt x="65912" y="12700"/>
                </a:lnTo>
                <a:lnTo>
                  <a:pt x="65912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35020" y="6529069"/>
            <a:ext cx="66040" cy="12700"/>
          </a:xfrm>
          <a:custGeom>
            <a:avLst/>
            <a:gdLst/>
            <a:ahLst/>
            <a:cxnLst/>
            <a:rect l="l" t="t" r="r" b="b"/>
            <a:pathLst>
              <a:path w="66039" h="12700">
                <a:moveTo>
                  <a:pt x="0" y="12699"/>
                </a:moveTo>
                <a:lnTo>
                  <a:pt x="65912" y="12699"/>
                </a:lnTo>
                <a:lnTo>
                  <a:pt x="65912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47275" y="5577840"/>
            <a:ext cx="0" cy="951230"/>
          </a:xfrm>
          <a:custGeom>
            <a:avLst/>
            <a:gdLst/>
            <a:ahLst/>
            <a:cxnLst/>
            <a:rect l="l" t="t" r="r" b="b"/>
            <a:pathLst>
              <a:path h="951229">
                <a:moveTo>
                  <a:pt x="0" y="0"/>
                </a:moveTo>
                <a:lnTo>
                  <a:pt x="0" y="951230"/>
                </a:lnTo>
              </a:path>
            </a:pathLst>
          </a:custGeom>
          <a:ln w="24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35020" y="5565140"/>
            <a:ext cx="66040" cy="12700"/>
          </a:xfrm>
          <a:custGeom>
            <a:avLst/>
            <a:gdLst/>
            <a:ahLst/>
            <a:cxnLst/>
            <a:rect l="l" t="t" r="r" b="b"/>
            <a:pathLst>
              <a:path w="66039" h="12700">
                <a:moveTo>
                  <a:pt x="0" y="12700"/>
                </a:moveTo>
                <a:lnTo>
                  <a:pt x="65912" y="12700"/>
                </a:lnTo>
                <a:lnTo>
                  <a:pt x="65912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727702" y="5794654"/>
            <a:ext cx="715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15" baseline="-20061" dirty="0">
                <a:latin typeface="Cambria Math"/>
                <a:cs typeface="Cambria Math"/>
              </a:rPr>
              <a:t>𝑹</a:t>
            </a:r>
            <a:r>
              <a:rPr sz="1300" spc="10" dirty="0">
                <a:latin typeface="Cambria Math"/>
                <a:cs typeface="Cambria Math"/>
              </a:rPr>
              <a:t>(3)</a:t>
            </a:r>
            <a:r>
              <a:rPr sz="1300" spc="225" dirty="0">
                <a:latin typeface="Cambria Math"/>
                <a:cs typeface="Cambria Math"/>
              </a:rPr>
              <a:t> </a:t>
            </a:r>
            <a:r>
              <a:rPr sz="2700" baseline="-20061" dirty="0">
                <a:latin typeface="Cambria Math"/>
                <a:cs typeface="Cambria Math"/>
              </a:rPr>
              <a:t>=</a:t>
            </a:r>
            <a:endParaRPr sz="2700" baseline="-20061">
              <a:latin typeface="Cambria Math"/>
              <a:cs typeface="Cambria Math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763511" y="6529069"/>
            <a:ext cx="66040" cy="12700"/>
          </a:xfrm>
          <a:custGeom>
            <a:avLst/>
            <a:gdLst/>
            <a:ahLst/>
            <a:cxnLst/>
            <a:rect l="l" t="t" r="r" b="b"/>
            <a:pathLst>
              <a:path w="66040" h="12700">
                <a:moveTo>
                  <a:pt x="0" y="12699"/>
                </a:moveTo>
                <a:lnTo>
                  <a:pt x="65786" y="12699"/>
                </a:lnTo>
                <a:lnTo>
                  <a:pt x="65786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17042" y="5577840"/>
            <a:ext cx="0" cy="951230"/>
          </a:xfrm>
          <a:custGeom>
            <a:avLst/>
            <a:gdLst/>
            <a:ahLst/>
            <a:cxnLst/>
            <a:rect l="l" t="t" r="r" b="b"/>
            <a:pathLst>
              <a:path h="951229">
                <a:moveTo>
                  <a:pt x="0" y="0"/>
                </a:moveTo>
                <a:lnTo>
                  <a:pt x="0" y="951230"/>
                </a:lnTo>
              </a:path>
            </a:pathLst>
          </a:custGeom>
          <a:ln w="245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63511" y="5565140"/>
            <a:ext cx="66040" cy="12700"/>
          </a:xfrm>
          <a:custGeom>
            <a:avLst/>
            <a:gdLst/>
            <a:ahLst/>
            <a:cxnLst/>
            <a:rect l="l" t="t" r="r" b="b"/>
            <a:pathLst>
              <a:path w="66040" h="12700">
                <a:moveTo>
                  <a:pt x="0" y="12700"/>
                </a:moveTo>
                <a:lnTo>
                  <a:pt x="65786" y="12700"/>
                </a:lnTo>
                <a:lnTo>
                  <a:pt x="65786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93003" y="6529069"/>
            <a:ext cx="66040" cy="12700"/>
          </a:xfrm>
          <a:custGeom>
            <a:avLst/>
            <a:gdLst/>
            <a:ahLst/>
            <a:cxnLst/>
            <a:rect l="l" t="t" r="r" b="b"/>
            <a:pathLst>
              <a:path w="66039" h="12700">
                <a:moveTo>
                  <a:pt x="0" y="12699"/>
                </a:moveTo>
                <a:lnTo>
                  <a:pt x="65912" y="12699"/>
                </a:lnTo>
                <a:lnTo>
                  <a:pt x="65912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505322" y="5577840"/>
            <a:ext cx="0" cy="951230"/>
          </a:xfrm>
          <a:custGeom>
            <a:avLst/>
            <a:gdLst/>
            <a:ahLst/>
            <a:cxnLst/>
            <a:rect l="l" t="t" r="r" b="b"/>
            <a:pathLst>
              <a:path h="951229">
                <a:moveTo>
                  <a:pt x="0" y="0"/>
                </a:moveTo>
                <a:lnTo>
                  <a:pt x="0" y="951230"/>
                </a:lnTo>
              </a:path>
            </a:pathLst>
          </a:custGeom>
          <a:ln w="246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93003" y="5565140"/>
            <a:ext cx="66040" cy="12700"/>
          </a:xfrm>
          <a:custGeom>
            <a:avLst/>
            <a:gdLst/>
            <a:ahLst/>
            <a:cxnLst/>
            <a:rect l="l" t="t" r="r" b="b"/>
            <a:pathLst>
              <a:path w="66039" h="12700">
                <a:moveTo>
                  <a:pt x="0" y="12700"/>
                </a:moveTo>
                <a:lnTo>
                  <a:pt x="65912" y="12700"/>
                </a:lnTo>
                <a:lnTo>
                  <a:pt x="65912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915022" y="5794654"/>
            <a:ext cx="715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15" baseline="-20061" dirty="0">
                <a:latin typeface="Cambria Math"/>
                <a:cs typeface="Cambria Math"/>
              </a:rPr>
              <a:t>𝑹</a:t>
            </a:r>
            <a:r>
              <a:rPr sz="1300" spc="10" dirty="0">
                <a:latin typeface="Cambria Math"/>
                <a:cs typeface="Cambria Math"/>
              </a:rPr>
              <a:t>(4)</a:t>
            </a:r>
            <a:r>
              <a:rPr sz="1300" spc="225" dirty="0">
                <a:latin typeface="Cambria Math"/>
                <a:cs typeface="Cambria Math"/>
              </a:rPr>
              <a:t> </a:t>
            </a:r>
            <a:r>
              <a:rPr sz="2700" baseline="-20061" dirty="0">
                <a:latin typeface="Cambria Math"/>
                <a:cs typeface="Cambria Math"/>
              </a:rPr>
              <a:t>=</a:t>
            </a:r>
            <a:endParaRPr sz="2700" baseline="-20061">
              <a:latin typeface="Cambria Math"/>
              <a:cs typeface="Cambria Math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950452" y="6529069"/>
            <a:ext cx="66040" cy="12700"/>
          </a:xfrm>
          <a:custGeom>
            <a:avLst/>
            <a:gdLst/>
            <a:ahLst/>
            <a:cxnLst/>
            <a:rect l="l" t="t" r="r" b="b"/>
            <a:pathLst>
              <a:path w="66040" h="12700">
                <a:moveTo>
                  <a:pt x="0" y="12699"/>
                </a:moveTo>
                <a:lnTo>
                  <a:pt x="65913" y="12699"/>
                </a:lnTo>
                <a:lnTo>
                  <a:pt x="65913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004045" y="5577840"/>
            <a:ext cx="0" cy="951230"/>
          </a:xfrm>
          <a:custGeom>
            <a:avLst/>
            <a:gdLst/>
            <a:ahLst/>
            <a:cxnLst/>
            <a:rect l="l" t="t" r="r" b="b"/>
            <a:pathLst>
              <a:path h="951229">
                <a:moveTo>
                  <a:pt x="0" y="0"/>
                </a:moveTo>
                <a:lnTo>
                  <a:pt x="0" y="951230"/>
                </a:lnTo>
              </a:path>
            </a:pathLst>
          </a:custGeom>
          <a:ln w="24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950452" y="5565140"/>
            <a:ext cx="66040" cy="12700"/>
          </a:xfrm>
          <a:custGeom>
            <a:avLst/>
            <a:gdLst/>
            <a:ahLst/>
            <a:cxnLst/>
            <a:rect l="l" t="t" r="r" b="b"/>
            <a:pathLst>
              <a:path w="66040" h="12700">
                <a:moveTo>
                  <a:pt x="0" y="12700"/>
                </a:moveTo>
                <a:lnTo>
                  <a:pt x="65913" y="12700"/>
                </a:lnTo>
                <a:lnTo>
                  <a:pt x="65913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680070" y="6529069"/>
            <a:ext cx="66040" cy="12700"/>
          </a:xfrm>
          <a:custGeom>
            <a:avLst/>
            <a:gdLst/>
            <a:ahLst/>
            <a:cxnLst/>
            <a:rect l="l" t="t" r="r" b="b"/>
            <a:pathLst>
              <a:path w="66040" h="12700">
                <a:moveTo>
                  <a:pt x="0" y="12699"/>
                </a:moveTo>
                <a:lnTo>
                  <a:pt x="65912" y="12699"/>
                </a:lnTo>
                <a:lnTo>
                  <a:pt x="65912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692326" y="5577840"/>
            <a:ext cx="0" cy="951230"/>
          </a:xfrm>
          <a:custGeom>
            <a:avLst/>
            <a:gdLst/>
            <a:ahLst/>
            <a:cxnLst/>
            <a:rect l="l" t="t" r="r" b="b"/>
            <a:pathLst>
              <a:path h="951229">
                <a:moveTo>
                  <a:pt x="0" y="0"/>
                </a:moveTo>
                <a:lnTo>
                  <a:pt x="0" y="951230"/>
                </a:lnTo>
              </a:path>
            </a:pathLst>
          </a:custGeom>
          <a:ln w="24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680070" y="5565140"/>
            <a:ext cx="66040" cy="12700"/>
          </a:xfrm>
          <a:custGeom>
            <a:avLst/>
            <a:gdLst/>
            <a:ahLst/>
            <a:cxnLst/>
            <a:rect l="l" t="t" r="r" b="b"/>
            <a:pathLst>
              <a:path w="66040" h="12700">
                <a:moveTo>
                  <a:pt x="0" y="12700"/>
                </a:moveTo>
                <a:lnTo>
                  <a:pt x="65912" y="12700"/>
                </a:lnTo>
                <a:lnTo>
                  <a:pt x="65912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9673" y="3600450"/>
            <a:ext cx="447040" cy="387350"/>
          </a:xfrm>
          <a:custGeom>
            <a:avLst/>
            <a:gdLst/>
            <a:ahLst/>
            <a:cxnLst/>
            <a:rect l="l" t="t" r="r" b="b"/>
            <a:pathLst>
              <a:path w="447040" h="387350">
                <a:moveTo>
                  <a:pt x="223266" y="0"/>
                </a:moveTo>
                <a:lnTo>
                  <a:pt x="172073" y="5109"/>
                </a:lnTo>
                <a:lnTo>
                  <a:pt x="125080" y="19665"/>
                </a:lnTo>
                <a:lnTo>
                  <a:pt x="83625" y="42507"/>
                </a:lnTo>
                <a:lnTo>
                  <a:pt x="49049" y="72476"/>
                </a:lnTo>
                <a:lnTo>
                  <a:pt x="22693" y="108412"/>
                </a:lnTo>
                <a:lnTo>
                  <a:pt x="5896" y="149156"/>
                </a:lnTo>
                <a:lnTo>
                  <a:pt x="0" y="193548"/>
                </a:lnTo>
                <a:lnTo>
                  <a:pt x="5896" y="237939"/>
                </a:lnTo>
                <a:lnTo>
                  <a:pt x="22693" y="278683"/>
                </a:lnTo>
                <a:lnTo>
                  <a:pt x="49049" y="314619"/>
                </a:lnTo>
                <a:lnTo>
                  <a:pt x="83625" y="344588"/>
                </a:lnTo>
                <a:lnTo>
                  <a:pt x="125080" y="367430"/>
                </a:lnTo>
                <a:lnTo>
                  <a:pt x="172073" y="381986"/>
                </a:lnTo>
                <a:lnTo>
                  <a:pt x="223266" y="387095"/>
                </a:lnTo>
                <a:lnTo>
                  <a:pt x="274458" y="381986"/>
                </a:lnTo>
                <a:lnTo>
                  <a:pt x="321451" y="367430"/>
                </a:lnTo>
                <a:lnTo>
                  <a:pt x="362906" y="344588"/>
                </a:lnTo>
                <a:lnTo>
                  <a:pt x="397482" y="314619"/>
                </a:lnTo>
                <a:lnTo>
                  <a:pt x="423838" y="278683"/>
                </a:lnTo>
                <a:lnTo>
                  <a:pt x="440635" y="237939"/>
                </a:lnTo>
                <a:lnTo>
                  <a:pt x="446532" y="193548"/>
                </a:lnTo>
                <a:lnTo>
                  <a:pt x="440635" y="149156"/>
                </a:lnTo>
                <a:lnTo>
                  <a:pt x="423838" y="108412"/>
                </a:lnTo>
                <a:lnTo>
                  <a:pt x="397482" y="72476"/>
                </a:lnTo>
                <a:lnTo>
                  <a:pt x="362906" y="42507"/>
                </a:lnTo>
                <a:lnTo>
                  <a:pt x="321451" y="19665"/>
                </a:lnTo>
                <a:lnTo>
                  <a:pt x="274458" y="5109"/>
                </a:lnTo>
                <a:lnTo>
                  <a:pt x="223266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39673" y="3600450"/>
            <a:ext cx="447040" cy="387350"/>
          </a:xfrm>
          <a:custGeom>
            <a:avLst/>
            <a:gdLst/>
            <a:ahLst/>
            <a:cxnLst/>
            <a:rect l="l" t="t" r="r" b="b"/>
            <a:pathLst>
              <a:path w="447040" h="387350">
                <a:moveTo>
                  <a:pt x="0" y="193548"/>
                </a:moveTo>
                <a:lnTo>
                  <a:pt x="5896" y="149156"/>
                </a:lnTo>
                <a:lnTo>
                  <a:pt x="22693" y="108412"/>
                </a:lnTo>
                <a:lnTo>
                  <a:pt x="49049" y="72476"/>
                </a:lnTo>
                <a:lnTo>
                  <a:pt x="83625" y="42507"/>
                </a:lnTo>
                <a:lnTo>
                  <a:pt x="125080" y="19665"/>
                </a:lnTo>
                <a:lnTo>
                  <a:pt x="172073" y="5109"/>
                </a:lnTo>
                <a:lnTo>
                  <a:pt x="223266" y="0"/>
                </a:lnTo>
                <a:lnTo>
                  <a:pt x="274458" y="5109"/>
                </a:lnTo>
                <a:lnTo>
                  <a:pt x="321451" y="19665"/>
                </a:lnTo>
                <a:lnTo>
                  <a:pt x="362906" y="42507"/>
                </a:lnTo>
                <a:lnTo>
                  <a:pt x="397482" y="72476"/>
                </a:lnTo>
                <a:lnTo>
                  <a:pt x="423838" y="108412"/>
                </a:lnTo>
                <a:lnTo>
                  <a:pt x="440635" y="149156"/>
                </a:lnTo>
                <a:lnTo>
                  <a:pt x="446532" y="193548"/>
                </a:lnTo>
                <a:lnTo>
                  <a:pt x="440635" y="237939"/>
                </a:lnTo>
                <a:lnTo>
                  <a:pt x="423838" y="278683"/>
                </a:lnTo>
                <a:lnTo>
                  <a:pt x="397482" y="314619"/>
                </a:lnTo>
                <a:lnTo>
                  <a:pt x="362906" y="344588"/>
                </a:lnTo>
                <a:lnTo>
                  <a:pt x="321451" y="367430"/>
                </a:lnTo>
                <a:lnTo>
                  <a:pt x="274458" y="381986"/>
                </a:lnTo>
                <a:lnTo>
                  <a:pt x="223266" y="387095"/>
                </a:lnTo>
                <a:lnTo>
                  <a:pt x="172073" y="381986"/>
                </a:lnTo>
                <a:lnTo>
                  <a:pt x="125080" y="367430"/>
                </a:lnTo>
                <a:lnTo>
                  <a:pt x="83625" y="344588"/>
                </a:lnTo>
                <a:lnTo>
                  <a:pt x="49049" y="314619"/>
                </a:lnTo>
                <a:lnTo>
                  <a:pt x="22693" y="278683"/>
                </a:lnTo>
                <a:lnTo>
                  <a:pt x="5896" y="237939"/>
                </a:lnTo>
                <a:lnTo>
                  <a:pt x="0" y="19354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23748" y="3539490"/>
            <a:ext cx="280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648205" y="3600450"/>
            <a:ext cx="448309" cy="387350"/>
          </a:xfrm>
          <a:custGeom>
            <a:avLst/>
            <a:gdLst/>
            <a:ahLst/>
            <a:cxnLst/>
            <a:rect l="l" t="t" r="r" b="b"/>
            <a:pathLst>
              <a:path w="448310" h="387350">
                <a:moveTo>
                  <a:pt x="224027" y="0"/>
                </a:moveTo>
                <a:lnTo>
                  <a:pt x="172669" y="5109"/>
                </a:lnTo>
                <a:lnTo>
                  <a:pt x="125518" y="19665"/>
                </a:lnTo>
                <a:lnTo>
                  <a:pt x="83922" y="42507"/>
                </a:lnTo>
                <a:lnTo>
                  <a:pt x="49225" y="72476"/>
                </a:lnTo>
                <a:lnTo>
                  <a:pt x="22775" y="108412"/>
                </a:lnTo>
                <a:lnTo>
                  <a:pt x="5918" y="149156"/>
                </a:lnTo>
                <a:lnTo>
                  <a:pt x="0" y="193548"/>
                </a:lnTo>
                <a:lnTo>
                  <a:pt x="5918" y="237939"/>
                </a:lnTo>
                <a:lnTo>
                  <a:pt x="22775" y="278683"/>
                </a:lnTo>
                <a:lnTo>
                  <a:pt x="49225" y="314619"/>
                </a:lnTo>
                <a:lnTo>
                  <a:pt x="83922" y="344588"/>
                </a:lnTo>
                <a:lnTo>
                  <a:pt x="125518" y="367430"/>
                </a:lnTo>
                <a:lnTo>
                  <a:pt x="172669" y="381986"/>
                </a:lnTo>
                <a:lnTo>
                  <a:pt x="224027" y="387095"/>
                </a:lnTo>
                <a:lnTo>
                  <a:pt x="275386" y="381986"/>
                </a:lnTo>
                <a:lnTo>
                  <a:pt x="322537" y="367430"/>
                </a:lnTo>
                <a:lnTo>
                  <a:pt x="364133" y="344588"/>
                </a:lnTo>
                <a:lnTo>
                  <a:pt x="398830" y="314619"/>
                </a:lnTo>
                <a:lnTo>
                  <a:pt x="425280" y="278683"/>
                </a:lnTo>
                <a:lnTo>
                  <a:pt x="442137" y="237939"/>
                </a:lnTo>
                <a:lnTo>
                  <a:pt x="448056" y="193548"/>
                </a:lnTo>
                <a:lnTo>
                  <a:pt x="442137" y="149156"/>
                </a:lnTo>
                <a:lnTo>
                  <a:pt x="425280" y="108412"/>
                </a:lnTo>
                <a:lnTo>
                  <a:pt x="398830" y="72476"/>
                </a:lnTo>
                <a:lnTo>
                  <a:pt x="364133" y="42507"/>
                </a:lnTo>
                <a:lnTo>
                  <a:pt x="322537" y="19665"/>
                </a:lnTo>
                <a:lnTo>
                  <a:pt x="275386" y="5109"/>
                </a:lnTo>
                <a:lnTo>
                  <a:pt x="22402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648205" y="3600450"/>
            <a:ext cx="448309" cy="387350"/>
          </a:xfrm>
          <a:custGeom>
            <a:avLst/>
            <a:gdLst/>
            <a:ahLst/>
            <a:cxnLst/>
            <a:rect l="l" t="t" r="r" b="b"/>
            <a:pathLst>
              <a:path w="448310" h="387350">
                <a:moveTo>
                  <a:pt x="0" y="193548"/>
                </a:moveTo>
                <a:lnTo>
                  <a:pt x="5918" y="149156"/>
                </a:lnTo>
                <a:lnTo>
                  <a:pt x="22775" y="108412"/>
                </a:lnTo>
                <a:lnTo>
                  <a:pt x="49225" y="72476"/>
                </a:lnTo>
                <a:lnTo>
                  <a:pt x="83922" y="42507"/>
                </a:lnTo>
                <a:lnTo>
                  <a:pt x="125518" y="19665"/>
                </a:lnTo>
                <a:lnTo>
                  <a:pt x="172669" y="5109"/>
                </a:lnTo>
                <a:lnTo>
                  <a:pt x="224027" y="0"/>
                </a:lnTo>
                <a:lnTo>
                  <a:pt x="275386" y="5109"/>
                </a:lnTo>
                <a:lnTo>
                  <a:pt x="322537" y="19665"/>
                </a:lnTo>
                <a:lnTo>
                  <a:pt x="364133" y="42507"/>
                </a:lnTo>
                <a:lnTo>
                  <a:pt x="398830" y="72476"/>
                </a:lnTo>
                <a:lnTo>
                  <a:pt x="425280" y="108412"/>
                </a:lnTo>
                <a:lnTo>
                  <a:pt x="442137" y="149156"/>
                </a:lnTo>
                <a:lnTo>
                  <a:pt x="448056" y="193548"/>
                </a:lnTo>
                <a:lnTo>
                  <a:pt x="442137" y="237939"/>
                </a:lnTo>
                <a:lnTo>
                  <a:pt x="425280" y="278683"/>
                </a:lnTo>
                <a:lnTo>
                  <a:pt x="398830" y="314619"/>
                </a:lnTo>
                <a:lnTo>
                  <a:pt x="364133" y="344588"/>
                </a:lnTo>
                <a:lnTo>
                  <a:pt x="322537" y="367430"/>
                </a:lnTo>
                <a:lnTo>
                  <a:pt x="275386" y="381986"/>
                </a:lnTo>
                <a:lnTo>
                  <a:pt x="224027" y="387095"/>
                </a:lnTo>
                <a:lnTo>
                  <a:pt x="172669" y="381986"/>
                </a:lnTo>
                <a:lnTo>
                  <a:pt x="125518" y="367430"/>
                </a:lnTo>
                <a:lnTo>
                  <a:pt x="83922" y="344588"/>
                </a:lnTo>
                <a:lnTo>
                  <a:pt x="49225" y="314619"/>
                </a:lnTo>
                <a:lnTo>
                  <a:pt x="22775" y="278683"/>
                </a:lnTo>
                <a:lnTo>
                  <a:pt x="5918" y="237939"/>
                </a:lnTo>
                <a:lnTo>
                  <a:pt x="0" y="19354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1720342" y="3539490"/>
            <a:ext cx="304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b</a:t>
            </a:r>
            <a:endParaRPr sz="36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648205" y="4677917"/>
            <a:ext cx="448309" cy="387350"/>
          </a:xfrm>
          <a:custGeom>
            <a:avLst/>
            <a:gdLst/>
            <a:ahLst/>
            <a:cxnLst/>
            <a:rect l="l" t="t" r="r" b="b"/>
            <a:pathLst>
              <a:path w="448310" h="387350">
                <a:moveTo>
                  <a:pt x="224027" y="0"/>
                </a:moveTo>
                <a:lnTo>
                  <a:pt x="172669" y="5109"/>
                </a:lnTo>
                <a:lnTo>
                  <a:pt x="125518" y="19665"/>
                </a:lnTo>
                <a:lnTo>
                  <a:pt x="83922" y="42507"/>
                </a:lnTo>
                <a:lnTo>
                  <a:pt x="49225" y="72476"/>
                </a:lnTo>
                <a:lnTo>
                  <a:pt x="22775" y="108412"/>
                </a:lnTo>
                <a:lnTo>
                  <a:pt x="5918" y="149156"/>
                </a:lnTo>
                <a:lnTo>
                  <a:pt x="0" y="193547"/>
                </a:lnTo>
                <a:lnTo>
                  <a:pt x="5918" y="237939"/>
                </a:lnTo>
                <a:lnTo>
                  <a:pt x="22775" y="278683"/>
                </a:lnTo>
                <a:lnTo>
                  <a:pt x="49225" y="314619"/>
                </a:lnTo>
                <a:lnTo>
                  <a:pt x="83922" y="344588"/>
                </a:lnTo>
                <a:lnTo>
                  <a:pt x="125518" y="367430"/>
                </a:lnTo>
                <a:lnTo>
                  <a:pt x="172669" y="381986"/>
                </a:lnTo>
                <a:lnTo>
                  <a:pt x="224027" y="387095"/>
                </a:lnTo>
                <a:lnTo>
                  <a:pt x="275386" y="381986"/>
                </a:lnTo>
                <a:lnTo>
                  <a:pt x="322537" y="367430"/>
                </a:lnTo>
                <a:lnTo>
                  <a:pt x="364133" y="344588"/>
                </a:lnTo>
                <a:lnTo>
                  <a:pt x="398830" y="314619"/>
                </a:lnTo>
                <a:lnTo>
                  <a:pt x="425280" y="278683"/>
                </a:lnTo>
                <a:lnTo>
                  <a:pt x="442137" y="237939"/>
                </a:lnTo>
                <a:lnTo>
                  <a:pt x="448056" y="193547"/>
                </a:lnTo>
                <a:lnTo>
                  <a:pt x="442137" y="149156"/>
                </a:lnTo>
                <a:lnTo>
                  <a:pt x="425280" y="108412"/>
                </a:lnTo>
                <a:lnTo>
                  <a:pt x="398830" y="72476"/>
                </a:lnTo>
                <a:lnTo>
                  <a:pt x="364133" y="42507"/>
                </a:lnTo>
                <a:lnTo>
                  <a:pt x="322537" y="19665"/>
                </a:lnTo>
                <a:lnTo>
                  <a:pt x="275386" y="5109"/>
                </a:lnTo>
                <a:lnTo>
                  <a:pt x="22402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648205" y="4677917"/>
            <a:ext cx="448309" cy="387350"/>
          </a:xfrm>
          <a:custGeom>
            <a:avLst/>
            <a:gdLst/>
            <a:ahLst/>
            <a:cxnLst/>
            <a:rect l="l" t="t" r="r" b="b"/>
            <a:pathLst>
              <a:path w="448310" h="387350">
                <a:moveTo>
                  <a:pt x="0" y="193547"/>
                </a:moveTo>
                <a:lnTo>
                  <a:pt x="5918" y="149156"/>
                </a:lnTo>
                <a:lnTo>
                  <a:pt x="22775" y="108412"/>
                </a:lnTo>
                <a:lnTo>
                  <a:pt x="49225" y="72476"/>
                </a:lnTo>
                <a:lnTo>
                  <a:pt x="83922" y="42507"/>
                </a:lnTo>
                <a:lnTo>
                  <a:pt x="125518" y="19665"/>
                </a:lnTo>
                <a:lnTo>
                  <a:pt x="172669" y="5109"/>
                </a:lnTo>
                <a:lnTo>
                  <a:pt x="224027" y="0"/>
                </a:lnTo>
                <a:lnTo>
                  <a:pt x="275386" y="5109"/>
                </a:lnTo>
                <a:lnTo>
                  <a:pt x="322537" y="19665"/>
                </a:lnTo>
                <a:lnTo>
                  <a:pt x="364133" y="42507"/>
                </a:lnTo>
                <a:lnTo>
                  <a:pt x="398830" y="72476"/>
                </a:lnTo>
                <a:lnTo>
                  <a:pt x="425280" y="108412"/>
                </a:lnTo>
                <a:lnTo>
                  <a:pt x="442137" y="149156"/>
                </a:lnTo>
                <a:lnTo>
                  <a:pt x="448056" y="193547"/>
                </a:lnTo>
                <a:lnTo>
                  <a:pt x="442137" y="237939"/>
                </a:lnTo>
                <a:lnTo>
                  <a:pt x="425280" y="278683"/>
                </a:lnTo>
                <a:lnTo>
                  <a:pt x="398830" y="314619"/>
                </a:lnTo>
                <a:lnTo>
                  <a:pt x="364133" y="344588"/>
                </a:lnTo>
                <a:lnTo>
                  <a:pt x="322537" y="367430"/>
                </a:lnTo>
                <a:lnTo>
                  <a:pt x="275386" y="381986"/>
                </a:lnTo>
                <a:lnTo>
                  <a:pt x="224027" y="387095"/>
                </a:lnTo>
                <a:lnTo>
                  <a:pt x="172669" y="381986"/>
                </a:lnTo>
                <a:lnTo>
                  <a:pt x="125518" y="367430"/>
                </a:lnTo>
                <a:lnTo>
                  <a:pt x="83922" y="344588"/>
                </a:lnTo>
                <a:lnTo>
                  <a:pt x="49225" y="314619"/>
                </a:lnTo>
                <a:lnTo>
                  <a:pt x="22775" y="278683"/>
                </a:lnTo>
                <a:lnTo>
                  <a:pt x="5918" y="237939"/>
                </a:lnTo>
                <a:lnTo>
                  <a:pt x="0" y="19354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207719" y="4617211"/>
            <a:ext cx="1219200" cy="195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489" algn="ct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2135"/>
              </a:lnSpc>
              <a:spcBef>
                <a:spcPts val="2680"/>
              </a:spcBef>
              <a:tabLst>
                <a:tab pos="368935" algn="l"/>
                <a:tab pos="723900" algn="l"/>
                <a:tab pos="1078865" algn="l"/>
              </a:tabLst>
            </a:pPr>
            <a:r>
              <a:rPr sz="1800" dirty="0">
                <a:latin typeface="Cambria Math"/>
                <a:cs typeface="Cambria Math"/>
              </a:rPr>
              <a:t>0	1	0	0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ts val="1960"/>
              </a:lnSpc>
              <a:tabLst>
                <a:tab pos="368935" algn="l"/>
                <a:tab pos="723900" algn="l"/>
                <a:tab pos="1078865" algn="l"/>
              </a:tabLst>
            </a:pPr>
            <a:r>
              <a:rPr sz="1800" dirty="0">
                <a:latin typeface="Cambria Math"/>
                <a:cs typeface="Cambria Math"/>
              </a:rPr>
              <a:t>0	0	0	1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ts val="1960"/>
              </a:lnSpc>
              <a:tabLst>
                <a:tab pos="368935" algn="l"/>
                <a:tab pos="723900" algn="l"/>
                <a:tab pos="1078865" algn="l"/>
              </a:tabLst>
            </a:pPr>
            <a:r>
              <a:rPr sz="1800" dirty="0">
                <a:latin typeface="Cambria Math"/>
                <a:cs typeface="Cambria Math"/>
              </a:rPr>
              <a:t>0	0	0	0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ts val="2135"/>
              </a:lnSpc>
              <a:tabLst>
                <a:tab pos="368935" algn="l"/>
                <a:tab pos="723900" algn="l"/>
                <a:tab pos="1078865" algn="l"/>
              </a:tabLst>
            </a:pPr>
            <a:r>
              <a:rPr sz="1800" dirty="0">
                <a:latin typeface="Cambria Math"/>
                <a:cs typeface="Cambria Math"/>
              </a:rPr>
              <a:t>1	1	1	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39673" y="4677917"/>
            <a:ext cx="447040" cy="387350"/>
          </a:xfrm>
          <a:custGeom>
            <a:avLst/>
            <a:gdLst/>
            <a:ahLst/>
            <a:cxnLst/>
            <a:rect l="l" t="t" r="r" b="b"/>
            <a:pathLst>
              <a:path w="447040" h="387350">
                <a:moveTo>
                  <a:pt x="223266" y="0"/>
                </a:moveTo>
                <a:lnTo>
                  <a:pt x="172073" y="5109"/>
                </a:lnTo>
                <a:lnTo>
                  <a:pt x="125080" y="19665"/>
                </a:lnTo>
                <a:lnTo>
                  <a:pt x="83625" y="42507"/>
                </a:lnTo>
                <a:lnTo>
                  <a:pt x="49049" y="72476"/>
                </a:lnTo>
                <a:lnTo>
                  <a:pt x="22693" y="108412"/>
                </a:lnTo>
                <a:lnTo>
                  <a:pt x="5896" y="149156"/>
                </a:lnTo>
                <a:lnTo>
                  <a:pt x="0" y="193547"/>
                </a:lnTo>
                <a:lnTo>
                  <a:pt x="5896" y="237939"/>
                </a:lnTo>
                <a:lnTo>
                  <a:pt x="22693" y="278683"/>
                </a:lnTo>
                <a:lnTo>
                  <a:pt x="49049" y="314619"/>
                </a:lnTo>
                <a:lnTo>
                  <a:pt x="83625" y="344588"/>
                </a:lnTo>
                <a:lnTo>
                  <a:pt x="125080" y="367430"/>
                </a:lnTo>
                <a:lnTo>
                  <a:pt x="172073" y="381986"/>
                </a:lnTo>
                <a:lnTo>
                  <a:pt x="223266" y="387095"/>
                </a:lnTo>
                <a:lnTo>
                  <a:pt x="274458" y="381986"/>
                </a:lnTo>
                <a:lnTo>
                  <a:pt x="321451" y="367430"/>
                </a:lnTo>
                <a:lnTo>
                  <a:pt x="362906" y="344588"/>
                </a:lnTo>
                <a:lnTo>
                  <a:pt x="397482" y="314619"/>
                </a:lnTo>
                <a:lnTo>
                  <a:pt x="423838" y="278683"/>
                </a:lnTo>
                <a:lnTo>
                  <a:pt x="440635" y="237939"/>
                </a:lnTo>
                <a:lnTo>
                  <a:pt x="446532" y="193547"/>
                </a:lnTo>
                <a:lnTo>
                  <a:pt x="440635" y="149156"/>
                </a:lnTo>
                <a:lnTo>
                  <a:pt x="423838" y="108412"/>
                </a:lnTo>
                <a:lnTo>
                  <a:pt x="397482" y="72476"/>
                </a:lnTo>
                <a:lnTo>
                  <a:pt x="362906" y="42507"/>
                </a:lnTo>
                <a:lnTo>
                  <a:pt x="321451" y="19665"/>
                </a:lnTo>
                <a:lnTo>
                  <a:pt x="274458" y="5109"/>
                </a:lnTo>
                <a:lnTo>
                  <a:pt x="223266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39673" y="4677917"/>
            <a:ext cx="447040" cy="387350"/>
          </a:xfrm>
          <a:custGeom>
            <a:avLst/>
            <a:gdLst/>
            <a:ahLst/>
            <a:cxnLst/>
            <a:rect l="l" t="t" r="r" b="b"/>
            <a:pathLst>
              <a:path w="447040" h="387350">
                <a:moveTo>
                  <a:pt x="0" y="193547"/>
                </a:moveTo>
                <a:lnTo>
                  <a:pt x="5896" y="149156"/>
                </a:lnTo>
                <a:lnTo>
                  <a:pt x="22693" y="108412"/>
                </a:lnTo>
                <a:lnTo>
                  <a:pt x="49049" y="72476"/>
                </a:lnTo>
                <a:lnTo>
                  <a:pt x="83625" y="42507"/>
                </a:lnTo>
                <a:lnTo>
                  <a:pt x="125080" y="19665"/>
                </a:lnTo>
                <a:lnTo>
                  <a:pt x="172073" y="5109"/>
                </a:lnTo>
                <a:lnTo>
                  <a:pt x="223266" y="0"/>
                </a:lnTo>
                <a:lnTo>
                  <a:pt x="274458" y="5109"/>
                </a:lnTo>
                <a:lnTo>
                  <a:pt x="321451" y="19665"/>
                </a:lnTo>
                <a:lnTo>
                  <a:pt x="362906" y="42507"/>
                </a:lnTo>
                <a:lnTo>
                  <a:pt x="397482" y="72476"/>
                </a:lnTo>
                <a:lnTo>
                  <a:pt x="423838" y="108412"/>
                </a:lnTo>
                <a:lnTo>
                  <a:pt x="440635" y="149156"/>
                </a:lnTo>
                <a:lnTo>
                  <a:pt x="446532" y="193547"/>
                </a:lnTo>
                <a:lnTo>
                  <a:pt x="440635" y="237939"/>
                </a:lnTo>
                <a:lnTo>
                  <a:pt x="423838" y="278683"/>
                </a:lnTo>
                <a:lnTo>
                  <a:pt x="397482" y="314619"/>
                </a:lnTo>
                <a:lnTo>
                  <a:pt x="362906" y="344588"/>
                </a:lnTo>
                <a:lnTo>
                  <a:pt x="321451" y="367430"/>
                </a:lnTo>
                <a:lnTo>
                  <a:pt x="274458" y="381986"/>
                </a:lnTo>
                <a:lnTo>
                  <a:pt x="223266" y="387095"/>
                </a:lnTo>
                <a:lnTo>
                  <a:pt x="172073" y="381986"/>
                </a:lnTo>
                <a:lnTo>
                  <a:pt x="125080" y="367430"/>
                </a:lnTo>
                <a:lnTo>
                  <a:pt x="83625" y="344588"/>
                </a:lnTo>
                <a:lnTo>
                  <a:pt x="49049" y="314619"/>
                </a:lnTo>
                <a:lnTo>
                  <a:pt x="22693" y="278683"/>
                </a:lnTo>
                <a:lnTo>
                  <a:pt x="5896" y="237939"/>
                </a:lnTo>
                <a:lnTo>
                  <a:pt x="0" y="19354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523748" y="4617211"/>
            <a:ext cx="280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c</a:t>
            </a:r>
            <a:endParaRPr sz="36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886205" y="3685559"/>
            <a:ext cx="762635" cy="171450"/>
          </a:xfrm>
          <a:custGeom>
            <a:avLst/>
            <a:gdLst/>
            <a:ahLst/>
            <a:cxnLst/>
            <a:rect l="l" t="t" r="r" b="b"/>
            <a:pathLst>
              <a:path w="762635" h="171450">
                <a:moveTo>
                  <a:pt x="686326" y="85578"/>
                </a:moveTo>
                <a:lnTo>
                  <a:pt x="600329" y="135743"/>
                </a:lnTo>
                <a:lnTo>
                  <a:pt x="594721" y="140795"/>
                </a:lnTo>
                <a:lnTo>
                  <a:pt x="591566" y="147395"/>
                </a:lnTo>
                <a:lnTo>
                  <a:pt x="591077" y="154709"/>
                </a:lnTo>
                <a:lnTo>
                  <a:pt x="593471" y="161905"/>
                </a:lnTo>
                <a:lnTo>
                  <a:pt x="598523" y="167512"/>
                </a:lnTo>
                <a:lnTo>
                  <a:pt x="605123" y="170668"/>
                </a:lnTo>
                <a:lnTo>
                  <a:pt x="612437" y="171156"/>
                </a:lnTo>
                <a:lnTo>
                  <a:pt x="619632" y="168763"/>
                </a:lnTo>
                <a:lnTo>
                  <a:pt x="729494" y="104628"/>
                </a:lnTo>
                <a:lnTo>
                  <a:pt x="724281" y="104628"/>
                </a:lnTo>
                <a:lnTo>
                  <a:pt x="724281" y="102088"/>
                </a:lnTo>
                <a:lnTo>
                  <a:pt x="714629" y="102088"/>
                </a:lnTo>
                <a:lnTo>
                  <a:pt x="686326" y="85578"/>
                </a:lnTo>
                <a:close/>
              </a:path>
              <a:path w="762635" h="171450">
                <a:moveTo>
                  <a:pt x="653668" y="66528"/>
                </a:moveTo>
                <a:lnTo>
                  <a:pt x="0" y="66528"/>
                </a:lnTo>
                <a:lnTo>
                  <a:pt x="0" y="104628"/>
                </a:lnTo>
                <a:lnTo>
                  <a:pt x="653668" y="104628"/>
                </a:lnTo>
                <a:lnTo>
                  <a:pt x="686326" y="85578"/>
                </a:lnTo>
                <a:lnTo>
                  <a:pt x="653668" y="66528"/>
                </a:lnTo>
                <a:close/>
              </a:path>
              <a:path w="762635" h="171450">
                <a:moveTo>
                  <a:pt x="729494" y="66528"/>
                </a:moveTo>
                <a:lnTo>
                  <a:pt x="724281" y="66528"/>
                </a:lnTo>
                <a:lnTo>
                  <a:pt x="724281" y="104628"/>
                </a:lnTo>
                <a:lnTo>
                  <a:pt x="729494" y="104628"/>
                </a:lnTo>
                <a:lnTo>
                  <a:pt x="762126" y="85578"/>
                </a:lnTo>
                <a:lnTo>
                  <a:pt x="729494" y="66528"/>
                </a:lnTo>
                <a:close/>
              </a:path>
              <a:path w="762635" h="171450">
                <a:moveTo>
                  <a:pt x="714629" y="69068"/>
                </a:moveTo>
                <a:lnTo>
                  <a:pt x="686326" y="85578"/>
                </a:lnTo>
                <a:lnTo>
                  <a:pt x="714629" y="102088"/>
                </a:lnTo>
                <a:lnTo>
                  <a:pt x="714629" y="69068"/>
                </a:lnTo>
                <a:close/>
              </a:path>
              <a:path w="762635" h="171450">
                <a:moveTo>
                  <a:pt x="724281" y="69068"/>
                </a:moveTo>
                <a:lnTo>
                  <a:pt x="714629" y="69068"/>
                </a:lnTo>
                <a:lnTo>
                  <a:pt x="714629" y="102088"/>
                </a:lnTo>
                <a:lnTo>
                  <a:pt x="724281" y="102088"/>
                </a:lnTo>
                <a:lnTo>
                  <a:pt x="724281" y="69068"/>
                </a:lnTo>
                <a:close/>
              </a:path>
              <a:path w="762635" h="171450">
                <a:moveTo>
                  <a:pt x="612437" y="0"/>
                </a:moveTo>
                <a:lnTo>
                  <a:pt x="605123" y="488"/>
                </a:lnTo>
                <a:lnTo>
                  <a:pt x="598523" y="3643"/>
                </a:lnTo>
                <a:lnTo>
                  <a:pt x="593471" y="9251"/>
                </a:lnTo>
                <a:lnTo>
                  <a:pt x="591077" y="16446"/>
                </a:lnTo>
                <a:lnTo>
                  <a:pt x="591566" y="23760"/>
                </a:lnTo>
                <a:lnTo>
                  <a:pt x="594721" y="30360"/>
                </a:lnTo>
                <a:lnTo>
                  <a:pt x="600329" y="35413"/>
                </a:lnTo>
                <a:lnTo>
                  <a:pt x="686326" y="85578"/>
                </a:lnTo>
                <a:lnTo>
                  <a:pt x="714629" y="69068"/>
                </a:lnTo>
                <a:lnTo>
                  <a:pt x="724281" y="69068"/>
                </a:lnTo>
                <a:lnTo>
                  <a:pt x="724281" y="66528"/>
                </a:lnTo>
                <a:lnTo>
                  <a:pt x="729494" y="66528"/>
                </a:lnTo>
                <a:lnTo>
                  <a:pt x="619632" y="2393"/>
                </a:lnTo>
                <a:lnTo>
                  <a:pt x="612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86117" y="4763027"/>
            <a:ext cx="762635" cy="171450"/>
          </a:xfrm>
          <a:custGeom>
            <a:avLst/>
            <a:gdLst/>
            <a:ahLst/>
            <a:cxnLst/>
            <a:rect l="l" t="t" r="r" b="b"/>
            <a:pathLst>
              <a:path w="762635" h="171450">
                <a:moveTo>
                  <a:pt x="149668" y="0"/>
                </a:moveTo>
                <a:lnTo>
                  <a:pt x="142506" y="2393"/>
                </a:lnTo>
                <a:lnTo>
                  <a:pt x="0" y="85578"/>
                </a:lnTo>
                <a:lnTo>
                  <a:pt x="142506" y="168763"/>
                </a:lnTo>
                <a:lnTo>
                  <a:pt x="149668" y="171156"/>
                </a:lnTo>
                <a:lnTo>
                  <a:pt x="156956" y="170668"/>
                </a:lnTo>
                <a:lnTo>
                  <a:pt x="163534" y="167512"/>
                </a:lnTo>
                <a:lnTo>
                  <a:pt x="168567" y="161905"/>
                </a:lnTo>
                <a:lnTo>
                  <a:pt x="171006" y="154709"/>
                </a:lnTo>
                <a:lnTo>
                  <a:pt x="170529" y="147395"/>
                </a:lnTo>
                <a:lnTo>
                  <a:pt x="167356" y="140795"/>
                </a:lnTo>
                <a:lnTo>
                  <a:pt x="161709" y="135743"/>
                </a:lnTo>
                <a:lnTo>
                  <a:pt x="108369" y="104628"/>
                </a:lnTo>
                <a:lnTo>
                  <a:pt x="37807" y="104628"/>
                </a:lnTo>
                <a:lnTo>
                  <a:pt x="37807" y="66528"/>
                </a:lnTo>
                <a:lnTo>
                  <a:pt x="108369" y="66528"/>
                </a:lnTo>
                <a:lnTo>
                  <a:pt x="161709" y="35413"/>
                </a:lnTo>
                <a:lnTo>
                  <a:pt x="167356" y="30360"/>
                </a:lnTo>
                <a:lnTo>
                  <a:pt x="170529" y="23760"/>
                </a:lnTo>
                <a:lnTo>
                  <a:pt x="171006" y="16446"/>
                </a:lnTo>
                <a:lnTo>
                  <a:pt x="168567" y="9251"/>
                </a:lnTo>
                <a:lnTo>
                  <a:pt x="163534" y="3643"/>
                </a:lnTo>
                <a:lnTo>
                  <a:pt x="156956" y="488"/>
                </a:lnTo>
                <a:lnTo>
                  <a:pt x="149668" y="0"/>
                </a:lnTo>
                <a:close/>
              </a:path>
              <a:path w="762635" h="171450">
                <a:moveTo>
                  <a:pt x="108369" y="66528"/>
                </a:moveTo>
                <a:lnTo>
                  <a:pt x="37807" y="66528"/>
                </a:lnTo>
                <a:lnTo>
                  <a:pt x="37807" y="104628"/>
                </a:lnTo>
                <a:lnTo>
                  <a:pt x="108369" y="104628"/>
                </a:lnTo>
                <a:lnTo>
                  <a:pt x="104014" y="102088"/>
                </a:lnTo>
                <a:lnTo>
                  <a:pt x="47409" y="102088"/>
                </a:lnTo>
                <a:lnTo>
                  <a:pt x="47409" y="69068"/>
                </a:lnTo>
                <a:lnTo>
                  <a:pt x="104014" y="69068"/>
                </a:lnTo>
                <a:lnTo>
                  <a:pt x="108369" y="66528"/>
                </a:lnTo>
                <a:close/>
              </a:path>
              <a:path w="762635" h="171450">
                <a:moveTo>
                  <a:pt x="762088" y="66528"/>
                </a:moveTo>
                <a:lnTo>
                  <a:pt x="108369" y="66528"/>
                </a:lnTo>
                <a:lnTo>
                  <a:pt x="75711" y="85578"/>
                </a:lnTo>
                <a:lnTo>
                  <a:pt x="108369" y="104628"/>
                </a:lnTo>
                <a:lnTo>
                  <a:pt x="762088" y="104628"/>
                </a:lnTo>
                <a:lnTo>
                  <a:pt x="762088" y="66528"/>
                </a:lnTo>
                <a:close/>
              </a:path>
              <a:path w="762635" h="171450">
                <a:moveTo>
                  <a:pt x="47409" y="69068"/>
                </a:moveTo>
                <a:lnTo>
                  <a:pt x="47409" y="102088"/>
                </a:lnTo>
                <a:lnTo>
                  <a:pt x="75711" y="85578"/>
                </a:lnTo>
                <a:lnTo>
                  <a:pt x="47409" y="69068"/>
                </a:lnTo>
                <a:close/>
              </a:path>
              <a:path w="762635" h="171450">
                <a:moveTo>
                  <a:pt x="75711" y="85578"/>
                </a:moveTo>
                <a:lnTo>
                  <a:pt x="47409" y="102088"/>
                </a:lnTo>
                <a:lnTo>
                  <a:pt x="104014" y="102088"/>
                </a:lnTo>
                <a:lnTo>
                  <a:pt x="75711" y="85578"/>
                </a:lnTo>
                <a:close/>
              </a:path>
              <a:path w="762635" h="171450">
                <a:moveTo>
                  <a:pt x="104014" y="69068"/>
                </a:moveTo>
                <a:lnTo>
                  <a:pt x="47409" y="69068"/>
                </a:lnTo>
                <a:lnTo>
                  <a:pt x="75711" y="85578"/>
                </a:lnTo>
                <a:lnTo>
                  <a:pt x="104014" y="69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786655" y="3987546"/>
            <a:ext cx="171450" cy="690880"/>
          </a:xfrm>
          <a:custGeom>
            <a:avLst/>
            <a:gdLst/>
            <a:ahLst/>
            <a:cxnLst/>
            <a:rect l="l" t="t" r="r" b="b"/>
            <a:pathLst>
              <a:path w="171450" h="690879">
                <a:moveTo>
                  <a:pt x="16446" y="519449"/>
                </a:moveTo>
                <a:lnTo>
                  <a:pt x="9251" y="521842"/>
                </a:lnTo>
                <a:lnTo>
                  <a:pt x="3643" y="526895"/>
                </a:lnTo>
                <a:lnTo>
                  <a:pt x="488" y="533495"/>
                </a:lnTo>
                <a:lnTo>
                  <a:pt x="0" y="540809"/>
                </a:lnTo>
                <a:lnTo>
                  <a:pt x="2393" y="548004"/>
                </a:lnTo>
                <a:lnTo>
                  <a:pt x="85578" y="690498"/>
                </a:lnTo>
                <a:lnTo>
                  <a:pt x="107671" y="652652"/>
                </a:lnTo>
                <a:lnTo>
                  <a:pt x="66528" y="652652"/>
                </a:lnTo>
                <a:lnTo>
                  <a:pt x="66528" y="582041"/>
                </a:lnTo>
                <a:lnTo>
                  <a:pt x="35413" y="528701"/>
                </a:lnTo>
                <a:lnTo>
                  <a:pt x="30360" y="523093"/>
                </a:lnTo>
                <a:lnTo>
                  <a:pt x="23760" y="519938"/>
                </a:lnTo>
                <a:lnTo>
                  <a:pt x="16446" y="519449"/>
                </a:lnTo>
                <a:close/>
              </a:path>
              <a:path w="171450" h="690879">
                <a:moveTo>
                  <a:pt x="66528" y="582041"/>
                </a:moveTo>
                <a:lnTo>
                  <a:pt x="66528" y="652652"/>
                </a:lnTo>
                <a:lnTo>
                  <a:pt x="104628" y="652652"/>
                </a:lnTo>
                <a:lnTo>
                  <a:pt x="104628" y="643001"/>
                </a:lnTo>
                <a:lnTo>
                  <a:pt x="69068" y="643001"/>
                </a:lnTo>
                <a:lnTo>
                  <a:pt x="85578" y="614698"/>
                </a:lnTo>
                <a:lnTo>
                  <a:pt x="66528" y="582041"/>
                </a:lnTo>
                <a:close/>
              </a:path>
              <a:path w="171450" h="690879">
                <a:moveTo>
                  <a:pt x="154709" y="519449"/>
                </a:moveTo>
                <a:lnTo>
                  <a:pt x="147395" y="519938"/>
                </a:lnTo>
                <a:lnTo>
                  <a:pt x="140795" y="523093"/>
                </a:lnTo>
                <a:lnTo>
                  <a:pt x="135743" y="528701"/>
                </a:lnTo>
                <a:lnTo>
                  <a:pt x="104628" y="582041"/>
                </a:lnTo>
                <a:lnTo>
                  <a:pt x="104628" y="652652"/>
                </a:lnTo>
                <a:lnTo>
                  <a:pt x="107671" y="652652"/>
                </a:lnTo>
                <a:lnTo>
                  <a:pt x="168763" y="548004"/>
                </a:lnTo>
                <a:lnTo>
                  <a:pt x="171156" y="540809"/>
                </a:lnTo>
                <a:lnTo>
                  <a:pt x="170668" y="533495"/>
                </a:lnTo>
                <a:lnTo>
                  <a:pt x="167512" y="526895"/>
                </a:lnTo>
                <a:lnTo>
                  <a:pt x="161905" y="521842"/>
                </a:lnTo>
                <a:lnTo>
                  <a:pt x="154709" y="519449"/>
                </a:lnTo>
                <a:close/>
              </a:path>
              <a:path w="171450" h="690879">
                <a:moveTo>
                  <a:pt x="85578" y="614698"/>
                </a:moveTo>
                <a:lnTo>
                  <a:pt x="69068" y="643001"/>
                </a:lnTo>
                <a:lnTo>
                  <a:pt x="102088" y="643001"/>
                </a:lnTo>
                <a:lnTo>
                  <a:pt x="85578" y="614698"/>
                </a:lnTo>
                <a:close/>
              </a:path>
              <a:path w="171450" h="690879">
                <a:moveTo>
                  <a:pt x="104628" y="582041"/>
                </a:moveTo>
                <a:lnTo>
                  <a:pt x="85578" y="614698"/>
                </a:lnTo>
                <a:lnTo>
                  <a:pt x="102088" y="643001"/>
                </a:lnTo>
                <a:lnTo>
                  <a:pt x="104628" y="643001"/>
                </a:lnTo>
                <a:lnTo>
                  <a:pt x="104628" y="582041"/>
                </a:lnTo>
                <a:close/>
              </a:path>
              <a:path w="171450" h="690879">
                <a:moveTo>
                  <a:pt x="104628" y="0"/>
                </a:moveTo>
                <a:lnTo>
                  <a:pt x="66528" y="0"/>
                </a:lnTo>
                <a:lnTo>
                  <a:pt x="66528" y="582041"/>
                </a:lnTo>
                <a:lnTo>
                  <a:pt x="85578" y="614698"/>
                </a:lnTo>
                <a:lnTo>
                  <a:pt x="104628" y="582041"/>
                </a:lnTo>
                <a:lnTo>
                  <a:pt x="1046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96226" y="3944873"/>
            <a:ext cx="910590" cy="790575"/>
          </a:xfrm>
          <a:custGeom>
            <a:avLst/>
            <a:gdLst/>
            <a:ahLst/>
            <a:cxnLst/>
            <a:rect l="l" t="t" r="r" b="b"/>
            <a:pathLst>
              <a:path w="910589" h="790575">
                <a:moveTo>
                  <a:pt x="57208" y="49420"/>
                </a:moveTo>
                <a:lnTo>
                  <a:pt x="69474" y="85197"/>
                </a:lnTo>
                <a:lnTo>
                  <a:pt x="885253" y="790067"/>
                </a:lnTo>
                <a:lnTo>
                  <a:pt x="910145" y="761364"/>
                </a:lnTo>
                <a:lnTo>
                  <a:pt x="94357" y="56348"/>
                </a:lnTo>
                <a:lnTo>
                  <a:pt x="57208" y="49420"/>
                </a:lnTo>
                <a:close/>
              </a:path>
              <a:path w="910589" h="790575">
                <a:moveTo>
                  <a:pt x="0" y="0"/>
                </a:moveTo>
                <a:lnTo>
                  <a:pt x="53467" y="155956"/>
                </a:lnTo>
                <a:lnTo>
                  <a:pt x="57282" y="162536"/>
                </a:lnTo>
                <a:lnTo>
                  <a:pt x="63106" y="166973"/>
                </a:lnTo>
                <a:lnTo>
                  <a:pt x="70158" y="168886"/>
                </a:lnTo>
                <a:lnTo>
                  <a:pt x="77660" y="167894"/>
                </a:lnTo>
                <a:lnTo>
                  <a:pt x="84192" y="164068"/>
                </a:lnTo>
                <a:lnTo>
                  <a:pt x="88599" y="158242"/>
                </a:lnTo>
                <a:lnTo>
                  <a:pt x="90499" y="151177"/>
                </a:lnTo>
                <a:lnTo>
                  <a:pt x="89509" y="143637"/>
                </a:lnTo>
                <a:lnTo>
                  <a:pt x="69474" y="85197"/>
                </a:lnTo>
                <a:lnTo>
                  <a:pt x="16141" y="39115"/>
                </a:lnTo>
                <a:lnTo>
                  <a:pt x="41059" y="10287"/>
                </a:lnTo>
                <a:lnTo>
                  <a:pt x="55195" y="10287"/>
                </a:lnTo>
                <a:lnTo>
                  <a:pt x="0" y="0"/>
                </a:lnTo>
                <a:close/>
              </a:path>
              <a:path w="910589" h="790575">
                <a:moveTo>
                  <a:pt x="41059" y="10287"/>
                </a:moveTo>
                <a:lnTo>
                  <a:pt x="16141" y="39115"/>
                </a:lnTo>
                <a:lnTo>
                  <a:pt x="69474" y="85197"/>
                </a:lnTo>
                <a:lnTo>
                  <a:pt x="57208" y="49420"/>
                </a:lnTo>
                <a:lnTo>
                  <a:pt x="25107" y="43433"/>
                </a:lnTo>
                <a:lnTo>
                  <a:pt x="46621" y="18542"/>
                </a:lnTo>
                <a:lnTo>
                  <a:pt x="50611" y="18542"/>
                </a:lnTo>
                <a:lnTo>
                  <a:pt x="41059" y="10287"/>
                </a:lnTo>
                <a:close/>
              </a:path>
              <a:path w="910589" h="790575">
                <a:moveTo>
                  <a:pt x="55195" y="10287"/>
                </a:moveTo>
                <a:lnTo>
                  <a:pt x="41059" y="10287"/>
                </a:lnTo>
                <a:lnTo>
                  <a:pt x="94357" y="56348"/>
                </a:lnTo>
                <a:lnTo>
                  <a:pt x="155181" y="67690"/>
                </a:lnTo>
                <a:lnTo>
                  <a:pt x="162749" y="67560"/>
                </a:lnTo>
                <a:lnTo>
                  <a:pt x="169451" y="64642"/>
                </a:lnTo>
                <a:lnTo>
                  <a:pt x="174574" y="59439"/>
                </a:lnTo>
                <a:lnTo>
                  <a:pt x="177406" y="52450"/>
                </a:lnTo>
                <a:lnTo>
                  <a:pt x="177295" y="44906"/>
                </a:lnTo>
                <a:lnTo>
                  <a:pt x="174393" y="38195"/>
                </a:lnTo>
                <a:lnTo>
                  <a:pt x="169190" y="33055"/>
                </a:lnTo>
                <a:lnTo>
                  <a:pt x="162179" y="30225"/>
                </a:lnTo>
                <a:lnTo>
                  <a:pt x="55195" y="10287"/>
                </a:lnTo>
                <a:close/>
              </a:path>
              <a:path w="910589" h="790575">
                <a:moveTo>
                  <a:pt x="50611" y="18542"/>
                </a:moveTo>
                <a:lnTo>
                  <a:pt x="46621" y="18542"/>
                </a:lnTo>
                <a:lnTo>
                  <a:pt x="57208" y="49420"/>
                </a:lnTo>
                <a:lnTo>
                  <a:pt x="94357" y="56348"/>
                </a:lnTo>
                <a:lnTo>
                  <a:pt x="50611" y="18542"/>
                </a:lnTo>
                <a:close/>
              </a:path>
              <a:path w="910589" h="790575">
                <a:moveTo>
                  <a:pt x="46621" y="18542"/>
                </a:moveTo>
                <a:lnTo>
                  <a:pt x="25107" y="43433"/>
                </a:lnTo>
                <a:lnTo>
                  <a:pt x="57208" y="49420"/>
                </a:lnTo>
                <a:lnTo>
                  <a:pt x="46621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009775" y="3793235"/>
            <a:ext cx="171450" cy="1077595"/>
          </a:xfrm>
          <a:custGeom>
            <a:avLst/>
            <a:gdLst/>
            <a:ahLst/>
            <a:cxnLst/>
            <a:rect l="l" t="t" r="r" b="b"/>
            <a:pathLst>
              <a:path w="171450" h="1077595">
                <a:moveTo>
                  <a:pt x="114300" y="142875"/>
                </a:moveTo>
                <a:lnTo>
                  <a:pt x="57150" y="142875"/>
                </a:lnTo>
                <a:lnTo>
                  <a:pt x="57150" y="1077468"/>
                </a:lnTo>
                <a:lnTo>
                  <a:pt x="114300" y="1077468"/>
                </a:lnTo>
                <a:lnTo>
                  <a:pt x="114300" y="142875"/>
                </a:lnTo>
                <a:close/>
              </a:path>
              <a:path w="171450" h="1077595">
                <a:moveTo>
                  <a:pt x="85725" y="0"/>
                </a:moveTo>
                <a:lnTo>
                  <a:pt x="0" y="171450"/>
                </a:lnTo>
                <a:lnTo>
                  <a:pt x="57150" y="171450"/>
                </a:lnTo>
                <a:lnTo>
                  <a:pt x="57150" y="142875"/>
                </a:lnTo>
                <a:lnTo>
                  <a:pt x="157162" y="142875"/>
                </a:lnTo>
                <a:lnTo>
                  <a:pt x="85725" y="0"/>
                </a:lnTo>
                <a:close/>
              </a:path>
              <a:path w="171450" h="1077595">
                <a:moveTo>
                  <a:pt x="157162" y="142875"/>
                </a:moveTo>
                <a:lnTo>
                  <a:pt x="114300" y="142875"/>
                </a:lnTo>
                <a:lnTo>
                  <a:pt x="114300" y="171450"/>
                </a:lnTo>
                <a:lnTo>
                  <a:pt x="171450" y="171450"/>
                </a:lnTo>
                <a:lnTo>
                  <a:pt x="157162" y="142875"/>
                </a:lnTo>
                <a:close/>
              </a:path>
            </a:pathLst>
          </a:custGeom>
          <a:solidFill>
            <a:srgbClr val="F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843022" y="3600450"/>
            <a:ext cx="448309" cy="387350"/>
          </a:xfrm>
          <a:custGeom>
            <a:avLst/>
            <a:gdLst/>
            <a:ahLst/>
            <a:cxnLst/>
            <a:rect l="l" t="t" r="r" b="b"/>
            <a:pathLst>
              <a:path w="448310" h="387350">
                <a:moveTo>
                  <a:pt x="224027" y="0"/>
                </a:moveTo>
                <a:lnTo>
                  <a:pt x="172669" y="5109"/>
                </a:lnTo>
                <a:lnTo>
                  <a:pt x="125518" y="19665"/>
                </a:lnTo>
                <a:lnTo>
                  <a:pt x="83922" y="42507"/>
                </a:lnTo>
                <a:lnTo>
                  <a:pt x="49225" y="72476"/>
                </a:lnTo>
                <a:lnTo>
                  <a:pt x="22775" y="108412"/>
                </a:lnTo>
                <a:lnTo>
                  <a:pt x="5918" y="149156"/>
                </a:lnTo>
                <a:lnTo>
                  <a:pt x="0" y="193548"/>
                </a:lnTo>
                <a:lnTo>
                  <a:pt x="5918" y="237939"/>
                </a:lnTo>
                <a:lnTo>
                  <a:pt x="22775" y="278683"/>
                </a:lnTo>
                <a:lnTo>
                  <a:pt x="49225" y="314619"/>
                </a:lnTo>
                <a:lnTo>
                  <a:pt x="83922" y="344588"/>
                </a:lnTo>
                <a:lnTo>
                  <a:pt x="125518" y="367430"/>
                </a:lnTo>
                <a:lnTo>
                  <a:pt x="172669" y="381986"/>
                </a:lnTo>
                <a:lnTo>
                  <a:pt x="224027" y="387095"/>
                </a:lnTo>
                <a:lnTo>
                  <a:pt x="275386" y="381986"/>
                </a:lnTo>
                <a:lnTo>
                  <a:pt x="322537" y="367430"/>
                </a:lnTo>
                <a:lnTo>
                  <a:pt x="364133" y="344588"/>
                </a:lnTo>
                <a:lnTo>
                  <a:pt x="398830" y="314619"/>
                </a:lnTo>
                <a:lnTo>
                  <a:pt x="425280" y="278683"/>
                </a:lnTo>
                <a:lnTo>
                  <a:pt x="442137" y="237939"/>
                </a:lnTo>
                <a:lnTo>
                  <a:pt x="448055" y="193548"/>
                </a:lnTo>
                <a:lnTo>
                  <a:pt x="442137" y="149156"/>
                </a:lnTo>
                <a:lnTo>
                  <a:pt x="425280" y="108412"/>
                </a:lnTo>
                <a:lnTo>
                  <a:pt x="398830" y="72476"/>
                </a:lnTo>
                <a:lnTo>
                  <a:pt x="364133" y="42507"/>
                </a:lnTo>
                <a:lnTo>
                  <a:pt x="322537" y="19665"/>
                </a:lnTo>
                <a:lnTo>
                  <a:pt x="275386" y="5109"/>
                </a:lnTo>
                <a:lnTo>
                  <a:pt x="22402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43022" y="3600450"/>
            <a:ext cx="448309" cy="387350"/>
          </a:xfrm>
          <a:custGeom>
            <a:avLst/>
            <a:gdLst/>
            <a:ahLst/>
            <a:cxnLst/>
            <a:rect l="l" t="t" r="r" b="b"/>
            <a:pathLst>
              <a:path w="448310" h="387350">
                <a:moveTo>
                  <a:pt x="0" y="193548"/>
                </a:moveTo>
                <a:lnTo>
                  <a:pt x="5918" y="149156"/>
                </a:lnTo>
                <a:lnTo>
                  <a:pt x="22775" y="108412"/>
                </a:lnTo>
                <a:lnTo>
                  <a:pt x="49225" y="72476"/>
                </a:lnTo>
                <a:lnTo>
                  <a:pt x="83922" y="42507"/>
                </a:lnTo>
                <a:lnTo>
                  <a:pt x="125518" y="19665"/>
                </a:lnTo>
                <a:lnTo>
                  <a:pt x="172669" y="5109"/>
                </a:lnTo>
                <a:lnTo>
                  <a:pt x="224027" y="0"/>
                </a:lnTo>
                <a:lnTo>
                  <a:pt x="275386" y="5109"/>
                </a:lnTo>
                <a:lnTo>
                  <a:pt x="322537" y="19665"/>
                </a:lnTo>
                <a:lnTo>
                  <a:pt x="364133" y="42507"/>
                </a:lnTo>
                <a:lnTo>
                  <a:pt x="398830" y="72476"/>
                </a:lnTo>
                <a:lnTo>
                  <a:pt x="425280" y="108412"/>
                </a:lnTo>
                <a:lnTo>
                  <a:pt x="442137" y="149156"/>
                </a:lnTo>
                <a:lnTo>
                  <a:pt x="448055" y="193548"/>
                </a:lnTo>
                <a:lnTo>
                  <a:pt x="442137" y="237939"/>
                </a:lnTo>
                <a:lnTo>
                  <a:pt x="425280" y="278683"/>
                </a:lnTo>
                <a:lnTo>
                  <a:pt x="398830" y="314619"/>
                </a:lnTo>
                <a:lnTo>
                  <a:pt x="364133" y="344588"/>
                </a:lnTo>
                <a:lnTo>
                  <a:pt x="322537" y="367430"/>
                </a:lnTo>
                <a:lnTo>
                  <a:pt x="275386" y="381986"/>
                </a:lnTo>
                <a:lnTo>
                  <a:pt x="224027" y="387095"/>
                </a:lnTo>
                <a:lnTo>
                  <a:pt x="172669" y="381986"/>
                </a:lnTo>
                <a:lnTo>
                  <a:pt x="125518" y="367430"/>
                </a:lnTo>
                <a:lnTo>
                  <a:pt x="83922" y="344588"/>
                </a:lnTo>
                <a:lnTo>
                  <a:pt x="49225" y="314619"/>
                </a:lnTo>
                <a:lnTo>
                  <a:pt x="22775" y="278683"/>
                </a:lnTo>
                <a:lnTo>
                  <a:pt x="5918" y="237939"/>
                </a:lnTo>
                <a:lnTo>
                  <a:pt x="0" y="193548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2927985" y="3539490"/>
            <a:ext cx="280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051553" y="3600450"/>
            <a:ext cx="448309" cy="387350"/>
          </a:xfrm>
          <a:custGeom>
            <a:avLst/>
            <a:gdLst/>
            <a:ahLst/>
            <a:cxnLst/>
            <a:rect l="l" t="t" r="r" b="b"/>
            <a:pathLst>
              <a:path w="448310" h="387350">
                <a:moveTo>
                  <a:pt x="224028" y="0"/>
                </a:moveTo>
                <a:lnTo>
                  <a:pt x="172669" y="5109"/>
                </a:lnTo>
                <a:lnTo>
                  <a:pt x="125518" y="19665"/>
                </a:lnTo>
                <a:lnTo>
                  <a:pt x="83922" y="42507"/>
                </a:lnTo>
                <a:lnTo>
                  <a:pt x="49225" y="72476"/>
                </a:lnTo>
                <a:lnTo>
                  <a:pt x="22775" y="108412"/>
                </a:lnTo>
                <a:lnTo>
                  <a:pt x="5918" y="149156"/>
                </a:lnTo>
                <a:lnTo>
                  <a:pt x="0" y="193548"/>
                </a:lnTo>
                <a:lnTo>
                  <a:pt x="5918" y="237939"/>
                </a:lnTo>
                <a:lnTo>
                  <a:pt x="22775" y="278683"/>
                </a:lnTo>
                <a:lnTo>
                  <a:pt x="49225" y="314619"/>
                </a:lnTo>
                <a:lnTo>
                  <a:pt x="83922" y="344588"/>
                </a:lnTo>
                <a:lnTo>
                  <a:pt x="125518" y="367430"/>
                </a:lnTo>
                <a:lnTo>
                  <a:pt x="172669" y="381986"/>
                </a:lnTo>
                <a:lnTo>
                  <a:pt x="224028" y="387095"/>
                </a:lnTo>
                <a:lnTo>
                  <a:pt x="275386" y="381986"/>
                </a:lnTo>
                <a:lnTo>
                  <a:pt x="322537" y="367430"/>
                </a:lnTo>
                <a:lnTo>
                  <a:pt x="364133" y="344588"/>
                </a:lnTo>
                <a:lnTo>
                  <a:pt x="398830" y="314619"/>
                </a:lnTo>
                <a:lnTo>
                  <a:pt x="425280" y="278683"/>
                </a:lnTo>
                <a:lnTo>
                  <a:pt x="442137" y="237939"/>
                </a:lnTo>
                <a:lnTo>
                  <a:pt x="448056" y="193548"/>
                </a:lnTo>
                <a:lnTo>
                  <a:pt x="442137" y="149156"/>
                </a:lnTo>
                <a:lnTo>
                  <a:pt x="425280" y="108412"/>
                </a:lnTo>
                <a:lnTo>
                  <a:pt x="398830" y="72476"/>
                </a:lnTo>
                <a:lnTo>
                  <a:pt x="364133" y="42507"/>
                </a:lnTo>
                <a:lnTo>
                  <a:pt x="322537" y="19665"/>
                </a:lnTo>
                <a:lnTo>
                  <a:pt x="275386" y="5109"/>
                </a:lnTo>
                <a:lnTo>
                  <a:pt x="224028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051553" y="3600450"/>
            <a:ext cx="448309" cy="387350"/>
          </a:xfrm>
          <a:custGeom>
            <a:avLst/>
            <a:gdLst/>
            <a:ahLst/>
            <a:cxnLst/>
            <a:rect l="l" t="t" r="r" b="b"/>
            <a:pathLst>
              <a:path w="448310" h="387350">
                <a:moveTo>
                  <a:pt x="0" y="193548"/>
                </a:moveTo>
                <a:lnTo>
                  <a:pt x="5918" y="149156"/>
                </a:lnTo>
                <a:lnTo>
                  <a:pt x="22775" y="108412"/>
                </a:lnTo>
                <a:lnTo>
                  <a:pt x="49225" y="72476"/>
                </a:lnTo>
                <a:lnTo>
                  <a:pt x="83922" y="42507"/>
                </a:lnTo>
                <a:lnTo>
                  <a:pt x="125518" y="19665"/>
                </a:lnTo>
                <a:lnTo>
                  <a:pt x="172669" y="5109"/>
                </a:lnTo>
                <a:lnTo>
                  <a:pt x="224028" y="0"/>
                </a:lnTo>
                <a:lnTo>
                  <a:pt x="275386" y="5109"/>
                </a:lnTo>
                <a:lnTo>
                  <a:pt x="322537" y="19665"/>
                </a:lnTo>
                <a:lnTo>
                  <a:pt x="364133" y="42507"/>
                </a:lnTo>
                <a:lnTo>
                  <a:pt x="398830" y="72476"/>
                </a:lnTo>
                <a:lnTo>
                  <a:pt x="425280" y="108412"/>
                </a:lnTo>
                <a:lnTo>
                  <a:pt x="442137" y="149156"/>
                </a:lnTo>
                <a:lnTo>
                  <a:pt x="448056" y="193548"/>
                </a:lnTo>
                <a:lnTo>
                  <a:pt x="442137" y="237939"/>
                </a:lnTo>
                <a:lnTo>
                  <a:pt x="425280" y="278683"/>
                </a:lnTo>
                <a:lnTo>
                  <a:pt x="398830" y="314619"/>
                </a:lnTo>
                <a:lnTo>
                  <a:pt x="364133" y="344588"/>
                </a:lnTo>
                <a:lnTo>
                  <a:pt x="322537" y="367430"/>
                </a:lnTo>
                <a:lnTo>
                  <a:pt x="275386" y="381986"/>
                </a:lnTo>
                <a:lnTo>
                  <a:pt x="224028" y="387095"/>
                </a:lnTo>
                <a:lnTo>
                  <a:pt x="172669" y="381986"/>
                </a:lnTo>
                <a:lnTo>
                  <a:pt x="125518" y="367430"/>
                </a:lnTo>
                <a:lnTo>
                  <a:pt x="83922" y="344588"/>
                </a:lnTo>
                <a:lnTo>
                  <a:pt x="49225" y="314619"/>
                </a:lnTo>
                <a:lnTo>
                  <a:pt x="22775" y="278683"/>
                </a:lnTo>
                <a:lnTo>
                  <a:pt x="5918" y="237939"/>
                </a:lnTo>
                <a:lnTo>
                  <a:pt x="0" y="19354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4124705" y="3539490"/>
            <a:ext cx="304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b</a:t>
            </a:r>
            <a:endParaRPr sz="36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051553" y="4677917"/>
            <a:ext cx="448309" cy="387350"/>
          </a:xfrm>
          <a:custGeom>
            <a:avLst/>
            <a:gdLst/>
            <a:ahLst/>
            <a:cxnLst/>
            <a:rect l="l" t="t" r="r" b="b"/>
            <a:pathLst>
              <a:path w="448310" h="387350">
                <a:moveTo>
                  <a:pt x="224028" y="0"/>
                </a:moveTo>
                <a:lnTo>
                  <a:pt x="172669" y="5109"/>
                </a:lnTo>
                <a:lnTo>
                  <a:pt x="125518" y="19665"/>
                </a:lnTo>
                <a:lnTo>
                  <a:pt x="83922" y="42507"/>
                </a:lnTo>
                <a:lnTo>
                  <a:pt x="49225" y="72476"/>
                </a:lnTo>
                <a:lnTo>
                  <a:pt x="22775" y="108412"/>
                </a:lnTo>
                <a:lnTo>
                  <a:pt x="5918" y="149156"/>
                </a:lnTo>
                <a:lnTo>
                  <a:pt x="0" y="193547"/>
                </a:lnTo>
                <a:lnTo>
                  <a:pt x="5918" y="237939"/>
                </a:lnTo>
                <a:lnTo>
                  <a:pt x="22775" y="278683"/>
                </a:lnTo>
                <a:lnTo>
                  <a:pt x="49225" y="314619"/>
                </a:lnTo>
                <a:lnTo>
                  <a:pt x="83922" y="344588"/>
                </a:lnTo>
                <a:lnTo>
                  <a:pt x="125518" y="367430"/>
                </a:lnTo>
                <a:lnTo>
                  <a:pt x="172669" y="381986"/>
                </a:lnTo>
                <a:lnTo>
                  <a:pt x="224028" y="387095"/>
                </a:lnTo>
                <a:lnTo>
                  <a:pt x="275386" y="381986"/>
                </a:lnTo>
                <a:lnTo>
                  <a:pt x="322537" y="367430"/>
                </a:lnTo>
                <a:lnTo>
                  <a:pt x="364133" y="344588"/>
                </a:lnTo>
                <a:lnTo>
                  <a:pt x="398830" y="314619"/>
                </a:lnTo>
                <a:lnTo>
                  <a:pt x="425280" y="278683"/>
                </a:lnTo>
                <a:lnTo>
                  <a:pt x="442137" y="237939"/>
                </a:lnTo>
                <a:lnTo>
                  <a:pt x="448056" y="193547"/>
                </a:lnTo>
                <a:lnTo>
                  <a:pt x="442137" y="149156"/>
                </a:lnTo>
                <a:lnTo>
                  <a:pt x="425280" y="108412"/>
                </a:lnTo>
                <a:lnTo>
                  <a:pt x="398830" y="72476"/>
                </a:lnTo>
                <a:lnTo>
                  <a:pt x="364133" y="42507"/>
                </a:lnTo>
                <a:lnTo>
                  <a:pt x="322537" y="19665"/>
                </a:lnTo>
                <a:lnTo>
                  <a:pt x="275386" y="5109"/>
                </a:lnTo>
                <a:lnTo>
                  <a:pt x="224028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051553" y="4677917"/>
            <a:ext cx="448309" cy="387350"/>
          </a:xfrm>
          <a:custGeom>
            <a:avLst/>
            <a:gdLst/>
            <a:ahLst/>
            <a:cxnLst/>
            <a:rect l="l" t="t" r="r" b="b"/>
            <a:pathLst>
              <a:path w="448310" h="387350">
                <a:moveTo>
                  <a:pt x="0" y="193547"/>
                </a:moveTo>
                <a:lnTo>
                  <a:pt x="5918" y="149156"/>
                </a:lnTo>
                <a:lnTo>
                  <a:pt x="22775" y="108412"/>
                </a:lnTo>
                <a:lnTo>
                  <a:pt x="49225" y="72476"/>
                </a:lnTo>
                <a:lnTo>
                  <a:pt x="83922" y="42507"/>
                </a:lnTo>
                <a:lnTo>
                  <a:pt x="125518" y="19665"/>
                </a:lnTo>
                <a:lnTo>
                  <a:pt x="172669" y="5109"/>
                </a:lnTo>
                <a:lnTo>
                  <a:pt x="224028" y="0"/>
                </a:lnTo>
                <a:lnTo>
                  <a:pt x="275386" y="5109"/>
                </a:lnTo>
                <a:lnTo>
                  <a:pt x="322537" y="19665"/>
                </a:lnTo>
                <a:lnTo>
                  <a:pt x="364133" y="42507"/>
                </a:lnTo>
                <a:lnTo>
                  <a:pt x="398830" y="72476"/>
                </a:lnTo>
                <a:lnTo>
                  <a:pt x="425280" y="108412"/>
                </a:lnTo>
                <a:lnTo>
                  <a:pt x="442137" y="149156"/>
                </a:lnTo>
                <a:lnTo>
                  <a:pt x="448056" y="193547"/>
                </a:lnTo>
                <a:lnTo>
                  <a:pt x="442137" y="237939"/>
                </a:lnTo>
                <a:lnTo>
                  <a:pt x="425280" y="278683"/>
                </a:lnTo>
                <a:lnTo>
                  <a:pt x="398830" y="314619"/>
                </a:lnTo>
                <a:lnTo>
                  <a:pt x="364133" y="344588"/>
                </a:lnTo>
                <a:lnTo>
                  <a:pt x="322537" y="367430"/>
                </a:lnTo>
                <a:lnTo>
                  <a:pt x="275386" y="381986"/>
                </a:lnTo>
                <a:lnTo>
                  <a:pt x="224028" y="387095"/>
                </a:lnTo>
                <a:lnTo>
                  <a:pt x="172669" y="381986"/>
                </a:lnTo>
                <a:lnTo>
                  <a:pt x="125518" y="367430"/>
                </a:lnTo>
                <a:lnTo>
                  <a:pt x="83922" y="344588"/>
                </a:lnTo>
                <a:lnTo>
                  <a:pt x="49225" y="314619"/>
                </a:lnTo>
                <a:lnTo>
                  <a:pt x="22775" y="278683"/>
                </a:lnTo>
                <a:lnTo>
                  <a:pt x="5918" y="237939"/>
                </a:lnTo>
                <a:lnTo>
                  <a:pt x="0" y="19354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3393440" y="4617211"/>
            <a:ext cx="1219200" cy="195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3585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2135"/>
              </a:lnSpc>
              <a:spcBef>
                <a:spcPts val="2695"/>
              </a:spcBef>
              <a:tabLst>
                <a:tab pos="368935" algn="l"/>
                <a:tab pos="723900" algn="l"/>
                <a:tab pos="1079500" algn="l"/>
              </a:tabLst>
            </a:pPr>
            <a:r>
              <a:rPr sz="1800" dirty="0">
                <a:latin typeface="Cambria Math"/>
                <a:cs typeface="Cambria Math"/>
              </a:rPr>
              <a:t>0	1	0	1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ts val="1955"/>
              </a:lnSpc>
              <a:tabLst>
                <a:tab pos="368935" algn="l"/>
                <a:tab pos="723900" algn="l"/>
                <a:tab pos="1079500" algn="l"/>
              </a:tabLst>
            </a:pPr>
            <a:r>
              <a:rPr sz="1800" dirty="0">
                <a:latin typeface="Cambria Math"/>
                <a:cs typeface="Cambria Math"/>
              </a:rPr>
              <a:t>0	0	0	1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ts val="1955"/>
              </a:lnSpc>
              <a:tabLst>
                <a:tab pos="368935" algn="l"/>
                <a:tab pos="723900" algn="l"/>
                <a:tab pos="1079500" algn="l"/>
              </a:tabLst>
            </a:pPr>
            <a:r>
              <a:rPr sz="1800" dirty="0">
                <a:latin typeface="Cambria Math"/>
                <a:cs typeface="Cambria Math"/>
              </a:rPr>
              <a:t>0	0	0	0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ts val="2135"/>
              </a:lnSpc>
              <a:tabLst>
                <a:tab pos="368935" algn="l"/>
                <a:tab pos="723900" algn="l"/>
                <a:tab pos="1079500" algn="l"/>
              </a:tabLst>
            </a:pPr>
            <a:r>
              <a:rPr sz="1800" dirty="0">
                <a:latin typeface="Cambria Math"/>
                <a:cs typeface="Cambria Math"/>
              </a:rPr>
              <a:t>1	1	1	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2843022" y="4677917"/>
            <a:ext cx="448309" cy="387350"/>
          </a:xfrm>
          <a:custGeom>
            <a:avLst/>
            <a:gdLst/>
            <a:ahLst/>
            <a:cxnLst/>
            <a:rect l="l" t="t" r="r" b="b"/>
            <a:pathLst>
              <a:path w="448310" h="387350">
                <a:moveTo>
                  <a:pt x="224027" y="0"/>
                </a:moveTo>
                <a:lnTo>
                  <a:pt x="172669" y="5109"/>
                </a:lnTo>
                <a:lnTo>
                  <a:pt x="125518" y="19665"/>
                </a:lnTo>
                <a:lnTo>
                  <a:pt x="83922" y="42507"/>
                </a:lnTo>
                <a:lnTo>
                  <a:pt x="49225" y="72476"/>
                </a:lnTo>
                <a:lnTo>
                  <a:pt x="22775" y="108412"/>
                </a:lnTo>
                <a:lnTo>
                  <a:pt x="5918" y="149156"/>
                </a:lnTo>
                <a:lnTo>
                  <a:pt x="0" y="193547"/>
                </a:lnTo>
                <a:lnTo>
                  <a:pt x="5918" y="237939"/>
                </a:lnTo>
                <a:lnTo>
                  <a:pt x="22775" y="278683"/>
                </a:lnTo>
                <a:lnTo>
                  <a:pt x="49225" y="314619"/>
                </a:lnTo>
                <a:lnTo>
                  <a:pt x="83922" y="344588"/>
                </a:lnTo>
                <a:lnTo>
                  <a:pt x="125518" y="367430"/>
                </a:lnTo>
                <a:lnTo>
                  <a:pt x="172669" y="381986"/>
                </a:lnTo>
                <a:lnTo>
                  <a:pt x="224027" y="387095"/>
                </a:lnTo>
                <a:lnTo>
                  <a:pt x="275386" y="381986"/>
                </a:lnTo>
                <a:lnTo>
                  <a:pt x="322537" y="367430"/>
                </a:lnTo>
                <a:lnTo>
                  <a:pt x="364133" y="344588"/>
                </a:lnTo>
                <a:lnTo>
                  <a:pt x="398830" y="314619"/>
                </a:lnTo>
                <a:lnTo>
                  <a:pt x="425280" y="278683"/>
                </a:lnTo>
                <a:lnTo>
                  <a:pt x="442137" y="237939"/>
                </a:lnTo>
                <a:lnTo>
                  <a:pt x="448055" y="193547"/>
                </a:lnTo>
                <a:lnTo>
                  <a:pt x="442137" y="149156"/>
                </a:lnTo>
                <a:lnTo>
                  <a:pt x="425280" y="108412"/>
                </a:lnTo>
                <a:lnTo>
                  <a:pt x="398830" y="72476"/>
                </a:lnTo>
                <a:lnTo>
                  <a:pt x="364133" y="42507"/>
                </a:lnTo>
                <a:lnTo>
                  <a:pt x="322537" y="19665"/>
                </a:lnTo>
                <a:lnTo>
                  <a:pt x="275386" y="5109"/>
                </a:lnTo>
                <a:lnTo>
                  <a:pt x="22402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843022" y="4677917"/>
            <a:ext cx="448309" cy="387350"/>
          </a:xfrm>
          <a:custGeom>
            <a:avLst/>
            <a:gdLst/>
            <a:ahLst/>
            <a:cxnLst/>
            <a:rect l="l" t="t" r="r" b="b"/>
            <a:pathLst>
              <a:path w="448310" h="387350">
                <a:moveTo>
                  <a:pt x="0" y="193547"/>
                </a:moveTo>
                <a:lnTo>
                  <a:pt x="5918" y="149156"/>
                </a:lnTo>
                <a:lnTo>
                  <a:pt x="22775" y="108412"/>
                </a:lnTo>
                <a:lnTo>
                  <a:pt x="49225" y="72476"/>
                </a:lnTo>
                <a:lnTo>
                  <a:pt x="83922" y="42507"/>
                </a:lnTo>
                <a:lnTo>
                  <a:pt x="125518" y="19665"/>
                </a:lnTo>
                <a:lnTo>
                  <a:pt x="172669" y="5109"/>
                </a:lnTo>
                <a:lnTo>
                  <a:pt x="224027" y="0"/>
                </a:lnTo>
                <a:lnTo>
                  <a:pt x="275386" y="5109"/>
                </a:lnTo>
                <a:lnTo>
                  <a:pt x="322537" y="19665"/>
                </a:lnTo>
                <a:lnTo>
                  <a:pt x="364133" y="42507"/>
                </a:lnTo>
                <a:lnTo>
                  <a:pt x="398830" y="72476"/>
                </a:lnTo>
                <a:lnTo>
                  <a:pt x="425280" y="108412"/>
                </a:lnTo>
                <a:lnTo>
                  <a:pt x="442137" y="149156"/>
                </a:lnTo>
                <a:lnTo>
                  <a:pt x="448055" y="193547"/>
                </a:lnTo>
                <a:lnTo>
                  <a:pt x="442137" y="237939"/>
                </a:lnTo>
                <a:lnTo>
                  <a:pt x="425280" y="278683"/>
                </a:lnTo>
                <a:lnTo>
                  <a:pt x="398830" y="314619"/>
                </a:lnTo>
                <a:lnTo>
                  <a:pt x="364133" y="344588"/>
                </a:lnTo>
                <a:lnTo>
                  <a:pt x="322537" y="367430"/>
                </a:lnTo>
                <a:lnTo>
                  <a:pt x="275386" y="381986"/>
                </a:lnTo>
                <a:lnTo>
                  <a:pt x="224027" y="387095"/>
                </a:lnTo>
                <a:lnTo>
                  <a:pt x="172669" y="381986"/>
                </a:lnTo>
                <a:lnTo>
                  <a:pt x="125518" y="367430"/>
                </a:lnTo>
                <a:lnTo>
                  <a:pt x="83922" y="344588"/>
                </a:lnTo>
                <a:lnTo>
                  <a:pt x="49225" y="314619"/>
                </a:lnTo>
                <a:lnTo>
                  <a:pt x="22775" y="278683"/>
                </a:lnTo>
                <a:lnTo>
                  <a:pt x="5918" y="237939"/>
                </a:lnTo>
                <a:lnTo>
                  <a:pt x="0" y="19354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2927985" y="4617211"/>
            <a:ext cx="280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c</a:t>
            </a:r>
            <a:endParaRPr sz="36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3291078" y="3685559"/>
            <a:ext cx="760730" cy="171450"/>
          </a:xfrm>
          <a:custGeom>
            <a:avLst/>
            <a:gdLst/>
            <a:ahLst/>
            <a:cxnLst/>
            <a:rect l="l" t="t" r="r" b="b"/>
            <a:pathLst>
              <a:path w="760729" h="171450">
                <a:moveTo>
                  <a:pt x="684802" y="85578"/>
                </a:moveTo>
                <a:lnTo>
                  <a:pt x="598805" y="135743"/>
                </a:lnTo>
                <a:lnTo>
                  <a:pt x="593197" y="140795"/>
                </a:lnTo>
                <a:lnTo>
                  <a:pt x="590041" y="147395"/>
                </a:lnTo>
                <a:lnTo>
                  <a:pt x="589553" y="154709"/>
                </a:lnTo>
                <a:lnTo>
                  <a:pt x="591947" y="161905"/>
                </a:lnTo>
                <a:lnTo>
                  <a:pt x="596999" y="167512"/>
                </a:lnTo>
                <a:lnTo>
                  <a:pt x="603599" y="170668"/>
                </a:lnTo>
                <a:lnTo>
                  <a:pt x="610913" y="171156"/>
                </a:lnTo>
                <a:lnTo>
                  <a:pt x="618109" y="168763"/>
                </a:lnTo>
                <a:lnTo>
                  <a:pt x="727970" y="104628"/>
                </a:lnTo>
                <a:lnTo>
                  <a:pt x="722757" y="104628"/>
                </a:lnTo>
                <a:lnTo>
                  <a:pt x="722757" y="102088"/>
                </a:lnTo>
                <a:lnTo>
                  <a:pt x="713105" y="102088"/>
                </a:lnTo>
                <a:lnTo>
                  <a:pt x="684802" y="85578"/>
                </a:lnTo>
                <a:close/>
              </a:path>
              <a:path w="760729" h="171450">
                <a:moveTo>
                  <a:pt x="652145" y="66528"/>
                </a:moveTo>
                <a:lnTo>
                  <a:pt x="0" y="66528"/>
                </a:lnTo>
                <a:lnTo>
                  <a:pt x="0" y="104628"/>
                </a:lnTo>
                <a:lnTo>
                  <a:pt x="652145" y="104628"/>
                </a:lnTo>
                <a:lnTo>
                  <a:pt x="684802" y="85578"/>
                </a:lnTo>
                <a:lnTo>
                  <a:pt x="652145" y="66528"/>
                </a:lnTo>
                <a:close/>
              </a:path>
              <a:path w="760729" h="171450">
                <a:moveTo>
                  <a:pt x="727970" y="66528"/>
                </a:moveTo>
                <a:lnTo>
                  <a:pt x="722757" y="66528"/>
                </a:lnTo>
                <a:lnTo>
                  <a:pt x="722757" y="104628"/>
                </a:lnTo>
                <a:lnTo>
                  <a:pt x="727970" y="104628"/>
                </a:lnTo>
                <a:lnTo>
                  <a:pt x="760602" y="85578"/>
                </a:lnTo>
                <a:lnTo>
                  <a:pt x="727970" y="66528"/>
                </a:lnTo>
                <a:close/>
              </a:path>
              <a:path w="760729" h="171450">
                <a:moveTo>
                  <a:pt x="713105" y="69068"/>
                </a:moveTo>
                <a:lnTo>
                  <a:pt x="684802" y="85578"/>
                </a:lnTo>
                <a:lnTo>
                  <a:pt x="713105" y="102088"/>
                </a:lnTo>
                <a:lnTo>
                  <a:pt x="713105" y="69068"/>
                </a:lnTo>
                <a:close/>
              </a:path>
              <a:path w="760729" h="171450">
                <a:moveTo>
                  <a:pt x="722757" y="69068"/>
                </a:moveTo>
                <a:lnTo>
                  <a:pt x="713105" y="69068"/>
                </a:lnTo>
                <a:lnTo>
                  <a:pt x="713105" y="102088"/>
                </a:lnTo>
                <a:lnTo>
                  <a:pt x="722757" y="102088"/>
                </a:lnTo>
                <a:lnTo>
                  <a:pt x="722757" y="69068"/>
                </a:lnTo>
                <a:close/>
              </a:path>
              <a:path w="760729" h="171450">
                <a:moveTo>
                  <a:pt x="610913" y="0"/>
                </a:moveTo>
                <a:lnTo>
                  <a:pt x="603599" y="488"/>
                </a:lnTo>
                <a:lnTo>
                  <a:pt x="596999" y="3643"/>
                </a:lnTo>
                <a:lnTo>
                  <a:pt x="591947" y="9251"/>
                </a:lnTo>
                <a:lnTo>
                  <a:pt x="589553" y="16446"/>
                </a:lnTo>
                <a:lnTo>
                  <a:pt x="590041" y="23760"/>
                </a:lnTo>
                <a:lnTo>
                  <a:pt x="593197" y="30360"/>
                </a:lnTo>
                <a:lnTo>
                  <a:pt x="598805" y="35413"/>
                </a:lnTo>
                <a:lnTo>
                  <a:pt x="684802" y="85578"/>
                </a:lnTo>
                <a:lnTo>
                  <a:pt x="713105" y="69068"/>
                </a:lnTo>
                <a:lnTo>
                  <a:pt x="722757" y="69068"/>
                </a:lnTo>
                <a:lnTo>
                  <a:pt x="722757" y="66528"/>
                </a:lnTo>
                <a:lnTo>
                  <a:pt x="727970" y="66528"/>
                </a:lnTo>
                <a:lnTo>
                  <a:pt x="618109" y="2393"/>
                </a:lnTo>
                <a:lnTo>
                  <a:pt x="610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290951" y="4763027"/>
            <a:ext cx="760730" cy="171450"/>
          </a:xfrm>
          <a:custGeom>
            <a:avLst/>
            <a:gdLst/>
            <a:ahLst/>
            <a:cxnLst/>
            <a:rect l="l" t="t" r="r" b="b"/>
            <a:pathLst>
              <a:path w="760729" h="171450">
                <a:moveTo>
                  <a:pt x="149689" y="0"/>
                </a:moveTo>
                <a:lnTo>
                  <a:pt x="142494" y="2393"/>
                </a:lnTo>
                <a:lnTo>
                  <a:pt x="0" y="85578"/>
                </a:lnTo>
                <a:lnTo>
                  <a:pt x="142494" y="168763"/>
                </a:lnTo>
                <a:lnTo>
                  <a:pt x="149689" y="171156"/>
                </a:lnTo>
                <a:lnTo>
                  <a:pt x="157003" y="170668"/>
                </a:lnTo>
                <a:lnTo>
                  <a:pt x="163603" y="167512"/>
                </a:lnTo>
                <a:lnTo>
                  <a:pt x="168656" y="161905"/>
                </a:lnTo>
                <a:lnTo>
                  <a:pt x="171049" y="154709"/>
                </a:lnTo>
                <a:lnTo>
                  <a:pt x="170561" y="147395"/>
                </a:lnTo>
                <a:lnTo>
                  <a:pt x="167405" y="140795"/>
                </a:lnTo>
                <a:lnTo>
                  <a:pt x="161798" y="135743"/>
                </a:lnTo>
                <a:lnTo>
                  <a:pt x="108458" y="104628"/>
                </a:lnTo>
                <a:lnTo>
                  <a:pt x="37846" y="104628"/>
                </a:lnTo>
                <a:lnTo>
                  <a:pt x="37846" y="66528"/>
                </a:lnTo>
                <a:lnTo>
                  <a:pt x="108458" y="66528"/>
                </a:lnTo>
                <a:lnTo>
                  <a:pt x="161798" y="35413"/>
                </a:lnTo>
                <a:lnTo>
                  <a:pt x="167405" y="30360"/>
                </a:lnTo>
                <a:lnTo>
                  <a:pt x="170561" y="23760"/>
                </a:lnTo>
                <a:lnTo>
                  <a:pt x="171049" y="16446"/>
                </a:lnTo>
                <a:lnTo>
                  <a:pt x="168656" y="9251"/>
                </a:lnTo>
                <a:lnTo>
                  <a:pt x="163603" y="3643"/>
                </a:lnTo>
                <a:lnTo>
                  <a:pt x="157003" y="488"/>
                </a:lnTo>
                <a:lnTo>
                  <a:pt x="149689" y="0"/>
                </a:lnTo>
                <a:close/>
              </a:path>
              <a:path w="760729" h="171450">
                <a:moveTo>
                  <a:pt x="108458" y="66528"/>
                </a:moveTo>
                <a:lnTo>
                  <a:pt x="37846" y="66528"/>
                </a:lnTo>
                <a:lnTo>
                  <a:pt x="37846" y="104628"/>
                </a:lnTo>
                <a:lnTo>
                  <a:pt x="108458" y="104628"/>
                </a:lnTo>
                <a:lnTo>
                  <a:pt x="104103" y="102088"/>
                </a:lnTo>
                <a:lnTo>
                  <a:pt x="47498" y="102088"/>
                </a:lnTo>
                <a:lnTo>
                  <a:pt x="47498" y="69068"/>
                </a:lnTo>
                <a:lnTo>
                  <a:pt x="104103" y="69068"/>
                </a:lnTo>
                <a:lnTo>
                  <a:pt x="108458" y="66528"/>
                </a:lnTo>
                <a:close/>
              </a:path>
              <a:path w="760729" h="171450">
                <a:moveTo>
                  <a:pt x="760602" y="66528"/>
                </a:moveTo>
                <a:lnTo>
                  <a:pt x="108458" y="66528"/>
                </a:lnTo>
                <a:lnTo>
                  <a:pt x="75800" y="85578"/>
                </a:lnTo>
                <a:lnTo>
                  <a:pt x="108458" y="104628"/>
                </a:lnTo>
                <a:lnTo>
                  <a:pt x="760602" y="104628"/>
                </a:lnTo>
                <a:lnTo>
                  <a:pt x="760602" y="66528"/>
                </a:lnTo>
                <a:close/>
              </a:path>
              <a:path w="760729" h="171450">
                <a:moveTo>
                  <a:pt x="47498" y="69068"/>
                </a:moveTo>
                <a:lnTo>
                  <a:pt x="47498" y="102088"/>
                </a:lnTo>
                <a:lnTo>
                  <a:pt x="75800" y="85578"/>
                </a:lnTo>
                <a:lnTo>
                  <a:pt x="47498" y="69068"/>
                </a:lnTo>
                <a:close/>
              </a:path>
              <a:path w="760729" h="171450">
                <a:moveTo>
                  <a:pt x="75800" y="85578"/>
                </a:moveTo>
                <a:lnTo>
                  <a:pt x="47498" y="102088"/>
                </a:lnTo>
                <a:lnTo>
                  <a:pt x="104103" y="102088"/>
                </a:lnTo>
                <a:lnTo>
                  <a:pt x="75800" y="85578"/>
                </a:lnTo>
                <a:close/>
              </a:path>
              <a:path w="760729" h="171450">
                <a:moveTo>
                  <a:pt x="104103" y="69068"/>
                </a:moveTo>
                <a:lnTo>
                  <a:pt x="47498" y="69068"/>
                </a:lnTo>
                <a:lnTo>
                  <a:pt x="75800" y="85578"/>
                </a:lnTo>
                <a:lnTo>
                  <a:pt x="104103" y="69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190003" y="3987546"/>
            <a:ext cx="171450" cy="690880"/>
          </a:xfrm>
          <a:custGeom>
            <a:avLst/>
            <a:gdLst/>
            <a:ahLst/>
            <a:cxnLst/>
            <a:rect l="l" t="t" r="r" b="b"/>
            <a:pathLst>
              <a:path w="171450" h="690879">
                <a:moveTo>
                  <a:pt x="16446" y="519449"/>
                </a:moveTo>
                <a:lnTo>
                  <a:pt x="9251" y="521842"/>
                </a:lnTo>
                <a:lnTo>
                  <a:pt x="3643" y="526895"/>
                </a:lnTo>
                <a:lnTo>
                  <a:pt x="488" y="533495"/>
                </a:lnTo>
                <a:lnTo>
                  <a:pt x="0" y="540809"/>
                </a:lnTo>
                <a:lnTo>
                  <a:pt x="2393" y="548004"/>
                </a:lnTo>
                <a:lnTo>
                  <a:pt x="85578" y="690498"/>
                </a:lnTo>
                <a:lnTo>
                  <a:pt x="107671" y="652652"/>
                </a:lnTo>
                <a:lnTo>
                  <a:pt x="66528" y="652652"/>
                </a:lnTo>
                <a:lnTo>
                  <a:pt x="66528" y="582041"/>
                </a:lnTo>
                <a:lnTo>
                  <a:pt x="35413" y="528701"/>
                </a:lnTo>
                <a:lnTo>
                  <a:pt x="30360" y="523093"/>
                </a:lnTo>
                <a:lnTo>
                  <a:pt x="23760" y="519938"/>
                </a:lnTo>
                <a:lnTo>
                  <a:pt x="16446" y="519449"/>
                </a:lnTo>
                <a:close/>
              </a:path>
              <a:path w="171450" h="690879">
                <a:moveTo>
                  <a:pt x="66528" y="582041"/>
                </a:moveTo>
                <a:lnTo>
                  <a:pt x="66528" y="652652"/>
                </a:lnTo>
                <a:lnTo>
                  <a:pt x="104628" y="652652"/>
                </a:lnTo>
                <a:lnTo>
                  <a:pt x="104628" y="643001"/>
                </a:lnTo>
                <a:lnTo>
                  <a:pt x="69068" y="643001"/>
                </a:lnTo>
                <a:lnTo>
                  <a:pt x="85578" y="614698"/>
                </a:lnTo>
                <a:lnTo>
                  <a:pt x="66528" y="582041"/>
                </a:lnTo>
                <a:close/>
              </a:path>
              <a:path w="171450" h="690879">
                <a:moveTo>
                  <a:pt x="154709" y="519449"/>
                </a:moveTo>
                <a:lnTo>
                  <a:pt x="147395" y="519938"/>
                </a:lnTo>
                <a:lnTo>
                  <a:pt x="140795" y="523093"/>
                </a:lnTo>
                <a:lnTo>
                  <a:pt x="135743" y="528701"/>
                </a:lnTo>
                <a:lnTo>
                  <a:pt x="104628" y="582041"/>
                </a:lnTo>
                <a:lnTo>
                  <a:pt x="104628" y="652652"/>
                </a:lnTo>
                <a:lnTo>
                  <a:pt x="107671" y="652652"/>
                </a:lnTo>
                <a:lnTo>
                  <a:pt x="168763" y="548004"/>
                </a:lnTo>
                <a:lnTo>
                  <a:pt x="171156" y="540809"/>
                </a:lnTo>
                <a:lnTo>
                  <a:pt x="170668" y="533495"/>
                </a:lnTo>
                <a:lnTo>
                  <a:pt x="167512" y="526895"/>
                </a:lnTo>
                <a:lnTo>
                  <a:pt x="161905" y="521842"/>
                </a:lnTo>
                <a:lnTo>
                  <a:pt x="154709" y="519449"/>
                </a:lnTo>
                <a:close/>
              </a:path>
              <a:path w="171450" h="690879">
                <a:moveTo>
                  <a:pt x="85578" y="614698"/>
                </a:moveTo>
                <a:lnTo>
                  <a:pt x="69068" y="643001"/>
                </a:lnTo>
                <a:lnTo>
                  <a:pt x="102088" y="643001"/>
                </a:lnTo>
                <a:lnTo>
                  <a:pt x="85578" y="614698"/>
                </a:lnTo>
                <a:close/>
              </a:path>
              <a:path w="171450" h="690879">
                <a:moveTo>
                  <a:pt x="104628" y="582041"/>
                </a:moveTo>
                <a:lnTo>
                  <a:pt x="85578" y="614698"/>
                </a:lnTo>
                <a:lnTo>
                  <a:pt x="102088" y="643001"/>
                </a:lnTo>
                <a:lnTo>
                  <a:pt x="104628" y="643001"/>
                </a:lnTo>
                <a:lnTo>
                  <a:pt x="104628" y="582041"/>
                </a:lnTo>
                <a:close/>
              </a:path>
              <a:path w="171450" h="690879">
                <a:moveTo>
                  <a:pt x="104628" y="0"/>
                </a:moveTo>
                <a:lnTo>
                  <a:pt x="66528" y="0"/>
                </a:lnTo>
                <a:lnTo>
                  <a:pt x="66528" y="582041"/>
                </a:lnTo>
                <a:lnTo>
                  <a:pt x="85578" y="614698"/>
                </a:lnTo>
                <a:lnTo>
                  <a:pt x="104628" y="582041"/>
                </a:lnTo>
                <a:lnTo>
                  <a:pt x="1046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201035" y="3944873"/>
            <a:ext cx="908685" cy="790575"/>
          </a:xfrm>
          <a:custGeom>
            <a:avLst/>
            <a:gdLst/>
            <a:ahLst/>
            <a:cxnLst/>
            <a:rect l="l" t="t" r="r" b="b"/>
            <a:pathLst>
              <a:path w="908685" h="790575">
                <a:moveTo>
                  <a:pt x="57168" y="49438"/>
                </a:moveTo>
                <a:lnTo>
                  <a:pt x="69398" y="85220"/>
                </a:lnTo>
                <a:lnTo>
                  <a:pt x="883792" y="790067"/>
                </a:lnTo>
                <a:lnTo>
                  <a:pt x="908685" y="761364"/>
                </a:lnTo>
                <a:lnTo>
                  <a:pt x="94442" y="56427"/>
                </a:lnTo>
                <a:lnTo>
                  <a:pt x="57168" y="49438"/>
                </a:lnTo>
                <a:close/>
              </a:path>
              <a:path w="908685" h="790575">
                <a:moveTo>
                  <a:pt x="0" y="0"/>
                </a:moveTo>
                <a:lnTo>
                  <a:pt x="53339" y="156082"/>
                </a:lnTo>
                <a:lnTo>
                  <a:pt x="57183" y="162589"/>
                </a:lnTo>
                <a:lnTo>
                  <a:pt x="63039" y="166989"/>
                </a:lnTo>
                <a:lnTo>
                  <a:pt x="70109" y="168888"/>
                </a:lnTo>
                <a:lnTo>
                  <a:pt x="77597" y="167894"/>
                </a:lnTo>
                <a:lnTo>
                  <a:pt x="84103" y="164123"/>
                </a:lnTo>
                <a:lnTo>
                  <a:pt x="88503" y="158305"/>
                </a:lnTo>
                <a:lnTo>
                  <a:pt x="90402" y="151249"/>
                </a:lnTo>
                <a:lnTo>
                  <a:pt x="89407" y="143763"/>
                </a:lnTo>
                <a:lnTo>
                  <a:pt x="69398" y="85220"/>
                </a:lnTo>
                <a:lnTo>
                  <a:pt x="16128" y="39115"/>
                </a:lnTo>
                <a:lnTo>
                  <a:pt x="41147" y="10287"/>
                </a:lnTo>
                <a:lnTo>
                  <a:pt x="54964" y="10287"/>
                </a:lnTo>
                <a:lnTo>
                  <a:pt x="0" y="0"/>
                </a:lnTo>
                <a:close/>
              </a:path>
              <a:path w="908685" h="790575">
                <a:moveTo>
                  <a:pt x="41147" y="10287"/>
                </a:moveTo>
                <a:lnTo>
                  <a:pt x="16128" y="39115"/>
                </a:lnTo>
                <a:lnTo>
                  <a:pt x="69398" y="85220"/>
                </a:lnTo>
                <a:lnTo>
                  <a:pt x="57168" y="49438"/>
                </a:lnTo>
                <a:lnTo>
                  <a:pt x="25145" y="43433"/>
                </a:lnTo>
                <a:lnTo>
                  <a:pt x="46608" y="18542"/>
                </a:lnTo>
                <a:lnTo>
                  <a:pt x="50682" y="18542"/>
                </a:lnTo>
                <a:lnTo>
                  <a:pt x="41147" y="10287"/>
                </a:lnTo>
                <a:close/>
              </a:path>
              <a:path w="908685" h="790575">
                <a:moveTo>
                  <a:pt x="54964" y="10287"/>
                </a:moveTo>
                <a:lnTo>
                  <a:pt x="41147" y="10287"/>
                </a:lnTo>
                <a:lnTo>
                  <a:pt x="94442" y="56427"/>
                </a:lnTo>
                <a:lnTo>
                  <a:pt x="155193" y="67818"/>
                </a:lnTo>
                <a:lnTo>
                  <a:pt x="162738" y="67704"/>
                </a:lnTo>
                <a:lnTo>
                  <a:pt x="169449" y="64817"/>
                </a:lnTo>
                <a:lnTo>
                  <a:pt x="174589" y="59620"/>
                </a:lnTo>
                <a:lnTo>
                  <a:pt x="177418" y="52577"/>
                </a:lnTo>
                <a:lnTo>
                  <a:pt x="177305" y="45033"/>
                </a:lnTo>
                <a:lnTo>
                  <a:pt x="174418" y="38322"/>
                </a:lnTo>
                <a:lnTo>
                  <a:pt x="169221" y="33182"/>
                </a:lnTo>
                <a:lnTo>
                  <a:pt x="162178" y="30352"/>
                </a:lnTo>
                <a:lnTo>
                  <a:pt x="54964" y="10287"/>
                </a:lnTo>
                <a:close/>
              </a:path>
              <a:path w="908685" h="790575">
                <a:moveTo>
                  <a:pt x="50682" y="18542"/>
                </a:moveTo>
                <a:lnTo>
                  <a:pt x="46608" y="18542"/>
                </a:lnTo>
                <a:lnTo>
                  <a:pt x="57168" y="49438"/>
                </a:lnTo>
                <a:lnTo>
                  <a:pt x="94442" y="56427"/>
                </a:lnTo>
                <a:lnTo>
                  <a:pt x="50682" y="18542"/>
                </a:lnTo>
                <a:close/>
              </a:path>
              <a:path w="908685" h="790575">
                <a:moveTo>
                  <a:pt x="46608" y="18542"/>
                </a:moveTo>
                <a:lnTo>
                  <a:pt x="25145" y="43433"/>
                </a:lnTo>
                <a:lnTo>
                  <a:pt x="57168" y="49438"/>
                </a:lnTo>
                <a:lnTo>
                  <a:pt x="46608" y="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413122" y="3793235"/>
            <a:ext cx="171450" cy="1077595"/>
          </a:xfrm>
          <a:custGeom>
            <a:avLst/>
            <a:gdLst/>
            <a:ahLst/>
            <a:cxnLst/>
            <a:rect l="l" t="t" r="r" b="b"/>
            <a:pathLst>
              <a:path w="171450" h="1077595">
                <a:moveTo>
                  <a:pt x="114300" y="142875"/>
                </a:moveTo>
                <a:lnTo>
                  <a:pt x="57150" y="142875"/>
                </a:lnTo>
                <a:lnTo>
                  <a:pt x="57150" y="1077468"/>
                </a:lnTo>
                <a:lnTo>
                  <a:pt x="114300" y="1077468"/>
                </a:lnTo>
                <a:lnTo>
                  <a:pt x="114300" y="142875"/>
                </a:lnTo>
                <a:close/>
              </a:path>
              <a:path w="171450" h="1077595">
                <a:moveTo>
                  <a:pt x="85725" y="0"/>
                </a:moveTo>
                <a:lnTo>
                  <a:pt x="0" y="171450"/>
                </a:lnTo>
                <a:lnTo>
                  <a:pt x="57150" y="171450"/>
                </a:lnTo>
                <a:lnTo>
                  <a:pt x="57150" y="142875"/>
                </a:lnTo>
                <a:lnTo>
                  <a:pt x="157162" y="142875"/>
                </a:lnTo>
                <a:lnTo>
                  <a:pt x="85725" y="0"/>
                </a:lnTo>
                <a:close/>
              </a:path>
              <a:path w="171450" h="1077595">
                <a:moveTo>
                  <a:pt x="157162" y="142875"/>
                </a:moveTo>
                <a:lnTo>
                  <a:pt x="114300" y="142875"/>
                </a:lnTo>
                <a:lnTo>
                  <a:pt x="114300" y="171450"/>
                </a:lnTo>
                <a:lnTo>
                  <a:pt x="171450" y="171450"/>
                </a:lnTo>
                <a:lnTo>
                  <a:pt x="157162" y="14287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271265" y="3771900"/>
            <a:ext cx="1005205" cy="905510"/>
          </a:xfrm>
          <a:custGeom>
            <a:avLst/>
            <a:gdLst/>
            <a:ahLst/>
            <a:cxnLst/>
            <a:rect l="l" t="t" r="r" b="b"/>
            <a:pathLst>
              <a:path w="1005204" h="905510">
                <a:moveTo>
                  <a:pt x="857946" y="811762"/>
                </a:moveTo>
                <a:lnTo>
                  <a:pt x="819785" y="854329"/>
                </a:lnTo>
                <a:lnTo>
                  <a:pt x="1004697" y="905001"/>
                </a:lnTo>
                <a:lnTo>
                  <a:pt x="975378" y="830833"/>
                </a:lnTo>
                <a:lnTo>
                  <a:pt x="879221" y="830833"/>
                </a:lnTo>
                <a:lnTo>
                  <a:pt x="857946" y="811762"/>
                </a:lnTo>
                <a:close/>
              </a:path>
              <a:path w="1005204" h="905510">
                <a:moveTo>
                  <a:pt x="896071" y="769237"/>
                </a:moveTo>
                <a:lnTo>
                  <a:pt x="857946" y="811762"/>
                </a:lnTo>
                <a:lnTo>
                  <a:pt x="879221" y="830833"/>
                </a:lnTo>
                <a:lnTo>
                  <a:pt x="917321" y="788288"/>
                </a:lnTo>
                <a:lnTo>
                  <a:pt x="896071" y="769237"/>
                </a:lnTo>
                <a:close/>
              </a:path>
              <a:path w="1005204" h="905510">
                <a:moveTo>
                  <a:pt x="934212" y="726694"/>
                </a:moveTo>
                <a:lnTo>
                  <a:pt x="896071" y="769237"/>
                </a:lnTo>
                <a:lnTo>
                  <a:pt x="917321" y="788288"/>
                </a:lnTo>
                <a:lnTo>
                  <a:pt x="879221" y="830833"/>
                </a:lnTo>
                <a:lnTo>
                  <a:pt x="975378" y="830833"/>
                </a:lnTo>
                <a:lnTo>
                  <a:pt x="934212" y="726694"/>
                </a:lnTo>
                <a:close/>
              </a:path>
              <a:path w="1005204" h="905510">
                <a:moveTo>
                  <a:pt x="38100" y="0"/>
                </a:moveTo>
                <a:lnTo>
                  <a:pt x="0" y="42672"/>
                </a:lnTo>
                <a:lnTo>
                  <a:pt x="857946" y="811762"/>
                </a:lnTo>
                <a:lnTo>
                  <a:pt x="896071" y="769237"/>
                </a:lnTo>
                <a:lnTo>
                  <a:pt x="381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66691" y="4842128"/>
            <a:ext cx="489584" cy="480059"/>
          </a:xfrm>
          <a:custGeom>
            <a:avLst/>
            <a:gdLst/>
            <a:ahLst/>
            <a:cxnLst/>
            <a:rect l="l" t="t" r="r" b="b"/>
            <a:pathLst>
              <a:path w="489585" h="480060">
                <a:moveTo>
                  <a:pt x="104426" y="367189"/>
                </a:moveTo>
                <a:lnTo>
                  <a:pt x="52345" y="390482"/>
                </a:lnTo>
                <a:lnTo>
                  <a:pt x="54356" y="394970"/>
                </a:lnTo>
                <a:lnTo>
                  <a:pt x="56642" y="398018"/>
                </a:lnTo>
                <a:lnTo>
                  <a:pt x="97409" y="432689"/>
                </a:lnTo>
                <a:lnTo>
                  <a:pt x="140462" y="457835"/>
                </a:lnTo>
                <a:lnTo>
                  <a:pt x="186309" y="473837"/>
                </a:lnTo>
                <a:lnTo>
                  <a:pt x="235331" y="479552"/>
                </a:lnTo>
                <a:lnTo>
                  <a:pt x="247269" y="479171"/>
                </a:lnTo>
                <a:lnTo>
                  <a:pt x="307467" y="467233"/>
                </a:lnTo>
                <a:lnTo>
                  <a:pt x="351536" y="447802"/>
                </a:lnTo>
                <a:lnTo>
                  <a:pt x="389726" y="422402"/>
                </a:lnTo>
                <a:lnTo>
                  <a:pt x="233299" y="422402"/>
                </a:lnTo>
                <a:lnTo>
                  <a:pt x="224536" y="422148"/>
                </a:lnTo>
                <a:lnTo>
                  <a:pt x="180467" y="412623"/>
                </a:lnTo>
                <a:lnTo>
                  <a:pt x="145161" y="395732"/>
                </a:lnTo>
                <a:lnTo>
                  <a:pt x="113030" y="372364"/>
                </a:lnTo>
                <a:lnTo>
                  <a:pt x="107939" y="367665"/>
                </a:lnTo>
                <a:lnTo>
                  <a:pt x="104775" y="367665"/>
                </a:lnTo>
                <a:lnTo>
                  <a:pt x="104426" y="367189"/>
                </a:lnTo>
                <a:close/>
              </a:path>
              <a:path w="489585" h="480060">
                <a:moveTo>
                  <a:pt x="232663" y="0"/>
                </a:moveTo>
                <a:lnTo>
                  <a:pt x="231140" y="57150"/>
                </a:lnTo>
                <a:lnTo>
                  <a:pt x="241808" y="57404"/>
                </a:lnTo>
                <a:lnTo>
                  <a:pt x="250825" y="58293"/>
                </a:lnTo>
                <a:lnTo>
                  <a:pt x="305688" y="73533"/>
                </a:lnTo>
                <a:lnTo>
                  <a:pt x="339852" y="92075"/>
                </a:lnTo>
                <a:lnTo>
                  <a:pt x="370459" y="116332"/>
                </a:lnTo>
                <a:lnTo>
                  <a:pt x="396367" y="144907"/>
                </a:lnTo>
                <a:lnTo>
                  <a:pt x="423037" y="192532"/>
                </a:lnTo>
                <a:lnTo>
                  <a:pt x="431800" y="232918"/>
                </a:lnTo>
                <a:lnTo>
                  <a:pt x="431927" y="240665"/>
                </a:lnTo>
                <a:lnTo>
                  <a:pt x="431673" y="248920"/>
                </a:lnTo>
                <a:lnTo>
                  <a:pt x="422402" y="289052"/>
                </a:lnTo>
                <a:lnTo>
                  <a:pt x="395224" y="336931"/>
                </a:lnTo>
                <a:lnTo>
                  <a:pt x="354584" y="377444"/>
                </a:lnTo>
                <a:lnTo>
                  <a:pt x="322199" y="398780"/>
                </a:lnTo>
                <a:lnTo>
                  <a:pt x="287020" y="413893"/>
                </a:lnTo>
                <a:lnTo>
                  <a:pt x="242570" y="422148"/>
                </a:lnTo>
                <a:lnTo>
                  <a:pt x="233299" y="422402"/>
                </a:lnTo>
                <a:lnTo>
                  <a:pt x="389726" y="422402"/>
                </a:lnTo>
                <a:lnTo>
                  <a:pt x="426974" y="387858"/>
                </a:lnTo>
                <a:lnTo>
                  <a:pt x="455675" y="349631"/>
                </a:lnTo>
                <a:lnTo>
                  <a:pt x="476250" y="307975"/>
                </a:lnTo>
                <a:lnTo>
                  <a:pt x="487553" y="262636"/>
                </a:lnTo>
                <a:lnTo>
                  <a:pt x="489077" y="239014"/>
                </a:lnTo>
                <a:lnTo>
                  <a:pt x="488569" y="226949"/>
                </a:lnTo>
                <a:lnTo>
                  <a:pt x="479425" y="181102"/>
                </a:lnTo>
                <a:lnTo>
                  <a:pt x="453898" y="127635"/>
                </a:lnTo>
                <a:lnTo>
                  <a:pt x="424688" y="89916"/>
                </a:lnTo>
                <a:lnTo>
                  <a:pt x="389000" y="57150"/>
                </a:lnTo>
                <a:lnTo>
                  <a:pt x="347980" y="30607"/>
                </a:lnTo>
                <a:lnTo>
                  <a:pt x="302895" y="11430"/>
                </a:lnTo>
                <a:lnTo>
                  <a:pt x="255778" y="1397"/>
                </a:lnTo>
                <a:lnTo>
                  <a:pt x="243332" y="254"/>
                </a:lnTo>
                <a:lnTo>
                  <a:pt x="232663" y="0"/>
                </a:lnTo>
                <a:close/>
              </a:path>
              <a:path w="489585" h="480060">
                <a:moveTo>
                  <a:pt x="8128" y="222377"/>
                </a:moveTo>
                <a:lnTo>
                  <a:pt x="0" y="413893"/>
                </a:lnTo>
                <a:lnTo>
                  <a:pt x="52345" y="390482"/>
                </a:lnTo>
                <a:lnTo>
                  <a:pt x="40512" y="364744"/>
                </a:lnTo>
                <a:lnTo>
                  <a:pt x="92456" y="340868"/>
                </a:lnTo>
                <a:lnTo>
                  <a:pt x="152743" y="340868"/>
                </a:lnTo>
                <a:lnTo>
                  <a:pt x="8128" y="222377"/>
                </a:lnTo>
                <a:close/>
              </a:path>
              <a:path w="489585" h="480060">
                <a:moveTo>
                  <a:pt x="92456" y="340868"/>
                </a:moveTo>
                <a:lnTo>
                  <a:pt x="40512" y="364744"/>
                </a:lnTo>
                <a:lnTo>
                  <a:pt x="52345" y="390482"/>
                </a:lnTo>
                <a:lnTo>
                  <a:pt x="104426" y="367189"/>
                </a:lnTo>
                <a:lnTo>
                  <a:pt x="98171" y="358648"/>
                </a:lnTo>
                <a:lnTo>
                  <a:pt x="100629" y="358648"/>
                </a:lnTo>
                <a:lnTo>
                  <a:pt x="92456" y="340868"/>
                </a:lnTo>
                <a:close/>
              </a:path>
              <a:path w="489585" h="480060">
                <a:moveTo>
                  <a:pt x="104534" y="367141"/>
                </a:moveTo>
                <a:lnTo>
                  <a:pt x="104775" y="367665"/>
                </a:lnTo>
                <a:lnTo>
                  <a:pt x="104534" y="367141"/>
                </a:lnTo>
                <a:close/>
              </a:path>
              <a:path w="489585" h="480060">
                <a:moveTo>
                  <a:pt x="106445" y="366286"/>
                </a:moveTo>
                <a:lnTo>
                  <a:pt x="104534" y="367141"/>
                </a:lnTo>
                <a:lnTo>
                  <a:pt x="104775" y="367665"/>
                </a:lnTo>
                <a:lnTo>
                  <a:pt x="107939" y="367665"/>
                </a:lnTo>
                <a:lnTo>
                  <a:pt x="106445" y="366286"/>
                </a:lnTo>
                <a:close/>
              </a:path>
              <a:path w="489585" h="480060">
                <a:moveTo>
                  <a:pt x="98171" y="358648"/>
                </a:moveTo>
                <a:lnTo>
                  <a:pt x="104426" y="367189"/>
                </a:lnTo>
                <a:lnTo>
                  <a:pt x="102442" y="362590"/>
                </a:lnTo>
                <a:lnTo>
                  <a:pt x="98171" y="358648"/>
                </a:lnTo>
                <a:close/>
              </a:path>
              <a:path w="489585" h="480060">
                <a:moveTo>
                  <a:pt x="102442" y="362590"/>
                </a:moveTo>
                <a:lnTo>
                  <a:pt x="104534" y="367141"/>
                </a:lnTo>
                <a:lnTo>
                  <a:pt x="106445" y="366286"/>
                </a:lnTo>
                <a:lnTo>
                  <a:pt x="102442" y="362590"/>
                </a:lnTo>
                <a:close/>
              </a:path>
              <a:path w="489585" h="480060">
                <a:moveTo>
                  <a:pt x="152743" y="340868"/>
                </a:moveTo>
                <a:lnTo>
                  <a:pt x="92456" y="340868"/>
                </a:lnTo>
                <a:lnTo>
                  <a:pt x="102442" y="362590"/>
                </a:lnTo>
                <a:lnTo>
                  <a:pt x="106445" y="366286"/>
                </a:lnTo>
                <a:lnTo>
                  <a:pt x="156463" y="343916"/>
                </a:lnTo>
                <a:lnTo>
                  <a:pt x="152743" y="340868"/>
                </a:lnTo>
                <a:close/>
              </a:path>
              <a:path w="489585" h="480060">
                <a:moveTo>
                  <a:pt x="100629" y="358648"/>
                </a:moveTo>
                <a:lnTo>
                  <a:pt x="98171" y="358648"/>
                </a:lnTo>
                <a:lnTo>
                  <a:pt x="102442" y="362590"/>
                </a:lnTo>
                <a:lnTo>
                  <a:pt x="100629" y="358648"/>
                </a:lnTo>
                <a:close/>
              </a:path>
            </a:pathLst>
          </a:custGeom>
          <a:solidFill>
            <a:srgbClr val="F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5121909" y="3584905"/>
            <a:ext cx="280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121909" y="4662932"/>
            <a:ext cx="280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c</a:t>
            </a:r>
            <a:endParaRPr sz="36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318630" y="3584905"/>
            <a:ext cx="12160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8055" algn="l"/>
              </a:tabLst>
            </a:pPr>
            <a:r>
              <a:rPr sz="3600" b="1" dirty="0">
                <a:latin typeface="Arial"/>
                <a:cs typeface="Arial"/>
              </a:rPr>
              <a:t>b	a</a:t>
            </a:r>
            <a:endParaRPr sz="36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8451595" y="3584905"/>
            <a:ext cx="3054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b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5023294" y="3387852"/>
            <a:ext cx="4059110" cy="19795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7739253" y="4662932"/>
            <a:ext cx="1219200" cy="1908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4535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2135"/>
              </a:lnSpc>
              <a:spcBef>
                <a:spcPts val="2335"/>
              </a:spcBef>
              <a:tabLst>
                <a:tab pos="368935" algn="l"/>
                <a:tab pos="723900" algn="l"/>
                <a:tab pos="1078865" algn="l"/>
              </a:tabLst>
            </a:pPr>
            <a:r>
              <a:rPr sz="1800" dirty="0">
                <a:latin typeface="Cambria Math"/>
                <a:cs typeface="Cambria Math"/>
              </a:rPr>
              <a:t>1	1	1	1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ts val="1950"/>
              </a:lnSpc>
              <a:tabLst>
                <a:tab pos="368935" algn="l"/>
                <a:tab pos="723900" algn="l"/>
                <a:tab pos="1078865" algn="l"/>
              </a:tabLst>
            </a:pPr>
            <a:r>
              <a:rPr sz="1800" dirty="0">
                <a:latin typeface="Cambria Math"/>
                <a:cs typeface="Cambria Math"/>
              </a:rPr>
              <a:t>1	1	1	1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ts val="1950"/>
              </a:lnSpc>
              <a:tabLst>
                <a:tab pos="368935" algn="l"/>
                <a:tab pos="723900" algn="l"/>
                <a:tab pos="1078865" algn="l"/>
              </a:tabLst>
            </a:pPr>
            <a:r>
              <a:rPr sz="1800" dirty="0">
                <a:latin typeface="Cambria Math"/>
                <a:cs typeface="Cambria Math"/>
              </a:rPr>
              <a:t>0	0	0	0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ts val="2135"/>
              </a:lnSpc>
              <a:tabLst>
                <a:tab pos="368935" algn="l"/>
                <a:tab pos="723900" algn="l"/>
                <a:tab pos="1078865" algn="l"/>
              </a:tabLst>
            </a:pPr>
            <a:r>
              <a:rPr sz="1800" dirty="0">
                <a:latin typeface="Cambria Math"/>
                <a:cs typeface="Cambria Math"/>
              </a:rPr>
              <a:t>1	1	1	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551678" y="4662932"/>
            <a:ext cx="1983105" cy="191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9145">
              <a:lnSpc>
                <a:spcPct val="100000"/>
              </a:lnSpc>
              <a:spcBef>
                <a:spcPts val="100"/>
              </a:spcBef>
              <a:tabLst>
                <a:tab pos="1715135" algn="l"/>
              </a:tabLst>
            </a:pPr>
            <a:r>
              <a:rPr sz="3600" b="1" dirty="0">
                <a:latin typeface="Arial"/>
                <a:cs typeface="Arial"/>
              </a:rPr>
              <a:t>d	</a:t>
            </a:r>
            <a:r>
              <a:rPr sz="3600" b="1" spc="-5" dirty="0">
                <a:latin typeface="Arial"/>
                <a:cs typeface="Arial"/>
              </a:rPr>
              <a:t>c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2135"/>
              </a:lnSpc>
              <a:spcBef>
                <a:spcPts val="2335"/>
              </a:spcBef>
              <a:tabLst>
                <a:tab pos="369570" algn="l"/>
                <a:tab pos="724535" algn="l"/>
                <a:tab pos="1079500" algn="l"/>
              </a:tabLst>
            </a:pPr>
            <a:r>
              <a:rPr sz="1800" dirty="0">
                <a:latin typeface="Cambria Math"/>
                <a:cs typeface="Cambria Math"/>
              </a:rPr>
              <a:t>0	1	0	1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ts val="1955"/>
              </a:lnSpc>
              <a:tabLst>
                <a:tab pos="369570" algn="l"/>
                <a:tab pos="724535" algn="l"/>
                <a:tab pos="1079500" algn="l"/>
              </a:tabLst>
            </a:pPr>
            <a:r>
              <a:rPr sz="1800" dirty="0">
                <a:latin typeface="Cambria Math"/>
                <a:cs typeface="Cambria Math"/>
              </a:rPr>
              <a:t>0	0	0	1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ts val="1955"/>
              </a:lnSpc>
              <a:tabLst>
                <a:tab pos="369570" algn="l"/>
                <a:tab pos="724535" algn="l"/>
                <a:tab pos="1079500" algn="l"/>
              </a:tabLst>
            </a:pPr>
            <a:r>
              <a:rPr sz="1800" dirty="0">
                <a:latin typeface="Cambria Math"/>
                <a:cs typeface="Cambria Math"/>
              </a:rPr>
              <a:t>0	0	0	0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ts val="2135"/>
              </a:lnSpc>
              <a:tabLst>
                <a:tab pos="369570" algn="l"/>
                <a:tab pos="724535" algn="l"/>
                <a:tab pos="1079500" algn="l"/>
              </a:tabLst>
            </a:pPr>
            <a:r>
              <a:rPr sz="1800" dirty="0">
                <a:latin typeface="Cambria Math"/>
                <a:cs typeface="Cambria Math"/>
              </a:rPr>
              <a:t>1	1	1	1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435609"/>
            <a:ext cx="37611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>
                <a:latin typeface="Arial"/>
                <a:cs typeface="Arial"/>
              </a:rPr>
              <a:t>W</a:t>
            </a:r>
            <a:r>
              <a:rPr spc="-5" dirty="0">
                <a:latin typeface="Arial"/>
                <a:cs typeface="Arial"/>
              </a:rPr>
              <a:t>arsha</a:t>
            </a:r>
            <a:r>
              <a:rPr spc="-20" dirty="0">
                <a:latin typeface="Arial"/>
                <a:cs typeface="Arial"/>
              </a:rPr>
              <a:t>l</a:t>
            </a:r>
            <a:r>
              <a:rPr spc="-10" dirty="0">
                <a:latin typeface="Arial"/>
                <a:cs typeface="Arial"/>
              </a:rPr>
              <a:t>l</a:t>
            </a:r>
            <a:r>
              <a:rPr dirty="0"/>
              <a:t>算法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0840" y="1248537"/>
            <a:ext cx="8406130" cy="341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5"/>
              </a:spcBef>
            </a:pPr>
            <a:r>
              <a:rPr sz="4800" b="1" spc="7" baseline="-16493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100" b="1" spc="5" dirty="0">
                <a:solidFill>
                  <a:srgbClr val="FF0000"/>
                </a:solidFill>
                <a:latin typeface="Arial"/>
                <a:cs typeface="Arial"/>
              </a:rPr>
              <a:t>(0)</a:t>
            </a:r>
            <a:r>
              <a:rPr sz="4800" b="1" spc="7" baseline="-16493" dirty="0">
                <a:solidFill>
                  <a:srgbClr val="FF0000"/>
                </a:solidFill>
                <a:latin typeface="微软雅黑"/>
                <a:cs typeface="微软雅黑"/>
              </a:rPr>
              <a:t>，</a:t>
            </a:r>
            <a:r>
              <a:rPr sz="4800" b="1" spc="7" baseline="-16493" dirty="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r>
              <a:rPr sz="4800" b="1" spc="7" baseline="-16493" dirty="0">
                <a:solidFill>
                  <a:srgbClr val="FF0000"/>
                </a:solidFill>
                <a:latin typeface="微软雅黑"/>
                <a:cs typeface="微软雅黑"/>
              </a:rPr>
              <a:t>，</a:t>
            </a:r>
            <a:r>
              <a:rPr sz="4800" b="1" spc="7" baseline="-16493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100" b="1" spc="5" dirty="0">
                <a:solidFill>
                  <a:srgbClr val="FF0000"/>
                </a:solidFill>
                <a:latin typeface="Arial"/>
                <a:cs typeface="Arial"/>
              </a:rPr>
              <a:t>(k-1)</a:t>
            </a:r>
            <a:r>
              <a:rPr sz="4800" b="1" spc="7" baseline="-16493" dirty="0">
                <a:solidFill>
                  <a:srgbClr val="FF0000"/>
                </a:solidFill>
                <a:latin typeface="微软雅黑"/>
                <a:cs typeface="微软雅黑"/>
              </a:rPr>
              <a:t>，</a:t>
            </a:r>
            <a:r>
              <a:rPr sz="4800" b="1" spc="-104" baseline="-16493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4800" b="1" spc="7" baseline="-16493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100" b="1" spc="5" dirty="0">
                <a:solidFill>
                  <a:srgbClr val="FF0000"/>
                </a:solidFill>
                <a:latin typeface="Arial"/>
                <a:cs typeface="Arial"/>
              </a:rPr>
              <a:t>(k)</a:t>
            </a:r>
            <a:r>
              <a:rPr sz="4800" b="1" spc="7" baseline="-16493" dirty="0">
                <a:solidFill>
                  <a:srgbClr val="FF0000"/>
                </a:solidFill>
                <a:latin typeface="微软雅黑"/>
                <a:cs typeface="微软雅黑"/>
              </a:rPr>
              <a:t>，</a:t>
            </a:r>
            <a:r>
              <a:rPr sz="4800" b="1" spc="7" baseline="-16493" dirty="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r>
              <a:rPr sz="4800" b="1" spc="7" baseline="-16493" dirty="0">
                <a:solidFill>
                  <a:srgbClr val="FF0000"/>
                </a:solidFill>
                <a:latin typeface="微软雅黑"/>
                <a:cs typeface="微软雅黑"/>
              </a:rPr>
              <a:t>，</a:t>
            </a:r>
            <a:r>
              <a:rPr sz="4800" b="1" spc="7" baseline="-16493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100" b="1" spc="5" dirty="0">
                <a:solidFill>
                  <a:srgbClr val="FF0000"/>
                </a:solidFill>
                <a:latin typeface="Arial"/>
                <a:cs typeface="Arial"/>
              </a:rPr>
              <a:t>(n)</a:t>
            </a:r>
            <a:endParaRPr sz="2100">
              <a:latin typeface="Arial"/>
              <a:cs typeface="Arial"/>
            </a:endParaRPr>
          </a:p>
          <a:p>
            <a:pPr marL="297815" marR="19050" indent="-273050" algn="just">
              <a:lnSpc>
                <a:spcPct val="130100"/>
              </a:lnSpc>
              <a:spcBef>
                <a:spcPts val="1030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98450" algn="l"/>
              </a:tabLst>
            </a:pPr>
            <a:r>
              <a:rPr sz="2800" spc="90" dirty="0">
                <a:latin typeface="微软雅黑"/>
                <a:cs typeface="微软雅黑"/>
              </a:rPr>
              <a:t>具体</a:t>
            </a:r>
            <a:r>
              <a:rPr sz="2800" spc="100" dirty="0">
                <a:latin typeface="微软雅黑"/>
                <a:cs typeface="微软雅黑"/>
              </a:rPr>
              <a:t>地</a:t>
            </a:r>
            <a:r>
              <a:rPr sz="2800" spc="105" dirty="0">
                <a:latin typeface="微软雅黑"/>
                <a:cs typeface="微软雅黑"/>
              </a:rPr>
              <a:t>说</a:t>
            </a:r>
            <a:r>
              <a:rPr sz="2800" spc="90" dirty="0">
                <a:latin typeface="微软雅黑"/>
                <a:cs typeface="微软雅黑"/>
              </a:rPr>
              <a:t>，序</a:t>
            </a:r>
            <a:r>
              <a:rPr sz="2800" spc="100" dirty="0">
                <a:latin typeface="微软雅黑"/>
                <a:cs typeface="微软雅黑"/>
              </a:rPr>
              <a:t>列中</a:t>
            </a:r>
            <a:r>
              <a:rPr sz="2800" spc="90" dirty="0">
                <a:latin typeface="微软雅黑"/>
                <a:cs typeface="微软雅黑"/>
              </a:rPr>
              <a:t>的每</a:t>
            </a:r>
            <a:r>
              <a:rPr sz="2800" spc="100" dirty="0">
                <a:latin typeface="微软雅黑"/>
                <a:cs typeface="微软雅黑"/>
              </a:rPr>
              <a:t>个后</a:t>
            </a:r>
            <a:r>
              <a:rPr sz="2800" spc="90" dirty="0">
                <a:latin typeface="微软雅黑"/>
                <a:cs typeface="微软雅黑"/>
              </a:rPr>
              <a:t>继矩</a:t>
            </a:r>
            <a:r>
              <a:rPr sz="2800" spc="100" dirty="0">
                <a:latin typeface="微软雅黑"/>
                <a:cs typeface="微软雅黑"/>
              </a:rPr>
              <a:t>阵相</a:t>
            </a:r>
            <a:r>
              <a:rPr sz="2800" spc="90" dirty="0">
                <a:latin typeface="微软雅黑"/>
                <a:cs typeface="微软雅黑"/>
              </a:rPr>
              <a:t>对于</a:t>
            </a:r>
            <a:r>
              <a:rPr sz="2800" spc="100" dirty="0">
                <a:latin typeface="微软雅黑"/>
                <a:cs typeface="微软雅黑"/>
              </a:rPr>
              <a:t>它的</a:t>
            </a:r>
            <a:r>
              <a:rPr sz="2800" spc="90" dirty="0">
                <a:latin typeface="微软雅黑"/>
                <a:cs typeface="微软雅黑"/>
              </a:rPr>
              <a:t>前</a:t>
            </a:r>
            <a:r>
              <a:rPr sz="2800" spc="-5" dirty="0">
                <a:latin typeface="微软雅黑"/>
                <a:cs typeface="微软雅黑"/>
              </a:rPr>
              <a:t>驱 来</a:t>
            </a:r>
            <a:r>
              <a:rPr sz="2800" spc="-10" dirty="0">
                <a:latin typeface="微软雅黑"/>
                <a:cs typeface="微软雅黑"/>
              </a:rPr>
              <a:t>说</a:t>
            </a:r>
            <a:r>
              <a:rPr sz="2800" spc="-5" dirty="0">
                <a:latin typeface="微软雅黑"/>
                <a:cs typeface="微软雅黑"/>
              </a:rPr>
              <a:t>，都允许增加一个顶点作为其</a:t>
            </a:r>
            <a:r>
              <a:rPr sz="2800" dirty="0">
                <a:latin typeface="微软雅黑"/>
                <a:cs typeface="微软雅黑"/>
              </a:rPr>
              <a:t>路</a:t>
            </a:r>
            <a:r>
              <a:rPr sz="2800" spc="-5" dirty="0">
                <a:latin typeface="微软雅黑"/>
                <a:cs typeface="微软雅黑"/>
              </a:rPr>
              <a:t>径上</a:t>
            </a:r>
            <a:r>
              <a:rPr sz="2800" dirty="0">
                <a:latin typeface="微软雅黑"/>
                <a:cs typeface="微软雅黑"/>
              </a:rPr>
              <a:t>的</a:t>
            </a:r>
            <a:r>
              <a:rPr sz="2800" spc="-5" dirty="0">
                <a:latin typeface="微软雅黑"/>
                <a:cs typeface="微软雅黑"/>
              </a:rPr>
              <a:t>顶</a:t>
            </a:r>
            <a:r>
              <a:rPr sz="2800" spc="10" dirty="0">
                <a:latin typeface="微软雅黑"/>
                <a:cs typeface="微软雅黑"/>
              </a:rPr>
              <a:t>点</a:t>
            </a:r>
            <a:r>
              <a:rPr sz="2800" spc="-5" dirty="0"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  <a:p>
            <a:pPr marL="297815" marR="17780" indent="-273050" algn="just">
              <a:lnSpc>
                <a:spcPct val="130000"/>
              </a:lnSpc>
              <a:buClr>
                <a:srgbClr val="0AD0D9"/>
              </a:buClr>
              <a:buSzPct val="94642"/>
              <a:buFont typeface="Wingdings 2"/>
              <a:buChar char=""/>
              <a:tabLst>
                <a:tab pos="298450" algn="l"/>
              </a:tabLst>
            </a:pPr>
            <a:r>
              <a:rPr sz="2800" spc="90" dirty="0">
                <a:latin typeface="微软雅黑"/>
                <a:cs typeface="微软雅黑"/>
              </a:rPr>
              <a:t>序列</a:t>
            </a:r>
            <a:r>
              <a:rPr sz="2800" spc="100" dirty="0">
                <a:latin typeface="微软雅黑"/>
                <a:cs typeface="微软雅黑"/>
              </a:rPr>
              <a:t>中的</a:t>
            </a:r>
            <a:r>
              <a:rPr sz="2800" spc="90" dirty="0">
                <a:latin typeface="微软雅黑"/>
                <a:cs typeface="微软雅黑"/>
              </a:rPr>
              <a:t>最后</a:t>
            </a:r>
            <a:r>
              <a:rPr sz="2800" spc="100" dirty="0">
                <a:latin typeface="微软雅黑"/>
                <a:cs typeface="微软雅黑"/>
              </a:rPr>
              <a:t>一个</a:t>
            </a:r>
            <a:r>
              <a:rPr sz="2800" spc="90" dirty="0">
                <a:latin typeface="微软雅黑"/>
                <a:cs typeface="微软雅黑"/>
              </a:rPr>
              <a:t>矩</a:t>
            </a:r>
            <a:r>
              <a:rPr sz="2800" spc="105" dirty="0">
                <a:latin typeface="微软雅黑"/>
                <a:cs typeface="微软雅黑"/>
              </a:rPr>
              <a:t>阵，</a:t>
            </a:r>
            <a:r>
              <a:rPr sz="2800" spc="100" dirty="0">
                <a:latin typeface="微软雅黑"/>
                <a:cs typeface="微软雅黑"/>
              </a:rPr>
              <a:t>反</a:t>
            </a:r>
            <a:r>
              <a:rPr sz="2800" spc="85" dirty="0">
                <a:latin typeface="微软雅黑"/>
                <a:cs typeface="微软雅黑"/>
              </a:rPr>
              <a:t>映了</a:t>
            </a:r>
            <a:r>
              <a:rPr sz="2800" spc="100" dirty="0">
                <a:latin typeface="微软雅黑"/>
                <a:cs typeface="微软雅黑"/>
              </a:rPr>
              <a:t>能够</a:t>
            </a:r>
            <a:r>
              <a:rPr sz="2800" spc="85" dirty="0">
                <a:latin typeface="微软雅黑"/>
                <a:cs typeface="微软雅黑"/>
              </a:rPr>
              <a:t>以有</a:t>
            </a:r>
            <a:r>
              <a:rPr sz="2800" spc="100" dirty="0">
                <a:latin typeface="微软雅黑"/>
                <a:cs typeface="微软雅黑"/>
              </a:rPr>
              <a:t>向图</a:t>
            </a:r>
            <a:r>
              <a:rPr sz="2800" spc="85" dirty="0">
                <a:latin typeface="微软雅黑"/>
                <a:cs typeface="微软雅黑"/>
              </a:rPr>
              <a:t>的</a:t>
            </a:r>
            <a:r>
              <a:rPr sz="2800" spc="-5" dirty="0">
                <a:latin typeface="微软雅黑"/>
                <a:cs typeface="微软雅黑"/>
              </a:rPr>
              <a:t>所 </a:t>
            </a:r>
            <a:r>
              <a:rPr sz="2800" spc="15" dirty="0">
                <a:latin typeface="微软雅黑"/>
                <a:cs typeface="微软雅黑"/>
              </a:rPr>
              <a:t>有</a:t>
            </a:r>
            <a:r>
              <a:rPr sz="2800" spc="20" dirty="0">
                <a:latin typeface="Arial"/>
                <a:cs typeface="Arial"/>
              </a:rPr>
              <a:t>n</a:t>
            </a:r>
            <a:r>
              <a:rPr sz="2800" spc="10" dirty="0">
                <a:latin typeface="微软雅黑"/>
                <a:cs typeface="微软雅黑"/>
              </a:rPr>
              <a:t>个</a:t>
            </a:r>
            <a:r>
              <a:rPr sz="2800" spc="25" dirty="0">
                <a:latin typeface="微软雅黑"/>
                <a:cs typeface="微软雅黑"/>
              </a:rPr>
              <a:t>顶</a:t>
            </a:r>
            <a:r>
              <a:rPr sz="2800" spc="10" dirty="0">
                <a:latin typeface="微软雅黑"/>
                <a:cs typeface="微软雅黑"/>
              </a:rPr>
              <a:t>点作为</a:t>
            </a:r>
            <a:r>
              <a:rPr sz="2800" spc="25" dirty="0">
                <a:latin typeface="微软雅黑"/>
                <a:cs typeface="微软雅黑"/>
              </a:rPr>
              <a:t>中</a:t>
            </a:r>
            <a:r>
              <a:rPr sz="2800" spc="10" dirty="0">
                <a:latin typeface="微软雅黑"/>
                <a:cs typeface="微软雅黑"/>
              </a:rPr>
              <a:t>间顶点</a:t>
            </a:r>
            <a:r>
              <a:rPr sz="2800" spc="25" dirty="0">
                <a:latin typeface="微软雅黑"/>
                <a:cs typeface="微软雅黑"/>
              </a:rPr>
              <a:t>的</a:t>
            </a:r>
            <a:r>
              <a:rPr sz="2800" spc="10" dirty="0">
                <a:latin typeface="微软雅黑"/>
                <a:cs typeface="微软雅黑"/>
              </a:rPr>
              <a:t>路</a:t>
            </a:r>
            <a:r>
              <a:rPr sz="2800" spc="45" dirty="0">
                <a:latin typeface="微软雅黑"/>
                <a:cs typeface="微软雅黑"/>
              </a:rPr>
              <a:t>径</a:t>
            </a:r>
            <a:r>
              <a:rPr sz="2800" spc="15" dirty="0">
                <a:latin typeface="微软雅黑"/>
                <a:cs typeface="微软雅黑"/>
              </a:rPr>
              <a:t>，</a:t>
            </a:r>
            <a:r>
              <a:rPr sz="2800" spc="25" dirty="0">
                <a:latin typeface="微软雅黑"/>
                <a:cs typeface="微软雅黑"/>
              </a:rPr>
              <a:t>因</a:t>
            </a:r>
            <a:r>
              <a:rPr sz="2800" spc="10" dirty="0">
                <a:latin typeface="微软雅黑"/>
                <a:cs typeface="微软雅黑"/>
              </a:rPr>
              <a:t>此就是</a:t>
            </a:r>
            <a:r>
              <a:rPr sz="2800" spc="25" dirty="0">
                <a:latin typeface="微软雅黑"/>
                <a:cs typeface="微软雅黑"/>
              </a:rPr>
              <a:t>有</a:t>
            </a:r>
            <a:r>
              <a:rPr sz="2800" spc="10" dirty="0">
                <a:latin typeface="微软雅黑"/>
                <a:cs typeface="微软雅黑"/>
              </a:rPr>
              <a:t>向</a:t>
            </a:r>
            <a:r>
              <a:rPr sz="2800" dirty="0">
                <a:latin typeface="微软雅黑"/>
                <a:cs typeface="微软雅黑"/>
              </a:rPr>
              <a:t>图</a:t>
            </a:r>
            <a:r>
              <a:rPr sz="2800" spc="-5" dirty="0">
                <a:latin typeface="微软雅黑"/>
                <a:cs typeface="微软雅黑"/>
              </a:rPr>
              <a:t>的 传递闭</a:t>
            </a:r>
            <a:r>
              <a:rPr sz="2800" spc="-15" dirty="0">
                <a:latin typeface="微软雅黑"/>
                <a:cs typeface="微软雅黑"/>
              </a:rPr>
              <a:t>包</a:t>
            </a:r>
            <a:r>
              <a:rPr sz="2800" spc="-5" dirty="0"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4276" y="4832603"/>
            <a:ext cx="7991856" cy="1630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4276" y="4832603"/>
            <a:ext cx="7992109" cy="1630680"/>
          </a:xfrm>
          <a:prstGeom prst="rect">
            <a:avLst/>
          </a:prstGeom>
          <a:ln w="57150">
            <a:solidFill>
              <a:srgbClr val="996633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373380" indent="-283210">
              <a:lnSpc>
                <a:spcPct val="100000"/>
              </a:lnSpc>
              <a:spcBef>
                <a:spcPts val="330"/>
              </a:spcBef>
              <a:buClr>
                <a:srgbClr val="E1D600"/>
              </a:buClr>
              <a:buSzPct val="96428"/>
              <a:buFont typeface="Wingdings"/>
              <a:buChar char=""/>
              <a:tabLst>
                <a:tab pos="374015" algn="l"/>
              </a:tabLst>
            </a:pPr>
            <a:r>
              <a:rPr sz="2800" b="1" spc="-5" dirty="0">
                <a:latin typeface="微软雅黑"/>
                <a:cs typeface="微软雅黑"/>
              </a:rPr>
              <a:t>算法的中心思想是：</a:t>
            </a:r>
            <a:endParaRPr sz="2800">
              <a:latin typeface="微软雅黑"/>
              <a:cs typeface="微软雅黑"/>
            </a:endParaRPr>
          </a:p>
          <a:p>
            <a:pPr marL="90805" marR="393700" indent="914400">
              <a:lnSpc>
                <a:spcPct val="99000"/>
              </a:lnSpc>
              <a:spcBef>
                <a:spcPts val="35"/>
              </a:spcBef>
            </a:pPr>
            <a:r>
              <a:rPr sz="2800" b="1" spc="-5" dirty="0">
                <a:latin typeface="微软雅黑"/>
                <a:cs typeface="微软雅黑"/>
              </a:rPr>
              <a:t>任何</a:t>
            </a:r>
            <a:r>
              <a:rPr sz="2800" b="1" spc="-10" dirty="0">
                <a:latin typeface="Arial"/>
                <a:cs typeface="Arial"/>
              </a:rPr>
              <a:t>R</a:t>
            </a:r>
            <a:r>
              <a:rPr sz="2775" b="1" spc="7" baseline="25525" dirty="0">
                <a:latin typeface="Arial"/>
                <a:cs typeface="Arial"/>
              </a:rPr>
              <a:t>(k)</a:t>
            </a:r>
            <a:r>
              <a:rPr sz="2800" b="1" spc="-5" dirty="0">
                <a:latin typeface="微软雅黑"/>
                <a:cs typeface="微软雅黑"/>
              </a:rPr>
              <a:t>中的所有元素都可以通过它</a:t>
            </a:r>
            <a:r>
              <a:rPr sz="2800" b="1" dirty="0">
                <a:latin typeface="微软雅黑"/>
                <a:cs typeface="微软雅黑"/>
              </a:rPr>
              <a:t>在</a:t>
            </a:r>
            <a:r>
              <a:rPr sz="2800" b="1" spc="-5" dirty="0">
                <a:latin typeface="微软雅黑"/>
                <a:cs typeface="微软雅黑"/>
              </a:rPr>
              <a:t>序列 </a:t>
            </a:r>
            <a:r>
              <a:rPr sz="2800" b="1" spc="-10" dirty="0">
                <a:latin typeface="微软雅黑"/>
                <a:cs typeface="微软雅黑"/>
              </a:rPr>
              <a:t>中的直接前</a:t>
            </a:r>
            <a:r>
              <a:rPr sz="2800" b="1" spc="-5" dirty="0">
                <a:latin typeface="微软雅黑"/>
                <a:cs typeface="微软雅黑"/>
              </a:rPr>
              <a:t>驱</a:t>
            </a:r>
            <a:r>
              <a:rPr sz="2800" b="1" spc="5" dirty="0">
                <a:latin typeface="Arial"/>
                <a:cs typeface="Arial"/>
              </a:rPr>
              <a:t>R</a:t>
            </a:r>
            <a:r>
              <a:rPr sz="2775" b="1" spc="7" baseline="25525" dirty="0">
                <a:latin typeface="Arial"/>
                <a:cs typeface="Arial"/>
              </a:rPr>
              <a:t>(k-1)</a:t>
            </a:r>
            <a:r>
              <a:rPr sz="2800" b="1" spc="-10" dirty="0">
                <a:latin typeface="微软雅黑"/>
                <a:cs typeface="微软雅黑"/>
              </a:rPr>
              <a:t>计算得到</a:t>
            </a:r>
            <a:r>
              <a:rPr sz="4400" b="1" spc="5" dirty="0">
                <a:latin typeface="微软雅黑"/>
                <a:cs typeface="微软雅黑"/>
              </a:rPr>
              <a:t>。</a:t>
            </a:r>
            <a:endParaRPr sz="4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204" y="188976"/>
            <a:ext cx="8712835" cy="5615940"/>
          </a:xfrm>
          <a:custGeom>
            <a:avLst/>
            <a:gdLst/>
            <a:ahLst/>
            <a:cxnLst/>
            <a:rect l="l" t="t" r="r" b="b"/>
            <a:pathLst>
              <a:path w="8712835" h="5615940">
                <a:moveTo>
                  <a:pt x="0" y="5615940"/>
                </a:moveTo>
                <a:lnTo>
                  <a:pt x="8712708" y="5615940"/>
                </a:lnTo>
                <a:lnTo>
                  <a:pt x="8712708" y="0"/>
                </a:lnTo>
                <a:lnTo>
                  <a:pt x="0" y="0"/>
                </a:lnTo>
                <a:lnTo>
                  <a:pt x="0" y="5615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591" y="5661659"/>
            <a:ext cx="6529070" cy="843280"/>
          </a:xfrm>
          <a:custGeom>
            <a:avLst/>
            <a:gdLst/>
            <a:ahLst/>
            <a:cxnLst/>
            <a:rect l="l" t="t" r="r" b="b"/>
            <a:pathLst>
              <a:path w="6529070" h="843279">
                <a:moveTo>
                  <a:pt x="0" y="842771"/>
                </a:moveTo>
                <a:lnTo>
                  <a:pt x="6528816" y="842771"/>
                </a:lnTo>
                <a:lnTo>
                  <a:pt x="6528816" y="0"/>
                </a:lnTo>
                <a:lnTo>
                  <a:pt x="0" y="0"/>
                </a:lnTo>
                <a:lnTo>
                  <a:pt x="0" y="842771"/>
                </a:lnTo>
                <a:close/>
              </a:path>
            </a:pathLst>
          </a:custGeom>
          <a:solidFill>
            <a:srgbClr val="FFFF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739" y="278079"/>
            <a:ext cx="9012555" cy="6130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4015" indent="-273050">
              <a:lnSpc>
                <a:spcPts val="125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374650" algn="l"/>
                <a:tab pos="5104130" algn="l"/>
              </a:tabLst>
            </a:pPr>
            <a:r>
              <a:rPr sz="2600" spc="25" dirty="0">
                <a:latin typeface="微软雅黑"/>
                <a:cs typeface="微软雅黑"/>
              </a:rPr>
              <a:t>把矩</a:t>
            </a:r>
            <a:r>
              <a:rPr sz="2600" spc="20" dirty="0">
                <a:latin typeface="微软雅黑"/>
                <a:cs typeface="微软雅黑"/>
              </a:rPr>
              <a:t>阵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15" baseline="24305" dirty="0">
                <a:latin typeface="Arial"/>
                <a:cs typeface="Arial"/>
              </a:rPr>
              <a:t>(k)</a:t>
            </a:r>
            <a:r>
              <a:rPr sz="2600" spc="25" dirty="0">
                <a:latin typeface="微软雅黑"/>
                <a:cs typeface="微软雅黑"/>
              </a:rPr>
              <a:t>中第</a:t>
            </a:r>
            <a:r>
              <a:rPr sz="2600" spc="20" dirty="0">
                <a:latin typeface="Arial"/>
                <a:cs typeface="Arial"/>
              </a:rPr>
              <a:t>i</a:t>
            </a:r>
            <a:r>
              <a:rPr sz="2600" spc="25" dirty="0">
                <a:latin typeface="微软雅黑"/>
                <a:cs typeface="微软雅黑"/>
              </a:rPr>
              <a:t>行第</a:t>
            </a:r>
            <a:r>
              <a:rPr sz="2600" spc="30" dirty="0">
                <a:latin typeface="Arial"/>
                <a:cs typeface="Arial"/>
              </a:rPr>
              <a:t>j</a:t>
            </a:r>
            <a:r>
              <a:rPr sz="2600" spc="25" dirty="0">
                <a:latin typeface="微软雅黑"/>
                <a:cs typeface="微软雅黑"/>
              </a:rPr>
              <a:t>列的元素</a:t>
            </a:r>
            <a:r>
              <a:rPr sz="2600" spc="-5" dirty="0">
                <a:latin typeface="Arial"/>
                <a:cs typeface="Arial"/>
              </a:rPr>
              <a:t>r</a:t>
            </a:r>
            <a:r>
              <a:rPr sz="2400" spc="-7" baseline="-20833" dirty="0">
                <a:latin typeface="Arial"/>
                <a:cs typeface="Arial"/>
              </a:rPr>
              <a:t>ij	</a:t>
            </a:r>
            <a:r>
              <a:rPr sz="2600" spc="25" dirty="0">
                <a:latin typeface="微软雅黑"/>
                <a:cs typeface="微软雅黑"/>
              </a:rPr>
              <a:t>置为</a:t>
            </a:r>
            <a:r>
              <a:rPr sz="2600" spc="35" dirty="0">
                <a:latin typeface="Arial"/>
                <a:cs typeface="Arial"/>
              </a:rPr>
              <a:t>1</a:t>
            </a:r>
            <a:r>
              <a:rPr sz="2600" spc="40" dirty="0">
                <a:latin typeface="微软雅黑"/>
                <a:cs typeface="微软雅黑"/>
              </a:rPr>
              <a:t>。</a:t>
            </a:r>
            <a:r>
              <a:rPr sz="2600" spc="20" dirty="0">
                <a:latin typeface="微软雅黑"/>
                <a:cs typeface="微软雅黑"/>
              </a:rPr>
              <a:t>这意味</a:t>
            </a:r>
            <a:r>
              <a:rPr sz="2600" spc="35" dirty="0">
                <a:latin typeface="微软雅黑"/>
                <a:cs typeface="微软雅黑"/>
              </a:rPr>
              <a:t>着</a:t>
            </a:r>
            <a:r>
              <a:rPr sz="2600" spc="20" dirty="0">
                <a:latin typeface="微软雅黑"/>
                <a:cs typeface="微软雅黑"/>
              </a:rPr>
              <a:t>存在</a:t>
            </a:r>
            <a:r>
              <a:rPr sz="2600" spc="5" dirty="0">
                <a:latin typeface="微软雅黑"/>
                <a:cs typeface="微软雅黑"/>
              </a:rPr>
              <a:t>一</a:t>
            </a:r>
            <a:endParaRPr sz="2600">
              <a:latin typeface="微软雅黑"/>
              <a:cs typeface="微软雅黑"/>
            </a:endParaRPr>
          </a:p>
          <a:p>
            <a:pPr marL="952500" algn="ctr">
              <a:lnSpc>
                <a:spcPts val="950"/>
              </a:lnSpc>
            </a:pPr>
            <a:r>
              <a:rPr sz="1600" dirty="0">
                <a:latin typeface="Arial"/>
                <a:cs typeface="Arial"/>
              </a:rPr>
              <a:t>(k)</a:t>
            </a:r>
            <a:endParaRPr sz="1600">
              <a:latin typeface="Arial"/>
              <a:cs typeface="Arial"/>
            </a:endParaRPr>
          </a:p>
          <a:p>
            <a:pPr marL="374015" marR="368935">
              <a:lnSpc>
                <a:spcPct val="130000"/>
              </a:lnSpc>
              <a:spcBef>
                <a:spcPts val="919"/>
              </a:spcBef>
            </a:pPr>
            <a:r>
              <a:rPr sz="2600" spc="25" dirty="0">
                <a:latin typeface="微软雅黑"/>
                <a:cs typeface="微软雅黑"/>
              </a:rPr>
              <a:t>条从</a:t>
            </a:r>
            <a:r>
              <a:rPr sz="2600" spc="20" dirty="0">
                <a:latin typeface="微软雅黑"/>
                <a:cs typeface="微软雅黑"/>
              </a:rPr>
              <a:t>第</a:t>
            </a:r>
            <a:r>
              <a:rPr sz="2600" spc="20" dirty="0">
                <a:latin typeface="Arial"/>
                <a:cs typeface="Arial"/>
              </a:rPr>
              <a:t>i</a:t>
            </a:r>
            <a:r>
              <a:rPr sz="2600" spc="30" dirty="0">
                <a:latin typeface="微软雅黑"/>
                <a:cs typeface="微软雅黑"/>
              </a:rPr>
              <a:t>个</a:t>
            </a:r>
            <a:r>
              <a:rPr sz="2600" spc="20" dirty="0">
                <a:latin typeface="微软雅黑"/>
                <a:cs typeface="微软雅黑"/>
              </a:rPr>
              <a:t>顶</a:t>
            </a:r>
            <a:r>
              <a:rPr sz="2600" spc="30" dirty="0">
                <a:latin typeface="微软雅黑"/>
                <a:cs typeface="微软雅黑"/>
              </a:rPr>
              <a:t>点</a:t>
            </a:r>
            <a:r>
              <a:rPr sz="2600" spc="15" dirty="0">
                <a:latin typeface="Arial"/>
                <a:cs typeface="Arial"/>
              </a:rPr>
              <a:t>v</a:t>
            </a:r>
            <a:r>
              <a:rPr sz="2400" spc="22" baseline="-20833" dirty="0">
                <a:latin typeface="Arial"/>
                <a:cs typeface="Arial"/>
              </a:rPr>
              <a:t>i</a:t>
            </a:r>
            <a:r>
              <a:rPr sz="2600" spc="20" dirty="0">
                <a:latin typeface="微软雅黑"/>
                <a:cs typeface="微软雅黑"/>
              </a:rPr>
              <a:t>到</a:t>
            </a:r>
            <a:r>
              <a:rPr sz="2600" spc="10" dirty="0">
                <a:latin typeface="微软雅黑"/>
                <a:cs typeface="微软雅黑"/>
              </a:rPr>
              <a:t>第</a:t>
            </a:r>
            <a:r>
              <a:rPr sz="2600" spc="20" dirty="0">
                <a:latin typeface="Arial"/>
                <a:cs typeface="Arial"/>
              </a:rPr>
              <a:t>j</a:t>
            </a:r>
            <a:r>
              <a:rPr sz="2600" spc="20" dirty="0">
                <a:latin typeface="微软雅黑"/>
                <a:cs typeface="微软雅黑"/>
              </a:rPr>
              <a:t>个顶</a:t>
            </a:r>
            <a:r>
              <a:rPr sz="2600" spc="25" dirty="0">
                <a:latin typeface="微软雅黑"/>
                <a:cs typeface="微软雅黑"/>
              </a:rPr>
              <a:t>点</a:t>
            </a:r>
            <a:r>
              <a:rPr sz="2600" spc="10" dirty="0">
                <a:latin typeface="Arial"/>
                <a:cs typeface="Arial"/>
              </a:rPr>
              <a:t>v</a:t>
            </a:r>
            <a:r>
              <a:rPr sz="2400" spc="15" baseline="-20833" dirty="0">
                <a:latin typeface="Arial"/>
                <a:cs typeface="Arial"/>
              </a:rPr>
              <a:t>j</a:t>
            </a:r>
            <a:r>
              <a:rPr sz="2600" spc="20" dirty="0">
                <a:latin typeface="微软雅黑"/>
                <a:cs typeface="微软雅黑"/>
              </a:rPr>
              <a:t>的路径，</a:t>
            </a:r>
            <a:r>
              <a:rPr sz="2600" spc="25" dirty="0">
                <a:latin typeface="微软雅黑"/>
                <a:cs typeface="微软雅黑"/>
              </a:rPr>
              <a:t>路径中每个中间顶 </a:t>
            </a:r>
            <a:r>
              <a:rPr sz="2600" dirty="0">
                <a:latin typeface="微软雅黑"/>
                <a:cs typeface="微软雅黑"/>
              </a:rPr>
              <a:t>点的编号都小于等</a:t>
            </a:r>
            <a:r>
              <a:rPr sz="2600" spc="-15" dirty="0">
                <a:latin typeface="微软雅黑"/>
                <a:cs typeface="微软雅黑"/>
              </a:rPr>
              <a:t>于</a:t>
            </a:r>
            <a:r>
              <a:rPr sz="2600" spc="-5" dirty="0">
                <a:latin typeface="Arial"/>
                <a:cs typeface="Arial"/>
              </a:rPr>
              <a:t>≤k</a:t>
            </a:r>
            <a:r>
              <a:rPr sz="2600" spc="-5" dirty="0">
                <a:latin typeface="微软雅黑"/>
                <a:cs typeface="微软雅黑"/>
              </a:rPr>
              <a:t>，</a:t>
            </a:r>
            <a:r>
              <a:rPr sz="2600" b="1" spc="-15" dirty="0">
                <a:solidFill>
                  <a:srgbClr val="FF0000"/>
                </a:solidFill>
                <a:latin typeface="微软雅黑"/>
                <a:cs typeface="微软雅黑"/>
              </a:rPr>
              <a:t>这</a:t>
            </a:r>
            <a:r>
              <a:rPr sz="2600" b="1" dirty="0">
                <a:solidFill>
                  <a:srgbClr val="FF0000"/>
                </a:solidFill>
                <a:latin typeface="微软雅黑"/>
                <a:cs typeface="微软雅黑"/>
              </a:rPr>
              <a:t>种路径可能</a:t>
            </a:r>
            <a:r>
              <a:rPr sz="2600" b="1" spc="-15" dirty="0">
                <a:solidFill>
                  <a:srgbClr val="FF0000"/>
                </a:solidFill>
                <a:latin typeface="微软雅黑"/>
                <a:cs typeface="微软雅黑"/>
              </a:rPr>
              <a:t>有</a:t>
            </a:r>
            <a:r>
              <a:rPr sz="2600" b="1" dirty="0">
                <a:solidFill>
                  <a:srgbClr val="FF0000"/>
                </a:solidFill>
                <a:latin typeface="微软雅黑"/>
                <a:cs typeface="微软雅黑"/>
              </a:rPr>
              <a:t>两种情</a:t>
            </a:r>
            <a:r>
              <a:rPr sz="2600" b="1" spc="-25" dirty="0">
                <a:solidFill>
                  <a:srgbClr val="FF0000"/>
                </a:solidFill>
                <a:latin typeface="微软雅黑"/>
                <a:cs typeface="微软雅黑"/>
              </a:rPr>
              <a:t>况</a:t>
            </a:r>
            <a:r>
              <a:rPr sz="2600" dirty="0">
                <a:solidFill>
                  <a:srgbClr val="FF0000"/>
                </a:solidFill>
                <a:latin typeface="微软雅黑"/>
                <a:cs typeface="微软雅黑"/>
              </a:rPr>
              <a:t>：</a:t>
            </a:r>
            <a:endParaRPr sz="2600">
              <a:latin typeface="微软雅黑"/>
              <a:cs typeface="微软雅黑"/>
            </a:endParaRPr>
          </a:p>
          <a:p>
            <a:pPr marL="741680" lvl="1" indent="-247650">
              <a:lnSpc>
                <a:spcPct val="100000"/>
              </a:lnSpc>
              <a:spcBef>
                <a:spcPts val="869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742315" algn="l"/>
              </a:tabLst>
            </a:pPr>
            <a:r>
              <a:rPr sz="2200" spc="10" dirty="0">
                <a:latin typeface="微软雅黑"/>
                <a:cs typeface="微软雅黑"/>
              </a:rPr>
              <a:t>中间顶点</a:t>
            </a:r>
            <a:r>
              <a:rPr sz="2200" dirty="0">
                <a:latin typeface="微软雅黑"/>
                <a:cs typeface="微软雅黑"/>
              </a:rPr>
              <a:t>的</a:t>
            </a:r>
            <a:r>
              <a:rPr sz="2200" spc="10" dirty="0">
                <a:latin typeface="微软雅黑"/>
                <a:cs typeface="微软雅黑"/>
              </a:rPr>
              <a:t>编号都小</a:t>
            </a:r>
            <a:r>
              <a:rPr sz="2200" spc="35" dirty="0">
                <a:latin typeface="微软雅黑"/>
                <a:cs typeface="微软雅黑"/>
              </a:rPr>
              <a:t>于</a:t>
            </a:r>
            <a:r>
              <a:rPr sz="2200" spc="10" dirty="0">
                <a:latin typeface="Arial"/>
                <a:cs typeface="Arial"/>
              </a:rPr>
              <a:t>k</a:t>
            </a:r>
            <a:r>
              <a:rPr sz="2200" spc="10" dirty="0">
                <a:latin typeface="微软雅黑"/>
                <a:cs typeface="微软雅黑"/>
              </a:rPr>
              <a:t>：即</a:t>
            </a:r>
            <a:r>
              <a:rPr sz="2200" dirty="0">
                <a:latin typeface="微软雅黑"/>
                <a:cs typeface="微软雅黑"/>
              </a:rPr>
              <a:t>中</a:t>
            </a:r>
            <a:r>
              <a:rPr sz="2200" spc="10" dirty="0">
                <a:latin typeface="微软雅黑"/>
                <a:cs typeface="微软雅黑"/>
              </a:rPr>
              <a:t>间顶点</a:t>
            </a:r>
            <a:r>
              <a:rPr sz="2200" dirty="0">
                <a:latin typeface="微软雅黑"/>
                <a:cs typeface="微软雅黑"/>
              </a:rPr>
              <a:t>列</a:t>
            </a:r>
            <a:r>
              <a:rPr sz="2200" spc="10" dirty="0">
                <a:latin typeface="微软雅黑"/>
                <a:cs typeface="微软雅黑"/>
              </a:rPr>
              <a:t>表中不包</a:t>
            </a:r>
            <a:r>
              <a:rPr sz="2200" dirty="0">
                <a:latin typeface="微软雅黑"/>
                <a:cs typeface="微软雅黑"/>
              </a:rPr>
              <a:t>含</a:t>
            </a:r>
            <a:r>
              <a:rPr sz="2200" spc="45" dirty="0">
                <a:latin typeface="微软雅黑"/>
                <a:cs typeface="微软雅黑"/>
              </a:rPr>
              <a:t>第</a:t>
            </a:r>
            <a:r>
              <a:rPr sz="2200" spc="10" dirty="0">
                <a:latin typeface="Arial"/>
                <a:cs typeface="Arial"/>
              </a:rPr>
              <a:t>k</a:t>
            </a:r>
            <a:r>
              <a:rPr sz="2200" spc="15" dirty="0">
                <a:latin typeface="微软雅黑"/>
                <a:cs typeface="微软雅黑"/>
              </a:rPr>
              <a:t>个顶</a:t>
            </a:r>
            <a:r>
              <a:rPr sz="2200" spc="5" dirty="0">
                <a:latin typeface="微软雅黑"/>
                <a:cs typeface="微软雅黑"/>
              </a:rPr>
              <a:t>点</a:t>
            </a:r>
            <a:r>
              <a:rPr sz="2200" spc="-5" dirty="0">
                <a:latin typeface="微软雅黑"/>
                <a:cs typeface="微软雅黑"/>
              </a:rPr>
              <a:t>，</a:t>
            </a:r>
            <a:endParaRPr sz="2200">
              <a:latin typeface="微软雅黑"/>
              <a:cs typeface="微软雅黑"/>
            </a:endParaRPr>
          </a:p>
          <a:p>
            <a:pPr marL="741680">
              <a:lnSpc>
                <a:spcPct val="100000"/>
              </a:lnSpc>
              <a:spcBef>
                <a:spcPts val="795"/>
              </a:spcBef>
            </a:pPr>
            <a:r>
              <a:rPr sz="2200" spc="30" dirty="0">
                <a:latin typeface="微软雅黑"/>
                <a:cs typeface="微软雅黑"/>
              </a:rPr>
              <a:t>那么这条</a:t>
            </a:r>
            <a:r>
              <a:rPr sz="2200" spc="40" dirty="0">
                <a:latin typeface="微软雅黑"/>
                <a:cs typeface="微软雅黑"/>
              </a:rPr>
              <a:t>从</a:t>
            </a:r>
            <a:r>
              <a:rPr sz="2200" spc="20" dirty="0">
                <a:latin typeface="Arial"/>
                <a:cs typeface="Arial"/>
              </a:rPr>
              <a:t>v</a:t>
            </a:r>
            <a:r>
              <a:rPr sz="2175" spc="30" baseline="-21072" dirty="0">
                <a:latin typeface="Arial"/>
                <a:cs typeface="Arial"/>
              </a:rPr>
              <a:t>i</a:t>
            </a:r>
            <a:r>
              <a:rPr sz="2200" spc="30" dirty="0">
                <a:latin typeface="微软雅黑"/>
                <a:cs typeface="微软雅黑"/>
              </a:rPr>
              <a:t>到</a:t>
            </a:r>
            <a:r>
              <a:rPr sz="2200" spc="15" dirty="0">
                <a:latin typeface="Arial"/>
                <a:cs typeface="Arial"/>
              </a:rPr>
              <a:t>v</a:t>
            </a:r>
            <a:r>
              <a:rPr sz="2175" spc="22" baseline="-21072" dirty="0">
                <a:latin typeface="Arial"/>
                <a:cs typeface="Arial"/>
              </a:rPr>
              <a:t>j</a:t>
            </a:r>
            <a:r>
              <a:rPr sz="2200" spc="30" dirty="0">
                <a:latin typeface="微软雅黑"/>
                <a:cs typeface="微软雅黑"/>
              </a:rPr>
              <a:t>的路径中的顶点</a:t>
            </a:r>
            <a:r>
              <a:rPr sz="2200" spc="35" dirty="0">
                <a:latin typeface="微软雅黑"/>
                <a:cs typeface="微软雅黑"/>
              </a:rPr>
              <a:t>编</a:t>
            </a:r>
            <a:r>
              <a:rPr sz="2200" spc="30" dirty="0">
                <a:latin typeface="微软雅黑"/>
                <a:cs typeface="微软雅黑"/>
              </a:rPr>
              <a:t>号也不大</a:t>
            </a:r>
            <a:r>
              <a:rPr sz="2200" spc="35" dirty="0">
                <a:latin typeface="微软雅黑"/>
                <a:cs typeface="微软雅黑"/>
              </a:rPr>
              <a:t>于</a:t>
            </a:r>
            <a:r>
              <a:rPr sz="2200" spc="15" dirty="0">
                <a:latin typeface="Arial"/>
                <a:cs typeface="Arial"/>
              </a:rPr>
              <a:t>k-1</a:t>
            </a:r>
            <a:r>
              <a:rPr sz="2200" spc="15" dirty="0">
                <a:latin typeface="微软雅黑"/>
                <a:cs typeface="微软雅黑"/>
              </a:rPr>
              <a:t>，</a:t>
            </a:r>
            <a:r>
              <a:rPr sz="2200" spc="30" dirty="0">
                <a:latin typeface="微软雅黑"/>
                <a:cs typeface="微软雅黑"/>
              </a:rPr>
              <a:t>所以</a:t>
            </a:r>
            <a:r>
              <a:rPr sz="2200" spc="5" dirty="0">
                <a:latin typeface="Arial"/>
                <a:cs typeface="Arial"/>
              </a:rPr>
              <a:t>r</a:t>
            </a:r>
            <a:r>
              <a:rPr sz="2175" spc="7" baseline="-21072" dirty="0">
                <a:latin typeface="Arial"/>
                <a:cs typeface="Arial"/>
              </a:rPr>
              <a:t>ij</a:t>
            </a:r>
            <a:r>
              <a:rPr sz="2175" spc="7" baseline="24904" dirty="0">
                <a:latin typeface="Arial"/>
                <a:cs typeface="Arial"/>
              </a:rPr>
              <a:t>(k-1)</a:t>
            </a:r>
            <a:r>
              <a:rPr sz="2200" spc="5" dirty="0">
                <a:latin typeface="Arial"/>
                <a:cs typeface="Arial"/>
              </a:rPr>
              <a:t>=1</a:t>
            </a:r>
            <a:r>
              <a:rPr sz="2200" spc="-5" dirty="0"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  <a:p>
            <a:pPr marL="741680" lvl="1" indent="-247650">
              <a:lnSpc>
                <a:spcPct val="100000"/>
              </a:lnSpc>
              <a:spcBef>
                <a:spcPts val="79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742315" algn="l"/>
                <a:tab pos="4975860" algn="l"/>
              </a:tabLst>
            </a:pPr>
            <a:r>
              <a:rPr sz="2200" spc="40" dirty="0">
                <a:latin typeface="微软雅黑"/>
                <a:cs typeface="微软雅黑"/>
              </a:rPr>
              <a:t>路径的中</a:t>
            </a:r>
            <a:r>
              <a:rPr sz="2200" spc="50" dirty="0">
                <a:latin typeface="微软雅黑"/>
                <a:cs typeface="微软雅黑"/>
              </a:rPr>
              <a:t>间</a:t>
            </a:r>
            <a:r>
              <a:rPr sz="2200" spc="40" dirty="0">
                <a:latin typeface="微软雅黑"/>
                <a:cs typeface="微软雅黑"/>
              </a:rPr>
              <a:t>顶点包含</a:t>
            </a:r>
            <a:r>
              <a:rPr sz="2200" spc="75" dirty="0">
                <a:latin typeface="微软雅黑"/>
                <a:cs typeface="微软雅黑"/>
              </a:rPr>
              <a:t>第</a:t>
            </a:r>
            <a:r>
              <a:rPr sz="2200" spc="45" dirty="0">
                <a:latin typeface="Arial"/>
                <a:cs typeface="Arial"/>
              </a:rPr>
              <a:t>k</a:t>
            </a:r>
            <a:r>
              <a:rPr sz="2200" spc="40" dirty="0">
                <a:latin typeface="微软雅黑"/>
                <a:cs typeface="微软雅黑"/>
              </a:rPr>
              <a:t>个顶</a:t>
            </a:r>
            <a:r>
              <a:rPr sz="2200" spc="45" dirty="0">
                <a:latin typeface="微软雅黑"/>
                <a:cs typeface="微软雅黑"/>
              </a:rPr>
              <a:t>点</a:t>
            </a:r>
            <a:r>
              <a:rPr sz="2200" spc="-5" dirty="0">
                <a:latin typeface="Arial"/>
                <a:cs typeface="Arial"/>
              </a:rPr>
              <a:t>v</a:t>
            </a:r>
            <a:r>
              <a:rPr sz="2175" spc="-7" baseline="-21072" dirty="0">
                <a:latin typeface="Arial"/>
                <a:cs typeface="Arial"/>
              </a:rPr>
              <a:t>k	</a:t>
            </a:r>
            <a:r>
              <a:rPr sz="2200" spc="40" dirty="0">
                <a:latin typeface="微软雅黑"/>
                <a:cs typeface="微软雅黑"/>
              </a:rPr>
              <a:t>，假定</a:t>
            </a:r>
            <a:r>
              <a:rPr sz="2200" spc="20" dirty="0">
                <a:latin typeface="Arial"/>
                <a:cs typeface="Arial"/>
              </a:rPr>
              <a:t>v</a:t>
            </a:r>
            <a:r>
              <a:rPr sz="2175" spc="30" baseline="-21072" dirty="0">
                <a:latin typeface="Arial"/>
                <a:cs typeface="Arial"/>
              </a:rPr>
              <a:t>k</a:t>
            </a:r>
            <a:r>
              <a:rPr sz="2200" spc="50" dirty="0">
                <a:latin typeface="微软雅黑"/>
                <a:cs typeface="微软雅黑"/>
              </a:rPr>
              <a:t>只</a:t>
            </a:r>
            <a:r>
              <a:rPr sz="2200" spc="40" dirty="0">
                <a:latin typeface="微软雅黑"/>
                <a:cs typeface="微软雅黑"/>
              </a:rPr>
              <a:t>出现一次</a:t>
            </a:r>
            <a:r>
              <a:rPr sz="2200" spc="55" dirty="0">
                <a:latin typeface="微软雅黑"/>
                <a:cs typeface="微软雅黑"/>
              </a:rPr>
              <a:t>，</a:t>
            </a:r>
            <a:r>
              <a:rPr sz="2200" spc="45" dirty="0">
                <a:latin typeface="微软雅黑"/>
                <a:cs typeface="微软雅黑"/>
              </a:rPr>
              <a:t>那么路</a:t>
            </a:r>
            <a:endParaRPr sz="2200">
              <a:latin typeface="微软雅黑"/>
              <a:cs typeface="微软雅黑"/>
            </a:endParaRPr>
          </a:p>
          <a:p>
            <a:pPr marL="741680">
              <a:lnSpc>
                <a:spcPct val="100000"/>
              </a:lnSpc>
              <a:spcBef>
                <a:spcPts val="795"/>
              </a:spcBef>
            </a:pPr>
            <a:r>
              <a:rPr sz="2200" spc="-10" dirty="0">
                <a:latin typeface="微软雅黑"/>
                <a:cs typeface="微软雅黑"/>
              </a:rPr>
              <a:t>径可以改写成下面这种形式：</a:t>
            </a:r>
            <a:endParaRPr sz="2200">
              <a:latin typeface="微软雅黑"/>
              <a:cs typeface="微软雅黑"/>
            </a:endParaRPr>
          </a:p>
          <a:p>
            <a:pPr marL="727710">
              <a:lnSpc>
                <a:spcPct val="100000"/>
              </a:lnSpc>
              <a:spcBef>
                <a:spcPts val="795"/>
              </a:spcBef>
            </a:pPr>
            <a:r>
              <a:rPr sz="2200" spc="-5" dirty="0">
                <a:latin typeface="Arial"/>
                <a:cs typeface="Arial"/>
              </a:rPr>
              <a:t>v</a:t>
            </a:r>
            <a:r>
              <a:rPr sz="2175" spc="-7" baseline="-21072" dirty="0">
                <a:latin typeface="Arial"/>
                <a:cs typeface="Arial"/>
              </a:rPr>
              <a:t>i</a:t>
            </a:r>
            <a:r>
              <a:rPr sz="2175" spc="322" baseline="-21072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→ (</a:t>
            </a:r>
            <a:r>
              <a:rPr sz="2200" spc="-5" dirty="0">
                <a:latin typeface="微软雅黑"/>
                <a:cs typeface="微软雅黑"/>
              </a:rPr>
              <a:t>编号</a:t>
            </a:r>
            <a:r>
              <a:rPr sz="2200" spc="-5" dirty="0">
                <a:latin typeface="Arial"/>
                <a:cs typeface="Arial"/>
              </a:rPr>
              <a:t>≤k-1</a:t>
            </a:r>
            <a:r>
              <a:rPr sz="2200" spc="-5" dirty="0">
                <a:latin typeface="微软雅黑"/>
                <a:cs typeface="微软雅黑"/>
              </a:rPr>
              <a:t>的顶点</a:t>
            </a:r>
            <a:r>
              <a:rPr sz="2200" dirty="0">
                <a:latin typeface="Arial"/>
                <a:cs typeface="Arial"/>
              </a:rPr>
              <a:t>)→v</a:t>
            </a:r>
            <a:r>
              <a:rPr sz="2175" baseline="-21072" dirty="0">
                <a:latin typeface="Arial"/>
                <a:cs typeface="Arial"/>
              </a:rPr>
              <a:t>k</a:t>
            </a:r>
            <a:r>
              <a:rPr sz="2175" spc="397" baseline="-21072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→(</a:t>
            </a:r>
            <a:r>
              <a:rPr sz="2200" spc="-5" dirty="0">
                <a:latin typeface="微软雅黑"/>
                <a:cs typeface="微软雅黑"/>
              </a:rPr>
              <a:t>编号</a:t>
            </a:r>
            <a:r>
              <a:rPr sz="2200" spc="-5" dirty="0">
                <a:latin typeface="Arial"/>
                <a:cs typeface="Arial"/>
              </a:rPr>
              <a:t>≤k-1</a:t>
            </a:r>
            <a:r>
              <a:rPr sz="2200" spc="-5" dirty="0">
                <a:latin typeface="微软雅黑"/>
                <a:cs typeface="微软雅黑"/>
              </a:rPr>
              <a:t>的顶点</a:t>
            </a:r>
            <a:r>
              <a:rPr sz="2200" spc="-5" dirty="0">
                <a:latin typeface="Arial"/>
                <a:cs typeface="Arial"/>
              </a:rPr>
              <a:t>)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→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</a:t>
            </a:r>
            <a:r>
              <a:rPr sz="2175" spc="-7" baseline="-21072" dirty="0">
                <a:latin typeface="Arial"/>
                <a:cs typeface="Arial"/>
              </a:rPr>
              <a:t>j</a:t>
            </a:r>
            <a:endParaRPr sz="2175" baseline="-21072">
              <a:latin typeface="Arial"/>
              <a:cs typeface="Arial"/>
            </a:endParaRPr>
          </a:p>
          <a:p>
            <a:pPr marL="741680" lvl="1" indent="-247650">
              <a:lnSpc>
                <a:spcPct val="100000"/>
              </a:lnSpc>
              <a:spcBef>
                <a:spcPts val="79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742315" algn="l"/>
              </a:tabLst>
            </a:pPr>
            <a:r>
              <a:rPr sz="2200" spc="50" dirty="0">
                <a:latin typeface="微软雅黑"/>
                <a:cs typeface="微软雅黑"/>
              </a:rPr>
              <a:t>这个</a:t>
            </a:r>
            <a:r>
              <a:rPr sz="2200" spc="65" dirty="0">
                <a:latin typeface="微软雅黑"/>
                <a:cs typeface="微软雅黑"/>
              </a:rPr>
              <a:t>表</a:t>
            </a:r>
            <a:r>
              <a:rPr sz="2200" spc="50" dirty="0">
                <a:latin typeface="微软雅黑"/>
                <a:cs typeface="微软雅黑"/>
              </a:rPr>
              <a:t>现</a:t>
            </a:r>
            <a:r>
              <a:rPr sz="2200" spc="65" dirty="0">
                <a:latin typeface="微软雅黑"/>
                <a:cs typeface="微软雅黑"/>
              </a:rPr>
              <a:t>形</a:t>
            </a:r>
            <a:r>
              <a:rPr sz="2200" spc="50" dirty="0">
                <a:latin typeface="微软雅黑"/>
                <a:cs typeface="微软雅黑"/>
              </a:rPr>
              <a:t>式</a:t>
            </a:r>
            <a:r>
              <a:rPr sz="2200" spc="70" dirty="0">
                <a:latin typeface="微软雅黑"/>
                <a:cs typeface="微软雅黑"/>
              </a:rPr>
              <a:t>的</a:t>
            </a:r>
            <a:r>
              <a:rPr sz="2200" spc="65" dirty="0">
                <a:solidFill>
                  <a:srgbClr val="FF0000"/>
                </a:solidFill>
                <a:latin typeface="微软雅黑"/>
                <a:cs typeface="微软雅黑"/>
              </a:rPr>
              <a:t>第</a:t>
            </a:r>
            <a:r>
              <a:rPr sz="2200" spc="50" dirty="0">
                <a:solidFill>
                  <a:srgbClr val="FF0000"/>
                </a:solidFill>
                <a:latin typeface="微软雅黑"/>
                <a:cs typeface="微软雅黑"/>
              </a:rPr>
              <a:t>一</a:t>
            </a:r>
            <a:r>
              <a:rPr sz="2200" spc="65" dirty="0">
                <a:solidFill>
                  <a:srgbClr val="FF0000"/>
                </a:solidFill>
                <a:latin typeface="微软雅黑"/>
                <a:cs typeface="微软雅黑"/>
              </a:rPr>
              <a:t>部</a:t>
            </a:r>
            <a:r>
              <a:rPr sz="2200" spc="60" dirty="0">
                <a:solidFill>
                  <a:srgbClr val="FF0000"/>
                </a:solidFill>
                <a:latin typeface="微软雅黑"/>
                <a:cs typeface="微软雅黑"/>
              </a:rPr>
              <a:t>分</a:t>
            </a:r>
            <a:r>
              <a:rPr sz="2200" spc="50" dirty="0">
                <a:latin typeface="微软雅黑"/>
                <a:cs typeface="微软雅黑"/>
              </a:rPr>
              <a:t>意</a:t>
            </a:r>
            <a:r>
              <a:rPr sz="2200" spc="65" dirty="0">
                <a:latin typeface="微软雅黑"/>
                <a:cs typeface="微软雅黑"/>
              </a:rPr>
              <a:t>味</a:t>
            </a:r>
            <a:r>
              <a:rPr sz="2200" spc="50" dirty="0">
                <a:latin typeface="微软雅黑"/>
                <a:cs typeface="微软雅黑"/>
              </a:rPr>
              <a:t>着</a:t>
            </a:r>
            <a:r>
              <a:rPr sz="2200" spc="65" dirty="0">
                <a:latin typeface="微软雅黑"/>
                <a:cs typeface="微软雅黑"/>
              </a:rPr>
              <a:t>存</a:t>
            </a:r>
            <a:r>
              <a:rPr sz="2200" spc="50" dirty="0">
                <a:latin typeface="微软雅黑"/>
                <a:cs typeface="微软雅黑"/>
              </a:rPr>
              <a:t>在一</a:t>
            </a:r>
            <a:r>
              <a:rPr sz="2200" spc="65" dirty="0">
                <a:latin typeface="微软雅黑"/>
                <a:cs typeface="微软雅黑"/>
              </a:rPr>
              <a:t>条</a:t>
            </a:r>
            <a:r>
              <a:rPr sz="2200" spc="75" dirty="0">
                <a:latin typeface="微软雅黑"/>
                <a:cs typeface="微软雅黑"/>
              </a:rPr>
              <a:t>从</a:t>
            </a:r>
            <a:r>
              <a:rPr sz="2200" spc="30" dirty="0">
                <a:latin typeface="Arial"/>
                <a:cs typeface="Arial"/>
              </a:rPr>
              <a:t>v</a:t>
            </a:r>
            <a:r>
              <a:rPr sz="2175" spc="44" baseline="-21072" dirty="0">
                <a:latin typeface="Arial"/>
                <a:cs typeface="Arial"/>
              </a:rPr>
              <a:t>i</a:t>
            </a:r>
            <a:r>
              <a:rPr sz="2200" spc="55" dirty="0">
                <a:latin typeface="微软雅黑"/>
                <a:cs typeface="微软雅黑"/>
              </a:rPr>
              <a:t>到</a:t>
            </a:r>
            <a:r>
              <a:rPr sz="2200" spc="35" dirty="0">
                <a:latin typeface="Arial"/>
                <a:cs typeface="Arial"/>
              </a:rPr>
              <a:t>v</a:t>
            </a:r>
            <a:r>
              <a:rPr sz="2175" spc="52" baseline="-21072" dirty="0">
                <a:latin typeface="Arial"/>
                <a:cs typeface="Arial"/>
              </a:rPr>
              <a:t>k</a:t>
            </a:r>
            <a:r>
              <a:rPr sz="2200" spc="50" dirty="0">
                <a:latin typeface="微软雅黑"/>
                <a:cs typeface="微软雅黑"/>
              </a:rPr>
              <a:t>的</a:t>
            </a:r>
            <a:r>
              <a:rPr sz="2200" spc="65" dirty="0">
                <a:latin typeface="微软雅黑"/>
                <a:cs typeface="微软雅黑"/>
              </a:rPr>
              <a:t>路</a:t>
            </a:r>
            <a:r>
              <a:rPr sz="2200" spc="70" dirty="0">
                <a:latin typeface="微软雅黑"/>
                <a:cs typeface="微软雅黑"/>
              </a:rPr>
              <a:t>径</a:t>
            </a:r>
            <a:r>
              <a:rPr sz="2200" spc="55" dirty="0">
                <a:latin typeface="微软雅黑"/>
                <a:cs typeface="微软雅黑"/>
              </a:rPr>
              <a:t>，因此</a:t>
            </a:r>
            <a:endParaRPr sz="2200">
              <a:latin typeface="微软雅黑"/>
              <a:cs typeface="微软雅黑"/>
            </a:endParaRPr>
          </a:p>
          <a:p>
            <a:pPr marL="741680">
              <a:lnSpc>
                <a:spcPct val="100000"/>
              </a:lnSpc>
              <a:spcBef>
                <a:spcPts val="790"/>
              </a:spcBef>
              <a:tabLst>
                <a:tab pos="7691755" algn="l"/>
              </a:tabLst>
            </a:pPr>
            <a:r>
              <a:rPr sz="2200" spc="10" dirty="0">
                <a:latin typeface="Arial"/>
                <a:cs typeface="Arial"/>
              </a:rPr>
              <a:t>r</a:t>
            </a:r>
            <a:r>
              <a:rPr sz="2175" spc="15" baseline="-21072" dirty="0">
                <a:latin typeface="Arial"/>
                <a:cs typeface="Arial"/>
              </a:rPr>
              <a:t>ik</a:t>
            </a:r>
            <a:r>
              <a:rPr sz="2175" spc="15" baseline="24904" dirty="0">
                <a:latin typeface="Arial"/>
                <a:cs typeface="Arial"/>
              </a:rPr>
              <a:t>(k-1)</a:t>
            </a:r>
            <a:r>
              <a:rPr sz="2200" spc="10" dirty="0">
                <a:latin typeface="Arial"/>
                <a:cs typeface="Arial"/>
              </a:rPr>
              <a:t>=1</a:t>
            </a:r>
            <a:r>
              <a:rPr sz="2200" spc="10" dirty="0">
                <a:latin typeface="微软雅黑"/>
                <a:cs typeface="微软雅黑"/>
              </a:rPr>
              <a:t>；</a:t>
            </a:r>
            <a:r>
              <a:rPr sz="2200" spc="55" dirty="0">
                <a:latin typeface="微软雅黑"/>
                <a:cs typeface="微软雅黑"/>
              </a:rPr>
              <a:t>而</a:t>
            </a:r>
            <a:r>
              <a:rPr sz="2200" spc="50" dirty="0">
                <a:solidFill>
                  <a:srgbClr val="FF0000"/>
                </a:solidFill>
                <a:latin typeface="微软雅黑"/>
                <a:cs typeface="微软雅黑"/>
              </a:rPr>
              <a:t>第</a:t>
            </a:r>
            <a:r>
              <a:rPr sz="2200" spc="40" dirty="0">
                <a:solidFill>
                  <a:srgbClr val="FF0000"/>
                </a:solidFill>
                <a:latin typeface="微软雅黑"/>
                <a:cs typeface="微软雅黑"/>
              </a:rPr>
              <a:t>二</a:t>
            </a:r>
            <a:r>
              <a:rPr sz="2200" spc="50" dirty="0">
                <a:solidFill>
                  <a:srgbClr val="FF0000"/>
                </a:solidFill>
                <a:latin typeface="微软雅黑"/>
                <a:cs typeface="微软雅黑"/>
              </a:rPr>
              <a:t>部</a:t>
            </a:r>
            <a:r>
              <a:rPr sz="2200" spc="55" dirty="0">
                <a:solidFill>
                  <a:srgbClr val="FF0000"/>
                </a:solidFill>
                <a:latin typeface="微软雅黑"/>
                <a:cs typeface="微软雅黑"/>
              </a:rPr>
              <a:t>分</a:t>
            </a:r>
            <a:r>
              <a:rPr sz="2200" spc="50" dirty="0">
                <a:latin typeface="微软雅黑"/>
                <a:cs typeface="微软雅黑"/>
              </a:rPr>
              <a:t>意味</a:t>
            </a:r>
            <a:r>
              <a:rPr sz="2200" spc="40" dirty="0">
                <a:latin typeface="微软雅黑"/>
                <a:cs typeface="微软雅黑"/>
              </a:rPr>
              <a:t>着</a:t>
            </a:r>
            <a:r>
              <a:rPr sz="2200" spc="50" dirty="0">
                <a:latin typeface="微软雅黑"/>
                <a:cs typeface="微软雅黑"/>
              </a:rPr>
              <a:t>存在一条</a:t>
            </a:r>
            <a:r>
              <a:rPr sz="2200" spc="65" dirty="0">
                <a:latin typeface="微软雅黑"/>
                <a:cs typeface="微软雅黑"/>
              </a:rPr>
              <a:t>从</a:t>
            </a:r>
            <a:r>
              <a:rPr sz="2200" spc="35" dirty="0">
                <a:latin typeface="Arial"/>
                <a:cs typeface="Arial"/>
              </a:rPr>
              <a:t>v</a:t>
            </a:r>
            <a:r>
              <a:rPr sz="2175" spc="52" baseline="-21072" dirty="0">
                <a:latin typeface="Arial"/>
                <a:cs typeface="Arial"/>
              </a:rPr>
              <a:t>k</a:t>
            </a:r>
            <a:r>
              <a:rPr sz="2200" spc="55" dirty="0">
                <a:latin typeface="微软雅黑"/>
                <a:cs typeface="微软雅黑"/>
              </a:rPr>
              <a:t>到</a:t>
            </a:r>
            <a:r>
              <a:rPr sz="2200" spc="20" dirty="0">
                <a:latin typeface="Arial"/>
                <a:cs typeface="Arial"/>
              </a:rPr>
              <a:t>v</a:t>
            </a:r>
            <a:r>
              <a:rPr sz="2175" spc="30" baseline="-21072" dirty="0">
                <a:latin typeface="Arial"/>
                <a:cs typeface="Arial"/>
              </a:rPr>
              <a:t>j</a:t>
            </a:r>
            <a:r>
              <a:rPr sz="2200" spc="50" dirty="0">
                <a:latin typeface="微软雅黑"/>
                <a:cs typeface="微软雅黑"/>
              </a:rPr>
              <a:t>的</a:t>
            </a:r>
            <a:r>
              <a:rPr sz="2200" spc="40" dirty="0">
                <a:latin typeface="微软雅黑"/>
                <a:cs typeface="微软雅黑"/>
              </a:rPr>
              <a:t>路</a:t>
            </a:r>
            <a:r>
              <a:rPr sz="2200" spc="55" dirty="0">
                <a:latin typeface="微软雅黑"/>
                <a:cs typeface="微软雅黑"/>
              </a:rPr>
              <a:t>径</a:t>
            </a:r>
            <a:r>
              <a:rPr sz="2200" spc="-5" dirty="0">
                <a:latin typeface="微软雅黑"/>
                <a:cs typeface="微软雅黑"/>
              </a:rPr>
              <a:t>，	</a:t>
            </a:r>
            <a:r>
              <a:rPr sz="2200" spc="5" dirty="0">
                <a:latin typeface="Arial"/>
                <a:cs typeface="Arial"/>
              </a:rPr>
              <a:t>r</a:t>
            </a:r>
            <a:r>
              <a:rPr sz="2175" spc="7" baseline="-21072" dirty="0">
                <a:latin typeface="Arial"/>
                <a:cs typeface="Arial"/>
              </a:rPr>
              <a:t>kj</a:t>
            </a:r>
            <a:r>
              <a:rPr sz="2175" spc="7" baseline="24904" dirty="0">
                <a:latin typeface="Arial"/>
                <a:cs typeface="Arial"/>
              </a:rPr>
              <a:t>(k-1)</a:t>
            </a:r>
            <a:r>
              <a:rPr sz="2200" spc="5" dirty="0">
                <a:latin typeface="Arial"/>
                <a:cs typeface="Arial"/>
              </a:rPr>
              <a:t>=1</a:t>
            </a:r>
            <a:r>
              <a:rPr sz="2200" spc="-5" dirty="0"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  <a:p>
            <a:pPr marL="374015" indent="-273050">
              <a:lnSpc>
                <a:spcPct val="100000"/>
              </a:lnSpc>
              <a:spcBef>
                <a:spcPts val="86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374650" algn="l"/>
              </a:tabLst>
            </a:pPr>
            <a:r>
              <a:rPr sz="2600" dirty="0">
                <a:latin typeface="微软雅黑"/>
                <a:cs typeface="微软雅黑"/>
              </a:rPr>
              <a:t>所以对于如何</a:t>
            </a:r>
            <a:r>
              <a:rPr sz="2600" spc="-10" dirty="0">
                <a:latin typeface="微软雅黑"/>
                <a:cs typeface="微软雅黑"/>
              </a:rPr>
              <a:t>从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-15" baseline="24305" dirty="0">
                <a:latin typeface="Arial"/>
                <a:cs typeface="Arial"/>
              </a:rPr>
              <a:t>(</a:t>
            </a:r>
            <a:r>
              <a:rPr sz="2400" baseline="24305" dirty="0">
                <a:latin typeface="Arial"/>
                <a:cs typeface="Arial"/>
              </a:rPr>
              <a:t>k</a:t>
            </a:r>
            <a:r>
              <a:rPr sz="2400" spc="-15" baseline="24305" dirty="0">
                <a:latin typeface="Arial"/>
                <a:cs typeface="Arial"/>
              </a:rPr>
              <a:t>-</a:t>
            </a:r>
            <a:r>
              <a:rPr sz="2400" spc="-7" baseline="24305" dirty="0">
                <a:latin typeface="Arial"/>
                <a:cs typeface="Arial"/>
              </a:rPr>
              <a:t>1</a:t>
            </a:r>
            <a:r>
              <a:rPr sz="2400" spc="-15" baseline="24305" dirty="0">
                <a:latin typeface="Arial"/>
                <a:cs typeface="Arial"/>
              </a:rPr>
              <a:t>)</a:t>
            </a:r>
            <a:r>
              <a:rPr sz="2600" dirty="0">
                <a:latin typeface="微软雅黑"/>
                <a:cs typeface="微软雅黑"/>
              </a:rPr>
              <a:t>的元素中生成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-7" baseline="24305" dirty="0">
                <a:latin typeface="Arial"/>
                <a:cs typeface="Arial"/>
              </a:rPr>
              <a:t>(k</a:t>
            </a:r>
            <a:r>
              <a:rPr sz="2400" spc="-15" baseline="24305" dirty="0">
                <a:latin typeface="Arial"/>
                <a:cs typeface="Arial"/>
              </a:rPr>
              <a:t>)</a:t>
            </a:r>
            <a:r>
              <a:rPr sz="2600" dirty="0">
                <a:latin typeface="微软雅黑"/>
                <a:cs typeface="微软雅黑"/>
              </a:rPr>
              <a:t>的元素有：</a:t>
            </a:r>
            <a:endParaRPr sz="2600">
              <a:latin typeface="微软雅黑"/>
              <a:cs typeface="微软雅黑"/>
            </a:endParaRPr>
          </a:p>
          <a:p>
            <a:pPr marL="1285875">
              <a:lnSpc>
                <a:spcPts val="4620"/>
              </a:lnSpc>
              <a:spcBef>
                <a:spcPts val="1535"/>
              </a:spcBef>
              <a:tabLst>
                <a:tab pos="1993264" algn="l"/>
                <a:tab pos="5643880" algn="l"/>
              </a:tabLst>
            </a:pPr>
            <a:r>
              <a:rPr sz="5925" spc="104" baseline="-25316" dirty="0">
                <a:latin typeface="Times New Roman"/>
                <a:cs typeface="Times New Roman"/>
              </a:rPr>
              <a:t>r</a:t>
            </a:r>
            <a:r>
              <a:rPr sz="2250" spc="70" dirty="0">
                <a:latin typeface="Times New Roman"/>
                <a:cs typeface="Times New Roman"/>
              </a:rPr>
              <a:t>(k)	</a:t>
            </a:r>
            <a:r>
              <a:rPr sz="5925" spc="89" baseline="-25316" dirty="0">
                <a:latin typeface="Symbol"/>
                <a:cs typeface="Symbol"/>
              </a:rPr>
              <a:t></a:t>
            </a:r>
            <a:r>
              <a:rPr sz="5925" spc="89" baseline="-25316" dirty="0">
                <a:latin typeface="Times New Roman"/>
                <a:cs typeface="Times New Roman"/>
              </a:rPr>
              <a:t> </a:t>
            </a:r>
            <a:r>
              <a:rPr sz="5925" i="1" spc="284" baseline="-25316" dirty="0">
                <a:latin typeface="Times New Roman"/>
                <a:cs typeface="Times New Roman"/>
              </a:rPr>
              <a:t>r</a:t>
            </a:r>
            <a:r>
              <a:rPr sz="2250" spc="190" dirty="0">
                <a:latin typeface="Times New Roman"/>
                <a:cs typeface="Times New Roman"/>
              </a:rPr>
              <a:t>(</a:t>
            </a:r>
            <a:r>
              <a:rPr sz="2250" i="1" spc="190" dirty="0">
                <a:latin typeface="Times New Roman"/>
                <a:cs typeface="Times New Roman"/>
              </a:rPr>
              <a:t>k </a:t>
            </a:r>
            <a:r>
              <a:rPr sz="2250" spc="-25" dirty="0">
                <a:latin typeface="Symbol"/>
                <a:cs typeface="Symbol"/>
              </a:rPr>
              <a:t></a:t>
            </a:r>
            <a:r>
              <a:rPr sz="2250" spc="-25" dirty="0">
                <a:latin typeface="Times New Roman"/>
                <a:cs typeface="Times New Roman"/>
              </a:rPr>
              <a:t>1)  </a:t>
            </a:r>
            <a:r>
              <a:rPr sz="3375" spc="-37" baseline="-44444" dirty="0">
                <a:latin typeface="Times New Roman"/>
                <a:cs typeface="Times New Roman"/>
              </a:rPr>
              <a:t>   </a:t>
            </a:r>
            <a:r>
              <a:rPr sz="5925" spc="15" baseline="-25316" dirty="0">
                <a:latin typeface="宋体"/>
                <a:cs typeface="宋体"/>
              </a:rPr>
              <a:t>||</a:t>
            </a:r>
            <a:r>
              <a:rPr sz="5925" spc="-1095" baseline="-25316" dirty="0">
                <a:latin typeface="宋体"/>
                <a:cs typeface="宋体"/>
              </a:rPr>
              <a:t> </a:t>
            </a:r>
            <a:r>
              <a:rPr sz="5925" spc="187" baseline="-25316" dirty="0">
                <a:latin typeface="宋体"/>
                <a:cs typeface="宋体"/>
              </a:rPr>
              <a:t>(</a:t>
            </a:r>
            <a:r>
              <a:rPr sz="5925" spc="187" baseline="-25316" dirty="0">
                <a:latin typeface="Times New Roman"/>
                <a:cs typeface="Times New Roman"/>
              </a:rPr>
              <a:t>r</a:t>
            </a:r>
            <a:r>
              <a:rPr sz="2250" spc="125" dirty="0">
                <a:latin typeface="Times New Roman"/>
                <a:cs typeface="Times New Roman"/>
              </a:rPr>
              <a:t>(</a:t>
            </a:r>
            <a:r>
              <a:rPr sz="2250" i="1" spc="125" dirty="0">
                <a:latin typeface="Times New Roman"/>
                <a:cs typeface="Times New Roman"/>
              </a:rPr>
              <a:t>k</a:t>
            </a:r>
            <a:r>
              <a:rPr sz="2250" i="1" spc="-275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Symbol"/>
                <a:cs typeface="Symbol"/>
              </a:rPr>
              <a:t></a:t>
            </a:r>
            <a:r>
              <a:rPr sz="2250" spc="-25" dirty="0">
                <a:latin typeface="Times New Roman"/>
                <a:cs typeface="Times New Roman"/>
              </a:rPr>
              <a:t>1)	</a:t>
            </a:r>
            <a:r>
              <a:rPr sz="5925" spc="127" baseline="-25316" dirty="0">
                <a:latin typeface="Times New Roman"/>
                <a:cs typeface="Times New Roman"/>
              </a:rPr>
              <a:t>&amp;</a:t>
            </a:r>
            <a:r>
              <a:rPr sz="5925" spc="-772" baseline="-25316" dirty="0">
                <a:latin typeface="Times New Roman"/>
                <a:cs typeface="Times New Roman"/>
              </a:rPr>
              <a:t> </a:t>
            </a:r>
            <a:r>
              <a:rPr sz="5925" spc="254" baseline="-25316" dirty="0">
                <a:latin typeface="Times New Roman"/>
                <a:cs typeface="Times New Roman"/>
              </a:rPr>
              <a:t>&amp;</a:t>
            </a:r>
            <a:r>
              <a:rPr sz="5925" i="1" spc="254" baseline="-25316" dirty="0">
                <a:latin typeface="Times New Roman"/>
                <a:cs typeface="Times New Roman"/>
              </a:rPr>
              <a:t>r</a:t>
            </a:r>
            <a:r>
              <a:rPr sz="2250" spc="170" dirty="0">
                <a:latin typeface="Times New Roman"/>
                <a:cs typeface="Times New Roman"/>
              </a:rPr>
              <a:t>(</a:t>
            </a:r>
            <a:r>
              <a:rPr sz="2250" i="1" spc="170" dirty="0">
                <a:latin typeface="Times New Roman"/>
                <a:cs typeface="Times New Roman"/>
              </a:rPr>
              <a:t>k</a:t>
            </a:r>
            <a:r>
              <a:rPr sz="2250" i="1" spc="-295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Symbol"/>
                <a:cs typeface="Symbol"/>
              </a:rPr>
              <a:t></a:t>
            </a:r>
            <a:r>
              <a:rPr sz="2250" spc="-20" dirty="0">
                <a:latin typeface="Times New Roman"/>
                <a:cs typeface="Times New Roman"/>
              </a:rPr>
              <a:t>1)</a:t>
            </a:r>
            <a:r>
              <a:rPr sz="2250" spc="-165" dirty="0">
                <a:latin typeface="Times New Roman"/>
                <a:cs typeface="Times New Roman"/>
              </a:rPr>
              <a:t> </a:t>
            </a:r>
            <a:r>
              <a:rPr sz="5925" spc="52" baseline="-25316" dirty="0">
                <a:latin typeface="Times New Roman"/>
                <a:cs typeface="Times New Roman"/>
              </a:rPr>
              <a:t>)</a:t>
            </a:r>
            <a:endParaRPr sz="5925" baseline="-25316">
              <a:latin typeface="Times New Roman"/>
              <a:cs typeface="Times New Roman"/>
            </a:endParaRPr>
          </a:p>
          <a:p>
            <a:pPr marL="1414780">
              <a:lnSpc>
                <a:spcPts val="2580"/>
              </a:lnSpc>
              <a:tabLst>
                <a:tab pos="2527935" algn="l"/>
                <a:tab pos="4769485" algn="l"/>
                <a:tab pos="6663055" algn="l"/>
              </a:tabLst>
            </a:pPr>
            <a:r>
              <a:rPr sz="2250" spc="20" dirty="0">
                <a:latin typeface="Times New Roman"/>
                <a:cs typeface="Times New Roman"/>
              </a:rPr>
              <a:t>ij	</a:t>
            </a:r>
            <a:r>
              <a:rPr sz="2250" i="1" spc="20" dirty="0">
                <a:latin typeface="Times New Roman"/>
                <a:cs typeface="Times New Roman"/>
              </a:rPr>
              <a:t>ij	</a:t>
            </a:r>
            <a:r>
              <a:rPr sz="2250" i="1" spc="25" dirty="0">
                <a:latin typeface="Times New Roman"/>
                <a:cs typeface="Times New Roman"/>
              </a:rPr>
              <a:t>ik	</a:t>
            </a:r>
            <a:r>
              <a:rPr sz="2250" spc="25" dirty="0">
                <a:latin typeface="Times New Roman"/>
                <a:cs typeface="Times New Roman"/>
              </a:rPr>
              <a:t>kj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9016" y="5633084"/>
            <a:ext cx="6586220" cy="900430"/>
          </a:xfrm>
          <a:custGeom>
            <a:avLst/>
            <a:gdLst/>
            <a:ahLst/>
            <a:cxnLst/>
            <a:rect l="l" t="t" r="r" b="b"/>
            <a:pathLst>
              <a:path w="6586220" h="900429">
                <a:moveTo>
                  <a:pt x="0" y="899921"/>
                </a:moveTo>
                <a:lnTo>
                  <a:pt x="6585966" y="899921"/>
                </a:lnTo>
                <a:lnTo>
                  <a:pt x="6585966" y="0"/>
                </a:lnTo>
                <a:lnTo>
                  <a:pt x="0" y="0"/>
                </a:lnTo>
                <a:lnTo>
                  <a:pt x="0" y="899921"/>
                </a:lnTo>
                <a:close/>
              </a:path>
            </a:pathLst>
          </a:custGeom>
          <a:ln w="57150">
            <a:solidFill>
              <a:srgbClr val="FF99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377190"/>
            <a:ext cx="4528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8.</a:t>
            </a:r>
            <a:r>
              <a:rPr spc="-20" dirty="0">
                <a:latin typeface="Arial"/>
                <a:cs typeface="Arial"/>
              </a:rPr>
              <a:t>1</a:t>
            </a:r>
            <a:r>
              <a:rPr dirty="0"/>
              <a:t>三个基本例子</a:t>
            </a:r>
          </a:p>
        </p:txBody>
      </p:sp>
      <p:sp>
        <p:nvSpPr>
          <p:cNvPr id="3" name="object 3"/>
          <p:cNvSpPr/>
          <p:nvPr/>
        </p:nvSpPr>
        <p:spPr>
          <a:xfrm>
            <a:off x="457962" y="1270253"/>
            <a:ext cx="8229600" cy="4695825"/>
          </a:xfrm>
          <a:custGeom>
            <a:avLst/>
            <a:gdLst/>
            <a:ahLst/>
            <a:cxnLst/>
            <a:rect l="l" t="t" r="r" b="b"/>
            <a:pathLst>
              <a:path w="8229600" h="4695825">
                <a:moveTo>
                  <a:pt x="0" y="4695444"/>
                </a:moveTo>
                <a:lnTo>
                  <a:pt x="8229600" y="4695444"/>
                </a:lnTo>
                <a:lnTo>
                  <a:pt x="8229600" y="0"/>
                </a:lnTo>
                <a:lnTo>
                  <a:pt x="0" y="0"/>
                </a:lnTo>
                <a:lnTo>
                  <a:pt x="0" y="46954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962" y="1270253"/>
            <a:ext cx="8229600" cy="4695825"/>
          </a:xfrm>
          <a:custGeom>
            <a:avLst/>
            <a:gdLst/>
            <a:ahLst/>
            <a:cxnLst/>
            <a:rect l="l" t="t" r="r" b="b"/>
            <a:pathLst>
              <a:path w="8229600" h="4695825">
                <a:moveTo>
                  <a:pt x="0" y="4695444"/>
                </a:moveTo>
                <a:lnTo>
                  <a:pt x="8229600" y="4695444"/>
                </a:lnTo>
                <a:lnTo>
                  <a:pt x="8229600" y="0"/>
                </a:lnTo>
                <a:lnTo>
                  <a:pt x="0" y="0"/>
                </a:lnTo>
                <a:lnTo>
                  <a:pt x="0" y="469544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9955" y="1967471"/>
            <a:ext cx="419849" cy="476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6844" y="1909572"/>
            <a:ext cx="579882" cy="5676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7636" y="1909572"/>
            <a:ext cx="480834" cy="5676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9367" y="1909572"/>
            <a:ext cx="1344930" cy="5676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45207" y="1909572"/>
            <a:ext cx="467118" cy="567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23516" y="2081771"/>
            <a:ext cx="331469" cy="3893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10383" y="1909572"/>
            <a:ext cx="797813" cy="5676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69107" y="1909572"/>
            <a:ext cx="480834" cy="5676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10839" y="1909572"/>
            <a:ext cx="424421" cy="5676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96183" y="1909572"/>
            <a:ext cx="1012697" cy="5676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69791" y="1909572"/>
            <a:ext cx="480834" cy="5676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11523" y="1909572"/>
            <a:ext cx="424421" cy="5676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96867" y="1909572"/>
            <a:ext cx="1149858" cy="56768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07635" y="1909572"/>
            <a:ext cx="550926" cy="5676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19471" y="1909572"/>
            <a:ext cx="837438" cy="5676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9955" y="2363711"/>
            <a:ext cx="419849" cy="476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6844" y="2305811"/>
            <a:ext cx="2256282" cy="56768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74035" y="2305811"/>
            <a:ext cx="442709" cy="56768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9955" y="2759951"/>
            <a:ext cx="419849" cy="476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6844" y="2702051"/>
            <a:ext cx="2376678" cy="56768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10540" y="1179323"/>
            <a:ext cx="5043170" cy="1923414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10"/>
              </a:spcBef>
            </a:pPr>
            <a:r>
              <a:rPr sz="3200" b="1" dirty="0">
                <a:solidFill>
                  <a:srgbClr val="04607A"/>
                </a:solidFill>
                <a:latin typeface="微软雅黑"/>
                <a:cs typeface="微软雅黑"/>
              </a:rPr>
              <a:t>例</a:t>
            </a:r>
            <a:r>
              <a:rPr sz="3200" b="1" spc="-5" dirty="0">
                <a:solidFill>
                  <a:srgbClr val="04607A"/>
                </a:solidFill>
                <a:latin typeface="Arial"/>
                <a:cs typeface="Arial"/>
              </a:rPr>
              <a:t>1</a:t>
            </a:r>
            <a:r>
              <a:rPr sz="3200" b="1" spc="-5" dirty="0">
                <a:solidFill>
                  <a:srgbClr val="04607A"/>
                </a:solidFill>
                <a:latin typeface="微软雅黑"/>
                <a:cs typeface="微软雅黑"/>
              </a:rPr>
              <a:t>，</a:t>
            </a:r>
            <a:r>
              <a:rPr sz="3200" b="1" dirty="0">
                <a:solidFill>
                  <a:srgbClr val="04607A"/>
                </a:solidFill>
                <a:latin typeface="微软雅黑"/>
                <a:cs typeface="微软雅黑"/>
              </a:rPr>
              <a:t>币值最大化问题：</a:t>
            </a:r>
            <a:endParaRPr sz="3200">
              <a:latin typeface="微软雅黑"/>
              <a:cs typeface="微软雅黑"/>
            </a:endParaRPr>
          </a:p>
          <a:p>
            <a:pPr marL="310515" indent="-273050">
              <a:lnSpc>
                <a:spcPct val="100000"/>
              </a:lnSpc>
              <a:spcBef>
                <a:spcPts val="950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310515" algn="l"/>
                <a:tab pos="311150" algn="l"/>
                <a:tab pos="916305" algn="l"/>
                <a:tab pos="3083560" algn="l"/>
                <a:tab pos="3997960" algn="l"/>
              </a:tabLst>
            </a:pPr>
            <a:r>
              <a:rPr sz="2000" dirty="0">
                <a:latin typeface="Arial"/>
                <a:cs typeface="Arial"/>
              </a:rPr>
              <a:t>F(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)	= max{c</a:t>
            </a:r>
            <a:r>
              <a:rPr sz="1950" i="1" baseline="-21367" dirty="0">
                <a:latin typeface="Arial"/>
                <a:cs typeface="Arial"/>
              </a:rPr>
              <a:t>n</a:t>
            </a:r>
            <a:r>
              <a:rPr sz="1950" i="1" spc="-37" baseline="-2136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F(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-2),	F(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-1)}	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i="1" dirty="0">
                <a:latin typeface="Arial"/>
                <a:cs typeface="Arial"/>
              </a:rPr>
              <a:t>n </a:t>
            </a:r>
            <a:r>
              <a:rPr sz="2000" dirty="0">
                <a:latin typeface="Arial"/>
                <a:cs typeface="Arial"/>
              </a:rPr>
              <a:t>&gt;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1,</a:t>
            </a:r>
            <a:endParaRPr sz="2000">
              <a:latin typeface="Arial"/>
              <a:cs typeface="Arial"/>
            </a:endParaRPr>
          </a:p>
          <a:p>
            <a:pPr marL="310515" indent="-27305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310515" algn="l"/>
                <a:tab pos="311150" algn="l"/>
                <a:tab pos="917575" algn="l"/>
                <a:tab pos="1487805" algn="l"/>
              </a:tabLst>
            </a:pPr>
            <a:r>
              <a:rPr sz="2000" dirty="0">
                <a:latin typeface="Arial"/>
                <a:cs typeface="Arial"/>
              </a:rPr>
              <a:t>F(0)	=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0,	</a:t>
            </a:r>
            <a:r>
              <a:rPr sz="2000" spc="-5" dirty="0">
                <a:latin typeface="Arial"/>
                <a:cs typeface="Arial"/>
              </a:rPr>
              <a:t>F(1)=c</a:t>
            </a:r>
            <a:r>
              <a:rPr sz="2000" spc="-5" dirty="0">
                <a:latin typeface="Cambria Math"/>
                <a:cs typeface="Cambria Math"/>
              </a:rPr>
              <a:t>₁</a:t>
            </a:r>
            <a:endParaRPr sz="2000">
              <a:latin typeface="Cambria Math"/>
              <a:cs typeface="Cambria Math"/>
            </a:endParaRPr>
          </a:p>
          <a:p>
            <a:pPr marL="310515" indent="-27305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310515" algn="l"/>
                <a:tab pos="311150" algn="l"/>
                <a:tab pos="662305" algn="l"/>
                <a:tab pos="1014094" algn="l"/>
                <a:tab pos="1367790" algn="l"/>
                <a:tab pos="1861185" algn="l"/>
                <a:tab pos="2212975" algn="l"/>
              </a:tabLst>
            </a:pPr>
            <a:r>
              <a:rPr sz="2000" dirty="0">
                <a:latin typeface="Arial"/>
                <a:cs typeface="Arial"/>
              </a:rPr>
              <a:t>5,	1,	2,	10,	6,	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26008" y="3363467"/>
            <a:ext cx="7652004" cy="179374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8631" y="5219700"/>
            <a:ext cx="7828280" cy="0"/>
          </a:xfrm>
          <a:custGeom>
            <a:avLst/>
            <a:gdLst/>
            <a:ahLst/>
            <a:cxnLst/>
            <a:rect l="l" t="t" r="r" b="b"/>
            <a:pathLst>
              <a:path w="7828280">
                <a:moveTo>
                  <a:pt x="0" y="0"/>
                </a:moveTo>
                <a:lnTo>
                  <a:pt x="7828280" y="0"/>
                </a:lnTo>
              </a:path>
            </a:pathLst>
          </a:custGeom>
          <a:ln w="53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5301" y="3329940"/>
            <a:ext cx="0" cy="1863089"/>
          </a:xfrm>
          <a:custGeom>
            <a:avLst/>
            <a:gdLst/>
            <a:ahLst/>
            <a:cxnLst/>
            <a:rect l="l" t="t" r="r" b="b"/>
            <a:pathLst>
              <a:path h="1863089">
                <a:moveTo>
                  <a:pt x="0" y="0"/>
                </a:moveTo>
                <a:lnTo>
                  <a:pt x="0" y="1863090"/>
                </a:lnTo>
              </a:path>
            </a:pathLst>
          </a:custGeom>
          <a:ln w="53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8631" y="3303270"/>
            <a:ext cx="7828280" cy="0"/>
          </a:xfrm>
          <a:custGeom>
            <a:avLst/>
            <a:gdLst/>
            <a:ahLst/>
            <a:cxnLst/>
            <a:rect l="l" t="t" r="r" b="b"/>
            <a:pathLst>
              <a:path w="7828280">
                <a:moveTo>
                  <a:pt x="0" y="0"/>
                </a:moveTo>
                <a:lnTo>
                  <a:pt x="7828280" y="0"/>
                </a:lnTo>
              </a:path>
            </a:pathLst>
          </a:custGeom>
          <a:ln w="53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40242" y="3329432"/>
            <a:ext cx="0" cy="1863725"/>
          </a:xfrm>
          <a:custGeom>
            <a:avLst/>
            <a:gdLst/>
            <a:ahLst/>
            <a:cxnLst/>
            <a:rect l="l" t="t" r="r" b="b"/>
            <a:pathLst>
              <a:path h="1863725">
                <a:moveTo>
                  <a:pt x="0" y="0"/>
                </a:moveTo>
                <a:lnTo>
                  <a:pt x="0" y="1863343"/>
                </a:lnTo>
              </a:path>
            </a:pathLst>
          </a:custGeom>
          <a:ln w="53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09751" y="5166359"/>
            <a:ext cx="7686040" cy="0"/>
          </a:xfrm>
          <a:custGeom>
            <a:avLst/>
            <a:gdLst/>
            <a:ahLst/>
            <a:cxnLst/>
            <a:rect l="l" t="t" r="r" b="b"/>
            <a:pathLst>
              <a:path w="7686040">
                <a:moveTo>
                  <a:pt x="0" y="0"/>
                </a:moveTo>
                <a:lnTo>
                  <a:pt x="768604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8641" y="3365500"/>
            <a:ext cx="0" cy="1791970"/>
          </a:xfrm>
          <a:custGeom>
            <a:avLst/>
            <a:gdLst/>
            <a:ahLst/>
            <a:cxnLst/>
            <a:rect l="l" t="t" r="r" b="b"/>
            <a:pathLst>
              <a:path h="1791970">
                <a:moveTo>
                  <a:pt x="0" y="0"/>
                </a:moveTo>
                <a:lnTo>
                  <a:pt x="0" y="179197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9751" y="3356609"/>
            <a:ext cx="7686040" cy="0"/>
          </a:xfrm>
          <a:custGeom>
            <a:avLst/>
            <a:gdLst/>
            <a:ahLst/>
            <a:cxnLst/>
            <a:rect l="l" t="t" r="r" b="b"/>
            <a:pathLst>
              <a:path w="7686040">
                <a:moveTo>
                  <a:pt x="0" y="0"/>
                </a:moveTo>
                <a:lnTo>
                  <a:pt x="768604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86902" y="3364991"/>
            <a:ext cx="0" cy="1792605"/>
          </a:xfrm>
          <a:custGeom>
            <a:avLst/>
            <a:gdLst/>
            <a:ahLst/>
            <a:cxnLst/>
            <a:rect l="l" t="t" r="r" b="b"/>
            <a:pathLst>
              <a:path h="1792604">
                <a:moveTo>
                  <a:pt x="0" y="0"/>
                </a:moveTo>
                <a:lnTo>
                  <a:pt x="0" y="1792224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35940" y="4509261"/>
            <a:ext cx="7960359" cy="165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3385">
              <a:lnSpc>
                <a:spcPct val="100000"/>
              </a:lnSpc>
              <a:spcBef>
                <a:spcPts val="100"/>
              </a:spcBef>
              <a:tabLst>
                <a:tab pos="2610485" algn="l"/>
                <a:tab pos="3623310" algn="l"/>
              </a:tabLst>
            </a:pPr>
            <a:r>
              <a:rPr sz="2400" b="1" spc="-5" dirty="0">
                <a:latin typeface="Arial"/>
                <a:cs typeface="Arial"/>
              </a:rPr>
              <a:t>0	5	5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04607A"/>
                </a:solidFill>
                <a:latin typeface="Arial"/>
                <a:cs typeface="Arial"/>
              </a:rPr>
              <a:t>F(2)=max(1+0,5)=5</a:t>
            </a:r>
            <a:endParaRPr sz="32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484882" y="4108069"/>
            <a:ext cx="1656080" cy="657860"/>
          </a:xfrm>
          <a:custGeom>
            <a:avLst/>
            <a:gdLst/>
            <a:ahLst/>
            <a:cxnLst/>
            <a:rect l="l" t="t" r="r" b="b"/>
            <a:pathLst>
              <a:path w="1656079" h="657860">
                <a:moveTo>
                  <a:pt x="84709" y="572134"/>
                </a:moveTo>
                <a:lnTo>
                  <a:pt x="0" y="617092"/>
                </a:lnTo>
                <a:lnTo>
                  <a:pt x="86741" y="657859"/>
                </a:lnTo>
                <a:lnTo>
                  <a:pt x="86072" y="629665"/>
                </a:lnTo>
                <a:lnTo>
                  <a:pt x="72009" y="629665"/>
                </a:lnTo>
                <a:lnTo>
                  <a:pt x="70738" y="601090"/>
                </a:lnTo>
                <a:lnTo>
                  <a:pt x="85379" y="600425"/>
                </a:lnTo>
                <a:lnTo>
                  <a:pt x="84709" y="572134"/>
                </a:lnTo>
                <a:close/>
              </a:path>
              <a:path w="1656079" h="657860">
                <a:moveTo>
                  <a:pt x="85379" y="600425"/>
                </a:moveTo>
                <a:lnTo>
                  <a:pt x="70738" y="601090"/>
                </a:lnTo>
                <a:lnTo>
                  <a:pt x="72009" y="629665"/>
                </a:lnTo>
                <a:lnTo>
                  <a:pt x="86057" y="629027"/>
                </a:lnTo>
                <a:lnTo>
                  <a:pt x="85379" y="600425"/>
                </a:lnTo>
                <a:close/>
              </a:path>
              <a:path w="1656079" h="657860">
                <a:moveTo>
                  <a:pt x="86057" y="629027"/>
                </a:moveTo>
                <a:lnTo>
                  <a:pt x="72009" y="629665"/>
                </a:lnTo>
                <a:lnTo>
                  <a:pt x="86072" y="629665"/>
                </a:lnTo>
                <a:lnTo>
                  <a:pt x="86057" y="629027"/>
                </a:lnTo>
                <a:close/>
              </a:path>
              <a:path w="1656079" h="657860">
                <a:moveTo>
                  <a:pt x="1569687" y="28953"/>
                </a:moveTo>
                <a:lnTo>
                  <a:pt x="1500123" y="33019"/>
                </a:lnTo>
                <a:lnTo>
                  <a:pt x="1461770" y="36575"/>
                </a:lnTo>
                <a:lnTo>
                  <a:pt x="1386332" y="45973"/>
                </a:lnTo>
                <a:lnTo>
                  <a:pt x="1313180" y="57911"/>
                </a:lnTo>
                <a:lnTo>
                  <a:pt x="1242568" y="72262"/>
                </a:lnTo>
                <a:lnTo>
                  <a:pt x="1175384" y="88899"/>
                </a:lnTo>
                <a:lnTo>
                  <a:pt x="1112012" y="107568"/>
                </a:lnTo>
                <a:lnTo>
                  <a:pt x="1053083" y="128015"/>
                </a:lnTo>
                <a:lnTo>
                  <a:pt x="999108" y="150240"/>
                </a:lnTo>
                <a:lnTo>
                  <a:pt x="950976" y="173989"/>
                </a:lnTo>
                <a:lnTo>
                  <a:pt x="908939" y="199008"/>
                </a:lnTo>
                <a:lnTo>
                  <a:pt x="873506" y="225551"/>
                </a:lnTo>
                <a:lnTo>
                  <a:pt x="845566" y="253364"/>
                </a:lnTo>
                <a:lnTo>
                  <a:pt x="819277" y="297814"/>
                </a:lnTo>
                <a:lnTo>
                  <a:pt x="813689" y="333882"/>
                </a:lnTo>
                <a:lnTo>
                  <a:pt x="812927" y="339597"/>
                </a:lnTo>
                <a:lnTo>
                  <a:pt x="788923" y="386333"/>
                </a:lnTo>
                <a:lnTo>
                  <a:pt x="748792" y="423036"/>
                </a:lnTo>
                <a:lnTo>
                  <a:pt x="712343" y="447166"/>
                </a:lnTo>
                <a:lnTo>
                  <a:pt x="669163" y="470534"/>
                </a:lnTo>
                <a:lnTo>
                  <a:pt x="619760" y="492759"/>
                </a:lnTo>
                <a:lnTo>
                  <a:pt x="564769" y="513587"/>
                </a:lnTo>
                <a:lnTo>
                  <a:pt x="504825" y="532637"/>
                </a:lnTo>
                <a:lnTo>
                  <a:pt x="440690" y="550036"/>
                </a:lnTo>
                <a:lnTo>
                  <a:pt x="372872" y="565276"/>
                </a:lnTo>
                <a:lnTo>
                  <a:pt x="301879" y="578230"/>
                </a:lnTo>
                <a:lnTo>
                  <a:pt x="228600" y="588644"/>
                </a:lnTo>
                <a:lnTo>
                  <a:pt x="153416" y="596391"/>
                </a:lnTo>
                <a:lnTo>
                  <a:pt x="85379" y="600425"/>
                </a:lnTo>
                <a:lnTo>
                  <a:pt x="86057" y="629027"/>
                </a:lnTo>
                <a:lnTo>
                  <a:pt x="155575" y="624839"/>
                </a:lnTo>
                <a:lnTo>
                  <a:pt x="193801" y="621283"/>
                </a:lnTo>
                <a:lnTo>
                  <a:pt x="231775" y="616965"/>
                </a:lnTo>
                <a:lnTo>
                  <a:pt x="306197" y="606424"/>
                </a:lnTo>
                <a:lnTo>
                  <a:pt x="378332" y="593343"/>
                </a:lnTo>
                <a:lnTo>
                  <a:pt x="447167" y="577849"/>
                </a:lnTo>
                <a:lnTo>
                  <a:pt x="512572" y="560196"/>
                </a:lnTo>
                <a:lnTo>
                  <a:pt x="573786" y="540638"/>
                </a:lnTo>
                <a:lnTo>
                  <a:pt x="630301" y="519302"/>
                </a:lnTo>
                <a:lnTo>
                  <a:pt x="681228" y="496442"/>
                </a:lnTo>
                <a:lnTo>
                  <a:pt x="726440" y="472058"/>
                </a:lnTo>
                <a:lnTo>
                  <a:pt x="765175" y="446531"/>
                </a:lnTo>
                <a:lnTo>
                  <a:pt x="796797" y="419734"/>
                </a:lnTo>
                <a:lnTo>
                  <a:pt x="829691" y="376808"/>
                </a:lnTo>
                <a:lnTo>
                  <a:pt x="842009" y="337819"/>
                </a:lnTo>
                <a:lnTo>
                  <a:pt x="842644" y="322960"/>
                </a:lnTo>
                <a:lnTo>
                  <a:pt x="843533" y="317499"/>
                </a:lnTo>
                <a:lnTo>
                  <a:pt x="868171" y="270763"/>
                </a:lnTo>
                <a:lnTo>
                  <a:pt x="908177" y="234568"/>
                </a:lnTo>
                <a:lnTo>
                  <a:pt x="944371" y="210565"/>
                </a:lnTo>
                <a:lnTo>
                  <a:pt x="987425" y="187324"/>
                </a:lnTo>
                <a:lnTo>
                  <a:pt x="1036828" y="165226"/>
                </a:lnTo>
                <a:lnTo>
                  <a:pt x="1091692" y="144525"/>
                </a:lnTo>
                <a:lnTo>
                  <a:pt x="1151635" y="125221"/>
                </a:lnTo>
                <a:lnTo>
                  <a:pt x="1215770" y="107949"/>
                </a:lnTo>
                <a:lnTo>
                  <a:pt x="1283589" y="92709"/>
                </a:lnTo>
                <a:lnTo>
                  <a:pt x="1354455" y="79755"/>
                </a:lnTo>
                <a:lnTo>
                  <a:pt x="1427733" y="69341"/>
                </a:lnTo>
                <a:lnTo>
                  <a:pt x="1502791" y="61594"/>
                </a:lnTo>
                <a:lnTo>
                  <a:pt x="1570404" y="57438"/>
                </a:lnTo>
                <a:lnTo>
                  <a:pt x="1569687" y="28953"/>
                </a:lnTo>
                <a:close/>
              </a:path>
              <a:path w="1656079" h="657860">
                <a:moveTo>
                  <a:pt x="1629217" y="28320"/>
                </a:moveTo>
                <a:lnTo>
                  <a:pt x="1583690" y="28320"/>
                </a:lnTo>
                <a:lnTo>
                  <a:pt x="1584959" y="56768"/>
                </a:lnTo>
                <a:lnTo>
                  <a:pt x="1570404" y="57438"/>
                </a:lnTo>
                <a:lnTo>
                  <a:pt x="1571117" y="85724"/>
                </a:lnTo>
                <a:lnTo>
                  <a:pt x="1655698" y="40766"/>
                </a:lnTo>
                <a:lnTo>
                  <a:pt x="1629217" y="28320"/>
                </a:lnTo>
                <a:close/>
              </a:path>
              <a:path w="1656079" h="657860">
                <a:moveTo>
                  <a:pt x="1583690" y="28320"/>
                </a:moveTo>
                <a:lnTo>
                  <a:pt x="1569687" y="28953"/>
                </a:lnTo>
                <a:lnTo>
                  <a:pt x="1570404" y="57438"/>
                </a:lnTo>
                <a:lnTo>
                  <a:pt x="1584959" y="56768"/>
                </a:lnTo>
                <a:lnTo>
                  <a:pt x="1583690" y="28320"/>
                </a:lnTo>
                <a:close/>
              </a:path>
              <a:path w="1656079" h="657860">
                <a:moveTo>
                  <a:pt x="1568958" y="0"/>
                </a:moveTo>
                <a:lnTo>
                  <a:pt x="1569687" y="28953"/>
                </a:lnTo>
                <a:lnTo>
                  <a:pt x="1583690" y="28320"/>
                </a:lnTo>
                <a:lnTo>
                  <a:pt x="1629217" y="28320"/>
                </a:lnTo>
                <a:lnTo>
                  <a:pt x="156895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42722"/>
            <a:ext cx="49815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ars</a:t>
            </a:r>
            <a:r>
              <a:rPr spc="-15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al</a:t>
            </a:r>
            <a:r>
              <a:rPr spc="-15" dirty="0">
                <a:latin typeface="Arial"/>
                <a:cs typeface="Arial"/>
              </a:rPr>
              <a:t>l</a:t>
            </a:r>
            <a:r>
              <a:rPr dirty="0"/>
              <a:t>算法思想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1215389"/>
            <a:ext cx="195326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dirty="0">
                <a:latin typeface="微软雅黑"/>
                <a:cs typeface="微软雅黑"/>
              </a:rPr>
              <a:t>递推关系式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6270" y="2088006"/>
            <a:ext cx="844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200" b="1" baseline="-1686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775" b="1" baseline="-46546" dirty="0">
                <a:solidFill>
                  <a:srgbClr val="FF0000"/>
                </a:solidFill>
                <a:latin typeface="Arial"/>
                <a:cs typeface="Arial"/>
              </a:rPr>
              <a:t>ij</a:t>
            </a:r>
            <a:r>
              <a:rPr sz="1850" b="1" dirty="0">
                <a:solidFill>
                  <a:srgbClr val="FF0000"/>
                </a:solidFill>
                <a:latin typeface="Arial"/>
                <a:cs typeface="Arial"/>
              </a:rPr>
              <a:t>(k)</a:t>
            </a:r>
            <a:r>
              <a:rPr sz="4200" b="1" baseline="-16865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4200" baseline="-1686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01975" y="1733803"/>
            <a:ext cx="849630" cy="5283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07340">
              <a:lnSpc>
                <a:spcPts val="1395"/>
              </a:lnSpc>
              <a:spcBef>
                <a:spcPts val="120"/>
              </a:spcBef>
            </a:pPr>
            <a:r>
              <a:rPr sz="1850" b="1" spc="5" dirty="0">
                <a:solidFill>
                  <a:srgbClr val="FF0000"/>
                </a:solidFill>
                <a:latin typeface="Arial"/>
                <a:cs typeface="Arial"/>
              </a:rPr>
              <a:t>(k-1)</a:t>
            </a:r>
            <a:endParaRPr sz="1850">
              <a:latin typeface="Arial"/>
              <a:cs typeface="Arial"/>
            </a:endParaRPr>
          </a:p>
          <a:p>
            <a:pPr marL="38100">
              <a:lnSpc>
                <a:spcPts val="2535"/>
              </a:lnSpc>
            </a:pPr>
            <a:r>
              <a:rPr sz="4200" b="1" spc="-7" baseline="13888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50" b="1" spc="-5" dirty="0">
                <a:solidFill>
                  <a:srgbClr val="FF0000"/>
                </a:solidFill>
                <a:latin typeface="Arial"/>
                <a:cs typeface="Arial"/>
              </a:rPr>
              <a:t>ij</a:t>
            </a:r>
            <a:endParaRPr sz="1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27472" y="1722831"/>
            <a:ext cx="1031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800" b="1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800" b="1" spc="-5" dirty="0">
                <a:solidFill>
                  <a:srgbClr val="FF0000"/>
                </a:solidFill>
                <a:latin typeface="微软雅黑"/>
                <a:cs typeface="微软雅黑"/>
              </a:rPr>
              <a:t>∈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30347" y="2335783"/>
            <a:ext cx="33737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2075"/>
              </a:lnSpc>
              <a:spcBef>
                <a:spcPts val="95"/>
              </a:spcBef>
              <a:tabLst>
                <a:tab pos="1943100" algn="l"/>
              </a:tabLst>
            </a:pPr>
            <a:r>
              <a:rPr sz="4200" b="1" spc="7" baseline="-1686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775" b="1" spc="7" baseline="-45045" dirty="0">
                <a:solidFill>
                  <a:srgbClr val="FF0000"/>
                </a:solidFill>
                <a:latin typeface="Arial"/>
                <a:cs typeface="Arial"/>
              </a:rPr>
              <a:t>ik</a:t>
            </a:r>
            <a:r>
              <a:rPr sz="1850" b="1" spc="5" dirty="0">
                <a:solidFill>
                  <a:srgbClr val="FF0000"/>
                </a:solidFill>
                <a:latin typeface="Arial"/>
                <a:cs typeface="Arial"/>
              </a:rPr>
              <a:t>(k-1)</a:t>
            </a:r>
            <a:r>
              <a:rPr sz="185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200" b="1" spc="-7" baseline="-16865" dirty="0">
                <a:solidFill>
                  <a:srgbClr val="FF0000"/>
                </a:solidFill>
                <a:latin typeface="微软雅黑"/>
                <a:cs typeface="微软雅黑"/>
              </a:rPr>
              <a:t>且</a:t>
            </a:r>
            <a:r>
              <a:rPr sz="4200" b="1" spc="-75" baseline="-1686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4200" b="1" spc="7" baseline="-1686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775" b="1" spc="7" baseline="-45045" dirty="0">
                <a:solidFill>
                  <a:srgbClr val="FF0000"/>
                </a:solidFill>
                <a:latin typeface="Arial"/>
                <a:cs typeface="Arial"/>
              </a:rPr>
              <a:t>kj	</a:t>
            </a:r>
            <a:r>
              <a:rPr sz="1850" b="1" spc="5" dirty="0">
                <a:solidFill>
                  <a:srgbClr val="FF0000"/>
                </a:solidFill>
                <a:latin typeface="Arial"/>
                <a:cs typeface="Arial"/>
              </a:rPr>
              <a:t>-1) </a:t>
            </a:r>
            <a:r>
              <a:rPr sz="4200" b="1" spc="-7" baseline="-16865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4200" b="1" spc="-547" baseline="-168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200" b="1" spc="-7" baseline="-1686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4200" b="1" spc="-7" baseline="-16865" dirty="0">
                <a:solidFill>
                  <a:srgbClr val="FF0000"/>
                </a:solidFill>
                <a:latin typeface="微软雅黑"/>
                <a:cs typeface="微软雅黑"/>
              </a:rPr>
              <a:t>∈</a:t>
            </a:r>
            <a:r>
              <a:rPr sz="4200" b="1" spc="-7" baseline="-1686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4200" baseline="-16865">
              <a:latin typeface="Arial"/>
              <a:cs typeface="Arial"/>
            </a:endParaRPr>
          </a:p>
          <a:p>
            <a:pPr marL="300355" algn="ctr">
              <a:lnSpc>
                <a:spcPts val="1095"/>
              </a:lnSpc>
            </a:pPr>
            <a:r>
              <a:rPr sz="1850" b="1" spc="5" dirty="0">
                <a:solidFill>
                  <a:srgbClr val="FF0000"/>
                </a:solidFill>
                <a:latin typeface="Arial"/>
                <a:cs typeface="Arial"/>
              </a:rPr>
              <a:t>(k</a:t>
            </a:r>
            <a:endParaRPr sz="18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52927" y="1956816"/>
            <a:ext cx="143510" cy="791210"/>
          </a:xfrm>
          <a:custGeom>
            <a:avLst/>
            <a:gdLst/>
            <a:ahLst/>
            <a:cxnLst/>
            <a:rect l="l" t="t" r="r" b="b"/>
            <a:pathLst>
              <a:path w="143510" h="791210">
                <a:moveTo>
                  <a:pt x="143256" y="790956"/>
                </a:moveTo>
                <a:lnTo>
                  <a:pt x="115401" y="785762"/>
                </a:lnTo>
                <a:lnTo>
                  <a:pt x="92630" y="771604"/>
                </a:lnTo>
                <a:lnTo>
                  <a:pt x="77265" y="750611"/>
                </a:lnTo>
                <a:lnTo>
                  <a:pt x="71628" y="724916"/>
                </a:lnTo>
                <a:lnTo>
                  <a:pt x="71628" y="461518"/>
                </a:lnTo>
                <a:lnTo>
                  <a:pt x="65990" y="435822"/>
                </a:lnTo>
                <a:lnTo>
                  <a:pt x="50625" y="414829"/>
                </a:lnTo>
                <a:lnTo>
                  <a:pt x="27854" y="400671"/>
                </a:lnTo>
                <a:lnTo>
                  <a:pt x="0" y="395478"/>
                </a:lnTo>
                <a:lnTo>
                  <a:pt x="27854" y="390284"/>
                </a:lnTo>
                <a:lnTo>
                  <a:pt x="50625" y="376126"/>
                </a:lnTo>
                <a:lnTo>
                  <a:pt x="65990" y="355133"/>
                </a:lnTo>
                <a:lnTo>
                  <a:pt x="71628" y="329438"/>
                </a:lnTo>
                <a:lnTo>
                  <a:pt x="71628" y="66039"/>
                </a:lnTo>
                <a:lnTo>
                  <a:pt x="77265" y="40344"/>
                </a:lnTo>
                <a:lnTo>
                  <a:pt x="92630" y="19351"/>
                </a:lnTo>
                <a:lnTo>
                  <a:pt x="115401" y="5193"/>
                </a:lnTo>
                <a:lnTo>
                  <a:pt x="143256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7868" y="2997707"/>
            <a:ext cx="8209788" cy="25999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59914" y="4767834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4" h="361314">
                <a:moveTo>
                  <a:pt x="0" y="180594"/>
                </a:moveTo>
                <a:lnTo>
                  <a:pt x="6424" y="132600"/>
                </a:lnTo>
                <a:lnTo>
                  <a:pt x="24553" y="89464"/>
                </a:lnTo>
                <a:lnTo>
                  <a:pt x="52673" y="52911"/>
                </a:lnTo>
                <a:lnTo>
                  <a:pt x="89069" y="24666"/>
                </a:lnTo>
                <a:lnTo>
                  <a:pt x="132027" y="6454"/>
                </a:lnTo>
                <a:lnTo>
                  <a:pt x="179831" y="0"/>
                </a:lnTo>
                <a:lnTo>
                  <a:pt x="227636" y="6454"/>
                </a:lnTo>
                <a:lnTo>
                  <a:pt x="270594" y="24666"/>
                </a:lnTo>
                <a:lnTo>
                  <a:pt x="306990" y="52911"/>
                </a:lnTo>
                <a:lnTo>
                  <a:pt x="335110" y="89464"/>
                </a:lnTo>
                <a:lnTo>
                  <a:pt x="353239" y="132600"/>
                </a:lnTo>
                <a:lnTo>
                  <a:pt x="359663" y="180594"/>
                </a:lnTo>
                <a:lnTo>
                  <a:pt x="353239" y="228587"/>
                </a:lnTo>
                <a:lnTo>
                  <a:pt x="335110" y="271723"/>
                </a:lnTo>
                <a:lnTo>
                  <a:pt x="306990" y="308276"/>
                </a:lnTo>
                <a:lnTo>
                  <a:pt x="270594" y="336521"/>
                </a:lnTo>
                <a:lnTo>
                  <a:pt x="227636" y="354733"/>
                </a:lnTo>
                <a:lnTo>
                  <a:pt x="179831" y="361188"/>
                </a:lnTo>
                <a:lnTo>
                  <a:pt x="132027" y="354733"/>
                </a:lnTo>
                <a:lnTo>
                  <a:pt x="89069" y="336521"/>
                </a:lnTo>
                <a:lnTo>
                  <a:pt x="52673" y="308276"/>
                </a:lnTo>
                <a:lnTo>
                  <a:pt x="24553" y="271723"/>
                </a:lnTo>
                <a:lnTo>
                  <a:pt x="6424" y="228587"/>
                </a:lnTo>
                <a:lnTo>
                  <a:pt x="0" y="180594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67906" y="4778502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4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459" y="3067811"/>
            <a:ext cx="1703832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67711" y="1776983"/>
            <a:ext cx="3075432" cy="1723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36108" y="1815083"/>
            <a:ext cx="3075432" cy="1685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6083" y="3429000"/>
            <a:ext cx="3113532" cy="1638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25440" y="3575303"/>
            <a:ext cx="3096767" cy="16657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11323" y="5146547"/>
            <a:ext cx="3095244" cy="16672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3140" y="668528"/>
            <a:ext cx="844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200" b="1" baseline="-1686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775" b="1" baseline="-45045" dirty="0">
                <a:solidFill>
                  <a:srgbClr val="FF0000"/>
                </a:solidFill>
                <a:latin typeface="Arial"/>
                <a:cs typeface="Arial"/>
              </a:rPr>
              <a:t>ij</a:t>
            </a:r>
            <a:r>
              <a:rPr sz="1850" b="1" dirty="0">
                <a:solidFill>
                  <a:srgbClr val="FF0000"/>
                </a:solidFill>
                <a:latin typeface="Arial"/>
                <a:cs typeface="Arial"/>
              </a:rPr>
              <a:t>(k)</a:t>
            </a:r>
            <a:r>
              <a:rPr sz="4200" b="1" baseline="-16865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4200" baseline="-16865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801241" y="196418"/>
            <a:ext cx="824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4200" spc="7" baseline="-1686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775" spc="7" baseline="-46546" dirty="0">
                <a:solidFill>
                  <a:srgbClr val="FF0000"/>
                </a:solidFill>
                <a:latin typeface="Arial"/>
                <a:cs typeface="Arial"/>
              </a:rPr>
              <a:t>ij</a:t>
            </a:r>
            <a:r>
              <a:rPr sz="1850" spc="5" dirty="0">
                <a:solidFill>
                  <a:srgbClr val="FF0000"/>
                </a:solidFill>
                <a:latin typeface="Arial"/>
                <a:cs typeface="Arial"/>
              </a:rPr>
              <a:t>(k-1)</a:t>
            </a:r>
            <a:endParaRPr sz="1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29994" y="915746"/>
            <a:ext cx="89026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4200" b="1" spc="7" baseline="-1686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775" b="1" spc="7" baseline="-45045" dirty="0">
                <a:solidFill>
                  <a:srgbClr val="FF0000"/>
                </a:solidFill>
                <a:latin typeface="Arial"/>
                <a:cs typeface="Arial"/>
              </a:rPr>
              <a:t>ik</a:t>
            </a:r>
            <a:r>
              <a:rPr sz="1850" b="1" spc="5" dirty="0">
                <a:solidFill>
                  <a:srgbClr val="FF0000"/>
                </a:solidFill>
                <a:latin typeface="Arial"/>
                <a:cs typeface="Arial"/>
              </a:rPr>
              <a:t>(k-1)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18561" y="303098"/>
            <a:ext cx="2729230" cy="1171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711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800" b="1" spc="-5" dirty="0">
                <a:solidFill>
                  <a:srgbClr val="FF0000"/>
                </a:solidFill>
                <a:latin typeface="微软雅黑"/>
                <a:cs typeface="微软雅黑"/>
              </a:rPr>
              <a:t>∈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ts val="1235"/>
              </a:lnSpc>
              <a:spcBef>
                <a:spcPts val="2305"/>
              </a:spcBef>
              <a:tabLst>
                <a:tab pos="709930" algn="l"/>
                <a:tab pos="1644014" algn="l"/>
              </a:tabLst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&amp;&amp;	</a:t>
            </a:r>
            <a:r>
              <a:rPr sz="2800" b="1" spc="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775" b="1" spc="7" baseline="-21021" dirty="0">
                <a:solidFill>
                  <a:srgbClr val="FF0000"/>
                </a:solidFill>
                <a:latin typeface="Arial"/>
                <a:cs typeface="Arial"/>
              </a:rPr>
              <a:t>kj	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8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800" b="1" spc="-5" dirty="0">
                <a:solidFill>
                  <a:srgbClr val="FF0000"/>
                </a:solidFill>
                <a:latin typeface="微软雅黑"/>
                <a:cs typeface="微软雅黑"/>
              </a:rPr>
              <a:t>∈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  <a:p>
            <a:pPr marR="46990" algn="ctr">
              <a:lnSpc>
                <a:spcPts val="1095"/>
              </a:lnSpc>
            </a:pPr>
            <a:r>
              <a:rPr sz="1850" b="1" spc="5" dirty="0">
                <a:solidFill>
                  <a:srgbClr val="FF0000"/>
                </a:solidFill>
                <a:latin typeface="Arial"/>
                <a:cs typeface="Arial"/>
              </a:rPr>
              <a:t>(k-1)</a:t>
            </a:r>
            <a:endParaRPr sz="18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39239" y="537972"/>
            <a:ext cx="143510" cy="791210"/>
          </a:xfrm>
          <a:custGeom>
            <a:avLst/>
            <a:gdLst/>
            <a:ahLst/>
            <a:cxnLst/>
            <a:rect l="l" t="t" r="r" b="b"/>
            <a:pathLst>
              <a:path w="143510" h="791210">
                <a:moveTo>
                  <a:pt x="143255" y="790955"/>
                </a:moveTo>
                <a:lnTo>
                  <a:pt x="115401" y="785762"/>
                </a:lnTo>
                <a:lnTo>
                  <a:pt x="92630" y="771604"/>
                </a:lnTo>
                <a:lnTo>
                  <a:pt x="77265" y="750611"/>
                </a:lnTo>
                <a:lnTo>
                  <a:pt x="71628" y="724915"/>
                </a:lnTo>
                <a:lnTo>
                  <a:pt x="71628" y="461517"/>
                </a:lnTo>
                <a:lnTo>
                  <a:pt x="65990" y="435822"/>
                </a:lnTo>
                <a:lnTo>
                  <a:pt x="50625" y="414829"/>
                </a:lnTo>
                <a:lnTo>
                  <a:pt x="27854" y="400671"/>
                </a:lnTo>
                <a:lnTo>
                  <a:pt x="0" y="395477"/>
                </a:lnTo>
                <a:lnTo>
                  <a:pt x="27854" y="390284"/>
                </a:lnTo>
                <a:lnTo>
                  <a:pt x="50625" y="376126"/>
                </a:lnTo>
                <a:lnTo>
                  <a:pt x="65990" y="355133"/>
                </a:lnTo>
                <a:lnTo>
                  <a:pt x="71628" y="329438"/>
                </a:lnTo>
                <a:lnTo>
                  <a:pt x="71628" y="66039"/>
                </a:lnTo>
                <a:lnTo>
                  <a:pt x="77265" y="40344"/>
                </a:lnTo>
                <a:lnTo>
                  <a:pt x="92630" y="19351"/>
                </a:lnTo>
                <a:lnTo>
                  <a:pt x="115401" y="5193"/>
                </a:lnTo>
                <a:lnTo>
                  <a:pt x="143255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08342" y="2220467"/>
            <a:ext cx="855344" cy="273685"/>
          </a:xfrm>
          <a:custGeom>
            <a:avLst/>
            <a:gdLst/>
            <a:ahLst/>
            <a:cxnLst/>
            <a:rect l="l" t="t" r="r" b="b"/>
            <a:pathLst>
              <a:path w="855345" h="273685">
                <a:moveTo>
                  <a:pt x="740663" y="156210"/>
                </a:moveTo>
                <a:lnTo>
                  <a:pt x="792099" y="273177"/>
                </a:lnTo>
                <a:lnTo>
                  <a:pt x="845608" y="178181"/>
                </a:lnTo>
                <a:lnTo>
                  <a:pt x="815848" y="178181"/>
                </a:lnTo>
                <a:lnTo>
                  <a:pt x="777748" y="177927"/>
                </a:lnTo>
                <a:lnTo>
                  <a:pt x="777894" y="158032"/>
                </a:lnTo>
                <a:lnTo>
                  <a:pt x="740663" y="156210"/>
                </a:lnTo>
                <a:close/>
              </a:path>
              <a:path w="855345" h="273685">
                <a:moveTo>
                  <a:pt x="777894" y="158032"/>
                </a:moveTo>
                <a:lnTo>
                  <a:pt x="777748" y="177927"/>
                </a:lnTo>
                <a:lnTo>
                  <a:pt x="815848" y="178181"/>
                </a:lnTo>
                <a:lnTo>
                  <a:pt x="815982" y="159896"/>
                </a:lnTo>
                <a:lnTo>
                  <a:pt x="777894" y="158032"/>
                </a:lnTo>
                <a:close/>
              </a:path>
              <a:path w="855345" h="273685">
                <a:moveTo>
                  <a:pt x="815982" y="159896"/>
                </a:moveTo>
                <a:lnTo>
                  <a:pt x="815848" y="178181"/>
                </a:lnTo>
                <a:lnTo>
                  <a:pt x="845608" y="178181"/>
                </a:lnTo>
                <a:lnTo>
                  <a:pt x="854836" y="161798"/>
                </a:lnTo>
                <a:lnTo>
                  <a:pt x="815982" y="159896"/>
                </a:lnTo>
                <a:close/>
              </a:path>
              <a:path w="855345" h="273685">
                <a:moveTo>
                  <a:pt x="778636" y="57023"/>
                </a:moveTo>
                <a:lnTo>
                  <a:pt x="777894" y="158032"/>
                </a:lnTo>
                <a:lnTo>
                  <a:pt x="815982" y="159896"/>
                </a:lnTo>
                <a:lnTo>
                  <a:pt x="816597" y="76200"/>
                </a:lnTo>
                <a:lnTo>
                  <a:pt x="797686" y="76200"/>
                </a:lnTo>
                <a:lnTo>
                  <a:pt x="778636" y="57023"/>
                </a:lnTo>
                <a:close/>
              </a:path>
              <a:path w="855345" h="273685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855345" h="273685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855345" h="273685">
                <a:moveTo>
                  <a:pt x="802766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778495" y="76200"/>
                </a:lnTo>
                <a:lnTo>
                  <a:pt x="778636" y="57023"/>
                </a:lnTo>
                <a:lnTo>
                  <a:pt x="816736" y="57023"/>
                </a:lnTo>
                <a:lnTo>
                  <a:pt x="816736" y="52197"/>
                </a:lnTo>
                <a:lnTo>
                  <a:pt x="814831" y="47371"/>
                </a:lnTo>
                <a:lnTo>
                  <a:pt x="811276" y="43687"/>
                </a:lnTo>
                <a:lnTo>
                  <a:pt x="807592" y="40132"/>
                </a:lnTo>
                <a:lnTo>
                  <a:pt x="802766" y="38100"/>
                </a:lnTo>
                <a:close/>
              </a:path>
              <a:path w="855345" h="273685">
                <a:moveTo>
                  <a:pt x="816736" y="57023"/>
                </a:moveTo>
                <a:lnTo>
                  <a:pt x="778636" y="57023"/>
                </a:lnTo>
                <a:lnTo>
                  <a:pt x="797686" y="76200"/>
                </a:lnTo>
                <a:lnTo>
                  <a:pt x="816597" y="76200"/>
                </a:lnTo>
                <a:lnTo>
                  <a:pt x="816736" y="57277"/>
                </a:lnTo>
                <a:lnTo>
                  <a:pt x="816736" y="570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08342" y="2658617"/>
            <a:ext cx="846455" cy="608330"/>
          </a:xfrm>
          <a:custGeom>
            <a:avLst/>
            <a:gdLst/>
            <a:ahLst/>
            <a:cxnLst/>
            <a:rect l="l" t="t" r="r" b="b"/>
            <a:pathLst>
              <a:path w="846454" h="608329">
                <a:moveTo>
                  <a:pt x="114300" y="493522"/>
                </a:moveTo>
                <a:lnTo>
                  <a:pt x="0" y="550672"/>
                </a:lnTo>
                <a:lnTo>
                  <a:pt x="114300" y="607822"/>
                </a:lnTo>
                <a:lnTo>
                  <a:pt x="114300" y="569722"/>
                </a:lnTo>
                <a:lnTo>
                  <a:pt x="95250" y="569722"/>
                </a:lnTo>
                <a:lnTo>
                  <a:pt x="95250" y="531622"/>
                </a:lnTo>
                <a:lnTo>
                  <a:pt x="114300" y="531622"/>
                </a:lnTo>
                <a:lnTo>
                  <a:pt x="114300" y="493522"/>
                </a:lnTo>
                <a:close/>
              </a:path>
              <a:path w="846454" h="608329">
                <a:moveTo>
                  <a:pt x="114300" y="531622"/>
                </a:moveTo>
                <a:lnTo>
                  <a:pt x="95250" y="531622"/>
                </a:lnTo>
                <a:lnTo>
                  <a:pt x="95250" y="569722"/>
                </a:lnTo>
                <a:lnTo>
                  <a:pt x="114300" y="569722"/>
                </a:lnTo>
                <a:lnTo>
                  <a:pt x="114300" y="531622"/>
                </a:lnTo>
                <a:close/>
              </a:path>
              <a:path w="846454" h="608329">
                <a:moveTo>
                  <a:pt x="770149" y="531622"/>
                </a:moveTo>
                <a:lnTo>
                  <a:pt x="114300" y="531622"/>
                </a:lnTo>
                <a:lnTo>
                  <a:pt x="114300" y="569722"/>
                </a:lnTo>
                <a:lnTo>
                  <a:pt x="789177" y="569722"/>
                </a:lnTo>
                <a:lnTo>
                  <a:pt x="796601" y="568227"/>
                </a:lnTo>
                <a:lnTo>
                  <a:pt x="802655" y="564149"/>
                </a:lnTo>
                <a:lnTo>
                  <a:pt x="806733" y="558095"/>
                </a:lnTo>
                <a:lnTo>
                  <a:pt x="808227" y="550672"/>
                </a:lnTo>
                <a:lnTo>
                  <a:pt x="770127" y="550672"/>
                </a:lnTo>
                <a:lnTo>
                  <a:pt x="770149" y="531622"/>
                </a:lnTo>
                <a:close/>
              </a:path>
              <a:path w="846454" h="608329">
                <a:moveTo>
                  <a:pt x="770615" y="113762"/>
                </a:moveTo>
                <a:lnTo>
                  <a:pt x="770127" y="550672"/>
                </a:lnTo>
                <a:lnTo>
                  <a:pt x="789177" y="531622"/>
                </a:lnTo>
                <a:lnTo>
                  <a:pt x="808249" y="531622"/>
                </a:lnTo>
                <a:lnTo>
                  <a:pt x="808714" y="114735"/>
                </a:lnTo>
                <a:lnTo>
                  <a:pt x="770615" y="113762"/>
                </a:lnTo>
                <a:close/>
              </a:path>
              <a:path w="846454" h="608329">
                <a:moveTo>
                  <a:pt x="808249" y="531622"/>
                </a:moveTo>
                <a:lnTo>
                  <a:pt x="789177" y="531622"/>
                </a:lnTo>
                <a:lnTo>
                  <a:pt x="770127" y="550672"/>
                </a:lnTo>
                <a:lnTo>
                  <a:pt x="808227" y="550672"/>
                </a:lnTo>
                <a:lnTo>
                  <a:pt x="808249" y="531622"/>
                </a:lnTo>
                <a:close/>
              </a:path>
              <a:path w="846454" h="608329">
                <a:moveTo>
                  <a:pt x="836744" y="95250"/>
                </a:moveTo>
                <a:lnTo>
                  <a:pt x="808735" y="95250"/>
                </a:lnTo>
                <a:lnTo>
                  <a:pt x="808714" y="114735"/>
                </a:lnTo>
                <a:lnTo>
                  <a:pt x="846327" y="115697"/>
                </a:lnTo>
                <a:lnTo>
                  <a:pt x="836744" y="95250"/>
                </a:lnTo>
                <a:close/>
              </a:path>
              <a:path w="846454" h="608329">
                <a:moveTo>
                  <a:pt x="808735" y="95250"/>
                </a:moveTo>
                <a:lnTo>
                  <a:pt x="770635" y="95250"/>
                </a:lnTo>
                <a:lnTo>
                  <a:pt x="770615" y="113762"/>
                </a:lnTo>
                <a:lnTo>
                  <a:pt x="808714" y="114735"/>
                </a:lnTo>
                <a:lnTo>
                  <a:pt x="808735" y="95250"/>
                </a:lnTo>
                <a:close/>
              </a:path>
              <a:path w="846454" h="608329">
                <a:moveTo>
                  <a:pt x="792099" y="0"/>
                </a:moveTo>
                <a:lnTo>
                  <a:pt x="732027" y="112776"/>
                </a:lnTo>
                <a:lnTo>
                  <a:pt x="770615" y="113762"/>
                </a:lnTo>
                <a:lnTo>
                  <a:pt x="770635" y="95250"/>
                </a:lnTo>
                <a:lnTo>
                  <a:pt x="836744" y="95250"/>
                </a:lnTo>
                <a:lnTo>
                  <a:pt x="7920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88073" y="3906011"/>
            <a:ext cx="1412875" cy="891540"/>
          </a:xfrm>
          <a:custGeom>
            <a:avLst/>
            <a:gdLst/>
            <a:ahLst/>
            <a:cxnLst/>
            <a:rect l="l" t="t" r="r" b="b"/>
            <a:pathLst>
              <a:path w="1412875" h="891539">
                <a:moveTo>
                  <a:pt x="0" y="771651"/>
                </a:moveTo>
                <a:lnTo>
                  <a:pt x="44196" y="891539"/>
                </a:lnTo>
                <a:lnTo>
                  <a:pt x="105331" y="796925"/>
                </a:lnTo>
                <a:lnTo>
                  <a:pt x="73659" y="796925"/>
                </a:lnTo>
                <a:lnTo>
                  <a:pt x="35559" y="796798"/>
                </a:lnTo>
                <a:lnTo>
                  <a:pt x="35621" y="775596"/>
                </a:lnTo>
                <a:lnTo>
                  <a:pt x="0" y="771651"/>
                </a:lnTo>
                <a:close/>
              </a:path>
              <a:path w="1412875" h="891539">
                <a:moveTo>
                  <a:pt x="35621" y="775596"/>
                </a:moveTo>
                <a:lnTo>
                  <a:pt x="35559" y="796798"/>
                </a:lnTo>
                <a:lnTo>
                  <a:pt x="73659" y="796925"/>
                </a:lnTo>
                <a:lnTo>
                  <a:pt x="73709" y="779814"/>
                </a:lnTo>
                <a:lnTo>
                  <a:pt x="35621" y="775596"/>
                </a:lnTo>
                <a:close/>
              </a:path>
              <a:path w="1412875" h="891539">
                <a:moveTo>
                  <a:pt x="73709" y="779814"/>
                </a:moveTo>
                <a:lnTo>
                  <a:pt x="73659" y="796925"/>
                </a:lnTo>
                <a:lnTo>
                  <a:pt x="105331" y="796925"/>
                </a:lnTo>
                <a:lnTo>
                  <a:pt x="113537" y="784225"/>
                </a:lnTo>
                <a:lnTo>
                  <a:pt x="73709" y="779814"/>
                </a:lnTo>
                <a:close/>
              </a:path>
              <a:path w="1412875" h="891539">
                <a:moveTo>
                  <a:pt x="1298067" y="38100"/>
                </a:moveTo>
                <a:lnTo>
                  <a:pt x="56769" y="38100"/>
                </a:lnTo>
                <a:lnTo>
                  <a:pt x="49345" y="39594"/>
                </a:lnTo>
                <a:lnTo>
                  <a:pt x="43291" y="43672"/>
                </a:lnTo>
                <a:lnTo>
                  <a:pt x="39213" y="49726"/>
                </a:lnTo>
                <a:lnTo>
                  <a:pt x="37719" y="57150"/>
                </a:lnTo>
                <a:lnTo>
                  <a:pt x="35621" y="775596"/>
                </a:lnTo>
                <a:lnTo>
                  <a:pt x="73709" y="779814"/>
                </a:lnTo>
                <a:lnTo>
                  <a:pt x="75763" y="76200"/>
                </a:lnTo>
                <a:lnTo>
                  <a:pt x="56769" y="76200"/>
                </a:lnTo>
                <a:lnTo>
                  <a:pt x="75819" y="57150"/>
                </a:lnTo>
                <a:lnTo>
                  <a:pt x="1298067" y="57150"/>
                </a:lnTo>
                <a:lnTo>
                  <a:pt x="1298067" y="38100"/>
                </a:lnTo>
                <a:close/>
              </a:path>
              <a:path w="1412875" h="891539">
                <a:moveTo>
                  <a:pt x="1298067" y="0"/>
                </a:moveTo>
                <a:lnTo>
                  <a:pt x="1298067" y="114300"/>
                </a:lnTo>
                <a:lnTo>
                  <a:pt x="1374267" y="76200"/>
                </a:lnTo>
                <a:lnTo>
                  <a:pt x="1317117" y="76200"/>
                </a:lnTo>
                <a:lnTo>
                  <a:pt x="1317117" y="38100"/>
                </a:lnTo>
                <a:lnTo>
                  <a:pt x="1374267" y="38100"/>
                </a:lnTo>
                <a:lnTo>
                  <a:pt x="1298067" y="0"/>
                </a:lnTo>
                <a:close/>
              </a:path>
              <a:path w="1412875" h="891539">
                <a:moveTo>
                  <a:pt x="75819" y="57150"/>
                </a:moveTo>
                <a:lnTo>
                  <a:pt x="56769" y="76200"/>
                </a:lnTo>
                <a:lnTo>
                  <a:pt x="75763" y="76200"/>
                </a:lnTo>
                <a:lnTo>
                  <a:pt x="75819" y="57150"/>
                </a:lnTo>
                <a:close/>
              </a:path>
              <a:path w="1412875" h="891539">
                <a:moveTo>
                  <a:pt x="1298067" y="57150"/>
                </a:moveTo>
                <a:lnTo>
                  <a:pt x="75819" y="57150"/>
                </a:lnTo>
                <a:lnTo>
                  <a:pt x="75763" y="76200"/>
                </a:lnTo>
                <a:lnTo>
                  <a:pt x="1298067" y="76200"/>
                </a:lnTo>
                <a:lnTo>
                  <a:pt x="1298067" y="57150"/>
                </a:lnTo>
                <a:close/>
              </a:path>
              <a:path w="1412875" h="891539">
                <a:moveTo>
                  <a:pt x="1374267" y="38100"/>
                </a:moveTo>
                <a:lnTo>
                  <a:pt x="1317117" y="38100"/>
                </a:lnTo>
                <a:lnTo>
                  <a:pt x="1317117" y="76200"/>
                </a:lnTo>
                <a:lnTo>
                  <a:pt x="1374267" y="76200"/>
                </a:lnTo>
                <a:lnTo>
                  <a:pt x="1412367" y="57150"/>
                </a:lnTo>
                <a:lnTo>
                  <a:pt x="1374267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06283" y="3961003"/>
            <a:ext cx="487680" cy="803275"/>
          </a:xfrm>
          <a:custGeom>
            <a:avLst/>
            <a:gdLst/>
            <a:ahLst/>
            <a:cxnLst/>
            <a:rect l="l" t="t" r="r" b="b"/>
            <a:pathLst>
              <a:path w="487679" h="803275">
                <a:moveTo>
                  <a:pt x="38100" y="688975"/>
                </a:moveTo>
                <a:lnTo>
                  <a:pt x="0" y="688975"/>
                </a:lnTo>
                <a:lnTo>
                  <a:pt x="57150" y="803275"/>
                </a:lnTo>
                <a:lnTo>
                  <a:pt x="104775" y="708025"/>
                </a:lnTo>
                <a:lnTo>
                  <a:pt x="38100" y="708025"/>
                </a:lnTo>
                <a:lnTo>
                  <a:pt x="38100" y="688975"/>
                </a:lnTo>
                <a:close/>
              </a:path>
              <a:path w="487679" h="803275">
                <a:moveTo>
                  <a:pt x="372561" y="37621"/>
                </a:moveTo>
                <a:lnTo>
                  <a:pt x="57150" y="38100"/>
                </a:lnTo>
                <a:lnTo>
                  <a:pt x="38100" y="57150"/>
                </a:lnTo>
                <a:lnTo>
                  <a:pt x="38100" y="708025"/>
                </a:lnTo>
                <a:lnTo>
                  <a:pt x="76200" y="708025"/>
                </a:lnTo>
                <a:lnTo>
                  <a:pt x="76200" y="76200"/>
                </a:lnTo>
                <a:lnTo>
                  <a:pt x="57150" y="76200"/>
                </a:lnTo>
                <a:lnTo>
                  <a:pt x="76200" y="57150"/>
                </a:lnTo>
                <a:lnTo>
                  <a:pt x="373125" y="57150"/>
                </a:lnTo>
                <a:lnTo>
                  <a:pt x="372561" y="37621"/>
                </a:lnTo>
                <a:close/>
              </a:path>
              <a:path w="487679" h="803275">
                <a:moveTo>
                  <a:pt x="114300" y="688975"/>
                </a:moveTo>
                <a:lnTo>
                  <a:pt x="76200" y="688975"/>
                </a:lnTo>
                <a:lnTo>
                  <a:pt x="76200" y="708025"/>
                </a:lnTo>
                <a:lnTo>
                  <a:pt x="104775" y="708025"/>
                </a:lnTo>
                <a:lnTo>
                  <a:pt x="114300" y="688975"/>
                </a:lnTo>
                <a:close/>
              </a:path>
              <a:path w="487679" h="803275">
                <a:moveTo>
                  <a:pt x="452231" y="37592"/>
                </a:moveTo>
                <a:lnTo>
                  <a:pt x="392175" y="37592"/>
                </a:lnTo>
                <a:lnTo>
                  <a:pt x="392175" y="75692"/>
                </a:lnTo>
                <a:lnTo>
                  <a:pt x="373662" y="75720"/>
                </a:lnTo>
                <a:lnTo>
                  <a:pt x="374776" y="114300"/>
                </a:lnTo>
                <a:lnTo>
                  <a:pt x="487425" y="53975"/>
                </a:lnTo>
                <a:lnTo>
                  <a:pt x="452231" y="37592"/>
                </a:lnTo>
                <a:close/>
              </a:path>
              <a:path w="487679" h="803275">
                <a:moveTo>
                  <a:pt x="76200" y="57150"/>
                </a:moveTo>
                <a:lnTo>
                  <a:pt x="57150" y="76200"/>
                </a:lnTo>
                <a:lnTo>
                  <a:pt x="76200" y="76171"/>
                </a:lnTo>
                <a:lnTo>
                  <a:pt x="76200" y="57150"/>
                </a:lnTo>
                <a:close/>
              </a:path>
              <a:path w="487679" h="803275">
                <a:moveTo>
                  <a:pt x="76200" y="76171"/>
                </a:moveTo>
                <a:lnTo>
                  <a:pt x="57150" y="76200"/>
                </a:lnTo>
                <a:lnTo>
                  <a:pt x="76200" y="76200"/>
                </a:lnTo>
                <a:close/>
              </a:path>
              <a:path w="487679" h="803275">
                <a:moveTo>
                  <a:pt x="373125" y="57150"/>
                </a:moveTo>
                <a:lnTo>
                  <a:pt x="76200" y="57150"/>
                </a:lnTo>
                <a:lnTo>
                  <a:pt x="76200" y="76171"/>
                </a:lnTo>
                <a:lnTo>
                  <a:pt x="373662" y="75720"/>
                </a:lnTo>
                <a:lnTo>
                  <a:pt x="373125" y="57150"/>
                </a:lnTo>
                <a:close/>
              </a:path>
              <a:path w="487679" h="803275">
                <a:moveTo>
                  <a:pt x="392175" y="37592"/>
                </a:moveTo>
                <a:lnTo>
                  <a:pt x="372561" y="37621"/>
                </a:lnTo>
                <a:lnTo>
                  <a:pt x="373662" y="75720"/>
                </a:lnTo>
                <a:lnTo>
                  <a:pt x="392175" y="75692"/>
                </a:lnTo>
                <a:lnTo>
                  <a:pt x="392175" y="37592"/>
                </a:lnTo>
                <a:close/>
              </a:path>
              <a:path w="487679" h="803275">
                <a:moveTo>
                  <a:pt x="371475" y="0"/>
                </a:moveTo>
                <a:lnTo>
                  <a:pt x="372561" y="37621"/>
                </a:lnTo>
                <a:lnTo>
                  <a:pt x="452231" y="37592"/>
                </a:lnTo>
                <a:lnTo>
                  <a:pt x="3714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44716" y="4238244"/>
            <a:ext cx="1343660" cy="559435"/>
          </a:xfrm>
          <a:custGeom>
            <a:avLst/>
            <a:gdLst/>
            <a:ahLst/>
            <a:cxnLst/>
            <a:rect l="l" t="t" r="r" b="b"/>
            <a:pathLst>
              <a:path w="1343659" h="559435">
                <a:moveTo>
                  <a:pt x="0" y="442467"/>
                </a:moveTo>
                <a:lnTo>
                  <a:pt x="51561" y="559307"/>
                </a:lnTo>
                <a:lnTo>
                  <a:pt x="104963" y="464311"/>
                </a:lnTo>
                <a:lnTo>
                  <a:pt x="75183" y="464311"/>
                </a:lnTo>
                <a:lnTo>
                  <a:pt x="37083" y="464184"/>
                </a:lnTo>
                <a:lnTo>
                  <a:pt x="37127" y="444243"/>
                </a:lnTo>
                <a:lnTo>
                  <a:pt x="0" y="442467"/>
                </a:lnTo>
                <a:close/>
              </a:path>
              <a:path w="1343659" h="559435">
                <a:moveTo>
                  <a:pt x="37127" y="444243"/>
                </a:moveTo>
                <a:lnTo>
                  <a:pt x="37083" y="464184"/>
                </a:lnTo>
                <a:lnTo>
                  <a:pt x="75183" y="464311"/>
                </a:lnTo>
                <a:lnTo>
                  <a:pt x="75223" y="446066"/>
                </a:lnTo>
                <a:lnTo>
                  <a:pt x="37127" y="444243"/>
                </a:lnTo>
                <a:close/>
              </a:path>
              <a:path w="1343659" h="559435">
                <a:moveTo>
                  <a:pt x="75223" y="446066"/>
                </a:moveTo>
                <a:lnTo>
                  <a:pt x="75183" y="464311"/>
                </a:lnTo>
                <a:lnTo>
                  <a:pt x="104963" y="464311"/>
                </a:lnTo>
                <a:lnTo>
                  <a:pt x="114173" y="447928"/>
                </a:lnTo>
                <a:lnTo>
                  <a:pt x="75223" y="446066"/>
                </a:lnTo>
                <a:close/>
              </a:path>
              <a:path w="1343659" h="559435">
                <a:moveTo>
                  <a:pt x="1229359" y="38099"/>
                </a:moveTo>
                <a:lnTo>
                  <a:pt x="57023" y="38099"/>
                </a:lnTo>
                <a:lnTo>
                  <a:pt x="49670" y="39594"/>
                </a:lnTo>
                <a:lnTo>
                  <a:pt x="43640" y="43672"/>
                </a:lnTo>
                <a:lnTo>
                  <a:pt x="39538" y="49726"/>
                </a:lnTo>
                <a:lnTo>
                  <a:pt x="37973" y="57149"/>
                </a:lnTo>
                <a:lnTo>
                  <a:pt x="37127" y="444243"/>
                </a:lnTo>
                <a:lnTo>
                  <a:pt x="75223" y="446066"/>
                </a:lnTo>
                <a:lnTo>
                  <a:pt x="76031" y="76199"/>
                </a:lnTo>
                <a:lnTo>
                  <a:pt x="57023" y="76199"/>
                </a:lnTo>
                <a:lnTo>
                  <a:pt x="76073" y="57149"/>
                </a:lnTo>
                <a:lnTo>
                  <a:pt x="1229359" y="57149"/>
                </a:lnTo>
                <a:lnTo>
                  <a:pt x="1229359" y="38099"/>
                </a:lnTo>
                <a:close/>
              </a:path>
              <a:path w="1343659" h="559435">
                <a:moveTo>
                  <a:pt x="1229359" y="0"/>
                </a:moveTo>
                <a:lnTo>
                  <a:pt x="1229359" y="114299"/>
                </a:lnTo>
                <a:lnTo>
                  <a:pt x="1305559" y="76199"/>
                </a:lnTo>
                <a:lnTo>
                  <a:pt x="1248409" y="76199"/>
                </a:lnTo>
                <a:lnTo>
                  <a:pt x="1248409" y="38099"/>
                </a:lnTo>
                <a:lnTo>
                  <a:pt x="1305559" y="38099"/>
                </a:lnTo>
                <a:lnTo>
                  <a:pt x="1229359" y="0"/>
                </a:lnTo>
                <a:close/>
              </a:path>
              <a:path w="1343659" h="559435">
                <a:moveTo>
                  <a:pt x="76073" y="57149"/>
                </a:moveTo>
                <a:lnTo>
                  <a:pt x="57023" y="76199"/>
                </a:lnTo>
                <a:lnTo>
                  <a:pt x="76031" y="76199"/>
                </a:lnTo>
                <a:lnTo>
                  <a:pt x="76073" y="57149"/>
                </a:lnTo>
                <a:close/>
              </a:path>
              <a:path w="1343659" h="559435">
                <a:moveTo>
                  <a:pt x="1229359" y="57149"/>
                </a:moveTo>
                <a:lnTo>
                  <a:pt x="76073" y="57149"/>
                </a:lnTo>
                <a:lnTo>
                  <a:pt x="76031" y="76199"/>
                </a:lnTo>
                <a:lnTo>
                  <a:pt x="1229359" y="76199"/>
                </a:lnTo>
                <a:lnTo>
                  <a:pt x="1229359" y="57149"/>
                </a:lnTo>
                <a:close/>
              </a:path>
              <a:path w="1343659" h="559435">
                <a:moveTo>
                  <a:pt x="1305559" y="38099"/>
                </a:moveTo>
                <a:lnTo>
                  <a:pt x="1248409" y="38099"/>
                </a:lnTo>
                <a:lnTo>
                  <a:pt x="1248409" y="76199"/>
                </a:lnTo>
                <a:lnTo>
                  <a:pt x="1305559" y="76199"/>
                </a:lnTo>
                <a:lnTo>
                  <a:pt x="1343659" y="57149"/>
                </a:lnTo>
                <a:lnTo>
                  <a:pt x="1305559" y="380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82484" y="4280915"/>
            <a:ext cx="909319" cy="483234"/>
          </a:xfrm>
          <a:custGeom>
            <a:avLst/>
            <a:gdLst/>
            <a:ahLst/>
            <a:cxnLst/>
            <a:rect l="l" t="t" r="r" b="b"/>
            <a:pathLst>
              <a:path w="909320" h="483235">
                <a:moveTo>
                  <a:pt x="0" y="366648"/>
                </a:moveTo>
                <a:lnTo>
                  <a:pt x="52705" y="483107"/>
                </a:lnTo>
                <a:lnTo>
                  <a:pt x="104904" y="387984"/>
                </a:lnTo>
                <a:lnTo>
                  <a:pt x="75438" y="387984"/>
                </a:lnTo>
                <a:lnTo>
                  <a:pt x="37338" y="387857"/>
                </a:lnTo>
                <a:lnTo>
                  <a:pt x="37375" y="368104"/>
                </a:lnTo>
                <a:lnTo>
                  <a:pt x="0" y="366648"/>
                </a:lnTo>
                <a:close/>
              </a:path>
              <a:path w="909320" h="483235">
                <a:moveTo>
                  <a:pt x="37375" y="368104"/>
                </a:moveTo>
                <a:lnTo>
                  <a:pt x="37338" y="387857"/>
                </a:lnTo>
                <a:lnTo>
                  <a:pt x="75438" y="387984"/>
                </a:lnTo>
                <a:lnTo>
                  <a:pt x="75473" y="369587"/>
                </a:lnTo>
                <a:lnTo>
                  <a:pt x="37375" y="368104"/>
                </a:lnTo>
                <a:close/>
              </a:path>
              <a:path w="909320" h="483235">
                <a:moveTo>
                  <a:pt x="75473" y="369587"/>
                </a:moveTo>
                <a:lnTo>
                  <a:pt x="75438" y="387984"/>
                </a:lnTo>
                <a:lnTo>
                  <a:pt x="104904" y="387984"/>
                </a:lnTo>
                <a:lnTo>
                  <a:pt x="114173" y="371093"/>
                </a:lnTo>
                <a:lnTo>
                  <a:pt x="75473" y="369587"/>
                </a:lnTo>
                <a:close/>
              </a:path>
              <a:path w="909320" h="483235">
                <a:moveTo>
                  <a:pt x="794893" y="38099"/>
                </a:moveTo>
                <a:lnTo>
                  <a:pt x="57023" y="38099"/>
                </a:lnTo>
                <a:lnTo>
                  <a:pt x="49653" y="39594"/>
                </a:lnTo>
                <a:lnTo>
                  <a:pt x="43592" y="43672"/>
                </a:lnTo>
                <a:lnTo>
                  <a:pt x="39485" y="49726"/>
                </a:lnTo>
                <a:lnTo>
                  <a:pt x="37973" y="57149"/>
                </a:lnTo>
                <a:lnTo>
                  <a:pt x="37375" y="368104"/>
                </a:lnTo>
                <a:lnTo>
                  <a:pt x="75473" y="369587"/>
                </a:lnTo>
                <a:lnTo>
                  <a:pt x="76036" y="76199"/>
                </a:lnTo>
                <a:lnTo>
                  <a:pt x="57023" y="76199"/>
                </a:lnTo>
                <a:lnTo>
                  <a:pt x="76073" y="57149"/>
                </a:lnTo>
                <a:lnTo>
                  <a:pt x="794893" y="57149"/>
                </a:lnTo>
                <a:lnTo>
                  <a:pt x="794893" y="38099"/>
                </a:lnTo>
                <a:close/>
              </a:path>
              <a:path w="909320" h="483235">
                <a:moveTo>
                  <a:pt x="794893" y="0"/>
                </a:moveTo>
                <a:lnTo>
                  <a:pt x="794893" y="114299"/>
                </a:lnTo>
                <a:lnTo>
                  <a:pt x="871093" y="76199"/>
                </a:lnTo>
                <a:lnTo>
                  <a:pt x="813943" y="76199"/>
                </a:lnTo>
                <a:lnTo>
                  <a:pt x="813943" y="38099"/>
                </a:lnTo>
                <a:lnTo>
                  <a:pt x="871093" y="38099"/>
                </a:lnTo>
                <a:lnTo>
                  <a:pt x="794893" y="0"/>
                </a:lnTo>
                <a:close/>
              </a:path>
              <a:path w="909320" h="483235">
                <a:moveTo>
                  <a:pt x="76073" y="57149"/>
                </a:moveTo>
                <a:lnTo>
                  <a:pt x="57023" y="76199"/>
                </a:lnTo>
                <a:lnTo>
                  <a:pt x="76036" y="76199"/>
                </a:lnTo>
                <a:lnTo>
                  <a:pt x="76073" y="57149"/>
                </a:lnTo>
                <a:close/>
              </a:path>
              <a:path w="909320" h="483235">
                <a:moveTo>
                  <a:pt x="794893" y="57149"/>
                </a:moveTo>
                <a:lnTo>
                  <a:pt x="76073" y="57149"/>
                </a:lnTo>
                <a:lnTo>
                  <a:pt x="76036" y="76199"/>
                </a:lnTo>
                <a:lnTo>
                  <a:pt x="794893" y="76199"/>
                </a:lnTo>
                <a:lnTo>
                  <a:pt x="794893" y="57149"/>
                </a:lnTo>
                <a:close/>
              </a:path>
              <a:path w="909320" h="483235">
                <a:moveTo>
                  <a:pt x="871093" y="38099"/>
                </a:moveTo>
                <a:lnTo>
                  <a:pt x="813943" y="38099"/>
                </a:lnTo>
                <a:lnTo>
                  <a:pt x="813943" y="76199"/>
                </a:lnTo>
                <a:lnTo>
                  <a:pt x="871093" y="76199"/>
                </a:lnTo>
                <a:lnTo>
                  <a:pt x="909193" y="57149"/>
                </a:lnTo>
                <a:lnTo>
                  <a:pt x="871093" y="380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48956" y="4325111"/>
            <a:ext cx="440690" cy="490855"/>
          </a:xfrm>
          <a:custGeom>
            <a:avLst/>
            <a:gdLst/>
            <a:ahLst/>
            <a:cxnLst/>
            <a:rect l="l" t="t" r="r" b="b"/>
            <a:pathLst>
              <a:path w="440690" h="490854">
                <a:moveTo>
                  <a:pt x="38100" y="376174"/>
                </a:moveTo>
                <a:lnTo>
                  <a:pt x="0" y="376174"/>
                </a:lnTo>
                <a:lnTo>
                  <a:pt x="57150" y="490474"/>
                </a:lnTo>
                <a:lnTo>
                  <a:pt x="104775" y="395224"/>
                </a:lnTo>
                <a:lnTo>
                  <a:pt x="38100" y="395224"/>
                </a:lnTo>
                <a:lnTo>
                  <a:pt x="38100" y="376174"/>
                </a:lnTo>
                <a:close/>
              </a:path>
              <a:path w="440690" h="490854">
                <a:moveTo>
                  <a:pt x="326005" y="37863"/>
                </a:moveTo>
                <a:lnTo>
                  <a:pt x="57150" y="38100"/>
                </a:lnTo>
                <a:lnTo>
                  <a:pt x="38100" y="57150"/>
                </a:lnTo>
                <a:lnTo>
                  <a:pt x="38100" y="395224"/>
                </a:lnTo>
                <a:lnTo>
                  <a:pt x="76200" y="395224"/>
                </a:lnTo>
                <a:lnTo>
                  <a:pt x="76200" y="76200"/>
                </a:lnTo>
                <a:lnTo>
                  <a:pt x="57150" y="76200"/>
                </a:lnTo>
                <a:lnTo>
                  <a:pt x="76200" y="57150"/>
                </a:lnTo>
                <a:lnTo>
                  <a:pt x="326263" y="57150"/>
                </a:lnTo>
                <a:lnTo>
                  <a:pt x="326005" y="37863"/>
                </a:lnTo>
                <a:close/>
              </a:path>
              <a:path w="440690" h="490854">
                <a:moveTo>
                  <a:pt x="114300" y="376174"/>
                </a:moveTo>
                <a:lnTo>
                  <a:pt x="76200" y="376174"/>
                </a:lnTo>
                <a:lnTo>
                  <a:pt x="76200" y="395224"/>
                </a:lnTo>
                <a:lnTo>
                  <a:pt x="104775" y="395224"/>
                </a:lnTo>
                <a:lnTo>
                  <a:pt x="114300" y="376174"/>
                </a:lnTo>
                <a:close/>
              </a:path>
              <a:path w="440690" h="490854">
                <a:moveTo>
                  <a:pt x="403785" y="37845"/>
                </a:moveTo>
                <a:lnTo>
                  <a:pt x="345313" y="37845"/>
                </a:lnTo>
                <a:lnTo>
                  <a:pt x="345313" y="75945"/>
                </a:lnTo>
                <a:lnTo>
                  <a:pt x="326513" y="75962"/>
                </a:lnTo>
                <a:lnTo>
                  <a:pt x="327025" y="114300"/>
                </a:lnTo>
                <a:lnTo>
                  <a:pt x="440563" y="55625"/>
                </a:lnTo>
                <a:lnTo>
                  <a:pt x="403785" y="37845"/>
                </a:lnTo>
                <a:close/>
              </a:path>
              <a:path w="440690" h="490854">
                <a:moveTo>
                  <a:pt x="76200" y="57150"/>
                </a:moveTo>
                <a:lnTo>
                  <a:pt x="57150" y="76200"/>
                </a:lnTo>
                <a:lnTo>
                  <a:pt x="76200" y="76183"/>
                </a:lnTo>
                <a:lnTo>
                  <a:pt x="76200" y="57150"/>
                </a:lnTo>
                <a:close/>
              </a:path>
              <a:path w="440690" h="490854">
                <a:moveTo>
                  <a:pt x="76200" y="76183"/>
                </a:moveTo>
                <a:lnTo>
                  <a:pt x="57150" y="76200"/>
                </a:lnTo>
                <a:lnTo>
                  <a:pt x="76200" y="76200"/>
                </a:lnTo>
                <a:close/>
              </a:path>
              <a:path w="440690" h="490854">
                <a:moveTo>
                  <a:pt x="326263" y="57150"/>
                </a:moveTo>
                <a:lnTo>
                  <a:pt x="76200" y="57150"/>
                </a:lnTo>
                <a:lnTo>
                  <a:pt x="76200" y="76183"/>
                </a:lnTo>
                <a:lnTo>
                  <a:pt x="326513" y="75962"/>
                </a:lnTo>
                <a:lnTo>
                  <a:pt x="326263" y="57150"/>
                </a:lnTo>
                <a:close/>
              </a:path>
              <a:path w="440690" h="490854">
                <a:moveTo>
                  <a:pt x="345313" y="37845"/>
                </a:moveTo>
                <a:lnTo>
                  <a:pt x="326005" y="37863"/>
                </a:lnTo>
                <a:lnTo>
                  <a:pt x="326513" y="75962"/>
                </a:lnTo>
                <a:lnTo>
                  <a:pt x="345313" y="75945"/>
                </a:lnTo>
                <a:lnTo>
                  <a:pt x="345313" y="37845"/>
                </a:lnTo>
                <a:close/>
              </a:path>
              <a:path w="440690" h="490854">
                <a:moveTo>
                  <a:pt x="325500" y="0"/>
                </a:moveTo>
                <a:lnTo>
                  <a:pt x="326005" y="37863"/>
                </a:lnTo>
                <a:lnTo>
                  <a:pt x="403785" y="37845"/>
                </a:lnTo>
                <a:lnTo>
                  <a:pt x="3255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06190" y="2303526"/>
            <a:ext cx="276860" cy="912494"/>
          </a:xfrm>
          <a:custGeom>
            <a:avLst/>
            <a:gdLst/>
            <a:ahLst/>
            <a:cxnLst/>
            <a:rect l="l" t="t" r="r" b="b"/>
            <a:pathLst>
              <a:path w="276860" h="912494">
                <a:moveTo>
                  <a:pt x="114173" y="797687"/>
                </a:moveTo>
                <a:lnTo>
                  <a:pt x="0" y="855090"/>
                </a:lnTo>
                <a:lnTo>
                  <a:pt x="114426" y="911987"/>
                </a:lnTo>
                <a:lnTo>
                  <a:pt x="114342" y="873887"/>
                </a:lnTo>
                <a:lnTo>
                  <a:pt x="95250" y="873887"/>
                </a:lnTo>
                <a:lnTo>
                  <a:pt x="95250" y="835787"/>
                </a:lnTo>
                <a:lnTo>
                  <a:pt x="114257" y="835787"/>
                </a:lnTo>
                <a:lnTo>
                  <a:pt x="114173" y="797687"/>
                </a:lnTo>
                <a:close/>
              </a:path>
              <a:path w="276860" h="912494">
                <a:moveTo>
                  <a:pt x="114257" y="835787"/>
                </a:moveTo>
                <a:lnTo>
                  <a:pt x="95250" y="835787"/>
                </a:lnTo>
                <a:lnTo>
                  <a:pt x="95250" y="873887"/>
                </a:lnTo>
                <a:lnTo>
                  <a:pt x="114342" y="873887"/>
                </a:lnTo>
                <a:lnTo>
                  <a:pt x="114257" y="835787"/>
                </a:lnTo>
                <a:close/>
              </a:path>
              <a:path w="276860" h="912494">
                <a:moveTo>
                  <a:pt x="200533" y="835787"/>
                </a:moveTo>
                <a:lnTo>
                  <a:pt x="114257" y="835787"/>
                </a:lnTo>
                <a:lnTo>
                  <a:pt x="114342" y="873887"/>
                </a:lnTo>
                <a:lnTo>
                  <a:pt x="219583" y="873887"/>
                </a:lnTo>
                <a:lnTo>
                  <a:pt x="226952" y="872392"/>
                </a:lnTo>
                <a:lnTo>
                  <a:pt x="233013" y="868314"/>
                </a:lnTo>
                <a:lnTo>
                  <a:pt x="237120" y="862260"/>
                </a:lnTo>
                <a:lnTo>
                  <a:pt x="238633" y="854837"/>
                </a:lnTo>
                <a:lnTo>
                  <a:pt x="200533" y="854837"/>
                </a:lnTo>
                <a:lnTo>
                  <a:pt x="200533" y="835787"/>
                </a:lnTo>
                <a:close/>
              </a:path>
              <a:path w="276860" h="912494">
                <a:moveTo>
                  <a:pt x="238633" y="95250"/>
                </a:moveTo>
                <a:lnTo>
                  <a:pt x="200533" y="95250"/>
                </a:lnTo>
                <a:lnTo>
                  <a:pt x="200533" y="854837"/>
                </a:lnTo>
                <a:lnTo>
                  <a:pt x="219583" y="835787"/>
                </a:lnTo>
                <a:lnTo>
                  <a:pt x="238633" y="835787"/>
                </a:lnTo>
                <a:lnTo>
                  <a:pt x="238633" y="95250"/>
                </a:lnTo>
                <a:close/>
              </a:path>
              <a:path w="276860" h="912494">
                <a:moveTo>
                  <a:pt x="238633" y="835787"/>
                </a:moveTo>
                <a:lnTo>
                  <a:pt x="219583" y="835787"/>
                </a:lnTo>
                <a:lnTo>
                  <a:pt x="200533" y="854837"/>
                </a:lnTo>
                <a:lnTo>
                  <a:pt x="238633" y="854837"/>
                </a:lnTo>
                <a:lnTo>
                  <a:pt x="238633" y="835787"/>
                </a:lnTo>
                <a:close/>
              </a:path>
              <a:path w="276860" h="912494">
                <a:moveTo>
                  <a:pt x="219583" y="0"/>
                </a:moveTo>
                <a:lnTo>
                  <a:pt x="162433" y="114300"/>
                </a:lnTo>
                <a:lnTo>
                  <a:pt x="200533" y="114300"/>
                </a:lnTo>
                <a:lnTo>
                  <a:pt x="200533" y="95250"/>
                </a:lnTo>
                <a:lnTo>
                  <a:pt x="267208" y="95250"/>
                </a:lnTo>
                <a:lnTo>
                  <a:pt x="219583" y="0"/>
                </a:lnTo>
                <a:close/>
              </a:path>
              <a:path w="276860" h="912494">
                <a:moveTo>
                  <a:pt x="267208" y="95250"/>
                </a:moveTo>
                <a:lnTo>
                  <a:pt x="238633" y="95250"/>
                </a:lnTo>
                <a:lnTo>
                  <a:pt x="238633" y="114300"/>
                </a:lnTo>
                <a:lnTo>
                  <a:pt x="276733" y="114300"/>
                </a:lnTo>
                <a:lnTo>
                  <a:pt x="267208" y="952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78917"/>
            <a:ext cx="37617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ars</a:t>
            </a:r>
            <a:r>
              <a:rPr spc="-15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al</a:t>
            </a:r>
            <a:r>
              <a:rPr spc="-15" dirty="0">
                <a:latin typeface="Arial"/>
                <a:cs typeface="Arial"/>
              </a:rPr>
              <a:t>l</a:t>
            </a:r>
            <a:r>
              <a:rPr dirty="0"/>
              <a:t>算法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65"/>
              </a:spcBef>
              <a:tabLst>
                <a:tab pos="887730" algn="l"/>
              </a:tabLst>
            </a:pPr>
            <a:r>
              <a:rPr dirty="0">
                <a:latin typeface="微软雅黑"/>
                <a:cs typeface="微软雅黑"/>
              </a:rPr>
              <a:t>算法	</a:t>
            </a:r>
            <a:r>
              <a:rPr spc="-5" dirty="0"/>
              <a:t>Warshall(A[1..n,1..n])</a:t>
            </a:r>
          </a:p>
          <a:p>
            <a:pPr marL="25400">
              <a:lnSpc>
                <a:spcPct val="100000"/>
              </a:lnSpc>
              <a:spcBef>
                <a:spcPts val="860"/>
              </a:spcBef>
            </a:pPr>
            <a:r>
              <a:rPr dirty="0">
                <a:solidFill>
                  <a:srgbClr val="006FC0"/>
                </a:solidFill>
              </a:rPr>
              <a:t>//</a:t>
            </a:r>
            <a:r>
              <a:rPr dirty="0">
                <a:solidFill>
                  <a:srgbClr val="006FC0"/>
                </a:solidFill>
                <a:latin typeface="微软雅黑"/>
                <a:cs typeface="微软雅黑"/>
              </a:rPr>
              <a:t>实现计算传递闭包</a:t>
            </a:r>
            <a:r>
              <a:rPr spc="5" dirty="0">
                <a:solidFill>
                  <a:srgbClr val="006FC0"/>
                </a:solidFill>
                <a:latin typeface="微软雅黑"/>
                <a:cs typeface="微软雅黑"/>
              </a:rPr>
              <a:t>的</a:t>
            </a:r>
            <a:r>
              <a:rPr spc="-15" dirty="0">
                <a:solidFill>
                  <a:srgbClr val="006FC0"/>
                </a:solidFill>
              </a:rPr>
              <a:t>Warshall</a:t>
            </a:r>
            <a:r>
              <a:rPr spc="-5" dirty="0">
                <a:solidFill>
                  <a:srgbClr val="006FC0"/>
                </a:solidFill>
                <a:latin typeface="微软雅黑"/>
                <a:cs typeface="微软雅黑"/>
              </a:rPr>
              <a:t>算法</a:t>
            </a:r>
          </a:p>
          <a:p>
            <a:pPr marL="25400">
              <a:lnSpc>
                <a:spcPct val="100000"/>
              </a:lnSpc>
              <a:spcBef>
                <a:spcPts val="865"/>
              </a:spcBef>
            </a:pPr>
            <a:r>
              <a:rPr dirty="0">
                <a:solidFill>
                  <a:srgbClr val="006FC0"/>
                </a:solidFill>
              </a:rPr>
              <a:t>//</a:t>
            </a:r>
            <a:r>
              <a:rPr spc="-5" dirty="0">
                <a:solidFill>
                  <a:srgbClr val="006FC0"/>
                </a:solidFill>
                <a:latin typeface="微软雅黑"/>
                <a:cs typeface="微软雅黑"/>
              </a:rPr>
              <a:t>输入：包括</a:t>
            </a:r>
            <a:r>
              <a:rPr spc="-5" dirty="0">
                <a:solidFill>
                  <a:srgbClr val="006FC0"/>
                </a:solidFill>
              </a:rPr>
              <a:t>n</a:t>
            </a:r>
            <a:r>
              <a:rPr spc="-5" dirty="0">
                <a:solidFill>
                  <a:srgbClr val="006FC0"/>
                </a:solidFill>
                <a:latin typeface="微软雅黑"/>
                <a:cs typeface="微软雅黑"/>
              </a:rPr>
              <a:t>个节点有向图的邻接矩阵</a:t>
            </a:r>
          </a:p>
          <a:p>
            <a:pPr marL="25400" marR="1423035">
              <a:lnSpc>
                <a:spcPct val="105000"/>
              </a:lnSpc>
              <a:spcBef>
                <a:spcPts val="725"/>
              </a:spcBef>
            </a:pPr>
            <a:r>
              <a:rPr dirty="0">
                <a:solidFill>
                  <a:srgbClr val="006FC0"/>
                </a:solidFill>
              </a:rPr>
              <a:t>//</a:t>
            </a:r>
            <a:r>
              <a:rPr dirty="0">
                <a:solidFill>
                  <a:srgbClr val="006FC0"/>
                </a:solidFill>
                <a:latin typeface="微软雅黑"/>
                <a:cs typeface="微软雅黑"/>
              </a:rPr>
              <a:t>输出：该有向图的传递闭包  </a:t>
            </a:r>
            <a:r>
              <a:rPr sz="3600" spc="-7" baseline="-16203" dirty="0"/>
              <a:t>R</a:t>
            </a:r>
            <a:r>
              <a:rPr sz="1600" spc="-5" dirty="0"/>
              <a:t>(0)</a:t>
            </a:r>
            <a:r>
              <a:rPr sz="3600" spc="-7" baseline="-16203" dirty="0"/>
              <a:t>=A</a:t>
            </a:r>
            <a:endParaRPr sz="3600" baseline="-16203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065" y="3621178"/>
            <a:ext cx="2761615" cy="1452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5430" marR="5080" indent="-253365" algn="just">
              <a:lnSpc>
                <a:spcPct val="130000"/>
              </a:lnSpc>
              <a:spcBef>
                <a:spcPts val="105"/>
              </a:spcBef>
            </a:pPr>
            <a:r>
              <a:rPr sz="2400" b="1" dirty="0">
                <a:latin typeface="Arial"/>
                <a:cs typeface="Arial"/>
              </a:rPr>
              <a:t>for(k=1;k&lt;=n;k++)  for(i=1;i&lt;=n;i++)  for(j=1;j&lt;=n;j++)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32326" y="3539145"/>
            <a:ext cx="2626360" cy="1534795"/>
          </a:xfrm>
          <a:prstGeom prst="rect">
            <a:avLst/>
          </a:prstGeom>
        </p:spPr>
        <p:txBody>
          <a:bodyPr vert="horz" wrap="square" lIns="0" tIns="205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15"/>
              </a:spcBef>
            </a:pPr>
            <a:r>
              <a:rPr sz="2400" b="1" dirty="0">
                <a:latin typeface="Arial"/>
                <a:cs typeface="Arial"/>
              </a:rPr>
              <a:t>//</a:t>
            </a:r>
            <a:r>
              <a:rPr sz="2000" b="1" spc="5" dirty="0">
                <a:latin typeface="微软雅黑"/>
                <a:cs typeface="微软雅黑"/>
              </a:rPr>
              <a:t>传递</a:t>
            </a:r>
            <a:r>
              <a:rPr sz="2000" b="1" spc="-5" dirty="0">
                <a:latin typeface="微软雅黑"/>
                <a:cs typeface="微软雅黑"/>
              </a:rPr>
              <a:t>闭</a:t>
            </a:r>
            <a:r>
              <a:rPr sz="2000" b="1" spc="5" dirty="0">
                <a:latin typeface="微软雅黑"/>
                <a:cs typeface="微软雅黑"/>
              </a:rPr>
              <a:t>包矩</a:t>
            </a:r>
            <a:r>
              <a:rPr sz="2000" b="1" spc="-20" dirty="0">
                <a:latin typeface="微软雅黑"/>
                <a:cs typeface="微软雅黑"/>
              </a:rPr>
              <a:t>阵</a:t>
            </a:r>
            <a:r>
              <a:rPr sz="2000" b="1" spc="5" dirty="0">
                <a:latin typeface="微软雅黑"/>
                <a:cs typeface="微软雅黑"/>
              </a:rPr>
              <a:t>，</a:t>
            </a:r>
            <a:r>
              <a:rPr sz="2000" b="1" dirty="0">
                <a:latin typeface="微软雅黑"/>
                <a:cs typeface="微软雅黑"/>
              </a:rPr>
              <a:t>求</a:t>
            </a:r>
            <a:r>
              <a:rPr sz="2000" b="1" spc="-15" dirty="0">
                <a:latin typeface="Arial"/>
                <a:cs typeface="Arial"/>
              </a:rPr>
              <a:t>k</a:t>
            </a:r>
            <a:r>
              <a:rPr sz="2000" b="1" spc="5" dirty="0">
                <a:latin typeface="微软雅黑"/>
                <a:cs typeface="微软雅黑"/>
              </a:rPr>
              <a:t>阶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000" b="1" spc="-10" dirty="0">
                <a:latin typeface="Arial"/>
                <a:cs typeface="Arial"/>
              </a:rPr>
              <a:t>//</a:t>
            </a:r>
            <a:r>
              <a:rPr sz="2000" b="1" dirty="0">
                <a:latin typeface="微软雅黑"/>
                <a:cs typeface="微软雅黑"/>
              </a:rPr>
              <a:t>对应第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微软雅黑"/>
                <a:cs typeface="微软雅黑"/>
              </a:rPr>
              <a:t>行元素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2400" b="1" dirty="0">
                <a:latin typeface="Arial"/>
                <a:cs typeface="Arial"/>
              </a:rPr>
              <a:t>//</a:t>
            </a:r>
            <a:r>
              <a:rPr sz="2000" b="1" dirty="0">
                <a:latin typeface="微软雅黑"/>
                <a:cs typeface="微软雅黑"/>
              </a:rPr>
              <a:t>对应第</a:t>
            </a:r>
            <a:r>
              <a:rPr sz="2000" b="1" spc="-10" dirty="0">
                <a:latin typeface="Arial"/>
                <a:cs typeface="Arial"/>
              </a:rPr>
              <a:t>j</a:t>
            </a:r>
            <a:r>
              <a:rPr sz="2000" b="1" dirty="0">
                <a:latin typeface="微软雅黑"/>
                <a:cs typeface="微软雅黑"/>
              </a:rPr>
              <a:t>列元素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8665" y="5048707"/>
            <a:ext cx="6897370" cy="97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842644">
              <a:lnSpc>
                <a:spcPct val="130000"/>
              </a:lnSpc>
              <a:spcBef>
                <a:spcPts val="100"/>
              </a:spcBef>
              <a:tabLst>
                <a:tab pos="1087755" algn="l"/>
              </a:tabLst>
            </a:pPr>
            <a:r>
              <a:rPr sz="2400" b="1" spc="-5" dirty="0">
                <a:latin typeface="Arial"/>
                <a:cs typeface="Arial"/>
              </a:rPr>
              <a:t>R</a:t>
            </a:r>
            <a:r>
              <a:rPr sz="2400" b="1" spc="-7" baseline="24305" dirty="0">
                <a:latin typeface="Arial"/>
                <a:cs typeface="Arial"/>
              </a:rPr>
              <a:t>(k)</a:t>
            </a:r>
            <a:r>
              <a:rPr sz="2400" b="1" spc="-5" dirty="0">
                <a:latin typeface="Arial"/>
                <a:cs typeface="Arial"/>
              </a:rPr>
              <a:t>[i,j]=R</a:t>
            </a:r>
            <a:r>
              <a:rPr sz="2400" b="1" spc="-7" baseline="24305" dirty="0">
                <a:latin typeface="Arial"/>
                <a:cs typeface="Arial"/>
              </a:rPr>
              <a:t>(k-1)</a:t>
            </a:r>
            <a:r>
              <a:rPr sz="2400" b="1" spc="-5" dirty="0">
                <a:latin typeface="Arial"/>
                <a:cs typeface="Arial"/>
              </a:rPr>
              <a:t>[i,j] </a:t>
            </a:r>
            <a:r>
              <a:rPr sz="2400" b="1" dirty="0">
                <a:latin typeface="Arial"/>
                <a:cs typeface="Arial"/>
              </a:rPr>
              <a:t>or </a:t>
            </a:r>
            <a:r>
              <a:rPr sz="2400" b="1" spc="-5" dirty="0">
                <a:latin typeface="Arial"/>
                <a:cs typeface="Arial"/>
              </a:rPr>
              <a:t>(R</a:t>
            </a:r>
            <a:r>
              <a:rPr sz="2400" b="1" spc="-7" baseline="24305" dirty="0">
                <a:latin typeface="Arial"/>
                <a:cs typeface="Arial"/>
              </a:rPr>
              <a:t>(k-1)</a:t>
            </a:r>
            <a:r>
              <a:rPr sz="2400" b="1" spc="-5" dirty="0">
                <a:latin typeface="Arial"/>
                <a:cs typeface="Arial"/>
              </a:rPr>
              <a:t>[i,k] </a:t>
            </a:r>
            <a:r>
              <a:rPr sz="2400" b="1" dirty="0">
                <a:latin typeface="Arial"/>
                <a:cs typeface="Arial"/>
              </a:rPr>
              <a:t>and </a:t>
            </a:r>
            <a:r>
              <a:rPr sz="2400" b="1" spc="-5" dirty="0">
                <a:latin typeface="Arial"/>
                <a:cs typeface="Arial"/>
              </a:rPr>
              <a:t>R</a:t>
            </a:r>
            <a:r>
              <a:rPr sz="2400" b="1" spc="-7" baseline="24305" dirty="0">
                <a:latin typeface="Arial"/>
                <a:cs typeface="Arial"/>
              </a:rPr>
              <a:t>(k-1)</a:t>
            </a:r>
            <a:r>
              <a:rPr sz="2400" b="1" spc="-5" dirty="0">
                <a:latin typeface="Arial"/>
                <a:cs typeface="Arial"/>
              </a:rPr>
              <a:t>[k,j])  </a:t>
            </a:r>
            <a:r>
              <a:rPr sz="2400" b="1" dirty="0">
                <a:latin typeface="Arial"/>
                <a:cs typeface="Arial"/>
              </a:rPr>
              <a:t>return	</a:t>
            </a:r>
            <a:r>
              <a:rPr sz="2400" b="1" spc="-10" dirty="0">
                <a:latin typeface="Arial"/>
                <a:cs typeface="Arial"/>
              </a:rPr>
              <a:t>R</a:t>
            </a:r>
            <a:r>
              <a:rPr sz="2400" b="1" spc="-15" baseline="24305" dirty="0">
                <a:latin typeface="Arial"/>
                <a:cs typeface="Arial"/>
              </a:rPr>
              <a:t>(n)</a:t>
            </a:r>
            <a:endParaRPr sz="2400" baseline="24305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86503" y="1018777"/>
            <a:ext cx="662305" cy="1258570"/>
          </a:xfrm>
          <a:custGeom>
            <a:avLst/>
            <a:gdLst/>
            <a:ahLst/>
            <a:cxnLst/>
            <a:rect l="l" t="t" r="r" b="b"/>
            <a:pathLst>
              <a:path w="662304" h="1258570">
                <a:moveTo>
                  <a:pt x="0" y="1258078"/>
                </a:moveTo>
                <a:lnTo>
                  <a:pt x="662164" y="1258078"/>
                </a:lnTo>
                <a:lnTo>
                  <a:pt x="662164" y="0"/>
                </a:lnTo>
                <a:lnTo>
                  <a:pt x="0" y="0"/>
                </a:lnTo>
                <a:lnTo>
                  <a:pt x="0" y="1258078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15916" y="1161561"/>
            <a:ext cx="1412875" cy="1412875"/>
          </a:xfrm>
          <a:custGeom>
            <a:avLst/>
            <a:gdLst/>
            <a:ahLst/>
            <a:cxnLst/>
            <a:rect l="l" t="t" r="r" b="b"/>
            <a:pathLst>
              <a:path w="1412875" h="1412875">
                <a:moveTo>
                  <a:pt x="564944" y="186009"/>
                </a:moveTo>
                <a:lnTo>
                  <a:pt x="542019" y="225401"/>
                </a:lnTo>
                <a:lnTo>
                  <a:pt x="516341" y="276697"/>
                </a:lnTo>
                <a:lnTo>
                  <a:pt x="492490" y="336242"/>
                </a:lnTo>
                <a:lnTo>
                  <a:pt x="477824" y="399442"/>
                </a:lnTo>
                <a:lnTo>
                  <a:pt x="486070" y="411346"/>
                </a:lnTo>
                <a:lnTo>
                  <a:pt x="495243" y="423263"/>
                </a:lnTo>
                <a:lnTo>
                  <a:pt x="506255" y="435167"/>
                </a:lnTo>
                <a:lnTo>
                  <a:pt x="517255" y="447997"/>
                </a:lnTo>
                <a:lnTo>
                  <a:pt x="543859" y="474559"/>
                </a:lnTo>
                <a:lnTo>
                  <a:pt x="558525" y="488303"/>
                </a:lnTo>
                <a:lnTo>
                  <a:pt x="575031" y="502035"/>
                </a:lnTo>
                <a:lnTo>
                  <a:pt x="684176" y="608295"/>
                </a:lnTo>
                <a:lnTo>
                  <a:pt x="639239" y="632116"/>
                </a:lnTo>
                <a:lnTo>
                  <a:pt x="592462" y="664172"/>
                </a:lnTo>
                <a:lnTo>
                  <a:pt x="539266" y="709060"/>
                </a:lnTo>
                <a:lnTo>
                  <a:pt x="511749" y="736548"/>
                </a:lnTo>
                <a:lnTo>
                  <a:pt x="485157" y="768605"/>
                </a:lnTo>
                <a:lnTo>
                  <a:pt x="458565" y="804330"/>
                </a:lnTo>
                <a:lnTo>
                  <a:pt x="432887" y="844636"/>
                </a:lnTo>
                <a:lnTo>
                  <a:pt x="409949" y="888597"/>
                </a:lnTo>
                <a:lnTo>
                  <a:pt x="389777" y="938065"/>
                </a:lnTo>
                <a:lnTo>
                  <a:pt x="372346" y="991202"/>
                </a:lnTo>
                <a:lnTo>
                  <a:pt x="358593" y="1049820"/>
                </a:lnTo>
                <a:lnTo>
                  <a:pt x="350334" y="1113033"/>
                </a:lnTo>
                <a:lnTo>
                  <a:pt x="88960" y="1124937"/>
                </a:lnTo>
                <a:lnTo>
                  <a:pt x="0" y="1412570"/>
                </a:lnTo>
                <a:lnTo>
                  <a:pt x="877688" y="1236693"/>
                </a:lnTo>
                <a:lnTo>
                  <a:pt x="877688" y="1107538"/>
                </a:lnTo>
                <a:lnTo>
                  <a:pt x="456726" y="1107538"/>
                </a:lnTo>
                <a:lnTo>
                  <a:pt x="464985" y="1094708"/>
                </a:lnTo>
                <a:lnTo>
                  <a:pt x="500749" y="1047993"/>
                </a:lnTo>
                <a:lnTo>
                  <a:pt x="531933" y="1012268"/>
                </a:lnTo>
                <a:lnTo>
                  <a:pt x="589709" y="955477"/>
                </a:lnTo>
                <a:lnTo>
                  <a:pt x="635572" y="918826"/>
                </a:lnTo>
                <a:lnTo>
                  <a:pt x="687842" y="885855"/>
                </a:lnTo>
                <a:lnTo>
                  <a:pt x="744705" y="858380"/>
                </a:lnTo>
                <a:lnTo>
                  <a:pt x="784148" y="843722"/>
                </a:lnTo>
                <a:lnTo>
                  <a:pt x="793321" y="840054"/>
                </a:lnTo>
                <a:lnTo>
                  <a:pt x="803407" y="837300"/>
                </a:lnTo>
                <a:lnTo>
                  <a:pt x="813493" y="835473"/>
                </a:lnTo>
                <a:lnTo>
                  <a:pt x="823579" y="832719"/>
                </a:lnTo>
                <a:lnTo>
                  <a:pt x="843751" y="829064"/>
                </a:lnTo>
                <a:lnTo>
                  <a:pt x="852923" y="827224"/>
                </a:lnTo>
                <a:lnTo>
                  <a:pt x="1178452" y="827224"/>
                </a:lnTo>
                <a:lnTo>
                  <a:pt x="1160110" y="787844"/>
                </a:lnTo>
                <a:lnTo>
                  <a:pt x="1137274" y="744785"/>
                </a:lnTo>
                <a:lnTo>
                  <a:pt x="1111519" y="702651"/>
                </a:lnTo>
                <a:lnTo>
                  <a:pt x="1083101" y="666013"/>
                </a:lnTo>
                <a:lnTo>
                  <a:pt x="1068511" y="648601"/>
                </a:lnTo>
                <a:lnTo>
                  <a:pt x="1052906" y="633943"/>
                </a:lnTo>
                <a:lnTo>
                  <a:pt x="1037301" y="620212"/>
                </a:lnTo>
                <a:lnTo>
                  <a:pt x="1043645" y="614717"/>
                </a:lnTo>
                <a:lnTo>
                  <a:pt x="1053794" y="604640"/>
                </a:lnTo>
                <a:lnTo>
                  <a:pt x="1067496" y="592723"/>
                </a:lnTo>
                <a:lnTo>
                  <a:pt x="1083989" y="577152"/>
                </a:lnTo>
                <a:lnTo>
                  <a:pt x="1121669" y="539600"/>
                </a:lnTo>
                <a:lnTo>
                  <a:pt x="1140953" y="517607"/>
                </a:lnTo>
                <a:lnTo>
                  <a:pt x="1161125" y="493799"/>
                </a:lnTo>
                <a:lnTo>
                  <a:pt x="1324803" y="493799"/>
                </a:lnTo>
                <a:lnTo>
                  <a:pt x="1303217" y="386625"/>
                </a:lnTo>
                <a:lnTo>
                  <a:pt x="1283045" y="329821"/>
                </a:lnTo>
                <a:lnTo>
                  <a:pt x="1261985" y="287687"/>
                </a:lnTo>
                <a:lnTo>
                  <a:pt x="1229887" y="243714"/>
                </a:lnTo>
                <a:lnTo>
                  <a:pt x="1225320" y="238219"/>
                </a:lnTo>
                <a:lnTo>
                  <a:pt x="1210603" y="216238"/>
                </a:lnTo>
                <a:lnTo>
                  <a:pt x="1208134" y="213484"/>
                </a:lnTo>
                <a:lnTo>
                  <a:pt x="662164" y="213484"/>
                </a:lnTo>
                <a:lnTo>
                  <a:pt x="649325" y="212570"/>
                </a:lnTo>
                <a:lnTo>
                  <a:pt x="637399" y="210743"/>
                </a:lnTo>
                <a:lnTo>
                  <a:pt x="625473" y="206162"/>
                </a:lnTo>
                <a:lnTo>
                  <a:pt x="603462" y="196085"/>
                </a:lnTo>
                <a:lnTo>
                  <a:pt x="592462" y="191504"/>
                </a:lnTo>
                <a:lnTo>
                  <a:pt x="579623" y="187836"/>
                </a:lnTo>
                <a:lnTo>
                  <a:pt x="564944" y="186009"/>
                </a:lnTo>
                <a:close/>
              </a:path>
              <a:path w="1412875" h="1412875">
                <a:moveTo>
                  <a:pt x="1178452" y="827224"/>
                </a:moveTo>
                <a:lnTo>
                  <a:pt x="852923" y="827224"/>
                </a:lnTo>
                <a:lnTo>
                  <a:pt x="990487" y="1080050"/>
                </a:lnTo>
                <a:lnTo>
                  <a:pt x="877688" y="1085545"/>
                </a:lnTo>
                <a:lnTo>
                  <a:pt x="877688" y="1236693"/>
                </a:lnTo>
                <a:lnTo>
                  <a:pt x="1412324" y="1124937"/>
                </a:lnTo>
                <a:lnTo>
                  <a:pt x="1395294" y="1066306"/>
                </a:lnTo>
                <a:lnTo>
                  <a:pt x="1261985" y="1066306"/>
                </a:lnTo>
                <a:lnTo>
                  <a:pt x="1259194" y="1057156"/>
                </a:lnTo>
                <a:lnTo>
                  <a:pt x="1248157" y="1016850"/>
                </a:lnTo>
                <a:lnTo>
                  <a:pt x="1224305" y="943561"/>
                </a:lnTo>
                <a:lnTo>
                  <a:pt x="1200581" y="878520"/>
                </a:lnTo>
                <a:lnTo>
                  <a:pt x="1181297" y="833646"/>
                </a:lnTo>
                <a:lnTo>
                  <a:pt x="1178452" y="827224"/>
                </a:lnTo>
                <a:close/>
              </a:path>
              <a:path w="1412875" h="1412875">
                <a:moveTo>
                  <a:pt x="877688" y="1085545"/>
                </a:moveTo>
                <a:lnTo>
                  <a:pt x="456726" y="1107538"/>
                </a:lnTo>
                <a:lnTo>
                  <a:pt x="877688" y="1107538"/>
                </a:lnTo>
                <a:lnTo>
                  <a:pt x="877688" y="1085545"/>
                </a:lnTo>
                <a:close/>
              </a:path>
              <a:path w="1412875" h="1412875">
                <a:moveTo>
                  <a:pt x="1393167" y="1058983"/>
                </a:moveTo>
                <a:lnTo>
                  <a:pt x="1261985" y="1066306"/>
                </a:lnTo>
                <a:lnTo>
                  <a:pt x="1395294" y="1066306"/>
                </a:lnTo>
                <a:lnTo>
                  <a:pt x="1393167" y="1058983"/>
                </a:lnTo>
                <a:close/>
              </a:path>
              <a:path w="1412875" h="1412875">
                <a:moveTo>
                  <a:pt x="1324803" y="493799"/>
                </a:moveTo>
                <a:lnTo>
                  <a:pt x="1161125" y="493799"/>
                </a:lnTo>
                <a:lnTo>
                  <a:pt x="1191319" y="527683"/>
                </a:lnTo>
                <a:lnTo>
                  <a:pt x="1215171" y="561580"/>
                </a:lnTo>
                <a:lnTo>
                  <a:pt x="1234455" y="592723"/>
                </a:lnTo>
                <a:lnTo>
                  <a:pt x="1248157" y="621125"/>
                </a:lnTo>
                <a:lnTo>
                  <a:pt x="1258306" y="645860"/>
                </a:lnTo>
                <a:lnTo>
                  <a:pt x="1263761" y="664173"/>
                </a:lnTo>
                <a:lnTo>
                  <a:pt x="1267441" y="676089"/>
                </a:lnTo>
                <a:lnTo>
                  <a:pt x="1268329" y="680671"/>
                </a:lnTo>
                <a:lnTo>
                  <a:pt x="1334427" y="660518"/>
                </a:lnTo>
                <a:lnTo>
                  <a:pt x="1331636" y="550590"/>
                </a:lnTo>
                <a:lnTo>
                  <a:pt x="1324803" y="493799"/>
                </a:lnTo>
                <a:close/>
              </a:path>
              <a:path w="1412875" h="1412875">
                <a:moveTo>
                  <a:pt x="805233" y="0"/>
                </a:moveTo>
                <a:lnTo>
                  <a:pt x="761210" y="6472"/>
                </a:lnTo>
                <a:lnTo>
                  <a:pt x="731865" y="22081"/>
                </a:lnTo>
                <a:lnTo>
                  <a:pt x="759383" y="45813"/>
                </a:lnTo>
                <a:lnTo>
                  <a:pt x="758457" y="49494"/>
                </a:lnTo>
                <a:lnTo>
                  <a:pt x="756630" y="52286"/>
                </a:lnTo>
                <a:lnTo>
                  <a:pt x="755717" y="55966"/>
                </a:lnTo>
                <a:lnTo>
                  <a:pt x="755717" y="59646"/>
                </a:lnTo>
                <a:lnTo>
                  <a:pt x="744704" y="186009"/>
                </a:lnTo>
                <a:lnTo>
                  <a:pt x="743791" y="186922"/>
                </a:lnTo>
                <a:lnTo>
                  <a:pt x="739198" y="189676"/>
                </a:lnTo>
                <a:lnTo>
                  <a:pt x="732779" y="194258"/>
                </a:lnTo>
                <a:lnTo>
                  <a:pt x="681422" y="211657"/>
                </a:lnTo>
                <a:lnTo>
                  <a:pt x="662164" y="213484"/>
                </a:lnTo>
                <a:lnTo>
                  <a:pt x="1208134" y="213484"/>
                </a:lnTo>
                <a:lnTo>
                  <a:pt x="1197457" y="201580"/>
                </a:lnTo>
                <a:lnTo>
                  <a:pt x="960229" y="201580"/>
                </a:lnTo>
                <a:lnTo>
                  <a:pt x="946476" y="200666"/>
                </a:lnTo>
                <a:lnTo>
                  <a:pt x="935464" y="197913"/>
                </a:lnTo>
                <a:lnTo>
                  <a:pt x="924464" y="193344"/>
                </a:lnTo>
                <a:lnTo>
                  <a:pt x="906119" y="184181"/>
                </a:lnTo>
                <a:lnTo>
                  <a:pt x="902453" y="34899"/>
                </a:lnTo>
                <a:lnTo>
                  <a:pt x="901539" y="34011"/>
                </a:lnTo>
                <a:lnTo>
                  <a:pt x="897873" y="32107"/>
                </a:lnTo>
                <a:lnTo>
                  <a:pt x="893280" y="28427"/>
                </a:lnTo>
                <a:lnTo>
                  <a:pt x="886860" y="24747"/>
                </a:lnTo>
                <a:lnTo>
                  <a:pt x="846504" y="7360"/>
                </a:lnTo>
                <a:lnTo>
                  <a:pt x="819912" y="1015"/>
                </a:lnTo>
                <a:lnTo>
                  <a:pt x="805233" y="0"/>
                </a:lnTo>
                <a:close/>
              </a:path>
              <a:path w="1412875" h="1412875">
                <a:moveTo>
                  <a:pt x="1108855" y="166769"/>
                </a:moveTo>
                <a:lnTo>
                  <a:pt x="1061152" y="173191"/>
                </a:lnTo>
                <a:lnTo>
                  <a:pt x="1037301" y="182341"/>
                </a:lnTo>
                <a:lnTo>
                  <a:pt x="1027152" y="186009"/>
                </a:lnTo>
                <a:lnTo>
                  <a:pt x="1016114" y="192417"/>
                </a:lnTo>
                <a:lnTo>
                  <a:pt x="1014338" y="193344"/>
                </a:lnTo>
                <a:lnTo>
                  <a:pt x="993278" y="198839"/>
                </a:lnTo>
                <a:lnTo>
                  <a:pt x="975821" y="201580"/>
                </a:lnTo>
                <a:lnTo>
                  <a:pt x="1197457" y="201580"/>
                </a:lnTo>
                <a:lnTo>
                  <a:pt x="1161125" y="176846"/>
                </a:lnTo>
                <a:lnTo>
                  <a:pt x="1126236" y="167683"/>
                </a:lnTo>
                <a:lnTo>
                  <a:pt x="1108855" y="166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57254" y="1201029"/>
            <a:ext cx="126563" cy="105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63701" y="1386048"/>
            <a:ext cx="150415" cy="861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27932" y="1729550"/>
            <a:ext cx="174625" cy="81915"/>
          </a:xfrm>
          <a:custGeom>
            <a:avLst/>
            <a:gdLst/>
            <a:ahLst/>
            <a:cxnLst/>
            <a:rect l="l" t="t" r="r" b="b"/>
            <a:pathLst>
              <a:path w="174625" h="81914">
                <a:moveTo>
                  <a:pt x="157752" y="0"/>
                </a:moveTo>
                <a:lnTo>
                  <a:pt x="0" y="67794"/>
                </a:lnTo>
                <a:lnTo>
                  <a:pt x="174258" y="81525"/>
                </a:lnTo>
                <a:lnTo>
                  <a:pt x="165085" y="41219"/>
                </a:lnTo>
                <a:lnTo>
                  <a:pt x="161419" y="20152"/>
                </a:lnTo>
                <a:lnTo>
                  <a:pt x="157752" y="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24144" y="1564671"/>
            <a:ext cx="156948" cy="796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93932" y="2037340"/>
            <a:ext cx="158661" cy="1383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86628" y="1888946"/>
            <a:ext cx="174251" cy="1080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60620" y="1345742"/>
            <a:ext cx="161925" cy="269875"/>
          </a:xfrm>
          <a:custGeom>
            <a:avLst/>
            <a:gdLst/>
            <a:ahLst/>
            <a:cxnLst/>
            <a:rect l="l" t="t" r="r" b="b"/>
            <a:pathLst>
              <a:path w="161925" h="269875">
                <a:moveTo>
                  <a:pt x="0" y="1827"/>
                </a:moveTo>
                <a:lnTo>
                  <a:pt x="77034" y="269311"/>
                </a:lnTo>
                <a:lnTo>
                  <a:pt x="156822" y="14657"/>
                </a:lnTo>
                <a:lnTo>
                  <a:pt x="53195" y="14657"/>
                </a:lnTo>
                <a:lnTo>
                  <a:pt x="39443" y="12817"/>
                </a:lnTo>
                <a:lnTo>
                  <a:pt x="25678" y="10076"/>
                </a:lnTo>
                <a:lnTo>
                  <a:pt x="12839" y="6408"/>
                </a:lnTo>
                <a:lnTo>
                  <a:pt x="0" y="1827"/>
                </a:lnTo>
                <a:close/>
              </a:path>
              <a:path w="161925" h="269875">
                <a:moveTo>
                  <a:pt x="161414" y="0"/>
                </a:moveTo>
                <a:lnTo>
                  <a:pt x="160501" y="0"/>
                </a:lnTo>
                <a:lnTo>
                  <a:pt x="156834" y="913"/>
                </a:lnTo>
                <a:lnTo>
                  <a:pt x="152242" y="2741"/>
                </a:lnTo>
                <a:lnTo>
                  <a:pt x="145822" y="4581"/>
                </a:lnTo>
                <a:lnTo>
                  <a:pt x="105465" y="11903"/>
                </a:lnTo>
                <a:lnTo>
                  <a:pt x="79787" y="14657"/>
                </a:lnTo>
                <a:lnTo>
                  <a:pt x="156822" y="14657"/>
                </a:lnTo>
                <a:lnTo>
                  <a:pt x="161414" y="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96385" y="1355819"/>
            <a:ext cx="86360" cy="294640"/>
          </a:xfrm>
          <a:custGeom>
            <a:avLst/>
            <a:gdLst/>
            <a:ahLst/>
            <a:cxnLst/>
            <a:rect l="l" t="t" r="r" b="b"/>
            <a:pathLst>
              <a:path w="86359" h="294639">
                <a:moveTo>
                  <a:pt x="57788" y="0"/>
                </a:moveTo>
                <a:lnTo>
                  <a:pt x="11925" y="0"/>
                </a:lnTo>
                <a:lnTo>
                  <a:pt x="28431" y="29303"/>
                </a:lnTo>
                <a:lnTo>
                  <a:pt x="0" y="181364"/>
                </a:lnTo>
                <a:lnTo>
                  <a:pt x="40356" y="294045"/>
                </a:lnTo>
                <a:lnTo>
                  <a:pt x="86219" y="172214"/>
                </a:lnTo>
                <a:lnTo>
                  <a:pt x="43109" y="33884"/>
                </a:lnTo>
                <a:lnTo>
                  <a:pt x="577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48858" y="1165241"/>
            <a:ext cx="123825" cy="427355"/>
          </a:xfrm>
          <a:custGeom>
            <a:avLst/>
            <a:gdLst/>
            <a:ahLst/>
            <a:cxnLst/>
            <a:rect l="l" t="t" r="r" b="b"/>
            <a:pathLst>
              <a:path w="123825" h="427355">
                <a:moveTo>
                  <a:pt x="12839" y="0"/>
                </a:moveTo>
                <a:lnTo>
                  <a:pt x="8259" y="0"/>
                </a:lnTo>
                <a:lnTo>
                  <a:pt x="3679" y="1903"/>
                </a:lnTo>
                <a:lnTo>
                  <a:pt x="926" y="5583"/>
                </a:lnTo>
                <a:lnTo>
                  <a:pt x="0" y="10152"/>
                </a:lnTo>
                <a:lnTo>
                  <a:pt x="0" y="14721"/>
                </a:lnTo>
                <a:lnTo>
                  <a:pt x="100885" y="418669"/>
                </a:lnTo>
                <a:lnTo>
                  <a:pt x="115564" y="426905"/>
                </a:lnTo>
                <a:lnTo>
                  <a:pt x="119231" y="425078"/>
                </a:lnTo>
                <a:lnTo>
                  <a:pt x="122897" y="422324"/>
                </a:lnTo>
                <a:lnTo>
                  <a:pt x="123810" y="417743"/>
                </a:lnTo>
                <a:lnTo>
                  <a:pt x="123810" y="413174"/>
                </a:lnTo>
                <a:lnTo>
                  <a:pt x="22011" y="9137"/>
                </a:lnTo>
                <a:lnTo>
                  <a:pt x="20184" y="4568"/>
                </a:lnTo>
                <a:lnTo>
                  <a:pt x="17431" y="1903"/>
                </a:lnTo>
                <a:lnTo>
                  <a:pt x="12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13953" y="1165241"/>
            <a:ext cx="123825" cy="427355"/>
          </a:xfrm>
          <a:custGeom>
            <a:avLst/>
            <a:gdLst/>
            <a:ahLst/>
            <a:cxnLst/>
            <a:rect l="l" t="t" r="r" b="b"/>
            <a:pathLst>
              <a:path w="123825" h="427355">
                <a:moveTo>
                  <a:pt x="115551" y="0"/>
                </a:moveTo>
                <a:lnTo>
                  <a:pt x="0" y="413174"/>
                </a:lnTo>
                <a:lnTo>
                  <a:pt x="0" y="417743"/>
                </a:lnTo>
                <a:lnTo>
                  <a:pt x="913" y="422324"/>
                </a:lnTo>
                <a:lnTo>
                  <a:pt x="3666" y="425078"/>
                </a:lnTo>
                <a:lnTo>
                  <a:pt x="8246" y="426905"/>
                </a:lnTo>
                <a:lnTo>
                  <a:pt x="12839" y="426905"/>
                </a:lnTo>
                <a:lnTo>
                  <a:pt x="17419" y="425992"/>
                </a:lnTo>
                <a:lnTo>
                  <a:pt x="20172" y="423250"/>
                </a:lnTo>
                <a:lnTo>
                  <a:pt x="21998" y="418669"/>
                </a:lnTo>
                <a:lnTo>
                  <a:pt x="123810" y="14721"/>
                </a:lnTo>
                <a:lnTo>
                  <a:pt x="123810" y="10152"/>
                </a:lnTo>
                <a:lnTo>
                  <a:pt x="122884" y="5583"/>
                </a:lnTo>
                <a:lnTo>
                  <a:pt x="120144" y="1903"/>
                </a:lnTo>
                <a:lnTo>
                  <a:pt x="1155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65377" y="1059019"/>
            <a:ext cx="249448" cy="888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77290" y="1580243"/>
            <a:ext cx="234950" cy="203835"/>
          </a:xfrm>
          <a:custGeom>
            <a:avLst/>
            <a:gdLst/>
            <a:ahLst/>
            <a:cxnLst/>
            <a:rect l="l" t="t" r="r" b="b"/>
            <a:pathLst>
              <a:path w="234950" h="203835">
                <a:moveTo>
                  <a:pt x="0" y="203357"/>
                </a:moveTo>
                <a:lnTo>
                  <a:pt x="234782" y="203357"/>
                </a:lnTo>
                <a:lnTo>
                  <a:pt x="234782" y="0"/>
                </a:lnTo>
                <a:lnTo>
                  <a:pt x="0" y="0"/>
                </a:lnTo>
                <a:lnTo>
                  <a:pt x="0" y="2033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23153" y="1712151"/>
            <a:ext cx="141605" cy="143510"/>
          </a:xfrm>
          <a:custGeom>
            <a:avLst/>
            <a:gdLst/>
            <a:ahLst/>
            <a:cxnLst/>
            <a:rect l="l" t="t" r="r" b="b"/>
            <a:pathLst>
              <a:path w="141604" h="143510">
                <a:moveTo>
                  <a:pt x="70614" y="0"/>
                </a:moveTo>
                <a:lnTo>
                  <a:pt x="31184" y="11903"/>
                </a:lnTo>
                <a:lnTo>
                  <a:pt x="5506" y="43973"/>
                </a:lnTo>
                <a:lnTo>
                  <a:pt x="0" y="71449"/>
                </a:lnTo>
                <a:lnTo>
                  <a:pt x="1826" y="86107"/>
                </a:lnTo>
                <a:lnTo>
                  <a:pt x="21085" y="121831"/>
                </a:lnTo>
                <a:lnTo>
                  <a:pt x="56862" y="141070"/>
                </a:lnTo>
                <a:lnTo>
                  <a:pt x="70614" y="142898"/>
                </a:lnTo>
                <a:lnTo>
                  <a:pt x="84380" y="141070"/>
                </a:lnTo>
                <a:lnTo>
                  <a:pt x="120144" y="121831"/>
                </a:lnTo>
                <a:lnTo>
                  <a:pt x="139403" y="86107"/>
                </a:lnTo>
                <a:lnTo>
                  <a:pt x="141229" y="71449"/>
                </a:lnTo>
                <a:lnTo>
                  <a:pt x="139403" y="56791"/>
                </a:lnTo>
                <a:lnTo>
                  <a:pt x="120144" y="21066"/>
                </a:lnTo>
                <a:lnTo>
                  <a:pt x="84380" y="1827"/>
                </a:lnTo>
                <a:lnTo>
                  <a:pt x="706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5346" y="768654"/>
            <a:ext cx="674370" cy="845819"/>
          </a:xfrm>
          <a:custGeom>
            <a:avLst/>
            <a:gdLst/>
            <a:ahLst/>
            <a:cxnLst/>
            <a:rect l="l" t="t" r="r" b="b"/>
            <a:pathLst>
              <a:path w="674370" h="845819">
                <a:moveTo>
                  <a:pt x="354013" y="0"/>
                </a:moveTo>
                <a:lnTo>
                  <a:pt x="302657" y="1776"/>
                </a:lnTo>
                <a:lnTo>
                  <a:pt x="236622" y="14594"/>
                </a:lnTo>
                <a:lnTo>
                  <a:pt x="176093" y="39341"/>
                </a:lnTo>
                <a:lnTo>
                  <a:pt x="122897" y="75129"/>
                </a:lnTo>
                <a:lnTo>
                  <a:pt x="77047" y="119928"/>
                </a:lnTo>
                <a:lnTo>
                  <a:pt x="40356" y="172214"/>
                </a:lnTo>
                <a:lnTo>
                  <a:pt x="15592" y="230845"/>
                </a:lnTo>
                <a:lnTo>
                  <a:pt x="1839" y="294934"/>
                </a:lnTo>
                <a:lnTo>
                  <a:pt x="0" y="328818"/>
                </a:lnTo>
                <a:lnTo>
                  <a:pt x="1839" y="363591"/>
                </a:lnTo>
                <a:lnTo>
                  <a:pt x="16505" y="430471"/>
                </a:lnTo>
                <a:lnTo>
                  <a:pt x="44936" y="491895"/>
                </a:lnTo>
                <a:lnTo>
                  <a:pt x="86207" y="547734"/>
                </a:lnTo>
                <a:lnTo>
                  <a:pt x="110971" y="571593"/>
                </a:lnTo>
                <a:lnTo>
                  <a:pt x="123810" y="588078"/>
                </a:lnTo>
                <a:lnTo>
                  <a:pt x="158661" y="641202"/>
                </a:lnTo>
                <a:lnTo>
                  <a:pt x="177920" y="674186"/>
                </a:lnTo>
                <a:lnTo>
                  <a:pt x="195352" y="710824"/>
                </a:lnTo>
                <a:lnTo>
                  <a:pt x="210030" y="749302"/>
                </a:lnTo>
                <a:lnTo>
                  <a:pt x="219190" y="788682"/>
                </a:lnTo>
                <a:lnTo>
                  <a:pt x="221943" y="827160"/>
                </a:lnTo>
                <a:lnTo>
                  <a:pt x="221943" y="845486"/>
                </a:lnTo>
                <a:lnTo>
                  <a:pt x="456739" y="845486"/>
                </a:lnTo>
                <a:lnTo>
                  <a:pt x="455813" y="827160"/>
                </a:lnTo>
                <a:lnTo>
                  <a:pt x="457433" y="810675"/>
                </a:lnTo>
                <a:lnTo>
                  <a:pt x="256794" y="810675"/>
                </a:lnTo>
                <a:lnTo>
                  <a:pt x="251301" y="770369"/>
                </a:lnTo>
                <a:lnTo>
                  <a:pt x="241202" y="730977"/>
                </a:lnTo>
                <a:lnTo>
                  <a:pt x="225610" y="692498"/>
                </a:lnTo>
                <a:lnTo>
                  <a:pt x="208191" y="656774"/>
                </a:lnTo>
                <a:lnTo>
                  <a:pt x="188932" y="622889"/>
                </a:lnTo>
                <a:lnTo>
                  <a:pt x="152242" y="568839"/>
                </a:lnTo>
                <a:lnTo>
                  <a:pt x="112811" y="524891"/>
                </a:lnTo>
                <a:lnTo>
                  <a:pt x="92626" y="501032"/>
                </a:lnTo>
                <a:lnTo>
                  <a:pt x="61455" y="447985"/>
                </a:lnTo>
                <a:lnTo>
                  <a:pt x="41270" y="390242"/>
                </a:lnTo>
                <a:lnTo>
                  <a:pt x="34850" y="328818"/>
                </a:lnTo>
                <a:lnTo>
                  <a:pt x="36690" y="300391"/>
                </a:lnTo>
                <a:lnTo>
                  <a:pt x="47689" y="244551"/>
                </a:lnTo>
                <a:lnTo>
                  <a:pt x="68788" y="192392"/>
                </a:lnTo>
                <a:lnTo>
                  <a:pt x="100885" y="144675"/>
                </a:lnTo>
                <a:lnTo>
                  <a:pt x="131156" y="113582"/>
                </a:lnTo>
                <a:lnTo>
                  <a:pt x="166920" y="86043"/>
                </a:lnTo>
                <a:lnTo>
                  <a:pt x="205438" y="64088"/>
                </a:lnTo>
                <a:lnTo>
                  <a:pt x="247621" y="47590"/>
                </a:lnTo>
                <a:lnTo>
                  <a:pt x="262300" y="43910"/>
                </a:lnTo>
                <a:lnTo>
                  <a:pt x="276053" y="40229"/>
                </a:lnTo>
                <a:lnTo>
                  <a:pt x="306323" y="36676"/>
                </a:lnTo>
                <a:lnTo>
                  <a:pt x="321002" y="34772"/>
                </a:lnTo>
                <a:lnTo>
                  <a:pt x="488738" y="34772"/>
                </a:lnTo>
                <a:lnTo>
                  <a:pt x="452146" y="19163"/>
                </a:lnTo>
                <a:lnTo>
                  <a:pt x="404456" y="6345"/>
                </a:lnTo>
                <a:lnTo>
                  <a:pt x="387037" y="3680"/>
                </a:lnTo>
                <a:lnTo>
                  <a:pt x="354013" y="0"/>
                </a:lnTo>
                <a:close/>
              </a:path>
              <a:path w="674370" h="845819">
                <a:moveTo>
                  <a:pt x="488738" y="34772"/>
                </a:moveTo>
                <a:lnTo>
                  <a:pt x="352186" y="34772"/>
                </a:lnTo>
                <a:lnTo>
                  <a:pt x="366852" y="36676"/>
                </a:lnTo>
                <a:lnTo>
                  <a:pt x="397123" y="40229"/>
                </a:lnTo>
                <a:lnTo>
                  <a:pt x="426468" y="47590"/>
                </a:lnTo>
                <a:lnTo>
                  <a:pt x="468652" y="64088"/>
                </a:lnTo>
                <a:lnTo>
                  <a:pt x="507181" y="86043"/>
                </a:lnTo>
                <a:lnTo>
                  <a:pt x="542946" y="113582"/>
                </a:lnTo>
                <a:lnTo>
                  <a:pt x="553945" y="124623"/>
                </a:lnTo>
                <a:lnTo>
                  <a:pt x="554871" y="124623"/>
                </a:lnTo>
                <a:lnTo>
                  <a:pt x="554871" y="125512"/>
                </a:lnTo>
                <a:lnTo>
                  <a:pt x="555785" y="126400"/>
                </a:lnTo>
                <a:lnTo>
                  <a:pt x="573204" y="147467"/>
                </a:lnTo>
                <a:lnTo>
                  <a:pt x="602561" y="195057"/>
                </a:lnTo>
                <a:lnTo>
                  <a:pt x="625486" y="248232"/>
                </a:lnTo>
                <a:lnTo>
                  <a:pt x="637412" y="302294"/>
                </a:lnTo>
                <a:lnTo>
                  <a:pt x="639239" y="328818"/>
                </a:lnTo>
                <a:lnTo>
                  <a:pt x="637412" y="357246"/>
                </a:lnTo>
                <a:lnTo>
                  <a:pt x="626400" y="412197"/>
                </a:lnTo>
                <a:lnTo>
                  <a:pt x="605314" y="463468"/>
                </a:lnTo>
                <a:lnTo>
                  <a:pt x="574130" y="511185"/>
                </a:lnTo>
                <a:lnTo>
                  <a:pt x="553945" y="533140"/>
                </a:lnTo>
                <a:lnTo>
                  <a:pt x="551192" y="536820"/>
                </a:lnTo>
                <a:lnTo>
                  <a:pt x="547526" y="541389"/>
                </a:lnTo>
                <a:lnTo>
                  <a:pt x="542946" y="546846"/>
                </a:lnTo>
                <a:lnTo>
                  <a:pt x="537440" y="552354"/>
                </a:lnTo>
                <a:lnTo>
                  <a:pt x="532860" y="558763"/>
                </a:lnTo>
                <a:lnTo>
                  <a:pt x="528267" y="563344"/>
                </a:lnTo>
                <a:lnTo>
                  <a:pt x="525514" y="567926"/>
                </a:lnTo>
                <a:lnTo>
                  <a:pt x="510848" y="588992"/>
                </a:lnTo>
                <a:lnTo>
                  <a:pt x="476911" y="642129"/>
                </a:lnTo>
                <a:lnTo>
                  <a:pt x="446640" y="705329"/>
                </a:lnTo>
                <a:lnTo>
                  <a:pt x="425554" y="774951"/>
                </a:lnTo>
                <a:lnTo>
                  <a:pt x="420962" y="810675"/>
                </a:lnTo>
                <a:lnTo>
                  <a:pt x="457433" y="810675"/>
                </a:lnTo>
                <a:lnTo>
                  <a:pt x="460405" y="780446"/>
                </a:lnTo>
                <a:lnTo>
                  <a:pt x="473244" y="732804"/>
                </a:lnTo>
                <a:lnTo>
                  <a:pt x="493416" y="687930"/>
                </a:lnTo>
                <a:lnTo>
                  <a:pt x="516341" y="645784"/>
                </a:lnTo>
                <a:lnTo>
                  <a:pt x="539279" y="610059"/>
                </a:lnTo>
                <a:lnTo>
                  <a:pt x="574130" y="563344"/>
                </a:lnTo>
                <a:lnTo>
                  <a:pt x="581463" y="555095"/>
                </a:lnTo>
                <a:lnTo>
                  <a:pt x="587883" y="547734"/>
                </a:lnTo>
                <a:lnTo>
                  <a:pt x="594302" y="541389"/>
                </a:lnTo>
                <a:lnTo>
                  <a:pt x="599808" y="534028"/>
                </a:lnTo>
                <a:lnTo>
                  <a:pt x="611734" y="520322"/>
                </a:lnTo>
                <a:lnTo>
                  <a:pt x="610808" y="520322"/>
                </a:lnTo>
                <a:lnTo>
                  <a:pt x="625486" y="499256"/>
                </a:lnTo>
                <a:lnTo>
                  <a:pt x="638325" y="476285"/>
                </a:lnTo>
                <a:lnTo>
                  <a:pt x="657584" y="429583"/>
                </a:lnTo>
                <a:lnTo>
                  <a:pt x="670423" y="380089"/>
                </a:lnTo>
                <a:lnTo>
                  <a:pt x="674090" y="328818"/>
                </a:lnTo>
                <a:lnTo>
                  <a:pt x="672263" y="302294"/>
                </a:lnTo>
                <a:lnTo>
                  <a:pt x="662177" y="248232"/>
                </a:lnTo>
                <a:lnTo>
                  <a:pt x="642905" y="196072"/>
                </a:lnTo>
                <a:lnTo>
                  <a:pt x="617227" y="148355"/>
                </a:lnTo>
                <a:lnTo>
                  <a:pt x="590636" y="112694"/>
                </a:lnTo>
                <a:lnTo>
                  <a:pt x="585129" y="105333"/>
                </a:lnTo>
                <a:lnTo>
                  <a:pt x="553945" y="76017"/>
                </a:lnTo>
                <a:lnTo>
                  <a:pt x="512675" y="47590"/>
                </a:lnTo>
                <a:lnTo>
                  <a:pt x="498009" y="39341"/>
                </a:lnTo>
                <a:lnTo>
                  <a:pt x="488738" y="34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56232" y="1452916"/>
            <a:ext cx="133985" cy="260350"/>
          </a:xfrm>
          <a:custGeom>
            <a:avLst/>
            <a:gdLst/>
            <a:ahLst/>
            <a:cxnLst/>
            <a:rect l="l" t="t" r="r" b="b"/>
            <a:pathLst>
              <a:path w="133985" h="260350">
                <a:moveTo>
                  <a:pt x="79787" y="0"/>
                </a:moveTo>
                <a:lnTo>
                  <a:pt x="77960" y="1827"/>
                </a:lnTo>
                <a:lnTo>
                  <a:pt x="71541" y="7322"/>
                </a:lnTo>
                <a:lnTo>
                  <a:pt x="62368" y="14657"/>
                </a:lnTo>
                <a:lnTo>
                  <a:pt x="51356" y="25648"/>
                </a:lnTo>
                <a:lnTo>
                  <a:pt x="16505" y="72362"/>
                </a:lnTo>
                <a:lnTo>
                  <a:pt x="1839" y="110841"/>
                </a:lnTo>
                <a:lnTo>
                  <a:pt x="0" y="131908"/>
                </a:lnTo>
                <a:lnTo>
                  <a:pt x="2753" y="153888"/>
                </a:lnTo>
                <a:lnTo>
                  <a:pt x="26591" y="196948"/>
                </a:lnTo>
                <a:lnTo>
                  <a:pt x="81627" y="239995"/>
                </a:lnTo>
                <a:lnTo>
                  <a:pt x="122897" y="260148"/>
                </a:lnTo>
                <a:lnTo>
                  <a:pt x="124724" y="252826"/>
                </a:lnTo>
                <a:lnTo>
                  <a:pt x="128403" y="231746"/>
                </a:lnTo>
                <a:lnTo>
                  <a:pt x="132070" y="201529"/>
                </a:lnTo>
                <a:lnTo>
                  <a:pt x="133896" y="163051"/>
                </a:lnTo>
                <a:lnTo>
                  <a:pt x="131156" y="120917"/>
                </a:lnTo>
                <a:lnTo>
                  <a:pt x="122897" y="77858"/>
                </a:lnTo>
                <a:lnTo>
                  <a:pt x="106391" y="36638"/>
                </a:lnTo>
                <a:lnTo>
                  <a:pt x="797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02668" y="1790009"/>
            <a:ext cx="295910" cy="259715"/>
          </a:xfrm>
          <a:custGeom>
            <a:avLst/>
            <a:gdLst/>
            <a:ahLst/>
            <a:cxnLst/>
            <a:rect l="l" t="t" r="r" b="b"/>
            <a:pathLst>
              <a:path w="295909" h="259714">
                <a:moveTo>
                  <a:pt x="240288" y="0"/>
                </a:moveTo>
                <a:lnTo>
                  <a:pt x="0" y="68707"/>
                </a:lnTo>
                <a:lnTo>
                  <a:pt x="55060" y="259234"/>
                </a:lnTo>
                <a:lnTo>
                  <a:pt x="295349" y="190539"/>
                </a:lnTo>
                <a:lnTo>
                  <a:pt x="240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11227" y="1604977"/>
            <a:ext cx="169673" cy="1566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12179" y="2276855"/>
            <a:ext cx="2737485" cy="1004569"/>
          </a:xfrm>
          <a:custGeom>
            <a:avLst/>
            <a:gdLst/>
            <a:ahLst/>
            <a:cxnLst/>
            <a:rect l="l" t="t" r="r" b="b"/>
            <a:pathLst>
              <a:path w="2737484" h="1004570">
                <a:moveTo>
                  <a:pt x="0" y="1004315"/>
                </a:moveTo>
                <a:lnTo>
                  <a:pt x="2737104" y="1004315"/>
                </a:lnTo>
                <a:lnTo>
                  <a:pt x="2737104" y="0"/>
                </a:lnTo>
                <a:lnTo>
                  <a:pt x="0" y="0"/>
                </a:lnTo>
                <a:lnTo>
                  <a:pt x="0" y="1004315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986779" y="2252218"/>
            <a:ext cx="2788285" cy="97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475" marR="182880">
              <a:lnSpc>
                <a:spcPct val="130000"/>
              </a:lnSpc>
              <a:spcBef>
                <a:spcPts val="100"/>
              </a:spcBef>
            </a:pPr>
            <a:r>
              <a:rPr sz="2400" b="1" spc="-8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arshall</a:t>
            </a:r>
            <a:r>
              <a:rPr sz="2400" b="1" spc="-5" dirty="0">
                <a:solidFill>
                  <a:srgbClr val="FF0000"/>
                </a:solidFill>
                <a:latin typeface="微软雅黑"/>
                <a:cs typeface="微软雅黑"/>
              </a:rPr>
              <a:t>算法的时 间效率是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Θ(n</a:t>
            </a:r>
            <a:r>
              <a:rPr sz="2400" b="1" baseline="2430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965" y="1126997"/>
            <a:ext cx="3313429" cy="3095625"/>
          </a:xfrm>
          <a:prstGeom prst="rect">
            <a:avLst/>
          </a:prstGeom>
          <a:ln w="25400">
            <a:solidFill>
              <a:srgbClr val="85DFD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62585" marR="294005" indent="-273050">
              <a:lnSpc>
                <a:spcPts val="4060"/>
              </a:lnSpc>
              <a:spcBef>
                <a:spcPts val="15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363220" algn="l"/>
              </a:tabLst>
            </a:pPr>
            <a:r>
              <a:rPr sz="2600" dirty="0">
                <a:latin typeface="微软雅黑"/>
                <a:cs typeface="微软雅黑"/>
              </a:rPr>
              <a:t>应用</a:t>
            </a:r>
            <a:r>
              <a:rPr sz="2600" spc="-10" dirty="0">
                <a:latin typeface="Arial"/>
                <a:cs typeface="Arial"/>
              </a:rPr>
              <a:t>Warshall</a:t>
            </a:r>
            <a:r>
              <a:rPr sz="2600" dirty="0">
                <a:latin typeface="微软雅黑"/>
                <a:cs typeface="微软雅黑"/>
              </a:rPr>
              <a:t>算法 </a:t>
            </a:r>
            <a:r>
              <a:rPr sz="2600" spc="5" dirty="0">
                <a:latin typeface="微软雅黑"/>
                <a:cs typeface="微软雅黑"/>
              </a:rPr>
              <a:t>求下列邻接矩阵的</a:t>
            </a:r>
            <a:endParaRPr sz="2600">
              <a:latin typeface="微软雅黑"/>
              <a:cs typeface="微软雅黑"/>
            </a:endParaRPr>
          </a:p>
          <a:p>
            <a:pPr marL="362585">
              <a:lnSpc>
                <a:spcPct val="100000"/>
              </a:lnSpc>
              <a:spcBef>
                <a:spcPts val="645"/>
              </a:spcBef>
            </a:pPr>
            <a:r>
              <a:rPr sz="2600" dirty="0">
                <a:latin typeface="微软雅黑"/>
                <a:cs typeface="微软雅黑"/>
              </a:rPr>
              <a:t>传递闭包。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7532" y="2711195"/>
            <a:ext cx="1790700" cy="1437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29584" y="1339596"/>
            <a:ext cx="5579364" cy="4219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01134" y="1485138"/>
            <a:ext cx="1152525" cy="0"/>
          </a:xfrm>
          <a:custGeom>
            <a:avLst/>
            <a:gdLst/>
            <a:ahLst/>
            <a:cxnLst/>
            <a:rect l="l" t="t" r="r" b="b"/>
            <a:pathLst>
              <a:path w="1152525">
                <a:moveTo>
                  <a:pt x="0" y="0"/>
                </a:moveTo>
                <a:lnTo>
                  <a:pt x="1152143" y="0"/>
                </a:lnTo>
              </a:path>
            </a:pathLst>
          </a:custGeom>
          <a:ln w="104775">
            <a:solidFill>
              <a:srgbClr val="D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761" y="1485138"/>
            <a:ext cx="0" cy="864235"/>
          </a:xfrm>
          <a:custGeom>
            <a:avLst/>
            <a:gdLst/>
            <a:ahLst/>
            <a:cxnLst/>
            <a:rect l="l" t="t" r="r" b="b"/>
            <a:pathLst>
              <a:path h="864235">
                <a:moveTo>
                  <a:pt x="0" y="0"/>
                </a:moveTo>
                <a:lnTo>
                  <a:pt x="0" y="864108"/>
                </a:lnTo>
              </a:path>
            </a:pathLst>
          </a:custGeom>
          <a:ln w="104775">
            <a:solidFill>
              <a:srgbClr val="D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88261" y="1773173"/>
            <a:ext cx="705485" cy="0"/>
          </a:xfrm>
          <a:custGeom>
            <a:avLst/>
            <a:gdLst/>
            <a:ahLst/>
            <a:cxnLst/>
            <a:rect l="l" t="t" r="r" b="b"/>
            <a:pathLst>
              <a:path w="705484">
                <a:moveTo>
                  <a:pt x="0" y="0"/>
                </a:moveTo>
                <a:lnTo>
                  <a:pt x="705040" y="0"/>
                </a:lnTo>
              </a:path>
            </a:pathLst>
          </a:custGeom>
          <a:ln w="104775">
            <a:solidFill>
              <a:srgbClr val="D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1157" y="1773173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328" y="0"/>
                </a:lnTo>
              </a:path>
            </a:pathLst>
          </a:custGeom>
          <a:ln w="104775">
            <a:solidFill>
              <a:srgbClr val="D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35873" y="1468374"/>
            <a:ext cx="0" cy="864235"/>
          </a:xfrm>
          <a:custGeom>
            <a:avLst/>
            <a:gdLst/>
            <a:ahLst/>
            <a:cxnLst/>
            <a:rect l="l" t="t" r="r" b="b"/>
            <a:pathLst>
              <a:path h="864235">
                <a:moveTo>
                  <a:pt x="0" y="0"/>
                </a:moveTo>
                <a:lnTo>
                  <a:pt x="0" y="864108"/>
                </a:lnTo>
              </a:path>
            </a:pathLst>
          </a:custGeom>
          <a:ln w="104775">
            <a:solidFill>
              <a:srgbClr val="D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27713" y="3646170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>
                <a:moveTo>
                  <a:pt x="0" y="0"/>
                </a:moveTo>
                <a:lnTo>
                  <a:pt x="325564" y="0"/>
                </a:lnTo>
              </a:path>
            </a:pathLst>
          </a:custGeom>
          <a:ln w="104774">
            <a:solidFill>
              <a:srgbClr val="D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01134" y="3646170"/>
            <a:ext cx="721995" cy="0"/>
          </a:xfrm>
          <a:custGeom>
            <a:avLst/>
            <a:gdLst/>
            <a:ahLst/>
            <a:cxnLst/>
            <a:rect l="l" t="t" r="r" b="b"/>
            <a:pathLst>
              <a:path w="721995">
                <a:moveTo>
                  <a:pt x="0" y="0"/>
                </a:moveTo>
                <a:lnTo>
                  <a:pt x="721804" y="0"/>
                </a:lnTo>
              </a:path>
            </a:pathLst>
          </a:custGeom>
          <a:ln w="104774">
            <a:solidFill>
              <a:srgbClr val="D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75326" y="2998470"/>
            <a:ext cx="0" cy="1008380"/>
          </a:xfrm>
          <a:custGeom>
            <a:avLst/>
            <a:gdLst/>
            <a:ahLst/>
            <a:cxnLst/>
            <a:rect l="l" t="t" r="r" b="b"/>
            <a:pathLst>
              <a:path h="1008379">
                <a:moveTo>
                  <a:pt x="0" y="0"/>
                </a:moveTo>
                <a:lnTo>
                  <a:pt x="0" y="1008125"/>
                </a:lnTo>
              </a:path>
            </a:pathLst>
          </a:custGeom>
          <a:ln w="104775">
            <a:solidFill>
              <a:srgbClr val="D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41157" y="3940302"/>
            <a:ext cx="1152525" cy="0"/>
          </a:xfrm>
          <a:custGeom>
            <a:avLst/>
            <a:gdLst/>
            <a:ahLst/>
            <a:cxnLst/>
            <a:rect l="l" t="t" r="r" b="b"/>
            <a:pathLst>
              <a:path w="1152525">
                <a:moveTo>
                  <a:pt x="0" y="0"/>
                </a:moveTo>
                <a:lnTo>
                  <a:pt x="1152144" y="0"/>
                </a:lnTo>
              </a:path>
            </a:pathLst>
          </a:custGeom>
          <a:ln w="104775">
            <a:solidFill>
              <a:srgbClr val="D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21673" y="3076194"/>
            <a:ext cx="0" cy="864235"/>
          </a:xfrm>
          <a:custGeom>
            <a:avLst/>
            <a:gdLst/>
            <a:ahLst/>
            <a:cxnLst/>
            <a:rect l="l" t="t" r="r" b="b"/>
            <a:pathLst>
              <a:path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104775">
            <a:solidFill>
              <a:srgbClr val="D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33993" y="1340358"/>
            <a:ext cx="288290" cy="289560"/>
          </a:xfrm>
          <a:custGeom>
            <a:avLst/>
            <a:gdLst/>
            <a:ahLst/>
            <a:cxnLst/>
            <a:rect l="l" t="t" r="r" b="b"/>
            <a:pathLst>
              <a:path w="288290" h="289560">
                <a:moveTo>
                  <a:pt x="0" y="144779"/>
                </a:moveTo>
                <a:lnTo>
                  <a:pt x="7345" y="98999"/>
                </a:lnTo>
                <a:lnTo>
                  <a:pt x="27797" y="59253"/>
                </a:lnTo>
                <a:lnTo>
                  <a:pt x="58978" y="27919"/>
                </a:lnTo>
                <a:lnTo>
                  <a:pt x="98511" y="7376"/>
                </a:lnTo>
                <a:lnTo>
                  <a:pt x="144017" y="0"/>
                </a:lnTo>
                <a:lnTo>
                  <a:pt x="189524" y="7376"/>
                </a:lnTo>
                <a:lnTo>
                  <a:pt x="229057" y="27919"/>
                </a:lnTo>
                <a:lnTo>
                  <a:pt x="260238" y="59253"/>
                </a:lnTo>
                <a:lnTo>
                  <a:pt x="280690" y="98999"/>
                </a:lnTo>
                <a:lnTo>
                  <a:pt x="288035" y="144779"/>
                </a:lnTo>
                <a:lnTo>
                  <a:pt x="280690" y="190560"/>
                </a:lnTo>
                <a:lnTo>
                  <a:pt x="260238" y="230306"/>
                </a:lnTo>
                <a:lnTo>
                  <a:pt x="229057" y="261640"/>
                </a:lnTo>
                <a:lnTo>
                  <a:pt x="189524" y="282183"/>
                </a:lnTo>
                <a:lnTo>
                  <a:pt x="144017" y="289559"/>
                </a:lnTo>
                <a:lnTo>
                  <a:pt x="98511" y="282183"/>
                </a:lnTo>
                <a:lnTo>
                  <a:pt x="58978" y="261640"/>
                </a:lnTo>
                <a:lnTo>
                  <a:pt x="27797" y="230306"/>
                </a:lnTo>
                <a:lnTo>
                  <a:pt x="7345" y="190560"/>
                </a:lnTo>
                <a:lnTo>
                  <a:pt x="0" y="144779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55158" y="2939033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7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7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7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55158" y="3231642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7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7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8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5177" y="23876"/>
            <a:ext cx="26352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Arial"/>
                <a:cs typeface="Arial"/>
              </a:rPr>
              <a:t>Floy</a:t>
            </a:r>
            <a:r>
              <a:rPr sz="4400" spc="-10" dirty="0">
                <a:latin typeface="Arial"/>
                <a:cs typeface="Arial"/>
              </a:rPr>
              <a:t>d</a:t>
            </a:r>
            <a:r>
              <a:rPr sz="4400" dirty="0"/>
              <a:t>算法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51369" y="1885314"/>
            <a:ext cx="1320165" cy="0"/>
          </a:xfrm>
          <a:custGeom>
            <a:avLst/>
            <a:gdLst/>
            <a:ahLst/>
            <a:cxnLst/>
            <a:rect l="l" t="t" r="r" b="b"/>
            <a:pathLst>
              <a:path w="1320165">
                <a:moveTo>
                  <a:pt x="0" y="0"/>
                </a:moveTo>
                <a:lnTo>
                  <a:pt x="1319783" y="0"/>
                </a:lnTo>
              </a:path>
            </a:pathLst>
          </a:custGeom>
          <a:ln w="2133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742" y="692092"/>
            <a:ext cx="8084184" cy="1748155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819150">
              <a:lnSpc>
                <a:spcPct val="100000"/>
              </a:lnSpc>
              <a:spcBef>
                <a:spcPts val="1505"/>
              </a:spcBef>
            </a:pPr>
            <a:r>
              <a:rPr sz="3200" dirty="0">
                <a:solidFill>
                  <a:srgbClr val="04607A"/>
                </a:solidFill>
                <a:latin typeface="Arial"/>
                <a:cs typeface="Arial"/>
              </a:rPr>
              <a:t>the </a:t>
            </a:r>
            <a:r>
              <a:rPr sz="3200" spc="-5" dirty="0">
                <a:solidFill>
                  <a:srgbClr val="04607A"/>
                </a:solidFill>
                <a:latin typeface="Arial"/>
                <a:cs typeface="Arial"/>
              </a:rPr>
              <a:t>All-Pairs Shortest-path</a:t>
            </a:r>
            <a:r>
              <a:rPr sz="3200" spc="-225" dirty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4607A"/>
                </a:solidFill>
                <a:latin typeface="Arial"/>
                <a:cs typeface="Arial"/>
              </a:rPr>
              <a:t>Problem</a:t>
            </a:r>
            <a:endParaRPr sz="3200">
              <a:latin typeface="Arial"/>
              <a:cs typeface="Arial"/>
            </a:endParaRPr>
          </a:p>
          <a:p>
            <a:pPr marL="285115" indent="-273050">
              <a:lnSpc>
                <a:spcPct val="100000"/>
              </a:lnSpc>
              <a:spcBef>
                <a:spcPts val="114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u="heavy" spc="-6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完全最短路径问题</a:t>
            </a:r>
            <a:r>
              <a:rPr sz="2600" dirty="0">
                <a:latin typeface="微软雅黑"/>
                <a:cs typeface="微软雅黑"/>
              </a:rPr>
              <a:t>要求</a:t>
            </a:r>
            <a:r>
              <a:rPr sz="2600" spc="-15" dirty="0">
                <a:latin typeface="微软雅黑"/>
                <a:cs typeface="微软雅黑"/>
              </a:rPr>
              <a:t>找</a:t>
            </a:r>
            <a:r>
              <a:rPr sz="2600" dirty="0">
                <a:latin typeface="微软雅黑"/>
                <a:cs typeface="微软雅黑"/>
              </a:rPr>
              <a:t>出一</a:t>
            </a:r>
            <a:r>
              <a:rPr sz="2600" spc="-15" dirty="0">
                <a:latin typeface="微软雅黑"/>
                <a:cs typeface="微软雅黑"/>
              </a:rPr>
              <a:t>个</a:t>
            </a:r>
            <a:r>
              <a:rPr sz="2600" spc="5" dirty="0">
                <a:latin typeface="微软雅黑"/>
                <a:cs typeface="微软雅黑"/>
              </a:rPr>
              <a:t>有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dirty="0">
                <a:latin typeface="微软雅黑"/>
                <a:cs typeface="微软雅黑"/>
              </a:rPr>
              <a:t>个</a:t>
            </a:r>
            <a:r>
              <a:rPr sz="2600" spc="-15" dirty="0">
                <a:latin typeface="微软雅黑"/>
                <a:cs typeface="微软雅黑"/>
              </a:rPr>
              <a:t>节</a:t>
            </a:r>
            <a:r>
              <a:rPr sz="2600" dirty="0">
                <a:latin typeface="微软雅黑"/>
                <a:cs typeface="微软雅黑"/>
              </a:rPr>
              <a:t>点的</a:t>
            </a:r>
            <a:r>
              <a:rPr sz="2600" spc="-15" dirty="0">
                <a:solidFill>
                  <a:srgbClr val="FF0000"/>
                </a:solidFill>
                <a:latin typeface="微软雅黑"/>
                <a:cs typeface="微软雅黑"/>
              </a:rPr>
              <a:t>加</a:t>
            </a:r>
            <a:r>
              <a:rPr sz="2600" dirty="0">
                <a:solidFill>
                  <a:srgbClr val="FF0000"/>
                </a:solidFill>
                <a:latin typeface="微软雅黑"/>
                <a:cs typeface="微软雅黑"/>
              </a:rPr>
              <a:t>权连通</a:t>
            </a:r>
            <a:endParaRPr sz="2600">
              <a:latin typeface="微软雅黑"/>
              <a:cs typeface="微软雅黑"/>
            </a:endParaRPr>
          </a:p>
          <a:p>
            <a:pPr marL="285115">
              <a:lnSpc>
                <a:spcPct val="100000"/>
              </a:lnSpc>
              <a:spcBef>
                <a:spcPts val="935"/>
              </a:spcBef>
            </a:pPr>
            <a:r>
              <a:rPr sz="2600" u="heavy" spc="-6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图</a:t>
            </a:r>
            <a:r>
              <a:rPr sz="2600" dirty="0">
                <a:latin typeface="微软雅黑"/>
                <a:cs typeface="微软雅黑"/>
              </a:rPr>
              <a:t>中每个节点到其他所</a:t>
            </a:r>
            <a:r>
              <a:rPr sz="2600" spc="-15" dirty="0">
                <a:latin typeface="微软雅黑"/>
                <a:cs typeface="微软雅黑"/>
              </a:rPr>
              <a:t>有</a:t>
            </a:r>
            <a:r>
              <a:rPr sz="2600" dirty="0">
                <a:latin typeface="微软雅黑"/>
                <a:cs typeface="微软雅黑"/>
              </a:rPr>
              <a:t>节点</a:t>
            </a:r>
            <a:r>
              <a:rPr sz="2600" spc="-15" dirty="0">
                <a:latin typeface="微软雅黑"/>
                <a:cs typeface="微软雅黑"/>
              </a:rPr>
              <a:t>之</a:t>
            </a:r>
            <a:r>
              <a:rPr sz="2600" dirty="0">
                <a:latin typeface="微软雅黑"/>
                <a:cs typeface="微软雅黑"/>
              </a:rPr>
              <a:t>间</a:t>
            </a:r>
            <a:r>
              <a:rPr sz="2600" spc="5" dirty="0">
                <a:latin typeface="微软雅黑"/>
                <a:cs typeface="微软雅黑"/>
              </a:rPr>
              <a:t>的</a:t>
            </a:r>
            <a:r>
              <a:rPr sz="2600" spc="-15" dirty="0">
                <a:solidFill>
                  <a:srgbClr val="FF0000"/>
                </a:solidFill>
                <a:latin typeface="微软雅黑"/>
                <a:cs typeface="微软雅黑"/>
              </a:rPr>
              <a:t>最</a:t>
            </a:r>
            <a:r>
              <a:rPr sz="2600" dirty="0">
                <a:solidFill>
                  <a:srgbClr val="FF0000"/>
                </a:solidFill>
                <a:latin typeface="微软雅黑"/>
                <a:cs typeface="微软雅黑"/>
              </a:rPr>
              <a:t>短距</a:t>
            </a:r>
            <a:r>
              <a:rPr sz="2600" spc="-15" dirty="0">
                <a:solidFill>
                  <a:srgbClr val="FF0000"/>
                </a:solidFill>
                <a:latin typeface="微软雅黑"/>
                <a:cs typeface="微软雅黑"/>
              </a:rPr>
              <a:t>离</a:t>
            </a:r>
            <a:r>
              <a:rPr sz="2600" dirty="0">
                <a:latin typeface="微软雅黑"/>
                <a:cs typeface="微软雅黑"/>
              </a:rPr>
              <a:t>。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742" y="4954678"/>
            <a:ext cx="8144509" cy="97726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96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2400" b="1" spc="-5" dirty="0">
                <a:latin typeface="微软雅黑"/>
                <a:cs typeface="微软雅黑"/>
              </a:rPr>
              <a:t>使用</a:t>
            </a:r>
            <a:r>
              <a:rPr sz="2400" b="1" spc="-5" dirty="0">
                <a:solidFill>
                  <a:srgbClr val="04607A"/>
                </a:solidFill>
                <a:latin typeface="微软雅黑"/>
                <a:cs typeface="微软雅黑"/>
              </a:rPr>
              <a:t>类似</a:t>
            </a:r>
            <a:r>
              <a:rPr sz="2400" b="1" dirty="0">
                <a:solidFill>
                  <a:srgbClr val="04607A"/>
                </a:solidFill>
                <a:latin typeface="微软雅黑"/>
                <a:cs typeface="微软雅黑"/>
              </a:rPr>
              <a:t>于</a:t>
            </a:r>
            <a:r>
              <a:rPr sz="2400" b="1" spc="-15" dirty="0">
                <a:solidFill>
                  <a:srgbClr val="04607A"/>
                </a:solidFill>
                <a:latin typeface="Arial"/>
                <a:cs typeface="Arial"/>
              </a:rPr>
              <a:t>Washall</a:t>
            </a:r>
            <a:r>
              <a:rPr sz="2400" b="1" spc="-15" dirty="0">
                <a:solidFill>
                  <a:srgbClr val="04607A"/>
                </a:solidFill>
                <a:latin typeface="微软雅黑"/>
                <a:cs typeface="微软雅黑"/>
              </a:rPr>
              <a:t>算</a:t>
            </a:r>
            <a:r>
              <a:rPr sz="2400" b="1" dirty="0">
                <a:solidFill>
                  <a:srgbClr val="04607A"/>
                </a:solidFill>
                <a:latin typeface="微软雅黑"/>
                <a:cs typeface="微软雅黑"/>
              </a:rPr>
              <a:t>法的方</a:t>
            </a:r>
            <a:r>
              <a:rPr sz="2400" b="1" spc="-10" dirty="0">
                <a:solidFill>
                  <a:srgbClr val="04607A"/>
                </a:solidFill>
                <a:latin typeface="微软雅黑"/>
                <a:cs typeface="微软雅黑"/>
              </a:rPr>
              <a:t>法</a:t>
            </a:r>
            <a:r>
              <a:rPr sz="2400" b="1" spc="-5" dirty="0">
                <a:latin typeface="微软雅黑"/>
                <a:cs typeface="微软雅黑"/>
              </a:rPr>
              <a:t>来生成这个最短距离矩阵，</a:t>
            </a:r>
            <a:endParaRPr sz="2400">
              <a:latin typeface="微软雅黑"/>
              <a:cs typeface="微软雅黑"/>
            </a:endParaRPr>
          </a:p>
          <a:p>
            <a:pPr marL="285115">
              <a:lnSpc>
                <a:spcPct val="100000"/>
              </a:lnSpc>
              <a:spcBef>
                <a:spcPts val="870"/>
              </a:spcBef>
            </a:pPr>
            <a:r>
              <a:rPr sz="2400" b="1" dirty="0">
                <a:latin typeface="微软雅黑"/>
                <a:cs typeface="微软雅黑"/>
              </a:rPr>
              <a:t>这就</a:t>
            </a:r>
            <a:r>
              <a:rPr sz="2400" b="1" spc="-5" dirty="0">
                <a:latin typeface="微软雅黑"/>
                <a:cs typeface="微软雅黑"/>
              </a:rPr>
              <a:t>是</a:t>
            </a:r>
            <a:r>
              <a:rPr sz="24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Floyd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算法</a:t>
            </a:r>
            <a:r>
              <a:rPr sz="2400" b="1" dirty="0"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5904" y="2682239"/>
            <a:ext cx="7848600" cy="2115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234518"/>
            <a:ext cx="46970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Fl</a:t>
            </a:r>
            <a:r>
              <a:rPr spc="-15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y</a:t>
            </a:r>
            <a:r>
              <a:rPr spc="-15" dirty="0">
                <a:latin typeface="Arial"/>
                <a:cs typeface="Arial"/>
              </a:rPr>
              <a:t>d</a:t>
            </a:r>
            <a:r>
              <a:rPr spc="-5" dirty="0"/>
              <a:t>算法的思想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1942" y="1105052"/>
            <a:ext cx="8566150" cy="4901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915" marR="43180" indent="-273050">
              <a:lnSpc>
                <a:spcPct val="130000"/>
              </a:lnSpc>
              <a:spcBef>
                <a:spcPts val="100"/>
              </a:spcBef>
              <a:buClr>
                <a:srgbClr val="0AD0D9"/>
              </a:buClr>
              <a:buSzPct val="93181"/>
              <a:buFont typeface="Wingdings 2"/>
              <a:buChar char=""/>
              <a:tabLst>
                <a:tab pos="336550" algn="l"/>
              </a:tabLst>
            </a:pPr>
            <a:r>
              <a:rPr sz="2200" spc="5" dirty="0">
                <a:latin typeface="Arial"/>
                <a:cs typeface="Arial"/>
              </a:rPr>
              <a:t>Floyd</a:t>
            </a:r>
            <a:r>
              <a:rPr sz="2200" spc="50" dirty="0">
                <a:latin typeface="微软雅黑"/>
                <a:cs typeface="微软雅黑"/>
              </a:rPr>
              <a:t>算</a:t>
            </a:r>
            <a:r>
              <a:rPr sz="2200" spc="65" dirty="0">
                <a:latin typeface="微软雅黑"/>
                <a:cs typeface="微软雅黑"/>
              </a:rPr>
              <a:t>法通</a:t>
            </a:r>
            <a:r>
              <a:rPr sz="2200" spc="50" dirty="0">
                <a:latin typeface="微软雅黑"/>
                <a:cs typeface="微软雅黑"/>
              </a:rPr>
              <a:t>过一系</a:t>
            </a:r>
            <a:r>
              <a:rPr sz="2200" spc="70" dirty="0">
                <a:latin typeface="微软雅黑"/>
                <a:cs typeface="微软雅黑"/>
              </a:rPr>
              <a:t>列</a:t>
            </a:r>
            <a:r>
              <a:rPr sz="2200" spc="70" dirty="0">
                <a:latin typeface="Arial"/>
                <a:cs typeface="Arial"/>
              </a:rPr>
              <a:t>n</a:t>
            </a:r>
            <a:r>
              <a:rPr sz="2200" spc="50" dirty="0">
                <a:latin typeface="微软雅黑"/>
                <a:cs typeface="微软雅黑"/>
              </a:rPr>
              <a:t>阶矩阵来</a:t>
            </a:r>
            <a:r>
              <a:rPr sz="2200" spc="65" dirty="0">
                <a:latin typeface="微软雅黑"/>
                <a:cs typeface="微软雅黑"/>
              </a:rPr>
              <a:t>计</a:t>
            </a:r>
            <a:r>
              <a:rPr sz="2200" spc="50" dirty="0">
                <a:latin typeface="微软雅黑"/>
                <a:cs typeface="微软雅黑"/>
              </a:rPr>
              <a:t>算一</a:t>
            </a:r>
            <a:r>
              <a:rPr sz="2200" spc="60" dirty="0">
                <a:latin typeface="微软雅黑"/>
                <a:cs typeface="微软雅黑"/>
              </a:rPr>
              <a:t>个</a:t>
            </a:r>
            <a:r>
              <a:rPr sz="2200" spc="55" dirty="0">
                <a:latin typeface="Arial"/>
                <a:cs typeface="Arial"/>
              </a:rPr>
              <a:t>n</a:t>
            </a:r>
            <a:r>
              <a:rPr sz="2200" spc="65" dirty="0">
                <a:latin typeface="微软雅黑"/>
                <a:cs typeface="微软雅黑"/>
              </a:rPr>
              <a:t>节</a:t>
            </a:r>
            <a:r>
              <a:rPr sz="2200" spc="50" dirty="0">
                <a:latin typeface="微软雅黑"/>
                <a:cs typeface="微软雅黑"/>
              </a:rPr>
              <a:t>点加权图</a:t>
            </a:r>
            <a:r>
              <a:rPr sz="2200" spc="65" dirty="0">
                <a:latin typeface="微软雅黑"/>
                <a:cs typeface="微软雅黑"/>
              </a:rPr>
              <a:t>的</a:t>
            </a:r>
            <a:r>
              <a:rPr sz="2200" spc="50" dirty="0">
                <a:latin typeface="微软雅黑"/>
                <a:cs typeface="微软雅黑"/>
              </a:rPr>
              <a:t>最短距</a:t>
            </a:r>
            <a:r>
              <a:rPr sz="2200" spc="-5" dirty="0">
                <a:latin typeface="微软雅黑"/>
                <a:cs typeface="微软雅黑"/>
              </a:rPr>
              <a:t>离 矩阵。</a:t>
            </a:r>
            <a:endParaRPr sz="2200">
              <a:latin typeface="微软雅黑"/>
              <a:cs typeface="微软雅黑"/>
            </a:endParaRPr>
          </a:p>
          <a:p>
            <a:pPr marL="488315">
              <a:lnSpc>
                <a:spcPct val="100000"/>
              </a:lnSpc>
              <a:spcBef>
                <a:spcPts val="1065"/>
              </a:spcBef>
            </a:pPr>
            <a:r>
              <a:rPr sz="3300" b="1" i="1" spc="-7" baseline="-16414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50" b="1" i="1" spc="-5" dirty="0">
                <a:solidFill>
                  <a:srgbClr val="FF0000"/>
                </a:solidFill>
                <a:latin typeface="Arial"/>
                <a:cs typeface="Arial"/>
              </a:rPr>
              <a:t>(0)</a:t>
            </a:r>
            <a:r>
              <a:rPr sz="3300" b="1" spc="-7" baseline="-16414" dirty="0">
                <a:solidFill>
                  <a:srgbClr val="FF0000"/>
                </a:solidFill>
                <a:latin typeface="Arial"/>
                <a:cs typeface="Arial"/>
              </a:rPr>
              <a:t>,…, </a:t>
            </a:r>
            <a:r>
              <a:rPr sz="3300" b="1" i="1" baseline="-16414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50" b="1" i="1" dirty="0">
                <a:solidFill>
                  <a:srgbClr val="FF0000"/>
                </a:solidFill>
                <a:latin typeface="Arial"/>
                <a:cs typeface="Arial"/>
              </a:rPr>
              <a:t>(k-1)</a:t>
            </a:r>
            <a:r>
              <a:rPr sz="3300" b="1" baseline="-16414" dirty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sz="3300" b="1" i="1" spc="-7" baseline="-16414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50" b="1" i="1" spc="-5" dirty="0">
                <a:solidFill>
                  <a:srgbClr val="FF0000"/>
                </a:solidFill>
                <a:latin typeface="Arial"/>
                <a:cs typeface="Arial"/>
              </a:rPr>
              <a:t>(k)</a:t>
            </a:r>
            <a:r>
              <a:rPr sz="3300" b="1" spc="-7" baseline="-16414" dirty="0">
                <a:solidFill>
                  <a:srgbClr val="FF0000"/>
                </a:solidFill>
                <a:latin typeface="Arial"/>
                <a:cs typeface="Arial"/>
              </a:rPr>
              <a:t>,…,</a:t>
            </a:r>
            <a:r>
              <a:rPr sz="3300" b="1" spc="15" baseline="-164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300" b="1" i="1" spc="7" baseline="-16414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50" b="1" i="1" spc="5" dirty="0">
                <a:solidFill>
                  <a:srgbClr val="FF0000"/>
                </a:solidFill>
                <a:latin typeface="Arial"/>
                <a:cs typeface="Arial"/>
              </a:rPr>
              <a:t>(n)</a:t>
            </a:r>
            <a:endParaRPr sz="1450">
              <a:latin typeface="Arial"/>
              <a:cs typeface="Arial"/>
            </a:endParaRPr>
          </a:p>
          <a:p>
            <a:pPr marL="342265">
              <a:lnSpc>
                <a:spcPct val="100000"/>
              </a:lnSpc>
              <a:spcBef>
                <a:spcPts val="1730"/>
              </a:spcBef>
            </a:pPr>
            <a:r>
              <a:rPr sz="2000" spc="5" dirty="0">
                <a:latin typeface="Arial"/>
                <a:cs typeface="Arial"/>
              </a:rPr>
              <a:t>D</a:t>
            </a:r>
            <a:r>
              <a:rPr sz="1950" spc="7" baseline="25641" dirty="0">
                <a:latin typeface="Arial"/>
                <a:cs typeface="Arial"/>
              </a:rPr>
              <a:t>(k)</a:t>
            </a:r>
            <a:r>
              <a:rPr sz="2000" spc="5" dirty="0">
                <a:latin typeface="Arial"/>
                <a:cs typeface="Arial"/>
              </a:rPr>
              <a:t>:</a:t>
            </a:r>
            <a:r>
              <a:rPr sz="2000" dirty="0">
                <a:latin typeface="微软雅黑"/>
                <a:cs typeface="微软雅黑"/>
              </a:rPr>
              <a:t>矩阵中任意一对节点间的</a:t>
            </a:r>
            <a:r>
              <a:rPr sz="2000" spc="-15" dirty="0">
                <a:latin typeface="微软雅黑"/>
                <a:cs typeface="微软雅黑"/>
              </a:rPr>
              <a:t>最</a:t>
            </a:r>
            <a:r>
              <a:rPr sz="2000" dirty="0">
                <a:latin typeface="微软雅黑"/>
                <a:cs typeface="微软雅黑"/>
              </a:rPr>
              <a:t>短路</a:t>
            </a:r>
            <a:r>
              <a:rPr sz="2000" spc="-15" dirty="0">
                <a:latin typeface="微软雅黑"/>
                <a:cs typeface="微软雅黑"/>
              </a:rPr>
              <a:t>径</a:t>
            </a:r>
            <a:r>
              <a:rPr sz="2000" dirty="0">
                <a:latin typeface="微软雅黑"/>
                <a:cs typeface="微软雅黑"/>
              </a:rPr>
              <a:t>值，</a:t>
            </a:r>
            <a:r>
              <a:rPr sz="2000" spc="-10" dirty="0">
                <a:latin typeface="微软雅黑"/>
                <a:cs typeface="微软雅黑"/>
              </a:rPr>
              <a:t>路</a:t>
            </a:r>
            <a:r>
              <a:rPr sz="2000" dirty="0">
                <a:latin typeface="微软雅黑"/>
                <a:cs typeface="微软雅黑"/>
              </a:rPr>
              <a:t>径上最大编</a:t>
            </a:r>
            <a:r>
              <a:rPr sz="2000" spc="-10" dirty="0">
                <a:latin typeface="微软雅黑"/>
                <a:cs typeface="微软雅黑"/>
              </a:rPr>
              <a:t>号</a:t>
            </a:r>
            <a:r>
              <a:rPr sz="2000" dirty="0">
                <a:latin typeface="微软雅黑"/>
                <a:cs typeface="微软雅黑"/>
              </a:rPr>
              <a:t>节点不大</a:t>
            </a:r>
            <a:r>
              <a:rPr sz="2000" spc="-25" dirty="0">
                <a:latin typeface="微软雅黑"/>
                <a:cs typeface="微软雅黑"/>
              </a:rPr>
              <a:t>于</a:t>
            </a:r>
            <a:r>
              <a:rPr sz="2000" dirty="0"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微软雅黑"/>
                <a:cs typeface="微软雅黑"/>
              </a:rPr>
              <a:t>两个条件：</a:t>
            </a:r>
            <a:endParaRPr sz="2200">
              <a:latin typeface="微软雅黑"/>
              <a:cs typeface="微软雅黑"/>
            </a:endParaRPr>
          </a:p>
          <a:p>
            <a:pPr marL="63500">
              <a:lnSpc>
                <a:spcPct val="100000"/>
              </a:lnSpc>
              <a:spcBef>
                <a:spcPts val="720"/>
              </a:spcBef>
            </a:pP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800" i="1" spc="-7" baseline="-20833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i="1" spc="240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→(</a:t>
            </a:r>
            <a:r>
              <a:rPr sz="1800" spc="-5" dirty="0">
                <a:solidFill>
                  <a:srgbClr val="FF0000"/>
                </a:solidFill>
                <a:latin typeface="微软雅黑"/>
                <a:cs typeface="微软雅黑"/>
              </a:rPr>
              <a:t>节点编号都不大</a:t>
            </a:r>
            <a:r>
              <a:rPr sz="1800" dirty="0">
                <a:solidFill>
                  <a:srgbClr val="FF0000"/>
                </a:solidFill>
                <a:latin typeface="微软雅黑"/>
                <a:cs typeface="微软雅黑"/>
              </a:rPr>
              <a:t>于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1800" spc="-5" dirty="0">
                <a:solidFill>
                  <a:srgbClr val="FF0000"/>
                </a:solidFill>
                <a:latin typeface="微软雅黑"/>
                <a:cs typeface="微软雅黑"/>
              </a:rPr>
              <a:t>的中间节点集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)→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800" i="1" spc="-7" baseline="-20833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endParaRPr sz="1800" baseline="-20833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690"/>
              </a:spcBef>
            </a:pP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800" i="1" spc="-7" baseline="-20833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i="1" spc="240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→(</a:t>
            </a:r>
            <a:r>
              <a:rPr sz="1800" dirty="0">
                <a:solidFill>
                  <a:srgbClr val="FF0000"/>
                </a:solidFill>
                <a:latin typeface="微软雅黑"/>
                <a:cs typeface="微软雅黑"/>
              </a:rPr>
              <a:t>编</a:t>
            </a:r>
            <a:r>
              <a:rPr sz="1800" spc="-5" dirty="0">
                <a:solidFill>
                  <a:srgbClr val="FF0000"/>
                </a:solidFill>
                <a:latin typeface="微软雅黑"/>
                <a:cs typeface="微软雅黑"/>
              </a:rPr>
              <a:t>号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≤k-1</a:t>
            </a:r>
            <a:r>
              <a:rPr sz="1800" dirty="0">
                <a:solidFill>
                  <a:srgbClr val="FF0000"/>
                </a:solidFill>
                <a:latin typeface="微软雅黑"/>
                <a:cs typeface="微软雅黑"/>
              </a:rPr>
              <a:t>节点集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) → 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1800" i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→(</a:t>
            </a:r>
            <a:r>
              <a:rPr sz="1800" dirty="0">
                <a:solidFill>
                  <a:srgbClr val="FF0000"/>
                </a:solidFill>
                <a:latin typeface="微软雅黑"/>
                <a:cs typeface="微软雅黑"/>
              </a:rPr>
              <a:t>编号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≤k-1</a:t>
            </a:r>
            <a:r>
              <a:rPr sz="1800" dirty="0">
                <a:solidFill>
                  <a:srgbClr val="FF0000"/>
                </a:solidFill>
                <a:latin typeface="微软雅黑"/>
                <a:cs typeface="微软雅黑"/>
              </a:rPr>
              <a:t>节点集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) → </a:t>
            </a:r>
            <a:r>
              <a:rPr sz="2000" i="1" spc="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950" i="1" spc="7" baseline="-21367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endParaRPr sz="1950" baseline="-2136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Arial"/>
              <a:cs typeface="Arial"/>
            </a:endParaRPr>
          </a:p>
          <a:p>
            <a:pPr marL="63500">
              <a:lnSpc>
                <a:spcPts val="1415"/>
              </a:lnSpc>
              <a:spcBef>
                <a:spcPts val="5"/>
              </a:spcBef>
              <a:tabLst>
                <a:tab pos="1950085" algn="l"/>
              </a:tabLst>
            </a:pPr>
            <a:r>
              <a:rPr sz="2800" spc="-10" dirty="0">
                <a:latin typeface="微软雅黑"/>
                <a:cs typeface="微软雅黑"/>
              </a:rPr>
              <a:t>当</a:t>
            </a:r>
            <a:r>
              <a:rPr sz="2800" spc="-5" dirty="0">
                <a:latin typeface="Arial"/>
                <a:cs typeface="Arial"/>
              </a:rPr>
              <a:t>k</a:t>
            </a:r>
            <a:r>
              <a:rPr sz="3200" spc="-5" dirty="0">
                <a:latin typeface="Arial"/>
                <a:cs typeface="Arial"/>
              </a:rPr>
              <a:t>≥1,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d</a:t>
            </a:r>
            <a:r>
              <a:rPr sz="3150" spc="7" baseline="-21164" dirty="0">
                <a:latin typeface="Arial"/>
                <a:cs typeface="Arial"/>
              </a:rPr>
              <a:t>ij	</a:t>
            </a:r>
            <a:r>
              <a:rPr sz="3200" spc="5" dirty="0">
                <a:latin typeface="Arial"/>
                <a:cs typeface="Arial"/>
              </a:rPr>
              <a:t>=w</a:t>
            </a:r>
            <a:r>
              <a:rPr sz="3150" spc="7" baseline="-21164" dirty="0">
                <a:latin typeface="Arial"/>
                <a:cs typeface="Arial"/>
              </a:rPr>
              <a:t>ij</a:t>
            </a:r>
            <a:r>
              <a:rPr sz="3200" spc="5" dirty="0">
                <a:latin typeface="微软雅黑"/>
                <a:cs typeface="微软雅黑"/>
              </a:rPr>
              <a:t>时</a:t>
            </a:r>
            <a:endParaRPr sz="3200">
              <a:latin typeface="微软雅黑"/>
              <a:cs typeface="微软雅黑"/>
            </a:endParaRPr>
          </a:p>
          <a:p>
            <a:pPr marL="1619250">
              <a:lnSpc>
                <a:spcPts val="1245"/>
              </a:lnSpc>
            </a:pPr>
            <a:r>
              <a:rPr sz="2100" spc="10" dirty="0">
                <a:latin typeface="Arial"/>
                <a:cs typeface="Arial"/>
              </a:rPr>
              <a:t>(0)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288925" marR="3343910" indent="-226060">
              <a:lnSpc>
                <a:spcPct val="63900"/>
              </a:lnSpc>
              <a:tabLst>
                <a:tab pos="1979295" algn="l"/>
                <a:tab pos="3108325" algn="l"/>
                <a:tab pos="3305175" algn="l"/>
                <a:tab pos="4324985" algn="l"/>
                <a:tab pos="4521200" algn="l"/>
              </a:tabLst>
            </a:pPr>
            <a:r>
              <a:rPr sz="4800" baseline="-16493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2100" dirty="0">
                <a:solidFill>
                  <a:srgbClr val="FF0000"/>
                </a:solidFill>
                <a:latin typeface="Arial"/>
                <a:cs typeface="Arial"/>
              </a:rPr>
              <a:t>(k)</a:t>
            </a:r>
            <a:r>
              <a:rPr sz="4800" baseline="-16493" dirty="0">
                <a:solidFill>
                  <a:srgbClr val="FF0000"/>
                </a:solidFill>
                <a:latin typeface="Arial"/>
                <a:cs typeface="Arial"/>
              </a:rPr>
              <a:t>=min{d</a:t>
            </a:r>
            <a:r>
              <a:rPr sz="4800" spc="225" baseline="-1649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FF0000"/>
                </a:solidFill>
                <a:latin typeface="Arial"/>
                <a:cs typeface="Arial"/>
              </a:rPr>
              <a:t>(k-1)</a:t>
            </a:r>
            <a:r>
              <a:rPr sz="4800" spc="15" baseline="-16493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4800" spc="7" baseline="-1649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800" baseline="-16493" dirty="0">
                <a:solidFill>
                  <a:srgbClr val="FF0000"/>
                </a:solidFill>
                <a:latin typeface="Arial"/>
                <a:cs typeface="Arial"/>
              </a:rPr>
              <a:t>d	</a:t>
            </a:r>
            <a:r>
              <a:rPr sz="2100" spc="5" dirty="0">
                <a:solidFill>
                  <a:srgbClr val="FF0000"/>
                </a:solidFill>
                <a:latin typeface="Arial"/>
                <a:cs typeface="Arial"/>
              </a:rPr>
              <a:t>(k-1)</a:t>
            </a:r>
            <a:r>
              <a:rPr sz="4800" spc="7" baseline="-16493" dirty="0">
                <a:solidFill>
                  <a:srgbClr val="FF0000"/>
                </a:solidFill>
                <a:latin typeface="Arial"/>
                <a:cs typeface="Arial"/>
              </a:rPr>
              <a:t>+d	</a:t>
            </a:r>
            <a:r>
              <a:rPr sz="2100" spc="10" dirty="0">
                <a:solidFill>
                  <a:srgbClr val="FF0000"/>
                </a:solidFill>
                <a:latin typeface="Arial"/>
                <a:cs typeface="Arial"/>
              </a:rPr>
              <a:t>(k-1)</a:t>
            </a:r>
            <a:r>
              <a:rPr sz="4800" spc="15" baseline="-16493" dirty="0">
                <a:solidFill>
                  <a:srgbClr val="FF0000"/>
                </a:solidFill>
                <a:latin typeface="Arial"/>
                <a:cs typeface="Arial"/>
              </a:rPr>
              <a:t>}  </a:t>
            </a:r>
            <a:r>
              <a:rPr sz="2100" spc="10" dirty="0">
                <a:solidFill>
                  <a:srgbClr val="FF0000"/>
                </a:solidFill>
                <a:latin typeface="Arial"/>
                <a:cs typeface="Arial"/>
              </a:rPr>
              <a:t>ij	ij	</a:t>
            </a:r>
            <a:r>
              <a:rPr sz="2100" spc="15" dirty="0">
                <a:solidFill>
                  <a:srgbClr val="FF0000"/>
                </a:solidFill>
                <a:latin typeface="Arial"/>
                <a:cs typeface="Arial"/>
              </a:rPr>
              <a:t>ik	</a:t>
            </a:r>
            <a:r>
              <a:rPr sz="2100" spc="10" dirty="0">
                <a:solidFill>
                  <a:srgbClr val="FF0000"/>
                </a:solidFill>
                <a:latin typeface="Arial"/>
                <a:cs typeface="Arial"/>
              </a:rPr>
              <a:t>kj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26252" y="3069335"/>
            <a:ext cx="3137916" cy="2447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487171"/>
            <a:ext cx="40874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Flo</a:t>
            </a:r>
            <a:r>
              <a:rPr spc="-15" dirty="0">
                <a:latin typeface="Arial"/>
                <a:cs typeface="Arial"/>
              </a:rPr>
              <a:t>y</a:t>
            </a:r>
            <a:r>
              <a:rPr spc="-5" dirty="0">
                <a:latin typeface="Arial"/>
                <a:cs typeface="Arial"/>
              </a:rPr>
              <a:t>d</a:t>
            </a:r>
            <a:r>
              <a:rPr dirty="0"/>
              <a:t>算法实例</a:t>
            </a:r>
          </a:p>
        </p:txBody>
      </p:sp>
      <p:sp>
        <p:nvSpPr>
          <p:cNvPr id="3" name="object 3"/>
          <p:cNvSpPr/>
          <p:nvPr/>
        </p:nvSpPr>
        <p:spPr>
          <a:xfrm>
            <a:off x="2843783" y="1304544"/>
            <a:ext cx="2807208" cy="1607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123" y="1449324"/>
            <a:ext cx="1584959" cy="1426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40552" y="1377696"/>
            <a:ext cx="2808731" cy="1618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611" y="3249167"/>
            <a:ext cx="2807208" cy="15316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48228" y="3268979"/>
            <a:ext cx="2808731" cy="16047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00215" y="3412235"/>
            <a:ext cx="2522219" cy="14173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0091" y="5400852"/>
            <a:ext cx="71424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39"/>
              </a:lnSpc>
              <a:spcBef>
                <a:spcPts val="100"/>
              </a:spcBef>
              <a:tabLst>
                <a:tab pos="948055" algn="l"/>
                <a:tab pos="3752850" algn="l"/>
                <a:tab pos="5246370" algn="l"/>
                <a:tab pos="6911340" algn="l"/>
              </a:tabLst>
            </a:pPr>
            <a:r>
              <a:rPr sz="4400" b="1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j	</a:t>
            </a:r>
            <a:r>
              <a:rPr sz="4400" b="1" dirty="0">
                <a:solidFill>
                  <a:srgbClr val="FF0000"/>
                </a:solidFill>
                <a:latin typeface="Arial"/>
                <a:cs typeface="Arial"/>
              </a:rPr>
              <a:t>=min{</a:t>
            </a:r>
            <a:r>
              <a:rPr sz="4400" b="1" spc="-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j	</a:t>
            </a:r>
            <a:r>
              <a:rPr sz="4400" b="1" spc="-5" dirty="0">
                <a:solidFill>
                  <a:srgbClr val="FF0000"/>
                </a:solidFill>
                <a:latin typeface="Arial"/>
                <a:cs typeface="Arial"/>
              </a:rPr>
              <a:t>,d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k	</a:t>
            </a:r>
            <a:r>
              <a:rPr sz="4400" b="1" spc="-5" dirty="0">
                <a:solidFill>
                  <a:srgbClr val="FF0000"/>
                </a:solidFill>
                <a:latin typeface="Arial"/>
                <a:cs typeface="Arial"/>
              </a:rPr>
              <a:t>+d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kj	</a:t>
            </a:r>
            <a:r>
              <a:rPr sz="4400" b="1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4400">
              <a:latin typeface="Arial"/>
              <a:cs typeface="Arial"/>
            </a:endParaRPr>
          </a:p>
          <a:p>
            <a:pPr marL="494030">
              <a:lnSpc>
                <a:spcPts val="1720"/>
              </a:lnSpc>
              <a:tabLst>
                <a:tab pos="2967990" algn="l"/>
                <a:tab pos="4461510" algn="l"/>
                <a:tab pos="6125845" algn="l"/>
              </a:tabLst>
            </a:pPr>
            <a:r>
              <a:rPr sz="2900" b="1" spc="10" dirty="0">
                <a:solidFill>
                  <a:srgbClr val="FF0000"/>
                </a:solidFill>
                <a:latin typeface="Arial"/>
                <a:cs typeface="Arial"/>
              </a:rPr>
              <a:t>(k)	</a:t>
            </a:r>
            <a:r>
              <a:rPr sz="2900" b="1" spc="5" dirty="0">
                <a:solidFill>
                  <a:srgbClr val="FF0000"/>
                </a:solidFill>
                <a:latin typeface="Arial"/>
                <a:cs typeface="Arial"/>
              </a:rPr>
              <a:t>(k-1)	(k-1)	</a:t>
            </a:r>
            <a:r>
              <a:rPr sz="2900" b="1" spc="10" dirty="0">
                <a:solidFill>
                  <a:srgbClr val="FF0000"/>
                </a:solidFill>
                <a:latin typeface="Arial"/>
                <a:cs typeface="Arial"/>
              </a:rPr>
              <a:t>(k-1)</a:t>
            </a:r>
            <a:endParaRPr sz="2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41470" y="1846326"/>
            <a:ext cx="790575" cy="274320"/>
          </a:xfrm>
          <a:custGeom>
            <a:avLst/>
            <a:gdLst/>
            <a:ahLst/>
            <a:cxnLst/>
            <a:rect l="l" t="t" r="r" b="b"/>
            <a:pathLst>
              <a:path w="790575" h="274319">
                <a:moveTo>
                  <a:pt x="142875" y="131445"/>
                </a:moveTo>
                <a:lnTo>
                  <a:pt x="0" y="202946"/>
                </a:lnTo>
                <a:lnTo>
                  <a:pt x="142875" y="274320"/>
                </a:lnTo>
                <a:lnTo>
                  <a:pt x="142875" y="226695"/>
                </a:lnTo>
                <a:lnTo>
                  <a:pt x="118999" y="226695"/>
                </a:lnTo>
                <a:lnTo>
                  <a:pt x="118999" y="179070"/>
                </a:lnTo>
                <a:lnTo>
                  <a:pt x="142875" y="179070"/>
                </a:lnTo>
                <a:lnTo>
                  <a:pt x="142875" y="131445"/>
                </a:lnTo>
                <a:close/>
              </a:path>
              <a:path w="790575" h="274319">
                <a:moveTo>
                  <a:pt x="142875" y="179070"/>
                </a:moveTo>
                <a:lnTo>
                  <a:pt x="118999" y="179070"/>
                </a:lnTo>
                <a:lnTo>
                  <a:pt x="118999" y="226695"/>
                </a:lnTo>
                <a:lnTo>
                  <a:pt x="142875" y="226695"/>
                </a:lnTo>
                <a:lnTo>
                  <a:pt x="142875" y="179070"/>
                </a:lnTo>
                <a:close/>
              </a:path>
              <a:path w="790575" h="274319">
                <a:moveTo>
                  <a:pt x="695233" y="179070"/>
                </a:moveTo>
                <a:lnTo>
                  <a:pt x="142875" y="179070"/>
                </a:lnTo>
                <a:lnTo>
                  <a:pt x="142875" y="226695"/>
                </a:lnTo>
                <a:lnTo>
                  <a:pt x="718946" y="226695"/>
                </a:lnTo>
                <a:lnTo>
                  <a:pt x="728231" y="224841"/>
                </a:lnTo>
                <a:lnTo>
                  <a:pt x="735790" y="219773"/>
                </a:lnTo>
                <a:lnTo>
                  <a:pt x="740896" y="212228"/>
                </a:lnTo>
                <a:lnTo>
                  <a:pt x="742822" y="202946"/>
                </a:lnTo>
                <a:lnTo>
                  <a:pt x="695197" y="202819"/>
                </a:lnTo>
                <a:lnTo>
                  <a:pt x="695233" y="179070"/>
                </a:lnTo>
                <a:close/>
              </a:path>
              <a:path w="790575" h="274319">
                <a:moveTo>
                  <a:pt x="695289" y="142706"/>
                </a:moveTo>
                <a:lnTo>
                  <a:pt x="695197" y="202819"/>
                </a:lnTo>
                <a:lnTo>
                  <a:pt x="718946" y="179070"/>
                </a:lnTo>
                <a:lnTo>
                  <a:pt x="742859" y="179070"/>
                </a:lnTo>
                <a:lnTo>
                  <a:pt x="742913" y="143044"/>
                </a:lnTo>
                <a:lnTo>
                  <a:pt x="695289" y="142706"/>
                </a:lnTo>
                <a:close/>
              </a:path>
              <a:path w="790575" h="274319">
                <a:moveTo>
                  <a:pt x="742859" y="179070"/>
                </a:moveTo>
                <a:lnTo>
                  <a:pt x="718946" y="179070"/>
                </a:lnTo>
                <a:lnTo>
                  <a:pt x="695197" y="202819"/>
                </a:lnTo>
                <a:lnTo>
                  <a:pt x="742823" y="202819"/>
                </a:lnTo>
                <a:lnTo>
                  <a:pt x="742859" y="179070"/>
                </a:lnTo>
                <a:close/>
              </a:path>
              <a:path w="790575" h="274319">
                <a:moveTo>
                  <a:pt x="778482" y="118999"/>
                </a:moveTo>
                <a:lnTo>
                  <a:pt x="695325" y="118999"/>
                </a:lnTo>
                <a:lnTo>
                  <a:pt x="742950" y="119125"/>
                </a:lnTo>
                <a:lnTo>
                  <a:pt x="742913" y="143044"/>
                </a:lnTo>
                <a:lnTo>
                  <a:pt x="790447" y="143383"/>
                </a:lnTo>
                <a:lnTo>
                  <a:pt x="778482" y="118999"/>
                </a:lnTo>
                <a:close/>
              </a:path>
              <a:path w="790575" h="274319">
                <a:moveTo>
                  <a:pt x="695325" y="118999"/>
                </a:moveTo>
                <a:lnTo>
                  <a:pt x="695289" y="142706"/>
                </a:lnTo>
                <a:lnTo>
                  <a:pt x="742913" y="143044"/>
                </a:lnTo>
                <a:lnTo>
                  <a:pt x="742950" y="119125"/>
                </a:lnTo>
                <a:lnTo>
                  <a:pt x="695325" y="118999"/>
                </a:lnTo>
                <a:close/>
              </a:path>
              <a:path w="790575" h="274319">
                <a:moveTo>
                  <a:pt x="720089" y="0"/>
                </a:moveTo>
                <a:lnTo>
                  <a:pt x="647572" y="142366"/>
                </a:lnTo>
                <a:lnTo>
                  <a:pt x="695289" y="142706"/>
                </a:lnTo>
                <a:lnTo>
                  <a:pt x="695325" y="118999"/>
                </a:lnTo>
                <a:lnTo>
                  <a:pt x="778482" y="118999"/>
                </a:lnTo>
                <a:lnTo>
                  <a:pt x="720089" y="0"/>
                </a:lnTo>
                <a:close/>
              </a:path>
            </a:pathLst>
          </a:custGeom>
          <a:solidFill>
            <a:srgbClr val="FF00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41470" y="1846326"/>
            <a:ext cx="863600" cy="853440"/>
          </a:xfrm>
          <a:custGeom>
            <a:avLst/>
            <a:gdLst/>
            <a:ahLst/>
            <a:cxnLst/>
            <a:rect l="l" t="t" r="r" b="b"/>
            <a:pathLst>
              <a:path w="863600" h="853439">
                <a:moveTo>
                  <a:pt x="135889" y="710946"/>
                </a:moveTo>
                <a:lnTo>
                  <a:pt x="0" y="794893"/>
                </a:lnTo>
                <a:lnTo>
                  <a:pt x="148716" y="853186"/>
                </a:lnTo>
                <a:lnTo>
                  <a:pt x="144639" y="807974"/>
                </a:lnTo>
                <a:lnTo>
                  <a:pt x="118617" y="807974"/>
                </a:lnTo>
                <a:lnTo>
                  <a:pt x="118490" y="760349"/>
                </a:lnTo>
                <a:lnTo>
                  <a:pt x="140338" y="760278"/>
                </a:lnTo>
                <a:lnTo>
                  <a:pt x="135889" y="710946"/>
                </a:lnTo>
                <a:close/>
              </a:path>
              <a:path w="863600" h="853439">
                <a:moveTo>
                  <a:pt x="140338" y="760278"/>
                </a:moveTo>
                <a:lnTo>
                  <a:pt x="118490" y="760349"/>
                </a:lnTo>
                <a:lnTo>
                  <a:pt x="118617" y="807974"/>
                </a:lnTo>
                <a:lnTo>
                  <a:pt x="144632" y="807890"/>
                </a:lnTo>
                <a:lnTo>
                  <a:pt x="140338" y="760278"/>
                </a:lnTo>
                <a:close/>
              </a:path>
              <a:path w="863600" h="853439">
                <a:moveTo>
                  <a:pt x="144632" y="807890"/>
                </a:moveTo>
                <a:lnTo>
                  <a:pt x="118617" y="807974"/>
                </a:lnTo>
                <a:lnTo>
                  <a:pt x="144639" y="807974"/>
                </a:lnTo>
                <a:close/>
              </a:path>
              <a:path w="863600" h="853439">
                <a:moveTo>
                  <a:pt x="768222" y="758266"/>
                </a:moveTo>
                <a:lnTo>
                  <a:pt x="140338" y="760278"/>
                </a:lnTo>
                <a:lnTo>
                  <a:pt x="144632" y="807890"/>
                </a:lnTo>
                <a:lnTo>
                  <a:pt x="792099" y="805814"/>
                </a:lnTo>
                <a:lnTo>
                  <a:pt x="801381" y="803943"/>
                </a:lnTo>
                <a:lnTo>
                  <a:pt x="808926" y="798845"/>
                </a:lnTo>
                <a:lnTo>
                  <a:pt x="813994" y="791295"/>
                </a:lnTo>
                <a:lnTo>
                  <a:pt x="815847" y="782065"/>
                </a:lnTo>
                <a:lnTo>
                  <a:pt x="768222" y="782065"/>
                </a:lnTo>
                <a:lnTo>
                  <a:pt x="768222" y="758266"/>
                </a:lnTo>
                <a:close/>
              </a:path>
              <a:path w="863600" h="853439">
                <a:moveTo>
                  <a:pt x="791971" y="758189"/>
                </a:moveTo>
                <a:lnTo>
                  <a:pt x="768222" y="758266"/>
                </a:lnTo>
                <a:lnTo>
                  <a:pt x="768222" y="782065"/>
                </a:lnTo>
                <a:lnTo>
                  <a:pt x="791971" y="758189"/>
                </a:lnTo>
                <a:close/>
              </a:path>
              <a:path w="863600" h="853439">
                <a:moveTo>
                  <a:pt x="815847" y="758189"/>
                </a:moveTo>
                <a:lnTo>
                  <a:pt x="791971" y="758189"/>
                </a:lnTo>
                <a:lnTo>
                  <a:pt x="768222" y="782065"/>
                </a:lnTo>
                <a:lnTo>
                  <a:pt x="815847" y="782065"/>
                </a:lnTo>
                <a:lnTo>
                  <a:pt x="815847" y="758189"/>
                </a:lnTo>
                <a:close/>
              </a:path>
              <a:path w="863600" h="853439">
                <a:moveTo>
                  <a:pt x="815847" y="118999"/>
                </a:moveTo>
                <a:lnTo>
                  <a:pt x="768222" y="118999"/>
                </a:lnTo>
                <a:lnTo>
                  <a:pt x="768222" y="758266"/>
                </a:lnTo>
                <a:lnTo>
                  <a:pt x="815847" y="758189"/>
                </a:lnTo>
                <a:lnTo>
                  <a:pt x="815847" y="118999"/>
                </a:lnTo>
                <a:close/>
              </a:path>
              <a:path w="863600" h="853439">
                <a:moveTo>
                  <a:pt x="792099" y="0"/>
                </a:moveTo>
                <a:lnTo>
                  <a:pt x="720597" y="142875"/>
                </a:lnTo>
                <a:lnTo>
                  <a:pt x="768222" y="142875"/>
                </a:lnTo>
                <a:lnTo>
                  <a:pt x="768222" y="118999"/>
                </a:lnTo>
                <a:lnTo>
                  <a:pt x="851545" y="118999"/>
                </a:lnTo>
                <a:lnTo>
                  <a:pt x="792099" y="0"/>
                </a:lnTo>
                <a:close/>
              </a:path>
              <a:path w="863600" h="853439">
                <a:moveTo>
                  <a:pt x="851545" y="118999"/>
                </a:moveTo>
                <a:lnTo>
                  <a:pt x="815847" y="118999"/>
                </a:lnTo>
                <a:lnTo>
                  <a:pt x="815847" y="142875"/>
                </a:lnTo>
                <a:lnTo>
                  <a:pt x="863472" y="142875"/>
                </a:lnTo>
                <a:lnTo>
                  <a:pt x="851545" y="118999"/>
                </a:lnTo>
                <a:close/>
              </a:path>
            </a:pathLst>
          </a:custGeom>
          <a:solidFill>
            <a:srgbClr val="FF00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08936" y="3566795"/>
            <a:ext cx="359410" cy="505459"/>
          </a:xfrm>
          <a:custGeom>
            <a:avLst/>
            <a:gdLst/>
            <a:ahLst/>
            <a:cxnLst/>
            <a:rect l="l" t="t" r="r" b="b"/>
            <a:pathLst>
              <a:path w="359410" h="505460">
                <a:moveTo>
                  <a:pt x="47625" y="362457"/>
                </a:moveTo>
                <a:lnTo>
                  <a:pt x="0" y="362457"/>
                </a:lnTo>
                <a:lnTo>
                  <a:pt x="71500" y="505332"/>
                </a:lnTo>
                <a:lnTo>
                  <a:pt x="130947" y="386333"/>
                </a:lnTo>
                <a:lnTo>
                  <a:pt x="47625" y="386333"/>
                </a:lnTo>
                <a:lnTo>
                  <a:pt x="47625" y="362457"/>
                </a:lnTo>
                <a:close/>
              </a:path>
              <a:path w="359410" h="505460">
                <a:moveTo>
                  <a:pt x="65277" y="47497"/>
                </a:moveTo>
                <a:lnTo>
                  <a:pt x="59181" y="50037"/>
                </a:lnTo>
                <a:lnTo>
                  <a:pt x="54737" y="54482"/>
                </a:lnTo>
                <a:lnTo>
                  <a:pt x="50164" y="58927"/>
                </a:lnTo>
                <a:lnTo>
                  <a:pt x="47625" y="65023"/>
                </a:lnTo>
                <a:lnTo>
                  <a:pt x="47625" y="386333"/>
                </a:lnTo>
                <a:lnTo>
                  <a:pt x="95250" y="386333"/>
                </a:lnTo>
                <a:lnTo>
                  <a:pt x="95250" y="95429"/>
                </a:lnTo>
                <a:lnTo>
                  <a:pt x="71374" y="95249"/>
                </a:lnTo>
                <a:lnTo>
                  <a:pt x="95250" y="71373"/>
                </a:lnTo>
                <a:lnTo>
                  <a:pt x="216598" y="71373"/>
                </a:lnTo>
                <a:lnTo>
                  <a:pt x="217868" y="48723"/>
                </a:lnTo>
                <a:lnTo>
                  <a:pt x="71627" y="47624"/>
                </a:lnTo>
                <a:lnTo>
                  <a:pt x="65277" y="47497"/>
                </a:lnTo>
                <a:close/>
              </a:path>
              <a:path w="359410" h="505460">
                <a:moveTo>
                  <a:pt x="142875" y="362457"/>
                </a:moveTo>
                <a:lnTo>
                  <a:pt x="95250" y="362457"/>
                </a:lnTo>
                <a:lnTo>
                  <a:pt x="95250" y="386333"/>
                </a:lnTo>
                <a:lnTo>
                  <a:pt x="130947" y="386333"/>
                </a:lnTo>
                <a:lnTo>
                  <a:pt x="142875" y="362457"/>
                </a:lnTo>
                <a:close/>
              </a:path>
              <a:path w="359410" h="505460">
                <a:moveTo>
                  <a:pt x="220599" y="0"/>
                </a:moveTo>
                <a:lnTo>
                  <a:pt x="217868" y="48723"/>
                </a:lnTo>
                <a:lnTo>
                  <a:pt x="240664" y="48894"/>
                </a:lnTo>
                <a:lnTo>
                  <a:pt x="240283" y="96519"/>
                </a:lnTo>
                <a:lnTo>
                  <a:pt x="215189" y="96519"/>
                </a:lnTo>
                <a:lnTo>
                  <a:pt x="212598" y="142747"/>
                </a:lnTo>
                <a:lnTo>
                  <a:pt x="319598" y="96519"/>
                </a:lnTo>
                <a:lnTo>
                  <a:pt x="240283" y="96519"/>
                </a:lnTo>
                <a:lnTo>
                  <a:pt x="320035" y="96331"/>
                </a:lnTo>
                <a:lnTo>
                  <a:pt x="359282" y="79374"/>
                </a:lnTo>
                <a:lnTo>
                  <a:pt x="220599" y="0"/>
                </a:lnTo>
                <a:close/>
              </a:path>
              <a:path w="359410" h="505460">
                <a:moveTo>
                  <a:pt x="217868" y="48723"/>
                </a:moveTo>
                <a:lnTo>
                  <a:pt x="215199" y="96331"/>
                </a:lnTo>
                <a:lnTo>
                  <a:pt x="240283" y="96519"/>
                </a:lnTo>
                <a:lnTo>
                  <a:pt x="240664" y="48894"/>
                </a:lnTo>
                <a:lnTo>
                  <a:pt x="217868" y="48723"/>
                </a:lnTo>
                <a:close/>
              </a:path>
              <a:path w="359410" h="505460">
                <a:moveTo>
                  <a:pt x="216598" y="71373"/>
                </a:moveTo>
                <a:lnTo>
                  <a:pt x="95250" y="71373"/>
                </a:lnTo>
                <a:lnTo>
                  <a:pt x="95250" y="95429"/>
                </a:lnTo>
                <a:lnTo>
                  <a:pt x="215199" y="96331"/>
                </a:lnTo>
                <a:lnTo>
                  <a:pt x="216598" y="71373"/>
                </a:lnTo>
                <a:close/>
              </a:path>
              <a:path w="359410" h="505460">
                <a:moveTo>
                  <a:pt x="95250" y="71373"/>
                </a:moveTo>
                <a:lnTo>
                  <a:pt x="71374" y="95249"/>
                </a:lnTo>
                <a:lnTo>
                  <a:pt x="95250" y="95429"/>
                </a:lnTo>
                <a:lnTo>
                  <a:pt x="95250" y="71373"/>
                </a:lnTo>
                <a:close/>
              </a:path>
            </a:pathLst>
          </a:custGeom>
          <a:solidFill>
            <a:srgbClr val="FF00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84882" y="3585209"/>
            <a:ext cx="360680" cy="508634"/>
          </a:xfrm>
          <a:custGeom>
            <a:avLst/>
            <a:gdLst/>
            <a:ahLst/>
            <a:cxnLst/>
            <a:rect l="l" t="t" r="r" b="b"/>
            <a:pathLst>
              <a:path w="360680" h="508635">
                <a:moveTo>
                  <a:pt x="265175" y="365506"/>
                </a:moveTo>
                <a:lnTo>
                  <a:pt x="217550" y="365506"/>
                </a:lnTo>
                <a:lnTo>
                  <a:pt x="289051" y="508381"/>
                </a:lnTo>
                <a:lnTo>
                  <a:pt x="348562" y="389254"/>
                </a:lnTo>
                <a:lnTo>
                  <a:pt x="265175" y="389254"/>
                </a:lnTo>
                <a:lnTo>
                  <a:pt x="265175" y="365506"/>
                </a:lnTo>
                <a:close/>
              </a:path>
              <a:path w="360680" h="508635">
                <a:moveTo>
                  <a:pt x="265175" y="94876"/>
                </a:moveTo>
                <a:lnTo>
                  <a:pt x="265175" y="389254"/>
                </a:lnTo>
                <a:lnTo>
                  <a:pt x="312800" y="389254"/>
                </a:lnTo>
                <a:lnTo>
                  <a:pt x="312800" y="95122"/>
                </a:lnTo>
                <a:lnTo>
                  <a:pt x="288798" y="95122"/>
                </a:lnTo>
                <a:lnTo>
                  <a:pt x="265175" y="94876"/>
                </a:lnTo>
                <a:close/>
              </a:path>
              <a:path w="360680" h="508635">
                <a:moveTo>
                  <a:pt x="360425" y="365506"/>
                </a:moveTo>
                <a:lnTo>
                  <a:pt x="312800" y="365506"/>
                </a:lnTo>
                <a:lnTo>
                  <a:pt x="312800" y="389254"/>
                </a:lnTo>
                <a:lnTo>
                  <a:pt x="348562" y="389254"/>
                </a:lnTo>
                <a:lnTo>
                  <a:pt x="360425" y="365506"/>
                </a:lnTo>
                <a:close/>
              </a:path>
              <a:path w="360680" h="508635">
                <a:moveTo>
                  <a:pt x="147700" y="0"/>
                </a:moveTo>
                <a:lnTo>
                  <a:pt x="0" y="60959"/>
                </a:lnTo>
                <a:lnTo>
                  <a:pt x="137287" y="142494"/>
                </a:lnTo>
                <a:lnTo>
                  <a:pt x="140861" y="93578"/>
                </a:lnTo>
                <a:lnTo>
                  <a:pt x="118491" y="93344"/>
                </a:lnTo>
                <a:lnTo>
                  <a:pt x="118999" y="45719"/>
                </a:lnTo>
                <a:lnTo>
                  <a:pt x="144359" y="45719"/>
                </a:lnTo>
                <a:lnTo>
                  <a:pt x="147700" y="0"/>
                </a:lnTo>
                <a:close/>
              </a:path>
              <a:path w="360680" h="508635">
                <a:moveTo>
                  <a:pt x="265175" y="71246"/>
                </a:moveTo>
                <a:lnTo>
                  <a:pt x="265175" y="94876"/>
                </a:lnTo>
                <a:lnTo>
                  <a:pt x="288798" y="95122"/>
                </a:lnTo>
                <a:lnTo>
                  <a:pt x="265175" y="71246"/>
                </a:lnTo>
                <a:close/>
              </a:path>
              <a:path w="360680" h="508635">
                <a:moveTo>
                  <a:pt x="312800" y="71246"/>
                </a:moveTo>
                <a:lnTo>
                  <a:pt x="265175" y="71246"/>
                </a:lnTo>
                <a:lnTo>
                  <a:pt x="288798" y="95122"/>
                </a:lnTo>
                <a:lnTo>
                  <a:pt x="312800" y="95122"/>
                </a:lnTo>
                <a:lnTo>
                  <a:pt x="312800" y="71246"/>
                </a:lnTo>
                <a:close/>
              </a:path>
              <a:path w="360680" h="508635">
                <a:moveTo>
                  <a:pt x="144340" y="45984"/>
                </a:moveTo>
                <a:lnTo>
                  <a:pt x="140861" y="93578"/>
                </a:lnTo>
                <a:lnTo>
                  <a:pt x="265175" y="94876"/>
                </a:lnTo>
                <a:lnTo>
                  <a:pt x="265175" y="71246"/>
                </a:lnTo>
                <a:lnTo>
                  <a:pt x="312800" y="71246"/>
                </a:lnTo>
                <a:lnTo>
                  <a:pt x="310951" y="62089"/>
                </a:lnTo>
                <a:lnTo>
                  <a:pt x="305911" y="54562"/>
                </a:lnTo>
                <a:lnTo>
                  <a:pt x="298442" y="49440"/>
                </a:lnTo>
                <a:lnTo>
                  <a:pt x="289306" y="47497"/>
                </a:lnTo>
                <a:lnTo>
                  <a:pt x="144340" y="45984"/>
                </a:lnTo>
                <a:close/>
              </a:path>
              <a:path w="360680" h="508635">
                <a:moveTo>
                  <a:pt x="118999" y="45719"/>
                </a:moveTo>
                <a:lnTo>
                  <a:pt x="118491" y="93344"/>
                </a:lnTo>
                <a:lnTo>
                  <a:pt x="140861" y="93578"/>
                </a:lnTo>
                <a:lnTo>
                  <a:pt x="144340" y="45984"/>
                </a:lnTo>
                <a:lnTo>
                  <a:pt x="118999" y="45719"/>
                </a:lnTo>
                <a:close/>
              </a:path>
              <a:path w="360680" h="508635">
                <a:moveTo>
                  <a:pt x="144359" y="45719"/>
                </a:moveTo>
                <a:lnTo>
                  <a:pt x="118999" y="45719"/>
                </a:lnTo>
                <a:lnTo>
                  <a:pt x="144340" y="45984"/>
                </a:lnTo>
                <a:lnTo>
                  <a:pt x="144359" y="45719"/>
                </a:lnTo>
                <a:close/>
              </a:path>
            </a:pathLst>
          </a:custGeom>
          <a:solidFill>
            <a:srgbClr val="FF00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83357" y="3826128"/>
            <a:ext cx="419734" cy="266700"/>
          </a:xfrm>
          <a:custGeom>
            <a:avLst/>
            <a:gdLst/>
            <a:ahLst/>
            <a:cxnLst/>
            <a:rect l="l" t="t" r="r" b="b"/>
            <a:pathLst>
              <a:path w="419735" h="266700">
                <a:moveTo>
                  <a:pt x="326013" y="126356"/>
                </a:moveTo>
                <a:lnTo>
                  <a:pt x="277114" y="130810"/>
                </a:lnTo>
                <a:lnTo>
                  <a:pt x="361188" y="266573"/>
                </a:lnTo>
                <a:lnTo>
                  <a:pt x="407283" y="148717"/>
                </a:lnTo>
                <a:lnTo>
                  <a:pt x="326644" y="148717"/>
                </a:lnTo>
                <a:lnTo>
                  <a:pt x="326013" y="126356"/>
                </a:lnTo>
                <a:close/>
              </a:path>
              <a:path w="419735" h="266700">
                <a:moveTo>
                  <a:pt x="373554" y="122027"/>
                </a:moveTo>
                <a:lnTo>
                  <a:pt x="326013" y="126356"/>
                </a:lnTo>
                <a:lnTo>
                  <a:pt x="326644" y="148717"/>
                </a:lnTo>
                <a:lnTo>
                  <a:pt x="374269" y="147320"/>
                </a:lnTo>
                <a:lnTo>
                  <a:pt x="373554" y="122027"/>
                </a:lnTo>
                <a:close/>
              </a:path>
              <a:path w="419735" h="266700">
                <a:moveTo>
                  <a:pt x="419354" y="117856"/>
                </a:moveTo>
                <a:lnTo>
                  <a:pt x="373554" y="122027"/>
                </a:lnTo>
                <a:lnTo>
                  <a:pt x="374269" y="147320"/>
                </a:lnTo>
                <a:lnTo>
                  <a:pt x="326644" y="148717"/>
                </a:lnTo>
                <a:lnTo>
                  <a:pt x="407283" y="148717"/>
                </a:lnTo>
                <a:lnTo>
                  <a:pt x="419354" y="117856"/>
                </a:lnTo>
                <a:close/>
              </a:path>
              <a:path w="419735" h="266700">
                <a:moveTo>
                  <a:pt x="142875" y="0"/>
                </a:moveTo>
                <a:lnTo>
                  <a:pt x="0" y="71501"/>
                </a:lnTo>
                <a:lnTo>
                  <a:pt x="142875" y="142875"/>
                </a:lnTo>
                <a:lnTo>
                  <a:pt x="142875" y="95250"/>
                </a:lnTo>
                <a:lnTo>
                  <a:pt x="118999" y="95250"/>
                </a:lnTo>
                <a:lnTo>
                  <a:pt x="118999" y="47625"/>
                </a:lnTo>
                <a:lnTo>
                  <a:pt x="142875" y="47625"/>
                </a:lnTo>
                <a:lnTo>
                  <a:pt x="142875" y="0"/>
                </a:lnTo>
                <a:close/>
              </a:path>
              <a:path w="419735" h="266700">
                <a:moveTo>
                  <a:pt x="324485" y="72136"/>
                </a:moveTo>
                <a:lnTo>
                  <a:pt x="326013" y="126356"/>
                </a:lnTo>
                <a:lnTo>
                  <a:pt x="373554" y="122027"/>
                </a:lnTo>
                <a:lnTo>
                  <a:pt x="372798" y="95250"/>
                </a:lnTo>
                <a:lnTo>
                  <a:pt x="348234" y="95250"/>
                </a:lnTo>
                <a:lnTo>
                  <a:pt x="324485" y="72136"/>
                </a:lnTo>
                <a:close/>
              </a:path>
              <a:path w="419735" h="266700">
                <a:moveTo>
                  <a:pt x="142875" y="47625"/>
                </a:moveTo>
                <a:lnTo>
                  <a:pt x="118999" y="47625"/>
                </a:lnTo>
                <a:lnTo>
                  <a:pt x="118999" y="95250"/>
                </a:lnTo>
                <a:lnTo>
                  <a:pt x="142875" y="95250"/>
                </a:lnTo>
                <a:lnTo>
                  <a:pt x="142875" y="47625"/>
                </a:lnTo>
                <a:close/>
              </a:path>
              <a:path w="419735" h="266700">
                <a:moveTo>
                  <a:pt x="348234" y="47625"/>
                </a:moveTo>
                <a:lnTo>
                  <a:pt x="142875" y="47625"/>
                </a:lnTo>
                <a:lnTo>
                  <a:pt x="142875" y="95250"/>
                </a:lnTo>
                <a:lnTo>
                  <a:pt x="325136" y="95250"/>
                </a:lnTo>
                <a:lnTo>
                  <a:pt x="324485" y="72136"/>
                </a:lnTo>
                <a:lnTo>
                  <a:pt x="372145" y="72136"/>
                </a:lnTo>
                <a:lnTo>
                  <a:pt x="372110" y="70866"/>
                </a:lnTo>
                <a:lnTo>
                  <a:pt x="370040" y="61769"/>
                </a:lnTo>
                <a:lnTo>
                  <a:pt x="364886" y="54387"/>
                </a:lnTo>
                <a:lnTo>
                  <a:pt x="357376" y="49434"/>
                </a:lnTo>
                <a:lnTo>
                  <a:pt x="348234" y="47625"/>
                </a:lnTo>
                <a:close/>
              </a:path>
              <a:path w="419735" h="266700">
                <a:moveTo>
                  <a:pt x="372145" y="72136"/>
                </a:moveTo>
                <a:lnTo>
                  <a:pt x="324485" y="72136"/>
                </a:lnTo>
                <a:lnTo>
                  <a:pt x="348234" y="95250"/>
                </a:lnTo>
                <a:lnTo>
                  <a:pt x="372798" y="95250"/>
                </a:lnTo>
                <a:lnTo>
                  <a:pt x="372145" y="72136"/>
                </a:lnTo>
                <a:close/>
              </a:path>
            </a:pathLst>
          </a:custGeom>
          <a:solidFill>
            <a:srgbClr val="FF00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06016" y="4293870"/>
            <a:ext cx="434340" cy="340360"/>
          </a:xfrm>
          <a:custGeom>
            <a:avLst/>
            <a:gdLst/>
            <a:ahLst/>
            <a:cxnLst/>
            <a:rect l="l" t="t" r="r" b="b"/>
            <a:pathLst>
              <a:path w="434339" h="340360">
                <a:moveTo>
                  <a:pt x="291338" y="196976"/>
                </a:moveTo>
                <a:lnTo>
                  <a:pt x="291338" y="339851"/>
                </a:lnTo>
                <a:lnTo>
                  <a:pt x="386672" y="292226"/>
                </a:lnTo>
                <a:lnTo>
                  <a:pt x="315213" y="292226"/>
                </a:lnTo>
                <a:lnTo>
                  <a:pt x="315213" y="244601"/>
                </a:lnTo>
                <a:lnTo>
                  <a:pt x="386503" y="244601"/>
                </a:lnTo>
                <a:lnTo>
                  <a:pt x="291338" y="196976"/>
                </a:lnTo>
                <a:close/>
              </a:path>
              <a:path w="434339" h="340360">
                <a:moveTo>
                  <a:pt x="48053" y="142333"/>
                </a:moveTo>
                <a:lnTo>
                  <a:pt x="47705" y="244601"/>
                </a:lnTo>
                <a:lnTo>
                  <a:pt x="47625" y="274700"/>
                </a:lnTo>
                <a:lnTo>
                  <a:pt x="50164" y="280796"/>
                </a:lnTo>
                <a:lnTo>
                  <a:pt x="59054" y="289686"/>
                </a:lnTo>
                <a:lnTo>
                  <a:pt x="65150" y="292226"/>
                </a:lnTo>
                <a:lnTo>
                  <a:pt x="291338" y="292226"/>
                </a:lnTo>
                <a:lnTo>
                  <a:pt x="291338" y="268477"/>
                </a:lnTo>
                <a:lnTo>
                  <a:pt x="95250" y="268477"/>
                </a:lnTo>
                <a:lnTo>
                  <a:pt x="71500" y="244601"/>
                </a:lnTo>
                <a:lnTo>
                  <a:pt x="95331" y="244601"/>
                </a:lnTo>
                <a:lnTo>
                  <a:pt x="95675" y="143307"/>
                </a:lnTo>
                <a:lnTo>
                  <a:pt x="48053" y="142333"/>
                </a:lnTo>
                <a:close/>
              </a:path>
              <a:path w="434339" h="340360">
                <a:moveTo>
                  <a:pt x="386503" y="244601"/>
                </a:moveTo>
                <a:lnTo>
                  <a:pt x="315213" y="244601"/>
                </a:lnTo>
                <a:lnTo>
                  <a:pt x="315213" y="292226"/>
                </a:lnTo>
                <a:lnTo>
                  <a:pt x="386672" y="292226"/>
                </a:lnTo>
                <a:lnTo>
                  <a:pt x="434213" y="268477"/>
                </a:lnTo>
                <a:lnTo>
                  <a:pt x="386503" y="244601"/>
                </a:lnTo>
                <a:close/>
              </a:path>
              <a:path w="434339" h="340360">
                <a:moveTo>
                  <a:pt x="95331" y="244601"/>
                </a:moveTo>
                <a:lnTo>
                  <a:pt x="71500" y="244601"/>
                </a:lnTo>
                <a:lnTo>
                  <a:pt x="95250" y="268477"/>
                </a:lnTo>
                <a:lnTo>
                  <a:pt x="95331" y="244601"/>
                </a:lnTo>
                <a:close/>
              </a:path>
              <a:path w="434339" h="340360">
                <a:moveTo>
                  <a:pt x="291338" y="244601"/>
                </a:moveTo>
                <a:lnTo>
                  <a:pt x="95331" y="244601"/>
                </a:lnTo>
                <a:lnTo>
                  <a:pt x="95250" y="268477"/>
                </a:lnTo>
                <a:lnTo>
                  <a:pt x="291338" y="268477"/>
                </a:lnTo>
                <a:lnTo>
                  <a:pt x="291338" y="244601"/>
                </a:lnTo>
                <a:close/>
              </a:path>
              <a:path w="434339" h="340360">
                <a:moveTo>
                  <a:pt x="130883" y="118998"/>
                </a:moveTo>
                <a:lnTo>
                  <a:pt x="48132" y="118998"/>
                </a:lnTo>
                <a:lnTo>
                  <a:pt x="95757" y="119125"/>
                </a:lnTo>
                <a:lnTo>
                  <a:pt x="95675" y="143307"/>
                </a:lnTo>
                <a:lnTo>
                  <a:pt x="142875" y="144271"/>
                </a:lnTo>
                <a:lnTo>
                  <a:pt x="130883" y="118998"/>
                </a:lnTo>
                <a:close/>
              </a:path>
              <a:path w="434339" h="340360">
                <a:moveTo>
                  <a:pt x="48132" y="118998"/>
                </a:moveTo>
                <a:lnTo>
                  <a:pt x="48053" y="142333"/>
                </a:lnTo>
                <a:lnTo>
                  <a:pt x="95675" y="143307"/>
                </a:lnTo>
                <a:lnTo>
                  <a:pt x="95757" y="119125"/>
                </a:lnTo>
                <a:lnTo>
                  <a:pt x="48132" y="118998"/>
                </a:lnTo>
                <a:close/>
              </a:path>
              <a:path w="434339" h="340360">
                <a:moveTo>
                  <a:pt x="74421" y="0"/>
                </a:moveTo>
                <a:lnTo>
                  <a:pt x="0" y="141350"/>
                </a:lnTo>
                <a:lnTo>
                  <a:pt x="48053" y="142333"/>
                </a:lnTo>
                <a:lnTo>
                  <a:pt x="48132" y="118998"/>
                </a:lnTo>
                <a:lnTo>
                  <a:pt x="130883" y="118998"/>
                </a:lnTo>
                <a:lnTo>
                  <a:pt x="74421" y="0"/>
                </a:lnTo>
                <a:close/>
              </a:path>
            </a:pathLst>
          </a:custGeom>
          <a:solidFill>
            <a:srgbClr val="FF00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19421" y="4222496"/>
            <a:ext cx="1277620" cy="398145"/>
          </a:xfrm>
          <a:custGeom>
            <a:avLst/>
            <a:gdLst/>
            <a:ahLst/>
            <a:cxnLst/>
            <a:rect l="l" t="t" r="r" b="b"/>
            <a:pathLst>
              <a:path w="1277620" h="398145">
                <a:moveTo>
                  <a:pt x="0" y="247522"/>
                </a:moveTo>
                <a:lnTo>
                  <a:pt x="53339" y="398017"/>
                </a:lnTo>
                <a:lnTo>
                  <a:pt x="131798" y="280161"/>
                </a:lnTo>
                <a:lnTo>
                  <a:pt x="91820" y="280161"/>
                </a:lnTo>
                <a:lnTo>
                  <a:pt x="44195" y="279526"/>
                </a:lnTo>
                <a:lnTo>
                  <a:pt x="44567" y="253029"/>
                </a:lnTo>
                <a:lnTo>
                  <a:pt x="0" y="247522"/>
                </a:lnTo>
                <a:close/>
              </a:path>
              <a:path w="1277620" h="398145">
                <a:moveTo>
                  <a:pt x="44567" y="253029"/>
                </a:moveTo>
                <a:lnTo>
                  <a:pt x="44195" y="279526"/>
                </a:lnTo>
                <a:lnTo>
                  <a:pt x="91820" y="280161"/>
                </a:lnTo>
                <a:lnTo>
                  <a:pt x="92118" y="258903"/>
                </a:lnTo>
                <a:lnTo>
                  <a:pt x="44567" y="253029"/>
                </a:lnTo>
                <a:close/>
              </a:path>
              <a:path w="1277620" h="398145">
                <a:moveTo>
                  <a:pt x="92118" y="258903"/>
                </a:moveTo>
                <a:lnTo>
                  <a:pt x="91820" y="280161"/>
                </a:lnTo>
                <a:lnTo>
                  <a:pt x="131798" y="280161"/>
                </a:lnTo>
                <a:lnTo>
                  <a:pt x="141858" y="265048"/>
                </a:lnTo>
                <a:lnTo>
                  <a:pt x="92118" y="258903"/>
                </a:lnTo>
                <a:close/>
              </a:path>
              <a:path w="1277620" h="398145">
                <a:moveTo>
                  <a:pt x="1134364" y="47624"/>
                </a:moveTo>
                <a:lnTo>
                  <a:pt x="70865" y="47624"/>
                </a:lnTo>
                <a:lnTo>
                  <a:pt x="61708" y="49454"/>
                </a:lnTo>
                <a:lnTo>
                  <a:pt x="54181" y="54451"/>
                </a:lnTo>
                <a:lnTo>
                  <a:pt x="49059" y="61876"/>
                </a:lnTo>
                <a:lnTo>
                  <a:pt x="47116" y="70992"/>
                </a:lnTo>
                <a:lnTo>
                  <a:pt x="44567" y="253029"/>
                </a:lnTo>
                <a:lnTo>
                  <a:pt x="92118" y="258903"/>
                </a:lnTo>
                <a:lnTo>
                  <a:pt x="94412" y="95249"/>
                </a:lnTo>
                <a:lnTo>
                  <a:pt x="70865" y="95249"/>
                </a:lnTo>
                <a:lnTo>
                  <a:pt x="94741" y="71754"/>
                </a:lnTo>
                <a:lnTo>
                  <a:pt x="1134364" y="71754"/>
                </a:lnTo>
                <a:lnTo>
                  <a:pt x="1134364" y="47624"/>
                </a:lnTo>
                <a:close/>
              </a:path>
              <a:path w="1277620" h="398145">
                <a:moveTo>
                  <a:pt x="1134364" y="0"/>
                </a:moveTo>
                <a:lnTo>
                  <a:pt x="1134364" y="142874"/>
                </a:lnTo>
                <a:lnTo>
                  <a:pt x="1229529" y="95249"/>
                </a:lnTo>
                <a:lnTo>
                  <a:pt x="1158239" y="95249"/>
                </a:lnTo>
                <a:lnTo>
                  <a:pt x="1158239" y="47624"/>
                </a:lnTo>
                <a:lnTo>
                  <a:pt x="1229698" y="47624"/>
                </a:lnTo>
                <a:lnTo>
                  <a:pt x="1134364" y="0"/>
                </a:lnTo>
                <a:close/>
              </a:path>
              <a:path w="1277620" h="398145">
                <a:moveTo>
                  <a:pt x="94741" y="71754"/>
                </a:moveTo>
                <a:lnTo>
                  <a:pt x="70865" y="95249"/>
                </a:lnTo>
                <a:lnTo>
                  <a:pt x="94412" y="95249"/>
                </a:lnTo>
                <a:lnTo>
                  <a:pt x="94741" y="71754"/>
                </a:lnTo>
                <a:close/>
              </a:path>
              <a:path w="1277620" h="398145">
                <a:moveTo>
                  <a:pt x="1134364" y="71754"/>
                </a:moveTo>
                <a:lnTo>
                  <a:pt x="94741" y="71754"/>
                </a:lnTo>
                <a:lnTo>
                  <a:pt x="94412" y="95249"/>
                </a:lnTo>
                <a:lnTo>
                  <a:pt x="1134364" y="95249"/>
                </a:lnTo>
                <a:lnTo>
                  <a:pt x="1134364" y="71754"/>
                </a:lnTo>
                <a:close/>
              </a:path>
              <a:path w="1277620" h="398145">
                <a:moveTo>
                  <a:pt x="1229698" y="47624"/>
                </a:moveTo>
                <a:lnTo>
                  <a:pt x="1158239" y="47624"/>
                </a:lnTo>
                <a:lnTo>
                  <a:pt x="1158239" y="95249"/>
                </a:lnTo>
                <a:lnTo>
                  <a:pt x="1229529" y="95249"/>
                </a:lnTo>
                <a:lnTo>
                  <a:pt x="1277239" y="71373"/>
                </a:lnTo>
                <a:lnTo>
                  <a:pt x="1229698" y="47624"/>
                </a:lnTo>
                <a:close/>
              </a:path>
            </a:pathLst>
          </a:custGeom>
          <a:solidFill>
            <a:srgbClr val="FF00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90664" y="2141982"/>
            <a:ext cx="434340" cy="340360"/>
          </a:xfrm>
          <a:custGeom>
            <a:avLst/>
            <a:gdLst/>
            <a:ahLst/>
            <a:cxnLst/>
            <a:rect l="l" t="t" r="r" b="b"/>
            <a:pathLst>
              <a:path w="434340" h="340360">
                <a:moveTo>
                  <a:pt x="291337" y="196976"/>
                </a:moveTo>
                <a:lnTo>
                  <a:pt x="291337" y="339851"/>
                </a:lnTo>
                <a:lnTo>
                  <a:pt x="386672" y="292226"/>
                </a:lnTo>
                <a:lnTo>
                  <a:pt x="315213" y="292226"/>
                </a:lnTo>
                <a:lnTo>
                  <a:pt x="315213" y="244601"/>
                </a:lnTo>
                <a:lnTo>
                  <a:pt x="386503" y="244601"/>
                </a:lnTo>
                <a:lnTo>
                  <a:pt x="291337" y="196976"/>
                </a:lnTo>
                <a:close/>
              </a:path>
              <a:path w="434340" h="340360">
                <a:moveTo>
                  <a:pt x="48053" y="142333"/>
                </a:moveTo>
                <a:lnTo>
                  <a:pt x="47705" y="244601"/>
                </a:lnTo>
                <a:lnTo>
                  <a:pt x="47625" y="274700"/>
                </a:lnTo>
                <a:lnTo>
                  <a:pt x="50164" y="280796"/>
                </a:lnTo>
                <a:lnTo>
                  <a:pt x="59054" y="289687"/>
                </a:lnTo>
                <a:lnTo>
                  <a:pt x="65150" y="292226"/>
                </a:lnTo>
                <a:lnTo>
                  <a:pt x="291337" y="292226"/>
                </a:lnTo>
                <a:lnTo>
                  <a:pt x="291337" y="268477"/>
                </a:lnTo>
                <a:lnTo>
                  <a:pt x="95250" y="268477"/>
                </a:lnTo>
                <a:lnTo>
                  <a:pt x="71500" y="244601"/>
                </a:lnTo>
                <a:lnTo>
                  <a:pt x="95331" y="244601"/>
                </a:lnTo>
                <a:lnTo>
                  <a:pt x="95675" y="143307"/>
                </a:lnTo>
                <a:lnTo>
                  <a:pt x="48053" y="142333"/>
                </a:lnTo>
                <a:close/>
              </a:path>
              <a:path w="434340" h="340360">
                <a:moveTo>
                  <a:pt x="386503" y="244601"/>
                </a:moveTo>
                <a:lnTo>
                  <a:pt x="315213" y="244601"/>
                </a:lnTo>
                <a:lnTo>
                  <a:pt x="315213" y="292226"/>
                </a:lnTo>
                <a:lnTo>
                  <a:pt x="386672" y="292226"/>
                </a:lnTo>
                <a:lnTo>
                  <a:pt x="434212" y="268477"/>
                </a:lnTo>
                <a:lnTo>
                  <a:pt x="386503" y="244601"/>
                </a:lnTo>
                <a:close/>
              </a:path>
              <a:path w="434340" h="340360">
                <a:moveTo>
                  <a:pt x="95331" y="244601"/>
                </a:moveTo>
                <a:lnTo>
                  <a:pt x="71500" y="244601"/>
                </a:lnTo>
                <a:lnTo>
                  <a:pt x="95250" y="268477"/>
                </a:lnTo>
                <a:lnTo>
                  <a:pt x="95331" y="244601"/>
                </a:lnTo>
                <a:close/>
              </a:path>
              <a:path w="434340" h="340360">
                <a:moveTo>
                  <a:pt x="291337" y="244601"/>
                </a:moveTo>
                <a:lnTo>
                  <a:pt x="95331" y="244601"/>
                </a:lnTo>
                <a:lnTo>
                  <a:pt x="95250" y="268477"/>
                </a:lnTo>
                <a:lnTo>
                  <a:pt x="291337" y="268477"/>
                </a:lnTo>
                <a:lnTo>
                  <a:pt x="291337" y="244601"/>
                </a:lnTo>
                <a:close/>
              </a:path>
              <a:path w="434340" h="340360">
                <a:moveTo>
                  <a:pt x="130883" y="118998"/>
                </a:moveTo>
                <a:lnTo>
                  <a:pt x="48132" y="118998"/>
                </a:lnTo>
                <a:lnTo>
                  <a:pt x="95757" y="119125"/>
                </a:lnTo>
                <a:lnTo>
                  <a:pt x="95675" y="143307"/>
                </a:lnTo>
                <a:lnTo>
                  <a:pt x="142875" y="144271"/>
                </a:lnTo>
                <a:lnTo>
                  <a:pt x="130883" y="118998"/>
                </a:lnTo>
                <a:close/>
              </a:path>
              <a:path w="434340" h="340360">
                <a:moveTo>
                  <a:pt x="48132" y="118998"/>
                </a:moveTo>
                <a:lnTo>
                  <a:pt x="48053" y="142333"/>
                </a:lnTo>
                <a:lnTo>
                  <a:pt x="95675" y="143307"/>
                </a:lnTo>
                <a:lnTo>
                  <a:pt x="95757" y="119125"/>
                </a:lnTo>
                <a:lnTo>
                  <a:pt x="48132" y="118998"/>
                </a:lnTo>
                <a:close/>
              </a:path>
              <a:path w="434340" h="340360">
                <a:moveTo>
                  <a:pt x="74421" y="0"/>
                </a:moveTo>
                <a:lnTo>
                  <a:pt x="0" y="141350"/>
                </a:lnTo>
                <a:lnTo>
                  <a:pt x="48053" y="142333"/>
                </a:lnTo>
                <a:lnTo>
                  <a:pt x="48132" y="118998"/>
                </a:lnTo>
                <a:lnTo>
                  <a:pt x="130883" y="118998"/>
                </a:lnTo>
                <a:lnTo>
                  <a:pt x="74421" y="0"/>
                </a:lnTo>
                <a:close/>
              </a:path>
            </a:pathLst>
          </a:custGeom>
          <a:solidFill>
            <a:srgbClr val="FF00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78917"/>
            <a:ext cx="28682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Fl</a:t>
            </a:r>
            <a:r>
              <a:rPr spc="-15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y</a:t>
            </a:r>
            <a:r>
              <a:rPr spc="-15" dirty="0">
                <a:latin typeface="Arial"/>
                <a:cs typeface="Arial"/>
              </a:rPr>
              <a:t>d</a:t>
            </a:r>
            <a:r>
              <a:rPr spc="-5" dirty="0"/>
              <a:t>算法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1243964"/>
            <a:ext cx="6581775" cy="478155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  <a:tabLst>
                <a:tab pos="875030" algn="l"/>
              </a:tabLst>
            </a:pPr>
            <a:r>
              <a:rPr sz="2400" b="1" dirty="0">
                <a:latin typeface="微软雅黑"/>
                <a:cs typeface="微软雅黑"/>
              </a:rPr>
              <a:t>算法	</a:t>
            </a:r>
            <a:r>
              <a:rPr sz="2400" b="1" spc="-5" dirty="0">
                <a:latin typeface="Arial"/>
                <a:cs typeface="Arial"/>
              </a:rPr>
              <a:t>Floyd(W[1..n,1..n])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400" b="1" dirty="0">
                <a:solidFill>
                  <a:srgbClr val="006FC0"/>
                </a:solidFill>
                <a:latin typeface="Arial"/>
                <a:cs typeface="Arial"/>
              </a:rPr>
              <a:t>//</a:t>
            </a:r>
            <a:r>
              <a:rPr sz="2400" b="1" dirty="0">
                <a:solidFill>
                  <a:srgbClr val="006FC0"/>
                </a:solidFill>
                <a:latin typeface="微软雅黑"/>
                <a:cs typeface="微软雅黑"/>
              </a:rPr>
              <a:t>实现计算完全最短路径</a:t>
            </a:r>
            <a:r>
              <a:rPr sz="2400" b="1" spc="5" dirty="0">
                <a:solidFill>
                  <a:srgbClr val="006FC0"/>
                </a:solidFill>
                <a:latin typeface="微软雅黑"/>
                <a:cs typeface="微软雅黑"/>
              </a:rPr>
              <a:t>的</a:t>
            </a:r>
            <a:r>
              <a:rPr sz="2400" b="1" spc="-10" dirty="0">
                <a:solidFill>
                  <a:srgbClr val="006FC0"/>
                </a:solidFill>
                <a:latin typeface="Arial"/>
                <a:cs typeface="Arial"/>
              </a:rPr>
              <a:t>Floyd</a:t>
            </a:r>
            <a:r>
              <a:rPr sz="2400" b="1" dirty="0">
                <a:solidFill>
                  <a:srgbClr val="006FC0"/>
                </a:solidFill>
                <a:latin typeface="微软雅黑"/>
                <a:cs typeface="微软雅黑"/>
              </a:rPr>
              <a:t>算法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400" b="1" dirty="0">
                <a:solidFill>
                  <a:srgbClr val="006FC0"/>
                </a:solidFill>
                <a:latin typeface="Arial"/>
                <a:cs typeface="Arial"/>
              </a:rPr>
              <a:t>//</a:t>
            </a:r>
            <a:r>
              <a:rPr sz="2400" b="1" spc="-5" dirty="0">
                <a:solidFill>
                  <a:srgbClr val="006FC0"/>
                </a:solidFill>
                <a:latin typeface="微软雅黑"/>
                <a:cs typeface="微软雅黑"/>
              </a:rPr>
              <a:t>输入：不包含长度为负的回路的图的权重矩</a:t>
            </a:r>
            <a:r>
              <a:rPr sz="2400" b="1" spc="5" dirty="0">
                <a:solidFill>
                  <a:srgbClr val="006FC0"/>
                </a:solidFill>
                <a:latin typeface="微软雅黑"/>
                <a:cs typeface="微软雅黑"/>
              </a:rPr>
              <a:t>阵</a:t>
            </a:r>
            <a:r>
              <a:rPr sz="2400" b="1" dirty="0">
                <a:solidFill>
                  <a:srgbClr val="006FC0"/>
                </a:solidFill>
                <a:latin typeface="Arial"/>
                <a:cs typeface="Arial"/>
              </a:rPr>
              <a:t>W</a:t>
            </a:r>
            <a:endParaRPr sz="2400">
              <a:latin typeface="Arial"/>
              <a:cs typeface="Arial"/>
            </a:endParaRPr>
          </a:p>
          <a:p>
            <a:pPr marL="12700" marR="1513205">
              <a:lnSpc>
                <a:spcPct val="130000"/>
              </a:lnSpc>
              <a:spcBef>
                <a:spcPts val="5"/>
              </a:spcBef>
            </a:pPr>
            <a:r>
              <a:rPr sz="2400" b="1" dirty="0">
                <a:solidFill>
                  <a:srgbClr val="006FC0"/>
                </a:solidFill>
                <a:latin typeface="Arial"/>
                <a:cs typeface="Arial"/>
              </a:rPr>
              <a:t>//</a:t>
            </a:r>
            <a:r>
              <a:rPr sz="2400" b="1" dirty="0">
                <a:solidFill>
                  <a:srgbClr val="006FC0"/>
                </a:solidFill>
                <a:latin typeface="微软雅黑"/>
                <a:cs typeface="微软雅黑"/>
              </a:rPr>
              <a:t>输出：包含最短路径长度的距离矩阵  </a:t>
            </a:r>
            <a:r>
              <a:rPr sz="2400" b="1" dirty="0">
                <a:latin typeface="Arial"/>
                <a:cs typeface="Arial"/>
              </a:rPr>
              <a:t>D=W</a:t>
            </a:r>
            <a:endParaRPr sz="2400">
              <a:latin typeface="Arial"/>
              <a:cs typeface="Arial"/>
            </a:endParaRPr>
          </a:p>
          <a:p>
            <a:pPr marL="265430" marR="3824604" indent="-253365" algn="just">
              <a:lnSpc>
                <a:spcPct val="130000"/>
              </a:lnSpc>
            </a:pPr>
            <a:r>
              <a:rPr sz="2400" b="1" dirty="0">
                <a:latin typeface="Arial"/>
                <a:cs typeface="Arial"/>
              </a:rPr>
              <a:t>for(k=1;k&lt;=n;k++)  for(i=1;i&lt;=n;i++)  for(j=1;j&lt;=n;j++)</a:t>
            </a:r>
            <a:endParaRPr sz="2400">
              <a:latin typeface="Arial"/>
              <a:cs typeface="Arial"/>
            </a:endParaRPr>
          </a:p>
          <a:p>
            <a:pPr marL="12700" marR="1619885" indent="842644" algn="just">
              <a:lnSpc>
                <a:spcPct val="130000"/>
              </a:lnSpc>
            </a:pPr>
            <a:r>
              <a:rPr sz="2400" b="1" spc="-5" dirty="0">
                <a:latin typeface="Arial"/>
                <a:cs typeface="Arial"/>
              </a:rPr>
              <a:t>D[i,j]=min{D[i,j],D[I,k]+D[k,j]}  return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377190"/>
            <a:ext cx="4528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8.</a:t>
            </a:r>
            <a:r>
              <a:rPr spc="-20" dirty="0">
                <a:latin typeface="Arial"/>
                <a:cs typeface="Arial"/>
              </a:rPr>
              <a:t>1</a:t>
            </a:r>
            <a:r>
              <a:rPr dirty="0"/>
              <a:t>三个基本例子</a:t>
            </a:r>
          </a:p>
        </p:txBody>
      </p:sp>
      <p:sp>
        <p:nvSpPr>
          <p:cNvPr id="3" name="object 3"/>
          <p:cNvSpPr/>
          <p:nvPr/>
        </p:nvSpPr>
        <p:spPr>
          <a:xfrm>
            <a:off x="457962" y="1270253"/>
            <a:ext cx="8229600" cy="4695825"/>
          </a:xfrm>
          <a:custGeom>
            <a:avLst/>
            <a:gdLst/>
            <a:ahLst/>
            <a:cxnLst/>
            <a:rect l="l" t="t" r="r" b="b"/>
            <a:pathLst>
              <a:path w="8229600" h="4695825">
                <a:moveTo>
                  <a:pt x="0" y="4695444"/>
                </a:moveTo>
                <a:lnTo>
                  <a:pt x="8229600" y="4695444"/>
                </a:lnTo>
                <a:lnTo>
                  <a:pt x="8229600" y="0"/>
                </a:lnTo>
                <a:lnTo>
                  <a:pt x="0" y="0"/>
                </a:lnTo>
                <a:lnTo>
                  <a:pt x="0" y="46954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962" y="1270253"/>
            <a:ext cx="8229600" cy="4695825"/>
          </a:xfrm>
          <a:custGeom>
            <a:avLst/>
            <a:gdLst/>
            <a:ahLst/>
            <a:cxnLst/>
            <a:rect l="l" t="t" r="r" b="b"/>
            <a:pathLst>
              <a:path w="8229600" h="4695825">
                <a:moveTo>
                  <a:pt x="0" y="4695444"/>
                </a:moveTo>
                <a:lnTo>
                  <a:pt x="8229600" y="4695444"/>
                </a:lnTo>
                <a:lnTo>
                  <a:pt x="8229600" y="0"/>
                </a:lnTo>
                <a:lnTo>
                  <a:pt x="0" y="0"/>
                </a:lnTo>
                <a:lnTo>
                  <a:pt x="0" y="469544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9955" y="1967471"/>
            <a:ext cx="419849" cy="476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6844" y="1909572"/>
            <a:ext cx="579882" cy="5676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7636" y="1909572"/>
            <a:ext cx="480834" cy="5676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9367" y="1909572"/>
            <a:ext cx="1344930" cy="5676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45207" y="1909572"/>
            <a:ext cx="467118" cy="567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23516" y="2081771"/>
            <a:ext cx="331469" cy="3893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10383" y="1909572"/>
            <a:ext cx="797813" cy="5676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69107" y="1909572"/>
            <a:ext cx="480834" cy="5676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10839" y="1909572"/>
            <a:ext cx="424421" cy="5676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96183" y="1909572"/>
            <a:ext cx="1012697" cy="5676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69791" y="1909572"/>
            <a:ext cx="480834" cy="5676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11523" y="1909572"/>
            <a:ext cx="424421" cy="5676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96867" y="1909572"/>
            <a:ext cx="1149858" cy="56768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07635" y="1909572"/>
            <a:ext cx="550926" cy="5676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19471" y="1909572"/>
            <a:ext cx="837438" cy="5676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9955" y="2363711"/>
            <a:ext cx="419849" cy="476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6844" y="2305811"/>
            <a:ext cx="2256282" cy="56768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74035" y="2305811"/>
            <a:ext cx="442709" cy="56768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9955" y="2759951"/>
            <a:ext cx="419849" cy="476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6844" y="2702051"/>
            <a:ext cx="2376678" cy="56768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10540" y="1179323"/>
            <a:ext cx="5043170" cy="1923414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10"/>
              </a:spcBef>
            </a:pPr>
            <a:r>
              <a:rPr sz="3200" b="1" dirty="0">
                <a:solidFill>
                  <a:srgbClr val="04607A"/>
                </a:solidFill>
                <a:latin typeface="微软雅黑"/>
                <a:cs typeface="微软雅黑"/>
              </a:rPr>
              <a:t>例</a:t>
            </a:r>
            <a:r>
              <a:rPr sz="3200" b="1" spc="-5" dirty="0">
                <a:solidFill>
                  <a:srgbClr val="04607A"/>
                </a:solidFill>
                <a:latin typeface="Arial"/>
                <a:cs typeface="Arial"/>
              </a:rPr>
              <a:t>1</a:t>
            </a:r>
            <a:r>
              <a:rPr sz="3200" b="1" spc="-5" dirty="0">
                <a:solidFill>
                  <a:srgbClr val="04607A"/>
                </a:solidFill>
                <a:latin typeface="微软雅黑"/>
                <a:cs typeface="微软雅黑"/>
              </a:rPr>
              <a:t>，</a:t>
            </a:r>
            <a:r>
              <a:rPr sz="3200" b="1" dirty="0">
                <a:solidFill>
                  <a:srgbClr val="04607A"/>
                </a:solidFill>
                <a:latin typeface="微软雅黑"/>
                <a:cs typeface="微软雅黑"/>
              </a:rPr>
              <a:t>币值最大化问题：</a:t>
            </a:r>
            <a:endParaRPr sz="3200">
              <a:latin typeface="微软雅黑"/>
              <a:cs typeface="微软雅黑"/>
            </a:endParaRPr>
          </a:p>
          <a:p>
            <a:pPr marL="310515" indent="-273050">
              <a:lnSpc>
                <a:spcPct val="100000"/>
              </a:lnSpc>
              <a:spcBef>
                <a:spcPts val="950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310515" algn="l"/>
                <a:tab pos="311150" algn="l"/>
                <a:tab pos="916305" algn="l"/>
                <a:tab pos="3083560" algn="l"/>
                <a:tab pos="3997960" algn="l"/>
              </a:tabLst>
            </a:pPr>
            <a:r>
              <a:rPr sz="2000" dirty="0">
                <a:latin typeface="Arial"/>
                <a:cs typeface="Arial"/>
              </a:rPr>
              <a:t>F(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)	= max{c</a:t>
            </a:r>
            <a:r>
              <a:rPr sz="1950" i="1" baseline="-21367" dirty="0">
                <a:latin typeface="Arial"/>
                <a:cs typeface="Arial"/>
              </a:rPr>
              <a:t>n</a:t>
            </a:r>
            <a:r>
              <a:rPr sz="1950" i="1" spc="-37" baseline="-2136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F(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-2),	F(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-1)}	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i="1" dirty="0">
                <a:latin typeface="Arial"/>
                <a:cs typeface="Arial"/>
              </a:rPr>
              <a:t>n </a:t>
            </a:r>
            <a:r>
              <a:rPr sz="2000" dirty="0">
                <a:latin typeface="Arial"/>
                <a:cs typeface="Arial"/>
              </a:rPr>
              <a:t>&gt;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1,</a:t>
            </a:r>
            <a:endParaRPr sz="2000">
              <a:latin typeface="Arial"/>
              <a:cs typeface="Arial"/>
            </a:endParaRPr>
          </a:p>
          <a:p>
            <a:pPr marL="310515" indent="-27305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310515" algn="l"/>
                <a:tab pos="311150" algn="l"/>
                <a:tab pos="917575" algn="l"/>
                <a:tab pos="1487805" algn="l"/>
              </a:tabLst>
            </a:pPr>
            <a:r>
              <a:rPr sz="2000" dirty="0">
                <a:latin typeface="Arial"/>
                <a:cs typeface="Arial"/>
              </a:rPr>
              <a:t>F(0)	=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0,	</a:t>
            </a:r>
            <a:r>
              <a:rPr sz="2000" spc="-5" dirty="0">
                <a:latin typeface="Arial"/>
                <a:cs typeface="Arial"/>
              </a:rPr>
              <a:t>F(1)=c</a:t>
            </a:r>
            <a:r>
              <a:rPr sz="2000" spc="-5" dirty="0">
                <a:latin typeface="Cambria Math"/>
                <a:cs typeface="Cambria Math"/>
              </a:rPr>
              <a:t>₁</a:t>
            </a:r>
            <a:endParaRPr sz="2000">
              <a:latin typeface="Cambria Math"/>
              <a:cs typeface="Cambria Math"/>
            </a:endParaRPr>
          </a:p>
          <a:p>
            <a:pPr marL="310515" indent="-27305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310515" algn="l"/>
                <a:tab pos="311150" algn="l"/>
                <a:tab pos="662305" algn="l"/>
                <a:tab pos="1014094" algn="l"/>
                <a:tab pos="1367790" algn="l"/>
                <a:tab pos="1861185" algn="l"/>
                <a:tab pos="2212975" algn="l"/>
              </a:tabLst>
            </a:pPr>
            <a:r>
              <a:rPr sz="2000" dirty="0">
                <a:latin typeface="Arial"/>
                <a:cs typeface="Arial"/>
              </a:rPr>
              <a:t>5,	1,	2,	10,	6,	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26008" y="3363467"/>
            <a:ext cx="7652004" cy="179374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8631" y="5219700"/>
            <a:ext cx="7828280" cy="0"/>
          </a:xfrm>
          <a:custGeom>
            <a:avLst/>
            <a:gdLst/>
            <a:ahLst/>
            <a:cxnLst/>
            <a:rect l="l" t="t" r="r" b="b"/>
            <a:pathLst>
              <a:path w="7828280">
                <a:moveTo>
                  <a:pt x="0" y="0"/>
                </a:moveTo>
                <a:lnTo>
                  <a:pt x="7828280" y="0"/>
                </a:lnTo>
              </a:path>
            </a:pathLst>
          </a:custGeom>
          <a:ln w="53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5301" y="3329940"/>
            <a:ext cx="0" cy="1863089"/>
          </a:xfrm>
          <a:custGeom>
            <a:avLst/>
            <a:gdLst/>
            <a:ahLst/>
            <a:cxnLst/>
            <a:rect l="l" t="t" r="r" b="b"/>
            <a:pathLst>
              <a:path h="1863089">
                <a:moveTo>
                  <a:pt x="0" y="0"/>
                </a:moveTo>
                <a:lnTo>
                  <a:pt x="0" y="1863090"/>
                </a:lnTo>
              </a:path>
            </a:pathLst>
          </a:custGeom>
          <a:ln w="53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8631" y="3303270"/>
            <a:ext cx="7828280" cy="0"/>
          </a:xfrm>
          <a:custGeom>
            <a:avLst/>
            <a:gdLst/>
            <a:ahLst/>
            <a:cxnLst/>
            <a:rect l="l" t="t" r="r" b="b"/>
            <a:pathLst>
              <a:path w="7828280">
                <a:moveTo>
                  <a:pt x="0" y="0"/>
                </a:moveTo>
                <a:lnTo>
                  <a:pt x="7828280" y="0"/>
                </a:lnTo>
              </a:path>
            </a:pathLst>
          </a:custGeom>
          <a:ln w="53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40242" y="3329432"/>
            <a:ext cx="0" cy="1863725"/>
          </a:xfrm>
          <a:custGeom>
            <a:avLst/>
            <a:gdLst/>
            <a:ahLst/>
            <a:cxnLst/>
            <a:rect l="l" t="t" r="r" b="b"/>
            <a:pathLst>
              <a:path h="1863725">
                <a:moveTo>
                  <a:pt x="0" y="0"/>
                </a:moveTo>
                <a:lnTo>
                  <a:pt x="0" y="1863343"/>
                </a:lnTo>
              </a:path>
            </a:pathLst>
          </a:custGeom>
          <a:ln w="53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09751" y="5166359"/>
            <a:ext cx="7686040" cy="0"/>
          </a:xfrm>
          <a:custGeom>
            <a:avLst/>
            <a:gdLst/>
            <a:ahLst/>
            <a:cxnLst/>
            <a:rect l="l" t="t" r="r" b="b"/>
            <a:pathLst>
              <a:path w="7686040">
                <a:moveTo>
                  <a:pt x="0" y="0"/>
                </a:moveTo>
                <a:lnTo>
                  <a:pt x="768604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8641" y="3365500"/>
            <a:ext cx="0" cy="1791970"/>
          </a:xfrm>
          <a:custGeom>
            <a:avLst/>
            <a:gdLst/>
            <a:ahLst/>
            <a:cxnLst/>
            <a:rect l="l" t="t" r="r" b="b"/>
            <a:pathLst>
              <a:path h="1791970">
                <a:moveTo>
                  <a:pt x="0" y="0"/>
                </a:moveTo>
                <a:lnTo>
                  <a:pt x="0" y="179197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9751" y="3356609"/>
            <a:ext cx="7686040" cy="0"/>
          </a:xfrm>
          <a:custGeom>
            <a:avLst/>
            <a:gdLst/>
            <a:ahLst/>
            <a:cxnLst/>
            <a:rect l="l" t="t" r="r" b="b"/>
            <a:pathLst>
              <a:path w="7686040">
                <a:moveTo>
                  <a:pt x="0" y="0"/>
                </a:moveTo>
                <a:lnTo>
                  <a:pt x="768604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86902" y="3364991"/>
            <a:ext cx="0" cy="1792605"/>
          </a:xfrm>
          <a:custGeom>
            <a:avLst/>
            <a:gdLst/>
            <a:ahLst/>
            <a:cxnLst/>
            <a:rect l="l" t="t" r="r" b="b"/>
            <a:pathLst>
              <a:path h="1792604">
                <a:moveTo>
                  <a:pt x="0" y="0"/>
                </a:moveTo>
                <a:lnTo>
                  <a:pt x="0" y="1792224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35940" y="4509261"/>
            <a:ext cx="7960359" cy="165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3385">
              <a:lnSpc>
                <a:spcPct val="100000"/>
              </a:lnSpc>
              <a:spcBef>
                <a:spcPts val="100"/>
              </a:spcBef>
              <a:tabLst>
                <a:tab pos="2610485" algn="l"/>
                <a:tab pos="3623310" algn="l"/>
                <a:tab pos="4548505" algn="l"/>
              </a:tabLst>
            </a:pPr>
            <a:r>
              <a:rPr sz="2400" b="1" spc="-5" dirty="0">
                <a:latin typeface="Arial"/>
                <a:cs typeface="Arial"/>
              </a:rPr>
              <a:t>0	5	5	7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04607A"/>
                </a:solidFill>
                <a:latin typeface="Arial"/>
                <a:cs typeface="Arial"/>
              </a:rPr>
              <a:t>F(3)=max(2+5,5)=7</a:t>
            </a:r>
            <a:endParaRPr sz="32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420617" y="4108069"/>
            <a:ext cx="1656080" cy="657860"/>
          </a:xfrm>
          <a:custGeom>
            <a:avLst/>
            <a:gdLst/>
            <a:ahLst/>
            <a:cxnLst/>
            <a:rect l="l" t="t" r="r" b="b"/>
            <a:pathLst>
              <a:path w="1656079" h="657860">
                <a:moveTo>
                  <a:pt x="84709" y="572134"/>
                </a:moveTo>
                <a:lnTo>
                  <a:pt x="0" y="617092"/>
                </a:lnTo>
                <a:lnTo>
                  <a:pt x="86741" y="657859"/>
                </a:lnTo>
                <a:lnTo>
                  <a:pt x="86072" y="629665"/>
                </a:lnTo>
                <a:lnTo>
                  <a:pt x="72009" y="629665"/>
                </a:lnTo>
                <a:lnTo>
                  <a:pt x="70739" y="601090"/>
                </a:lnTo>
                <a:lnTo>
                  <a:pt x="85379" y="600425"/>
                </a:lnTo>
                <a:lnTo>
                  <a:pt x="84709" y="572134"/>
                </a:lnTo>
                <a:close/>
              </a:path>
              <a:path w="1656079" h="657860">
                <a:moveTo>
                  <a:pt x="85379" y="600425"/>
                </a:moveTo>
                <a:lnTo>
                  <a:pt x="70739" y="601090"/>
                </a:lnTo>
                <a:lnTo>
                  <a:pt x="72009" y="629665"/>
                </a:lnTo>
                <a:lnTo>
                  <a:pt x="86057" y="629027"/>
                </a:lnTo>
                <a:lnTo>
                  <a:pt x="85379" y="600425"/>
                </a:lnTo>
                <a:close/>
              </a:path>
              <a:path w="1656079" h="657860">
                <a:moveTo>
                  <a:pt x="86057" y="629027"/>
                </a:moveTo>
                <a:lnTo>
                  <a:pt x="72009" y="629665"/>
                </a:lnTo>
                <a:lnTo>
                  <a:pt x="86072" y="629665"/>
                </a:lnTo>
                <a:lnTo>
                  <a:pt x="86057" y="629027"/>
                </a:lnTo>
                <a:close/>
              </a:path>
              <a:path w="1656079" h="657860">
                <a:moveTo>
                  <a:pt x="1569687" y="28953"/>
                </a:moveTo>
                <a:lnTo>
                  <a:pt x="1500124" y="33019"/>
                </a:lnTo>
                <a:lnTo>
                  <a:pt x="1461770" y="36575"/>
                </a:lnTo>
                <a:lnTo>
                  <a:pt x="1386332" y="45973"/>
                </a:lnTo>
                <a:lnTo>
                  <a:pt x="1313180" y="57911"/>
                </a:lnTo>
                <a:lnTo>
                  <a:pt x="1242568" y="72262"/>
                </a:lnTo>
                <a:lnTo>
                  <a:pt x="1175385" y="88899"/>
                </a:lnTo>
                <a:lnTo>
                  <a:pt x="1112012" y="107568"/>
                </a:lnTo>
                <a:lnTo>
                  <a:pt x="1053084" y="128015"/>
                </a:lnTo>
                <a:lnTo>
                  <a:pt x="999109" y="150240"/>
                </a:lnTo>
                <a:lnTo>
                  <a:pt x="950976" y="173989"/>
                </a:lnTo>
                <a:lnTo>
                  <a:pt x="908939" y="199008"/>
                </a:lnTo>
                <a:lnTo>
                  <a:pt x="873506" y="225551"/>
                </a:lnTo>
                <a:lnTo>
                  <a:pt x="845566" y="253364"/>
                </a:lnTo>
                <a:lnTo>
                  <a:pt x="819277" y="297814"/>
                </a:lnTo>
                <a:lnTo>
                  <a:pt x="813689" y="333882"/>
                </a:lnTo>
                <a:lnTo>
                  <a:pt x="812927" y="339597"/>
                </a:lnTo>
                <a:lnTo>
                  <a:pt x="788924" y="386333"/>
                </a:lnTo>
                <a:lnTo>
                  <a:pt x="748792" y="423036"/>
                </a:lnTo>
                <a:lnTo>
                  <a:pt x="712343" y="447166"/>
                </a:lnTo>
                <a:lnTo>
                  <a:pt x="669163" y="470534"/>
                </a:lnTo>
                <a:lnTo>
                  <a:pt x="619760" y="492759"/>
                </a:lnTo>
                <a:lnTo>
                  <a:pt x="564769" y="513587"/>
                </a:lnTo>
                <a:lnTo>
                  <a:pt x="504825" y="532637"/>
                </a:lnTo>
                <a:lnTo>
                  <a:pt x="440690" y="550036"/>
                </a:lnTo>
                <a:lnTo>
                  <a:pt x="372872" y="565276"/>
                </a:lnTo>
                <a:lnTo>
                  <a:pt x="301879" y="578230"/>
                </a:lnTo>
                <a:lnTo>
                  <a:pt x="228600" y="588644"/>
                </a:lnTo>
                <a:lnTo>
                  <a:pt x="153416" y="596391"/>
                </a:lnTo>
                <a:lnTo>
                  <a:pt x="85379" y="600425"/>
                </a:lnTo>
                <a:lnTo>
                  <a:pt x="86057" y="629027"/>
                </a:lnTo>
                <a:lnTo>
                  <a:pt x="155575" y="624839"/>
                </a:lnTo>
                <a:lnTo>
                  <a:pt x="193802" y="621283"/>
                </a:lnTo>
                <a:lnTo>
                  <a:pt x="231775" y="616965"/>
                </a:lnTo>
                <a:lnTo>
                  <a:pt x="306197" y="606424"/>
                </a:lnTo>
                <a:lnTo>
                  <a:pt x="378333" y="593343"/>
                </a:lnTo>
                <a:lnTo>
                  <a:pt x="447167" y="577849"/>
                </a:lnTo>
                <a:lnTo>
                  <a:pt x="512572" y="560196"/>
                </a:lnTo>
                <a:lnTo>
                  <a:pt x="573786" y="540638"/>
                </a:lnTo>
                <a:lnTo>
                  <a:pt x="630301" y="519302"/>
                </a:lnTo>
                <a:lnTo>
                  <a:pt x="681228" y="496442"/>
                </a:lnTo>
                <a:lnTo>
                  <a:pt x="726440" y="472058"/>
                </a:lnTo>
                <a:lnTo>
                  <a:pt x="765175" y="446531"/>
                </a:lnTo>
                <a:lnTo>
                  <a:pt x="796798" y="419734"/>
                </a:lnTo>
                <a:lnTo>
                  <a:pt x="829691" y="376808"/>
                </a:lnTo>
                <a:lnTo>
                  <a:pt x="842010" y="337819"/>
                </a:lnTo>
                <a:lnTo>
                  <a:pt x="842645" y="322833"/>
                </a:lnTo>
                <a:lnTo>
                  <a:pt x="843534" y="317499"/>
                </a:lnTo>
                <a:lnTo>
                  <a:pt x="868172" y="270763"/>
                </a:lnTo>
                <a:lnTo>
                  <a:pt x="908177" y="234568"/>
                </a:lnTo>
                <a:lnTo>
                  <a:pt x="944372" y="210565"/>
                </a:lnTo>
                <a:lnTo>
                  <a:pt x="987425" y="187324"/>
                </a:lnTo>
                <a:lnTo>
                  <a:pt x="1036828" y="165226"/>
                </a:lnTo>
                <a:lnTo>
                  <a:pt x="1091692" y="144525"/>
                </a:lnTo>
                <a:lnTo>
                  <a:pt x="1151636" y="125221"/>
                </a:lnTo>
                <a:lnTo>
                  <a:pt x="1215771" y="107949"/>
                </a:lnTo>
                <a:lnTo>
                  <a:pt x="1283589" y="92709"/>
                </a:lnTo>
                <a:lnTo>
                  <a:pt x="1354455" y="79755"/>
                </a:lnTo>
                <a:lnTo>
                  <a:pt x="1427734" y="69341"/>
                </a:lnTo>
                <a:lnTo>
                  <a:pt x="1502791" y="61594"/>
                </a:lnTo>
                <a:lnTo>
                  <a:pt x="1570404" y="57438"/>
                </a:lnTo>
                <a:lnTo>
                  <a:pt x="1569687" y="28953"/>
                </a:lnTo>
                <a:close/>
              </a:path>
              <a:path w="1656079" h="657860">
                <a:moveTo>
                  <a:pt x="1629217" y="28320"/>
                </a:moveTo>
                <a:lnTo>
                  <a:pt x="1583690" y="28320"/>
                </a:lnTo>
                <a:lnTo>
                  <a:pt x="1584960" y="56768"/>
                </a:lnTo>
                <a:lnTo>
                  <a:pt x="1570404" y="57438"/>
                </a:lnTo>
                <a:lnTo>
                  <a:pt x="1571117" y="85724"/>
                </a:lnTo>
                <a:lnTo>
                  <a:pt x="1655699" y="40766"/>
                </a:lnTo>
                <a:lnTo>
                  <a:pt x="1629217" y="28320"/>
                </a:lnTo>
                <a:close/>
              </a:path>
              <a:path w="1656079" h="657860">
                <a:moveTo>
                  <a:pt x="1583690" y="28320"/>
                </a:moveTo>
                <a:lnTo>
                  <a:pt x="1569687" y="28953"/>
                </a:lnTo>
                <a:lnTo>
                  <a:pt x="1570404" y="57438"/>
                </a:lnTo>
                <a:lnTo>
                  <a:pt x="1584960" y="56768"/>
                </a:lnTo>
                <a:lnTo>
                  <a:pt x="1583690" y="28320"/>
                </a:lnTo>
                <a:close/>
              </a:path>
              <a:path w="1656079" h="657860">
                <a:moveTo>
                  <a:pt x="1568958" y="0"/>
                </a:moveTo>
                <a:lnTo>
                  <a:pt x="1569687" y="28953"/>
                </a:lnTo>
                <a:lnTo>
                  <a:pt x="1583690" y="28320"/>
                </a:lnTo>
                <a:lnTo>
                  <a:pt x="1629217" y="28320"/>
                </a:lnTo>
                <a:lnTo>
                  <a:pt x="1568958" y="0"/>
                </a:lnTo>
                <a:close/>
              </a:path>
            </a:pathLst>
          </a:custGeom>
          <a:solidFill>
            <a:srgbClr val="D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377190"/>
            <a:ext cx="4528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8.</a:t>
            </a:r>
            <a:r>
              <a:rPr spc="-20" dirty="0">
                <a:latin typeface="Arial"/>
                <a:cs typeface="Arial"/>
              </a:rPr>
              <a:t>1</a:t>
            </a:r>
            <a:r>
              <a:rPr dirty="0"/>
              <a:t>三个基本例子</a:t>
            </a:r>
          </a:p>
        </p:txBody>
      </p:sp>
      <p:sp>
        <p:nvSpPr>
          <p:cNvPr id="3" name="object 3"/>
          <p:cNvSpPr/>
          <p:nvPr/>
        </p:nvSpPr>
        <p:spPr>
          <a:xfrm>
            <a:off x="457962" y="1270253"/>
            <a:ext cx="8229600" cy="4695825"/>
          </a:xfrm>
          <a:custGeom>
            <a:avLst/>
            <a:gdLst/>
            <a:ahLst/>
            <a:cxnLst/>
            <a:rect l="l" t="t" r="r" b="b"/>
            <a:pathLst>
              <a:path w="8229600" h="4695825">
                <a:moveTo>
                  <a:pt x="0" y="4695444"/>
                </a:moveTo>
                <a:lnTo>
                  <a:pt x="8229600" y="4695444"/>
                </a:lnTo>
                <a:lnTo>
                  <a:pt x="8229600" y="0"/>
                </a:lnTo>
                <a:lnTo>
                  <a:pt x="0" y="0"/>
                </a:lnTo>
                <a:lnTo>
                  <a:pt x="0" y="46954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962" y="1270253"/>
            <a:ext cx="8229600" cy="4695825"/>
          </a:xfrm>
          <a:custGeom>
            <a:avLst/>
            <a:gdLst/>
            <a:ahLst/>
            <a:cxnLst/>
            <a:rect l="l" t="t" r="r" b="b"/>
            <a:pathLst>
              <a:path w="8229600" h="4695825">
                <a:moveTo>
                  <a:pt x="0" y="4695444"/>
                </a:moveTo>
                <a:lnTo>
                  <a:pt x="8229600" y="4695444"/>
                </a:lnTo>
                <a:lnTo>
                  <a:pt x="8229600" y="0"/>
                </a:lnTo>
                <a:lnTo>
                  <a:pt x="0" y="0"/>
                </a:lnTo>
                <a:lnTo>
                  <a:pt x="0" y="469544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9955" y="1967471"/>
            <a:ext cx="419849" cy="476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6844" y="1909572"/>
            <a:ext cx="579882" cy="5676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7636" y="1909572"/>
            <a:ext cx="480834" cy="5676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9367" y="1909572"/>
            <a:ext cx="1344930" cy="5676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45207" y="1909572"/>
            <a:ext cx="467118" cy="567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23516" y="2081771"/>
            <a:ext cx="331469" cy="3893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10383" y="1909572"/>
            <a:ext cx="797813" cy="5676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69107" y="1909572"/>
            <a:ext cx="480834" cy="5676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10839" y="1909572"/>
            <a:ext cx="424421" cy="5676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96183" y="1909572"/>
            <a:ext cx="1012697" cy="5676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69791" y="1909572"/>
            <a:ext cx="480834" cy="5676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11523" y="1909572"/>
            <a:ext cx="424421" cy="5676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96867" y="1909572"/>
            <a:ext cx="1149858" cy="56768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07635" y="1909572"/>
            <a:ext cx="550926" cy="5676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19471" y="1909572"/>
            <a:ext cx="837438" cy="5676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9955" y="2363711"/>
            <a:ext cx="419849" cy="476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6844" y="2305811"/>
            <a:ext cx="2256282" cy="56768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74035" y="2305811"/>
            <a:ext cx="442709" cy="56768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9955" y="2759951"/>
            <a:ext cx="419849" cy="476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6844" y="2702051"/>
            <a:ext cx="2376678" cy="56768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10540" y="1179323"/>
            <a:ext cx="5043170" cy="1923414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10"/>
              </a:spcBef>
            </a:pPr>
            <a:r>
              <a:rPr sz="3200" b="1" dirty="0">
                <a:solidFill>
                  <a:srgbClr val="04607A"/>
                </a:solidFill>
                <a:latin typeface="微软雅黑"/>
                <a:cs typeface="微软雅黑"/>
              </a:rPr>
              <a:t>例</a:t>
            </a:r>
            <a:r>
              <a:rPr sz="3200" b="1" spc="-5" dirty="0">
                <a:solidFill>
                  <a:srgbClr val="04607A"/>
                </a:solidFill>
                <a:latin typeface="Arial"/>
                <a:cs typeface="Arial"/>
              </a:rPr>
              <a:t>1</a:t>
            </a:r>
            <a:r>
              <a:rPr sz="3200" b="1" spc="-5" dirty="0">
                <a:solidFill>
                  <a:srgbClr val="04607A"/>
                </a:solidFill>
                <a:latin typeface="微软雅黑"/>
                <a:cs typeface="微软雅黑"/>
              </a:rPr>
              <a:t>，</a:t>
            </a:r>
            <a:r>
              <a:rPr sz="3200" b="1" dirty="0">
                <a:solidFill>
                  <a:srgbClr val="04607A"/>
                </a:solidFill>
                <a:latin typeface="微软雅黑"/>
                <a:cs typeface="微软雅黑"/>
              </a:rPr>
              <a:t>币值最大化问题：</a:t>
            </a:r>
            <a:endParaRPr sz="3200">
              <a:latin typeface="微软雅黑"/>
              <a:cs typeface="微软雅黑"/>
            </a:endParaRPr>
          </a:p>
          <a:p>
            <a:pPr marL="310515" indent="-273050">
              <a:lnSpc>
                <a:spcPct val="100000"/>
              </a:lnSpc>
              <a:spcBef>
                <a:spcPts val="950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310515" algn="l"/>
                <a:tab pos="311150" algn="l"/>
                <a:tab pos="916305" algn="l"/>
                <a:tab pos="3083560" algn="l"/>
                <a:tab pos="3997960" algn="l"/>
              </a:tabLst>
            </a:pPr>
            <a:r>
              <a:rPr sz="2000" dirty="0">
                <a:latin typeface="Arial"/>
                <a:cs typeface="Arial"/>
              </a:rPr>
              <a:t>F(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)	= max{c</a:t>
            </a:r>
            <a:r>
              <a:rPr sz="1950" i="1" baseline="-21367" dirty="0">
                <a:latin typeface="Arial"/>
                <a:cs typeface="Arial"/>
              </a:rPr>
              <a:t>n</a:t>
            </a:r>
            <a:r>
              <a:rPr sz="1950" i="1" spc="-37" baseline="-2136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F(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-2),	F(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-1)}	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i="1" dirty="0">
                <a:latin typeface="Arial"/>
                <a:cs typeface="Arial"/>
              </a:rPr>
              <a:t>n </a:t>
            </a:r>
            <a:r>
              <a:rPr sz="2000" dirty="0">
                <a:latin typeface="Arial"/>
                <a:cs typeface="Arial"/>
              </a:rPr>
              <a:t>&gt;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1,</a:t>
            </a:r>
            <a:endParaRPr sz="2000">
              <a:latin typeface="Arial"/>
              <a:cs typeface="Arial"/>
            </a:endParaRPr>
          </a:p>
          <a:p>
            <a:pPr marL="310515" indent="-27305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310515" algn="l"/>
                <a:tab pos="311150" algn="l"/>
                <a:tab pos="917575" algn="l"/>
                <a:tab pos="1487805" algn="l"/>
              </a:tabLst>
            </a:pPr>
            <a:r>
              <a:rPr sz="2000" dirty="0">
                <a:latin typeface="Arial"/>
                <a:cs typeface="Arial"/>
              </a:rPr>
              <a:t>F(0)	=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0,	</a:t>
            </a:r>
            <a:r>
              <a:rPr sz="2000" spc="-5" dirty="0">
                <a:latin typeface="Arial"/>
                <a:cs typeface="Arial"/>
              </a:rPr>
              <a:t>F(1)=c</a:t>
            </a:r>
            <a:r>
              <a:rPr sz="2000" spc="-5" dirty="0">
                <a:latin typeface="Cambria Math"/>
                <a:cs typeface="Cambria Math"/>
              </a:rPr>
              <a:t>₁</a:t>
            </a:r>
            <a:endParaRPr sz="2000">
              <a:latin typeface="Cambria Math"/>
              <a:cs typeface="Cambria Math"/>
            </a:endParaRPr>
          </a:p>
          <a:p>
            <a:pPr marL="310515" indent="-27305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310515" algn="l"/>
                <a:tab pos="311150" algn="l"/>
                <a:tab pos="662305" algn="l"/>
                <a:tab pos="1014094" algn="l"/>
                <a:tab pos="1367790" algn="l"/>
                <a:tab pos="1861185" algn="l"/>
                <a:tab pos="2212975" algn="l"/>
              </a:tabLst>
            </a:pPr>
            <a:r>
              <a:rPr sz="2000" dirty="0">
                <a:latin typeface="Arial"/>
                <a:cs typeface="Arial"/>
              </a:rPr>
              <a:t>5,	1,	2,	10,	6,	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26008" y="3363467"/>
            <a:ext cx="7652004" cy="179374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8631" y="5219700"/>
            <a:ext cx="7828280" cy="0"/>
          </a:xfrm>
          <a:custGeom>
            <a:avLst/>
            <a:gdLst/>
            <a:ahLst/>
            <a:cxnLst/>
            <a:rect l="l" t="t" r="r" b="b"/>
            <a:pathLst>
              <a:path w="7828280">
                <a:moveTo>
                  <a:pt x="0" y="0"/>
                </a:moveTo>
                <a:lnTo>
                  <a:pt x="7828280" y="0"/>
                </a:lnTo>
              </a:path>
            </a:pathLst>
          </a:custGeom>
          <a:ln w="53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5301" y="3329940"/>
            <a:ext cx="0" cy="1863089"/>
          </a:xfrm>
          <a:custGeom>
            <a:avLst/>
            <a:gdLst/>
            <a:ahLst/>
            <a:cxnLst/>
            <a:rect l="l" t="t" r="r" b="b"/>
            <a:pathLst>
              <a:path h="1863089">
                <a:moveTo>
                  <a:pt x="0" y="0"/>
                </a:moveTo>
                <a:lnTo>
                  <a:pt x="0" y="1863090"/>
                </a:lnTo>
              </a:path>
            </a:pathLst>
          </a:custGeom>
          <a:ln w="53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8631" y="3303270"/>
            <a:ext cx="7828280" cy="0"/>
          </a:xfrm>
          <a:custGeom>
            <a:avLst/>
            <a:gdLst/>
            <a:ahLst/>
            <a:cxnLst/>
            <a:rect l="l" t="t" r="r" b="b"/>
            <a:pathLst>
              <a:path w="7828280">
                <a:moveTo>
                  <a:pt x="0" y="0"/>
                </a:moveTo>
                <a:lnTo>
                  <a:pt x="7828280" y="0"/>
                </a:lnTo>
              </a:path>
            </a:pathLst>
          </a:custGeom>
          <a:ln w="53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40242" y="3329432"/>
            <a:ext cx="0" cy="1863725"/>
          </a:xfrm>
          <a:custGeom>
            <a:avLst/>
            <a:gdLst/>
            <a:ahLst/>
            <a:cxnLst/>
            <a:rect l="l" t="t" r="r" b="b"/>
            <a:pathLst>
              <a:path h="1863725">
                <a:moveTo>
                  <a:pt x="0" y="0"/>
                </a:moveTo>
                <a:lnTo>
                  <a:pt x="0" y="1863343"/>
                </a:lnTo>
              </a:path>
            </a:pathLst>
          </a:custGeom>
          <a:ln w="53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09751" y="5166359"/>
            <a:ext cx="7686040" cy="0"/>
          </a:xfrm>
          <a:custGeom>
            <a:avLst/>
            <a:gdLst/>
            <a:ahLst/>
            <a:cxnLst/>
            <a:rect l="l" t="t" r="r" b="b"/>
            <a:pathLst>
              <a:path w="7686040">
                <a:moveTo>
                  <a:pt x="0" y="0"/>
                </a:moveTo>
                <a:lnTo>
                  <a:pt x="768604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8641" y="3365500"/>
            <a:ext cx="0" cy="1791970"/>
          </a:xfrm>
          <a:custGeom>
            <a:avLst/>
            <a:gdLst/>
            <a:ahLst/>
            <a:cxnLst/>
            <a:rect l="l" t="t" r="r" b="b"/>
            <a:pathLst>
              <a:path h="1791970">
                <a:moveTo>
                  <a:pt x="0" y="0"/>
                </a:moveTo>
                <a:lnTo>
                  <a:pt x="0" y="179197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9751" y="3356609"/>
            <a:ext cx="7686040" cy="0"/>
          </a:xfrm>
          <a:custGeom>
            <a:avLst/>
            <a:gdLst/>
            <a:ahLst/>
            <a:cxnLst/>
            <a:rect l="l" t="t" r="r" b="b"/>
            <a:pathLst>
              <a:path w="7686040">
                <a:moveTo>
                  <a:pt x="0" y="0"/>
                </a:moveTo>
                <a:lnTo>
                  <a:pt x="768604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86902" y="3364991"/>
            <a:ext cx="0" cy="1792605"/>
          </a:xfrm>
          <a:custGeom>
            <a:avLst/>
            <a:gdLst/>
            <a:ahLst/>
            <a:cxnLst/>
            <a:rect l="l" t="t" r="r" b="b"/>
            <a:pathLst>
              <a:path h="1792604">
                <a:moveTo>
                  <a:pt x="0" y="0"/>
                </a:moveTo>
                <a:lnTo>
                  <a:pt x="0" y="1792224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35940" y="4509261"/>
            <a:ext cx="7960359" cy="165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35940" algn="ctr">
              <a:lnSpc>
                <a:spcPct val="100000"/>
              </a:lnSpc>
              <a:spcBef>
                <a:spcPts val="100"/>
              </a:spcBef>
              <a:tabLst>
                <a:tab pos="927100" algn="l"/>
                <a:tab pos="1939289" algn="l"/>
                <a:tab pos="2864485" algn="l"/>
                <a:tab pos="3709035" algn="l"/>
              </a:tabLst>
            </a:pPr>
            <a:r>
              <a:rPr sz="2400" b="1" spc="-5" dirty="0">
                <a:latin typeface="Arial"/>
                <a:cs typeface="Arial"/>
              </a:rPr>
              <a:t>0	5	5	7	15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04607A"/>
                </a:solidFill>
                <a:latin typeface="Arial"/>
                <a:cs typeface="Arial"/>
              </a:rPr>
              <a:t>F(4)=max(10+5,7)=15</a:t>
            </a:r>
            <a:endParaRPr sz="32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356353" y="4108069"/>
            <a:ext cx="1656080" cy="657860"/>
          </a:xfrm>
          <a:custGeom>
            <a:avLst/>
            <a:gdLst/>
            <a:ahLst/>
            <a:cxnLst/>
            <a:rect l="l" t="t" r="r" b="b"/>
            <a:pathLst>
              <a:path w="1656079" h="657860">
                <a:moveTo>
                  <a:pt x="84709" y="572134"/>
                </a:moveTo>
                <a:lnTo>
                  <a:pt x="0" y="617092"/>
                </a:lnTo>
                <a:lnTo>
                  <a:pt x="86741" y="657859"/>
                </a:lnTo>
                <a:lnTo>
                  <a:pt x="86072" y="629665"/>
                </a:lnTo>
                <a:lnTo>
                  <a:pt x="72009" y="629665"/>
                </a:lnTo>
                <a:lnTo>
                  <a:pt x="70738" y="601090"/>
                </a:lnTo>
                <a:lnTo>
                  <a:pt x="85379" y="600425"/>
                </a:lnTo>
                <a:lnTo>
                  <a:pt x="84709" y="572134"/>
                </a:lnTo>
                <a:close/>
              </a:path>
              <a:path w="1656079" h="657860">
                <a:moveTo>
                  <a:pt x="85379" y="600425"/>
                </a:moveTo>
                <a:lnTo>
                  <a:pt x="70738" y="601090"/>
                </a:lnTo>
                <a:lnTo>
                  <a:pt x="72009" y="629665"/>
                </a:lnTo>
                <a:lnTo>
                  <a:pt x="86057" y="629027"/>
                </a:lnTo>
                <a:lnTo>
                  <a:pt x="85379" y="600425"/>
                </a:lnTo>
                <a:close/>
              </a:path>
              <a:path w="1656079" h="657860">
                <a:moveTo>
                  <a:pt x="86057" y="629027"/>
                </a:moveTo>
                <a:lnTo>
                  <a:pt x="72009" y="629665"/>
                </a:lnTo>
                <a:lnTo>
                  <a:pt x="86072" y="629665"/>
                </a:lnTo>
                <a:lnTo>
                  <a:pt x="86057" y="629027"/>
                </a:lnTo>
                <a:close/>
              </a:path>
              <a:path w="1656079" h="657860">
                <a:moveTo>
                  <a:pt x="1569687" y="28953"/>
                </a:moveTo>
                <a:lnTo>
                  <a:pt x="1500124" y="33019"/>
                </a:lnTo>
                <a:lnTo>
                  <a:pt x="1461770" y="36575"/>
                </a:lnTo>
                <a:lnTo>
                  <a:pt x="1386332" y="45973"/>
                </a:lnTo>
                <a:lnTo>
                  <a:pt x="1313180" y="57911"/>
                </a:lnTo>
                <a:lnTo>
                  <a:pt x="1242568" y="72262"/>
                </a:lnTo>
                <a:lnTo>
                  <a:pt x="1175385" y="88899"/>
                </a:lnTo>
                <a:lnTo>
                  <a:pt x="1112012" y="107568"/>
                </a:lnTo>
                <a:lnTo>
                  <a:pt x="1053084" y="128015"/>
                </a:lnTo>
                <a:lnTo>
                  <a:pt x="999109" y="150240"/>
                </a:lnTo>
                <a:lnTo>
                  <a:pt x="950976" y="173989"/>
                </a:lnTo>
                <a:lnTo>
                  <a:pt x="908938" y="199008"/>
                </a:lnTo>
                <a:lnTo>
                  <a:pt x="873506" y="225551"/>
                </a:lnTo>
                <a:lnTo>
                  <a:pt x="845566" y="253364"/>
                </a:lnTo>
                <a:lnTo>
                  <a:pt x="819276" y="297814"/>
                </a:lnTo>
                <a:lnTo>
                  <a:pt x="813688" y="333882"/>
                </a:lnTo>
                <a:lnTo>
                  <a:pt x="812926" y="339597"/>
                </a:lnTo>
                <a:lnTo>
                  <a:pt x="788924" y="386333"/>
                </a:lnTo>
                <a:lnTo>
                  <a:pt x="748792" y="423036"/>
                </a:lnTo>
                <a:lnTo>
                  <a:pt x="712343" y="447166"/>
                </a:lnTo>
                <a:lnTo>
                  <a:pt x="669163" y="470534"/>
                </a:lnTo>
                <a:lnTo>
                  <a:pt x="619760" y="492759"/>
                </a:lnTo>
                <a:lnTo>
                  <a:pt x="564769" y="513587"/>
                </a:lnTo>
                <a:lnTo>
                  <a:pt x="504825" y="532637"/>
                </a:lnTo>
                <a:lnTo>
                  <a:pt x="440690" y="550036"/>
                </a:lnTo>
                <a:lnTo>
                  <a:pt x="372872" y="565276"/>
                </a:lnTo>
                <a:lnTo>
                  <a:pt x="301879" y="578230"/>
                </a:lnTo>
                <a:lnTo>
                  <a:pt x="228600" y="588644"/>
                </a:lnTo>
                <a:lnTo>
                  <a:pt x="153416" y="596391"/>
                </a:lnTo>
                <a:lnTo>
                  <a:pt x="85379" y="600425"/>
                </a:lnTo>
                <a:lnTo>
                  <a:pt x="86057" y="629027"/>
                </a:lnTo>
                <a:lnTo>
                  <a:pt x="155575" y="624839"/>
                </a:lnTo>
                <a:lnTo>
                  <a:pt x="193801" y="621283"/>
                </a:lnTo>
                <a:lnTo>
                  <a:pt x="231775" y="616965"/>
                </a:lnTo>
                <a:lnTo>
                  <a:pt x="306197" y="606424"/>
                </a:lnTo>
                <a:lnTo>
                  <a:pt x="378333" y="593343"/>
                </a:lnTo>
                <a:lnTo>
                  <a:pt x="447167" y="577849"/>
                </a:lnTo>
                <a:lnTo>
                  <a:pt x="512572" y="560196"/>
                </a:lnTo>
                <a:lnTo>
                  <a:pt x="573786" y="540638"/>
                </a:lnTo>
                <a:lnTo>
                  <a:pt x="630301" y="519302"/>
                </a:lnTo>
                <a:lnTo>
                  <a:pt x="681228" y="496442"/>
                </a:lnTo>
                <a:lnTo>
                  <a:pt x="726440" y="472058"/>
                </a:lnTo>
                <a:lnTo>
                  <a:pt x="765175" y="446531"/>
                </a:lnTo>
                <a:lnTo>
                  <a:pt x="796798" y="419734"/>
                </a:lnTo>
                <a:lnTo>
                  <a:pt x="829691" y="376808"/>
                </a:lnTo>
                <a:lnTo>
                  <a:pt x="842010" y="337819"/>
                </a:lnTo>
                <a:lnTo>
                  <a:pt x="842645" y="322960"/>
                </a:lnTo>
                <a:lnTo>
                  <a:pt x="843534" y="317499"/>
                </a:lnTo>
                <a:lnTo>
                  <a:pt x="868172" y="270763"/>
                </a:lnTo>
                <a:lnTo>
                  <a:pt x="908176" y="234568"/>
                </a:lnTo>
                <a:lnTo>
                  <a:pt x="944372" y="210565"/>
                </a:lnTo>
                <a:lnTo>
                  <a:pt x="987425" y="187324"/>
                </a:lnTo>
                <a:lnTo>
                  <a:pt x="1036828" y="165226"/>
                </a:lnTo>
                <a:lnTo>
                  <a:pt x="1091692" y="144525"/>
                </a:lnTo>
                <a:lnTo>
                  <a:pt x="1151636" y="125221"/>
                </a:lnTo>
                <a:lnTo>
                  <a:pt x="1215771" y="107949"/>
                </a:lnTo>
                <a:lnTo>
                  <a:pt x="1283589" y="92709"/>
                </a:lnTo>
                <a:lnTo>
                  <a:pt x="1354455" y="79755"/>
                </a:lnTo>
                <a:lnTo>
                  <a:pt x="1427734" y="69341"/>
                </a:lnTo>
                <a:lnTo>
                  <a:pt x="1502791" y="61594"/>
                </a:lnTo>
                <a:lnTo>
                  <a:pt x="1570404" y="57438"/>
                </a:lnTo>
                <a:lnTo>
                  <a:pt x="1569687" y="28953"/>
                </a:lnTo>
                <a:close/>
              </a:path>
              <a:path w="1656079" h="657860">
                <a:moveTo>
                  <a:pt x="1629217" y="28320"/>
                </a:moveTo>
                <a:lnTo>
                  <a:pt x="1583690" y="28320"/>
                </a:lnTo>
                <a:lnTo>
                  <a:pt x="1584960" y="56768"/>
                </a:lnTo>
                <a:lnTo>
                  <a:pt x="1570404" y="57438"/>
                </a:lnTo>
                <a:lnTo>
                  <a:pt x="1571117" y="85724"/>
                </a:lnTo>
                <a:lnTo>
                  <a:pt x="1655699" y="40766"/>
                </a:lnTo>
                <a:lnTo>
                  <a:pt x="1629217" y="28320"/>
                </a:lnTo>
                <a:close/>
              </a:path>
              <a:path w="1656079" h="657860">
                <a:moveTo>
                  <a:pt x="1583690" y="28320"/>
                </a:moveTo>
                <a:lnTo>
                  <a:pt x="1569687" y="28953"/>
                </a:lnTo>
                <a:lnTo>
                  <a:pt x="1570404" y="57438"/>
                </a:lnTo>
                <a:lnTo>
                  <a:pt x="1584960" y="56768"/>
                </a:lnTo>
                <a:lnTo>
                  <a:pt x="1583690" y="28320"/>
                </a:lnTo>
                <a:close/>
              </a:path>
              <a:path w="1656079" h="657860">
                <a:moveTo>
                  <a:pt x="1568958" y="0"/>
                </a:moveTo>
                <a:lnTo>
                  <a:pt x="1569687" y="28953"/>
                </a:lnTo>
                <a:lnTo>
                  <a:pt x="1583690" y="28320"/>
                </a:lnTo>
                <a:lnTo>
                  <a:pt x="1629217" y="28320"/>
                </a:lnTo>
                <a:lnTo>
                  <a:pt x="1568958" y="0"/>
                </a:lnTo>
                <a:close/>
              </a:path>
            </a:pathLst>
          </a:custGeom>
          <a:solidFill>
            <a:srgbClr val="D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1270253"/>
            <a:ext cx="8229600" cy="4695825"/>
          </a:xfrm>
          <a:custGeom>
            <a:avLst/>
            <a:gdLst/>
            <a:ahLst/>
            <a:cxnLst/>
            <a:rect l="l" t="t" r="r" b="b"/>
            <a:pathLst>
              <a:path w="8229600" h="4695825">
                <a:moveTo>
                  <a:pt x="0" y="4695444"/>
                </a:moveTo>
                <a:lnTo>
                  <a:pt x="8229600" y="4695444"/>
                </a:lnTo>
                <a:lnTo>
                  <a:pt x="8229600" y="0"/>
                </a:lnTo>
                <a:lnTo>
                  <a:pt x="0" y="0"/>
                </a:lnTo>
                <a:lnTo>
                  <a:pt x="0" y="46954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962" y="1270253"/>
            <a:ext cx="8229600" cy="4695825"/>
          </a:xfrm>
          <a:custGeom>
            <a:avLst/>
            <a:gdLst/>
            <a:ahLst/>
            <a:cxnLst/>
            <a:rect l="l" t="t" r="r" b="b"/>
            <a:pathLst>
              <a:path w="8229600" h="4695825">
                <a:moveTo>
                  <a:pt x="0" y="4695444"/>
                </a:moveTo>
                <a:lnTo>
                  <a:pt x="8229600" y="4695444"/>
                </a:lnTo>
                <a:lnTo>
                  <a:pt x="8229600" y="0"/>
                </a:lnTo>
                <a:lnTo>
                  <a:pt x="0" y="0"/>
                </a:lnTo>
                <a:lnTo>
                  <a:pt x="0" y="469544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955" y="1967471"/>
            <a:ext cx="419849" cy="476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6844" y="1909572"/>
            <a:ext cx="579882" cy="5676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7636" y="1909572"/>
            <a:ext cx="480834" cy="5676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9367" y="1909572"/>
            <a:ext cx="1344930" cy="5676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45207" y="1909572"/>
            <a:ext cx="467118" cy="567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23516" y="2081771"/>
            <a:ext cx="331469" cy="3893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10383" y="1909572"/>
            <a:ext cx="797813" cy="5676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69107" y="1909572"/>
            <a:ext cx="480834" cy="5676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10839" y="1909572"/>
            <a:ext cx="424421" cy="5676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96183" y="1909572"/>
            <a:ext cx="1012697" cy="5676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69791" y="1909572"/>
            <a:ext cx="480834" cy="5676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11523" y="1909572"/>
            <a:ext cx="424421" cy="5676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6867" y="1909572"/>
            <a:ext cx="1149858" cy="56768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07635" y="1909572"/>
            <a:ext cx="550926" cy="5676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19471" y="1909572"/>
            <a:ext cx="837438" cy="5676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9955" y="2363711"/>
            <a:ext cx="419849" cy="476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6844" y="2305811"/>
            <a:ext cx="2256282" cy="56768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74035" y="2305811"/>
            <a:ext cx="442709" cy="56768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9955" y="2759951"/>
            <a:ext cx="419849" cy="476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6844" y="2702051"/>
            <a:ext cx="2376678" cy="56768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10540" y="1179323"/>
            <a:ext cx="5043170" cy="1923414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10"/>
              </a:spcBef>
            </a:pPr>
            <a:r>
              <a:rPr sz="3200" b="1" dirty="0">
                <a:solidFill>
                  <a:srgbClr val="04607A"/>
                </a:solidFill>
                <a:latin typeface="微软雅黑"/>
                <a:cs typeface="微软雅黑"/>
              </a:rPr>
              <a:t>例</a:t>
            </a:r>
            <a:r>
              <a:rPr sz="3200" b="1" spc="-5" dirty="0">
                <a:solidFill>
                  <a:srgbClr val="04607A"/>
                </a:solidFill>
                <a:latin typeface="Arial"/>
                <a:cs typeface="Arial"/>
              </a:rPr>
              <a:t>1</a:t>
            </a:r>
            <a:r>
              <a:rPr sz="3200" b="1" spc="-5" dirty="0">
                <a:solidFill>
                  <a:srgbClr val="04607A"/>
                </a:solidFill>
                <a:latin typeface="微软雅黑"/>
                <a:cs typeface="微软雅黑"/>
              </a:rPr>
              <a:t>，</a:t>
            </a:r>
            <a:r>
              <a:rPr sz="3200" b="1" dirty="0">
                <a:solidFill>
                  <a:srgbClr val="04607A"/>
                </a:solidFill>
                <a:latin typeface="微软雅黑"/>
                <a:cs typeface="微软雅黑"/>
              </a:rPr>
              <a:t>币值最大化问题：</a:t>
            </a:r>
            <a:endParaRPr sz="3200">
              <a:latin typeface="微软雅黑"/>
              <a:cs typeface="微软雅黑"/>
            </a:endParaRPr>
          </a:p>
          <a:p>
            <a:pPr marL="310515" indent="-273050">
              <a:lnSpc>
                <a:spcPct val="100000"/>
              </a:lnSpc>
              <a:spcBef>
                <a:spcPts val="950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310515" algn="l"/>
                <a:tab pos="311150" algn="l"/>
                <a:tab pos="916305" algn="l"/>
                <a:tab pos="3083560" algn="l"/>
                <a:tab pos="3997960" algn="l"/>
              </a:tabLst>
            </a:pPr>
            <a:r>
              <a:rPr sz="2000" dirty="0">
                <a:latin typeface="Arial"/>
                <a:cs typeface="Arial"/>
              </a:rPr>
              <a:t>F(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)	= max{c</a:t>
            </a:r>
            <a:r>
              <a:rPr sz="1950" i="1" baseline="-21367" dirty="0">
                <a:latin typeface="Arial"/>
                <a:cs typeface="Arial"/>
              </a:rPr>
              <a:t>n</a:t>
            </a:r>
            <a:r>
              <a:rPr sz="1950" i="1" spc="-37" baseline="-2136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F(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-2),	F(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-1)}	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i="1" dirty="0">
                <a:latin typeface="Arial"/>
                <a:cs typeface="Arial"/>
              </a:rPr>
              <a:t>n </a:t>
            </a:r>
            <a:r>
              <a:rPr sz="2000" dirty="0">
                <a:latin typeface="Arial"/>
                <a:cs typeface="Arial"/>
              </a:rPr>
              <a:t>&gt;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1,</a:t>
            </a:r>
            <a:endParaRPr sz="2000">
              <a:latin typeface="Arial"/>
              <a:cs typeface="Arial"/>
            </a:endParaRPr>
          </a:p>
          <a:p>
            <a:pPr marL="310515" indent="-27305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310515" algn="l"/>
                <a:tab pos="311150" algn="l"/>
                <a:tab pos="917575" algn="l"/>
                <a:tab pos="1487805" algn="l"/>
              </a:tabLst>
            </a:pPr>
            <a:r>
              <a:rPr sz="2000" dirty="0">
                <a:latin typeface="Arial"/>
                <a:cs typeface="Arial"/>
              </a:rPr>
              <a:t>F(0)	=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0,	</a:t>
            </a:r>
            <a:r>
              <a:rPr sz="2000" spc="-5" dirty="0">
                <a:latin typeface="Arial"/>
                <a:cs typeface="Arial"/>
              </a:rPr>
              <a:t>F(1)=c</a:t>
            </a:r>
            <a:r>
              <a:rPr sz="2000" spc="-5" dirty="0">
                <a:latin typeface="Cambria Math"/>
                <a:cs typeface="Cambria Math"/>
              </a:rPr>
              <a:t>₁</a:t>
            </a:r>
            <a:endParaRPr sz="2000">
              <a:latin typeface="Cambria Math"/>
              <a:cs typeface="Cambria Math"/>
            </a:endParaRPr>
          </a:p>
          <a:p>
            <a:pPr marL="310515" indent="-27305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310515" algn="l"/>
                <a:tab pos="311150" algn="l"/>
                <a:tab pos="662305" algn="l"/>
                <a:tab pos="1014094" algn="l"/>
                <a:tab pos="1367790" algn="l"/>
                <a:tab pos="1861185" algn="l"/>
                <a:tab pos="2212975" algn="l"/>
              </a:tabLst>
            </a:pPr>
            <a:r>
              <a:rPr sz="2000" dirty="0">
                <a:latin typeface="Arial"/>
                <a:cs typeface="Arial"/>
              </a:rPr>
              <a:t>5,	1,	2,	10,	6,	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311302" y="377190"/>
            <a:ext cx="4528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8.</a:t>
            </a:r>
            <a:r>
              <a:rPr spc="-20" dirty="0">
                <a:latin typeface="Arial"/>
                <a:cs typeface="Arial"/>
              </a:rPr>
              <a:t>1</a:t>
            </a:r>
            <a:r>
              <a:rPr dirty="0"/>
              <a:t>三个基本例子</a:t>
            </a:r>
          </a:p>
        </p:txBody>
      </p:sp>
      <p:sp>
        <p:nvSpPr>
          <p:cNvPr id="26" name="object 26"/>
          <p:cNvSpPr/>
          <p:nvPr/>
        </p:nvSpPr>
        <p:spPr>
          <a:xfrm>
            <a:off x="826008" y="3363467"/>
            <a:ext cx="7652004" cy="179374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8631" y="5219700"/>
            <a:ext cx="7828280" cy="0"/>
          </a:xfrm>
          <a:custGeom>
            <a:avLst/>
            <a:gdLst/>
            <a:ahLst/>
            <a:cxnLst/>
            <a:rect l="l" t="t" r="r" b="b"/>
            <a:pathLst>
              <a:path w="7828280">
                <a:moveTo>
                  <a:pt x="0" y="0"/>
                </a:moveTo>
                <a:lnTo>
                  <a:pt x="7828280" y="0"/>
                </a:lnTo>
              </a:path>
            </a:pathLst>
          </a:custGeom>
          <a:ln w="53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5301" y="3329940"/>
            <a:ext cx="0" cy="1863089"/>
          </a:xfrm>
          <a:custGeom>
            <a:avLst/>
            <a:gdLst/>
            <a:ahLst/>
            <a:cxnLst/>
            <a:rect l="l" t="t" r="r" b="b"/>
            <a:pathLst>
              <a:path h="1863089">
                <a:moveTo>
                  <a:pt x="0" y="0"/>
                </a:moveTo>
                <a:lnTo>
                  <a:pt x="0" y="1863090"/>
                </a:lnTo>
              </a:path>
            </a:pathLst>
          </a:custGeom>
          <a:ln w="53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8631" y="3303270"/>
            <a:ext cx="7828280" cy="0"/>
          </a:xfrm>
          <a:custGeom>
            <a:avLst/>
            <a:gdLst/>
            <a:ahLst/>
            <a:cxnLst/>
            <a:rect l="l" t="t" r="r" b="b"/>
            <a:pathLst>
              <a:path w="7828280">
                <a:moveTo>
                  <a:pt x="0" y="0"/>
                </a:moveTo>
                <a:lnTo>
                  <a:pt x="7828280" y="0"/>
                </a:lnTo>
              </a:path>
            </a:pathLst>
          </a:custGeom>
          <a:ln w="53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40242" y="3329432"/>
            <a:ext cx="0" cy="1863725"/>
          </a:xfrm>
          <a:custGeom>
            <a:avLst/>
            <a:gdLst/>
            <a:ahLst/>
            <a:cxnLst/>
            <a:rect l="l" t="t" r="r" b="b"/>
            <a:pathLst>
              <a:path h="1863725">
                <a:moveTo>
                  <a:pt x="0" y="0"/>
                </a:moveTo>
                <a:lnTo>
                  <a:pt x="0" y="1863343"/>
                </a:lnTo>
              </a:path>
            </a:pathLst>
          </a:custGeom>
          <a:ln w="53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09751" y="5166359"/>
            <a:ext cx="7686040" cy="0"/>
          </a:xfrm>
          <a:custGeom>
            <a:avLst/>
            <a:gdLst/>
            <a:ahLst/>
            <a:cxnLst/>
            <a:rect l="l" t="t" r="r" b="b"/>
            <a:pathLst>
              <a:path w="7686040">
                <a:moveTo>
                  <a:pt x="0" y="0"/>
                </a:moveTo>
                <a:lnTo>
                  <a:pt x="768604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8641" y="3365500"/>
            <a:ext cx="0" cy="1791970"/>
          </a:xfrm>
          <a:custGeom>
            <a:avLst/>
            <a:gdLst/>
            <a:ahLst/>
            <a:cxnLst/>
            <a:rect l="l" t="t" r="r" b="b"/>
            <a:pathLst>
              <a:path h="1791970">
                <a:moveTo>
                  <a:pt x="0" y="0"/>
                </a:moveTo>
                <a:lnTo>
                  <a:pt x="0" y="179197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9751" y="3356609"/>
            <a:ext cx="7686040" cy="0"/>
          </a:xfrm>
          <a:custGeom>
            <a:avLst/>
            <a:gdLst/>
            <a:ahLst/>
            <a:cxnLst/>
            <a:rect l="l" t="t" r="r" b="b"/>
            <a:pathLst>
              <a:path w="7686040">
                <a:moveTo>
                  <a:pt x="0" y="0"/>
                </a:moveTo>
                <a:lnTo>
                  <a:pt x="768604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86902" y="3364991"/>
            <a:ext cx="0" cy="1792605"/>
          </a:xfrm>
          <a:custGeom>
            <a:avLst/>
            <a:gdLst/>
            <a:ahLst/>
            <a:cxnLst/>
            <a:rect l="l" t="t" r="r" b="b"/>
            <a:pathLst>
              <a:path h="1792604">
                <a:moveTo>
                  <a:pt x="0" y="0"/>
                </a:moveTo>
                <a:lnTo>
                  <a:pt x="0" y="1792224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35940" y="4509261"/>
            <a:ext cx="7960359" cy="165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810" algn="ctr">
              <a:lnSpc>
                <a:spcPct val="100000"/>
              </a:lnSpc>
              <a:spcBef>
                <a:spcPts val="100"/>
              </a:spcBef>
              <a:tabLst>
                <a:tab pos="1312545" algn="l"/>
                <a:tab pos="2324735" algn="l"/>
                <a:tab pos="3249930" algn="l"/>
                <a:tab pos="4094479" algn="l"/>
                <a:tab pos="5023485" algn="l"/>
              </a:tabLst>
            </a:pPr>
            <a:r>
              <a:rPr sz="2400" b="1" spc="-5" dirty="0">
                <a:latin typeface="Arial"/>
                <a:cs typeface="Arial"/>
              </a:rPr>
              <a:t>0	5	5	7	15	15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04607A"/>
                </a:solidFill>
                <a:latin typeface="Arial"/>
                <a:cs typeface="Arial"/>
              </a:rPr>
              <a:t>F(5)=max(6+7,15)=15</a:t>
            </a:r>
            <a:endParaRPr sz="32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220461" y="4108069"/>
            <a:ext cx="1656080" cy="657860"/>
          </a:xfrm>
          <a:custGeom>
            <a:avLst/>
            <a:gdLst/>
            <a:ahLst/>
            <a:cxnLst/>
            <a:rect l="l" t="t" r="r" b="b"/>
            <a:pathLst>
              <a:path w="1656079" h="657860">
                <a:moveTo>
                  <a:pt x="84709" y="572134"/>
                </a:moveTo>
                <a:lnTo>
                  <a:pt x="0" y="617092"/>
                </a:lnTo>
                <a:lnTo>
                  <a:pt x="86740" y="657859"/>
                </a:lnTo>
                <a:lnTo>
                  <a:pt x="86072" y="629665"/>
                </a:lnTo>
                <a:lnTo>
                  <a:pt x="72009" y="629665"/>
                </a:lnTo>
                <a:lnTo>
                  <a:pt x="70738" y="601090"/>
                </a:lnTo>
                <a:lnTo>
                  <a:pt x="85379" y="600425"/>
                </a:lnTo>
                <a:lnTo>
                  <a:pt x="84709" y="572134"/>
                </a:lnTo>
                <a:close/>
              </a:path>
              <a:path w="1656079" h="657860">
                <a:moveTo>
                  <a:pt x="85379" y="600425"/>
                </a:moveTo>
                <a:lnTo>
                  <a:pt x="70738" y="601090"/>
                </a:lnTo>
                <a:lnTo>
                  <a:pt x="72009" y="629665"/>
                </a:lnTo>
                <a:lnTo>
                  <a:pt x="86057" y="629027"/>
                </a:lnTo>
                <a:lnTo>
                  <a:pt x="85379" y="600425"/>
                </a:lnTo>
                <a:close/>
              </a:path>
              <a:path w="1656079" h="657860">
                <a:moveTo>
                  <a:pt x="86057" y="629027"/>
                </a:moveTo>
                <a:lnTo>
                  <a:pt x="72009" y="629665"/>
                </a:lnTo>
                <a:lnTo>
                  <a:pt x="86072" y="629665"/>
                </a:lnTo>
                <a:lnTo>
                  <a:pt x="86057" y="629027"/>
                </a:lnTo>
                <a:close/>
              </a:path>
              <a:path w="1656079" h="657860">
                <a:moveTo>
                  <a:pt x="1569687" y="28953"/>
                </a:moveTo>
                <a:lnTo>
                  <a:pt x="1500123" y="33019"/>
                </a:lnTo>
                <a:lnTo>
                  <a:pt x="1461769" y="36575"/>
                </a:lnTo>
                <a:lnTo>
                  <a:pt x="1386332" y="45973"/>
                </a:lnTo>
                <a:lnTo>
                  <a:pt x="1313180" y="57911"/>
                </a:lnTo>
                <a:lnTo>
                  <a:pt x="1242567" y="72262"/>
                </a:lnTo>
                <a:lnTo>
                  <a:pt x="1175385" y="88899"/>
                </a:lnTo>
                <a:lnTo>
                  <a:pt x="1112012" y="107568"/>
                </a:lnTo>
                <a:lnTo>
                  <a:pt x="1053084" y="128015"/>
                </a:lnTo>
                <a:lnTo>
                  <a:pt x="999109" y="150240"/>
                </a:lnTo>
                <a:lnTo>
                  <a:pt x="950976" y="173989"/>
                </a:lnTo>
                <a:lnTo>
                  <a:pt x="908938" y="199008"/>
                </a:lnTo>
                <a:lnTo>
                  <a:pt x="873505" y="225551"/>
                </a:lnTo>
                <a:lnTo>
                  <a:pt x="845565" y="253364"/>
                </a:lnTo>
                <a:lnTo>
                  <a:pt x="819276" y="297814"/>
                </a:lnTo>
                <a:lnTo>
                  <a:pt x="813688" y="333882"/>
                </a:lnTo>
                <a:lnTo>
                  <a:pt x="812926" y="339597"/>
                </a:lnTo>
                <a:lnTo>
                  <a:pt x="788924" y="386333"/>
                </a:lnTo>
                <a:lnTo>
                  <a:pt x="748791" y="423036"/>
                </a:lnTo>
                <a:lnTo>
                  <a:pt x="712342" y="447166"/>
                </a:lnTo>
                <a:lnTo>
                  <a:pt x="669163" y="470534"/>
                </a:lnTo>
                <a:lnTo>
                  <a:pt x="619760" y="492759"/>
                </a:lnTo>
                <a:lnTo>
                  <a:pt x="564768" y="513587"/>
                </a:lnTo>
                <a:lnTo>
                  <a:pt x="504825" y="532637"/>
                </a:lnTo>
                <a:lnTo>
                  <a:pt x="440689" y="550036"/>
                </a:lnTo>
                <a:lnTo>
                  <a:pt x="372872" y="565276"/>
                </a:lnTo>
                <a:lnTo>
                  <a:pt x="301878" y="578230"/>
                </a:lnTo>
                <a:lnTo>
                  <a:pt x="228600" y="588644"/>
                </a:lnTo>
                <a:lnTo>
                  <a:pt x="153415" y="596391"/>
                </a:lnTo>
                <a:lnTo>
                  <a:pt x="85379" y="600425"/>
                </a:lnTo>
                <a:lnTo>
                  <a:pt x="86057" y="629027"/>
                </a:lnTo>
                <a:lnTo>
                  <a:pt x="155575" y="624839"/>
                </a:lnTo>
                <a:lnTo>
                  <a:pt x="193801" y="621283"/>
                </a:lnTo>
                <a:lnTo>
                  <a:pt x="231775" y="616965"/>
                </a:lnTo>
                <a:lnTo>
                  <a:pt x="306197" y="606424"/>
                </a:lnTo>
                <a:lnTo>
                  <a:pt x="378333" y="593343"/>
                </a:lnTo>
                <a:lnTo>
                  <a:pt x="447166" y="577849"/>
                </a:lnTo>
                <a:lnTo>
                  <a:pt x="512572" y="560196"/>
                </a:lnTo>
                <a:lnTo>
                  <a:pt x="573786" y="540638"/>
                </a:lnTo>
                <a:lnTo>
                  <a:pt x="630301" y="519302"/>
                </a:lnTo>
                <a:lnTo>
                  <a:pt x="681227" y="496442"/>
                </a:lnTo>
                <a:lnTo>
                  <a:pt x="726439" y="472058"/>
                </a:lnTo>
                <a:lnTo>
                  <a:pt x="765175" y="446531"/>
                </a:lnTo>
                <a:lnTo>
                  <a:pt x="796798" y="419734"/>
                </a:lnTo>
                <a:lnTo>
                  <a:pt x="829690" y="376808"/>
                </a:lnTo>
                <a:lnTo>
                  <a:pt x="842010" y="337819"/>
                </a:lnTo>
                <a:lnTo>
                  <a:pt x="842645" y="322960"/>
                </a:lnTo>
                <a:lnTo>
                  <a:pt x="843534" y="317499"/>
                </a:lnTo>
                <a:lnTo>
                  <a:pt x="868172" y="270763"/>
                </a:lnTo>
                <a:lnTo>
                  <a:pt x="908176" y="234568"/>
                </a:lnTo>
                <a:lnTo>
                  <a:pt x="944372" y="210565"/>
                </a:lnTo>
                <a:lnTo>
                  <a:pt x="987425" y="187324"/>
                </a:lnTo>
                <a:lnTo>
                  <a:pt x="1036827" y="165226"/>
                </a:lnTo>
                <a:lnTo>
                  <a:pt x="1091691" y="144525"/>
                </a:lnTo>
                <a:lnTo>
                  <a:pt x="1151636" y="125221"/>
                </a:lnTo>
                <a:lnTo>
                  <a:pt x="1215771" y="107949"/>
                </a:lnTo>
                <a:lnTo>
                  <a:pt x="1283589" y="92709"/>
                </a:lnTo>
                <a:lnTo>
                  <a:pt x="1354455" y="79755"/>
                </a:lnTo>
                <a:lnTo>
                  <a:pt x="1427734" y="69341"/>
                </a:lnTo>
                <a:lnTo>
                  <a:pt x="1502790" y="61594"/>
                </a:lnTo>
                <a:lnTo>
                  <a:pt x="1570404" y="57438"/>
                </a:lnTo>
                <a:lnTo>
                  <a:pt x="1569687" y="28953"/>
                </a:lnTo>
                <a:close/>
              </a:path>
              <a:path w="1656079" h="657860">
                <a:moveTo>
                  <a:pt x="1629217" y="28320"/>
                </a:moveTo>
                <a:lnTo>
                  <a:pt x="1583689" y="28320"/>
                </a:lnTo>
                <a:lnTo>
                  <a:pt x="1584960" y="56768"/>
                </a:lnTo>
                <a:lnTo>
                  <a:pt x="1570404" y="57438"/>
                </a:lnTo>
                <a:lnTo>
                  <a:pt x="1571116" y="85724"/>
                </a:lnTo>
                <a:lnTo>
                  <a:pt x="1655698" y="40766"/>
                </a:lnTo>
                <a:lnTo>
                  <a:pt x="1629217" y="28320"/>
                </a:lnTo>
                <a:close/>
              </a:path>
              <a:path w="1656079" h="657860">
                <a:moveTo>
                  <a:pt x="1583689" y="28320"/>
                </a:moveTo>
                <a:lnTo>
                  <a:pt x="1569687" y="28953"/>
                </a:lnTo>
                <a:lnTo>
                  <a:pt x="1570404" y="57438"/>
                </a:lnTo>
                <a:lnTo>
                  <a:pt x="1584960" y="56768"/>
                </a:lnTo>
                <a:lnTo>
                  <a:pt x="1583689" y="28320"/>
                </a:lnTo>
                <a:close/>
              </a:path>
              <a:path w="1656079" h="657860">
                <a:moveTo>
                  <a:pt x="1568958" y="0"/>
                </a:moveTo>
                <a:lnTo>
                  <a:pt x="1569687" y="28953"/>
                </a:lnTo>
                <a:lnTo>
                  <a:pt x="1583689" y="28320"/>
                </a:lnTo>
                <a:lnTo>
                  <a:pt x="1629217" y="28320"/>
                </a:lnTo>
                <a:lnTo>
                  <a:pt x="156895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5352</Words>
  <Application>Microsoft Office PowerPoint</Application>
  <PresentationFormat>全屏显示(4:3)</PresentationFormat>
  <Paragraphs>1365</Paragraphs>
  <Slides>67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7" baseType="lpstr">
      <vt:lpstr>宋体</vt:lpstr>
      <vt:lpstr>微软雅黑</vt:lpstr>
      <vt:lpstr>Arial</vt:lpstr>
      <vt:lpstr>Calibri</vt:lpstr>
      <vt:lpstr>Cambria Math</vt:lpstr>
      <vt:lpstr>Symbol</vt:lpstr>
      <vt:lpstr>Times New Roman</vt:lpstr>
      <vt:lpstr>Wingdings</vt:lpstr>
      <vt:lpstr>Wingdings 2</vt:lpstr>
      <vt:lpstr>Office Theme</vt:lpstr>
      <vt:lpstr>动态规划</vt:lpstr>
      <vt:lpstr>动态规划</vt:lpstr>
      <vt:lpstr>动态规划</vt:lpstr>
      <vt:lpstr>8.1三个基本例子</vt:lpstr>
      <vt:lpstr>8.1三个基本例子</vt:lpstr>
      <vt:lpstr>8.1三个基本例子</vt:lpstr>
      <vt:lpstr>8.1三个基本例子</vt:lpstr>
      <vt:lpstr>8.1三个基本例子</vt:lpstr>
      <vt:lpstr>8.1三个基本例子</vt:lpstr>
      <vt:lpstr>8.1三个基本例子</vt:lpstr>
      <vt:lpstr>8.1三个基本例子</vt:lpstr>
      <vt:lpstr>8.1三个基本例子</vt:lpstr>
      <vt:lpstr>8.1三个基本例子</vt:lpstr>
      <vt:lpstr>8.1三个基本例子</vt:lpstr>
      <vt:lpstr>8.1三个基本例子</vt:lpstr>
      <vt:lpstr>8.1三个基本例子</vt:lpstr>
      <vt:lpstr>8.1三个基本例子</vt:lpstr>
      <vt:lpstr>8.1三个基本例子</vt:lpstr>
      <vt:lpstr>8.1三个基本例子</vt:lpstr>
      <vt:lpstr>8.1三个基本例子</vt:lpstr>
      <vt:lpstr>8.1三个基本例子</vt:lpstr>
      <vt:lpstr>8.1三个基本例子</vt:lpstr>
      <vt:lpstr>8.1三个基本例子</vt:lpstr>
      <vt:lpstr>8.1三个基本例子</vt:lpstr>
      <vt:lpstr>8.1三个基本例子</vt:lpstr>
      <vt:lpstr>8.2背包问题和记忆功能</vt:lpstr>
      <vt:lpstr>8.2背包问题和记忆功能</vt:lpstr>
      <vt:lpstr>8.2背包问题和记忆功能</vt:lpstr>
      <vt:lpstr>8.2背包问题和记忆功能</vt:lpstr>
      <vt:lpstr>8.2背包问题和记忆功能</vt:lpstr>
      <vt:lpstr>8.2背包问题和记忆功能</vt:lpstr>
      <vt:lpstr>8.2背包问题和记忆功能</vt:lpstr>
      <vt:lpstr>8.2背包问题和记忆功能</vt:lpstr>
      <vt:lpstr>8.2背包问题和记忆功能</vt:lpstr>
      <vt:lpstr>8.2背包问题和记忆功能</vt:lpstr>
      <vt:lpstr>8.2背包问题和记忆功能</vt:lpstr>
      <vt:lpstr>8.3 最优二叉查找树</vt:lpstr>
      <vt:lpstr>8.3 最优二叉查找树</vt:lpstr>
      <vt:lpstr>8.3 最优二叉查找树</vt:lpstr>
      <vt:lpstr>8.3 最优二叉查找树</vt:lpstr>
      <vt:lpstr>8.3 最优二叉查找树</vt:lpstr>
      <vt:lpstr>8.3 最优二叉查找树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8.3 最优二叉查找树</vt:lpstr>
      <vt:lpstr>PowerPoint 演示文稿</vt:lpstr>
      <vt:lpstr>邻接矩阵</vt:lpstr>
      <vt:lpstr>传递闭包</vt:lpstr>
      <vt:lpstr>生成传递闭包的算法</vt:lpstr>
      <vt:lpstr>Warshall算法</vt:lpstr>
      <vt:lpstr>Warshall算法</vt:lpstr>
      <vt:lpstr>PowerPoint 演示文稿</vt:lpstr>
      <vt:lpstr>Warshall算法</vt:lpstr>
      <vt:lpstr>PowerPoint 演示文稿</vt:lpstr>
      <vt:lpstr>Warshall算法思想</vt:lpstr>
      <vt:lpstr>rij(k-1)</vt:lpstr>
      <vt:lpstr>Warshall算法</vt:lpstr>
      <vt:lpstr>PowerPoint 演示文稿</vt:lpstr>
      <vt:lpstr>Floyd算法</vt:lpstr>
      <vt:lpstr>Floyd算法的思想</vt:lpstr>
      <vt:lpstr>Floyd算法实例</vt:lpstr>
      <vt:lpstr>Floyd算法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OpenGL三维图形编程</dc:title>
  <dc:creator>leahero</dc:creator>
  <cp:lastModifiedBy>- Vel</cp:lastModifiedBy>
  <cp:revision>3</cp:revision>
  <dcterms:created xsi:type="dcterms:W3CDTF">2023-11-14T16:36:56Z</dcterms:created>
  <dcterms:modified xsi:type="dcterms:W3CDTF">2023-11-17T16:19:26Z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2023-10-30T00:00:00Z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2023-11-14T00:00:00Z</vt:filetime>
  </property>
</Properties>
</file>