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45"/>
  </p:notesMasterIdLst>
  <p:sldIdLst>
    <p:sldId id="1825" r:id="rId3"/>
    <p:sldId id="1729" r:id="rId4"/>
    <p:sldId id="1795" r:id="rId5"/>
    <p:sldId id="2741" r:id="rId6"/>
    <p:sldId id="2752" r:id="rId7"/>
    <p:sldId id="2758" r:id="rId8"/>
    <p:sldId id="2759" r:id="rId9"/>
    <p:sldId id="2779" r:id="rId10"/>
    <p:sldId id="2785" r:id="rId11"/>
    <p:sldId id="2786" r:id="rId12"/>
    <p:sldId id="2780" r:id="rId13"/>
    <p:sldId id="2762" r:id="rId14"/>
    <p:sldId id="2763" r:id="rId15"/>
    <p:sldId id="2787" r:id="rId16"/>
    <p:sldId id="2788" r:id="rId17"/>
    <p:sldId id="2764" r:id="rId18"/>
    <p:sldId id="2765" r:id="rId19"/>
    <p:sldId id="2769" r:id="rId20"/>
    <p:sldId id="2770" r:id="rId21"/>
    <p:sldId id="2772" r:id="rId22"/>
    <p:sldId id="2775" r:id="rId23"/>
    <p:sldId id="2789" r:id="rId24"/>
    <p:sldId id="2790" r:id="rId25"/>
    <p:sldId id="2791" r:id="rId26"/>
    <p:sldId id="2797" r:id="rId27"/>
    <p:sldId id="2798" r:id="rId28"/>
    <p:sldId id="2801" r:id="rId29"/>
    <p:sldId id="2802" r:id="rId30"/>
    <p:sldId id="2799" r:id="rId31"/>
    <p:sldId id="2803" r:id="rId32"/>
    <p:sldId id="2804" r:id="rId33"/>
    <p:sldId id="2805" r:id="rId34"/>
    <p:sldId id="2806" r:id="rId35"/>
    <p:sldId id="2807" r:id="rId36"/>
    <p:sldId id="2808" r:id="rId37"/>
    <p:sldId id="2809" r:id="rId38"/>
    <p:sldId id="2810" r:id="rId39"/>
    <p:sldId id="2811" r:id="rId40"/>
    <p:sldId id="2812" r:id="rId41"/>
    <p:sldId id="2813" r:id="rId42"/>
    <p:sldId id="2814" r:id="rId43"/>
    <p:sldId id="2778" r:id="rId44"/>
  </p:sldIdLst>
  <p:sldSz cx="12192000" cy="6858000"/>
  <p:notesSz cx="6858000" cy="9144000"/>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gs" Target="tags/tag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F4B33F-D844-4848-A404-85DFE72D7C6E}" type="datetimeFigureOut">
              <a:rPr lang="zh-CN" altLang="en-US" smtClean="0"/>
              <a:t>2024/11/30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8FC44-55F1-4857-A2D3-231A1E91B97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t>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986C2-F32E-4E2B-DD5A-2C4AF2DE694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DD1335E-A41D-3FF0-D2F4-F8E78E06A06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39B239C-20C5-D1D8-E965-D1AFFF98C902}"/>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320141DE-B702-5525-637F-A21902F8C3DF}"/>
              </a:ext>
            </a:extLst>
          </p:cNvPr>
          <p:cNvSpPr>
            <a:spLocks noGrp="1"/>
          </p:cNvSpPr>
          <p:nvPr>
            <p:ph type="sldNum" sz="quarter" idx="10"/>
          </p:nvPr>
        </p:nvSpPr>
        <p:spPr/>
        <p:txBody>
          <a:bodyPr/>
          <a:lstStyle/>
          <a:p>
            <a:pPr>
              <a:defRPr/>
            </a:pPr>
            <a:fld id="{CD7A2CCA-E5D5-4859-8035-B358016F08F8}" type="slidenum">
              <a:rPr lang="zh-CN" altLang="en-US" smtClean="0"/>
              <a:t>10</a:t>
            </a:fld>
            <a:endParaRPr lang="zh-CN" altLang="en-US" dirty="0"/>
          </a:p>
        </p:txBody>
      </p:sp>
    </p:spTree>
    <p:extLst>
      <p:ext uri="{BB962C8B-B14F-4D97-AF65-F5344CB8AC3E}">
        <p14:creationId xmlns:p14="http://schemas.microsoft.com/office/powerpoint/2010/main" val="1128028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0DD78F-DFA0-F4FF-D935-DD5EDC5401E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285FEBD-DFCD-1195-55F8-347D92F7AEE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B968FE7-31B0-1C01-CB34-0B89F41F882C}"/>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87683E79-FC31-50D5-2E8F-A6BB6CCAA1A2}"/>
              </a:ext>
            </a:extLst>
          </p:cNvPr>
          <p:cNvSpPr>
            <a:spLocks noGrp="1"/>
          </p:cNvSpPr>
          <p:nvPr>
            <p:ph type="sldNum" sz="quarter" idx="10"/>
          </p:nvPr>
        </p:nvSpPr>
        <p:spPr/>
        <p:txBody>
          <a:bodyPr/>
          <a:lstStyle/>
          <a:p>
            <a:pPr>
              <a:defRPr/>
            </a:pPr>
            <a:fld id="{CD7A2CCA-E5D5-4859-8035-B358016F08F8}" type="slidenum">
              <a:rPr lang="zh-CN" altLang="en-US" smtClean="0"/>
              <a:t>11</a:t>
            </a:fld>
            <a:endParaRPr lang="zh-CN" altLang="en-US" dirty="0"/>
          </a:p>
        </p:txBody>
      </p:sp>
    </p:spTree>
    <p:extLst>
      <p:ext uri="{BB962C8B-B14F-4D97-AF65-F5344CB8AC3E}">
        <p14:creationId xmlns:p14="http://schemas.microsoft.com/office/powerpoint/2010/main" val="1090785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12</a:t>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13</a:t>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68606-1E92-B081-3332-6EC7E39F545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042F4FD-63FC-1755-3805-611A6A9A622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B90AA81-0A6C-AE59-8BF7-F0D622886300}"/>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C95238A2-18B9-2B7D-A5BC-ECC5016A2288}"/>
              </a:ext>
            </a:extLst>
          </p:cNvPr>
          <p:cNvSpPr>
            <a:spLocks noGrp="1"/>
          </p:cNvSpPr>
          <p:nvPr>
            <p:ph type="sldNum" sz="quarter" idx="10"/>
          </p:nvPr>
        </p:nvSpPr>
        <p:spPr/>
        <p:txBody>
          <a:bodyPr/>
          <a:lstStyle/>
          <a:p>
            <a:pPr>
              <a:defRPr/>
            </a:pPr>
            <a:fld id="{CD7A2CCA-E5D5-4859-8035-B358016F08F8}" type="slidenum">
              <a:rPr lang="zh-CN" altLang="en-US" smtClean="0"/>
              <a:t>14</a:t>
            </a:fld>
            <a:endParaRPr lang="zh-CN" altLang="en-US" dirty="0"/>
          </a:p>
        </p:txBody>
      </p:sp>
    </p:spTree>
    <p:extLst>
      <p:ext uri="{BB962C8B-B14F-4D97-AF65-F5344CB8AC3E}">
        <p14:creationId xmlns:p14="http://schemas.microsoft.com/office/powerpoint/2010/main" val="235791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2DBCE-C046-BA2F-0053-2C60CB5FABC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990483F-A1F9-4EFF-B92F-A60472BDCDA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89F8AF3-CE76-4C39-3574-FAFB146518DE}"/>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761255B4-33B7-AE1B-0F4E-CF8A66941958}"/>
              </a:ext>
            </a:extLst>
          </p:cNvPr>
          <p:cNvSpPr>
            <a:spLocks noGrp="1"/>
          </p:cNvSpPr>
          <p:nvPr>
            <p:ph type="sldNum" sz="quarter" idx="10"/>
          </p:nvPr>
        </p:nvSpPr>
        <p:spPr/>
        <p:txBody>
          <a:bodyPr/>
          <a:lstStyle/>
          <a:p>
            <a:pPr>
              <a:defRPr/>
            </a:pPr>
            <a:fld id="{CD7A2CCA-E5D5-4859-8035-B358016F08F8}" type="slidenum">
              <a:rPr lang="zh-CN" altLang="en-US" smtClean="0"/>
              <a:t>15</a:t>
            </a:fld>
            <a:endParaRPr lang="zh-CN" altLang="en-US" dirty="0"/>
          </a:p>
        </p:txBody>
      </p:sp>
    </p:spTree>
    <p:extLst>
      <p:ext uri="{BB962C8B-B14F-4D97-AF65-F5344CB8AC3E}">
        <p14:creationId xmlns:p14="http://schemas.microsoft.com/office/powerpoint/2010/main" val="3534816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16</a:t>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17</a:t>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18</a:t>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19</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719AF1A-C455-4844-80A4-D9AEE66907DC}"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20</a:t>
            </a:fld>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21</a:t>
            </a:fld>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85CEF-F03A-4ACB-BF8C-7E86C80013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43C9FAD-BD85-6CA4-A2A2-B5FCFB10439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F5F3E7A-195F-6ACB-024A-25A1A4C0867C}"/>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1EA43406-24A0-A314-AC50-C2006F6DC857}"/>
              </a:ext>
            </a:extLst>
          </p:cNvPr>
          <p:cNvSpPr>
            <a:spLocks noGrp="1"/>
          </p:cNvSpPr>
          <p:nvPr>
            <p:ph type="sldNum" sz="quarter" idx="10"/>
          </p:nvPr>
        </p:nvSpPr>
        <p:spPr/>
        <p:txBody>
          <a:bodyPr/>
          <a:lstStyle/>
          <a:p>
            <a:pPr>
              <a:defRPr/>
            </a:pPr>
            <a:fld id="{CD7A2CCA-E5D5-4859-8035-B358016F08F8}" type="slidenum">
              <a:rPr lang="zh-CN" altLang="en-US" smtClean="0"/>
              <a:t>22</a:t>
            </a:fld>
            <a:endParaRPr lang="zh-CN" altLang="en-US" dirty="0"/>
          </a:p>
        </p:txBody>
      </p:sp>
    </p:spTree>
    <p:extLst>
      <p:ext uri="{BB962C8B-B14F-4D97-AF65-F5344CB8AC3E}">
        <p14:creationId xmlns:p14="http://schemas.microsoft.com/office/powerpoint/2010/main" val="2857065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EE647C-4C36-EA34-B29C-85933163783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C1EF651-4D17-D5AE-B70B-5A7D713DEB6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12A0A95-E89E-CD6E-2CF1-FBB23724DC16}"/>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0C5DDE43-74CB-0983-1060-2C9263D591FE}"/>
              </a:ext>
            </a:extLst>
          </p:cNvPr>
          <p:cNvSpPr>
            <a:spLocks noGrp="1"/>
          </p:cNvSpPr>
          <p:nvPr>
            <p:ph type="sldNum" sz="quarter" idx="10"/>
          </p:nvPr>
        </p:nvSpPr>
        <p:spPr/>
        <p:txBody>
          <a:bodyPr/>
          <a:lstStyle/>
          <a:p>
            <a:pPr>
              <a:defRPr/>
            </a:pPr>
            <a:fld id="{CD7A2CCA-E5D5-4859-8035-B358016F08F8}" type="slidenum">
              <a:rPr lang="zh-CN" altLang="en-US" smtClean="0"/>
              <a:t>23</a:t>
            </a:fld>
            <a:endParaRPr lang="zh-CN" altLang="en-US" dirty="0"/>
          </a:p>
        </p:txBody>
      </p:sp>
    </p:spTree>
    <p:extLst>
      <p:ext uri="{BB962C8B-B14F-4D97-AF65-F5344CB8AC3E}">
        <p14:creationId xmlns:p14="http://schemas.microsoft.com/office/powerpoint/2010/main" val="38079794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530E0-A934-5033-37B3-878B78489C0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09148CA-95A6-DC99-45A0-090424AC3E7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71A62EE-F373-F228-E1A9-696ADF049323}"/>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BF5D641A-0266-B3D0-471E-35339CD9A7E9}"/>
              </a:ext>
            </a:extLst>
          </p:cNvPr>
          <p:cNvSpPr>
            <a:spLocks noGrp="1"/>
          </p:cNvSpPr>
          <p:nvPr>
            <p:ph type="sldNum" sz="quarter" idx="10"/>
          </p:nvPr>
        </p:nvSpPr>
        <p:spPr/>
        <p:txBody>
          <a:bodyPr/>
          <a:lstStyle/>
          <a:p>
            <a:pPr>
              <a:defRPr/>
            </a:pPr>
            <a:fld id="{CD7A2CCA-E5D5-4859-8035-B358016F08F8}" type="slidenum">
              <a:rPr lang="zh-CN" altLang="en-US" smtClean="0"/>
              <a:t>24</a:t>
            </a:fld>
            <a:endParaRPr lang="zh-CN" altLang="en-US" dirty="0"/>
          </a:p>
        </p:txBody>
      </p:sp>
    </p:spTree>
    <p:extLst>
      <p:ext uri="{BB962C8B-B14F-4D97-AF65-F5344CB8AC3E}">
        <p14:creationId xmlns:p14="http://schemas.microsoft.com/office/powerpoint/2010/main" val="16670417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075166-9A9A-8CBC-DADC-096EF9DE038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B034486-EB14-9214-E800-B109E33AFBD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3337FF7-15CF-265A-1363-D2FCCDA31757}"/>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B5785A3-F2BD-6CD3-4D25-88B3154E87E1}"/>
              </a:ext>
            </a:extLst>
          </p:cNvPr>
          <p:cNvSpPr>
            <a:spLocks noGrp="1"/>
          </p:cNvSpPr>
          <p:nvPr>
            <p:ph type="sldNum" sz="quarter" idx="10"/>
          </p:nvPr>
        </p:nvSpPr>
        <p:spPr/>
        <p:txBody>
          <a:bodyPr/>
          <a:lstStyle/>
          <a:p>
            <a:pPr>
              <a:defRPr/>
            </a:pPr>
            <a:fld id="{CD7A2CCA-E5D5-4859-8035-B358016F08F8}" type="slidenum">
              <a:rPr lang="zh-CN" altLang="en-US" smtClean="0"/>
              <a:t>25</a:t>
            </a:fld>
            <a:endParaRPr lang="zh-CN" altLang="en-US" dirty="0"/>
          </a:p>
        </p:txBody>
      </p:sp>
    </p:spTree>
    <p:extLst>
      <p:ext uri="{BB962C8B-B14F-4D97-AF65-F5344CB8AC3E}">
        <p14:creationId xmlns:p14="http://schemas.microsoft.com/office/powerpoint/2010/main" val="4090957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24B08-7BF0-FB1C-4271-79994B7504C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C48B025-7597-3033-B568-CF9330E1D47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DF8CC12-923B-45C1-945A-22221343F905}"/>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B3D53032-BED9-A9BB-299F-890DBA30B5CC}"/>
              </a:ext>
            </a:extLst>
          </p:cNvPr>
          <p:cNvSpPr>
            <a:spLocks noGrp="1"/>
          </p:cNvSpPr>
          <p:nvPr>
            <p:ph type="sldNum" sz="quarter" idx="10"/>
          </p:nvPr>
        </p:nvSpPr>
        <p:spPr/>
        <p:txBody>
          <a:bodyPr/>
          <a:lstStyle/>
          <a:p>
            <a:pPr>
              <a:defRPr/>
            </a:pPr>
            <a:fld id="{CD7A2CCA-E5D5-4859-8035-B358016F08F8}" type="slidenum">
              <a:rPr lang="zh-CN" altLang="en-US" smtClean="0"/>
              <a:t>26</a:t>
            </a:fld>
            <a:endParaRPr lang="zh-CN" altLang="en-US" dirty="0"/>
          </a:p>
        </p:txBody>
      </p:sp>
    </p:spTree>
    <p:extLst>
      <p:ext uri="{BB962C8B-B14F-4D97-AF65-F5344CB8AC3E}">
        <p14:creationId xmlns:p14="http://schemas.microsoft.com/office/powerpoint/2010/main" val="6366452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B6358-A750-D16F-1FA8-A8359CF1C19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44F2507-9F38-0533-119E-75BEC57CBA3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41C0CF6-B753-836B-72BE-841AE4B7CD5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32EBC068-CC63-8226-BC54-6D57CD5DA65C}"/>
              </a:ext>
            </a:extLst>
          </p:cNvPr>
          <p:cNvSpPr>
            <a:spLocks noGrp="1"/>
          </p:cNvSpPr>
          <p:nvPr>
            <p:ph type="sldNum" sz="quarter" idx="10"/>
          </p:nvPr>
        </p:nvSpPr>
        <p:spPr/>
        <p:txBody>
          <a:bodyPr/>
          <a:lstStyle/>
          <a:p>
            <a:pPr>
              <a:defRPr/>
            </a:pPr>
            <a:fld id="{CD7A2CCA-E5D5-4859-8035-B358016F08F8}" type="slidenum">
              <a:rPr lang="zh-CN" altLang="en-US" smtClean="0"/>
              <a:t>27</a:t>
            </a:fld>
            <a:endParaRPr lang="zh-CN" altLang="en-US" dirty="0"/>
          </a:p>
        </p:txBody>
      </p:sp>
    </p:spTree>
    <p:extLst>
      <p:ext uri="{BB962C8B-B14F-4D97-AF65-F5344CB8AC3E}">
        <p14:creationId xmlns:p14="http://schemas.microsoft.com/office/powerpoint/2010/main" val="10002342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4DAC29-3230-CE3F-A8AE-E4AEDC207F3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0DB02F-2D3E-6A4E-4A54-CFCC5FB7DAC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C543784-A4FA-5432-3287-F9FC4150FC8A}"/>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46F9EB42-F4DE-9E52-EEA3-506E86259DA0}"/>
              </a:ext>
            </a:extLst>
          </p:cNvPr>
          <p:cNvSpPr>
            <a:spLocks noGrp="1"/>
          </p:cNvSpPr>
          <p:nvPr>
            <p:ph type="sldNum" sz="quarter" idx="10"/>
          </p:nvPr>
        </p:nvSpPr>
        <p:spPr/>
        <p:txBody>
          <a:bodyPr/>
          <a:lstStyle/>
          <a:p>
            <a:pPr>
              <a:defRPr/>
            </a:pPr>
            <a:fld id="{CD7A2CCA-E5D5-4859-8035-B358016F08F8}" type="slidenum">
              <a:rPr lang="zh-CN" altLang="en-US" smtClean="0"/>
              <a:t>28</a:t>
            </a:fld>
            <a:endParaRPr lang="zh-CN" altLang="en-US" dirty="0"/>
          </a:p>
        </p:txBody>
      </p:sp>
    </p:spTree>
    <p:extLst>
      <p:ext uri="{BB962C8B-B14F-4D97-AF65-F5344CB8AC3E}">
        <p14:creationId xmlns:p14="http://schemas.microsoft.com/office/powerpoint/2010/main" val="1067709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12CA0-D783-50F5-7BE6-595EB08B3F5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8D78535-AFEE-C44D-2545-7B3E1CCCC74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58F67BF-BE9D-DA99-0615-43241419269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40FFDCE6-D4D5-08C5-B8AE-183CA98DD226}"/>
              </a:ext>
            </a:extLst>
          </p:cNvPr>
          <p:cNvSpPr>
            <a:spLocks noGrp="1"/>
          </p:cNvSpPr>
          <p:nvPr>
            <p:ph type="sldNum" sz="quarter" idx="10"/>
          </p:nvPr>
        </p:nvSpPr>
        <p:spPr/>
        <p:txBody>
          <a:bodyPr/>
          <a:lstStyle/>
          <a:p>
            <a:pPr>
              <a:defRPr/>
            </a:pPr>
            <a:fld id="{CD7A2CCA-E5D5-4859-8035-B358016F08F8}" type="slidenum">
              <a:rPr lang="zh-CN" altLang="en-US" smtClean="0"/>
              <a:t>29</a:t>
            </a:fld>
            <a:endParaRPr lang="zh-CN" altLang="en-US" dirty="0"/>
          </a:p>
        </p:txBody>
      </p:sp>
    </p:spTree>
    <p:extLst>
      <p:ext uri="{BB962C8B-B14F-4D97-AF65-F5344CB8AC3E}">
        <p14:creationId xmlns:p14="http://schemas.microsoft.com/office/powerpoint/2010/main" val="732004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3</a:t>
            </a:fld>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B40F5-7F76-9A51-CF70-11D7BDFE89E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EE2CFD7-E27A-FA80-84BB-651FD844F24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198324D-88F8-AF95-10BF-52FBE01244F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7FAFCB6-48F4-BF9C-00F0-76B017E505C6}"/>
              </a:ext>
            </a:extLst>
          </p:cNvPr>
          <p:cNvSpPr>
            <a:spLocks noGrp="1"/>
          </p:cNvSpPr>
          <p:nvPr>
            <p:ph type="sldNum" sz="quarter" idx="10"/>
          </p:nvPr>
        </p:nvSpPr>
        <p:spPr/>
        <p:txBody>
          <a:bodyPr/>
          <a:lstStyle/>
          <a:p>
            <a:pPr>
              <a:defRPr/>
            </a:pPr>
            <a:fld id="{CD7A2CCA-E5D5-4859-8035-B358016F08F8}" type="slidenum">
              <a:rPr lang="zh-CN" altLang="en-US" smtClean="0"/>
              <a:t>30</a:t>
            </a:fld>
            <a:endParaRPr lang="zh-CN" altLang="en-US" dirty="0"/>
          </a:p>
        </p:txBody>
      </p:sp>
    </p:spTree>
    <p:extLst>
      <p:ext uri="{BB962C8B-B14F-4D97-AF65-F5344CB8AC3E}">
        <p14:creationId xmlns:p14="http://schemas.microsoft.com/office/powerpoint/2010/main" val="32232806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AB571-A76E-CFEB-4EF8-E183B366611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9C052A-5F8F-6C74-3C36-8156AD6FF25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1C25B57-A21F-1F1B-A21E-1186282D8830}"/>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55EF1CC-13CA-ABE9-5F5A-6E8F5B31AE9D}"/>
              </a:ext>
            </a:extLst>
          </p:cNvPr>
          <p:cNvSpPr>
            <a:spLocks noGrp="1"/>
          </p:cNvSpPr>
          <p:nvPr>
            <p:ph type="sldNum" sz="quarter" idx="10"/>
          </p:nvPr>
        </p:nvSpPr>
        <p:spPr/>
        <p:txBody>
          <a:bodyPr/>
          <a:lstStyle/>
          <a:p>
            <a:pPr>
              <a:defRPr/>
            </a:pPr>
            <a:fld id="{CD7A2CCA-E5D5-4859-8035-B358016F08F8}" type="slidenum">
              <a:rPr lang="zh-CN" altLang="en-US" smtClean="0"/>
              <a:t>31</a:t>
            </a:fld>
            <a:endParaRPr lang="zh-CN" altLang="en-US" dirty="0"/>
          </a:p>
        </p:txBody>
      </p:sp>
    </p:spTree>
    <p:extLst>
      <p:ext uri="{BB962C8B-B14F-4D97-AF65-F5344CB8AC3E}">
        <p14:creationId xmlns:p14="http://schemas.microsoft.com/office/powerpoint/2010/main" val="37590199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A538C2-9906-0988-CCC3-A16679E6765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2A875F2-0A91-25C5-02E4-2BBF8D93544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5044F99-0B93-CC69-9BDD-6004BF2E6E0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E7A0DBC5-8493-683E-5858-DA06E298D16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077666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C64F6-2006-4E11-FC25-8B21D0B007B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2698C21-5004-248D-045B-88BD3CDECE8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2B5D8EF-E105-6547-A028-01EF86F15D81}"/>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7DB5AA35-204C-C8EC-550B-9CA85273D6F7}"/>
              </a:ext>
            </a:extLst>
          </p:cNvPr>
          <p:cNvSpPr>
            <a:spLocks noGrp="1"/>
          </p:cNvSpPr>
          <p:nvPr>
            <p:ph type="sldNum" sz="quarter" idx="10"/>
          </p:nvPr>
        </p:nvSpPr>
        <p:spPr/>
        <p:txBody>
          <a:bodyPr/>
          <a:lstStyle/>
          <a:p>
            <a:pPr>
              <a:defRPr/>
            </a:pPr>
            <a:fld id="{CD7A2CCA-E5D5-4859-8035-B358016F08F8}" type="slidenum">
              <a:rPr lang="zh-CN" altLang="en-US" smtClean="0"/>
              <a:t>33</a:t>
            </a:fld>
            <a:endParaRPr lang="zh-CN" altLang="en-US" dirty="0"/>
          </a:p>
        </p:txBody>
      </p:sp>
    </p:spTree>
    <p:extLst>
      <p:ext uri="{BB962C8B-B14F-4D97-AF65-F5344CB8AC3E}">
        <p14:creationId xmlns:p14="http://schemas.microsoft.com/office/powerpoint/2010/main" val="2874771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CCE31-486A-02A8-DC8F-CE05E53B1BC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B15788A-EEE3-7CC1-82D3-A71A9266365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47AE515-731B-AD0E-EDA2-2A9689D736DC}"/>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1AEE2A3-B970-C52B-FCF8-FABC01E44FDA}"/>
              </a:ext>
            </a:extLst>
          </p:cNvPr>
          <p:cNvSpPr>
            <a:spLocks noGrp="1"/>
          </p:cNvSpPr>
          <p:nvPr>
            <p:ph type="sldNum" sz="quarter" idx="10"/>
          </p:nvPr>
        </p:nvSpPr>
        <p:spPr/>
        <p:txBody>
          <a:bodyPr/>
          <a:lstStyle/>
          <a:p>
            <a:pPr>
              <a:defRPr/>
            </a:pPr>
            <a:fld id="{CD7A2CCA-E5D5-4859-8035-B358016F08F8}" type="slidenum">
              <a:rPr lang="zh-CN" altLang="en-US" smtClean="0"/>
              <a:t>34</a:t>
            </a:fld>
            <a:endParaRPr lang="zh-CN" altLang="en-US" dirty="0"/>
          </a:p>
        </p:txBody>
      </p:sp>
    </p:spTree>
    <p:extLst>
      <p:ext uri="{BB962C8B-B14F-4D97-AF65-F5344CB8AC3E}">
        <p14:creationId xmlns:p14="http://schemas.microsoft.com/office/powerpoint/2010/main" val="9830871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2184A-ED5C-72CA-A805-3644DA10DBA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5793FD7-7EA7-3F91-9B6B-62FD1C8AECE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9FBD5EC-32D9-6DBF-BD33-49EDC15686AD}"/>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4D01548-9958-83E2-7CE0-4C9723BF786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079677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F6BB7-18D9-0145-866E-B47F92FAE7F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27F5274-D1D7-EFD0-0FFC-76EBBC8C77C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C4FA49C-9605-75BE-FA36-CBA550B19921}"/>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1C6325B0-FB3E-B919-C96D-CFFAA9C54878}"/>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3142315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58E9A-6CD5-75E6-BB71-8C959DBAD10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EE0E938-CD50-E432-1D78-C40BE5CB2B3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7B224F0-B354-5A90-1E36-8B398C69114F}"/>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3CF23ECB-57DB-5A46-F23A-45DF9332E7F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150077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238B2-18EF-BD88-554E-F13F5488687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FB1F249-4DE7-46C3-2D0E-7FDF13649E9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3D8F6F2-489A-EA7B-D509-74518CCBE60F}"/>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33EE1E9F-D970-C3B5-5EDD-23DCB657A3A0}"/>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zh-CN" altLang="en-US" sz="12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534609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13230-21F3-EFB4-EA3B-0FC65D73B1F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D61E9E9-A2BD-F42C-4A7E-9B9A9E937C7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5F5AC88-B38F-7F86-DBC7-2537E90B667C}"/>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49800A57-9AD7-EB07-9401-CA461FBFD45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73767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4</a:t>
            </a:fld>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D6EB64-F61E-092E-55B9-F1C74DD7E8E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BCDBC4D-C964-7F92-116D-8069352B89D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F4977BE-47CA-1278-9164-212428A17B83}"/>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8E6A1B5-A556-2A77-D406-D3DFDC88E54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zh-CN" altLang="en-US" sz="12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369628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95328-E4B0-92FD-292C-27CDDB773F1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75F3721-2324-E298-72CE-F8699A535ED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F1CF4EA-14B7-4285-A85A-79A5DC67A017}"/>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83D25BC6-E97E-62B0-B89F-ABFF09943C68}"/>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919078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42</a:t>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5</a:t>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6</a:t>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7</a:t>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A1FBF4-916B-E149-D8DD-6C1DEF1596F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3D8C2F5-B92D-4E22-2D68-3CAC1614AFF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EEA327D-3C2B-9DCF-64CA-A1C129E25D38}"/>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8A7E1974-5C96-775C-B46B-18B8BABB14AB}"/>
              </a:ext>
            </a:extLst>
          </p:cNvPr>
          <p:cNvSpPr>
            <a:spLocks noGrp="1"/>
          </p:cNvSpPr>
          <p:nvPr>
            <p:ph type="sldNum" sz="quarter" idx="10"/>
          </p:nvPr>
        </p:nvSpPr>
        <p:spPr/>
        <p:txBody>
          <a:bodyPr/>
          <a:lstStyle/>
          <a:p>
            <a:pPr>
              <a:defRPr/>
            </a:pPr>
            <a:fld id="{CD7A2CCA-E5D5-4859-8035-B358016F08F8}" type="slidenum">
              <a:rPr lang="zh-CN" altLang="en-US" smtClean="0"/>
              <a:t>8</a:t>
            </a:fld>
            <a:endParaRPr lang="zh-CN" altLang="en-US" dirty="0"/>
          </a:p>
        </p:txBody>
      </p:sp>
    </p:spTree>
    <p:extLst>
      <p:ext uri="{BB962C8B-B14F-4D97-AF65-F5344CB8AC3E}">
        <p14:creationId xmlns:p14="http://schemas.microsoft.com/office/powerpoint/2010/main" val="218988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95347-4989-A900-98F2-14F152387A6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E03093E-BD74-D71F-AE2A-821CA26B989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A9A9112-E175-4FCC-6296-B096A25995F5}"/>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60B90A81-9A21-0C96-AD17-4395A3A66C6A}"/>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470931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样式1-首页">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cstate="print"/>
          <a:srcRect r="25963"/>
          <a:stretch>
            <a:fillRect/>
          </a:stretch>
        </p:blipFill>
        <p:spPr>
          <a:xfrm>
            <a:off x="7191376" y="133072"/>
            <a:ext cx="5028334" cy="6535793"/>
          </a:xfrm>
          <a:prstGeom prst="rect">
            <a:avLst/>
          </a:prstGeom>
        </p:spPr>
      </p:pic>
      <p:sp>
        <p:nvSpPr>
          <p:cNvPr id="7" name="矩形 6"/>
          <p:cNvSpPr/>
          <p:nvPr userDrawn="1"/>
        </p:nvSpPr>
        <p:spPr>
          <a:xfrm>
            <a:off x="0" y="1484313"/>
            <a:ext cx="2930035" cy="436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5" name="文本占位符 12"/>
          <p:cNvSpPr>
            <a:spLocks noGrp="1"/>
          </p:cNvSpPr>
          <p:nvPr>
            <p:ph type="body" sz="quarter" idx="12" hasCustomPrompt="1"/>
          </p:nvPr>
        </p:nvSpPr>
        <p:spPr>
          <a:xfrm>
            <a:off x="3697615" y="4908366"/>
            <a:ext cx="7059690" cy="410335"/>
          </a:xfrm>
        </p:spPr>
        <p:txBody>
          <a:bodyPr>
            <a:normAutofit/>
          </a:bodyPr>
          <a:lstStyle>
            <a:lvl1pPr marL="0" indent="0">
              <a:buNone/>
              <a:defRPr sz="2000">
                <a:solidFill>
                  <a:schemeClr val="tx1"/>
                </a:solidFill>
              </a:defRPr>
            </a:lvl1pPr>
          </a:lstStyle>
          <a:p>
            <a:pPr lvl="0"/>
            <a:r>
              <a:rPr lang="zh-CN" altLang="en-US" dirty="0"/>
              <a:t>编辑母版文本样式</a:t>
            </a:r>
          </a:p>
        </p:txBody>
      </p:sp>
      <p:sp>
        <p:nvSpPr>
          <p:cNvPr id="8" name="矩形 7"/>
          <p:cNvSpPr/>
          <p:nvPr userDrawn="1"/>
        </p:nvSpPr>
        <p:spPr>
          <a:xfrm>
            <a:off x="11525250" y="1484311"/>
            <a:ext cx="666749" cy="436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 name="矩形 8"/>
          <p:cNvSpPr/>
          <p:nvPr userDrawn="1"/>
        </p:nvSpPr>
        <p:spPr>
          <a:xfrm>
            <a:off x="2927998" y="1484310"/>
            <a:ext cx="377842" cy="4364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 name="矩形 9"/>
          <p:cNvSpPr/>
          <p:nvPr userDrawn="1"/>
        </p:nvSpPr>
        <p:spPr>
          <a:xfrm>
            <a:off x="11121340" y="1484310"/>
            <a:ext cx="403257" cy="4364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文本框 11"/>
          <p:cNvSpPr txBox="1"/>
          <p:nvPr userDrawn="1"/>
        </p:nvSpPr>
        <p:spPr>
          <a:xfrm rot="16200000">
            <a:off x="10462781" y="3524086"/>
            <a:ext cx="3170099" cy="261610"/>
          </a:xfrm>
          <a:prstGeom prst="rect">
            <a:avLst/>
          </a:prstGeom>
          <a:noFill/>
        </p:spPr>
        <p:txBody>
          <a:bodyPr wrap="square" rtlCol="0">
            <a:noAutofit/>
          </a:bodyPr>
          <a:lstStyle>
            <a:defPPr>
              <a:defRPr lang="zh-CN"/>
            </a:defPPr>
            <a:lvl1pPr algn="dist">
              <a:defRPr sz="1100" b="1">
                <a:solidFill>
                  <a:schemeClr val="bg1">
                    <a:alpha val="22000"/>
                  </a:schemeClr>
                </a:solidFill>
                <a:latin typeface="Arial" panose="020B0604020202020204" pitchFamily="34" charset="0"/>
                <a:cs typeface="Arial" panose="020B0604020202020204" pitchFamily="34" charset="0"/>
              </a:defRPr>
            </a:lvl1pPr>
          </a:lstStyle>
          <a:p>
            <a:pPr marL="0" marR="0" lvl="0" indent="0" algn="dist" defTabSz="914400" rtl="0" eaLnBrk="0" fontAlgn="base" latinLnBrk="0" hangingPunct="0">
              <a:lnSpc>
                <a:spcPct val="100000"/>
              </a:lnSpc>
              <a:spcBef>
                <a:spcPct val="0"/>
              </a:spcBef>
              <a:spcAft>
                <a:spcPct val="0"/>
              </a:spcAft>
              <a:buClrTx/>
              <a:buSzTx/>
              <a:buFontTx/>
              <a:buNone/>
              <a:defRPr/>
            </a:pPr>
            <a:r>
              <a:rPr kumimoji="0" lang="en-US" altLang="zh-CN" sz="1100" b="1" i="0" u="none" strike="noStrike" kern="1200" cap="none" spc="0" normalizeH="0" baseline="0" noProof="0" dirty="0">
                <a:ln>
                  <a:noFill/>
                </a:ln>
                <a:solidFill>
                  <a:prstClr val="white">
                    <a:alpha val="5000"/>
                  </a:prstClr>
                </a:solidFill>
                <a:effectLst/>
                <a:uLnTx/>
                <a:uFillTx/>
                <a:latin typeface="Arial" panose="020B0604020202020204" pitchFamily="34" charset="0"/>
                <a:ea typeface="微软雅黑" panose="020B0503020204020204" charset="-122"/>
                <a:cs typeface="Arial" panose="020B0604020202020204" pitchFamily="34" charset="0"/>
              </a:rPr>
              <a:t>BEIJING INSTITUTE OF TECHNOLOGY</a:t>
            </a:r>
          </a:p>
        </p:txBody>
      </p:sp>
      <p:pic>
        <p:nvPicPr>
          <p:cNvPr id="41" name="图片 40"/>
          <p:cNvPicPr>
            <a:picLocks noChangeAspect="1"/>
          </p:cNvPicPr>
          <p:nvPr userDrawn="1"/>
        </p:nvPicPr>
        <p:blipFill>
          <a:blip r:embed="rId3" cstate="print"/>
          <a:stretch>
            <a:fillRect/>
          </a:stretch>
        </p:blipFill>
        <p:spPr>
          <a:xfrm>
            <a:off x="474738" y="515429"/>
            <a:ext cx="2295327" cy="504694"/>
          </a:xfrm>
          <a:prstGeom prst="rect">
            <a:avLst/>
          </a:prstGeom>
        </p:spPr>
      </p:pic>
      <p:cxnSp>
        <p:nvCxnSpPr>
          <p:cNvPr id="42" name="直接连接符 41"/>
          <p:cNvCxnSpPr/>
          <p:nvPr userDrawn="1"/>
        </p:nvCxnSpPr>
        <p:spPr>
          <a:xfrm>
            <a:off x="2927998" y="1355988"/>
            <a:ext cx="0" cy="45898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a:off x="11522544" y="1400593"/>
            <a:ext cx="0" cy="454523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9" name="组合 68"/>
          <p:cNvGrpSpPr/>
          <p:nvPr userDrawn="1"/>
        </p:nvGrpSpPr>
        <p:grpSpPr>
          <a:xfrm>
            <a:off x="566553" y="2031917"/>
            <a:ext cx="1778298" cy="3243219"/>
            <a:chOff x="611818" y="2031917"/>
            <a:chExt cx="1709547" cy="3117834"/>
          </a:xfrm>
        </p:grpSpPr>
        <p:grpSp>
          <p:nvGrpSpPr>
            <p:cNvPr id="70" name="组合 69"/>
            <p:cNvGrpSpPr/>
            <p:nvPr/>
          </p:nvGrpSpPr>
          <p:grpSpPr>
            <a:xfrm>
              <a:off x="611818" y="2051403"/>
              <a:ext cx="567014" cy="3098348"/>
              <a:chOff x="11305242" y="2003776"/>
              <a:chExt cx="354194" cy="1935432"/>
            </a:xfrm>
            <a:solidFill>
              <a:schemeClr val="bg1">
                <a:alpha val="5000"/>
              </a:schemeClr>
            </a:solidFill>
          </p:grpSpPr>
          <p:sp>
            <p:nvSpPr>
              <p:cNvPr id="85" name="Freeform 5"/>
              <p:cNvSpPr/>
              <p:nvPr/>
            </p:nvSpPr>
            <p:spPr bwMode="auto">
              <a:xfrm>
                <a:off x="11307751" y="3052538"/>
                <a:ext cx="345981" cy="390126"/>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6" name="Freeform 6"/>
              <p:cNvSpPr/>
              <p:nvPr/>
            </p:nvSpPr>
            <p:spPr bwMode="auto">
              <a:xfrm>
                <a:off x="11382341" y="3639427"/>
                <a:ext cx="199170" cy="299781"/>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87" name="组合 86"/>
              <p:cNvGrpSpPr/>
              <p:nvPr/>
            </p:nvGrpSpPr>
            <p:grpSpPr>
              <a:xfrm>
                <a:off x="11305242" y="2003776"/>
                <a:ext cx="354194" cy="439406"/>
                <a:chOff x="5548313" y="2084388"/>
                <a:chExt cx="547688" cy="679451"/>
              </a:xfrm>
              <a:grpFill/>
            </p:grpSpPr>
            <p:sp>
              <p:nvSpPr>
                <p:cNvPr id="92"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93"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88" name="组合 87"/>
              <p:cNvGrpSpPr/>
              <p:nvPr/>
            </p:nvGrpSpPr>
            <p:grpSpPr>
              <a:xfrm>
                <a:off x="11380191" y="2640087"/>
                <a:ext cx="214274" cy="229664"/>
                <a:chOff x="3792874" y="3156423"/>
                <a:chExt cx="331330" cy="355128"/>
              </a:xfrm>
              <a:grpFill/>
            </p:grpSpPr>
            <p:sp>
              <p:nvSpPr>
                <p:cNvPr id="89"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90"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91"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71" name="组合 70"/>
            <p:cNvGrpSpPr/>
            <p:nvPr userDrawn="1"/>
          </p:nvGrpSpPr>
          <p:grpSpPr>
            <a:xfrm>
              <a:off x="1752713" y="2031917"/>
              <a:ext cx="568652" cy="3091276"/>
              <a:chOff x="1752714" y="2031919"/>
              <a:chExt cx="568653" cy="3091274"/>
            </a:xfrm>
          </p:grpSpPr>
          <p:grpSp>
            <p:nvGrpSpPr>
              <p:cNvPr id="72" name="组合 71"/>
              <p:cNvGrpSpPr/>
              <p:nvPr/>
            </p:nvGrpSpPr>
            <p:grpSpPr>
              <a:xfrm>
                <a:off x="1769227" y="3776579"/>
                <a:ext cx="501270" cy="527572"/>
                <a:chOff x="6113463" y="3541713"/>
                <a:chExt cx="484188" cy="509588"/>
              </a:xfrm>
              <a:solidFill>
                <a:schemeClr val="bg1">
                  <a:alpha val="5000"/>
                </a:schemeClr>
              </a:solidFill>
            </p:grpSpPr>
            <p:sp>
              <p:nvSpPr>
                <p:cNvPr id="83"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4"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3" name="组合 72"/>
              <p:cNvGrpSpPr/>
              <p:nvPr/>
            </p:nvGrpSpPr>
            <p:grpSpPr>
              <a:xfrm>
                <a:off x="1752714" y="2031919"/>
                <a:ext cx="568653" cy="718220"/>
                <a:chOff x="6108700" y="2066926"/>
                <a:chExt cx="549275" cy="693738"/>
              </a:xfrm>
              <a:solidFill>
                <a:schemeClr val="bg1">
                  <a:alpha val="5000"/>
                </a:schemeClr>
              </a:solidFill>
            </p:grpSpPr>
            <p:sp>
              <p:nvSpPr>
                <p:cNvPr id="81"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2"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4" name="组合 73"/>
              <p:cNvGrpSpPr/>
              <p:nvPr/>
            </p:nvGrpSpPr>
            <p:grpSpPr>
              <a:xfrm>
                <a:off x="1855433" y="3075554"/>
                <a:ext cx="381292" cy="328704"/>
                <a:chOff x="6186488" y="2930526"/>
                <a:chExt cx="368300" cy="317500"/>
              </a:xfrm>
              <a:solidFill>
                <a:schemeClr val="bg1">
                  <a:alpha val="5000"/>
                </a:schemeClr>
              </a:solidFill>
            </p:grpSpPr>
            <p:sp>
              <p:nvSpPr>
                <p:cNvPr id="78"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9"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0"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5" name="组合 74"/>
              <p:cNvGrpSpPr/>
              <p:nvPr/>
            </p:nvGrpSpPr>
            <p:grpSpPr>
              <a:xfrm>
                <a:off x="1804180" y="4681015"/>
                <a:ext cx="442058" cy="442178"/>
                <a:chOff x="11893476" y="1994536"/>
                <a:chExt cx="277932" cy="278006"/>
              </a:xfrm>
              <a:solidFill>
                <a:schemeClr val="bg1">
                  <a:alpha val="5000"/>
                </a:schemeClr>
              </a:solidFill>
            </p:grpSpPr>
            <p:sp>
              <p:nvSpPr>
                <p:cNvPr id="76" name="Freeform 11"/>
                <p:cNvSpPr>
                  <a:spLocks noEditPoints="1"/>
                </p:cNvSpPr>
                <p:nvPr/>
              </p:nvSpPr>
              <p:spPr bwMode="auto">
                <a:xfrm>
                  <a:off x="11976100" y="1994536"/>
                  <a:ext cx="195308" cy="27343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7" name="Freeform 12"/>
                <p:cNvSpPr/>
                <p:nvPr/>
              </p:nvSpPr>
              <p:spPr bwMode="auto">
                <a:xfrm>
                  <a:off x="11893476" y="2009127"/>
                  <a:ext cx="105167" cy="263415"/>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
        <p:nvSpPr>
          <p:cNvPr id="44" name="文本占位符 12"/>
          <p:cNvSpPr>
            <a:spLocks noGrp="1"/>
          </p:cNvSpPr>
          <p:nvPr>
            <p:ph type="body" sz="quarter" idx="13" hasCustomPrompt="1"/>
          </p:nvPr>
        </p:nvSpPr>
        <p:spPr>
          <a:xfrm>
            <a:off x="3697616" y="1658264"/>
            <a:ext cx="7059689" cy="2267551"/>
          </a:xfrm>
        </p:spPr>
        <p:txBody>
          <a:bodyPr>
            <a:normAutofit/>
          </a:bodyPr>
          <a:lstStyle>
            <a:lvl1pPr marL="0" indent="0">
              <a:spcBef>
                <a:spcPts val="0"/>
              </a:spcBef>
              <a:buNone/>
              <a:defRPr sz="5600" b="1">
                <a:solidFill>
                  <a:schemeClr val="tx1"/>
                </a:solidFill>
                <a:latin typeface="+mn-ea"/>
                <a:ea typeface="+mn-ea"/>
              </a:defRPr>
            </a:lvl1pPr>
          </a:lstStyle>
          <a:p>
            <a:pPr lvl="0"/>
            <a:r>
              <a:rPr lang="zh-CN" altLang="en-US" dirty="0"/>
              <a:t>编辑母版文本样式</a:t>
            </a:r>
            <a:endParaRPr lang="en-US" altLang="zh-CN" dirty="0"/>
          </a:p>
          <a:p>
            <a:pPr lvl="0"/>
            <a:r>
              <a:rPr lang="zh-CN" altLang="en-US" dirty="0"/>
              <a:t>输入标题</a:t>
            </a: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样式1-尾页">
    <p:spTree>
      <p:nvGrpSpPr>
        <p:cNvPr id="1" name=""/>
        <p:cNvGrpSpPr/>
        <p:nvPr/>
      </p:nvGrpSpPr>
      <p:grpSpPr>
        <a:xfrm>
          <a:off x="0" y="0"/>
          <a:ext cx="0" cy="0"/>
          <a:chOff x="0" y="0"/>
          <a:chExt cx="0" cy="0"/>
        </a:xfrm>
      </p:grpSpPr>
      <p:pic>
        <p:nvPicPr>
          <p:cNvPr id="43" name="图片 42"/>
          <p:cNvPicPr>
            <a:picLocks noChangeAspect="1"/>
          </p:cNvPicPr>
          <p:nvPr userDrawn="1"/>
        </p:nvPicPr>
        <p:blipFill>
          <a:blip r:embed="rId2" cstate="print"/>
          <a:stretch>
            <a:fillRect/>
          </a:stretch>
        </p:blipFill>
        <p:spPr>
          <a:xfrm>
            <a:off x="4600575" y="133072"/>
            <a:ext cx="6791691" cy="6535793"/>
          </a:xfrm>
          <a:prstGeom prst="rect">
            <a:avLst/>
          </a:prstGeom>
        </p:spPr>
      </p:pic>
      <p:sp>
        <p:nvSpPr>
          <p:cNvPr id="13" name="文本占位符 12"/>
          <p:cNvSpPr>
            <a:spLocks noGrp="1"/>
          </p:cNvSpPr>
          <p:nvPr>
            <p:ph type="body" sz="quarter" idx="13" hasCustomPrompt="1"/>
          </p:nvPr>
        </p:nvSpPr>
        <p:spPr>
          <a:xfrm>
            <a:off x="1287430" y="1483539"/>
            <a:ext cx="7373912" cy="2267551"/>
          </a:xfrm>
        </p:spPr>
        <p:txBody>
          <a:bodyPr>
            <a:normAutofit/>
          </a:bodyPr>
          <a:lstStyle>
            <a:lvl1pPr marL="0" indent="0">
              <a:spcBef>
                <a:spcPts val="0"/>
              </a:spcBef>
              <a:buNone/>
              <a:defRPr sz="5600" b="1">
                <a:solidFill>
                  <a:schemeClr val="tx1"/>
                </a:solidFill>
                <a:latin typeface="+mn-ea"/>
                <a:ea typeface="+mn-ea"/>
              </a:defRPr>
            </a:lvl1pPr>
          </a:lstStyle>
          <a:p>
            <a:pPr lvl="0"/>
            <a:r>
              <a:rPr lang="zh-CN" altLang="en-US" dirty="0"/>
              <a:t>编辑母版文本样式</a:t>
            </a:r>
            <a:endParaRPr lang="en-US" altLang="zh-CN" dirty="0"/>
          </a:p>
          <a:p>
            <a:pPr lvl="0"/>
            <a:r>
              <a:rPr lang="zh-CN" altLang="en-US" dirty="0"/>
              <a:t>输入标题</a:t>
            </a:r>
          </a:p>
        </p:txBody>
      </p:sp>
      <p:sp>
        <p:nvSpPr>
          <p:cNvPr id="9" name="矩形 8"/>
          <p:cNvSpPr/>
          <p:nvPr userDrawn="1"/>
        </p:nvSpPr>
        <p:spPr>
          <a:xfrm>
            <a:off x="0" y="1484311"/>
            <a:ext cx="666749" cy="436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 name="矩形 9"/>
          <p:cNvSpPr/>
          <p:nvPr userDrawn="1"/>
        </p:nvSpPr>
        <p:spPr>
          <a:xfrm>
            <a:off x="667561" y="1484310"/>
            <a:ext cx="403257" cy="4364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 name="矩形 10"/>
          <p:cNvSpPr/>
          <p:nvPr userDrawn="1"/>
        </p:nvSpPr>
        <p:spPr>
          <a:xfrm>
            <a:off x="9258300" y="1484313"/>
            <a:ext cx="2930035" cy="436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矩形 11"/>
          <p:cNvSpPr/>
          <p:nvPr userDrawn="1"/>
        </p:nvSpPr>
        <p:spPr>
          <a:xfrm>
            <a:off x="8882428" y="1484310"/>
            <a:ext cx="377842" cy="4364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1" name="文本框 40"/>
          <p:cNvSpPr txBox="1"/>
          <p:nvPr userDrawn="1"/>
        </p:nvSpPr>
        <p:spPr>
          <a:xfrm rot="16200000">
            <a:off x="-1443469" y="3524086"/>
            <a:ext cx="3170099" cy="261610"/>
          </a:xfrm>
          <a:prstGeom prst="rect">
            <a:avLst/>
          </a:prstGeom>
          <a:noFill/>
        </p:spPr>
        <p:txBody>
          <a:bodyPr wrap="square" rtlCol="0">
            <a:noAutofit/>
          </a:bodyPr>
          <a:lstStyle>
            <a:defPPr>
              <a:defRPr lang="zh-CN"/>
            </a:defPPr>
            <a:lvl1pPr algn="dist">
              <a:defRPr sz="1100" b="1">
                <a:solidFill>
                  <a:schemeClr val="bg1">
                    <a:alpha val="22000"/>
                  </a:schemeClr>
                </a:solidFill>
                <a:latin typeface="Arial" panose="020B0604020202020204" pitchFamily="34" charset="0"/>
                <a:cs typeface="Arial" panose="020B0604020202020204" pitchFamily="34" charset="0"/>
              </a:defRPr>
            </a:lvl1pPr>
          </a:lstStyle>
          <a:p>
            <a:pPr marL="0" marR="0" lvl="0" indent="0" algn="dist" defTabSz="914400" rtl="0" eaLnBrk="0" fontAlgn="base" latinLnBrk="0" hangingPunct="0">
              <a:lnSpc>
                <a:spcPct val="100000"/>
              </a:lnSpc>
              <a:spcBef>
                <a:spcPct val="0"/>
              </a:spcBef>
              <a:spcAft>
                <a:spcPct val="0"/>
              </a:spcAft>
              <a:buClrTx/>
              <a:buSzTx/>
              <a:buFontTx/>
              <a:buNone/>
              <a:defRPr/>
            </a:pPr>
            <a:r>
              <a:rPr kumimoji="0" lang="en-US" altLang="zh-CN" sz="1100" b="1" i="0" u="none" strike="noStrike" kern="1200" cap="none" spc="0" normalizeH="0" baseline="0" noProof="0" dirty="0">
                <a:ln>
                  <a:noFill/>
                </a:ln>
                <a:solidFill>
                  <a:prstClr val="white">
                    <a:alpha val="5000"/>
                  </a:prstClr>
                </a:solidFill>
                <a:effectLst/>
                <a:uLnTx/>
                <a:uFillTx/>
                <a:latin typeface="Arial" panose="020B0604020202020204" pitchFamily="34" charset="0"/>
                <a:ea typeface="微软雅黑" panose="020B0503020204020204" charset="-122"/>
                <a:cs typeface="Arial" panose="020B0604020202020204" pitchFamily="34" charset="0"/>
              </a:rPr>
              <a:t>BEIJING INSTITUTE OF TECHNOLOGY</a:t>
            </a:r>
          </a:p>
        </p:txBody>
      </p:sp>
      <p:pic>
        <p:nvPicPr>
          <p:cNvPr id="42" name="图片 41"/>
          <p:cNvPicPr>
            <a:picLocks noChangeAspect="1"/>
          </p:cNvPicPr>
          <p:nvPr userDrawn="1"/>
        </p:nvPicPr>
        <p:blipFill>
          <a:blip r:embed="rId3" cstate="print"/>
          <a:stretch>
            <a:fillRect/>
          </a:stretch>
        </p:blipFill>
        <p:spPr>
          <a:xfrm>
            <a:off x="9452633" y="548450"/>
            <a:ext cx="2295327" cy="504694"/>
          </a:xfrm>
          <a:prstGeom prst="rect">
            <a:avLst/>
          </a:prstGeom>
        </p:spPr>
      </p:pic>
      <p:cxnSp>
        <p:nvCxnSpPr>
          <p:cNvPr id="4" name="直接连接符 3"/>
          <p:cNvCxnSpPr/>
          <p:nvPr userDrawn="1"/>
        </p:nvCxnSpPr>
        <p:spPr>
          <a:xfrm>
            <a:off x="666749" y="1329225"/>
            <a:ext cx="0" cy="4714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userDrawn="1"/>
        </p:nvCxnSpPr>
        <p:spPr>
          <a:xfrm>
            <a:off x="9258300" y="1280160"/>
            <a:ext cx="0" cy="483516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5" name="组合 44"/>
          <p:cNvGrpSpPr/>
          <p:nvPr userDrawn="1"/>
        </p:nvGrpSpPr>
        <p:grpSpPr>
          <a:xfrm>
            <a:off x="9834169" y="2044937"/>
            <a:ext cx="1778296" cy="3249639"/>
            <a:chOff x="611819" y="2031917"/>
            <a:chExt cx="1709546" cy="3124006"/>
          </a:xfrm>
        </p:grpSpPr>
        <p:grpSp>
          <p:nvGrpSpPr>
            <p:cNvPr id="46" name="组合 45"/>
            <p:cNvGrpSpPr/>
            <p:nvPr/>
          </p:nvGrpSpPr>
          <p:grpSpPr>
            <a:xfrm>
              <a:off x="611819" y="2051403"/>
              <a:ext cx="567014" cy="3098349"/>
              <a:chOff x="11305242" y="2003776"/>
              <a:chExt cx="354194" cy="1935432"/>
            </a:xfrm>
            <a:solidFill>
              <a:schemeClr val="bg1">
                <a:alpha val="5000"/>
              </a:schemeClr>
            </a:solidFill>
          </p:grpSpPr>
          <p:sp>
            <p:nvSpPr>
              <p:cNvPr id="61" name="Freeform 5"/>
              <p:cNvSpPr/>
              <p:nvPr/>
            </p:nvSpPr>
            <p:spPr bwMode="auto">
              <a:xfrm>
                <a:off x="11307751" y="3052538"/>
                <a:ext cx="345981" cy="390126"/>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2" name="Freeform 6"/>
              <p:cNvSpPr/>
              <p:nvPr/>
            </p:nvSpPr>
            <p:spPr bwMode="auto">
              <a:xfrm>
                <a:off x="11382341" y="3639427"/>
                <a:ext cx="199170" cy="299781"/>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63" name="组合 62"/>
              <p:cNvGrpSpPr/>
              <p:nvPr/>
            </p:nvGrpSpPr>
            <p:grpSpPr>
              <a:xfrm>
                <a:off x="11305242" y="2003776"/>
                <a:ext cx="354194" cy="439406"/>
                <a:chOff x="5548313" y="2084388"/>
                <a:chExt cx="547688" cy="679451"/>
              </a:xfrm>
              <a:grpFill/>
            </p:grpSpPr>
            <p:sp>
              <p:nvSpPr>
                <p:cNvPr id="68"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9"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64" name="组合 63"/>
              <p:cNvGrpSpPr/>
              <p:nvPr/>
            </p:nvGrpSpPr>
            <p:grpSpPr>
              <a:xfrm>
                <a:off x="11380191" y="2640087"/>
                <a:ext cx="214274" cy="229664"/>
                <a:chOff x="3792874" y="3156423"/>
                <a:chExt cx="331330" cy="355128"/>
              </a:xfrm>
              <a:grpFill/>
            </p:grpSpPr>
            <p:sp>
              <p:nvSpPr>
                <p:cNvPr id="65"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6"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7"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47" name="组合 46"/>
            <p:cNvGrpSpPr/>
            <p:nvPr userDrawn="1"/>
          </p:nvGrpSpPr>
          <p:grpSpPr>
            <a:xfrm>
              <a:off x="1752713" y="2031917"/>
              <a:ext cx="568652" cy="3124006"/>
              <a:chOff x="1752713" y="2031917"/>
              <a:chExt cx="568652" cy="3124006"/>
            </a:xfrm>
          </p:grpSpPr>
          <p:grpSp>
            <p:nvGrpSpPr>
              <p:cNvPr id="48" name="组合 47"/>
              <p:cNvGrpSpPr/>
              <p:nvPr/>
            </p:nvGrpSpPr>
            <p:grpSpPr>
              <a:xfrm>
                <a:off x="1769224" y="3776575"/>
                <a:ext cx="501269" cy="527571"/>
                <a:chOff x="6113463" y="3541713"/>
                <a:chExt cx="484188" cy="509588"/>
              </a:xfrm>
              <a:solidFill>
                <a:schemeClr val="bg1">
                  <a:alpha val="5000"/>
                </a:schemeClr>
              </a:solidFill>
            </p:grpSpPr>
            <p:sp>
              <p:nvSpPr>
                <p:cNvPr id="59"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0"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49" name="组合 48"/>
              <p:cNvGrpSpPr/>
              <p:nvPr/>
            </p:nvGrpSpPr>
            <p:grpSpPr>
              <a:xfrm>
                <a:off x="1752713" y="2031917"/>
                <a:ext cx="568652" cy="718219"/>
                <a:chOff x="6108700" y="2066926"/>
                <a:chExt cx="549275" cy="693738"/>
              </a:xfrm>
              <a:solidFill>
                <a:schemeClr val="bg1">
                  <a:alpha val="5000"/>
                </a:schemeClr>
              </a:solidFill>
            </p:grpSpPr>
            <p:sp>
              <p:nvSpPr>
                <p:cNvPr id="57"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8"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50" name="组合 49"/>
              <p:cNvGrpSpPr/>
              <p:nvPr/>
            </p:nvGrpSpPr>
            <p:grpSpPr>
              <a:xfrm>
                <a:off x="1855431" y="3075552"/>
                <a:ext cx="381292" cy="328704"/>
                <a:chOff x="6186488" y="2930526"/>
                <a:chExt cx="368300" cy="317500"/>
              </a:xfrm>
              <a:solidFill>
                <a:schemeClr val="bg1">
                  <a:alpha val="5000"/>
                </a:schemeClr>
              </a:solidFill>
            </p:grpSpPr>
            <p:sp>
              <p:nvSpPr>
                <p:cNvPr id="54"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5"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6"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51" name="组合 50"/>
              <p:cNvGrpSpPr/>
              <p:nvPr/>
            </p:nvGrpSpPr>
            <p:grpSpPr>
              <a:xfrm>
                <a:off x="1804145" y="4681015"/>
                <a:ext cx="466327" cy="474908"/>
                <a:chOff x="11893475" y="1994536"/>
                <a:chExt cx="293191" cy="298584"/>
              </a:xfrm>
              <a:solidFill>
                <a:schemeClr val="bg1">
                  <a:alpha val="5000"/>
                </a:schemeClr>
              </a:solidFill>
            </p:grpSpPr>
            <p:sp>
              <p:nvSpPr>
                <p:cNvPr id="52" name="Freeform 11"/>
                <p:cNvSpPr>
                  <a:spLocks noEditPoints="1"/>
                </p:cNvSpPr>
                <p:nvPr/>
              </p:nvSpPr>
              <p:spPr bwMode="auto">
                <a:xfrm>
                  <a:off x="11976100" y="1994536"/>
                  <a:ext cx="210566" cy="294792"/>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3" name="Freeform 12"/>
                <p:cNvSpPr/>
                <p:nvPr/>
              </p:nvSpPr>
              <p:spPr bwMode="auto">
                <a:xfrm>
                  <a:off x="11893475" y="2009126"/>
                  <a:ext cx="113382" cy="283994"/>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
        <p:nvSpPr>
          <p:cNvPr id="70" name="文本占位符 12"/>
          <p:cNvSpPr>
            <a:spLocks noGrp="1"/>
          </p:cNvSpPr>
          <p:nvPr>
            <p:ph type="body" sz="quarter" idx="12" hasCustomPrompt="1"/>
          </p:nvPr>
        </p:nvSpPr>
        <p:spPr>
          <a:xfrm>
            <a:off x="1287429" y="4461296"/>
            <a:ext cx="7373913" cy="1199830"/>
          </a:xfrm>
        </p:spPr>
        <p:txBody>
          <a:bodyPr>
            <a:normAutofit/>
          </a:bodyPr>
          <a:lstStyle>
            <a:lvl1pPr marL="0" indent="0">
              <a:buNone/>
              <a:defRPr sz="2000">
                <a:solidFill>
                  <a:schemeClr val="tx1"/>
                </a:solidFill>
              </a:defRPr>
            </a:lvl1pPr>
          </a:lstStyle>
          <a:p>
            <a:pPr lvl="0"/>
            <a:r>
              <a:rPr lang="zh-CN" altLang="en-US" dirty="0"/>
              <a:t>答辩人：北小理</a:t>
            </a:r>
            <a:endParaRPr lang="en-US" altLang="zh-CN" dirty="0"/>
          </a:p>
          <a:p>
            <a:pPr lvl="0"/>
            <a:r>
              <a:rPr lang="zh-CN" altLang="en-US" dirty="0"/>
              <a:t>导　师：京小工</a:t>
            </a:r>
            <a:endParaRPr lang="en-US" altLang="zh-CN" dirty="0"/>
          </a:p>
          <a:p>
            <a:pPr lvl="0"/>
            <a:r>
              <a:rPr lang="zh-CN" altLang="en-US" dirty="0"/>
              <a:t>时　间：</a:t>
            </a:r>
            <a:fld id="{F6F1CC6F-731D-497C-9A0B-70CB610DC019}" type="datetime1">
              <a:rPr lang="zh-CN" altLang="en-US" smtClean="0"/>
              <a:t>​</a:t>
            </a:fld>
            <a:endParaRPr lang="zh-CN" altLang="en-US" dirty="0"/>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目录样式1">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0" y="567"/>
            <a:ext cx="5022689" cy="6857433"/>
          </a:xfrm>
          <a:prstGeom prst="rect">
            <a:avLst/>
          </a:prstGeom>
        </p:spPr>
      </p:pic>
      <p:sp>
        <p:nvSpPr>
          <p:cNvPr id="3" name="矩形 白1"/>
          <p:cNvSpPr/>
          <p:nvPr userDrawn="1"/>
        </p:nvSpPr>
        <p:spPr>
          <a:xfrm rot="5400000">
            <a:off x="-917658" y="918223"/>
            <a:ext cx="6858002" cy="5022690"/>
          </a:xfrm>
          <a:prstGeom prst="rect">
            <a:avLst/>
          </a:prstGeom>
          <a:gradFill flip="none" rotWithShape="1">
            <a:gsLst>
              <a:gs pos="50000">
                <a:schemeClr val="bg1">
                  <a:alpha val="50000"/>
                </a:schemeClr>
              </a:gs>
              <a:gs pos="0">
                <a:schemeClr val="bg1"/>
              </a:gs>
              <a:gs pos="100000">
                <a:srgbClr val="FFFFFF">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内页样式1-常规">
    <p:spTree>
      <p:nvGrpSpPr>
        <p:cNvPr id="1" name=""/>
        <p:cNvGrpSpPr/>
        <p:nvPr/>
      </p:nvGrpSpPr>
      <p:grpSpPr>
        <a:xfrm>
          <a:off x="0" y="0"/>
          <a:ext cx="0" cy="0"/>
          <a:chOff x="0" y="0"/>
          <a:chExt cx="0" cy="0"/>
        </a:xfrm>
      </p:grpSpPr>
      <p:cxnSp>
        <p:nvCxnSpPr>
          <p:cNvPr id="2" name="直接连接符 1"/>
          <p:cNvCxnSpPr/>
          <p:nvPr userDrawn="1"/>
        </p:nvCxnSpPr>
        <p:spPr>
          <a:xfrm>
            <a:off x="1550089" y="863157"/>
            <a:ext cx="1031862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矩形 23"/>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318632" y="0"/>
            <a:ext cx="1048735" cy="87312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606550"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p>
        </p:txBody>
      </p:sp>
      <p:sp>
        <p:nvSpPr>
          <p:cNvPr id="5" name="矩形 4"/>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t>‹#›</a:t>
            </a:fld>
            <a:endParaRPr lang="zh-CN" altLang="en-US" sz="1600" dirty="0">
              <a:solidFill>
                <a:srgbClr val="F2F2F2"/>
              </a:solidFill>
              <a:latin typeface="微软雅黑" panose="020B0503020204020204" charset="-122"/>
            </a:endParaRPr>
          </a:p>
        </p:txBody>
      </p:sp>
      <p:sp>
        <p:nvSpPr>
          <p:cNvPr id="25" name="矩形 24"/>
          <p:cNvSpPr/>
          <p:nvPr userDrawn="1"/>
        </p:nvSpPr>
        <p:spPr>
          <a:xfrm>
            <a:off x="1378908" y="-1612"/>
            <a:ext cx="167082" cy="8747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pic>
        <p:nvPicPr>
          <p:cNvPr id="57" name="图片 56"/>
          <p:cNvPicPr>
            <a:picLocks noChangeAspect="1"/>
          </p:cNvPicPr>
          <p:nvPr userDrawn="1"/>
        </p:nvPicPr>
        <p:blipFill>
          <a:blip r:embed="rId2" cstate="print"/>
          <a:stretch>
            <a:fillRect/>
          </a:stretch>
        </p:blipFill>
        <p:spPr>
          <a:xfrm>
            <a:off x="9837818" y="347339"/>
            <a:ext cx="1969223" cy="432990"/>
          </a:xfrm>
          <a:prstGeom prst="rect">
            <a:avLst/>
          </a:prstGeom>
        </p:spPr>
      </p:pic>
      <p:cxnSp>
        <p:nvCxnSpPr>
          <p:cNvPr id="7" name="直接连接符 6"/>
          <p:cNvCxnSpPr/>
          <p:nvPr userDrawn="1"/>
        </p:nvCxnSpPr>
        <p:spPr>
          <a:xfrm>
            <a:off x="1366474" y="-17822"/>
            <a:ext cx="0" cy="107941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userDrawn="1"/>
        </p:nvCxnSpPr>
        <p:spPr>
          <a:xfrm>
            <a:off x="11155416" y="6119786"/>
            <a:ext cx="0" cy="7606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userDrawn="1"/>
        </p:nvGrpSpPr>
        <p:grpSpPr>
          <a:xfrm>
            <a:off x="587288" y="6381747"/>
            <a:ext cx="2479573" cy="304965"/>
            <a:chOff x="671368" y="6061309"/>
            <a:chExt cx="2479573" cy="304965"/>
          </a:xfrm>
          <a:solidFill>
            <a:schemeClr val="bg1"/>
          </a:solidFill>
        </p:grpSpPr>
        <p:grpSp>
          <p:nvGrpSpPr>
            <p:cNvPr id="85" name="组合 84"/>
            <p:cNvGrpSpPr/>
            <p:nvPr userDrawn="1"/>
          </p:nvGrpSpPr>
          <p:grpSpPr>
            <a:xfrm>
              <a:off x="2098445" y="6064781"/>
              <a:ext cx="1052496" cy="298683"/>
              <a:chOff x="2373567" y="1096524"/>
              <a:chExt cx="2578404" cy="731714"/>
            </a:xfrm>
            <a:grpFill/>
          </p:grpSpPr>
          <p:sp>
            <p:nvSpPr>
              <p:cNvPr id="100"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1"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2" name="组合 101"/>
              <p:cNvGrpSpPr/>
              <p:nvPr/>
            </p:nvGrpSpPr>
            <p:grpSpPr>
              <a:xfrm>
                <a:off x="2373567" y="1096524"/>
                <a:ext cx="589817" cy="731714"/>
                <a:chOff x="5548313" y="2084388"/>
                <a:chExt cx="547688" cy="679451"/>
              </a:xfrm>
              <a:grpFill/>
            </p:grpSpPr>
            <p:sp>
              <p:nvSpPr>
                <p:cNvPr id="107"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3" name="组合 102"/>
              <p:cNvGrpSpPr/>
              <p:nvPr/>
            </p:nvGrpSpPr>
            <p:grpSpPr>
              <a:xfrm>
                <a:off x="3194779" y="1296598"/>
                <a:ext cx="356817" cy="382445"/>
                <a:chOff x="3792874" y="3156423"/>
                <a:chExt cx="331330" cy="355128"/>
              </a:xfrm>
              <a:grpFill/>
            </p:grpSpPr>
            <p:sp>
              <p:nvSpPr>
                <p:cNvPr id="104"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6" name="组合 85"/>
            <p:cNvGrpSpPr/>
            <p:nvPr userDrawn="1"/>
          </p:nvGrpSpPr>
          <p:grpSpPr>
            <a:xfrm>
              <a:off x="671368" y="6061309"/>
              <a:ext cx="1100339" cy="304965"/>
              <a:chOff x="2372715" y="161759"/>
              <a:chExt cx="2695608" cy="747103"/>
            </a:xfrm>
            <a:grpFill/>
          </p:grpSpPr>
          <p:grpSp>
            <p:nvGrpSpPr>
              <p:cNvPr id="87" name="组合 86"/>
              <p:cNvGrpSpPr/>
              <p:nvPr/>
            </p:nvGrpSpPr>
            <p:grpSpPr>
              <a:xfrm>
                <a:off x="3804781" y="283376"/>
                <a:ext cx="521428" cy="548788"/>
                <a:chOff x="6113463" y="3541713"/>
                <a:chExt cx="484188" cy="509588"/>
              </a:xfrm>
              <a:grpFill/>
            </p:grpSpPr>
            <p:sp>
              <p:nvSpPr>
                <p:cNvPr id="98"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8" name="组合 87"/>
              <p:cNvGrpSpPr/>
              <p:nvPr/>
            </p:nvGrpSpPr>
            <p:grpSpPr>
              <a:xfrm>
                <a:off x="2372715" y="161759"/>
                <a:ext cx="591521" cy="747103"/>
                <a:chOff x="6108700" y="2066926"/>
                <a:chExt cx="549275" cy="693738"/>
              </a:xfrm>
              <a:grpFill/>
            </p:grpSpPr>
            <p:sp>
              <p:nvSpPr>
                <p:cNvPr id="96"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9" name="组合 88"/>
              <p:cNvGrpSpPr/>
              <p:nvPr/>
            </p:nvGrpSpPr>
            <p:grpSpPr>
              <a:xfrm>
                <a:off x="3173775" y="375308"/>
                <a:ext cx="396626" cy="341923"/>
                <a:chOff x="6186488" y="2930526"/>
                <a:chExt cx="368300" cy="317500"/>
              </a:xfrm>
              <a:grpFill/>
            </p:grpSpPr>
            <p:sp>
              <p:nvSpPr>
                <p:cNvPr id="93"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0" name="组合 89"/>
              <p:cNvGrpSpPr/>
              <p:nvPr/>
            </p:nvGrpSpPr>
            <p:grpSpPr>
              <a:xfrm>
                <a:off x="4613362" y="313351"/>
                <a:ext cx="454961" cy="453362"/>
                <a:chOff x="11893465" y="1994536"/>
                <a:chExt cx="274986" cy="274018"/>
              </a:xfrm>
              <a:grpFill/>
            </p:grpSpPr>
            <p:sp>
              <p:nvSpPr>
                <p:cNvPr id="91"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2"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目录样式1">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567"/>
            <a:ext cx="5022689" cy="6857433"/>
          </a:xfrm>
          <a:prstGeom prst="rect">
            <a:avLst/>
          </a:prstGeom>
        </p:spPr>
      </p:pic>
      <p:sp>
        <p:nvSpPr>
          <p:cNvPr id="3" name="矩形 白1">
            <a:extLst>
              <a:ext uri="{FF2B5EF4-FFF2-40B4-BE49-F238E27FC236}">
                <a16:creationId xmlns:a16="http://schemas.microsoft.com/office/drawing/2014/main" id="{7A935A22-FEEB-4B78-9916-163644E822AB}"/>
              </a:ext>
            </a:extLst>
          </p:cNvPr>
          <p:cNvSpPr/>
          <p:nvPr userDrawn="1"/>
        </p:nvSpPr>
        <p:spPr>
          <a:xfrm rot="5400000">
            <a:off x="-917658" y="918223"/>
            <a:ext cx="6858002" cy="5022690"/>
          </a:xfrm>
          <a:prstGeom prst="rect">
            <a:avLst/>
          </a:prstGeom>
          <a:gradFill flip="none" rotWithShape="1">
            <a:gsLst>
              <a:gs pos="50000">
                <a:schemeClr val="bg1">
                  <a:alpha val="50000"/>
                </a:schemeClr>
              </a:gs>
              <a:gs pos="0">
                <a:schemeClr val="bg1"/>
              </a:gs>
              <a:gs pos="100000">
                <a:srgbClr val="FFFFFF">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2868924085"/>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t>2024/11/30</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2024/11/30</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Tree>
    <p:extLst>
      <p:ext uri="{BB962C8B-B14F-4D97-AF65-F5344CB8AC3E}">
        <p14:creationId xmlns:p14="http://schemas.microsoft.com/office/powerpoint/2010/main" val="2702414295"/>
      </p:ext>
    </p:extLst>
  </p:cSld>
  <p:clrMap bg1="lt1" tx1="dk1" bg2="lt2" tx2="dk2" accent1="accent1" accent2="accent2" accent3="accent3" accent4="accent4" accent5="accent5" accent6="accent6" hlink="hlink" folHlink="folHlink"/>
  <p:sldLayoutIdLst>
    <p:sldLayoutId id="2147483654" r:id="rId1"/>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占位符 4"/>
          <p:cNvSpPr>
            <a:spLocks noGrp="1"/>
          </p:cNvSpPr>
          <p:nvPr>
            <p:ph type="body" sz="quarter" idx="12"/>
          </p:nvPr>
        </p:nvSpPr>
        <p:spPr>
          <a:xfrm>
            <a:off x="3549208" y="4270263"/>
            <a:ext cx="7287114" cy="1578523"/>
          </a:xfrm>
        </p:spPr>
        <p:txBody>
          <a:bodyPr>
            <a:normAutofit/>
          </a:bodyPr>
          <a:lstStyle/>
          <a:p>
            <a:pPr>
              <a:lnSpc>
                <a:spcPct val="150000"/>
              </a:lnSpc>
            </a:pPr>
            <a:r>
              <a:rPr lang="zh-CN" altLang="en-US" dirty="0"/>
              <a:t>小组成员：俞乐楠</a:t>
            </a:r>
            <a:r>
              <a:rPr lang="en-US" altLang="zh-CN" dirty="0"/>
              <a:t> </a:t>
            </a:r>
            <a:r>
              <a:rPr lang="zh-CN" altLang="en-US" dirty="0"/>
              <a:t>徐文彬</a:t>
            </a:r>
            <a:r>
              <a:rPr lang="en-US" altLang="zh-CN" dirty="0"/>
              <a:t> </a:t>
            </a:r>
            <a:r>
              <a:rPr lang="zh-CN" altLang="en-US" dirty="0"/>
              <a:t>傅裕翔</a:t>
            </a:r>
            <a:endParaRPr lang="en-US" altLang="zh-CN" dirty="0"/>
          </a:p>
          <a:p>
            <a:pPr>
              <a:lnSpc>
                <a:spcPct val="150000"/>
              </a:lnSpc>
            </a:pPr>
            <a:r>
              <a:rPr lang="zh-CN" altLang="en-US" dirty="0"/>
              <a:t>导　师：袁汉宁</a:t>
            </a:r>
            <a:endParaRPr lang="en-US" altLang="zh-CN" dirty="0"/>
          </a:p>
        </p:txBody>
      </p:sp>
      <p:sp>
        <p:nvSpPr>
          <p:cNvPr id="20" name="文本占位符 27"/>
          <p:cNvSpPr>
            <a:spLocks noGrp="1"/>
          </p:cNvSpPr>
          <p:nvPr>
            <p:ph type="body" sz="quarter" idx="13"/>
          </p:nvPr>
        </p:nvSpPr>
        <p:spPr>
          <a:xfrm>
            <a:off x="3549208" y="1484311"/>
            <a:ext cx="7287114" cy="2386807"/>
          </a:xfrm>
        </p:spPr>
        <p:txBody>
          <a:bodyPr>
            <a:normAutofit fontScale="90000" lnSpcReduction="10000"/>
          </a:bodyPr>
          <a:lstStyle/>
          <a:p>
            <a:pPr>
              <a:lnSpc>
                <a:spcPct val="150000"/>
              </a:lnSpc>
            </a:pPr>
            <a:r>
              <a:rPr lang="zh-CN" altLang="en-US" sz="6000" b="1" dirty="0">
                <a:latin typeface="+mn-ea"/>
                <a:ea typeface="+mn-ea"/>
              </a:rPr>
              <a:t>数据仓库与数据挖掘大作业汇报</a:t>
            </a:r>
          </a:p>
        </p:txBody>
      </p:sp>
      <p:cxnSp>
        <p:nvCxnSpPr>
          <p:cNvPr id="21" name="直接连接符 20"/>
          <p:cNvCxnSpPr/>
          <p:nvPr/>
        </p:nvCxnSpPr>
        <p:spPr>
          <a:xfrm>
            <a:off x="3549208" y="4010868"/>
            <a:ext cx="7287114" cy="0"/>
          </a:xfrm>
          <a:prstGeom prst="line">
            <a:avLst/>
          </a:prstGeom>
          <a:ln w="28575" cmpd="sng">
            <a:solidFill>
              <a:schemeClr val="accent3"/>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78FF1-1F05-2DFC-1567-0C810D1F663C}"/>
            </a:ext>
          </a:extLst>
        </p:cNvPr>
        <p:cNvGrpSpPr/>
        <p:nvPr/>
      </p:nvGrpSpPr>
      <p:grpSpPr>
        <a:xfrm>
          <a:off x="0" y="0"/>
          <a:ext cx="0" cy="0"/>
          <a:chOff x="0" y="0"/>
          <a:chExt cx="0" cy="0"/>
        </a:xfrm>
      </p:grpSpPr>
      <p:sp>
        <p:nvSpPr>
          <p:cNvPr id="10" name="标题 9">
            <a:extLst>
              <a:ext uri="{FF2B5EF4-FFF2-40B4-BE49-F238E27FC236}">
                <a16:creationId xmlns:a16="http://schemas.microsoft.com/office/drawing/2014/main" id="{DF49ABB2-A882-4F1D-0285-D6D4D7628AB6}"/>
              </a:ext>
            </a:extLst>
          </p:cNvPr>
          <p:cNvSpPr>
            <a:spLocks noGrp="1"/>
          </p:cNvSpPr>
          <p:nvPr>
            <p:ph type="title"/>
          </p:nvPr>
        </p:nvSpPr>
        <p:spPr/>
        <p:txBody>
          <a:bodyPr/>
          <a:lstStyle/>
          <a:p>
            <a:r>
              <a:rPr lang="zh-CN" altLang="en-US" dirty="0"/>
              <a:t>单个数据可视化</a:t>
            </a:r>
          </a:p>
        </p:txBody>
      </p:sp>
      <p:sp>
        <p:nvSpPr>
          <p:cNvPr id="30" name="文本框 29">
            <a:extLst>
              <a:ext uri="{FF2B5EF4-FFF2-40B4-BE49-F238E27FC236}">
                <a16:creationId xmlns:a16="http://schemas.microsoft.com/office/drawing/2014/main" id="{D823C4C9-5717-FDFC-F8CD-31C9738B7BF9}"/>
              </a:ext>
            </a:extLst>
          </p:cNvPr>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2</a:t>
            </a:r>
          </a:p>
        </p:txBody>
      </p:sp>
      <p:sp>
        <p:nvSpPr>
          <p:cNvPr id="3" name="文本框 2">
            <a:extLst>
              <a:ext uri="{FF2B5EF4-FFF2-40B4-BE49-F238E27FC236}">
                <a16:creationId xmlns:a16="http://schemas.microsoft.com/office/drawing/2014/main" id="{ADFCBE36-3EFE-D51D-B192-3F6D91F5B511}"/>
              </a:ext>
            </a:extLst>
          </p:cNvPr>
          <p:cNvSpPr txBox="1"/>
          <p:nvPr/>
        </p:nvSpPr>
        <p:spPr>
          <a:xfrm>
            <a:off x="757592" y="4961044"/>
            <a:ext cx="10492710" cy="584775"/>
          </a:xfrm>
          <a:prstGeom prst="rect">
            <a:avLst/>
          </a:prstGeom>
          <a:noFill/>
        </p:spPr>
        <p:txBody>
          <a:bodyPr wrap="square" rtlCol="0">
            <a:spAutoFit/>
          </a:bodyPr>
          <a:lstStyle/>
          <a:p>
            <a:r>
              <a:rPr lang="zh-CN" altLang="en-US" sz="1600" dirty="0"/>
              <a:t>使用</a:t>
            </a:r>
            <a:r>
              <a:rPr lang="en-US" altLang="zh-CN" sz="1600" dirty="0"/>
              <a:t>Seaborn </a:t>
            </a:r>
            <a:r>
              <a:rPr lang="zh-CN" altLang="en-US" sz="1600" dirty="0"/>
              <a:t>库中</a:t>
            </a:r>
            <a:r>
              <a:rPr lang="en-US" altLang="zh-CN" sz="1600" dirty="0" err="1"/>
              <a:t>sns.histplot</a:t>
            </a:r>
            <a:r>
              <a:rPr lang="en-US" altLang="zh-CN" sz="1600" dirty="0"/>
              <a:t>()</a:t>
            </a:r>
            <a:r>
              <a:rPr lang="zh-CN" altLang="en-US" sz="1600" dirty="0"/>
              <a:t>绘制温度直方图，温度、湿度的核密度图，形象地描述了温度和湿度数据的集中趋势、离散程度和分布形态。</a:t>
            </a:r>
          </a:p>
        </p:txBody>
      </p:sp>
      <p:pic>
        <p:nvPicPr>
          <p:cNvPr id="2" name="图片 1">
            <a:extLst>
              <a:ext uri="{FF2B5EF4-FFF2-40B4-BE49-F238E27FC236}">
                <a16:creationId xmlns:a16="http://schemas.microsoft.com/office/drawing/2014/main" id="{4F74E263-7E04-8CB1-C7FF-3609A85BA0E2}"/>
              </a:ext>
            </a:extLst>
          </p:cNvPr>
          <p:cNvPicPr>
            <a:picLocks noChangeAspect="1"/>
          </p:cNvPicPr>
          <p:nvPr/>
        </p:nvPicPr>
        <p:blipFill>
          <a:blip r:embed="rId3"/>
          <a:stretch>
            <a:fillRect/>
          </a:stretch>
        </p:blipFill>
        <p:spPr>
          <a:xfrm>
            <a:off x="1320271" y="1516969"/>
            <a:ext cx="9216406" cy="3036620"/>
          </a:xfrm>
          <a:prstGeom prst="rect">
            <a:avLst/>
          </a:prstGeom>
        </p:spPr>
      </p:pic>
    </p:spTree>
    <p:extLst>
      <p:ext uri="{BB962C8B-B14F-4D97-AF65-F5344CB8AC3E}">
        <p14:creationId xmlns:p14="http://schemas.microsoft.com/office/powerpoint/2010/main" val="41484165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0B1EF-B322-E84E-95B6-69BE7268C0B2}"/>
            </a:ext>
          </a:extLst>
        </p:cNvPr>
        <p:cNvGrpSpPr/>
        <p:nvPr/>
      </p:nvGrpSpPr>
      <p:grpSpPr>
        <a:xfrm>
          <a:off x="0" y="0"/>
          <a:ext cx="0" cy="0"/>
          <a:chOff x="0" y="0"/>
          <a:chExt cx="0" cy="0"/>
        </a:xfrm>
      </p:grpSpPr>
      <p:sp>
        <p:nvSpPr>
          <p:cNvPr id="10" name="标题 9">
            <a:extLst>
              <a:ext uri="{FF2B5EF4-FFF2-40B4-BE49-F238E27FC236}">
                <a16:creationId xmlns:a16="http://schemas.microsoft.com/office/drawing/2014/main" id="{4513EF5F-5397-91F2-2FB5-8DD10C5B9914}"/>
              </a:ext>
            </a:extLst>
          </p:cNvPr>
          <p:cNvSpPr>
            <a:spLocks noGrp="1"/>
          </p:cNvSpPr>
          <p:nvPr>
            <p:ph type="title"/>
          </p:nvPr>
        </p:nvSpPr>
        <p:spPr/>
        <p:txBody>
          <a:bodyPr/>
          <a:lstStyle/>
          <a:p>
            <a:r>
              <a:rPr lang="zh-CN" altLang="en-US" dirty="0"/>
              <a:t>热力图</a:t>
            </a:r>
          </a:p>
        </p:txBody>
      </p:sp>
      <p:sp>
        <p:nvSpPr>
          <p:cNvPr id="30" name="文本框 29">
            <a:extLst>
              <a:ext uri="{FF2B5EF4-FFF2-40B4-BE49-F238E27FC236}">
                <a16:creationId xmlns:a16="http://schemas.microsoft.com/office/drawing/2014/main" id="{29FD8628-1A9C-41AC-2D8D-D42A8702B398}"/>
              </a:ext>
            </a:extLst>
          </p:cNvPr>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2</a:t>
            </a:r>
          </a:p>
        </p:txBody>
      </p:sp>
      <p:sp>
        <p:nvSpPr>
          <p:cNvPr id="3" name="文本框 2">
            <a:extLst>
              <a:ext uri="{FF2B5EF4-FFF2-40B4-BE49-F238E27FC236}">
                <a16:creationId xmlns:a16="http://schemas.microsoft.com/office/drawing/2014/main" id="{B14EDF31-B686-0697-E77A-CCBA41788172}"/>
              </a:ext>
            </a:extLst>
          </p:cNvPr>
          <p:cNvSpPr txBox="1"/>
          <p:nvPr/>
        </p:nvSpPr>
        <p:spPr>
          <a:xfrm>
            <a:off x="1053582" y="1456866"/>
            <a:ext cx="4319681" cy="4524315"/>
          </a:xfrm>
          <a:prstGeom prst="rect">
            <a:avLst/>
          </a:prstGeom>
          <a:noFill/>
        </p:spPr>
        <p:txBody>
          <a:bodyPr wrap="square" rtlCol="0">
            <a:spAutoFit/>
          </a:bodyPr>
          <a:lstStyle/>
          <a:p>
            <a:r>
              <a:rPr lang="en-US" altLang="zh-CN" sz="2400" dirty="0"/>
              <a:t>	</a:t>
            </a:r>
            <a:r>
              <a:rPr lang="zh-CN" altLang="en-US" sz="2400" dirty="0"/>
              <a:t>由此我们可以得出这些结论：</a:t>
            </a:r>
            <a:r>
              <a:rPr lang="en-US" altLang="zh-CN" sz="2400" dirty="0"/>
              <a:t>Humidity</a:t>
            </a:r>
            <a:r>
              <a:rPr lang="zh-CN" altLang="en-US" sz="2400" dirty="0"/>
              <a:t>与</a:t>
            </a:r>
            <a:r>
              <a:rPr lang="en-US" altLang="zh-CN" sz="2400" dirty="0"/>
              <a:t>Temperature (C)</a:t>
            </a:r>
            <a:r>
              <a:rPr lang="zh-CN" altLang="en-US" sz="2400" dirty="0"/>
              <a:t>和</a:t>
            </a:r>
            <a:r>
              <a:rPr lang="en-US" altLang="zh-CN" sz="2400" dirty="0"/>
              <a:t>Apparent Temperature (C)</a:t>
            </a:r>
            <a:r>
              <a:rPr lang="zh-CN" altLang="en-US" sz="2400" dirty="0"/>
              <a:t>均呈负相关，其变化对温度的影响显著；</a:t>
            </a:r>
            <a:r>
              <a:rPr lang="en-US" altLang="zh-CN" sz="2400" dirty="0"/>
              <a:t>Wind Speed (km/h)</a:t>
            </a:r>
            <a:r>
              <a:rPr lang="zh-CN" altLang="en-US" sz="2400" dirty="0"/>
              <a:t>和</a:t>
            </a:r>
            <a:r>
              <a:rPr lang="en-US" altLang="zh-CN" sz="2400" dirty="0"/>
              <a:t>Pressure (millibars)</a:t>
            </a:r>
            <a:r>
              <a:rPr lang="zh-CN" altLang="en-US" sz="2400" dirty="0"/>
              <a:t>二者与其他变量的相关性较低，可以在需要独立变量时首先考虑。</a:t>
            </a:r>
            <a:r>
              <a:rPr lang="en-US" altLang="zh-CN" sz="2400" dirty="0"/>
              <a:t>Visibility (km)</a:t>
            </a:r>
            <a:r>
              <a:rPr lang="zh-CN" altLang="en-US" sz="2400" dirty="0"/>
              <a:t>在选择涉及温度的变量时，可以考虑其正相关性。</a:t>
            </a:r>
          </a:p>
        </p:txBody>
      </p:sp>
      <p:pic>
        <p:nvPicPr>
          <p:cNvPr id="5" name="图片 4">
            <a:extLst>
              <a:ext uri="{FF2B5EF4-FFF2-40B4-BE49-F238E27FC236}">
                <a16:creationId xmlns:a16="http://schemas.microsoft.com/office/drawing/2014/main" id="{DFB8BDFD-8951-D36D-CE3A-E436C4808C8A}"/>
              </a:ext>
            </a:extLst>
          </p:cNvPr>
          <p:cNvPicPr>
            <a:picLocks noChangeAspect="1"/>
          </p:cNvPicPr>
          <p:nvPr/>
        </p:nvPicPr>
        <p:blipFill>
          <a:blip r:embed="rId3"/>
          <a:stretch>
            <a:fillRect/>
          </a:stretch>
        </p:blipFill>
        <p:spPr>
          <a:xfrm>
            <a:off x="5674677" y="1251208"/>
            <a:ext cx="5273497" cy="4566300"/>
          </a:xfrm>
          <a:prstGeom prst="rect">
            <a:avLst/>
          </a:prstGeom>
        </p:spPr>
      </p:pic>
    </p:spTree>
    <p:extLst>
      <p:ext uri="{BB962C8B-B14F-4D97-AF65-F5344CB8AC3E}">
        <p14:creationId xmlns:p14="http://schemas.microsoft.com/office/powerpoint/2010/main" val="2007982876"/>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891815" y="3000270"/>
            <a:ext cx="2993171" cy="857460"/>
            <a:chOff x="5588007" y="1590635"/>
            <a:chExt cx="2993171" cy="857460"/>
          </a:xfrm>
        </p:grpSpPr>
        <p:sp>
          <p:nvSpPr>
            <p:cNvPr id="19" name="文本框 18"/>
            <p:cNvSpPr txBox="1"/>
            <p:nvPr/>
          </p:nvSpPr>
          <p:spPr>
            <a:xfrm>
              <a:off x="6549853" y="1696200"/>
              <a:ext cx="2031325" cy="646331"/>
            </a:xfrm>
            <a:prstGeom prst="rect">
              <a:avLst/>
            </a:prstGeom>
            <a:noFill/>
          </p:spPr>
          <p:txBody>
            <a:bodyPr wrap="none">
              <a:spAutoFit/>
            </a:bodyPr>
            <a:lstStyle/>
            <a:p>
              <a:pPr eaLnBrk="1" fontAlgn="auto" hangingPunct="1">
                <a:spcBef>
                  <a:spcPts val="0"/>
                </a:spcBef>
                <a:spcAft>
                  <a:spcPts val="0"/>
                </a:spcAft>
                <a:defRPr/>
              </a:pPr>
              <a:r>
                <a:rPr lang="zh-CN" altLang="en-US" sz="3600" b="1" dirty="0">
                  <a:sym typeface="+mn-lt"/>
                </a:rPr>
                <a:t>数据清洗</a:t>
              </a:r>
              <a:endParaRPr lang="en-US" altLang="zh-CN" sz="3600" b="1" dirty="0">
                <a:sym typeface="+mn-lt"/>
              </a:endParaRPr>
            </a:p>
          </p:txBody>
        </p:sp>
        <p:sp>
          <p:nvSpPr>
            <p:cNvPr id="20" name="椭圆 19"/>
            <p:cNvSpPr/>
            <p:nvPr/>
          </p:nvSpPr>
          <p:spPr>
            <a:xfrm>
              <a:off x="5588007" y="1590635"/>
              <a:ext cx="857459" cy="857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4000" b="1" dirty="0">
                  <a:latin typeface="Century Gothic" panose="020B0502020202020204" pitchFamily="34" charset="0"/>
                  <a:ea typeface="微软雅黑" panose="020B0503020204020204" charset="-122"/>
                </a:rPr>
                <a:t>3</a:t>
              </a:r>
              <a:endParaRPr lang="zh-CN" altLang="en-US" sz="4000" b="1" dirty="0">
                <a:latin typeface="Century Gothic" panose="020B0502020202020204" pitchFamily="34" charset="0"/>
                <a:ea typeface="微软雅黑" panose="020B0503020204020204" charset="-122"/>
              </a:endParaRPr>
            </a:p>
          </p:txBody>
        </p:sp>
      </p:grpSp>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缺失值处理</a:t>
            </a:r>
          </a:p>
        </p:txBody>
      </p:sp>
      <p:sp>
        <p:nvSpPr>
          <p:cNvPr id="7" name="文本框 6"/>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3</a:t>
            </a:r>
            <a:endParaRPr lang="zh-CN" altLang="en-US" sz="3600" b="1" dirty="0">
              <a:solidFill>
                <a:schemeClr val="bg1"/>
              </a:solidFill>
            </a:endParaRPr>
          </a:p>
        </p:txBody>
      </p:sp>
      <p:sp>
        <p:nvSpPr>
          <p:cNvPr id="6" name="内容占位符 1"/>
          <p:cNvSpPr txBox="1"/>
          <p:nvPr/>
        </p:nvSpPr>
        <p:spPr>
          <a:xfrm>
            <a:off x="1150359" y="1340618"/>
            <a:ext cx="9449461" cy="1150969"/>
          </a:xfrm>
          <a:prstGeom prst="rect">
            <a:avLst/>
          </a:prstGeom>
        </p:spPr>
        <p:txBody>
          <a:bodyPr vert="horz" lIns="0" tIns="0" rIns="0" bIns="0" rtlCol="0">
            <a:norm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9pPr>
          </a:lstStyle>
          <a:p>
            <a:r>
              <a:rPr lang="en-US" altLang="zh-CN" sz="2000" b="0" dirty="0">
                <a:solidFill>
                  <a:srgbClr val="333333"/>
                </a:solidFill>
                <a:effectLst/>
                <a:latin typeface="Consolas" panose="020B0609020204030204" pitchFamily="49" charset="0"/>
              </a:rPr>
              <a:t>	</a:t>
            </a:r>
            <a:r>
              <a:rPr lang="zh-CN" altLang="en-US" sz="2000" b="0" dirty="0">
                <a:solidFill>
                  <a:srgbClr val="333333"/>
                </a:solidFill>
                <a:effectLst/>
                <a:latin typeface="Consolas" panose="020B0609020204030204" pitchFamily="49" charset="0"/>
              </a:rPr>
              <a:t>我们使用 </a:t>
            </a:r>
            <a:r>
              <a:rPr lang="en-US" altLang="zh-CN" sz="2000" b="0" dirty="0">
                <a:solidFill>
                  <a:srgbClr val="333333"/>
                </a:solidFill>
                <a:effectLst/>
                <a:latin typeface="Consolas" panose="020B0609020204030204" pitchFamily="49" charset="0"/>
              </a:rPr>
              <a:t>Python </a:t>
            </a:r>
            <a:r>
              <a:rPr lang="zh-CN" altLang="en-US" sz="2000" b="0" dirty="0">
                <a:solidFill>
                  <a:srgbClr val="333333"/>
                </a:solidFill>
                <a:effectLst/>
                <a:latin typeface="Consolas" panose="020B0609020204030204" pitchFamily="49" charset="0"/>
              </a:rPr>
              <a:t>的 </a:t>
            </a:r>
            <a:r>
              <a:rPr lang="en-US" altLang="zh-CN" sz="2000" b="0" dirty="0">
                <a:solidFill>
                  <a:srgbClr val="333333"/>
                </a:solidFill>
                <a:effectLst/>
                <a:latin typeface="Consolas" panose="020B0609020204030204" pitchFamily="49" charset="0"/>
              </a:rPr>
              <a:t>pandas </a:t>
            </a:r>
            <a:r>
              <a:rPr lang="zh-CN" altLang="en-US" sz="2000" b="0" dirty="0">
                <a:solidFill>
                  <a:srgbClr val="333333"/>
                </a:solidFill>
                <a:effectLst/>
                <a:latin typeface="Consolas" panose="020B0609020204030204" pitchFamily="49" charset="0"/>
              </a:rPr>
              <a:t>库来检测 </a:t>
            </a:r>
            <a:r>
              <a:rPr lang="en-US" altLang="zh-CN" sz="2000" b="0" dirty="0">
                <a:solidFill>
                  <a:srgbClr val="333333"/>
                </a:solidFill>
                <a:effectLst/>
                <a:latin typeface="Consolas" panose="020B0609020204030204" pitchFamily="49" charset="0"/>
              </a:rPr>
              <a:t>CSV </a:t>
            </a:r>
            <a:r>
              <a:rPr lang="zh-CN" altLang="en-US" sz="2000" b="0" dirty="0">
                <a:solidFill>
                  <a:srgbClr val="333333"/>
                </a:solidFill>
                <a:effectLst/>
                <a:latin typeface="Consolas" panose="020B0609020204030204" pitchFamily="49" charset="0"/>
              </a:rPr>
              <a:t>文件中的缺失值，读取 </a:t>
            </a:r>
            <a:r>
              <a:rPr lang="en-US" altLang="zh-CN" sz="2000" b="0" dirty="0">
                <a:solidFill>
                  <a:srgbClr val="333333"/>
                </a:solidFill>
                <a:effectLst/>
                <a:latin typeface="Consolas" panose="020B0609020204030204" pitchFamily="49" charset="0"/>
              </a:rPr>
              <a:t>weatherHistory.csv </a:t>
            </a:r>
            <a:r>
              <a:rPr lang="zh-CN" altLang="en-US" sz="2000" b="0" dirty="0">
                <a:solidFill>
                  <a:srgbClr val="333333"/>
                </a:solidFill>
                <a:effectLst/>
                <a:latin typeface="Consolas" panose="020B0609020204030204" pitchFamily="49" charset="0"/>
              </a:rPr>
              <a:t>文件并输出每一列中的缺失值数量。可以根据输出结果查看数据集中是否存在缺失值以及它们分布在哪些列。</a:t>
            </a:r>
            <a:endParaRPr lang="en-US" altLang="zh-CN" sz="2000" b="0" dirty="0">
              <a:solidFill>
                <a:srgbClr val="333333"/>
              </a:solidFill>
              <a:effectLst/>
              <a:latin typeface="Consolas" panose="020B0609020204030204" pitchFamily="49" charset="0"/>
            </a:endParaRPr>
          </a:p>
          <a:p>
            <a:endParaRPr lang="en-US" altLang="zh-CN" sz="2800" dirty="0">
              <a:solidFill>
                <a:srgbClr val="333333"/>
              </a:solidFill>
              <a:latin typeface="Consolas" panose="020B0609020204030204" pitchFamily="49" charset="0"/>
            </a:endParaRPr>
          </a:p>
          <a:p>
            <a:endParaRPr lang="zh-CN" altLang="en-US" sz="2800" b="0" dirty="0">
              <a:solidFill>
                <a:srgbClr val="333333"/>
              </a:solidFill>
              <a:effectLst/>
              <a:latin typeface="Consolas" panose="020B0609020204030204" pitchFamily="49" charset="0"/>
            </a:endParaRPr>
          </a:p>
        </p:txBody>
      </p:sp>
      <p:pic>
        <p:nvPicPr>
          <p:cNvPr id="2" name="图片 1">
            <a:extLst>
              <a:ext uri="{FF2B5EF4-FFF2-40B4-BE49-F238E27FC236}">
                <a16:creationId xmlns:a16="http://schemas.microsoft.com/office/drawing/2014/main" id="{90C08987-B1B7-C558-26D9-CE334C6D9095}"/>
              </a:ext>
            </a:extLst>
          </p:cNvPr>
          <p:cNvPicPr>
            <a:picLocks noChangeAspect="1"/>
          </p:cNvPicPr>
          <p:nvPr/>
        </p:nvPicPr>
        <p:blipFill>
          <a:blip r:embed="rId3"/>
          <a:stretch>
            <a:fillRect/>
          </a:stretch>
        </p:blipFill>
        <p:spPr>
          <a:xfrm>
            <a:off x="842251" y="2399533"/>
            <a:ext cx="3564134" cy="3247260"/>
          </a:xfrm>
          <a:prstGeom prst="rect">
            <a:avLst/>
          </a:prstGeom>
        </p:spPr>
      </p:pic>
      <p:sp>
        <p:nvSpPr>
          <p:cNvPr id="4" name="文本框 3">
            <a:extLst>
              <a:ext uri="{FF2B5EF4-FFF2-40B4-BE49-F238E27FC236}">
                <a16:creationId xmlns:a16="http://schemas.microsoft.com/office/drawing/2014/main" id="{CB38CA28-002F-6FDD-B00A-8C9EC13B19FD}"/>
              </a:ext>
            </a:extLst>
          </p:cNvPr>
          <p:cNvSpPr txBox="1"/>
          <p:nvPr/>
        </p:nvSpPr>
        <p:spPr>
          <a:xfrm>
            <a:off x="4714493" y="2332028"/>
            <a:ext cx="7000873" cy="923330"/>
          </a:xfrm>
          <a:prstGeom prst="rect">
            <a:avLst/>
          </a:prstGeom>
          <a:noFill/>
        </p:spPr>
        <p:txBody>
          <a:bodyPr wrap="square" rtlCol="0">
            <a:spAutoFit/>
          </a:bodyPr>
          <a:lstStyle/>
          <a:p>
            <a:r>
              <a:rPr lang="zh-CN" altLang="en-US"/>
              <a:t>可以看到</a:t>
            </a:r>
            <a:r>
              <a:rPr lang="en-US" altLang="zh-CN"/>
              <a:t>Precip Type</a:t>
            </a:r>
            <a:r>
              <a:rPr lang="zh-CN" altLang="en-US"/>
              <a:t>有</a:t>
            </a:r>
            <a:r>
              <a:rPr lang="en-US" altLang="zh-CN"/>
              <a:t>517</a:t>
            </a:r>
            <a:r>
              <a:rPr lang="zh-CN" altLang="en-US"/>
              <a:t>个数据为</a:t>
            </a:r>
            <a:r>
              <a:rPr lang="en-US" altLang="zh-CN"/>
              <a:t>null</a:t>
            </a:r>
            <a:r>
              <a:rPr lang="zh-CN" altLang="en-US"/>
              <a:t>，经检查都是</a:t>
            </a:r>
            <a:r>
              <a:rPr lang="en-US" altLang="zh-CN"/>
              <a:t>rain</a:t>
            </a:r>
            <a:r>
              <a:rPr lang="zh-CN" altLang="en-US"/>
              <a:t>，使用 </a:t>
            </a:r>
            <a:r>
              <a:rPr lang="en-US" altLang="zh-CN"/>
              <a:t>pandas </a:t>
            </a:r>
            <a:r>
              <a:rPr lang="zh-CN" altLang="en-US"/>
              <a:t>库中的 </a:t>
            </a:r>
            <a:r>
              <a:rPr lang="en-US" altLang="zh-CN"/>
              <a:t>fillna() </a:t>
            </a:r>
            <a:r>
              <a:rPr lang="zh-CN" altLang="en-US"/>
              <a:t>函数将 </a:t>
            </a:r>
            <a:r>
              <a:rPr lang="en-US" altLang="zh-CN"/>
              <a:t>Precip Type </a:t>
            </a:r>
            <a:r>
              <a:rPr lang="zh-CN" altLang="en-US"/>
              <a:t>列中的缺失值替换为 </a:t>
            </a:r>
            <a:r>
              <a:rPr lang="en-US" altLang="zh-CN"/>
              <a:t>'rain'</a:t>
            </a:r>
            <a:endParaRPr lang="zh-CN" altLang="en-US" dirty="0"/>
          </a:p>
        </p:txBody>
      </p:sp>
      <p:pic>
        <p:nvPicPr>
          <p:cNvPr id="5" name="图片 4">
            <a:extLst>
              <a:ext uri="{FF2B5EF4-FFF2-40B4-BE49-F238E27FC236}">
                <a16:creationId xmlns:a16="http://schemas.microsoft.com/office/drawing/2014/main" id="{B31179FC-CEC2-80C1-CE1A-4D54D2BA6F85}"/>
              </a:ext>
            </a:extLst>
          </p:cNvPr>
          <p:cNvPicPr>
            <a:picLocks noChangeAspect="1"/>
          </p:cNvPicPr>
          <p:nvPr/>
        </p:nvPicPr>
        <p:blipFill>
          <a:blip r:embed="rId4"/>
          <a:stretch>
            <a:fillRect/>
          </a:stretch>
        </p:blipFill>
        <p:spPr>
          <a:xfrm>
            <a:off x="5060985" y="3900453"/>
            <a:ext cx="5273497" cy="1524132"/>
          </a:xfrm>
          <a:prstGeom prst="rect">
            <a:avLst/>
          </a:prstGeom>
        </p:spPr>
      </p:pic>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22DC5-528C-2A31-0FB2-37EDD7DBAEA7}"/>
            </a:ext>
          </a:extLst>
        </p:cNvPr>
        <p:cNvGrpSpPr/>
        <p:nvPr/>
      </p:nvGrpSpPr>
      <p:grpSpPr>
        <a:xfrm>
          <a:off x="0" y="0"/>
          <a:ext cx="0" cy="0"/>
          <a:chOff x="0" y="0"/>
          <a:chExt cx="0" cy="0"/>
        </a:xfrm>
      </p:grpSpPr>
      <p:sp>
        <p:nvSpPr>
          <p:cNvPr id="9" name="标题 8">
            <a:extLst>
              <a:ext uri="{FF2B5EF4-FFF2-40B4-BE49-F238E27FC236}">
                <a16:creationId xmlns:a16="http://schemas.microsoft.com/office/drawing/2014/main" id="{9C7A4646-65C9-3744-B6DC-6AC5F88892B6}"/>
              </a:ext>
            </a:extLst>
          </p:cNvPr>
          <p:cNvSpPr>
            <a:spLocks noGrp="1"/>
          </p:cNvSpPr>
          <p:nvPr>
            <p:ph type="title"/>
          </p:nvPr>
        </p:nvSpPr>
        <p:spPr/>
        <p:txBody>
          <a:bodyPr/>
          <a:lstStyle/>
          <a:p>
            <a:r>
              <a:rPr lang="zh-CN" altLang="en-US" dirty="0"/>
              <a:t>去重</a:t>
            </a:r>
          </a:p>
        </p:txBody>
      </p:sp>
      <p:sp>
        <p:nvSpPr>
          <p:cNvPr id="7" name="文本框 6">
            <a:extLst>
              <a:ext uri="{FF2B5EF4-FFF2-40B4-BE49-F238E27FC236}">
                <a16:creationId xmlns:a16="http://schemas.microsoft.com/office/drawing/2014/main" id="{B68EFAE8-A1D2-E974-6521-6345F28147AA}"/>
              </a:ext>
            </a:extLst>
          </p:cNvPr>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3</a:t>
            </a:r>
            <a:endParaRPr lang="zh-CN" altLang="en-US" sz="3600" b="1" dirty="0">
              <a:solidFill>
                <a:schemeClr val="bg1"/>
              </a:solidFill>
            </a:endParaRPr>
          </a:p>
        </p:txBody>
      </p:sp>
      <p:sp>
        <p:nvSpPr>
          <p:cNvPr id="6" name="内容占位符 1">
            <a:extLst>
              <a:ext uri="{FF2B5EF4-FFF2-40B4-BE49-F238E27FC236}">
                <a16:creationId xmlns:a16="http://schemas.microsoft.com/office/drawing/2014/main" id="{57B59BEA-A147-18E3-B6F5-8B20B539951F}"/>
              </a:ext>
            </a:extLst>
          </p:cNvPr>
          <p:cNvSpPr txBox="1"/>
          <p:nvPr/>
        </p:nvSpPr>
        <p:spPr>
          <a:xfrm>
            <a:off x="0" y="1492197"/>
            <a:ext cx="7441319" cy="389471"/>
          </a:xfrm>
          <a:prstGeom prst="rect">
            <a:avLst/>
          </a:prstGeom>
        </p:spPr>
        <p:txBody>
          <a:bodyPr vert="horz" lIns="0" tIns="0" rIns="0" bIns="0" rtlCol="0">
            <a:norm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9pPr>
          </a:lstStyle>
          <a:p>
            <a:r>
              <a:rPr lang="en-US" altLang="zh-CN" sz="2000" b="0" dirty="0">
                <a:solidFill>
                  <a:srgbClr val="333333"/>
                </a:solidFill>
                <a:effectLst/>
                <a:latin typeface="Consolas" panose="020B0609020204030204" pitchFamily="49" charset="0"/>
              </a:rPr>
              <a:t>	</a:t>
            </a:r>
            <a:r>
              <a:rPr lang="zh-CN" altLang="en-US" sz="2000" b="0" dirty="0">
                <a:solidFill>
                  <a:srgbClr val="333333"/>
                </a:solidFill>
                <a:effectLst/>
                <a:latin typeface="Consolas" panose="020B0609020204030204" pitchFamily="49" charset="0"/>
              </a:rPr>
              <a:t>检测日期是否重复并去除</a:t>
            </a:r>
            <a:endParaRPr lang="en-US" altLang="zh-CN" sz="2800" dirty="0">
              <a:solidFill>
                <a:srgbClr val="333333"/>
              </a:solidFill>
              <a:latin typeface="Consolas" panose="020B0609020204030204" pitchFamily="49" charset="0"/>
            </a:endParaRPr>
          </a:p>
          <a:p>
            <a:endParaRPr lang="zh-CN" altLang="en-US" sz="2800" b="0" dirty="0">
              <a:solidFill>
                <a:srgbClr val="333333"/>
              </a:solidFill>
              <a:effectLst/>
              <a:latin typeface="Consolas" panose="020B0609020204030204" pitchFamily="49" charset="0"/>
            </a:endParaRPr>
          </a:p>
        </p:txBody>
      </p:sp>
      <p:sp>
        <p:nvSpPr>
          <p:cNvPr id="4" name="文本框 3">
            <a:extLst>
              <a:ext uri="{FF2B5EF4-FFF2-40B4-BE49-F238E27FC236}">
                <a16:creationId xmlns:a16="http://schemas.microsoft.com/office/drawing/2014/main" id="{E86E5DAE-0110-F1A9-6364-91D91F52FCBD}"/>
              </a:ext>
            </a:extLst>
          </p:cNvPr>
          <p:cNvSpPr txBox="1"/>
          <p:nvPr/>
        </p:nvSpPr>
        <p:spPr>
          <a:xfrm>
            <a:off x="5928474" y="2262949"/>
            <a:ext cx="5350041" cy="3416320"/>
          </a:xfrm>
          <a:prstGeom prst="rect">
            <a:avLst/>
          </a:prstGeom>
          <a:noFill/>
        </p:spPr>
        <p:txBody>
          <a:bodyPr wrap="square" rtlCol="0">
            <a:spAutoFit/>
          </a:bodyPr>
          <a:lstStyle/>
          <a:p>
            <a:pPr algn="just"/>
            <a:r>
              <a:rPr lang="zh-CN" altLang="en-US" dirty="0"/>
              <a:t>同时，</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在欧洲一些地区，冬季和夏季时间会有所不同，例如：一些使用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+01:00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的国家在夏季时可能会调整到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+02:00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（例如，欧洲的夏时制）。这种情况下，在夏季某些地区的时间可能会被认为相同（例如，冬季的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+01:00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变为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+02:00)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，但在标准时间上它们是不同的。</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例如，欧洲中部时间（</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Central European Time, CET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）是一个典型的例子。我们将把时间数据统一转换为标准时区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UTC+01:00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，即欧洲中部标准时间（</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CET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），不再考虑夏令时的变动。这样做有助于确保数据分析时的时区一致性。</a:t>
            </a:r>
          </a:p>
          <a:p>
            <a:r>
              <a:rPr lang="en-US" altLang="zh-CN" dirty="0"/>
              <a:t>'rain'</a:t>
            </a:r>
            <a:endParaRPr lang="zh-CN" altLang="en-US" dirty="0"/>
          </a:p>
        </p:txBody>
      </p:sp>
      <p:pic>
        <p:nvPicPr>
          <p:cNvPr id="3" name="图片 2">
            <a:extLst>
              <a:ext uri="{FF2B5EF4-FFF2-40B4-BE49-F238E27FC236}">
                <a16:creationId xmlns:a16="http://schemas.microsoft.com/office/drawing/2014/main" id="{FB172818-1703-FD25-66C8-603DC1FD997B}"/>
              </a:ext>
            </a:extLst>
          </p:cNvPr>
          <p:cNvPicPr>
            <a:picLocks noChangeAspect="1"/>
          </p:cNvPicPr>
          <p:nvPr/>
        </p:nvPicPr>
        <p:blipFill>
          <a:blip r:embed="rId3"/>
          <a:stretch>
            <a:fillRect/>
          </a:stretch>
        </p:blipFill>
        <p:spPr>
          <a:xfrm>
            <a:off x="357352" y="2035884"/>
            <a:ext cx="5273497" cy="3694496"/>
          </a:xfrm>
          <a:prstGeom prst="rect">
            <a:avLst/>
          </a:prstGeom>
        </p:spPr>
      </p:pic>
    </p:spTree>
    <p:extLst>
      <p:ext uri="{BB962C8B-B14F-4D97-AF65-F5344CB8AC3E}">
        <p14:creationId xmlns:p14="http://schemas.microsoft.com/office/powerpoint/2010/main" val="3539155177"/>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EE090-88A4-EB2B-A03A-E90927E5F561}"/>
            </a:ext>
          </a:extLst>
        </p:cNvPr>
        <p:cNvGrpSpPr/>
        <p:nvPr/>
      </p:nvGrpSpPr>
      <p:grpSpPr>
        <a:xfrm>
          <a:off x="0" y="0"/>
          <a:ext cx="0" cy="0"/>
          <a:chOff x="0" y="0"/>
          <a:chExt cx="0" cy="0"/>
        </a:xfrm>
      </p:grpSpPr>
      <p:sp>
        <p:nvSpPr>
          <p:cNvPr id="9" name="标题 8">
            <a:extLst>
              <a:ext uri="{FF2B5EF4-FFF2-40B4-BE49-F238E27FC236}">
                <a16:creationId xmlns:a16="http://schemas.microsoft.com/office/drawing/2014/main" id="{C3018870-A871-02A5-51B9-AF88593DBEDC}"/>
              </a:ext>
            </a:extLst>
          </p:cNvPr>
          <p:cNvSpPr>
            <a:spLocks noGrp="1"/>
          </p:cNvSpPr>
          <p:nvPr>
            <p:ph type="title"/>
          </p:nvPr>
        </p:nvSpPr>
        <p:spPr/>
        <p:txBody>
          <a:bodyPr/>
          <a:lstStyle/>
          <a:p>
            <a:r>
              <a:rPr lang="zh-CN" altLang="en-US" dirty="0"/>
              <a:t>噪声识别和处理</a:t>
            </a:r>
          </a:p>
        </p:txBody>
      </p:sp>
      <p:sp>
        <p:nvSpPr>
          <p:cNvPr id="7" name="文本框 6">
            <a:extLst>
              <a:ext uri="{FF2B5EF4-FFF2-40B4-BE49-F238E27FC236}">
                <a16:creationId xmlns:a16="http://schemas.microsoft.com/office/drawing/2014/main" id="{C3CEC08C-4351-4C2E-5FCF-F2CA0A45E4E8}"/>
              </a:ext>
            </a:extLst>
          </p:cNvPr>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3</a:t>
            </a:r>
            <a:endParaRPr lang="zh-CN" altLang="en-US" sz="3600" b="1" dirty="0">
              <a:solidFill>
                <a:schemeClr val="bg1"/>
              </a:solidFill>
            </a:endParaRPr>
          </a:p>
        </p:txBody>
      </p:sp>
      <p:sp>
        <p:nvSpPr>
          <p:cNvPr id="6" name="内容占位符 1">
            <a:extLst>
              <a:ext uri="{FF2B5EF4-FFF2-40B4-BE49-F238E27FC236}">
                <a16:creationId xmlns:a16="http://schemas.microsoft.com/office/drawing/2014/main" id="{EA0063B2-9B24-D5E0-0214-AD39E8429327}"/>
              </a:ext>
            </a:extLst>
          </p:cNvPr>
          <p:cNvSpPr txBox="1"/>
          <p:nvPr/>
        </p:nvSpPr>
        <p:spPr>
          <a:xfrm>
            <a:off x="1203743" y="1378113"/>
            <a:ext cx="9449461" cy="1540365"/>
          </a:xfrm>
          <a:prstGeom prst="rect">
            <a:avLst/>
          </a:prstGeom>
        </p:spPr>
        <p:txBody>
          <a:bodyPr vert="horz" lIns="0" tIns="0" rIns="0" bIns="0" rtlCol="0">
            <a:normAutofit fontScale="92500" lnSpcReduction="20000"/>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9pPr>
          </a:lstStyle>
          <a:p>
            <a:r>
              <a:rPr lang="en-US" altLang="zh-CN" sz="2000" dirty="0">
                <a:solidFill>
                  <a:srgbClr val="333333"/>
                </a:solidFill>
                <a:latin typeface="Consolas" panose="020B0609020204030204" pitchFamily="49" charset="0"/>
              </a:rPr>
              <a:t>    </a:t>
            </a:r>
            <a:r>
              <a:rPr lang="zh-CN" altLang="en-US" sz="2000" b="0" dirty="0">
                <a:solidFill>
                  <a:srgbClr val="333333"/>
                </a:solidFill>
                <a:effectLst/>
                <a:latin typeface="Consolas" panose="020B0609020204030204" pitchFamily="49" charset="0"/>
              </a:rPr>
              <a:t>基于箱线图和统计特征</a:t>
            </a:r>
            <a:r>
              <a:rPr lang="en-US" altLang="zh-CN" sz="2000" b="0" dirty="0">
                <a:solidFill>
                  <a:srgbClr val="333333"/>
                </a:solidFill>
                <a:effectLst/>
                <a:latin typeface="Consolas" panose="020B0609020204030204" pitchFamily="49" charset="0"/>
              </a:rPr>
              <a:t>,</a:t>
            </a:r>
            <a:r>
              <a:rPr lang="zh-CN" altLang="en-US" sz="2000" b="0" dirty="0">
                <a:solidFill>
                  <a:srgbClr val="333333"/>
                </a:solidFill>
                <a:effectLst/>
                <a:latin typeface="Consolas" panose="020B0609020204030204" pitchFamily="49" charset="0"/>
              </a:rPr>
              <a:t>原先数据集中</a:t>
            </a:r>
            <a:r>
              <a:rPr lang="en-US" altLang="zh-CN" sz="2000" b="0" dirty="0">
                <a:solidFill>
                  <a:srgbClr val="333333"/>
                </a:solidFill>
                <a:effectLst/>
                <a:latin typeface="Consolas" panose="020B0609020204030204" pitchFamily="49" charset="0"/>
              </a:rPr>
              <a:t>Loud Cover(</a:t>
            </a:r>
            <a:r>
              <a:rPr lang="zh-CN" altLang="en-US" sz="2000" b="0" dirty="0">
                <a:solidFill>
                  <a:srgbClr val="333333"/>
                </a:solidFill>
                <a:effectLst/>
                <a:latin typeface="Consolas" panose="020B0609020204030204" pitchFamily="49" charset="0"/>
              </a:rPr>
              <a:t>云覆盖度</a:t>
            </a:r>
            <a:r>
              <a:rPr lang="en-US" altLang="zh-CN" sz="2000" b="0" dirty="0">
                <a:solidFill>
                  <a:srgbClr val="333333"/>
                </a:solidFill>
                <a:effectLst/>
                <a:latin typeface="Consolas" panose="020B0609020204030204" pitchFamily="49" charset="0"/>
              </a:rPr>
              <a:t>)</a:t>
            </a:r>
            <a:r>
              <a:rPr lang="zh-CN" altLang="en-US" sz="2000" b="0" dirty="0">
                <a:solidFill>
                  <a:srgbClr val="333333"/>
                </a:solidFill>
                <a:effectLst/>
                <a:latin typeface="Consolas" panose="020B0609020204030204" pitchFamily="49" charset="0"/>
              </a:rPr>
              <a:t>次列数据全部为</a:t>
            </a:r>
            <a:r>
              <a:rPr lang="en-US" altLang="zh-CN" sz="2000" b="0" dirty="0">
                <a:solidFill>
                  <a:srgbClr val="333333"/>
                </a:solidFill>
                <a:effectLst/>
                <a:latin typeface="Consolas" panose="020B0609020204030204" pitchFamily="49" charset="0"/>
              </a:rPr>
              <a:t>0</a:t>
            </a:r>
            <a:r>
              <a:rPr lang="zh-CN" altLang="en-US" sz="2000" b="0" dirty="0">
                <a:solidFill>
                  <a:srgbClr val="333333"/>
                </a:solidFill>
                <a:effectLst/>
                <a:latin typeface="Consolas" panose="020B0609020204030204" pitchFamily="49" charset="0"/>
              </a:rPr>
              <a:t>，推测是数据存在残缺或者问题，将此列删除。</a:t>
            </a:r>
          </a:p>
          <a:p>
            <a:r>
              <a:rPr lang="zh-CN" altLang="en-US" sz="2000" b="0" dirty="0">
                <a:solidFill>
                  <a:srgbClr val="333333"/>
                </a:solidFill>
                <a:effectLst/>
                <a:latin typeface="Consolas" panose="020B0609020204030204" pitchFamily="49" charset="0"/>
              </a:rPr>
              <a:t>使用 </a:t>
            </a:r>
            <a:r>
              <a:rPr lang="en-US" altLang="zh-CN" sz="2000" b="0" dirty="0">
                <a:solidFill>
                  <a:srgbClr val="333333"/>
                </a:solidFill>
                <a:effectLst/>
                <a:latin typeface="Consolas" panose="020B0609020204030204" pitchFamily="49" charset="0"/>
              </a:rPr>
              <a:t>pandas </a:t>
            </a:r>
            <a:r>
              <a:rPr lang="zh-CN" altLang="en-US" sz="2000" b="0" dirty="0">
                <a:solidFill>
                  <a:srgbClr val="333333"/>
                </a:solidFill>
                <a:effectLst/>
                <a:latin typeface="Consolas" panose="020B0609020204030204" pitchFamily="49" charset="0"/>
              </a:rPr>
              <a:t>库来删除 </a:t>
            </a:r>
            <a:r>
              <a:rPr lang="en-US" altLang="zh-CN" sz="2000" b="0" dirty="0">
                <a:solidFill>
                  <a:srgbClr val="333333"/>
                </a:solidFill>
                <a:effectLst/>
                <a:latin typeface="Consolas" panose="020B0609020204030204" pitchFamily="49" charset="0"/>
              </a:rPr>
              <a:t>Loud Cover </a:t>
            </a:r>
            <a:r>
              <a:rPr lang="zh-CN" altLang="en-US" sz="2000" b="0" dirty="0">
                <a:solidFill>
                  <a:srgbClr val="333333"/>
                </a:solidFill>
                <a:effectLst/>
                <a:latin typeface="Consolas" panose="020B0609020204030204" pitchFamily="49" charset="0"/>
              </a:rPr>
              <a:t>列。</a:t>
            </a:r>
          </a:p>
          <a:p>
            <a:r>
              <a:rPr lang="en-US" altLang="zh-CN" sz="2000" dirty="0">
                <a:solidFill>
                  <a:srgbClr val="333333"/>
                </a:solidFill>
                <a:latin typeface="Consolas" panose="020B0609020204030204" pitchFamily="49" charset="0"/>
              </a:rPr>
              <a:t>    </a:t>
            </a:r>
            <a:r>
              <a:rPr lang="zh-CN" altLang="en-US" sz="2000" b="0" dirty="0">
                <a:solidFill>
                  <a:srgbClr val="333333"/>
                </a:solidFill>
                <a:effectLst/>
                <a:latin typeface="Consolas" panose="020B0609020204030204" pitchFamily="49" charset="0"/>
              </a:rPr>
              <a:t>使用 </a:t>
            </a:r>
            <a:r>
              <a:rPr lang="en-US" altLang="zh-CN" sz="2000" b="0" dirty="0" err="1">
                <a:solidFill>
                  <a:srgbClr val="333333"/>
                </a:solidFill>
                <a:effectLst/>
                <a:latin typeface="Consolas" panose="020B0609020204030204" pitchFamily="49" charset="0"/>
              </a:rPr>
              <a:t>df.drop</a:t>
            </a:r>
            <a:r>
              <a:rPr lang="en-US" altLang="zh-CN" sz="2000" b="0" dirty="0">
                <a:solidFill>
                  <a:srgbClr val="333333"/>
                </a:solidFill>
                <a:effectLst/>
                <a:latin typeface="Consolas" panose="020B0609020204030204" pitchFamily="49" charset="0"/>
              </a:rPr>
              <a:t>(columns=['Loud Cover'], </a:t>
            </a:r>
            <a:r>
              <a:rPr lang="en-US" altLang="zh-CN" sz="2000" b="0" dirty="0" err="1">
                <a:solidFill>
                  <a:srgbClr val="333333"/>
                </a:solidFill>
                <a:effectLst/>
                <a:latin typeface="Consolas" panose="020B0609020204030204" pitchFamily="49" charset="0"/>
              </a:rPr>
              <a:t>inplace</a:t>
            </a:r>
            <a:r>
              <a:rPr lang="en-US" altLang="zh-CN" sz="2000" b="0" dirty="0">
                <a:solidFill>
                  <a:srgbClr val="333333"/>
                </a:solidFill>
                <a:effectLst/>
                <a:latin typeface="Consolas" panose="020B0609020204030204" pitchFamily="49" charset="0"/>
              </a:rPr>
              <a:t>=True) </a:t>
            </a:r>
            <a:r>
              <a:rPr lang="zh-CN" altLang="en-US" sz="2000" b="0" dirty="0">
                <a:solidFill>
                  <a:srgbClr val="333333"/>
                </a:solidFill>
                <a:effectLst/>
                <a:latin typeface="Consolas" panose="020B0609020204030204" pitchFamily="49" charset="0"/>
              </a:rPr>
              <a:t>删除该列并在原数据上应用更改。：</a:t>
            </a:r>
          </a:p>
          <a:p>
            <a:r>
              <a:rPr lang="en-US" altLang="zh-CN" sz="2000" b="0" dirty="0">
                <a:solidFill>
                  <a:srgbClr val="333333"/>
                </a:solidFill>
                <a:effectLst/>
                <a:latin typeface="Consolas" panose="020B0609020204030204" pitchFamily="49" charset="0"/>
              </a:rPr>
              <a:t>Loud Cover </a:t>
            </a:r>
            <a:r>
              <a:rPr lang="zh-CN" altLang="en-US" sz="2000" b="0" dirty="0">
                <a:solidFill>
                  <a:srgbClr val="333333"/>
                </a:solidFill>
                <a:effectLst/>
                <a:latin typeface="Consolas" panose="020B0609020204030204" pitchFamily="49" charset="0"/>
              </a:rPr>
              <a:t>列中的值全部为 </a:t>
            </a:r>
            <a:r>
              <a:rPr lang="en-US" altLang="zh-CN" sz="2000" b="0" dirty="0">
                <a:solidFill>
                  <a:srgbClr val="333333"/>
                </a:solidFill>
                <a:effectLst/>
                <a:latin typeface="Consolas" panose="020B0609020204030204" pitchFamily="49" charset="0"/>
              </a:rPr>
              <a:t>0</a:t>
            </a:r>
            <a:r>
              <a:rPr lang="zh-CN" altLang="en-US" sz="2000" b="0" dirty="0">
                <a:solidFill>
                  <a:srgbClr val="333333"/>
                </a:solidFill>
                <a:effectLst/>
                <a:latin typeface="Consolas" panose="020B0609020204030204" pitchFamily="49" charset="0"/>
              </a:rPr>
              <a:t>，推测为异常数据，将该列删除。</a:t>
            </a:r>
          </a:p>
          <a:p>
            <a:endParaRPr lang="en-US" altLang="zh-CN" sz="2000" b="0" dirty="0">
              <a:solidFill>
                <a:srgbClr val="333333"/>
              </a:solidFill>
              <a:effectLst/>
              <a:latin typeface="Consolas" panose="020B0609020204030204" pitchFamily="49" charset="0"/>
            </a:endParaRPr>
          </a:p>
          <a:p>
            <a:endParaRPr lang="en-US" altLang="zh-CN" sz="2800" dirty="0">
              <a:solidFill>
                <a:srgbClr val="333333"/>
              </a:solidFill>
              <a:latin typeface="Consolas" panose="020B0609020204030204" pitchFamily="49" charset="0"/>
            </a:endParaRPr>
          </a:p>
          <a:p>
            <a:endParaRPr lang="zh-CN" altLang="en-US" sz="2800" b="0" dirty="0">
              <a:solidFill>
                <a:srgbClr val="333333"/>
              </a:solidFill>
              <a:effectLst/>
              <a:latin typeface="Consolas" panose="020B0609020204030204" pitchFamily="49" charset="0"/>
            </a:endParaRPr>
          </a:p>
        </p:txBody>
      </p:sp>
      <p:sp>
        <p:nvSpPr>
          <p:cNvPr id="4" name="文本框 3">
            <a:extLst>
              <a:ext uri="{FF2B5EF4-FFF2-40B4-BE49-F238E27FC236}">
                <a16:creationId xmlns:a16="http://schemas.microsoft.com/office/drawing/2014/main" id="{D26FCEAB-C35A-D6B2-A7B3-B3A5F5CF6798}"/>
              </a:ext>
            </a:extLst>
          </p:cNvPr>
          <p:cNvSpPr txBox="1"/>
          <p:nvPr/>
        </p:nvSpPr>
        <p:spPr>
          <a:xfrm>
            <a:off x="1150359" y="2974301"/>
            <a:ext cx="10530942" cy="2031325"/>
          </a:xfrm>
          <a:prstGeom prst="rect">
            <a:avLst/>
          </a:prstGeom>
          <a:noFill/>
        </p:spPr>
        <p:txBody>
          <a:bodyPr wrap="square" rtlCol="0">
            <a:spAutoFit/>
          </a:bodyPr>
          <a:lstStyle/>
          <a:p>
            <a:r>
              <a:rPr lang="zh-CN" altLang="en-US" dirty="0"/>
              <a:t>更新后的数据列：</a:t>
            </a:r>
          </a:p>
          <a:p>
            <a:r>
              <a:rPr lang="en-US" altLang="zh-CN" dirty="0"/>
              <a:t>Index(['Formatted Date', 'Summary', '</a:t>
            </a:r>
            <a:r>
              <a:rPr lang="en-US" altLang="zh-CN" dirty="0" err="1"/>
              <a:t>Precip</a:t>
            </a:r>
            <a:r>
              <a:rPr lang="en-US" altLang="zh-CN" dirty="0"/>
              <a:t> Type', 'Temperature (C)',</a:t>
            </a:r>
          </a:p>
          <a:p>
            <a:r>
              <a:rPr lang="en-US" altLang="zh-CN" dirty="0"/>
              <a:t>       'Apparent Temperature (C)', 'Humidity', 'Wind Speed (km/h)',</a:t>
            </a:r>
          </a:p>
          <a:p>
            <a:r>
              <a:rPr lang="en-US" altLang="zh-CN" dirty="0"/>
              <a:t>       'Wind Bearing (degrees)', 'Visibility (km)', 'Pressure (millibars)',</a:t>
            </a:r>
          </a:p>
          <a:p>
            <a:r>
              <a:rPr lang="en-US" altLang="zh-CN" dirty="0"/>
              <a:t>       'Daily Summary'],</a:t>
            </a:r>
          </a:p>
          <a:p>
            <a:r>
              <a:rPr lang="en-US" altLang="zh-CN" dirty="0"/>
              <a:t>      </a:t>
            </a:r>
            <a:r>
              <a:rPr lang="en-US" altLang="zh-CN" dirty="0" err="1"/>
              <a:t>dtype</a:t>
            </a:r>
            <a:r>
              <a:rPr lang="en-US" altLang="zh-CN" dirty="0"/>
              <a:t>='object')</a:t>
            </a:r>
          </a:p>
          <a:p>
            <a:endParaRPr lang="en-US" altLang="zh-CN" dirty="0"/>
          </a:p>
        </p:txBody>
      </p:sp>
    </p:spTree>
    <p:extLst>
      <p:ext uri="{BB962C8B-B14F-4D97-AF65-F5344CB8AC3E}">
        <p14:creationId xmlns:p14="http://schemas.microsoft.com/office/powerpoint/2010/main" val="3763504331"/>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特征分箱（</a:t>
            </a:r>
            <a:r>
              <a:rPr lang="en-US" altLang="zh-CN" dirty="0"/>
              <a:t>Binning</a:t>
            </a:r>
            <a:r>
              <a:rPr lang="zh-CN" altLang="en-US" dirty="0"/>
              <a:t>）</a:t>
            </a:r>
          </a:p>
        </p:txBody>
      </p:sp>
      <p:sp>
        <p:nvSpPr>
          <p:cNvPr id="7" name="文本框 6"/>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3</a:t>
            </a:r>
            <a:endParaRPr lang="zh-CN" altLang="en-US" sz="3600" b="1" dirty="0">
              <a:solidFill>
                <a:schemeClr val="bg1"/>
              </a:solidFill>
            </a:endParaRPr>
          </a:p>
        </p:txBody>
      </p:sp>
      <p:sp>
        <p:nvSpPr>
          <p:cNvPr id="6" name="内容占位符 1"/>
          <p:cNvSpPr txBox="1"/>
          <p:nvPr/>
        </p:nvSpPr>
        <p:spPr>
          <a:xfrm>
            <a:off x="1150359" y="1340618"/>
            <a:ext cx="9449461" cy="3610708"/>
          </a:xfrm>
          <a:prstGeom prst="rect">
            <a:avLst/>
          </a:prstGeom>
        </p:spPr>
        <p:txBody>
          <a:bodyPr vert="horz" lIns="0" tIns="0" rIns="0" bIns="0" rtlCol="0">
            <a:norm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9pPr>
          </a:lstStyle>
          <a:p>
            <a:r>
              <a:rPr lang="zh-CN" altLang="en-US" sz="2800" b="0" dirty="0">
                <a:solidFill>
                  <a:srgbClr val="333333"/>
                </a:solidFill>
                <a:effectLst/>
                <a:latin typeface="Consolas" panose="020B0609020204030204" pitchFamily="49" charset="0"/>
              </a:rPr>
              <a:t>在天气数据处理中，分箱可以帮助我们将时间、风速、风向等连续变量转换为有意义的分类。以便于后续的分析和建模。</a:t>
            </a:r>
          </a:p>
        </p:txBody>
      </p:sp>
      <p:pic>
        <p:nvPicPr>
          <p:cNvPr id="2" name="图片 1">
            <a:extLst>
              <a:ext uri="{FF2B5EF4-FFF2-40B4-BE49-F238E27FC236}">
                <a16:creationId xmlns:a16="http://schemas.microsoft.com/office/drawing/2014/main" id="{14495DD5-292A-0C24-703A-7A54A681C07C}"/>
              </a:ext>
            </a:extLst>
          </p:cNvPr>
          <p:cNvPicPr>
            <a:picLocks noChangeAspect="1"/>
          </p:cNvPicPr>
          <p:nvPr/>
        </p:nvPicPr>
        <p:blipFill>
          <a:blip r:embed="rId3"/>
          <a:stretch>
            <a:fillRect/>
          </a:stretch>
        </p:blipFill>
        <p:spPr>
          <a:xfrm>
            <a:off x="1219278" y="2837192"/>
            <a:ext cx="9958990" cy="1980285"/>
          </a:xfrm>
          <a:prstGeom prst="rect">
            <a:avLst/>
          </a:prstGeom>
        </p:spPr>
      </p:pic>
    </p:spTree>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特征交互（</a:t>
            </a:r>
            <a:r>
              <a:rPr lang="en-US" altLang="zh-CN" dirty="0"/>
              <a:t>Feature-Interaction</a:t>
            </a:r>
            <a:r>
              <a:rPr lang="zh-CN" altLang="en-US" dirty="0"/>
              <a:t>）</a:t>
            </a:r>
          </a:p>
        </p:txBody>
      </p:sp>
      <p:sp>
        <p:nvSpPr>
          <p:cNvPr id="7" name="文本框 6"/>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3</a:t>
            </a:r>
            <a:endParaRPr lang="zh-CN" altLang="en-US" sz="3600" b="1" dirty="0">
              <a:solidFill>
                <a:schemeClr val="bg1"/>
              </a:solidFill>
            </a:endParaRPr>
          </a:p>
        </p:txBody>
      </p:sp>
      <p:sp>
        <p:nvSpPr>
          <p:cNvPr id="8" name="文本框 7"/>
          <p:cNvSpPr txBox="1"/>
          <p:nvPr/>
        </p:nvSpPr>
        <p:spPr>
          <a:xfrm>
            <a:off x="465173" y="1131429"/>
            <a:ext cx="9292437" cy="2031325"/>
          </a:xfrm>
          <a:prstGeom prst="rect">
            <a:avLst/>
          </a:prstGeom>
          <a:noFill/>
        </p:spPr>
        <p:txBody>
          <a:bodyPr wrap="square">
            <a:spAutoFit/>
          </a:bodyPr>
          <a:lstStyle/>
          <a:p>
            <a:r>
              <a:rPr lang="zh-CN" altLang="en-US" b="0" dirty="0">
                <a:solidFill>
                  <a:srgbClr val="333333"/>
                </a:solidFill>
                <a:effectLst/>
                <a:latin typeface="Consolas" panose="020B0609020204030204" pitchFamily="49" charset="0"/>
              </a:rPr>
              <a:t>接着我们进行特征交互，特征交互是指通过组合现有特征来创建新的特征，以捕捉更复杂的关系。适合特征交互的特征通常是数值特征，以下特征可以进行特征交互：</a:t>
            </a:r>
          </a:p>
          <a:p>
            <a:r>
              <a:rPr lang="en-US" altLang="zh-CN" b="0" dirty="0">
                <a:solidFill>
                  <a:srgbClr val="333333"/>
                </a:solidFill>
                <a:effectLst/>
                <a:highlight>
                  <a:srgbClr val="FFFF00"/>
                </a:highlight>
                <a:latin typeface="Consolas" panose="020B0609020204030204" pitchFamily="49" charset="0"/>
              </a:rPr>
              <a:t>Temperature (C) </a:t>
            </a:r>
            <a:r>
              <a:rPr lang="zh-CN" altLang="en-US" b="0" dirty="0">
                <a:solidFill>
                  <a:srgbClr val="333333"/>
                </a:solidFill>
                <a:effectLst/>
                <a:highlight>
                  <a:srgbClr val="FFFF00"/>
                </a:highlight>
                <a:latin typeface="Consolas" panose="020B0609020204030204" pitchFamily="49" charset="0"/>
              </a:rPr>
              <a:t>与 </a:t>
            </a:r>
            <a:r>
              <a:rPr lang="en-US" altLang="zh-CN" b="0" dirty="0">
                <a:solidFill>
                  <a:srgbClr val="333333"/>
                </a:solidFill>
                <a:effectLst/>
                <a:highlight>
                  <a:srgbClr val="FFFF00"/>
                </a:highlight>
                <a:latin typeface="Consolas" panose="020B0609020204030204" pitchFamily="49" charset="0"/>
              </a:rPr>
              <a:t>Apparent Temperature (C)</a:t>
            </a:r>
            <a:r>
              <a:rPr lang="zh-CN" altLang="en-US" b="0" dirty="0">
                <a:solidFill>
                  <a:srgbClr val="333333"/>
                </a:solidFill>
                <a:effectLst/>
                <a:latin typeface="Consolas" panose="020B0609020204030204" pitchFamily="49" charset="0"/>
              </a:rPr>
              <a:t>：温度和体感温度的差值可以反映人体对气温的感知差异</a:t>
            </a:r>
          </a:p>
          <a:p>
            <a:r>
              <a:rPr lang="en-US" altLang="zh-CN" b="0" dirty="0">
                <a:solidFill>
                  <a:srgbClr val="333333"/>
                </a:solidFill>
                <a:effectLst/>
                <a:highlight>
                  <a:srgbClr val="FFFF00"/>
                </a:highlight>
                <a:latin typeface="Consolas" panose="020B0609020204030204" pitchFamily="49" charset="0"/>
              </a:rPr>
              <a:t>Humidity </a:t>
            </a:r>
            <a:r>
              <a:rPr lang="zh-CN" altLang="en-US" b="0" dirty="0">
                <a:solidFill>
                  <a:srgbClr val="333333"/>
                </a:solidFill>
                <a:effectLst/>
                <a:highlight>
                  <a:srgbClr val="FFFF00"/>
                </a:highlight>
                <a:latin typeface="Consolas" panose="020B0609020204030204" pitchFamily="49" charset="0"/>
              </a:rPr>
              <a:t>与 </a:t>
            </a:r>
            <a:r>
              <a:rPr lang="en-US" altLang="zh-CN" b="0" dirty="0">
                <a:solidFill>
                  <a:srgbClr val="333333"/>
                </a:solidFill>
                <a:effectLst/>
                <a:highlight>
                  <a:srgbClr val="FFFF00"/>
                </a:highlight>
                <a:latin typeface="Consolas" panose="020B0609020204030204" pitchFamily="49" charset="0"/>
              </a:rPr>
              <a:t>Temperature (C)</a:t>
            </a:r>
            <a:r>
              <a:rPr lang="zh-CN" altLang="en-US" b="0" dirty="0">
                <a:solidFill>
                  <a:srgbClr val="333333"/>
                </a:solidFill>
                <a:effectLst/>
                <a:latin typeface="Consolas" panose="020B0609020204030204" pitchFamily="49" charset="0"/>
              </a:rPr>
              <a:t>：湿度和温度的组合可以用来计算热指数。</a:t>
            </a:r>
          </a:p>
          <a:p>
            <a:r>
              <a:rPr lang="en-US" altLang="zh-CN" b="0" dirty="0">
                <a:solidFill>
                  <a:srgbClr val="333333"/>
                </a:solidFill>
                <a:effectLst/>
                <a:highlight>
                  <a:srgbClr val="FFFF00"/>
                </a:highlight>
                <a:latin typeface="Consolas" panose="020B0609020204030204" pitchFamily="49" charset="0"/>
              </a:rPr>
              <a:t>Wind Speed (km/h) </a:t>
            </a:r>
            <a:r>
              <a:rPr lang="zh-CN" altLang="en-US" b="0" dirty="0">
                <a:solidFill>
                  <a:srgbClr val="333333"/>
                </a:solidFill>
                <a:effectLst/>
                <a:highlight>
                  <a:srgbClr val="FFFF00"/>
                </a:highlight>
                <a:latin typeface="Consolas" panose="020B0609020204030204" pitchFamily="49" charset="0"/>
              </a:rPr>
              <a:t>与 </a:t>
            </a:r>
            <a:r>
              <a:rPr lang="en-US" altLang="zh-CN" b="0" dirty="0">
                <a:solidFill>
                  <a:srgbClr val="333333"/>
                </a:solidFill>
                <a:effectLst/>
                <a:highlight>
                  <a:srgbClr val="FFFF00"/>
                </a:highlight>
                <a:latin typeface="Consolas" panose="020B0609020204030204" pitchFamily="49" charset="0"/>
              </a:rPr>
              <a:t>Wind Bearing (degrees)</a:t>
            </a:r>
            <a:r>
              <a:rPr lang="zh-CN" altLang="en-US" b="0" dirty="0">
                <a:solidFill>
                  <a:srgbClr val="333333"/>
                </a:solidFill>
                <a:effectLst/>
                <a:latin typeface="Consolas" panose="020B0609020204030204" pitchFamily="49" charset="0"/>
              </a:rPr>
              <a:t>：风速和风向的组合可以用来计算风的分量（东向分量和北向分量）。</a:t>
            </a:r>
          </a:p>
        </p:txBody>
      </p:sp>
      <p:pic>
        <p:nvPicPr>
          <p:cNvPr id="2" name="图片 1">
            <a:extLst>
              <a:ext uri="{FF2B5EF4-FFF2-40B4-BE49-F238E27FC236}">
                <a16:creationId xmlns:a16="http://schemas.microsoft.com/office/drawing/2014/main" id="{747FD121-3464-FBBC-6146-824548620760}"/>
              </a:ext>
            </a:extLst>
          </p:cNvPr>
          <p:cNvPicPr>
            <a:picLocks noChangeAspect="1"/>
          </p:cNvPicPr>
          <p:nvPr/>
        </p:nvPicPr>
        <p:blipFill>
          <a:blip r:embed="rId3"/>
          <a:stretch>
            <a:fillRect/>
          </a:stretch>
        </p:blipFill>
        <p:spPr>
          <a:xfrm>
            <a:off x="842251" y="3350029"/>
            <a:ext cx="5273497" cy="2097206"/>
          </a:xfrm>
          <a:prstGeom prst="rect">
            <a:avLst/>
          </a:prstGeom>
        </p:spPr>
      </p:pic>
    </p:spTree>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891815" y="3000270"/>
            <a:ext cx="2973526" cy="857460"/>
            <a:chOff x="5588007" y="1590635"/>
            <a:chExt cx="2973526" cy="857460"/>
          </a:xfrm>
        </p:grpSpPr>
        <p:sp>
          <p:nvSpPr>
            <p:cNvPr id="19" name="文本框 18"/>
            <p:cNvSpPr txBox="1"/>
            <p:nvPr/>
          </p:nvSpPr>
          <p:spPr>
            <a:xfrm>
              <a:off x="6549853" y="1696200"/>
              <a:ext cx="2011680" cy="645160"/>
            </a:xfrm>
            <a:prstGeom prst="rect">
              <a:avLst/>
            </a:prstGeom>
            <a:noFill/>
          </p:spPr>
          <p:txBody>
            <a:bodyPr wrap="none">
              <a:spAutoFit/>
            </a:bodyPr>
            <a:lstStyle/>
            <a:p>
              <a:pPr eaLnBrk="1" fontAlgn="auto" hangingPunct="1">
                <a:spcBef>
                  <a:spcPts val="0"/>
                </a:spcBef>
                <a:spcAft>
                  <a:spcPts val="0"/>
                </a:spcAft>
                <a:defRPr/>
              </a:pPr>
              <a:r>
                <a:rPr lang="zh-CN" altLang="en-US" sz="3600" b="1" dirty="0">
                  <a:sym typeface="+mn-lt"/>
                </a:rPr>
                <a:t>数据挖掘</a:t>
              </a:r>
            </a:p>
          </p:txBody>
        </p:sp>
        <p:sp>
          <p:nvSpPr>
            <p:cNvPr id="20" name="椭圆 19"/>
            <p:cNvSpPr/>
            <p:nvPr/>
          </p:nvSpPr>
          <p:spPr>
            <a:xfrm>
              <a:off x="5588007" y="1590635"/>
              <a:ext cx="857459" cy="857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4000" b="1" dirty="0">
                  <a:latin typeface="Century Gothic" panose="020B0502020202020204" pitchFamily="34" charset="0"/>
                  <a:ea typeface="微软雅黑" panose="020B0503020204020204" charset="-122"/>
                </a:rPr>
                <a:t>4</a:t>
              </a:r>
            </a:p>
          </p:txBody>
        </p:sp>
      </p:grpSp>
    </p:spTree>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606550" y="345305"/>
            <a:ext cx="8643848" cy="478155"/>
          </a:xfrm>
        </p:spPr>
        <p:txBody>
          <a:bodyPr/>
          <a:lstStyle/>
          <a:p>
            <a:r>
              <a:rPr lang="zh-CN" altLang="en-US" dirty="0"/>
              <a:t>原理和概念</a:t>
            </a:r>
          </a:p>
        </p:txBody>
      </p:sp>
      <p:sp>
        <p:nvSpPr>
          <p:cNvPr id="30" name="文本框 29"/>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4</a:t>
            </a:r>
          </a:p>
        </p:txBody>
      </p:sp>
      <p:sp>
        <p:nvSpPr>
          <p:cNvPr id="11" name="内容占位符 1"/>
          <p:cNvSpPr txBox="1"/>
          <p:nvPr/>
        </p:nvSpPr>
        <p:spPr>
          <a:xfrm>
            <a:off x="1539631" y="2554908"/>
            <a:ext cx="9100038" cy="36107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1" indent="45720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kumimoji="0" lang="zh-CN" altLang="en-US" sz="32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本任务的目标是通过分类模型预测天气状况，探索不同特征对天气的影响。</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endParaRPr kumimoji="0" lang="zh-CN" altLang="en-US" sz="32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 name="半闭框 11"/>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a16="http://schemas.microsoft.com/office/drawing/2014/main" id="{234987F0-E0CB-448B-93C2-1AED92645BA7}"/>
              </a:ext>
            </a:extLst>
          </p:cNvPr>
          <p:cNvSpPr/>
          <p:nvPr/>
        </p:nvSpPr>
        <p:spPr bwMode="auto">
          <a:xfrm>
            <a:off x="3262558" y="112345"/>
            <a:ext cx="952500" cy="1446212"/>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8800"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ea"/>
              <a:sym typeface="+mn-lt"/>
            </a:endParaRPr>
          </a:p>
        </p:txBody>
      </p:sp>
      <p:sp>
        <p:nvSpPr>
          <p:cNvPr id="68" name="文本框 67">
            <a:extLst>
              <a:ext uri="{FF2B5EF4-FFF2-40B4-BE49-F238E27FC236}">
                <a16:creationId xmlns:a16="http://schemas.microsoft.com/office/drawing/2014/main" id="{B7792EE0-0A94-4B1A-89B0-B8AEF3BFFF8B}"/>
              </a:ext>
            </a:extLst>
          </p:cNvPr>
          <p:cNvSpPr txBox="1"/>
          <p:nvPr/>
        </p:nvSpPr>
        <p:spPr bwMode="auto">
          <a:xfrm>
            <a:off x="5335437" y="844409"/>
            <a:ext cx="861774" cy="5243358"/>
          </a:xfrm>
          <a:prstGeom prst="rect">
            <a:avLst/>
          </a:prstGeom>
          <a:noFill/>
        </p:spPr>
        <p:txBody>
          <a:bodyPr vert="eaVert"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200" normalizeH="0" baseline="0" noProof="0" dirty="0">
                <a:ln>
                  <a:noFill/>
                </a:ln>
                <a:solidFill>
                  <a:srgbClr val="006C39"/>
                </a:solidFill>
                <a:effectLst/>
                <a:uLnTx/>
                <a:uFillTx/>
                <a:latin typeface="微软雅黑"/>
                <a:ea typeface="微软雅黑"/>
                <a:cs typeface="+mn-ea"/>
                <a:sym typeface="+mn-lt"/>
              </a:rPr>
              <a:t>目录 </a:t>
            </a:r>
            <a:r>
              <a:rPr kumimoji="0" lang="en-US" altLang="zh-CN" sz="4400" b="1" i="0" u="none" strike="noStrike" kern="1200" cap="none" spc="200" normalizeH="0" baseline="0" noProof="0" dirty="0">
                <a:ln>
                  <a:noFill/>
                </a:ln>
                <a:solidFill>
                  <a:srgbClr val="006C39"/>
                </a:solidFill>
                <a:effectLst/>
                <a:uLnTx/>
                <a:uFillTx/>
                <a:latin typeface="微软雅黑"/>
                <a:ea typeface="微软雅黑"/>
                <a:cs typeface="+mn-ea"/>
                <a:sym typeface="+mn-lt"/>
              </a:rPr>
              <a:t>| </a:t>
            </a:r>
            <a:r>
              <a:rPr kumimoji="0" lang="en-US" altLang="zh-CN" sz="4400" b="1" i="0" u="none" strike="noStrike" kern="1200" cap="none" spc="200" normalizeH="0" baseline="0" noProof="0" dirty="0">
                <a:ln>
                  <a:noFill/>
                </a:ln>
                <a:solidFill>
                  <a:prstClr val="black"/>
                </a:solidFill>
                <a:effectLst/>
                <a:uLnTx/>
                <a:uFillTx/>
                <a:latin typeface="微软雅黑"/>
                <a:ea typeface="微软雅黑"/>
                <a:cs typeface="+mn-ea"/>
                <a:sym typeface="+mn-lt"/>
              </a:rPr>
              <a:t>CONTENTS</a:t>
            </a:r>
          </a:p>
        </p:txBody>
      </p:sp>
      <p:grpSp>
        <p:nvGrpSpPr>
          <p:cNvPr id="2" name="组合 1"/>
          <p:cNvGrpSpPr/>
          <p:nvPr/>
        </p:nvGrpSpPr>
        <p:grpSpPr>
          <a:xfrm>
            <a:off x="7192665" y="1070567"/>
            <a:ext cx="4110746" cy="4766065"/>
            <a:chOff x="6597449" y="1148208"/>
            <a:chExt cx="4110746" cy="4766065"/>
          </a:xfrm>
        </p:grpSpPr>
        <p:grpSp>
          <p:nvGrpSpPr>
            <p:cNvPr id="3" name="组合 2"/>
            <p:cNvGrpSpPr/>
            <p:nvPr/>
          </p:nvGrpSpPr>
          <p:grpSpPr>
            <a:xfrm>
              <a:off x="6597449" y="1148208"/>
              <a:ext cx="2674455" cy="620713"/>
              <a:chOff x="5855427" y="1647453"/>
              <a:chExt cx="2674455" cy="620713"/>
            </a:xfrm>
          </p:grpSpPr>
          <p:sp>
            <p:nvSpPr>
              <p:cNvPr id="5" name="文本框 4">
                <a:extLst>
                  <a:ext uri="{FF2B5EF4-FFF2-40B4-BE49-F238E27FC236}">
                    <a16:creationId xmlns:a16="http://schemas.microsoft.com/office/drawing/2014/main" id="{41B256AE-680D-4CCC-B51F-B69BF45F0365}"/>
                  </a:ext>
                </a:extLst>
              </p:cNvPr>
              <p:cNvSpPr txBox="1"/>
              <p:nvPr/>
            </p:nvSpPr>
            <p:spPr>
              <a:xfrm>
                <a:off x="6549853" y="1696200"/>
                <a:ext cx="1980029" cy="52322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sym typeface="+mn-lt"/>
                  </a:rPr>
                  <a:t>数据集介绍</a:t>
                </a:r>
              </a:p>
            </p:txBody>
          </p:sp>
          <p:sp>
            <p:nvSpPr>
              <p:cNvPr id="33" name="椭圆 32">
                <a:extLst>
                  <a:ext uri="{FF2B5EF4-FFF2-40B4-BE49-F238E27FC236}">
                    <a16:creationId xmlns:a16="http://schemas.microsoft.com/office/drawing/2014/main" id="{4CD969C8-E62F-446D-85AA-293C5C9F7396}"/>
                  </a:ext>
                </a:extLst>
              </p:cNvPr>
              <p:cNvSpPr/>
              <p:nvPr/>
            </p:nvSpPr>
            <p:spPr>
              <a:xfrm>
                <a:off x="5855427" y="1647453"/>
                <a:ext cx="620712" cy="6207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1</a:t>
                </a:r>
                <a:endParaRPr kumimoji="0" lang="zh-CN" altLang="en-US" sz="32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endParaRPr>
              </a:p>
            </p:txBody>
          </p:sp>
        </p:grpSp>
        <p:grpSp>
          <p:nvGrpSpPr>
            <p:cNvPr id="71" name="组合 70"/>
            <p:cNvGrpSpPr/>
            <p:nvPr/>
          </p:nvGrpSpPr>
          <p:grpSpPr>
            <a:xfrm>
              <a:off x="6597449" y="2185044"/>
              <a:ext cx="4110746" cy="620713"/>
              <a:chOff x="5855427" y="1647453"/>
              <a:chExt cx="4110746" cy="620713"/>
            </a:xfrm>
          </p:grpSpPr>
          <p:sp>
            <p:nvSpPr>
              <p:cNvPr id="72" name="文本框 71">
                <a:extLst>
                  <a:ext uri="{FF2B5EF4-FFF2-40B4-BE49-F238E27FC236}">
                    <a16:creationId xmlns:a16="http://schemas.microsoft.com/office/drawing/2014/main" id="{41B256AE-680D-4CCC-B51F-B69BF45F0365}"/>
                  </a:ext>
                </a:extLst>
              </p:cNvPr>
              <p:cNvSpPr txBox="1"/>
              <p:nvPr/>
            </p:nvSpPr>
            <p:spPr>
              <a:xfrm>
                <a:off x="6549853" y="1696200"/>
                <a:ext cx="3416320" cy="52322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sym typeface="+mn-lt"/>
                  </a:rPr>
                  <a:t>数据可视化探索分析</a:t>
                </a:r>
              </a:p>
            </p:txBody>
          </p:sp>
          <p:sp>
            <p:nvSpPr>
              <p:cNvPr id="73" name="椭圆 72">
                <a:extLst>
                  <a:ext uri="{FF2B5EF4-FFF2-40B4-BE49-F238E27FC236}">
                    <a16:creationId xmlns:a16="http://schemas.microsoft.com/office/drawing/2014/main" id="{4CD969C8-E62F-446D-85AA-293C5C9F7396}"/>
                  </a:ext>
                </a:extLst>
              </p:cNvPr>
              <p:cNvSpPr/>
              <p:nvPr/>
            </p:nvSpPr>
            <p:spPr>
              <a:xfrm>
                <a:off x="5855427" y="1647453"/>
                <a:ext cx="620712" cy="6207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2</a:t>
                </a:r>
                <a:endParaRPr kumimoji="0" lang="zh-CN" altLang="en-US" sz="32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endParaRPr>
              </a:p>
            </p:txBody>
          </p:sp>
        </p:grpSp>
        <p:grpSp>
          <p:nvGrpSpPr>
            <p:cNvPr id="75" name="组合 74"/>
            <p:cNvGrpSpPr/>
            <p:nvPr/>
          </p:nvGrpSpPr>
          <p:grpSpPr>
            <a:xfrm>
              <a:off x="6597449" y="3221216"/>
              <a:ext cx="2315383" cy="620713"/>
              <a:chOff x="5855427" y="1647453"/>
              <a:chExt cx="2315383" cy="620713"/>
            </a:xfrm>
          </p:grpSpPr>
          <p:sp>
            <p:nvSpPr>
              <p:cNvPr id="76" name="文本框 75">
                <a:extLst>
                  <a:ext uri="{FF2B5EF4-FFF2-40B4-BE49-F238E27FC236}">
                    <a16:creationId xmlns:a16="http://schemas.microsoft.com/office/drawing/2014/main" id="{41B256AE-680D-4CCC-B51F-B69BF45F0365}"/>
                  </a:ext>
                </a:extLst>
              </p:cNvPr>
              <p:cNvSpPr txBox="1"/>
              <p:nvPr/>
            </p:nvSpPr>
            <p:spPr>
              <a:xfrm>
                <a:off x="6549853" y="1696200"/>
                <a:ext cx="1620957" cy="52322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sym typeface="+mn-lt"/>
                  </a:rPr>
                  <a:t>数据清洗</a:t>
                </a:r>
              </a:p>
            </p:txBody>
          </p:sp>
          <p:sp>
            <p:nvSpPr>
              <p:cNvPr id="77" name="椭圆 76">
                <a:extLst>
                  <a:ext uri="{FF2B5EF4-FFF2-40B4-BE49-F238E27FC236}">
                    <a16:creationId xmlns:a16="http://schemas.microsoft.com/office/drawing/2014/main" id="{4CD969C8-E62F-446D-85AA-293C5C9F7396}"/>
                  </a:ext>
                </a:extLst>
              </p:cNvPr>
              <p:cNvSpPr/>
              <p:nvPr/>
            </p:nvSpPr>
            <p:spPr>
              <a:xfrm>
                <a:off x="5855427" y="1647453"/>
                <a:ext cx="620712" cy="6207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3</a:t>
                </a:r>
                <a:endParaRPr kumimoji="0" lang="zh-CN" altLang="en-US" sz="32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endParaRPr>
              </a:p>
            </p:txBody>
          </p:sp>
        </p:grpSp>
        <p:grpSp>
          <p:nvGrpSpPr>
            <p:cNvPr id="79" name="组合 78"/>
            <p:cNvGrpSpPr/>
            <p:nvPr/>
          </p:nvGrpSpPr>
          <p:grpSpPr>
            <a:xfrm>
              <a:off x="6597449" y="4257388"/>
              <a:ext cx="2315383" cy="620713"/>
              <a:chOff x="5855427" y="1647453"/>
              <a:chExt cx="2315383" cy="620713"/>
            </a:xfrm>
          </p:grpSpPr>
          <p:sp>
            <p:nvSpPr>
              <p:cNvPr id="80" name="文本框 79">
                <a:extLst>
                  <a:ext uri="{FF2B5EF4-FFF2-40B4-BE49-F238E27FC236}">
                    <a16:creationId xmlns:a16="http://schemas.microsoft.com/office/drawing/2014/main" id="{41B256AE-680D-4CCC-B51F-B69BF45F0365}"/>
                  </a:ext>
                </a:extLst>
              </p:cNvPr>
              <p:cNvSpPr txBox="1"/>
              <p:nvPr/>
            </p:nvSpPr>
            <p:spPr>
              <a:xfrm>
                <a:off x="6549853" y="1696200"/>
                <a:ext cx="1620957" cy="52322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sym typeface="+mn-lt"/>
                  </a:rPr>
                  <a:t>数据挖掘</a:t>
                </a:r>
              </a:p>
            </p:txBody>
          </p:sp>
          <p:sp>
            <p:nvSpPr>
              <p:cNvPr id="81" name="椭圆 80">
                <a:extLst>
                  <a:ext uri="{FF2B5EF4-FFF2-40B4-BE49-F238E27FC236}">
                    <a16:creationId xmlns:a16="http://schemas.microsoft.com/office/drawing/2014/main" id="{4CD969C8-E62F-446D-85AA-293C5C9F7396}"/>
                  </a:ext>
                </a:extLst>
              </p:cNvPr>
              <p:cNvSpPr/>
              <p:nvPr/>
            </p:nvSpPr>
            <p:spPr>
              <a:xfrm>
                <a:off x="5855427" y="1647453"/>
                <a:ext cx="620712" cy="6207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4</a:t>
                </a:r>
                <a:endParaRPr kumimoji="0" lang="zh-CN" altLang="en-US" sz="32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endParaRPr>
              </a:p>
            </p:txBody>
          </p:sp>
        </p:grpSp>
        <p:grpSp>
          <p:nvGrpSpPr>
            <p:cNvPr id="17" name="组合 16"/>
            <p:cNvGrpSpPr/>
            <p:nvPr/>
          </p:nvGrpSpPr>
          <p:grpSpPr>
            <a:xfrm>
              <a:off x="6597449" y="5293560"/>
              <a:ext cx="2315383" cy="620713"/>
              <a:chOff x="5855427" y="1647453"/>
              <a:chExt cx="2315383" cy="620713"/>
            </a:xfrm>
          </p:grpSpPr>
          <p:sp>
            <p:nvSpPr>
              <p:cNvPr id="18" name="文本框 17">
                <a:extLst>
                  <a:ext uri="{FF2B5EF4-FFF2-40B4-BE49-F238E27FC236}">
                    <a16:creationId xmlns:a16="http://schemas.microsoft.com/office/drawing/2014/main" id="{41B256AE-680D-4CCC-B51F-B69BF45F0365}"/>
                  </a:ext>
                </a:extLst>
              </p:cNvPr>
              <p:cNvSpPr txBox="1"/>
              <p:nvPr/>
            </p:nvSpPr>
            <p:spPr>
              <a:xfrm>
                <a:off x="6549853" y="1696200"/>
                <a:ext cx="1620957" cy="52322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sym typeface="+mn-lt"/>
                  </a:rPr>
                  <a:t>异常检测</a:t>
                </a:r>
                <a:endParaRPr kumimoji="0" lang="zh-CN" altLang="en-US" sz="2800" b="1" i="0" u="none" strike="noStrike" kern="1200" cap="none" spc="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sym typeface="+mn-lt"/>
                </a:endParaRPr>
              </a:p>
            </p:txBody>
          </p:sp>
          <p:sp>
            <p:nvSpPr>
              <p:cNvPr id="19" name="椭圆 18">
                <a:extLst>
                  <a:ext uri="{FF2B5EF4-FFF2-40B4-BE49-F238E27FC236}">
                    <a16:creationId xmlns:a16="http://schemas.microsoft.com/office/drawing/2014/main" id="{4CD969C8-E62F-446D-85AA-293C5C9F7396}"/>
                  </a:ext>
                </a:extLst>
              </p:cNvPr>
              <p:cNvSpPr/>
              <p:nvPr/>
            </p:nvSpPr>
            <p:spPr>
              <a:xfrm>
                <a:off x="5855427" y="1647453"/>
                <a:ext cx="620712" cy="6207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5</a:t>
                </a:r>
                <a:endParaRPr kumimoji="0" lang="zh-CN" altLang="en-US" sz="32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endParaRPr>
              </a:p>
            </p:txBody>
          </p:sp>
        </p:grpSp>
      </p:grpSp>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606550" y="345305"/>
            <a:ext cx="8643848" cy="478155"/>
          </a:xfrm>
        </p:spPr>
        <p:txBody>
          <a:bodyPr/>
          <a:lstStyle/>
          <a:p>
            <a:r>
              <a:rPr lang="zh-CN" altLang="en-US" dirty="0"/>
              <a:t>算法描述</a:t>
            </a:r>
          </a:p>
        </p:txBody>
      </p:sp>
      <p:sp>
        <p:nvSpPr>
          <p:cNvPr id="19" name="矩形 18"/>
          <p:cNvSpPr/>
          <p:nvPr/>
        </p:nvSpPr>
        <p:spPr>
          <a:xfrm>
            <a:off x="660400" y="3347399"/>
            <a:ext cx="5247005" cy="2517461"/>
          </a:xfrm>
          <a:prstGeom prst="rect">
            <a:avLst/>
          </a:prstGeom>
          <a:solidFill>
            <a:schemeClr val="bg1"/>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1955799" y="3793345"/>
            <a:ext cx="2656114" cy="559435"/>
          </a:xfrm>
          <a:prstGeom prst="rect">
            <a:avLst/>
          </a:prstGeom>
          <a:noFill/>
        </p:spPr>
        <p:txBody>
          <a:bodyPr wrap="square" lIns="0" tIns="0" rIns="0" bIns="0" rtlCol="0">
            <a:spAutoFit/>
          </a:bodyPr>
          <a:lstStyle/>
          <a:p>
            <a:pPr algn="ctr">
              <a:lnSpc>
                <a:spcPct val="130000"/>
              </a:lnSpc>
            </a:pPr>
            <a:r>
              <a:rPr lang="zh-CN" altLang="en-US" sz="2800" b="1" spc="300" dirty="0">
                <a:solidFill>
                  <a:schemeClr val="accent1"/>
                </a:solidFill>
                <a:latin typeface="+mj-ea"/>
                <a:ea typeface="+mj-ea"/>
              </a:rPr>
              <a:t>关联规则</a:t>
            </a:r>
          </a:p>
        </p:txBody>
      </p:sp>
      <p:sp>
        <p:nvSpPr>
          <p:cNvPr id="34" name="文本框 33"/>
          <p:cNvSpPr txBox="1"/>
          <p:nvPr/>
        </p:nvSpPr>
        <p:spPr>
          <a:xfrm>
            <a:off x="974271" y="4505437"/>
            <a:ext cx="4619170" cy="325025"/>
          </a:xfrm>
          <a:prstGeom prst="rect">
            <a:avLst/>
          </a:prstGeom>
          <a:noFill/>
        </p:spPr>
        <p:txBody>
          <a:bodyPr wrap="square" lIns="0" tIns="0" rIns="0" bIns="0" rtlCol="0">
            <a:spAutoFit/>
          </a:bodyPr>
          <a:lstStyle/>
          <a:p>
            <a:pPr algn="ctr" eaLnBrk="1">
              <a:lnSpc>
                <a:spcPct val="130000"/>
              </a:lnSpc>
            </a:pPr>
            <a:r>
              <a:rPr spc="300" dirty="0" err="1">
                <a:solidFill>
                  <a:schemeClr val="tx1">
                    <a:lumMod val="85000"/>
                    <a:lumOff val="15000"/>
                  </a:schemeClr>
                </a:solidFill>
              </a:rPr>
              <a:t>分析</a:t>
            </a:r>
            <a:r>
              <a:rPr lang="zh-CN" altLang="en-US" spc="300" dirty="0">
                <a:solidFill>
                  <a:schemeClr val="tx1">
                    <a:lumMod val="85000"/>
                    <a:lumOff val="15000"/>
                  </a:schemeClr>
                </a:solidFill>
              </a:rPr>
              <a:t>各个特征间的关系</a:t>
            </a:r>
            <a:r>
              <a:rPr spc="300" dirty="0">
                <a:solidFill>
                  <a:schemeClr val="tx1">
                    <a:lumMod val="85000"/>
                    <a:lumOff val="15000"/>
                  </a:schemeClr>
                </a:solidFill>
              </a:rPr>
              <a:t>。</a:t>
            </a:r>
          </a:p>
        </p:txBody>
      </p:sp>
      <p:sp>
        <p:nvSpPr>
          <p:cNvPr id="35" name="矩形 34"/>
          <p:cNvSpPr/>
          <p:nvPr/>
        </p:nvSpPr>
        <p:spPr>
          <a:xfrm>
            <a:off x="6284595" y="3347399"/>
            <a:ext cx="5247005" cy="2517461"/>
          </a:xfrm>
          <a:prstGeom prst="rect">
            <a:avLst/>
          </a:prstGeom>
          <a:solidFill>
            <a:schemeClr val="bg1"/>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7580086" y="3793345"/>
            <a:ext cx="2656114" cy="559435"/>
          </a:xfrm>
          <a:prstGeom prst="rect">
            <a:avLst/>
          </a:prstGeom>
          <a:noFill/>
        </p:spPr>
        <p:txBody>
          <a:bodyPr wrap="square" lIns="0" tIns="0" rIns="0" bIns="0" rtlCol="0">
            <a:spAutoFit/>
          </a:bodyPr>
          <a:lstStyle/>
          <a:p>
            <a:pPr algn="ctr">
              <a:lnSpc>
                <a:spcPct val="130000"/>
              </a:lnSpc>
            </a:pPr>
            <a:r>
              <a:rPr lang="zh-CN" altLang="en-US" sz="2800" b="1" spc="300" dirty="0">
                <a:solidFill>
                  <a:schemeClr val="accent4"/>
                </a:solidFill>
                <a:latin typeface="+mj-ea"/>
                <a:ea typeface="+mj-ea"/>
              </a:rPr>
              <a:t>聚类</a:t>
            </a:r>
          </a:p>
        </p:txBody>
      </p:sp>
      <p:sp>
        <p:nvSpPr>
          <p:cNvPr id="38" name="文本框 37"/>
          <p:cNvSpPr txBox="1"/>
          <p:nvPr/>
        </p:nvSpPr>
        <p:spPr>
          <a:xfrm>
            <a:off x="6598558" y="4505437"/>
            <a:ext cx="4619170" cy="685124"/>
          </a:xfrm>
          <a:prstGeom prst="rect">
            <a:avLst/>
          </a:prstGeom>
          <a:noFill/>
        </p:spPr>
        <p:txBody>
          <a:bodyPr wrap="square" lIns="0" tIns="0" rIns="0" bIns="0" rtlCol="0">
            <a:spAutoFit/>
          </a:bodyPr>
          <a:lstStyle/>
          <a:p>
            <a:pPr algn="ctr" eaLnBrk="1">
              <a:lnSpc>
                <a:spcPct val="130000"/>
              </a:lnSpc>
            </a:pPr>
            <a:r>
              <a:rPr spc="300" dirty="0">
                <a:solidFill>
                  <a:schemeClr val="tx1">
                    <a:lumMod val="85000"/>
                    <a:lumOff val="15000"/>
                  </a:schemeClr>
                </a:solidFill>
              </a:rPr>
              <a:t>使用 K-means </a:t>
            </a:r>
            <a:r>
              <a:rPr spc="300" dirty="0" err="1">
                <a:solidFill>
                  <a:schemeClr val="tx1">
                    <a:lumMod val="85000"/>
                    <a:lumOff val="15000"/>
                  </a:schemeClr>
                </a:solidFill>
              </a:rPr>
              <a:t>等聚类算法</a:t>
            </a:r>
            <a:r>
              <a:rPr spc="300" dirty="0">
                <a:solidFill>
                  <a:schemeClr val="tx1">
                    <a:lumMod val="85000"/>
                    <a:lumOff val="15000"/>
                  </a:schemeClr>
                </a:solidFill>
              </a:rPr>
              <a:t>，</a:t>
            </a:r>
            <a:r>
              <a:rPr lang="zh-CN" altLang="en-US" spc="300" dirty="0">
                <a:solidFill>
                  <a:schemeClr val="tx1">
                    <a:lumMod val="85000"/>
                    <a:lumOff val="15000"/>
                  </a:schemeClr>
                </a:solidFill>
              </a:rPr>
              <a:t>分析天气聚类情况</a:t>
            </a:r>
            <a:r>
              <a:rPr spc="300" dirty="0">
                <a:solidFill>
                  <a:schemeClr val="tx1">
                    <a:lumMod val="85000"/>
                    <a:lumOff val="15000"/>
                  </a:schemeClr>
                </a:solidFill>
              </a:rPr>
              <a:t>。</a:t>
            </a:r>
          </a:p>
        </p:txBody>
      </p:sp>
      <p:grpSp>
        <p:nvGrpSpPr>
          <p:cNvPr id="42" name="组合 41"/>
          <p:cNvGrpSpPr/>
          <p:nvPr/>
        </p:nvGrpSpPr>
        <p:grpSpPr>
          <a:xfrm>
            <a:off x="3027956" y="2964811"/>
            <a:ext cx="479425" cy="454026"/>
            <a:chOff x="568325" y="4175125"/>
            <a:chExt cx="479425" cy="454026"/>
          </a:xfrm>
          <a:solidFill>
            <a:schemeClr val="bg1"/>
          </a:solidFill>
        </p:grpSpPr>
        <p:sp>
          <p:nvSpPr>
            <p:cNvPr id="43" name="Freeform 84"/>
            <p:cNvSpPr/>
            <p:nvPr/>
          </p:nvSpPr>
          <p:spPr bwMode="auto">
            <a:xfrm>
              <a:off x="642938" y="4175125"/>
              <a:ext cx="330200" cy="398463"/>
            </a:xfrm>
            <a:custGeom>
              <a:avLst/>
              <a:gdLst>
                <a:gd name="T0" fmla="*/ 42 w 88"/>
                <a:gd name="T1" fmla="*/ 105 h 106"/>
                <a:gd name="T2" fmla="*/ 46 w 88"/>
                <a:gd name="T3" fmla="*/ 105 h 106"/>
                <a:gd name="T4" fmla="*/ 88 w 88"/>
                <a:gd name="T5" fmla="*/ 63 h 106"/>
                <a:gd name="T6" fmla="*/ 88 w 88"/>
                <a:gd name="T7" fmla="*/ 62 h 106"/>
                <a:gd name="T8" fmla="*/ 88 w 88"/>
                <a:gd name="T9" fmla="*/ 60 h 106"/>
                <a:gd name="T10" fmla="*/ 84 w 88"/>
                <a:gd name="T11" fmla="*/ 60 h 106"/>
                <a:gd name="T12" fmla="*/ 46 w 88"/>
                <a:gd name="T13" fmla="*/ 98 h 106"/>
                <a:gd name="T14" fmla="*/ 46 w 88"/>
                <a:gd name="T15" fmla="*/ 3 h 106"/>
                <a:gd name="T16" fmla="*/ 44 w 88"/>
                <a:gd name="T17" fmla="*/ 0 h 106"/>
                <a:gd name="T18" fmla="*/ 42 w 88"/>
                <a:gd name="T19" fmla="*/ 3 h 106"/>
                <a:gd name="T20" fmla="*/ 42 w 88"/>
                <a:gd name="T21" fmla="*/ 98 h 106"/>
                <a:gd name="T22" fmla="*/ 4 w 88"/>
                <a:gd name="T23" fmla="*/ 60 h 106"/>
                <a:gd name="T24" fmla="*/ 2 w 88"/>
                <a:gd name="T25" fmla="*/ 60 h 106"/>
                <a:gd name="T26" fmla="*/ 0 w 88"/>
                <a:gd name="T27" fmla="*/ 60 h 106"/>
                <a:gd name="T28" fmla="*/ 0 w 88"/>
                <a:gd name="T29" fmla="*/ 62 h 106"/>
                <a:gd name="T30" fmla="*/ 0 w 88"/>
                <a:gd name="T31" fmla="*/ 63 h 106"/>
                <a:gd name="T32" fmla="*/ 42 w 88"/>
                <a:gd name="T33" fmla="*/ 10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06">
                  <a:moveTo>
                    <a:pt x="42" y="105"/>
                  </a:moveTo>
                  <a:cubicBezTo>
                    <a:pt x="43" y="106"/>
                    <a:pt x="45" y="106"/>
                    <a:pt x="46" y="105"/>
                  </a:cubicBezTo>
                  <a:cubicBezTo>
                    <a:pt x="88" y="63"/>
                    <a:pt x="88" y="63"/>
                    <a:pt x="88" y="63"/>
                  </a:cubicBezTo>
                  <a:cubicBezTo>
                    <a:pt x="88" y="63"/>
                    <a:pt x="88" y="62"/>
                    <a:pt x="88" y="62"/>
                  </a:cubicBezTo>
                  <a:cubicBezTo>
                    <a:pt x="88" y="61"/>
                    <a:pt x="88" y="61"/>
                    <a:pt x="88" y="60"/>
                  </a:cubicBezTo>
                  <a:cubicBezTo>
                    <a:pt x="87" y="59"/>
                    <a:pt x="85" y="59"/>
                    <a:pt x="84" y="60"/>
                  </a:cubicBezTo>
                  <a:cubicBezTo>
                    <a:pt x="46" y="98"/>
                    <a:pt x="46" y="98"/>
                    <a:pt x="46" y="98"/>
                  </a:cubicBezTo>
                  <a:cubicBezTo>
                    <a:pt x="46" y="3"/>
                    <a:pt x="46" y="3"/>
                    <a:pt x="46" y="3"/>
                  </a:cubicBezTo>
                  <a:cubicBezTo>
                    <a:pt x="46" y="1"/>
                    <a:pt x="45" y="0"/>
                    <a:pt x="44" y="0"/>
                  </a:cubicBezTo>
                  <a:cubicBezTo>
                    <a:pt x="43" y="0"/>
                    <a:pt x="42" y="1"/>
                    <a:pt x="42" y="3"/>
                  </a:cubicBezTo>
                  <a:cubicBezTo>
                    <a:pt x="42" y="98"/>
                    <a:pt x="42" y="98"/>
                    <a:pt x="42" y="98"/>
                  </a:cubicBezTo>
                  <a:cubicBezTo>
                    <a:pt x="4" y="60"/>
                    <a:pt x="4" y="60"/>
                    <a:pt x="4" y="60"/>
                  </a:cubicBezTo>
                  <a:cubicBezTo>
                    <a:pt x="3" y="60"/>
                    <a:pt x="3" y="60"/>
                    <a:pt x="2" y="60"/>
                  </a:cubicBezTo>
                  <a:cubicBezTo>
                    <a:pt x="1" y="60"/>
                    <a:pt x="1" y="60"/>
                    <a:pt x="0" y="60"/>
                  </a:cubicBezTo>
                  <a:cubicBezTo>
                    <a:pt x="0" y="61"/>
                    <a:pt x="0" y="61"/>
                    <a:pt x="0" y="62"/>
                  </a:cubicBezTo>
                  <a:cubicBezTo>
                    <a:pt x="0" y="62"/>
                    <a:pt x="0" y="63"/>
                    <a:pt x="0" y="63"/>
                  </a:cubicBezTo>
                  <a:lnTo>
                    <a:pt x="42" y="105"/>
                  </a:lnTo>
                  <a:close/>
                </a:path>
              </a:pathLst>
            </a:custGeom>
            <a:grp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4" name="Freeform 85"/>
            <p:cNvSpPr/>
            <p:nvPr/>
          </p:nvSpPr>
          <p:spPr bwMode="auto">
            <a:xfrm>
              <a:off x="568325" y="4557713"/>
              <a:ext cx="479425" cy="71438"/>
            </a:xfrm>
            <a:custGeom>
              <a:avLst/>
              <a:gdLst>
                <a:gd name="T0" fmla="*/ 126 w 128"/>
                <a:gd name="T1" fmla="*/ 0 h 19"/>
                <a:gd name="T2" fmla="*/ 123 w 128"/>
                <a:gd name="T3" fmla="*/ 2 h 19"/>
                <a:gd name="T4" fmla="*/ 123 w 128"/>
                <a:gd name="T5" fmla="*/ 14 h 19"/>
                <a:gd name="T6" fmla="*/ 5 w 128"/>
                <a:gd name="T7" fmla="*/ 14 h 19"/>
                <a:gd name="T8" fmla="*/ 5 w 128"/>
                <a:gd name="T9" fmla="*/ 2 h 19"/>
                <a:gd name="T10" fmla="*/ 2 w 128"/>
                <a:gd name="T11" fmla="*/ 0 h 19"/>
                <a:gd name="T12" fmla="*/ 0 w 128"/>
                <a:gd name="T13" fmla="*/ 2 h 19"/>
                <a:gd name="T14" fmla="*/ 0 w 128"/>
                <a:gd name="T15" fmla="*/ 17 h 19"/>
                <a:gd name="T16" fmla="*/ 2 w 128"/>
                <a:gd name="T17" fmla="*/ 19 h 19"/>
                <a:gd name="T18" fmla="*/ 126 w 128"/>
                <a:gd name="T19" fmla="*/ 19 h 19"/>
                <a:gd name="T20" fmla="*/ 128 w 128"/>
                <a:gd name="T21" fmla="*/ 17 h 19"/>
                <a:gd name="T22" fmla="*/ 128 w 128"/>
                <a:gd name="T23" fmla="*/ 2 h 19"/>
                <a:gd name="T24" fmla="*/ 126 w 128"/>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9">
                  <a:moveTo>
                    <a:pt x="126" y="0"/>
                  </a:moveTo>
                  <a:cubicBezTo>
                    <a:pt x="124" y="0"/>
                    <a:pt x="123" y="1"/>
                    <a:pt x="123" y="2"/>
                  </a:cubicBezTo>
                  <a:cubicBezTo>
                    <a:pt x="123" y="14"/>
                    <a:pt x="123" y="14"/>
                    <a:pt x="123" y="14"/>
                  </a:cubicBezTo>
                  <a:cubicBezTo>
                    <a:pt x="5" y="14"/>
                    <a:pt x="5" y="14"/>
                    <a:pt x="5" y="14"/>
                  </a:cubicBezTo>
                  <a:cubicBezTo>
                    <a:pt x="5" y="2"/>
                    <a:pt x="5" y="2"/>
                    <a:pt x="5" y="2"/>
                  </a:cubicBezTo>
                  <a:cubicBezTo>
                    <a:pt x="5" y="1"/>
                    <a:pt x="4" y="0"/>
                    <a:pt x="2" y="0"/>
                  </a:cubicBezTo>
                  <a:cubicBezTo>
                    <a:pt x="1" y="0"/>
                    <a:pt x="0" y="1"/>
                    <a:pt x="0" y="2"/>
                  </a:cubicBezTo>
                  <a:cubicBezTo>
                    <a:pt x="0" y="17"/>
                    <a:pt x="0" y="17"/>
                    <a:pt x="0" y="17"/>
                  </a:cubicBezTo>
                  <a:cubicBezTo>
                    <a:pt x="0" y="18"/>
                    <a:pt x="1" y="19"/>
                    <a:pt x="2" y="19"/>
                  </a:cubicBezTo>
                  <a:cubicBezTo>
                    <a:pt x="126" y="19"/>
                    <a:pt x="126" y="19"/>
                    <a:pt x="126" y="19"/>
                  </a:cubicBezTo>
                  <a:cubicBezTo>
                    <a:pt x="127" y="19"/>
                    <a:pt x="128" y="18"/>
                    <a:pt x="128" y="17"/>
                  </a:cubicBezTo>
                  <a:cubicBezTo>
                    <a:pt x="128" y="2"/>
                    <a:pt x="128" y="2"/>
                    <a:pt x="128" y="2"/>
                  </a:cubicBezTo>
                  <a:cubicBezTo>
                    <a:pt x="128" y="1"/>
                    <a:pt x="127" y="0"/>
                    <a:pt x="126" y="0"/>
                  </a:cubicBezTo>
                  <a:close/>
                </a:path>
              </a:pathLst>
            </a:custGeom>
            <a:grp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45" name="文本框 44"/>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4</a:t>
            </a:r>
          </a:p>
        </p:txBody>
      </p:sp>
      <p:sp>
        <p:nvSpPr>
          <p:cNvPr id="2" name="矩形 1">
            <a:extLst>
              <a:ext uri="{FF2B5EF4-FFF2-40B4-BE49-F238E27FC236}">
                <a16:creationId xmlns:a16="http://schemas.microsoft.com/office/drawing/2014/main" id="{020DAA0B-3FDE-E971-569F-78D7702E73B0}"/>
              </a:ext>
            </a:extLst>
          </p:cNvPr>
          <p:cNvSpPr/>
          <p:nvPr/>
        </p:nvSpPr>
        <p:spPr>
          <a:xfrm>
            <a:off x="3102569" y="993140"/>
            <a:ext cx="6030595" cy="2219534"/>
          </a:xfrm>
          <a:prstGeom prst="rect">
            <a:avLst/>
          </a:prstGeom>
          <a:solidFill>
            <a:schemeClr val="bg1"/>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1FACF86-70F4-FB7A-D4C7-05C1A8BEE0BA}"/>
              </a:ext>
            </a:extLst>
          </p:cNvPr>
          <p:cNvSpPr txBox="1"/>
          <p:nvPr/>
        </p:nvSpPr>
        <p:spPr>
          <a:xfrm>
            <a:off x="4767943" y="1257865"/>
            <a:ext cx="2656114" cy="559435"/>
          </a:xfrm>
          <a:prstGeom prst="rect">
            <a:avLst/>
          </a:prstGeom>
          <a:noFill/>
        </p:spPr>
        <p:txBody>
          <a:bodyPr wrap="square" lIns="0" tIns="0" rIns="0" bIns="0" rtlCol="0">
            <a:spAutoFit/>
          </a:bodyPr>
          <a:lstStyle/>
          <a:p>
            <a:pPr algn="ctr">
              <a:lnSpc>
                <a:spcPct val="130000"/>
              </a:lnSpc>
            </a:pPr>
            <a:r>
              <a:rPr lang="zh-CN" altLang="en-US" sz="2800" b="1" spc="300" dirty="0">
                <a:solidFill>
                  <a:schemeClr val="accent1"/>
                </a:solidFill>
                <a:latin typeface="+mj-ea"/>
                <a:ea typeface="+mj-ea"/>
              </a:rPr>
              <a:t>分类</a:t>
            </a:r>
          </a:p>
        </p:txBody>
      </p:sp>
      <p:sp>
        <p:nvSpPr>
          <p:cNvPr id="6" name="文本框 5">
            <a:extLst>
              <a:ext uri="{FF2B5EF4-FFF2-40B4-BE49-F238E27FC236}">
                <a16:creationId xmlns:a16="http://schemas.microsoft.com/office/drawing/2014/main" id="{C14300D2-8BDB-D542-9193-F89716DE4F03}"/>
              </a:ext>
            </a:extLst>
          </p:cNvPr>
          <p:cNvSpPr txBox="1"/>
          <p:nvPr/>
        </p:nvSpPr>
        <p:spPr>
          <a:xfrm>
            <a:off x="3786415" y="1969957"/>
            <a:ext cx="4619170" cy="685124"/>
          </a:xfrm>
          <a:prstGeom prst="rect">
            <a:avLst/>
          </a:prstGeom>
          <a:noFill/>
        </p:spPr>
        <p:txBody>
          <a:bodyPr wrap="square" lIns="0" tIns="0" rIns="0" bIns="0" rtlCol="0">
            <a:spAutoFit/>
          </a:bodyPr>
          <a:lstStyle/>
          <a:p>
            <a:pPr algn="ctr" eaLnBrk="1">
              <a:lnSpc>
                <a:spcPct val="130000"/>
              </a:lnSpc>
            </a:pPr>
            <a:r>
              <a:rPr spc="300" dirty="0" err="1">
                <a:solidFill>
                  <a:schemeClr val="tx1">
                    <a:lumMod val="85000"/>
                    <a:lumOff val="15000"/>
                  </a:schemeClr>
                </a:solidFill>
              </a:rPr>
              <a:t>使用决策树、随机森林或逻辑回归</a:t>
            </a:r>
            <a:r>
              <a:rPr lang="zh-CN" altLang="en-US" spc="300" dirty="0">
                <a:solidFill>
                  <a:schemeClr val="tx1">
                    <a:lumMod val="85000"/>
                    <a:lumOff val="15000"/>
                  </a:schemeClr>
                </a:solidFill>
              </a:rPr>
              <a:t>来预测天气情况</a:t>
            </a:r>
            <a:r>
              <a:rPr spc="300" dirty="0">
                <a:solidFill>
                  <a:schemeClr val="tx1">
                    <a:lumMod val="85000"/>
                    <a:lumOff val="15000"/>
                  </a:schemeClr>
                </a:solidFill>
              </a:rPr>
              <a:t>。</a:t>
            </a:r>
          </a:p>
        </p:txBody>
      </p:sp>
    </p:spTree>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606550" y="345305"/>
            <a:ext cx="8643848" cy="478155"/>
          </a:xfrm>
        </p:spPr>
        <p:txBody>
          <a:bodyPr/>
          <a:lstStyle/>
          <a:p>
            <a:r>
              <a:rPr lang="zh-CN" altLang="en-US" dirty="0"/>
              <a:t>聚类</a:t>
            </a:r>
          </a:p>
        </p:txBody>
      </p:sp>
      <p:sp>
        <p:nvSpPr>
          <p:cNvPr id="53" name="文本框 52"/>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4</a:t>
            </a:r>
          </a:p>
        </p:txBody>
      </p:sp>
      <p:grpSp>
        <p:nvGrpSpPr>
          <p:cNvPr id="11" name="组合 10"/>
          <p:cNvGrpSpPr/>
          <p:nvPr/>
        </p:nvGrpSpPr>
        <p:grpSpPr>
          <a:xfrm>
            <a:off x="640757" y="1134851"/>
            <a:ext cx="2160001" cy="3917208"/>
            <a:chOff x="678857" y="2188316"/>
            <a:chExt cx="2160001" cy="3917208"/>
          </a:xfrm>
        </p:grpSpPr>
        <p:sp>
          <p:nvSpPr>
            <p:cNvPr id="12" name="矩形 11"/>
            <p:cNvSpPr/>
            <p:nvPr/>
          </p:nvSpPr>
          <p:spPr>
            <a:xfrm>
              <a:off x="678857"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3" name="文本框 12"/>
            <p:cNvSpPr txBox="1"/>
            <p:nvPr/>
          </p:nvSpPr>
          <p:spPr>
            <a:xfrm>
              <a:off x="678857" y="2188316"/>
              <a:ext cx="2019142" cy="461665"/>
            </a:xfrm>
            <a:prstGeom prst="rect">
              <a:avLst/>
            </a:prstGeom>
            <a:noFill/>
          </p:spPr>
          <p:txBody>
            <a:bodyPr wrap="none" lIns="0" rtlCol="0">
              <a:spAutoFit/>
            </a:bodyPr>
            <a:lstStyle/>
            <a:p>
              <a:r>
                <a:rPr lang="zh-CN" altLang="en-US" sz="2400" b="1" spc="100" dirty="0">
                  <a:solidFill>
                    <a:schemeClr val="accent1"/>
                  </a:solidFill>
                </a:rPr>
                <a:t>肘部法，</a:t>
              </a:r>
              <a:r>
                <a:rPr lang="en-US" altLang="zh-CN" sz="2400" b="1" spc="100" dirty="0">
                  <a:solidFill>
                    <a:schemeClr val="accent1"/>
                  </a:solidFill>
                </a:rPr>
                <a:t>k=3</a:t>
              </a:r>
              <a:endParaRPr lang="zh-CN" altLang="en-US" sz="2400" b="1" spc="100" dirty="0">
                <a:solidFill>
                  <a:schemeClr val="accent1"/>
                </a:solidFill>
              </a:endParaRPr>
            </a:p>
          </p:txBody>
        </p:sp>
        <p:sp>
          <p:nvSpPr>
            <p:cNvPr id="14" name="文本框 13"/>
            <p:cNvSpPr txBox="1"/>
            <p:nvPr/>
          </p:nvSpPr>
          <p:spPr>
            <a:xfrm>
              <a:off x="678858" y="3123177"/>
              <a:ext cx="2160000" cy="2982347"/>
            </a:xfrm>
            <a:prstGeom prst="rect">
              <a:avLst/>
            </a:prstGeom>
            <a:noFill/>
          </p:spPr>
          <p:txBody>
            <a:bodyPr wrap="square" lIns="0" rtlCol="0">
              <a:noAutofit/>
            </a:bodyPr>
            <a:lstStyle/>
            <a:p>
              <a:pPr algn="just" eaLnBrk="1">
                <a:lnSpc>
                  <a:spcPct val="150000"/>
                </a:lnSpc>
              </a:pPr>
              <a:endParaRPr lang="zh-CN" altLang="en-US" spc="100" dirty="0">
                <a:latin typeface="+mn-ea"/>
              </a:endParaRPr>
            </a:p>
          </p:txBody>
        </p:sp>
      </p:grpSp>
      <p:grpSp>
        <p:nvGrpSpPr>
          <p:cNvPr id="19" name="组合 18"/>
          <p:cNvGrpSpPr/>
          <p:nvPr/>
        </p:nvGrpSpPr>
        <p:grpSpPr>
          <a:xfrm>
            <a:off x="6096215" y="1132311"/>
            <a:ext cx="1374735" cy="706026"/>
            <a:chOff x="8815920" y="2185776"/>
            <a:chExt cx="1374735" cy="706026"/>
          </a:xfrm>
        </p:grpSpPr>
        <p:sp>
          <p:nvSpPr>
            <p:cNvPr id="20" name="矩形 19"/>
            <p:cNvSpPr/>
            <p:nvPr/>
          </p:nvSpPr>
          <p:spPr>
            <a:xfrm>
              <a:off x="8815920"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1" name="文本框 20"/>
            <p:cNvSpPr txBox="1"/>
            <p:nvPr/>
          </p:nvSpPr>
          <p:spPr>
            <a:xfrm>
              <a:off x="8815920" y="2185776"/>
              <a:ext cx="1374735" cy="461665"/>
            </a:xfrm>
            <a:prstGeom prst="rect">
              <a:avLst/>
            </a:prstGeom>
            <a:noFill/>
          </p:spPr>
          <p:txBody>
            <a:bodyPr wrap="none" lIns="0" rtlCol="0">
              <a:spAutoFit/>
            </a:bodyPr>
            <a:lstStyle/>
            <a:p>
              <a:r>
                <a:rPr lang="zh-CN" altLang="en-US" sz="2400" b="1" spc="100" dirty="0">
                  <a:solidFill>
                    <a:schemeClr val="accent1"/>
                  </a:solidFill>
                </a:rPr>
                <a:t>聚类结果</a:t>
              </a:r>
            </a:p>
          </p:txBody>
        </p:sp>
      </p:grpSp>
      <p:sp>
        <p:nvSpPr>
          <p:cNvPr id="24" name="right-arrow_339913"/>
          <p:cNvSpPr>
            <a:spLocks noChangeAspect="1"/>
          </p:cNvSpPr>
          <p:nvPr/>
        </p:nvSpPr>
        <p:spPr bwMode="auto">
          <a:xfrm>
            <a:off x="5276528" y="3256189"/>
            <a:ext cx="609685" cy="608513"/>
          </a:xfrm>
          <a:custGeom>
            <a:avLst/>
            <a:gdLst>
              <a:gd name="connsiteX0" fmla="*/ 312860 w 607729"/>
              <a:gd name="connsiteY0" fmla="*/ 3534 h 606561"/>
              <a:gd name="connsiteX1" fmla="*/ 603991 w 607729"/>
              <a:gd name="connsiteY1" fmla="*/ 294222 h 606561"/>
              <a:gd name="connsiteX2" fmla="*/ 603991 w 607729"/>
              <a:gd name="connsiteY2" fmla="*/ 312084 h 606561"/>
              <a:gd name="connsiteX3" fmla="*/ 312860 w 607729"/>
              <a:gd name="connsiteY3" fmla="*/ 602772 h 606561"/>
              <a:gd name="connsiteX4" fmla="*/ 312593 w 607729"/>
              <a:gd name="connsiteY4" fmla="*/ 602949 h 606561"/>
              <a:gd name="connsiteX5" fmla="*/ 294792 w 607729"/>
              <a:gd name="connsiteY5" fmla="*/ 602772 h 606561"/>
              <a:gd name="connsiteX6" fmla="*/ 295059 w 607729"/>
              <a:gd name="connsiteY6" fmla="*/ 584909 h 606561"/>
              <a:gd name="connsiteX7" fmla="*/ 577201 w 607729"/>
              <a:gd name="connsiteY7" fmla="*/ 303108 h 606561"/>
              <a:gd name="connsiteX8" fmla="*/ 295059 w 607729"/>
              <a:gd name="connsiteY8" fmla="*/ 21308 h 606561"/>
              <a:gd name="connsiteX9" fmla="*/ 295059 w 607729"/>
              <a:gd name="connsiteY9" fmla="*/ 3800 h 606561"/>
              <a:gd name="connsiteX10" fmla="*/ 312860 w 607729"/>
              <a:gd name="connsiteY10" fmla="*/ 3534 h 606561"/>
              <a:gd name="connsiteX11" fmla="*/ 21707 w 607729"/>
              <a:gd name="connsiteY11" fmla="*/ 3534 h 606561"/>
              <a:gd name="connsiteX12" fmla="*/ 312838 w 607729"/>
              <a:gd name="connsiteY12" fmla="*/ 294222 h 606561"/>
              <a:gd name="connsiteX13" fmla="*/ 312838 w 607729"/>
              <a:gd name="connsiteY13" fmla="*/ 312084 h 606561"/>
              <a:gd name="connsiteX14" fmla="*/ 21707 w 607729"/>
              <a:gd name="connsiteY14" fmla="*/ 602772 h 606561"/>
              <a:gd name="connsiteX15" fmla="*/ 21440 w 607729"/>
              <a:gd name="connsiteY15" fmla="*/ 602949 h 606561"/>
              <a:gd name="connsiteX16" fmla="*/ 3639 w 607729"/>
              <a:gd name="connsiteY16" fmla="*/ 602772 h 606561"/>
              <a:gd name="connsiteX17" fmla="*/ 3906 w 607729"/>
              <a:gd name="connsiteY17" fmla="*/ 584909 h 606561"/>
              <a:gd name="connsiteX18" fmla="*/ 286047 w 607729"/>
              <a:gd name="connsiteY18" fmla="*/ 303197 h 606561"/>
              <a:gd name="connsiteX19" fmla="*/ 3906 w 607729"/>
              <a:gd name="connsiteY19" fmla="*/ 21485 h 606561"/>
              <a:gd name="connsiteX20" fmla="*/ 3906 w 607729"/>
              <a:gd name="connsiteY20" fmla="*/ 3889 h 606561"/>
              <a:gd name="connsiteX21" fmla="*/ 21707 w 607729"/>
              <a:gd name="connsiteY21" fmla="*/ 3534 h 606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7729" h="606561">
                <a:moveTo>
                  <a:pt x="312860" y="3534"/>
                </a:moveTo>
                <a:lnTo>
                  <a:pt x="603991" y="294222"/>
                </a:lnTo>
                <a:cubicBezTo>
                  <a:pt x="608975" y="299109"/>
                  <a:pt x="608975" y="307107"/>
                  <a:pt x="603991" y="312084"/>
                </a:cubicBezTo>
                <a:lnTo>
                  <a:pt x="312860" y="602772"/>
                </a:lnTo>
                <a:lnTo>
                  <a:pt x="312593" y="602949"/>
                </a:lnTo>
                <a:cubicBezTo>
                  <a:pt x="307698" y="607926"/>
                  <a:pt x="299688" y="607659"/>
                  <a:pt x="294792" y="602772"/>
                </a:cubicBezTo>
                <a:cubicBezTo>
                  <a:pt x="289808" y="597795"/>
                  <a:pt x="289986" y="589708"/>
                  <a:pt x="295059" y="584909"/>
                </a:cubicBezTo>
                <a:lnTo>
                  <a:pt x="577201" y="303108"/>
                </a:lnTo>
                <a:lnTo>
                  <a:pt x="295059" y="21308"/>
                </a:lnTo>
                <a:cubicBezTo>
                  <a:pt x="290342" y="16420"/>
                  <a:pt x="290342" y="8688"/>
                  <a:pt x="295059" y="3800"/>
                </a:cubicBezTo>
                <a:cubicBezTo>
                  <a:pt x="299866" y="-1176"/>
                  <a:pt x="307787" y="-1265"/>
                  <a:pt x="312860" y="3534"/>
                </a:cubicBezTo>
                <a:close/>
                <a:moveTo>
                  <a:pt x="21707" y="3534"/>
                </a:moveTo>
                <a:lnTo>
                  <a:pt x="312838" y="294222"/>
                </a:lnTo>
                <a:cubicBezTo>
                  <a:pt x="317822" y="299109"/>
                  <a:pt x="317822" y="307107"/>
                  <a:pt x="312838" y="312084"/>
                </a:cubicBezTo>
                <a:lnTo>
                  <a:pt x="21707" y="602772"/>
                </a:lnTo>
                <a:lnTo>
                  <a:pt x="21440" y="602949"/>
                </a:lnTo>
                <a:cubicBezTo>
                  <a:pt x="16544" y="607926"/>
                  <a:pt x="8534" y="607659"/>
                  <a:pt x="3639" y="602772"/>
                </a:cubicBezTo>
                <a:cubicBezTo>
                  <a:pt x="-1345" y="597795"/>
                  <a:pt x="-1167" y="589708"/>
                  <a:pt x="3906" y="584909"/>
                </a:cubicBezTo>
                <a:lnTo>
                  <a:pt x="286047" y="303197"/>
                </a:lnTo>
                <a:lnTo>
                  <a:pt x="3906" y="21485"/>
                </a:lnTo>
                <a:cubicBezTo>
                  <a:pt x="-811" y="16509"/>
                  <a:pt x="-811" y="8866"/>
                  <a:pt x="3906" y="3889"/>
                </a:cubicBezTo>
                <a:cubicBezTo>
                  <a:pt x="8712" y="-1176"/>
                  <a:pt x="16811" y="-1265"/>
                  <a:pt x="21707" y="3534"/>
                </a:cubicBezTo>
                <a:close/>
              </a:path>
            </a:pathLst>
          </a:custGeom>
          <a:solidFill>
            <a:schemeClr val="accent4"/>
          </a:solidFill>
          <a:ln>
            <a:noFill/>
          </a:ln>
        </p:spPr>
        <p:txBody>
          <a:bodyPr/>
          <a:lstStyle/>
          <a:p>
            <a:endParaRPr lang="zh-CN" altLang="en-US"/>
          </a:p>
        </p:txBody>
      </p:sp>
      <p:pic>
        <p:nvPicPr>
          <p:cNvPr id="2" name="图片 1">
            <a:extLst>
              <a:ext uri="{FF2B5EF4-FFF2-40B4-BE49-F238E27FC236}">
                <a16:creationId xmlns:a16="http://schemas.microsoft.com/office/drawing/2014/main" id="{1BA843F7-AD7F-5EA8-5784-BAB9A6890532}"/>
              </a:ext>
            </a:extLst>
          </p:cNvPr>
          <p:cNvPicPr>
            <a:picLocks noChangeAspect="1"/>
          </p:cNvPicPr>
          <p:nvPr/>
        </p:nvPicPr>
        <p:blipFill>
          <a:blip r:embed="rId3"/>
          <a:stretch>
            <a:fillRect/>
          </a:stretch>
        </p:blipFill>
        <p:spPr>
          <a:xfrm>
            <a:off x="403068" y="2086589"/>
            <a:ext cx="5273497" cy="2639797"/>
          </a:xfrm>
          <a:prstGeom prst="rect">
            <a:avLst/>
          </a:prstGeom>
        </p:spPr>
      </p:pic>
      <p:pic>
        <p:nvPicPr>
          <p:cNvPr id="5" name="图片 4">
            <a:extLst>
              <a:ext uri="{FF2B5EF4-FFF2-40B4-BE49-F238E27FC236}">
                <a16:creationId xmlns:a16="http://schemas.microsoft.com/office/drawing/2014/main" id="{3F5BBFFD-D13B-BE46-FF23-D50B3F8536B6}"/>
              </a:ext>
            </a:extLst>
          </p:cNvPr>
          <p:cNvPicPr>
            <a:picLocks noChangeAspect="1"/>
          </p:cNvPicPr>
          <p:nvPr/>
        </p:nvPicPr>
        <p:blipFill>
          <a:blip r:embed="rId4"/>
          <a:stretch>
            <a:fillRect/>
          </a:stretch>
        </p:blipFill>
        <p:spPr>
          <a:xfrm>
            <a:off x="6030617" y="1957153"/>
            <a:ext cx="5273497" cy="3094906"/>
          </a:xfrm>
          <a:prstGeom prst="rect">
            <a:avLst/>
          </a:prstGeom>
        </p:spPr>
      </p:pic>
    </p:spTree>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B75D1-D55C-05EC-FF6E-2D18DA815103}"/>
            </a:ext>
          </a:extLst>
        </p:cNvPr>
        <p:cNvGrpSpPr/>
        <p:nvPr/>
      </p:nvGrpSpPr>
      <p:grpSpPr>
        <a:xfrm>
          <a:off x="0" y="0"/>
          <a:ext cx="0" cy="0"/>
          <a:chOff x="0" y="0"/>
          <a:chExt cx="0" cy="0"/>
        </a:xfrm>
      </p:grpSpPr>
      <p:sp>
        <p:nvSpPr>
          <p:cNvPr id="10" name="标题 9">
            <a:extLst>
              <a:ext uri="{FF2B5EF4-FFF2-40B4-BE49-F238E27FC236}">
                <a16:creationId xmlns:a16="http://schemas.microsoft.com/office/drawing/2014/main" id="{2DEFF93A-7EF7-E83F-3816-90AB1E09EEBE}"/>
              </a:ext>
            </a:extLst>
          </p:cNvPr>
          <p:cNvSpPr>
            <a:spLocks noGrp="1"/>
          </p:cNvSpPr>
          <p:nvPr>
            <p:ph type="title"/>
          </p:nvPr>
        </p:nvSpPr>
        <p:spPr>
          <a:xfrm>
            <a:off x="1606550" y="345305"/>
            <a:ext cx="8643848" cy="478155"/>
          </a:xfrm>
        </p:spPr>
        <p:txBody>
          <a:bodyPr/>
          <a:lstStyle/>
          <a:p>
            <a:r>
              <a:rPr lang="zh-CN" altLang="en-US" dirty="0"/>
              <a:t>聚类</a:t>
            </a:r>
          </a:p>
        </p:txBody>
      </p:sp>
      <p:sp>
        <p:nvSpPr>
          <p:cNvPr id="53" name="文本框 52">
            <a:extLst>
              <a:ext uri="{FF2B5EF4-FFF2-40B4-BE49-F238E27FC236}">
                <a16:creationId xmlns:a16="http://schemas.microsoft.com/office/drawing/2014/main" id="{AD76CC0C-01FD-D3E5-156C-01F2234B2349}"/>
              </a:ext>
            </a:extLst>
          </p:cNvPr>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4</a:t>
            </a:r>
          </a:p>
        </p:txBody>
      </p:sp>
      <p:grpSp>
        <p:nvGrpSpPr>
          <p:cNvPr id="11" name="组合 10">
            <a:extLst>
              <a:ext uri="{FF2B5EF4-FFF2-40B4-BE49-F238E27FC236}">
                <a16:creationId xmlns:a16="http://schemas.microsoft.com/office/drawing/2014/main" id="{8C94F066-A41E-1D7D-5CDC-54698D5FF465}"/>
              </a:ext>
            </a:extLst>
          </p:cNvPr>
          <p:cNvGrpSpPr/>
          <p:nvPr/>
        </p:nvGrpSpPr>
        <p:grpSpPr>
          <a:xfrm>
            <a:off x="640757" y="1134851"/>
            <a:ext cx="2160001" cy="3917208"/>
            <a:chOff x="678857" y="2188316"/>
            <a:chExt cx="2160001" cy="3917208"/>
          </a:xfrm>
        </p:grpSpPr>
        <p:sp>
          <p:nvSpPr>
            <p:cNvPr id="12" name="矩形 11">
              <a:extLst>
                <a:ext uri="{FF2B5EF4-FFF2-40B4-BE49-F238E27FC236}">
                  <a16:creationId xmlns:a16="http://schemas.microsoft.com/office/drawing/2014/main" id="{3A80C9CA-0B68-C203-1EE0-9250FE4ECB11}"/>
                </a:ext>
              </a:extLst>
            </p:cNvPr>
            <p:cNvSpPr/>
            <p:nvPr/>
          </p:nvSpPr>
          <p:spPr>
            <a:xfrm>
              <a:off x="678857"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3" name="文本框 12">
              <a:extLst>
                <a:ext uri="{FF2B5EF4-FFF2-40B4-BE49-F238E27FC236}">
                  <a16:creationId xmlns:a16="http://schemas.microsoft.com/office/drawing/2014/main" id="{02217211-D446-B489-DBC2-297938E86D96}"/>
                </a:ext>
              </a:extLst>
            </p:cNvPr>
            <p:cNvSpPr txBox="1"/>
            <p:nvPr/>
          </p:nvSpPr>
          <p:spPr>
            <a:xfrm>
              <a:off x="678857" y="2188316"/>
              <a:ext cx="1374735" cy="461665"/>
            </a:xfrm>
            <a:prstGeom prst="rect">
              <a:avLst/>
            </a:prstGeom>
            <a:noFill/>
          </p:spPr>
          <p:txBody>
            <a:bodyPr wrap="none" lIns="0" rtlCol="0">
              <a:spAutoFit/>
            </a:bodyPr>
            <a:lstStyle/>
            <a:p>
              <a:r>
                <a:rPr lang="zh-CN" altLang="en-US" sz="2400" b="1" spc="100" dirty="0">
                  <a:solidFill>
                    <a:schemeClr val="accent1"/>
                  </a:solidFill>
                </a:rPr>
                <a:t>结果分析</a:t>
              </a:r>
            </a:p>
          </p:txBody>
        </p:sp>
        <p:sp>
          <p:nvSpPr>
            <p:cNvPr id="14" name="文本框 13">
              <a:extLst>
                <a:ext uri="{FF2B5EF4-FFF2-40B4-BE49-F238E27FC236}">
                  <a16:creationId xmlns:a16="http://schemas.microsoft.com/office/drawing/2014/main" id="{8BD0B861-EC29-921E-5962-E63C31B52F68}"/>
                </a:ext>
              </a:extLst>
            </p:cNvPr>
            <p:cNvSpPr txBox="1"/>
            <p:nvPr/>
          </p:nvSpPr>
          <p:spPr>
            <a:xfrm>
              <a:off x="678858" y="3123177"/>
              <a:ext cx="2160000" cy="2982347"/>
            </a:xfrm>
            <a:prstGeom prst="rect">
              <a:avLst/>
            </a:prstGeom>
            <a:noFill/>
          </p:spPr>
          <p:txBody>
            <a:bodyPr wrap="square" lIns="0" rtlCol="0">
              <a:noAutofit/>
            </a:bodyPr>
            <a:lstStyle/>
            <a:p>
              <a:pPr algn="just" eaLnBrk="1">
                <a:lnSpc>
                  <a:spcPct val="150000"/>
                </a:lnSpc>
              </a:pPr>
              <a:endParaRPr lang="zh-CN" altLang="en-US" spc="100" dirty="0">
                <a:latin typeface="+mn-ea"/>
              </a:endParaRPr>
            </a:p>
          </p:txBody>
        </p:sp>
      </p:grpSp>
      <p:sp>
        <p:nvSpPr>
          <p:cNvPr id="4" name="文本框 3">
            <a:extLst>
              <a:ext uri="{FF2B5EF4-FFF2-40B4-BE49-F238E27FC236}">
                <a16:creationId xmlns:a16="http://schemas.microsoft.com/office/drawing/2014/main" id="{99F5C370-4B70-CB16-FBB1-743400F906F5}"/>
              </a:ext>
            </a:extLst>
          </p:cNvPr>
          <p:cNvSpPr txBox="1"/>
          <p:nvPr/>
        </p:nvSpPr>
        <p:spPr>
          <a:xfrm>
            <a:off x="550789" y="2008158"/>
            <a:ext cx="6097022" cy="3416320"/>
          </a:xfrm>
          <a:prstGeom prst="rect">
            <a:avLst/>
          </a:prstGeom>
          <a:noFill/>
        </p:spPr>
        <p:txBody>
          <a:bodyPr wrap="square">
            <a:spAutoFit/>
          </a:bodyPr>
          <a:lstStyle/>
          <a:p>
            <a:r>
              <a:rPr lang="zh-CN" altLang="en-US" dirty="0"/>
              <a:t>（</a:t>
            </a:r>
            <a:r>
              <a:rPr lang="en-US" altLang="zh-CN" dirty="0"/>
              <a:t>1</a:t>
            </a:r>
            <a:r>
              <a:rPr lang="zh-CN" altLang="en-US" dirty="0"/>
              <a:t>）紫色（</a:t>
            </a:r>
            <a:r>
              <a:rPr lang="en-US" altLang="zh-CN" dirty="0"/>
              <a:t>Cluster 0</a:t>
            </a:r>
            <a:r>
              <a:rPr lang="zh-CN" altLang="en-US" dirty="0"/>
              <a:t>）：这一类数据的点主要集中在湿度较高、温度和风速适中的区域。</a:t>
            </a:r>
          </a:p>
          <a:p>
            <a:r>
              <a:rPr lang="zh-CN" altLang="en-US" dirty="0"/>
              <a:t>（</a:t>
            </a:r>
            <a:r>
              <a:rPr lang="en-US" altLang="zh-CN" dirty="0"/>
              <a:t>2</a:t>
            </a:r>
            <a:r>
              <a:rPr lang="zh-CN" altLang="en-US" dirty="0"/>
              <a:t>）青绿色（</a:t>
            </a:r>
            <a:r>
              <a:rPr lang="en-US" altLang="zh-CN" dirty="0"/>
              <a:t>Cluster 1</a:t>
            </a:r>
            <a:r>
              <a:rPr lang="zh-CN" altLang="en-US" dirty="0"/>
              <a:t>）：这一类数据的点主要分布在温度适中、湿度较低的的区域。</a:t>
            </a:r>
          </a:p>
          <a:p>
            <a:r>
              <a:rPr lang="zh-CN" altLang="en-US" dirty="0"/>
              <a:t>（</a:t>
            </a:r>
            <a:r>
              <a:rPr lang="en-US" altLang="zh-CN" dirty="0"/>
              <a:t>3</a:t>
            </a:r>
            <a:r>
              <a:rPr lang="zh-CN" altLang="en-US" dirty="0"/>
              <a:t>）黄色（</a:t>
            </a:r>
            <a:r>
              <a:rPr lang="en-US" altLang="zh-CN" dirty="0"/>
              <a:t>Cluster 2</a:t>
            </a:r>
            <a:r>
              <a:rPr lang="zh-CN" altLang="en-US" dirty="0"/>
              <a:t>）：这一类数据的点主要分布在温度较高、湿度较低的区域。</a:t>
            </a:r>
          </a:p>
          <a:p>
            <a:r>
              <a:rPr lang="zh-CN" altLang="en-US" dirty="0"/>
              <a:t>而在图像中可以看到，</a:t>
            </a:r>
            <a:r>
              <a:rPr lang="en-US" altLang="zh-CN" dirty="0"/>
              <a:t>Cluster 0 </a:t>
            </a:r>
            <a:r>
              <a:rPr lang="zh-CN" altLang="en-US" dirty="0"/>
              <a:t>和 </a:t>
            </a:r>
            <a:r>
              <a:rPr lang="en-US" altLang="zh-CN" dirty="0"/>
              <a:t>Cluster 1 </a:t>
            </a:r>
            <a:r>
              <a:rPr lang="zh-CN" altLang="en-US" dirty="0"/>
              <a:t>有一定的重叠，说明它们在某些特征上比较接近。</a:t>
            </a:r>
            <a:r>
              <a:rPr lang="en-US" altLang="zh-CN" dirty="0"/>
              <a:t>Cluster 2 </a:t>
            </a:r>
            <a:r>
              <a:rPr lang="zh-CN" altLang="en-US" dirty="0"/>
              <a:t>的数据点相对集中在一个特定的区域，与其他两个聚类有明显的区别。这和现实中欧洲自然气候条件较为温和。多数时间气候处于温暖潮湿（</a:t>
            </a:r>
            <a:r>
              <a:rPr lang="en-US" altLang="zh-CN" dirty="0"/>
              <a:t>Cluster 0</a:t>
            </a:r>
            <a:r>
              <a:rPr lang="zh-CN" altLang="en-US" dirty="0"/>
              <a:t>），干燥温暖（</a:t>
            </a:r>
            <a:r>
              <a:rPr lang="en-US" altLang="zh-CN" dirty="0"/>
              <a:t>Cluster 1</a:t>
            </a:r>
            <a:r>
              <a:rPr lang="zh-CN" altLang="en-US" dirty="0"/>
              <a:t>），干燥炎热（</a:t>
            </a:r>
            <a:r>
              <a:rPr lang="en-US" altLang="zh-CN" dirty="0"/>
              <a:t>Cluster 2</a:t>
            </a:r>
            <a:r>
              <a:rPr lang="zh-CN" altLang="en-US" dirty="0"/>
              <a:t>）的情况。</a:t>
            </a:r>
          </a:p>
        </p:txBody>
      </p:sp>
      <p:pic>
        <p:nvPicPr>
          <p:cNvPr id="5" name="图片 4">
            <a:extLst>
              <a:ext uri="{FF2B5EF4-FFF2-40B4-BE49-F238E27FC236}">
                <a16:creationId xmlns:a16="http://schemas.microsoft.com/office/drawing/2014/main" id="{8A192674-2251-D7D2-FAA3-04437FE81A00}"/>
              </a:ext>
            </a:extLst>
          </p:cNvPr>
          <p:cNvPicPr>
            <a:picLocks noChangeAspect="1"/>
          </p:cNvPicPr>
          <p:nvPr/>
        </p:nvPicPr>
        <p:blipFill>
          <a:blip r:embed="rId3"/>
          <a:stretch>
            <a:fillRect/>
          </a:stretch>
        </p:blipFill>
        <p:spPr>
          <a:xfrm>
            <a:off x="6647811" y="1596516"/>
            <a:ext cx="5273497" cy="3164098"/>
          </a:xfrm>
          <a:prstGeom prst="rect">
            <a:avLst/>
          </a:prstGeom>
        </p:spPr>
      </p:pic>
    </p:spTree>
    <p:extLst>
      <p:ext uri="{BB962C8B-B14F-4D97-AF65-F5344CB8AC3E}">
        <p14:creationId xmlns:p14="http://schemas.microsoft.com/office/powerpoint/2010/main" val="3077110898"/>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66445-3819-AE0F-0B53-4A7955495698}"/>
            </a:ext>
          </a:extLst>
        </p:cNvPr>
        <p:cNvGrpSpPr/>
        <p:nvPr/>
      </p:nvGrpSpPr>
      <p:grpSpPr>
        <a:xfrm>
          <a:off x="0" y="0"/>
          <a:ext cx="0" cy="0"/>
          <a:chOff x="0" y="0"/>
          <a:chExt cx="0" cy="0"/>
        </a:xfrm>
      </p:grpSpPr>
      <p:sp>
        <p:nvSpPr>
          <p:cNvPr id="10" name="标题 9">
            <a:extLst>
              <a:ext uri="{FF2B5EF4-FFF2-40B4-BE49-F238E27FC236}">
                <a16:creationId xmlns:a16="http://schemas.microsoft.com/office/drawing/2014/main" id="{1BF08CF5-6BA4-A60D-FB44-6E7673E73EAE}"/>
              </a:ext>
            </a:extLst>
          </p:cNvPr>
          <p:cNvSpPr>
            <a:spLocks noGrp="1"/>
          </p:cNvSpPr>
          <p:nvPr>
            <p:ph type="title"/>
          </p:nvPr>
        </p:nvSpPr>
        <p:spPr>
          <a:xfrm>
            <a:off x="1606550" y="345305"/>
            <a:ext cx="8643848" cy="478155"/>
          </a:xfrm>
        </p:spPr>
        <p:txBody>
          <a:bodyPr/>
          <a:lstStyle/>
          <a:p>
            <a:r>
              <a:rPr lang="zh-CN" altLang="en-US" dirty="0"/>
              <a:t>分类</a:t>
            </a:r>
            <a:r>
              <a:rPr lang="en-US" altLang="zh-CN" dirty="0"/>
              <a:t>-</a:t>
            </a:r>
            <a:r>
              <a:rPr lang="zh-CN" altLang="en-US" dirty="0"/>
              <a:t>已知多变量对连续单变量的预测</a:t>
            </a:r>
          </a:p>
        </p:txBody>
      </p:sp>
      <p:sp>
        <p:nvSpPr>
          <p:cNvPr id="53" name="文本框 52">
            <a:extLst>
              <a:ext uri="{FF2B5EF4-FFF2-40B4-BE49-F238E27FC236}">
                <a16:creationId xmlns:a16="http://schemas.microsoft.com/office/drawing/2014/main" id="{89C9DE13-B725-CA2C-405A-9C2C9DB2F93E}"/>
              </a:ext>
            </a:extLst>
          </p:cNvPr>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4</a:t>
            </a:r>
          </a:p>
        </p:txBody>
      </p:sp>
      <p:grpSp>
        <p:nvGrpSpPr>
          <p:cNvPr id="11" name="组合 10">
            <a:extLst>
              <a:ext uri="{FF2B5EF4-FFF2-40B4-BE49-F238E27FC236}">
                <a16:creationId xmlns:a16="http://schemas.microsoft.com/office/drawing/2014/main" id="{31CBC215-4A64-6BF4-CC48-3389E4EB547C}"/>
              </a:ext>
            </a:extLst>
          </p:cNvPr>
          <p:cNvGrpSpPr/>
          <p:nvPr/>
        </p:nvGrpSpPr>
        <p:grpSpPr>
          <a:xfrm>
            <a:off x="640757" y="1134851"/>
            <a:ext cx="2160001" cy="3917208"/>
            <a:chOff x="678857" y="2188316"/>
            <a:chExt cx="2160001" cy="3917208"/>
          </a:xfrm>
        </p:grpSpPr>
        <p:sp>
          <p:nvSpPr>
            <p:cNvPr id="12" name="矩形 11">
              <a:extLst>
                <a:ext uri="{FF2B5EF4-FFF2-40B4-BE49-F238E27FC236}">
                  <a16:creationId xmlns:a16="http://schemas.microsoft.com/office/drawing/2014/main" id="{2315EC05-143F-DE49-66BD-F4D640BF8189}"/>
                </a:ext>
              </a:extLst>
            </p:cNvPr>
            <p:cNvSpPr/>
            <p:nvPr/>
          </p:nvSpPr>
          <p:spPr>
            <a:xfrm>
              <a:off x="678857"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3" name="文本框 12">
              <a:extLst>
                <a:ext uri="{FF2B5EF4-FFF2-40B4-BE49-F238E27FC236}">
                  <a16:creationId xmlns:a16="http://schemas.microsoft.com/office/drawing/2014/main" id="{8CC7C523-1359-CD59-1934-B5D3051FE72B}"/>
                </a:ext>
              </a:extLst>
            </p:cNvPr>
            <p:cNvSpPr txBox="1"/>
            <p:nvPr/>
          </p:nvSpPr>
          <p:spPr>
            <a:xfrm>
              <a:off x="678857" y="2188316"/>
              <a:ext cx="2015936" cy="461665"/>
            </a:xfrm>
            <a:prstGeom prst="rect">
              <a:avLst/>
            </a:prstGeom>
            <a:noFill/>
          </p:spPr>
          <p:txBody>
            <a:bodyPr wrap="none" lIns="0" rtlCol="0">
              <a:spAutoFit/>
            </a:bodyPr>
            <a:lstStyle/>
            <a:p>
              <a:r>
                <a:rPr lang="zh-CN" altLang="en-US" sz="2400" b="1" spc="100" dirty="0">
                  <a:solidFill>
                    <a:schemeClr val="accent1"/>
                  </a:solidFill>
                </a:rPr>
                <a:t>线性回归模型</a:t>
              </a:r>
            </a:p>
          </p:txBody>
        </p:sp>
        <p:sp>
          <p:nvSpPr>
            <p:cNvPr id="14" name="文本框 13">
              <a:extLst>
                <a:ext uri="{FF2B5EF4-FFF2-40B4-BE49-F238E27FC236}">
                  <a16:creationId xmlns:a16="http://schemas.microsoft.com/office/drawing/2014/main" id="{793FBC69-8411-1603-4024-B5806D37E981}"/>
                </a:ext>
              </a:extLst>
            </p:cNvPr>
            <p:cNvSpPr txBox="1"/>
            <p:nvPr/>
          </p:nvSpPr>
          <p:spPr>
            <a:xfrm>
              <a:off x="678858" y="3123177"/>
              <a:ext cx="2160000" cy="2982347"/>
            </a:xfrm>
            <a:prstGeom prst="rect">
              <a:avLst/>
            </a:prstGeom>
            <a:noFill/>
          </p:spPr>
          <p:txBody>
            <a:bodyPr wrap="square" lIns="0" rtlCol="0">
              <a:noAutofit/>
            </a:bodyPr>
            <a:lstStyle/>
            <a:p>
              <a:pPr algn="just" eaLnBrk="1">
                <a:lnSpc>
                  <a:spcPct val="150000"/>
                </a:lnSpc>
              </a:pPr>
              <a:endParaRPr lang="zh-CN" altLang="en-US" spc="100" dirty="0">
                <a:latin typeface="+mn-ea"/>
              </a:endParaRPr>
            </a:p>
          </p:txBody>
        </p:sp>
      </p:grpSp>
      <p:grpSp>
        <p:nvGrpSpPr>
          <p:cNvPr id="19" name="组合 18">
            <a:extLst>
              <a:ext uri="{FF2B5EF4-FFF2-40B4-BE49-F238E27FC236}">
                <a16:creationId xmlns:a16="http://schemas.microsoft.com/office/drawing/2014/main" id="{2B66E74E-CF71-41E6-4AB0-2053BA77F32A}"/>
              </a:ext>
            </a:extLst>
          </p:cNvPr>
          <p:cNvGrpSpPr/>
          <p:nvPr/>
        </p:nvGrpSpPr>
        <p:grpSpPr>
          <a:xfrm>
            <a:off x="6096215" y="1132311"/>
            <a:ext cx="2015936" cy="706026"/>
            <a:chOff x="8815920" y="2185776"/>
            <a:chExt cx="2015936" cy="706026"/>
          </a:xfrm>
        </p:grpSpPr>
        <p:sp>
          <p:nvSpPr>
            <p:cNvPr id="20" name="矩形 19">
              <a:extLst>
                <a:ext uri="{FF2B5EF4-FFF2-40B4-BE49-F238E27FC236}">
                  <a16:creationId xmlns:a16="http://schemas.microsoft.com/office/drawing/2014/main" id="{192590CB-71AF-4876-EE34-CF4E352923A3}"/>
                </a:ext>
              </a:extLst>
            </p:cNvPr>
            <p:cNvSpPr/>
            <p:nvPr/>
          </p:nvSpPr>
          <p:spPr>
            <a:xfrm>
              <a:off x="8815920"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1" name="文本框 20">
              <a:extLst>
                <a:ext uri="{FF2B5EF4-FFF2-40B4-BE49-F238E27FC236}">
                  <a16:creationId xmlns:a16="http://schemas.microsoft.com/office/drawing/2014/main" id="{F328CDCA-ECA2-C66A-F7FB-86E014587793}"/>
                </a:ext>
              </a:extLst>
            </p:cNvPr>
            <p:cNvSpPr txBox="1"/>
            <p:nvPr/>
          </p:nvSpPr>
          <p:spPr>
            <a:xfrm>
              <a:off x="8815920" y="2185776"/>
              <a:ext cx="2015936" cy="461665"/>
            </a:xfrm>
            <a:prstGeom prst="rect">
              <a:avLst/>
            </a:prstGeom>
            <a:noFill/>
          </p:spPr>
          <p:txBody>
            <a:bodyPr wrap="none" lIns="0" rtlCol="0">
              <a:spAutoFit/>
            </a:bodyPr>
            <a:lstStyle/>
            <a:p>
              <a:r>
                <a:rPr lang="zh-CN" altLang="en-US" sz="2400" b="1" spc="100" dirty="0">
                  <a:solidFill>
                    <a:schemeClr val="accent1"/>
                  </a:solidFill>
                </a:rPr>
                <a:t>模型系数分析</a:t>
              </a:r>
            </a:p>
          </p:txBody>
        </p:sp>
      </p:grpSp>
      <p:sp>
        <p:nvSpPr>
          <p:cNvPr id="24" name="right-arrow_339913">
            <a:extLst>
              <a:ext uri="{FF2B5EF4-FFF2-40B4-BE49-F238E27FC236}">
                <a16:creationId xmlns:a16="http://schemas.microsoft.com/office/drawing/2014/main" id="{044124B6-EAA3-5DD4-B56A-4B08B02D072D}"/>
              </a:ext>
            </a:extLst>
          </p:cNvPr>
          <p:cNvSpPr>
            <a:spLocks noChangeAspect="1"/>
          </p:cNvSpPr>
          <p:nvPr/>
        </p:nvSpPr>
        <p:spPr bwMode="auto">
          <a:xfrm>
            <a:off x="5276528" y="3256189"/>
            <a:ext cx="609685" cy="608513"/>
          </a:xfrm>
          <a:custGeom>
            <a:avLst/>
            <a:gdLst>
              <a:gd name="connsiteX0" fmla="*/ 312860 w 607729"/>
              <a:gd name="connsiteY0" fmla="*/ 3534 h 606561"/>
              <a:gd name="connsiteX1" fmla="*/ 603991 w 607729"/>
              <a:gd name="connsiteY1" fmla="*/ 294222 h 606561"/>
              <a:gd name="connsiteX2" fmla="*/ 603991 w 607729"/>
              <a:gd name="connsiteY2" fmla="*/ 312084 h 606561"/>
              <a:gd name="connsiteX3" fmla="*/ 312860 w 607729"/>
              <a:gd name="connsiteY3" fmla="*/ 602772 h 606561"/>
              <a:gd name="connsiteX4" fmla="*/ 312593 w 607729"/>
              <a:gd name="connsiteY4" fmla="*/ 602949 h 606561"/>
              <a:gd name="connsiteX5" fmla="*/ 294792 w 607729"/>
              <a:gd name="connsiteY5" fmla="*/ 602772 h 606561"/>
              <a:gd name="connsiteX6" fmla="*/ 295059 w 607729"/>
              <a:gd name="connsiteY6" fmla="*/ 584909 h 606561"/>
              <a:gd name="connsiteX7" fmla="*/ 577201 w 607729"/>
              <a:gd name="connsiteY7" fmla="*/ 303108 h 606561"/>
              <a:gd name="connsiteX8" fmla="*/ 295059 w 607729"/>
              <a:gd name="connsiteY8" fmla="*/ 21308 h 606561"/>
              <a:gd name="connsiteX9" fmla="*/ 295059 w 607729"/>
              <a:gd name="connsiteY9" fmla="*/ 3800 h 606561"/>
              <a:gd name="connsiteX10" fmla="*/ 312860 w 607729"/>
              <a:gd name="connsiteY10" fmla="*/ 3534 h 606561"/>
              <a:gd name="connsiteX11" fmla="*/ 21707 w 607729"/>
              <a:gd name="connsiteY11" fmla="*/ 3534 h 606561"/>
              <a:gd name="connsiteX12" fmla="*/ 312838 w 607729"/>
              <a:gd name="connsiteY12" fmla="*/ 294222 h 606561"/>
              <a:gd name="connsiteX13" fmla="*/ 312838 w 607729"/>
              <a:gd name="connsiteY13" fmla="*/ 312084 h 606561"/>
              <a:gd name="connsiteX14" fmla="*/ 21707 w 607729"/>
              <a:gd name="connsiteY14" fmla="*/ 602772 h 606561"/>
              <a:gd name="connsiteX15" fmla="*/ 21440 w 607729"/>
              <a:gd name="connsiteY15" fmla="*/ 602949 h 606561"/>
              <a:gd name="connsiteX16" fmla="*/ 3639 w 607729"/>
              <a:gd name="connsiteY16" fmla="*/ 602772 h 606561"/>
              <a:gd name="connsiteX17" fmla="*/ 3906 w 607729"/>
              <a:gd name="connsiteY17" fmla="*/ 584909 h 606561"/>
              <a:gd name="connsiteX18" fmla="*/ 286047 w 607729"/>
              <a:gd name="connsiteY18" fmla="*/ 303197 h 606561"/>
              <a:gd name="connsiteX19" fmla="*/ 3906 w 607729"/>
              <a:gd name="connsiteY19" fmla="*/ 21485 h 606561"/>
              <a:gd name="connsiteX20" fmla="*/ 3906 w 607729"/>
              <a:gd name="connsiteY20" fmla="*/ 3889 h 606561"/>
              <a:gd name="connsiteX21" fmla="*/ 21707 w 607729"/>
              <a:gd name="connsiteY21" fmla="*/ 3534 h 606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7729" h="606561">
                <a:moveTo>
                  <a:pt x="312860" y="3534"/>
                </a:moveTo>
                <a:lnTo>
                  <a:pt x="603991" y="294222"/>
                </a:lnTo>
                <a:cubicBezTo>
                  <a:pt x="608975" y="299109"/>
                  <a:pt x="608975" y="307107"/>
                  <a:pt x="603991" y="312084"/>
                </a:cubicBezTo>
                <a:lnTo>
                  <a:pt x="312860" y="602772"/>
                </a:lnTo>
                <a:lnTo>
                  <a:pt x="312593" y="602949"/>
                </a:lnTo>
                <a:cubicBezTo>
                  <a:pt x="307698" y="607926"/>
                  <a:pt x="299688" y="607659"/>
                  <a:pt x="294792" y="602772"/>
                </a:cubicBezTo>
                <a:cubicBezTo>
                  <a:pt x="289808" y="597795"/>
                  <a:pt x="289986" y="589708"/>
                  <a:pt x="295059" y="584909"/>
                </a:cubicBezTo>
                <a:lnTo>
                  <a:pt x="577201" y="303108"/>
                </a:lnTo>
                <a:lnTo>
                  <a:pt x="295059" y="21308"/>
                </a:lnTo>
                <a:cubicBezTo>
                  <a:pt x="290342" y="16420"/>
                  <a:pt x="290342" y="8688"/>
                  <a:pt x="295059" y="3800"/>
                </a:cubicBezTo>
                <a:cubicBezTo>
                  <a:pt x="299866" y="-1176"/>
                  <a:pt x="307787" y="-1265"/>
                  <a:pt x="312860" y="3534"/>
                </a:cubicBezTo>
                <a:close/>
                <a:moveTo>
                  <a:pt x="21707" y="3534"/>
                </a:moveTo>
                <a:lnTo>
                  <a:pt x="312838" y="294222"/>
                </a:lnTo>
                <a:cubicBezTo>
                  <a:pt x="317822" y="299109"/>
                  <a:pt x="317822" y="307107"/>
                  <a:pt x="312838" y="312084"/>
                </a:cubicBezTo>
                <a:lnTo>
                  <a:pt x="21707" y="602772"/>
                </a:lnTo>
                <a:lnTo>
                  <a:pt x="21440" y="602949"/>
                </a:lnTo>
                <a:cubicBezTo>
                  <a:pt x="16544" y="607926"/>
                  <a:pt x="8534" y="607659"/>
                  <a:pt x="3639" y="602772"/>
                </a:cubicBezTo>
                <a:cubicBezTo>
                  <a:pt x="-1345" y="597795"/>
                  <a:pt x="-1167" y="589708"/>
                  <a:pt x="3906" y="584909"/>
                </a:cubicBezTo>
                <a:lnTo>
                  <a:pt x="286047" y="303197"/>
                </a:lnTo>
                <a:lnTo>
                  <a:pt x="3906" y="21485"/>
                </a:lnTo>
                <a:cubicBezTo>
                  <a:pt x="-811" y="16509"/>
                  <a:pt x="-811" y="8866"/>
                  <a:pt x="3906" y="3889"/>
                </a:cubicBezTo>
                <a:cubicBezTo>
                  <a:pt x="8712" y="-1176"/>
                  <a:pt x="16811" y="-1265"/>
                  <a:pt x="21707" y="3534"/>
                </a:cubicBezTo>
                <a:close/>
              </a:path>
            </a:pathLst>
          </a:custGeom>
          <a:solidFill>
            <a:schemeClr val="accent4"/>
          </a:solidFill>
          <a:ln>
            <a:noFill/>
          </a:ln>
        </p:spPr>
        <p:txBody>
          <a:bodyPr/>
          <a:lstStyle/>
          <a:p>
            <a:endParaRPr lang="zh-CN" altLang="en-US"/>
          </a:p>
        </p:txBody>
      </p:sp>
      <p:pic>
        <p:nvPicPr>
          <p:cNvPr id="3" name="图片 2">
            <a:extLst>
              <a:ext uri="{FF2B5EF4-FFF2-40B4-BE49-F238E27FC236}">
                <a16:creationId xmlns:a16="http://schemas.microsoft.com/office/drawing/2014/main" id="{72A18B2D-25DC-E7C2-E4BB-477F96D10F48}"/>
              </a:ext>
            </a:extLst>
          </p:cNvPr>
          <p:cNvPicPr>
            <a:picLocks noChangeAspect="1"/>
          </p:cNvPicPr>
          <p:nvPr/>
        </p:nvPicPr>
        <p:blipFill>
          <a:blip r:embed="rId3"/>
          <a:stretch>
            <a:fillRect/>
          </a:stretch>
        </p:blipFill>
        <p:spPr>
          <a:xfrm>
            <a:off x="640757" y="1906617"/>
            <a:ext cx="4415342" cy="4200956"/>
          </a:xfrm>
          <a:prstGeom prst="rect">
            <a:avLst/>
          </a:prstGeom>
        </p:spPr>
      </p:pic>
      <p:pic>
        <p:nvPicPr>
          <p:cNvPr id="4" name="图片 3">
            <a:extLst>
              <a:ext uri="{FF2B5EF4-FFF2-40B4-BE49-F238E27FC236}">
                <a16:creationId xmlns:a16="http://schemas.microsoft.com/office/drawing/2014/main" id="{F8E9AFFD-5F19-B6CE-21F9-43713A1B21F1}"/>
              </a:ext>
            </a:extLst>
          </p:cNvPr>
          <p:cNvPicPr>
            <a:picLocks noChangeAspect="1"/>
          </p:cNvPicPr>
          <p:nvPr/>
        </p:nvPicPr>
        <p:blipFill>
          <a:blip r:embed="rId4"/>
          <a:stretch>
            <a:fillRect/>
          </a:stretch>
        </p:blipFill>
        <p:spPr>
          <a:xfrm>
            <a:off x="6024480" y="1981074"/>
            <a:ext cx="5273497" cy="2895851"/>
          </a:xfrm>
          <a:prstGeom prst="rect">
            <a:avLst/>
          </a:prstGeom>
        </p:spPr>
      </p:pic>
      <p:sp>
        <p:nvSpPr>
          <p:cNvPr id="5" name="文本框 4">
            <a:extLst>
              <a:ext uri="{FF2B5EF4-FFF2-40B4-BE49-F238E27FC236}">
                <a16:creationId xmlns:a16="http://schemas.microsoft.com/office/drawing/2014/main" id="{54D99084-C135-62F1-C3FE-2605E292F6EF}"/>
              </a:ext>
            </a:extLst>
          </p:cNvPr>
          <p:cNvSpPr txBox="1"/>
          <p:nvPr/>
        </p:nvSpPr>
        <p:spPr>
          <a:xfrm>
            <a:off x="4486495" y="4722578"/>
            <a:ext cx="7572539" cy="1384995"/>
          </a:xfrm>
          <a:prstGeom prst="rect">
            <a:avLst/>
          </a:prstGeom>
          <a:noFill/>
        </p:spPr>
        <p:txBody>
          <a:bodyPr wrap="square" rtlCol="0">
            <a:spAutoFit/>
          </a:bodyPr>
          <a:lstStyle/>
          <a:p>
            <a:r>
              <a:rPr lang="zh-CN" altLang="en-US" sz="1200" dirty="0"/>
              <a:t>正向影响较大的特征：</a:t>
            </a:r>
          </a:p>
          <a:p>
            <a:r>
              <a:rPr lang="en-US" altLang="zh-CN" sz="1200" dirty="0"/>
              <a:t>Apparent Temperature (C): </a:t>
            </a:r>
            <a:r>
              <a:rPr lang="zh-CN" altLang="en-US" sz="1200" dirty="0"/>
              <a:t>回归系数为</a:t>
            </a:r>
            <a:r>
              <a:rPr lang="en-US" altLang="zh-CN" sz="1200" dirty="0"/>
              <a:t>9.34</a:t>
            </a:r>
            <a:r>
              <a:rPr lang="zh-CN" altLang="en-US" sz="1200" dirty="0"/>
              <a:t>，表明体感温度对实际温度有显著的正向影响。这是合理的，因为体感温度通常与实际温度密切相关。</a:t>
            </a:r>
          </a:p>
          <a:p>
            <a:r>
              <a:rPr lang="en-US" altLang="zh-CN" sz="1200" dirty="0" err="1"/>
              <a:t>Summary_Breezy</a:t>
            </a:r>
            <a:r>
              <a:rPr lang="en-US" altLang="zh-CN" sz="1200" dirty="0"/>
              <a:t> and Foggy</a:t>
            </a:r>
            <a:r>
              <a:rPr lang="zh-CN" altLang="en-US" sz="1200" dirty="0"/>
              <a:t>、</a:t>
            </a:r>
            <a:r>
              <a:rPr lang="en-US" altLang="zh-CN" sz="1200" dirty="0" err="1"/>
              <a:t>Summary_Dry</a:t>
            </a:r>
            <a:r>
              <a:rPr lang="en-US" altLang="zh-CN" sz="1200" dirty="0"/>
              <a:t> and Mostly Cloudy</a:t>
            </a:r>
            <a:r>
              <a:rPr lang="zh-CN" altLang="en-US" sz="1200" dirty="0"/>
              <a:t>等天气描述特征也对温度有正向影响。</a:t>
            </a:r>
          </a:p>
          <a:p>
            <a:r>
              <a:rPr lang="zh-CN" altLang="en-US" sz="1200" dirty="0"/>
              <a:t>负向影响较大的特征：</a:t>
            </a:r>
          </a:p>
          <a:p>
            <a:r>
              <a:rPr lang="en-US" altLang="zh-CN" sz="1200" dirty="0" err="1"/>
              <a:t>Summary_Windy</a:t>
            </a:r>
            <a:r>
              <a:rPr lang="en-US" altLang="zh-CN" sz="1200" dirty="0"/>
              <a:t> and Foggy</a:t>
            </a:r>
            <a:r>
              <a:rPr lang="zh-CN" altLang="en-US" sz="1200" dirty="0"/>
              <a:t>、</a:t>
            </a:r>
            <a:r>
              <a:rPr lang="en-US" altLang="zh-CN" sz="1200" dirty="0" err="1"/>
              <a:t>Summary_Dangerously</a:t>
            </a:r>
            <a:r>
              <a:rPr lang="en-US" altLang="zh-CN" sz="1200" dirty="0"/>
              <a:t> Windy and Partly Cloudy </a:t>
            </a:r>
            <a:r>
              <a:rPr lang="zh-CN" altLang="en-US" sz="1200" dirty="0"/>
              <a:t>等天气描述特征对温度有显著的负向影响。这可能表明在这些特定天气条件下，温度较低。</a:t>
            </a:r>
          </a:p>
        </p:txBody>
      </p:sp>
    </p:spTree>
    <p:extLst>
      <p:ext uri="{BB962C8B-B14F-4D97-AF65-F5344CB8AC3E}">
        <p14:creationId xmlns:p14="http://schemas.microsoft.com/office/powerpoint/2010/main" val="3560826895"/>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26E36-9BE8-A290-D7BF-F697B0C745C6}"/>
            </a:ext>
          </a:extLst>
        </p:cNvPr>
        <p:cNvGrpSpPr/>
        <p:nvPr/>
      </p:nvGrpSpPr>
      <p:grpSpPr>
        <a:xfrm>
          <a:off x="0" y="0"/>
          <a:ext cx="0" cy="0"/>
          <a:chOff x="0" y="0"/>
          <a:chExt cx="0" cy="0"/>
        </a:xfrm>
      </p:grpSpPr>
      <p:sp>
        <p:nvSpPr>
          <p:cNvPr id="10" name="标题 9">
            <a:extLst>
              <a:ext uri="{FF2B5EF4-FFF2-40B4-BE49-F238E27FC236}">
                <a16:creationId xmlns:a16="http://schemas.microsoft.com/office/drawing/2014/main" id="{F85C5F55-0FCE-13E6-A0C4-CB99E42E543D}"/>
              </a:ext>
            </a:extLst>
          </p:cNvPr>
          <p:cNvSpPr>
            <a:spLocks noGrp="1"/>
          </p:cNvSpPr>
          <p:nvPr>
            <p:ph type="title"/>
          </p:nvPr>
        </p:nvSpPr>
        <p:spPr>
          <a:xfrm>
            <a:off x="1606550" y="345305"/>
            <a:ext cx="8643848" cy="478155"/>
          </a:xfrm>
        </p:spPr>
        <p:txBody>
          <a:bodyPr/>
          <a:lstStyle/>
          <a:p>
            <a:r>
              <a:rPr lang="zh-CN" altLang="en-US" dirty="0"/>
              <a:t>分类</a:t>
            </a:r>
            <a:r>
              <a:rPr lang="en-US" altLang="zh-CN" dirty="0"/>
              <a:t>-</a:t>
            </a:r>
            <a:r>
              <a:rPr lang="zh-CN" altLang="en-US" dirty="0"/>
              <a:t>已知多变量对连续单变量的预测</a:t>
            </a:r>
          </a:p>
        </p:txBody>
      </p:sp>
      <p:sp>
        <p:nvSpPr>
          <p:cNvPr id="53" name="文本框 52">
            <a:extLst>
              <a:ext uri="{FF2B5EF4-FFF2-40B4-BE49-F238E27FC236}">
                <a16:creationId xmlns:a16="http://schemas.microsoft.com/office/drawing/2014/main" id="{FF40ADD5-6A85-F9DA-38EA-FFEBE64F5272}"/>
              </a:ext>
            </a:extLst>
          </p:cNvPr>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4</a:t>
            </a:r>
          </a:p>
        </p:txBody>
      </p:sp>
      <p:grpSp>
        <p:nvGrpSpPr>
          <p:cNvPr id="11" name="组合 10">
            <a:extLst>
              <a:ext uri="{FF2B5EF4-FFF2-40B4-BE49-F238E27FC236}">
                <a16:creationId xmlns:a16="http://schemas.microsoft.com/office/drawing/2014/main" id="{8ED4F737-40D2-7657-D406-A6288A0672B6}"/>
              </a:ext>
            </a:extLst>
          </p:cNvPr>
          <p:cNvGrpSpPr/>
          <p:nvPr/>
        </p:nvGrpSpPr>
        <p:grpSpPr>
          <a:xfrm>
            <a:off x="640757" y="1134851"/>
            <a:ext cx="2657138" cy="3917208"/>
            <a:chOff x="678857" y="2188316"/>
            <a:chExt cx="2657138" cy="3917208"/>
          </a:xfrm>
        </p:grpSpPr>
        <p:sp>
          <p:nvSpPr>
            <p:cNvPr id="12" name="矩形 11">
              <a:extLst>
                <a:ext uri="{FF2B5EF4-FFF2-40B4-BE49-F238E27FC236}">
                  <a16:creationId xmlns:a16="http://schemas.microsoft.com/office/drawing/2014/main" id="{AFCB5FD6-C3AD-99E5-1037-F7C953F60B5C}"/>
                </a:ext>
              </a:extLst>
            </p:cNvPr>
            <p:cNvSpPr/>
            <p:nvPr/>
          </p:nvSpPr>
          <p:spPr>
            <a:xfrm>
              <a:off x="678857"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3" name="文本框 12">
              <a:extLst>
                <a:ext uri="{FF2B5EF4-FFF2-40B4-BE49-F238E27FC236}">
                  <a16:creationId xmlns:a16="http://schemas.microsoft.com/office/drawing/2014/main" id="{B0D41118-CBAC-5F3C-5D70-1B08562E2D4B}"/>
                </a:ext>
              </a:extLst>
            </p:cNvPr>
            <p:cNvSpPr txBox="1"/>
            <p:nvPr/>
          </p:nvSpPr>
          <p:spPr>
            <a:xfrm>
              <a:off x="678857" y="2188316"/>
              <a:ext cx="2657138" cy="461665"/>
            </a:xfrm>
            <a:prstGeom prst="rect">
              <a:avLst/>
            </a:prstGeom>
            <a:noFill/>
          </p:spPr>
          <p:txBody>
            <a:bodyPr wrap="none" lIns="0" rtlCol="0">
              <a:spAutoFit/>
            </a:bodyPr>
            <a:lstStyle/>
            <a:p>
              <a:r>
                <a:rPr lang="zh-CN" altLang="en-US" sz="2400" b="1" spc="100" dirty="0">
                  <a:solidFill>
                    <a:schemeClr val="accent1"/>
                  </a:solidFill>
                </a:rPr>
                <a:t>随机森林回归模型</a:t>
              </a:r>
            </a:p>
          </p:txBody>
        </p:sp>
        <p:sp>
          <p:nvSpPr>
            <p:cNvPr id="14" name="文本框 13">
              <a:extLst>
                <a:ext uri="{FF2B5EF4-FFF2-40B4-BE49-F238E27FC236}">
                  <a16:creationId xmlns:a16="http://schemas.microsoft.com/office/drawing/2014/main" id="{7792AC5E-1B6D-79B3-0E69-60A371018400}"/>
                </a:ext>
              </a:extLst>
            </p:cNvPr>
            <p:cNvSpPr txBox="1"/>
            <p:nvPr/>
          </p:nvSpPr>
          <p:spPr>
            <a:xfrm>
              <a:off x="678858" y="3123177"/>
              <a:ext cx="2160000" cy="2982347"/>
            </a:xfrm>
            <a:prstGeom prst="rect">
              <a:avLst/>
            </a:prstGeom>
            <a:noFill/>
          </p:spPr>
          <p:txBody>
            <a:bodyPr wrap="square" lIns="0" rtlCol="0">
              <a:noAutofit/>
            </a:bodyPr>
            <a:lstStyle/>
            <a:p>
              <a:pPr algn="just" eaLnBrk="1">
                <a:lnSpc>
                  <a:spcPct val="150000"/>
                </a:lnSpc>
              </a:pPr>
              <a:endParaRPr lang="zh-CN" altLang="en-US" spc="100" dirty="0">
                <a:latin typeface="+mn-ea"/>
              </a:endParaRPr>
            </a:p>
          </p:txBody>
        </p:sp>
      </p:grpSp>
      <p:grpSp>
        <p:nvGrpSpPr>
          <p:cNvPr id="19" name="组合 18">
            <a:extLst>
              <a:ext uri="{FF2B5EF4-FFF2-40B4-BE49-F238E27FC236}">
                <a16:creationId xmlns:a16="http://schemas.microsoft.com/office/drawing/2014/main" id="{ECAAA9F4-AC31-1A2A-8FF1-5FE66BA54A4E}"/>
              </a:ext>
            </a:extLst>
          </p:cNvPr>
          <p:cNvGrpSpPr/>
          <p:nvPr/>
        </p:nvGrpSpPr>
        <p:grpSpPr>
          <a:xfrm>
            <a:off x="6096215" y="1132311"/>
            <a:ext cx="1374735" cy="706026"/>
            <a:chOff x="8815920" y="2185776"/>
            <a:chExt cx="1374735" cy="706026"/>
          </a:xfrm>
        </p:grpSpPr>
        <p:sp>
          <p:nvSpPr>
            <p:cNvPr id="20" name="矩形 19">
              <a:extLst>
                <a:ext uri="{FF2B5EF4-FFF2-40B4-BE49-F238E27FC236}">
                  <a16:creationId xmlns:a16="http://schemas.microsoft.com/office/drawing/2014/main" id="{46CF0AD8-CF91-4B58-A172-1A6388597714}"/>
                </a:ext>
              </a:extLst>
            </p:cNvPr>
            <p:cNvSpPr/>
            <p:nvPr/>
          </p:nvSpPr>
          <p:spPr>
            <a:xfrm>
              <a:off x="8815920"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1" name="文本框 20">
              <a:extLst>
                <a:ext uri="{FF2B5EF4-FFF2-40B4-BE49-F238E27FC236}">
                  <a16:creationId xmlns:a16="http://schemas.microsoft.com/office/drawing/2014/main" id="{8B80BCD0-AC2F-5E68-AB70-32FCF40043DB}"/>
                </a:ext>
              </a:extLst>
            </p:cNvPr>
            <p:cNvSpPr txBox="1"/>
            <p:nvPr/>
          </p:nvSpPr>
          <p:spPr>
            <a:xfrm>
              <a:off x="8815920" y="2185776"/>
              <a:ext cx="1374735" cy="461665"/>
            </a:xfrm>
            <a:prstGeom prst="rect">
              <a:avLst/>
            </a:prstGeom>
            <a:noFill/>
          </p:spPr>
          <p:txBody>
            <a:bodyPr wrap="none" lIns="0" rtlCol="0">
              <a:spAutoFit/>
            </a:bodyPr>
            <a:lstStyle/>
            <a:p>
              <a:r>
                <a:rPr lang="zh-CN" altLang="en-US" sz="2400" b="1" spc="100" dirty="0">
                  <a:solidFill>
                    <a:schemeClr val="accent1"/>
                  </a:solidFill>
                </a:rPr>
                <a:t>优化模型</a:t>
              </a:r>
            </a:p>
          </p:txBody>
        </p:sp>
      </p:grpSp>
      <p:sp>
        <p:nvSpPr>
          <p:cNvPr id="24" name="right-arrow_339913">
            <a:extLst>
              <a:ext uri="{FF2B5EF4-FFF2-40B4-BE49-F238E27FC236}">
                <a16:creationId xmlns:a16="http://schemas.microsoft.com/office/drawing/2014/main" id="{7ABA8876-22A5-A9D4-FC0F-19F2004D785D}"/>
              </a:ext>
            </a:extLst>
          </p:cNvPr>
          <p:cNvSpPr>
            <a:spLocks noChangeAspect="1"/>
          </p:cNvSpPr>
          <p:nvPr/>
        </p:nvSpPr>
        <p:spPr bwMode="auto">
          <a:xfrm>
            <a:off x="5276528" y="3256189"/>
            <a:ext cx="609685" cy="608513"/>
          </a:xfrm>
          <a:custGeom>
            <a:avLst/>
            <a:gdLst>
              <a:gd name="connsiteX0" fmla="*/ 312860 w 607729"/>
              <a:gd name="connsiteY0" fmla="*/ 3534 h 606561"/>
              <a:gd name="connsiteX1" fmla="*/ 603991 w 607729"/>
              <a:gd name="connsiteY1" fmla="*/ 294222 h 606561"/>
              <a:gd name="connsiteX2" fmla="*/ 603991 w 607729"/>
              <a:gd name="connsiteY2" fmla="*/ 312084 h 606561"/>
              <a:gd name="connsiteX3" fmla="*/ 312860 w 607729"/>
              <a:gd name="connsiteY3" fmla="*/ 602772 h 606561"/>
              <a:gd name="connsiteX4" fmla="*/ 312593 w 607729"/>
              <a:gd name="connsiteY4" fmla="*/ 602949 h 606561"/>
              <a:gd name="connsiteX5" fmla="*/ 294792 w 607729"/>
              <a:gd name="connsiteY5" fmla="*/ 602772 h 606561"/>
              <a:gd name="connsiteX6" fmla="*/ 295059 w 607729"/>
              <a:gd name="connsiteY6" fmla="*/ 584909 h 606561"/>
              <a:gd name="connsiteX7" fmla="*/ 577201 w 607729"/>
              <a:gd name="connsiteY7" fmla="*/ 303108 h 606561"/>
              <a:gd name="connsiteX8" fmla="*/ 295059 w 607729"/>
              <a:gd name="connsiteY8" fmla="*/ 21308 h 606561"/>
              <a:gd name="connsiteX9" fmla="*/ 295059 w 607729"/>
              <a:gd name="connsiteY9" fmla="*/ 3800 h 606561"/>
              <a:gd name="connsiteX10" fmla="*/ 312860 w 607729"/>
              <a:gd name="connsiteY10" fmla="*/ 3534 h 606561"/>
              <a:gd name="connsiteX11" fmla="*/ 21707 w 607729"/>
              <a:gd name="connsiteY11" fmla="*/ 3534 h 606561"/>
              <a:gd name="connsiteX12" fmla="*/ 312838 w 607729"/>
              <a:gd name="connsiteY12" fmla="*/ 294222 h 606561"/>
              <a:gd name="connsiteX13" fmla="*/ 312838 w 607729"/>
              <a:gd name="connsiteY13" fmla="*/ 312084 h 606561"/>
              <a:gd name="connsiteX14" fmla="*/ 21707 w 607729"/>
              <a:gd name="connsiteY14" fmla="*/ 602772 h 606561"/>
              <a:gd name="connsiteX15" fmla="*/ 21440 w 607729"/>
              <a:gd name="connsiteY15" fmla="*/ 602949 h 606561"/>
              <a:gd name="connsiteX16" fmla="*/ 3639 w 607729"/>
              <a:gd name="connsiteY16" fmla="*/ 602772 h 606561"/>
              <a:gd name="connsiteX17" fmla="*/ 3906 w 607729"/>
              <a:gd name="connsiteY17" fmla="*/ 584909 h 606561"/>
              <a:gd name="connsiteX18" fmla="*/ 286047 w 607729"/>
              <a:gd name="connsiteY18" fmla="*/ 303197 h 606561"/>
              <a:gd name="connsiteX19" fmla="*/ 3906 w 607729"/>
              <a:gd name="connsiteY19" fmla="*/ 21485 h 606561"/>
              <a:gd name="connsiteX20" fmla="*/ 3906 w 607729"/>
              <a:gd name="connsiteY20" fmla="*/ 3889 h 606561"/>
              <a:gd name="connsiteX21" fmla="*/ 21707 w 607729"/>
              <a:gd name="connsiteY21" fmla="*/ 3534 h 606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7729" h="606561">
                <a:moveTo>
                  <a:pt x="312860" y="3534"/>
                </a:moveTo>
                <a:lnTo>
                  <a:pt x="603991" y="294222"/>
                </a:lnTo>
                <a:cubicBezTo>
                  <a:pt x="608975" y="299109"/>
                  <a:pt x="608975" y="307107"/>
                  <a:pt x="603991" y="312084"/>
                </a:cubicBezTo>
                <a:lnTo>
                  <a:pt x="312860" y="602772"/>
                </a:lnTo>
                <a:lnTo>
                  <a:pt x="312593" y="602949"/>
                </a:lnTo>
                <a:cubicBezTo>
                  <a:pt x="307698" y="607926"/>
                  <a:pt x="299688" y="607659"/>
                  <a:pt x="294792" y="602772"/>
                </a:cubicBezTo>
                <a:cubicBezTo>
                  <a:pt x="289808" y="597795"/>
                  <a:pt x="289986" y="589708"/>
                  <a:pt x="295059" y="584909"/>
                </a:cubicBezTo>
                <a:lnTo>
                  <a:pt x="577201" y="303108"/>
                </a:lnTo>
                <a:lnTo>
                  <a:pt x="295059" y="21308"/>
                </a:lnTo>
                <a:cubicBezTo>
                  <a:pt x="290342" y="16420"/>
                  <a:pt x="290342" y="8688"/>
                  <a:pt x="295059" y="3800"/>
                </a:cubicBezTo>
                <a:cubicBezTo>
                  <a:pt x="299866" y="-1176"/>
                  <a:pt x="307787" y="-1265"/>
                  <a:pt x="312860" y="3534"/>
                </a:cubicBezTo>
                <a:close/>
                <a:moveTo>
                  <a:pt x="21707" y="3534"/>
                </a:moveTo>
                <a:lnTo>
                  <a:pt x="312838" y="294222"/>
                </a:lnTo>
                <a:cubicBezTo>
                  <a:pt x="317822" y="299109"/>
                  <a:pt x="317822" y="307107"/>
                  <a:pt x="312838" y="312084"/>
                </a:cubicBezTo>
                <a:lnTo>
                  <a:pt x="21707" y="602772"/>
                </a:lnTo>
                <a:lnTo>
                  <a:pt x="21440" y="602949"/>
                </a:lnTo>
                <a:cubicBezTo>
                  <a:pt x="16544" y="607926"/>
                  <a:pt x="8534" y="607659"/>
                  <a:pt x="3639" y="602772"/>
                </a:cubicBezTo>
                <a:cubicBezTo>
                  <a:pt x="-1345" y="597795"/>
                  <a:pt x="-1167" y="589708"/>
                  <a:pt x="3906" y="584909"/>
                </a:cubicBezTo>
                <a:lnTo>
                  <a:pt x="286047" y="303197"/>
                </a:lnTo>
                <a:lnTo>
                  <a:pt x="3906" y="21485"/>
                </a:lnTo>
                <a:cubicBezTo>
                  <a:pt x="-811" y="16509"/>
                  <a:pt x="-811" y="8866"/>
                  <a:pt x="3906" y="3889"/>
                </a:cubicBezTo>
                <a:cubicBezTo>
                  <a:pt x="8712" y="-1176"/>
                  <a:pt x="16811" y="-1265"/>
                  <a:pt x="21707" y="3534"/>
                </a:cubicBezTo>
                <a:close/>
              </a:path>
            </a:pathLst>
          </a:custGeom>
          <a:solidFill>
            <a:schemeClr val="accent4"/>
          </a:solidFill>
          <a:ln>
            <a:noFill/>
          </a:ln>
        </p:spPr>
        <p:txBody>
          <a:bodyPr/>
          <a:lstStyle/>
          <a:p>
            <a:endParaRPr lang="zh-CN" altLang="en-US"/>
          </a:p>
        </p:txBody>
      </p:sp>
      <p:pic>
        <p:nvPicPr>
          <p:cNvPr id="3" name="图片 2">
            <a:extLst>
              <a:ext uri="{FF2B5EF4-FFF2-40B4-BE49-F238E27FC236}">
                <a16:creationId xmlns:a16="http://schemas.microsoft.com/office/drawing/2014/main" id="{BC08E35E-82CB-D134-A9F1-FB65E7D1D228}"/>
              </a:ext>
            </a:extLst>
          </p:cNvPr>
          <p:cNvPicPr>
            <a:picLocks noChangeAspect="1"/>
          </p:cNvPicPr>
          <p:nvPr/>
        </p:nvPicPr>
        <p:blipFill>
          <a:blip r:embed="rId3"/>
          <a:stretch>
            <a:fillRect/>
          </a:stretch>
        </p:blipFill>
        <p:spPr>
          <a:xfrm>
            <a:off x="380684" y="2008158"/>
            <a:ext cx="3878334" cy="2818647"/>
          </a:xfrm>
          <a:prstGeom prst="rect">
            <a:avLst/>
          </a:prstGeom>
        </p:spPr>
      </p:pic>
      <p:sp>
        <p:nvSpPr>
          <p:cNvPr id="4" name="文本框 3">
            <a:extLst>
              <a:ext uri="{FF2B5EF4-FFF2-40B4-BE49-F238E27FC236}">
                <a16:creationId xmlns:a16="http://schemas.microsoft.com/office/drawing/2014/main" id="{DCEC2467-503C-AA7C-C3E7-1D8CA9639B8F}"/>
              </a:ext>
            </a:extLst>
          </p:cNvPr>
          <p:cNvSpPr txBox="1"/>
          <p:nvPr/>
        </p:nvSpPr>
        <p:spPr>
          <a:xfrm>
            <a:off x="278528" y="4734222"/>
            <a:ext cx="5607685" cy="1220470"/>
          </a:xfrm>
          <a:prstGeom prst="rect">
            <a:avLst/>
          </a:prstGeom>
          <a:noFill/>
        </p:spPr>
        <p:txBody>
          <a:bodyPr wrap="square" lIns="0" rtlCol="0">
            <a:noAutofit/>
          </a:bodyPr>
          <a:lstStyle/>
          <a:p>
            <a:pPr algn="just" eaLnBrk="1">
              <a:lnSpc>
                <a:spcPct val="150000"/>
              </a:lnSpc>
            </a:pPr>
            <a:r>
              <a:rPr lang="zh-CN" altLang="en-US" sz="1400" spc="100" dirty="0">
                <a:latin typeface="+mn-ea"/>
              </a:rPr>
              <a:t>结果中</a:t>
            </a:r>
            <a:r>
              <a:rPr lang="en-US" sz="1400" spc="100" dirty="0">
                <a:latin typeface="+mn-ea"/>
              </a:rPr>
              <a:t>R²</a:t>
            </a:r>
            <a:r>
              <a:rPr lang="zh-CN" altLang="en-US" sz="1400" spc="100" dirty="0">
                <a:latin typeface="+mn-ea"/>
              </a:rPr>
              <a:t>得分为</a:t>
            </a:r>
            <a:r>
              <a:rPr lang="en-US" altLang="zh-CN" sz="1400" spc="100" dirty="0">
                <a:latin typeface="+mn-ea"/>
              </a:rPr>
              <a:t>1.0</a:t>
            </a:r>
            <a:r>
              <a:rPr lang="zh-CN" altLang="en-US" sz="1400" spc="100" dirty="0">
                <a:latin typeface="+mn-ea"/>
              </a:rPr>
              <a:t>，非常不寻常，通常情况下，这可能是由于数据泄露或模型过拟合等问题引起的。需要注意的是，</a:t>
            </a:r>
            <a:r>
              <a:rPr lang="en-US" sz="1400" spc="100" dirty="0">
                <a:latin typeface="+mn-ea"/>
              </a:rPr>
              <a:t>Apparent Temperature (C)（</a:t>
            </a:r>
            <a:r>
              <a:rPr lang="zh-CN" altLang="en-US" sz="1400" spc="100" dirty="0">
                <a:latin typeface="+mn-ea"/>
              </a:rPr>
              <a:t>体感温度）与</a:t>
            </a:r>
            <a:r>
              <a:rPr lang="en-US" sz="1400" spc="100" dirty="0">
                <a:latin typeface="+mn-ea"/>
              </a:rPr>
              <a:t>Temperature (C)</a:t>
            </a:r>
            <a:r>
              <a:rPr lang="zh-CN" altLang="en-US" sz="1400" spc="100" dirty="0">
                <a:latin typeface="+mn-ea"/>
              </a:rPr>
              <a:t>通常高度相关，可能导致模型几乎完美地预测</a:t>
            </a:r>
            <a:endParaRPr sz="1400" spc="100" dirty="0">
              <a:latin typeface="+mn-ea"/>
            </a:endParaRPr>
          </a:p>
        </p:txBody>
      </p:sp>
      <p:pic>
        <p:nvPicPr>
          <p:cNvPr id="5" name="图片 4">
            <a:extLst>
              <a:ext uri="{FF2B5EF4-FFF2-40B4-BE49-F238E27FC236}">
                <a16:creationId xmlns:a16="http://schemas.microsoft.com/office/drawing/2014/main" id="{B8C0404D-E209-FFAB-360B-663D082A5C16}"/>
              </a:ext>
            </a:extLst>
          </p:cNvPr>
          <p:cNvPicPr>
            <a:picLocks noChangeAspect="1"/>
          </p:cNvPicPr>
          <p:nvPr/>
        </p:nvPicPr>
        <p:blipFill>
          <a:blip r:embed="rId4"/>
          <a:stretch>
            <a:fillRect/>
          </a:stretch>
        </p:blipFill>
        <p:spPr>
          <a:xfrm>
            <a:off x="6456215" y="1870608"/>
            <a:ext cx="4466606" cy="2792929"/>
          </a:xfrm>
          <a:prstGeom prst="rect">
            <a:avLst/>
          </a:prstGeom>
        </p:spPr>
      </p:pic>
      <p:sp>
        <p:nvSpPr>
          <p:cNvPr id="6" name="文本框 5">
            <a:extLst>
              <a:ext uri="{FF2B5EF4-FFF2-40B4-BE49-F238E27FC236}">
                <a16:creationId xmlns:a16="http://schemas.microsoft.com/office/drawing/2014/main" id="{524EAE1D-EE1F-8B51-1BCC-F8433EE94523}"/>
              </a:ext>
            </a:extLst>
          </p:cNvPr>
          <p:cNvSpPr txBox="1"/>
          <p:nvPr/>
        </p:nvSpPr>
        <p:spPr>
          <a:xfrm>
            <a:off x="6096000" y="4737598"/>
            <a:ext cx="5607685" cy="1220470"/>
          </a:xfrm>
          <a:prstGeom prst="rect">
            <a:avLst/>
          </a:prstGeom>
          <a:noFill/>
        </p:spPr>
        <p:txBody>
          <a:bodyPr wrap="square" lIns="0" rtlCol="0">
            <a:noAutofit/>
          </a:bodyPr>
          <a:lstStyle/>
          <a:p>
            <a:pPr algn="just" eaLnBrk="1">
              <a:lnSpc>
                <a:spcPct val="150000"/>
              </a:lnSpc>
            </a:pPr>
            <a:r>
              <a:rPr lang="zh-CN" altLang="en-US" sz="1400" spc="100" dirty="0">
                <a:latin typeface="+mn-ea"/>
              </a:rPr>
              <a:t>随机森林回归模型在移除高度相关特征（</a:t>
            </a:r>
            <a:r>
              <a:rPr lang="en-US" altLang="zh-CN" sz="1400" spc="100" dirty="0">
                <a:latin typeface="+mn-ea"/>
              </a:rPr>
              <a:t>Apparent Temperature (C)</a:t>
            </a:r>
            <a:r>
              <a:rPr lang="zh-CN" altLang="en-US" sz="1400" spc="100" dirty="0">
                <a:latin typeface="+mn-ea"/>
              </a:rPr>
              <a:t>）后，仍然显示出非常高的性能（</a:t>
            </a:r>
            <a:r>
              <a:rPr lang="en-US" altLang="zh-CN" sz="1400" spc="100" dirty="0">
                <a:latin typeface="+mn-ea"/>
              </a:rPr>
              <a:t>R² Score: 0.9707</a:t>
            </a:r>
            <a:r>
              <a:rPr lang="zh-CN" altLang="en-US" sz="1400" spc="100" dirty="0">
                <a:latin typeface="+mn-ea"/>
              </a:rPr>
              <a:t>）。后续还需要通过交叉验证的方式来增强模型的泛化能力。</a:t>
            </a:r>
            <a:endParaRPr sz="1400" spc="100" dirty="0">
              <a:latin typeface="+mn-ea"/>
            </a:endParaRPr>
          </a:p>
        </p:txBody>
      </p:sp>
    </p:spTree>
    <p:extLst>
      <p:ext uri="{BB962C8B-B14F-4D97-AF65-F5344CB8AC3E}">
        <p14:creationId xmlns:p14="http://schemas.microsoft.com/office/powerpoint/2010/main" val="258916467"/>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C5E50-9994-EA56-AEF2-25ED58F87923}"/>
            </a:ext>
          </a:extLst>
        </p:cNvPr>
        <p:cNvGrpSpPr/>
        <p:nvPr/>
      </p:nvGrpSpPr>
      <p:grpSpPr>
        <a:xfrm>
          <a:off x="0" y="0"/>
          <a:ext cx="0" cy="0"/>
          <a:chOff x="0" y="0"/>
          <a:chExt cx="0" cy="0"/>
        </a:xfrm>
      </p:grpSpPr>
      <p:sp>
        <p:nvSpPr>
          <p:cNvPr id="10" name="标题 9">
            <a:extLst>
              <a:ext uri="{FF2B5EF4-FFF2-40B4-BE49-F238E27FC236}">
                <a16:creationId xmlns:a16="http://schemas.microsoft.com/office/drawing/2014/main" id="{0AB4EC48-F878-B063-68A0-937DCFF6EF2F}"/>
              </a:ext>
            </a:extLst>
          </p:cNvPr>
          <p:cNvSpPr>
            <a:spLocks noGrp="1"/>
          </p:cNvSpPr>
          <p:nvPr>
            <p:ph type="title"/>
          </p:nvPr>
        </p:nvSpPr>
        <p:spPr>
          <a:xfrm>
            <a:off x="1606550" y="345305"/>
            <a:ext cx="8643848" cy="478155"/>
          </a:xfrm>
        </p:spPr>
        <p:txBody>
          <a:bodyPr/>
          <a:lstStyle/>
          <a:p>
            <a:r>
              <a:rPr lang="zh-CN" altLang="en-US" dirty="0"/>
              <a:t>分类</a:t>
            </a:r>
            <a:r>
              <a:rPr lang="en-US" altLang="zh-CN" dirty="0"/>
              <a:t>-</a:t>
            </a:r>
            <a:r>
              <a:rPr lang="zh-CN" altLang="en-US" dirty="0"/>
              <a:t>已知多变量对连续单变量的预测</a:t>
            </a:r>
          </a:p>
        </p:txBody>
      </p:sp>
      <p:sp>
        <p:nvSpPr>
          <p:cNvPr id="53" name="文本框 52">
            <a:extLst>
              <a:ext uri="{FF2B5EF4-FFF2-40B4-BE49-F238E27FC236}">
                <a16:creationId xmlns:a16="http://schemas.microsoft.com/office/drawing/2014/main" id="{FCA02885-7CA9-5ABF-CF25-FD80567BCB1B}"/>
              </a:ext>
            </a:extLst>
          </p:cNvPr>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4</a:t>
            </a:r>
          </a:p>
        </p:txBody>
      </p:sp>
      <p:grpSp>
        <p:nvGrpSpPr>
          <p:cNvPr id="11" name="组合 10">
            <a:extLst>
              <a:ext uri="{FF2B5EF4-FFF2-40B4-BE49-F238E27FC236}">
                <a16:creationId xmlns:a16="http://schemas.microsoft.com/office/drawing/2014/main" id="{033B66DA-1C2C-550E-9F66-8B25D0C6EF3D}"/>
              </a:ext>
            </a:extLst>
          </p:cNvPr>
          <p:cNvGrpSpPr/>
          <p:nvPr/>
        </p:nvGrpSpPr>
        <p:grpSpPr>
          <a:xfrm>
            <a:off x="640757" y="1134851"/>
            <a:ext cx="2160001" cy="3917208"/>
            <a:chOff x="678857" y="2188316"/>
            <a:chExt cx="2160001" cy="3917208"/>
          </a:xfrm>
        </p:grpSpPr>
        <p:sp>
          <p:nvSpPr>
            <p:cNvPr id="12" name="矩形 11">
              <a:extLst>
                <a:ext uri="{FF2B5EF4-FFF2-40B4-BE49-F238E27FC236}">
                  <a16:creationId xmlns:a16="http://schemas.microsoft.com/office/drawing/2014/main" id="{5A1ADD2B-6617-E1B0-776B-D43A7D7A13AE}"/>
                </a:ext>
              </a:extLst>
            </p:cNvPr>
            <p:cNvSpPr/>
            <p:nvPr/>
          </p:nvSpPr>
          <p:spPr>
            <a:xfrm>
              <a:off x="678857"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3" name="文本框 12">
              <a:extLst>
                <a:ext uri="{FF2B5EF4-FFF2-40B4-BE49-F238E27FC236}">
                  <a16:creationId xmlns:a16="http://schemas.microsoft.com/office/drawing/2014/main" id="{C8EA2C21-46CE-4846-6548-B692B3496316}"/>
                </a:ext>
              </a:extLst>
            </p:cNvPr>
            <p:cNvSpPr txBox="1"/>
            <p:nvPr/>
          </p:nvSpPr>
          <p:spPr>
            <a:xfrm>
              <a:off x="678857" y="2188316"/>
              <a:ext cx="1374735" cy="461665"/>
            </a:xfrm>
            <a:prstGeom prst="rect">
              <a:avLst/>
            </a:prstGeom>
            <a:noFill/>
          </p:spPr>
          <p:txBody>
            <a:bodyPr wrap="none" lIns="0" rtlCol="0">
              <a:spAutoFit/>
            </a:bodyPr>
            <a:lstStyle/>
            <a:p>
              <a:r>
                <a:rPr lang="zh-CN" altLang="en-US" sz="2400" b="1" spc="100" dirty="0">
                  <a:solidFill>
                    <a:schemeClr val="accent1"/>
                  </a:solidFill>
                </a:rPr>
                <a:t>交叉验证</a:t>
              </a:r>
            </a:p>
          </p:txBody>
        </p:sp>
        <p:sp>
          <p:nvSpPr>
            <p:cNvPr id="14" name="文本框 13">
              <a:extLst>
                <a:ext uri="{FF2B5EF4-FFF2-40B4-BE49-F238E27FC236}">
                  <a16:creationId xmlns:a16="http://schemas.microsoft.com/office/drawing/2014/main" id="{9608D256-76E6-99E1-4AE8-6E91F2A7C7E4}"/>
                </a:ext>
              </a:extLst>
            </p:cNvPr>
            <p:cNvSpPr txBox="1"/>
            <p:nvPr/>
          </p:nvSpPr>
          <p:spPr>
            <a:xfrm>
              <a:off x="678858" y="3123177"/>
              <a:ext cx="2160000" cy="2982347"/>
            </a:xfrm>
            <a:prstGeom prst="rect">
              <a:avLst/>
            </a:prstGeom>
            <a:noFill/>
          </p:spPr>
          <p:txBody>
            <a:bodyPr wrap="square" lIns="0" rtlCol="0">
              <a:noAutofit/>
            </a:bodyPr>
            <a:lstStyle/>
            <a:p>
              <a:pPr algn="just" eaLnBrk="1">
                <a:lnSpc>
                  <a:spcPct val="150000"/>
                </a:lnSpc>
              </a:pPr>
              <a:endParaRPr lang="zh-CN" altLang="en-US" spc="100" dirty="0">
                <a:latin typeface="+mn-ea"/>
              </a:endParaRPr>
            </a:p>
          </p:txBody>
        </p:sp>
      </p:grpSp>
      <p:sp>
        <p:nvSpPr>
          <p:cNvPr id="6" name="文本框 5">
            <a:extLst>
              <a:ext uri="{FF2B5EF4-FFF2-40B4-BE49-F238E27FC236}">
                <a16:creationId xmlns:a16="http://schemas.microsoft.com/office/drawing/2014/main" id="{6700C684-C922-9A29-4D33-F7F6F33F1815}"/>
              </a:ext>
            </a:extLst>
          </p:cNvPr>
          <p:cNvSpPr txBox="1"/>
          <p:nvPr/>
        </p:nvSpPr>
        <p:spPr>
          <a:xfrm>
            <a:off x="539891" y="1907907"/>
            <a:ext cx="2976404" cy="1220470"/>
          </a:xfrm>
          <a:prstGeom prst="rect">
            <a:avLst/>
          </a:prstGeom>
          <a:noFill/>
        </p:spPr>
        <p:txBody>
          <a:bodyPr wrap="square" lIns="0" rtlCol="0">
            <a:noAutofit/>
          </a:bodyPr>
          <a:lstStyle/>
          <a:p>
            <a:pPr algn="just" eaLnBrk="1">
              <a:lnSpc>
                <a:spcPct val="150000"/>
              </a:lnSpc>
            </a:pPr>
            <a:r>
              <a:rPr lang="zh-CN" altLang="en-US" sz="2000" spc="100" dirty="0">
                <a:latin typeface="+mn-ea"/>
              </a:rPr>
              <a:t>在移除高度相关特征</a:t>
            </a:r>
            <a:r>
              <a:rPr lang="en-US" altLang="zh-CN" sz="2000" spc="100" dirty="0">
                <a:latin typeface="+mn-ea"/>
              </a:rPr>
              <a:t>Apparent Temperature (C)</a:t>
            </a:r>
            <a:r>
              <a:rPr lang="zh-CN" altLang="en-US" sz="2000" spc="100" dirty="0">
                <a:latin typeface="+mn-ea"/>
              </a:rPr>
              <a:t>后，再使用之前的线性回归模型进行对比。</a:t>
            </a:r>
            <a:endParaRPr sz="2000" spc="100" dirty="0">
              <a:latin typeface="+mn-ea"/>
            </a:endParaRPr>
          </a:p>
        </p:txBody>
      </p:sp>
      <p:pic>
        <p:nvPicPr>
          <p:cNvPr id="2" name="图片 1">
            <a:extLst>
              <a:ext uri="{FF2B5EF4-FFF2-40B4-BE49-F238E27FC236}">
                <a16:creationId xmlns:a16="http://schemas.microsoft.com/office/drawing/2014/main" id="{F4BE60EC-3E1D-CA51-81EE-15BCAA1C95B3}"/>
              </a:ext>
            </a:extLst>
          </p:cNvPr>
          <p:cNvPicPr>
            <a:picLocks noChangeAspect="1"/>
          </p:cNvPicPr>
          <p:nvPr/>
        </p:nvPicPr>
        <p:blipFill>
          <a:blip r:embed="rId3"/>
          <a:stretch>
            <a:fillRect/>
          </a:stretch>
        </p:blipFill>
        <p:spPr>
          <a:xfrm>
            <a:off x="4250242" y="880271"/>
            <a:ext cx="7187620" cy="5642074"/>
          </a:xfrm>
          <a:prstGeom prst="rect">
            <a:avLst/>
          </a:prstGeom>
        </p:spPr>
      </p:pic>
    </p:spTree>
    <p:extLst>
      <p:ext uri="{BB962C8B-B14F-4D97-AF65-F5344CB8AC3E}">
        <p14:creationId xmlns:p14="http://schemas.microsoft.com/office/powerpoint/2010/main" val="2991395286"/>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9D35B-F7ED-988E-97D9-A29F3E46F62B}"/>
            </a:ext>
          </a:extLst>
        </p:cNvPr>
        <p:cNvGrpSpPr/>
        <p:nvPr/>
      </p:nvGrpSpPr>
      <p:grpSpPr>
        <a:xfrm>
          <a:off x="0" y="0"/>
          <a:ext cx="0" cy="0"/>
          <a:chOff x="0" y="0"/>
          <a:chExt cx="0" cy="0"/>
        </a:xfrm>
      </p:grpSpPr>
      <p:sp>
        <p:nvSpPr>
          <p:cNvPr id="10" name="标题 9">
            <a:extLst>
              <a:ext uri="{FF2B5EF4-FFF2-40B4-BE49-F238E27FC236}">
                <a16:creationId xmlns:a16="http://schemas.microsoft.com/office/drawing/2014/main" id="{0CE19C08-48E8-B139-84E9-C444F2D9763A}"/>
              </a:ext>
            </a:extLst>
          </p:cNvPr>
          <p:cNvSpPr>
            <a:spLocks noGrp="1"/>
          </p:cNvSpPr>
          <p:nvPr>
            <p:ph type="title"/>
          </p:nvPr>
        </p:nvSpPr>
        <p:spPr>
          <a:xfrm>
            <a:off x="1606550" y="345305"/>
            <a:ext cx="8643848" cy="478155"/>
          </a:xfrm>
        </p:spPr>
        <p:txBody>
          <a:bodyPr/>
          <a:lstStyle/>
          <a:p>
            <a:r>
              <a:rPr lang="zh-CN" altLang="en-US" dirty="0"/>
              <a:t>分类</a:t>
            </a:r>
            <a:r>
              <a:rPr lang="en-US" altLang="zh-CN" dirty="0"/>
              <a:t>-</a:t>
            </a:r>
            <a:r>
              <a:rPr lang="zh-CN" altLang="en-US" dirty="0"/>
              <a:t>已知多变量对离散单变量的预测</a:t>
            </a:r>
          </a:p>
        </p:txBody>
      </p:sp>
      <p:sp>
        <p:nvSpPr>
          <p:cNvPr id="53" name="文本框 52">
            <a:extLst>
              <a:ext uri="{FF2B5EF4-FFF2-40B4-BE49-F238E27FC236}">
                <a16:creationId xmlns:a16="http://schemas.microsoft.com/office/drawing/2014/main" id="{943B1B7A-9B73-F30C-1858-DF7C3B6C779D}"/>
              </a:ext>
            </a:extLst>
          </p:cNvPr>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4</a:t>
            </a:r>
          </a:p>
        </p:txBody>
      </p:sp>
      <p:grpSp>
        <p:nvGrpSpPr>
          <p:cNvPr id="11" name="组合 10">
            <a:extLst>
              <a:ext uri="{FF2B5EF4-FFF2-40B4-BE49-F238E27FC236}">
                <a16:creationId xmlns:a16="http://schemas.microsoft.com/office/drawing/2014/main" id="{75508CCF-C0D1-4C22-D1E0-4B9FE07DE488}"/>
              </a:ext>
            </a:extLst>
          </p:cNvPr>
          <p:cNvGrpSpPr/>
          <p:nvPr/>
        </p:nvGrpSpPr>
        <p:grpSpPr>
          <a:xfrm>
            <a:off x="640757" y="1134851"/>
            <a:ext cx="2160001" cy="3917208"/>
            <a:chOff x="678857" y="2188316"/>
            <a:chExt cx="2160001" cy="3917208"/>
          </a:xfrm>
        </p:grpSpPr>
        <p:sp>
          <p:nvSpPr>
            <p:cNvPr id="12" name="矩形 11">
              <a:extLst>
                <a:ext uri="{FF2B5EF4-FFF2-40B4-BE49-F238E27FC236}">
                  <a16:creationId xmlns:a16="http://schemas.microsoft.com/office/drawing/2014/main" id="{2D6ADC00-534C-ADCD-A4F8-CD435AE12370}"/>
                </a:ext>
              </a:extLst>
            </p:cNvPr>
            <p:cNvSpPr/>
            <p:nvPr/>
          </p:nvSpPr>
          <p:spPr>
            <a:xfrm>
              <a:off x="678857"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3" name="文本框 12">
              <a:extLst>
                <a:ext uri="{FF2B5EF4-FFF2-40B4-BE49-F238E27FC236}">
                  <a16:creationId xmlns:a16="http://schemas.microsoft.com/office/drawing/2014/main" id="{CD1CEEFB-9F1B-71D8-4674-E0D40AE4592E}"/>
                </a:ext>
              </a:extLst>
            </p:cNvPr>
            <p:cNvSpPr txBox="1"/>
            <p:nvPr/>
          </p:nvSpPr>
          <p:spPr>
            <a:xfrm>
              <a:off x="678857" y="2188316"/>
              <a:ext cx="1374735" cy="461665"/>
            </a:xfrm>
            <a:prstGeom prst="rect">
              <a:avLst/>
            </a:prstGeom>
            <a:noFill/>
          </p:spPr>
          <p:txBody>
            <a:bodyPr wrap="none" lIns="0" rtlCol="0">
              <a:spAutoFit/>
            </a:bodyPr>
            <a:lstStyle/>
            <a:p>
              <a:r>
                <a:rPr lang="zh-CN" altLang="en-US" sz="2400" b="1" spc="100" dirty="0">
                  <a:solidFill>
                    <a:schemeClr val="accent1"/>
                  </a:solidFill>
                </a:rPr>
                <a:t>相关公式</a:t>
              </a:r>
            </a:p>
          </p:txBody>
        </p:sp>
        <p:sp>
          <p:nvSpPr>
            <p:cNvPr id="14" name="文本框 13">
              <a:extLst>
                <a:ext uri="{FF2B5EF4-FFF2-40B4-BE49-F238E27FC236}">
                  <a16:creationId xmlns:a16="http://schemas.microsoft.com/office/drawing/2014/main" id="{ACA4B7A3-B3BC-B2FF-8A07-72EA625FD019}"/>
                </a:ext>
              </a:extLst>
            </p:cNvPr>
            <p:cNvSpPr txBox="1"/>
            <p:nvPr/>
          </p:nvSpPr>
          <p:spPr>
            <a:xfrm>
              <a:off x="678858" y="3123177"/>
              <a:ext cx="2160000" cy="2982347"/>
            </a:xfrm>
            <a:prstGeom prst="rect">
              <a:avLst/>
            </a:prstGeom>
            <a:noFill/>
          </p:spPr>
          <p:txBody>
            <a:bodyPr wrap="square" lIns="0" rtlCol="0">
              <a:noAutofit/>
            </a:bodyPr>
            <a:lstStyle/>
            <a:p>
              <a:pPr algn="just" eaLnBrk="1">
                <a:lnSpc>
                  <a:spcPct val="150000"/>
                </a:lnSpc>
              </a:pPr>
              <a:endParaRPr lang="zh-CN" altLang="en-US" spc="100" dirty="0">
                <a:latin typeface="+mn-ea"/>
              </a:endParaRPr>
            </a:p>
          </p:txBody>
        </p:sp>
      </p:gr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3A43DF40-43C3-08AD-5878-8C14308932FE}"/>
                  </a:ext>
                </a:extLst>
              </p:cNvPr>
              <p:cNvSpPr txBox="1"/>
              <p:nvPr/>
            </p:nvSpPr>
            <p:spPr>
              <a:xfrm>
                <a:off x="6861068" y="2226150"/>
                <a:ext cx="4633370" cy="3077637"/>
              </a:xfrm>
              <a:prstGeom prst="rect">
                <a:avLst/>
              </a:prstGeom>
              <a:noFill/>
            </p:spPr>
            <p:txBody>
              <a:bodyPr wrap="square" rtlCol="0">
                <a:spAutoFit/>
              </a:bodyPr>
              <a:lstStyle/>
              <a:p>
                <a:pPr algn="just"/>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TPR</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True Positive Rate</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，真正率）</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，即 召回率（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Recall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），计算公式为：</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𝑇𝑃𝑅</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𝑇𝑃</m:t>
                          </m:r>
                        </m:num>
                        <m:den>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𝑇𝑃</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𝐹𝑁</m:t>
                          </m:r>
                        </m:den>
                      </m:f>
                    </m:oMath>
                  </m:oMathPara>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FPR</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False Positive Rate</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，假正率）</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，计算公式为：</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𝐹𝑃𝑅</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𝐹𝑃</m:t>
                          </m:r>
                        </m:num>
                        <m:den>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𝐹𝑃</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𝑇𝑁</m:t>
                          </m:r>
                        </m:den>
                      </m:f>
                    </m:oMath>
                  </m:oMathPara>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7" name="文本框 6">
                <a:extLst>
                  <a:ext uri="{FF2B5EF4-FFF2-40B4-BE49-F238E27FC236}">
                    <a16:creationId xmlns:a16="http://schemas.microsoft.com/office/drawing/2014/main" id="{3A43DF40-43C3-08AD-5878-8C14308932FE}"/>
                  </a:ext>
                </a:extLst>
              </p:cNvPr>
              <p:cNvSpPr txBox="1">
                <a:spLocks noRot="1" noChangeAspect="1" noMove="1" noResize="1" noEditPoints="1" noAdjustHandles="1" noChangeArrowheads="1" noChangeShapeType="1" noTextEdit="1"/>
              </p:cNvSpPr>
              <p:nvPr/>
            </p:nvSpPr>
            <p:spPr>
              <a:xfrm>
                <a:off x="6861068" y="2226150"/>
                <a:ext cx="4633370" cy="3077637"/>
              </a:xfrm>
              <a:prstGeom prst="rect">
                <a:avLst/>
              </a:prstGeom>
              <a:blipFill>
                <a:blip r:embed="rId3"/>
                <a:stretch>
                  <a:fillRect l="-1184" t="-990" r="-105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8A5567DB-1124-C790-C4BA-0D752B06A4C6}"/>
                  </a:ext>
                </a:extLst>
              </p:cNvPr>
              <p:cNvSpPr txBox="1"/>
              <p:nvPr/>
            </p:nvSpPr>
            <p:spPr>
              <a:xfrm>
                <a:off x="357352" y="2222750"/>
                <a:ext cx="6155323" cy="3662477"/>
              </a:xfrm>
              <a:prstGeom prst="rect">
                <a:avLst/>
              </a:prstGeom>
              <a:noFill/>
            </p:spPr>
            <p:txBody>
              <a:bodyPr wrap="square" rtlCol="0">
                <a:spAutoFit/>
              </a:bodyPr>
              <a:lstStyle/>
              <a:p>
                <a:pPr indent="266700" algn="just"/>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准确度衡量模型预测正确的比例，计算公式为：</a:t>
                </a:r>
              </a:p>
              <a:p>
                <a:pPr algn="just"/>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𝐴𝑐𝑐𝑢𝑟𝑎𝑐𝑦</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𝑇𝑃</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𝑇𝑁</m:t>
                          </m:r>
                        </m:num>
                        <m:den>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𝑇𝑃</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𝑇𝑁</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𝐹𝑃</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𝐹𝑁</m:t>
                          </m:r>
                        </m:den>
                      </m:f>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TP</a:t>
                </a:r>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True Positive</a:t>
                </a:r>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，真正类）：预测为正类且实际为正类的数量。</a:t>
                </a:r>
              </a:p>
              <a:p>
                <a:pPr indent="266700" algn="just"/>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TN</a:t>
                </a:r>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True Negative</a:t>
                </a:r>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，真负类）：预测为负类且实际为负类的数量。</a:t>
                </a:r>
              </a:p>
              <a:p>
                <a:pPr indent="266700" algn="just"/>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FP</a:t>
                </a:r>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False Positive</a:t>
                </a:r>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，假正类）：预测为正类但实际为负类的数量。</a:t>
                </a:r>
              </a:p>
              <a:p>
                <a:pPr indent="266700" algn="just"/>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FN</a:t>
                </a:r>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False Negative</a:t>
                </a:r>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，假负类）：预测为负类但实际为正类的数量。</a:t>
                </a:r>
              </a:p>
            </p:txBody>
          </p:sp>
        </mc:Choice>
        <mc:Fallback>
          <p:sp>
            <p:nvSpPr>
              <p:cNvPr id="8" name="文本框 7">
                <a:extLst>
                  <a:ext uri="{FF2B5EF4-FFF2-40B4-BE49-F238E27FC236}">
                    <a16:creationId xmlns:a16="http://schemas.microsoft.com/office/drawing/2014/main" id="{8A5567DB-1124-C790-C4BA-0D752B06A4C6}"/>
                  </a:ext>
                </a:extLst>
              </p:cNvPr>
              <p:cNvSpPr txBox="1">
                <a:spLocks noRot="1" noChangeAspect="1" noMove="1" noResize="1" noEditPoints="1" noAdjustHandles="1" noChangeArrowheads="1" noChangeShapeType="1" noTextEdit="1"/>
              </p:cNvSpPr>
              <p:nvPr/>
            </p:nvSpPr>
            <p:spPr>
              <a:xfrm>
                <a:off x="357352" y="2222750"/>
                <a:ext cx="6155323" cy="3662477"/>
              </a:xfrm>
              <a:prstGeom prst="rect">
                <a:avLst/>
              </a:prstGeom>
              <a:blipFill>
                <a:blip r:embed="rId4"/>
                <a:stretch>
                  <a:fillRect l="-892" t="-1000" r="-892" b="-18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69417311"/>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7BAF4-F676-9445-D584-303FA269C893}"/>
            </a:ext>
          </a:extLst>
        </p:cNvPr>
        <p:cNvGrpSpPr/>
        <p:nvPr/>
      </p:nvGrpSpPr>
      <p:grpSpPr>
        <a:xfrm>
          <a:off x="0" y="0"/>
          <a:ext cx="0" cy="0"/>
          <a:chOff x="0" y="0"/>
          <a:chExt cx="0" cy="0"/>
        </a:xfrm>
      </p:grpSpPr>
      <p:sp>
        <p:nvSpPr>
          <p:cNvPr id="10" name="标题 9">
            <a:extLst>
              <a:ext uri="{FF2B5EF4-FFF2-40B4-BE49-F238E27FC236}">
                <a16:creationId xmlns:a16="http://schemas.microsoft.com/office/drawing/2014/main" id="{68D70671-203E-77AF-937D-F6224C8F0849}"/>
              </a:ext>
            </a:extLst>
          </p:cNvPr>
          <p:cNvSpPr>
            <a:spLocks noGrp="1"/>
          </p:cNvSpPr>
          <p:nvPr>
            <p:ph type="title"/>
          </p:nvPr>
        </p:nvSpPr>
        <p:spPr>
          <a:xfrm>
            <a:off x="1606550" y="345305"/>
            <a:ext cx="8643848" cy="478155"/>
          </a:xfrm>
        </p:spPr>
        <p:txBody>
          <a:bodyPr/>
          <a:lstStyle/>
          <a:p>
            <a:r>
              <a:rPr lang="zh-CN" altLang="en-US" dirty="0"/>
              <a:t>分类</a:t>
            </a:r>
            <a:r>
              <a:rPr lang="en-US" altLang="zh-CN" dirty="0"/>
              <a:t>-</a:t>
            </a:r>
            <a:r>
              <a:rPr lang="zh-CN" altLang="en-US" dirty="0"/>
              <a:t>已知多变量对离散单变量的预测</a:t>
            </a:r>
          </a:p>
        </p:txBody>
      </p:sp>
      <p:sp>
        <p:nvSpPr>
          <p:cNvPr id="53" name="文本框 52">
            <a:extLst>
              <a:ext uri="{FF2B5EF4-FFF2-40B4-BE49-F238E27FC236}">
                <a16:creationId xmlns:a16="http://schemas.microsoft.com/office/drawing/2014/main" id="{3E75C4FF-2D00-9AED-AB89-8E4834077941}"/>
              </a:ext>
            </a:extLst>
          </p:cNvPr>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4</a:t>
            </a:r>
          </a:p>
        </p:txBody>
      </p:sp>
      <p:grpSp>
        <p:nvGrpSpPr>
          <p:cNvPr id="11" name="组合 10">
            <a:extLst>
              <a:ext uri="{FF2B5EF4-FFF2-40B4-BE49-F238E27FC236}">
                <a16:creationId xmlns:a16="http://schemas.microsoft.com/office/drawing/2014/main" id="{CE9EE759-C6D0-AD6A-902A-1C86549F7EFE}"/>
              </a:ext>
            </a:extLst>
          </p:cNvPr>
          <p:cNvGrpSpPr/>
          <p:nvPr/>
        </p:nvGrpSpPr>
        <p:grpSpPr>
          <a:xfrm>
            <a:off x="640757" y="1134851"/>
            <a:ext cx="2160001" cy="3917208"/>
            <a:chOff x="678857" y="2188316"/>
            <a:chExt cx="2160001" cy="3917208"/>
          </a:xfrm>
        </p:grpSpPr>
        <p:sp>
          <p:nvSpPr>
            <p:cNvPr id="12" name="矩形 11">
              <a:extLst>
                <a:ext uri="{FF2B5EF4-FFF2-40B4-BE49-F238E27FC236}">
                  <a16:creationId xmlns:a16="http://schemas.microsoft.com/office/drawing/2014/main" id="{9011633A-1CBE-DEEF-808F-B1BE2DD0453D}"/>
                </a:ext>
              </a:extLst>
            </p:cNvPr>
            <p:cNvSpPr/>
            <p:nvPr/>
          </p:nvSpPr>
          <p:spPr>
            <a:xfrm>
              <a:off x="678857"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3" name="文本框 12">
              <a:extLst>
                <a:ext uri="{FF2B5EF4-FFF2-40B4-BE49-F238E27FC236}">
                  <a16:creationId xmlns:a16="http://schemas.microsoft.com/office/drawing/2014/main" id="{5BBED8CB-167B-8C14-62AF-3588F7E3A8EF}"/>
                </a:ext>
              </a:extLst>
            </p:cNvPr>
            <p:cNvSpPr txBox="1"/>
            <p:nvPr/>
          </p:nvSpPr>
          <p:spPr>
            <a:xfrm>
              <a:off x="678857" y="2188316"/>
              <a:ext cx="1374735" cy="461665"/>
            </a:xfrm>
            <a:prstGeom prst="rect">
              <a:avLst/>
            </a:prstGeom>
            <a:noFill/>
          </p:spPr>
          <p:txBody>
            <a:bodyPr wrap="none" lIns="0" rtlCol="0">
              <a:spAutoFit/>
            </a:bodyPr>
            <a:lstStyle/>
            <a:p>
              <a:r>
                <a:rPr lang="zh-CN" altLang="en-US" sz="2400" b="1" spc="100" dirty="0">
                  <a:solidFill>
                    <a:schemeClr val="accent1"/>
                  </a:solidFill>
                </a:rPr>
                <a:t>相关公式</a:t>
              </a:r>
            </a:p>
          </p:txBody>
        </p:sp>
        <p:sp>
          <p:nvSpPr>
            <p:cNvPr id="14" name="文本框 13">
              <a:extLst>
                <a:ext uri="{FF2B5EF4-FFF2-40B4-BE49-F238E27FC236}">
                  <a16:creationId xmlns:a16="http://schemas.microsoft.com/office/drawing/2014/main" id="{547A78DD-29F8-185B-05E6-7A90FD2A52BE}"/>
                </a:ext>
              </a:extLst>
            </p:cNvPr>
            <p:cNvSpPr txBox="1"/>
            <p:nvPr/>
          </p:nvSpPr>
          <p:spPr>
            <a:xfrm>
              <a:off x="678858" y="3123177"/>
              <a:ext cx="2160000" cy="2982347"/>
            </a:xfrm>
            <a:prstGeom prst="rect">
              <a:avLst/>
            </a:prstGeom>
            <a:noFill/>
          </p:spPr>
          <p:txBody>
            <a:bodyPr wrap="square" lIns="0" rtlCol="0">
              <a:noAutofit/>
            </a:bodyPr>
            <a:lstStyle/>
            <a:p>
              <a:pPr algn="just" eaLnBrk="1">
                <a:lnSpc>
                  <a:spcPct val="150000"/>
                </a:lnSpc>
              </a:pPr>
              <a:endParaRPr lang="zh-CN" altLang="en-US" spc="100" dirty="0">
                <a:latin typeface="+mn-ea"/>
              </a:endParaRPr>
            </a:p>
          </p:txBody>
        </p:sp>
      </p:gr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1604F388-2730-4602-E254-D0337D4F34B4}"/>
                  </a:ext>
                </a:extLst>
              </p:cNvPr>
              <p:cNvSpPr txBox="1"/>
              <p:nvPr/>
            </p:nvSpPr>
            <p:spPr>
              <a:xfrm>
                <a:off x="6861068" y="2226150"/>
                <a:ext cx="4633370" cy="3704732"/>
              </a:xfrm>
              <a:prstGeom prst="rect">
                <a:avLst/>
              </a:prstGeom>
              <a:noFill/>
            </p:spPr>
            <p:txBody>
              <a:bodyPr wrap="square" rtlCol="0">
                <a:spAutoFit/>
              </a:bodyPr>
              <a:lstStyle/>
              <a:p>
                <a:pPr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假正率</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 (FPR)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公式：</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假正率是将其他所有类别作为负类时的错误率，公式为：</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𝐹𝑃𝑅</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𝐹𝑃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num>
                        <m:den>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𝐹𝑃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𝑇𝑁</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den>
                      </m:f>
                    </m:oMath>
                  </m:oMathPara>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其中：</a:t>
                </a:r>
              </a:p>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FP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是第</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类的假正类（实际为其他类别但预测为第</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类的样本数）。</a:t>
                </a:r>
              </a:p>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TN</a:t>
                </a:r>
                <a14:m>
                  <m:oMath xmlns:m="http://schemas.openxmlformats.org/officeDocument/2006/math">
                    <m:r>
                      <a:rPr lang="en-US" altLang="zh-CN" sz="1800" i="0" kern="100">
                        <a:solidFill>
                          <a:srgbClr val="666666"/>
                        </a:solidFill>
                        <a:effectLst/>
                        <a:latin typeface="Cambria Math" panose="02040503050406030204" pitchFamily="18" charset="0"/>
                        <a:ea typeface="等线" panose="02010600030101010101" pitchFamily="2" charset="-122"/>
                        <a:cs typeface="Times New Roman" panose="02020603050405020304" pitchFamily="18" charset="0"/>
                      </a:rPr>
                      <m:t>在此处键入公式。</m:t>
                    </m:r>
                  </m:oMath>
                </a14:m>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类的真负类（实际为其他类别且预测也为其他类别的样本数）。</a:t>
                </a:r>
              </a:p>
            </p:txBody>
          </p:sp>
        </mc:Choice>
        <mc:Fallback>
          <p:sp>
            <p:nvSpPr>
              <p:cNvPr id="7" name="文本框 6">
                <a:extLst>
                  <a:ext uri="{FF2B5EF4-FFF2-40B4-BE49-F238E27FC236}">
                    <a16:creationId xmlns:a16="http://schemas.microsoft.com/office/drawing/2014/main" id="{1604F388-2730-4602-E254-D0337D4F34B4}"/>
                  </a:ext>
                </a:extLst>
              </p:cNvPr>
              <p:cNvSpPr txBox="1">
                <a:spLocks noRot="1" noChangeAspect="1" noMove="1" noResize="1" noEditPoints="1" noAdjustHandles="1" noChangeArrowheads="1" noChangeShapeType="1" noTextEdit="1"/>
              </p:cNvSpPr>
              <p:nvPr/>
            </p:nvSpPr>
            <p:spPr>
              <a:xfrm>
                <a:off x="6861068" y="2226150"/>
                <a:ext cx="4633370" cy="3704732"/>
              </a:xfrm>
              <a:prstGeom prst="rect">
                <a:avLst/>
              </a:prstGeom>
              <a:blipFill>
                <a:blip r:embed="rId3"/>
                <a:stretch>
                  <a:fillRect l="-1184" t="-822" r="-1053" b="-16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E69ED398-083F-33F5-AE97-B9E3444BCCF5}"/>
                  </a:ext>
                </a:extLst>
              </p:cNvPr>
              <p:cNvSpPr txBox="1"/>
              <p:nvPr/>
            </p:nvSpPr>
            <p:spPr>
              <a:xfrm>
                <a:off x="357352" y="2087650"/>
                <a:ext cx="6155323" cy="3981731"/>
              </a:xfrm>
              <a:prstGeom prst="rect">
                <a:avLst/>
              </a:prstGeom>
              <a:noFill/>
            </p:spPr>
            <p:txBody>
              <a:bodyPr wrap="square" rtlCol="0">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对于多分类问题，通常使用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一对多</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One-vs-Rest,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OvR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）的方法来计算</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TPR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FPR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真正率</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 (TPR)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公式：</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每个类别的真正率（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Recall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）是在将该类别作为正类时的召回率，公式为：</a:t>
                </a:r>
              </a:p>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𝑇𝑃𝑅</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hlinkClick r:id="" action="ppaction://noaction"/>
                                </a:rPr>
                                <m:t>𝑇𝑃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num>
                        <m:den>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𝑇𝑃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𝐹𝑁</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den>
                      </m:f>
                    </m:oMath>
                  </m:oMathPara>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其中：</a:t>
                </a:r>
              </a:p>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TP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是第</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类的真正类（预测为第</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类且实际为第</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类的样本数）。</a:t>
                </a:r>
              </a:p>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是第</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类的假负类（实际为第</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类但预测为其他类的样本数）。</a:t>
                </a:r>
              </a:p>
            </p:txBody>
          </p:sp>
        </mc:Choice>
        <mc:Fallback>
          <p:sp>
            <p:nvSpPr>
              <p:cNvPr id="8" name="文本框 7">
                <a:extLst>
                  <a:ext uri="{FF2B5EF4-FFF2-40B4-BE49-F238E27FC236}">
                    <a16:creationId xmlns:a16="http://schemas.microsoft.com/office/drawing/2014/main" id="{E69ED398-083F-33F5-AE97-B9E3444BCCF5}"/>
                  </a:ext>
                </a:extLst>
              </p:cNvPr>
              <p:cNvSpPr txBox="1">
                <a:spLocks noRot="1" noChangeAspect="1" noMove="1" noResize="1" noEditPoints="1" noAdjustHandles="1" noChangeArrowheads="1" noChangeShapeType="1" noTextEdit="1"/>
              </p:cNvSpPr>
              <p:nvPr/>
            </p:nvSpPr>
            <p:spPr>
              <a:xfrm>
                <a:off x="357352" y="2087650"/>
                <a:ext cx="6155323" cy="3981731"/>
              </a:xfrm>
              <a:prstGeom prst="rect">
                <a:avLst/>
              </a:prstGeom>
              <a:blipFill>
                <a:blip r:embed="rId4"/>
                <a:stretch>
                  <a:fillRect l="-892" t="-765" r="-4559" b="-13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8152554"/>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1E800-8BC1-0932-23B8-400C87127DB8}"/>
            </a:ext>
          </a:extLst>
        </p:cNvPr>
        <p:cNvGrpSpPr/>
        <p:nvPr/>
      </p:nvGrpSpPr>
      <p:grpSpPr>
        <a:xfrm>
          <a:off x="0" y="0"/>
          <a:ext cx="0" cy="0"/>
          <a:chOff x="0" y="0"/>
          <a:chExt cx="0" cy="0"/>
        </a:xfrm>
      </p:grpSpPr>
      <p:sp>
        <p:nvSpPr>
          <p:cNvPr id="10" name="标题 9">
            <a:extLst>
              <a:ext uri="{FF2B5EF4-FFF2-40B4-BE49-F238E27FC236}">
                <a16:creationId xmlns:a16="http://schemas.microsoft.com/office/drawing/2014/main" id="{C3BE713F-00E5-AE29-858B-3A48B59148DB}"/>
              </a:ext>
            </a:extLst>
          </p:cNvPr>
          <p:cNvSpPr>
            <a:spLocks noGrp="1"/>
          </p:cNvSpPr>
          <p:nvPr>
            <p:ph type="title"/>
          </p:nvPr>
        </p:nvSpPr>
        <p:spPr>
          <a:xfrm>
            <a:off x="1606550" y="345305"/>
            <a:ext cx="8643848" cy="478155"/>
          </a:xfrm>
        </p:spPr>
        <p:txBody>
          <a:bodyPr/>
          <a:lstStyle/>
          <a:p>
            <a:r>
              <a:rPr lang="zh-CN" altLang="en-US" dirty="0"/>
              <a:t>分类</a:t>
            </a:r>
            <a:r>
              <a:rPr lang="en-US" altLang="zh-CN" dirty="0"/>
              <a:t>-</a:t>
            </a:r>
            <a:r>
              <a:rPr lang="zh-CN" altLang="en-US" dirty="0"/>
              <a:t>已知多变量对离散单变量的预测</a:t>
            </a:r>
          </a:p>
        </p:txBody>
      </p:sp>
      <p:sp>
        <p:nvSpPr>
          <p:cNvPr id="53" name="文本框 52">
            <a:extLst>
              <a:ext uri="{FF2B5EF4-FFF2-40B4-BE49-F238E27FC236}">
                <a16:creationId xmlns:a16="http://schemas.microsoft.com/office/drawing/2014/main" id="{5DC34BFD-17B9-7263-31E2-CCF6BCA71475}"/>
              </a:ext>
            </a:extLst>
          </p:cNvPr>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4</a:t>
            </a:r>
          </a:p>
        </p:txBody>
      </p:sp>
      <p:grpSp>
        <p:nvGrpSpPr>
          <p:cNvPr id="11" name="组合 10">
            <a:extLst>
              <a:ext uri="{FF2B5EF4-FFF2-40B4-BE49-F238E27FC236}">
                <a16:creationId xmlns:a16="http://schemas.microsoft.com/office/drawing/2014/main" id="{06A87AFF-EF65-8E1D-627D-95EF6F5A8C1C}"/>
              </a:ext>
            </a:extLst>
          </p:cNvPr>
          <p:cNvGrpSpPr/>
          <p:nvPr/>
        </p:nvGrpSpPr>
        <p:grpSpPr>
          <a:xfrm>
            <a:off x="640757" y="1134851"/>
            <a:ext cx="2160001" cy="3917208"/>
            <a:chOff x="678857" y="2188316"/>
            <a:chExt cx="2160001" cy="3917208"/>
          </a:xfrm>
        </p:grpSpPr>
        <p:sp>
          <p:nvSpPr>
            <p:cNvPr id="12" name="矩形 11">
              <a:extLst>
                <a:ext uri="{FF2B5EF4-FFF2-40B4-BE49-F238E27FC236}">
                  <a16:creationId xmlns:a16="http://schemas.microsoft.com/office/drawing/2014/main" id="{C6E45226-7EC1-85C4-6C05-50212C93D299}"/>
                </a:ext>
              </a:extLst>
            </p:cNvPr>
            <p:cNvSpPr/>
            <p:nvPr/>
          </p:nvSpPr>
          <p:spPr>
            <a:xfrm>
              <a:off x="678857"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3" name="文本框 12">
              <a:extLst>
                <a:ext uri="{FF2B5EF4-FFF2-40B4-BE49-F238E27FC236}">
                  <a16:creationId xmlns:a16="http://schemas.microsoft.com/office/drawing/2014/main" id="{E8B83B95-FA1A-93AC-824F-8B67EB15B8E3}"/>
                </a:ext>
              </a:extLst>
            </p:cNvPr>
            <p:cNvSpPr txBox="1"/>
            <p:nvPr/>
          </p:nvSpPr>
          <p:spPr>
            <a:xfrm>
              <a:off x="678857" y="2188316"/>
              <a:ext cx="1374735" cy="461665"/>
            </a:xfrm>
            <a:prstGeom prst="rect">
              <a:avLst/>
            </a:prstGeom>
            <a:noFill/>
          </p:spPr>
          <p:txBody>
            <a:bodyPr wrap="none" lIns="0" rtlCol="0">
              <a:spAutoFit/>
            </a:bodyPr>
            <a:lstStyle/>
            <a:p>
              <a:r>
                <a:rPr lang="zh-CN" altLang="en-US" sz="2400" b="1" spc="100" dirty="0">
                  <a:solidFill>
                    <a:schemeClr val="accent1"/>
                  </a:solidFill>
                </a:rPr>
                <a:t>相关公式</a:t>
              </a:r>
            </a:p>
          </p:txBody>
        </p:sp>
        <p:sp>
          <p:nvSpPr>
            <p:cNvPr id="14" name="文本框 13">
              <a:extLst>
                <a:ext uri="{FF2B5EF4-FFF2-40B4-BE49-F238E27FC236}">
                  <a16:creationId xmlns:a16="http://schemas.microsoft.com/office/drawing/2014/main" id="{0D20DCFD-79EF-7378-B39A-48F96F79B5B6}"/>
                </a:ext>
              </a:extLst>
            </p:cNvPr>
            <p:cNvSpPr txBox="1"/>
            <p:nvPr/>
          </p:nvSpPr>
          <p:spPr>
            <a:xfrm>
              <a:off x="678858" y="3123177"/>
              <a:ext cx="2160000" cy="2982347"/>
            </a:xfrm>
            <a:prstGeom prst="rect">
              <a:avLst/>
            </a:prstGeom>
            <a:noFill/>
          </p:spPr>
          <p:txBody>
            <a:bodyPr wrap="square" lIns="0" rtlCol="0">
              <a:noAutofit/>
            </a:bodyPr>
            <a:lstStyle/>
            <a:p>
              <a:pPr algn="just" eaLnBrk="1">
                <a:lnSpc>
                  <a:spcPct val="150000"/>
                </a:lnSpc>
              </a:pPr>
              <a:endParaRPr lang="zh-CN" altLang="en-US" spc="100" dirty="0">
                <a:latin typeface="+mn-ea"/>
              </a:endParaRPr>
            </a:p>
          </p:txBody>
        </p:sp>
      </p:gr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2692AF65-9E4E-B8FC-5DB2-8FF191BDF746}"/>
                  </a:ext>
                </a:extLst>
              </p:cNvPr>
              <p:cNvSpPr txBox="1"/>
              <p:nvPr/>
            </p:nvSpPr>
            <p:spPr>
              <a:xfrm>
                <a:off x="482669" y="2008158"/>
                <a:ext cx="10891609" cy="4039504"/>
              </a:xfrm>
              <a:prstGeom prst="rect">
                <a:avLst/>
              </a:prstGeom>
              <a:noFill/>
            </p:spPr>
            <p:txBody>
              <a:bodyPr wrap="square" rtlCol="0">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通常有两种方法来计算多分类问题的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AUC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值：</a:t>
                </a:r>
              </a:p>
              <a:p>
                <a:pPr algn="just"/>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(1)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宏平均（</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Macro-Averaging</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对每个类别的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AUC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值进行简单平均：</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𝐴𝑈𝐶</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𝑚𝑎𝑐𝑟𝑜</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num>
                        <m:den>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𝑛</m:t>
                          </m:r>
                        </m:den>
                      </m:f>
                      <m:nary>
                        <m:naryPr>
                          <m:chr m:val="∑"/>
                          <m:limLoc m:val="undOv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𝑛</m:t>
                          </m:r>
                        </m:sup>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𝐴𝑈𝐶</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e>
                      </m:nary>
                    </m:oMath>
                  </m:oMathPara>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(2)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微平均（</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Micro-Averaging</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将每个类别的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FN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累加起来，计算整体的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TPR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FPR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，绘制整体的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ROC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曲线并计算</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AUC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值：</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14:m>
                  <m:oMath xmlns:m="http://schemas.openxmlformats.org/officeDocument/2006/math">
                    <m:sSub>
                      <m:sSubPr>
                        <m:ctrlPr>
                          <a:rPr lang="zh-CN" altLang="zh-CN" sz="28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b="1" i="1" kern="100">
                            <a:effectLst/>
                            <a:latin typeface="Cambria Math" panose="02040503050406030204" pitchFamily="18" charset="0"/>
                            <a:ea typeface="等线" panose="02010600030101010101" pitchFamily="2" charset="-122"/>
                            <a:cs typeface="Times New Roman" panose="02020603050405020304" pitchFamily="18" charset="0"/>
                          </a:rPr>
                          <m:t>𝑨𝑼𝑪</m:t>
                        </m:r>
                      </m:e>
                      <m:sub>
                        <m:r>
                          <a:rPr lang="en-US" altLang="zh-CN" sz="2800" b="1" i="1" kern="100">
                            <a:effectLst/>
                            <a:latin typeface="Cambria Math" panose="02040503050406030204" pitchFamily="18" charset="0"/>
                            <a:ea typeface="等线" panose="02010600030101010101" pitchFamily="2" charset="-122"/>
                            <a:cs typeface="Times New Roman" panose="02020603050405020304" pitchFamily="18" charset="0"/>
                          </a:rPr>
                          <m:t>𝒎𝒂𝒄𝒓𝒐</m:t>
                        </m:r>
                      </m:sub>
                    </m:sSub>
                    <m:r>
                      <a:rPr lang="en-US" altLang="zh-CN" sz="2800" b="1"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b="1" i="1" kern="100">
                        <a:effectLst/>
                        <a:latin typeface="Cambria Math" panose="02040503050406030204" pitchFamily="18" charset="0"/>
                        <a:ea typeface="等线" panose="02010600030101010101" pitchFamily="2" charset="-122"/>
                        <a:cs typeface="Times New Roman" panose="02020603050405020304" pitchFamily="18" charset="0"/>
                      </a:rPr>
                      <m:t>𝑹𝑶𝑪</m:t>
                    </m:r>
                  </m:oMath>
                </a14:m>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曲线下的面积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基于所有类别的预测结果</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同样，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ROC-AUC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曲线也有一个严重的问题，精确率为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0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AUC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没有很大影响</a:t>
                </a:r>
              </a:p>
            </p:txBody>
          </p:sp>
        </mc:Choice>
        <mc:Fallback>
          <p:sp>
            <p:nvSpPr>
              <p:cNvPr id="8" name="文本框 7">
                <a:extLst>
                  <a:ext uri="{FF2B5EF4-FFF2-40B4-BE49-F238E27FC236}">
                    <a16:creationId xmlns:a16="http://schemas.microsoft.com/office/drawing/2014/main" id="{2692AF65-9E4E-B8FC-5DB2-8FF191BDF746}"/>
                  </a:ext>
                </a:extLst>
              </p:cNvPr>
              <p:cNvSpPr txBox="1">
                <a:spLocks noRot="1" noChangeAspect="1" noMove="1" noResize="1" noEditPoints="1" noAdjustHandles="1" noChangeArrowheads="1" noChangeShapeType="1" noTextEdit="1"/>
              </p:cNvSpPr>
              <p:nvPr/>
            </p:nvSpPr>
            <p:spPr>
              <a:xfrm>
                <a:off x="482669" y="2008158"/>
                <a:ext cx="10891609" cy="4039504"/>
              </a:xfrm>
              <a:prstGeom prst="rect">
                <a:avLst/>
              </a:prstGeom>
              <a:blipFill>
                <a:blip r:embed="rId3"/>
                <a:stretch>
                  <a:fillRect l="-448" t="-754" r="-504" b="-13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52256806"/>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ACE98-0927-1648-F037-BDA1C6541E59}"/>
            </a:ext>
          </a:extLst>
        </p:cNvPr>
        <p:cNvGrpSpPr/>
        <p:nvPr/>
      </p:nvGrpSpPr>
      <p:grpSpPr>
        <a:xfrm>
          <a:off x="0" y="0"/>
          <a:ext cx="0" cy="0"/>
          <a:chOff x="0" y="0"/>
          <a:chExt cx="0" cy="0"/>
        </a:xfrm>
      </p:grpSpPr>
      <p:sp>
        <p:nvSpPr>
          <p:cNvPr id="10" name="标题 9">
            <a:extLst>
              <a:ext uri="{FF2B5EF4-FFF2-40B4-BE49-F238E27FC236}">
                <a16:creationId xmlns:a16="http://schemas.microsoft.com/office/drawing/2014/main" id="{2CC33707-EF46-6182-0478-DD41E3FEB626}"/>
              </a:ext>
            </a:extLst>
          </p:cNvPr>
          <p:cNvSpPr>
            <a:spLocks noGrp="1"/>
          </p:cNvSpPr>
          <p:nvPr>
            <p:ph type="title"/>
          </p:nvPr>
        </p:nvSpPr>
        <p:spPr>
          <a:xfrm>
            <a:off x="1606550" y="345305"/>
            <a:ext cx="8643848" cy="478155"/>
          </a:xfrm>
        </p:spPr>
        <p:txBody>
          <a:bodyPr/>
          <a:lstStyle/>
          <a:p>
            <a:r>
              <a:rPr lang="zh-CN" altLang="en-US" dirty="0"/>
              <a:t>分类</a:t>
            </a:r>
            <a:r>
              <a:rPr lang="en-US" altLang="zh-CN" dirty="0"/>
              <a:t>-</a:t>
            </a:r>
            <a:r>
              <a:rPr lang="zh-CN" altLang="en-US" dirty="0"/>
              <a:t>已知多变量对离散单变量的预测</a:t>
            </a:r>
          </a:p>
        </p:txBody>
      </p:sp>
      <p:sp>
        <p:nvSpPr>
          <p:cNvPr id="53" name="文本框 52">
            <a:extLst>
              <a:ext uri="{FF2B5EF4-FFF2-40B4-BE49-F238E27FC236}">
                <a16:creationId xmlns:a16="http://schemas.microsoft.com/office/drawing/2014/main" id="{E064DE40-C680-FB9D-5540-661656F3AEB5}"/>
              </a:ext>
            </a:extLst>
          </p:cNvPr>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4</a:t>
            </a:r>
          </a:p>
        </p:txBody>
      </p:sp>
      <p:sp>
        <p:nvSpPr>
          <p:cNvPr id="4" name="文本框 3">
            <a:extLst>
              <a:ext uri="{FF2B5EF4-FFF2-40B4-BE49-F238E27FC236}">
                <a16:creationId xmlns:a16="http://schemas.microsoft.com/office/drawing/2014/main" id="{C72D4FAC-50EE-53DC-0D4D-14C00823C98C}"/>
              </a:ext>
            </a:extLst>
          </p:cNvPr>
          <p:cNvSpPr txBox="1"/>
          <p:nvPr/>
        </p:nvSpPr>
        <p:spPr>
          <a:xfrm>
            <a:off x="488315" y="1171744"/>
            <a:ext cx="5607685" cy="1220470"/>
          </a:xfrm>
          <a:prstGeom prst="rect">
            <a:avLst/>
          </a:prstGeom>
          <a:noFill/>
        </p:spPr>
        <p:txBody>
          <a:bodyPr wrap="square" lIns="0" rtlCol="0">
            <a:noAutofit/>
          </a:bodyPr>
          <a:lstStyle/>
          <a:p>
            <a:pPr algn="just" eaLnBrk="1">
              <a:lnSpc>
                <a:spcPct val="150000"/>
              </a:lnSpc>
            </a:pPr>
            <a:r>
              <a:rPr lang="zh-CN" altLang="en-US" sz="1400" spc="100" dirty="0">
                <a:latin typeface="+mn-ea"/>
              </a:rPr>
              <a:t>目标变量</a:t>
            </a:r>
            <a:r>
              <a:rPr lang="en-US" altLang="zh-CN" sz="1400" spc="100" dirty="0">
                <a:latin typeface="+mn-ea"/>
              </a:rPr>
              <a:t>: Summary(</a:t>
            </a:r>
            <a:r>
              <a:rPr lang="zh-CN" altLang="en-US" sz="1400" spc="100" dirty="0">
                <a:latin typeface="+mn-ea"/>
              </a:rPr>
              <a:t>天气摘要</a:t>
            </a:r>
            <a:r>
              <a:rPr lang="en-US" altLang="zh-CN" sz="1400" spc="100" dirty="0">
                <a:latin typeface="+mn-ea"/>
              </a:rPr>
              <a:t>)Summary </a:t>
            </a:r>
            <a:r>
              <a:rPr lang="zh-CN" altLang="en-US" sz="1400" spc="100" dirty="0">
                <a:latin typeface="+mn-ea"/>
              </a:rPr>
              <a:t>是一个描述天气状况的分类变量，因此我们可以将其视为多分类问题。</a:t>
            </a:r>
          </a:p>
          <a:p>
            <a:pPr algn="just" eaLnBrk="1">
              <a:lnSpc>
                <a:spcPct val="150000"/>
              </a:lnSpc>
            </a:pPr>
            <a:r>
              <a:rPr lang="en-US" altLang="zh-CN" sz="1400" spc="100" dirty="0">
                <a:latin typeface="+mn-ea"/>
              </a:rPr>
              <a:t>•  </a:t>
            </a:r>
            <a:r>
              <a:rPr lang="zh-CN" altLang="en-US" sz="1400" spc="100" dirty="0">
                <a:latin typeface="+mn-ea"/>
              </a:rPr>
              <a:t>数据预处理：</a:t>
            </a:r>
          </a:p>
          <a:p>
            <a:pPr algn="just" eaLnBrk="1">
              <a:lnSpc>
                <a:spcPct val="150000"/>
              </a:lnSpc>
            </a:pPr>
            <a:r>
              <a:rPr lang="en-US" altLang="zh-CN" sz="1400" spc="100" dirty="0">
                <a:latin typeface="+mn-ea"/>
              </a:rPr>
              <a:t>•	</a:t>
            </a:r>
            <a:r>
              <a:rPr lang="zh-CN" altLang="en-US" sz="1400" spc="100" dirty="0">
                <a:latin typeface="+mn-ea"/>
              </a:rPr>
              <a:t>转换日期格式并提取年份、月份、日期、小时和星期几等时间特征。</a:t>
            </a:r>
          </a:p>
          <a:p>
            <a:pPr algn="just" eaLnBrk="1">
              <a:lnSpc>
                <a:spcPct val="150000"/>
              </a:lnSpc>
            </a:pPr>
            <a:r>
              <a:rPr lang="en-US" altLang="zh-CN" sz="1400" spc="100" dirty="0">
                <a:latin typeface="+mn-ea"/>
              </a:rPr>
              <a:t>•	</a:t>
            </a:r>
            <a:r>
              <a:rPr lang="zh-CN" altLang="en-US" sz="1400" spc="100" dirty="0">
                <a:latin typeface="+mn-ea"/>
              </a:rPr>
              <a:t>删除原始日期列和摘要列，以减少不必要的信息。</a:t>
            </a:r>
          </a:p>
          <a:p>
            <a:pPr algn="just" eaLnBrk="1">
              <a:lnSpc>
                <a:spcPct val="150000"/>
              </a:lnSpc>
            </a:pPr>
            <a:r>
              <a:rPr lang="en-US" altLang="zh-CN" sz="1400" spc="100" dirty="0">
                <a:latin typeface="+mn-ea"/>
              </a:rPr>
              <a:t>•	</a:t>
            </a:r>
            <a:r>
              <a:rPr lang="zh-CN" altLang="en-US" sz="1400" spc="100" dirty="0">
                <a:latin typeface="+mn-ea"/>
              </a:rPr>
              <a:t>将目标变量 </a:t>
            </a:r>
            <a:r>
              <a:rPr lang="en-US" altLang="zh-CN" sz="1400" spc="100" dirty="0">
                <a:latin typeface="+mn-ea"/>
              </a:rPr>
              <a:t>'Summary' </a:t>
            </a:r>
            <a:r>
              <a:rPr lang="zh-CN" altLang="en-US" sz="1400" spc="100" dirty="0">
                <a:latin typeface="+mn-ea"/>
              </a:rPr>
              <a:t>编码为数字形式。</a:t>
            </a:r>
          </a:p>
          <a:p>
            <a:pPr algn="just" eaLnBrk="1">
              <a:lnSpc>
                <a:spcPct val="150000"/>
              </a:lnSpc>
            </a:pPr>
            <a:r>
              <a:rPr lang="en-US" altLang="zh-CN" sz="1400" spc="100" dirty="0">
                <a:latin typeface="+mn-ea"/>
              </a:rPr>
              <a:t>•	</a:t>
            </a:r>
            <a:r>
              <a:rPr lang="zh-CN" altLang="en-US" sz="1400" spc="100" dirty="0">
                <a:latin typeface="+mn-ea"/>
              </a:rPr>
              <a:t>处理 </a:t>
            </a:r>
            <a:r>
              <a:rPr lang="en-US" altLang="zh-CN" sz="1400" spc="100" dirty="0">
                <a:latin typeface="+mn-ea"/>
              </a:rPr>
              <a:t>'</a:t>
            </a:r>
            <a:r>
              <a:rPr lang="en-US" altLang="zh-CN" sz="1400" spc="100" dirty="0" err="1">
                <a:latin typeface="+mn-ea"/>
              </a:rPr>
              <a:t>Precip</a:t>
            </a:r>
            <a:r>
              <a:rPr lang="en-US" altLang="zh-CN" sz="1400" spc="100" dirty="0">
                <a:latin typeface="+mn-ea"/>
              </a:rPr>
              <a:t> Type' </a:t>
            </a:r>
            <a:r>
              <a:rPr lang="zh-CN" altLang="en-US" sz="1400" spc="100" dirty="0">
                <a:latin typeface="+mn-ea"/>
              </a:rPr>
              <a:t>列中的缺失值，并进行独热编码。</a:t>
            </a:r>
          </a:p>
          <a:p>
            <a:pPr algn="just" eaLnBrk="1">
              <a:lnSpc>
                <a:spcPct val="150000"/>
              </a:lnSpc>
            </a:pPr>
            <a:r>
              <a:rPr lang="en-US" altLang="zh-CN" sz="1400" spc="100" dirty="0">
                <a:latin typeface="+mn-ea"/>
              </a:rPr>
              <a:t>•	</a:t>
            </a:r>
            <a:r>
              <a:rPr lang="zh-CN" altLang="en-US" sz="1400" spc="100" dirty="0">
                <a:latin typeface="+mn-ea"/>
              </a:rPr>
              <a:t>删除高度相关的特征以避免数据泄露。</a:t>
            </a:r>
          </a:p>
          <a:p>
            <a:pPr algn="just" eaLnBrk="1">
              <a:lnSpc>
                <a:spcPct val="150000"/>
              </a:lnSpc>
            </a:pPr>
            <a:r>
              <a:rPr lang="zh-CN" altLang="en-US" sz="1400" spc="100" dirty="0">
                <a:latin typeface="+mn-ea"/>
              </a:rPr>
              <a:t>然后我们使用随机森林模型，对特征重要性分析：评估各特征的重要性并可视化展示：</a:t>
            </a:r>
          </a:p>
        </p:txBody>
      </p:sp>
      <p:pic>
        <p:nvPicPr>
          <p:cNvPr id="2" name="图片 1">
            <a:extLst>
              <a:ext uri="{FF2B5EF4-FFF2-40B4-BE49-F238E27FC236}">
                <a16:creationId xmlns:a16="http://schemas.microsoft.com/office/drawing/2014/main" id="{60D1AFC5-C533-9299-7FED-D6B5A42FE2F9}"/>
              </a:ext>
            </a:extLst>
          </p:cNvPr>
          <p:cNvPicPr>
            <a:picLocks noChangeAspect="1"/>
          </p:cNvPicPr>
          <p:nvPr/>
        </p:nvPicPr>
        <p:blipFill>
          <a:blip r:embed="rId3"/>
          <a:stretch>
            <a:fillRect/>
          </a:stretch>
        </p:blipFill>
        <p:spPr>
          <a:xfrm>
            <a:off x="6335340" y="1171744"/>
            <a:ext cx="5273497" cy="3493311"/>
          </a:xfrm>
          <a:prstGeom prst="rect">
            <a:avLst/>
          </a:prstGeom>
        </p:spPr>
      </p:pic>
    </p:spTree>
    <p:extLst>
      <p:ext uri="{BB962C8B-B14F-4D97-AF65-F5344CB8AC3E}">
        <p14:creationId xmlns:p14="http://schemas.microsoft.com/office/powerpoint/2010/main" val="80092132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891815" y="3000270"/>
            <a:ext cx="3454836" cy="857460"/>
            <a:chOff x="5588007" y="1590635"/>
            <a:chExt cx="3454836" cy="857460"/>
          </a:xfrm>
        </p:grpSpPr>
        <p:sp>
          <p:nvSpPr>
            <p:cNvPr id="19" name="文本框 18"/>
            <p:cNvSpPr txBox="1"/>
            <p:nvPr/>
          </p:nvSpPr>
          <p:spPr>
            <a:xfrm>
              <a:off x="6549853" y="1696200"/>
              <a:ext cx="2492990" cy="646331"/>
            </a:xfrm>
            <a:prstGeom prst="rect">
              <a:avLst/>
            </a:prstGeom>
            <a:noFill/>
          </p:spPr>
          <p:txBody>
            <a:bodyPr wrap="none">
              <a:spAutoFit/>
            </a:bodyPr>
            <a:lstStyle/>
            <a:p>
              <a:pPr algn="l" eaLnBrk="1" fontAlgn="auto" hangingPunct="1">
                <a:spcBef>
                  <a:spcPts val="0"/>
                </a:spcBef>
                <a:spcAft>
                  <a:spcPts val="0"/>
                </a:spcAft>
                <a:defRPr/>
              </a:pPr>
              <a:r>
                <a:rPr lang="zh-CN" altLang="en-US" sz="3600" b="1" dirty="0">
                  <a:sym typeface="+mn-lt"/>
                </a:rPr>
                <a:t>数据集介绍</a:t>
              </a:r>
            </a:p>
          </p:txBody>
        </p:sp>
        <p:sp>
          <p:nvSpPr>
            <p:cNvPr id="20" name="椭圆 19"/>
            <p:cNvSpPr/>
            <p:nvPr/>
          </p:nvSpPr>
          <p:spPr>
            <a:xfrm>
              <a:off x="5588007" y="1590635"/>
              <a:ext cx="857459" cy="857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4000" b="1" dirty="0">
                  <a:latin typeface="Century Gothic" panose="020B0502020202020204" pitchFamily="34" charset="0"/>
                  <a:ea typeface="微软雅黑" panose="020B0503020204020204" charset="-122"/>
                </a:rPr>
                <a:t>1</a:t>
              </a:r>
              <a:endParaRPr lang="zh-CN" altLang="en-US" sz="4000" b="1" dirty="0">
                <a:latin typeface="Century Gothic" panose="020B0502020202020204" pitchFamily="34" charset="0"/>
                <a:ea typeface="微软雅黑" panose="020B0503020204020204" charset="-122"/>
              </a:endParaRPr>
            </a:p>
          </p:txBody>
        </p:sp>
      </p:grpSp>
    </p:spTree>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5D282-CED1-9492-EE17-779CB41384E4}"/>
            </a:ext>
          </a:extLst>
        </p:cNvPr>
        <p:cNvGrpSpPr/>
        <p:nvPr/>
      </p:nvGrpSpPr>
      <p:grpSpPr>
        <a:xfrm>
          <a:off x="0" y="0"/>
          <a:ext cx="0" cy="0"/>
          <a:chOff x="0" y="0"/>
          <a:chExt cx="0" cy="0"/>
        </a:xfrm>
      </p:grpSpPr>
      <p:sp>
        <p:nvSpPr>
          <p:cNvPr id="10" name="标题 9">
            <a:extLst>
              <a:ext uri="{FF2B5EF4-FFF2-40B4-BE49-F238E27FC236}">
                <a16:creationId xmlns:a16="http://schemas.microsoft.com/office/drawing/2014/main" id="{F9A1AD25-82DE-5047-0234-AB08E24A0895}"/>
              </a:ext>
            </a:extLst>
          </p:cNvPr>
          <p:cNvSpPr>
            <a:spLocks noGrp="1"/>
          </p:cNvSpPr>
          <p:nvPr>
            <p:ph type="title"/>
          </p:nvPr>
        </p:nvSpPr>
        <p:spPr>
          <a:xfrm>
            <a:off x="1606550" y="345305"/>
            <a:ext cx="8643848" cy="478155"/>
          </a:xfrm>
        </p:spPr>
        <p:txBody>
          <a:bodyPr/>
          <a:lstStyle/>
          <a:p>
            <a:r>
              <a:rPr lang="zh-CN" altLang="en-US" dirty="0"/>
              <a:t>分类</a:t>
            </a:r>
            <a:r>
              <a:rPr lang="en-US" altLang="zh-CN" dirty="0"/>
              <a:t>-</a:t>
            </a:r>
            <a:r>
              <a:rPr lang="zh-CN" altLang="en-US" dirty="0"/>
              <a:t>已知多变量对离散单变量的预测</a:t>
            </a:r>
          </a:p>
        </p:txBody>
      </p:sp>
      <p:sp>
        <p:nvSpPr>
          <p:cNvPr id="53" name="文本框 52">
            <a:extLst>
              <a:ext uri="{FF2B5EF4-FFF2-40B4-BE49-F238E27FC236}">
                <a16:creationId xmlns:a16="http://schemas.microsoft.com/office/drawing/2014/main" id="{12157F47-C513-ECA6-1285-A2840AE4B473}"/>
              </a:ext>
            </a:extLst>
          </p:cNvPr>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4</a:t>
            </a:r>
          </a:p>
        </p:txBody>
      </p:sp>
      <p:sp>
        <p:nvSpPr>
          <p:cNvPr id="4" name="文本框 3">
            <a:extLst>
              <a:ext uri="{FF2B5EF4-FFF2-40B4-BE49-F238E27FC236}">
                <a16:creationId xmlns:a16="http://schemas.microsoft.com/office/drawing/2014/main" id="{115EC42C-8389-6CE3-7DE6-001E3B81CCC3}"/>
              </a:ext>
            </a:extLst>
          </p:cNvPr>
          <p:cNvSpPr txBox="1"/>
          <p:nvPr/>
        </p:nvSpPr>
        <p:spPr>
          <a:xfrm>
            <a:off x="488315" y="1171744"/>
            <a:ext cx="5607685" cy="1220470"/>
          </a:xfrm>
          <a:prstGeom prst="rect">
            <a:avLst/>
          </a:prstGeom>
          <a:noFill/>
        </p:spPr>
        <p:txBody>
          <a:bodyPr wrap="square" lIns="0" rtlCol="0">
            <a:noAutofit/>
          </a:bodyPr>
          <a:lstStyle/>
          <a:p>
            <a:pPr algn="just" eaLnBrk="1">
              <a:lnSpc>
                <a:spcPct val="150000"/>
              </a:lnSpc>
            </a:pPr>
            <a:r>
              <a:rPr lang="zh-CN" altLang="en-US" sz="1400" spc="100" dirty="0">
                <a:latin typeface="+mn-ea"/>
              </a:rPr>
              <a:t>此时模型准确率只有</a:t>
            </a:r>
            <a:r>
              <a:rPr lang="en-US" altLang="zh-CN" sz="1400" spc="100" dirty="0">
                <a:latin typeface="+mn-ea"/>
              </a:rPr>
              <a:t>0.6936</a:t>
            </a:r>
            <a:r>
              <a:rPr lang="zh-CN" altLang="en-US" sz="1400" spc="100" dirty="0">
                <a:latin typeface="+mn-ea"/>
              </a:rPr>
              <a:t>。因而需要通过超参数优化区进行调优，超参数则是在算法运行之前手动设置的参数，用于控制模型的行为和性能。这些超参数的选择会影响到模型的训练速度、收敛性、容量和泛化能力等方面。例如，学习率、迭代次数、正则化参数、隐藏层的神经元数量等都是常见的超参数。使用超参数之后：</a:t>
            </a:r>
          </a:p>
          <a:p>
            <a:pPr algn="just" eaLnBrk="1">
              <a:lnSpc>
                <a:spcPct val="150000"/>
              </a:lnSpc>
            </a:pPr>
            <a:r>
              <a:rPr lang="zh-CN" altLang="en-US" sz="1400" spc="100" dirty="0">
                <a:latin typeface="+mn-ea"/>
              </a:rPr>
              <a:t>初始模型准确率：</a:t>
            </a:r>
            <a:r>
              <a:rPr lang="en-US" altLang="zh-CN" sz="1400" spc="100" dirty="0">
                <a:latin typeface="+mn-ea"/>
              </a:rPr>
              <a:t>0.6936</a:t>
            </a:r>
          </a:p>
          <a:p>
            <a:pPr algn="just" eaLnBrk="1">
              <a:lnSpc>
                <a:spcPct val="150000"/>
              </a:lnSpc>
            </a:pPr>
            <a:r>
              <a:rPr lang="zh-CN" altLang="en-US" sz="1400" spc="100" dirty="0">
                <a:latin typeface="+mn-ea"/>
              </a:rPr>
              <a:t>优化后模型准确率：</a:t>
            </a:r>
            <a:r>
              <a:rPr lang="en-US" altLang="zh-CN" sz="1400" spc="100" dirty="0">
                <a:latin typeface="+mn-ea"/>
              </a:rPr>
              <a:t>0.7138</a:t>
            </a:r>
          </a:p>
          <a:p>
            <a:pPr algn="just" eaLnBrk="1">
              <a:lnSpc>
                <a:spcPct val="150000"/>
              </a:lnSpc>
            </a:pPr>
            <a:r>
              <a:rPr lang="zh-CN" altLang="en-US" sz="1400" spc="100" dirty="0">
                <a:latin typeface="+mn-ea"/>
              </a:rPr>
              <a:t>模型的整体准确率从 </a:t>
            </a:r>
            <a:r>
              <a:rPr lang="en-US" altLang="zh-CN" sz="1400" spc="100" dirty="0">
                <a:latin typeface="+mn-ea"/>
              </a:rPr>
              <a:t>69.36% </a:t>
            </a:r>
            <a:r>
              <a:rPr lang="zh-CN" altLang="en-US" sz="1400" spc="100" dirty="0">
                <a:latin typeface="+mn-ea"/>
              </a:rPr>
              <a:t>提升到了 </a:t>
            </a:r>
            <a:r>
              <a:rPr lang="en-US" altLang="zh-CN" sz="1400" spc="100" dirty="0">
                <a:latin typeface="+mn-ea"/>
              </a:rPr>
              <a:t>71.38%</a:t>
            </a:r>
            <a:r>
              <a:rPr lang="zh-CN" altLang="en-US" sz="1400" spc="100" dirty="0">
                <a:latin typeface="+mn-ea"/>
              </a:rPr>
              <a:t>，这表明经过超参数调优后，模型的性能有所提升。</a:t>
            </a:r>
          </a:p>
          <a:p>
            <a:pPr algn="just" eaLnBrk="1">
              <a:lnSpc>
                <a:spcPct val="150000"/>
              </a:lnSpc>
            </a:pPr>
            <a:r>
              <a:rPr lang="zh-CN" altLang="en-US" sz="1400" spc="100" dirty="0">
                <a:latin typeface="+mn-ea"/>
              </a:rPr>
              <a:t>由此我们也发现了少数类别的性能问题：对于一些少数类别，如 </a:t>
            </a:r>
            <a:r>
              <a:rPr lang="en-US" altLang="zh-CN" sz="1400" spc="100" dirty="0">
                <a:latin typeface="+mn-ea"/>
              </a:rPr>
              <a:t>'Breezy and Dry'</a:t>
            </a:r>
            <a:r>
              <a:rPr lang="zh-CN" altLang="en-US" sz="1400" spc="100" dirty="0">
                <a:latin typeface="+mn-ea"/>
              </a:rPr>
              <a:t>、</a:t>
            </a:r>
            <a:r>
              <a:rPr lang="en-US" altLang="zh-CN" sz="1400" spc="100" dirty="0">
                <a:latin typeface="+mn-ea"/>
              </a:rPr>
              <a:t>'Dry and Mostly Cloudy'</a:t>
            </a:r>
            <a:r>
              <a:rPr lang="zh-CN" altLang="en-US" sz="1400" spc="100" dirty="0">
                <a:latin typeface="+mn-ea"/>
              </a:rPr>
              <a:t>、</a:t>
            </a:r>
            <a:r>
              <a:rPr lang="en-US" altLang="zh-CN" sz="1400" spc="100" dirty="0">
                <a:latin typeface="+mn-ea"/>
              </a:rPr>
              <a:t>'Humid and Mostly Cloudy' </a:t>
            </a:r>
            <a:r>
              <a:rPr lang="zh-CN" altLang="en-US" sz="1400" spc="100" dirty="0">
                <a:latin typeface="+mn-ea"/>
              </a:rPr>
              <a:t>等，</a:t>
            </a:r>
            <a:r>
              <a:rPr lang="en-US" altLang="zh-CN" sz="1400" spc="100" dirty="0">
                <a:latin typeface="+mn-ea"/>
              </a:rPr>
              <a:t>precision </a:t>
            </a:r>
            <a:r>
              <a:rPr lang="zh-CN" altLang="en-US" sz="1400" spc="100" dirty="0">
                <a:latin typeface="+mn-ea"/>
              </a:rPr>
              <a:t>和 </a:t>
            </a:r>
            <a:r>
              <a:rPr lang="en-US" altLang="zh-CN" sz="1400" spc="100" dirty="0">
                <a:latin typeface="+mn-ea"/>
              </a:rPr>
              <a:t>recall </a:t>
            </a:r>
            <a:r>
              <a:rPr lang="zh-CN" altLang="en-US" sz="1400" spc="100" dirty="0">
                <a:latin typeface="+mn-ea"/>
              </a:rPr>
              <a:t>都为 </a:t>
            </a:r>
            <a:r>
              <a:rPr lang="en-US" altLang="zh-CN" sz="1400" spc="100" dirty="0">
                <a:latin typeface="+mn-ea"/>
              </a:rPr>
              <a:t>0</a:t>
            </a:r>
            <a:r>
              <a:rPr lang="zh-CN" altLang="en-US" sz="1400" spc="100" dirty="0">
                <a:latin typeface="+mn-ea"/>
              </a:rPr>
              <a:t>，这意味着模型无法正确预测这些类别。于是我们继续优化：</a:t>
            </a:r>
          </a:p>
        </p:txBody>
      </p:sp>
      <p:pic>
        <p:nvPicPr>
          <p:cNvPr id="3" name="图片 2">
            <a:extLst>
              <a:ext uri="{FF2B5EF4-FFF2-40B4-BE49-F238E27FC236}">
                <a16:creationId xmlns:a16="http://schemas.microsoft.com/office/drawing/2014/main" id="{BC00CB04-97C1-AFB8-156C-D5CA61552393}"/>
              </a:ext>
            </a:extLst>
          </p:cNvPr>
          <p:cNvPicPr>
            <a:picLocks noChangeAspect="1"/>
          </p:cNvPicPr>
          <p:nvPr/>
        </p:nvPicPr>
        <p:blipFill>
          <a:blip r:embed="rId3"/>
          <a:stretch>
            <a:fillRect/>
          </a:stretch>
        </p:blipFill>
        <p:spPr>
          <a:xfrm>
            <a:off x="6196314" y="880271"/>
            <a:ext cx="5273497" cy="4304149"/>
          </a:xfrm>
          <a:prstGeom prst="rect">
            <a:avLst/>
          </a:prstGeom>
        </p:spPr>
      </p:pic>
      <p:sp>
        <p:nvSpPr>
          <p:cNvPr id="5" name="文本框 4">
            <a:extLst>
              <a:ext uri="{FF2B5EF4-FFF2-40B4-BE49-F238E27FC236}">
                <a16:creationId xmlns:a16="http://schemas.microsoft.com/office/drawing/2014/main" id="{F8D880B7-5F77-B371-0858-8722778471DF}"/>
              </a:ext>
            </a:extLst>
          </p:cNvPr>
          <p:cNvSpPr txBox="1"/>
          <p:nvPr/>
        </p:nvSpPr>
        <p:spPr>
          <a:xfrm>
            <a:off x="6308746" y="5443442"/>
            <a:ext cx="5136596" cy="646331"/>
          </a:xfrm>
          <a:prstGeom prst="rect">
            <a:avLst/>
          </a:prstGeom>
          <a:noFill/>
        </p:spPr>
        <p:txBody>
          <a:bodyPr wrap="square" rtlCol="0">
            <a:spAutoFit/>
          </a:bodyPr>
          <a:lstStyle/>
          <a:p>
            <a:r>
              <a:rPr lang="zh-CN" altLang="en-US"/>
              <a:t>在进行超参数优化之后，可以注意到模型的能力有所提升，从优化前的</a:t>
            </a:r>
            <a:r>
              <a:rPr lang="en-US" altLang="zh-CN"/>
              <a:t>0.9878</a:t>
            </a:r>
            <a:r>
              <a:rPr lang="zh-CN" altLang="en-US"/>
              <a:t>提升到了</a:t>
            </a:r>
            <a:r>
              <a:rPr lang="en-US" altLang="zh-CN"/>
              <a:t>0.9893</a:t>
            </a:r>
            <a:r>
              <a:rPr lang="zh-CN" altLang="en-US"/>
              <a:t>。</a:t>
            </a:r>
            <a:endParaRPr lang="zh-CN" altLang="en-US" dirty="0"/>
          </a:p>
        </p:txBody>
      </p:sp>
    </p:spTree>
    <p:extLst>
      <p:ext uri="{BB962C8B-B14F-4D97-AF65-F5344CB8AC3E}">
        <p14:creationId xmlns:p14="http://schemas.microsoft.com/office/powerpoint/2010/main" val="2794477887"/>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21FEA-E205-2062-449A-A993F799280E}"/>
            </a:ext>
          </a:extLst>
        </p:cNvPr>
        <p:cNvGrpSpPr/>
        <p:nvPr/>
      </p:nvGrpSpPr>
      <p:grpSpPr>
        <a:xfrm>
          <a:off x="0" y="0"/>
          <a:ext cx="0" cy="0"/>
          <a:chOff x="0" y="0"/>
          <a:chExt cx="0" cy="0"/>
        </a:xfrm>
      </p:grpSpPr>
      <p:sp>
        <p:nvSpPr>
          <p:cNvPr id="10" name="标题 9">
            <a:extLst>
              <a:ext uri="{FF2B5EF4-FFF2-40B4-BE49-F238E27FC236}">
                <a16:creationId xmlns:a16="http://schemas.microsoft.com/office/drawing/2014/main" id="{89162FA7-9FDD-3B1E-4502-FEFD6A92BFB8}"/>
              </a:ext>
            </a:extLst>
          </p:cNvPr>
          <p:cNvSpPr>
            <a:spLocks noGrp="1"/>
          </p:cNvSpPr>
          <p:nvPr>
            <p:ph type="title"/>
          </p:nvPr>
        </p:nvSpPr>
        <p:spPr>
          <a:xfrm>
            <a:off x="1606550" y="345305"/>
            <a:ext cx="8643848" cy="478155"/>
          </a:xfrm>
        </p:spPr>
        <p:txBody>
          <a:bodyPr/>
          <a:lstStyle/>
          <a:p>
            <a:r>
              <a:rPr lang="zh-CN" altLang="en-US" dirty="0"/>
              <a:t>分类</a:t>
            </a:r>
            <a:r>
              <a:rPr lang="en-US" altLang="zh-CN" dirty="0"/>
              <a:t>-</a:t>
            </a:r>
            <a:r>
              <a:rPr lang="zh-CN" altLang="en-US" dirty="0"/>
              <a:t>时间序列上的预测</a:t>
            </a:r>
          </a:p>
        </p:txBody>
      </p:sp>
      <p:sp>
        <p:nvSpPr>
          <p:cNvPr id="53" name="文本框 52">
            <a:extLst>
              <a:ext uri="{FF2B5EF4-FFF2-40B4-BE49-F238E27FC236}">
                <a16:creationId xmlns:a16="http://schemas.microsoft.com/office/drawing/2014/main" id="{B2799CD2-B43A-B16E-0480-A05AB08A2AAC}"/>
              </a:ext>
            </a:extLst>
          </p:cNvPr>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4</a:t>
            </a:r>
          </a:p>
        </p:txBody>
      </p:sp>
      <p:sp>
        <p:nvSpPr>
          <p:cNvPr id="4" name="文本框 3">
            <a:extLst>
              <a:ext uri="{FF2B5EF4-FFF2-40B4-BE49-F238E27FC236}">
                <a16:creationId xmlns:a16="http://schemas.microsoft.com/office/drawing/2014/main" id="{0DDD7C88-356F-6BEC-1F0F-8140D9BAA1E9}"/>
              </a:ext>
            </a:extLst>
          </p:cNvPr>
          <p:cNvSpPr txBox="1"/>
          <p:nvPr/>
        </p:nvSpPr>
        <p:spPr>
          <a:xfrm>
            <a:off x="488315" y="1171744"/>
            <a:ext cx="5607685" cy="1220470"/>
          </a:xfrm>
          <a:prstGeom prst="rect">
            <a:avLst/>
          </a:prstGeom>
          <a:noFill/>
        </p:spPr>
        <p:txBody>
          <a:bodyPr wrap="square" lIns="0" rtlCol="0">
            <a:noAutofit/>
          </a:bodyPr>
          <a:lstStyle/>
          <a:p>
            <a:pPr algn="just" eaLnBrk="1">
              <a:lnSpc>
                <a:spcPct val="150000"/>
              </a:lnSpc>
            </a:pPr>
            <a:r>
              <a:rPr lang="zh-CN" altLang="en-US" sz="1400" spc="100" dirty="0">
                <a:latin typeface="+mn-ea"/>
              </a:rPr>
              <a:t>我们使用</a:t>
            </a:r>
            <a:r>
              <a:rPr lang="en-US" altLang="zh-CN" sz="1400" spc="100" dirty="0">
                <a:latin typeface="+mn-ea"/>
              </a:rPr>
              <a:t>ARIMA</a:t>
            </a:r>
            <a:r>
              <a:rPr lang="zh-CN" altLang="en-US" sz="1400" spc="100" dirty="0">
                <a:latin typeface="+mn-ea"/>
              </a:rPr>
              <a:t>模型进行单变量时间序列数据建模，选择</a:t>
            </a:r>
            <a:r>
              <a:rPr lang="en-US" altLang="zh-CN" sz="1400" spc="100" dirty="0">
                <a:latin typeface="+mn-ea"/>
              </a:rPr>
              <a:t>Temperature (C)</a:t>
            </a:r>
            <a:r>
              <a:rPr lang="zh-CN" altLang="en-US" sz="1400" spc="100" dirty="0">
                <a:latin typeface="+mn-ea"/>
              </a:rPr>
              <a:t>列为建模对象。</a:t>
            </a:r>
          </a:p>
          <a:p>
            <a:pPr algn="just" eaLnBrk="1">
              <a:lnSpc>
                <a:spcPct val="150000"/>
              </a:lnSpc>
            </a:pPr>
            <a:r>
              <a:rPr lang="zh-CN" altLang="en-US" sz="1400" spc="100" dirty="0">
                <a:latin typeface="+mn-ea"/>
              </a:rPr>
              <a:t>利用训练集的温度数据（</a:t>
            </a:r>
            <a:r>
              <a:rPr lang="en-US" altLang="zh-CN" sz="1400" spc="100" dirty="0" err="1">
                <a:latin typeface="+mn-ea"/>
              </a:rPr>
              <a:t>train_temperature</a:t>
            </a:r>
            <a:r>
              <a:rPr lang="zh-CN" altLang="en-US" sz="1400" spc="100" dirty="0">
                <a:latin typeface="+mn-ea"/>
              </a:rPr>
              <a:t>），使用</a:t>
            </a:r>
            <a:r>
              <a:rPr lang="en-US" altLang="zh-CN" sz="1400" spc="100" dirty="0">
                <a:latin typeface="+mn-ea"/>
              </a:rPr>
              <a:t>ARIMA</a:t>
            </a:r>
            <a:r>
              <a:rPr lang="zh-CN" altLang="en-US" sz="1400" spc="100" dirty="0">
                <a:latin typeface="+mn-ea"/>
              </a:rPr>
              <a:t>模型（参数设置为 </a:t>
            </a:r>
            <a:r>
              <a:rPr lang="en-US" altLang="zh-CN" sz="1400" spc="100" dirty="0">
                <a:latin typeface="+mn-ea"/>
              </a:rPr>
              <a:t>(5, 1, 0)</a:t>
            </a:r>
            <a:r>
              <a:rPr lang="zh-CN" altLang="en-US" sz="1400" spc="100" dirty="0">
                <a:latin typeface="+mn-ea"/>
              </a:rPr>
              <a:t>）进行建模。</a:t>
            </a:r>
            <a:r>
              <a:rPr lang="en-US" altLang="zh-CN" sz="1400" spc="100" dirty="0">
                <a:latin typeface="+mn-ea"/>
              </a:rPr>
              <a:t>ARIMA</a:t>
            </a:r>
            <a:r>
              <a:rPr lang="zh-CN" altLang="en-US" sz="1400" spc="100" dirty="0">
                <a:latin typeface="+mn-ea"/>
              </a:rPr>
              <a:t>模型的参数分别表示自回归阶数（</a:t>
            </a:r>
            <a:r>
              <a:rPr lang="en-US" altLang="zh-CN" sz="1400" spc="100" dirty="0">
                <a:latin typeface="+mn-ea"/>
              </a:rPr>
              <a:t>p=5</a:t>
            </a:r>
            <a:r>
              <a:rPr lang="zh-CN" altLang="en-US" sz="1400" spc="100" dirty="0">
                <a:latin typeface="+mn-ea"/>
              </a:rPr>
              <a:t>）、差分次数（</a:t>
            </a:r>
            <a:r>
              <a:rPr lang="en-US" altLang="zh-CN" sz="1400" spc="100" dirty="0">
                <a:latin typeface="+mn-ea"/>
              </a:rPr>
              <a:t>d=1</a:t>
            </a:r>
            <a:r>
              <a:rPr lang="zh-CN" altLang="en-US" sz="1400" spc="100" dirty="0">
                <a:latin typeface="+mn-ea"/>
              </a:rPr>
              <a:t>）和滑动平均阶数（</a:t>
            </a:r>
            <a:r>
              <a:rPr lang="en-US" altLang="zh-CN" sz="1400" spc="100" dirty="0">
                <a:latin typeface="+mn-ea"/>
              </a:rPr>
              <a:t>q=0</a:t>
            </a:r>
            <a:r>
              <a:rPr lang="zh-CN" altLang="en-US" sz="1400" spc="100" dirty="0">
                <a:latin typeface="+mn-ea"/>
              </a:rPr>
              <a:t>）。该模型被训练后用于预测未来</a:t>
            </a:r>
            <a:r>
              <a:rPr lang="en-US" altLang="zh-CN" sz="1400" spc="100" dirty="0">
                <a:latin typeface="+mn-ea"/>
              </a:rPr>
              <a:t>24</a:t>
            </a:r>
            <a:r>
              <a:rPr lang="zh-CN" altLang="en-US" sz="1400" spc="100" dirty="0">
                <a:latin typeface="+mn-ea"/>
              </a:rPr>
              <a:t>小时的温度。然后使用</a:t>
            </a:r>
            <a:r>
              <a:rPr lang="en-US" altLang="zh-CN" sz="1400" spc="100" dirty="0">
                <a:latin typeface="+mn-ea"/>
              </a:rPr>
              <a:t>ARIMA</a:t>
            </a:r>
            <a:r>
              <a:rPr lang="zh-CN" altLang="en-US" sz="1400" spc="100" dirty="0">
                <a:latin typeface="+mn-ea"/>
              </a:rPr>
              <a:t>模型的 </a:t>
            </a:r>
            <a:r>
              <a:rPr lang="en-US" altLang="zh-CN" sz="1400" spc="100" dirty="0">
                <a:latin typeface="+mn-ea"/>
              </a:rPr>
              <a:t>forecast </a:t>
            </a:r>
            <a:r>
              <a:rPr lang="zh-CN" altLang="en-US" sz="1400" spc="100" dirty="0">
                <a:latin typeface="+mn-ea"/>
              </a:rPr>
              <a:t>方法预测接下来的</a:t>
            </a:r>
            <a:r>
              <a:rPr lang="en-US" altLang="zh-CN" sz="1400" spc="100" dirty="0">
                <a:latin typeface="+mn-ea"/>
              </a:rPr>
              <a:t>24</a:t>
            </a:r>
            <a:r>
              <a:rPr lang="zh-CN" altLang="en-US" sz="1400" spc="100" dirty="0">
                <a:latin typeface="+mn-ea"/>
              </a:rPr>
              <a:t>小时温度，并与测试集中的实际温度值进行比较</a:t>
            </a:r>
            <a:r>
              <a:rPr lang="en-US" altLang="zh-CN" sz="1400" spc="100" dirty="0">
                <a:latin typeface="+mn-ea"/>
              </a:rPr>
              <a:t>[1]</a:t>
            </a:r>
            <a:r>
              <a:rPr lang="zh-CN" altLang="en-US" sz="1400" spc="100" dirty="0">
                <a:latin typeface="+mn-ea"/>
              </a:rPr>
              <a:t>。通过计算均方误差（</a:t>
            </a:r>
            <a:r>
              <a:rPr lang="en-US" altLang="zh-CN" sz="1400" spc="100" dirty="0">
                <a:latin typeface="+mn-ea"/>
              </a:rPr>
              <a:t>MSE</a:t>
            </a:r>
            <a:r>
              <a:rPr lang="zh-CN" altLang="en-US" sz="1400" spc="100" dirty="0">
                <a:latin typeface="+mn-ea"/>
              </a:rPr>
              <a:t>）和均方根误差（</a:t>
            </a:r>
            <a:r>
              <a:rPr lang="en-US" altLang="zh-CN" sz="1400" spc="100" dirty="0">
                <a:latin typeface="+mn-ea"/>
              </a:rPr>
              <a:t>RMSE</a:t>
            </a:r>
            <a:r>
              <a:rPr lang="zh-CN" altLang="en-US" sz="1400" spc="100" dirty="0">
                <a:latin typeface="+mn-ea"/>
              </a:rPr>
              <a:t>），评估模型的预测性能。最后，绘制出测试集实际温度与模型预测温度的曲线图，可视化模型的预测效果如下：</a:t>
            </a:r>
          </a:p>
          <a:p>
            <a:pPr algn="just" eaLnBrk="1">
              <a:lnSpc>
                <a:spcPct val="150000"/>
              </a:lnSpc>
            </a:pPr>
            <a:r>
              <a:rPr lang="en-US" altLang="zh-CN" sz="1400" spc="100" dirty="0">
                <a:latin typeface="+mn-ea"/>
              </a:rPr>
              <a:t>Length of </a:t>
            </a:r>
            <a:r>
              <a:rPr lang="en-US" altLang="zh-CN" sz="1400" spc="100" dirty="0" err="1">
                <a:latin typeface="+mn-ea"/>
              </a:rPr>
              <a:t>test_temperature</a:t>
            </a:r>
            <a:r>
              <a:rPr lang="en-US" altLang="zh-CN" sz="1400" spc="100" dirty="0">
                <a:latin typeface="+mn-ea"/>
              </a:rPr>
              <a:t>: 19287</a:t>
            </a:r>
          </a:p>
          <a:p>
            <a:pPr algn="just" eaLnBrk="1">
              <a:lnSpc>
                <a:spcPct val="150000"/>
              </a:lnSpc>
            </a:pPr>
            <a:r>
              <a:rPr lang="en-US" altLang="zh-CN" sz="1400" spc="100" dirty="0">
                <a:latin typeface="+mn-ea"/>
              </a:rPr>
              <a:t>Shape of </a:t>
            </a:r>
            <a:r>
              <a:rPr lang="en-US" altLang="zh-CN" sz="1400" spc="100" dirty="0" err="1">
                <a:latin typeface="+mn-ea"/>
              </a:rPr>
              <a:t>y_true</a:t>
            </a:r>
            <a:r>
              <a:rPr lang="en-US" altLang="zh-CN" sz="1400" spc="100" dirty="0">
                <a:latin typeface="+mn-ea"/>
              </a:rPr>
              <a:t>: (24,)</a:t>
            </a:r>
          </a:p>
          <a:p>
            <a:pPr algn="just" eaLnBrk="1">
              <a:lnSpc>
                <a:spcPct val="150000"/>
              </a:lnSpc>
            </a:pPr>
            <a:r>
              <a:rPr lang="en-US" altLang="zh-CN" sz="1400" spc="100" dirty="0">
                <a:latin typeface="+mn-ea"/>
              </a:rPr>
              <a:t>Shape of </a:t>
            </a:r>
            <a:r>
              <a:rPr lang="en-US" altLang="zh-CN" sz="1400" spc="100" dirty="0" err="1">
                <a:latin typeface="+mn-ea"/>
              </a:rPr>
              <a:t>y_pred</a:t>
            </a:r>
            <a:r>
              <a:rPr lang="en-US" altLang="zh-CN" sz="1400" spc="100" dirty="0">
                <a:latin typeface="+mn-ea"/>
              </a:rPr>
              <a:t>: (24,)</a:t>
            </a:r>
          </a:p>
          <a:p>
            <a:pPr algn="just" eaLnBrk="1">
              <a:lnSpc>
                <a:spcPct val="150000"/>
              </a:lnSpc>
            </a:pPr>
            <a:r>
              <a:rPr lang="en-US" altLang="zh-CN" sz="1400" spc="100" dirty="0">
                <a:latin typeface="+mn-ea"/>
              </a:rPr>
              <a:t>ARIMA model RMSE: 4.642457203508018</a:t>
            </a:r>
          </a:p>
        </p:txBody>
      </p:sp>
      <p:sp>
        <p:nvSpPr>
          <p:cNvPr id="5" name="文本框 4">
            <a:extLst>
              <a:ext uri="{FF2B5EF4-FFF2-40B4-BE49-F238E27FC236}">
                <a16:creationId xmlns:a16="http://schemas.microsoft.com/office/drawing/2014/main" id="{93A780A0-6BE0-455C-72D0-545E13EF293C}"/>
              </a:ext>
            </a:extLst>
          </p:cNvPr>
          <p:cNvSpPr txBox="1"/>
          <p:nvPr/>
        </p:nvSpPr>
        <p:spPr>
          <a:xfrm>
            <a:off x="6308745" y="4651780"/>
            <a:ext cx="5136596" cy="1477328"/>
          </a:xfrm>
          <a:prstGeom prst="rect">
            <a:avLst/>
          </a:prstGeom>
          <a:noFill/>
        </p:spPr>
        <p:txBody>
          <a:bodyPr wrap="square" rtlCol="0">
            <a:spAutoFit/>
          </a:bodyPr>
          <a:lstStyle/>
          <a:p>
            <a:r>
              <a:rPr lang="zh-CN" altLang="en-US" dirty="0"/>
              <a:t>如图，我们成功生成了</a:t>
            </a:r>
            <a:r>
              <a:rPr lang="en-US" altLang="zh-CN" dirty="0"/>
              <a:t>ARIMA</a:t>
            </a:r>
            <a:r>
              <a:rPr lang="zh-CN" altLang="en-US" dirty="0"/>
              <a:t>模型的预测结果和相应的图表，且预测的均方根误差（</a:t>
            </a:r>
            <a:r>
              <a:rPr lang="en-US" altLang="zh-CN" dirty="0"/>
              <a:t>RMSE</a:t>
            </a:r>
            <a:r>
              <a:rPr lang="zh-CN" altLang="en-US" dirty="0"/>
              <a:t>）为 </a:t>
            </a:r>
            <a:r>
              <a:rPr lang="en-US" altLang="zh-CN" dirty="0"/>
              <a:t>4.64</a:t>
            </a:r>
            <a:r>
              <a:rPr lang="zh-CN" altLang="en-US" dirty="0"/>
              <a:t>。从图中可以看到，模型预测的温度（红色线）相对平稳，而实际温度（蓝色线）有较大的波动。</a:t>
            </a:r>
          </a:p>
        </p:txBody>
      </p:sp>
      <p:pic>
        <p:nvPicPr>
          <p:cNvPr id="2" name="图片 1">
            <a:extLst>
              <a:ext uri="{FF2B5EF4-FFF2-40B4-BE49-F238E27FC236}">
                <a16:creationId xmlns:a16="http://schemas.microsoft.com/office/drawing/2014/main" id="{BDF7D5C3-985B-7817-944D-3AD6F09E0299}"/>
              </a:ext>
            </a:extLst>
          </p:cNvPr>
          <p:cNvPicPr>
            <a:picLocks noChangeAspect="1"/>
          </p:cNvPicPr>
          <p:nvPr/>
        </p:nvPicPr>
        <p:blipFill>
          <a:blip r:embed="rId3"/>
          <a:stretch>
            <a:fillRect/>
          </a:stretch>
        </p:blipFill>
        <p:spPr>
          <a:xfrm>
            <a:off x="6240295" y="1379616"/>
            <a:ext cx="5273497" cy="2883658"/>
          </a:xfrm>
          <a:prstGeom prst="rect">
            <a:avLst/>
          </a:prstGeom>
        </p:spPr>
      </p:pic>
    </p:spTree>
    <p:extLst>
      <p:ext uri="{BB962C8B-B14F-4D97-AF65-F5344CB8AC3E}">
        <p14:creationId xmlns:p14="http://schemas.microsoft.com/office/powerpoint/2010/main" val="719285903"/>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987A9-3A53-0FFD-98E6-0B1831FB0B79}"/>
            </a:ext>
          </a:extLst>
        </p:cNvPr>
        <p:cNvGrpSpPr/>
        <p:nvPr/>
      </p:nvGrpSpPr>
      <p:grpSpPr>
        <a:xfrm>
          <a:off x="0" y="0"/>
          <a:ext cx="0" cy="0"/>
          <a:chOff x="0" y="0"/>
          <a:chExt cx="0" cy="0"/>
        </a:xfrm>
      </p:grpSpPr>
      <p:sp>
        <p:nvSpPr>
          <p:cNvPr id="10" name="标题 9">
            <a:extLst>
              <a:ext uri="{FF2B5EF4-FFF2-40B4-BE49-F238E27FC236}">
                <a16:creationId xmlns:a16="http://schemas.microsoft.com/office/drawing/2014/main" id="{A9CB3E54-1B69-CF9A-9543-8BD182C75194}"/>
              </a:ext>
            </a:extLst>
          </p:cNvPr>
          <p:cNvSpPr>
            <a:spLocks noGrp="1"/>
          </p:cNvSpPr>
          <p:nvPr>
            <p:ph type="title"/>
          </p:nvPr>
        </p:nvSpPr>
        <p:spPr>
          <a:xfrm>
            <a:off x="1606550" y="345305"/>
            <a:ext cx="8643848" cy="478155"/>
          </a:xfrm>
        </p:spPr>
        <p:txBody>
          <a:bodyPr/>
          <a:lstStyle/>
          <a:p>
            <a:r>
              <a:rPr lang="zh-CN" altLang="en-US" dirty="0"/>
              <a:t>分类</a:t>
            </a:r>
            <a:r>
              <a:rPr lang="en-US" altLang="zh-CN" dirty="0"/>
              <a:t>-</a:t>
            </a:r>
            <a:r>
              <a:rPr lang="zh-CN" altLang="en-US" dirty="0"/>
              <a:t>时间序列上的预测</a:t>
            </a:r>
          </a:p>
        </p:txBody>
      </p:sp>
      <p:sp>
        <p:nvSpPr>
          <p:cNvPr id="53" name="文本框 52">
            <a:extLst>
              <a:ext uri="{FF2B5EF4-FFF2-40B4-BE49-F238E27FC236}">
                <a16:creationId xmlns:a16="http://schemas.microsoft.com/office/drawing/2014/main" id="{2FB40730-8F5E-256D-0C0A-A5DD55C72515}"/>
              </a:ext>
            </a:extLst>
          </p:cNvPr>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4</a:t>
            </a:r>
          </a:p>
        </p:txBody>
      </p:sp>
      <p:sp>
        <p:nvSpPr>
          <p:cNvPr id="4" name="文本框 3">
            <a:extLst>
              <a:ext uri="{FF2B5EF4-FFF2-40B4-BE49-F238E27FC236}">
                <a16:creationId xmlns:a16="http://schemas.microsoft.com/office/drawing/2014/main" id="{10204FFE-C63C-FBBC-AA91-E6FCC3B062D4}"/>
              </a:ext>
            </a:extLst>
          </p:cNvPr>
          <p:cNvSpPr txBox="1"/>
          <p:nvPr/>
        </p:nvSpPr>
        <p:spPr>
          <a:xfrm>
            <a:off x="488315" y="1171744"/>
            <a:ext cx="5607685" cy="1220470"/>
          </a:xfrm>
          <a:prstGeom prst="rect">
            <a:avLst/>
          </a:prstGeom>
          <a:noFill/>
        </p:spPr>
        <p:txBody>
          <a:bodyPr wrap="square" lIns="0" rtlCol="0">
            <a:no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prstClr val="black"/>
                </a:solidFill>
                <a:effectLst/>
                <a:uLnTx/>
                <a:uFillTx/>
                <a:latin typeface="微软雅黑"/>
                <a:ea typeface="微软雅黑"/>
                <a:cs typeface="+mn-cs"/>
              </a:rPr>
              <a:t>接下来我们建立</a:t>
            </a:r>
            <a:r>
              <a:rPr kumimoji="0" lang="en-US" altLang="zh-CN" sz="1400" b="0" i="0" u="none" strike="noStrike" kern="1200" cap="none" spc="100" normalizeH="0" baseline="0" noProof="0" dirty="0">
                <a:ln>
                  <a:noFill/>
                </a:ln>
                <a:solidFill>
                  <a:prstClr val="black"/>
                </a:solidFill>
                <a:effectLst/>
                <a:uLnTx/>
                <a:uFillTx/>
                <a:latin typeface="微软雅黑"/>
                <a:ea typeface="微软雅黑"/>
                <a:cs typeface="+mn-cs"/>
              </a:rPr>
              <a:t>SARIMA</a:t>
            </a:r>
            <a:r>
              <a:rPr kumimoji="0" lang="zh-CN" altLang="en-US" sz="1400" b="0" i="0" u="none" strike="noStrike" kern="1200" cap="none" spc="100" normalizeH="0" baseline="0" noProof="0" dirty="0">
                <a:ln>
                  <a:noFill/>
                </a:ln>
                <a:solidFill>
                  <a:prstClr val="black"/>
                </a:solidFill>
                <a:effectLst/>
                <a:uLnTx/>
                <a:uFillTx/>
                <a:latin typeface="微软雅黑"/>
                <a:ea typeface="微软雅黑"/>
                <a:cs typeface="+mn-cs"/>
              </a:rPr>
              <a:t>模型</a:t>
            </a:r>
            <a:endParaRPr kumimoji="0" lang="en-US" altLang="zh-CN" sz="1400" b="0" i="0" u="none" strike="noStrike" kern="1200" cap="none" spc="100" normalizeH="0" baseline="0" noProof="0" dirty="0">
              <a:ln>
                <a:noFill/>
              </a:ln>
              <a:solidFill>
                <a:prstClr val="black"/>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7C0E9D52-7DB1-C250-A3E3-D820ECE2AA96}"/>
              </a:ext>
            </a:extLst>
          </p:cNvPr>
          <p:cNvSpPr txBox="1"/>
          <p:nvPr/>
        </p:nvSpPr>
        <p:spPr>
          <a:xfrm>
            <a:off x="488315" y="4708252"/>
            <a:ext cx="5136596"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为了实现更好的预测效果，我们构建 </a:t>
            </a:r>
            <a:r>
              <a:rPr kumimoji="0" lang="en-US" altLang="zh-CN" sz="1200" b="0" i="0" u="none" strike="noStrike" kern="1200" cap="none" spc="0" normalizeH="0" baseline="0" noProof="0" dirty="0">
                <a:ln>
                  <a:noFill/>
                </a:ln>
                <a:solidFill>
                  <a:prstClr val="black"/>
                </a:solidFill>
                <a:effectLst/>
                <a:uLnTx/>
                <a:uFillTx/>
                <a:latin typeface="微软雅黑"/>
                <a:ea typeface="微软雅黑"/>
                <a:cs typeface="+mn-cs"/>
              </a:rPr>
              <a:t>LSTM </a:t>
            </a: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模型：使用 </a:t>
            </a:r>
            <a:r>
              <a:rPr kumimoji="0" lang="en-US" altLang="zh-CN" sz="1200" b="0" i="0" u="none" strike="noStrike" kern="1200" cap="none" spc="0" normalizeH="0" baseline="0" noProof="0" dirty="0" err="1">
                <a:ln>
                  <a:noFill/>
                </a:ln>
                <a:solidFill>
                  <a:prstClr val="black"/>
                </a:solidFill>
                <a:effectLst/>
                <a:uLnTx/>
                <a:uFillTx/>
                <a:latin typeface="微软雅黑"/>
                <a:ea typeface="微软雅黑"/>
                <a:cs typeface="+mn-cs"/>
              </a:rPr>
              <a:t>Keras</a:t>
            </a:r>
            <a:r>
              <a:rPr kumimoji="0" lang="en-US" altLang="zh-CN" sz="12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构建一个包含两个 </a:t>
            </a:r>
            <a:r>
              <a:rPr kumimoji="0" lang="en-US" altLang="zh-CN" sz="1200" b="0" i="0" u="none" strike="noStrike" kern="1200" cap="none" spc="0" normalizeH="0" baseline="0" noProof="0" dirty="0">
                <a:ln>
                  <a:noFill/>
                </a:ln>
                <a:solidFill>
                  <a:prstClr val="black"/>
                </a:solidFill>
                <a:effectLst/>
                <a:uLnTx/>
                <a:uFillTx/>
                <a:latin typeface="微软雅黑"/>
                <a:ea typeface="微软雅黑"/>
                <a:cs typeface="+mn-cs"/>
              </a:rPr>
              <a:t>LSTM </a:t>
            </a: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层和一个全连接层的模型。第一层 </a:t>
            </a:r>
            <a:r>
              <a:rPr kumimoji="0" lang="en-US" altLang="zh-CN" sz="1200" b="0" i="0" u="none" strike="noStrike" kern="1200" cap="none" spc="0" normalizeH="0" baseline="0" noProof="0" dirty="0">
                <a:ln>
                  <a:noFill/>
                </a:ln>
                <a:solidFill>
                  <a:prstClr val="black"/>
                </a:solidFill>
                <a:effectLst/>
                <a:uLnTx/>
                <a:uFillTx/>
                <a:latin typeface="微软雅黑"/>
                <a:ea typeface="微软雅黑"/>
                <a:cs typeface="+mn-cs"/>
              </a:rPr>
              <a:t>LSTM </a:t>
            </a: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具有</a:t>
            </a:r>
            <a:r>
              <a:rPr kumimoji="0" lang="en-US" altLang="zh-CN" sz="1200" b="0" i="0" u="none" strike="noStrike" kern="1200" cap="none" spc="0" normalizeH="0" baseline="0" noProof="0" dirty="0">
                <a:ln>
                  <a:noFill/>
                </a:ln>
                <a:solidFill>
                  <a:prstClr val="black"/>
                </a:solidFill>
                <a:effectLst/>
                <a:uLnTx/>
                <a:uFillTx/>
                <a:latin typeface="微软雅黑"/>
                <a:ea typeface="微软雅黑"/>
                <a:cs typeface="+mn-cs"/>
              </a:rPr>
              <a:t>100</a:t>
            </a: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个神经元，并设置 </a:t>
            </a:r>
            <a:r>
              <a:rPr kumimoji="0" lang="en-US" altLang="zh-CN" sz="1200" b="0" i="0" u="none" strike="noStrike" kern="1200" cap="none" spc="0" normalizeH="0" baseline="0" noProof="0" dirty="0" err="1">
                <a:ln>
                  <a:noFill/>
                </a:ln>
                <a:solidFill>
                  <a:prstClr val="black"/>
                </a:solidFill>
                <a:effectLst/>
                <a:uLnTx/>
                <a:uFillTx/>
                <a:latin typeface="微软雅黑"/>
                <a:ea typeface="微软雅黑"/>
                <a:cs typeface="+mn-cs"/>
              </a:rPr>
              <a:t>return_sequences</a:t>
            </a:r>
            <a:r>
              <a:rPr kumimoji="0" lang="en-US" altLang="zh-CN" sz="1200" b="0" i="0" u="none" strike="noStrike" kern="1200" cap="none" spc="0" normalizeH="0" baseline="0" noProof="0" dirty="0">
                <a:ln>
                  <a:noFill/>
                </a:ln>
                <a:solidFill>
                  <a:prstClr val="black"/>
                </a:solidFill>
                <a:effectLst/>
                <a:uLnTx/>
                <a:uFillTx/>
                <a:latin typeface="微软雅黑"/>
                <a:ea typeface="微软雅黑"/>
                <a:cs typeface="+mn-cs"/>
              </a:rPr>
              <a:t>=True </a:t>
            </a: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以便向下一层传递序列数据。第二层 </a:t>
            </a:r>
            <a:r>
              <a:rPr kumimoji="0" lang="en-US" altLang="zh-CN" sz="1200" b="0" i="0" u="none" strike="noStrike" kern="1200" cap="none" spc="0" normalizeH="0" baseline="0" noProof="0" dirty="0">
                <a:ln>
                  <a:noFill/>
                </a:ln>
                <a:solidFill>
                  <a:prstClr val="black"/>
                </a:solidFill>
                <a:effectLst/>
                <a:uLnTx/>
                <a:uFillTx/>
                <a:latin typeface="微软雅黑"/>
                <a:ea typeface="微软雅黑"/>
                <a:cs typeface="+mn-cs"/>
              </a:rPr>
              <a:t>LSTM </a:t>
            </a: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输出最终的特征向量。最后，输出层为一个神经元，用来预测下一个时间步的温度。编译模型并使用训练数据进行训练，优化器为 </a:t>
            </a:r>
            <a:r>
              <a:rPr kumimoji="0" lang="en-US" altLang="zh-CN" sz="1200" b="0" i="0" u="none" strike="noStrike" kern="1200" cap="none" spc="0" normalizeH="0" baseline="0" noProof="0" dirty="0" err="1">
                <a:ln>
                  <a:noFill/>
                </a:ln>
                <a:solidFill>
                  <a:prstClr val="black"/>
                </a:solidFill>
                <a:effectLst/>
                <a:uLnTx/>
                <a:uFillTx/>
                <a:latin typeface="微软雅黑"/>
                <a:ea typeface="微软雅黑"/>
                <a:cs typeface="+mn-cs"/>
              </a:rPr>
              <a:t>adam</a:t>
            </a: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，损失函数为均方误差（</a:t>
            </a:r>
            <a:r>
              <a:rPr kumimoji="0" lang="en-US" altLang="zh-CN" sz="1200" b="0" i="0" u="none" strike="noStrike" kern="1200" cap="none" spc="0" normalizeH="0" baseline="0" noProof="0" dirty="0">
                <a:ln>
                  <a:noFill/>
                </a:ln>
                <a:solidFill>
                  <a:prstClr val="black"/>
                </a:solidFill>
                <a:effectLst/>
                <a:uLnTx/>
                <a:uFillTx/>
                <a:latin typeface="微软雅黑"/>
                <a:ea typeface="微软雅黑"/>
                <a:cs typeface="+mn-cs"/>
              </a:rPr>
              <a:t>MSE</a:t>
            </a: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）。训练时使用批量大小</a:t>
            </a:r>
            <a:r>
              <a:rPr kumimoji="0" lang="en-US" altLang="zh-CN" sz="1200" b="0" i="0" u="none" strike="noStrike" kern="1200" cap="none" spc="0" normalizeH="0" baseline="0" noProof="0" dirty="0">
                <a:ln>
                  <a:noFill/>
                </a:ln>
                <a:solidFill>
                  <a:prstClr val="black"/>
                </a:solidFill>
                <a:effectLst/>
                <a:uLnTx/>
                <a:uFillTx/>
                <a:latin typeface="微软雅黑"/>
                <a:ea typeface="微软雅黑"/>
                <a:cs typeface="+mn-cs"/>
              </a:rPr>
              <a:t>64</a:t>
            </a: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，并训练</a:t>
            </a:r>
            <a:r>
              <a:rPr kumimoji="0" lang="en-US" altLang="zh-CN" sz="1200" b="0" i="0" u="none" strike="noStrike" kern="1200" cap="none" spc="0" normalizeH="0" baseline="0" noProof="0" dirty="0">
                <a:ln>
                  <a:noFill/>
                </a:ln>
                <a:solidFill>
                  <a:prstClr val="black"/>
                </a:solidFill>
                <a:effectLst/>
                <a:uLnTx/>
                <a:uFillTx/>
                <a:latin typeface="微软雅黑"/>
                <a:ea typeface="微软雅黑"/>
                <a:cs typeface="+mn-cs"/>
              </a:rPr>
              <a:t>3</a:t>
            </a: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个周期（</a:t>
            </a:r>
            <a:r>
              <a:rPr kumimoji="0" lang="en-US" altLang="zh-CN" sz="1200" b="0" i="0" u="none" strike="noStrike" kern="1200" cap="none" spc="0" normalizeH="0" baseline="0" noProof="0" dirty="0">
                <a:ln>
                  <a:noFill/>
                </a:ln>
                <a:solidFill>
                  <a:prstClr val="black"/>
                </a:solidFill>
                <a:effectLst/>
                <a:uLnTx/>
                <a:uFillTx/>
                <a:latin typeface="微软雅黑"/>
                <a:ea typeface="微软雅黑"/>
                <a:cs typeface="+mn-cs"/>
              </a:rPr>
              <a:t>epochs=3</a:t>
            </a: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）。效果图如下：</a:t>
            </a:r>
          </a:p>
        </p:txBody>
      </p:sp>
      <p:pic>
        <p:nvPicPr>
          <p:cNvPr id="3" name="图片 2">
            <a:extLst>
              <a:ext uri="{FF2B5EF4-FFF2-40B4-BE49-F238E27FC236}">
                <a16:creationId xmlns:a16="http://schemas.microsoft.com/office/drawing/2014/main" id="{F849C6BA-E115-4FD1-1BC3-214A820E5B45}"/>
              </a:ext>
            </a:extLst>
          </p:cNvPr>
          <p:cNvPicPr>
            <a:picLocks noChangeAspect="1"/>
          </p:cNvPicPr>
          <p:nvPr/>
        </p:nvPicPr>
        <p:blipFill>
          <a:blip r:embed="rId3"/>
          <a:stretch>
            <a:fillRect/>
          </a:stretch>
        </p:blipFill>
        <p:spPr>
          <a:xfrm>
            <a:off x="419864" y="1582129"/>
            <a:ext cx="5273497" cy="2883658"/>
          </a:xfrm>
          <a:prstGeom prst="rect">
            <a:avLst/>
          </a:prstGeom>
        </p:spPr>
      </p:pic>
      <p:pic>
        <p:nvPicPr>
          <p:cNvPr id="6" name="图片 5">
            <a:extLst>
              <a:ext uri="{FF2B5EF4-FFF2-40B4-BE49-F238E27FC236}">
                <a16:creationId xmlns:a16="http://schemas.microsoft.com/office/drawing/2014/main" id="{0EDA5F39-08EC-977E-F00A-6BBC006FB9F7}"/>
              </a:ext>
            </a:extLst>
          </p:cNvPr>
          <p:cNvPicPr>
            <a:picLocks noChangeAspect="1"/>
          </p:cNvPicPr>
          <p:nvPr/>
        </p:nvPicPr>
        <p:blipFill>
          <a:blip r:embed="rId4"/>
          <a:stretch>
            <a:fillRect/>
          </a:stretch>
        </p:blipFill>
        <p:spPr>
          <a:xfrm>
            <a:off x="6164451" y="880271"/>
            <a:ext cx="5273497" cy="5273497"/>
          </a:xfrm>
          <a:prstGeom prst="rect">
            <a:avLst/>
          </a:prstGeom>
        </p:spPr>
      </p:pic>
    </p:spTree>
    <p:extLst>
      <p:ext uri="{BB962C8B-B14F-4D97-AF65-F5344CB8AC3E}">
        <p14:creationId xmlns:p14="http://schemas.microsoft.com/office/powerpoint/2010/main" val="2775936987"/>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E25FA2-E989-F59A-DE86-B2C2218BA4E6}"/>
            </a:ext>
          </a:extLst>
        </p:cNvPr>
        <p:cNvGrpSpPr/>
        <p:nvPr/>
      </p:nvGrpSpPr>
      <p:grpSpPr>
        <a:xfrm>
          <a:off x="0" y="0"/>
          <a:ext cx="0" cy="0"/>
          <a:chOff x="0" y="0"/>
          <a:chExt cx="0" cy="0"/>
        </a:xfrm>
      </p:grpSpPr>
      <p:sp>
        <p:nvSpPr>
          <p:cNvPr id="10" name="标题 9">
            <a:extLst>
              <a:ext uri="{FF2B5EF4-FFF2-40B4-BE49-F238E27FC236}">
                <a16:creationId xmlns:a16="http://schemas.microsoft.com/office/drawing/2014/main" id="{7468A8D3-5F0F-0AE6-D75E-81D14F0D25F2}"/>
              </a:ext>
            </a:extLst>
          </p:cNvPr>
          <p:cNvSpPr>
            <a:spLocks noGrp="1"/>
          </p:cNvSpPr>
          <p:nvPr>
            <p:ph type="title"/>
          </p:nvPr>
        </p:nvSpPr>
        <p:spPr>
          <a:xfrm>
            <a:off x="1606550" y="345305"/>
            <a:ext cx="8643848" cy="478155"/>
          </a:xfrm>
        </p:spPr>
        <p:txBody>
          <a:bodyPr/>
          <a:lstStyle/>
          <a:p>
            <a:r>
              <a:rPr lang="zh-CN" altLang="en-US" dirty="0"/>
              <a:t>分类</a:t>
            </a:r>
            <a:r>
              <a:rPr lang="en-US" altLang="zh-CN" dirty="0"/>
              <a:t>-</a:t>
            </a:r>
            <a:r>
              <a:rPr lang="zh-CN" altLang="en-US" dirty="0"/>
              <a:t>时间序列上的预测</a:t>
            </a:r>
          </a:p>
        </p:txBody>
      </p:sp>
      <p:sp>
        <p:nvSpPr>
          <p:cNvPr id="53" name="文本框 52">
            <a:extLst>
              <a:ext uri="{FF2B5EF4-FFF2-40B4-BE49-F238E27FC236}">
                <a16:creationId xmlns:a16="http://schemas.microsoft.com/office/drawing/2014/main" id="{7C03F382-CF44-91B9-8DDE-FE8B27EAE860}"/>
              </a:ext>
            </a:extLst>
          </p:cNvPr>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4</a:t>
            </a:r>
          </a:p>
        </p:txBody>
      </p:sp>
      <p:sp>
        <p:nvSpPr>
          <p:cNvPr id="4" name="文本框 3">
            <a:extLst>
              <a:ext uri="{FF2B5EF4-FFF2-40B4-BE49-F238E27FC236}">
                <a16:creationId xmlns:a16="http://schemas.microsoft.com/office/drawing/2014/main" id="{B7CDF236-DBC2-6081-75B7-F822786CC947}"/>
              </a:ext>
            </a:extLst>
          </p:cNvPr>
          <p:cNvSpPr txBox="1"/>
          <p:nvPr/>
        </p:nvSpPr>
        <p:spPr>
          <a:xfrm>
            <a:off x="488315" y="963726"/>
            <a:ext cx="5607685" cy="1220470"/>
          </a:xfrm>
          <a:prstGeom prst="rect">
            <a:avLst/>
          </a:prstGeom>
          <a:noFill/>
        </p:spPr>
        <p:txBody>
          <a:bodyPr wrap="square" lIns="0" rtlCol="0">
            <a:noAutofit/>
          </a:bodyPr>
          <a:lstStyle/>
          <a:p>
            <a:pPr algn="just" eaLnBrk="1">
              <a:lnSpc>
                <a:spcPct val="150000"/>
              </a:lnSpc>
            </a:pPr>
            <a:r>
              <a:rPr lang="zh-CN" altLang="en-US" sz="1400" spc="100" dirty="0">
                <a:latin typeface="+mn-ea"/>
              </a:rPr>
              <a:t>之前的预测效果较好但是预测为短时间的预测，为进行长时间序列</a:t>
            </a:r>
            <a:r>
              <a:rPr lang="en-US" altLang="zh-CN" sz="1400" spc="100" dirty="0">
                <a:latin typeface="+mn-ea"/>
              </a:rPr>
              <a:t>(</a:t>
            </a:r>
            <a:r>
              <a:rPr lang="zh-CN" altLang="en-US" sz="1400" spc="100" dirty="0">
                <a:latin typeface="+mn-ea"/>
              </a:rPr>
              <a:t>一天、一周、一个月</a:t>
            </a:r>
            <a:r>
              <a:rPr lang="en-US" altLang="zh-CN" sz="1400" spc="100" dirty="0">
                <a:latin typeface="+mn-ea"/>
              </a:rPr>
              <a:t>)</a:t>
            </a:r>
            <a:r>
              <a:rPr lang="zh-CN" altLang="en-US" sz="1400" spc="100" dirty="0">
                <a:latin typeface="+mn-ea"/>
              </a:rPr>
              <a:t>的预测，我们采用了滚动预测：</a:t>
            </a:r>
            <a:endParaRPr lang="en-US" altLang="zh-CN" sz="1400" spc="100" dirty="0">
              <a:latin typeface="+mn-ea"/>
            </a:endParaRPr>
          </a:p>
        </p:txBody>
      </p:sp>
      <p:sp>
        <p:nvSpPr>
          <p:cNvPr id="5" name="文本框 4">
            <a:extLst>
              <a:ext uri="{FF2B5EF4-FFF2-40B4-BE49-F238E27FC236}">
                <a16:creationId xmlns:a16="http://schemas.microsoft.com/office/drawing/2014/main" id="{70024649-66DB-6B6F-75D6-05A337D3BD17}"/>
              </a:ext>
            </a:extLst>
          </p:cNvPr>
          <p:cNvSpPr txBox="1"/>
          <p:nvPr/>
        </p:nvSpPr>
        <p:spPr>
          <a:xfrm>
            <a:off x="6308745" y="4651780"/>
            <a:ext cx="5136596" cy="923330"/>
          </a:xfrm>
          <a:prstGeom prst="rect">
            <a:avLst/>
          </a:prstGeom>
          <a:noFill/>
        </p:spPr>
        <p:txBody>
          <a:bodyPr wrap="square" rtlCol="0">
            <a:spAutoFit/>
          </a:bodyPr>
          <a:lstStyle/>
          <a:p>
            <a:r>
              <a:rPr lang="zh-CN" altLang="en-US" dirty="0"/>
              <a:t>可以看出长时间序列下的预测效果不佳。我们优化了滚动序列</a:t>
            </a:r>
            <a:r>
              <a:rPr lang="en-US" altLang="zh-CN" dirty="0"/>
              <a:t>[2]</a:t>
            </a:r>
            <a:r>
              <a:rPr lang="zh-CN" altLang="en-US" dirty="0"/>
              <a:t>的算法，并采用多进程预测函数，得出的最佳预测效果如图：</a:t>
            </a:r>
          </a:p>
        </p:txBody>
      </p:sp>
      <p:pic>
        <p:nvPicPr>
          <p:cNvPr id="3" name="图片 2">
            <a:extLst>
              <a:ext uri="{FF2B5EF4-FFF2-40B4-BE49-F238E27FC236}">
                <a16:creationId xmlns:a16="http://schemas.microsoft.com/office/drawing/2014/main" id="{D8EECDED-8B48-2878-63B2-25653F9171C3}"/>
              </a:ext>
            </a:extLst>
          </p:cNvPr>
          <p:cNvPicPr>
            <a:picLocks noChangeAspect="1"/>
          </p:cNvPicPr>
          <p:nvPr/>
        </p:nvPicPr>
        <p:blipFill>
          <a:blip r:embed="rId3"/>
          <a:stretch>
            <a:fillRect/>
          </a:stretch>
        </p:blipFill>
        <p:spPr>
          <a:xfrm>
            <a:off x="593236" y="1644341"/>
            <a:ext cx="5078295" cy="5078295"/>
          </a:xfrm>
          <a:prstGeom prst="rect">
            <a:avLst/>
          </a:prstGeom>
        </p:spPr>
      </p:pic>
      <p:pic>
        <p:nvPicPr>
          <p:cNvPr id="6" name="图片 5">
            <a:extLst>
              <a:ext uri="{FF2B5EF4-FFF2-40B4-BE49-F238E27FC236}">
                <a16:creationId xmlns:a16="http://schemas.microsoft.com/office/drawing/2014/main" id="{3E70818E-4B59-960B-A7F9-B5A2B3B0B3C1}"/>
              </a:ext>
            </a:extLst>
          </p:cNvPr>
          <p:cNvPicPr>
            <a:picLocks noChangeAspect="1"/>
          </p:cNvPicPr>
          <p:nvPr/>
        </p:nvPicPr>
        <p:blipFill>
          <a:blip r:embed="rId4"/>
          <a:stretch>
            <a:fillRect/>
          </a:stretch>
        </p:blipFill>
        <p:spPr>
          <a:xfrm>
            <a:off x="6325267" y="1181519"/>
            <a:ext cx="5273497" cy="3292125"/>
          </a:xfrm>
          <a:prstGeom prst="rect">
            <a:avLst/>
          </a:prstGeom>
        </p:spPr>
      </p:pic>
    </p:spTree>
    <p:extLst>
      <p:ext uri="{BB962C8B-B14F-4D97-AF65-F5344CB8AC3E}">
        <p14:creationId xmlns:p14="http://schemas.microsoft.com/office/powerpoint/2010/main" val="4261843650"/>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3940F-1FBA-D269-2458-9C46F82BF636}"/>
            </a:ext>
          </a:extLst>
        </p:cNvPr>
        <p:cNvGrpSpPr/>
        <p:nvPr/>
      </p:nvGrpSpPr>
      <p:grpSpPr>
        <a:xfrm>
          <a:off x="0" y="0"/>
          <a:ext cx="0" cy="0"/>
          <a:chOff x="0" y="0"/>
          <a:chExt cx="0" cy="0"/>
        </a:xfrm>
      </p:grpSpPr>
      <p:sp>
        <p:nvSpPr>
          <p:cNvPr id="10" name="标题 9">
            <a:extLst>
              <a:ext uri="{FF2B5EF4-FFF2-40B4-BE49-F238E27FC236}">
                <a16:creationId xmlns:a16="http://schemas.microsoft.com/office/drawing/2014/main" id="{676EAD3C-17D6-7FEF-28E5-7A389625BA86}"/>
              </a:ext>
            </a:extLst>
          </p:cNvPr>
          <p:cNvSpPr>
            <a:spLocks noGrp="1"/>
          </p:cNvSpPr>
          <p:nvPr>
            <p:ph type="title"/>
          </p:nvPr>
        </p:nvSpPr>
        <p:spPr>
          <a:xfrm>
            <a:off x="1606550" y="345305"/>
            <a:ext cx="8643848" cy="478155"/>
          </a:xfrm>
        </p:spPr>
        <p:txBody>
          <a:bodyPr/>
          <a:lstStyle/>
          <a:p>
            <a:r>
              <a:rPr lang="zh-CN" altLang="en-US" dirty="0"/>
              <a:t>分类</a:t>
            </a:r>
            <a:r>
              <a:rPr lang="en-US" altLang="zh-CN" dirty="0"/>
              <a:t>-</a:t>
            </a:r>
            <a:r>
              <a:rPr lang="zh-CN" altLang="en-US" dirty="0"/>
              <a:t>时间序列上的预测</a:t>
            </a:r>
          </a:p>
        </p:txBody>
      </p:sp>
      <p:sp>
        <p:nvSpPr>
          <p:cNvPr id="53" name="文本框 52">
            <a:extLst>
              <a:ext uri="{FF2B5EF4-FFF2-40B4-BE49-F238E27FC236}">
                <a16:creationId xmlns:a16="http://schemas.microsoft.com/office/drawing/2014/main" id="{6D0E18CB-333D-89A3-A8B6-267CC1F1E3AD}"/>
              </a:ext>
            </a:extLst>
          </p:cNvPr>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4</a:t>
            </a:r>
          </a:p>
        </p:txBody>
      </p:sp>
      <p:sp>
        <p:nvSpPr>
          <p:cNvPr id="4" name="文本框 3">
            <a:extLst>
              <a:ext uri="{FF2B5EF4-FFF2-40B4-BE49-F238E27FC236}">
                <a16:creationId xmlns:a16="http://schemas.microsoft.com/office/drawing/2014/main" id="{8F5FC554-CA0E-D978-F6FA-0597C3E8E746}"/>
              </a:ext>
            </a:extLst>
          </p:cNvPr>
          <p:cNvSpPr txBox="1"/>
          <p:nvPr/>
        </p:nvSpPr>
        <p:spPr>
          <a:xfrm>
            <a:off x="488315" y="1171744"/>
            <a:ext cx="5607685" cy="1220470"/>
          </a:xfrm>
          <a:prstGeom prst="rect">
            <a:avLst/>
          </a:prstGeom>
          <a:noFill/>
        </p:spPr>
        <p:txBody>
          <a:bodyPr wrap="square" lIns="0" rtlCol="0">
            <a:noAutofit/>
          </a:bodyPr>
          <a:lstStyle/>
          <a:p>
            <a:pPr algn="just" eaLnBrk="1">
              <a:lnSpc>
                <a:spcPct val="150000"/>
              </a:lnSpc>
            </a:pPr>
            <a:r>
              <a:rPr lang="zh-CN" altLang="en-US" sz="1400" spc="100" dirty="0">
                <a:latin typeface="+mn-ea"/>
              </a:rPr>
              <a:t>     为了展现模拟能力与预测时间长度的关系，我们还计算了不同预测时间长度下的</a:t>
            </a:r>
            <a:r>
              <a:rPr lang="en-US" altLang="zh-CN" sz="1400" spc="100" dirty="0">
                <a:latin typeface="+mn-ea"/>
              </a:rPr>
              <a:t>RSME</a:t>
            </a:r>
            <a:r>
              <a:rPr lang="zh-CN" altLang="en-US" sz="1400" spc="100" dirty="0">
                <a:latin typeface="+mn-ea"/>
              </a:rPr>
              <a:t>的关系。</a:t>
            </a:r>
          </a:p>
          <a:p>
            <a:pPr algn="just" eaLnBrk="1">
              <a:lnSpc>
                <a:spcPct val="150000"/>
              </a:lnSpc>
            </a:pPr>
            <a:r>
              <a:rPr lang="zh-CN" altLang="en-US" sz="1400" spc="100" dirty="0">
                <a:latin typeface="+mn-ea"/>
              </a:rPr>
              <a:t>     可以看到模型的能力会随着预测时间的增长而降低，但是当时间到</a:t>
            </a:r>
            <a:r>
              <a:rPr lang="en-US" altLang="zh-CN" sz="1400" spc="100" dirty="0">
                <a:latin typeface="+mn-ea"/>
              </a:rPr>
              <a:t>1</a:t>
            </a:r>
            <a:r>
              <a:rPr lang="zh-CN" altLang="en-US" sz="1400" spc="100" dirty="0">
                <a:latin typeface="+mn-ea"/>
              </a:rPr>
              <a:t>天</a:t>
            </a:r>
            <a:r>
              <a:rPr lang="en-US" altLang="zh-CN" sz="1400" spc="100" dirty="0">
                <a:latin typeface="+mn-ea"/>
              </a:rPr>
              <a:t>/2</a:t>
            </a:r>
            <a:r>
              <a:rPr lang="zh-CN" altLang="en-US" sz="1400" spc="100" dirty="0">
                <a:latin typeface="+mn-ea"/>
              </a:rPr>
              <a:t>天左右的时候能力又会有所回升。可能的原因是相差两天相同时间的温度接近。</a:t>
            </a:r>
          </a:p>
        </p:txBody>
      </p:sp>
      <p:sp>
        <p:nvSpPr>
          <p:cNvPr id="5" name="文本框 4">
            <a:extLst>
              <a:ext uri="{FF2B5EF4-FFF2-40B4-BE49-F238E27FC236}">
                <a16:creationId xmlns:a16="http://schemas.microsoft.com/office/drawing/2014/main" id="{1B0FE849-B659-D374-B999-10C812880C65}"/>
              </a:ext>
            </a:extLst>
          </p:cNvPr>
          <p:cNvSpPr txBox="1"/>
          <p:nvPr/>
        </p:nvSpPr>
        <p:spPr>
          <a:xfrm>
            <a:off x="6511263" y="2301342"/>
            <a:ext cx="5136596" cy="2123658"/>
          </a:xfrm>
          <a:prstGeom prst="rect">
            <a:avLst/>
          </a:prstGeom>
          <a:noFill/>
        </p:spPr>
        <p:txBody>
          <a:bodyPr wrap="square" rtlCol="0">
            <a:spAutoFit/>
          </a:bodyPr>
          <a:lstStyle/>
          <a:p>
            <a:pPr algn="just"/>
            <a:r>
              <a:rPr lang="zh-CN" altLang="zh-CN" sz="2400" b="1" kern="100" dirty="0">
                <a:effectLst/>
                <a:latin typeface="等线" panose="02010600030101010101" pitchFamily="2" charset="-122"/>
                <a:ea typeface="宋体" panose="02010600030101010101" pitchFamily="2" charset="-122"/>
                <a:cs typeface="Times New Roman" panose="02020603050405020304" pitchFamily="18" charset="0"/>
              </a:rPr>
              <a:t>未来的优化方向</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宋体" panose="02010600030101010101" pitchFamily="2" charset="-122"/>
                <a:ea typeface="等线" panose="02010600030101010101" pitchFamily="2" charset="-122"/>
                <a:cs typeface="Times New Roman" panose="02020603050405020304" pitchFamily="18" charset="0"/>
              </a:rPr>
              <a:t>1. </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贝叶斯优化</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 使用贝叶斯优化方法优化超参数，提高模型性能。</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宋体" panose="02010600030101010101" pitchFamily="2" charset="-122"/>
                <a:ea typeface="等线" panose="02010600030101010101" pitchFamily="2" charset="-122"/>
                <a:cs typeface="Times New Roman" panose="02020603050405020304" pitchFamily="18" charset="0"/>
              </a:rPr>
              <a:t>2. </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使用双向</a:t>
            </a:r>
            <a:r>
              <a:rPr lang="en-US" altLang="zh-CN" sz="1800" b="1" kern="100" dirty="0">
                <a:effectLst/>
                <a:latin typeface="等线" panose="02010600030101010101" pitchFamily="2" charset="-122"/>
                <a:ea typeface="宋体" panose="02010600030101010101" pitchFamily="2" charset="-122"/>
                <a:cs typeface="Times New Roman" panose="02020603050405020304" pitchFamily="18" charset="0"/>
              </a:rPr>
              <a:t>LSTM</a:t>
            </a: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双向</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LSTM</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能够同时捕捉序列的前向和后向信息。</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宋体" panose="02010600030101010101" pitchFamily="2" charset="-122"/>
                <a:ea typeface="等线" panose="02010600030101010101" pitchFamily="2" charset="-122"/>
                <a:cs typeface="Times New Roman" panose="02020603050405020304" pitchFamily="18" charset="0"/>
              </a:rPr>
              <a:t>3. </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引入注意力机制</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 注意力机制可以帮助模型关注序列中的重要部分。</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91833CB1-F2D0-632B-007C-061BDB7B254F}"/>
              </a:ext>
            </a:extLst>
          </p:cNvPr>
          <p:cNvPicPr>
            <a:picLocks noChangeAspect="1"/>
          </p:cNvPicPr>
          <p:nvPr/>
        </p:nvPicPr>
        <p:blipFill>
          <a:blip r:embed="rId3"/>
          <a:stretch>
            <a:fillRect/>
          </a:stretch>
        </p:blipFill>
        <p:spPr>
          <a:xfrm>
            <a:off x="357352" y="2949858"/>
            <a:ext cx="5273497" cy="2639797"/>
          </a:xfrm>
          <a:prstGeom prst="rect">
            <a:avLst/>
          </a:prstGeom>
        </p:spPr>
      </p:pic>
    </p:spTree>
    <p:extLst>
      <p:ext uri="{BB962C8B-B14F-4D97-AF65-F5344CB8AC3E}">
        <p14:creationId xmlns:p14="http://schemas.microsoft.com/office/powerpoint/2010/main" val="1616673484"/>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B4D8D-383B-F8E4-8C6F-8ED1FD273A38}"/>
            </a:ext>
          </a:extLst>
        </p:cNvPr>
        <p:cNvGrpSpPr/>
        <p:nvPr/>
      </p:nvGrpSpPr>
      <p:grpSpPr>
        <a:xfrm>
          <a:off x="0" y="0"/>
          <a:ext cx="0" cy="0"/>
          <a:chOff x="0" y="0"/>
          <a:chExt cx="0" cy="0"/>
        </a:xfrm>
      </p:grpSpPr>
      <p:sp>
        <p:nvSpPr>
          <p:cNvPr id="10" name="标题 9">
            <a:extLst>
              <a:ext uri="{FF2B5EF4-FFF2-40B4-BE49-F238E27FC236}">
                <a16:creationId xmlns:a16="http://schemas.microsoft.com/office/drawing/2014/main" id="{45991FC0-30C6-DC4C-AB50-30355EB26D9F}"/>
              </a:ext>
            </a:extLst>
          </p:cNvPr>
          <p:cNvSpPr>
            <a:spLocks noGrp="1"/>
          </p:cNvSpPr>
          <p:nvPr>
            <p:ph type="title"/>
          </p:nvPr>
        </p:nvSpPr>
        <p:spPr>
          <a:xfrm>
            <a:off x="1606550" y="345305"/>
            <a:ext cx="8643848" cy="478155"/>
          </a:xfrm>
        </p:spPr>
        <p:txBody>
          <a:bodyPr/>
          <a:lstStyle/>
          <a:p>
            <a:r>
              <a:rPr lang="zh-CN" altLang="en-US" dirty="0"/>
              <a:t>特征重要性分析</a:t>
            </a:r>
          </a:p>
        </p:txBody>
      </p:sp>
      <p:sp>
        <p:nvSpPr>
          <p:cNvPr id="53" name="文本框 52">
            <a:extLst>
              <a:ext uri="{FF2B5EF4-FFF2-40B4-BE49-F238E27FC236}">
                <a16:creationId xmlns:a16="http://schemas.microsoft.com/office/drawing/2014/main" id="{D3BAA8CC-6CBF-1DAD-879C-F1FC52085A5C}"/>
              </a:ext>
            </a:extLst>
          </p:cNvPr>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4</a:t>
            </a:r>
          </a:p>
        </p:txBody>
      </p:sp>
      <p:sp>
        <p:nvSpPr>
          <p:cNvPr id="4" name="文本框 3">
            <a:extLst>
              <a:ext uri="{FF2B5EF4-FFF2-40B4-BE49-F238E27FC236}">
                <a16:creationId xmlns:a16="http://schemas.microsoft.com/office/drawing/2014/main" id="{0365A33D-B3BE-6D5F-88D3-AF33256C91CC}"/>
              </a:ext>
            </a:extLst>
          </p:cNvPr>
          <p:cNvSpPr txBox="1"/>
          <p:nvPr/>
        </p:nvSpPr>
        <p:spPr>
          <a:xfrm>
            <a:off x="488315" y="1171744"/>
            <a:ext cx="5607685" cy="1220470"/>
          </a:xfrm>
          <a:prstGeom prst="rect">
            <a:avLst/>
          </a:prstGeom>
          <a:noFill/>
        </p:spPr>
        <p:txBody>
          <a:bodyPr wrap="square" lIns="0" rtlCol="0">
            <a:no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1400" spc="100" dirty="0">
                <a:solidFill>
                  <a:prstClr val="black"/>
                </a:solidFill>
                <a:latin typeface="微软雅黑"/>
                <a:ea typeface="微软雅黑"/>
              </a:rPr>
              <a:t>     </a:t>
            </a:r>
            <a:r>
              <a:rPr kumimoji="0" lang="zh-CN" altLang="en-US" sz="1400" b="0" i="0" u="none" strike="noStrike" kern="1200" cap="none" spc="100" normalizeH="0" baseline="0" noProof="0" dirty="0">
                <a:ln>
                  <a:noFill/>
                </a:ln>
                <a:solidFill>
                  <a:prstClr val="black"/>
                </a:solidFill>
                <a:effectLst/>
                <a:uLnTx/>
                <a:uFillTx/>
                <a:latin typeface="微软雅黑"/>
                <a:ea typeface="微软雅黑"/>
                <a:cs typeface="+mn-cs"/>
              </a:rPr>
              <a:t>为计算可视化</a:t>
            </a:r>
            <a:r>
              <a:rPr kumimoji="0" lang="en-US" altLang="zh-CN" sz="1400" b="0" i="0" u="none" strike="noStrike" kern="1200" cap="none" spc="100" normalizeH="0" baseline="0" noProof="0" dirty="0">
                <a:ln>
                  <a:noFill/>
                </a:ln>
                <a:solidFill>
                  <a:prstClr val="black"/>
                </a:solidFill>
                <a:effectLst/>
                <a:uLnTx/>
                <a:uFillTx/>
                <a:latin typeface="微软雅黑"/>
                <a:ea typeface="微软雅黑"/>
                <a:cs typeface="+mn-cs"/>
              </a:rPr>
              <a:t>SHAP</a:t>
            </a:r>
            <a:r>
              <a:rPr kumimoji="0" lang="zh-CN" altLang="en-US" sz="1400" b="0" i="0" u="none" strike="noStrike" kern="1200" cap="none" spc="100" normalizeH="0" baseline="0" noProof="0" dirty="0">
                <a:ln>
                  <a:noFill/>
                </a:ln>
                <a:solidFill>
                  <a:prstClr val="black"/>
                </a:solidFill>
                <a:effectLst/>
                <a:uLnTx/>
                <a:uFillTx/>
                <a:latin typeface="微软雅黑"/>
                <a:ea typeface="微软雅黑"/>
                <a:cs typeface="+mn-cs"/>
              </a:rPr>
              <a:t>值，我们创建 </a:t>
            </a:r>
            <a:r>
              <a:rPr kumimoji="0" lang="en-US" altLang="zh-CN" sz="1400" b="0" i="0" u="none" strike="noStrike" kern="1200" cap="none" spc="100" normalizeH="0" baseline="0" noProof="0" dirty="0">
                <a:ln>
                  <a:noFill/>
                </a:ln>
                <a:solidFill>
                  <a:prstClr val="black"/>
                </a:solidFill>
                <a:effectLst/>
                <a:uLnTx/>
                <a:uFillTx/>
                <a:latin typeface="微软雅黑"/>
                <a:ea typeface="微软雅黑"/>
                <a:cs typeface="+mn-cs"/>
              </a:rPr>
              <a:t>SHAP </a:t>
            </a:r>
            <a:r>
              <a:rPr kumimoji="0" lang="zh-CN" altLang="en-US" sz="1400" b="0" i="0" u="none" strike="noStrike" kern="1200" cap="none" spc="100" normalizeH="0" baseline="0" noProof="0" dirty="0">
                <a:ln>
                  <a:noFill/>
                </a:ln>
                <a:solidFill>
                  <a:prstClr val="black"/>
                </a:solidFill>
                <a:effectLst/>
                <a:uLnTx/>
                <a:uFillTx/>
                <a:latin typeface="微软雅黑"/>
                <a:ea typeface="微软雅黑"/>
                <a:cs typeface="+mn-cs"/>
              </a:rPr>
              <a:t>解释器，使用</a:t>
            </a:r>
            <a:r>
              <a:rPr kumimoji="0" lang="en-US" altLang="zh-CN" sz="1400" b="0" i="0" u="none" strike="noStrike" kern="1200" cap="none" spc="100" normalizeH="0" baseline="0" noProof="0" dirty="0">
                <a:ln>
                  <a:noFill/>
                </a:ln>
                <a:solidFill>
                  <a:prstClr val="black"/>
                </a:solidFill>
                <a:effectLst/>
                <a:uLnTx/>
                <a:uFillTx/>
                <a:latin typeface="微软雅黑"/>
                <a:ea typeface="微软雅黑"/>
                <a:cs typeface="+mn-cs"/>
              </a:rPr>
              <a:t>TensorFlow </a:t>
            </a:r>
            <a:r>
              <a:rPr kumimoji="0" lang="zh-CN" altLang="en-US" sz="1400" b="0" i="0" u="none" strike="noStrike" kern="1200" cap="none" spc="100" normalizeH="0" baseline="0" noProof="0" dirty="0">
                <a:ln>
                  <a:noFill/>
                </a:ln>
                <a:solidFill>
                  <a:prstClr val="black"/>
                </a:solidFill>
                <a:effectLst/>
                <a:uLnTx/>
                <a:uFillTx/>
                <a:latin typeface="微软雅黑"/>
                <a:ea typeface="微软雅黑"/>
                <a:cs typeface="+mn-cs"/>
              </a:rPr>
              <a:t>中的 </a:t>
            </a:r>
            <a:r>
              <a:rPr kumimoji="0" lang="en-US" altLang="zh-CN" sz="1400" b="0" i="0" u="none" strike="noStrike" kern="1200" cap="none" spc="100" normalizeH="0" baseline="0" noProof="0" dirty="0" err="1">
                <a:ln>
                  <a:noFill/>
                </a:ln>
                <a:solidFill>
                  <a:prstClr val="black"/>
                </a:solidFill>
                <a:effectLst/>
                <a:uLnTx/>
                <a:uFillTx/>
                <a:latin typeface="微软雅黑"/>
                <a:ea typeface="微软雅黑"/>
                <a:cs typeface="+mn-cs"/>
              </a:rPr>
              <a:t>KernelExplainer</a:t>
            </a:r>
            <a:r>
              <a:rPr kumimoji="0" lang="en-US" altLang="zh-CN" sz="1400" b="0" i="0" u="none" strike="noStrike" kern="1200" cap="none" spc="100" normalizeH="0" baseline="0" noProof="0" dirty="0">
                <a:ln>
                  <a:noFill/>
                </a:ln>
                <a:solidFill>
                  <a:prstClr val="black"/>
                </a:solidFill>
                <a:effectLst/>
                <a:uLnTx/>
                <a:uFillTx/>
                <a:latin typeface="微软雅黑"/>
                <a:ea typeface="微软雅黑"/>
                <a:cs typeface="+mn-cs"/>
              </a:rPr>
              <a:t>() </a:t>
            </a:r>
            <a:r>
              <a:rPr kumimoji="0" lang="zh-CN" altLang="en-US" sz="1400" b="0" i="0" u="none" strike="noStrike" kern="1200" cap="none" spc="100" normalizeH="0" baseline="0" noProof="0" dirty="0">
                <a:ln>
                  <a:noFill/>
                </a:ln>
                <a:solidFill>
                  <a:prstClr val="black"/>
                </a:solidFill>
                <a:effectLst/>
                <a:uLnTx/>
                <a:uFillTx/>
                <a:latin typeface="微软雅黑"/>
                <a:ea typeface="微软雅黑"/>
                <a:cs typeface="+mn-cs"/>
              </a:rPr>
              <a:t>进行模型解释。定义了一个 </a:t>
            </a:r>
            <a:r>
              <a:rPr kumimoji="0" lang="en-US" altLang="zh-CN" sz="1400" b="0" i="0" u="none" strike="noStrike" kern="1200" cap="none" spc="100" normalizeH="0" baseline="0" noProof="0" dirty="0" err="1">
                <a:ln>
                  <a:noFill/>
                </a:ln>
                <a:solidFill>
                  <a:prstClr val="black"/>
                </a:solidFill>
                <a:effectLst/>
                <a:uLnTx/>
                <a:uFillTx/>
                <a:latin typeface="微软雅黑"/>
                <a:ea typeface="微软雅黑"/>
                <a:cs typeface="+mn-cs"/>
              </a:rPr>
              <a:t>model_predict</a:t>
            </a:r>
            <a:r>
              <a:rPr kumimoji="0" lang="en-US" altLang="zh-CN" sz="1400" b="0" i="0" u="none" strike="noStrike" kern="1200" cap="none" spc="100" normalizeH="0" baseline="0" noProof="0" dirty="0">
                <a:ln>
                  <a:noFill/>
                </a:ln>
                <a:solidFill>
                  <a:prstClr val="black"/>
                </a:solidFill>
                <a:effectLst/>
                <a:uLnTx/>
                <a:uFillTx/>
                <a:latin typeface="微软雅黑"/>
                <a:ea typeface="微软雅黑"/>
                <a:cs typeface="+mn-cs"/>
              </a:rPr>
              <a:t> </a:t>
            </a:r>
            <a:r>
              <a:rPr kumimoji="0" lang="zh-CN" altLang="en-US" sz="1400" b="0" i="0" u="none" strike="noStrike" kern="1200" cap="none" spc="100" normalizeH="0" baseline="0" noProof="0" dirty="0">
                <a:ln>
                  <a:noFill/>
                </a:ln>
                <a:solidFill>
                  <a:prstClr val="black"/>
                </a:solidFill>
                <a:effectLst/>
                <a:uLnTx/>
                <a:uFillTx/>
                <a:latin typeface="微软雅黑"/>
                <a:ea typeface="微软雅黑"/>
                <a:cs typeface="+mn-cs"/>
              </a:rPr>
              <a:t>函数，用于将数据从二维转换为 </a:t>
            </a:r>
            <a:r>
              <a:rPr kumimoji="0" lang="en-US" altLang="zh-CN" sz="1400" b="0" i="0" u="none" strike="noStrike" kern="1200" cap="none" spc="100" normalizeH="0" baseline="0" noProof="0" dirty="0">
                <a:ln>
                  <a:noFill/>
                </a:ln>
                <a:solidFill>
                  <a:prstClr val="black"/>
                </a:solidFill>
                <a:effectLst/>
                <a:uLnTx/>
                <a:uFillTx/>
                <a:latin typeface="微软雅黑"/>
                <a:ea typeface="微软雅黑"/>
                <a:cs typeface="+mn-cs"/>
              </a:rPr>
              <a:t>LSTM </a:t>
            </a:r>
            <a:r>
              <a:rPr kumimoji="0" lang="zh-CN" altLang="en-US" sz="1400" b="0" i="0" u="none" strike="noStrike" kern="1200" cap="none" spc="100" normalizeH="0" baseline="0" noProof="0" dirty="0">
                <a:ln>
                  <a:noFill/>
                </a:ln>
                <a:solidFill>
                  <a:prstClr val="black"/>
                </a:solidFill>
                <a:effectLst/>
                <a:uLnTx/>
                <a:uFillTx/>
                <a:latin typeface="微软雅黑"/>
                <a:ea typeface="微软雅黑"/>
                <a:cs typeface="+mn-cs"/>
              </a:rPr>
              <a:t>模型需要的三维格式，并进行了可视化 </a:t>
            </a:r>
            <a:r>
              <a:rPr kumimoji="0" lang="en-US" altLang="zh-CN" sz="1400" b="0" i="0" u="none" strike="noStrike" kern="1200" cap="none" spc="100" normalizeH="0" baseline="0" noProof="0" dirty="0">
                <a:ln>
                  <a:noFill/>
                </a:ln>
                <a:solidFill>
                  <a:prstClr val="black"/>
                </a:solidFill>
                <a:effectLst/>
                <a:uLnTx/>
                <a:uFillTx/>
                <a:latin typeface="微软雅黑"/>
                <a:ea typeface="微软雅黑"/>
                <a:cs typeface="+mn-cs"/>
              </a:rPr>
              <a:t>SHAP </a:t>
            </a:r>
            <a:r>
              <a:rPr kumimoji="0" lang="zh-CN" altLang="en-US" sz="1400" b="0" i="0" u="none" strike="noStrike" kern="1200" cap="none" spc="100" normalizeH="0" baseline="0" noProof="0" dirty="0">
                <a:ln>
                  <a:noFill/>
                </a:ln>
                <a:solidFill>
                  <a:prstClr val="black"/>
                </a:solidFill>
                <a:effectLst/>
                <a:uLnTx/>
                <a:uFillTx/>
                <a:latin typeface="微软雅黑"/>
                <a:ea typeface="微软雅黑"/>
                <a:cs typeface="+mn-cs"/>
              </a:rPr>
              <a:t>结果：</a:t>
            </a:r>
          </a:p>
        </p:txBody>
      </p:sp>
      <p:pic>
        <p:nvPicPr>
          <p:cNvPr id="2" name="图片 1">
            <a:extLst>
              <a:ext uri="{FF2B5EF4-FFF2-40B4-BE49-F238E27FC236}">
                <a16:creationId xmlns:a16="http://schemas.microsoft.com/office/drawing/2014/main" id="{39D79E88-ECD0-3F68-EF71-D213B39895AE}"/>
              </a:ext>
            </a:extLst>
          </p:cNvPr>
          <p:cNvPicPr>
            <a:picLocks noChangeAspect="1"/>
          </p:cNvPicPr>
          <p:nvPr/>
        </p:nvPicPr>
        <p:blipFill>
          <a:blip r:embed="rId3"/>
          <a:stretch>
            <a:fillRect/>
          </a:stretch>
        </p:blipFill>
        <p:spPr>
          <a:xfrm>
            <a:off x="6580594" y="880271"/>
            <a:ext cx="4373716" cy="5435543"/>
          </a:xfrm>
          <a:prstGeom prst="rect">
            <a:avLst/>
          </a:prstGeom>
        </p:spPr>
      </p:pic>
    </p:spTree>
    <p:extLst>
      <p:ext uri="{BB962C8B-B14F-4D97-AF65-F5344CB8AC3E}">
        <p14:creationId xmlns:p14="http://schemas.microsoft.com/office/powerpoint/2010/main" val="3882496444"/>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FD642F-2032-1C8D-8C43-7F6C464F71F6}"/>
            </a:ext>
          </a:extLst>
        </p:cNvPr>
        <p:cNvGrpSpPr/>
        <p:nvPr/>
      </p:nvGrpSpPr>
      <p:grpSpPr>
        <a:xfrm>
          <a:off x="0" y="0"/>
          <a:ext cx="0" cy="0"/>
          <a:chOff x="0" y="0"/>
          <a:chExt cx="0" cy="0"/>
        </a:xfrm>
      </p:grpSpPr>
      <p:sp>
        <p:nvSpPr>
          <p:cNvPr id="10" name="标题 9">
            <a:extLst>
              <a:ext uri="{FF2B5EF4-FFF2-40B4-BE49-F238E27FC236}">
                <a16:creationId xmlns:a16="http://schemas.microsoft.com/office/drawing/2014/main" id="{2B70DCE5-BBA7-4B5D-177C-EA6070152722}"/>
              </a:ext>
            </a:extLst>
          </p:cNvPr>
          <p:cNvSpPr>
            <a:spLocks noGrp="1"/>
          </p:cNvSpPr>
          <p:nvPr>
            <p:ph type="title"/>
          </p:nvPr>
        </p:nvSpPr>
        <p:spPr>
          <a:xfrm>
            <a:off x="1606550" y="344317"/>
            <a:ext cx="8643848" cy="480131"/>
          </a:xfrm>
        </p:spPr>
        <p:txBody>
          <a:bodyPr/>
          <a:lstStyle/>
          <a:p>
            <a:r>
              <a:rPr lang="zh-CN" altLang="en-US" dirty="0"/>
              <a:t>关联规则挖掘</a:t>
            </a:r>
          </a:p>
        </p:txBody>
      </p:sp>
      <p:sp>
        <p:nvSpPr>
          <p:cNvPr id="53" name="文本框 52">
            <a:extLst>
              <a:ext uri="{FF2B5EF4-FFF2-40B4-BE49-F238E27FC236}">
                <a16:creationId xmlns:a16="http://schemas.microsoft.com/office/drawing/2014/main" id="{1E12F39A-759F-FAF2-F204-040FE7E888A8}"/>
              </a:ext>
            </a:extLst>
          </p:cNvPr>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4</a:t>
            </a:r>
          </a:p>
        </p:txBody>
      </p:sp>
      <p:sp>
        <p:nvSpPr>
          <p:cNvPr id="4" name="文本框 3">
            <a:extLst>
              <a:ext uri="{FF2B5EF4-FFF2-40B4-BE49-F238E27FC236}">
                <a16:creationId xmlns:a16="http://schemas.microsoft.com/office/drawing/2014/main" id="{F23C8726-F786-9A34-1F0A-87ED78373E3A}"/>
              </a:ext>
            </a:extLst>
          </p:cNvPr>
          <p:cNvSpPr txBox="1"/>
          <p:nvPr/>
        </p:nvSpPr>
        <p:spPr>
          <a:xfrm>
            <a:off x="488315" y="952660"/>
            <a:ext cx="5607685" cy="1220470"/>
          </a:xfrm>
          <a:prstGeom prst="rect">
            <a:avLst/>
          </a:prstGeom>
          <a:noFill/>
        </p:spPr>
        <p:txBody>
          <a:bodyPr wrap="square" lIns="0" rtlCol="0">
            <a:noAutofit/>
          </a:bodyPr>
          <a:lstStyle/>
          <a:p>
            <a:pPr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我们先进行数据离散化，接着将每条记录转换为事务，包含离散化后的特征值。再者，我们使用使用</a:t>
            </a:r>
            <a:r>
              <a:rPr lang="en-US" altLang="zh-CN" sz="1400" kern="100" dirty="0" err="1">
                <a:effectLst/>
                <a:latin typeface="等线" panose="02010600030101010101" pitchFamily="2" charset="-122"/>
                <a:ea typeface="等线" panose="02010600030101010101" pitchFamily="2" charset="-122"/>
                <a:cs typeface="Times New Roman" panose="02020603050405020304" pitchFamily="18" charset="0"/>
              </a:rPr>
              <a:t>Apriori</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算法进行关联规则挖掘，使用</a:t>
            </a:r>
            <a:r>
              <a:rPr lang="en-US" altLang="zh-CN" sz="1400" kern="100" dirty="0" err="1">
                <a:effectLst/>
                <a:latin typeface="等线" panose="02010600030101010101" pitchFamily="2" charset="-122"/>
                <a:ea typeface="等线" panose="02010600030101010101" pitchFamily="2" charset="-122"/>
                <a:cs typeface="Times New Roman" panose="02020603050405020304" pitchFamily="18" charset="0"/>
              </a:rPr>
              <a:t>mlxtend</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库中的</a:t>
            </a:r>
            <a:r>
              <a:rPr lang="en-US" altLang="zh-CN" sz="1400" kern="100" dirty="0" err="1">
                <a:effectLst/>
                <a:latin typeface="等线" panose="02010600030101010101" pitchFamily="2" charset="-122"/>
                <a:ea typeface="等线" panose="02010600030101010101" pitchFamily="2" charset="-122"/>
                <a:cs typeface="Times New Roman" panose="02020603050405020304" pitchFamily="18" charset="0"/>
              </a:rPr>
              <a:t>Apriori</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算法挖掘频繁项集：</a:t>
            </a:r>
          </a:p>
          <a:p>
            <a:pPr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各列的解释</a:t>
            </a:r>
            <a:r>
              <a:rPr lang="en-US" altLang="zh-CN" sz="1400" kern="100" baseline="30000" dirty="0">
                <a:effectLst/>
                <a:latin typeface="等线" panose="02010600030101010101" pitchFamily="2" charset="-122"/>
                <a:ea typeface="等线" panose="02010600030101010101" pitchFamily="2" charset="-122"/>
                <a:cs typeface="Times New Roman" panose="02020603050405020304" pitchFamily="18" charset="0"/>
              </a:rPr>
              <a:t>[3]</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400" b="1" kern="100" dirty="0">
                <a:effectLst/>
                <a:latin typeface="等线" panose="02010600030101010101" pitchFamily="2" charset="-122"/>
                <a:ea typeface="等线" panose="02010600030101010101" pitchFamily="2" charset="-122"/>
                <a:cs typeface="Times New Roman" panose="02020603050405020304" pitchFamily="18" charset="0"/>
              </a:rPr>
              <a:t>antecedents</a:t>
            </a:r>
            <a:r>
              <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rPr>
              <a:t>（前件）</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：规则的左侧部分，表示条件。</a:t>
            </a:r>
          </a:p>
          <a:p>
            <a:pPr indent="266700" algn="just"/>
            <a:r>
              <a:rPr lang="en-US" altLang="zh-CN" sz="1400" b="1" kern="100" dirty="0">
                <a:effectLst/>
                <a:latin typeface="等线" panose="02010600030101010101" pitchFamily="2" charset="-122"/>
                <a:ea typeface="等线" panose="02010600030101010101" pitchFamily="2" charset="-122"/>
                <a:cs typeface="Times New Roman" panose="02020603050405020304" pitchFamily="18" charset="0"/>
              </a:rPr>
              <a:t>consequents</a:t>
            </a:r>
            <a:r>
              <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rPr>
              <a:t>（后件）：</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规则的右侧部分，表示结果。</a:t>
            </a:r>
          </a:p>
          <a:p>
            <a:pPr indent="266700" algn="just"/>
            <a:r>
              <a:rPr lang="en-US" altLang="zh-CN" sz="1400" b="1" kern="100" dirty="0">
                <a:effectLst/>
                <a:latin typeface="等线" panose="02010600030101010101" pitchFamily="2" charset="-122"/>
                <a:ea typeface="等线" panose="02010600030101010101" pitchFamily="2" charset="-122"/>
                <a:cs typeface="Times New Roman" panose="02020603050405020304" pitchFamily="18" charset="0"/>
              </a:rPr>
              <a:t>antecedent support</a:t>
            </a:r>
            <a:r>
              <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rPr>
              <a:t>（前件支持度）：</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在数据集中，前件出现的频率。</a:t>
            </a:r>
          </a:p>
          <a:p>
            <a:pPr indent="266700" algn="just"/>
            <a:r>
              <a:rPr lang="en-US" altLang="zh-CN" sz="1400" b="1" kern="100" dirty="0">
                <a:effectLst/>
                <a:latin typeface="等线" panose="02010600030101010101" pitchFamily="2" charset="-122"/>
                <a:ea typeface="等线" panose="02010600030101010101" pitchFamily="2" charset="-122"/>
                <a:cs typeface="Times New Roman" panose="02020603050405020304" pitchFamily="18" charset="0"/>
              </a:rPr>
              <a:t>consequent support</a:t>
            </a:r>
            <a:r>
              <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rPr>
              <a:t>（后件支持度）：</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后件出现的频率。</a:t>
            </a:r>
          </a:p>
          <a:p>
            <a:pPr indent="266700" algn="just"/>
            <a:r>
              <a:rPr lang="en-US" altLang="zh-CN" sz="1400" b="1" kern="100" dirty="0">
                <a:effectLst/>
                <a:latin typeface="等线" panose="02010600030101010101" pitchFamily="2" charset="-122"/>
                <a:ea typeface="等线" panose="02010600030101010101" pitchFamily="2" charset="-122"/>
                <a:cs typeface="Times New Roman" panose="02020603050405020304" pitchFamily="18" charset="0"/>
              </a:rPr>
              <a:t>support</a:t>
            </a:r>
            <a:r>
              <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rPr>
              <a:t>（支持度）：</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同时满足前件和后件的记录频率。</a:t>
            </a:r>
          </a:p>
          <a:p>
            <a:pPr indent="266700" algn="just"/>
            <a:r>
              <a:rPr lang="en-US" altLang="zh-CN" sz="1400" b="1" kern="100" dirty="0">
                <a:effectLst/>
                <a:latin typeface="等线" panose="02010600030101010101" pitchFamily="2" charset="-122"/>
                <a:ea typeface="等线" panose="02010600030101010101" pitchFamily="2" charset="-122"/>
                <a:cs typeface="Times New Roman" panose="02020603050405020304" pitchFamily="18" charset="0"/>
              </a:rPr>
              <a:t>confidence</a:t>
            </a:r>
            <a:r>
              <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rPr>
              <a:t>（置信度）</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：给定前件的情况下，后件发生的概率。计算公式为</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support(antecedents ∩ consequents) / support(antecedents)</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a:t>
            </a:r>
          </a:p>
          <a:p>
            <a:pPr indent="266700" algn="just"/>
            <a:r>
              <a:rPr lang="en-US" altLang="zh-CN" sz="1400" b="1" kern="100" dirty="0">
                <a:effectLst/>
                <a:latin typeface="等线" panose="02010600030101010101" pitchFamily="2" charset="-122"/>
                <a:ea typeface="等线" panose="02010600030101010101" pitchFamily="2" charset="-122"/>
                <a:cs typeface="Times New Roman" panose="02020603050405020304" pitchFamily="18" charset="0"/>
              </a:rPr>
              <a:t>lift</a:t>
            </a:r>
            <a:r>
              <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rPr>
              <a:t>（提升度）：</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后件在给定前件情况下发生的可能性相对于其独立发生的可能性。计算公式为</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confidence / support(consequents)</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。值大于</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表示前件对后件有正向影响。</a:t>
            </a:r>
          </a:p>
          <a:p>
            <a:pPr indent="266700" algn="just"/>
            <a:r>
              <a:rPr lang="en-US" altLang="zh-CN" sz="1400" b="1" kern="100" dirty="0">
                <a:effectLst/>
                <a:latin typeface="等线" panose="02010600030101010101" pitchFamily="2" charset="-122"/>
                <a:ea typeface="等线" panose="02010600030101010101" pitchFamily="2" charset="-122"/>
                <a:cs typeface="Times New Roman" panose="02020603050405020304" pitchFamily="18" charset="0"/>
              </a:rPr>
              <a:t>leverage</a:t>
            </a:r>
            <a:r>
              <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rPr>
              <a:t>（杠杆值）：</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反映前件和后件共同发生的超出随机发生的程度。计算公式为</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support(antecedents ∩ consequents) - (support(antecedents) * support(consequents))</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。值越大表示相关性越强。</a:t>
            </a:r>
          </a:p>
          <a:p>
            <a:pPr indent="266700" algn="just"/>
            <a:r>
              <a:rPr lang="en-US" altLang="zh-CN" sz="1400" b="1" kern="100" dirty="0">
                <a:effectLst/>
                <a:latin typeface="等线" panose="02010600030101010101" pitchFamily="2" charset="-122"/>
                <a:ea typeface="等线" panose="02010600030101010101" pitchFamily="2" charset="-122"/>
                <a:cs typeface="Times New Roman" panose="02020603050405020304" pitchFamily="18" charset="0"/>
              </a:rPr>
              <a:t>conviction</a:t>
            </a:r>
            <a:r>
              <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衡量前件发生时后件不发生的可能性。计算公式为</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(1 - support(consequents)) / (1 - confidence)</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。值越大表示前件对后件的影响越强。</a:t>
            </a:r>
          </a:p>
          <a:p>
            <a:pPr indent="228600" algn="just"/>
            <a:r>
              <a:rPr lang="en-US" altLang="zh-CN" sz="1400" b="1" kern="100" dirty="0" err="1">
                <a:effectLst/>
                <a:latin typeface="等线" panose="02010600030101010101" pitchFamily="2" charset="-122"/>
                <a:ea typeface="等线" panose="02010600030101010101" pitchFamily="2" charset="-122"/>
                <a:cs typeface="Times New Roman" panose="02020603050405020304" pitchFamily="18" charset="0"/>
              </a:rPr>
              <a:t>zhangs_metric</a:t>
            </a:r>
            <a:r>
              <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Zhang</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的指标，用于评估规则的重要性，通常在某些特定的研究中使用。</a:t>
            </a:r>
          </a:p>
        </p:txBody>
      </p:sp>
      <p:pic>
        <p:nvPicPr>
          <p:cNvPr id="2" name="图片 1">
            <a:extLst>
              <a:ext uri="{FF2B5EF4-FFF2-40B4-BE49-F238E27FC236}">
                <a16:creationId xmlns:a16="http://schemas.microsoft.com/office/drawing/2014/main" id="{BCA7F579-99D0-E966-FA6C-5DA239DAE02B}"/>
              </a:ext>
            </a:extLst>
          </p:cNvPr>
          <p:cNvPicPr>
            <a:picLocks noChangeAspect="1"/>
          </p:cNvPicPr>
          <p:nvPr/>
        </p:nvPicPr>
        <p:blipFill>
          <a:blip r:embed="rId3"/>
          <a:stretch>
            <a:fillRect/>
          </a:stretch>
        </p:blipFill>
        <p:spPr>
          <a:xfrm>
            <a:off x="6430188" y="1403336"/>
            <a:ext cx="5273497" cy="3560373"/>
          </a:xfrm>
          <a:prstGeom prst="rect">
            <a:avLst/>
          </a:prstGeom>
        </p:spPr>
      </p:pic>
    </p:spTree>
    <p:extLst>
      <p:ext uri="{BB962C8B-B14F-4D97-AF65-F5344CB8AC3E}">
        <p14:creationId xmlns:p14="http://schemas.microsoft.com/office/powerpoint/2010/main" val="1722454704"/>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C767F-6BE0-DC5D-C733-74D264A9338E}"/>
            </a:ext>
          </a:extLst>
        </p:cNvPr>
        <p:cNvGrpSpPr/>
        <p:nvPr/>
      </p:nvGrpSpPr>
      <p:grpSpPr>
        <a:xfrm>
          <a:off x="0" y="0"/>
          <a:ext cx="0" cy="0"/>
          <a:chOff x="0" y="0"/>
          <a:chExt cx="0" cy="0"/>
        </a:xfrm>
      </p:grpSpPr>
      <p:sp>
        <p:nvSpPr>
          <p:cNvPr id="10" name="标题 9">
            <a:extLst>
              <a:ext uri="{FF2B5EF4-FFF2-40B4-BE49-F238E27FC236}">
                <a16:creationId xmlns:a16="http://schemas.microsoft.com/office/drawing/2014/main" id="{AD48AE2F-F22D-4BFF-07B6-E2216E875FDC}"/>
              </a:ext>
            </a:extLst>
          </p:cNvPr>
          <p:cNvSpPr>
            <a:spLocks noGrp="1"/>
          </p:cNvSpPr>
          <p:nvPr>
            <p:ph type="title"/>
          </p:nvPr>
        </p:nvSpPr>
        <p:spPr>
          <a:xfrm>
            <a:off x="1606550" y="344317"/>
            <a:ext cx="8643848" cy="480131"/>
          </a:xfrm>
        </p:spPr>
        <p:txBody>
          <a:bodyPr/>
          <a:lstStyle/>
          <a:p>
            <a:r>
              <a:rPr lang="zh-CN" altLang="en-US" dirty="0"/>
              <a:t>关联规则挖掘</a:t>
            </a:r>
          </a:p>
        </p:txBody>
      </p:sp>
      <p:sp>
        <p:nvSpPr>
          <p:cNvPr id="53" name="文本框 52">
            <a:extLst>
              <a:ext uri="{FF2B5EF4-FFF2-40B4-BE49-F238E27FC236}">
                <a16:creationId xmlns:a16="http://schemas.microsoft.com/office/drawing/2014/main" id="{CC6FE428-31BB-7A7F-A69F-E2C77529ABF1}"/>
              </a:ext>
            </a:extLst>
          </p:cNvPr>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4</a:t>
            </a:r>
          </a:p>
        </p:txBody>
      </p:sp>
      <p:sp>
        <p:nvSpPr>
          <p:cNvPr id="4" name="文本框 3">
            <a:extLst>
              <a:ext uri="{FF2B5EF4-FFF2-40B4-BE49-F238E27FC236}">
                <a16:creationId xmlns:a16="http://schemas.microsoft.com/office/drawing/2014/main" id="{3F054291-93D5-4AF0-D691-DCBEFA558DA3}"/>
              </a:ext>
            </a:extLst>
          </p:cNvPr>
          <p:cNvSpPr txBox="1"/>
          <p:nvPr/>
        </p:nvSpPr>
        <p:spPr>
          <a:xfrm>
            <a:off x="580369" y="1130631"/>
            <a:ext cx="5607685" cy="1220470"/>
          </a:xfrm>
          <a:prstGeom prst="rect">
            <a:avLst/>
          </a:prstGeom>
          <a:noFill/>
        </p:spPr>
        <p:txBody>
          <a:bodyPr wrap="square" lIns="0" rtlCol="0">
            <a:noAutofit/>
          </a:bodyPr>
          <a:lstStyle/>
          <a:p>
            <a:pPr indent="228600"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规则分析：</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286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rPr>
              <a:t>规则：</a:t>
            </a:r>
            <a:r>
              <a:rPr lang="en-US" altLang="zh-CN" sz="1400" b="1" kern="100" dirty="0">
                <a:effectLst/>
                <a:latin typeface="等线" panose="02010600030101010101" pitchFamily="2" charset="-122"/>
                <a:ea typeface="等线" panose="02010600030101010101" pitchFamily="2" charset="-122"/>
                <a:cs typeface="Times New Roman" panose="02020603050405020304" pitchFamily="18" charset="0"/>
              </a:rPr>
              <a:t>"Foggy" -&gt; "</a:t>
            </a:r>
            <a:r>
              <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rPr>
              <a:t>高湿度</a:t>
            </a:r>
            <a:r>
              <a:rPr lang="en-US" altLang="zh-CN" sz="1400" b="1"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286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400" b="1" kern="100" dirty="0">
                <a:effectLst/>
                <a:latin typeface="等线" panose="02010600030101010101" pitchFamily="2" charset="-122"/>
                <a:ea typeface="等线" panose="02010600030101010101" pitchFamily="2" charset="-122"/>
                <a:cs typeface="Times New Roman" panose="02020603050405020304" pitchFamily="18" charset="0"/>
              </a:rPr>
              <a:t>Confidence (</a:t>
            </a:r>
            <a:r>
              <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rPr>
              <a:t>置信度</a:t>
            </a:r>
            <a:r>
              <a:rPr lang="en-US" altLang="zh-CN" sz="1400" b="1"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0.9959</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，非常高，意味着几乎可以确定当天气</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雾</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时，湿度会很高。</a:t>
            </a:r>
          </a:p>
          <a:p>
            <a:pPr indent="2286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400" b="1" kern="100" dirty="0">
                <a:effectLst/>
                <a:latin typeface="等线" panose="02010600030101010101" pitchFamily="2" charset="-122"/>
                <a:ea typeface="等线" panose="02010600030101010101" pitchFamily="2" charset="-122"/>
                <a:cs typeface="Times New Roman" panose="02020603050405020304" pitchFamily="18" charset="0"/>
              </a:rPr>
              <a:t>Lift (</a:t>
            </a:r>
            <a:r>
              <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rPr>
              <a:t>提升度</a:t>
            </a:r>
            <a:r>
              <a:rPr lang="en-US" altLang="zh-CN" sz="1400" b="1"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1.8031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，表明</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雾</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高湿度</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之间存在较强的正相关关系。</a:t>
            </a:r>
          </a:p>
          <a:p>
            <a:pPr indent="2286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rPr>
              <a:t>有用性</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对于农业、交通等行业来说，这个规则非常有用，可以帮助预测恶劣天气，采取预防措施。</a:t>
            </a:r>
          </a:p>
          <a:p>
            <a:pPr indent="2286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2. </a:t>
            </a:r>
            <a:r>
              <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rPr>
              <a:t>规则：</a:t>
            </a:r>
            <a:r>
              <a:rPr lang="en-US" altLang="zh-CN" sz="14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rPr>
              <a:t>非常低温</a:t>
            </a:r>
            <a:r>
              <a:rPr lang="en-US" altLang="zh-CN" sz="1400" b="1" kern="100" dirty="0">
                <a:effectLst/>
                <a:latin typeface="等线" panose="02010600030101010101" pitchFamily="2" charset="-122"/>
                <a:ea typeface="等线" panose="02010600030101010101" pitchFamily="2" charset="-122"/>
                <a:cs typeface="Times New Roman" panose="02020603050405020304" pitchFamily="18" charset="0"/>
              </a:rPr>
              <a:t>" -&gt; "</a:t>
            </a:r>
            <a:r>
              <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rPr>
              <a:t>冬季</a:t>
            </a:r>
            <a:r>
              <a:rPr lang="en-US" altLang="zh-CN" sz="1400" b="1"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286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400" b="1" kern="100" dirty="0">
                <a:effectLst/>
                <a:latin typeface="等线" panose="02010600030101010101" pitchFamily="2" charset="-122"/>
                <a:ea typeface="等线" panose="02010600030101010101" pitchFamily="2" charset="-122"/>
                <a:cs typeface="Times New Roman" panose="02020603050405020304" pitchFamily="18" charset="0"/>
              </a:rPr>
              <a:t>Confidence (</a:t>
            </a:r>
            <a:r>
              <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rPr>
              <a:t>置信度</a:t>
            </a:r>
            <a:r>
              <a:rPr lang="en-US" altLang="zh-CN" sz="1400" b="1"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0.8354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，较高，说明当气温非常低时，很可能是冬季。</a:t>
            </a:r>
          </a:p>
          <a:p>
            <a:pPr indent="2286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400" b="1" kern="100" dirty="0">
                <a:effectLst/>
                <a:latin typeface="等线" panose="02010600030101010101" pitchFamily="2" charset="-122"/>
                <a:ea typeface="等线" panose="02010600030101010101" pitchFamily="2" charset="-122"/>
                <a:cs typeface="Times New Roman" panose="02020603050405020304" pitchFamily="18" charset="0"/>
              </a:rPr>
              <a:t>Lift (</a:t>
            </a:r>
            <a:r>
              <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rPr>
              <a:t>提升度</a:t>
            </a:r>
            <a:r>
              <a:rPr lang="en-US" altLang="zh-CN" sz="1400" b="1"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3.3801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，表示</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非常低温</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与</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冬季</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之间有很强的联系。</a:t>
            </a:r>
          </a:p>
          <a:p>
            <a:pPr indent="2286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rPr>
              <a:t>有用性</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对于季节性活动规划或能源需求预测等领域，此规则具有实际应用价值。</a:t>
            </a:r>
          </a:p>
          <a:p>
            <a:pPr indent="2286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286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 </a:t>
            </a:r>
            <a:r>
              <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rPr>
              <a:t>规则：</a:t>
            </a:r>
            <a:r>
              <a:rPr lang="en-US" altLang="zh-CN" sz="14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rPr>
              <a:t>凌晨</a:t>
            </a:r>
            <a:r>
              <a:rPr lang="en-US" altLang="zh-CN" sz="1400" b="1" kern="100" dirty="0">
                <a:effectLst/>
                <a:latin typeface="等线" panose="02010600030101010101" pitchFamily="2" charset="-122"/>
                <a:ea typeface="等线" panose="02010600030101010101" pitchFamily="2" charset="-122"/>
                <a:cs typeface="Times New Roman" panose="02020603050405020304" pitchFamily="18" charset="0"/>
              </a:rPr>
              <a:t>" -&gt; "</a:t>
            </a:r>
            <a:r>
              <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rPr>
              <a:t>高湿度</a:t>
            </a:r>
            <a:r>
              <a:rPr lang="en-US" altLang="zh-CN" sz="1400" b="1"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286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400" b="1" kern="100" dirty="0">
                <a:effectLst/>
                <a:latin typeface="等线" panose="02010600030101010101" pitchFamily="2" charset="-122"/>
                <a:ea typeface="等线" panose="02010600030101010101" pitchFamily="2" charset="-122"/>
                <a:cs typeface="Times New Roman" panose="02020603050405020304" pitchFamily="18" charset="0"/>
              </a:rPr>
              <a:t>Confidence (</a:t>
            </a:r>
            <a:r>
              <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rPr>
              <a:t>置信度</a:t>
            </a:r>
            <a:r>
              <a:rPr lang="en-US" altLang="zh-CN" sz="1400" b="1"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0.8405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，高，表示凌晨时分湿度较高的可能性很大。</a:t>
            </a:r>
          </a:p>
          <a:p>
            <a:pPr indent="2286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400" b="1" kern="100" dirty="0">
                <a:effectLst/>
                <a:latin typeface="等线" panose="02010600030101010101" pitchFamily="2" charset="-122"/>
                <a:ea typeface="等线" panose="02010600030101010101" pitchFamily="2" charset="-122"/>
                <a:cs typeface="Times New Roman" panose="02020603050405020304" pitchFamily="18" charset="0"/>
              </a:rPr>
              <a:t>Lift (</a:t>
            </a:r>
            <a:r>
              <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rPr>
              <a:t>提升度</a:t>
            </a:r>
            <a:r>
              <a:rPr lang="en-US" altLang="zh-CN" sz="1400" b="1"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1.5216</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，显示</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凌晨</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与</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高湿度</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之间有一定的相关性。</a:t>
            </a:r>
          </a:p>
          <a:p>
            <a:pPr indent="2286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rPr>
              <a:t>有用性</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对于气象预报或户外活动安排，这条规则可以提供参考信息。</a:t>
            </a:r>
          </a:p>
          <a:p>
            <a:pPr indent="2286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E0B981FE-9461-D49E-2E99-3C49B1B79E5D}"/>
              </a:ext>
            </a:extLst>
          </p:cNvPr>
          <p:cNvSpPr txBox="1"/>
          <p:nvPr/>
        </p:nvSpPr>
        <p:spPr>
          <a:xfrm>
            <a:off x="6885616" y="1202714"/>
            <a:ext cx="4166964" cy="1384995"/>
          </a:xfrm>
          <a:prstGeom prst="rect">
            <a:avLst/>
          </a:prstGeom>
          <a:noFill/>
        </p:spPr>
        <p:txBody>
          <a:bodyPr wrap="square" rtlCol="0">
            <a:spAutoFit/>
          </a:bodyPr>
          <a:lstStyle/>
          <a:p>
            <a:pPr marL="0" marR="0" lvl="0" indent="228600" algn="just"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4. </a:t>
            </a:r>
            <a:r>
              <a:rPr kumimoji="0" lang="zh-CN" altLang="zh-CN" sz="1400" b="1" i="0" u="none" strike="noStrike" kern="1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规则：</a:t>
            </a:r>
            <a:r>
              <a:rPr kumimoji="0" lang="en-US" altLang="zh-CN" sz="1400" b="1" i="0" u="none" strike="noStrike" kern="1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a:t>
            </a:r>
            <a:r>
              <a:rPr kumimoji="0" lang="zh-CN" altLang="zh-CN" sz="1400" b="1" i="0" u="none" strike="noStrike" kern="1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非常低温</a:t>
            </a:r>
            <a:r>
              <a:rPr kumimoji="0" lang="en-US" altLang="zh-CN" sz="1400" b="1" i="0" u="none" strike="noStrike" kern="1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&amp; "</a:t>
            </a:r>
            <a:r>
              <a:rPr kumimoji="0" lang="zh-CN" altLang="zh-CN" sz="1400" b="1" i="0" u="none" strike="noStrike" kern="1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高湿度</a:t>
            </a:r>
            <a:r>
              <a:rPr kumimoji="0" lang="en-US" altLang="zh-CN" sz="1400" b="1" i="0" u="none" strike="noStrike" kern="1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-&gt; "</a:t>
            </a:r>
            <a:r>
              <a:rPr kumimoji="0" lang="zh-CN" altLang="zh-CN" sz="1400" b="1" i="0" u="none" strike="noStrike" kern="1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冬季</a:t>
            </a:r>
            <a:r>
              <a:rPr kumimoji="0" lang="en-US" altLang="zh-CN" sz="1400" b="1" i="0" u="none" strike="noStrike" kern="1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a:t>
            </a:r>
            <a:endParaRPr kumimoji="0" lang="zh-CN" altLang="zh-CN" sz="1400" b="0" i="0" u="none" strike="noStrike" kern="1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228600" algn="just"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a:t>
            </a:r>
            <a:r>
              <a:rPr kumimoji="0" lang="en-US" altLang="zh-CN" sz="1400" b="1" i="0" u="none" strike="noStrike" kern="1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Confidence (</a:t>
            </a:r>
            <a:r>
              <a:rPr kumimoji="0" lang="zh-CN" altLang="zh-CN" sz="1400" b="1" i="0" u="none" strike="noStrike" kern="1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置信度</a:t>
            </a:r>
            <a:r>
              <a:rPr kumimoji="0" lang="en-US" altLang="zh-CN" sz="1400" b="1" i="0" u="none" strike="noStrike" kern="1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a:t>
            </a:r>
            <a:r>
              <a:rPr kumimoji="0" lang="en-US" altLang="zh-CN" sz="1400" b="0" i="0" u="none" strike="noStrike" kern="1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0.8404</a:t>
            </a:r>
            <a:r>
              <a:rPr kumimoji="0" lang="zh-CN" altLang="zh-CN" sz="1400" b="0" i="0" u="none" strike="noStrike" kern="1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，较高，意味着当同时出现</a:t>
            </a:r>
            <a:r>
              <a:rPr kumimoji="0" lang="en-US" altLang="zh-CN" sz="1400" b="0" i="0" u="none" strike="noStrike" kern="1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a:t>
            </a:r>
            <a:r>
              <a:rPr kumimoji="0" lang="zh-CN" altLang="zh-CN" sz="1400" b="0" i="0" u="none" strike="noStrike" kern="1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非常低温</a:t>
            </a:r>
            <a:r>
              <a:rPr kumimoji="0" lang="en-US" altLang="zh-CN" sz="1400" b="0" i="0" u="none" strike="noStrike" kern="1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a:t>
            </a:r>
            <a:r>
              <a:rPr kumimoji="0" lang="zh-CN" altLang="zh-CN" sz="1400" b="0" i="0" u="none" strike="noStrike" kern="1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和</a:t>
            </a:r>
            <a:r>
              <a:rPr kumimoji="0" lang="en-US" altLang="zh-CN" sz="1400" b="0" i="0" u="none" strike="noStrike" kern="1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a:t>
            </a:r>
            <a:r>
              <a:rPr kumimoji="0" lang="zh-CN" altLang="zh-CN" sz="1400" b="0" i="0" u="none" strike="noStrike" kern="1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高湿度</a:t>
            </a:r>
            <a:r>
              <a:rPr kumimoji="0" lang="en-US" altLang="zh-CN" sz="1400" b="0" i="0" u="none" strike="noStrike" kern="1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a:t>
            </a:r>
            <a:r>
              <a:rPr kumimoji="0" lang="zh-CN" altLang="zh-CN" sz="1400" b="0" i="0" u="none" strike="noStrike" kern="1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时，几乎可以断定是冬季。</a:t>
            </a:r>
          </a:p>
          <a:p>
            <a:pPr marL="0" marR="0" lvl="0" indent="228600" algn="just"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a:t>
            </a:r>
            <a:r>
              <a:rPr kumimoji="0" lang="en-US" altLang="zh-CN" sz="1400" b="1" i="0" u="none" strike="noStrike" kern="1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Lift (</a:t>
            </a:r>
            <a:r>
              <a:rPr kumimoji="0" lang="zh-CN" altLang="zh-CN" sz="1400" b="1" i="0" u="none" strike="noStrike" kern="1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提升度</a:t>
            </a:r>
            <a:r>
              <a:rPr kumimoji="0" lang="en-US" altLang="zh-CN" sz="1400" b="1" i="0" u="none" strike="noStrike" kern="1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a:t>
            </a:r>
            <a:r>
              <a:rPr kumimoji="0" lang="en-US" altLang="zh-CN" sz="1400" b="0" i="0" u="none" strike="noStrike" kern="1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3.4003</a:t>
            </a:r>
            <a:r>
              <a:rPr kumimoji="0" lang="zh-CN" altLang="zh-CN" sz="1400" b="0" i="0" u="none" strike="noStrike" kern="1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，非常高的提升度反映了这两者组合对冬季的强烈指示作用。</a:t>
            </a:r>
            <a:endParaRPr kumimoji="0" lang="zh-CN" altLang="zh-CN" sz="1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DCE535D5-4039-F040-DF56-D7DE1B9B3605}"/>
              </a:ext>
            </a:extLst>
          </p:cNvPr>
          <p:cNvSpPr txBox="1"/>
          <p:nvPr/>
        </p:nvSpPr>
        <p:spPr>
          <a:xfrm>
            <a:off x="7020629" y="4270292"/>
            <a:ext cx="4707012" cy="1477328"/>
          </a:xfrm>
          <a:prstGeom prst="rect">
            <a:avLst/>
          </a:prstGeom>
          <a:noFill/>
        </p:spPr>
        <p:txBody>
          <a:bodyPr wrap="square" rtlCol="0">
            <a:spAutoFit/>
          </a:bodyPr>
          <a:lstStyle/>
          <a:p>
            <a:r>
              <a:rPr lang="zh-CN" altLang="zh-CN" sz="1800" kern="100" dirty="0">
                <a:effectLst/>
                <a:ea typeface="等线" panose="02010600030101010101" pitchFamily="2" charset="-122"/>
                <a:cs typeface="Times New Roman" panose="02020603050405020304" pitchFamily="18" charset="0"/>
              </a:rPr>
              <a:t>这些关联规则提供了关于特定气象条件下其他气象条件发生的概率的信息。对于需要根据天气状况做出决策的领域，比如农业灌溉、交通管理、旅游规划等，这些规则都是非常有用的工具。</a:t>
            </a:r>
            <a:endParaRPr lang="zh-CN" altLang="en-US" dirty="0"/>
          </a:p>
        </p:txBody>
      </p:sp>
    </p:spTree>
    <p:extLst>
      <p:ext uri="{BB962C8B-B14F-4D97-AF65-F5344CB8AC3E}">
        <p14:creationId xmlns:p14="http://schemas.microsoft.com/office/powerpoint/2010/main" val="3118043510"/>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EE772D-B6FE-E899-E316-C42CA62C4E8C}"/>
            </a:ext>
          </a:extLst>
        </p:cNvPr>
        <p:cNvGrpSpPr/>
        <p:nvPr/>
      </p:nvGrpSpPr>
      <p:grpSpPr>
        <a:xfrm>
          <a:off x="0" y="0"/>
          <a:ext cx="0" cy="0"/>
          <a:chOff x="0" y="0"/>
          <a:chExt cx="0" cy="0"/>
        </a:xfrm>
      </p:grpSpPr>
      <p:grpSp>
        <p:nvGrpSpPr>
          <p:cNvPr id="3" name="组合 2">
            <a:extLst>
              <a:ext uri="{FF2B5EF4-FFF2-40B4-BE49-F238E27FC236}">
                <a16:creationId xmlns:a16="http://schemas.microsoft.com/office/drawing/2014/main" id="{712596E9-6305-F5DB-0EA1-9011C37621AD}"/>
              </a:ext>
            </a:extLst>
          </p:cNvPr>
          <p:cNvGrpSpPr/>
          <p:nvPr/>
        </p:nvGrpSpPr>
        <p:grpSpPr>
          <a:xfrm>
            <a:off x="5891815" y="3000270"/>
            <a:ext cx="2973526" cy="857460"/>
            <a:chOff x="5588007" y="1590635"/>
            <a:chExt cx="2973526" cy="857460"/>
          </a:xfrm>
        </p:grpSpPr>
        <p:sp>
          <p:nvSpPr>
            <p:cNvPr id="19" name="文本框 18">
              <a:extLst>
                <a:ext uri="{FF2B5EF4-FFF2-40B4-BE49-F238E27FC236}">
                  <a16:creationId xmlns:a16="http://schemas.microsoft.com/office/drawing/2014/main" id="{D7E4142A-F6CA-6C39-93D0-3F7BE0E57E62}"/>
                </a:ext>
              </a:extLst>
            </p:cNvPr>
            <p:cNvSpPr txBox="1"/>
            <p:nvPr/>
          </p:nvSpPr>
          <p:spPr>
            <a:xfrm>
              <a:off x="6549853" y="1696200"/>
              <a:ext cx="2011680" cy="64516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black"/>
                  </a:solidFill>
                  <a:effectLst/>
                  <a:uLnTx/>
                  <a:uFillTx/>
                  <a:latin typeface="微软雅黑"/>
                  <a:ea typeface="微软雅黑"/>
                  <a:cs typeface="+mn-cs"/>
                  <a:sym typeface="+mn-lt"/>
                </a:rPr>
                <a:t>异常检测</a:t>
              </a:r>
            </a:p>
          </p:txBody>
        </p:sp>
        <p:sp>
          <p:nvSpPr>
            <p:cNvPr id="20" name="椭圆 19">
              <a:extLst>
                <a:ext uri="{FF2B5EF4-FFF2-40B4-BE49-F238E27FC236}">
                  <a16:creationId xmlns:a16="http://schemas.microsoft.com/office/drawing/2014/main" id="{F7F1E8CF-E7C1-5451-C677-4FFCD25E59CF}"/>
                </a:ext>
              </a:extLst>
            </p:cNvPr>
            <p:cNvSpPr/>
            <p:nvPr/>
          </p:nvSpPr>
          <p:spPr>
            <a:xfrm>
              <a:off x="5588007" y="1590635"/>
              <a:ext cx="857459" cy="857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solidFill>
                    <a:prstClr val="white"/>
                  </a:solidFill>
                  <a:latin typeface="Century Gothic" panose="020B0502020202020204" pitchFamily="34" charset="0"/>
                  <a:ea typeface="微软雅黑" panose="020B0503020204020204" charset="-122"/>
                </a:rPr>
                <a:t>5</a:t>
              </a:r>
              <a:endParaRPr kumimoji="0" lang="en-US" altLang="zh-CN" sz="40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endParaRPr>
            </a:p>
          </p:txBody>
        </p:sp>
      </p:grpSp>
    </p:spTree>
    <p:extLst>
      <p:ext uri="{BB962C8B-B14F-4D97-AF65-F5344CB8AC3E}">
        <p14:creationId xmlns:p14="http://schemas.microsoft.com/office/powerpoint/2010/main" val="3656057878"/>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6749B2-D4C7-8F10-B7FE-46DC3BEE9998}"/>
            </a:ext>
          </a:extLst>
        </p:cNvPr>
        <p:cNvGrpSpPr/>
        <p:nvPr/>
      </p:nvGrpSpPr>
      <p:grpSpPr>
        <a:xfrm>
          <a:off x="0" y="0"/>
          <a:ext cx="0" cy="0"/>
          <a:chOff x="0" y="0"/>
          <a:chExt cx="0" cy="0"/>
        </a:xfrm>
      </p:grpSpPr>
      <p:sp>
        <p:nvSpPr>
          <p:cNvPr id="10" name="标题 9">
            <a:extLst>
              <a:ext uri="{FF2B5EF4-FFF2-40B4-BE49-F238E27FC236}">
                <a16:creationId xmlns:a16="http://schemas.microsoft.com/office/drawing/2014/main" id="{64A2ABA1-4DC0-1146-6ACA-6A7B73137EA3}"/>
              </a:ext>
            </a:extLst>
          </p:cNvPr>
          <p:cNvSpPr>
            <a:spLocks noGrp="1"/>
          </p:cNvSpPr>
          <p:nvPr>
            <p:ph type="title"/>
          </p:nvPr>
        </p:nvSpPr>
        <p:spPr>
          <a:xfrm>
            <a:off x="1606550" y="344317"/>
            <a:ext cx="8643848" cy="480131"/>
          </a:xfrm>
        </p:spPr>
        <p:txBody>
          <a:bodyPr/>
          <a:lstStyle/>
          <a:p>
            <a:r>
              <a:rPr lang="zh-CN" altLang="en-US" dirty="0"/>
              <a:t>异常检测</a:t>
            </a:r>
          </a:p>
        </p:txBody>
      </p:sp>
      <p:sp>
        <p:nvSpPr>
          <p:cNvPr id="53" name="文本框 52">
            <a:extLst>
              <a:ext uri="{FF2B5EF4-FFF2-40B4-BE49-F238E27FC236}">
                <a16:creationId xmlns:a16="http://schemas.microsoft.com/office/drawing/2014/main" id="{013F1879-2E64-AEFE-C26C-02D596B8DF08}"/>
              </a:ext>
            </a:extLst>
          </p:cNvPr>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lang="en-US" altLang="zh-CN" sz="3600" b="1" dirty="0">
                <a:solidFill>
                  <a:prstClr val="white"/>
                </a:solidFill>
              </a:rPr>
              <a:t>5</a:t>
            </a:r>
            <a:endPar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endParaRPr>
          </a:p>
        </p:txBody>
      </p:sp>
      <p:sp>
        <p:nvSpPr>
          <p:cNvPr id="4" name="文本框 3">
            <a:extLst>
              <a:ext uri="{FF2B5EF4-FFF2-40B4-BE49-F238E27FC236}">
                <a16:creationId xmlns:a16="http://schemas.microsoft.com/office/drawing/2014/main" id="{8B0DCB0C-CB82-14F7-71E6-E33EEB256C14}"/>
              </a:ext>
            </a:extLst>
          </p:cNvPr>
          <p:cNvSpPr txBox="1"/>
          <p:nvPr/>
        </p:nvSpPr>
        <p:spPr>
          <a:xfrm>
            <a:off x="580369" y="1130631"/>
            <a:ext cx="5607685" cy="1220470"/>
          </a:xfrm>
          <a:prstGeom prst="rect">
            <a:avLst/>
          </a:prstGeom>
          <a:noFill/>
        </p:spPr>
        <p:txBody>
          <a:bodyPr wrap="square" lIns="0" rtlCol="0">
            <a:noAutofit/>
          </a:bodyPr>
          <a:lstStyle/>
          <a:p>
            <a:pPr indent="266700" algn="just"/>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DBSCAN</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是一种基于密度的聚类算法，它通过定义核心点、边界点和异常点，以及直接密度可达、密度可达和密度相连的概念，能够在包含噪声的空间数据库中识别任意形状的聚类，并将高密度区域划分为簇</a:t>
            </a:r>
            <a:r>
              <a:rPr lang="en-US" altLang="zh-CN" sz="1800" kern="100" baseline="30000" dirty="0">
                <a:effectLst/>
                <a:latin typeface="等线" panose="02010600030101010101" pitchFamily="2" charset="-122"/>
                <a:ea typeface="宋体" panose="02010600030101010101" pitchFamily="2" charset="-122"/>
                <a:cs typeface="Times New Roman" panose="02020603050405020304" pitchFamily="18" charset="0"/>
              </a:rPr>
              <a:t>[4]</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我们采用</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eps=0.5, </a:t>
            </a:r>
            <a:r>
              <a:rPr lang="en-US" altLang="zh-CN" sz="1800" kern="100" dirty="0" err="1">
                <a:effectLst/>
                <a:latin typeface="宋体" panose="02010600030101010101" pitchFamily="2" charset="-122"/>
                <a:ea typeface="等线" panose="02010600030101010101" pitchFamily="2" charset="-122"/>
                <a:cs typeface="宋体" panose="02010600030101010101" pitchFamily="2" charset="-122"/>
              </a:rPr>
              <a:t>MinPts</a:t>
            </a: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 =5</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的参数对数据集进行聚类异常检测。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228600" algn="just" defTabSz="914400" rtl="0" eaLnBrk="1" fontAlgn="auto" latinLnBrk="0" hangingPunct="1">
              <a:lnSpc>
                <a:spcPct val="100000"/>
              </a:lnSpc>
              <a:spcBef>
                <a:spcPts val="0"/>
              </a:spcBef>
              <a:spcAft>
                <a:spcPts val="0"/>
              </a:spcAft>
              <a:buClrTx/>
              <a:buSzTx/>
              <a:buFontTx/>
              <a:buNone/>
              <a:tabLst/>
              <a:defRPr/>
            </a:pPr>
            <a:endParaRPr kumimoji="0" lang="zh-CN" altLang="zh-CN" sz="1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C8250399-F0CC-E7F4-99B7-D21872653343}"/>
              </a:ext>
            </a:extLst>
          </p:cNvPr>
          <p:cNvSpPr txBox="1"/>
          <p:nvPr/>
        </p:nvSpPr>
        <p:spPr>
          <a:xfrm>
            <a:off x="6885616" y="1202714"/>
            <a:ext cx="4166964" cy="1815882"/>
          </a:xfrm>
          <a:prstGeom prst="rect">
            <a:avLst/>
          </a:prstGeom>
          <a:noFill/>
        </p:spPr>
        <p:txBody>
          <a:bodyPr wrap="square" rtlCol="0">
            <a:spAutoFit/>
          </a:bodyPr>
          <a:lstStyle/>
          <a:p>
            <a:pPr indent="266700" algn="l"/>
            <a:r>
              <a:rPr lang="zh-CN" altLang="zh-CN" sz="1400" kern="100" dirty="0">
                <a:effectLst/>
                <a:latin typeface="等线" panose="02010600030101010101" pitchFamily="2" charset="-122"/>
                <a:ea typeface="宋体" panose="02010600030101010101" pitchFamily="2" charset="-122"/>
                <a:cs typeface="Times New Roman" panose="02020603050405020304" pitchFamily="18" charset="0"/>
              </a:rPr>
              <a:t>噪声数量</a:t>
            </a:r>
            <a:r>
              <a:rPr lang="en-US" altLang="zh-CN" sz="1400" kern="100" dirty="0">
                <a:effectLst/>
                <a:latin typeface="等线" panose="02010600030101010101" pitchFamily="2" charset="-122"/>
                <a:ea typeface="宋体" panose="02010600030101010101" pitchFamily="2" charset="-122"/>
                <a:cs typeface="Times New Roman" panose="02020603050405020304" pitchFamily="18" charset="0"/>
              </a:rPr>
              <a:t>: 1845</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r>
              <a:rPr lang="zh-CN" altLang="zh-CN" sz="1400" kern="100" dirty="0">
                <a:effectLst/>
                <a:latin typeface="等线" panose="02010600030101010101" pitchFamily="2" charset="-122"/>
                <a:ea typeface="宋体" panose="02010600030101010101" pitchFamily="2" charset="-122"/>
                <a:cs typeface="Times New Roman" panose="02020603050405020304" pitchFamily="18" charset="0"/>
              </a:rPr>
              <a:t>噪声比</a:t>
            </a:r>
            <a:r>
              <a:rPr lang="en-US" altLang="zh-CN" sz="1400" kern="100" dirty="0">
                <a:effectLst/>
                <a:latin typeface="等线" panose="02010600030101010101" pitchFamily="2" charset="-122"/>
                <a:ea typeface="宋体" panose="02010600030101010101" pitchFamily="2" charset="-122"/>
                <a:cs typeface="Times New Roman" panose="02020603050405020304" pitchFamily="18" charset="0"/>
              </a:rPr>
              <a:t>: 0.019133248296674236</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r>
              <a:rPr lang="zh-CN" altLang="zh-CN" sz="1400" kern="100" dirty="0">
                <a:effectLst/>
                <a:latin typeface="等线" panose="02010600030101010101" pitchFamily="2" charset="-122"/>
                <a:ea typeface="宋体" panose="02010600030101010101" pitchFamily="2" charset="-122"/>
                <a:cs typeface="Times New Roman" panose="02020603050405020304" pitchFamily="18" charset="0"/>
              </a:rPr>
              <a:t>混淆矩阵</a:t>
            </a:r>
            <a:r>
              <a:rPr lang="en-US" altLang="zh-CN" sz="1400" kern="100" dirty="0">
                <a:effectLst/>
                <a:latin typeface="等线" panose="02010600030101010101" pitchFamily="2" charset="-122"/>
                <a:ea typeface="宋体" panose="02010600030101010101" pitchFamily="2" charset="-122"/>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r>
              <a:rPr lang="en-US" altLang="zh-CN" sz="1400" kern="100" dirty="0">
                <a:effectLst/>
                <a:latin typeface="宋体" panose="02010600030101010101" pitchFamily="2" charset="-122"/>
                <a:ea typeface="等线" panose="02010600030101010101" pitchFamily="2" charset="-122"/>
                <a:cs typeface="Times New Roman" panose="02020603050405020304" pitchFamily="18" charset="0"/>
              </a:rPr>
              <a:t> [[94584     0]</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r>
              <a:rPr lang="en-US" altLang="zh-CN" sz="1400" kern="100" dirty="0">
                <a:effectLst/>
                <a:latin typeface="宋体" panose="02010600030101010101" pitchFamily="2" charset="-122"/>
                <a:ea typeface="等线" panose="02010600030101010101" pitchFamily="2" charset="-122"/>
                <a:cs typeface="Times New Roman" panose="02020603050405020304" pitchFamily="18" charset="0"/>
              </a:rPr>
              <a:t> [    0  1845]]</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r>
              <a:rPr lang="en-US" altLang="zh-CN" sz="1400" kern="100" dirty="0">
                <a:effectLst/>
                <a:latin typeface="宋体" panose="02010600030101010101" pitchFamily="2" charset="-122"/>
                <a:ea typeface="等线" panose="02010600030101010101" pitchFamily="2" charset="-122"/>
                <a:cs typeface="Times New Roman" panose="02020603050405020304" pitchFamily="18" charset="0"/>
              </a:rPr>
              <a:t>F1 </a:t>
            </a:r>
            <a:r>
              <a:rPr lang="zh-CN" altLang="zh-CN" sz="1400" kern="100" dirty="0">
                <a:effectLst/>
                <a:latin typeface="等线" panose="02010600030101010101" pitchFamily="2" charset="-122"/>
                <a:ea typeface="宋体" panose="02010600030101010101" pitchFamily="2" charset="-122"/>
                <a:cs typeface="Times New Roman" panose="02020603050405020304" pitchFamily="18" charset="0"/>
              </a:rPr>
              <a:t>分数</a:t>
            </a:r>
            <a:r>
              <a:rPr lang="en-US" altLang="zh-CN" sz="1400" kern="100" dirty="0">
                <a:effectLst/>
                <a:latin typeface="等线" panose="02010600030101010101" pitchFamily="2" charset="-122"/>
                <a:ea typeface="宋体" panose="02010600030101010101" pitchFamily="2" charset="-122"/>
                <a:cs typeface="Times New Roman" panose="02020603050405020304" pitchFamily="18" charset="0"/>
              </a:rPr>
              <a:t>: 1.0000</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r>
              <a:rPr lang="en-US" altLang="zh-CN" sz="1400" kern="100" dirty="0">
                <a:effectLst/>
                <a:latin typeface="宋体" panose="02010600030101010101" pitchFamily="2" charset="-122"/>
                <a:ea typeface="等线" panose="02010600030101010101" pitchFamily="2" charset="-122"/>
                <a:cs typeface="Times New Roman" panose="02020603050405020304" pitchFamily="18" charset="0"/>
              </a:rPr>
              <a:t> </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400" kern="100" dirty="0">
                <a:effectLst/>
                <a:ea typeface="宋体" panose="02010600030101010101" pitchFamily="2" charset="-122"/>
                <a:cs typeface="Times New Roman" panose="02020603050405020304" pitchFamily="18" charset="0"/>
              </a:rPr>
              <a:t>可以得到数据集噪声点较少，</a:t>
            </a:r>
            <a:r>
              <a:rPr lang="en-US" altLang="zh-CN" sz="1400" kern="100" dirty="0">
                <a:effectLst/>
                <a:ea typeface="宋体" panose="02010600030101010101" pitchFamily="2" charset="-122"/>
                <a:cs typeface="Times New Roman" panose="02020603050405020304" pitchFamily="18" charset="0"/>
              </a:rPr>
              <a:t>ROC</a:t>
            </a:r>
            <a:r>
              <a:rPr lang="zh-CN" altLang="zh-CN" sz="1400" kern="100" dirty="0">
                <a:effectLst/>
                <a:ea typeface="宋体" panose="02010600030101010101" pitchFamily="2" charset="-122"/>
                <a:cs typeface="Times New Roman" panose="02020603050405020304" pitchFamily="18" charset="0"/>
              </a:rPr>
              <a:t>召回率非常高。</a:t>
            </a:r>
            <a:endParaRPr kumimoji="0" lang="zh-CN" altLang="zh-CN" sz="1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0A46B2B8-36C9-622F-EBEF-A2C4048F25B4}"/>
              </a:ext>
            </a:extLst>
          </p:cNvPr>
          <p:cNvPicPr>
            <a:picLocks noChangeAspect="1"/>
          </p:cNvPicPr>
          <p:nvPr/>
        </p:nvPicPr>
        <p:blipFill>
          <a:blip r:embed="rId3"/>
          <a:stretch>
            <a:fillRect/>
          </a:stretch>
        </p:blipFill>
        <p:spPr>
          <a:xfrm>
            <a:off x="1687651" y="2833976"/>
            <a:ext cx="4597195" cy="3449225"/>
          </a:xfrm>
          <a:prstGeom prst="rect">
            <a:avLst/>
          </a:prstGeom>
        </p:spPr>
      </p:pic>
    </p:spTree>
    <p:extLst>
      <p:ext uri="{BB962C8B-B14F-4D97-AF65-F5344CB8AC3E}">
        <p14:creationId xmlns:p14="http://schemas.microsoft.com/office/powerpoint/2010/main" val="2158108954"/>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606550" y="345305"/>
            <a:ext cx="8643848" cy="478155"/>
          </a:xfrm>
        </p:spPr>
        <p:txBody>
          <a:bodyPr/>
          <a:lstStyle/>
          <a:p>
            <a:r>
              <a:rPr lang="zh-CN" altLang="en-US" dirty="0"/>
              <a:t>背景介绍</a:t>
            </a:r>
          </a:p>
        </p:txBody>
      </p:sp>
      <p:sp>
        <p:nvSpPr>
          <p:cNvPr id="30" name="文本框 29"/>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1</a:t>
            </a:r>
            <a:endParaRPr lang="zh-CN" altLang="en-US" sz="3600" b="1" dirty="0">
              <a:solidFill>
                <a:schemeClr val="bg1"/>
              </a:solidFill>
            </a:endParaRPr>
          </a:p>
        </p:txBody>
      </p:sp>
      <p:sp>
        <p:nvSpPr>
          <p:cNvPr id="11" name="内容占位符 1"/>
          <p:cNvSpPr txBox="1"/>
          <p:nvPr/>
        </p:nvSpPr>
        <p:spPr>
          <a:xfrm>
            <a:off x="1299308" y="1815474"/>
            <a:ext cx="9100038" cy="36107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1" indent="45720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kumimoji="0" lang="zh-CN" altLang="en-US"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在经济发展发展的今日，人们对天气预报的精确度要求越来越高，本小组以      </a:t>
            </a:r>
            <a:r>
              <a:rPr kumimoji="0" lang="en-US" altLang="zh-CN"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Weather Dataset</a:t>
            </a:r>
            <a:r>
              <a:rPr kumimoji="0" lang="zh-CN" altLang="en-US"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欧洲十年天气数据集为研究对象，重要任务。通过分析温度、湿度、风速、气压等因素，可以识别欧洲大部分的天气情况，</a:t>
            </a:r>
            <a:r>
              <a:rPr lang="zh-CN" altLang="en-US" sz="2800" dirty="0">
                <a:solidFill>
                  <a:srgbClr val="000000"/>
                </a:solidFill>
                <a:latin typeface="微软雅黑" panose="020B0503020204020204" charset="-122"/>
                <a:ea typeface="微软雅黑" panose="020B0503020204020204" charset="-122"/>
              </a:rPr>
              <a:t>并促进</a:t>
            </a:r>
            <a:r>
              <a:rPr kumimoji="0" lang="zh-CN" altLang="en-US"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对天气预报任务的预测效果。</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endParaRPr kumimoji="0" lang="zh-CN" altLang="en-US"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 name="半闭框 11"/>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9A60B4-0C5F-4C22-3BEE-C843AA63FC74}"/>
            </a:ext>
          </a:extLst>
        </p:cNvPr>
        <p:cNvGrpSpPr/>
        <p:nvPr/>
      </p:nvGrpSpPr>
      <p:grpSpPr>
        <a:xfrm>
          <a:off x="0" y="0"/>
          <a:ext cx="0" cy="0"/>
          <a:chOff x="0" y="0"/>
          <a:chExt cx="0" cy="0"/>
        </a:xfrm>
      </p:grpSpPr>
      <p:sp>
        <p:nvSpPr>
          <p:cNvPr id="10" name="标题 9">
            <a:extLst>
              <a:ext uri="{FF2B5EF4-FFF2-40B4-BE49-F238E27FC236}">
                <a16:creationId xmlns:a16="http://schemas.microsoft.com/office/drawing/2014/main" id="{5BF5F979-4E87-240A-9F37-27067F7EF364}"/>
              </a:ext>
            </a:extLst>
          </p:cNvPr>
          <p:cNvSpPr>
            <a:spLocks noGrp="1"/>
          </p:cNvSpPr>
          <p:nvPr>
            <p:ph type="title"/>
          </p:nvPr>
        </p:nvSpPr>
        <p:spPr>
          <a:xfrm>
            <a:off x="1606550" y="344317"/>
            <a:ext cx="8643848" cy="480131"/>
          </a:xfrm>
        </p:spPr>
        <p:txBody>
          <a:bodyPr/>
          <a:lstStyle/>
          <a:p>
            <a:r>
              <a:rPr lang="zh-CN" altLang="en-US" dirty="0"/>
              <a:t>异常检测</a:t>
            </a:r>
          </a:p>
        </p:txBody>
      </p:sp>
      <p:sp>
        <p:nvSpPr>
          <p:cNvPr id="53" name="文本框 52">
            <a:extLst>
              <a:ext uri="{FF2B5EF4-FFF2-40B4-BE49-F238E27FC236}">
                <a16:creationId xmlns:a16="http://schemas.microsoft.com/office/drawing/2014/main" id="{8039FAC0-9BF0-FAFA-76BC-CCCDBA4C304D}"/>
              </a:ext>
            </a:extLst>
          </p:cNvPr>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5</a:t>
            </a:r>
          </a:p>
        </p:txBody>
      </p:sp>
      <p:sp>
        <p:nvSpPr>
          <p:cNvPr id="4" name="文本框 3">
            <a:extLst>
              <a:ext uri="{FF2B5EF4-FFF2-40B4-BE49-F238E27FC236}">
                <a16:creationId xmlns:a16="http://schemas.microsoft.com/office/drawing/2014/main" id="{5D482D72-DEC6-7534-51AA-8738B9D9CBB3}"/>
              </a:ext>
            </a:extLst>
          </p:cNvPr>
          <p:cNvSpPr txBox="1"/>
          <p:nvPr/>
        </p:nvSpPr>
        <p:spPr>
          <a:xfrm>
            <a:off x="580369" y="1130631"/>
            <a:ext cx="5607685" cy="1220470"/>
          </a:xfrm>
          <a:prstGeom prst="rect">
            <a:avLst/>
          </a:prstGeom>
          <a:noFill/>
        </p:spPr>
        <p:txBody>
          <a:bodyPr wrap="square" lIns="0" rtlCol="0">
            <a:noAutofit/>
          </a:bodyPr>
          <a:lstStyle/>
          <a:p>
            <a:pPr indent="266700" algn="just"/>
            <a:r>
              <a:rPr lang="zh-CN" altLang="zh-CN" sz="1400" kern="100" dirty="0">
                <a:effectLst/>
                <a:latin typeface="等线" panose="02010600030101010101" pitchFamily="2" charset="-122"/>
                <a:ea typeface="宋体" panose="02010600030101010101" pitchFamily="2" charset="-122"/>
                <a:cs typeface="Times New Roman" panose="02020603050405020304" pitchFamily="18" charset="0"/>
              </a:rPr>
              <a:t>局部离群因子（</a:t>
            </a:r>
            <a:r>
              <a:rPr lang="en-US" altLang="zh-CN" sz="1400" kern="100" dirty="0">
                <a:effectLst/>
                <a:latin typeface="等线" panose="02010600030101010101" pitchFamily="2" charset="-122"/>
                <a:ea typeface="宋体" panose="02010600030101010101" pitchFamily="2" charset="-122"/>
                <a:cs typeface="Times New Roman" panose="02020603050405020304" pitchFamily="18" charset="0"/>
              </a:rPr>
              <a:t>Local Outlier Factor, LOF</a:t>
            </a:r>
            <a:r>
              <a:rPr lang="zh-CN" altLang="zh-CN" sz="1400" kern="100" dirty="0">
                <a:effectLst/>
                <a:latin typeface="等线" panose="02010600030101010101" pitchFamily="2" charset="-122"/>
                <a:ea typeface="宋体" panose="02010600030101010101" pitchFamily="2" charset="-122"/>
                <a:cs typeface="Times New Roman" panose="02020603050405020304" pitchFamily="18" charset="0"/>
              </a:rPr>
              <a:t>）是一种基于密度的异常检测算法。它通过比较一个点的局部密度与其邻居的局部密度，来判断该点是否为异常点。如果一个点的局部密度显著低于其邻居的密度，则该点可能是一个异常点。</a:t>
            </a:r>
            <a:r>
              <a:rPr lang="en-US" altLang="zh-CN" sz="1400" kern="100" dirty="0">
                <a:effectLst/>
                <a:latin typeface="等线" panose="02010600030101010101" pitchFamily="2" charset="-122"/>
                <a:ea typeface="宋体" panose="02010600030101010101" pitchFamily="2" charset="-122"/>
                <a:cs typeface="Times New Roman" panose="02020603050405020304" pitchFamily="18" charset="0"/>
              </a:rPr>
              <a:t>LOF</a:t>
            </a:r>
            <a:r>
              <a:rPr lang="zh-CN" altLang="zh-CN" sz="1400" kern="100" dirty="0">
                <a:effectLst/>
                <a:latin typeface="等线" panose="02010600030101010101" pitchFamily="2" charset="-122"/>
                <a:ea typeface="宋体" panose="02010600030101010101" pitchFamily="2" charset="-122"/>
                <a:cs typeface="Times New Roman" panose="02020603050405020304" pitchFamily="18" charset="0"/>
              </a:rPr>
              <a:t>算法的核心思想是利用局部密度偏差来检测异常，适用于数据分布不均匀的情况。</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400" kern="100" dirty="0">
                <a:effectLst/>
                <a:latin typeface="等线" panose="02010600030101010101" pitchFamily="2" charset="-122"/>
                <a:ea typeface="宋体" panose="02010600030101010101" pitchFamily="2" charset="-122"/>
                <a:cs typeface="Times New Roman" panose="02020603050405020304" pitchFamily="18" charset="0"/>
              </a:rPr>
              <a:t>我们采用</a:t>
            </a:r>
            <a:r>
              <a:rPr lang="en-US" altLang="zh-CN" sz="1400" kern="100" dirty="0" err="1">
                <a:effectLst/>
                <a:latin typeface="等线" panose="02010600030101010101" pitchFamily="2" charset="-122"/>
                <a:ea typeface="宋体" panose="02010600030101010101" pitchFamily="2" charset="-122"/>
                <a:cs typeface="Times New Roman" panose="02020603050405020304" pitchFamily="18" charset="0"/>
              </a:rPr>
              <a:t>n_neighbors</a:t>
            </a:r>
            <a:r>
              <a:rPr lang="en-US" altLang="zh-CN" sz="1400" kern="100" dirty="0">
                <a:effectLst/>
                <a:latin typeface="等线" panose="02010600030101010101" pitchFamily="2" charset="-122"/>
                <a:ea typeface="宋体" panose="02010600030101010101" pitchFamily="2" charset="-122"/>
                <a:cs typeface="Times New Roman" panose="02020603050405020304" pitchFamily="18" charset="0"/>
              </a:rPr>
              <a:t>=20</a:t>
            </a:r>
            <a:r>
              <a:rPr lang="zh-CN" altLang="zh-CN" sz="1400" kern="100" dirty="0">
                <a:effectLst/>
                <a:latin typeface="等线" panose="02010600030101010101" pitchFamily="2" charset="-122"/>
                <a:ea typeface="宋体" panose="02010600030101010101" pitchFamily="2" charset="-122"/>
                <a:cs typeface="Times New Roman" panose="02020603050405020304" pitchFamily="18" charset="0"/>
              </a:rPr>
              <a:t>， </a:t>
            </a:r>
            <a:r>
              <a:rPr lang="en-US" altLang="zh-CN" sz="1400" kern="100" dirty="0">
                <a:effectLst/>
                <a:latin typeface="宋体" panose="02010600030101010101" pitchFamily="2" charset="-122"/>
                <a:ea typeface="等线" panose="02010600030101010101" pitchFamily="2" charset="-122"/>
                <a:cs typeface="宋体" panose="02010600030101010101" pitchFamily="2" charset="-122"/>
              </a:rPr>
              <a:t>contamination=0.1</a:t>
            </a:r>
            <a:r>
              <a:rPr lang="zh-CN" altLang="zh-CN" sz="1400" kern="100" dirty="0">
                <a:effectLst/>
                <a:latin typeface="等线" panose="02010600030101010101" pitchFamily="2" charset="-122"/>
                <a:ea typeface="宋体" panose="02010600030101010101" pitchFamily="2" charset="-122"/>
                <a:cs typeface="Times New Roman" panose="02020603050405020304" pitchFamily="18" charset="0"/>
              </a:rPr>
              <a:t>的参数对数据集进行聚类异常检测。</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228600" algn="just" defTabSz="914400" rtl="0" eaLnBrk="1" fontAlgn="auto" latinLnBrk="0" hangingPunct="1">
              <a:lnSpc>
                <a:spcPct val="100000"/>
              </a:lnSpc>
              <a:spcBef>
                <a:spcPts val="0"/>
              </a:spcBef>
              <a:spcAft>
                <a:spcPts val="0"/>
              </a:spcAft>
              <a:buClrTx/>
              <a:buSzTx/>
              <a:buFontTx/>
              <a:buNone/>
              <a:tabLst/>
              <a:defRPr/>
            </a:pPr>
            <a:endParaRPr kumimoji="0" lang="zh-CN" altLang="zh-CN" sz="1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EFF81E21-B457-3E53-57C5-AD5BDA0C3A50}"/>
              </a:ext>
            </a:extLst>
          </p:cNvPr>
          <p:cNvSpPr txBox="1"/>
          <p:nvPr/>
        </p:nvSpPr>
        <p:spPr>
          <a:xfrm>
            <a:off x="7499307" y="1533899"/>
            <a:ext cx="4166964" cy="2246769"/>
          </a:xfrm>
          <a:prstGeom prst="rect">
            <a:avLst/>
          </a:prstGeom>
          <a:noFill/>
        </p:spPr>
        <p:txBody>
          <a:bodyPr wrap="square" rtlCol="0">
            <a:spAutoFit/>
          </a:bodyPr>
          <a:lstStyle/>
          <a:p>
            <a:pPr marL="0" marR="0" lvl="0" indent="26670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00" cap="none" spc="0" normalizeH="0" baseline="0" noProof="0" dirty="0">
                <a:ln>
                  <a:noFill/>
                </a:ln>
                <a:solidFill>
                  <a:prstClr val="black"/>
                </a:solidFill>
                <a:effectLst/>
                <a:uLnTx/>
                <a:uFillTx/>
                <a:latin typeface="等线" panose="02010600030101010101" pitchFamily="2" charset="-122"/>
                <a:ea typeface="宋体" panose="02010600030101010101" pitchFamily="2" charset="-122"/>
                <a:cs typeface="Times New Roman" panose="02020603050405020304" pitchFamily="18" charset="0"/>
              </a:rPr>
              <a:t>噪声数量</a:t>
            </a:r>
            <a:r>
              <a:rPr kumimoji="0" lang="en-US" altLang="zh-CN" sz="1400" b="0" i="0" u="none" strike="noStrike" kern="100" cap="none" spc="0" normalizeH="0" baseline="0" noProof="0" dirty="0">
                <a:ln>
                  <a:noFill/>
                </a:ln>
                <a:solidFill>
                  <a:prstClr val="black"/>
                </a:solidFill>
                <a:effectLst/>
                <a:uLnTx/>
                <a:uFillTx/>
                <a:latin typeface="等线" panose="02010600030101010101" pitchFamily="2" charset="-122"/>
                <a:ea typeface="宋体" panose="02010600030101010101" pitchFamily="2" charset="-122"/>
                <a:cs typeface="Times New Roman" panose="02020603050405020304" pitchFamily="18" charset="0"/>
              </a:rPr>
              <a:t>: 9643</a:t>
            </a:r>
          </a:p>
          <a:p>
            <a:pPr marL="0" marR="0" lvl="0" indent="26670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00" cap="none" spc="0" normalizeH="0" baseline="0" noProof="0" dirty="0">
                <a:ln>
                  <a:noFill/>
                </a:ln>
                <a:solidFill>
                  <a:prstClr val="black"/>
                </a:solidFill>
                <a:effectLst/>
                <a:uLnTx/>
                <a:uFillTx/>
                <a:latin typeface="等线" panose="02010600030101010101" pitchFamily="2" charset="-122"/>
                <a:ea typeface="宋体" panose="02010600030101010101" pitchFamily="2" charset="-122"/>
                <a:cs typeface="Times New Roman" panose="02020603050405020304" pitchFamily="18" charset="0"/>
              </a:rPr>
              <a:t>噪声比</a:t>
            </a:r>
            <a:r>
              <a:rPr kumimoji="0" lang="en-US" altLang="zh-CN" sz="1400" b="0" i="0" u="none" strike="noStrike" kern="100" cap="none" spc="0" normalizeH="0" baseline="0" noProof="0" dirty="0">
                <a:ln>
                  <a:noFill/>
                </a:ln>
                <a:solidFill>
                  <a:prstClr val="black"/>
                </a:solidFill>
                <a:effectLst/>
                <a:uLnTx/>
                <a:uFillTx/>
                <a:latin typeface="等线" panose="02010600030101010101" pitchFamily="2" charset="-122"/>
                <a:ea typeface="宋体" panose="02010600030101010101" pitchFamily="2" charset="-122"/>
                <a:cs typeface="Times New Roman" panose="02020603050405020304" pitchFamily="18" charset="0"/>
              </a:rPr>
              <a:t>: 0.100001037032428</a:t>
            </a:r>
          </a:p>
          <a:p>
            <a:pPr marL="0" marR="0" lvl="0" indent="26670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00" cap="none" spc="0" normalizeH="0" baseline="0" noProof="0" dirty="0">
                <a:ln>
                  <a:noFill/>
                </a:ln>
                <a:solidFill>
                  <a:prstClr val="black"/>
                </a:solidFill>
                <a:effectLst/>
                <a:uLnTx/>
                <a:uFillTx/>
                <a:latin typeface="等线" panose="02010600030101010101" pitchFamily="2" charset="-122"/>
                <a:ea typeface="宋体" panose="02010600030101010101" pitchFamily="2" charset="-122"/>
                <a:cs typeface="Times New Roman" panose="02020603050405020304" pitchFamily="18" charset="0"/>
              </a:rPr>
              <a:t>混淆矩阵</a:t>
            </a:r>
            <a:r>
              <a:rPr kumimoji="0" lang="en-US" altLang="zh-CN" sz="1400" b="0" i="0" u="none" strike="noStrike" kern="100" cap="none" spc="0" normalizeH="0" baseline="0" noProof="0" dirty="0">
                <a:ln>
                  <a:noFill/>
                </a:ln>
                <a:solidFill>
                  <a:prstClr val="black"/>
                </a:solidFill>
                <a:effectLst/>
                <a:uLnTx/>
                <a:uFillTx/>
                <a:latin typeface="等线" panose="02010600030101010101" pitchFamily="2" charset="-122"/>
                <a:ea typeface="宋体" panose="02010600030101010101" pitchFamily="2" charset="-122"/>
                <a:cs typeface="Times New Roman" panose="02020603050405020304" pitchFamily="18" charset="0"/>
              </a:rPr>
              <a:t>:</a:t>
            </a:r>
          </a:p>
          <a:p>
            <a:pPr marL="0" marR="0" lvl="0" indent="26670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00" cap="none" spc="0" normalizeH="0" baseline="0" noProof="0" dirty="0">
                <a:ln>
                  <a:noFill/>
                </a:ln>
                <a:solidFill>
                  <a:prstClr val="black"/>
                </a:solidFill>
                <a:effectLst/>
                <a:uLnTx/>
                <a:uFillTx/>
                <a:latin typeface="等线" panose="02010600030101010101" pitchFamily="2" charset="-122"/>
                <a:ea typeface="宋体" panose="02010600030101010101" pitchFamily="2" charset="-122"/>
                <a:cs typeface="Times New Roman" panose="02020603050405020304" pitchFamily="18" charset="0"/>
              </a:rPr>
              <a:t> [[86786     0]</a:t>
            </a:r>
          </a:p>
          <a:p>
            <a:pPr marL="0" marR="0" lvl="0" indent="26670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00" cap="none" spc="0" normalizeH="0" baseline="0" noProof="0" dirty="0">
                <a:ln>
                  <a:noFill/>
                </a:ln>
                <a:solidFill>
                  <a:prstClr val="black"/>
                </a:solidFill>
                <a:effectLst/>
                <a:uLnTx/>
                <a:uFillTx/>
                <a:latin typeface="等线" panose="02010600030101010101" pitchFamily="2" charset="-122"/>
                <a:ea typeface="宋体" panose="02010600030101010101" pitchFamily="2" charset="-122"/>
                <a:cs typeface="Times New Roman" panose="02020603050405020304" pitchFamily="18" charset="0"/>
              </a:rPr>
              <a:t> [    0  9643]]</a:t>
            </a:r>
          </a:p>
          <a:p>
            <a:pPr marL="0" marR="0" lvl="0" indent="26670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00" cap="none" spc="0" normalizeH="0" baseline="0" noProof="0" dirty="0">
                <a:ln>
                  <a:noFill/>
                </a:ln>
                <a:solidFill>
                  <a:prstClr val="black"/>
                </a:solidFill>
                <a:effectLst/>
                <a:uLnTx/>
                <a:uFillTx/>
                <a:latin typeface="等线" panose="02010600030101010101" pitchFamily="2" charset="-122"/>
                <a:ea typeface="宋体" panose="02010600030101010101" pitchFamily="2" charset="-122"/>
                <a:cs typeface="Times New Roman" panose="02020603050405020304" pitchFamily="18" charset="0"/>
              </a:rPr>
              <a:t>F1 </a:t>
            </a:r>
            <a:r>
              <a:rPr kumimoji="0" lang="zh-CN" altLang="en-US" sz="1400" b="0" i="0" u="none" strike="noStrike" kern="100" cap="none" spc="0" normalizeH="0" baseline="0" noProof="0" dirty="0">
                <a:ln>
                  <a:noFill/>
                </a:ln>
                <a:solidFill>
                  <a:prstClr val="black"/>
                </a:solidFill>
                <a:effectLst/>
                <a:uLnTx/>
                <a:uFillTx/>
                <a:latin typeface="等线" panose="02010600030101010101" pitchFamily="2" charset="-122"/>
                <a:ea typeface="宋体" panose="02010600030101010101" pitchFamily="2" charset="-122"/>
                <a:cs typeface="Times New Roman" panose="02020603050405020304" pitchFamily="18" charset="0"/>
              </a:rPr>
              <a:t>分数</a:t>
            </a:r>
            <a:r>
              <a:rPr kumimoji="0" lang="en-US" altLang="zh-CN" sz="1400" b="0" i="0" u="none" strike="noStrike" kern="100" cap="none" spc="0" normalizeH="0" baseline="0" noProof="0" dirty="0">
                <a:ln>
                  <a:noFill/>
                </a:ln>
                <a:solidFill>
                  <a:prstClr val="black"/>
                </a:solidFill>
                <a:effectLst/>
                <a:uLnTx/>
                <a:uFillTx/>
                <a:latin typeface="等线" panose="02010600030101010101" pitchFamily="2" charset="-122"/>
                <a:ea typeface="宋体" panose="02010600030101010101" pitchFamily="2" charset="-122"/>
                <a:cs typeface="Times New Roman" panose="02020603050405020304" pitchFamily="18" charset="0"/>
              </a:rPr>
              <a:t>: 1.0000</a:t>
            </a:r>
          </a:p>
          <a:p>
            <a:pPr marL="0" marR="0" lvl="0" indent="266700" algn="l" defTabSz="914400" rtl="0" eaLnBrk="1" fontAlgn="auto" latinLnBrk="0" hangingPunct="1">
              <a:lnSpc>
                <a:spcPct val="100000"/>
              </a:lnSpc>
              <a:spcBef>
                <a:spcPts val="0"/>
              </a:spcBef>
              <a:spcAft>
                <a:spcPts val="0"/>
              </a:spcAft>
              <a:buClrTx/>
              <a:buSzTx/>
              <a:buFontTx/>
              <a:buNone/>
              <a:tabLst/>
              <a:defRPr/>
            </a:pPr>
            <a:endParaRPr kumimoji="0" lang="en-US" altLang="zh-CN" sz="1400" b="0" i="0" u="none" strike="noStrike" kern="100" cap="none" spc="0" normalizeH="0" baseline="0" noProof="0" dirty="0">
              <a:ln>
                <a:noFill/>
              </a:ln>
              <a:solidFill>
                <a:prstClr val="black"/>
              </a:solidFill>
              <a:effectLst/>
              <a:uLnTx/>
              <a:uFillTx/>
              <a:latin typeface="等线" panose="02010600030101010101" pitchFamily="2" charset="-122"/>
              <a:ea typeface="宋体" panose="02010600030101010101" pitchFamily="2" charset="-122"/>
              <a:cs typeface="Times New Roman" panose="02020603050405020304" pitchFamily="18" charset="0"/>
            </a:endParaRPr>
          </a:p>
          <a:p>
            <a:pPr marL="0" marR="0" lvl="0" indent="26670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00" cap="none" spc="0" normalizeH="0" baseline="0" noProof="0" dirty="0">
                <a:ln>
                  <a:noFill/>
                </a:ln>
                <a:solidFill>
                  <a:prstClr val="black"/>
                </a:solidFill>
                <a:effectLst/>
                <a:uLnTx/>
                <a:uFillTx/>
                <a:latin typeface="等线" panose="02010600030101010101" pitchFamily="2" charset="-122"/>
                <a:ea typeface="宋体" panose="02010600030101010101" pitchFamily="2" charset="-122"/>
                <a:cs typeface="Times New Roman" panose="02020603050405020304" pitchFamily="18" charset="0"/>
              </a:rPr>
              <a:t>可以看出，噪声数量变多，可能是因为天气数据分布较为均匀导致其检测噪声数多于</a:t>
            </a:r>
            <a:r>
              <a:rPr kumimoji="0" lang="en-US" altLang="zh-CN" sz="1400" b="0" i="0" u="none" strike="noStrike" kern="100" cap="none" spc="0" normalizeH="0" baseline="0" noProof="0" dirty="0">
                <a:ln>
                  <a:noFill/>
                </a:ln>
                <a:solidFill>
                  <a:prstClr val="black"/>
                </a:solidFill>
                <a:effectLst/>
                <a:uLnTx/>
                <a:uFillTx/>
                <a:latin typeface="等线" panose="02010600030101010101" pitchFamily="2" charset="-122"/>
                <a:ea typeface="宋体" panose="02010600030101010101" pitchFamily="2" charset="-122"/>
                <a:cs typeface="Times New Roman" panose="02020603050405020304" pitchFamily="18" charset="0"/>
              </a:rPr>
              <a:t>DBSCAN</a:t>
            </a:r>
            <a:r>
              <a:rPr kumimoji="0" lang="zh-CN" altLang="en-US" sz="1400" b="0" i="0" u="none" strike="noStrike" kern="100" cap="none" spc="0" normalizeH="0" baseline="0" noProof="0" dirty="0">
                <a:ln>
                  <a:noFill/>
                </a:ln>
                <a:solidFill>
                  <a:prstClr val="black"/>
                </a:solidFill>
                <a:effectLst/>
                <a:uLnTx/>
                <a:uFillTx/>
                <a:latin typeface="等线" panose="02010600030101010101" pitchFamily="2" charset="-122"/>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414BBAFB-7840-E88B-DADC-29CE409494FB}"/>
              </a:ext>
            </a:extLst>
          </p:cNvPr>
          <p:cNvPicPr>
            <a:picLocks noChangeAspect="1"/>
          </p:cNvPicPr>
          <p:nvPr/>
        </p:nvPicPr>
        <p:blipFill>
          <a:blip r:embed="rId3"/>
          <a:stretch>
            <a:fillRect/>
          </a:stretch>
        </p:blipFill>
        <p:spPr>
          <a:xfrm>
            <a:off x="2060035" y="2657284"/>
            <a:ext cx="5273497" cy="3956647"/>
          </a:xfrm>
          <a:prstGeom prst="rect">
            <a:avLst/>
          </a:prstGeom>
        </p:spPr>
      </p:pic>
    </p:spTree>
    <p:extLst>
      <p:ext uri="{BB962C8B-B14F-4D97-AF65-F5344CB8AC3E}">
        <p14:creationId xmlns:p14="http://schemas.microsoft.com/office/powerpoint/2010/main" val="2428384478"/>
      </p:ext>
    </p:extLst>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A6D22-A2C1-21EA-840A-6D44481F8192}"/>
            </a:ext>
          </a:extLst>
        </p:cNvPr>
        <p:cNvGrpSpPr/>
        <p:nvPr/>
      </p:nvGrpSpPr>
      <p:grpSpPr>
        <a:xfrm>
          <a:off x="0" y="0"/>
          <a:ext cx="0" cy="0"/>
          <a:chOff x="0" y="0"/>
          <a:chExt cx="0" cy="0"/>
        </a:xfrm>
      </p:grpSpPr>
      <p:sp>
        <p:nvSpPr>
          <p:cNvPr id="10" name="标题 9">
            <a:extLst>
              <a:ext uri="{FF2B5EF4-FFF2-40B4-BE49-F238E27FC236}">
                <a16:creationId xmlns:a16="http://schemas.microsoft.com/office/drawing/2014/main" id="{A174F1AC-8683-95FA-FC42-1E729BFE7CA4}"/>
              </a:ext>
            </a:extLst>
          </p:cNvPr>
          <p:cNvSpPr>
            <a:spLocks noGrp="1"/>
          </p:cNvSpPr>
          <p:nvPr>
            <p:ph type="title"/>
          </p:nvPr>
        </p:nvSpPr>
        <p:spPr>
          <a:xfrm>
            <a:off x="1606550" y="344317"/>
            <a:ext cx="8643848" cy="480131"/>
          </a:xfrm>
        </p:spPr>
        <p:txBody>
          <a:bodyPr/>
          <a:lstStyle/>
          <a:p>
            <a:r>
              <a:rPr lang="zh-CN" altLang="en-US" dirty="0"/>
              <a:t>异常检测</a:t>
            </a:r>
          </a:p>
        </p:txBody>
      </p:sp>
      <p:sp>
        <p:nvSpPr>
          <p:cNvPr id="53" name="文本框 52">
            <a:extLst>
              <a:ext uri="{FF2B5EF4-FFF2-40B4-BE49-F238E27FC236}">
                <a16:creationId xmlns:a16="http://schemas.microsoft.com/office/drawing/2014/main" id="{F7404809-9C45-EDC4-C1C1-145D9850D06D}"/>
              </a:ext>
            </a:extLst>
          </p:cNvPr>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5</a:t>
            </a:r>
          </a:p>
        </p:txBody>
      </p:sp>
      <p:sp>
        <p:nvSpPr>
          <p:cNvPr id="4" name="文本框 3">
            <a:extLst>
              <a:ext uri="{FF2B5EF4-FFF2-40B4-BE49-F238E27FC236}">
                <a16:creationId xmlns:a16="http://schemas.microsoft.com/office/drawing/2014/main" id="{549FCCCA-984B-11E0-93A4-04FC2247349A}"/>
              </a:ext>
            </a:extLst>
          </p:cNvPr>
          <p:cNvSpPr txBox="1"/>
          <p:nvPr/>
        </p:nvSpPr>
        <p:spPr>
          <a:xfrm>
            <a:off x="580369" y="1130631"/>
            <a:ext cx="5607685" cy="1220470"/>
          </a:xfrm>
          <a:prstGeom prst="rect">
            <a:avLst/>
          </a:prstGeom>
          <a:noFill/>
        </p:spPr>
        <p:txBody>
          <a:bodyPr wrap="square" lIns="0" rtlCol="0">
            <a:noAutofit/>
          </a:bodyPr>
          <a:lstStyle/>
          <a:p>
            <a:pPr indent="266700" algn="just"/>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我们对数据中的每个特征进行异常值检测。它逐个特征地训练孤立森林模型，识别并标记异常数据点，并将异常数据保存为单独的</a:t>
            </a:r>
            <a:r>
              <a:rPr lang="en-US" altLang="zh-CN" sz="1800" kern="100" dirty="0">
                <a:effectLst/>
                <a:latin typeface="等线" panose="02010600030101010101" pitchFamily="2" charset="-122"/>
                <a:ea typeface="宋体" panose="02010600030101010101" pitchFamily="2" charset="-122"/>
                <a:cs typeface="宋体" panose="02010600030101010101" pitchFamily="2" charset="-122"/>
              </a:rPr>
              <a:t> CSV </a:t>
            </a:r>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文件。异常值会被删除，最终生成一个净化后的数据集。每个特征的异常数据和处理后的结果都被保存，确保数据集仅包含正常数据。</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维度异常输出如图：</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228600" algn="just" defTabSz="914400" rtl="0" eaLnBrk="1" fontAlgn="auto" latinLnBrk="0" hangingPunct="1">
              <a:lnSpc>
                <a:spcPct val="100000"/>
              </a:lnSpc>
              <a:spcBef>
                <a:spcPts val="0"/>
              </a:spcBef>
              <a:spcAft>
                <a:spcPts val="0"/>
              </a:spcAft>
              <a:buClrTx/>
              <a:buSzTx/>
              <a:buFontTx/>
              <a:buNone/>
              <a:tabLst/>
              <a:defRPr/>
            </a:pPr>
            <a:endParaRPr kumimoji="0" lang="zh-CN" altLang="zh-CN" sz="1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03CECDC2-9698-FC33-798E-616FC5AC18BA}"/>
              </a:ext>
            </a:extLst>
          </p:cNvPr>
          <p:cNvPicPr>
            <a:picLocks noChangeAspect="1"/>
          </p:cNvPicPr>
          <p:nvPr/>
        </p:nvPicPr>
        <p:blipFill>
          <a:blip r:embed="rId3"/>
          <a:stretch>
            <a:fillRect/>
          </a:stretch>
        </p:blipFill>
        <p:spPr>
          <a:xfrm>
            <a:off x="2919202" y="2657284"/>
            <a:ext cx="5273497" cy="3389670"/>
          </a:xfrm>
          <a:prstGeom prst="rect">
            <a:avLst/>
          </a:prstGeom>
        </p:spPr>
      </p:pic>
    </p:spTree>
    <p:extLst>
      <p:ext uri="{BB962C8B-B14F-4D97-AF65-F5344CB8AC3E}">
        <p14:creationId xmlns:p14="http://schemas.microsoft.com/office/powerpoint/2010/main" val="1674329043"/>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6"/>
          <p:cNvSpPr>
            <a:spLocks noGrp="1"/>
          </p:cNvSpPr>
          <p:nvPr>
            <p:ph type="body" sz="quarter" idx="13"/>
          </p:nvPr>
        </p:nvSpPr>
        <p:spPr>
          <a:xfrm>
            <a:off x="1282990" y="1484311"/>
            <a:ext cx="7287114" cy="2267551"/>
          </a:xfrm>
        </p:spPr>
        <p:txBody>
          <a:bodyPr>
            <a:normAutofit fontScale="92500" lnSpcReduction="20000"/>
          </a:bodyPr>
          <a:lstStyle/>
          <a:p>
            <a:pPr>
              <a:lnSpc>
                <a:spcPct val="150000"/>
              </a:lnSpc>
            </a:pPr>
            <a:r>
              <a:rPr lang="zh-CN" altLang="en-US" sz="6000" b="1" dirty="0">
                <a:latin typeface="+mn-ea"/>
                <a:ea typeface="+mn-ea"/>
              </a:rPr>
              <a:t>感谢各位专家老师</a:t>
            </a:r>
            <a:endParaRPr lang="en-US" altLang="zh-CN" sz="6000" b="1" dirty="0">
              <a:latin typeface="+mn-ea"/>
              <a:ea typeface="+mn-ea"/>
            </a:endParaRPr>
          </a:p>
          <a:p>
            <a:pPr>
              <a:lnSpc>
                <a:spcPct val="150000"/>
              </a:lnSpc>
            </a:pPr>
            <a:r>
              <a:rPr lang="zh-CN" altLang="en-US" sz="6000" b="1" dirty="0">
                <a:latin typeface="+mn-ea"/>
                <a:ea typeface="+mn-ea"/>
              </a:rPr>
              <a:t>请您批评指正</a:t>
            </a:r>
          </a:p>
        </p:txBody>
      </p:sp>
      <p:cxnSp>
        <p:nvCxnSpPr>
          <p:cNvPr id="13" name="直接连接符 12"/>
          <p:cNvCxnSpPr/>
          <p:nvPr/>
        </p:nvCxnSpPr>
        <p:spPr>
          <a:xfrm>
            <a:off x="1295400" y="3925027"/>
            <a:ext cx="7343775" cy="0"/>
          </a:xfrm>
          <a:prstGeom prst="line">
            <a:avLst/>
          </a:prstGeom>
          <a:ln w="28575" cmpd="sng">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5" name="文本占位符 4"/>
          <p:cNvSpPr>
            <a:spLocks noGrp="1"/>
          </p:cNvSpPr>
          <p:nvPr>
            <p:ph type="body" sz="quarter" idx="12"/>
          </p:nvPr>
        </p:nvSpPr>
        <p:spPr>
          <a:xfrm>
            <a:off x="1301662" y="4270263"/>
            <a:ext cx="7287114" cy="1578523"/>
          </a:xfrm>
        </p:spPr>
        <p:txBody>
          <a:bodyPr>
            <a:normAutofit/>
          </a:bodyPr>
          <a:lstStyle/>
          <a:p>
            <a:pPr>
              <a:lnSpc>
                <a:spcPct val="150000"/>
              </a:lnSpc>
            </a:pPr>
            <a:r>
              <a:rPr lang="zh-CN" altLang="en-US" dirty="0"/>
              <a:t>小组成员：俞乐楠 徐文彬 傅裕翔</a:t>
            </a:r>
          </a:p>
          <a:p>
            <a:pPr>
              <a:lnSpc>
                <a:spcPct val="150000"/>
              </a:lnSpc>
            </a:pPr>
            <a:r>
              <a:rPr lang="zh-CN" altLang="en-US" dirty="0"/>
              <a:t>导　师：袁汉宁</a:t>
            </a:r>
            <a:endParaRPr lang="en-US" altLang="zh-CN" dirty="0"/>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606550" y="345305"/>
            <a:ext cx="8643848" cy="478155"/>
          </a:xfrm>
        </p:spPr>
        <p:txBody>
          <a:bodyPr/>
          <a:lstStyle/>
          <a:p>
            <a:r>
              <a:rPr lang="zh-CN" altLang="en-US" dirty="0"/>
              <a:t>数据集概括性介绍</a:t>
            </a:r>
          </a:p>
        </p:txBody>
      </p:sp>
      <p:sp>
        <p:nvSpPr>
          <p:cNvPr id="30" name="文本框 29"/>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1</a:t>
            </a:r>
            <a:endParaRPr lang="zh-CN" altLang="en-US" sz="3600" b="1" dirty="0">
              <a:solidFill>
                <a:schemeClr val="bg1"/>
              </a:solidFill>
            </a:endParaRPr>
          </a:p>
        </p:txBody>
      </p:sp>
      <p:sp>
        <p:nvSpPr>
          <p:cNvPr id="2" name="文本框 1"/>
          <p:cNvSpPr txBox="1"/>
          <p:nvPr/>
        </p:nvSpPr>
        <p:spPr>
          <a:xfrm>
            <a:off x="357505" y="1104265"/>
            <a:ext cx="5004435" cy="4524315"/>
          </a:xfrm>
          <a:prstGeom prst="rect">
            <a:avLst/>
          </a:prstGeom>
          <a:noFill/>
        </p:spPr>
        <p:txBody>
          <a:bodyPr wrap="square" rtlCol="0" anchor="t">
            <a:spAutoFit/>
          </a:bodyPr>
          <a:lstStyle/>
          <a:p>
            <a:pPr indent="266700" algn="l"/>
            <a:r>
              <a:rPr lang="zh-CN" altLang="zh-CN" sz="1800" kern="100" dirty="0">
                <a:effectLst/>
                <a:ea typeface="宋体" panose="02010600030101010101" pitchFamily="2" charset="-122"/>
                <a:cs typeface="Times New Roman" panose="02020603050405020304" pitchFamily="18" charset="0"/>
              </a:rPr>
              <a:t>共</a:t>
            </a:r>
            <a:r>
              <a:rPr lang="en-US" altLang="zh-CN" sz="1800" kern="100" dirty="0">
                <a:effectLst/>
                <a:ea typeface="宋体" panose="02010600030101010101" pitchFamily="2" charset="-122"/>
                <a:cs typeface="Times New Roman" panose="02020603050405020304" pitchFamily="18" charset="0"/>
              </a:rPr>
              <a:t>96453</a:t>
            </a:r>
            <a:r>
              <a:rPr lang="zh-CN" altLang="zh-CN" sz="1800" kern="100" dirty="0">
                <a:effectLst/>
                <a:ea typeface="宋体" panose="02010600030101010101" pitchFamily="2" charset="-122"/>
                <a:cs typeface="Times New Roman" panose="02020603050405020304" pitchFamily="18" charset="0"/>
              </a:rPr>
              <a:t>条数据记录，</a:t>
            </a:r>
            <a:r>
              <a:rPr lang="en-US" altLang="zh-CN" sz="1800" kern="100" dirty="0">
                <a:effectLst/>
                <a:ea typeface="宋体" panose="02010600030101010101" pitchFamily="2" charset="-122"/>
                <a:cs typeface="Times New Roman" panose="02020603050405020304" pitchFamily="18" charset="0"/>
              </a:rPr>
              <a:t>11</a:t>
            </a:r>
            <a:r>
              <a:rPr lang="zh-CN" altLang="zh-CN" sz="1800" kern="100" dirty="0">
                <a:effectLst/>
                <a:ea typeface="宋体" panose="02010600030101010101" pitchFamily="2" charset="-122"/>
                <a:cs typeface="Times New Roman" panose="02020603050405020304" pitchFamily="18" charset="0"/>
              </a:rPr>
              <a:t>个维度。</a:t>
            </a:r>
            <a:endParaRPr lang="zh-CN" altLang="zh-CN" sz="1800" kern="100" dirty="0">
              <a:effectLst/>
              <a:ea typeface="等线" panose="02010600030101010101" pitchFamily="2" charset="-122"/>
              <a:cs typeface="Times New Roman" panose="02020603050405020304" pitchFamily="18" charset="0"/>
            </a:endParaRPr>
          </a:p>
          <a:p>
            <a:pPr indent="266700" algn="l"/>
            <a:r>
              <a:rPr lang="zh-CN" altLang="zh-CN" sz="1800" kern="100" dirty="0">
                <a:effectLst/>
                <a:ea typeface="宋体" panose="02010600030101010101" pitchFamily="2" charset="-122"/>
                <a:cs typeface="Times New Roman" panose="02020603050405020304" pitchFamily="18" charset="0"/>
              </a:rPr>
              <a:t>属性名称：</a:t>
            </a:r>
            <a:endParaRPr lang="zh-CN" altLang="zh-CN" sz="1800" kern="100" dirty="0">
              <a:effectLst/>
              <a:ea typeface="等线" panose="02010600030101010101" pitchFamily="2" charset="-122"/>
              <a:cs typeface="Times New Roman" panose="02020603050405020304" pitchFamily="18" charset="0"/>
            </a:endParaRPr>
          </a:p>
          <a:p>
            <a:pPr indent="266700" algn="l"/>
            <a:r>
              <a:rPr lang="en-US" altLang="zh-CN" sz="1800" kern="100" dirty="0">
                <a:effectLst/>
                <a:ea typeface="等线" panose="02010600030101010101" pitchFamily="2" charset="-122"/>
                <a:cs typeface="Times New Roman" panose="02020603050405020304" pitchFamily="18" charset="0"/>
              </a:rPr>
              <a:t>     - Formatted Date</a:t>
            </a:r>
            <a:r>
              <a:rPr lang="zh-CN" altLang="zh-CN" sz="1800" kern="100" dirty="0">
                <a:effectLst/>
                <a:ea typeface="宋体" panose="02010600030101010101" pitchFamily="2" charset="-122"/>
                <a:cs typeface="Times New Roman" panose="02020603050405020304" pitchFamily="18" charset="0"/>
              </a:rPr>
              <a:t>：时间戳</a:t>
            </a:r>
            <a:endParaRPr lang="zh-CN" altLang="zh-CN" sz="1800" kern="100" dirty="0">
              <a:effectLst/>
              <a:ea typeface="等线" panose="02010600030101010101" pitchFamily="2" charset="-122"/>
              <a:cs typeface="Times New Roman" panose="02020603050405020304" pitchFamily="18" charset="0"/>
            </a:endParaRPr>
          </a:p>
          <a:p>
            <a:pPr indent="266700" algn="l"/>
            <a:r>
              <a:rPr lang="en-US" altLang="zh-CN" sz="1800" kern="100" dirty="0">
                <a:effectLst/>
                <a:ea typeface="等线" panose="02010600030101010101" pitchFamily="2" charset="-122"/>
                <a:cs typeface="Times New Roman" panose="02020603050405020304" pitchFamily="18" charset="0"/>
              </a:rPr>
              <a:t>     - Summary</a:t>
            </a:r>
            <a:r>
              <a:rPr lang="zh-CN" altLang="zh-CN" sz="1800" kern="100" dirty="0">
                <a:effectLst/>
                <a:ea typeface="宋体" panose="02010600030101010101" pitchFamily="2" charset="-122"/>
                <a:cs typeface="Times New Roman" panose="02020603050405020304" pitchFamily="18" charset="0"/>
              </a:rPr>
              <a:t>：天气概述</a:t>
            </a:r>
            <a:endParaRPr lang="zh-CN" altLang="zh-CN" sz="1800" kern="100" dirty="0">
              <a:effectLst/>
              <a:ea typeface="等线" panose="02010600030101010101" pitchFamily="2" charset="-122"/>
              <a:cs typeface="Times New Roman" panose="02020603050405020304" pitchFamily="18" charset="0"/>
            </a:endParaRPr>
          </a:p>
          <a:p>
            <a:pPr indent="266700" algn="l"/>
            <a:r>
              <a:rPr lang="en-US" altLang="zh-CN" sz="1800" kern="100" dirty="0">
                <a:effectLst/>
                <a:ea typeface="等线" panose="02010600030101010101" pitchFamily="2" charset="-122"/>
                <a:cs typeface="Times New Roman" panose="02020603050405020304" pitchFamily="18" charset="0"/>
              </a:rPr>
              <a:t>     - </a:t>
            </a:r>
            <a:r>
              <a:rPr lang="en-US" altLang="zh-CN" sz="1800" kern="100" dirty="0" err="1">
                <a:effectLst/>
                <a:ea typeface="等线" panose="02010600030101010101" pitchFamily="2" charset="-122"/>
                <a:cs typeface="Times New Roman" panose="02020603050405020304" pitchFamily="18" charset="0"/>
              </a:rPr>
              <a:t>Precip</a:t>
            </a:r>
            <a:r>
              <a:rPr lang="en-US" altLang="zh-CN" sz="1800" kern="100" dirty="0">
                <a:effectLst/>
                <a:ea typeface="等线" panose="02010600030101010101" pitchFamily="2" charset="-122"/>
                <a:cs typeface="Times New Roman" panose="02020603050405020304" pitchFamily="18" charset="0"/>
              </a:rPr>
              <a:t> Type</a:t>
            </a:r>
            <a:r>
              <a:rPr lang="zh-CN" altLang="zh-CN" sz="1800" kern="100" dirty="0">
                <a:effectLst/>
                <a:ea typeface="宋体" panose="02010600030101010101" pitchFamily="2" charset="-122"/>
                <a:cs typeface="Times New Roman" panose="02020603050405020304" pitchFamily="18" charset="0"/>
              </a:rPr>
              <a:t>：降水类型</a:t>
            </a:r>
            <a:endParaRPr lang="zh-CN" altLang="zh-CN" sz="1800" kern="100" dirty="0">
              <a:effectLst/>
              <a:ea typeface="等线" panose="02010600030101010101" pitchFamily="2" charset="-122"/>
              <a:cs typeface="Times New Roman" panose="02020603050405020304" pitchFamily="18" charset="0"/>
            </a:endParaRPr>
          </a:p>
          <a:p>
            <a:pPr indent="266700" algn="l"/>
            <a:r>
              <a:rPr lang="en-US" altLang="zh-CN" sz="1800" kern="100" dirty="0">
                <a:effectLst/>
                <a:ea typeface="等线" panose="02010600030101010101" pitchFamily="2" charset="-122"/>
                <a:cs typeface="Times New Roman" panose="02020603050405020304" pitchFamily="18" charset="0"/>
              </a:rPr>
              <a:t>     - Temperature (C)</a:t>
            </a:r>
            <a:r>
              <a:rPr lang="zh-CN" altLang="zh-CN" sz="1800" kern="100" dirty="0">
                <a:effectLst/>
                <a:ea typeface="宋体" panose="02010600030101010101" pitchFamily="2" charset="-122"/>
                <a:cs typeface="Times New Roman" panose="02020603050405020304" pitchFamily="18" charset="0"/>
              </a:rPr>
              <a:t>：温度（摄氏度）</a:t>
            </a:r>
            <a:endParaRPr lang="zh-CN" altLang="zh-CN" sz="1800" kern="100" dirty="0">
              <a:effectLst/>
              <a:ea typeface="等线" panose="02010600030101010101" pitchFamily="2" charset="-122"/>
              <a:cs typeface="Times New Roman" panose="02020603050405020304" pitchFamily="18" charset="0"/>
            </a:endParaRPr>
          </a:p>
          <a:p>
            <a:pPr indent="266700" algn="l"/>
            <a:r>
              <a:rPr lang="en-US" altLang="zh-CN" sz="1800" kern="100" dirty="0">
                <a:effectLst/>
                <a:ea typeface="等线" panose="02010600030101010101" pitchFamily="2" charset="-122"/>
                <a:cs typeface="Times New Roman" panose="02020603050405020304" pitchFamily="18" charset="0"/>
              </a:rPr>
              <a:t>     - Apparent Temperature (C)</a:t>
            </a:r>
            <a:r>
              <a:rPr lang="zh-CN" altLang="zh-CN" sz="1800" kern="100" dirty="0">
                <a:effectLst/>
                <a:ea typeface="宋体" panose="02010600030101010101" pitchFamily="2" charset="-122"/>
                <a:cs typeface="Times New Roman" panose="02020603050405020304" pitchFamily="18" charset="0"/>
              </a:rPr>
              <a:t>：体感温度（摄氏度）</a:t>
            </a:r>
            <a:endParaRPr lang="zh-CN" altLang="zh-CN" sz="1800" kern="100" dirty="0">
              <a:effectLst/>
              <a:ea typeface="等线" panose="02010600030101010101" pitchFamily="2" charset="-122"/>
              <a:cs typeface="Times New Roman" panose="02020603050405020304" pitchFamily="18" charset="0"/>
            </a:endParaRPr>
          </a:p>
          <a:p>
            <a:pPr indent="266700" algn="l"/>
            <a:r>
              <a:rPr lang="en-US" altLang="zh-CN" sz="1800" kern="100" dirty="0">
                <a:effectLst/>
                <a:ea typeface="等线" panose="02010600030101010101" pitchFamily="2" charset="-122"/>
                <a:cs typeface="Times New Roman" panose="02020603050405020304" pitchFamily="18" charset="0"/>
              </a:rPr>
              <a:t>     - Humidity</a:t>
            </a:r>
            <a:r>
              <a:rPr lang="zh-CN" altLang="zh-CN" sz="1800" kern="100" dirty="0">
                <a:effectLst/>
                <a:ea typeface="宋体" panose="02010600030101010101" pitchFamily="2" charset="-122"/>
                <a:cs typeface="Times New Roman" panose="02020603050405020304" pitchFamily="18" charset="0"/>
              </a:rPr>
              <a:t>：湿度</a:t>
            </a:r>
            <a:endParaRPr lang="zh-CN" altLang="zh-CN" sz="1800" kern="100" dirty="0">
              <a:effectLst/>
              <a:ea typeface="等线" panose="02010600030101010101" pitchFamily="2" charset="-122"/>
              <a:cs typeface="Times New Roman" panose="02020603050405020304" pitchFamily="18" charset="0"/>
            </a:endParaRPr>
          </a:p>
          <a:p>
            <a:pPr indent="266700" algn="l"/>
            <a:r>
              <a:rPr lang="en-US" altLang="zh-CN" sz="1800" kern="100" dirty="0">
                <a:effectLst/>
                <a:ea typeface="等线" panose="02010600030101010101" pitchFamily="2" charset="-122"/>
                <a:cs typeface="Times New Roman" panose="02020603050405020304" pitchFamily="18" charset="0"/>
              </a:rPr>
              <a:t>     - Wind Speed (km/h)</a:t>
            </a:r>
            <a:r>
              <a:rPr lang="zh-CN" altLang="zh-CN" sz="1800" kern="100" dirty="0">
                <a:effectLst/>
                <a:ea typeface="宋体" panose="02010600030101010101" pitchFamily="2" charset="-122"/>
                <a:cs typeface="Times New Roman" panose="02020603050405020304" pitchFamily="18" charset="0"/>
              </a:rPr>
              <a:t>：风速（公里</a:t>
            </a:r>
            <a:r>
              <a:rPr lang="en-US" altLang="zh-CN" sz="1800" kern="100" dirty="0">
                <a:effectLst/>
                <a:ea typeface="宋体" panose="02010600030101010101" pitchFamily="2" charset="-122"/>
                <a:cs typeface="Times New Roman" panose="02020603050405020304" pitchFamily="18" charset="0"/>
              </a:rPr>
              <a:t>/</a:t>
            </a:r>
            <a:r>
              <a:rPr lang="zh-CN" altLang="zh-CN" sz="1800" kern="100" dirty="0">
                <a:effectLst/>
                <a:ea typeface="宋体" panose="02010600030101010101" pitchFamily="2" charset="-122"/>
                <a:cs typeface="Times New Roman" panose="02020603050405020304" pitchFamily="18" charset="0"/>
              </a:rPr>
              <a:t>小时）</a:t>
            </a:r>
            <a:endParaRPr lang="zh-CN" altLang="zh-CN" sz="1800" kern="100" dirty="0">
              <a:effectLst/>
              <a:ea typeface="等线" panose="02010600030101010101" pitchFamily="2" charset="-122"/>
              <a:cs typeface="Times New Roman" panose="02020603050405020304" pitchFamily="18" charset="0"/>
            </a:endParaRPr>
          </a:p>
          <a:p>
            <a:pPr indent="266700" algn="l"/>
            <a:r>
              <a:rPr lang="en-US" altLang="zh-CN" sz="1800" kern="100" dirty="0">
                <a:effectLst/>
                <a:ea typeface="等线" panose="02010600030101010101" pitchFamily="2" charset="-122"/>
                <a:cs typeface="Times New Roman" panose="02020603050405020304" pitchFamily="18" charset="0"/>
              </a:rPr>
              <a:t>     - Wind Bearing (degrees)</a:t>
            </a:r>
            <a:r>
              <a:rPr lang="zh-CN" altLang="zh-CN" sz="1800" kern="100" dirty="0">
                <a:effectLst/>
                <a:ea typeface="宋体" panose="02010600030101010101" pitchFamily="2" charset="-122"/>
                <a:cs typeface="Times New Roman" panose="02020603050405020304" pitchFamily="18" charset="0"/>
              </a:rPr>
              <a:t>：风向（度）</a:t>
            </a:r>
            <a:endParaRPr lang="zh-CN" altLang="zh-CN" sz="1800" kern="100" dirty="0">
              <a:effectLst/>
              <a:ea typeface="等线" panose="02010600030101010101" pitchFamily="2" charset="-122"/>
              <a:cs typeface="Times New Roman" panose="02020603050405020304" pitchFamily="18" charset="0"/>
            </a:endParaRPr>
          </a:p>
          <a:p>
            <a:pPr indent="266700" algn="l"/>
            <a:r>
              <a:rPr lang="en-US" altLang="zh-CN" sz="1800" kern="100" dirty="0">
                <a:effectLst/>
                <a:ea typeface="等线" panose="02010600030101010101" pitchFamily="2" charset="-122"/>
                <a:cs typeface="Times New Roman" panose="02020603050405020304" pitchFamily="18" charset="0"/>
              </a:rPr>
              <a:t>     - Visibility (km)</a:t>
            </a:r>
            <a:r>
              <a:rPr lang="zh-CN" altLang="zh-CN" sz="1800" kern="100" dirty="0">
                <a:effectLst/>
                <a:ea typeface="宋体" panose="02010600030101010101" pitchFamily="2" charset="-122"/>
                <a:cs typeface="Times New Roman" panose="02020603050405020304" pitchFamily="18" charset="0"/>
              </a:rPr>
              <a:t>：能见度（公里）</a:t>
            </a:r>
            <a:endParaRPr lang="zh-CN" altLang="zh-CN" sz="1800" kern="100" dirty="0">
              <a:effectLst/>
              <a:ea typeface="等线" panose="02010600030101010101" pitchFamily="2" charset="-122"/>
              <a:cs typeface="Times New Roman" panose="02020603050405020304" pitchFamily="18" charset="0"/>
            </a:endParaRPr>
          </a:p>
          <a:p>
            <a:pPr indent="266700" algn="l"/>
            <a:r>
              <a:rPr lang="en-US" altLang="zh-CN" sz="1800" kern="100" dirty="0">
                <a:effectLst/>
                <a:ea typeface="等线" panose="02010600030101010101" pitchFamily="2" charset="-122"/>
                <a:cs typeface="Times New Roman" panose="02020603050405020304" pitchFamily="18" charset="0"/>
              </a:rPr>
              <a:t>     - Pressure (millibars)</a:t>
            </a:r>
            <a:r>
              <a:rPr lang="zh-CN" altLang="zh-CN" sz="1800" kern="100" dirty="0">
                <a:effectLst/>
                <a:ea typeface="宋体" panose="02010600030101010101" pitchFamily="2" charset="-122"/>
                <a:cs typeface="Times New Roman" panose="02020603050405020304" pitchFamily="18" charset="0"/>
              </a:rPr>
              <a:t>：气压（毫巴）</a:t>
            </a:r>
            <a:endParaRPr lang="zh-CN" altLang="zh-CN" sz="1800" kern="100" dirty="0">
              <a:effectLst/>
              <a:ea typeface="等线" panose="02010600030101010101" pitchFamily="2" charset="-122"/>
              <a:cs typeface="Times New Roman" panose="02020603050405020304" pitchFamily="18" charset="0"/>
            </a:endParaRPr>
          </a:p>
          <a:p>
            <a:pPr indent="266700" algn="l"/>
            <a:r>
              <a:rPr lang="en-US" altLang="zh-CN" sz="1800" kern="100" dirty="0">
                <a:effectLst/>
                <a:ea typeface="等线" panose="02010600030101010101" pitchFamily="2" charset="-122"/>
                <a:cs typeface="Times New Roman" panose="02020603050405020304" pitchFamily="18" charset="0"/>
              </a:rPr>
              <a:t>     - Daily Summary</a:t>
            </a:r>
            <a:r>
              <a:rPr lang="zh-CN" altLang="zh-CN" sz="1800" kern="100" dirty="0">
                <a:effectLst/>
                <a:ea typeface="宋体" panose="02010600030101010101" pitchFamily="2" charset="-122"/>
                <a:cs typeface="Times New Roman" panose="02020603050405020304" pitchFamily="18" charset="0"/>
              </a:rPr>
              <a:t>：每日总结数据类型：均为浮点数类型。</a:t>
            </a:r>
            <a:endParaRPr lang="zh-CN" altLang="zh-CN" sz="1800" kern="100" dirty="0">
              <a:effectLst/>
              <a:ea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86005375-F1BF-62B8-3115-0AD544A73F09}"/>
              </a:ext>
            </a:extLst>
          </p:cNvPr>
          <p:cNvPicPr>
            <a:picLocks noChangeAspect="1"/>
          </p:cNvPicPr>
          <p:nvPr/>
        </p:nvPicPr>
        <p:blipFill>
          <a:blip r:embed="rId3"/>
          <a:stretch>
            <a:fillRect/>
          </a:stretch>
        </p:blipFill>
        <p:spPr>
          <a:xfrm>
            <a:off x="5259334" y="1566544"/>
            <a:ext cx="6779243" cy="3599756"/>
          </a:xfrm>
          <a:prstGeom prst="rect">
            <a:avLst/>
          </a:prstGeom>
        </p:spPr>
      </p:pic>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891815" y="3000270"/>
            <a:ext cx="5301496" cy="857460"/>
            <a:chOff x="5588007" y="1590635"/>
            <a:chExt cx="5301496" cy="857460"/>
          </a:xfrm>
        </p:grpSpPr>
        <p:sp>
          <p:nvSpPr>
            <p:cNvPr id="19" name="文本框 18"/>
            <p:cNvSpPr txBox="1"/>
            <p:nvPr/>
          </p:nvSpPr>
          <p:spPr>
            <a:xfrm>
              <a:off x="6549853" y="1696200"/>
              <a:ext cx="4339650" cy="646331"/>
            </a:xfrm>
            <a:prstGeom prst="rect">
              <a:avLst/>
            </a:prstGeom>
            <a:noFill/>
          </p:spPr>
          <p:txBody>
            <a:bodyPr wrap="none">
              <a:spAutoFit/>
            </a:bodyPr>
            <a:lstStyle/>
            <a:p>
              <a:pPr eaLnBrk="1" fontAlgn="auto" hangingPunct="1">
                <a:spcBef>
                  <a:spcPts val="0"/>
                </a:spcBef>
                <a:spcAft>
                  <a:spcPts val="0"/>
                </a:spcAft>
                <a:defRPr/>
              </a:pPr>
              <a:r>
                <a:rPr lang="zh-CN" altLang="en-US" sz="3600" b="1" dirty="0">
                  <a:sym typeface="+mn-lt"/>
                </a:rPr>
                <a:t>数据可视化探索分析</a:t>
              </a:r>
            </a:p>
          </p:txBody>
        </p:sp>
        <p:sp>
          <p:nvSpPr>
            <p:cNvPr id="20" name="椭圆 19"/>
            <p:cNvSpPr/>
            <p:nvPr/>
          </p:nvSpPr>
          <p:spPr>
            <a:xfrm>
              <a:off x="5588007" y="1590635"/>
              <a:ext cx="857459" cy="857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4000" b="1" dirty="0">
                  <a:latin typeface="Century Gothic" panose="020B0502020202020204" pitchFamily="34" charset="0"/>
                  <a:ea typeface="微软雅黑" panose="020B0503020204020204" charset="-122"/>
                </a:rPr>
                <a:t>2</a:t>
              </a:r>
              <a:endParaRPr lang="zh-CN" altLang="en-US" sz="4000" b="1" dirty="0">
                <a:latin typeface="Century Gothic" panose="020B0502020202020204" pitchFamily="34" charset="0"/>
                <a:ea typeface="微软雅黑" panose="020B0503020204020204" charset="-122"/>
              </a:endParaRPr>
            </a:p>
          </p:txBody>
        </p:sp>
      </p:gr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箱线图</a:t>
            </a:r>
          </a:p>
        </p:txBody>
      </p:sp>
      <p:sp>
        <p:nvSpPr>
          <p:cNvPr id="30" name="文本框 29"/>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2</a:t>
            </a:r>
          </a:p>
        </p:txBody>
      </p:sp>
      <p:pic>
        <p:nvPicPr>
          <p:cNvPr id="2" name="图片 1">
            <a:extLst>
              <a:ext uri="{FF2B5EF4-FFF2-40B4-BE49-F238E27FC236}">
                <a16:creationId xmlns:a16="http://schemas.microsoft.com/office/drawing/2014/main" id="{55D71ED4-5829-B5F7-C35A-5C989D8C54CA}"/>
              </a:ext>
            </a:extLst>
          </p:cNvPr>
          <p:cNvPicPr>
            <a:picLocks noChangeAspect="1"/>
          </p:cNvPicPr>
          <p:nvPr/>
        </p:nvPicPr>
        <p:blipFill>
          <a:blip r:embed="rId3"/>
          <a:stretch>
            <a:fillRect/>
          </a:stretch>
        </p:blipFill>
        <p:spPr>
          <a:xfrm>
            <a:off x="3043908" y="912442"/>
            <a:ext cx="8537715" cy="2813005"/>
          </a:xfrm>
          <a:prstGeom prst="rect">
            <a:avLst/>
          </a:prstGeom>
        </p:spPr>
      </p:pic>
      <p:sp>
        <p:nvSpPr>
          <p:cNvPr id="3" name="文本框 2">
            <a:extLst>
              <a:ext uri="{FF2B5EF4-FFF2-40B4-BE49-F238E27FC236}">
                <a16:creationId xmlns:a16="http://schemas.microsoft.com/office/drawing/2014/main" id="{CEEDB650-2631-ABB1-F737-094287469792}"/>
              </a:ext>
            </a:extLst>
          </p:cNvPr>
          <p:cNvSpPr txBox="1"/>
          <p:nvPr/>
        </p:nvSpPr>
        <p:spPr>
          <a:xfrm>
            <a:off x="420062" y="3813441"/>
            <a:ext cx="10492710" cy="2369880"/>
          </a:xfrm>
          <a:prstGeom prst="rect">
            <a:avLst/>
          </a:prstGeom>
          <a:noFill/>
        </p:spPr>
        <p:txBody>
          <a:bodyPr wrap="square" rtlCol="0">
            <a:spAutoFit/>
          </a:bodyPr>
          <a:lstStyle/>
          <a:p>
            <a:r>
              <a:rPr lang="zh-CN" altLang="en-US" sz="1600" b="1" dirty="0"/>
              <a:t>温度 </a:t>
            </a:r>
            <a:r>
              <a:rPr lang="en-US" altLang="zh-CN" sz="1600" b="1" dirty="0"/>
              <a:t>(Temperature)</a:t>
            </a:r>
            <a:r>
              <a:rPr lang="zh-CN" altLang="en-US" sz="1600" dirty="0"/>
              <a:t>：数据略显分散，具有一定的对称性，接近正态分布，而异常值分布均衡，既有低温也有高温的异常值。</a:t>
            </a:r>
          </a:p>
          <a:p>
            <a:r>
              <a:rPr lang="zh-CN" altLang="en-US" sz="1600" b="1" dirty="0"/>
              <a:t>湿度 </a:t>
            </a:r>
            <a:r>
              <a:rPr lang="en-US" altLang="zh-CN" sz="1600" b="1" dirty="0"/>
              <a:t>(Humidity)</a:t>
            </a:r>
            <a:r>
              <a:rPr lang="zh-CN" altLang="en-US" sz="1600" dirty="0"/>
              <a:t>：下聚集十分明显，不具有对称性，中位数相较其他属性较大，异常值集中在湿度较低的一侧。</a:t>
            </a:r>
          </a:p>
          <a:p>
            <a:r>
              <a:rPr lang="zh-CN" altLang="en-US" sz="1600" b="1" dirty="0"/>
              <a:t>风速 </a:t>
            </a:r>
            <a:r>
              <a:rPr lang="en-US" altLang="zh-CN" sz="1600" b="1" dirty="0"/>
              <a:t>(</a:t>
            </a:r>
            <a:r>
              <a:rPr lang="en-US" altLang="zh-CN" sz="1600" b="1" dirty="0" err="1"/>
              <a:t>WindSpeed</a:t>
            </a:r>
            <a:r>
              <a:rPr lang="en-US" altLang="zh-CN" sz="1600" b="1" dirty="0"/>
              <a:t>)</a:t>
            </a:r>
            <a:r>
              <a:rPr lang="zh-CN" altLang="en-US" sz="1600" b="1" dirty="0"/>
              <a:t>：</a:t>
            </a:r>
            <a:r>
              <a:rPr lang="zh-CN" altLang="en-US" sz="1600" dirty="0"/>
              <a:t>数据分散，范围较大，不具对称性，中位数较低，异常值集中在数据值较大的一侧，说明存在一些极端的高风速值。</a:t>
            </a:r>
          </a:p>
          <a:p>
            <a:r>
              <a:rPr lang="zh-CN" altLang="en-US" sz="1600" b="1" dirty="0"/>
              <a:t>风向角度 </a:t>
            </a:r>
            <a:r>
              <a:rPr lang="en-US" altLang="zh-CN" sz="1600" b="1" dirty="0"/>
              <a:t>(Wind Bearing)</a:t>
            </a:r>
            <a:r>
              <a:rPr lang="zh-CN" altLang="en-US" sz="1600" b="1" dirty="0"/>
              <a:t>：</a:t>
            </a:r>
            <a:r>
              <a:rPr lang="zh-CN" altLang="en-US" sz="1600" dirty="0"/>
              <a:t>数据略显分散，具有一定的对称性，中位数适中，接近正态分布，异常值很少且分布均匀。</a:t>
            </a:r>
          </a:p>
          <a:p>
            <a:r>
              <a:rPr lang="zh-CN" altLang="en-US" sz="1600" b="1" dirty="0"/>
              <a:t>能见度 </a:t>
            </a:r>
            <a:r>
              <a:rPr lang="en-US" altLang="zh-CN" sz="1600" b="1" dirty="0"/>
              <a:t>(Visibility)</a:t>
            </a:r>
            <a:r>
              <a:rPr lang="zh-CN" altLang="en-US" sz="1600" b="1" dirty="0"/>
              <a:t>：</a:t>
            </a:r>
            <a:r>
              <a:rPr lang="zh-CN" altLang="en-US" sz="1600" dirty="0"/>
              <a:t>数据略显分散，不具有对称性，呈现一定的下聚集趋势，中位数相较其他属性较大，异常值主要分布在数据值较小的一侧。</a:t>
            </a:r>
          </a:p>
        </p:txBody>
      </p:sp>
      <p:sp>
        <p:nvSpPr>
          <p:cNvPr id="4" name="文本框 3">
            <a:extLst>
              <a:ext uri="{FF2B5EF4-FFF2-40B4-BE49-F238E27FC236}">
                <a16:creationId xmlns:a16="http://schemas.microsoft.com/office/drawing/2014/main" id="{375658A5-4840-CA17-5841-31F7340D5888}"/>
              </a:ext>
            </a:extLst>
          </p:cNvPr>
          <p:cNvSpPr txBox="1"/>
          <p:nvPr/>
        </p:nvSpPr>
        <p:spPr>
          <a:xfrm>
            <a:off x="357352" y="2318944"/>
            <a:ext cx="2784746" cy="646331"/>
          </a:xfrm>
          <a:prstGeom prst="rect">
            <a:avLst/>
          </a:prstGeom>
          <a:noFill/>
        </p:spPr>
        <p:txBody>
          <a:bodyPr wrap="square" rtlCol="0">
            <a:spAutoFit/>
          </a:bodyPr>
          <a:lstStyle/>
          <a:p>
            <a:r>
              <a:rPr lang="zh-CN" altLang="en-US" dirty="0"/>
              <a:t>通过阅读分析箱线图，可以对五个属性做如下分析：</a:t>
            </a:r>
          </a:p>
        </p:txBody>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72FC2-C6DD-DCF4-CDFD-F7E5C600EC23}"/>
            </a:ext>
          </a:extLst>
        </p:cNvPr>
        <p:cNvGrpSpPr/>
        <p:nvPr/>
      </p:nvGrpSpPr>
      <p:grpSpPr>
        <a:xfrm>
          <a:off x="0" y="0"/>
          <a:ext cx="0" cy="0"/>
          <a:chOff x="0" y="0"/>
          <a:chExt cx="0" cy="0"/>
        </a:xfrm>
      </p:grpSpPr>
      <p:sp>
        <p:nvSpPr>
          <p:cNvPr id="10" name="标题 9">
            <a:extLst>
              <a:ext uri="{FF2B5EF4-FFF2-40B4-BE49-F238E27FC236}">
                <a16:creationId xmlns:a16="http://schemas.microsoft.com/office/drawing/2014/main" id="{16BE75F7-7531-F9F3-1D14-0E04E6E1C132}"/>
              </a:ext>
            </a:extLst>
          </p:cNvPr>
          <p:cNvSpPr>
            <a:spLocks noGrp="1"/>
          </p:cNvSpPr>
          <p:nvPr>
            <p:ph type="title"/>
          </p:nvPr>
        </p:nvSpPr>
        <p:spPr/>
        <p:txBody>
          <a:bodyPr/>
          <a:lstStyle/>
          <a:p>
            <a:r>
              <a:rPr lang="zh-CN" altLang="en-US" dirty="0"/>
              <a:t>单个数据可视化</a:t>
            </a:r>
          </a:p>
        </p:txBody>
      </p:sp>
      <p:sp>
        <p:nvSpPr>
          <p:cNvPr id="30" name="文本框 29">
            <a:extLst>
              <a:ext uri="{FF2B5EF4-FFF2-40B4-BE49-F238E27FC236}">
                <a16:creationId xmlns:a16="http://schemas.microsoft.com/office/drawing/2014/main" id="{A2DD4B6C-1369-277E-EB09-982E9E089EAA}"/>
              </a:ext>
            </a:extLst>
          </p:cNvPr>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2</a:t>
            </a:r>
          </a:p>
        </p:txBody>
      </p:sp>
      <p:sp>
        <p:nvSpPr>
          <p:cNvPr id="3" name="文本框 2">
            <a:extLst>
              <a:ext uri="{FF2B5EF4-FFF2-40B4-BE49-F238E27FC236}">
                <a16:creationId xmlns:a16="http://schemas.microsoft.com/office/drawing/2014/main" id="{0B615D89-309C-9F58-C770-B98EF743B5A4}"/>
              </a:ext>
            </a:extLst>
          </p:cNvPr>
          <p:cNvSpPr txBox="1"/>
          <p:nvPr/>
        </p:nvSpPr>
        <p:spPr>
          <a:xfrm>
            <a:off x="757592" y="4961044"/>
            <a:ext cx="10492710" cy="584775"/>
          </a:xfrm>
          <a:prstGeom prst="rect">
            <a:avLst/>
          </a:prstGeom>
          <a:noFill/>
        </p:spPr>
        <p:txBody>
          <a:bodyPr wrap="square" rtlCol="0">
            <a:spAutoFit/>
          </a:bodyPr>
          <a:lstStyle/>
          <a:p>
            <a:r>
              <a:rPr lang="zh-CN" altLang="en-US" sz="1600" dirty="0"/>
              <a:t>使用</a:t>
            </a:r>
            <a:r>
              <a:rPr lang="en-US" altLang="zh-CN" sz="1600" dirty="0"/>
              <a:t>Seaborn </a:t>
            </a:r>
            <a:r>
              <a:rPr lang="zh-CN" altLang="en-US" sz="1600" dirty="0"/>
              <a:t>库中的</a:t>
            </a:r>
            <a:r>
              <a:rPr lang="en-US" altLang="zh-CN" sz="1600" dirty="0" err="1"/>
              <a:t>sns.barplot</a:t>
            </a:r>
            <a:r>
              <a:rPr lang="en-US" altLang="zh-CN" sz="1600" dirty="0"/>
              <a:t>()</a:t>
            </a:r>
            <a:r>
              <a:rPr lang="zh-CN" altLang="en-US" sz="1600" dirty="0"/>
              <a:t>函数绘制每天的全天整体天气状况的数量分布柱状图，根据这张图，我们可以看出在西欧地区天气以</a:t>
            </a:r>
            <a:r>
              <a:rPr lang="en-US" altLang="zh-CN" sz="1600" dirty="0"/>
              <a:t>Partly </a:t>
            </a:r>
            <a:r>
              <a:rPr lang="en-US" altLang="zh-CN" sz="1600" dirty="0" err="1"/>
              <a:t>Cloudly,Mostly</a:t>
            </a:r>
            <a:r>
              <a:rPr lang="en-US" altLang="zh-CN" sz="1600" dirty="0"/>
              <a:t> </a:t>
            </a:r>
            <a:r>
              <a:rPr lang="en-US" altLang="zh-CN" sz="1600" dirty="0" err="1"/>
              <a:t>Cloudly,Overcast,Foggy,Clear</a:t>
            </a:r>
            <a:r>
              <a:rPr lang="zh-CN" altLang="en-US" sz="1600" dirty="0"/>
              <a:t>这几类天气状况居多</a:t>
            </a:r>
          </a:p>
        </p:txBody>
      </p:sp>
      <p:pic>
        <p:nvPicPr>
          <p:cNvPr id="5" name="图片 4">
            <a:extLst>
              <a:ext uri="{FF2B5EF4-FFF2-40B4-BE49-F238E27FC236}">
                <a16:creationId xmlns:a16="http://schemas.microsoft.com/office/drawing/2014/main" id="{C3F2D3DF-5F8F-AC9A-3CE3-2F09C88FCBF2}"/>
              </a:ext>
            </a:extLst>
          </p:cNvPr>
          <p:cNvPicPr>
            <a:picLocks noChangeAspect="1"/>
          </p:cNvPicPr>
          <p:nvPr/>
        </p:nvPicPr>
        <p:blipFill>
          <a:blip r:embed="rId3"/>
          <a:stretch>
            <a:fillRect/>
          </a:stretch>
        </p:blipFill>
        <p:spPr>
          <a:xfrm>
            <a:off x="1327150" y="990064"/>
            <a:ext cx="9240800" cy="3970980"/>
          </a:xfrm>
          <a:prstGeom prst="rect">
            <a:avLst/>
          </a:prstGeom>
        </p:spPr>
      </p:pic>
    </p:spTree>
    <p:extLst>
      <p:ext uri="{BB962C8B-B14F-4D97-AF65-F5344CB8AC3E}">
        <p14:creationId xmlns:p14="http://schemas.microsoft.com/office/powerpoint/2010/main" val="1234402476"/>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1F4CB-8B84-2900-E2ED-FB40770CE134}"/>
            </a:ext>
          </a:extLst>
        </p:cNvPr>
        <p:cNvGrpSpPr/>
        <p:nvPr/>
      </p:nvGrpSpPr>
      <p:grpSpPr>
        <a:xfrm>
          <a:off x="0" y="0"/>
          <a:ext cx="0" cy="0"/>
          <a:chOff x="0" y="0"/>
          <a:chExt cx="0" cy="0"/>
        </a:xfrm>
      </p:grpSpPr>
      <p:sp>
        <p:nvSpPr>
          <p:cNvPr id="10" name="标题 9">
            <a:extLst>
              <a:ext uri="{FF2B5EF4-FFF2-40B4-BE49-F238E27FC236}">
                <a16:creationId xmlns:a16="http://schemas.microsoft.com/office/drawing/2014/main" id="{025D5FC0-83DF-EC32-5EFE-0A6A95E0241A}"/>
              </a:ext>
            </a:extLst>
          </p:cNvPr>
          <p:cNvSpPr>
            <a:spLocks noGrp="1"/>
          </p:cNvSpPr>
          <p:nvPr>
            <p:ph type="title"/>
          </p:nvPr>
        </p:nvSpPr>
        <p:spPr/>
        <p:txBody>
          <a:bodyPr/>
          <a:lstStyle/>
          <a:p>
            <a:r>
              <a:rPr lang="zh-CN" altLang="en-US" dirty="0"/>
              <a:t>单个数据可视化</a:t>
            </a:r>
          </a:p>
        </p:txBody>
      </p:sp>
      <p:sp>
        <p:nvSpPr>
          <p:cNvPr id="30" name="文本框 29">
            <a:extLst>
              <a:ext uri="{FF2B5EF4-FFF2-40B4-BE49-F238E27FC236}">
                <a16:creationId xmlns:a16="http://schemas.microsoft.com/office/drawing/2014/main" id="{E3A002D8-9D9F-51C9-8F24-E2401DC7C994}"/>
              </a:ext>
            </a:extLst>
          </p:cNvPr>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2</a:t>
            </a:r>
          </a:p>
        </p:txBody>
      </p:sp>
      <p:sp>
        <p:nvSpPr>
          <p:cNvPr id="3" name="文本框 2">
            <a:extLst>
              <a:ext uri="{FF2B5EF4-FFF2-40B4-BE49-F238E27FC236}">
                <a16:creationId xmlns:a16="http://schemas.microsoft.com/office/drawing/2014/main" id="{B8AF7E3F-0AB9-2323-8391-C1D06FFE54D3}"/>
              </a:ext>
            </a:extLst>
          </p:cNvPr>
          <p:cNvSpPr txBox="1"/>
          <p:nvPr/>
        </p:nvSpPr>
        <p:spPr>
          <a:xfrm>
            <a:off x="757592" y="4961044"/>
            <a:ext cx="1049271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a:ea typeface="微软雅黑"/>
                <a:cs typeface="+mn-cs"/>
              </a:rPr>
              <a:t>使用</a:t>
            </a:r>
            <a:r>
              <a:rPr kumimoji="0" lang="en-US" altLang="zh-CN" sz="1600" b="0" i="0" u="none" strike="noStrike" kern="1200" cap="none" spc="0" normalizeH="0" baseline="0" noProof="0" dirty="0">
                <a:ln>
                  <a:noFill/>
                </a:ln>
                <a:solidFill>
                  <a:prstClr val="black"/>
                </a:solidFill>
                <a:effectLst/>
                <a:uLnTx/>
                <a:uFillTx/>
                <a:latin typeface="微软雅黑"/>
                <a:ea typeface="微软雅黑"/>
                <a:cs typeface="+mn-cs"/>
              </a:rPr>
              <a:t>Matplotlib </a:t>
            </a:r>
            <a:r>
              <a:rPr kumimoji="0" lang="zh-CN" altLang="en-US" sz="1600" b="0" i="0" u="none" strike="noStrike" kern="1200" cap="none" spc="0" normalizeH="0" baseline="0" noProof="0" dirty="0">
                <a:ln>
                  <a:noFill/>
                </a:ln>
                <a:solidFill>
                  <a:prstClr val="black"/>
                </a:solidFill>
                <a:effectLst/>
                <a:uLnTx/>
                <a:uFillTx/>
                <a:latin typeface="微软雅黑"/>
                <a:ea typeface="微软雅黑"/>
                <a:cs typeface="+mn-cs"/>
              </a:rPr>
              <a:t>库中的</a:t>
            </a:r>
            <a:r>
              <a:rPr kumimoji="0" lang="en-US" altLang="zh-CN" sz="1600" b="0" i="0" u="none" strike="noStrike" kern="1200" cap="none" spc="0" normalizeH="0" baseline="0" noProof="0" dirty="0" err="1">
                <a:ln>
                  <a:noFill/>
                </a:ln>
                <a:solidFill>
                  <a:prstClr val="black"/>
                </a:solidFill>
                <a:effectLst/>
                <a:uLnTx/>
                <a:uFillTx/>
                <a:latin typeface="微软雅黑"/>
                <a:ea typeface="微软雅黑"/>
                <a:cs typeface="+mn-cs"/>
              </a:rPr>
              <a:t>plt.pie</a:t>
            </a:r>
            <a:r>
              <a:rPr kumimoji="0" lang="en-US" altLang="zh-CN" sz="16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1600" b="0" i="0" u="none" strike="noStrike" kern="1200" cap="none" spc="0" normalizeH="0" baseline="0" noProof="0" dirty="0">
                <a:ln>
                  <a:noFill/>
                </a:ln>
                <a:solidFill>
                  <a:prstClr val="black"/>
                </a:solidFill>
                <a:effectLst/>
                <a:uLnTx/>
                <a:uFillTx/>
                <a:latin typeface="微软雅黑"/>
                <a:ea typeface="微软雅黑"/>
                <a:cs typeface="+mn-cs"/>
              </a:rPr>
              <a:t>函数绘制每天的天气类型分布饼状图，可以直观的看出欧洲在不同的时间段的天气状况，同样的，可以看出</a:t>
            </a:r>
            <a:r>
              <a:rPr kumimoji="0" lang="en-US" altLang="zh-CN" sz="1600" b="0" i="0" u="none" strike="noStrike" kern="1200" cap="none" spc="0" normalizeH="0" baseline="0" noProof="0" dirty="0">
                <a:ln>
                  <a:noFill/>
                </a:ln>
                <a:solidFill>
                  <a:prstClr val="black"/>
                </a:solidFill>
                <a:effectLst/>
                <a:uLnTx/>
                <a:uFillTx/>
                <a:latin typeface="微软雅黑"/>
                <a:ea typeface="微软雅黑"/>
                <a:cs typeface="+mn-cs"/>
              </a:rPr>
              <a:t>Cloudy</a:t>
            </a:r>
            <a:r>
              <a:rPr kumimoji="0" lang="zh-CN" altLang="en-US" sz="16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1600" b="0" i="0" u="none" strike="noStrike" kern="1200" cap="none" spc="0" normalizeH="0" baseline="0" noProof="0" dirty="0">
                <a:ln>
                  <a:noFill/>
                </a:ln>
                <a:solidFill>
                  <a:prstClr val="black"/>
                </a:solidFill>
                <a:effectLst/>
                <a:uLnTx/>
                <a:uFillTx/>
                <a:latin typeface="微软雅黑"/>
                <a:ea typeface="微软雅黑"/>
                <a:cs typeface="+mn-cs"/>
              </a:rPr>
              <a:t>Foggy</a:t>
            </a:r>
            <a:r>
              <a:rPr kumimoji="0" lang="zh-CN" altLang="en-US" sz="16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1600" b="0" i="0" u="none" strike="noStrike" kern="1200" cap="none" spc="0" normalizeH="0" baseline="0" noProof="0" dirty="0">
                <a:ln>
                  <a:noFill/>
                </a:ln>
                <a:solidFill>
                  <a:prstClr val="black"/>
                </a:solidFill>
                <a:effectLst/>
                <a:uLnTx/>
                <a:uFillTx/>
                <a:latin typeface="微软雅黑"/>
                <a:ea typeface="微软雅黑"/>
                <a:cs typeface="+mn-cs"/>
              </a:rPr>
              <a:t>Overcast</a:t>
            </a:r>
            <a:r>
              <a:rPr kumimoji="0" lang="zh-CN" altLang="en-US" sz="1600" b="0" i="0" u="none" strike="noStrike" kern="1200" cap="none" spc="0" normalizeH="0" baseline="0" noProof="0" dirty="0">
                <a:ln>
                  <a:noFill/>
                </a:ln>
                <a:solidFill>
                  <a:prstClr val="black"/>
                </a:solidFill>
                <a:effectLst/>
                <a:uLnTx/>
                <a:uFillTx/>
                <a:latin typeface="微软雅黑"/>
                <a:ea typeface="微软雅黑"/>
                <a:cs typeface="+mn-cs"/>
              </a:rPr>
              <a:t>相关的天气类型依然是欧洲各时间阶段中天气的主流。</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prstClr val="black"/>
              </a:solidFill>
              <a:effectLst/>
              <a:uLnTx/>
              <a:uFillTx/>
              <a:latin typeface="微软雅黑"/>
              <a:ea typeface="微软雅黑"/>
              <a:cs typeface="+mn-cs"/>
            </a:endParaRPr>
          </a:p>
        </p:txBody>
      </p:sp>
      <p:pic>
        <p:nvPicPr>
          <p:cNvPr id="2" name="图片 1">
            <a:extLst>
              <a:ext uri="{FF2B5EF4-FFF2-40B4-BE49-F238E27FC236}">
                <a16:creationId xmlns:a16="http://schemas.microsoft.com/office/drawing/2014/main" id="{3844C645-5E88-6D06-52CB-685562925A95}"/>
              </a:ext>
            </a:extLst>
          </p:cNvPr>
          <p:cNvPicPr>
            <a:picLocks noChangeAspect="1"/>
          </p:cNvPicPr>
          <p:nvPr/>
        </p:nvPicPr>
        <p:blipFill>
          <a:blip r:embed="rId3"/>
          <a:stretch>
            <a:fillRect/>
          </a:stretch>
        </p:blipFill>
        <p:spPr>
          <a:xfrm>
            <a:off x="3158542" y="1042927"/>
            <a:ext cx="5273497" cy="3755461"/>
          </a:xfrm>
          <a:prstGeom prst="rect">
            <a:avLst/>
          </a:prstGeom>
        </p:spPr>
      </p:pic>
    </p:spTree>
    <p:extLst>
      <p:ext uri="{BB962C8B-B14F-4D97-AF65-F5344CB8AC3E}">
        <p14:creationId xmlns:p14="http://schemas.microsoft.com/office/powerpoint/2010/main" val="2157185857"/>
      </p:ext>
    </p:ext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JlNjI3YzhiZWMxNGFkZDk1ZjFlOGFjNWE5NjQ4YzEifQ=="/>
</p:tagLst>
</file>

<file path=ppt/theme/theme1.xml><?xml version="1.0" encoding="utf-8"?>
<a:theme xmlns:a="http://schemas.openxmlformats.org/drawingml/2006/main" name="封1​​">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1​​">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4437</Words>
  <Application>Microsoft Office PowerPoint</Application>
  <PresentationFormat>宽屏</PresentationFormat>
  <Paragraphs>342</Paragraphs>
  <Slides>42</Slides>
  <Notes>42</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42</vt:i4>
      </vt:variant>
    </vt:vector>
  </HeadingPairs>
  <TitlesOfParts>
    <vt:vector size="51" baseType="lpstr">
      <vt:lpstr>等线</vt:lpstr>
      <vt:lpstr>宋体</vt:lpstr>
      <vt:lpstr>微软雅黑</vt:lpstr>
      <vt:lpstr>Arial</vt:lpstr>
      <vt:lpstr>Cambria Math</vt:lpstr>
      <vt:lpstr>Century Gothic</vt:lpstr>
      <vt:lpstr>Consolas</vt:lpstr>
      <vt:lpstr>封1​​</vt:lpstr>
      <vt:lpstr>目1​​</vt:lpstr>
      <vt:lpstr>PowerPoint 演示文稿</vt:lpstr>
      <vt:lpstr>PowerPoint 演示文稿</vt:lpstr>
      <vt:lpstr>PowerPoint 演示文稿</vt:lpstr>
      <vt:lpstr>背景介绍</vt:lpstr>
      <vt:lpstr>数据集概括性介绍</vt:lpstr>
      <vt:lpstr>PowerPoint 演示文稿</vt:lpstr>
      <vt:lpstr>箱线图</vt:lpstr>
      <vt:lpstr>单个数据可视化</vt:lpstr>
      <vt:lpstr>单个数据可视化</vt:lpstr>
      <vt:lpstr>单个数据可视化</vt:lpstr>
      <vt:lpstr>热力图</vt:lpstr>
      <vt:lpstr>PowerPoint 演示文稿</vt:lpstr>
      <vt:lpstr>缺失值处理</vt:lpstr>
      <vt:lpstr>去重</vt:lpstr>
      <vt:lpstr>噪声识别和处理</vt:lpstr>
      <vt:lpstr>特征分箱（Binning）</vt:lpstr>
      <vt:lpstr>特征交互（Feature-Interaction）</vt:lpstr>
      <vt:lpstr>PowerPoint 演示文稿</vt:lpstr>
      <vt:lpstr>原理和概念</vt:lpstr>
      <vt:lpstr>算法描述</vt:lpstr>
      <vt:lpstr>聚类</vt:lpstr>
      <vt:lpstr>聚类</vt:lpstr>
      <vt:lpstr>分类-已知多变量对连续单变量的预测</vt:lpstr>
      <vt:lpstr>分类-已知多变量对连续单变量的预测</vt:lpstr>
      <vt:lpstr>分类-已知多变量对连续单变量的预测</vt:lpstr>
      <vt:lpstr>分类-已知多变量对离散单变量的预测</vt:lpstr>
      <vt:lpstr>分类-已知多变量对离散单变量的预测</vt:lpstr>
      <vt:lpstr>分类-已知多变量对离散单变量的预测</vt:lpstr>
      <vt:lpstr>分类-已知多变量对离散单变量的预测</vt:lpstr>
      <vt:lpstr>分类-已知多变量对离散单变量的预测</vt:lpstr>
      <vt:lpstr>分类-时间序列上的预测</vt:lpstr>
      <vt:lpstr>分类-时间序列上的预测</vt:lpstr>
      <vt:lpstr>分类-时间序列上的预测</vt:lpstr>
      <vt:lpstr>分类-时间序列上的预测</vt:lpstr>
      <vt:lpstr>特征重要性分析</vt:lpstr>
      <vt:lpstr>关联规则挖掘</vt:lpstr>
      <vt:lpstr>关联规则挖掘</vt:lpstr>
      <vt:lpstr>PowerPoint 演示文稿</vt:lpstr>
      <vt:lpstr>异常检测</vt:lpstr>
      <vt:lpstr>异常检测</vt:lpstr>
      <vt:lpstr>异常检测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Vel</dc:creator>
  <cp:lastModifiedBy>裕翔 傅</cp:lastModifiedBy>
  <cp:revision>51</cp:revision>
  <dcterms:created xsi:type="dcterms:W3CDTF">2024-10-16T08:22:00Z</dcterms:created>
  <dcterms:modified xsi:type="dcterms:W3CDTF">2024-11-30T10:00:10Z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043EB1EED0FA4D57866A204E907B1DE1_13</vt:lpwstr>
  </property>
  <property fmtid="{D5CDD505-2E9C-101B-9397-08002B2CF9AE}" pid="3" name="KSOProductBuildVer">
    <vt:lpwstr>2052-12.1.0.16120</vt:lpwstr>
  </property>
</Properties>
</file>