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5" r:id="rId9"/>
    <p:sldId id="266"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47"/>
    <p:restoredTop sz="94713"/>
  </p:normalViewPr>
  <p:slideViewPr>
    <p:cSldViewPr snapToGrid="0">
      <p:cViewPr varScale="1">
        <p:scale>
          <a:sx n="100" d="100"/>
          <a:sy n="100" d="100"/>
        </p:scale>
        <p:origin x="19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1AFAA-336A-AB46-9D3E-05B865ACE988}"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2BE6B-C549-9345-86CB-9B1072599080}" type="slidenum">
              <a:rPr lang="en-US" smtClean="0"/>
              <a:t>‹#›</a:t>
            </a:fld>
            <a:endParaRPr lang="en-US"/>
          </a:p>
        </p:txBody>
      </p:sp>
    </p:spTree>
    <p:extLst>
      <p:ext uri="{BB962C8B-B14F-4D97-AF65-F5344CB8AC3E}">
        <p14:creationId xmlns:p14="http://schemas.microsoft.com/office/powerpoint/2010/main" val="409999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Hello, everyone. Today, I'm excited to share with you a very thought-provoking book titled "Algorithms of Oppression: How Search Engines Reinforce Racism" by Safiya Umoja Noble, a scholar who specializes in digital media and the intersection of race, gender, and technology.</a:t>
            </a:r>
          </a:p>
        </p:txBody>
      </p:sp>
      <p:sp>
        <p:nvSpPr>
          <p:cNvPr id="4" name="Slide Number Placeholder 3"/>
          <p:cNvSpPr>
            <a:spLocks noGrp="1"/>
          </p:cNvSpPr>
          <p:nvPr>
            <p:ph type="sldNum" sz="quarter" idx="5"/>
          </p:nvPr>
        </p:nvSpPr>
        <p:spPr/>
        <p:txBody>
          <a:bodyPr/>
          <a:lstStyle/>
          <a:p>
            <a:fld id="{7622BE6B-C549-9345-86CB-9B1072599080}" type="slidenum">
              <a:rPr lang="en-US" smtClean="0"/>
              <a:t>1</a:t>
            </a:fld>
            <a:endParaRPr lang="en-US"/>
          </a:p>
        </p:txBody>
      </p:sp>
    </p:spTree>
    <p:extLst>
      <p:ext uri="{BB962C8B-B14F-4D97-AF65-F5344CB8AC3E}">
        <p14:creationId xmlns:p14="http://schemas.microsoft.com/office/powerpoint/2010/main" val="1719760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In summary, there are several reasons why you should consider reading this book: it raises awareness of the biases in search engines, provides insightful case studies, fosters critical thinking skills, presents actionable recommendations, and highlights the importance of diversity in tech.</a:t>
            </a:r>
          </a:p>
          <a:p>
            <a:br>
              <a:rPr lang="en-US" dirty="0">
                <a:solidFill>
                  <a:schemeClr val="tx1"/>
                </a:solidFill>
                <a:effectLst/>
                <a:latin typeface="Helvetica Neue" panose="02000503000000020004" pitchFamily="2" charset="0"/>
              </a:rPr>
            </a:br>
            <a:endParaRPr lang="en-US" dirty="0">
              <a:solidFill>
                <a:schemeClr val="tx1"/>
              </a:solidFill>
              <a:effectLst/>
              <a:latin typeface="Helvetica Neue" panose="02000503000000020004" pitchFamily="2" charset="0"/>
            </a:endParaRPr>
          </a:p>
          <a:p>
            <a:r>
              <a:rPr lang="en-US" dirty="0">
                <a:solidFill>
                  <a:schemeClr val="tx1"/>
                </a:solidFill>
                <a:effectLst/>
                <a:latin typeface="Helvetica Neue" panose="02000503000000020004" pitchFamily="2" charset="0"/>
              </a:rPr>
              <a:t>However, there are also reasons why you might decide not to read this book. First, it may require some background knowledge in the field to fully grasp the concepts discussed. Additionally, the book tends to focus more on criticism of the current state of search engines and their inherent biases, rather than extensively exploring potential solutions. As a result, some readers may find it less solution-oriented than they would prefer.</a:t>
            </a:r>
          </a:p>
        </p:txBody>
      </p:sp>
      <p:sp>
        <p:nvSpPr>
          <p:cNvPr id="4" name="Slide Number Placeholder 3"/>
          <p:cNvSpPr>
            <a:spLocks noGrp="1"/>
          </p:cNvSpPr>
          <p:nvPr>
            <p:ph type="sldNum" sz="quarter" idx="5"/>
          </p:nvPr>
        </p:nvSpPr>
        <p:spPr/>
        <p:txBody>
          <a:bodyPr/>
          <a:lstStyle/>
          <a:p>
            <a:fld id="{7622BE6B-C549-9345-86CB-9B1072599080}" type="slidenum">
              <a:rPr lang="en-US" smtClean="0"/>
              <a:t>10</a:t>
            </a:fld>
            <a:endParaRPr lang="en-US"/>
          </a:p>
        </p:txBody>
      </p:sp>
    </p:spTree>
    <p:extLst>
      <p:ext uri="{BB962C8B-B14F-4D97-AF65-F5344CB8AC3E}">
        <p14:creationId xmlns:p14="http://schemas.microsoft.com/office/powerpoint/2010/main" val="374162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Thank you for your attention. I hope this presentation has provided you with a comprehensive overview of "Algorithms of Oppression" and helped you decide whether or not it's a book you'd like to explore further. By understanding the biases and inequalities that exist within the digital tools we rely on, we can work together to create a more just and inclusive society.</a:t>
            </a:r>
          </a:p>
        </p:txBody>
      </p:sp>
      <p:sp>
        <p:nvSpPr>
          <p:cNvPr id="4" name="Slide Number Placeholder 3"/>
          <p:cNvSpPr>
            <a:spLocks noGrp="1"/>
          </p:cNvSpPr>
          <p:nvPr>
            <p:ph type="sldNum" sz="quarter" idx="5"/>
          </p:nvPr>
        </p:nvSpPr>
        <p:spPr/>
        <p:txBody>
          <a:bodyPr/>
          <a:lstStyle/>
          <a:p>
            <a:fld id="{7622BE6B-C549-9345-86CB-9B1072599080}" type="slidenum">
              <a:rPr lang="en-US" smtClean="0"/>
              <a:t>11</a:t>
            </a:fld>
            <a:endParaRPr lang="en-US"/>
          </a:p>
        </p:txBody>
      </p:sp>
    </p:spTree>
    <p:extLst>
      <p:ext uri="{BB962C8B-B14F-4D97-AF65-F5344CB8AC3E}">
        <p14:creationId xmlns:p14="http://schemas.microsoft.com/office/powerpoint/2010/main" val="179718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"Algorithms of Oppression" is a groundbreaking book that takes a deep dive into the world of search engines, exploring how algorithmic biases shape our understanding of information and contribute to the reinforcement of systemic racism and sexism. The book emphasizes the importance of addressing these biases to create a more equitable and inclusive digital environment.</a:t>
            </a:r>
          </a:p>
        </p:txBody>
      </p:sp>
      <p:sp>
        <p:nvSpPr>
          <p:cNvPr id="4" name="Slide Number Placeholder 3"/>
          <p:cNvSpPr>
            <a:spLocks noGrp="1"/>
          </p:cNvSpPr>
          <p:nvPr>
            <p:ph type="sldNum" sz="quarter" idx="5"/>
          </p:nvPr>
        </p:nvSpPr>
        <p:spPr/>
        <p:txBody>
          <a:bodyPr/>
          <a:lstStyle/>
          <a:p>
            <a:fld id="{7622BE6B-C549-9345-86CB-9B1072599080}" type="slidenum">
              <a:rPr lang="en-US" smtClean="0"/>
              <a:t>2</a:t>
            </a:fld>
            <a:endParaRPr lang="en-US"/>
          </a:p>
        </p:txBody>
      </p:sp>
    </p:spTree>
    <p:extLst>
      <p:ext uri="{BB962C8B-B14F-4D97-AF65-F5344CB8AC3E}">
        <p14:creationId xmlns:p14="http://schemas.microsoft.com/office/powerpoint/2010/main" val="313720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Search engines are powerful tools that have become an integral part of our lives, acting as the primary source of information. However, the algorithms behind these platforms are not as objective as we might believe. Biases within search algorithms can lead to harmful consequences, such as racist and sexist search results, misrepresenting marginalized communities, and maintaining stereotypes.</a:t>
            </a:r>
          </a:p>
        </p:txBody>
      </p:sp>
      <p:sp>
        <p:nvSpPr>
          <p:cNvPr id="4" name="Slide Number Placeholder 3"/>
          <p:cNvSpPr>
            <a:spLocks noGrp="1"/>
          </p:cNvSpPr>
          <p:nvPr>
            <p:ph type="sldNum" sz="quarter" idx="5"/>
          </p:nvPr>
        </p:nvSpPr>
        <p:spPr/>
        <p:txBody>
          <a:bodyPr/>
          <a:lstStyle/>
          <a:p>
            <a:fld id="{7622BE6B-C549-9345-86CB-9B1072599080}" type="slidenum">
              <a:rPr lang="en-US" smtClean="0"/>
              <a:t>3</a:t>
            </a:fld>
            <a:endParaRPr lang="en-US"/>
          </a:p>
        </p:txBody>
      </p:sp>
    </p:spTree>
    <p:extLst>
      <p:ext uri="{BB962C8B-B14F-4D97-AF65-F5344CB8AC3E}">
        <p14:creationId xmlns:p14="http://schemas.microsoft.com/office/powerpoint/2010/main" val="106129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You might wonder how algorithms can reinforce racism and sexism. The answer lies in the data that algorithms rely on to make decisions. If the data is biased, the algorithms will produce biased results. Additionally, the commercialization of search engines, driven by advertising revenue, can further skew results towards sensationalism and stereotypes. The myth of technological neutrality, which suggests that algorithms are inherently unbiased, worsens these issues, as it prevents us from critically examining the systems we use daily.</a:t>
            </a:r>
          </a:p>
        </p:txBody>
      </p:sp>
      <p:sp>
        <p:nvSpPr>
          <p:cNvPr id="4" name="Slide Number Placeholder 3"/>
          <p:cNvSpPr>
            <a:spLocks noGrp="1"/>
          </p:cNvSpPr>
          <p:nvPr>
            <p:ph type="sldNum" sz="quarter" idx="5"/>
          </p:nvPr>
        </p:nvSpPr>
        <p:spPr/>
        <p:txBody>
          <a:bodyPr/>
          <a:lstStyle/>
          <a:p>
            <a:fld id="{7622BE6B-C549-9345-86CB-9B1072599080}" type="slidenum">
              <a:rPr lang="en-US" smtClean="0"/>
              <a:t>4</a:t>
            </a:fld>
            <a:endParaRPr lang="en-US"/>
          </a:p>
        </p:txBody>
      </p:sp>
    </p:spTree>
    <p:extLst>
      <p:ext uri="{BB962C8B-B14F-4D97-AF65-F5344CB8AC3E}">
        <p14:creationId xmlns:p14="http://schemas.microsoft.com/office/powerpoint/2010/main" val="2737170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Digital redlining is the online counterpart to historical redlining practices, where marginalized communities experience limited access to information, services, and opportunities. Search engines play a significant role in this phenomenon by maintaining biases and reinforcing stereotypes. This creates a feedback loop of discrimination, where biased algorithms generate biased results, which in turn influence user behavior, further reinforcing the biases and worsening inequalities.</a:t>
            </a:r>
          </a:p>
        </p:txBody>
      </p:sp>
      <p:sp>
        <p:nvSpPr>
          <p:cNvPr id="4" name="Slide Number Placeholder 3"/>
          <p:cNvSpPr>
            <a:spLocks noGrp="1"/>
          </p:cNvSpPr>
          <p:nvPr>
            <p:ph type="sldNum" sz="quarter" idx="5"/>
          </p:nvPr>
        </p:nvSpPr>
        <p:spPr/>
        <p:txBody>
          <a:bodyPr/>
          <a:lstStyle/>
          <a:p>
            <a:fld id="{7622BE6B-C549-9345-86CB-9B1072599080}" type="slidenum">
              <a:rPr lang="en-US" smtClean="0"/>
              <a:t>5</a:t>
            </a:fld>
            <a:endParaRPr lang="en-US"/>
          </a:p>
        </p:txBody>
      </p:sp>
    </p:spTree>
    <p:extLst>
      <p:ext uri="{BB962C8B-B14F-4D97-AF65-F5344CB8AC3E}">
        <p14:creationId xmlns:p14="http://schemas.microsoft.com/office/powerpoint/2010/main" val="262257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Noble provides several case studies to illustrate the real-world consequences of algorithmic bias. For instance, she highlights how searching for "black girls" can yield inappropriate and objectifying results, perpetuating harmful stereotypes. Another example is the biased auto-complete suggestions, which often reflect and reinforce existing prejudices. In one case, a search for "why do black women" yielded offensive suggestions, demonstrating how biases in algorithms can have significant consequences on people's perceptions.</a:t>
            </a:r>
          </a:p>
        </p:txBody>
      </p:sp>
      <p:sp>
        <p:nvSpPr>
          <p:cNvPr id="4" name="Slide Number Placeholder 3"/>
          <p:cNvSpPr>
            <a:spLocks noGrp="1"/>
          </p:cNvSpPr>
          <p:nvPr>
            <p:ph type="sldNum" sz="quarter" idx="5"/>
          </p:nvPr>
        </p:nvSpPr>
        <p:spPr/>
        <p:txBody>
          <a:bodyPr/>
          <a:lstStyle/>
          <a:p>
            <a:fld id="{7622BE6B-C549-9345-86CB-9B1072599080}" type="slidenum">
              <a:rPr lang="en-US" smtClean="0"/>
              <a:t>6</a:t>
            </a:fld>
            <a:endParaRPr lang="en-US"/>
          </a:p>
        </p:txBody>
      </p:sp>
    </p:spTree>
    <p:extLst>
      <p:ext uri="{BB962C8B-B14F-4D97-AF65-F5344CB8AC3E}">
        <p14:creationId xmlns:p14="http://schemas.microsoft.com/office/powerpoint/2010/main" val="105977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effectLst/>
                <a:latin typeface="Helvetica Neue" panose="02000503000000020004" pitchFamily="2" charset="0"/>
              </a:rPr>
              <a:t>To address algorithmic bias, Noble offers a range of recommendations. These include advocating for policy changes and regulation to hold tech companies accountable, promoting diversity and inclusion within the tech industry to create more representative algorithms, fostering media literacy and critical thinking skills to empower users to question and challenge biased search results, breaking up tech monopolies to encourage a more diverse and competitive market, developing public interest search engines that prioritize accuracy and relevance over commercial interests, and increasing algorithmic transparency to help users better understand how search results are generated.</a:t>
            </a:r>
          </a:p>
        </p:txBody>
      </p:sp>
      <p:sp>
        <p:nvSpPr>
          <p:cNvPr id="4" name="Slide Number Placeholder 3"/>
          <p:cNvSpPr>
            <a:spLocks noGrp="1"/>
          </p:cNvSpPr>
          <p:nvPr>
            <p:ph type="sldNum" sz="quarter" idx="5"/>
          </p:nvPr>
        </p:nvSpPr>
        <p:spPr/>
        <p:txBody>
          <a:bodyPr/>
          <a:lstStyle/>
          <a:p>
            <a:fld id="{7622BE6B-C549-9345-86CB-9B1072599080}" type="slidenum">
              <a:rPr lang="en-US" smtClean="0"/>
              <a:t>7</a:t>
            </a:fld>
            <a:endParaRPr lang="en-US"/>
          </a:p>
        </p:txBody>
      </p:sp>
    </p:spTree>
    <p:extLst>
      <p:ext uri="{BB962C8B-B14F-4D97-AF65-F5344CB8AC3E}">
        <p14:creationId xmlns:p14="http://schemas.microsoft.com/office/powerpoint/2010/main" val="229787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effectLst/>
                <a:latin typeface="Helvetica Neue" panose="02000503000000020004" pitchFamily="2" charset="0"/>
              </a:rPr>
              <a:t>Noble also emphasizes the importance of education and community involvement in addressing algorithmic bias. By teaching digital literacy in schools and organizing community discussions, we can raise awareness and promote a more critical approach to our engagement with search engines. Encouraging users to report biased search results and engaging in public debates can also help drive change in the tech industry.</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7622BE6B-C549-9345-86CB-9B1072599080}" type="slidenum">
              <a:rPr lang="en-US" smtClean="0"/>
              <a:t>8</a:t>
            </a:fld>
            <a:endParaRPr lang="en-US"/>
          </a:p>
        </p:txBody>
      </p:sp>
    </p:spTree>
    <p:extLst>
      <p:ext uri="{BB962C8B-B14F-4D97-AF65-F5344CB8AC3E}">
        <p14:creationId xmlns:p14="http://schemas.microsoft.com/office/powerpoint/2010/main" val="153511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effectLst/>
                <a:latin typeface="Helvetica Neue" panose="02000503000000020004" pitchFamily="2" charset="0"/>
              </a:rPr>
              <a:t>The insights presented in "Algorithms of Oppression" have far-reaching implications for the development and use of search engines, as well as other AI-powered technologies. By understanding the biases embedded in these systems, we can work towards creating more equitable and inclusive digital tools that serve everyone fairly. Furthermore, this book serves as a call to action for individuals, communities, and policymakers to actively engage in addressing algorithmic biases and their consequences.</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7622BE6B-C549-9345-86CB-9B1072599080}" type="slidenum">
              <a:rPr lang="en-US" smtClean="0"/>
              <a:t>9</a:t>
            </a:fld>
            <a:endParaRPr lang="en-US"/>
          </a:p>
        </p:txBody>
      </p:sp>
    </p:spTree>
    <p:extLst>
      <p:ext uri="{BB962C8B-B14F-4D97-AF65-F5344CB8AC3E}">
        <p14:creationId xmlns:p14="http://schemas.microsoft.com/office/powerpoint/2010/main" val="296636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309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5956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5421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2822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9448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2808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1831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4607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8737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08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4/23/23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3493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4/23/23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15964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0"/>
                <a:lumOff val="10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D7412D-083D-38B3-E94B-D6B601A16519}"/>
              </a:ext>
            </a:extLst>
          </p:cNvPr>
          <p:cNvPicPr>
            <a:picLocks noChangeAspect="1"/>
          </p:cNvPicPr>
          <p:nvPr/>
        </p:nvPicPr>
        <p:blipFill rotWithShape="1">
          <a:blip r:embed="rId3">
            <a:alphaModFix amt="50000"/>
          </a:blip>
          <a:srcRect t="20213"/>
          <a:stretch/>
        </p:blipFill>
        <p:spPr>
          <a:xfrm>
            <a:off x="20" y="1"/>
            <a:ext cx="12191980" cy="6858000"/>
          </a:xfrm>
          <a:prstGeom prst="rect">
            <a:avLst/>
          </a:prstGeom>
        </p:spPr>
      </p:pic>
      <p:sp>
        <p:nvSpPr>
          <p:cNvPr id="2" name="Title 1">
            <a:extLst>
              <a:ext uri="{FF2B5EF4-FFF2-40B4-BE49-F238E27FC236}">
                <a16:creationId xmlns:a16="http://schemas.microsoft.com/office/drawing/2014/main" id="{E2D149FF-97E1-9DD6-60EB-825545A15305}"/>
              </a:ext>
            </a:extLst>
          </p:cNvPr>
          <p:cNvSpPr>
            <a:spLocks noGrp="1"/>
          </p:cNvSpPr>
          <p:nvPr>
            <p:ph type="ctrTitle"/>
          </p:nvPr>
        </p:nvSpPr>
        <p:spPr>
          <a:xfrm>
            <a:off x="548640" y="952499"/>
            <a:ext cx="5060498" cy="3251855"/>
          </a:xfrm>
        </p:spPr>
        <p:txBody>
          <a:bodyPr>
            <a:normAutofit/>
          </a:bodyPr>
          <a:lstStyle/>
          <a:p>
            <a:r>
              <a:rPr lang="en-US" sz="3600" dirty="0">
                <a:solidFill>
                  <a:srgbClr val="FFFFFF"/>
                </a:solidFill>
              </a:rPr>
              <a:t>Algorithms of Oppression: How Search Engines Reinforce Racism</a:t>
            </a:r>
          </a:p>
        </p:txBody>
      </p:sp>
      <p:sp>
        <p:nvSpPr>
          <p:cNvPr id="3" name="Subtitle 2">
            <a:extLst>
              <a:ext uri="{FF2B5EF4-FFF2-40B4-BE49-F238E27FC236}">
                <a16:creationId xmlns:a16="http://schemas.microsoft.com/office/drawing/2014/main" id="{DCD81DA1-CA58-DE14-22A8-899CB3B92B98}"/>
              </a:ext>
            </a:extLst>
          </p:cNvPr>
          <p:cNvSpPr>
            <a:spLocks noGrp="1"/>
          </p:cNvSpPr>
          <p:nvPr>
            <p:ph type="subTitle" idx="1"/>
          </p:nvPr>
        </p:nvSpPr>
        <p:spPr>
          <a:xfrm>
            <a:off x="554776" y="4527857"/>
            <a:ext cx="5054362" cy="1520988"/>
          </a:xfrm>
        </p:spPr>
        <p:txBody>
          <a:bodyPr anchor="b">
            <a:normAutofit/>
          </a:bodyPr>
          <a:lstStyle/>
          <a:p>
            <a:r>
              <a:rPr lang="en-US" dirty="0">
                <a:solidFill>
                  <a:srgbClr val="FFFFFF"/>
                </a:solidFill>
              </a:rPr>
              <a:t>Author: Safiya Umoja Noble</a:t>
            </a:r>
          </a:p>
          <a:p>
            <a:r>
              <a:rPr lang="en-US" dirty="0">
                <a:solidFill>
                  <a:srgbClr val="FFFFFF"/>
                </a:solidFill>
              </a:rPr>
              <a:t>Presentation by: Richmond Yevudza</a:t>
            </a:r>
          </a:p>
          <a:p>
            <a:endParaRPr lang="en-US" dirty="0">
              <a:solidFill>
                <a:srgbClr val="FFFFFF"/>
              </a:solidFill>
            </a:endParaRPr>
          </a:p>
        </p:txBody>
      </p:sp>
      <p:cxnSp>
        <p:nvCxnSpPr>
          <p:cNvPr id="13" name="Straight Connector 12">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35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E16F-3DE1-E3C6-5360-D50B9469B8A0}"/>
              </a:ext>
            </a:extLst>
          </p:cNvPr>
          <p:cNvSpPr>
            <a:spLocks noGrp="1"/>
          </p:cNvSpPr>
          <p:nvPr>
            <p:ph type="title"/>
          </p:nvPr>
        </p:nvSpPr>
        <p:spPr/>
        <p:txBody>
          <a:bodyPr/>
          <a:lstStyle/>
          <a:p>
            <a:r>
              <a:rPr lang="en-US" dirty="0"/>
              <a:t>Reasons to Read and Not to Read</a:t>
            </a:r>
          </a:p>
        </p:txBody>
      </p:sp>
      <p:sp>
        <p:nvSpPr>
          <p:cNvPr id="3" name="Content Placeholder 2">
            <a:extLst>
              <a:ext uri="{FF2B5EF4-FFF2-40B4-BE49-F238E27FC236}">
                <a16:creationId xmlns:a16="http://schemas.microsoft.com/office/drawing/2014/main" id="{7F1C4D67-0802-4D89-7A60-2EEE822DB87C}"/>
              </a:ext>
            </a:extLst>
          </p:cNvPr>
          <p:cNvSpPr>
            <a:spLocks noGrp="1"/>
          </p:cNvSpPr>
          <p:nvPr>
            <p:ph idx="1"/>
          </p:nvPr>
        </p:nvSpPr>
        <p:spPr/>
        <p:txBody>
          <a:bodyPr/>
          <a:lstStyle/>
          <a:p>
            <a:r>
              <a:rPr lang="en-US" dirty="0"/>
              <a:t>Read: Awareness, case studies, critical thinking, recommendations, diversity</a:t>
            </a:r>
          </a:p>
          <a:p>
            <a:r>
              <a:rPr lang="en-US" dirty="0"/>
              <a:t>Not read: Background knowledge, criticism vs. solutions, technical focus</a:t>
            </a:r>
          </a:p>
          <a:p>
            <a:pPr marL="0" indent="0">
              <a:buNone/>
            </a:pPr>
            <a:endParaRPr lang="en-US" dirty="0"/>
          </a:p>
        </p:txBody>
      </p:sp>
    </p:spTree>
    <p:extLst>
      <p:ext uri="{BB962C8B-B14F-4D97-AF65-F5344CB8AC3E}">
        <p14:creationId xmlns:p14="http://schemas.microsoft.com/office/powerpoint/2010/main" val="380623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99E2-C797-485F-A18B-1E281BEDB22A}"/>
              </a:ext>
            </a:extLst>
          </p:cNvPr>
          <p:cNvSpPr>
            <a:spLocks noGrp="1"/>
          </p:cNvSpPr>
          <p:nvPr>
            <p:ph type="title"/>
          </p:nvPr>
        </p:nvSpPr>
        <p:spPr>
          <a:xfrm>
            <a:off x="548640" y="950976"/>
            <a:ext cx="3536516" cy="2245737"/>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323855C2-6FE3-EE37-B3D6-BEA773948953}"/>
              </a:ext>
            </a:extLst>
          </p:cNvPr>
          <p:cNvSpPr>
            <a:spLocks noGrp="1"/>
          </p:cNvSpPr>
          <p:nvPr>
            <p:ph idx="1"/>
          </p:nvPr>
        </p:nvSpPr>
        <p:spPr>
          <a:xfrm>
            <a:off x="555137" y="3429000"/>
            <a:ext cx="3521564" cy="2636949"/>
          </a:xfrm>
        </p:spPr>
        <p:txBody>
          <a:bodyPr>
            <a:normAutofit/>
          </a:bodyPr>
          <a:lstStyle/>
          <a:p>
            <a:r>
              <a:rPr lang="en-US" dirty="0"/>
              <a:t>Recap of key points</a:t>
            </a:r>
          </a:p>
          <a:p>
            <a:r>
              <a:rPr lang="en-US" dirty="0"/>
              <a:t>Significance of addressing biases</a:t>
            </a:r>
          </a:p>
        </p:txBody>
      </p:sp>
      <p:pic>
        <p:nvPicPr>
          <p:cNvPr id="5" name="Picture 4" descr="Icon&#10;&#10;Description automatically generated">
            <a:extLst>
              <a:ext uri="{FF2B5EF4-FFF2-40B4-BE49-F238E27FC236}">
                <a16:creationId xmlns:a16="http://schemas.microsoft.com/office/drawing/2014/main" id="{3B5D8E28-7F03-36FB-D551-A62F7B52B547}"/>
              </a:ext>
            </a:extLst>
          </p:cNvPr>
          <p:cNvPicPr>
            <a:picLocks noChangeAspect="1"/>
          </p:cNvPicPr>
          <p:nvPr/>
        </p:nvPicPr>
        <p:blipFill>
          <a:blip r:embed="rId3"/>
          <a:stretch>
            <a:fillRect/>
          </a:stretch>
        </p:blipFill>
        <p:spPr>
          <a:xfrm>
            <a:off x="5501687" y="952500"/>
            <a:ext cx="5196334" cy="5105399"/>
          </a:xfrm>
          <a:prstGeom prst="rect">
            <a:avLst/>
          </a:prstGeom>
          <a:noFill/>
        </p:spPr>
      </p:pic>
      <p:sp>
        <p:nvSpPr>
          <p:cNvPr id="14" name="Slide Number Placeholder 5">
            <a:extLst>
              <a:ext uri="{FF2B5EF4-FFF2-40B4-BE49-F238E27FC236}">
                <a16:creationId xmlns:a16="http://schemas.microsoft.com/office/drawing/2014/main" id="{BB936915-9740-4DE1-9465-4DC7FD64274F}"/>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11</a:t>
            </a:fld>
            <a:endParaRPr lang="en-US" dirty="0"/>
          </a:p>
        </p:txBody>
      </p:sp>
    </p:spTree>
    <p:extLst>
      <p:ext uri="{BB962C8B-B14F-4D97-AF65-F5344CB8AC3E}">
        <p14:creationId xmlns:p14="http://schemas.microsoft.com/office/powerpoint/2010/main" val="186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637A-428C-437A-9E4E-519A95FD552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6E840-C52C-FDF6-F53F-D672FD9C9D21}"/>
              </a:ext>
            </a:extLst>
          </p:cNvPr>
          <p:cNvSpPr>
            <a:spLocks noGrp="1"/>
          </p:cNvSpPr>
          <p:nvPr>
            <p:ph idx="1"/>
          </p:nvPr>
        </p:nvSpPr>
        <p:spPr/>
        <p:txBody>
          <a:bodyPr/>
          <a:lstStyle/>
          <a:p>
            <a:r>
              <a:rPr lang="en-US" dirty="0"/>
              <a:t>Algorithmic biases in search engines</a:t>
            </a:r>
          </a:p>
          <a:p>
            <a:r>
              <a:rPr lang="en-US" dirty="0"/>
              <a:t>Importance of addressing biases</a:t>
            </a:r>
          </a:p>
        </p:txBody>
      </p:sp>
      <p:pic>
        <p:nvPicPr>
          <p:cNvPr id="5" name="Picture 4" descr="Text&#10;&#10;Description automatically generated">
            <a:extLst>
              <a:ext uri="{FF2B5EF4-FFF2-40B4-BE49-F238E27FC236}">
                <a16:creationId xmlns:a16="http://schemas.microsoft.com/office/drawing/2014/main" id="{692C1693-2A17-84A9-719F-2FA3DDEAEEE7}"/>
              </a:ext>
            </a:extLst>
          </p:cNvPr>
          <p:cNvPicPr>
            <a:picLocks noChangeAspect="1"/>
          </p:cNvPicPr>
          <p:nvPr/>
        </p:nvPicPr>
        <p:blipFill>
          <a:blip r:embed="rId3"/>
          <a:stretch>
            <a:fillRect/>
          </a:stretch>
        </p:blipFill>
        <p:spPr>
          <a:xfrm>
            <a:off x="7489689" y="800100"/>
            <a:ext cx="3509236" cy="5261224"/>
          </a:xfrm>
          <a:prstGeom prst="rect">
            <a:avLst/>
          </a:prstGeom>
        </p:spPr>
      </p:pic>
    </p:spTree>
    <p:extLst>
      <p:ext uri="{BB962C8B-B14F-4D97-AF65-F5344CB8AC3E}">
        <p14:creationId xmlns:p14="http://schemas.microsoft.com/office/powerpoint/2010/main" val="51416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699D-FC9C-133F-5126-6094D2080E3B}"/>
              </a:ext>
            </a:extLst>
          </p:cNvPr>
          <p:cNvSpPr>
            <a:spLocks noGrp="1"/>
          </p:cNvSpPr>
          <p:nvPr>
            <p:ph type="title"/>
          </p:nvPr>
        </p:nvSpPr>
        <p:spPr>
          <a:xfrm>
            <a:off x="548639" y="950976"/>
            <a:ext cx="10995659" cy="1077849"/>
          </a:xfrm>
        </p:spPr>
        <p:txBody>
          <a:bodyPr>
            <a:normAutofit/>
          </a:bodyPr>
          <a:lstStyle/>
          <a:p>
            <a:r>
              <a:rPr lang="en-US" sz="4400"/>
              <a:t>The Problem with Search Engines</a:t>
            </a:r>
          </a:p>
        </p:txBody>
      </p:sp>
      <p:sp>
        <p:nvSpPr>
          <p:cNvPr id="3" name="Content Placeholder 2">
            <a:extLst>
              <a:ext uri="{FF2B5EF4-FFF2-40B4-BE49-F238E27FC236}">
                <a16:creationId xmlns:a16="http://schemas.microsoft.com/office/drawing/2014/main" id="{BC25574B-2218-0480-9B8D-D4D8B7CDBABB}"/>
              </a:ext>
            </a:extLst>
          </p:cNvPr>
          <p:cNvSpPr>
            <a:spLocks noGrp="1"/>
          </p:cNvSpPr>
          <p:nvPr>
            <p:ph idx="1"/>
          </p:nvPr>
        </p:nvSpPr>
        <p:spPr>
          <a:xfrm>
            <a:off x="548641" y="2247091"/>
            <a:ext cx="3528060" cy="3825402"/>
          </a:xfrm>
        </p:spPr>
        <p:txBody>
          <a:bodyPr>
            <a:normAutofit/>
          </a:bodyPr>
          <a:lstStyle/>
          <a:p>
            <a:r>
              <a:rPr lang="en-US" dirty="0"/>
              <a:t>Shaping our worldview</a:t>
            </a:r>
          </a:p>
          <a:p>
            <a:r>
              <a:rPr lang="en-US" dirty="0"/>
              <a:t>Biases and consequences</a:t>
            </a:r>
          </a:p>
          <a:p>
            <a:r>
              <a:rPr lang="en-US" dirty="0"/>
              <a:t>Racist and sexist search results</a:t>
            </a:r>
          </a:p>
          <a:p>
            <a:endParaRPr lang="en-US" dirty="0"/>
          </a:p>
        </p:txBody>
      </p:sp>
      <p:pic>
        <p:nvPicPr>
          <p:cNvPr id="5" name="Picture 4" descr="Graphical user interface, text&#10;&#10;Description automatically generated with medium confidence">
            <a:extLst>
              <a:ext uri="{FF2B5EF4-FFF2-40B4-BE49-F238E27FC236}">
                <a16:creationId xmlns:a16="http://schemas.microsoft.com/office/drawing/2014/main" id="{35D47391-359B-36CF-BA24-11573E872552}"/>
              </a:ext>
            </a:extLst>
          </p:cNvPr>
          <p:cNvPicPr>
            <a:picLocks noChangeAspect="1"/>
          </p:cNvPicPr>
          <p:nvPr/>
        </p:nvPicPr>
        <p:blipFill rotWithShape="1">
          <a:blip r:embed="rId3"/>
          <a:srcRect l="9783" r="-2" b="-2"/>
          <a:stretch/>
        </p:blipFill>
        <p:spPr>
          <a:xfrm>
            <a:off x="4648200" y="2412462"/>
            <a:ext cx="6915150" cy="3660028"/>
          </a:xfrm>
          <a:prstGeom prst="rect">
            <a:avLst/>
          </a:prstGeom>
          <a:noFill/>
        </p:spPr>
      </p:pic>
      <p:sp>
        <p:nvSpPr>
          <p:cNvPr id="18"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3</a:t>
            </a:fld>
            <a:endParaRPr lang="en-US"/>
          </a:p>
        </p:txBody>
      </p:sp>
    </p:spTree>
    <p:extLst>
      <p:ext uri="{BB962C8B-B14F-4D97-AF65-F5344CB8AC3E}">
        <p14:creationId xmlns:p14="http://schemas.microsoft.com/office/powerpoint/2010/main" val="325368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37A-6429-358D-2FB6-CD0DF364356C}"/>
              </a:ext>
            </a:extLst>
          </p:cNvPr>
          <p:cNvSpPr>
            <a:spLocks noGrp="1"/>
          </p:cNvSpPr>
          <p:nvPr>
            <p:ph type="title"/>
          </p:nvPr>
        </p:nvSpPr>
        <p:spPr>
          <a:xfrm>
            <a:off x="548640" y="950976"/>
            <a:ext cx="6652970" cy="1766587"/>
          </a:xfrm>
        </p:spPr>
        <p:txBody>
          <a:bodyPr>
            <a:normAutofit/>
          </a:bodyPr>
          <a:lstStyle/>
          <a:p>
            <a:r>
              <a:rPr lang="en-US" sz="4100"/>
              <a:t>How Algorithms Reinforce Racism and Sexism</a:t>
            </a:r>
          </a:p>
        </p:txBody>
      </p:sp>
      <p:sp>
        <p:nvSpPr>
          <p:cNvPr id="3" name="Content Placeholder 2">
            <a:extLst>
              <a:ext uri="{FF2B5EF4-FFF2-40B4-BE49-F238E27FC236}">
                <a16:creationId xmlns:a16="http://schemas.microsoft.com/office/drawing/2014/main" id="{D040ADCF-597B-9199-9AF6-2D98028FB889}"/>
              </a:ext>
            </a:extLst>
          </p:cNvPr>
          <p:cNvSpPr>
            <a:spLocks noGrp="1"/>
          </p:cNvSpPr>
          <p:nvPr>
            <p:ph idx="1"/>
          </p:nvPr>
        </p:nvSpPr>
        <p:spPr>
          <a:xfrm>
            <a:off x="548641" y="2895600"/>
            <a:ext cx="6652969" cy="3162298"/>
          </a:xfrm>
        </p:spPr>
        <p:txBody>
          <a:bodyPr>
            <a:normAutofit/>
          </a:bodyPr>
          <a:lstStyle/>
          <a:p>
            <a:r>
              <a:rPr lang="en-US" dirty="0"/>
              <a:t>Role of data in biases</a:t>
            </a:r>
          </a:p>
          <a:p>
            <a:r>
              <a:rPr lang="en-US" dirty="0"/>
              <a:t>Commercialization of search engines</a:t>
            </a:r>
          </a:p>
          <a:p>
            <a:r>
              <a:rPr lang="en-US" dirty="0"/>
              <a:t>Myth of neutrality</a:t>
            </a:r>
          </a:p>
          <a:p>
            <a:endParaRPr lang="en-US" dirty="0"/>
          </a:p>
        </p:txBody>
      </p:sp>
      <p:pic>
        <p:nvPicPr>
          <p:cNvPr id="5" name="Picture 4" descr="A picture containing application&#10;&#10;Description automatically generated">
            <a:extLst>
              <a:ext uri="{FF2B5EF4-FFF2-40B4-BE49-F238E27FC236}">
                <a16:creationId xmlns:a16="http://schemas.microsoft.com/office/drawing/2014/main" id="{5237198E-4FF7-7274-8007-7DAC699AED10}"/>
              </a:ext>
            </a:extLst>
          </p:cNvPr>
          <p:cNvPicPr>
            <a:picLocks noChangeAspect="1"/>
          </p:cNvPicPr>
          <p:nvPr/>
        </p:nvPicPr>
        <p:blipFill rotWithShape="1">
          <a:blip r:embed="rId3"/>
          <a:srcRect t="-1" b="10626"/>
          <a:stretch/>
        </p:blipFill>
        <p:spPr>
          <a:xfrm>
            <a:off x="7901444" y="950975"/>
            <a:ext cx="3650066" cy="2301675"/>
          </a:xfrm>
          <a:prstGeom prst="rect">
            <a:avLst/>
          </a:prstGeom>
          <a:noFill/>
        </p:spPr>
      </p:pic>
      <p:pic>
        <p:nvPicPr>
          <p:cNvPr id="7" name="Picture 6">
            <a:extLst>
              <a:ext uri="{FF2B5EF4-FFF2-40B4-BE49-F238E27FC236}">
                <a16:creationId xmlns:a16="http://schemas.microsoft.com/office/drawing/2014/main" id="{BB92708D-C719-7EC0-0D92-741075160C4E}"/>
              </a:ext>
            </a:extLst>
          </p:cNvPr>
          <p:cNvPicPr>
            <a:picLocks noChangeAspect="1"/>
          </p:cNvPicPr>
          <p:nvPr/>
        </p:nvPicPr>
        <p:blipFill rotWithShape="1">
          <a:blip r:embed="rId4"/>
          <a:srcRect r="10189" b="2"/>
          <a:stretch/>
        </p:blipFill>
        <p:spPr>
          <a:xfrm>
            <a:off x="7901444" y="3509433"/>
            <a:ext cx="3642856" cy="2548465"/>
          </a:xfrm>
          <a:prstGeom prst="rect">
            <a:avLst/>
          </a:prstGeom>
          <a:noFill/>
        </p:spPr>
      </p:pic>
      <p:sp>
        <p:nvSpPr>
          <p:cNvPr id="16" name="Slide Number Placeholder 63">
            <a:extLst>
              <a:ext uri="{FF2B5EF4-FFF2-40B4-BE49-F238E27FC236}">
                <a16:creationId xmlns:a16="http://schemas.microsoft.com/office/drawing/2014/main" id="{7273DEE7-71EE-442C-8662-9A7489F4C9E7}"/>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4</a:t>
            </a:fld>
            <a:endParaRPr lang="en-US"/>
          </a:p>
        </p:txBody>
      </p:sp>
    </p:spTree>
    <p:extLst>
      <p:ext uri="{BB962C8B-B14F-4D97-AF65-F5344CB8AC3E}">
        <p14:creationId xmlns:p14="http://schemas.microsoft.com/office/powerpoint/2010/main" val="271200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0488-23A5-C711-B04F-95EEBCC869D1}"/>
              </a:ext>
            </a:extLst>
          </p:cNvPr>
          <p:cNvSpPr>
            <a:spLocks noGrp="1"/>
          </p:cNvSpPr>
          <p:nvPr>
            <p:ph type="title"/>
          </p:nvPr>
        </p:nvSpPr>
        <p:spPr>
          <a:xfrm>
            <a:off x="548639" y="950976"/>
            <a:ext cx="10995659" cy="1077849"/>
          </a:xfrm>
        </p:spPr>
        <p:txBody>
          <a:bodyPr>
            <a:normAutofit/>
          </a:bodyPr>
          <a:lstStyle/>
          <a:p>
            <a:r>
              <a:rPr lang="en-US" sz="3700"/>
              <a:t>Digital Redlining &amp; Algorithmic Discrimination Cycle</a:t>
            </a:r>
          </a:p>
        </p:txBody>
      </p:sp>
      <p:sp>
        <p:nvSpPr>
          <p:cNvPr id="3" name="Content Placeholder 2">
            <a:extLst>
              <a:ext uri="{FF2B5EF4-FFF2-40B4-BE49-F238E27FC236}">
                <a16:creationId xmlns:a16="http://schemas.microsoft.com/office/drawing/2014/main" id="{882E7288-B675-E0C7-88BF-2DCD56FD8090}"/>
              </a:ext>
            </a:extLst>
          </p:cNvPr>
          <p:cNvSpPr>
            <a:spLocks noGrp="1"/>
          </p:cNvSpPr>
          <p:nvPr>
            <p:ph idx="1"/>
          </p:nvPr>
        </p:nvSpPr>
        <p:spPr>
          <a:xfrm>
            <a:off x="548641" y="2247091"/>
            <a:ext cx="3528060" cy="3825402"/>
          </a:xfrm>
        </p:spPr>
        <p:txBody>
          <a:bodyPr>
            <a:normAutofit/>
          </a:bodyPr>
          <a:lstStyle/>
          <a:p>
            <a:pPr>
              <a:lnSpc>
                <a:spcPct val="110000"/>
              </a:lnSpc>
            </a:pPr>
            <a:r>
              <a:rPr lang="en-US"/>
              <a:t>Definition and historical context</a:t>
            </a:r>
          </a:p>
          <a:p>
            <a:pPr>
              <a:lnSpc>
                <a:spcPct val="110000"/>
              </a:lnSpc>
            </a:pPr>
            <a:r>
              <a:rPr lang="en-US"/>
              <a:t>Search engines' role</a:t>
            </a:r>
          </a:p>
          <a:p>
            <a:pPr>
              <a:lnSpc>
                <a:spcPct val="110000"/>
              </a:lnSpc>
            </a:pPr>
            <a:r>
              <a:rPr lang="en-US"/>
              <a:t>Impact on marginalized communities</a:t>
            </a:r>
          </a:p>
          <a:p>
            <a:pPr>
              <a:lnSpc>
                <a:spcPct val="110000"/>
              </a:lnSpc>
            </a:pPr>
            <a:r>
              <a:rPr lang="en-US"/>
              <a:t>Reinforcing stereotypes</a:t>
            </a:r>
          </a:p>
          <a:p>
            <a:pPr>
              <a:lnSpc>
                <a:spcPct val="110000"/>
              </a:lnSpc>
            </a:pPr>
            <a:r>
              <a:rPr lang="en-US"/>
              <a:t>Feedback loop of discrimination</a:t>
            </a:r>
          </a:p>
          <a:p>
            <a:pPr>
              <a:lnSpc>
                <a:spcPct val="110000"/>
              </a:lnSpc>
            </a:pPr>
            <a:r>
              <a:rPr lang="en-US"/>
              <a:t>User behavior's role</a:t>
            </a:r>
          </a:p>
          <a:p>
            <a:pPr>
              <a:lnSpc>
                <a:spcPct val="110000"/>
              </a:lnSpc>
            </a:pPr>
            <a:endParaRPr lang="en-US"/>
          </a:p>
        </p:txBody>
      </p:sp>
      <p:pic>
        <p:nvPicPr>
          <p:cNvPr id="5" name="Picture 4" descr="Diagram&#10;&#10;Description automatically generated with low confidence">
            <a:extLst>
              <a:ext uri="{FF2B5EF4-FFF2-40B4-BE49-F238E27FC236}">
                <a16:creationId xmlns:a16="http://schemas.microsoft.com/office/drawing/2014/main" id="{D1A03E16-7B91-D771-9DEC-AB4930138C03}"/>
              </a:ext>
            </a:extLst>
          </p:cNvPr>
          <p:cNvPicPr>
            <a:picLocks noChangeAspect="1"/>
          </p:cNvPicPr>
          <p:nvPr/>
        </p:nvPicPr>
        <p:blipFill>
          <a:blip r:embed="rId3"/>
          <a:stretch>
            <a:fillRect/>
          </a:stretch>
        </p:blipFill>
        <p:spPr>
          <a:xfrm>
            <a:off x="4722252" y="2266027"/>
            <a:ext cx="6767045" cy="3806463"/>
          </a:xfrm>
          <a:prstGeom prst="rect">
            <a:avLst/>
          </a:prstGeom>
          <a:noFill/>
        </p:spPr>
      </p:pic>
      <p:sp>
        <p:nvSpPr>
          <p:cNvPr id="14"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5</a:t>
            </a:fld>
            <a:endParaRPr lang="en-US"/>
          </a:p>
        </p:txBody>
      </p:sp>
    </p:spTree>
    <p:extLst>
      <p:ext uri="{BB962C8B-B14F-4D97-AF65-F5344CB8AC3E}">
        <p14:creationId xmlns:p14="http://schemas.microsoft.com/office/powerpoint/2010/main" val="272303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C442-3AE0-E2C7-AB39-450849FCEE83}"/>
              </a:ext>
            </a:extLst>
          </p:cNvPr>
          <p:cNvSpPr>
            <a:spLocks noGrp="1"/>
          </p:cNvSpPr>
          <p:nvPr>
            <p:ph type="title"/>
          </p:nvPr>
        </p:nvSpPr>
        <p:spPr>
          <a:xfrm>
            <a:off x="548640" y="950976"/>
            <a:ext cx="5547360" cy="1828798"/>
          </a:xfrm>
        </p:spPr>
        <p:txBody>
          <a:bodyPr>
            <a:normAutofit/>
          </a:bodyPr>
          <a:lstStyle/>
          <a:p>
            <a:r>
              <a:rPr lang="en-US" dirty="0"/>
              <a:t>Case Studies</a:t>
            </a:r>
          </a:p>
        </p:txBody>
      </p:sp>
      <p:sp>
        <p:nvSpPr>
          <p:cNvPr id="3" name="Content Placeholder 2">
            <a:extLst>
              <a:ext uri="{FF2B5EF4-FFF2-40B4-BE49-F238E27FC236}">
                <a16:creationId xmlns:a16="http://schemas.microsoft.com/office/drawing/2014/main" id="{D27F6F46-CC3F-10DC-B470-31533050BECD}"/>
              </a:ext>
            </a:extLst>
          </p:cNvPr>
          <p:cNvSpPr>
            <a:spLocks noGrp="1"/>
          </p:cNvSpPr>
          <p:nvPr>
            <p:ph idx="1"/>
          </p:nvPr>
        </p:nvSpPr>
        <p:spPr>
          <a:xfrm>
            <a:off x="555136" y="2895600"/>
            <a:ext cx="5547360" cy="3175088"/>
          </a:xfrm>
        </p:spPr>
        <p:txBody>
          <a:bodyPr>
            <a:normAutofit/>
          </a:bodyPr>
          <a:lstStyle/>
          <a:p>
            <a:r>
              <a:rPr lang="en-US" dirty="0"/>
              <a:t>"Black girls" search results</a:t>
            </a:r>
          </a:p>
          <a:p>
            <a:r>
              <a:rPr lang="en-US" dirty="0"/>
              <a:t>Biased auto-complete suggestions</a:t>
            </a:r>
          </a:p>
          <a:p>
            <a:r>
              <a:rPr lang="en-US" dirty="0"/>
              <a:t>Real-world consequences</a:t>
            </a:r>
          </a:p>
          <a:p>
            <a:endParaRPr lang="en-US" dirty="0"/>
          </a:p>
        </p:txBody>
      </p:sp>
      <p:pic>
        <p:nvPicPr>
          <p:cNvPr id="5" name="Picture 4" descr="Graphical user interface&#10;&#10;Description automatically generated">
            <a:extLst>
              <a:ext uri="{FF2B5EF4-FFF2-40B4-BE49-F238E27FC236}">
                <a16:creationId xmlns:a16="http://schemas.microsoft.com/office/drawing/2014/main" id="{467BDE20-73B5-01B5-8296-3BFD24EA2F35}"/>
              </a:ext>
            </a:extLst>
          </p:cNvPr>
          <p:cNvPicPr>
            <a:picLocks noChangeAspect="1"/>
          </p:cNvPicPr>
          <p:nvPr/>
        </p:nvPicPr>
        <p:blipFill rotWithShape="1">
          <a:blip r:embed="rId3"/>
          <a:srcRect l="17845" r="32876" b="-1"/>
          <a:stretch/>
        </p:blipFill>
        <p:spPr>
          <a:xfrm>
            <a:off x="6747404" y="952500"/>
            <a:ext cx="4804105" cy="5118188"/>
          </a:xfrm>
          <a:prstGeom prst="rect">
            <a:avLst/>
          </a:prstGeom>
          <a:noFill/>
        </p:spPr>
      </p:pic>
      <p:sp>
        <p:nvSpPr>
          <p:cNvPr id="14" name="Slide Number Placeholder 5">
            <a:extLst>
              <a:ext uri="{FF2B5EF4-FFF2-40B4-BE49-F238E27FC236}">
                <a16:creationId xmlns:a16="http://schemas.microsoft.com/office/drawing/2014/main" id="{BB936915-9740-4DE1-9465-4DC7FD64274F}"/>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6</a:t>
            </a:fld>
            <a:endParaRPr lang="en-US" dirty="0"/>
          </a:p>
        </p:txBody>
      </p:sp>
    </p:spTree>
    <p:extLst>
      <p:ext uri="{BB962C8B-B14F-4D97-AF65-F5344CB8AC3E}">
        <p14:creationId xmlns:p14="http://schemas.microsoft.com/office/powerpoint/2010/main" val="269282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F8FC-7CA9-A061-F870-523959E0ECCB}"/>
              </a:ext>
            </a:extLst>
          </p:cNvPr>
          <p:cNvSpPr>
            <a:spLocks noGrp="1"/>
          </p:cNvSpPr>
          <p:nvPr>
            <p:ph type="title"/>
          </p:nvPr>
        </p:nvSpPr>
        <p:spPr>
          <a:xfrm>
            <a:off x="548639" y="950976"/>
            <a:ext cx="10995659" cy="1077849"/>
          </a:xfrm>
        </p:spPr>
        <p:txBody>
          <a:bodyPr>
            <a:normAutofit/>
          </a:bodyPr>
          <a:lstStyle/>
          <a:p>
            <a:r>
              <a:rPr lang="en-US" sz="3700"/>
              <a:t>Possible Solutions &amp; Noble's Recommendations</a:t>
            </a:r>
          </a:p>
        </p:txBody>
      </p:sp>
      <p:sp>
        <p:nvSpPr>
          <p:cNvPr id="3" name="Content Placeholder 2">
            <a:extLst>
              <a:ext uri="{FF2B5EF4-FFF2-40B4-BE49-F238E27FC236}">
                <a16:creationId xmlns:a16="http://schemas.microsoft.com/office/drawing/2014/main" id="{B7EC7204-C385-8334-A575-32413B181FEC}"/>
              </a:ext>
            </a:extLst>
          </p:cNvPr>
          <p:cNvSpPr>
            <a:spLocks noGrp="1"/>
          </p:cNvSpPr>
          <p:nvPr>
            <p:ph idx="1"/>
          </p:nvPr>
        </p:nvSpPr>
        <p:spPr>
          <a:xfrm>
            <a:off x="548641" y="2247091"/>
            <a:ext cx="3528060" cy="3825402"/>
          </a:xfrm>
        </p:spPr>
        <p:txBody>
          <a:bodyPr>
            <a:normAutofit/>
          </a:bodyPr>
          <a:lstStyle/>
          <a:p>
            <a:pPr>
              <a:lnSpc>
                <a:spcPct val="110000"/>
              </a:lnSpc>
            </a:pPr>
            <a:r>
              <a:rPr lang="en-US" sz="1700"/>
              <a:t>Policy changes and regulation</a:t>
            </a:r>
          </a:p>
          <a:p>
            <a:pPr>
              <a:lnSpc>
                <a:spcPct val="110000"/>
              </a:lnSpc>
            </a:pPr>
            <a:r>
              <a:rPr lang="en-US" sz="1700"/>
              <a:t>Diversity in tech</a:t>
            </a:r>
          </a:p>
          <a:p>
            <a:pPr>
              <a:lnSpc>
                <a:spcPct val="110000"/>
              </a:lnSpc>
            </a:pPr>
            <a:r>
              <a:rPr lang="en-US" sz="1700"/>
              <a:t>Media literacy and critical thinking</a:t>
            </a:r>
          </a:p>
          <a:p>
            <a:pPr>
              <a:lnSpc>
                <a:spcPct val="110000"/>
              </a:lnSpc>
            </a:pPr>
            <a:r>
              <a:rPr lang="en-US" sz="1700"/>
              <a:t>Breaking up tech monopolies</a:t>
            </a:r>
          </a:p>
          <a:p>
            <a:pPr>
              <a:lnSpc>
                <a:spcPct val="110000"/>
              </a:lnSpc>
            </a:pPr>
            <a:r>
              <a:rPr lang="en-US" sz="1700"/>
              <a:t>Public interest search engines</a:t>
            </a:r>
          </a:p>
          <a:p>
            <a:pPr>
              <a:lnSpc>
                <a:spcPct val="110000"/>
              </a:lnSpc>
            </a:pPr>
            <a:r>
              <a:rPr lang="en-US" sz="1700"/>
              <a:t>Algorithmic transparency</a:t>
            </a:r>
          </a:p>
          <a:p>
            <a:pPr>
              <a:lnSpc>
                <a:spcPct val="110000"/>
              </a:lnSpc>
            </a:pPr>
            <a:endParaRPr lang="en-US" sz="1700"/>
          </a:p>
        </p:txBody>
      </p:sp>
      <p:pic>
        <p:nvPicPr>
          <p:cNvPr id="7" name="Picture 6" descr="A picture containing light&#10;&#10;Description automatically generated">
            <a:extLst>
              <a:ext uri="{FF2B5EF4-FFF2-40B4-BE49-F238E27FC236}">
                <a16:creationId xmlns:a16="http://schemas.microsoft.com/office/drawing/2014/main" id="{81D293FD-9741-DEF7-2005-5F329F11DEBF}"/>
              </a:ext>
            </a:extLst>
          </p:cNvPr>
          <p:cNvPicPr>
            <a:picLocks noChangeAspect="1"/>
          </p:cNvPicPr>
          <p:nvPr/>
        </p:nvPicPr>
        <p:blipFill rotWithShape="1">
          <a:blip r:embed="rId3"/>
          <a:srcRect t="9863" r="1" b="10846"/>
          <a:stretch/>
        </p:blipFill>
        <p:spPr>
          <a:xfrm>
            <a:off x="4657726" y="2246996"/>
            <a:ext cx="6915150" cy="3660028"/>
          </a:xfrm>
          <a:prstGeom prst="rect">
            <a:avLst/>
          </a:prstGeom>
          <a:noFill/>
        </p:spPr>
      </p:pic>
      <p:sp>
        <p:nvSpPr>
          <p:cNvPr id="14" name="Slide Number Placeholder 5">
            <a:extLst>
              <a:ext uri="{FF2B5EF4-FFF2-40B4-BE49-F238E27FC236}">
                <a16:creationId xmlns:a16="http://schemas.microsoft.com/office/drawing/2014/main" id="{BB936915-9740-4DE1-9465-4DC7FD64274F}"/>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pPr>
                <a:spcAft>
                  <a:spcPts val="600"/>
                </a:spcAft>
              </a:pPr>
              <a:t>7</a:t>
            </a:fld>
            <a:endParaRPr lang="en-US" dirty="0"/>
          </a:p>
        </p:txBody>
      </p:sp>
    </p:spTree>
    <p:extLst>
      <p:ext uri="{BB962C8B-B14F-4D97-AF65-F5344CB8AC3E}">
        <p14:creationId xmlns:p14="http://schemas.microsoft.com/office/powerpoint/2010/main" val="163349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4263-8591-1076-56EB-E49CBE0605CC}"/>
              </a:ext>
            </a:extLst>
          </p:cNvPr>
          <p:cNvSpPr>
            <a:spLocks noGrp="1"/>
          </p:cNvSpPr>
          <p:nvPr>
            <p:ph type="title"/>
          </p:nvPr>
        </p:nvSpPr>
        <p:spPr/>
        <p:txBody>
          <a:bodyPr/>
          <a:lstStyle/>
          <a:p>
            <a:r>
              <a:rPr lang="en-US" dirty="0"/>
              <a:t>The Role of Education and Community</a:t>
            </a:r>
          </a:p>
        </p:txBody>
      </p:sp>
      <p:sp>
        <p:nvSpPr>
          <p:cNvPr id="3" name="Content Placeholder 2">
            <a:extLst>
              <a:ext uri="{FF2B5EF4-FFF2-40B4-BE49-F238E27FC236}">
                <a16:creationId xmlns:a16="http://schemas.microsoft.com/office/drawing/2014/main" id="{7E920CA3-955D-B377-192C-2BEF8A8D8F20}"/>
              </a:ext>
            </a:extLst>
          </p:cNvPr>
          <p:cNvSpPr>
            <a:spLocks noGrp="1"/>
          </p:cNvSpPr>
          <p:nvPr>
            <p:ph idx="1"/>
          </p:nvPr>
        </p:nvSpPr>
        <p:spPr/>
        <p:txBody>
          <a:bodyPr/>
          <a:lstStyle/>
          <a:p>
            <a:r>
              <a:rPr lang="en-US" dirty="0"/>
              <a:t>Digital literacy in schools</a:t>
            </a:r>
          </a:p>
          <a:p>
            <a:r>
              <a:rPr lang="en-US" dirty="0"/>
              <a:t>Community discussions</a:t>
            </a:r>
          </a:p>
          <a:p>
            <a:r>
              <a:rPr lang="en-US" dirty="0"/>
              <a:t>Reporting biased search results</a:t>
            </a:r>
          </a:p>
          <a:p>
            <a:r>
              <a:rPr lang="en-US" dirty="0"/>
              <a:t>Public debates</a:t>
            </a:r>
          </a:p>
          <a:p>
            <a:endParaRPr lang="en-US" dirty="0"/>
          </a:p>
        </p:txBody>
      </p:sp>
      <p:pic>
        <p:nvPicPr>
          <p:cNvPr id="5" name="Picture 4" descr="A picture containing text, vector graphics&#10;&#10;Description automatically generated">
            <a:extLst>
              <a:ext uri="{FF2B5EF4-FFF2-40B4-BE49-F238E27FC236}">
                <a16:creationId xmlns:a16="http://schemas.microsoft.com/office/drawing/2014/main" id="{9999B710-7E04-E442-25AB-9A68485A9B49}"/>
              </a:ext>
            </a:extLst>
          </p:cNvPr>
          <p:cNvPicPr>
            <a:picLocks noChangeAspect="1"/>
          </p:cNvPicPr>
          <p:nvPr/>
        </p:nvPicPr>
        <p:blipFill>
          <a:blip r:embed="rId3"/>
          <a:stretch>
            <a:fillRect/>
          </a:stretch>
        </p:blipFill>
        <p:spPr>
          <a:xfrm>
            <a:off x="5354574" y="1714500"/>
            <a:ext cx="6288786" cy="4192524"/>
          </a:xfrm>
          <a:prstGeom prst="rect">
            <a:avLst/>
          </a:prstGeom>
        </p:spPr>
      </p:pic>
    </p:spTree>
    <p:extLst>
      <p:ext uri="{BB962C8B-B14F-4D97-AF65-F5344CB8AC3E}">
        <p14:creationId xmlns:p14="http://schemas.microsoft.com/office/powerpoint/2010/main" val="197866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27A0-CF70-328B-F8A3-CF0720B4A91B}"/>
              </a:ext>
            </a:extLst>
          </p:cNvPr>
          <p:cNvSpPr>
            <a:spLocks noGrp="1"/>
          </p:cNvSpPr>
          <p:nvPr>
            <p:ph type="title"/>
          </p:nvPr>
        </p:nvSpPr>
        <p:spPr/>
        <p:txBody>
          <a:bodyPr/>
          <a:lstStyle/>
          <a:p>
            <a:r>
              <a:rPr lang="en-US" dirty="0"/>
              <a:t>Implications and Future Directions</a:t>
            </a:r>
          </a:p>
        </p:txBody>
      </p:sp>
      <p:sp>
        <p:nvSpPr>
          <p:cNvPr id="3" name="Content Placeholder 2">
            <a:extLst>
              <a:ext uri="{FF2B5EF4-FFF2-40B4-BE49-F238E27FC236}">
                <a16:creationId xmlns:a16="http://schemas.microsoft.com/office/drawing/2014/main" id="{36F54CD8-A29B-12B3-3A11-ED87410C0FD6}"/>
              </a:ext>
            </a:extLst>
          </p:cNvPr>
          <p:cNvSpPr>
            <a:spLocks noGrp="1"/>
          </p:cNvSpPr>
          <p:nvPr>
            <p:ph idx="1"/>
          </p:nvPr>
        </p:nvSpPr>
        <p:spPr/>
        <p:txBody>
          <a:bodyPr/>
          <a:lstStyle/>
          <a:p>
            <a:r>
              <a:rPr lang="en-US" dirty="0"/>
              <a:t>Equitable and inclusive digital tools</a:t>
            </a:r>
          </a:p>
          <a:p>
            <a:r>
              <a:rPr lang="en-US" dirty="0"/>
              <a:t>Broader impact on AI technologies</a:t>
            </a:r>
          </a:p>
          <a:p>
            <a:r>
              <a:rPr lang="en-US" dirty="0"/>
              <a:t>Call to action</a:t>
            </a:r>
          </a:p>
          <a:p>
            <a:pPr marL="0" indent="0">
              <a:buNone/>
            </a:pPr>
            <a:endParaRPr lang="en-US" dirty="0"/>
          </a:p>
        </p:txBody>
      </p:sp>
      <p:pic>
        <p:nvPicPr>
          <p:cNvPr id="5" name="Picture 4" descr="A picture containing text&#10;&#10;Description automatically generated">
            <a:extLst>
              <a:ext uri="{FF2B5EF4-FFF2-40B4-BE49-F238E27FC236}">
                <a16:creationId xmlns:a16="http://schemas.microsoft.com/office/drawing/2014/main" id="{D750D8B6-B15F-2999-00CB-64D3BF68F4AA}"/>
              </a:ext>
            </a:extLst>
          </p:cNvPr>
          <p:cNvPicPr>
            <a:picLocks noChangeAspect="1"/>
          </p:cNvPicPr>
          <p:nvPr/>
        </p:nvPicPr>
        <p:blipFill>
          <a:blip r:embed="rId3"/>
          <a:stretch>
            <a:fillRect/>
          </a:stretch>
        </p:blipFill>
        <p:spPr>
          <a:xfrm>
            <a:off x="6718300" y="1436751"/>
            <a:ext cx="4825998" cy="4825998"/>
          </a:xfrm>
          <a:prstGeom prst="rect">
            <a:avLst/>
          </a:prstGeom>
        </p:spPr>
      </p:pic>
    </p:spTree>
    <p:extLst>
      <p:ext uri="{BB962C8B-B14F-4D97-AF65-F5344CB8AC3E}">
        <p14:creationId xmlns:p14="http://schemas.microsoft.com/office/powerpoint/2010/main" val="1069952188"/>
      </p:ext>
    </p:extLst>
  </p:cSld>
  <p:clrMapOvr>
    <a:masterClrMapping/>
  </p:clrMapOvr>
</p:sld>
</file>

<file path=ppt/theme/theme1.xml><?xml version="1.0" encoding="utf-8"?>
<a:theme xmlns:a="http://schemas.openxmlformats.org/drawingml/2006/main" name="TribuneVTI">
  <a:themeElements>
    <a:clrScheme name="AnalogousFromRegularSeedLeftStep">
      <a:dk1>
        <a:srgbClr val="000000"/>
      </a:dk1>
      <a:lt1>
        <a:srgbClr val="FFFFFF"/>
      </a:lt1>
      <a:dk2>
        <a:srgbClr val="311C21"/>
      </a:dk2>
      <a:lt2>
        <a:srgbClr val="F3F0F1"/>
      </a:lt2>
      <a:accent1>
        <a:srgbClr val="45B19E"/>
      </a:accent1>
      <a:accent2>
        <a:srgbClr val="3BB16B"/>
      </a:accent2>
      <a:accent3>
        <a:srgbClr val="48B547"/>
      </a:accent3>
      <a:accent4>
        <a:srgbClr val="6EB13B"/>
      </a:accent4>
      <a:accent5>
        <a:srgbClr val="99A842"/>
      </a:accent5>
      <a:accent6>
        <a:srgbClr val="B1923B"/>
      </a:accent6>
      <a:hlink>
        <a:srgbClr val="BF4158"/>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1087</Words>
  <Application>Microsoft Macintosh PowerPoint</Application>
  <PresentationFormat>Widescreen</PresentationFormat>
  <Paragraphs>77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Amasis MT Pro Medium</vt:lpstr>
      <vt:lpstr>Arial</vt:lpstr>
      <vt:lpstr>Calibri</vt:lpstr>
      <vt:lpstr>Helvetica Neue</vt:lpstr>
      <vt:lpstr>Univers Light</vt:lpstr>
      <vt:lpstr>TribuneVTI</vt:lpstr>
      <vt:lpstr>Algorithms of Oppression: How Search Engines Reinforce Racism</vt:lpstr>
      <vt:lpstr>Introduction</vt:lpstr>
      <vt:lpstr>The Problem with Search Engines</vt:lpstr>
      <vt:lpstr>How Algorithms Reinforce Racism and Sexism</vt:lpstr>
      <vt:lpstr>Digital Redlining &amp; Algorithmic Discrimination Cycle</vt:lpstr>
      <vt:lpstr>Case Studies</vt:lpstr>
      <vt:lpstr>Possible Solutions &amp; Noble's Recommendations</vt:lpstr>
      <vt:lpstr>The Role of Education and Community</vt:lpstr>
      <vt:lpstr>Implications and Future Directions</vt:lpstr>
      <vt:lpstr>Reasons to Read and Not to Read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of Oppression: How Search Engines Reinforce Racism</dc:title>
  <dc:creator>Richmond Y</dc:creator>
  <cp:lastModifiedBy>Richmond Y</cp:lastModifiedBy>
  <cp:revision>4</cp:revision>
  <dcterms:created xsi:type="dcterms:W3CDTF">2023-04-22T22:00:48Z</dcterms:created>
  <dcterms:modified xsi:type="dcterms:W3CDTF">2023-04-24T06:26:10Z</dcterms:modified>
</cp:coreProperties>
</file>