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2" r:id="rId6"/>
    <p:sldId id="260" r:id="rId7"/>
    <p:sldId id="26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776e4dc1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776e4dc1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776e4dc1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776e4dc1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"trolley problem" scenario for a self-driving car is, in the event of an accident, whether the car will prioritize protecting the occupants and hitting pedestrians, or prioritize protecting pedestrians on the road and putting the occupants in danger.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776e4dc1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776e4dc1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32323"/>
                </a:solidFill>
                <a:latin typeface="Lato"/>
                <a:ea typeface="Lato"/>
                <a:cs typeface="Lato"/>
                <a:sym typeface="Lato"/>
              </a:rPr>
              <a:t>Fry argues that if manufacturers do devise an algorithm that sacrifices themselves to save others, they could be heavily liable for it, since it is illegal to harm consumers.</a:t>
            </a:r>
            <a:endParaRPr sz="1500">
              <a:solidFill>
                <a:srgbClr val="232323"/>
              </a:solidFill>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r>
              <a:rPr lang="en" sz="1500">
                <a:solidFill>
                  <a:srgbClr val="232323"/>
                </a:solidFill>
                <a:latin typeface="Lato"/>
                <a:ea typeface="Lato"/>
                <a:cs typeface="Lato"/>
                <a:sym typeface="Lato"/>
              </a:rPr>
              <a:t>Therefore, Fry suggests that since each individual has his or her own moral considerations, allowing people to develop their own individualized ethical solutions for algorithms to practice may help certain groups in real life.</a:t>
            </a:r>
            <a:endParaRPr sz="1500">
              <a:solidFill>
                <a:srgbClr val="232323"/>
              </a:solidFill>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776e4dc1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776e4dc1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776e4dc1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776e4dc1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subTitle" idx="1"/>
          </p:nvPr>
        </p:nvSpPr>
        <p:spPr>
          <a:xfrm>
            <a:off x="4244276" y="3367125"/>
            <a:ext cx="38457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By Hannah Fry</a:t>
            </a:r>
            <a:endParaRPr sz="1800" b="1"/>
          </a:p>
        </p:txBody>
      </p:sp>
      <p:pic>
        <p:nvPicPr>
          <p:cNvPr id="87" name="Google Shape;87;p13"/>
          <p:cNvPicPr preferRelativeResize="0"/>
          <p:nvPr/>
        </p:nvPicPr>
        <p:blipFill>
          <a:blip r:embed="rId3">
            <a:alphaModFix/>
          </a:blip>
          <a:stretch>
            <a:fillRect/>
          </a:stretch>
        </p:blipFill>
        <p:spPr>
          <a:xfrm>
            <a:off x="402850" y="507900"/>
            <a:ext cx="2989275" cy="4327025"/>
          </a:xfrm>
          <a:prstGeom prst="rect">
            <a:avLst/>
          </a:prstGeom>
          <a:noFill/>
          <a:ln>
            <a:noFill/>
          </a:ln>
        </p:spPr>
      </p:pic>
      <p:sp>
        <p:nvSpPr>
          <p:cNvPr id="88" name="Google Shape;88;p13"/>
          <p:cNvSpPr txBox="1"/>
          <p:nvPr/>
        </p:nvSpPr>
        <p:spPr>
          <a:xfrm>
            <a:off x="4244275" y="1263700"/>
            <a:ext cx="49422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232323"/>
                </a:solidFill>
                <a:latin typeface="Lato Black"/>
                <a:ea typeface="Lato Black"/>
                <a:cs typeface="Lato Black"/>
                <a:sym typeface="Lato Black"/>
              </a:rPr>
              <a:t>Hello World</a:t>
            </a:r>
            <a:r>
              <a:rPr lang="en" sz="1600" b="1">
                <a:solidFill>
                  <a:srgbClr val="232323"/>
                </a:solidFill>
                <a:latin typeface="Lato"/>
                <a:ea typeface="Lato"/>
                <a:cs typeface="Lato"/>
                <a:sym typeface="Lato"/>
              </a:rPr>
              <a:t>: </a:t>
            </a:r>
            <a:endParaRPr sz="1600" b="1">
              <a:solidFill>
                <a:srgbClr val="232323"/>
              </a:solidFill>
              <a:latin typeface="Lato"/>
              <a:ea typeface="Lato"/>
              <a:cs typeface="Lato"/>
              <a:sym typeface="Lato"/>
            </a:endParaRPr>
          </a:p>
          <a:p>
            <a:pPr marL="0" lvl="0" indent="0" algn="l" rtl="0">
              <a:spcBef>
                <a:spcPts val="0"/>
              </a:spcBef>
              <a:spcAft>
                <a:spcPts val="0"/>
              </a:spcAft>
              <a:buNone/>
            </a:pPr>
            <a:r>
              <a:rPr lang="en" sz="1600" b="1">
                <a:solidFill>
                  <a:srgbClr val="3ABCBD"/>
                </a:solidFill>
                <a:latin typeface="Lato"/>
                <a:ea typeface="Lato"/>
                <a:cs typeface="Lato"/>
                <a:sym typeface="Lato"/>
              </a:rPr>
              <a:t>How to be Human in the Age of the Machine</a:t>
            </a:r>
            <a:endParaRPr b="1">
              <a:solidFill>
                <a:srgbClr val="3ABCBD"/>
              </a:solidFill>
              <a:latin typeface="Lato"/>
              <a:ea typeface="Lato"/>
              <a:cs typeface="Lato"/>
              <a:sym typeface="Lato"/>
            </a:endParaRPr>
          </a:p>
        </p:txBody>
      </p:sp>
      <p:sp>
        <p:nvSpPr>
          <p:cNvPr id="89" name="Google Shape;89;p13"/>
          <p:cNvSpPr txBox="1"/>
          <p:nvPr/>
        </p:nvSpPr>
        <p:spPr>
          <a:xfrm>
            <a:off x="0" y="0"/>
            <a:ext cx="2468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Lato"/>
                <a:ea typeface="Lato"/>
                <a:cs typeface="Lato"/>
                <a:sym typeface="Lato"/>
              </a:rPr>
              <a:t>Data 303 Presentation </a:t>
            </a:r>
            <a:endParaRPr sz="1300" dirty="0">
              <a:latin typeface="Lato"/>
              <a:ea typeface="Lato"/>
              <a:cs typeface="Lato"/>
              <a:sym typeface="Lato"/>
            </a:endParaRPr>
          </a:p>
          <a:p>
            <a:pPr marL="0" lvl="0" indent="0" algn="l" rtl="0">
              <a:spcBef>
                <a:spcPts val="0"/>
              </a:spcBef>
              <a:spcAft>
                <a:spcPts val="0"/>
              </a:spcAft>
              <a:buNone/>
            </a:pPr>
            <a:r>
              <a:rPr lang="en" sz="800" dirty="0">
                <a:latin typeface="Lato"/>
                <a:ea typeface="Lato"/>
                <a:cs typeface="Lato"/>
                <a:sym typeface="Lato"/>
              </a:rPr>
              <a:t>Presented by Yuqian Wang</a:t>
            </a:r>
            <a:endParaRPr sz="8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258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27" b="0">
                <a:solidFill>
                  <a:srgbClr val="373A3C"/>
                </a:solidFill>
                <a:highlight>
                  <a:srgbClr val="FFFFFF"/>
                </a:highlight>
                <a:latin typeface="Lato Black"/>
                <a:ea typeface="Lato Black"/>
                <a:cs typeface="Lato Black"/>
                <a:sym typeface="Lato Black"/>
              </a:rPr>
              <a:t>Summary of the Big Ideas</a:t>
            </a:r>
            <a:endParaRPr sz="3377" b="0">
              <a:latin typeface="Lato Black"/>
              <a:ea typeface="Lato Black"/>
              <a:cs typeface="Lato Black"/>
              <a:sym typeface="Lato Black"/>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altLang="zh-CN" sz="1800" dirty="0">
                <a:latin typeface="Times New Roman" panose="02020603050405020304" pitchFamily="18" charset="0"/>
                <a:ea typeface="等线" panose="02010600030101010101" pitchFamily="2" charset="-122"/>
              </a:rPr>
              <a:t>T</a:t>
            </a:r>
            <a:r>
              <a:rPr lang="en-US" sz="1800" kern="0" dirty="0">
                <a:effectLst/>
                <a:latin typeface="Times New Roman" panose="02020603050405020304" pitchFamily="18" charset="0"/>
                <a:ea typeface="等线" panose="02010600030101010101" pitchFamily="2" charset="-122"/>
              </a:rPr>
              <a:t>he relationship between humans and machines is evolving, and it is important to consider how we can work together to achieve human goals</a:t>
            </a:r>
            <a:endParaRPr lang="en-US" dirty="0"/>
          </a:p>
          <a:p>
            <a:pPr marL="457200" lvl="0" indent="-311150" algn="l" rtl="0">
              <a:spcBef>
                <a:spcPts val="0"/>
              </a:spcBef>
              <a:spcAft>
                <a:spcPts val="0"/>
              </a:spcAft>
              <a:buSzPts val="1300"/>
              <a:buChar char="●"/>
            </a:pPr>
            <a:r>
              <a:rPr lang="en-US" sz="1800" dirty="0">
                <a:latin typeface="Times New Roman" panose="02020603050405020304" pitchFamily="18" charset="0"/>
                <a:ea typeface="等线" panose="02010600030101010101" pitchFamily="2" charset="-122"/>
              </a:rPr>
              <a:t>T</a:t>
            </a:r>
            <a:r>
              <a:rPr lang="en-US" sz="1800" kern="0" dirty="0">
                <a:effectLst/>
                <a:latin typeface="Times New Roman" panose="02020603050405020304" pitchFamily="18" charset="0"/>
                <a:ea typeface="等线" panose="02010600030101010101" pitchFamily="2" charset="-122"/>
              </a:rPr>
              <a:t>he nature of prediction is built on mathematical models, and justice is not part of prediction</a:t>
            </a:r>
          </a:p>
          <a:p>
            <a:pPr marL="457200" lvl="0" indent="-311150" algn="l" rtl="0">
              <a:spcBef>
                <a:spcPts val="0"/>
              </a:spcBef>
              <a:spcAft>
                <a:spcPts val="0"/>
              </a:spcAft>
              <a:buSzPts val="1300"/>
              <a:buChar char="●"/>
            </a:pPr>
            <a:r>
              <a:rPr lang="en-US" sz="1800" dirty="0">
                <a:latin typeface="Times New Roman" panose="02020603050405020304" pitchFamily="18" charset="0"/>
                <a:ea typeface="等线" panose="02010600030101010101" pitchFamily="2" charset="-122"/>
              </a:rPr>
              <a:t>U</a:t>
            </a:r>
            <a:r>
              <a:rPr lang="en-US" sz="1800" kern="0" dirty="0">
                <a:effectLst/>
                <a:latin typeface="Times New Roman" panose="02020603050405020304" pitchFamily="18" charset="0"/>
                <a:ea typeface="等线" panose="02010600030101010101" pitchFamily="2" charset="-122"/>
              </a:rPr>
              <a:t>sing AI and algorithms means having to give answers to historical debates about morality and philosophy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46775" y="481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61" b="0">
                <a:solidFill>
                  <a:srgbClr val="373A3C"/>
                </a:solidFill>
                <a:highlight>
                  <a:srgbClr val="FFFFFF"/>
                </a:highlight>
                <a:latin typeface="Lato Black"/>
                <a:ea typeface="Lato Black"/>
                <a:cs typeface="Lato Black"/>
                <a:sym typeface="Lato Black"/>
              </a:rPr>
              <a:t>Trolley Problem in Self-Driving Cars </a:t>
            </a:r>
            <a:endParaRPr sz="2933"/>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2" name="Google Shape;102;p15"/>
          <p:cNvPicPr preferRelativeResize="0"/>
          <p:nvPr/>
        </p:nvPicPr>
        <p:blipFill>
          <a:blip r:embed="rId3">
            <a:alphaModFix/>
          </a:blip>
          <a:stretch>
            <a:fillRect/>
          </a:stretch>
        </p:blipFill>
        <p:spPr>
          <a:xfrm>
            <a:off x="4543225" y="1196375"/>
            <a:ext cx="4044576" cy="3570675"/>
          </a:xfrm>
          <a:prstGeom prst="rect">
            <a:avLst/>
          </a:prstGeom>
          <a:noFill/>
          <a:ln>
            <a:noFill/>
          </a:ln>
        </p:spPr>
      </p:pic>
      <p:pic>
        <p:nvPicPr>
          <p:cNvPr id="103" name="Google Shape;103;p15"/>
          <p:cNvPicPr preferRelativeResize="0"/>
          <p:nvPr/>
        </p:nvPicPr>
        <p:blipFill>
          <a:blip r:embed="rId4">
            <a:alphaModFix/>
          </a:blip>
          <a:stretch>
            <a:fillRect/>
          </a:stretch>
        </p:blipFill>
        <p:spPr>
          <a:xfrm>
            <a:off x="146775" y="1329425"/>
            <a:ext cx="4574751" cy="330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Response to </a:t>
            </a:r>
            <a:r>
              <a:rPr lang="en" sz="2461" b="0">
                <a:solidFill>
                  <a:srgbClr val="373A3C"/>
                </a:solidFill>
                <a:highlight>
                  <a:srgbClr val="FFFFFF"/>
                </a:highlight>
                <a:latin typeface="Lato Black"/>
                <a:ea typeface="Lato Black"/>
                <a:cs typeface="Lato Black"/>
                <a:sym typeface="Lato Black"/>
              </a:rPr>
              <a:t>Trolley Problem</a:t>
            </a:r>
            <a:endParaRPr/>
          </a:p>
        </p:txBody>
      </p:sp>
      <p:sp>
        <p:nvSpPr>
          <p:cNvPr id="109" name="Google Shape;109;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rgbClr val="232323"/>
                </a:solidFill>
              </a:rPr>
              <a:t>This question directly challenges our view of algorithms making value judgments about our own lives and the lives of others, because algorithms will prioritize protecting their own users when there is no better solution. </a:t>
            </a:r>
            <a:endParaRPr sz="1500">
              <a:solidFill>
                <a:srgbClr val="23232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8EC4A-91DF-D649-7C37-608AECAEE2FC}"/>
              </a:ext>
            </a:extLst>
          </p:cNvPr>
          <p:cNvSpPr>
            <a:spLocks noGrp="1"/>
          </p:cNvSpPr>
          <p:nvPr>
            <p:ph type="title"/>
          </p:nvPr>
        </p:nvSpPr>
        <p:spPr/>
        <p:txBody>
          <a:bodyPr>
            <a:normAutofit fontScale="90000"/>
          </a:bodyPr>
          <a:lstStyle/>
          <a:p>
            <a:r>
              <a:rPr lang="en-US" dirty="0"/>
              <a:t>Algorithms Biases</a:t>
            </a:r>
          </a:p>
        </p:txBody>
      </p:sp>
      <p:sp>
        <p:nvSpPr>
          <p:cNvPr id="3" name="文本占位符 2">
            <a:extLst>
              <a:ext uri="{FF2B5EF4-FFF2-40B4-BE49-F238E27FC236}">
                <a16:creationId xmlns:a16="http://schemas.microsoft.com/office/drawing/2014/main" id="{7AD4FFEC-70BE-5844-6110-EB8A99CEA358}"/>
              </a:ext>
            </a:extLst>
          </p:cNvPr>
          <p:cNvSpPr>
            <a:spLocks noGrp="1"/>
          </p:cNvSpPr>
          <p:nvPr>
            <p:ph type="body" idx="1"/>
          </p:nvPr>
        </p:nvSpPr>
        <p:spPr/>
        <p:txBody>
          <a:bodyPr>
            <a:normAutofit fontScale="92500" lnSpcReduction="20000"/>
          </a:bodyPr>
          <a:lstStyle/>
          <a:p>
            <a:r>
              <a:rPr lang="en-US"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“Try searching ‘math professor’ in Google … 94 per cent of math professors are male. But however accurate the results might be, you could argue that using algorithms as a mirror to reflect the real world isn’t always helpful, especially when the mirror is reflecting a present reality that only exists because of centuries of bias. Now, if it so chose, Google could subtly tweak its algorithm to prioritize images of female or non-white professors over others, to even out the balance a little and reflect the society we’re aiming for, rather than the one we live in.”</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3699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Interesting Points</a:t>
            </a:r>
            <a:endParaRPr/>
          </a:p>
        </p:txBody>
      </p:sp>
      <p:sp>
        <p:nvSpPr>
          <p:cNvPr id="115" name="Google Shape;115;p17"/>
          <p:cNvSpPr txBox="1">
            <a:spLocks noGrp="1"/>
          </p:cNvSpPr>
          <p:nvPr>
            <p:ph type="body" idx="1"/>
          </p:nvPr>
        </p:nvSpPr>
        <p:spPr>
          <a:xfrm>
            <a:off x="727650" y="2022375"/>
            <a:ext cx="7688700" cy="1422300"/>
          </a:xfrm>
          <a:prstGeom prst="rect">
            <a:avLst/>
          </a:prstGeom>
        </p:spPr>
        <p:txBody>
          <a:bodyPr spcFirstLastPara="1" wrap="square" lIns="91425" tIns="91425" rIns="91425" bIns="91425" anchor="t" anchorCtr="0">
            <a:normAutofit fontScale="40000" lnSpcReduction="20000"/>
          </a:bodyPr>
          <a:lstStyle/>
          <a:p>
            <a:pPr marL="457200" marR="0" lvl="0" indent="-323340" algn="l" rtl="0">
              <a:lnSpc>
                <a:spcPct val="200000"/>
              </a:lnSpc>
              <a:spcBef>
                <a:spcPts val="0"/>
              </a:spcBef>
              <a:spcAft>
                <a:spcPts val="0"/>
              </a:spcAft>
              <a:buClr>
                <a:srgbClr val="232323"/>
              </a:buClr>
              <a:buSzPct val="100000"/>
              <a:buChar char="●"/>
            </a:pPr>
            <a:r>
              <a:rPr lang="en" sz="3729">
                <a:solidFill>
                  <a:srgbClr val="232323"/>
                </a:solidFill>
              </a:rPr>
              <a:t>What we should be more worried about is not machines becoming people, but people becoming machines</a:t>
            </a:r>
            <a:endParaRPr sz="3729">
              <a:solidFill>
                <a:srgbClr val="232323"/>
              </a:solidFill>
            </a:endParaRPr>
          </a:p>
          <a:p>
            <a:pPr marL="457200" marR="0" lvl="0" indent="-323340" algn="l" rtl="0">
              <a:lnSpc>
                <a:spcPct val="200000"/>
              </a:lnSpc>
              <a:spcBef>
                <a:spcPts val="0"/>
              </a:spcBef>
              <a:spcAft>
                <a:spcPts val="0"/>
              </a:spcAft>
              <a:buClr>
                <a:srgbClr val="232323"/>
              </a:buClr>
              <a:buSzPct val="100000"/>
              <a:buChar char="●"/>
            </a:pPr>
            <a:r>
              <a:rPr lang="en" sz="3729">
                <a:solidFill>
                  <a:srgbClr val="232323"/>
                </a:solidFill>
              </a:rPr>
              <a:t>Artificial intelligence is all about old algorithms running on high-speed computers</a:t>
            </a:r>
            <a:endParaRPr sz="11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a:t>
            </a:r>
            <a:endParaRPr/>
          </a:p>
        </p:txBody>
      </p:sp>
      <p:pic>
        <p:nvPicPr>
          <p:cNvPr id="121" name="Google Shape;121;p18"/>
          <p:cNvPicPr preferRelativeResize="0"/>
          <p:nvPr/>
        </p:nvPicPr>
        <p:blipFill>
          <a:blip r:embed="rId3">
            <a:alphaModFix/>
          </a:blip>
          <a:stretch>
            <a:fillRect/>
          </a:stretch>
        </p:blipFill>
        <p:spPr>
          <a:xfrm>
            <a:off x="729450" y="2040025"/>
            <a:ext cx="7406100" cy="535200"/>
          </a:xfrm>
          <a:prstGeom prst="rect">
            <a:avLst/>
          </a:prstGeom>
          <a:noFill/>
          <a:ln>
            <a:noFill/>
          </a:ln>
        </p:spPr>
      </p:pic>
      <p:sp>
        <p:nvSpPr>
          <p:cNvPr id="122" name="Google Shape;122;p18"/>
          <p:cNvSpPr txBox="1"/>
          <p:nvPr/>
        </p:nvSpPr>
        <p:spPr>
          <a:xfrm>
            <a:off x="729450" y="4367900"/>
            <a:ext cx="491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Lato"/>
                <a:ea typeface="Lato"/>
                <a:cs typeface="Lato"/>
                <a:sym typeface="Lato"/>
              </a:rPr>
              <a:t>But… Great for Data 101 student</a:t>
            </a:r>
            <a:endParaRPr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394</Words>
  <Application>Microsoft Office PowerPoint</Application>
  <PresentationFormat>全屏显示(16:9)</PresentationFormat>
  <Paragraphs>22</Paragraphs>
  <Slides>7</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Lato Black</vt:lpstr>
      <vt:lpstr>Times New Roman</vt:lpstr>
      <vt:lpstr>Calibri</vt:lpstr>
      <vt:lpstr>Lato</vt:lpstr>
      <vt:lpstr>Arial</vt:lpstr>
      <vt:lpstr>Raleway</vt:lpstr>
      <vt:lpstr>Streamline</vt:lpstr>
      <vt:lpstr>PowerPoint 演示文稿</vt:lpstr>
      <vt:lpstr>Summary of the Big Ideas</vt:lpstr>
      <vt:lpstr>Trolley Problem in Self-Driving Cars </vt:lpstr>
      <vt:lpstr>Response to Trolley Problem</vt:lpstr>
      <vt:lpstr>Algorithms Biases</vt:lpstr>
      <vt:lpstr>Interesting Points</vt:lpstr>
      <vt:lpstr>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王 宇谦</cp:lastModifiedBy>
  <cp:revision>1</cp:revision>
  <dcterms:modified xsi:type="dcterms:W3CDTF">2023-04-24T14:54:43Z</dcterms:modified>
</cp:coreProperties>
</file>