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2"/>
    <p:restoredTop sz="94713"/>
  </p:normalViewPr>
  <p:slideViewPr>
    <p:cSldViewPr snapToGrid="0">
      <p:cViewPr varScale="1">
        <p:scale>
          <a:sx n="98" d="100"/>
          <a:sy n="98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1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7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1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7412D-083D-38B3-E94B-D6B601A16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213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D149FF-97E1-9DD6-60EB-825545A15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Algorithms of Oppression: How Search Engines Reinforce Racism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1DA1-CA58-DE14-22A8-899CB3B9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Author: Safiya Umoja Noble</a:t>
            </a:r>
          </a:p>
          <a:p>
            <a:r>
              <a:rPr lang="en-US" dirty="0">
                <a:solidFill>
                  <a:srgbClr val="FFFFFF"/>
                </a:solidFill>
              </a:rPr>
              <a:t>Presentation by: Richmond Yevudza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5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637A-428C-437A-9E4E-519A95FD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E840-C52C-FDF6-F53F-D672FD9C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Algorithmic biases in search engines</a:t>
            </a:r>
          </a:p>
          <a:p>
            <a:r>
              <a:rPr lang="en-US" dirty="0"/>
              <a:t>Importance of addressing biases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2C1693-2A17-84A9-719F-2FA3DDEA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689" y="800100"/>
            <a:ext cx="3509236" cy="52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6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699D-FC9C-133F-5126-6094D208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The Problem with Search Engines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574B-2218-0480-9B8D-D4D8B7CD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r>
              <a:rPr lang="en-US" dirty="0"/>
              <a:t>Shaping our worldview</a:t>
            </a:r>
          </a:p>
          <a:p>
            <a:r>
              <a:rPr lang="en-US" dirty="0"/>
              <a:t>Biases and consequences</a:t>
            </a:r>
          </a:p>
          <a:p>
            <a:r>
              <a:rPr lang="en-US" dirty="0"/>
              <a:t>Racist and sexist search results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5D47391-359B-36CF-BA24-11573E872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3" r="-2" b="-2"/>
          <a:stretch/>
        </p:blipFill>
        <p:spPr>
          <a:xfrm>
            <a:off x="4648200" y="2412462"/>
            <a:ext cx="6915150" cy="3660028"/>
          </a:xfrm>
          <a:prstGeom prst="rect">
            <a:avLst/>
          </a:prstGeom>
          <a:noFill/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4/23/23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437A-6429-358D-2FB6-CD0DF36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6652970" cy="1766587"/>
          </a:xfrm>
        </p:spPr>
        <p:txBody>
          <a:bodyPr>
            <a:normAutofit/>
          </a:bodyPr>
          <a:lstStyle/>
          <a:p>
            <a:r>
              <a:rPr lang="en-US" sz="4100"/>
              <a:t>How Algorithms Reinforce Racism and Sexism</a:t>
            </a:r>
          </a:p>
        </p:txBody>
      </p:sp>
      <p:sp>
        <p:nvSpPr>
          <p:cNvPr id="12" name="Footer Placeholder 62">
            <a:extLst>
              <a:ext uri="{FF2B5EF4-FFF2-40B4-BE49-F238E27FC236}">
                <a16:creationId xmlns:a16="http://schemas.microsoft.com/office/drawing/2014/main" id="{DE8D8403-BF28-4977-BFBD-DB92281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ADCF-597B-9199-9AF6-2D98028F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895600"/>
            <a:ext cx="6652969" cy="3162298"/>
          </a:xfrm>
        </p:spPr>
        <p:txBody>
          <a:bodyPr>
            <a:normAutofit/>
          </a:bodyPr>
          <a:lstStyle/>
          <a:p>
            <a:r>
              <a:rPr lang="en-US" dirty="0"/>
              <a:t>Role of data in biases</a:t>
            </a:r>
          </a:p>
          <a:p>
            <a:r>
              <a:rPr lang="en-US" dirty="0"/>
              <a:t>Commercialization of search engines</a:t>
            </a:r>
          </a:p>
          <a:p>
            <a:r>
              <a:rPr lang="en-US" dirty="0"/>
              <a:t>Myth of neutrality</a:t>
            </a:r>
          </a:p>
          <a:p>
            <a:endParaRPr lang="en-US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237198E-4FF7-7274-8007-7DAC699AE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0626"/>
          <a:stretch/>
        </p:blipFill>
        <p:spPr>
          <a:xfrm>
            <a:off x="7901444" y="950975"/>
            <a:ext cx="3650066" cy="23016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2708D-C719-7EC0-0D92-741075160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89" b="2"/>
          <a:stretch/>
        </p:blipFill>
        <p:spPr>
          <a:xfrm>
            <a:off x="7901444" y="3509433"/>
            <a:ext cx="3642856" cy="2548465"/>
          </a:xfrm>
          <a:prstGeom prst="rect">
            <a:avLst/>
          </a:prstGeom>
          <a:noFill/>
        </p:spPr>
      </p:pic>
      <p:sp>
        <p:nvSpPr>
          <p:cNvPr id="14" name="Date Placeholder 61">
            <a:extLst>
              <a:ext uri="{FF2B5EF4-FFF2-40B4-BE49-F238E27FC236}">
                <a16:creationId xmlns:a16="http://schemas.microsoft.com/office/drawing/2014/main" id="{A255022C-1418-40E8-A429-C23EA8C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81A689F6-7E0D-4E05-B474-63F703BEA22E}" type="datetime1">
              <a:rPr lang="en-US" smtClean="0"/>
              <a:pPr>
                <a:spcAft>
                  <a:spcPts val="600"/>
                </a:spcAft>
              </a:pPr>
              <a:t>4/23/23</a:t>
            </a:fld>
            <a:endParaRPr lang="en-US"/>
          </a:p>
        </p:txBody>
      </p:sp>
      <p:sp>
        <p:nvSpPr>
          <p:cNvPr id="16" name="Slide Number Placeholder 63">
            <a:extLst>
              <a:ext uri="{FF2B5EF4-FFF2-40B4-BE49-F238E27FC236}">
                <a16:creationId xmlns:a16="http://schemas.microsoft.com/office/drawing/2014/main" id="{7273DEE7-71EE-442C-8662-9A7489F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0488-23A5-C711-B04F-95EEBCC8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3700"/>
              <a:t>Digital Redlining &amp; Algorithmic Discrimination Cycle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7288-B675-E0C7-88BF-2DCD56FD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Definition and historical context</a:t>
            </a:r>
          </a:p>
          <a:p>
            <a:pPr>
              <a:lnSpc>
                <a:spcPct val="110000"/>
              </a:lnSpc>
            </a:pPr>
            <a:r>
              <a:rPr lang="en-US"/>
              <a:t>Search engines' role</a:t>
            </a:r>
          </a:p>
          <a:p>
            <a:pPr>
              <a:lnSpc>
                <a:spcPct val="110000"/>
              </a:lnSpc>
            </a:pPr>
            <a:r>
              <a:rPr lang="en-US"/>
              <a:t>Impact on marginalized communities</a:t>
            </a:r>
          </a:p>
          <a:p>
            <a:pPr>
              <a:lnSpc>
                <a:spcPct val="110000"/>
              </a:lnSpc>
            </a:pPr>
            <a:r>
              <a:rPr lang="en-US"/>
              <a:t>Reinforcing stereotypes</a:t>
            </a:r>
          </a:p>
          <a:p>
            <a:pPr>
              <a:lnSpc>
                <a:spcPct val="110000"/>
              </a:lnSpc>
            </a:pPr>
            <a:r>
              <a:rPr lang="en-US"/>
              <a:t>Feedback loop of discrimination</a:t>
            </a:r>
          </a:p>
          <a:p>
            <a:pPr>
              <a:lnSpc>
                <a:spcPct val="110000"/>
              </a:lnSpc>
            </a:pPr>
            <a:r>
              <a:rPr lang="en-US"/>
              <a:t>User behavior's role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D1A03E16-7B91-D771-9DEC-AB493013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252" y="2266027"/>
            <a:ext cx="6767045" cy="3806463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4/23/23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C442-3AE0-E2C7-AB39-450849FC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Case Studies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6F46-CC3F-10DC-B470-31533050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>
            <a:normAutofit/>
          </a:bodyPr>
          <a:lstStyle/>
          <a:p>
            <a:r>
              <a:rPr lang="en-US" dirty="0"/>
              <a:t>"Black girls" search results</a:t>
            </a:r>
          </a:p>
          <a:p>
            <a:r>
              <a:rPr lang="en-US" dirty="0"/>
              <a:t>Biased auto-complete suggestions</a:t>
            </a:r>
          </a:p>
          <a:p>
            <a:r>
              <a:rPr lang="en-US" dirty="0"/>
              <a:t>Real-world consequences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67BDE20-73B5-01B5-8296-3BFD24EA2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5" r="32876" b="-1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4/23/23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2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F8FC-7CA9-A061-F870-523959E0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3700"/>
              <a:t>Possible Solutions &amp; Noble's Recommendations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7204-C385-8334-A575-32413B18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Policy changes and regulation</a:t>
            </a:r>
          </a:p>
          <a:p>
            <a:pPr>
              <a:lnSpc>
                <a:spcPct val="110000"/>
              </a:lnSpc>
            </a:pPr>
            <a:r>
              <a:rPr lang="en-US" sz="1700"/>
              <a:t>Diversity in tech</a:t>
            </a:r>
          </a:p>
          <a:p>
            <a:pPr>
              <a:lnSpc>
                <a:spcPct val="110000"/>
              </a:lnSpc>
            </a:pPr>
            <a:r>
              <a:rPr lang="en-US" sz="1700"/>
              <a:t>Media literacy and critical thinking</a:t>
            </a:r>
          </a:p>
          <a:p>
            <a:pPr>
              <a:lnSpc>
                <a:spcPct val="110000"/>
              </a:lnSpc>
            </a:pPr>
            <a:r>
              <a:rPr lang="en-US" sz="1700"/>
              <a:t>Breaking up tech monopolies</a:t>
            </a:r>
          </a:p>
          <a:p>
            <a:pPr>
              <a:lnSpc>
                <a:spcPct val="110000"/>
              </a:lnSpc>
            </a:pPr>
            <a:r>
              <a:rPr lang="en-US" sz="1700"/>
              <a:t>Public interest search engines</a:t>
            </a:r>
          </a:p>
          <a:p>
            <a:pPr>
              <a:lnSpc>
                <a:spcPct val="110000"/>
              </a:lnSpc>
            </a:pPr>
            <a:r>
              <a:rPr lang="en-US" sz="1700"/>
              <a:t>Algorithmic transparency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81D293FD-9741-DEF7-2005-5F329F11D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3" r="1" b="10846"/>
          <a:stretch/>
        </p:blipFill>
        <p:spPr>
          <a:xfrm>
            <a:off x="4657726" y="2246996"/>
            <a:ext cx="6915150" cy="3660028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4/23/23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99E2-C797-485F-A18B-1E281BED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55C2-6FE3-EE37-B3D6-BEA77394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/>
          </a:bodyPr>
          <a:lstStyle/>
          <a:p>
            <a:r>
              <a:rPr lang="en-US" dirty="0"/>
              <a:t>Recap of key points</a:t>
            </a:r>
          </a:p>
          <a:p>
            <a:r>
              <a:rPr lang="en-US" dirty="0"/>
              <a:t>Significance of addressing biases</a:t>
            </a:r>
          </a:p>
          <a:p>
            <a:r>
              <a:rPr lang="en-US" dirty="0"/>
              <a:t>Call to action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B5D8E28-7F03-36FB-D551-A62F7B52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687" y="952500"/>
            <a:ext cx="5196334" cy="5105399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4/23/23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E16F-3DE1-E3C6-5360-D50B9469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Read and Not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4D67-0802-4D89-7A60-2EEE822D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Read: Awareness, case studies, critical thinking, recommendations, diversity</a:t>
            </a:r>
          </a:p>
          <a:p>
            <a:r>
              <a:rPr lang="en-US" dirty="0"/>
              <a:t>Not read: Background knowledge, criticism vs. solutions, technical focus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3668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LeftStep">
      <a:dk1>
        <a:srgbClr val="000000"/>
      </a:dk1>
      <a:lt1>
        <a:srgbClr val="FFFFFF"/>
      </a:lt1>
      <a:dk2>
        <a:srgbClr val="311C21"/>
      </a:dk2>
      <a:lt2>
        <a:srgbClr val="F3F0F1"/>
      </a:lt2>
      <a:accent1>
        <a:srgbClr val="45B19E"/>
      </a:accent1>
      <a:accent2>
        <a:srgbClr val="3BB16B"/>
      </a:accent2>
      <a:accent3>
        <a:srgbClr val="48B547"/>
      </a:accent3>
      <a:accent4>
        <a:srgbClr val="6EB13B"/>
      </a:accent4>
      <a:accent5>
        <a:srgbClr val="99A842"/>
      </a:accent5>
      <a:accent6>
        <a:srgbClr val="B1923B"/>
      </a:accent6>
      <a:hlink>
        <a:srgbClr val="BF4158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205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Amasis MT Pro Medium</vt:lpstr>
      <vt:lpstr>Arial</vt:lpstr>
      <vt:lpstr>Univers Light</vt:lpstr>
      <vt:lpstr>TribuneVTI</vt:lpstr>
      <vt:lpstr>Algorithms of Oppression: How Search Engines Reinforce Racism</vt:lpstr>
      <vt:lpstr>Introduction</vt:lpstr>
      <vt:lpstr>The Problem with Search Engines</vt:lpstr>
      <vt:lpstr>How Algorithms Reinforce Racism and Sexism</vt:lpstr>
      <vt:lpstr>Digital Redlining &amp; Algorithmic Discrimination Cycle</vt:lpstr>
      <vt:lpstr>Case Studies</vt:lpstr>
      <vt:lpstr>Possible Solutions &amp; Noble's Recommendations</vt:lpstr>
      <vt:lpstr>Conclusion</vt:lpstr>
      <vt:lpstr>Reasons to Read and Not to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of Oppression: How Search Engines Reinforce Racism</dc:title>
  <dc:creator>Richmond Y</dc:creator>
  <cp:lastModifiedBy>Richmond Y</cp:lastModifiedBy>
  <cp:revision>2</cp:revision>
  <dcterms:created xsi:type="dcterms:W3CDTF">2023-04-22T22:00:48Z</dcterms:created>
  <dcterms:modified xsi:type="dcterms:W3CDTF">2023-04-23T23:55:24Z</dcterms:modified>
</cp:coreProperties>
</file>