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4/12/2023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666945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71868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76062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73159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4/12/2023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526725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71541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4/12/2023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19840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99670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77629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4/12/2023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76956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4/12/2023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34434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4/12/2023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386444323"/>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lang="en-US" sz="4800" i="1"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Sphere of mesh and nodes">
            <a:extLst>
              <a:ext uri="{FF2B5EF4-FFF2-40B4-BE49-F238E27FC236}">
                <a16:creationId xmlns:a16="http://schemas.microsoft.com/office/drawing/2014/main" id="{5BEEAB80-D337-42E7-9321-05295A7CD071}"/>
              </a:ext>
            </a:extLst>
          </p:cNvPr>
          <p:cNvPicPr>
            <a:picLocks noChangeAspect="1"/>
          </p:cNvPicPr>
          <p:nvPr/>
        </p:nvPicPr>
        <p:blipFill rotWithShape="1">
          <a:blip r:embed="rId2"/>
          <a:srcRect t="1430" b="23570"/>
          <a:stretch/>
        </p:blipFill>
        <p:spPr>
          <a:xfrm>
            <a:off x="20" y="10"/>
            <a:ext cx="12191979" cy="6857990"/>
          </a:xfrm>
          <a:prstGeom prst="rect">
            <a:avLst/>
          </a:prstGeom>
        </p:spPr>
      </p:pic>
      <p:sp>
        <p:nvSpPr>
          <p:cNvPr id="16" name="Rectangle 15">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5B420C-ECA8-D884-4FD1-353DBBEC2033}"/>
              </a:ext>
            </a:extLst>
          </p:cNvPr>
          <p:cNvSpPr>
            <a:spLocks noGrp="1"/>
          </p:cNvSpPr>
          <p:nvPr>
            <p:ph type="ctrTitle"/>
          </p:nvPr>
        </p:nvSpPr>
        <p:spPr>
          <a:xfrm>
            <a:off x="643466" y="643467"/>
            <a:ext cx="5452529" cy="3569242"/>
          </a:xfrm>
        </p:spPr>
        <p:txBody>
          <a:bodyPr anchor="t">
            <a:normAutofit/>
          </a:bodyPr>
          <a:lstStyle/>
          <a:p>
            <a:pPr algn="l"/>
            <a:r>
              <a:rPr lang="en-US" sz="6000">
                <a:solidFill>
                  <a:schemeClr val="bg1"/>
                </a:solidFill>
              </a:rPr>
              <a:t>Data-303 </a:t>
            </a:r>
            <a:br>
              <a:rPr lang="en-US" sz="6000">
                <a:solidFill>
                  <a:schemeClr val="bg1"/>
                </a:solidFill>
              </a:rPr>
            </a:br>
            <a:r>
              <a:rPr lang="en-US" sz="6000">
                <a:solidFill>
                  <a:schemeClr val="bg1"/>
                </a:solidFill>
              </a:rPr>
              <a:t>Presentation</a:t>
            </a:r>
          </a:p>
        </p:txBody>
      </p:sp>
      <p:sp>
        <p:nvSpPr>
          <p:cNvPr id="3" name="Subtitle 2">
            <a:extLst>
              <a:ext uri="{FF2B5EF4-FFF2-40B4-BE49-F238E27FC236}">
                <a16:creationId xmlns:a16="http://schemas.microsoft.com/office/drawing/2014/main" id="{EB193A48-D7C7-E753-CC40-97C480F7A12E}"/>
              </a:ext>
            </a:extLst>
          </p:cNvPr>
          <p:cNvSpPr>
            <a:spLocks noGrp="1"/>
          </p:cNvSpPr>
          <p:nvPr>
            <p:ph type="subTitle" idx="1"/>
          </p:nvPr>
        </p:nvSpPr>
        <p:spPr>
          <a:xfrm>
            <a:off x="643466" y="4551031"/>
            <a:ext cx="5449479" cy="1663493"/>
          </a:xfrm>
        </p:spPr>
        <p:txBody>
          <a:bodyPr anchor="b">
            <a:normAutofit/>
          </a:bodyPr>
          <a:lstStyle/>
          <a:p>
            <a:pPr algn="l">
              <a:spcAft>
                <a:spcPts val="600"/>
              </a:spcAft>
            </a:pPr>
            <a:r>
              <a:rPr lang="en-US" sz="2400">
                <a:solidFill>
                  <a:schemeClr val="bg1"/>
                </a:solidFill>
              </a:rPr>
              <a:t>Shannon Vallor: Virtue and The Technology</a:t>
            </a:r>
          </a:p>
        </p:txBody>
      </p:sp>
      <p:sp>
        <p:nvSpPr>
          <p:cNvPr id="18" name="Rectangle 17">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31935" y="1397930"/>
            <a:ext cx="6858003" cy="4062128"/>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1307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F30EE-3631-7DB6-9A71-FA16B17DAF22}"/>
              </a:ext>
            </a:extLst>
          </p:cNvPr>
          <p:cNvSpPr>
            <a:spLocks noGrp="1"/>
          </p:cNvSpPr>
          <p:nvPr>
            <p:ph type="title"/>
          </p:nvPr>
        </p:nvSpPr>
        <p:spPr/>
        <p:txBody>
          <a:bodyPr/>
          <a:lstStyle/>
          <a:p>
            <a:r>
              <a:rPr lang="en-US" dirty="0"/>
              <a:t>Summary pt.1	</a:t>
            </a:r>
          </a:p>
        </p:txBody>
      </p:sp>
      <p:sp>
        <p:nvSpPr>
          <p:cNvPr id="3" name="Content Placeholder 2">
            <a:extLst>
              <a:ext uri="{FF2B5EF4-FFF2-40B4-BE49-F238E27FC236}">
                <a16:creationId xmlns:a16="http://schemas.microsoft.com/office/drawing/2014/main" id="{4EF382DC-BA90-9C09-C3E9-024371A25AC0}"/>
              </a:ext>
            </a:extLst>
          </p:cNvPr>
          <p:cNvSpPr>
            <a:spLocks noGrp="1"/>
          </p:cNvSpPr>
          <p:nvPr>
            <p:ph idx="1"/>
          </p:nvPr>
        </p:nvSpPr>
        <p:spPr/>
        <p:txBody>
          <a:bodyPr>
            <a:normAutofit fontScale="85000" lnSpcReduction="20000"/>
          </a:bodyPr>
          <a:lstStyle/>
          <a:p>
            <a:pPr lvl="1"/>
            <a:r>
              <a:rPr lang="en-US" dirty="0"/>
              <a:t> In Shannon Vallor's book "Technology and the Virtues: A Philosophical Guide to a Future Worth Wanting," she delves into the ethics of technology development. </a:t>
            </a:r>
          </a:p>
          <a:p>
            <a:pPr lvl="1"/>
            <a:endParaRPr lang="en-US" dirty="0"/>
          </a:p>
          <a:p>
            <a:pPr lvl="1"/>
            <a:r>
              <a:rPr lang="en-US" dirty="0"/>
              <a:t>Discussing contemporary technological trends in in the 1st half of the book, Vallor emphasizes the importance of having moral values and principles as guidance for responsible technology approach, which is explored in depth in the 2nd half of the book. This exploration highlights essential virtuous qualities such as care, empathy, wisdom, justice, civility, courage and honesty that greatly enhance an ethical outlook toward technology design and development processes. </a:t>
            </a:r>
          </a:p>
          <a:p>
            <a:pPr lvl="1"/>
            <a:endParaRPr lang="en-US" dirty="0"/>
          </a:p>
          <a:p>
            <a:pPr lvl="1"/>
            <a:r>
              <a:rPr lang="en-US" dirty="0"/>
              <a:t>As technology continues advancing at a rapid rate, its outcomes are often characterized by complex trade-offs between advantages and drawbacks. For instance, while healthier lifestyles have led to increased longevity through access to advanced health care technologies; executing these treatments poses significant pressure on overburdened health facilities. </a:t>
            </a:r>
          </a:p>
          <a:p>
            <a:pPr lvl="1"/>
            <a:endParaRPr lang="en-US" dirty="0"/>
          </a:p>
          <a:p>
            <a:pPr lvl="1"/>
            <a:r>
              <a:rPr lang="en-US" dirty="0"/>
              <a:t>The resulting surge powered by technical innovation could cause unequal distribution within job markets due to automation without including what becomes displaced workers. It foreshadows the emotional aspect of designing technology-based solutions aimed at fulfilling social requisites where empathetic values like love and compassion serve crucial roles. </a:t>
            </a:r>
          </a:p>
          <a:p>
            <a:pPr lvl="1"/>
            <a:endParaRPr lang="en-US" dirty="0"/>
          </a:p>
          <a:p>
            <a:pPr lvl="1"/>
            <a:r>
              <a:rPr lang="en-US" dirty="0"/>
              <a:t>Despite their significance, the virtues that technology lacks are often overlooked in contemporary discussions.</a:t>
            </a:r>
          </a:p>
        </p:txBody>
      </p:sp>
    </p:spTree>
    <p:extLst>
      <p:ext uri="{BB962C8B-B14F-4D97-AF65-F5344CB8AC3E}">
        <p14:creationId xmlns:p14="http://schemas.microsoft.com/office/powerpoint/2010/main" val="2833656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F9509-6374-CC44-FBE1-F1CA4A23F9D4}"/>
              </a:ext>
            </a:extLst>
          </p:cNvPr>
          <p:cNvSpPr>
            <a:spLocks noGrp="1"/>
          </p:cNvSpPr>
          <p:nvPr>
            <p:ph type="title"/>
          </p:nvPr>
        </p:nvSpPr>
        <p:spPr/>
        <p:txBody>
          <a:bodyPr/>
          <a:lstStyle/>
          <a:p>
            <a:r>
              <a:rPr lang="en-US" dirty="0"/>
              <a:t>Summary pt.2</a:t>
            </a:r>
          </a:p>
        </p:txBody>
      </p:sp>
      <p:sp>
        <p:nvSpPr>
          <p:cNvPr id="3" name="Content Placeholder 2">
            <a:extLst>
              <a:ext uri="{FF2B5EF4-FFF2-40B4-BE49-F238E27FC236}">
                <a16:creationId xmlns:a16="http://schemas.microsoft.com/office/drawing/2014/main" id="{C794DA97-8661-9F9E-FF41-379BB9E484D1}"/>
              </a:ext>
            </a:extLst>
          </p:cNvPr>
          <p:cNvSpPr>
            <a:spLocks noGrp="1"/>
          </p:cNvSpPr>
          <p:nvPr>
            <p:ph idx="1"/>
          </p:nvPr>
        </p:nvSpPr>
        <p:spPr/>
        <p:txBody>
          <a:bodyPr>
            <a:normAutofit fontScale="85000" lnSpcReduction="10000"/>
          </a:bodyPr>
          <a:lstStyle/>
          <a:p>
            <a:r>
              <a:rPr lang="en-US" dirty="0"/>
              <a:t>For the development of technology that conforms to societal values, infusing design processes with virtues such as care and empathy is paramount. Regrettably, these ethical virtues are frequently not given much attention during conversations about technology. </a:t>
            </a:r>
          </a:p>
          <a:p>
            <a:endParaRPr lang="en-US" dirty="0"/>
          </a:p>
          <a:p>
            <a:r>
              <a:rPr lang="en-US" dirty="0"/>
              <a:t>Social media platforms provide a revealing illustration of the hazards presented by unbridled technological advancement. In light of this, tech firms must acknowledge these challenges and devise technologies that resonate with the needs and values of society. </a:t>
            </a:r>
          </a:p>
          <a:p>
            <a:endParaRPr lang="en-US" dirty="0"/>
          </a:p>
          <a:p>
            <a:r>
              <a:rPr lang="en-US" dirty="0"/>
              <a:t>Hence, it is imperative to contemplate technology's impact on our future and consider what kind of future we desire because contemporary decisions regarding technology will shape generations beyond our time. </a:t>
            </a:r>
          </a:p>
          <a:p>
            <a:endParaRPr lang="en-US" dirty="0"/>
          </a:p>
          <a:p>
            <a:r>
              <a:rPr lang="en-US" dirty="0"/>
              <a:t>The power of technology extends beyond being a simple tool (it is intertwined in our moral ethical decisions). </a:t>
            </a:r>
          </a:p>
          <a:p>
            <a:pPr marL="0" indent="0">
              <a:buNone/>
            </a:pPr>
            <a:endParaRPr lang="en-US" dirty="0"/>
          </a:p>
          <a:p>
            <a:r>
              <a:rPr lang="en-US" dirty="0"/>
              <a:t>It holds the ability to alter our shared fate and guide us toward an optimistic future full of potential or misery.</a:t>
            </a:r>
          </a:p>
        </p:txBody>
      </p:sp>
    </p:spTree>
    <p:extLst>
      <p:ext uri="{BB962C8B-B14F-4D97-AF65-F5344CB8AC3E}">
        <p14:creationId xmlns:p14="http://schemas.microsoft.com/office/powerpoint/2010/main" val="3490271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D796-83E0-3B13-6C8C-033BEDB36094}"/>
              </a:ext>
            </a:extLst>
          </p:cNvPr>
          <p:cNvSpPr>
            <a:spLocks noGrp="1"/>
          </p:cNvSpPr>
          <p:nvPr>
            <p:ph type="title"/>
          </p:nvPr>
        </p:nvSpPr>
        <p:spPr/>
        <p:txBody>
          <a:bodyPr>
            <a:normAutofit/>
          </a:bodyPr>
          <a:lstStyle/>
          <a:p>
            <a:r>
              <a:rPr lang="en-US" dirty="0"/>
              <a:t>Example #1</a:t>
            </a:r>
          </a:p>
        </p:txBody>
      </p:sp>
      <p:sp>
        <p:nvSpPr>
          <p:cNvPr id="3" name="Content Placeholder 2">
            <a:extLst>
              <a:ext uri="{FF2B5EF4-FFF2-40B4-BE49-F238E27FC236}">
                <a16:creationId xmlns:a16="http://schemas.microsoft.com/office/drawing/2014/main" id="{E1E1EED0-A4D6-B0CB-CE29-6630A9645C8E}"/>
              </a:ext>
            </a:extLst>
          </p:cNvPr>
          <p:cNvSpPr>
            <a:spLocks noGrp="1"/>
          </p:cNvSpPr>
          <p:nvPr>
            <p:ph idx="1"/>
          </p:nvPr>
        </p:nvSpPr>
        <p:spPr/>
        <p:txBody>
          <a:bodyPr>
            <a:normAutofit lnSpcReduction="10000"/>
          </a:bodyPr>
          <a:lstStyle/>
          <a:p>
            <a:r>
              <a:rPr lang="en-US" dirty="0"/>
              <a:t>While there are many kinds of lives worth choosing, most of us would agree that there are also some kinds of lives not worth choosing, since we have better alternatives. </a:t>
            </a:r>
            <a:r>
              <a:rPr lang="en-US" b="1" dirty="0">
                <a:solidFill>
                  <a:srgbClr val="FF0000"/>
                </a:solidFill>
              </a:rPr>
              <a:t>For example, a life filled mostly with willful ignorance, cruelty, fear, pain, selfishness, and hatred might still have some value,</a:t>
            </a:r>
            <a:r>
              <a:rPr lang="en-US" dirty="0"/>
              <a:t> but it would not be a kind of life worth choosing for </a:t>
            </a:r>
            <a:r>
              <a:rPr lang="en-US" b="1" dirty="0">
                <a:solidFill>
                  <a:srgbClr val="FF0000"/>
                </a:solidFill>
              </a:rPr>
              <a:t>ourselves or our loved ones</a:t>
            </a:r>
            <a:r>
              <a:rPr lang="en-US" dirty="0"/>
              <a:t>, since there are far happier choices available to us—better and more virtuous ways that one can live,</a:t>
            </a:r>
          </a:p>
          <a:p>
            <a:r>
              <a:rPr lang="en-US" dirty="0"/>
              <a:t>For example, the invention of the bow and arrow afforded us the possibility of killing an animal from a safe distance—or doing the same to a human rival, a new affordance that changed the social and moral landscape. Today’s technologies open their own new social and moral possibilities for action. Indeed, human technological activity has now begun to reshape the very planetary conditions that make life possible. Thus 21st century decisions about how to live well—that is, about ethics—are not simply moral choices. They are </a:t>
            </a:r>
            <a:r>
              <a:rPr lang="en-US" b="1" dirty="0">
                <a:solidFill>
                  <a:srgbClr val="FF0000"/>
                </a:solidFill>
              </a:rPr>
              <a:t>technomoral choices</a:t>
            </a:r>
            <a:r>
              <a:rPr lang="en-US" dirty="0"/>
              <a:t>, for they depend on the evolving affordances of the technological systems that we rely upon to support and mediate our lives in ways and to degrees never before witnessed. (Amazon’s recruitment or Google’s Facial recognition)</a:t>
            </a:r>
          </a:p>
        </p:txBody>
      </p:sp>
    </p:spTree>
    <p:extLst>
      <p:ext uri="{BB962C8B-B14F-4D97-AF65-F5344CB8AC3E}">
        <p14:creationId xmlns:p14="http://schemas.microsoft.com/office/powerpoint/2010/main" val="4151039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87A39-0B26-DF82-A544-B54F7867D190}"/>
              </a:ext>
            </a:extLst>
          </p:cNvPr>
          <p:cNvSpPr>
            <a:spLocks noGrp="1"/>
          </p:cNvSpPr>
          <p:nvPr>
            <p:ph type="title"/>
          </p:nvPr>
        </p:nvSpPr>
        <p:spPr/>
        <p:txBody>
          <a:bodyPr/>
          <a:lstStyle/>
          <a:p>
            <a:r>
              <a:rPr lang="en-US" dirty="0"/>
              <a:t>Example #2</a:t>
            </a:r>
          </a:p>
        </p:txBody>
      </p:sp>
      <p:sp>
        <p:nvSpPr>
          <p:cNvPr id="3" name="Content Placeholder 2">
            <a:extLst>
              <a:ext uri="{FF2B5EF4-FFF2-40B4-BE49-F238E27FC236}">
                <a16:creationId xmlns:a16="http://schemas.microsoft.com/office/drawing/2014/main" id="{B041BFD1-FEE9-1B2C-3755-FE75B03C0BBC}"/>
              </a:ext>
            </a:extLst>
          </p:cNvPr>
          <p:cNvSpPr>
            <a:spLocks noGrp="1"/>
          </p:cNvSpPr>
          <p:nvPr>
            <p:ph idx="1"/>
          </p:nvPr>
        </p:nvSpPr>
        <p:spPr/>
        <p:txBody>
          <a:bodyPr>
            <a:normAutofit fontScale="92500" lnSpcReduction="20000"/>
          </a:bodyPr>
          <a:lstStyle/>
          <a:p>
            <a:r>
              <a:rPr lang="en-US" dirty="0"/>
              <a:t>Yet modern </a:t>
            </a:r>
            <a:r>
              <a:rPr lang="en-US" b="1" dirty="0">
                <a:solidFill>
                  <a:srgbClr val="FF0000"/>
                </a:solidFill>
              </a:rPr>
              <a:t>ethical frameworks </a:t>
            </a:r>
            <a:r>
              <a:rPr lang="en-US" dirty="0"/>
              <a:t>often provide fewer Introduction resources for mitigating the difficulty posed by an uncertain future than do classical traditions…known as the </a:t>
            </a:r>
            <a:r>
              <a:rPr lang="en-US" b="1" dirty="0">
                <a:solidFill>
                  <a:srgbClr val="FF0000"/>
                </a:solidFill>
              </a:rPr>
              <a:t>categorical imperative</a:t>
            </a:r>
            <a:r>
              <a:rPr lang="en-US" dirty="0"/>
              <a:t>, which is supposed to be able to resolve any ethical dilemma. It simply asks a person to consider whether she could will the principle upon which she is about to act in her particular case to be universally obeyed by all other persons in relevantly similar cases.</a:t>
            </a:r>
          </a:p>
          <a:p>
            <a:r>
              <a:rPr lang="en-US" b="1" dirty="0">
                <a:solidFill>
                  <a:srgbClr val="FF0000"/>
                </a:solidFill>
              </a:rPr>
              <a:t>Technological practices</a:t>
            </a:r>
            <a:r>
              <a:rPr lang="en-US" dirty="0"/>
              <a:t>—everything from agriculture and masonry to markets and writing—have shaped the social, political, economic, and educational histories of human beings. Today, we depend upon global systems of electronic communication, digital computation, transportation, mass manufacturing, banking, agricultural production, and </a:t>
            </a:r>
            <a:r>
              <a:rPr lang="en-US" b="1" dirty="0">
                <a:solidFill>
                  <a:srgbClr val="FF0000"/>
                </a:solidFill>
              </a:rPr>
              <a:t>health care </a:t>
            </a:r>
            <a:r>
              <a:rPr lang="en-US" dirty="0"/>
              <a:t>so heavily that most of us barely notice the extent to which our daily lives are technologically conditioned.</a:t>
            </a:r>
          </a:p>
          <a:p>
            <a:r>
              <a:rPr lang="en-US" dirty="0"/>
              <a:t>AI is not the issue; the issue is us not implementing this virtues diligently! </a:t>
            </a:r>
          </a:p>
          <a:p>
            <a:r>
              <a:rPr lang="en-US" dirty="0"/>
              <a:t>AI is a mirror of what we do and our truthful state-We must reflect a better portrayal </a:t>
            </a:r>
          </a:p>
          <a:p>
            <a:r>
              <a:rPr lang="en-US" dirty="0"/>
              <a:t>Indeed, to be </a:t>
            </a:r>
            <a:r>
              <a:rPr lang="en-US" b="1" dirty="0">
                <a:solidFill>
                  <a:srgbClr val="FF0000"/>
                </a:solidFill>
              </a:rPr>
              <a:t>antitechnology</a:t>
            </a:r>
            <a:r>
              <a:rPr lang="en-US" dirty="0"/>
              <a:t> is in some sense Introduction to be </a:t>
            </a:r>
            <a:r>
              <a:rPr lang="en-US" b="1" dirty="0">
                <a:solidFill>
                  <a:srgbClr val="FF0000"/>
                </a:solidFill>
              </a:rPr>
              <a:t>antihuman</a:t>
            </a:r>
            <a:r>
              <a:rPr lang="en-US" dirty="0"/>
              <a:t>, for we are what we do and make, and humans have always engineered our worlds as </a:t>
            </a:r>
            <a:r>
              <a:rPr lang="en-US" b="1" dirty="0">
                <a:solidFill>
                  <a:srgbClr val="FF0000"/>
                </a:solidFill>
              </a:rPr>
              <a:t>mirrors</a:t>
            </a:r>
            <a:r>
              <a:rPr lang="en-US" dirty="0"/>
              <a:t> of our distinctive needs, desires, values, and beliefs. Of course we are not alone—increasingly, researchers find other intelligent animals such as birds, elephants, and cephalopods reshaping their environments and practices in surprisingly skillful and creative ways</a:t>
            </a:r>
          </a:p>
          <a:p>
            <a:endParaRPr lang="en-US" dirty="0"/>
          </a:p>
        </p:txBody>
      </p:sp>
    </p:spTree>
    <p:extLst>
      <p:ext uri="{BB962C8B-B14F-4D97-AF65-F5344CB8AC3E}">
        <p14:creationId xmlns:p14="http://schemas.microsoft.com/office/powerpoint/2010/main" val="338943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9872-EE0A-C095-8057-2D342FB07F6D}"/>
              </a:ext>
            </a:extLst>
          </p:cNvPr>
          <p:cNvSpPr>
            <a:spLocks noGrp="1"/>
          </p:cNvSpPr>
          <p:nvPr>
            <p:ph type="title"/>
          </p:nvPr>
        </p:nvSpPr>
        <p:spPr/>
        <p:txBody>
          <a:bodyPr/>
          <a:lstStyle/>
          <a:p>
            <a:r>
              <a:rPr lang="en-US" dirty="0"/>
              <a:t>Recommendation?</a:t>
            </a:r>
          </a:p>
        </p:txBody>
      </p:sp>
      <p:sp>
        <p:nvSpPr>
          <p:cNvPr id="3" name="Content Placeholder 2">
            <a:extLst>
              <a:ext uri="{FF2B5EF4-FFF2-40B4-BE49-F238E27FC236}">
                <a16:creationId xmlns:a16="http://schemas.microsoft.com/office/drawing/2014/main" id="{67AF489E-146F-5804-8B63-5E7263C0722A}"/>
              </a:ext>
            </a:extLst>
          </p:cNvPr>
          <p:cNvSpPr>
            <a:spLocks noGrp="1"/>
          </p:cNvSpPr>
          <p:nvPr>
            <p:ph idx="1"/>
          </p:nvPr>
        </p:nvSpPr>
        <p:spPr/>
        <p:txBody>
          <a:bodyPr/>
          <a:lstStyle/>
          <a:p>
            <a:r>
              <a:rPr lang="en-US" dirty="0"/>
              <a:t>Hesitantly</a:t>
            </a:r>
          </a:p>
          <a:p>
            <a:r>
              <a:rPr lang="en-US" dirty="0"/>
              <a:t>My opinion: she speaks theoretically a lot of the time which made me frustrated </a:t>
            </a:r>
          </a:p>
          <a:p>
            <a:r>
              <a:rPr lang="en-US" dirty="0"/>
              <a:t>Overall, She made great points and a great book for philosophical people.</a:t>
            </a:r>
          </a:p>
          <a:p>
            <a:endParaRPr lang="en-US" dirty="0"/>
          </a:p>
        </p:txBody>
      </p:sp>
    </p:spTree>
    <p:extLst>
      <p:ext uri="{BB962C8B-B14F-4D97-AF65-F5344CB8AC3E}">
        <p14:creationId xmlns:p14="http://schemas.microsoft.com/office/powerpoint/2010/main" val="4290279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3" name="Rectangle 1032">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035" name="Rectangle 1034">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037" name="Rectangle 1036">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39" name="Group 1038">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040" name="Straight Connector 1039">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041" name="Straight Connector 1040">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042" name="Straight Connector 1041">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044" name="Rectangle 1043">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D wallpaper: That's all folks! HD, cartoon, that's all folks! | Wallpaper  Flare">
            <a:extLst>
              <a:ext uri="{FF2B5EF4-FFF2-40B4-BE49-F238E27FC236}">
                <a16:creationId xmlns:a16="http://schemas.microsoft.com/office/drawing/2014/main" id="{C9DCB15F-2BA6-E504-9233-0DC1544D4AB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a:stretch/>
        </p:blipFill>
        <p:spPr bwMode="auto">
          <a:xfrm>
            <a:off x="0" y="-152390"/>
            <a:ext cx="12192000" cy="6857988"/>
          </a:xfrm>
          <a:prstGeom prst="rect">
            <a:avLst/>
          </a:prstGeom>
          <a:noFill/>
          <a:extLst>
            <a:ext uri="{909E8E84-426E-40DD-AFC4-6F175D3DCCD1}">
              <a14:hiddenFill xmlns:a14="http://schemas.microsoft.com/office/drawing/2010/main">
                <a:solidFill>
                  <a:srgbClr val="FFFFFF"/>
                </a:solidFill>
              </a14:hiddenFill>
            </a:ext>
          </a:extLst>
        </p:spPr>
      </p:pic>
      <p:sp>
        <p:nvSpPr>
          <p:cNvPr id="1046" name="Rectangle 1045">
            <a:extLst>
              <a:ext uri="{FF2B5EF4-FFF2-40B4-BE49-F238E27FC236}">
                <a16:creationId xmlns:a16="http://schemas.microsoft.com/office/drawing/2014/main" id="{0B121716-8B64-478F-ABDB-17030AD1B7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24000">
                <a:schemeClr val="bg1">
                  <a:alpha val="20000"/>
                </a:schemeClr>
              </a:gs>
              <a:gs pos="78000">
                <a:schemeClr val="bg1">
                  <a:alpha val="30000"/>
                </a:schemeClr>
              </a:gs>
              <a:gs pos="50000">
                <a:schemeClr val="bg1">
                  <a:alpha val="30000"/>
                </a:schemeClr>
              </a:gs>
              <a:gs pos="100000">
                <a:schemeClr val="bg1">
                  <a:alpha val="40000"/>
                </a:schemeClr>
              </a:gs>
              <a:gs pos="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A360B6-EF18-0BB1-66E9-FD6F2A8C8EF7}"/>
              </a:ext>
            </a:extLst>
          </p:cNvPr>
          <p:cNvSpPr>
            <a:spLocks noGrp="1"/>
          </p:cNvSpPr>
          <p:nvPr>
            <p:ph type="title"/>
          </p:nvPr>
        </p:nvSpPr>
        <p:spPr>
          <a:xfrm>
            <a:off x="372723" y="4956811"/>
            <a:ext cx="11439414" cy="897439"/>
          </a:xfrm>
        </p:spPr>
        <p:txBody>
          <a:bodyPr vert="horz" lIns="91440" tIns="45720" rIns="91440" bIns="45720" rtlCol="0" anchor="ctr">
            <a:noAutofit/>
          </a:bodyPr>
          <a:lstStyle/>
          <a:p>
            <a:pPr algn="ctr">
              <a:lnSpc>
                <a:spcPct val="83000"/>
              </a:lnSpc>
            </a:pPr>
            <a:r>
              <a:rPr lang="en-US" sz="8000" cap="all" spc="-100" dirty="0">
                <a:solidFill>
                  <a:schemeClr val="tx1"/>
                </a:solidFill>
                <a:latin typeface="Mistral" panose="03090702030407020403" pitchFamily="66" charset="0"/>
              </a:rPr>
              <a:t>Fin</a:t>
            </a:r>
          </a:p>
        </p:txBody>
      </p:sp>
    </p:spTree>
    <p:extLst>
      <p:ext uri="{BB962C8B-B14F-4D97-AF65-F5344CB8AC3E}">
        <p14:creationId xmlns:p14="http://schemas.microsoft.com/office/powerpoint/2010/main" val="2149299714"/>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DarkSeedLeftStep">
      <a:dk1>
        <a:srgbClr val="000000"/>
      </a:dk1>
      <a:lt1>
        <a:srgbClr val="FFFFFF"/>
      </a:lt1>
      <a:dk2>
        <a:srgbClr val="1C2B32"/>
      </a:dk2>
      <a:lt2>
        <a:srgbClr val="E2E8E2"/>
      </a:lt2>
      <a:accent1>
        <a:srgbClr val="D838D6"/>
      </a:accent1>
      <a:accent2>
        <a:srgbClr val="8526C6"/>
      </a:accent2>
      <a:accent3>
        <a:srgbClr val="5538D8"/>
      </a:accent3>
      <a:accent4>
        <a:srgbClr val="264CC6"/>
      </a:accent4>
      <a:accent5>
        <a:srgbClr val="38A1D8"/>
      </a:accent5>
      <a:accent6>
        <a:srgbClr val="23B6AC"/>
      </a:accent6>
      <a:hlink>
        <a:srgbClr val="3F7DBF"/>
      </a:hlink>
      <a:folHlink>
        <a:srgbClr val="7F7F7F"/>
      </a:folHlink>
    </a:clrScheme>
    <a:fontScheme name="Savon">
      <a:maj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70</TotalTime>
  <Words>936</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Garamond</vt:lpstr>
      <vt:lpstr>Goudy Old Style</vt:lpstr>
      <vt:lpstr>Mistral</vt:lpstr>
      <vt:lpstr>SavonVTI</vt:lpstr>
      <vt:lpstr>Data-303  Presentation</vt:lpstr>
      <vt:lpstr>Summary pt.1 </vt:lpstr>
      <vt:lpstr>Summary pt.2</vt:lpstr>
      <vt:lpstr>Example #1</vt:lpstr>
      <vt:lpstr>Example #2</vt:lpstr>
      <vt:lpstr>Recommendation?</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Data-303  Presentation</dc:title>
  <dc:creator>adham rishmawi</dc:creator>
  <cp:lastModifiedBy>adham rishmawi</cp:lastModifiedBy>
  <cp:revision>4</cp:revision>
  <dcterms:created xsi:type="dcterms:W3CDTF">2023-04-11T14:19:09Z</dcterms:created>
  <dcterms:modified xsi:type="dcterms:W3CDTF">2023-04-12T18:04:13Z</dcterms:modified>
</cp:coreProperties>
</file>