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noFill/>
        </p:spPr>
        <p:txBody>
          <a:bodyPr wrap="square" rtlCol="0">
            <a:spAutoFit/>
          </a:bodyPr>
          <a:lstStyle/>
          <a:p>
            <a:r>
              <a:rPr lang="en-US" sz="2400" b="1" dirty="0"/>
              <a:t>STUDENT NAME:</a:t>
            </a:r>
            <a:r>
              <a:rPr lang="en-IN" sz="2400" b="1" dirty="0"/>
              <a:t> VELAN S</a:t>
            </a:r>
            <a:endParaRPr lang="en-US" sz="2400" b="1" dirty="0"/>
          </a:p>
          <a:p>
            <a:r>
              <a:rPr lang="en-US" sz="2400" b="1" dirty="0"/>
              <a:t>REGISTER NO:</a:t>
            </a:r>
            <a:r>
              <a:rPr lang="en-IN" sz="2400" b="1"/>
              <a:t> 312211687,unm143522bcomg038</a:t>
            </a:r>
            <a:endParaRPr lang="en-US" sz="2400" b="1" dirty="0"/>
          </a:p>
          <a:p>
            <a:r>
              <a:rPr lang="en-US" sz="2400" b="1" dirty="0"/>
              <a:t>DEPARTMENT:</a:t>
            </a:r>
            <a:r>
              <a:rPr lang="en-IN" sz="2400" b="1" dirty="0"/>
              <a:t> B.COM (GENERAL) </a:t>
            </a:r>
          </a:p>
          <a:p>
            <a:r>
              <a:rPr lang="en-IN" sz="2400" b="1" dirty="0"/>
              <a:t>COLLEGE: THIRUTHANGAL NADAR COLLEGE</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13D1FBC7-CC92-DC5D-8C44-3C470C041B8E}"/>
              </a:ext>
            </a:extLst>
          </p:cNvPr>
          <p:cNvSpPr txBox="1"/>
          <p:nvPr/>
        </p:nvSpPr>
        <p:spPr>
          <a:xfrm>
            <a:off x="686182" y="1049337"/>
            <a:ext cx="6137333" cy="5632311"/>
          </a:xfrm>
          <a:prstGeom prst="rect">
            <a:avLst/>
          </a:prstGeom>
          <a:noFill/>
        </p:spPr>
        <p:txBody>
          <a:bodyPr wrap="square">
            <a:spAutoFit/>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endParaRPr lang="en-IN" dirty="0"/>
          </a:p>
          <a:p>
            <a:pPr marL="342900" indent="-342900">
              <a:buFont typeface="Arial" panose="020B0604020202020204" pitchFamily="34" charset="0"/>
              <a:buChar char="•"/>
            </a:pPr>
            <a:r>
              <a:rPr lang="en-US" dirty="0"/>
              <a:t>Data Filtering Purpose: To sort and refine the data to focus on specific criteria, such as department, date range, or individual employee performance.</a:t>
            </a:r>
            <a:endParaRPr lang="en-IN" dirty="0"/>
          </a:p>
          <a:p>
            <a:pPr marL="342900" indent="-342900">
              <a:buFont typeface="Arial" panose="020B0604020202020204" pitchFamily="34" charset="0"/>
              <a:buChar char="•"/>
            </a:pPr>
            <a:r>
              <a:rPr lang="en-US" dirty="0"/>
              <a:t>Implementation: Excel's filtering feature will be applied to datasets, allowing users to easily narrow down the data to view only the relevant information. For example, filtering by department or by performance rating.</a:t>
            </a:r>
            <a:endParaRPr lang="en-IN" dirty="0"/>
          </a:p>
          <a:p>
            <a:pPr marL="285750" indent="-285750">
              <a:buFont typeface="Arial" panose="020B0604020202020204" pitchFamily="34" charset="0"/>
              <a:buChar char="•"/>
            </a:pPr>
            <a:r>
              <a:rPr lang="en-US" dirty="0"/>
              <a:t> Tables Purpose: To summarize and analyze large datasets by grouping and aggregating data based on different performance metrics.</a:t>
            </a:r>
            <a:endParaRPr lang="en-IN" dirty="0"/>
          </a:p>
          <a:p>
            <a:pPr marL="285750" indent="-285750">
              <a:buFont typeface="Arial" panose="020B0604020202020204" pitchFamily="34" charset="0"/>
              <a:buChar char="•"/>
            </a:pPr>
            <a:r>
              <a:rPr lang="en-US" dirty="0"/>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8" name="TextBox 17">
            <a:extLst>
              <a:ext uri="{FF2B5EF4-FFF2-40B4-BE49-F238E27FC236}">
                <a16:creationId xmlns:a16="http://schemas.microsoft.com/office/drawing/2014/main" id="{C574BB11-C480-6880-5E53-D208A396BDD0}"/>
              </a:ext>
            </a:extLst>
          </p:cNvPr>
          <p:cNvSpPr txBox="1"/>
          <p:nvPr/>
        </p:nvSpPr>
        <p:spPr>
          <a:xfrm>
            <a:off x="5186218" y="2521527"/>
            <a:ext cx="1828800" cy="1828800"/>
          </a:xfrm>
          <a:prstGeom prst="rect">
            <a:avLst/>
          </a:prstGeom>
          <a:noFill/>
        </p:spPr>
        <p:txBody>
          <a:bodyPr wrap="square" rtlCol="0">
            <a:spAutoFit/>
          </a:bodyPr>
          <a:lstStyle/>
          <a:p>
            <a:pPr algn="l"/>
            <a:endParaRPr lang="en-US" dirty="0"/>
          </a:p>
        </p:txBody>
      </p:sp>
      <p:pic>
        <p:nvPicPr>
          <p:cNvPr id="21" name="Picture 20">
            <a:extLst>
              <a:ext uri="{FF2B5EF4-FFF2-40B4-BE49-F238E27FC236}">
                <a16:creationId xmlns:a16="http://schemas.microsoft.com/office/drawing/2014/main" id="{C80E2BAB-4E2C-8D6D-C193-E86F571C0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1594" y="1695450"/>
            <a:ext cx="5177632" cy="3667124"/>
          </a:xfrm>
          <a:prstGeom prst="rect">
            <a:avLst/>
          </a:prstGeom>
        </p:spPr>
      </p:pic>
      <p:pic>
        <p:nvPicPr>
          <p:cNvPr id="22" name="Picture 21">
            <a:extLst>
              <a:ext uri="{FF2B5EF4-FFF2-40B4-BE49-F238E27FC236}">
                <a16:creationId xmlns:a16="http://schemas.microsoft.com/office/drawing/2014/main" id="{CBBCCDA9-0F8A-81B2-B016-8CB268D8C4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541" y="1242654"/>
            <a:ext cx="3593708" cy="43865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754AF89-505B-661A-6CCD-FC1B3C67A1F8}"/>
              </a:ext>
            </a:extLst>
          </p:cNvPr>
          <p:cNvSpPr txBox="1"/>
          <p:nvPr/>
        </p:nvSpPr>
        <p:spPr>
          <a:xfrm>
            <a:off x="755332" y="1356931"/>
            <a:ext cx="6762796" cy="3139321"/>
          </a:xfrm>
          <a:prstGeom prst="rect">
            <a:avLst/>
          </a:prstGeom>
          <a:noFill/>
        </p:spPr>
        <p:txBody>
          <a:bodyPr wrap="square">
            <a:spAutoFit/>
          </a:bodyPr>
          <a:lstStyle/>
          <a:p>
            <a:r>
              <a:rPr lang="en-US" dirty="0"/>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A2E97-64C0-95FF-0D28-A13C81DA1BE1}"/>
              </a:ext>
            </a:extLst>
          </p:cNvPr>
          <p:cNvSpPr>
            <a:spLocks noGrp="1"/>
          </p:cNvSpPr>
          <p:nvPr>
            <p:ph type="title"/>
          </p:nvPr>
        </p:nvSpPr>
        <p:spPr>
          <a:xfrm>
            <a:off x="3629528" y="2502621"/>
            <a:ext cx="10681335" cy="2240989"/>
          </a:xfrm>
        </p:spPr>
        <p:txBody>
          <a:bodyPr/>
          <a:lstStyle/>
          <a:p>
            <a:r>
              <a:rPr lang="en-IN" dirty="0"/>
              <a:t>THANK YOU</a:t>
            </a:r>
            <a:endParaRPr lang="en-US" dirty="0"/>
          </a:p>
        </p:txBody>
      </p:sp>
    </p:spTree>
    <p:extLst>
      <p:ext uri="{BB962C8B-B14F-4D97-AF65-F5344CB8AC3E}">
        <p14:creationId xmlns:p14="http://schemas.microsoft.com/office/powerpoint/2010/main" val="155381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7C25B6D-BBCC-C3DC-B784-81C4A66A28C9}"/>
              </a:ext>
            </a:extLst>
          </p:cNvPr>
          <p:cNvSpPr txBox="1"/>
          <p:nvPr/>
        </p:nvSpPr>
        <p:spPr>
          <a:xfrm>
            <a:off x="834072" y="2533038"/>
            <a:ext cx="7637575" cy="2031325"/>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anchor="ctr">
            <a:spAutoFit/>
          </a:bodyPr>
          <a:lstStyle/>
          <a:p>
            <a:r>
              <a:rPr lang="en-IN" dirty="0"/>
              <a:t>Employee performance </a:t>
            </a:r>
            <a:r>
              <a:rPr lang="en-US" dirty="0"/>
              <a:t>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3424" y="1874999"/>
            <a:ext cx="7924801" cy="4893647"/>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a:t>
            </a:r>
            <a:r>
              <a:rPr lang="en-US" sz="2400" i="0" dirty="0">
                <a:solidFill>
                  <a:srgbClr val="0D0D0D"/>
                </a:solidFill>
                <a:effectLst/>
                <a:latin typeface="Times New Roman" panose="02020603050405020304" pitchFamily="18" charset="0"/>
                <a:cs typeface="Times New Roman" panose="02020603050405020304" pitchFamily="18" charset="0"/>
              </a:rPr>
              <a:t>dashboards</a:t>
            </a:r>
            <a:r>
              <a:rPr lang="en-US" sz="2400" b="0" i="0" dirty="0">
                <a:solidFill>
                  <a:srgbClr val="0D0D0D"/>
                </a:solidFill>
                <a:effectLst/>
                <a:latin typeface="Times New Roman" panose="02020603050405020304" pitchFamily="18" charset="0"/>
                <a:cs typeface="Times New Roman" panose="02020603050405020304" pitchFamily="18" charset="0"/>
              </a:rPr>
              <a:t> for easy interpretation and strategic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D73151B-662D-8509-8565-CA857270DCB1}"/>
              </a:ext>
            </a:extLst>
          </p:cNvPr>
          <p:cNvSpPr txBox="1"/>
          <p:nvPr/>
        </p:nvSpPr>
        <p:spPr>
          <a:xfrm>
            <a:off x="323953" y="2133193"/>
            <a:ext cx="5014595" cy="1200329"/>
          </a:xfrm>
          <a:prstGeom prst="rect">
            <a:avLst/>
          </a:prstGeom>
          <a:noFill/>
        </p:spPr>
        <p:txBody>
          <a:bodyPr wrap="square">
            <a:spAutoFit/>
          </a:bodyPr>
          <a:lstStyle/>
          <a:p>
            <a:pPr marL="285750" indent="-285750">
              <a:buFont typeface="Arial" panose="020B0604020202020204" pitchFamily="34" charset="0"/>
              <a:buChar char="•"/>
            </a:pPr>
            <a:r>
              <a:rPr lang="en-US" dirty="0"/>
              <a:t>Human Resources (HR) Managers</a:t>
            </a:r>
            <a:endParaRPr lang="en-IN" dirty="0"/>
          </a:p>
          <a:p>
            <a:pPr marL="285750" indent="-285750">
              <a:buFont typeface="Arial" panose="020B0604020202020204" pitchFamily="34" charset="0"/>
              <a:buChar char="•"/>
            </a:pPr>
            <a:r>
              <a:rPr lang="en-US" dirty="0"/>
              <a:t>Department Managers/Supervisors</a:t>
            </a:r>
            <a:endParaRPr lang="en-IN" dirty="0"/>
          </a:p>
          <a:p>
            <a:pPr marL="285750" indent="-285750">
              <a:buFont typeface="Arial" panose="020B0604020202020204" pitchFamily="34" charset="0"/>
              <a:buChar char="•"/>
            </a:pPr>
            <a:r>
              <a:rPr lang="en-US" dirty="0"/>
              <a:t>Senior Management/</a:t>
            </a:r>
            <a:r>
              <a:rPr lang="en-IN" dirty="0"/>
              <a:t>Executives</a:t>
            </a:r>
          </a:p>
          <a:p>
            <a:pPr marL="285750" indent="-285750">
              <a:buFont typeface="Arial" panose="020B0604020202020204" pitchFamily="34" charset="0"/>
              <a:buChar char="•"/>
            </a:pPr>
            <a:r>
              <a:rPr lang="en-IN" dirty="0"/>
              <a:t>Employees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4" name="TextBox 13">
            <a:extLst>
              <a:ext uri="{FF2B5EF4-FFF2-40B4-BE49-F238E27FC236}">
                <a16:creationId xmlns:a16="http://schemas.microsoft.com/office/drawing/2014/main" id="{93788C07-0920-DA19-1E94-5A7B2BF4E388}"/>
              </a:ext>
            </a:extLst>
          </p:cNvPr>
          <p:cNvSpPr txBox="1"/>
          <p:nvPr/>
        </p:nvSpPr>
        <p:spPr>
          <a:xfrm>
            <a:off x="2891976" y="1946255"/>
            <a:ext cx="6100948" cy="3416320"/>
          </a:xfrm>
          <a:prstGeom prst="rect">
            <a:avLst/>
          </a:prstGeom>
          <a:noFill/>
        </p:spPr>
        <p:txBody>
          <a:bodyPr wrap="square">
            <a:spAutoFit/>
          </a:bodyPr>
          <a:lstStyle/>
          <a:p>
            <a:r>
              <a:rPr lang="en-US" b="1" dirty="0"/>
              <a:t>Data-Driven</a:t>
            </a:r>
            <a:r>
              <a:rPr lang="en-US" dirty="0"/>
              <a:t> </a:t>
            </a:r>
            <a:r>
              <a:rPr lang="en-US" b="1" dirty="0"/>
              <a:t>Insights: </a:t>
            </a:r>
            <a:r>
              <a:rPr lang="en-US" dirty="0"/>
              <a:t>Enables managers to make informed decisions based on accurate, </a:t>
            </a:r>
            <a:r>
              <a:rPr lang="en-IN" dirty="0"/>
              <a:t>real time performance</a:t>
            </a:r>
            <a:r>
              <a:rPr lang="en-US" dirty="0"/>
              <a:t> data.</a:t>
            </a:r>
            <a:endParaRPr lang="en-IN" dirty="0"/>
          </a:p>
          <a:p>
            <a:r>
              <a:rPr lang="en-US" b="1" dirty="0"/>
              <a:t>Improved</a:t>
            </a:r>
            <a:r>
              <a:rPr lang="en-US" dirty="0"/>
              <a:t> </a:t>
            </a:r>
            <a:r>
              <a:rPr lang="en-US" b="1" dirty="0"/>
              <a:t>Efficiency</a:t>
            </a:r>
            <a:r>
              <a:rPr lang="en-US" dirty="0"/>
              <a:t>: Automates the data collection and analysis process, saving time and reducing manual errors.</a:t>
            </a:r>
            <a:endParaRPr lang="en-IN" dirty="0"/>
          </a:p>
          <a:p>
            <a:r>
              <a:rPr lang="en-US" b="1" dirty="0"/>
              <a:t>Enhanced</a:t>
            </a:r>
            <a:r>
              <a:rPr lang="en-US" dirty="0"/>
              <a:t> </a:t>
            </a:r>
            <a:r>
              <a:rPr lang="en-US" b="1" dirty="0"/>
              <a:t>Employee</a:t>
            </a:r>
            <a:r>
              <a:rPr lang="en-US" dirty="0"/>
              <a:t> </a:t>
            </a:r>
            <a:r>
              <a:rPr lang="en-US" b="1" dirty="0"/>
              <a:t>Development</a:t>
            </a:r>
            <a:r>
              <a:rPr lang="en-US" dirty="0"/>
              <a:t>: Identifies training needs and development opportunities, leading to a more skilled workforce.</a:t>
            </a:r>
            <a:endParaRPr lang="en-IN" dirty="0"/>
          </a:p>
          <a:p>
            <a:r>
              <a:rPr lang="en-US" b="1" dirty="0"/>
              <a:t>Better</a:t>
            </a:r>
            <a:r>
              <a:rPr lang="en-US" dirty="0"/>
              <a:t> </a:t>
            </a:r>
            <a:r>
              <a:rPr lang="en-US" b="1" dirty="0"/>
              <a:t>Performance</a:t>
            </a:r>
            <a:r>
              <a:rPr lang="en-US" dirty="0"/>
              <a:t> </a:t>
            </a:r>
            <a:r>
              <a:rPr lang="en-US" b="1" dirty="0"/>
              <a:t>Management</a:t>
            </a:r>
            <a:r>
              <a:rPr lang="en-US" dirty="0"/>
              <a:t>: Helps in recognizing top performers and addressing. underperformance, ultimately improving overall productivity</a:t>
            </a:r>
            <a:endParaRPr lang="en-IN" dirty="0"/>
          </a:p>
          <a:p>
            <a:r>
              <a:rPr lang="en-US" b="1" dirty="0"/>
              <a:t>Cost-Effective</a:t>
            </a:r>
            <a:r>
              <a:rPr lang="en-US" dirty="0"/>
              <a:t> </a:t>
            </a:r>
            <a:r>
              <a:rPr lang="en-US" b="1" dirty="0"/>
              <a:t>Solution</a:t>
            </a:r>
            <a:r>
              <a:rPr lang="en-US" dirty="0"/>
              <a:t>: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4056FEA-F727-7498-BBE9-BB4AC38EC226}"/>
              </a:ext>
            </a:extLst>
          </p:cNvPr>
          <p:cNvSpPr txBox="1"/>
          <p:nvPr/>
        </p:nvSpPr>
        <p:spPr>
          <a:xfrm>
            <a:off x="1185787" y="1403138"/>
            <a:ext cx="6100074" cy="5355312"/>
          </a:xfrm>
          <a:prstGeom prst="rect">
            <a:avLst/>
          </a:prstGeom>
          <a:noFill/>
        </p:spPr>
        <p:txBody>
          <a:bodyPr wrap="square">
            <a:spAutoFit/>
          </a:bodyPr>
          <a:lstStyle/>
          <a:p>
            <a:r>
              <a:rPr lang="en-US" dirty="0"/>
              <a:t>Descriptions for each of the columns in the dataset</a:t>
            </a:r>
            <a:r>
              <a:rPr lang="en-IN" dirty="0"/>
              <a:t>:</a:t>
            </a:r>
          </a:p>
          <a:p>
            <a:r>
              <a:rPr lang="en-IN" dirty="0"/>
              <a:t>1. </a:t>
            </a:r>
            <a:r>
              <a:rPr lang="en-US" dirty="0"/>
              <a:t>Employee ID: Unique identifier for each employee in the organization.</a:t>
            </a:r>
            <a:endParaRPr lang="en-IN" dirty="0"/>
          </a:p>
          <a:p>
            <a:r>
              <a:rPr lang="en-US" dirty="0"/>
              <a:t>2. First Name: The first name of the employee.</a:t>
            </a:r>
            <a:endParaRPr lang="en-IN" dirty="0"/>
          </a:p>
          <a:p>
            <a:r>
              <a:rPr lang="en-US" dirty="0"/>
              <a:t>3. Last Name: The last name of the employee.</a:t>
            </a:r>
            <a:endParaRPr lang="en-IN" dirty="0"/>
          </a:p>
          <a:p>
            <a:r>
              <a:rPr lang="en-US" dirty="0"/>
              <a:t>4. Email: The email address associated with the employee's communication within the organization. </a:t>
            </a:r>
            <a:endParaRPr lang="en-IN" dirty="0"/>
          </a:p>
          <a:p>
            <a:r>
              <a:rPr lang="en-US" dirty="0"/>
              <a:t>5. Business Unit: The specific business unit or department to which the employee belongs.</a:t>
            </a:r>
            <a:endParaRPr lang="en-IN" dirty="0"/>
          </a:p>
          <a:p>
            <a:r>
              <a:rPr lang="en-US" dirty="0"/>
              <a:t>6. State: The state or region where the employee is located.</a:t>
            </a:r>
            <a:endParaRPr lang="en-IN" dirty="0"/>
          </a:p>
          <a:p>
            <a:r>
              <a:rPr lang="en-US" dirty="0"/>
              <a:t>7. Job Function: A brief description of the employee's primary job function or role.</a:t>
            </a:r>
            <a:endParaRPr lang="en-IN" dirty="0"/>
          </a:p>
          <a:p>
            <a:r>
              <a:rPr lang="en-US" dirty="0"/>
              <a:t>8. Gender: A code representing the gender of the employee (e.g. M for Male, F for Female, N for Non-bin</a:t>
            </a:r>
            <a:endParaRPr lang="en-IN" dirty="0"/>
          </a:p>
          <a:p>
            <a:r>
              <a:rPr lang="en-US" dirty="0"/>
              <a:t>9. Performance Score: A score indicating the employee's performance level (e.g.. Excellent, </a:t>
            </a:r>
            <a:r>
              <a:rPr lang="en-US" dirty="0" err="1"/>
              <a:t>Satisfactory.Needs</a:t>
            </a:r>
            <a:r>
              <a:rPr lang="en-US" dirty="0"/>
              <a:t> Improvement).</a:t>
            </a:r>
            <a:endParaRPr lang="en-IN" dirty="0"/>
          </a:p>
          <a:p>
            <a:r>
              <a:rPr lang="en-US" dirty="0"/>
              <a: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10232" y="1595021"/>
            <a:ext cx="7771686" cy="5262979"/>
          </a:xfrm>
          <a:prstGeom prst="rect">
            <a:avLst/>
          </a:prstGeom>
          <a:noFill/>
        </p:spPr>
        <p:txBody>
          <a:bodyPr wrap="square" rtlCol="0">
            <a:spAutoFit/>
          </a:bodyPr>
          <a:lstStyle/>
          <a:p>
            <a:r>
              <a:rPr lang="en-IN" sz="2800" b="1"/>
              <a:t>Impactful Visualization:</a:t>
            </a:r>
            <a:r>
              <a:rPr lang="en-IN" sz="2800"/>
              <a:t> The solution presents data in visually compelling formats that are easy to understand, making complex information accessible and actionable.</a:t>
            </a:r>
          </a:p>
          <a:p>
            <a:r>
              <a:rPr lang="en-IN" sz="2800" b="1"/>
              <a:t>Employer Integration:</a:t>
            </a:r>
            <a:r>
              <a:rPr lang="en-IN" sz="2800"/>
              <a:t> It connects directly with employers, allowing users to see how their profile matches with job openings in real-time, and even receive direct job offers or interview invitations.</a:t>
            </a:r>
          </a:p>
          <a:p>
            <a:r>
              <a:rPr lang="en-IN" sz="2800" b="1"/>
              <a:t>User-Friendly Interface:</a:t>
            </a:r>
            <a:r>
              <a:rPr lang="en-IN" sz="2800"/>
              <a:t> The solution is designed with a focus on user experience, making it easy for individuals to navigate and utilize all features effectively.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tncbcomg22avelans22@gmail.com</cp:lastModifiedBy>
  <cp:revision>20</cp:revision>
  <dcterms:created xsi:type="dcterms:W3CDTF">2024-03-29T15:07:22Z</dcterms:created>
  <dcterms:modified xsi:type="dcterms:W3CDTF">2024-08-31T11:33:49Z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