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employee_data%20v.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v.xlsx]Sheet1!PivotTable1</c:name>
    <c:fmtId val="-1"/>
  </c:pivotSource>
  <c:chart>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s>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9947-C74A-A9E5-D7B76200E3C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9947-C74A-A9E5-D7B76200E3C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9947-C74A-A9E5-D7B76200E3C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9947-C74A-A9E5-D7B76200E3C5}"/>
            </c:ext>
          </c:extLst>
        </c:ser>
        <c:dLbls>
          <c:showLegendKey val="0"/>
          <c:showVal val="0"/>
          <c:showCatName val="0"/>
          <c:showSerName val="0"/>
          <c:showPercent val="0"/>
          <c:showBubbleSize val="0"/>
        </c:dLbls>
        <c:gapWidth val="150"/>
        <c:shape val="pyramid"/>
        <c:axId val="76314880"/>
        <c:axId val="76316672"/>
        <c:axId val="75656704"/>
      </c:bar3DChart>
      <c:catAx>
        <c:axId val="76314880"/>
        <c:scaling>
          <c:orientation val="minMax"/>
        </c:scaling>
        <c:delete val="0"/>
        <c:axPos val="b"/>
        <c:numFmt formatCode="General" sourceLinked="0"/>
        <c:majorTickMark val="out"/>
        <c:minorTickMark val="none"/>
        <c:tickLblPos val="nextTo"/>
        <c:crossAx val="76316672"/>
        <c:crosses val="autoZero"/>
        <c:auto val="1"/>
        <c:lblAlgn val="ctr"/>
        <c:lblOffset val="100"/>
        <c:noMultiLvlLbl val="0"/>
      </c:catAx>
      <c:valAx>
        <c:axId val="76316672"/>
        <c:scaling>
          <c:orientation val="minMax"/>
        </c:scaling>
        <c:delete val="0"/>
        <c:axPos val="l"/>
        <c:majorGridlines/>
        <c:numFmt formatCode="General" sourceLinked="1"/>
        <c:majorTickMark val="out"/>
        <c:minorTickMark val="none"/>
        <c:tickLblPos val="nextTo"/>
        <c:crossAx val="76314880"/>
        <c:crosses val="autoZero"/>
        <c:crossBetween val="between"/>
      </c:valAx>
      <c:serAx>
        <c:axId val="75656704"/>
        <c:scaling>
          <c:orientation val="minMax"/>
        </c:scaling>
        <c:delete val="0"/>
        <c:axPos val="b"/>
        <c:majorTickMark val="out"/>
        <c:minorTickMark val="none"/>
        <c:tickLblPos val="nextTo"/>
        <c:crossAx val="76316672"/>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564405"/>
            <a:ext cx="8610600" cy="1938992"/>
          </a:xfrm>
          <a:prstGeom prst="rect">
            <a:avLst/>
          </a:prstGeom>
          <a:noFill/>
        </p:spPr>
        <p:txBody>
          <a:bodyPr wrap="square" rtlCol="0">
            <a:spAutoFit/>
          </a:bodyPr>
          <a:lstStyle/>
          <a:p>
            <a:r>
              <a:rPr lang="en-US" sz="2400" dirty="0"/>
              <a:t>STUDENT NAME:</a:t>
            </a:r>
            <a:r>
              <a:rPr lang="en-IN" sz="2400" dirty="0"/>
              <a:t> VELAN B</a:t>
            </a:r>
            <a:endParaRPr lang="en-US" sz="2400" dirty="0"/>
          </a:p>
          <a:p>
            <a:r>
              <a:rPr lang="en-US" sz="2400" dirty="0"/>
              <a:t>REGISTER NO:</a:t>
            </a:r>
            <a:r>
              <a:rPr lang="en-IN" sz="2400" dirty="0"/>
              <a:t> 312212114</a:t>
            </a:r>
            <a:endParaRPr lang="en-US" sz="2400" dirty="0"/>
          </a:p>
          <a:p>
            <a:r>
              <a:rPr lang="en-US" sz="2400" dirty="0"/>
              <a:t>DEPARTMENT:</a:t>
            </a:r>
            <a:r>
              <a:rPr lang="en-IN" sz="2400" dirty="0"/>
              <a:t> B.COM General </a:t>
            </a:r>
            <a:r>
              <a:rPr lang="en-IN" sz="2400"/>
              <a:t>3</a:t>
            </a:r>
            <a:r>
              <a:rPr lang="en-IN" sz="2400" baseline="30000"/>
              <a:t>rd</a:t>
            </a:r>
            <a:r>
              <a:rPr lang="en-IN" sz="2400"/>
              <a:t> year</a:t>
            </a:r>
            <a:endParaRPr lang="en-IN" sz="2400" dirty="0"/>
          </a:p>
          <a:p>
            <a:r>
              <a:rPr lang="en-IN" sz="2400" dirty="0"/>
              <a:t>COLLEGE: Mar </a:t>
            </a:r>
            <a:r>
              <a:rPr lang="en-IN" sz="2400" dirty="0" err="1"/>
              <a:t>Gregorios</a:t>
            </a:r>
            <a:r>
              <a:rPr lang="en-IN" sz="2400" dirty="0"/>
              <a:t>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9AC389D-AC7F-C91B-D098-D8884B722994}"/>
              </a:ext>
            </a:extLst>
          </p:cNvPr>
          <p:cNvSpPr txBox="1"/>
          <p:nvPr/>
        </p:nvSpPr>
        <p:spPr>
          <a:xfrm>
            <a:off x="591143" y="2570525"/>
            <a:ext cx="9629768" cy="646331"/>
          </a:xfrm>
          <a:prstGeom prst="rect">
            <a:avLst/>
          </a:prstGeom>
          <a:noFill/>
        </p:spPr>
        <p:txBody>
          <a:bodyPr wrap="square">
            <a:spAutoFit/>
          </a:bodyPr>
          <a:lstStyle/>
          <a:p>
            <a:r>
              <a:rPr lang="en-IN" b="1" dirty="0"/>
              <a:t>1.Define Objectives</a:t>
            </a:r>
            <a:r>
              <a:rPr lang="en-IN" dirty="0"/>
              <a:t>: Determine what you want to achieve with the analysis. Common goals include improving employee retention, optimizing performance, and identifying training needs.</a:t>
            </a:r>
            <a:endParaRPr lang="en-US" dirty="0"/>
          </a:p>
        </p:txBody>
      </p:sp>
      <p:sp>
        <p:nvSpPr>
          <p:cNvPr id="7" name="TextBox 6">
            <a:extLst>
              <a:ext uri="{FF2B5EF4-FFF2-40B4-BE49-F238E27FC236}">
                <a16:creationId xmlns:a16="http://schemas.microsoft.com/office/drawing/2014/main" id="{D724857C-5FC0-E0C0-3F36-FD528793329F}"/>
              </a:ext>
            </a:extLst>
          </p:cNvPr>
          <p:cNvSpPr txBox="1"/>
          <p:nvPr/>
        </p:nvSpPr>
        <p:spPr>
          <a:xfrm>
            <a:off x="567341" y="3095930"/>
            <a:ext cx="9467257" cy="923330"/>
          </a:xfrm>
          <a:prstGeom prst="rect">
            <a:avLst/>
          </a:prstGeom>
          <a:noFill/>
        </p:spPr>
        <p:txBody>
          <a:bodyPr wrap="square">
            <a:spAutoFit/>
          </a:bodyPr>
          <a:lstStyle/>
          <a:p>
            <a:r>
              <a:rPr lang="en-IN" b="1" dirty="0"/>
              <a:t>2.Feature Selection</a:t>
            </a:r>
            <a:r>
              <a:rPr lang="en-IN" dirty="0"/>
              <a:t>: Identify the most relevant variables that impact your objectives. For example, if you’re analysing employee retention, features like tenure, job satisfaction, and performance scores might be crucial.</a:t>
            </a:r>
            <a:endParaRPr lang="en-US" dirty="0"/>
          </a:p>
        </p:txBody>
      </p:sp>
      <p:sp>
        <p:nvSpPr>
          <p:cNvPr id="11" name="TextBox 10">
            <a:extLst>
              <a:ext uri="{FF2B5EF4-FFF2-40B4-BE49-F238E27FC236}">
                <a16:creationId xmlns:a16="http://schemas.microsoft.com/office/drawing/2014/main" id="{9BA1EEB3-EAA0-BD8C-88E8-8520C6877C81}"/>
              </a:ext>
            </a:extLst>
          </p:cNvPr>
          <p:cNvSpPr txBox="1"/>
          <p:nvPr/>
        </p:nvSpPr>
        <p:spPr>
          <a:xfrm>
            <a:off x="590583" y="3916810"/>
            <a:ext cx="9629767" cy="923330"/>
          </a:xfrm>
          <a:prstGeom prst="rect">
            <a:avLst/>
          </a:prstGeom>
          <a:noFill/>
        </p:spPr>
        <p:txBody>
          <a:bodyPr wrap="square">
            <a:spAutoFit/>
          </a:bodyPr>
          <a:lstStyle/>
          <a:p>
            <a:r>
              <a:rPr lang="en-IN" b="1" dirty="0"/>
              <a:t>3.Data Collection</a:t>
            </a:r>
            <a:r>
              <a:rPr lang="en-IN" dirty="0"/>
              <a:t>: Gather relevant data from various sources such as HR systems, surveys, performance reviews, and payroll records. Typical data points include employee demographics, performance metrics, tenure, and job roles.</a:t>
            </a:r>
            <a:endParaRPr lang="en-US" dirty="0"/>
          </a:p>
        </p:txBody>
      </p:sp>
      <p:sp>
        <p:nvSpPr>
          <p:cNvPr id="13" name="TextBox 12">
            <a:extLst>
              <a:ext uri="{FF2B5EF4-FFF2-40B4-BE49-F238E27FC236}">
                <a16:creationId xmlns:a16="http://schemas.microsoft.com/office/drawing/2014/main" id="{B87151E6-7122-1BD6-EA14-FDCCFFD1E6AA}"/>
              </a:ext>
            </a:extLst>
          </p:cNvPr>
          <p:cNvSpPr txBox="1"/>
          <p:nvPr/>
        </p:nvSpPr>
        <p:spPr>
          <a:xfrm>
            <a:off x="536322" y="4719214"/>
            <a:ext cx="9148569" cy="923330"/>
          </a:xfrm>
          <a:prstGeom prst="rect">
            <a:avLst/>
          </a:prstGeom>
          <a:noFill/>
        </p:spPr>
        <p:txBody>
          <a:bodyPr wrap="square">
            <a:spAutoFit/>
          </a:bodyPr>
          <a:lstStyle/>
          <a:p>
            <a:r>
              <a:rPr lang="en-IN" b="1" dirty="0"/>
              <a:t>4.Implementation and Monitoring</a:t>
            </a:r>
            <a:r>
              <a:rPr lang="en-IN" dirty="0"/>
              <a:t>: Apply the insights to decision-making processes and monitor the outcomes. Continuously track the impact of implemented strategies and adjust as needed based on new data and changing conditions.</a:t>
            </a:r>
            <a:endParaRPr lang="en-US" dirty="0"/>
          </a:p>
        </p:txBody>
      </p:sp>
      <p:sp>
        <p:nvSpPr>
          <p:cNvPr id="16" name="TextBox 15">
            <a:extLst>
              <a:ext uri="{FF2B5EF4-FFF2-40B4-BE49-F238E27FC236}">
                <a16:creationId xmlns:a16="http://schemas.microsoft.com/office/drawing/2014/main" id="{220909BC-3767-568B-D3B2-B40B638A2977}"/>
              </a:ext>
            </a:extLst>
          </p:cNvPr>
          <p:cNvSpPr txBox="1"/>
          <p:nvPr/>
        </p:nvSpPr>
        <p:spPr>
          <a:xfrm>
            <a:off x="590585" y="1543476"/>
            <a:ext cx="6100264" cy="923330"/>
          </a:xfrm>
          <a:prstGeom prst="rect">
            <a:avLst/>
          </a:prstGeom>
          <a:noFill/>
        </p:spPr>
        <p:txBody>
          <a:bodyPr wrap="square">
            <a:spAutoFit/>
          </a:bodyPr>
          <a:lstStyle/>
          <a:p>
            <a:r>
              <a:rPr lang="en-IN" dirty="0"/>
              <a:t>Modelling  employee data analysis typically involves several key steps to make sense of workforce information and derive actionable insights.</a:t>
            </a:r>
            <a:endParaRPr lang="en-US" dirty="0"/>
          </a:p>
        </p:txBody>
      </p:sp>
      <p:sp>
        <p:nvSpPr>
          <p:cNvPr id="18" name="TextBox 17">
            <a:extLst>
              <a:ext uri="{FF2B5EF4-FFF2-40B4-BE49-F238E27FC236}">
                <a16:creationId xmlns:a16="http://schemas.microsoft.com/office/drawing/2014/main" id="{1D9536D9-B84A-B0EA-6EAA-B9CE70E5C2AF}"/>
              </a:ext>
            </a:extLst>
          </p:cNvPr>
          <p:cNvSpPr txBox="1"/>
          <p:nvPr/>
        </p:nvSpPr>
        <p:spPr>
          <a:xfrm>
            <a:off x="590862" y="5593345"/>
            <a:ext cx="9148569" cy="646331"/>
          </a:xfrm>
          <a:prstGeom prst="rect">
            <a:avLst/>
          </a:prstGeom>
          <a:noFill/>
        </p:spPr>
        <p:txBody>
          <a:bodyPr wrap="square">
            <a:spAutoFit/>
          </a:bodyPr>
          <a:lstStyle/>
          <a:p>
            <a:r>
              <a:rPr lang="en-IN" b="1" dirty="0"/>
              <a:t>5.Data Cleaning and Preparation</a:t>
            </a:r>
            <a:r>
              <a:rPr lang="en-IN" dirty="0"/>
              <a:t>: Ensure the data is accurate and complete. This involves handling missing values, correcting errors, and transforming data into a usable format.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Chart 11">
            <a:extLst>
              <a:ext uri="{FF2B5EF4-FFF2-40B4-BE49-F238E27FC236}">
                <a16:creationId xmlns:a16="http://schemas.microsoft.com/office/drawing/2014/main" id="{135418D1-BBB9-0C45-A36F-2516E3F42854}"/>
              </a:ext>
            </a:extLst>
          </p:cNvPr>
          <p:cNvGraphicFramePr>
            <a:graphicFrameLocks/>
          </p:cNvGraphicFramePr>
          <p:nvPr>
            <p:extLst>
              <p:ext uri="{D42A27DB-BD31-4B8C-83A1-F6EECF244321}">
                <p14:modId xmlns:p14="http://schemas.microsoft.com/office/powerpoint/2010/main" val="1298904897"/>
              </p:ext>
            </p:extLst>
          </p:nvPr>
        </p:nvGraphicFramePr>
        <p:xfrm>
          <a:off x="984668" y="1444009"/>
          <a:ext cx="7151183" cy="45145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8EF3BE-3136-718A-6776-77DDD0A811C0}"/>
              </a:ext>
            </a:extLst>
          </p:cNvPr>
          <p:cNvSpPr txBox="1"/>
          <p:nvPr/>
        </p:nvSpPr>
        <p:spPr>
          <a:xfrm>
            <a:off x="1236499" y="1491990"/>
            <a:ext cx="6103308" cy="646331"/>
          </a:xfrm>
          <a:prstGeom prst="rect">
            <a:avLst/>
          </a:prstGeom>
          <a:noFill/>
        </p:spPr>
        <p:txBody>
          <a:bodyPr wrap="square">
            <a:spAutoFit/>
          </a:bodyPr>
          <a:lstStyle/>
          <a:p>
            <a:r>
              <a:rPr lang="en-US" dirty="0"/>
              <a:t>1. Summary of key findings: Briefly highlight the main results, including strengths, weaknesses, and areas for improvement.</a:t>
            </a:r>
          </a:p>
        </p:txBody>
      </p:sp>
      <p:sp>
        <p:nvSpPr>
          <p:cNvPr id="8" name="TextBox 7">
            <a:extLst>
              <a:ext uri="{FF2B5EF4-FFF2-40B4-BE49-F238E27FC236}">
                <a16:creationId xmlns:a16="http://schemas.microsoft.com/office/drawing/2014/main" id="{379B4334-FFD1-979D-BB69-99ECCCBA0E4F}"/>
              </a:ext>
            </a:extLst>
          </p:cNvPr>
          <p:cNvSpPr txBox="1"/>
          <p:nvPr/>
        </p:nvSpPr>
        <p:spPr>
          <a:xfrm>
            <a:off x="1236499" y="2048116"/>
            <a:ext cx="6103308" cy="646331"/>
          </a:xfrm>
          <a:prstGeom prst="rect">
            <a:avLst/>
          </a:prstGeom>
          <a:noFill/>
        </p:spPr>
        <p:txBody>
          <a:bodyPr wrap="square">
            <a:spAutoFit/>
          </a:bodyPr>
          <a:lstStyle/>
          <a:p>
            <a:r>
              <a:rPr lang="en-US" dirty="0"/>
              <a:t>2. Achievements and successes: Emphasize notable accomplishments and contributions.</a:t>
            </a:r>
          </a:p>
        </p:txBody>
      </p:sp>
      <p:sp>
        <p:nvSpPr>
          <p:cNvPr id="10" name="TextBox 9">
            <a:extLst>
              <a:ext uri="{FF2B5EF4-FFF2-40B4-BE49-F238E27FC236}">
                <a16:creationId xmlns:a16="http://schemas.microsoft.com/office/drawing/2014/main" id="{08C4AD69-0F61-B84A-FCA4-9E02B9D67549}"/>
              </a:ext>
            </a:extLst>
          </p:cNvPr>
          <p:cNvSpPr txBox="1"/>
          <p:nvPr/>
        </p:nvSpPr>
        <p:spPr>
          <a:xfrm>
            <a:off x="1238563" y="2604242"/>
            <a:ext cx="6101244" cy="646331"/>
          </a:xfrm>
          <a:prstGeom prst="rect">
            <a:avLst/>
          </a:prstGeom>
          <a:noFill/>
        </p:spPr>
        <p:txBody>
          <a:bodyPr wrap="square">
            <a:spAutoFit/>
          </a:bodyPr>
          <a:lstStyle/>
          <a:p>
            <a:r>
              <a:rPr lang="en-US" dirty="0"/>
              <a:t>3. Areas for improvement: Clearly state areas that require development or enhancement</a:t>
            </a:r>
          </a:p>
        </p:txBody>
      </p:sp>
      <p:sp>
        <p:nvSpPr>
          <p:cNvPr id="12" name="TextBox 11">
            <a:extLst>
              <a:ext uri="{FF2B5EF4-FFF2-40B4-BE49-F238E27FC236}">
                <a16:creationId xmlns:a16="http://schemas.microsoft.com/office/drawing/2014/main" id="{65276438-CE33-CE6A-BBA2-0A11D9E3F1D1}"/>
              </a:ext>
            </a:extLst>
          </p:cNvPr>
          <p:cNvSpPr txBox="1"/>
          <p:nvPr/>
        </p:nvSpPr>
        <p:spPr>
          <a:xfrm>
            <a:off x="1236499" y="3160368"/>
            <a:ext cx="6103308" cy="646331"/>
          </a:xfrm>
          <a:prstGeom prst="rect">
            <a:avLst/>
          </a:prstGeom>
          <a:noFill/>
        </p:spPr>
        <p:txBody>
          <a:bodyPr wrap="square">
            <a:spAutoFit/>
          </a:bodyPr>
          <a:lstStyle/>
          <a:p>
            <a:r>
              <a:rPr lang="en-US" dirty="0"/>
              <a:t>4. Recommendations: Offer actionable suggestions for growth, training, or support.</a:t>
            </a:r>
          </a:p>
        </p:txBody>
      </p:sp>
      <p:sp>
        <p:nvSpPr>
          <p:cNvPr id="14" name="TextBox 13">
            <a:extLst>
              <a:ext uri="{FF2B5EF4-FFF2-40B4-BE49-F238E27FC236}">
                <a16:creationId xmlns:a16="http://schemas.microsoft.com/office/drawing/2014/main" id="{DEF06C97-5163-C3DD-A582-4F5B81D6C8A0}"/>
              </a:ext>
            </a:extLst>
          </p:cNvPr>
          <p:cNvSpPr txBox="1"/>
          <p:nvPr/>
        </p:nvSpPr>
        <p:spPr>
          <a:xfrm>
            <a:off x="1236499" y="3716494"/>
            <a:ext cx="6103308" cy="646331"/>
          </a:xfrm>
          <a:prstGeom prst="rect">
            <a:avLst/>
          </a:prstGeom>
          <a:noFill/>
        </p:spPr>
        <p:txBody>
          <a:bodyPr wrap="square">
            <a:spAutoFit/>
          </a:bodyPr>
          <a:lstStyle/>
          <a:p>
            <a:r>
              <a:rPr lang="en-US" dirty="0"/>
              <a:t>5. Future expectations: Outline goals and objectives for future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228FBD8-C119-0359-A8B9-BD0CB1BE836E}"/>
              </a:ext>
            </a:extLst>
          </p:cNvPr>
          <p:cNvSpPr txBox="1"/>
          <p:nvPr/>
        </p:nvSpPr>
        <p:spPr>
          <a:xfrm>
            <a:off x="676275" y="1552031"/>
            <a:ext cx="7627034" cy="2308324"/>
          </a:xfrm>
          <a:prstGeom prst="rect">
            <a:avLst/>
          </a:prstGeom>
          <a:noFill/>
        </p:spPr>
        <p:txBody>
          <a:bodyPr wrap="square" rtlCol="0">
            <a:spAutoFit/>
          </a:bodyPr>
          <a:lstStyle/>
          <a:p>
            <a:endParaRPr lang="en-US" sz="2400" dirty="0"/>
          </a:p>
          <a:p>
            <a:r>
              <a:rPr lang="en-US" sz="2400" dirty="0"/>
              <a:t> </a:t>
            </a:r>
            <a:r>
              <a:rPr lang="en-IN" sz="2400" dirty="0"/>
              <a:t>As a sales manager at a retail company, I want to analyse our sales data from the past quarter to identify trends, opportunities, and challenges. I have a dataset containing information on sales by product category, region, and time period, and I would like to use Excel</a:t>
            </a:r>
          </a:p>
        </p:txBody>
      </p:sp>
      <p:sp>
        <p:nvSpPr>
          <p:cNvPr id="13" name="TextBox 12">
            <a:extLst>
              <a:ext uri="{FF2B5EF4-FFF2-40B4-BE49-F238E27FC236}">
                <a16:creationId xmlns:a16="http://schemas.microsoft.com/office/drawing/2014/main" id="{49EEF1B7-2572-B4DA-0D48-D5F26B1FB69E}"/>
              </a:ext>
            </a:extLst>
          </p:cNvPr>
          <p:cNvSpPr txBox="1"/>
          <p:nvPr/>
        </p:nvSpPr>
        <p:spPr>
          <a:xfrm rot="10996580">
            <a:off x="2705100" y="-4357456"/>
            <a:ext cx="8610600" cy="830997"/>
          </a:xfrm>
          <a:prstGeom prst="rect">
            <a:avLst/>
          </a:prstGeom>
          <a:noFill/>
        </p:spPr>
        <p:txBody>
          <a:bodyPr wrap="square" rtlCol="0">
            <a:spAutoFit/>
          </a:bodyPr>
          <a:lstStyle/>
          <a:p>
            <a:endParaRPr lang="en-US" sz="2400" dirty="0"/>
          </a:p>
          <a:p>
            <a:r>
              <a:rPr lang="en-US" sz="2400" dirty="0"/>
              <a:t>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1A0830DF-CEE1-9F48-5EE7-D8491D5256A6}"/>
              </a:ext>
            </a:extLst>
          </p:cNvPr>
          <p:cNvSpPr>
            <a:spLocks noGrp="1"/>
          </p:cNvSpPr>
          <p:nvPr>
            <p:ph type="body" idx="1"/>
          </p:nvPr>
        </p:nvSpPr>
        <p:spPr>
          <a:xfrm>
            <a:off x="609600" y="1577341"/>
            <a:ext cx="10512798" cy="5087766"/>
          </a:xfrm>
        </p:spPr>
        <p:txBody>
          <a:bodyPr/>
          <a:lstStyle/>
          <a:p>
            <a:r>
              <a:rPr lang="en-IN" sz="3200" dirty="0"/>
              <a:t>As an HR manager, I want to </a:t>
            </a:r>
            <a:r>
              <a:rPr lang="en-IN" sz="3200" dirty="0" err="1"/>
              <a:t>analyze</a:t>
            </a:r>
            <a:r>
              <a:rPr lang="en-IN" sz="3200" dirty="0"/>
              <a:t> our employee data to gain insights into our workforce, identify trends and patterns, and make data-driven decisions to optimize employee engagement, retention, and productivity.
Scope:
The project will involve </a:t>
            </a:r>
            <a:r>
              <a:rPr lang="en-IN" sz="3200" dirty="0" err="1"/>
              <a:t>analyzing</a:t>
            </a:r>
            <a:r>
              <a:rPr lang="en-IN" sz="3200" dirty="0"/>
              <a:t> employee data from various sources, including HR systems, surveys, and performance evaluations. The analysis will focus on the following key areas:
1. Demographics: Age, gender, job title, department, location, tenure, etc.
2. Performance: Job performance ratings, promotion rates, training participation, etc.
3. Engagement: Employee satisfaction, turnover rates, absenteeism, etc.
4. Development: Training needs, skill gaps, career progression, etc.</a:t>
            </a:r>
            <a:endParaRPr lang="en-US"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4" name="Text Placeholder 13">
            <a:extLst>
              <a:ext uri="{FF2B5EF4-FFF2-40B4-BE49-F238E27FC236}">
                <a16:creationId xmlns:a16="http://schemas.microsoft.com/office/drawing/2014/main" id="{338F6F46-2D01-DDF6-B5F7-C46381D18172}"/>
              </a:ext>
            </a:extLst>
          </p:cNvPr>
          <p:cNvSpPr>
            <a:spLocks noGrp="1"/>
          </p:cNvSpPr>
          <p:nvPr>
            <p:ph type="body" idx="1"/>
          </p:nvPr>
        </p:nvSpPr>
        <p:spPr>
          <a:xfrm>
            <a:off x="755332" y="899997"/>
            <a:ext cx="10972800" cy="5816977"/>
          </a:xfrm>
        </p:spPr>
        <p:txBody>
          <a:bodyPr/>
          <a:lstStyle/>
          <a:p>
            <a:r>
              <a:rPr lang="en-IN" b="1" dirty="0"/>
              <a:t>1. HR Managers: To inform talent management decisions, optimize HR processes, and improve employee engagement.
2. Business Leaders: To identify trends and insights that can inform strategic business decisions, such as workforce planning and resource allocation.
3. Department Managers: To understand team dynamics, identify skill gaps, and optimize team performance.
4. Recruiters: To identify top performers, optimize recruitment strategies, and improve diversity and inclusion.
5. Training and Development Teams: To identify training needs, evaluate program effectiveness, and inform career development initiatives.
6. Compensation and Benefits Teams: To </a:t>
            </a:r>
            <a:r>
              <a:rPr lang="en-IN" b="1" dirty="0" err="1"/>
              <a:t>analyze</a:t>
            </a:r>
            <a:r>
              <a:rPr lang="en-IN" b="1" dirty="0"/>
              <a:t> salary trends, optimize compensation packages, and inform benefits decisions.
7. Diversity, Equity, and Inclusion (DEI) Teams: To identify areas for improvement, track progress, and inform initiatives promoting diversity, equity, and inclusion.
8. Employee Experience Teams: To understand employee sentiment, identify areas for improvement, and inform initiatives enhancing employee experience.</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F73FBD7-13B2-1EFE-1136-B505A7C9ACBF}"/>
              </a:ext>
            </a:extLst>
          </p:cNvPr>
          <p:cNvSpPr txBox="1"/>
          <p:nvPr/>
        </p:nvSpPr>
        <p:spPr>
          <a:xfrm>
            <a:off x="2803052" y="1834634"/>
            <a:ext cx="7856419" cy="3139321"/>
          </a:xfrm>
          <a:prstGeom prst="rect">
            <a:avLst/>
          </a:prstGeom>
          <a:noFill/>
        </p:spPr>
        <p:txBody>
          <a:bodyPr wrap="square">
            <a:spAutoFit/>
          </a:bodyPr>
          <a:lstStyle/>
          <a:p>
            <a:r>
              <a:rPr lang="en-IN" dirty="0"/>
              <a:t>Our solution leverages advanced data analysis techniques to provide deep insights into employee performance, retention, and overall workforce dynamics. By utilizing tools such as Excel, we transform raw employee data into actionable insights that drive strategic decision- making. Value Proposition: Enhanced Decision-Making: Empowers HR and management teams with data-driven insights to make informed decisions on recruitment, performance management, and employee </a:t>
            </a:r>
            <a:r>
              <a:rPr lang="en-IN" dirty="0" err="1"/>
              <a:t>development.Improved</a:t>
            </a:r>
            <a:r>
              <a:rPr lang="en-IN" dirty="0"/>
              <a:t> Employee </a:t>
            </a:r>
            <a:r>
              <a:rPr lang="en-IN" dirty="0" err="1"/>
              <a:t>Retention:Identifies</a:t>
            </a:r>
            <a:r>
              <a:rPr lang="en-IN" dirty="0"/>
              <a:t> key factors influencing employee turnover, enabling the implementation of targeted retention strategies and reducing attrition </a:t>
            </a:r>
            <a:r>
              <a:rPr lang="en-IN" dirty="0" err="1"/>
              <a:t>rates.Increased</a:t>
            </a:r>
            <a:r>
              <a:rPr lang="en-IN" dirty="0"/>
              <a:t> Performance and Productivity: Highlights areas where employee performance can be improved and provides actionable recommendations for boosting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03FC4E13-FE96-251F-71F1-A1FFA8C3D660}"/>
              </a:ext>
            </a:extLst>
          </p:cNvPr>
          <p:cNvSpPr txBox="1"/>
          <p:nvPr/>
        </p:nvSpPr>
        <p:spPr>
          <a:xfrm>
            <a:off x="755331" y="1246747"/>
            <a:ext cx="8600639" cy="461665"/>
          </a:xfrm>
          <a:prstGeom prst="rect">
            <a:avLst/>
          </a:prstGeom>
          <a:noFill/>
        </p:spPr>
        <p:txBody>
          <a:bodyPr wrap="square">
            <a:spAutoFit/>
          </a:bodyPr>
          <a:lstStyle/>
          <a:p>
            <a:r>
              <a:rPr lang="en-US" sz="2400" dirty="0"/>
              <a:t>Data set des rating </a:t>
            </a:r>
            <a:r>
              <a:rPr lang="en-US" sz="2400" dirty="0" err="1"/>
              <a:t>tionis</a:t>
            </a:r>
            <a:r>
              <a:rPr lang="en-US" sz="2400" dirty="0"/>
              <a:t> on employee performance analysis:</a:t>
            </a:r>
          </a:p>
        </p:txBody>
      </p:sp>
      <p:sp>
        <p:nvSpPr>
          <p:cNvPr id="8" name="TextBox 7">
            <a:extLst>
              <a:ext uri="{FF2B5EF4-FFF2-40B4-BE49-F238E27FC236}">
                <a16:creationId xmlns:a16="http://schemas.microsoft.com/office/drawing/2014/main" id="{538BA5C1-B6A0-59C0-FBCC-A992C6D9A6B8}"/>
              </a:ext>
            </a:extLst>
          </p:cNvPr>
          <p:cNvSpPr txBox="1"/>
          <p:nvPr/>
        </p:nvSpPr>
        <p:spPr>
          <a:xfrm>
            <a:off x="755331" y="1811524"/>
            <a:ext cx="10050328" cy="369332"/>
          </a:xfrm>
          <a:prstGeom prst="rect">
            <a:avLst/>
          </a:prstGeom>
          <a:noFill/>
        </p:spPr>
        <p:txBody>
          <a:bodyPr wrap="square">
            <a:spAutoFit/>
          </a:bodyPr>
          <a:lstStyle/>
          <a:p>
            <a:r>
              <a:rPr lang="en-US" dirty="0"/>
              <a:t>1. Download data set from a </a:t>
            </a:r>
            <a:r>
              <a:rPr lang="en-US" dirty="0" err="1"/>
              <a:t>edunet</a:t>
            </a:r>
            <a:r>
              <a:rPr lang="en-US" dirty="0"/>
              <a:t> dashboard</a:t>
            </a:r>
          </a:p>
        </p:txBody>
      </p:sp>
      <p:sp>
        <p:nvSpPr>
          <p:cNvPr id="10" name="TextBox 9">
            <a:extLst>
              <a:ext uri="{FF2B5EF4-FFF2-40B4-BE49-F238E27FC236}">
                <a16:creationId xmlns:a16="http://schemas.microsoft.com/office/drawing/2014/main" id="{264F3518-D1D9-E25B-8496-D53FD541C55B}"/>
              </a:ext>
            </a:extLst>
          </p:cNvPr>
          <p:cNvSpPr txBox="1"/>
          <p:nvPr/>
        </p:nvSpPr>
        <p:spPr>
          <a:xfrm>
            <a:off x="755332" y="2191636"/>
            <a:ext cx="5737810" cy="1200329"/>
          </a:xfrm>
          <a:prstGeom prst="rect">
            <a:avLst/>
          </a:prstGeom>
          <a:noFill/>
        </p:spPr>
        <p:txBody>
          <a:bodyPr wrap="square">
            <a:spAutoFit/>
          </a:bodyPr>
          <a:lstStyle/>
          <a:p>
            <a:r>
              <a:rPr lang="en-IN" dirty="0"/>
              <a:t>2.Apply the data set from a </a:t>
            </a:r>
            <a:r>
              <a:rPr lang="en-IN" dirty="0" err="1"/>
              <a:t>edunetdashboard</a:t>
            </a:r>
            <a:endParaRPr lang="en-IN" dirty="0"/>
          </a:p>
          <a:p>
            <a:r>
              <a:rPr lang="en-IN" dirty="0"/>
              <a:t>3.Highlights the </a:t>
            </a:r>
            <a:r>
              <a:rPr lang="en-IN" dirty="0" err="1"/>
              <a:t>blankcells</a:t>
            </a:r>
            <a:r>
              <a:rPr lang="en-IN" dirty="0"/>
              <a:t> and sorting the blank cells</a:t>
            </a:r>
          </a:p>
          <a:p>
            <a:r>
              <a:rPr lang="en-IN" dirty="0"/>
              <a:t>4.Create pivot table</a:t>
            </a:r>
          </a:p>
          <a:p>
            <a:r>
              <a:rPr lang="en-IN" dirty="0"/>
              <a:t>5.Show the results as bar chart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209340" y="755576"/>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F29F3AE-DC38-D0BA-7483-1B655440B76F}"/>
              </a:ext>
            </a:extLst>
          </p:cNvPr>
          <p:cNvSpPr txBox="1"/>
          <p:nvPr/>
        </p:nvSpPr>
        <p:spPr>
          <a:xfrm>
            <a:off x="1490126" y="2524992"/>
            <a:ext cx="7784461" cy="369332"/>
          </a:xfrm>
          <a:prstGeom prst="rect">
            <a:avLst/>
          </a:prstGeom>
          <a:noFill/>
        </p:spPr>
        <p:txBody>
          <a:bodyPr wrap="square">
            <a:spAutoFit/>
          </a:bodyPr>
          <a:lstStyle/>
          <a:p>
            <a:r>
              <a:rPr lang="en-US" dirty="0"/>
              <a:t>=IFS[28&gt;=5,"VERY HIGH",  28&gt;=4,"HIGH",28&gt;=3,"MED",TRUE,"LOW“</a:t>
            </a:r>
            <a:r>
              <a:rPr lang="en-IN" dirty="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kumarvelan330@gmail.com</cp:lastModifiedBy>
  <cp:revision>23</cp:revision>
  <dcterms:created xsi:type="dcterms:W3CDTF">2024-03-29T15:07:22Z</dcterms:created>
  <dcterms:modified xsi:type="dcterms:W3CDTF">2024-09-09T12:03:38Z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