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20"/>
  </p:notesMasterIdLst>
  <p:sldIdLst>
    <p:sldId id="292" r:id="rId6"/>
    <p:sldId id="1282" r:id="rId7"/>
    <p:sldId id="1290" r:id="rId8"/>
    <p:sldId id="1291" r:id="rId9"/>
    <p:sldId id="1292" r:id="rId10"/>
    <p:sldId id="1293" r:id="rId11"/>
    <p:sldId id="1294" r:id="rId12"/>
    <p:sldId id="1296" r:id="rId13"/>
    <p:sldId id="1297" r:id="rId14"/>
    <p:sldId id="1298" r:id="rId15"/>
    <p:sldId id="1299" r:id="rId16"/>
    <p:sldId id="1300" r:id="rId17"/>
    <p:sldId id="1295" r:id="rId18"/>
    <p:sldId id="1250"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3" d="100"/>
          <a:sy n="103" d="100"/>
        </p:scale>
        <p:origin x="480" y="96"/>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slide" Target="slides/slide14.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7911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4502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09-04-2024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09-04-2024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09-04-2024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09-04-2024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09-04-2024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09-04-2024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09-04-2024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09-04-2024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09-04-2024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09-04-2024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09-04-2024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25033" y="4978298"/>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40800"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374299" y="377441"/>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50349" y="178735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362080" y="3106458"/>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1671245" y="3123042"/>
            <a:ext cx="1644951" cy="276999"/>
          </a:xfrm>
          <a:prstGeom prst="rect">
            <a:avLst/>
          </a:prstGeom>
          <a:noFill/>
        </p:spPr>
        <p:txBody>
          <a:bodyPr wrap="square" rtlCol="0" anchor="ctr">
            <a:spAutoFit/>
          </a:bodyPr>
          <a:lstStyle/>
          <a:p>
            <a:r>
              <a:rPr lang="en-US" sz="1200" dirty="0">
                <a:solidFill>
                  <a:srgbClr val="161D23"/>
                </a:solidFill>
              </a:rPr>
              <a:t>VELAN M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381287" y="3486718"/>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1671242" y="3458004"/>
            <a:ext cx="2394277" cy="276999"/>
          </a:xfrm>
          <a:prstGeom prst="rect">
            <a:avLst/>
          </a:prstGeom>
          <a:noFill/>
        </p:spPr>
        <p:txBody>
          <a:bodyPr wrap="square" rtlCol="0" anchor="ctr">
            <a:spAutoFit/>
          </a:bodyPr>
          <a:lstStyle/>
          <a:p>
            <a:r>
              <a:rPr lang="en-US" sz="1200" dirty="0">
                <a:solidFill>
                  <a:srgbClr val="161D23"/>
                </a:solidFill>
              </a:rPr>
              <a:t>STU649f97401a9bf1688180544</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VAIGAI COLLEGE OF ENGINEERING</a:t>
            </a:r>
          </a:p>
        </p:txBody>
      </p:sp>
      <p:sp>
        <p:nvSpPr>
          <p:cNvPr id="16" name="TextBox 15">
            <a:extLst>
              <a:ext uri="{FF2B5EF4-FFF2-40B4-BE49-F238E27FC236}">
                <a16:creationId xmlns:a16="http://schemas.microsoft.com/office/drawing/2014/main" id="{1B3A60C8-4356-D37F-0DDF-A39B87F184C1}"/>
              </a:ext>
            </a:extLst>
          </p:cNvPr>
          <p:cNvSpPr txBox="1"/>
          <p:nvPr/>
        </p:nvSpPr>
        <p:spPr>
          <a:xfrm>
            <a:off x="393211" y="3866480"/>
            <a:ext cx="1338878" cy="276999"/>
          </a:xfrm>
          <a:prstGeom prst="rect">
            <a:avLst/>
          </a:prstGeom>
          <a:noFill/>
        </p:spPr>
        <p:txBody>
          <a:bodyPr wrap="square" rtlCol="0" anchor="ctr">
            <a:spAutoFit/>
          </a:bodyPr>
          <a:lstStyle/>
          <a:p>
            <a:r>
              <a:rPr lang="en-US" sz="1200" b="1" dirty="0">
                <a:solidFill>
                  <a:srgbClr val="161D23"/>
                </a:solidFill>
              </a:rPr>
              <a:t>Mobile No:</a:t>
            </a:r>
          </a:p>
        </p:txBody>
      </p:sp>
      <p:sp>
        <p:nvSpPr>
          <p:cNvPr id="17" name="TextBox 16">
            <a:extLst>
              <a:ext uri="{FF2B5EF4-FFF2-40B4-BE49-F238E27FC236}">
                <a16:creationId xmlns:a16="http://schemas.microsoft.com/office/drawing/2014/main" id="{1B3A60C8-4356-D37F-0DDF-A39B87F184C1}"/>
              </a:ext>
            </a:extLst>
          </p:cNvPr>
          <p:cNvSpPr txBox="1"/>
          <p:nvPr/>
        </p:nvSpPr>
        <p:spPr>
          <a:xfrm>
            <a:off x="393211" y="4255462"/>
            <a:ext cx="1338878" cy="276999"/>
          </a:xfrm>
          <a:prstGeom prst="rect">
            <a:avLst/>
          </a:prstGeom>
          <a:noFill/>
        </p:spPr>
        <p:txBody>
          <a:bodyPr wrap="square" rtlCol="0" anchor="ctr">
            <a:spAutoFit/>
          </a:bodyPr>
          <a:lstStyle/>
          <a:p>
            <a:r>
              <a:rPr lang="en-US" sz="1200" b="1" dirty="0">
                <a:solidFill>
                  <a:srgbClr val="161D23"/>
                </a:solidFill>
              </a:rPr>
              <a:t>Mail ID:</a:t>
            </a:r>
          </a:p>
        </p:txBody>
      </p:sp>
      <p:sp>
        <p:nvSpPr>
          <p:cNvPr id="29" name="TextBox 28">
            <a:extLst>
              <a:ext uri="{FF2B5EF4-FFF2-40B4-BE49-F238E27FC236}">
                <a16:creationId xmlns:a16="http://schemas.microsoft.com/office/drawing/2014/main" id="{D52A72D2-9BA5-CD7D-B4C1-CFD904CD627D}"/>
              </a:ext>
            </a:extLst>
          </p:cNvPr>
          <p:cNvSpPr txBox="1"/>
          <p:nvPr/>
        </p:nvSpPr>
        <p:spPr>
          <a:xfrm>
            <a:off x="1671244" y="3845798"/>
            <a:ext cx="2394277" cy="276999"/>
          </a:xfrm>
          <a:prstGeom prst="rect">
            <a:avLst/>
          </a:prstGeom>
          <a:noFill/>
        </p:spPr>
        <p:txBody>
          <a:bodyPr wrap="square" rtlCol="0" anchor="ctr">
            <a:spAutoFit/>
          </a:bodyPr>
          <a:lstStyle/>
          <a:p>
            <a:r>
              <a:rPr lang="en-US" sz="1200" dirty="0">
                <a:solidFill>
                  <a:srgbClr val="161D23"/>
                </a:solidFill>
              </a:rPr>
              <a:t>9361814354</a:t>
            </a:r>
          </a:p>
        </p:txBody>
      </p:sp>
      <p:sp>
        <p:nvSpPr>
          <p:cNvPr id="30" name="TextBox 29">
            <a:extLst>
              <a:ext uri="{FF2B5EF4-FFF2-40B4-BE49-F238E27FC236}">
                <a16:creationId xmlns:a16="http://schemas.microsoft.com/office/drawing/2014/main" id="{D52A72D2-9BA5-CD7D-B4C1-CFD904CD627D}"/>
              </a:ext>
            </a:extLst>
          </p:cNvPr>
          <p:cNvSpPr txBox="1"/>
          <p:nvPr/>
        </p:nvSpPr>
        <p:spPr>
          <a:xfrm>
            <a:off x="1671243" y="4241077"/>
            <a:ext cx="2394277" cy="276999"/>
          </a:xfrm>
          <a:prstGeom prst="rect">
            <a:avLst/>
          </a:prstGeom>
          <a:noFill/>
        </p:spPr>
        <p:txBody>
          <a:bodyPr wrap="square" rtlCol="0" anchor="ctr">
            <a:spAutoFit/>
          </a:bodyPr>
          <a:lstStyle/>
          <a:p>
            <a:r>
              <a:rPr lang="en-US" sz="1200" dirty="0">
                <a:solidFill>
                  <a:srgbClr val="161D23"/>
                </a:solidFill>
              </a:rPr>
              <a:t>velan00777@gmaill.com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3" name="Picture 2">
            <a:extLst>
              <a:ext uri="{FF2B5EF4-FFF2-40B4-BE49-F238E27FC236}">
                <a16:creationId xmlns:a16="http://schemas.microsoft.com/office/drawing/2014/main" id="{D20BE658-875C-D42B-69C2-141DE525D92B}"/>
              </a:ext>
            </a:extLst>
          </p:cNvPr>
          <p:cNvPicPr>
            <a:picLocks noChangeAspect="1"/>
          </p:cNvPicPr>
          <p:nvPr/>
        </p:nvPicPr>
        <p:blipFill>
          <a:blip r:embed="rId3"/>
          <a:stretch>
            <a:fillRect/>
          </a:stretch>
        </p:blipFill>
        <p:spPr>
          <a:xfrm>
            <a:off x="3279149" y="1022237"/>
            <a:ext cx="5864851" cy="3457308"/>
          </a:xfrm>
          <a:prstGeom prst="rect">
            <a:avLst/>
          </a:prstGeom>
        </p:spPr>
      </p:pic>
      <p:sp>
        <p:nvSpPr>
          <p:cNvPr id="4" name="TextBox 3">
            <a:extLst>
              <a:ext uri="{FF2B5EF4-FFF2-40B4-BE49-F238E27FC236}">
                <a16:creationId xmlns:a16="http://schemas.microsoft.com/office/drawing/2014/main" id="{09FA99C4-B09C-054C-4BFF-41D0EE1DCD30}"/>
              </a:ext>
            </a:extLst>
          </p:cNvPr>
          <p:cNvSpPr txBox="1"/>
          <p:nvPr/>
        </p:nvSpPr>
        <p:spPr>
          <a:xfrm>
            <a:off x="270588" y="1362269"/>
            <a:ext cx="2817845" cy="1384995"/>
          </a:xfrm>
          <a:prstGeom prst="rect">
            <a:avLst/>
          </a:prstGeom>
          <a:noFill/>
        </p:spPr>
        <p:txBody>
          <a:bodyPr wrap="square" rtlCol="0">
            <a:spAutoFit/>
          </a:bodyPr>
          <a:lstStyle/>
          <a:p>
            <a:pPr marL="285750" indent="-285750">
              <a:buFont typeface="Arial" panose="020B0604020202020204" pitchFamily="34" charset="0"/>
              <a:buChar char="•"/>
            </a:pPr>
            <a:r>
              <a:rPr lang="en-IN" dirty="0"/>
              <a:t>Waterfall chart of patients by age group</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Old Age group people has admitted more than half of all other age group</a:t>
            </a:r>
          </a:p>
        </p:txBody>
      </p:sp>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 [ Dashboard 1 ]</a:t>
            </a:r>
          </a:p>
        </p:txBody>
      </p:sp>
      <p:pic>
        <p:nvPicPr>
          <p:cNvPr id="3" name="Picture 2">
            <a:extLst>
              <a:ext uri="{FF2B5EF4-FFF2-40B4-BE49-F238E27FC236}">
                <a16:creationId xmlns:a16="http://schemas.microsoft.com/office/drawing/2014/main" id="{4B4C6DED-3C9B-2A31-EE58-A9550C530404}"/>
              </a:ext>
            </a:extLst>
          </p:cNvPr>
          <p:cNvPicPr>
            <a:picLocks noChangeAspect="1"/>
          </p:cNvPicPr>
          <p:nvPr/>
        </p:nvPicPr>
        <p:blipFill>
          <a:blip r:embed="rId3"/>
          <a:stretch>
            <a:fillRect/>
          </a:stretch>
        </p:blipFill>
        <p:spPr>
          <a:xfrm>
            <a:off x="233265" y="979716"/>
            <a:ext cx="8768478" cy="3937518"/>
          </a:xfrm>
          <a:prstGeom prst="rect">
            <a:avLst/>
          </a:prstGeom>
        </p:spPr>
      </p:pic>
    </p:spTree>
    <p:extLst>
      <p:ext uri="{BB962C8B-B14F-4D97-AF65-F5344CB8AC3E}">
        <p14:creationId xmlns:p14="http://schemas.microsoft.com/office/powerpoint/2010/main" val="1223600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 [ Dashboard 2 ]</a:t>
            </a:r>
          </a:p>
        </p:txBody>
      </p:sp>
      <p:pic>
        <p:nvPicPr>
          <p:cNvPr id="3" name="Picture 2">
            <a:extLst>
              <a:ext uri="{FF2B5EF4-FFF2-40B4-BE49-F238E27FC236}">
                <a16:creationId xmlns:a16="http://schemas.microsoft.com/office/drawing/2014/main" id="{B5197B6F-7A47-4DE7-9ED0-AA15148E47D3}"/>
              </a:ext>
            </a:extLst>
          </p:cNvPr>
          <p:cNvPicPr>
            <a:picLocks noChangeAspect="1"/>
          </p:cNvPicPr>
          <p:nvPr/>
        </p:nvPicPr>
        <p:blipFill>
          <a:blip r:embed="rId3"/>
          <a:stretch>
            <a:fillRect/>
          </a:stretch>
        </p:blipFill>
        <p:spPr>
          <a:xfrm>
            <a:off x="236157" y="1022237"/>
            <a:ext cx="8763910" cy="3894996"/>
          </a:xfrm>
          <a:prstGeom prst="rect">
            <a:avLst/>
          </a:prstGeom>
        </p:spPr>
      </p:pic>
    </p:spTree>
    <p:extLst>
      <p:ext uri="{BB962C8B-B14F-4D97-AF65-F5344CB8AC3E}">
        <p14:creationId xmlns:p14="http://schemas.microsoft.com/office/powerpoint/2010/main" val="150797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2964914"/>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sz="1800" b="0" i="0" dirty="0">
                <a:solidFill>
                  <a:schemeClr val="tx1"/>
                </a:solidFill>
                <a:effectLst/>
                <a:latin typeface="Söhne"/>
              </a:rPr>
              <a:t>By harnessing the power of Power BI for healthcare data analysis, this project aims to drive meaningful improvements in patient care, operational efficiency, and decision-making effectiveness within healthcare organizations.</a:t>
            </a:r>
          </a:p>
          <a:p>
            <a:pPr marL="173736" indent="-173736">
              <a:spcAft>
                <a:spcPts val="800"/>
              </a:spcAft>
              <a:buFont typeface="Arial" panose="020B0604020202020204" pitchFamily="34" charset="0"/>
              <a:buChar char="•"/>
            </a:pPr>
            <a:r>
              <a:rPr lang="en-US" sz="1800" b="0" i="0" dirty="0">
                <a:solidFill>
                  <a:schemeClr val="tx1"/>
                </a:solidFill>
                <a:effectLst/>
                <a:latin typeface="Söhne"/>
              </a:rPr>
              <a:t> Through strategic utilization of data and analytics, we can unlock valuable insights that contribute to the advancement of healthcare delivery and outcomes.</a:t>
            </a:r>
            <a:endParaRPr lang="en-US" sz="1800" dirty="0">
              <a:solidFill>
                <a:schemeClr val="tx1"/>
              </a:solidFill>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39" y="2377001"/>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400" b="1" dirty="0">
                  <a:latin typeface="+mj-lt"/>
                </a:rPr>
                <a:t>Project Title:</a:t>
              </a:r>
            </a:p>
            <a:p>
              <a:pPr algn="ctr">
                <a:lnSpc>
                  <a:spcPts val="1996"/>
                </a:lnSpc>
                <a:spcBef>
                  <a:spcPct val="0"/>
                </a:spcBef>
              </a:pPr>
              <a:endParaRPr lang="en-US" sz="1400" b="1" dirty="0">
                <a:latin typeface="+mj-lt"/>
              </a:endParaRPr>
            </a:p>
            <a:p>
              <a:pPr algn="ctr">
                <a:lnSpc>
                  <a:spcPts val="1996"/>
                </a:lnSpc>
                <a:spcBef>
                  <a:spcPct val="0"/>
                </a:spcBef>
              </a:pPr>
              <a:r>
                <a:rPr lang="en-US" sz="1600" b="1" dirty="0">
                  <a:latin typeface="+mj-lt"/>
                </a:rPr>
                <a:t>HEALTH CARE DATA DRIVEN DECISION MAKING</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sz="2400" b="1" i="0" dirty="0">
                    <a:solidFill>
                      <a:schemeClr val="tx1"/>
                    </a:solidFill>
                    <a:effectLst/>
                    <a:latin typeface="Söhne"/>
                  </a:rPr>
                  <a:t>Data Collection and Preparation</a:t>
                </a:r>
                <a:endParaRPr lang="en-US" sz="2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sz="2400" b="1" dirty="0">
                    <a:solidFill>
                      <a:schemeClr val="tx1"/>
                    </a:solidFill>
                    <a:latin typeface="Söhne"/>
                  </a:rPr>
                  <a:t>Visualization</a:t>
                </a:r>
                <a:r>
                  <a:rPr lang="en-IN" b="1" i="0" dirty="0">
                    <a:solidFill>
                      <a:srgbClr val="ECECEC"/>
                    </a:solidFill>
                    <a:effectLst/>
                    <a:latin typeface="Söhne"/>
                  </a:rPr>
                  <a:t> </a:t>
                </a:r>
                <a:r>
                  <a:rPr lang="en-IN" sz="2400" b="1" dirty="0">
                    <a:solidFill>
                      <a:schemeClr val="tx1"/>
                    </a:solidFill>
                    <a:latin typeface="Söhne"/>
                  </a:rPr>
                  <a:t>and</a:t>
                </a:r>
                <a:r>
                  <a:rPr lang="en-IN" b="1" i="0" dirty="0">
                    <a:solidFill>
                      <a:srgbClr val="ECECEC"/>
                    </a:solidFill>
                    <a:effectLst/>
                    <a:latin typeface="Söhne"/>
                  </a:rPr>
                  <a:t> </a:t>
                </a:r>
                <a:r>
                  <a:rPr lang="en-IN" sz="2400" b="1" dirty="0">
                    <a:solidFill>
                      <a:schemeClr val="tx1"/>
                    </a:solidFill>
                    <a:latin typeface="Söhne"/>
                  </a:rPr>
                  <a:t>Dashboard</a:t>
                </a:r>
                <a:r>
                  <a:rPr lang="en-IN" b="1" i="0" dirty="0">
                    <a:solidFill>
                      <a:srgbClr val="ECECEC"/>
                    </a:solidFill>
                    <a:effectLst/>
                    <a:latin typeface="Söhne"/>
                  </a:rPr>
                  <a:t> </a:t>
                </a:r>
                <a:r>
                  <a:rPr lang="en-IN" sz="2400" b="1" dirty="0">
                    <a:solidFill>
                      <a:schemeClr val="tx1"/>
                    </a:solidFill>
                    <a:latin typeface="Söhne"/>
                  </a:rPr>
                  <a:t>Design</a:t>
                </a:r>
                <a:endParaRPr lang="en-US" sz="2400" b="1" dirty="0">
                  <a:solidFill>
                    <a:schemeClr val="tx1"/>
                  </a:solidFill>
                  <a:latin typeface="Söhne"/>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sz="2400" b="1" dirty="0">
                    <a:solidFill>
                      <a:schemeClr val="tx1"/>
                    </a:solidFill>
                    <a:latin typeface="Söhne"/>
                  </a:rPr>
                  <a:t>Analysis</a:t>
                </a:r>
                <a:r>
                  <a:rPr lang="en-IN" b="1" i="0" dirty="0">
                    <a:solidFill>
                      <a:srgbClr val="ECECEC"/>
                    </a:solidFill>
                    <a:effectLst/>
                    <a:latin typeface="Söhne"/>
                  </a:rPr>
                  <a:t> </a:t>
                </a:r>
                <a:r>
                  <a:rPr lang="en-IN" sz="2400" b="1" dirty="0">
                    <a:solidFill>
                      <a:schemeClr val="tx1"/>
                    </a:solidFill>
                    <a:latin typeface="Söhne"/>
                  </a:rPr>
                  <a:t>and</a:t>
                </a:r>
                <a:r>
                  <a:rPr lang="en-IN" b="1" i="0" dirty="0">
                    <a:solidFill>
                      <a:srgbClr val="ECECEC"/>
                    </a:solidFill>
                    <a:effectLst/>
                    <a:latin typeface="Söhne"/>
                  </a:rPr>
                  <a:t> </a:t>
                </a:r>
                <a:r>
                  <a:rPr lang="en-IN" sz="2400" b="1" dirty="0">
                    <a:solidFill>
                      <a:schemeClr val="tx1"/>
                    </a:solidFill>
                    <a:latin typeface="Söhne"/>
                  </a:rPr>
                  <a:t>Insights</a:t>
                </a:r>
                <a:r>
                  <a:rPr lang="en-IN" b="1" i="0" dirty="0">
                    <a:solidFill>
                      <a:srgbClr val="ECECEC"/>
                    </a:solidFill>
                    <a:effectLst/>
                    <a:latin typeface="Söhne"/>
                  </a:rPr>
                  <a:t> </a:t>
                </a:r>
                <a:r>
                  <a:rPr lang="en-IN" sz="2400" b="1" dirty="0">
                    <a:solidFill>
                      <a:schemeClr val="tx1"/>
                    </a:solidFill>
                    <a:latin typeface="Söhne"/>
                  </a:rPr>
                  <a:t>Generation</a:t>
                </a:r>
                <a:endParaRPr lang="en-US" sz="2400" b="1" dirty="0">
                  <a:solidFill>
                    <a:schemeClr val="tx1"/>
                  </a:solidFill>
                  <a:latin typeface="Söhne"/>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sz="2400" b="1" dirty="0">
                    <a:solidFill>
                      <a:schemeClr val="tx1"/>
                    </a:solidFill>
                    <a:latin typeface="Söhne"/>
                  </a:rPr>
                  <a:t>Iterative</a:t>
                </a:r>
                <a:r>
                  <a:rPr lang="en-IN" b="1" i="0" dirty="0">
                    <a:solidFill>
                      <a:srgbClr val="ECECEC"/>
                    </a:solidFill>
                    <a:effectLst/>
                    <a:latin typeface="Söhne"/>
                  </a:rPr>
                  <a:t> </a:t>
                </a:r>
                <a:r>
                  <a:rPr lang="en-IN" sz="2400" b="1" dirty="0">
                    <a:solidFill>
                      <a:schemeClr val="tx1"/>
                    </a:solidFill>
                    <a:latin typeface="Söhne"/>
                  </a:rPr>
                  <a:t>Development</a:t>
                </a:r>
                <a:r>
                  <a:rPr lang="en-IN" b="1" i="0" dirty="0">
                    <a:solidFill>
                      <a:srgbClr val="ECECEC"/>
                    </a:solidFill>
                    <a:effectLst/>
                    <a:latin typeface="Söhne"/>
                  </a:rPr>
                  <a:t> </a:t>
                </a:r>
                <a:r>
                  <a:rPr lang="en-IN" sz="2400" b="1" dirty="0">
                    <a:solidFill>
                      <a:schemeClr val="tx1"/>
                    </a:solidFill>
                    <a:latin typeface="Söhne"/>
                  </a:rPr>
                  <a:t>and</a:t>
                </a:r>
                <a:r>
                  <a:rPr lang="en-IN" b="1" i="0" dirty="0">
                    <a:solidFill>
                      <a:srgbClr val="ECECEC"/>
                    </a:solidFill>
                    <a:effectLst/>
                    <a:latin typeface="Söhne"/>
                  </a:rPr>
                  <a:t> </a:t>
                </a:r>
                <a:r>
                  <a:rPr lang="en-IN" sz="2400" b="1" dirty="0">
                    <a:solidFill>
                      <a:schemeClr val="tx1"/>
                    </a:solidFill>
                    <a:latin typeface="Söhne"/>
                  </a:rPr>
                  <a:t>Optimization</a:t>
                </a:r>
                <a:endParaRPr lang="en-US" sz="2400" b="1" dirty="0">
                  <a:solidFill>
                    <a:schemeClr val="tx1"/>
                  </a:solidFill>
                  <a:latin typeface="Söhne"/>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72621" y="1239308"/>
            <a:ext cx="5682075" cy="3313728"/>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b="0" i="0" dirty="0">
                <a:solidFill>
                  <a:schemeClr val="tx1"/>
                </a:solidFill>
                <a:effectLst/>
                <a:latin typeface="Söhne"/>
              </a:rPr>
              <a:t>In the rapidly evolving landscape of healthcare, organizations face numerous challenges in leveraging data effectively to drive informed decision-making and improve patient outcomes. </a:t>
            </a:r>
          </a:p>
          <a:p>
            <a:pPr marL="173736" indent="-173736" algn="just">
              <a:spcAft>
                <a:spcPts val="800"/>
              </a:spcAft>
              <a:buFont typeface="Arial" panose="020B0604020202020204" pitchFamily="34" charset="0"/>
              <a:buChar char="•"/>
            </a:pPr>
            <a:r>
              <a:rPr lang="en-US" b="0" i="0" dirty="0">
                <a:solidFill>
                  <a:schemeClr val="tx1"/>
                </a:solidFill>
                <a:effectLst/>
                <a:latin typeface="Söhne"/>
              </a:rPr>
              <a:t>Despite the abundance of healthcare data generated from various sources such as electronic health records (EHRs), medical devices, and administrative systems, healthcare providers often struggle to extract actionable insights from this data due to disparate data sources, data silos, and complex data structures. As a result, healthcare organizations encounter inefficiencies in resource allocation, suboptimal clinical workflows, and gaps in patient care delivery.</a:t>
            </a:r>
          </a:p>
          <a:p>
            <a:pPr marL="173736" indent="-173736" algn="just">
              <a:spcAft>
                <a:spcPts val="800"/>
              </a:spcAft>
              <a:buFont typeface="Arial" panose="020B0604020202020204" pitchFamily="34" charset="0"/>
              <a:buChar char="•"/>
            </a:pPr>
            <a:r>
              <a:rPr lang="en-US" dirty="0">
                <a:solidFill>
                  <a:schemeClr val="tx1"/>
                </a:solidFill>
                <a:latin typeface="Söhne"/>
              </a:rPr>
              <a:t>The goal of this project is to develop a healthcare data analytics solution using Power BI that enables healthcare organizations to harness the wealth of data at their disposal to drive operational efficiency, clinical effectiveness, and patient-centric care delivery.</a:t>
            </a:r>
            <a:endParaRPr lang="en-IN" dirty="0">
              <a:solidFill>
                <a:schemeClr val="tx1"/>
              </a:solidFill>
              <a:latin typeface="Söhne"/>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954696" y="1022237"/>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3293209"/>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IN" sz="2400" b="1" i="0" dirty="0">
                <a:solidFill>
                  <a:schemeClr val="tx1"/>
                </a:solidFill>
                <a:effectLst/>
                <a:latin typeface="Söhne"/>
              </a:rPr>
              <a:t>Project Introduction</a:t>
            </a:r>
          </a:p>
          <a:p>
            <a:pPr marL="173736" indent="-173736">
              <a:spcAft>
                <a:spcPts val="800"/>
              </a:spcAft>
              <a:buFont typeface="Arial" panose="020B0604020202020204" pitchFamily="34" charset="0"/>
              <a:buChar char="•"/>
            </a:pPr>
            <a:r>
              <a:rPr lang="en-IN" sz="2400" b="1" i="0" dirty="0">
                <a:solidFill>
                  <a:schemeClr val="tx1"/>
                </a:solidFill>
                <a:effectLst/>
                <a:latin typeface="Söhne"/>
              </a:rPr>
              <a:t>Data Collection and Integration</a:t>
            </a:r>
            <a:endParaRPr lang="en-IN" sz="2400" b="1" dirty="0">
              <a:solidFill>
                <a:schemeClr val="tx1"/>
              </a:solidFill>
              <a:latin typeface="Söhne"/>
            </a:endParaRPr>
          </a:p>
          <a:p>
            <a:pPr marL="173736" lvl="1" indent="-173736">
              <a:spcAft>
                <a:spcPts val="800"/>
              </a:spcAft>
              <a:buFont typeface="Arial" panose="020B0604020202020204" pitchFamily="34" charset="0"/>
              <a:buChar char="•"/>
            </a:pPr>
            <a:r>
              <a:rPr lang="en-IN" sz="2400" b="1" i="0" dirty="0">
                <a:solidFill>
                  <a:schemeClr val="tx1"/>
                </a:solidFill>
                <a:effectLst/>
                <a:latin typeface="Söhne"/>
              </a:rPr>
              <a:t>Data Analysis and Visualization</a:t>
            </a:r>
          </a:p>
          <a:p>
            <a:pPr marL="173736" lvl="1" indent="-173736">
              <a:spcAft>
                <a:spcPts val="800"/>
              </a:spcAft>
              <a:buFont typeface="Arial" panose="020B0604020202020204" pitchFamily="34" charset="0"/>
              <a:buChar char="•"/>
            </a:pPr>
            <a:r>
              <a:rPr lang="en-IN" sz="2400" b="1" i="0" dirty="0">
                <a:solidFill>
                  <a:schemeClr val="tx1"/>
                </a:solidFill>
                <a:effectLst/>
                <a:latin typeface="Söhne"/>
              </a:rPr>
              <a:t>Insights and Recommendations</a:t>
            </a:r>
            <a:endParaRPr lang="en-IN" sz="2400" b="1" dirty="0">
              <a:solidFill>
                <a:schemeClr val="tx1"/>
              </a:solidFill>
              <a:latin typeface="Söhne"/>
            </a:endParaRPr>
          </a:p>
          <a:p>
            <a:pPr marL="173736" lvl="1" indent="-173736">
              <a:spcAft>
                <a:spcPts val="800"/>
              </a:spcAft>
              <a:buFont typeface="Arial" panose="020B0604020202020204" pitchFamily="34" charset="0"/>
              <a:buChar char="•"/>
            </a:pPr>
            <a:r>
              <a:rPr lang="en-IN" sz="2400" b="1" i="0" dirty="0">
                <a:solidFill>
                  <a:schemeClr val="tx1"/>
                </a:solidFill>
                <a:effectLst/>
                <a:latin typeface="Söhne"/>
              </a:rPr>
              <a:t>Implementation and Deployment</a:t>
            </a:r>
          </a:p>
          <a:p>
            <a:pPr marL="173736" lvl="2" indent="-173736">
              <a:spcAft>
                <a:spcPts val="800"/>
              </a:spcAft>
              <a:buFont typeface="Arial" panose="020B0604020202020204" pitchFamily="34" charset="0"/>
              <a:buChar char="•"/>
            </a:pPr>
            <a:r>
              <a:rPr lang="en-IN" sz="2400" b="1" i="0" dirty="0">
                <a:solidFill>
                  <a:schemeClr val="tx1"/>
                </a:solidFill>
                <a:effectLst/>
                <a:latin typeface="Söhne"/>
              </a:rPr>
              <a:t>Monitoring and Evaluation</a:t>
            </a:r>
            <a:endParaRPr lang="en-IN" sz="2400" b="1" dirty="0">
              <a:solidFill>
                <a:schemeClr val="tx1"/>
              </a:solidFill>
              <a:latin typeface="Söhne"/>
            </a:endParaRPr>
          </a:p>
          <a:p>
            <a:pPr marL="173736" lvl="2" indent="-173736">
              <a:spcAft>
                <a:spcPts val="800"/>
              </a:spcAft>
              <a:buFont typeface="Arial" panose="020B0604020202020204" pitchFamily="34" charset="0"/>
              <a:buChar char="•"/>
            </a:pPr>
            <a:r>
              <a:rPr lang="en-IN" sz="2400" b="1" i="0" dirty="0">
                <a:solidFill>
                  <a:schemeClr val="tx1"/>
                </a:solidFill>
                <a:effectLst/>
                <a:latin typeface="Söhne"/>
              </a:rPr>
              <a:t>Continuous Improvement</a:t>
            </a: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3693319"/>
          </a:xfrm>
          <a:prstGeom prst="rect">
            <a:avLst/>
          </a:prstGeom>
          <a:noFill/>
        </p:spPr>
        <p:txBody>
          <a:bodyPr wrap="square" rtlCol="0">
            <a:spAutoFit/>
          </a:bodyPr>
          <a:lstStyle/>
          <a:p>
            <a:pPr algn="l">
              <a:buFont typeface="Arial" panose="020B0604020202020204" pitchFamily="34" charset="0"/>
              <a:buChar char="•"/>
            </a:pPr>
            <a:r>
              <a:rPr lang="en-US" sz="2000" b="0" i="0" dirty="0">
                <a:solidFill>
                  <a:schemeClr val="tx1"/>
                </a:solidFill>
                <a:effectLst/>
                <a:latin typeface="Söhne"/>
              </a:rPr>
              <a:t> Enhanced operational efficiency through optimized resource allocation, streamlined workflows, and reduced administrative burden.</a:t>
            </a:r>
          </a:p>
          <a:p>
            <a:pPr algn="l"/>
            <a:endParaRPr lang="en-US" sz="2000" b="0" i="0" dirty="0">
              <a:solidFill>
                <a:schemeClr val="tx1"/>
              </a:solidFill>
              <a:effectLst/>
              <a:latin typeface="Söhne"/>
            </a:endParaRPr>
          </a:p>
          <a:p>
            <a:pPr algn="l">
              <a:buFont typeface="Arial" panose="020B0604020202020204" pitchFamily="34" charset="0"/>
              <a:buChar char="•"/>
            </a:pPr>
            <a:r>
              <a:rPr lang="en-US" sz="2000" b="0" i="0" dirty="0">
                <a:solidFill>
                  <a:schemeClr val="tx1"/>
                </a:solidFill>
                <a:effectLst/>
                <a:latin typeface="Söhne"/>
              </a:rPr>
              <a:t> Improved clinical outcomes and patient satisfaction through evidence-based care delivery, personalized interventions, and proactive risk management.</a:t>
            </a:r>
          </a:p>
          <a:p>
            <a:pPr algn="l"/>
            <a:endParaRPr lang="en-US" sz="2000" b="0" i="0" dirty="0">
              <a:solidFill>
                <a:schemeClr val="tx1"/>
              </a:solidFill>
              <a:effectLst/>
              <a:latin typeface="Söhne"/>
            </a:endParaRPr>
          </a:p>
          <a:p>
            <a:pPr algn="l">
              <a:buFont typeface="Arial" panose="020B0604020202020204" pitchFamily="34" charset="0"/>
              <a:buChar char="•"/>
            </a:pPr>
            <a:r>
              <a:rPr lang="en-US" sz="2000" b="0" i="0" dirty="0">
                <a:solidFill>
                  <a:schemeClr val="tx1"/>
                </a:solidFill>
                <a:effectLst/>
                <a:latin typeface="Söhne"/>
              </a:rPr>
              <a:t> Increased healthcare provider engagement and collaboration through data-driven decision-making and transparent performance monitoring.</a:t>
            </a:r>
          </a:p>
          <a:p>
            <a:pPr algn="l"/>
            <a:endParaRPr lang="en-US" sz="2000" b="0" i="0" dirty="0">
              <a:solidFill>
                <a:schemeClr val="tx1"/>
              </a:solidFill>
              <a:effectLst/>
              <a:latin typeface="Söhne"/>
            </a:endParaRPr>
          </a:p>
          <a:p>
            <a:pPr algn="l">
              <a:buFont typeface="Arial" panose="020B0604020202020204" pitchFamily="34" charset="0"/>
              <a:buChar char="•"/>
            </a:pPr>
            <a:r>
              <a:rPr lang="en-US" sz="2000" b="0" i="0" dirty="0">
                <a:solidFill>
                  <a:schemeClr val="tx1"/>
                </a:solidFill>
                <a:effectLst/>
                <a:latin typeface="Söhne"/>
              </a:rPr>
              <a:t> Greater scalability and adaptability of the healthcare analytics solution to evolving healthcare challenges, technologies, and regulatory changes.</a:t>
            </a:r>
          </a:p>
          <a:p>
            <a:pPr>
              <a:spcAft>
                <a:spcPts val="800"/>
              </a:spcAft>
            </a:pPr>
            <a:endParaRPr lang="en-US" dirty="0">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1759501" y="3407454"/>
            <a:ext cx="4445003" cy="523220"/>
          </a:xfrm>
          <a:prstGeom prst="rect">
            <a:avLst/>
          </a:prstGeom>
          <a:noFill/>
        </p:spPr>
        <p:txBody>
          <a:bodyPr wrap="square" rtlCol="0">
            <a:spAutoFit/>
          </a:bodyPr>
          <a:lstStyle/>
          <a:p>
            <a:pPr>
              <a:spcAft>
                <a:spcPts val="800"/>
              </a:spcAft>
            </a:pPr>
            <a:r>
              <a:rPr lang="en-US" dirty="0">
                <a:latin typeface="+mn-lt"/>
              </a:rPr>
              <a:t>	</a:t>
            </a:r>
            <a:r>
              <a:rPr lang="en-US" sz="2800" b="1" dirty="0">
                <a:latin typeface="+mn-lt"/>
              </a:rPr>
              <a:t>POWER BI</a:t>
            </a:r>
          </a:p>
        </p:txBody>
      </p:sp>
      <p:pic>
        <p:nvPicPr>
          <p:cNvPr id="5" name="Picture 4">
            <a:extLst>
              <a:ext uri="{FF2B5EF4-FFF2-40B4-BE49-F238E27FC236}">
                <a16:creationId xmlns:a16="http://schemas.microsoft.com/office/drawing/2014/main" id="{8894F7B7-12F4-9B3E-9588-276239973BC9}"/>
              </a:ext>
            </a:extLst>
          </p:cNvPr>
          <p:cNvPicPr>
            <a:picLocks noChangeAspect="1"/>
          </p:cNvPicPr>
          <p:nvPr/>
        </p:nvPicPr>
        <p:blipFill>
          <a:blip r:embed="rId3"/>
          <a:stretch>
            <a:fillRect/>
          </a:stretch>
        </p:blipFill>
        <p:spPr>
          <a:xfrm>
            <a:off x="2084439" y="1921940"/>
            <a:ext cx="3047962" cy="1485514"/>
          </a:xfrm>
          <a:prstGeom prst="rect">
            <a:avLst/>
          </a:prstGeom>
        </p:spPr>
      </p:pic>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3" name="Picture 2">
            <a:extLst>
              <a:ext uri="{FF2B5EF4-FFF2-40B4-BE49-F238E27FC236}">
                <a16:creationId xmlns:a16="http://schemas.microsoft.com/office/drawing/2014/main" id="{8566E1F0-9DB0-600A-CC00-04609381C70F}"/>
              </a:ext>
            </a:extLst>
          </p:cNvPr>
          <p:cNvPicPr>
            <a:picLocks noChangeAspect="1"/>
          </p:cNvPicPr>
          <p:nvPr/>
        </p:nvPicPr>
        <p:blipFill>
          <a:blip r:embed="rId3"/>
          <a:stretch>
            <a:fillRect/>
          </a:stretch>
        </p:blipFill>
        <p:spPr>
          <a:xfrm>
            <a:off x="710393" y="1741002"/>
            <a:ext cx="6548034" cy="2718816"/>
          </a:xfrm>
          <a:prstGeom prst="rect">
            <a:avLst/>
          </a:prstGeom>
        </p:spPr>
      </p:pic>
      <p:sp>
        <p:nvSpPr>
          <p:cNvPr id="4" name="TextBox 3">
            <a:extLst>
              <a:ext uri="{FF2B5EF4-FFF2-40B4-BE49-F238E27FC236}">
                <a16:creationId xmlns:a16="http://schemas.microsoft.com/office/drawing/2014/main" id="{0EBCFD56-7F0C-CA87-2F0C-DD7B8CFDE21F}"/>
              </a:ext>
            </a:extLst>
          </p:cNvPr>
          <p:cNvSpPr txBox="1"/>
          <p:nvPr/>
        </p:nvSpPr>
        <p:spPr>
          <a:xfrm>
            <a:off x="251927" y="1352939"/>
            <a:ext cx="6307493" cy="307777"/>
          </a:xfrm>
          <a:prstGeom prst="rect">
            <a:avLst/>
          </a:prstGeom>
          <a:noFill/>
        </p:spPr>
        <p:txBody>
          <a:bodyPr wrap="square" rtlCol="0">
            <a:spAutoFit/>
          </a:bodyPr>
          <a:lstStyle/>
          <a:p>
            <a:pPr marL="285750" indent="-285750">
              <a:buFont typeface="Arial" panose="020B0604020202020204" pitchFamily="34" charset="0"/>
              <a:buChar char="•"/>
            </a:pPr>
            <a:r>
              <a:rPr lang="en-IN" dirty="0"/>
              <a:t>Decomposition tree view of patients who has lungs diseases, bp, Sugar.</a:t>
            </a:r>
          </a:p>
        </p:txBody>
      </p:sp>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4" name="Picture 3">
            <a:extLst>
              <a:ext uri="{FF2B5EF4-FFF2-40B4-BE49-F238E27FC236}">
                <a16:creationId xmlns:a16="http://schemas.microsoft.com/office/drawing/2014/main" id="{93575E6A-60AA-8499-CE40-A5F56FB840CB}"/>
              </a:ext>
            </a:extLst>
          </p:cNvPr>
          <p:cNvPicPr>
            <a:picLocks noChangeAspect="1"/>
          </p:cNvPicPr>
          <p:nvPr/>
        </p:nvPicPr>
        <p:blipFill>
          <a:blip r:embed="rId3"/>
          <a:stretch>
            <a:fillRect/>
          </a:stretch>
        </p:blipFill>
        <p:spPr>
          <a:xfrm>
            <a:off x="3293706" y="852960"/>
            <a:ext cx="5850294" cy="3116210"/>
          </a:xfrm>
          <a:prstGeom prst="rect">
            <a:avLst/>
          </a:prstGeom>
        </p:spPr>
      </p:pic>
      <p:sp>
        <p:nvSpPr>
          <p:cNvPr id="5" name="TextBox 4">
            <a:extLst>
              <a:ext uri="{FF2B5EF4-FFF2-40B4-BE49-F238E27FC236}">
                <a16:creationId xmlns:a16="http://schemas.microsoft.com/office/drawing/2014/main" id="{98B03979-0FF4-124D-8C25-1392B8656AFB}"/>
              </a:ext>
            </a:extLst>
          </p:cNvPr>
          <p:cNvSpPr txBox="1"/>
          <p:nvPr/>
        </p:nvSpPr>
        <p:spPr>
          <a:xfrm>
            <a:off x="363894" y="1343607"/>
            <a:ext cx="3125755" cy="1169551"/>
          </a:xfrm>
          <a:prstGeom prst="rect">
            <a:avLst/>
          </a:prstGeom>
          <a:noFill/>
        </p:spPr>
        <p:txBody>
          <a:bodyPr wrap="square" rtlCol="0">
            <a:spAutoFit/>
          </a:bodyPr>
          <a:lstStyle/>
          <a:p>
            <a:pPr marL="285750" indent="-285750">
              <a:buFont typeface="Arial" panose="020B0604020202020204" pitchFamily="34" charset="0"/>
              <a:buChar char="•"/>
            </a:pPr>
            <a:r>
              <a:rPr lang="en-IN" dirty="0"/>
              <a:t>Percentage of patients in every week days</a:t>
            </a:r>
          </a:p>
          <a:p>
            <a:endParaRPr lang="en-IN" dirty="0"/>
          </a:p>
          <a:p>
            <a:pPr marL="285750" indent="-285750">
              <a:buFont typeface="Arial" panose="020B0604020202020204" pitchFamily="34" charset="0"/>
              <a:buChar char="•"/>
            </a:pPr>
            <a:r>
              <a:rPr lang="en-IN" dirty="0"/>
              <a:t>Sunday has less patients admission</a:t>
            </a:r>
          </a:p>
        </p:txBody>
      </p:sp>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2905</TotalTime>
  <Words>470</Words>
  <Application>Microsoft Office PowerPoint</Application>
  <PresentationFormat>On-screen Show (16:9)</PresentationFormat>
  <Paragraphs>65</Paragraphs>
  <Slides>14</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Aptos</vt:lpstr>
      <vt:lpstr>Aptos Display</vt:lpstr>
      <vt:lpstr>Arial</vt:lpstr>
      <vt:lpstr>Söhne</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velan M</cp:lastModifiedBy>
  <cp:revision>61</cp:revision>
  <dcterms:modified xsi:type="dcterms:W3CDTF">2024-04-09T01:41:54Z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